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21" r:id="rId48"/>
    <p:sldId id="322"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5" r:id="rId62"/>
    <p:sldId id="316" r:id="rId63"/>
    <p:sldId id="317" r:id="rId64"/>
    <p:sldId id="318" r:id="rId65"/>
    <p:sldId id="319" r:id="rId6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70" y="72"/>
      </p:cViewPr>
      <p:guideLst>
        <p:guide orient="horz" pos="2880"/>
        <p:guide pos="2160"/>
      </p:guideLst>
    </p:cSldViewPr>
  </p:slideViewPr>
  <p:notesTextViewPr>
    <p:cViewPr>
      <p:scale>
        <a:sx n="100" d="100"/>
        <a:sy n="100" d="100"/>
      </p:scale>
      <p:origin x="0" y="0"/>
    </p:cViewPr>
  </p:notesTextViewPr>
  <p:notesViewPr>
    <p:cSldViewPr>
      <p:cViewPr varScale="1">
        <p:scale>
          <a:sx n="112" d="100"/>
          <a:sy n="112" d="100"/>
        </p:scale>
        <p:origin x="70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5E216CA-D743-4C45-BCCA-AD28E1BEBD02}" type="datetimeFigureOut">
              <a:rPr lang="cs-CZ" smtClean="0"/>
              <a:t>11.03.2024</a:t>
            </a:fld>
            <a:endParaRPr lang="cs-CZ"/>
          </a:p>
        </p:txBody>
      </p:sp>
      <p:sp>
        <p:nvSpPr>
          <p:cNvPr id="4" name="Zástupný symbol pro obrázek snímk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B358709-CD7B-4CE2-93FB-3239F6075C3E}" type="slidenum">
              <a:rPr lang="cs-CZ" smtClean="0"/>
              <a:t>‹#›</a:t>
            </a:fld>
            <a:endParaRPr lang="cs-CZ"/>
          </a:p>
        </p:txBody>
      </p:sp>
    </p:spTree>
    <p:extLst>
      <p:ext uri="{BB962C8B-B14F-4D97-AF65-F5344CB8AC3E}">
        <p14:creationId xmlns:p14="http://schemas.microsoft.com/office/powerpoint/2010/main" val="271184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cbi.nlm.nih.gov/pmc/articles/PMC7403990/#B15-ijms-21-05173" TargetMode="External"/><Relationship Id="rId3" Type="http://schemas.openxmlformats.org/officeDocument/2006/relationships/hyperlink" Target="https://www.ncbi.nlm.nih.gov/pmc/articles/PMC7403990/#B10-ijms-21-05173" TargetMode="External"/><Relationship Id="rId7" Type="http://schemas.openxmlformats.org/officeDocument/2006/relationships/hyperlink" Target="https://www.ncbi.nlm.nih.gov/pmc/articles/PMC7403990/#B14-ijms-21-05173"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ncbi.nlm.nih.gov/pmc/articles/PMC7403990/#B13-ijms-21-05173" TargetMode="External"/><Relationship Id="rId5" Type="http://schemas.openxmlformats.org/officeDocument/2006/relationships/hyperlink" Target="https://www.ncbi.nlm.nih.gov/pmc/articles/PMC7403990/#B12-ijms-21-05173" TargetMode="External"/><Relationship Id="rId4" Type="http://schemas.openxmlformats.org/officeDocument/2006/relationships/hyperlink" Target="https://www.ncbi.nlm.nih.gov/pmc/articles/PMC7403990/#B11-ijms-21-05173" TargetMode="External"/><Relationship Id="rId9" Type="http://schemas.openxmlformats.org/officeDocument/2006/relationships/hyperlink" Target="https://www.ncbi.nlm.nih.gov/pmc/articles/PMC7403990/#B16-ijms-21-0517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KARIOGENNÍ MIKROFLÓRA U DĚTÍ S KAZEM ČASNÉHO DĚTSTVÍ A U JEJICH MATEK – 80motker/</a:t>
            </a:r>
            <a:r>
              <a:rPr lang="cs-CZ" sz="1200" b="0" i="0" kern="1200" dirty="0" err="1" smtClean="0">
                <a:solidFill>
                  <a:schemeClr val="tx1"/>
                </a:solidFill>
                <a:effectLst/>
                <a:latin typeface="+mn-lt"/>
                <a:ea typeface="+mn-ea"/>
                <a:cs typeface="+mn-cs"/>
              </a:rPr>
              <a:t>child</a:t>
            </a:r>
            <a:r>
              <a:rPr lang="cs-CZ" sz="1200" b="0" i="0" kern="1200" dirty="0" smtClean="0">
                <a:solidFill>
                  <a:schemeClr val="tx1"/>
                </a:solidFill>
                <a:effectLst/>
                <a:latin typeface="+mn-lt"/>
                <a:ea typeface="+mn-ea"/>
                <a:cs typeface="+mn-cs"/>
              </a:rPr>
              <a:t> pair- </a:t>
            </a:r>
            <a:r>
              <a:rPr lang="en-US" sz="1200" b="0" i="0" kern="1200" dirty="0" smtClean="0">
                <a:solidFill>
                  <a:schemeClr val="tx1"/>
                </a:solidFill>
                <a:effectLst/>
                <a:latin typeface="+mn-lt"/>
                <a:ea typeface="+mn-ea"/>
                <a:cs typeface="+mn-cs"/>
              </a:rPr>
              <a:t>significant relationship between the presence of </a:t>
            </a:r>
            <a:r>
              <a:rPr lang="en-US" sz="1200" b="0" i="1" kern="1200" dirty="0" smtClean="0">
                <a:solidFill>
                  <a:schemeClr val="tx1"/>
                </a:solidFill>
                <a:effectLst/>
                <a:latin typeface="+mn-lt"/>
                <a:ea typeface="+mn-ea"/>
                <a:cs typeface="+mn-cs"/>
              </a:rPr>
              <a:t>S. </a:t>
            </a:r>
            <a:r>
              <a:rPr lang="en-US" sz="1200" b="0" i="1" kern="1200" dirty="0" err="1" smtClean="0">
                <a:solidFill>
                  <a:schemeClr val="tx1"/>
                </a:solidFill>
                <a:effectLst/>
                <a:latin typeface="+mn-lt"/>
                <a:ea typeface="+mn-ea"/>
                <a:cs typeface="+mn-cs"/>
              </a:rPr>
              <a:t>mutans</a:t>
            </a:r>
            <a:r>
              <a:rPr lang="en-US" sz="1200" b="0" i="0" kern="1200" dirty="0" smtClean="0">
                <a:solidFill>
                  <a:schemeClr val="tx1"/>
                </a:solidFill>
                <a:effectLst/>
                <a:latin typeface="+mn-lt"/>
                <a:ea typeface="+mn-ea"/>
                <a:cs typeface="+mn-cs"/>
              </a:rPr>
              <a:t> and</a:t>
            </a:r>
            <a:r>
              <a:rPr lang="en-US" sz="1200" b="0" i="1" kern="1200" dirty="0" smtClean="0">
                <a:solidFill>
                  <a:schemeClr val="tx1"/>
                </a:solidFill>
                <a:effectLst/>
                <a:latin typeface="+mn-lt"/>
                <a:ea typeface="+mn-ea"/>
                <a:cs typeface="+mn-cs"/>
              </a:rPr>
              <a:t> Lactobacillus</a:t>
            </a:r>
            <a:r>
              <a:rPr lang="en-US" sz="1200" b="0" i="0" kern="1200" dirty="0" smtClean="0">
                <a:solidFill>
                  <a:schemeClr val="tx1"/>
                </a:solidFill>
                <a:effectLst/>
                <a:latin typeface="+mn-lt"/>
                <a:ea typeface="+mn-ea"/>
                <a:cs typeface="+mn-cs"/>
              </a:rPr>
              <a:t> spp. in mothers and their children</a:t>
            </a:r>
            <a:r>
              <a:rPr lang="cs-CZ" sz="1200" b="0" i="0" kern="1200" dirty="0" smtClean="0">
                <a:solidFill>
                  <a:schemeClr val="tx1"/>
                </a:solidFill>
                <a:effectLst/>
                <a:latin typeface="+mn-lt"/>
                <a:ea typeface="+mn-ea"/>
                <a:cs typeface="+mn-cs"/>
              </a:rPr>
              <a:t>,</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When mothers were split into the group who licked the spoon at feeding their and the group who did not, the results were significant only in mothers from the first group (p &lt; 0.001). However, the results of </a:t>
            </a:r>
            <a:r>
              <a:rPr lang="en-US" sz="1200" b="0" i="1" kern="1200" dirty="0" err="1" smtClean="0">
                <a:solidFill>
                  <a:schemeClr val="tx1"/>
                </a:solidFill>
                <a:effectLst/>
                <a:latin typeface="+mn-lt"/>
                <a:ea typeface="+mn-ea"/>
                <a:cs typeface="+mn-cs"/>
              </a:rPr>
              <a:t>Actinomyces</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spp. were not statistically significant (p &gt; 0.05).</a:t>
            </a:r>
            <a:r>
              <a:rPr lang="cs-CZ" sz="1200" b="0" i="0" kern="1200" dirty="0" smtClean="0">
                <a:solidFill>
                  <a:schemeClr val="tx1"/>
                </a:solidFill>
                <a:effectLst/>
                <a:latin typeface="+mn-lt"/>
                <a:ea typeface="+mn-ea"/>
                <a:cs typeface="+mn-cs"/>
              </a:rPr>
              <a:t> Jiná studie- děti narozené vaginální cestou mají ve věku tří let vyšší prevalenci zubního kazu a vyšší kolonizaci bakterií</a:t>
            </a:r>
            <a:r>
              <a:rPr lang="cs-CZ" sz="1200" b="0" i="1" kern="1200" dirty="0" smtClean="0">
                <a:solidFill>
                  <a:schemeClr val="tx1"/>
                </a:solidFill>
                <a:effectLst/>
                <a:latin typeface="+mn-lt"/>
                <a:ea typeface="+mn-ea"/>
                <a:cs typeface="+mn-cs"/>
              </a:rPr>
              <a:t> S. </a:t>
            </a:r>
            <a:r>
              <a:rPr lang="cs-CZ" sz="1200" b="0" i="1" kern="1200" dirty="0" err="1" smtClean="0">
                <a:solidFill>
                  <a:schemeClr val="tx1"/>
                </a:solidFill>
                <a:effectLst/>
                <a:latin typeface="+mn-lt"/>
                <a:ea typeface="+mn-ea"/>
                <a:cs typeface="+mn-cs"/>
              </a:rPr>
              <a:t>mutans</a:t>
            </a:r>
            <a:r>
              <a:rPr lang="cs-CZ" sz="1200" b="0" i="0" kern="1200" dirty="0" smtClean="0">
                <a:solidFill>
                  <a:schemeClr val="tx1"/>
                </a:solidFill>
                <a:effectLst/>
                <a:latin typeface="+mn-lt"/>
                <a:ea typeface="+mn-ea"/>
                <a:cs typeface="+mn-cs"/>
              </a:rPr>
              <a:t> než ty po abdominální operaci</a:t>
            </a:r>
          </a:p>
          <a:p>
            <a:endParaRPr lang="cs-CZ" dirty="0"/>
          </a:p>
        </p:txBody>
      </p:sp>
      <p:sp>
        <p:nvSpPr>
          <p:cNvPr id="4" name="Zástupný symbol pro číslo snímku 3"/>
          <p:cNvSpPr>
            <a:spLocks noGrp="1"/>
          </p:cNvSpPr>
          <p:nvPr>
            <p:ph type="sldNum" sz="quarter" idx="10"/>
          </p:nvPr>
        </p:nvSpPr>
        <p:spPr/>
        <p:txBody>
          <a:bodyPr/>
          <a:lstStyle/>
          <a:p>
            <a:fld id="{1B358709-CD7B-4CE2-93FB-3239F6075C3E}" type="slidenum">
              <a:rPr lang="cs-CZ" smtClean="0"/>
              <a:t>4</a:t>
            </a:fld>
            <a:endParaRPr lang="cs-CZ"/>
          </a:p>
        </p:txBody>
      </p:sp>
    </p:spTree>
    <p:extLst>
      <p:ext uri="{BB962C8B-B14F-4D97-AF65-F5344CB8AC3E}">
        <p14:creationId xmlns:p14="http://schemas.microsoft.com/office/powerpoint/2010/main" val="423592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B358709-CD7B-4CE2-93FB-3239F6075C3E}" type="slidenum">
              <a:rPr lang="cs-CZ" smtClean="0"/>
              <a:t>6</a:t>
            </a:fld>
            <a:endParaRPr lang="cs-CZ"/>
          </a:p>
        </p:txBody>
      </p:sp>
    </p:spTree>
    <p:extLst>
      <p:ext uri="{BB962C8B-B14F-4D97-AF65-F5344CB8AC3E}">
        <p14:creationId xmlns:p14="http://schemas.microsoft.com/office/powerpoint/2010/main" val="286917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3 </a:t>
            </a:r>
            <a:r>
              <a:rPr lang="cs-CZ" sz="1200" b="0" i="0" kern="1200" dirty="0" err="1" smtClean="0">
                <a:solidFill>
                  <a:schemeClr val="tx1"/>
                </a:solidFill>
                <a:effectLst/>
                <a:latin typeface="+mn-lt"/>
                <a:ea typeface="+mn-ea"/>
                <a:cs typeface="+mn-cs"/>
              </a:rPr>
              <a:t>Pufrovací</a:t>
            </a:r>
            <a:r>
              <a:rPr lang="cs-CZ" sz="1200" b="0" i="0" kern="1200" dirty="0" smtClean="0">
                <a:solidFill>
                  <a:schemeClr val="tx1"/>
                </a:solidFill>
                <a:effectLst/>
                <a:latin typeface="+mn-lt"/>
                <a:ea typeface="+mn-ea"/>
                <a:cs typeface="+mn-cs"/>
              </a:rPr>
              <a:t> systémy: fosfátový, bílkovinný a </a:t>
            </a:r>
            <a:r>
              <a:rPr lang="cs-CZ" sz="1200" b="0" i="0" kern="1200" dirty="0" err="1" smtClean="0">
                <a:solidFill>
                  <a:schemeClr val="tx1"/>
                </a:solidFill>
                <a:effectLst/>
                <a:latin typeface="+mn-lt"/>
                <a:ea typeface="+mn-ea"/>
                <a:cs typeface="+mn-cs"/>
              </a:rPr>
              <a:t>bikarbonátový</a:t>
            </a:r>
            <a:r>
              <a:rPr lang="cs-CZ" sz="1200" b="0" i="0" kern="1200" dirty="0" smtClean="0">
                <a:solidFill>
                  <a:schemeClr val="tx1"/>
                </a:solidFill>
                <a:effectLst/>
                <a:latin typeface="+mn-lt"/>
                <a:ea typeface="+mn-ea"/>
                <a:cs typeface="+mn-cs"/>
              </a:rPr>
              <a:t> (hydrogenuhličitanový), problém pH-pálení </a:t>
            </a:r>
            <a:r>
              <a:rPr lang="cs-CZ" sz="1200" b="0" i="0" kern="1200" dirty="0" err="1" smtClean="0">
                <a:solidFill>
                  <a:schemeClr val="tx1"/>
                </a:solidFill>
                <a:effectLst/>
                <a:latin typeface="+mn-lt"/>
                <a:ea typeface="+mn-ea"/>
                <a:cs typeface="+mn-cs"/>
              </a:rPr>
              <a:t>řáhy</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1B358709-CD7B-4CE2-93FB-3239F6075C3E}" type="slidenum">
              <a:rPr lang="cs-CZ" smtClean="0"/>
              <a:t>8</a:t>
            </a:fld>
            <a:endParaRPr lang="cs-CZ"/>
          </a:p>
        </p:txBody>
      </p:sp>
    </p:spTree>
    <p:extLst>
      <p:ext uri="{BB962C8B-B14F-4D97-AF65-F5344CB8AC3E}">
        <p14:creationId xmlns:p14="http://schemas.microsoft.com/office/powerpoint/2010/main" val="65319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S.Salivarius</a:t>
            </a:r>
            <a:r>
              <a:rPr lang="cs-CZ" dirty="0" smtClean="0"/>
              <a:t> </a:t>
            </a:r>
            <a:r>
              <a:rPr lang="cs-CZ" dirty="0" err="1" smtClean="0"/>
              <a:t>nektere</a:t>
            </a:r>
            <a:r>
              <a:rPr lang="cs-CZ" dirty="0" smtClean="0"/>
              <a:t> druhy </a:t>
            </a:r>
            <a:r>
              <a:rPr lang="cs-CZ" dirty="0" err="1" smtClean="0"/>
              <a:t>beneficni-existijí</a:t>
            </a:r>
            <a:r>
              <a:rPr lang="cs-CZ" dirty="0" smtClean="0"/>
              <a:t> </a:t>
            </a:r>
            <a:r>
              <a:rPr lang="cs-CZ" dirty="0" err="1" smtClean="0"/>
              <a:t>oráílní</a:t>
            </a:r>
            <a:r>
              <a:rPr lang="cs-CZ" dirty="0" smtClean="0"/>
              <a:t> </a:t>
            </a:r>
            <a:r>
              <a:rPr lang="cs-CZ" dirty="0" err="1" smtClean="0"/>
              <a:t>probiotika</a:t>
            </a:r>
            <a:endParaRPr lang="cs-CZ" dirty="0"/>
          </a:p>
        </p:txBody>
      </p:sp>
      <p:sp>
        <p:nvSpPr>
          <p:cNvPr id="4" name="Zástupný symbol pro číslo snímku 3"/>
          <p:cNvSpPr>
            <a:spLocks noGrp="1"/>
          </p:cNvSpPr>
          <p:nvPr>
            <p:ph type="sldNum" sz="quarter" idx="10"/>
          </p:nvPr>
        </p:nvSpPr>
        <p:spPr/>
        <p:txBody>
          <a:bodyPr/>
          <a:lstStyle/>
          <a:p>
            <a:fld id="{1B358709-CD7B-4CE2-93FB-3239F6075C3E}" type="slidenum">
              <a:rPr lang="cs-CZ" smtClean="0"/>
              <a:t>10</a:t>
            </a:fld>
            <a:endParaRPr lang="cs-CZ"/>
          </a:p>
        </p:txBody>
      </p:sp>
    </p:spTree>
    <p:extLst>
      <p:ext uri="{BB962C8B-B14F-4D97-AF65-F5344CB8AC3E}">
        <p14:creationId xmlns:p14="http://schemas.microsoft.com/office/powerpoint/2010/main" val="207046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Salivary</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biomarkers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used</a:t>
            </a:r>
            <a:r>
              <a:rPr lang="cs-CZ" sz="1200" b="0" i="0" kern="1200" dirty="0" smtClean="0">
                <a:solidFill>
                  <a:schemeClr val="tx1"/>
                </a:solidFill>
                <a:effectLst/>
                <a:latin typeface="+mn-lt"/>
                <a:ea typeface="+mn-ea"/>
                <a:cs typeface="+mn-cs"/>
              </a:rPr>
              <a:t> to diagnose/monitor </a:t>
            </a:r>
            <a:r>
              <a:rPr lang="cs-CZ" sz="1200" b="0" i="0" kern="1200" dirty="0" err="1" smtClean="0">
                <a:solidFill>
                  <a:schemeClr val="tx1"/>
                </a:solidFill>
                <a:effectLst/>
                <a:latin typeface="+mn-lt"/>
                <a:ea typeface="+mn-ea"/>
                <a:cs typeface="+mn-cs"/>
              </a:rPr>
              <a:t>diseases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include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cortisol</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for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Cushing</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disease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or</a:t>
            </a:r>
            <a:r>
              <a:rPr lang="cs-CZ" sz="1200" b="0" i="0" kern="1200" dirty="0" smtClean="0">
                <a:solidFill>
                  <a:schemeClr val="tx1"/>
                </a:solidFill>
                <a:effectLst/>
                <a:latin typeface="+mn-lt"/>
                <a:ea typeface="+mn-ea"/>
                <a:cs typeface="+mn-cs"/>
              </a:rPr>
              <a:t> stress </a:t>
            </a:r>
            <a:r>
              <a:rPr lang="cs-CZ" sz="1200" b="0" i="0" kern="1200" dirty="0" err="1" smtClean="0">
                <a:solidFill>
                  <a:schemeClr val="tx1"/>
                </a:solidFill>
                <a:effectLst/>
                <a:latin typeface="+mn-lt"/>
                <a:ea typeface="+mn-ea"/>
                <a:cs typeface="+mn-cs"/>
              </a:rPr>
              <a:t>disorders</a:t>
            </a:r>
            <a:r>
              <a:rPr lang="cs-CZ" sz="1200" b="0" i="0" kern="1200" dirty="0" smtClean="0">
                <a:solidFill>
                  <a:schemeClr val="tx1"/>
                </a:solidFill>
                <a:effectLst/>
                <a:latin typeface="+mn-lt"/>
                <a:ea typeface="+mn-ea"/>
                <a:cs typeface="+mn-cs"/>
              </a:rPr>
              <a:t> [</a:t>
            </a:r>
            <a:r>
              <a:rPr lang="cs-CZ" sz="1200" b="0" i="0" u="sng" kern="1200" dirty="0" smtClean="0">
                <a:solidFill>
                  <a:schemeClr val="tx1"/>
                </a:solidFill>
                <a:effectLst/>
                <a:latin typeface="+mn-lt"/>
                <a:ea typeface="+mn-ea"/>
                <a:cs typeface="+mn-cs"/>
                <a:hlinkClick r:id="rId3"/>
              </a:rPr>
              <a:t>10</a:t>
            </a:r>
            <a:r>
              <a:rPr lang="cs-CZ" sz="1200" b="0" i="0" kern="1200" dirty="0" smtClean="0">
                <a:solidFill>
                  <a:schemeClr val="tx1"/>
                </a:solidFill>
                <a:effectLst/>
                <a:latin typeface="+mn-lt"/>
                <a:ea typeface="+mn-ea"/>
                <a:cs typeface="+mn-cs"/>
              </a:rPr>
              <a:t>,</a:t>
            </a:r>
            <a:r>
              <a:rPr lang="cs-CZ" sz="1200" b="0" i="0" u="sng" kern="1200" dirty="0" smtClean="0">
                <a:solidFill>
                  <a:schemeClr val="tx1"/>
                </a:solidFill>
                <a:effectLst/>
                <a:latin typeface="+mn-lt"/>
                <a:ea typeface="+mn-ea"/>
                <a:cs typeface="+mn-cs"/>
                <a:hlinkClick r:id="rId4"/>
              </a:rPr>
              <a:t>11</a:t>
            </a:r>
            <a:r>
              <a:rPr lang="cs-CZ" sz="1200" b="0" i="0" kern="1200" dirty="0" smtClean="0">
                <a:solidFill>
                  <a:schemeClr val="tx1"/>
                </a:solidFill>
                <a:effectLst/>
                <a:latin typeface="+mn-lt"/>
                <a:ea typeface="+mn-ea"/>
                <a:cs typeface="+mn-cs"/>
              </a:rPr>
              <a:t>]; C-</a:t>
            </a:r>
            <a:r>
              <a:rPr lang="cs-CZ" sz="1200" b="0" i="0" kern="1200" dirty="0" err="1" smtClean="0">
                <a:solidFill>
                  <a:schemeClr val="tx1"/>
                </a:solidFill>
                <a:effectLst/>
                <a:latin typeface="+mn-lt"/>
                <a:ea typeface="+mn-ea"/>
                <a:cs typeface="+mn-cs"/>
              </a:rPr>
              <a:t>reactive</a:t>
            </a:r>
            <a:r>
              <a:rPr lang="cs-CZ" sz="1200" b="0" i="0" kern="1200" dirty="0" smtClean="0">
                <a:solidFill>
                  <a:schemeClr val="tx1"/>
                </a:solidFill>
                <a:effectLst/>
                <a:latin typeface="+mn-lt"/>
                <a:ea typeface="+mn-ea"/>
                <a:cs typeface="+mn-cs"/>
              </a:rPr>
              <a:t> protein (CRP), </a:t>
            </a:r>
            <a:r>
              <a:rPr lang="cs-CZ" sz="1200" b="0" i="0" kern="1200" dirty="0" err="1" smtClean="0">
                <a:solidFill>
                  <a:schemeClr val="tx1"/>
                </a:solidFill>
                <a:effectLst/>
                <a:latin typeface="+mn-lt"/>
                <a:ea typeface="+mn-ea"/>
                <a:cs typeface="+mn-cs"/>
              </a:rPr>
              <a:t>creatine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kinase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isoform</a:t>
            </a:r>
            <a:r>
              <a:rPr lang="cs-CZ" sz="1200" b="0" i="0" kern="1200" dirty="0" smtClean="0">
                <a:solidFill>
                  <a:schemeClr val="tx1"/>
                </a:solidFill>
                <a:effectLst/>
                <a:latin typeface="+mn-lt"/>
                <a:ea typeface="+mn-ea"/>
                <a:cs typeface="+mn-cs"/>
              </a:rPr>
              <a:t> MB, and myoglobin </a:t>
            </a:r>
            <a:r>
              <a:rPr lang="cs-CZ" sz="1200" b="0" i="0" kern="1200" dirty="0" err="1" smtClean="0">
                <a:solidFill>
                  <a:schemeClr val="tx1"/>
                </a:solidFill>
                <a:effectLst/>
                <a:latin typeface="+mn-lt"/>
                <a:ea typeface="+mn-ea"/>
                <a:cs typeface="+mn-cs"/>
              </a:rPr>
              <a:t>for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cardiovascular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disease</a:t>
            </a:r>
            <a:r>
              <a:rPr lang="cs-CZ" sz="1200" b="0" i="0" kern="1200" dirty="0" smtClean="0">
                <a:solidFill>
                  <a:schemeClr val="tx1"/>
                </a:solidFill>
                <a:effectLst/>
                <a:latin typeface="+mn-lt"/>
                <a:ea typeface="+mn-ea"/>
                <a:cs typeface="+mn-cs"/>
              </a:rPr>
              <a:t> [</a:t>
            </a:r>
            <a:r>
              <a:rPr lang="cs-CZ" sz="1200" b="0" i="0" u="sng" kern="1200" dirty="0" smtClean="0">
                <a:solidFill>
                  <a:schemeClr val="tx1"/>
                </a:solidFill>
                <a:effectLst/>
                <a:latin typeface="+mn-lt"/>
                <a:ea typeface="+mn-ea"/>
                <a:cs typeface="+mn-cs"/>
                <a:hlinkClick r:id="rId5"/>
              </a:rPr>
              <a:t>12</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pathogens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nucleic</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acids</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antibodies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for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infectious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processes</a:t>
            </a:r>
            <a:r>
              <a:rPr lang="cs-CZ" sz="1200" b="0" i="0" kern="1200" dirty="0" smtClean="0">
                <a:solidFill>
                  <a:schemeClr val="tx1"/>
                </a:solidFill>
                <a:effectLst/>
                <a:latin typeface="+mn-lt"/>
                <a:ea typeface="+mn-ea"/>
                <a:cs typeface="+mn-cs"/>
              </a:rPr>
              <a:t> [</a:t>
            </a:r>
            <a:r>
              <a:rPr lang="cs-CZ" sz="1200" b="0" i="0" u="sng" kern="1200" dirty="0" smtClean="0">
                <a:solidFill>
                  <a:schemeClr val="tx1"/>
                </a:solidFill>
                <a:effectLst/>
                <a:latin typeface="+mn-lt"/>
                <a:ea typeface="+mn-ea"/>
                <a:cs typeface="+mn-cs"/>
                <a:hlinkClick r:id="rId6"/>
              </a:rPr>
              <a:t>13</a:t>
            </a:r>
            <a:r>
              <a:rPr lang="cs-CZ" sz="1200" b="0" i="0" kern="1200" dirty="0" smtClean="0">
                <a:solidFill>
                  <a:schemeClr val="tx1"/>
                </a:solidFill>
                <a:effectLst/>
                <a:latin typeface="+mn-lt"/>
                <a:ea typeface="+mn-ea"/>
                <a:cs typeface="+mn-cs"/>
              </a:rPr>
              <a:t>,</a:t>
            </a:r>
            <a:r>
              <a:rPr lang="cs-CZ" sz="1200" b="0" i="0" u="sng" kern="1200" dirty="0" smtClean="0">
                <a:solidFill>
                  <a:schemeClr val="tx1"/>
                </a:solidFill>
                <a:effectLst/>
                <a:latin typeface="+mn-lt"/>
                <a:ea typeface="+mn-ea"/>
                <a:cs typeface="+mn-cs"/>
                <a:hlinkClick r:id="rId7"/>
              </a:rPr>
              <a:t>14</a:t>
            </a:r>
            <a:r>
              <a:rPr lang="cs-CZ" sz="1200" b="0" i="0" kern="1200" dirty="0" smtClean="0">
                <a:solidFill>
                  <a:schemeClr val="tx1"/>
                </a:solidFill>
                <a:effectLst/>
                <a:latin typeface="+mn-lt"/>
                <a:ea typeface="+mn-ea"/>
                <a:cs typeface="+mn-cs"/>
              </a:rPr>
              <a:t>]; </a:t>
            </a:r>
            <a:r>
              <a:rPr lang="el-GR" sz="1200" b="0" i="0" kern="1200" dirty="0" smtClean="0">
                <a:solidFill>
                  <a:schemeClr val="tx1"/>
                </a:solidFill>
                <a:effectLst/>
                <a:latin typeface="+mn-lt"/>
                <a:ea typeface="+mn-ea"/>
                <a:cs typeface="+mn-cs"/>
              </a:rPr>
              <a:t>α-2-</a:t>
            </a:r>
            <a:r>
              <a:rPr lang="cs-CZ" sz="1200" b="0" i="0" kern="1200" dirty="0" err="1" smtClean="0">
                <a:solidFill>
                  <a:schemeClr val="tx1"/>
                </a:solidFill>
                <a:effectLst/>
                <a:latin typeface="+mn-lt"/>
                <a:ea typeface="+mn-ea"/>
                <a:cs typeface="+mn-cs"/>
              </a:rPr>
              <a:t>macroglobulin</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glycosylated</a:t>
            </a:r>
            <a:r>
              <a:rPr lang="cs-CZ" sz="1200" b="0" i="0" kern="1200" dirty="0" smtClean="0">
                <a:solidFill>
                  <a:schemeClr val="tx1"/>
                </a:solidFill>
                <a:effectLst/>
                <a:latin typeface="+mn-lt"/>
                <a:ea typeface="+mn-ea"/>
                <a:cs typeface="+mn-cs"/>
              </a:rPr>
              <a:t> hemoglobin (HbA1c) </a:t>
            </a:r>
            <a:r>
              <a:rPr lang="cs-CZ" sz="1200" b="0" i="0" kern="1200" dirty="0" err="1" smtClean="0">
                <a:solidFill>
                  <a:schemeClr val="tx1"/>
                </a:solidFill>
                <a:effectLst/>
                <a:latin typeface="+mn-lt"/>
                <a:ea typeface="+mn-ea"/>
                <a:cs typeface="+mn-cs"/>
              </a:rPr>
              <a:t>for</a:t>
            </a:r>
            <a:r>
              <a:rPr lang="cs-CZ" sz="1200" b="0" i="0" kern="1200" dirty="0" smtClean="0">
                <a:solidFill>
                  <a:schemeClr val="tx1"/>
                </a:solidFill>
                <a:effectLst/>
                <a:latin typeface="+mn-lt"/>
                <a:ea typeface="+mn-ea"/>
                <a:cs typeface="+mn-cs"/>
              </a:rPr>
              <a:t> diabetes [</a:t>
            </a:r>
            <a:r>
              <a:rPr lang="cs-CZ" sz="1200" b="0" i="0" u="sng" kern="1200" dirty="0" smtClean="0">
                <a:solidFill>
                  <a:schemeClr val="tx1"/>
                </a:solidFill>
                <a:effectLst/>
                <a:latin typeface="+mn-lt"/>
                <a:ea typeface="+mn-ea"/>
                <a:cs typeface="+mn-cs"/>
                <a:hlinkClick r:id="rId8"/>
              </a:rPr>
              <a:t>15</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various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interleukins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ILs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for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cancers</a:t>
            </a:r>
            <a:r>
              <a:rPr lang="cs-CZ" sz="1200" b="0" i="0" kern="1200" dirty="0" smtClean="0">
                <a:solidFill>
                  <a:schemeClr val="tx1"/>
                </a:solidFill>
                <a:effectLst/>
                <a:latin typeface="+mn-lt"/>
                <a:ea typeface="+mn-ea"/>
                <a:cs typeface="+mn-cs"/>
              </a:rPr>
              <a:t>, gut </a:t>
            </a:r>
            <a:r>
              <a:rPr lang="cs-CZ" sz="1200" b="0" i="0" kern="1200" dirty="0" err="1" smtClean="0">
                <a:solidFill>
                  <a:schemeClr val="tx1"/>
                </a:solidFill>
                <a:effectLst/>
                <a:latin typeface="+mn-lt"/>
                <a:ea typeface="+mn-ea"/>
                <a:cs typeface="+mn-cs"/>
              </a:rPr>
              <a:t>diseases</a:t>
            </a:r>
            <a:r>
              <a:rPr lang="cs-CZ" sz="1200" b="0" i="0" kern="1200" dirty="0" smtClean="0">
                <a:solidFill>
                  <a:schemeClr val="tx1"/>
                </a:solidFill>
                <a:effectLst/>
                <a:latin typeface="+mn-lt"/>
                <a:ea typeface="+mn-ea"/>
                <a:cs typeface="+mn-cs"/>
              </a:rPr>
              <a:t>, and </a:t>
            </a:r>
            <a:r>
              <a:rPr lang="cs-CZ" sz="1200" b="0" i="0" kern="1200" dirty="0" err="1" smtClean="0">
                <a:solidFill>
                  <a:schemeClr val="tx1"/>
                </a:solidFill>
                <a:effectLst/>
                <a:latin typeface="+mn-lt"/>
                <a:ea typeface="+mn-ea"/>
                <a:cs typeface="+mn-cs"/>
              </a:rPr>
              <a:t>muscle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or</a:t>
            </a:r>
            <a:r>
              <a:rPr lang="cs-CZ" sz="1200" b="0" i="0" kern="1200" dirty="0" smtClean="0">
                <a:solidFill>
                  <a:schemeClr val="tx1"/>
                </a:solidFill>
                <a:effectLst/>
                <a:latin typeface="+mn-lt"/>
                <a:ea typeface="+mn-ea"/>
                <a:cs typeface="+mn-cs"/>
              </a:rPr>
              <a:t> joint </a:t>
            </a:r>
            <a:r>
              <a:rPr lang="cs-CZ" sz="1200" b="0" i="0" kern="1200" dirty="0" err="1" smtClean="0">
                <a:solidFill>
                  <a:schemeClr val="tx1"/>
                </a:solidFill>
                <a:effectLst/>
                <a:latin typeface="+mn-lt"/>
                <a:ea typeface="+mn-ea"/>
                <a:cs typeface="+mn-cs"/>
              </a:rPr>
              <a:t>disorders</a:t>
            </a:r>
            <a:r>
              <a:rPr lang="cs-CZ" sz="1200" b="0" i="0" kern="1200" dirty="0" smtClean="0">
                <a:solidFill>
                  <a:schemeClr val="tx1"/>
                </a:solidFill>
                <a:effectLst/>
                <a:latin typeface="+mn-lt"/>
                <a:ea typeface="+mn-ea"/>
                <a:cs typeface="+mn-cs"/>
              </a:rPr>
              <a:t> [</a:t>
            </a:r>
            <a:r>
              <a:rPr lang="cs-CZ" sz="1200" b="0" i="0" u="sng" kern="1200" dirty="0" smtClean="0">
                <a:solidFill>
                  <a:schemeClr val="tx1"/>
                </a:solidFill>
                <a:effectLst/>
                <a:latin typeface="+mn-lt"/>
                <a:ea typeface="+mn-ea"/>
                <a:cs typeface="+mn-cs"/>
                <a:hlinkClick r:id="rId9"/>
              </a:rPr>
              <a:t>16</a:t>
            </a:r>
            <a:r>
              <a:rPr lang="cs-CZ" sz="1200" b="0" i="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1B358709-CD7B-4CE2-93FB-3239F6075C3E}" type="slidenum">
              <a:rPr lang="cs-CZ" smtClean="0"/>
              <a:t>24</a:t>
            </a:fld>
            <a:endParaRPr lang="cs-CZ"/>
          </a:p>
        </p:txBody>
      </p:sp>
    </p:spTree>
    <p:extLst>
      <p:ext uri="{BB962C8B-B14F-4D97-AF65-F5344CB8AC3E}">
        <p14:creationId xmlns:p14="http://schemas.microsoft.com/office/powerpoint/2010/main" val="415323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smtClean="0">
                <a:solidFill>
                  <a:schemeClr val="tx1"/>
                </a:solidFill>
                <a:effectLst/>
                <a:latin typeface="+mn-lt"/>
                <a:ea typeface="+mn-ea"/>
                <a:cs typeface="+mn-cs"/>
              </a:rPr>
              <a:t>superorganism</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or</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holobiont</a:t>
            </a:r>
            <a:r>
              <a:rPr lang="cs-CZ" sz="1200" b="0" i="0" kern="1200" dirty="0" smtClean="0">
                <a:solidFill>
                  <a:schemeClr val="tx1"/>
                </a:solidFill>
                <a:effectLst/>
                <a:latin typeface="+mn-lt"/>
                <a:ea typeface="+mn-ea"/>
                <a:cs typeface="+mn-cs"/>
              </a:rPr>
              <a:t>,</a:t>
            </a:r>
            <a:r>
              <a:rPr lang="cs-CZ" sz="1200" b="0" i="0" kern="1200" baseline="0" dirty="0" smtClean="0">
                <a:solidFill>
                  <a:schemeClr val="tx1"/>
                </a:solidFill>
                <a:effectLst/>
                <a:latin typeface="+mn-lt"/>
                <a:ea typeface="+mn-ea"/>
                <a:cs typeface="+mn-cs"/>
              </a:rPr>
              <a:t> - </a:t>
            </a:r>
            <a:r>
              <a:rPr lang="cs-CZ" sz="1200" b="0" i="0" kern="1200" baseline="0" dirty="0" err="1" smtClean="0">
                <a:solidFill>
                  <a:schemeClr val="tx1"/>
                </a:solidFill>
                <a:effectLst/>
                <a:latin typeface="+mn-lt"/>
                <a:ea typeface="+mn-ea"/>
                <a:cs typeface="+mn-cs"/>
              </a:rPr>
              <a:t>promote</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ecological</a:t>
            </a:r>
            <a:r>
              <a:rPr lang="cs-CZ" sz="1200" b="0" i="0" kern="1200" baseline="0" dirty="0" smtClean="0">
                <a:solidFill>
                  <a:schemeClr val="tx1"/>
                </a:solidFill>
                <a:effectLst/>
                <a:latin typeface="+mn-lt"/>
                <a:ea typeface="+mn-ea"/>
                <a:cs typeface="+mn-cs"/>
              </a:rPr>
              <a:t> balance</a:t>
            </a:r>
            <a:endParaRPr lang="cs-CZ" dirty="0"/>
          </a:p>
        </p:txBody>
      </p:sp>
      <p:sp>
        <p:nvSpPr>
          <p:cNvPr id="4" name="Zástupný symbol pro číslo snímku 3"/>
          <p:cNvSpPr>
            <a:spLocks noGrp="1"/>
          </p:cNvSpPr>
          <p:nvPr>
            <p:ph type="sldNum" sz="quarter" idx="10"/>
          </p:nvPr>
        </p:nvSpPr>
        <p:spPr/>
        <p:txBody>
          <a:bodyPr/>
          <a:lstStyle/>
          <a:p>
            <a:fld id="{1B358709-CD7B-4CE2-93FB-3239F6075C3E}" type="slidenum">
              <a:rPr lang="cs-CZ" smtClean="0"/>
              <a:t>33</a:t>
            </a:fld>
            <a:endParaRPr lang="cs-CZ"/>
          </a:p>
        </p:txBody>
      </p:sp>
    </p:spTree>
    <p:extLst>
      <p:ext uri="{BB962C8B-B14F-4D97-AF65-F5344CB8AC3E}">
        <p14:creationId xmlns:p14="http://schemas.microsoft.com/office/powerpoint/2010/main" val="294721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Modr</a:t>
            </a:r>
            <a:r>
              <a:rPr lang="cs-CZ" dirty="0" smtClean="0"/>
              <a:t>´-</a:t>
            </a:r>
            <a:r>
              <a:rPr lang="cs-CZ" dirty="0" err="1" smtClean="0"/>
              <a:t>increeased</a:t>
            </a:r>
            <a:r>
              <a:rPr lang="cs-CZ" dirty="0" smtClean="0"/>
              <a:t>,</a:t>
            </a:r>
            <a:r>
              <a:rPr lang="cs-CZ" baseline="0" dirty="0" smtClean="0"/>
              <a:t> </a:t>
            </a:r>
            <a:r>
              <a:rPr lang="cs-CZ" baseline="0" dirty="0" err="1" smtClean="0"/>
              <a:t>red-desreased</a:t>
            </a:r>
            <a:endParaRPr lang="cs-CZ" dirty="0"/>
          </a:p>
        </p:txBody>
      </p:sp>
      <p:sp>
        <p:nvSpPr>
          <p:cNvPr id="4" name="Zástupný symbol pro číslo snímku 3"/>
          <p:cNvSpPr>
            <a:spLocks noGrp="1"/>
          </p:cNvSpPr>
          <p:nvPr>
            <p:ph type="sldNum" sz="quarter" idx="10"/>
          </p:nvPr>
        </p:nvSpPr>
        <p:spPr/>
        <p:txBody>
          <a:bodyPr/>
          <a:lstStyle/>
          <a:p>
            <a:fld id="{1B358709-CD7B-4CE2-93FB-3239F6075C3E}" type="slidenum">
              <a:rPr lang="cs-CZ" smtClean="0"/>
              <a:t>36</a:t>
            </a:fld>
            <a:endParaRPr lang="cs-CZ"/>
          </a:p>
        </p:txBody>
      </p:sp>
    </p:spTree>
    <p:extLst>
      <p:ext uri="{BB962C8B-B14F-4D97-AF65-F5344CB8AC3E}">
        <p14:creationId xmlns:p14="http://schemas.microsoft.com/office/powerpoint/2010/main" val="281247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B358709-CD7B-4CE2-93FB-3239F6075C3E}" type="slidenum">
              <a:rPr lang="cs-CZ" smtClean="0"/>
              <a:t>43</a:t>
            </a:fld>
            <a:endParaRPr lang="cs-CZ"/>
          </a:p>
        </p:txBody>
      </p:sp>
    </p:spTree>
    <p:extLst>
      <p:ext uri="{BB962C8B-B14F-4D97-AF65-F5344CB8AC3E}">
        <p14:creationId xmlns:p14="http://schemas.microsoft.com/office/powerpoint/2010/main" val="330107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07542" y="591388"/>
            <a:ext cx="6544945" cy="635000"/>
          </a:xfrm>
          <a:prstGeom prst="rect">
            <a:avLst/>
          </a:prstGeom>
        </p:spPr>
        <p:txBody>
          <a:bodyPr wrap="square" lIns="0" tIns="0" rIns="0" bIns="0">
            <a:spAutoFit/>
          </a:bodyPr>
          <a:lstStyle>
            <a:lvl1pPr>
              <a:defRPr sz="4000" b="1" i="0">
                <a:solidFill>
                  <a:srgbClr val="0000DC"/>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p:txBody>
          <a:bodyPr lIns="0" tIns="0" rIns="0" bIns="0"/>
          <a:lstStyle>
            <a:lvl1pPr>
              <a:defRPr sz="1200" b="0" i="0">
                <a:solidFill>
                  <a:srgbClr val="0000DC"/>
                </a:solidFill>
                <a:latin typeface="Arial"/>
                <a:cs typeface="Arial"/>
              </a:defRPr>
            </a:lvl1pPr>
          </a:lstStyle>
          <a:p>
            <a:pPr marL="38100">
              <a:lnSpc>
                <a:spcPts val="142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00D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p:txBody>
          <a:bodyPr lIns="0" tIns="0" rIns="0" bIns="0"/>
          <a:lstStyle>
            <a:lvl1pPr>
              <a:defRPr sz="1200" b="0" i="0">
                <a:solidFill>
                  <a:srgbClr val="0000DC"/>
                </a:solidFill>
                <a:latin typeface="Arial"/>
                <a:cs typeface="Arial"/>
              </a:defRPr>
            </a:lvl1pPr>
          </a:lstStyle>
          <a:p>
            <a:pPr marL="38100">
              <a:lnSpc>
                <a:spcPts val="142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00DC"/>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7" name="Holder 7"/>
          <p:cNvSpPr>
            <a:spLocks noGrp="1"/>
          </p:cNvSpPr>
          <p:nvPr>
            <p:ph type="sldNum" sz="quarter" idx="7"/>
          </p:nvPr>
        </p:nvSpPr>
        <p:spPr/>
        <p:txBody>
          <a:bodyPr lIns="0" tIns="0" rIns="0" bIns="0"/>
          <a:lstStyle>
            <a:lvl1pPr>
              <a:defRPr sz="1200" b="0" i="0">
                <a:solidFill>
                  <a:srgbClr val="0000DC"/>
                </a:solidFill>
                <a:latin typeface="Arial"/>
                <a:cs typeface="Arial"/>
              </a:defRPr>
            </a:lvl1pPr>
          </a:lstStyle>
          <a:p>
            <a:pPr marL="38100">
              <a:lnSpc>
                <a:spcPts val="142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881359" y="6048758"/>
            <a:ext cx="153073" cy="239389"/>
          </a:xfrm>
          <a:prstGeom prst="rect">
            <a:avLst/>
          </a:prstGeom>
        </p:spPr>
      </p:pic>
      <p:pic>
        <p:nvPicPr>
          <p:cNvPr id="17" name="bg object 17"/>
          <p:cNvPicPr/>
          <p:nvPr/>
        </p:nvPicPr>
        <p:blipFill>
          <a:blip r:embed="rId3" cstate="print"/>
          <a:stretch>
            <a:fillRect/>
          </a:stretch>
        </p:blipFill>
        <p:spPr>
          <a:xfrm>
            <a:off x="11141369" y="6048758"/>
            <a:ext cx="121382" cy="242283"/>
          </a:xfrm>
          <a:prstGeom prst="rect">
            <a:avLst/>
          </a:prstGeom>
        </p:spPr>
      </p:pic>
      <p:pic>
        <p:nvPicPr>
          <p:cNvPr id="18" name="bg object 18"/>
          <p:cNvPicPr/>
          <p:nvPr/>
        </p:nvPicPr>
        <p:blipFill>
          <a:blip r:embed="rId4" cstate="print"/>
          <a:stretch>
            <a:fillRect/>
          </a:stretch>
        </p:blipFill>
        <p:spPr>
          <a:xfrm>
            <a:off x="11381256" y="6048758"/>
            <a:ext cx="127166" cy="239389"/>
          </a:xfrm>
          <a:prstGeom prst="rect">
            <a:avLst/>
          </a:prstGeom>
        </p:spPr>
      </p:pic>
      <p:sp>
        <p:nvSpPr>
          <p:cNvPr id="19" name="bg object 19"/>
          <p:cNvSpPr/>
          <p:nvPr/>
        </p:nvSpPr>
        <p:spPr>
          <a:xfrm>
            <a:off x="11635588" y="6048768"/>
            <a:ext cx="104139" cy="239395"/>
          </a:xfrm>
          <a:custGeom>
            <a:avLst/>
            <a:gdLst/>
            <a:ahLst/>
            <a:cxnLst/>
            <a:rect l="l" t="t" r="r" b="b"/>
            <a:pathLst>
              <a:path w="104140" h="239395">
                <a:moveTo>
                  <a:pt x="104038" y="0"/>
                </a:moveTo>
                <a:lnTo>
                  <a:pt x="0" y="0"/>
                </a:lnTo>
                <a:lnTo>
                  <a:pt x="0" y="11303"/>
                </a:lnTo>
                <a:lnTo>
                  <a:pt x="31788" y="11303"/>
                </a:lnTo>
                <a:lnTo>
                  <a:pt x="31788" y="224955"/>
                </a:lnTo>
                <a:lnTo>
                  <a:pt x="0" y="224955"/>
                </a:lnTo>
                <a:lnTo>
                  <a:pt x="0" y="239382"/>
                </a:lnTo>
                <a:lnTo>
                  <a:pt x="104038" y="239382"/>
                </a:lnTo>
                <a:lnTo>
                  <a:pt x="104038" y="224955"/>
                </a:lnTo>
                <a:lnTo>
                  <a:pt x="69354" y="224955"/>
                </a:lnTo>
                <a:lnTo>
                  <a:pt x="69354" y="11303"/>
                </a:lnTo>
                <a:lnTo>
                  <a:pt x="104038" y="11303"/>
                </a:lnTo>
                <a:lnTo>
                  <a:pt x="104038" y="0"/>
                </a:lnTo>
                <a:close/>
              </a:path>
            </a:pathLst>
          </a:custGeom>
          <a:solidFill>
            <a:srgbClr val="0000DC"/>
          </a:solidFill>
        </p:spPr>
        <p:txBody>
          <a:bodyPr wrap="square" lIns="0" tIns="0" rIns="0" bIns="0" rtlCol="0"/>
          <a:lstStyle/>
          <a:p>
            <a:endParaRPr/>
          </a:p>
        </p:txBody>
      </p:sp>
      <p:pic>
        <p:nvPicPr>
          <p:cNvPr id="20" name="bg object 20"/>
          <p:cNvPicPr/>
          <p:nvPr/>
        </p:nvPicPr>
        <p:blipFill>
          <a:blip r:embed="rId5" cstate="print"/>
          <a:stretch>
            <a:fillRect/>
          </a:stretch>
        </p:blipFill>
        <p:spPr>
          <a:xfrm>
            <a:off x="10884145" y="6392090"/>
            <a:ext cx="147400" cy="242524"/>
          </a:xfrm>
          <a:prstGeom prst="rect">
            <a:avLst/>
          </a:prstGeom>
        </p:spPr>
      </p:pic>
      <p:sp>
        <p:nvSpPr>
          <p:cNvPr id="21" name="bg object 21"/>
          <p:cNvSpPr/>
          <p:nvPr/>
        </p:nvSpPr>
        <p:spPr>
          <a:xfrm>
            <a:off x="11147145" y="6392303"/>
            <a:ext cx="118745" cy="242570"/>
          </a:xfrm>
          <a:custGeom>
            <a:avLst/>
            <a:gdLst/>
            <a:ahLst/>
            <a:cxnLst/>
            <a:rect l="l" t="t" r="r" b="b"/>
            <a:pathLst>
              <a:path w="118745" h="242570">
                <a:moveTo>
                  <a:pt x="118491" y="0"/>
                </a:moveTo>
                <a:lnTo>
                  <a:pt x="0" y="0"/>
                </a:lnTo>
                <a:lnTo>
                  <a:pt x="0" y="16497"/>
                </a:lnTo>
                <a:lnTo>
                  <a:pt x="0" y="106616"/>
                </a:lnTo>
                <a:lnTo>
                  <a:pt x="0" y="124396"/>
                </a:lnTo>
                <a:lnTo>
                  <a:pt x="0" y="224675"/>
                </a:lnTo>
                <a:lnTo>
                  <a:pt x="0" y="242443"/>
                </a:lnTo>
                <a:lnTo>
                  <a:pt x="118491" y="242443"/>
                </a:lnTo>
                <a:lnTo>
                  <a:pt x="118491" y="224675"/>
                </a:lnTo>
                <a:lnTo>
                  <a:pt x="20231" y="224675"/>
                </a:lnTo>
                <a:lnTo>
                  <a:pt x="20231" y="124396"/>
                </a:lnTo>
                <a:lnTo>
                  <a:pt x="112712" y="124396"/>
                </a:lnTo>
                <a:lnTo>
                  <a:pt x="112712" y="106616"/>
                </a:lnTo>
                <a:lnTo>
                  <a:pt x="20231" y="106616"/>
                </a:lnTo>
                <a:lnTo>
                  <a:pt x="20231" y="16497"/>
                </a:lnTo>
                <a:lnTo>
                  <a:pt x="118491" y="16497"/>
                </a:lnTo>
                <a:lnTo>
                  <a:pt x="118491" y="0"/>
                </a:lnTo>
                <a:close/>
              </a:path>
            </a:pathLst>
          </a:custGeom>
          <a:solidFill>
            <a:srgbClr val="0000DC"/>
          </a:solidFill>
        </p:spPr>
        <p:txBody>
          <a:bodyPr wrap="square" lIns="0" tIns="0" rIns="0" bIns="0" rtlCol="0"/>
          <a:lstStyle/>
          <a:p>
            <a:endParaRPr/>
          </a:p>
        </p:txBody>
      </p:sp>
      <p:pic>
        <p:nvPicPr>
          <p:cNvPr id="22" name="bg object 22"/>
          <p:cNvPicPr/>
          <p:nvPr/>
        </p:nvPicPr>
        <p:blipFill>
          <a:blip r:embed="rId6" cstate="print"/>
          <a:stretch>
            <a:fillRect/>
          </a:stretch>
        </p:blipFill>
        <p:spPr>
          <a:xfrm>
            <a:off x="11387031" y="6392090"/>
            <a:ext cx="118494" cy="242524"/>
          </a:xfrm>
          <a:prstGeom prst="rect">
            <a:avLst/>
          </a:prstGeom>
        </p:spPr>
      </p:pic>
      <p:pic>
        <p:nvPicPr>
          <p:cNvPr id="23" name="bg object 23"/>
          <p:cNvPicPr/>
          <p:nvPr/>
        </p:nvPicPr>
        <p:blipFill>
          <a:blip r:embed="rId7" cstate="print"/>
          <a:stretch>
            <a:fillRect/>
          </a:stretch>
        </p:blipFill>
        <p:spPr>
          <a:xfrm>
            <a:off x="9957816" y="4088890"/>
            <a:ext cx="2121407" cy="2688336"/>
          </a:xfrm>
          <a:prstGeom prst="rect">
            <a:avLst/>
          </a:prstGeom>
        </p:spPr>
      </p:pic>
      <p:sp>
        <p:nvSpPr>
          <p:cNvPr id="2" name="Holder 2"/>
          <p:cNvSpPr>
            <a:spLocks noGrp="1"/>
          </p:cNvSpPr>
          <p:nvPr>
            <p:ph type="title"/>
          </p:nvPr>
        </p:nvSpPr>
        <p:spPr/>
        <p:txBody>
          <a:bodyPr lIns="0" tIns="0" rIns="0" bIns="0"/>
          <a:lstStyle>
            <a:lvl1pPr>
              <a:defRPr sz="4000" b="1" i="0">
                <a:solidFill>
                  <a:srgbClr val="0000D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5" name="Holder 5"/>
          <p:cNvSpPr>
            <a:spLocks noGrp="1"/>
          </p:cNvSpPr>
          <p:nvPr>
            <p:ph type="sldNum" sz="quarter" idx="7"/>
          </p:nvPr>
        </p:nvSpPr>
        <p:spPr/>
        <p:txBody>
          <a:bodyPr lIns="0" tIns="0" rIns="0" bIns="0"/>
          <a:lstStyle>
            <a:lvl1pPr>
              <a:defRPr sz="1200" b="0" i="0">
                <a:solidFill>
                  <a:srgbClr val="0000DC"/>
                </a:solidFill>
                <a:latin typeface="Arial"/>
                <a:cs typeface="Arial"/>
              </a:defRPr>
            </a:lvl1pPr>
          </a:lstStyle>
          <a:p>
            <a:pPr marL="38100">
              <a:lnSpc>
                <a:spcPts val="142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F1828"/>
          </a:solidFill>
        </p:spPr>
        <p:txBody>
          <a:bodyPr wrap="square" lIns="0" tIns="0" rIns="0" bIns="0" rtlCol="0"/>
          <a:lstStyle/>
          <a:p>
            <a:endParaRPr/>
          </a:p>
        </p:txBody>
      </p:sp>
      <p:sp>
        <p:nvSpPr>
          <p:cNvPr id="17" name="bg object 17"/>
          <p:cNvSpPr/>
          <p:nvPr/>
        </p:nvSpPr>
        <p:spPr>
          <a:xfrm>
            <a:off x="414529" y="412739"/>
            <a:ext cx="276860" cy="438150"/>
          </a:xfrm>
          <a:custGeom>
            <a:avLst/>
            <a:gdLst/>
            <a:ahLst/>
            <a:cxnLst/>
            <a:rect l="l" t="t" r="r" b="b"/>
            <a:pathLst>
              <a:path w="276859" h="438150">
                <a:moveTo>
                  <a:pt x="68269" y="0"/>
                </a:moveTo>
                <a:lnTo>
                  <a:pt x="0" y="0"/>
                </a:lnTo>
                <a:lnTo>
                  <a:pt x="0" y="437673"/>
                </a:lnTo>
                <a:lnTo>
                  <a:pt x="68269" y="437673"/>
                </a:lnTo>
                <a:lnTo>
                  <a:pt x="68269" y="0"/>
                </a:lnTo>
                <a:close/>
              </a:path>
              <a:path w="276859" h="438150">
                <a:moveTo>
                  <a:pt x="93419" y="0"/>
                </a:moveTo>
                <a:lnTo>
                  <a:pt x="70064" y="0"/>
                </a:lnTo>
                <a:lnTo>
                  <a:pt x="113179" y="437673"/>
                </a:lnTo>
                <a:lnTo>
                  <a:pt x="136534" y="437673"/>
                </a:lnTo>
                <a:lnTo>
                  <a:pt x="93419" y="0"/>
                </a:lnTo>
                <a:close/>
              </a:path>
              <a:path w="276859" h="438150">
                <a:moveTo>
                  <a:pt x="204799" y="0"/>
                </a:moveTo>
                <a:lnTo>
                  <a:pt x="181444" y="0"/>
                </a:lnTo>
                <a:lnTo>
                  <a:pt x="138329" y="437673"/>
                </a:lnTo>
                <a:lnTo>
                  <a:pt x="161684" y="437673"/>
                </a:lnTo>
                <a:lnTo>
                  <a:pt x="204799" y="0"/>
                </a:lnTo>
                <a:close/>
              </a:path>
              <a:path w="276859" h="438150">
                <a:moveTo>
                  <a:pt x="276660" y="0"/>
                </a:moveTo>
                <a:lnTo>
                  <a:pt x="206594" y="0"/>
                </a:lnTo>
                <a:lnTo>
                  <a:pt x="206594" y="437673"/>
                </a:lnTo>
                <a:lnTo>
                  <a:pt x="276660" y="437673"/>
                </a:lnTo>
                <a:lnTo>
                  <a:pt x="276660" y="0"/>
                </a:lnTo>
                <a:close/>
              </a:path>
            </a:pathLst>
          </a:custGeom>
          <a:solidFill>
            <a:srgbClr val="FFFFFF"/>
          </a:solidFill>
        </p:spPr>
        <p:txBody>
          <a:bodyPr wrap="square" lIns="0" tIns="0" rIns="0" bIns="0" rtlCol="0"/>
          <a:lstStyle/>
          <a:p>
            <a:endParaRPr/>
          </a:p>
        </p:txBody>
      </p:sp>
      <p:sp>
        <p:nvSpPr>
          <p:cNvPr id="18" name="bg object 18"/>
          <p:cNvSpPr/>
          <p:nvPr/>
        </p:nvSpPr>
        <p:spPr>
          <a:xfrm>
            <a:off x="879821" y="412739"/>
            <a:ext cx="219710" cy="441325"/>
          </a:xfrm>
          <a:custGeom>
            <a:avLst/>
            <a:gdLst/>
            <a:ahLst/>
            <a:cxnLst/>
            <a:rect l="l" t="t" r="r" b="b"/>
            <a:pathLst>
              <a:path w="219709" h="441325">
                <a:moveTo>
                  <a:pt x="219177" y="0"/>
                </a:moveTo>
                <a:lnTo>
                  <a:pt x="150906" y="0"/>
                </a:lnTo>
                <a:lnTo>
                  <a:pt x="150906" y="333612"/>
                </a:lnTo>
                <a:lnTo>
                  <a:pt x="149922" y="342378"/>
                </a:lnTo>
                <a:lnTo>
                  <a:pt x="123734" y="371962"/>
                </a:lnTo>
                <a:lnTo>
                  <a:pt x="109585" y="374898"/>
                </a:lnTo>
                <a:lnTo>
                  <a:pt x="101809" y="374190"/>
                </a:lnTo>
                <a:lnTo>
                  <a:pt x="71185" y="349980"/>
                </a:lnTo>
                <a:lnTo>
                  <a:pt x="68265" y="333612"/>
                </a:lnTo>
                <a:lnTo>
                  <a:pt x="68265" y="0"/>
                </a:lnTo>
                <a:lnTo>
                  <a:pt x="0" y="0"/>
                </a:lnTo>
                <a:lnTo>
                  <a:pt x="0" y="337184"/>
                </a:lnTo>
                <a:lnTo>
                  <a:pt x="982" y="351371"/>
                </a:lnTo>
                <a:lnTo>
                  <a:pt x="14369" y="389245"/>
                </a:lnTo>
                <a:lnTo>
                  <a:pt x="43930" y="419499"/>
                </a:lnTo>
                <a:lnTo>
                  <a:pt x="81291" y="438112"/>
                </a:lnTo>
                <a:lnTo>
                  <a:pt x="109585" y="441245"/>
                </a:lnTo>
                <a:lnTo>
                  <a:pt x="123030" y="440263"/>
                </a:lnTo>
                <a:lnTo>
                  <a:pt x="161698" y="426898"/>
                </a:lnTo>
                <a:lnTo>
                  <a:pt x="194507" y="400661"/>
                </a:lnTo>
                <a:lnTo>
                  <a:pt x="215130" y="364554"/>
                </a:lnTo>
                <a:lnTo>
                  <a:pt x="219177" y="337184"/>
                </a:lnTo>
                <a:lnTo>
                  <a:pt x="219177" y="0"/>
                </a:lnTo>
                <a:close/>
              </a:path>
            </a:pathLst>
          </a:custGeom>
          <a:solidFill>
            <a:srgbClr val="FFFFFF"/>
          </a:solidFill>
        </p:spPr>
        <p:txBody>
          <a:bodyPr wrap="square" lIns="0" tIns="0" rIns="0" bIns="0" rtlCol="0"/>
          <a:lstStyle/>
          <a:p>
            <a:endParaRPr/>
          </a:p>
        </p:txBody>
      </p:sp>
      <p:sp>
        <p:nvSpPr>
          <p:cNvPr id="19" name="bg object 19"/>
          <p:cNvSpPr/>
          <p:nvPr/>
        </p:nvSpPr>
        <p:spPr>
          <a:xfrm>
            <a:off x="1310967" y="412739"/>
            <a:ext cx="231775" cy="438150"/>
          </a:xfrm>
          <a:custGeom>
            <a:avLst/>
            <a:gdLst/>
            <a:ahLst/>
            <a:cxnLst/>
            <a:rect l="l" t="t" r="r" b="b"/>
            <a:pathLst>
              <a:path w="231775" h="438150">
                <a:moveTo>
                  <a:pt x="68271" y="0"/>
                </a:moveTo>
                <a:lnTo>
                  <a:pt x="0" y="0"/>
                </a:lnTo>
                <a:lnTo>
                  <a:pt x="0" y="437673"/>
                </a:lnTo>
                <a:lnTo>
                  <a:pt x="68271" y="437673"/>
                </a:lnTo>
                <a:lnTo>
                  <a:pt x="68271" y="0"/>
                </a:lnTo>
                <a:close/>
              </a:path>
              <a:path w="231775" h="438150">
                <a:moveTo>
                  <a:pt x="95252" y="0"/>
                </a:moveTo>
                <a:lnTo>
                  <a:pt x="71848" y="0"/>
                </a:lnTo>
                <a:lnTo>
                  <a:pt x="136542" y="437673"/>
                </a:lnTo>
                <a:lnTo>
                  <a:pt x="159885" y="437673"/>
                </a:lnTo>
                <a:lnTo>
                  <a:pt x="95252" y="0"/>
                </a:lnTo>
                <a:close/>
              </a:path>
              <a:path w="231775" h="438150">
                <a:moveTo>
                  <a:pt x="231734" y="0"/>
                </a:moveTo>
                <a:lnTo>
                  <a:pt x="161704" y="0"/>
                </a:lnTo>
                <a:lnTo>
                  <a:pt x="161704" y="437673"/>
                </a:lnTo>
                <a:lnTo>
                  <a:pt x="231734" y="437673"/>
                </a:lnTo>
                <a:lnTo>
                  <a:pt x="231734" y="0"/>
                </a:lnTo>
                <a:close/>
              </a:path>
            </a:pathLst>
          </a:custGeom>
          <a:solidFill>
            <a:srgbClr val="FFFFFF"/>
          </a:solidFill>
        </p:spPr>
        <p:txBody>
          <a:bodyPr wrap="square" lIns="0" tIns="0" rIns="0" bIns="0" rtlCol="0"/>
          <a:lstStyle/>
          <a:p>
            <a:endParaRPr/>
          </a:p>
        </p:txBody>
      </p:sp>
      <p:sp>
        <p:nvSpPr>
          <p:cNvPr id="20" name="bg object 20"/>
          <p:cNvSpPr/>
          <p:nvPr/>
        </p:nvSpPr>
        <p:spPr>
          <a:xfrm>
            <a:off x="1770850" y="412584"/>
            <a:ext cx="187325" cy="436880"/>
          </a:xfrm>
          <a:custGeom>
            <a:avLst/>
            <a:gdLst/>
            <a:ahLst/>
            <a:cxnLst/>
            <a:rect l="l" t="t" r="r" b="b"/>
            <a:pathLst>
              <a:path w="187325" h="436880">
                <a:moveTo>
                  <a:pt x="186867" y="0"/>
                </a:moveTo>
                <a:lnTo>
                  <a:pt x="0" y="0"/>
                </a:lnTo>
                <a:lnTo>
                  <a:pt x="0" y="22847"/>
                </a:lnTo>
                <a:lnTo>
                  <a:pt x="57543" y="22847"/>
                </a:lnTo>
                <a:lnTo>
                  <a:pt x="57543" y="412419"/>
                </a:lnTo>
                <a:lnTo>
                  <a:pt x="0" y="412419"/>
                </a:lnTo>
                <a:lnTo>
                  <a:pt x="0" y="436537"/>
                </a:lnTo>
                <a:lnTo>
                  <a:pt x="186867" y="436537"/>
                </a:lnTo>
                <a:lnTo>
                  <a:pt x="186867" y="412419"/>
                </a:lnTo>
                <a:lnTo>
                  <a:pt x="125755" y="412419"/>
                </a:lnTo>
                <a:lnTo>
                  <a:pt x="125755" y="22847"/>
                </a:lnTo>
                <a:lnTo>
                  <a:pt x="186867" y="22847"/>
                </a:lnTo>
                <a:lnTo>
                  <a:pt x="186867" y="0"/>
                </a:lnTo>
                <a:close/>
              </a:path>
            </a:pathLst>
          </a:custGeom>
          <a:solidFill>
            <a:srgbClr val="FFFFFF"/>
          </a:solidFill>
        </p:spPr>
        <p:txBody>
          <a:bodyPr wrap="square" lIns="0" tIns="0" rIns="0" bIns="0" rtlCol="0"/>
          <a:lstStyle/>
          <a:p>
            <a:endParaRPr/>
          </a:p>
        </p:txBody>
      </p:sp>
      <p:sp>
        <p:nvSpPr>
          <p:cNvPr id="21" name="bg object 21"/>
          <p:cNvSpPr/>
          <p:nvPr/>
        </p:nvSpPr>
        <p:spPr>
          <a:xfrm>
            <a:off x="419919" y="1036924"/>
            <a:ext cx="266065" cy="438150"/>
          </a:xfrm>
          <a:custGeom>
            <a:avLst/>
            <a:gdLst/>
            <a:ahLst/>
            <a:cxnLst/>
            <a:rect l="l" t="t" r="r" b="b"/>
            <a:pathLst>
              <a:path w="266065" h="438150">
                <a:moveTo>
                  <a:pt x="32336" y="0"/>
                </a:moveTo>
                <a:lnTo>
                  <a:pt x="0" y="0"/>
                </a:lnTo>
                <a:lnTo>
                  <a:pt x="0" y="437652"/>
                </a:lnTo>
                <a:lnTo>
                  <a:pt x="32336" y="437652"/>
                </a:lnTo>
                <a:lnTo>
                  <a:pt x="32336" y="0"/>
                </a:lnTo>
                <a:close/>
              </a:path>
              <a:path w="266065" h="438150">
                <a:moveTo>
                  <a:pt x="57489" y="0"/>
                </a:moveTo>
                <a:lnTo>
                  <a:pt x="35929" y="0"/>
                </a:lnTo>
                <a:lnTo>
                  <a:pt x="109584" y="437652"/>
                </a:lnTo>
                <a:lnTo>
                  <a:pt x="131145" y="437652"/>
                </a:lnTo>
                <a:lnTo>
                  <a:pt x="57489" y="0"/>
                </a:lnTo>
                <a:close/>
              </a:path>
              <a:path w="266065" h="438150">
                <a:moveTo>
                  <a:pt x="229950" y="0"/>
                </a:moveTo>
                <a:lnTo>
                  <a:pt x="208395" y="0"/>
                </a:lnTo>
                <a:lnTo>
                  <a:pt x="132939" y="437652"/>
                </a:lnTo>
                <a:lnTo>
                  <a:pt x="156295" y="437652"/>
                </a:lnTo>
                <a:lnTo>
                  <a:pt x="229950" y="0"/>
                </a:lnTo>
                <a:close/>
              </a:path>
              <a:path w="266065" h="438150">
                <a:moveTo>
                  <a:pt x="265880" y="0"/>
                </a:moveTo>
                <a:lnTo>
                  <a:pt x="231745" y="0"/>
                </a:lnTo>
                <a:lnTo>
                  <a:pt x="231745" y="437652"/>
                </a:lnTo>
                <a:lnTo>
                  <a:pt x="265880" y="437652"/>
                </a:lnTo>
                <a:lnTo>
                  <a:pt x="265880" y="0"/>
                </a:lnTo>
                <a:close/>
              </a:path>
            </a:pathLst>
          </a:custGeom>
          <a:solidFill>
            <a:srgbClr val="FFFFFF"/>
          </a:solidFill>
        </p:spPr>
        <p:txBody>
          <a:bodyPr wrap="square" lIns="0" tIns="0" rIns="0" bIns="0" rtlCol="0"/>
          <a:lstStyle/>
          <a:p>
            <a:endParaRPr/>
          </a:p>
        </p:txBody>
      </p:sp>
      <p:sp>
        <p:nvSpPr>
          <p:cNvPr id="22" name="bg object 22"/>
          <p:cNvSpPr/>
          <p:nvPr/>
        </p:nvSpPr>
        <p:spPr>
          <a:xfrm>
            <a:off x="894181" y="1036929"/>
            <a:ext cx="208915" cy="435609"/>
          </a:xfrm>
          <a:custGeom>
            <a:avLst/>
            <a:gdLst/>
            <a:ahLst/>
            <a:cxnLst/>
            <a:rect l="l" t="t" r="r" b="b"/>
            <a:pathLst>
              <a:path w="208915" h="435609">
                <a:moveTo>
                  <a:pt x="208394" y="0"/>
                </a:moveTo>
                <a:lnTo>
                  <a:pt x="0" y="0"/>
                </a:lnTo>
                <a:lnTo>
                  <a:pt x="0" y="30454"/>
                </a:lnTo>
                <a:lnTo>
                  <a:pt x="0" y="191617"/>
                </a:lnTo>
                <a:lnTo>
                  <a:pt x="0" y="222072"/>
                </a:lnTo>
                <a:lnTo>
                  <a:pt x="0" y="404812"/>
                </a:lnTo>
                <a:lnTo>
                  <a:pt x="0" y="435267"/>
                </a:lnTo>
                <a:lnTo>
                  <a:pt x="208394" y="435267"/>
                </a:lnTo>
                <a:lnTo>
                  <a:pt x="208394" y="404812"/>
                </a:lnTo>
                <a:lnTo>
                  <a:pt x="34137" y="404812"/>
                </a:lnTo>
                <a:lnTo>
                  <a:pt x="34137" y="222072"/>
                </a:lnTo>
                <a:lnTo>
                  <a:pt x="201231" y="222072"/>
                </a:lnTo>
                <a:lnTo>
                  <a:pt x="201231" y="191617"/>
                </a:lnTo>
                <a:lnTo>
                  <a:pt x="34137" y="191617"/>
                </a:lnTo>
                <a:lnTo>
                  <a:pt x="34137" y="30454"/>
                </a:lnTo>
                <a:lnTo>
                  <a:pt x="208394" y="30454"/>
                </a:lnTo>
                <a:lnTo>
                  <a:pt x="208394" y="0"/>
                </a:lnTo>
                <a:close/>
              </a:path>
            </a:pathLst>
          </a:custGeom>
          <a:solidFill>
            <a:srgbClr val="FFFFFF"/>
          </a:solidFill>
        </p:spPr>
        <p:txBody>
          <a:bodyPr wrap="square" lIns="0" tIns="0" rIns="0" bIns="0" rtlCol="0"/>
          <a:lstStyle/>
          <a:p>
            <a:endParaRPr/>
          </a:p>
        </p:txBody>
      </p:sp>
      <p:sp>
        <p:nvSpPr>
          <p:cNvPr id="23" name="bg object 23"/>
          <p:cNvSpPr/>
          <p:nvPr/>
        </p:nvSpPr>
        <p:spPr>
          <a:xfrm>
            <a:off x="1321759" y="1036924"/>
            <a:ext cx="217804" cy="438150"/>
          </a:xfrm>
          <a:custGeom>
            <a:avLst/>
            <a:gdLst/>
            <a:ahLst/>
            <a:cxnLst/>
            <a:rect l="l" t="t" r="r" b="b"/>
            <a:pathLst>
              <a:path w="217805" h="438150">
                <a:moveTo>
                  <a:pt x="111380" y="0"/>
                </a:moveTo>
                <a:lnTo>
                  <a:pt x="0" y="0"/>
                </a:lnTo>
                <a:lnTo>
                  <a:pt x="0" y="437652"/>
                </a:lnTo>
                <a:lnTo>
                  <a:pt x="111380" y="437652"/>
                </a:lnTo>
                <a:lnTo>
                  <a:pt x="125617" y="436671"/>
                </a:lnTo>
                <a:lnTo>
                  <a:pt x="165281" y="423303"/>
                </a:lnTo>
                <a:lnTo>
                  <a:pt x="188399" y="405367"/>
                </a:lnTo>
                <a:lnTo>
                  <a:pt x="34135" y="405367"/>
                </a:lnTo>
                <a:lnTo>
                  <a:pt x="34135" y="34081"/>
                </a:lnTo>
                <a:lnTo>
                  <a:pt x="189352" y="34081"/>
                </a:lnTo>
                <a:lnTo>
                  <a:pt x="186844" y="31165"/>
                </a:lnTo>
                <a:lnTo>
                  <a:pt x="152067" y="8325"/>
                </a:lnTo>
                <a:lnTo>
                  <a:pt x="125617" y="981"/>
                </a:lnTo>
                <a:lnTo>
                  <a:pt x="111380" y="0"/>
                </a:lnTo>
                <a:close/>
              </a:path>
              <a:path w="217805" h="438150">
                <a:moveTo>
                  <a:pt x="189352" y="34081"/>
                </a:moveTo>
                <a:lnTo>
                  <a:pt x="111380" y="34081"/>
                </a:lnTo>
                <a:lnTo>
                  <a:pt x="120775" y="34473"/>
                </a:lnTo>
                <a:lnTo>
                  <a:pt x="130017" y="35874"/>
                </a:lnTo>
                <a:lnTo>
                  <a:pt x="168539" y="60452"/>
                </a:lnTo>
                <a:lnTo>
                  <a:pt x="183228" y="105828"/>
                </a:lnTo>
                <a:lnTo>
                  <a:pt x="183118" y="333618"/>
                </a:lnTo>
                <a:lnTo>
                  <a:pt x="168539" y="377200"/>
                </a:lnTo>
                <a:lnTo>
                  <a:pt x="130017" y="401107"/>
                </a:lnTo>
                <a:lnTo>
                  <a:pt x="111380" y="403573"/>
                </a:lnTo>
                <a:lnTo>
                  <a:pt x="111380" y="405367"/>
                </a:lnTo>
                <a:lnTo>
                  <a:pt x="188399" y="405367"/>
                </a:lnTo>
                <a:lnTo>
                  <a:pt x="195592" y="397071"/>
                </a:lnTo>
                <a:lnTo>
                  <a:pt x="213544" y="360974"/>
                </a:lnTo>
                <a:lnTo>
                  <a:pt x="217364" y="333618"/>
                </a:lnTo>
                <a:lnTo>
                  <a:pt x="217364" y="105828"/>
                </a:lnTo>
                <a:lnTo>
                  <a:pt x="209025" y="64459"/>
                </a:lnTo>
                <a:lnTo>
                  <a:pt x="195592" y="41338"/>
                </a:lnTo>
                <a:lnTo>
                  <a:pt x="189352" y="34081"/>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4" name="Holder 4"/>
          <p:cNvSpPr>
            <a:spLocks noGrp="1"/>
          </p:cNvSpPr>
          <p:nvPr>
            <p:ph type="sldNum" sz="quarter" idx="7"/>
          </p:nvPr>
        </p:nvSpPr>
        <p:spPr/>
        <p:txBody>
          <a:bodyPr lIns="0" tIns="0" rIns="0" bIns="0"/>
          <a:lstStyle>
            <a:lvl1pPr>
              <a:defRPr sz="1200" b="0" i="0">
                <a:solidFill>
                  <a:srgbClr val="0000DC"/>
                </a:solidFill>
                <a:latin typeface="Arial"/>
                <a:cs typeface="Arial"/>
              </a:defRPr>
            </a:lvl1pPr>
          </a:lstStyle>
          <a:p>
            <a:pPr marL="38100">
              <a:lnSpc>
                <a:spcPts val="142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881359" y="6048758"/>
            <a:ext cx="153073" cy="239389"/>
          </a:xfrm>
          <a:prstGeom prst="rect">
            <a:avLst/>
          </a:prstGeom>
        </p:spPr>
      </p:pic>
      <p:pic>
        <p:nvPicPr>
          <p:cNvPr id="17" name="bg object 17"/>
          <p:cNvPicPr/>
          <p:nvPr/>
        </p:nvPicPr>
        <p:blipFill>
          <a:blip r:embed="rId8" cstate="print"/>
          <a:stretch>
            <a:fillRect/>
          </a:stretch>
        </p:blipFill>
        <p:spPr>
          <a:xfrm>
            <a:off x="11141369" y="6048758"/>
            <a:ext cx="121382" cy="242283"/>
          </a:xfrm>
          <a:prstGeom prst="rect">
            <a:avLst/>
          </a:prstGeom>
        </p:spPr>
      </p:pic>
      <p:pic>
        <p:nvPicPr>
          <p:cNvPr id="18" name="bg object 18"/>
          <p:cNvPicPr/>
          <p:nvPr/>
        </p:nvPicPr>
        <p:blipFill>
          <a:blip r:embed="rId9" cstate="print"/>
          <a:stretch>
            <a:fillRect/>
          </a:stretch>
        </p:blipFill>
        <p:spPr>
          <a:xfrm>
            <a:off x="11381256" y="6048758"/>
            <a:ext cx="127166" cy="239389"/>
          </a:xfrm>
          <a:prstGeom prst="rect">
            <a:avLst/>
          </a:prstGeom>
        </p:spPr>
      </p:pic>
      <p:sp>
        <p:nvSpPr>
          <p:cNvPr id="19" name="bg object 19"/>
          <p:cNvSpPr/>
          <p:nvPr/>
        </p:nvSpPr>
        <p:spPr>
          <a:xfrm>
            <a:off x="11635588" y="6048768"/>
            <a:ext cx="104139" cy="239395"/>
          </a:xfrm>
          <a:custGeom>
            <a:avLst/>
            <a:gdLst/>
            <a:ahLst/>
            <a:cxnLst/>
            <a:rect l="l" t="t" r="r" b="b"/>
            <a:pathLst>
              <a:path w="104140" h="239395">
                <a:moveTo>
                  <a:pt x="104038" y="0"/>
                </a:moveTo>
                <a:lnTo>
                  <a:pt x="0" y="0"/>
                </a:lnTo>
                <a:lnTo>
                  <a:pt x="0" y="11303"/>
                </a:lnTo>
                <a:lnTo>
                  <a:pt x="31788" y="11303"/>
                </a:lnTo>
                <a:lnTo>
                  <a:pt x="31788" y="224955"/>
                </a:lnTo>
                <a:lnTo>
                  <a:pt x="0" y="224955"/>
                </a:lnTo>
                <a:lnTo>
                  <a:pt x="0" y="239382"/>
                </a:lnTo>
                <a:lnTo>
                  <a:pt x="104038" y="239382"/>
                </a:lnTo>
                <a:lnTo>
                  <a:pt x="104038" y="224955"/>
                </a:lnTo>
                <a:lnTo>
                  <a:pt x="69354" y="224955"/>
                </a:lnTo>
                <a:lnTo>
                  <a:pt x="69354" y="11303"/>
                </a:lnTo>
                <a:lnTo>
                  <a:pt x="104038" y="11303"/>
                </a:lnTo>
                <a:lnTo>
                  <a:pt x="104038" y="0"/>
                </a:lnTo>
                <a:close/>
              </a:path>
            </a:pathLst>
          </a:custGeom>
          <a:solidFill>
            <a:srgbClr val="0000DC"/>
          </a:solidFill>
        </p:spPr>
        <p:txBody>
          <a:bodyPr wrap="square" lIns="0" tIns="0" rIns="0" bIns="0" rtlCol="0"/>
          <a:lstStyle/>
          <a:p>
            <a:endParaRPr/>
          </a:p>
        </p:txBody>
      </p:sp>
      <p:pic>
        <p:nvPicPr>
          <p:cNvPr id="20" name="bg object 20"/>
          <p:cNvPicPr/>
          <p:nvPr/>
        </p:nvPicPr>
        <p:blipFill>
          <a:blip r:embed="rId10" cstate="print"/>
          <a:stretch>
            <a:fillRect/>
          </a:stretch>
        </p:blipFill>
        <p:spPr>
          <a:xfrm>
            <a:off x="10884145" y="6392090"/>
            <a:ext cx="147400" cy="242524"/>
          </a:xfrm>
          <a:prstGeom prst="rect">
            <a:avLst/>
          </a:prstGeom>
        </p:spPr>
      </p:pic>
      <p:sp>
        <p:nvSpPr>
          <p:cNvPr id="21" name="bg object 21"/>
          <p:cNvSpPr/>
          <p:nvPr/>
        </p:nvSpPr>
        <p:spPr>
          <a:xfrm>
            <a:off x="11147145" y="6392303"/>
            <a:ext cx="118745" cy="242570"/>
          </a:xfrm>
          <a:custGeom>
            <a:avLst/>
            <a:gdLst/>
            <a:ahLst/>
            <a:cxnLst/>
            <a:rect l="l" t="t" r="r" b="b"/>
            <a:pathLst>
              <a:path w="118745" h="242570">
                <a:moveTo>
                  <a:pt x="118491" y="0"/>
                </a:moveTo>
                <a:lnTo>
                  <a:pt x="0" y="0"/>
                </a:lnTo>
                <a:lnTo>
                  <a:pt x="0" y="16497"/>
                </a:lnTo>
                <a:lnTo>
                  <a:pt x="0" y="106616"/>
                </a:lnTo>
                <a:lnTo>
                  <a:pt x="0" y="124396"/>
                </a:lnTo>
                <a:lnTo>
                  <a:pt x="0" y="224675"/>
                </a:lnTo>
                <a:lnTo>
                  <a:pt x="0" y="242443"/>
                </a:lnTo>
                <a:lnTo>
                  <a:pt x="118491" y="242443"/>
                </a:lnTo>
                <a:lnTo>
                  <a:pt x="118491" y="224675"/>
                </a:lnTo>
                <a:lnTo>
                  <a:pt x="20231" y="224675"/>
                </a:lnTo>
                <a:lnTo>
                  <a:pt x="20231" y="124396"/>
                </a:lnTo>
                <a:lnTo>
                  <a:pt x="112712" y="124396"/>
                </a:lnTo>
                <a:lnTo>
                  <a:pt x="112712" y="106616"/>
                </a:lnTo>
                <a:lnTo>
                  <a:pt x="20231" y="106616"/>
                </a:lnTo>
                <a:lnTo>
                  <a:pt x="20231" y="16497"/>
                </a:lnTo>
                <a:lnTo>
                  <a:pt x="118491" y="16497"/>
                </a:lnTo>
                <a:lnTo>
                  <a:pt x="118491" y="0"/>
                </a:lnTo>
                <a:close/>
              </a:path>
            </a:pathLst>
          </a:custGeom>
          <a:solidFill>
            <a:srgbClr val="0000DC"/>
          </a:solidFill>
        </p:spPr>
        <p:txBody>
          <a:bodyPr wrap="square" lIns="0" tIns="0" rIns="0" bIns="0" rtlCol="0"/>
          <a:lstStyle/>
          <a:p>
            <a:endParaRPr/>
          </a:p>
        </p:txBody>
      </p:sp>
      <p:pic>
        <p:nvPicPr>
          <p:cNvPr id="22" name="bg object 22"/>
          <p:cNvPicPr/>
          <p:nvPr/>
        </p:nvPicPr>
        <p:blipFill>
          <a:blip r:embed="rId11" cstate="print"/>
          <a:stretch>
            <a:fillRect/>
          </a:stretch>
        </p:blipFill>
        <p:spPr>
          <a:xfrm>
            <a:off x="11387031" y="6392090"/>
            <a:ext cx="118494" cy="242524"/>
          </a:xfrm>
          <a:prstGeom prst="rect">
            <a:avLst/>
          </a:prstGeom>
        </p:spPr>
      </p:pic>
      <p:sp>
        <p:nvSpPr>
          <p:cNvPr id="2" name="Holder 2"/>
          <p:cNvSpPr>
            <a:spLocks noGrp="1"/>
          </p:cNvSpPr>
          <p:nvPr>
            <p:ph type="title"/>
          </p:nvPr>
        </p:nvSpPr>
        <p:spPr>
          <a:xfrm>
            <a:off x="339343" y="243586"/>
            <a:ext cx="6121400" cy="635000"/>
          </a:xfrm>
          <a:prstGeom prst="rect">
            <a:avLst/>
          </a:prstGeom>
        </p:spPr>
        <p:txBody>
          <a:bodyPr wrap="square" lIns="0" tIns="0" rIns="0" bIns="0">
            <a:spAutoFit/>
          </a:bodyPr>
          <a:lstStyle>
            <a:lvl1pPr>
              <a:defRPr sz="4000" b="1" i="0">
                <a:solidFill>
                  <a:srgbClr val="0000DC"/>
                </a:solidFill>
                <a:latin typeface="Arial"/>
                <a:cs typeface="Arial"/>
              </a:defRPr>
            </a:lvl1pPr>
          </a:lstStyle>
          <a:p>
            <a:endParaRPr/>
          </a:p>
        </p:txBody>
      </p:sp>
      <p:sp>
        <p:nvSpPr>
          <p:cNvPr id="3" name="Holder 3"/>
          <p:cNvSpPr>
            <a:spLocks noGrp="1"/>
          </p:cNvSpPr>
          <p:nvPr>
            <p:ph type="body" idx="1"/>
          </p:nvPr>
        </p:nvSpPr>
        <p:spPr>
          <a:xfrm>
            <a:off x="362204" y="1801851"/>
            <a:ext cx="6179184" cy="158559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a:xfrm>
            <a:off x="375818" y="6534515"/>
            <a:ext cx="6621145" cy="197433"/>
          </a:xfrm>
          <a:prstGeom prst="rect">
            <a:avLst/>
          </a:prstGeom>
        </p:spPr>
        <p:txBody>
          <a:bodyPr wrap="square" lIns="0" tIns="0" rIns="0" bIns="0">
            <a:spAutoFit/>
          </a:bodyPr>
          <a:lstStyle>
            <a:lvl1pPr>
              <a:defRPr sz="1200" b="0" i="0">
                <a:solidFill>
                  <a:srgbClr val="0000DC"/>
                </a:solidFill>
                <a:latin typeface="Arial"/>
                <a:cs typeface="Arial"/>
              </a:defRPr>
            </a:lvl1pPr>
          </a:lstStyle>
          <a:p>
            <a:pPr marL="38100">
              <a:lnSpc>
                <a:spcPts val="142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acc.org/cln/articles/2013/january/saliv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dpi.com/2075-4418/7/1/7/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www.oraldna.com/trends-in-salivary-testing/" TargetMode="External"/><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hyperlink" Target="http://www.ada.org/en/member-center/oral-health-topics/salivary-diagnostics" TargetMode="Externa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hyperlink" Target="http://www.jorthodsci.org/viewimage.asp?img" TargetMode="External"/><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cbi.nlm.nih.gov/books/NBK55169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hyperlink" Target="http://www.creative-bioarray.com/support/at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www.discoveryandinnovation.com/BIOL20"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xml"/><Relationship Id="rId4" Type="http://schemas.openxmlformats.org/officeDocument/2006/relationships/hyperlink" Target="https://doi.org/10.1016/j.jim.2004.10.007"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1.xml"/><Relationship Id="rId4" Type="http://schemas.openxmlformats.org/officeDocument/2006/relationships/image" Target="../media/image63.jpg"/></Relationships>
</file>

<file path=ppt/slides/_rels/slide5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oi.org/10.1016/j.sjbs.2020.11.071" TargetMode="External"/><Relationship Id="rId2" Type="http://schemas.openxmlformats.org/officeDocument/2006/relationships/image" Target="../media/image67.jpg"/><Relationship Id="rId1" Type="http://schemas.openxmlformats.org/officeDocument/2006/relationships/slideLayout" Target="../slideLayouts/slideLayout2.xml"/><Relationship Id="rId4" Type="http://schemas.openxmlformats.org/officeDocument/2006/relationships/hyperlink" Target="https://doi.org/10.1113/JP27277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hyperlink" Target="https://doi.org/10.3390/s100403411" TargetMode="External"/><Relationship Id="rId2" Type="http://schemas.openxmlformats.org/officeDocument/2006/relationships/image" Target="../media/image68.jpg"/><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6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oi.org/10.1590/1807-3107bor-2017.vol31.0041" TargetMode="External"/><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doi.org/10.1590/1807-3107bor-2017.vol31.0041" TargetMode="External"/><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doi.org/10.1111/adj.12262" TargetMode="External"/><Relationship Id="rId3" Type="http://schemas.openxmlformats.org/officeDocument/2006/relationships/image" Target="../media/image2.png"/><Relationship Id="rId7" Type="http://schemas.openxmlformats.org/officeDocument/2006/relationships/image" Target="../media/image73.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entalcare.com/en-us/professional-educatio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4527" y="414495"/>
            <a:ext cx="273685" cy="427990"/>
          </a:xfrm>
          <a:custGeom>
            <a:avLst/>
            <a:gdLst/>
            <a:ahLst/>
            <a:cxnLst/>
            <a:rect l="l" t="t" r="r" b="b"/>
            <a:pathLst>
              <a:path w="273684" h="427990">
                <a:moveTo>
                  <a:pt x="66836" y="0"/>
                </a:moveTo>
                <a:lnTo>
                  <a:pt x="0" y="0"/>
                </a:lnTo>
                <a:lnTo>
                  <a:pt x="0" y="427495"/>
                </a:lnTo>
                <a:lnTo>
                  <a:pt x="66836" y="427495"/>
                </a:lnTo>
                <a:lnTo>
                  <a:pt x="66836" y="0"/>
                </a:lnTo>
                <a:close/>
              </a:path>
              <a:path w="273684" h="427990">
                <a:moveTo>
                  <a:pt x="93215" y="0"/>
                </a:moveTo>
                <a:lnTo>
                  <a:pt x="72525" y="0"/>
                </a:lnTo>
                <a:lnTo>
                  <a:pt x="113238" y="427495"/>
                </a:lnTo>
                <a:lnTo>
                  <a:pt x="139016" y="427495"/>
                </a:lnTo>
                <a:lnTo>
                  <a:pt x="93215" y="0"/>
                </a:lnTo>
                <a:close/>
              </a:path>
              <a:path w="273684" h="427990">
                <a:moveTo>
                  <a:pt x="205437" y="0"/>
                </a:moveTo>
                <a:lnTo>
                  <a:pt x="179734" y="0"/>
                </a:lnTo>
                <a:lnTo>
                  <a:pt x="139016" y="427495"/>
                </a:lnTo>
                <a:lnTo>
                  <a:pt x="159639" y="427495"/>
                </a:lnTo>
                <a:lnTo>
                  <a:pt x="205437" y="0"/>
                </a:lnTo>
                <a:close/>
              </a:path>
              <a:path w="273684" h="427990">
                <a:moveTo>
                  <a:pt x="273063" y="0"/>
                </a:moveTo>
                <a:lnTo>
                  <a:pt x="206037" y="0"/>
                </a:lnTo>
                <a:lnTo>
                  <a:pt x="206037" y="427495"/>
                </a:lnTo>
                <a:lnTo>
                  <a:pt x="273063" y="427495"/>
                </a:lnTo>
                <a:lnTo>
                  <a:pt x="273063" y="0"/>
                </a:lnTo>
                <a:close/>
              </a:path>
            </a:pathLst>
          </a:custGeom>
          <a:solidFill>
            <a:srgbClr val="0000DC"/>
          </a:solidFill>
        </p:spPr>
        <p:txBody>
          <a:bodyPr wrap="square" lIns="0" tIns="0" rIns="0" bIns="0" rtlCol="0"/>
          <a:lstStyle/>
          <a:p>
            <a:endParaRPr/>
          </a:p>
        </p:txBody>
      </p:sp>
      <p:sp>
        <p:nvSpPr>
          <p:cNvPr id="3" name="object 3"/>
          <p:cNvSpPr/>
          <p:nvPr/>
        </p:nvSpPr>
        <p:spPr>
          <a:xfrm>
            <a:off x="878352" y="414495"/>
            <a:ext cx="216535" cy="433070"/>
          </a:xfrm>
          <a:custGeom>
            <a:avLst/>
            <a:gdLst/>
            <a:ahLst/>
            <a:cxnLst/>
            <a:rect l="l" t="t" r="r" b="b"/>
            <a:pathLst>
              <a:path w="216534" h="433069">
                <a:moveTo>
                  <a:pt x="67026" y="0"/>
                </a:moveTo>
                <a:lnTo>
                  <a:pt x="0" y="0"/>
                </a:lnTo>
                <a:lnTo>
                  <a:pt x="0" y="329543"/>
                </a:lnTo>
                <a:lnTo>
                  <a:pt x="8941" y="369580"/>
                </a:lnTo>
                <a:lnTo>
                  <a:pt x="32867" y="402369"/>
                </a:lnTo>
                <a:lnTo>
                  <a:pt x="67425" y="424525"/>
                </a:lnTo>
                <a:lnTo>
                  <a:pt x="108265" y="432663"/>
                </a:lnTo>
                <a:lnTo>
                  <a:pt x="149105" y="424525"/>
                </a:lnTo>
                <a:lnTo>
                  <a:pt x="183663" y="402369"/>
                </a:lnTo>
                <a:lnTo>
                  <a:pt x="207588" y="369580"/>
                </a:lnTo>
                <a:lnTo>
                  <a:pt x="208469" y="365633"/>
                </a:lnTo>
                <a:lnTo>
                  <a:pt x="108265" y="365633"/>
                </a:lnTo>
                <a:lnTo>
                  <a:pt x="93122" y="362813"/>
                </a:lnTo>
                <a:lnTo>
                  <a:pt x="79913" y="354675"/>
                </a:lnTo>
                <a:lnTo>
                  <a:pt x="70570" y="341701"/>
                </a:lnTo>
                <a:lnTo>
                  <a:pt x="67026" y="324375"/>
                </a:lnTo>
                <a:lnTo>
                  <a:pt x="67026" y="0"/>
                </a:lnTo>
                <a:close/>
              </a:path>
              <a:path w="216534" h="433069">
                <a:moveTo>
                  <a:pt x="216530" y="0"/>
                </a:moveTo>
                <a:lnTo>
                  <a:pt x="149521" y="0"/>
                </a:lnTo>
                <a:lnTo>
                  <a:pt x="149521" y="324375"/>
                </a:lnTo>
                <a:lnTo>
                  <a:pt x="145974" y="341701"/>
                </a:lnTo>
                <a:lnTo>
                  <a:pt x="136625" y="354675"/>
                </a:lnTo>
                <a:lnTo>
                  <a:pt x="123410" y="362813"/>
                </a:lnTo>
                <a:lnTo>
                  <a:pt x="108265" y="365633"/>
                </a:lnTo>
                <a:lnTo>
                  <a:pt x="208469" y="365633"/>
                </a:lnTo>
                <a:lnTo>
                  <a:pt x="216530" y="329543"/>
                </a:lnTo>
                <a:lnTo>
                  <a:pt x="216530" y="0"/>
                </a:lnTo>
                <a:close/>
              </a:path>
            </a:pathLst>
          </a:custGeom>
          <a:solidFill>
            <a:srgbClr val="0000DC"/>
          </a:solidFill>
        </p:spPr>
        <p:txBody>
          <a:bodyPr wrap="square" lIns="0" tIns="0" rIns="0" bIns="0" rtlCol="0"/>
          <a:lstStyle/>
          <a:p>
            <a:endParaRPr/>
          </a:p>
        </p:txBody>
      </p:sp>
      <p:sp>
        <p:nvSpPr>
          <p:cNvPr id="4" name="object 4"/>
          <p:cNvSpPr/>
          <p:nvPr/>
        </p:nvSpPr>
        <p:spPr>
          <a:xfrm>
            <a:off x="1306279" y="414495"/>
            <a:ext cx="227329" cy="427990"/>
          </a:xfrm>
          <a:custGeom>
            <a:avLst/>
            <a:gdLst/>
            <a:ahLst/>
            <a:cxnLst/>
            <a:rect l="l" t="t" r="r" b="b"/>
            <a:pathLst>
              <a:path w="227330" h="427990">
                <a:moveTo>
                  <a:pt x="67008" y="0"/>
                </a:moveTo>
                <a:lnTo>
                  <a:pt x="0" y="0"/>
                </a:lnTo>
                <a:lnTo>
                  <a:pt x="0" y="427495"/>
                </a:lnTo>
                <a:lnTo>
                  <a:pt x="67008" y="427495"/>
                </a:lnTo>
                <a:lnTo>
                  <a:pt x="67008" y="0"/>
                </a:lnTo>
                <a:close/>
              </a:path>
              <a:path w="227330" h="427990">
                <a:moveTo>
                  <a:pt x="93596" y="0"/>
                </a:moveTo>
                <a:lnTo>
                  <a:pt x="67875" y="0"/>
                </a:lnTo>
                <a:lnTo>
                  <a:pt x="134035" y="427495"/>
                </a:lnTo>
                <a:lnTo>
                  <a:pt x="154654" y="427495"/>
                </a:lnTo>
                <a:lnTo>
                  <a:pt x="93596" y="0"/>
                </a:lnTo>
                <a:close/>
              </a:path>
              <a:path w="227330" h="427990">
                <a:moveTo>
                  <a:pt x="226848" y="0"/>
                </a:moveTo>
                <a:lnTo>
                  <a:pt x="159822" y="0"/>
                </a:lnTo>
                <a:lnTo>
                  <a:pt x="159822" y="427495"/>
                </a:lnTo>
                <a:lnTo>
                  <a:pt x="226848" y="427495"/>
                </a:lnTo>
                <a:lnTo>
                  <a:pt x="226848" y="0"/>
                </a:lnTo>
                <a:close/>
              </a:path>
            </a:pathLst>
          </a:custGeom>
          <a:solidFill>
            <a:srgbClr val="0000DC"/>
          </a:solidFill>
        </p:spPr>
        <p:txBody>
          <a:bodyPr wrap="square" lIns="0" tIns="0" rIns="0" bIns="0" rtlCol="0"/>
          <a:lstStyle/>
          <a:p>
            <a:endParaRPr/>
          </a:p>
        </p:txBody>
      </p:sp>
      <p:sp>
        <p:nvSpPr>
          <p:cNvPr id="5" name="object 5"/>
          <p:cNvSpPr/>
          <p:nvPr/>
        </p:nvSpPr>
        <p:spPr>
          <a:xfrm>
            <a:off x="1759966" y="414502"/>
            <a:ext cx="186055" cy="427990"/>
          </a:xfrm>
          <a:custGeom>
            <a:avLst/>
            <a:gdLst/>
            <a:ahLst/>
            <a:cxnLst/>
            <a:rect l="l" t="t" r="r" b="b"/>
            <a:pathLst>
              <a:path w="186055" h="427990">
                <a:moveTo>
                  <a:pt x="185597" y="0"/>
                </a:moveTo>
                <a:lnTo>
                  <a:pt x="0" y="0"/>
                </a:lnTo>
                <a:lnTo>
                  <a:pt x="0" y="20180"/>
                </a:lnTo>
                <a:lnTo>
                  <a:pt x="56718" y="20180"/>
                </a:lnTo>
                <a:lnTo>
                  <a:pt x="56718" y="401726"/>
                </a:lnTo>
                <a:lnTo>
                  <a:pt x="0" y="401726"/>
                </a:lnTo>
                <a:lnTo>
                  <a:pt x="0" y="427494"/>
                </a:lnTo>
                <a:lnTo>
                  <a:pt x="185597" y="427494"/>
                </a:lnTo>
                <a:lnTo>
                  <a:pt x="185597" y="401726"/>
                </a:lnTo>
                <a:lnTo>
                  <a:pt x="123736" y="401726"/>
                </a:lnTo>
                <a:lnTo>
                  <a:pt x="123736" y="20180"/>
                </a:lnTo>
                <a:lnTo>
                  <a:pt x="185597" y="20180"/>
                </a:lnTo>
                <a:lnTo>
                  <a:pt x="185597" y="0"/>
                </a:lnTo>
                <a:close/>
              </a:path>
            </a:pathLst>
          </a:custGeom>
          <a:solidFill>
            <a:srgbClr val="0000DC"/>
          </a:solidFill>
        </p:spPr>
        <p:txBody>
          <a:bodyPr wrap="square" lIns="0" tIns="0" rIns="0" bIns="0" rtlCol="0"/>
          <a:lstStyle/>
          <a:p>
            <a:endParaRPr/>
          </a:p>
        </p:txBody>
      </p:sp>
      <p:sp>
        <p:nvSpPr>
          <p:cNvPr id="6" name="object 6"/>
          <p:cNvSpPr/>
          <p:nvPr/>
        </p:nvSpPr>
        <p:spPr>
          <a:xfrm>
            <a:off x="419497" y="1027609"/>
            <a:ext cx="263525" cy="433705"/>
          </a:xfrm>
          <a:custGeom>
            <a:avLst/>
            <a:gdLst/>
            <a:ahLst/>
            <a:cxnLst/>
            <a:rect l="l" t="t" r="r" b="b"/>
            <a:pathLst>
              <a:path w="263525" h="433705">
                <a:moveTo>
                  <a:pt x="36090" y="0"/>
                </a:moveTo>
                <a:lnTo>
                  <a:pt x="0" y="0"/>
                </a:lnTo>
                <a:lnTo>
                  <a:pt x="0" y="433094"/>
                </a:lnTo>
                <a:lnTo>
                  <a:pt x="36090" y="433094"/>
                </a:lnTo>
                <a:lnTo>
                  <a:pt x="36090" y="0"/>
                </a:lnTo>
                <a:close/>
              </a:path>
              <a:path w="263525" h="433705">
                <a:moveTo>
                  <a:pt x="56711" y="0"/>
                </a:moveTo>
                <a:lnTo>
                  <a:pt x="36090" y="0"/>
                </a:lnTo>
                <a:lnTo>
                  <a:pt x="108268" y="433094"/>
                </a:lnTo>
                <a:lnTo>
                  <a:pt x="134047" y="433094"/>
                </a:lnTo>
                <a:lnTo>
                  <a:pt x="56711" y="0"/>
                </a:lnTo>
                <a:close/>
              </a:path>
              <a:path w="263525" h="433705">
                <a:moveTo>
                  <a:pt x="226855" y="0"/>
                </a:moveTo>
                <a:lnTo>
                  <a:pt x="206218" y="0"/>
                </a:lnTo>
                <a:lnTo>
                  <a:pt x="134047" y="433094"/>
                </a:lnTo>
                <a:lnTo>
                  <a:pt x="154670" y="433094"/>
                </a:lnTo>
                <a:lnTo>
                  <a:pt x="226855" y="0"/>
                </a:lnTo>
                <a:close/>
              </a:path>
              <a:path w="263525" h="433705">
                <a:moveTo>
                  <a:pt x="262944" y="0"/>
                </a:moveTo>
                <a:lnTo>
                  <a:pt x="232006" y="0"/>
                </a:lnTo>
                <a:lnTo>
                  <a:pt x="232006" y="433094"/>
                </a:lnTo>
                <a:lnTo>
                  <a:pt x="262944" y="433094"/>
                </a:lnTo>
                <a:lnTo>
                  <a:pt x="262944" y="0"/>
                </a:lnTo>
                <a:close/>
              </a:path>
            </a:pathLst>
          </a:custGeom>
          <a:solidFill>
            <a:srgbClr val="0000DC"/>
          </a:solidFill>
        </p:spPr>
        <p:txBody>
          <a:bodyPr wrap="square" lIns="0" tIns="0" rIns="0" bIns="0" rtlCol="0"/>
          <a:lstStyle/>
          <a:p>
            <a:endParaRPr/>
          </a:p>
        </p:txBody>
      </p:sp>
      <p:sp>
        <p:nvSpPr>
          <p:cNvPr id="7" name="object 7"/>
          <p:cNvSpPr/>
          <p:nvPr/>
        </p:nvSpPr>
        <p:spPr>
          <a:xfrm>
            <a:off x="888669" y="1027937"/>
            <a:ext cx="211454" cy="433070"/>
          </a:xfrm>
          <a:custGeom>
            <a:avLst/>
            <a:gdLst/>
            <a:ahLst/>
            <a:cxnLst/>
            <a:rect l="l" t="t" r="r" b="b"/>
            <a:pathLst>
              <a:path w="211455" h="433069">
                <a:moveTo>
                  <a:pt x="211378" y="0"/>
                </a:moveTo>
                <a:lnTo>
                  <a:pt x="0" y="0"/>
                </a:lnTo>
                <a:lnTo>
                  <a:pt x="0" y="30480"/>
                </a:lnTo>
                <a:lnTo>
                  <a:pt x="0" y="190500"/>
                </a:lnTo>
                <a:lnTo>
                  <a:pt x="0" y="220980"/>
                </a:lnTo>
                <a:lnTo>
                  <a:pt x="0" y="401320"/>
                </a:lnTo>
                <a:lnTo>
                  <a:pt x="0" y="433070"/>
                </a:lnTo>
                <a:lnTo>
                  <a:pt x="211378" y="433070"/>
                </a:lnTo>
                <a:lnTo>
                  <a:pt x="211378" y="401320"/>
                </a:lnTo>
                <a:lnTo>
                  <a:pt x="36080" y="401320"/>
                </a:lnTo>
                <a:lnTo>
                  <a:pt x="36080" y="220980"/>
                </a:lnTo>
                <a:lnTo>
                  <a:pt x="201053" y="220980"/>
                </a:lnTo>
                <a:lnTo>
                  <a:pt x="201053" y="190500"/>
                </a:lnTo>
                <a:lnTo>
                  <a:pt x="36080" y="190500"/>
                </a:lnTo>
                <a:lnTo>
                  <a:pt x="36080" y="30480"/>
                </a:lnTo>
                <a:lnTo>
                  <a:pt x="211378" y="30480"/>
                </a:lnTo>
                <a:lnTo>
                  <a:pt x="211378" y="0"/>
                </a:lnTo>
                <a:close/>
              </a:path>
            </a:pathLst>
          </a:custGeom>
          <a:solidFill>
            <a:srgbClr val="0000DC"/>
          </a:solidFill>
        </p:spPr>
        <p:txBody>
          <a:bodyPr wrap="square" lIns="0" tIns="0" rIns="0" bIns="0" rtlCol="0"/>
          <a:lstStyle/>
          <a:p>
            <a:endParaRPr/>
          </a:p>
        </p:txBody>
      </p:sp>
      <p:sp>
        <p:nvSpPr>
          <p:cNvPr id="8" name="object 8"/>
          <p:cNvSpPr/>
          <p:nvPr/>
        </p:nvSpPr>
        <p:spPr>
          <a:xfrm>
            <a:off x="1316580" y="1027609"/>
            <a:ext cx="211454" cy="433705"/>
          </a:xfrm>
          <a:custGeom>
            <a:avLst/>
            <a:gdLst/>
            <a:ahLst/>
            <a:cxnLst/>
            <a:rect l="l" t="t" r="r" b="b"/>
            <a:pathLst>
              <a:path w="211455" h="433705">
                <a:moveTo>
                  <a:pt x="108265" y="0"/>
                </a:moveTo>
                <a:lnTo>
                  <a:pt x="0" y="0"/>
                </a:lnTo>
                <a:lnTo>
                  <a:pt x="0" y="433094"/>
                </a:lnTo>
                <a:lnTo>
                  <a:pt x="108265" y="433094"/>
                </a:lnTo>
                <a:lnTo>
                  <a:pt x="148307" y="424958"/>
                </a:lnTo>
                <a:lnTo>
                  <a:pt x="181094" y="402803"/>
                </a:lnTo>
                <a:lnTo>
                  <a:pt x="181529" y="402158"/>
                </a:lnTo>
                <a:lnTo>
                  <a:pt x="30937" y="402158"/>
                </a:lnTo>
                <a:lnTo>
                  <a:pt x="30937" y="30939"/>
                </a:lnTo>
                <a:lnTo>
                  <a:pt x="181530" y="30939"/>
                </a:lnTo>
                <a:lnTo>
                  <a:pt x="181094" y="30293"/>
                </a:lnTo>
                <a:lnTo>
                  <a:pt x="148307" y="8137"/>
                </a:lnTo>
                <a:lnTo>
                  <a:pt x="108265" y="0"/>
                </a:lnTo>
                <a:close/>
              </a:path>
              <a:path w="211455" h="433705">
                <a:moveTo>
                  <a:pt x="181530" y="30939"/>
                </a:moveTo>
                <a:lnTo>
                  <a:pt x="108265" y="30939"/>
                </a:lnTo>
                <a:lnTo>
                  <a:pt x="134770" y="36415"/>
                </a:lnTo>
                <a:lnTo>
                  <a:pt x="157895" y="51557"/>
                </a:lnTo>
                <a:lnTo>
                  <a:pt x="174253" y="74435"/>
                </a:lnTo>
                <a:lnTo>
                  <a:pt x="180459" y="103119"/>
                </a:lnTo>
                <a:lnTo>
                  <a:pt x="180459" y="329977"/>
                </a:lnTo>
                <a:lnTo>
                  <a:pt x="174253" y="358656"/>
                </a:lnTo>
                <a:lnTo>
                  <a:pt x="157895" y="381535"/>
                </a:lnTo>
                <a:lnTo>
                  <a:pt x="134770" y="396680"/>
                </a:lnTo>
                <a:lnTo>
                  <a:pt x="108265" y="402158"/>
                </a:lnTo>
                <a:lnTo>
                  <a:pt x="181529" y="402158"/>
                </a:lnTo>
                <a:lnTo>
                  <a:pt x="203245" y="370015"/>
                </a:lnTo>
                <a:lnTo>
                  <a:pt x="211379" y="329977"/>
                </a:lnTo>
                <a:lnTo>
                  <a:pt x="211379" y="103119"/>
                </a:lnTo>
                <a:lnTo>
                  <a:pt x="203245" y="63082"/>
                </a:lnTo>
                <a:lnTo>
                  <a:pt x="181530" y="30939"/>
                </a:lnTo>
                <a:close/>
              </a:path>
            </a:pathLst>
          </a:custGeom>
          <a:solidFill>
            <a:srgbClr val="0000DC"/>
          </a:solidFill>
        </p:spPr>
        <p:txBody>
          <a:bodyPr wrap="square" lIns="0" tIns="0" rIns="0" bIns="0" rtlCol="0"/>
          <a:lstStyle/>
          <a:p>
            <a:endParaRPr/>
          </a:p>
        </p:txBody>
      </p:sp>
      <p:sp>
        <p:nvSpPr>
          <p:cNvPr id="9" name="object 9"/>
          <p:cNvSpPr txBox="1"/>
          <p:nvPr/>
        </p:nvSpPr>
        <p:spPr>
          <a:xfrm>
            <a:off x="385978" y="2760040"/>
            <a:ext cx="10716895" cy="1256665"/>
          </a:xfrm>
          <a:prstGeom prst="rect">
            <a:avLst/>
          </a:prstGeom>
        </p:spPr>
        <p:txBody>
          <a:bodyPr vert="horz" wrap="square" lIns="0" tIns="123825" rIns="0" bIns="0" rtlCol="0">
            <a:spAutoFit/>
          </a:bodyPr>
          <a:lstStyle/>
          <a:p>
            <a:pPr marL="12700" marR="5080">
              <a:lnSpc>
                <a:spcPts val="4410"/>
              </a:lnSpc>
              <a:spcBef>
                <a:spcPts val="975"/>
              </a:spcBef>
            </a:pPr>
            <a:r>
              <a:rPr sz="4400" b="1" dirty="0">
                <a:solidFill>
                  <a:srgbClr val="0000DC"/>
                </a:solidFill>
                <a:latin typeface="Arial"/>
                <a:cs typeface="Arial"/>
              </a:rPr>
              <a:t>Molekulárně</a:t>
            </a:r>
            <a:r>
              <a:rPr sz="4400" b="1" spc="-55" dirty="0">
                <a:solidFill>
                  <a:srgbClr val="0000DC"/>
                </a:solidFill>
                <a:latin typeface="Arial"/>
                <a:cs typeface="Arial"/>
              </a:rPr>
              <a:t> </a:t>
            </a:r>
            <a:r>
              <a:rPr sz="4400" b="1" dirty="0">
                <a:solidFill>
                  <a:srgbClr val="0000DC"/>
                </a:solidFill>
                <a:latin typeface="Arial"/>
                <a:cs typeface="Arial"/>
              </a:rPr>
              <a:t>biologická</a:t>
            </a:r>
            <a:r>
              <a:rPr sz="4400" b="1" spc="-50" dirty="0">
                <a:solidFill>
                  <a:srgbClr val="0000DC"/>
                </a:solidFill>
                <a:latin typeface="Arial"/>
                <a:cs typeface="Arial"/>
              </a:rPr>
              <a:t> </a:t>
            </a:r>
            <a:r>
              <a:rPr sz="4400" b="1" dirty="0">
                <a:solidFill>
                  <a:srgbClr val="0000DC"/>
                </a:solidFill>
                <a:latin typeface="Arial"/>
                <a:cs typeface="Arial"/>
              </a:rPr>
              <a:t>analýza</a:t>
            </a:r>
            <a:r>
              <a:rPr sz="4400" b="1" spc="-40" dirty="0">
                <a:solidFill>
                  <a:srgbClr val="0000DC"/>
                </a:solidFill>
                <a:latin typeface="Arial"/>
                <a:cs typeface="Arial"/>
              </a:rPr>
              <a:t> </a:t>
            </a:r>
            <a:r>
              <a:rPr sz="4400" b="1" spc="-10" dirty="0">
                <a:solidFill>
                  <a:srgbClr val="0000DC"/>
                </a:solidFill>
                <a:latin typeface="Arial"/>
                <a:cs typeface="Arial"/>
              </a:rPr>
              <a:t>orálních </a:t>
            </a:r>
            <a:r>
              <a:rPr sz="4400" b="1" dirty="0">
                <a:solidFill>
                  <a:srgbClr val="0000DC"/>
                </a:solidFill>
                <a:latin typeface="Arial"/>
                <a:cs typeface="Arial"/>
              </a:rPr>
              <a:t>patogenů</a:t>
            </a:r>
            <a:r>
              <a:rPr sz="4400" b="1" spc="-35" dirty="0">
                <a:solidFill>
                  <a:srgbClr val="0000DC"/>
                </a:solidFill>
                <a:latin typeface="Arial"/>
                <a:cs typeface="Arial"/>
              </a:rPr>
              <a:t> </a:t>
            </a:r>
            <a:r>
              <a:rPr sz="4400" b="1" dirty="0">
                <a:solidFill>
                  <a:srgbClr val="0000DC"/>
                </a:solidFill>
                <a:latin typeface="Arial"/>
                <a:cs typeface="Arial"/>
              </a:rPr>
              <a:t>a</a:t>
            </a:r>
            <a:r>
              <a:rPr sz="4400" b="1" spc="-30" dirty="0">
                <a:solidFill>
                  <a:srgbClr val="0000DC"/>
                </a:solidFill>
                <a:latin typeface="Arial"/>
                <a:cs typeface="Arial"/>
              </a:rPr>
              <a:t> </a:t>
            </a:r>
            <a:r>
              <a:rPr sz="4400" b="1" dirty="0">
                <a:solidFill>
                  <a:srgbClr val="0000DC"/>
                </a:solidFill>
                <a:latin typeface="Arial"/>
                <a:cs typeface="Arial"/>
              </a:rPr>
              <a:t>slin,</a:t>
            </a:r>
            <a:r>
              <a:rPr sz="4400" b="1" spc="-35" dirty="0">
                <a:solidFill>
                  <a:srgbClr val="0000DC"/>
                </a:solidFill>
                <a:latin typeface="Arial"/>
                <a:cs typeface="Arial"/>
              </a:rPr>
              <a:t> </a:t>
            </a:r>
            <a:r>
              <a:rPr sz="4400" b="1" dirty="0">
                <a:solidFill>
                  <a:srgbClr val="0000DC"/>
                </a:solidFill>
                <a:latin typeface="Arial"/>
                <a:cs typeface="Arial"/>
              </a:rPr>
              <a:t>zubní</a:t>
            </a:r>
            <a:r>
              <a:rPr sz="4400" b="1" spc="-30" dirty="0">
                <a:solidFill>
                  <a:srgbClr val="0000DC"/>
                </a:solidFill>
                <a:latin typeface="Arial"/>
                <a:cs typeface="Arial"/>
              </a:rPr>
              <a:t> </a:t>
            </a:r>
            <a:r>
              <a:rPr sz="4400" b="1" spc="-25" dirty="0">
                <a:solidFill>
                  <a:srgbClr val="0000DC"/>
                </a:solidFill>
                <a:latin typeface="Arial"/>
                <a:cs typeface="Arial"/>
              </a:rPr>
              <a:t>kaz</a:t>
            </a:r>
            <a:endParaRPr sz="4400">
              <a:latin typeface="Arial"/>
              <a:cs typeface="Arial"/>
            </a:endParaRPr>
          </a:p>
        </p:txBody>
      </p:sp>
      <p:pic>
        <p:nvPicPr>
          <p:cNvPr id="11" name="object 11"/>
          <p:cNvPicPr/>
          <p:nvPr/>
        </p:nvPicPr>
        <p:blipFill>
          <a:blip r:embed="rId2" cstate="print"/>
          <a:stretch>
            <a:fillRect/>
          </a:stretch>
        </p:blipFill>
        <p:spPr>
          <a:xfrm>
            <a:off x="9328404" y="329184"/>
            <a:ext cx="2432304" cy="10515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95516" y="722670"/>
            <a:ext cx="5396865" cy="2085975"/>
            <a:chOff x="6795516" y="722670"/>
            <a:chExt cx="5396865" cy="2085975"/>
          </a:xfrm>
        </p:grpSpPr>
        <p:pic>
          <p:nvPicPr>
            <p:cNvPr id="3" name="object 3"/>
            <p:cNvPicPr/>
            <p:nvPr/>
          </p:nvPicPr>
          <p:blipFill>
            <a:blip r:embed="rId3" cstate="print"/>
            <a:stretch>
              <a:fillRect/>
            </a:stretch>
          </p:blipFill>
          <p:spPr>
            <a:xfrm>
              <a:off x="6795516" y="722670"/>
              <a:ext cx="5119749" cy="2085459"/>
            </a:xfrm>
            <a:prstGeom prst="rect">
              <a:avLst/>
            </a:prstGeom>
          </p:spPr>
        </p:pic>
        <p:pic>
          <p:nvPicPr>
            <p:cNvPr id="4" name="object 4"/>
            <p:cNvPicPr/>
            <p:nvPr/>
          </p:nvPicPr>
          <p:blipFill>
            <a:blip r:embed="rId4" cstate="print"/>
            <a:stretch>
              <a:fillRect/>
            </a:stretch>
          </p:blipFill>
          <p:spPr>
            <a:xfrm>
              <a:off x="11772900" y="1446276"/>
              <a:ext cx="419099" cy="1184148"/>
            </a:xfrm>
            <a:prstGeom prst="rect">
              <a:avLst/>
            </a:prstGeom>
          </p:spPr>
        </p:pic>
        <p:sp>
          <p:nvSpPr>
            <p:cNvPr id="5" name="object 5"/>
            <p:cNvSpPr/>
            <p:nvPr/>
          </p:nvSpPr>
          <p:spPr>
            <a:xfrm>
              <a:off x="11903964" y="1641348"/>
              <a:ext cx="173990" cy="753745"/>
            </a:xfrm>
            <a:custGeom>
              <a:avLst/>
              <a:gdLst/>
              <a:ahLst/>
              <a:cxnLst/>
              <a:rect l="l" t="t" r="r" b="b"/>
              <a:pathLst>
                <a:path w="173990" h="753744">
                  <a:moveTo>
                    <a:pt x="57911" y="579754"/>
                  </a:moveTo>
                  <a:lnTo>
                    <a:pt x="0" y="579754"/>
                  </a:lnTo>
                  <a:lnTo>
                    <a:pt x="86867" y="753490"/>
                  </a:lnTo>
                  <a:lnTo>
                    <a:pt x="159257" y="608711"/>
                  </a:lnTo>
                  <a:lnTo>
                    <a:pt x="57911" y="608711"/>
                  </a:lnTo>
                  <a:lnTo>
                    <a:pt x="57911" y="579754"/>
                  </a:lnTo>
                  <a:close/>
                </a:path>
                <a:path w="173990" h="753744">
                  <a:moveTo>
                    <a:pt x="115824" y="144779"/>
                  </a:moveTo>
                  <a:lnTo>
                    <a:pt x="57911" y="144779"/>
                  </a:lnTo>
                  <a:lnTo>
                    <a:pt x="57911" y="608711"/>
                  </a:lnTo>
                  <a:lnTo>
                    <a:pt x="115824" y="608711"/>
                  </a:lnTo>
                  <a:lnTo>
                    <a:pt x="115824" y="144779"/>
                  </a:lnTo>
                  <a:close/>
                </a:path>
                <a:path w="173990" h="753744">
                  <a:moveTo>
                    <a:pt x="173735" y="579754"/>
                  </a:moveTo>
                  <a:lnTo>
                    <a:pt x="115824" y="579754"/>
                  </a:lnTo>
                  <a:lnTo>
                    <a:pt x="115824" y="608711"/>
                  </a:lnTo>
                  <a:lnTo>
                    <a:pt x="159257" y="608711"/>
                  </a:lnTo>
                  <a:lnTo>
                    <a:pt x="173735" y="579754"/>
                  </a:lnTo>
                  <a:close/>
                </a:path>
                <a:path w="173990" h="753744">
                  <a:moveTo>
                    <a:pt x="86867" y="0"/>
                  </a:moveTo>
                  <a:lnTo>
                    <a:pt x="0" y="173736"/>
                  </a:lnTo>
                  <a:lnTo>
                    <a:pt x="57911" y="173736"/>
                  </a:lnTo>
                  <a:lnTo>
                    <a:pt x="57911" y="144779"/>
                  </a:lnTo>
                  <a:lnTo>
                    <a:pt x="159257" y="144779"/>
                  </a:lnTo>
                  <a:lnTo>
                    <a:pt x="86867" y="0"/>
                  </a:lnTo>
                  <a:close/>
                </a:path>
                <a:path w="173990" h="753744">
                  <a:moveTo>
                    <a:pt x="159257" y="144779"/>
                  </a:moveTo>
                  <a:lnTo>
                    <a:pt x="115824" y="144779"/>
                  </a:lnTo>
                  <a:lnTo>
                    <a:pt x="115824" y="173736"/>
                  </a:lnTo>
                  <a:lnTo>
                    <a:pt x="173735" y="173736"/>
                  </a:lnTo>
                  <a:lnTo>
                    <a:pt x="159257" y="144779"/>
                  </a:lnTo>
                  <a:close/>
                </a:path>
              </a:pathLst>
            </a:custGeom>
            <a:solidFill>
              <a:srgbClr val="EF1828"/>
            </a:solidFill>
          </p:spPr>
          <p:txBody>
            <a:bodyPr wrap="square" lIns="0" tIns="0" rIns="0" bIns="0" rtlCol="0"/>
            <a:lstStyle/>
            <a:p>
              <a:endParaRPr/>
            </a:p>
          </p:txBody>
        </p:sp>
      </p:grpSp>
      <p:sp>
        <p:nvSpPr>
          <p:cNvPr id="6" name="object 6"/>
          <p:cNvSpPr txBox="1"/>
          <p:nvPr/>
        </p:nvSpPr>
        <p:spPr>
          <a:xfrm>
            <a:off x="414629" y="1019331"/>
            <a:ext cx="11508740" cy="5387340"/>
          </a:xfrm>
          <a:prstGeom prst="rect">
            <a:avLst/>
          </a:prstGeom>
        </p:spPr>
        <p:txBody>
          <a:bodyPr vert="horz" wrap="square" lIns="0" tIns="61594" rIns="0" bIns="0" rtlCol="0">
            <a:spAutoFit/>
          </a:bodyPr>
          <a:lstStyle/>
          <a:p>
            <a:pPr marL="12700">
              <a:lnSpc>
                <a:spcPct val="100000"/>
              </a:lnSpc>
              <a:spcBef>
                <a:spcPts val="484"/>
              </a:spcBef>
              <a:tabLst>
                <a:tab pos="192405" algn="l"/>
              </a:tabLst>
            </a:pPr>
            <a:r>
              <a:rPr sz="2800" dirty="0">
                <a:solidFill>
                  <a:srgbClr val="0000DC"/>
                </a:solidFill>
                <a:latin typeface="Arial"/>
                <a:cs typeface="Arial"/>
              </a:rPr>
              <a:t>̶	</a:t>
            </a:r>
            <a:r>
              <a:rPr sz="2800" dirty="0">
                <a:latin typeface="Arial"/>
                <a:cs typeface="Arial"/>
              </a:rPr>
              <a:t>Dentální</a:t>
            </a:r>
            <a:r>
              <a:rPr sz="2800" spc="-95" dirty="0">
                <a:latin typeface="Arial"/>
                <a:cs typeface="Arial"/>
              </a:rPr>
              <a:t> </a:t>
            </a:r>
            <a:r>
              <a:rPr sz="2800" spc="-20" dirty="0">
                <a:latin typeface="Arial"/>
                <a:cs typeface="Arial"/>
              </a:rPr>
              <a:t>plak</a:t>
            </a:r>
            <a:endParaRPr sz="2800" dirty="0">
              <a:latin typeface="Arial"/>
              <a:cs typeface="Arial"/>
            </a:endParaRPr>
          </a:p>
          <a:p>
            <a:pPr marL="265430">
              <a:lnSpc>
                <a:spcPct val="100000"/>
              </a:lnSpc>
              <a:spcBef>
                <a:spcPts val="285"/>
              </a:spcBef>
              <a:tabLst>
                <a:tab pos="443865" algn="l"/>
              </a:tabLst>
            </a:pPr>
            <a:r>
              <a:rPr sz="2000" dirty="0">
                <a:solidFill>
                  <a:srgbClr val="0000DC"/>
                </a:solidFill>
                <a:latin typeface="Arial"/>
                <a:cs typeface="Arial"/>
              </a:rPr>
              <a:t>̶	</a:t>
            </a:r>
            <a:r>
              <a:rPr sz="2000" dirty="0">
                <a:latin typeface="Arial"/>
                <a:cs typeface="Arial"/>
              </a:rPr>
              <a:t>problém:</a:t>
            </a:r>
            <a:r>
              <a:rPr sz="2000" spc="-50" dirty="0">
                <a:latin typeface="Arial"/>
                <a:cs typeface="Arial"/>
              </a:rPr>
              <a:t> </a:t>
            </a:r>
            <a:r>
              <a:rPr sz="2000" u="sng" dirty="0">
                <a:uFill>
                  <a:solidFill>
                    <a:srgbClr val="000000"/>
                  </a:solidFill>
                </a:uFill>
                <a:latin typeface="Arial"/>
                <a:cs typeface="Arial"/>
              </a:rPr>
              <a:t>dysbióza</a:t>
            </a:r>
            <a:r>
              <a:rPr sz="2000" spc="-30" dirty="0">
                <a:latin typeface="Arial"/>
                <a:cs typeface="Arial"/>
              </a:rPr>
              <a:t> </a:t>
            </a:r>
            <a:r>
              <a:rPr sz="2000" dirty="0" err="1">
                <a:latin typeface="Arial"/>
                <a:cs typeface="Arial"/>
              </a:rPr>
              <a:t>orálního</a:t>
            </a:r>
            <a:r>
              <a:rPr sz="2000" spc="-30" dirty="0">
                <a:latin typeface="Arial"/>
                <a:cs typeface="Arial"/>
              </a:rPr>
              <a:t> </a:t>
            </a:r>
            <a:r>
              <a:rPr sz="2000" spc="-10" dirty="0" err="1" smtClean="0">
                <a:latin typeface="Arial"/>
                <a:cs typeface="Arial"/>
              </a:rPr>
              <a:t>mikrobiom</a:t>
            </a:r>
            <a:endParaRPr sz="2000" dirty="0">
              <a:latin typeface="Arial"/>
              <a:cs typeface="Arial"/>
            </a:endParaRPr>
          </a:p>
          <a:p>
            <a:pPr marL="1140460" marR="5458460" indent="-285115">
              <a:lnSpc>
                <a:spcPct val="100000"/>
              </a:lnSpc>
              <a:spcBef>
                <a:spcPts val="15"/>
              </a:spcBef>
            </a:pPr>
            <a:r>
              <a:rPr sz="1600" dirty="0">
                <a:latin typeface="Wingdings"/>
                <a:cs typeface="Wingdings"/>
              </a:rPr>
              <a:t></a:t>
            </a:r>
            <a:r>
              <a:rPr sz="1600" spc="15" dirty="0">
                <a:latin typeface="Times New Roman"/>
                <a:cs typeface="Times New Roman"/>
              </a:rPr>
              <a:t> </a:t>
            </a:r>
            <a:r>
              <a:rPr sz="1600" dirty="0">
                <a:latin typeface="Arial"/>
                <a:cs typeface="Arial"/>
              </a:rPr>
              <a:t>porušení</a:t>
            </a:r>
            <a:r>
              <a:rPr sz="1600" spc="-25" dirty="0">
                <a:latin typeface="Arial"/>
                <a:cs typeface="Arial"/>
              </a:rPr>
              <a:t> </a:t>
            </a:r>
            <a:r>
              <a:rPr sz="1600" dirty="0">
                <a:latin typeface="Arial"/>
                <a:cs typeface="Arial"/>
              </a:rPr>
              <a:t>homeostázy</a:t>
            </a:r>
            <a:r>
              <a:rPr sz="1600" spc="-30" dirty="0">
                <a:latin typeface="Arial"/>
                <a:cs typeface="Arial"/>
              </a:rPr>
              <a:t> </a:t>
            </a:r>
            <a:r>
              <a:rPr sz="1600" dirty="0">
                <a:latin typeface="Wingdings"/>
                <a:cs typeface="Wingdings"/>
              </a:rPr>
              <a:t></a:t>
            </a:r>
            <a:r>
              <a:rPr sz="1600" spc="20" dirty="0">
                <a:latin typeface="Times New Roman"/>
                <a:cs typeface="Times New Roman"/>
              </a:rPr>
              <a:t> </a:t>
            </a:r>
            <a:r>
              <a:rPr sz="1600" dirty="0">
                <a:latin typeface="Arial"/>
                <a:cs typeface="Arial"/>
              </a:rPr>
              <a:t>posun</a:t>
            </a:r>
            <a:r>
              <a:rPr sz="1600" spc="-40" dirty="0">
                <a:latin typeface="Arial"/>
                <a:cs typeface="Arial"/>
              </a:rPr>
              <a:t> </a:t>
            </a:r>
            <a:r>
              <a:rPr sz="1600" dirty="0">
                <a:latin typeface="Arial"/>
                <a:cs typeface="Arial"/>
              </a:rPr>
              <a:t>z</a:t>
            </a:r>
            <a:r>
              <a:rPr sz="1600" spc="-35" dirty="0">
                <a:latin typeface="Arial"/>
                <a:cs typeface="Arial"/>
              </a:rPr>
              <a:t> </a:t>
            </a:r>
            <a:r>
              <a:rPr sz="1600" dirty="0">
                <a:latin typeface="Arial"/>
                <a:cs typeface="Arial"/>
              </a:rPr>
              <a:t>eubiotické</a:t>
            </a:r>
            <a:r>
              <a:rPr sz="1600" spc="-45" dirty="0">
                <a:latin typeface="Arial"/>
                <a:cs typeface="Arial"/>
              </a:rPr>
              <a:t> </a:t>
            </a:r>
            <a:r>
              <a:rPr sz="1600" spc="-10" dirty="0">
                <a:latin typeface="Arial"/>
                <a:cs typeface="Arial"/>
              </a:rPr>
              <a:t>rovnováhy </a:t>
            </a:r>
            <a:r>
              <a:rPr sz="1600" dirty="0">
                <a:latin typeface="Arial"/>
                <a:cs typeface="Arial"/>
              </a:rPr>
              <a:t>od</a:t>
            </a:r>
            <a:r>
              <a:rPr sz="1600" spc="10" dirty="0">
                <a:latin typeface="Arial"/>
                <a:cs typeface="Arial"/>
              </a:rPr>
              <a:t> </a:t>
            </a:r>
            <a:r>
              <a:rPr sz="1600" spc="-10" dirty="0">
                <a:latin typeface="Arial"/>
                <a:cs typeface="Arial"/>
              </a:rPr>
              <a:t>mutualismu/komensalismu</a:t>
            </a:r>
            <a:r>
              <a:rPr sz="1600" spc="-15" dirty="0">
                <a:latin typeface="Arial"/>
                <a:cs typeface="Arial"/>
              </a:rPr>
              <a:t> </a:t>
            </a:r>
            <a:r>
              <a:rPr sz="1600" dirty="0">
                <a:latin typeface="Arial"/>
                <a:cs typeface="Arial"/>
              </a:rPr>
              <a:t>k</a:t>
            </a:r>
            <a:r>
              <a:rPr sz="1600" spc="15" dirty="0">
                <a:latin typeface="Arial"/>
                <a:cs typeface="Arial"/>
              </a:rPr>
              <a:t> </a:t>
            </a:r>
            <a:r>
              <a:rPr sz="1600" spc="-10" dirty="0">
                <a:latin typeface="Arial"/>
                <a:cs typeface="Arial"/>
              </a:rPr>
              <a:t>nevyváženému parazitickému/patogennímu </a:t>
            </a:r>
            <a:r>
              <a:rPr sz="1600" dirty="0">
                <a:latin typeface="Arial"/>
                <a:cs typeface="Arial"/>
              </a:rPr>
              <a:t>stavu</a:t>
            </a:r>
            <a:r>
              <a:rPr sz="1600" spc="-10"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podpora</a:t>
            </a:r>
            <a:r>
              <a:rPr sz="1600" spc="-10" dirty="0">
                <a:latin typeface="Arial"/>
                <a:cs typeface="Arial"/>
              </a:rPr>
              <a:t> vzniku</a:t>
            </a:r>
            <a:endParaRPr sz="1600" dirty="0">
              <a:latin typeface="Arial"/>
              <a:cs typeface="Arial"/>
            </a:endParaRPr>
          </a:p>
          <a:p>
            <a:pPr marL="1140460">
              <a:lnSpc>
                <a:spcPct val="100000"/>
              </a:lnSpc>
              <a:spcBef>
                <a:spcPts val="5"/>
              </a:spcBef>
            </a:pPr>
            <a:r>
              <a:rPr sz="1600" dirty="0">
                <a:latin typeface="Arial"/>
                <a:cs typeface="Arial"/>
              </a:rPr>
              <a:t>a</a:t>
            </a:r>
            <a:r>
              <a:rPr sz="1600" spc="-10" dirty="0">
                <a:latin typeface="Arial"/>
                <a:cs typeface="Arial"/>
              </a:rPr>
              <a:t> </a:t>
            </a:r>
            <a:r>
              <a:rPr sz="1600" dirty="0" err="1">
                <a:latin typeface="Arial"/>
                <a:cs typeface="Arial"/>
              </a:rPr>
              <a:t>rozvoje</a:t>
            </a:r>
            <a:r>
              <a:rPr sz="1600" spc="-20" dirty="0">
                <a:latin typeface="Arial"/>
                <a:cs typeface="Arial"/>
              </a:rPr>
              <a:t> </a:t>
            </a:r>
            <a:r>
              <a:rPr sz="1600" spc="-10" dirty="0" err="1" smtClean="0">
                <a:latin typeface="Arial"/>
                <a:cs typeface="Arial"/>
              </a:rPr>
              <a:t>onemocnění</a:t>
            </a:r>
            <a:r>
              <a:rPr lang="cs-CZ" sz="1600" spc="-10" dirty="0" smtClean="0">
                <a:latin typeface="Arial"/>
                <a:cs typeface="Arial"/>
              </a:rPr>
              <a:t> (</a:t>
            </a:r>
            <a:r>
              <a:rPr lang="cs-CZ" sz="1600" spc="-10" dirty="0" err="1" smtClean="0">
                <a:latin typeface="Arial"/>
                <a:cs typeface="Arial"/>
              </a:rPr>
              <a:t>polymikrobiální</a:t>
            </a:r>
            <a:r>
              <a:rPr lang="cs-CZ" sz="1600" spc="-10" dirty="0" smtClean="0">
                <a:latin typeface="Arial"/>
                <a:cs typeface="Arial"/>
              </a:rPr>
              <a:t>)</a:t>
            </a:r>
            <a:endParaRPr sz="1600" dirty="0">
              <a:latin typeface="Arial"/>
              <a:cs typeface="Arial"/>
            </a:endParaRPr>
          </a:p>
          <a:p>
            <a:pPr marR="5080" algn="r">
              <a:lnSpc>
                <a:spcPct val="100000"/>
              </a:lnSpc>
              <a:spcBef>
                <a:spcPts val="815"/>
              </a:spcBef>
            </a:pPr>
            <a:r>
              <a:rPr sz="600" spc="-10" dirty="0">
                <a:latin typeface="Tahoma"/>
                <a:cs typeface="Tahoma"/>
              </a:rPr>
              <a:t>https://doi.org/10.3389/fmicb.2018.03323</a:t>
            </a:r>
            <a:endParaRPr sz="600" dirty="0">
              <a:latin typeface="Tahoma"/>
              <a:cs typeface="Tahoma"/>
            </a:endParaRPr>
          </a:p>
          <a:p>
            <a:pPr marL="443865" marR="741680" indent="-178435">
              <a:lnSpc>
                <a:spcPct val="100000"/>
              </a:lnSpc>
              <a:spcBef>
                <a:spcPts val="365"/>
              </a:spcBef>
              <a:tabLst>
                <a:tab pos="443865" algn="l"/>
              </a:tabLst>
            </a:pPr>
            <a:r>
              <a:rPr sz="2000" dirty="0">
                <a:solidFill>
                  <a:srgbClr val="0000DC"/>
                </a:solidFill>
                <a:latin typeface="Arial"/>
                <a:cs typeface="Arial"/>
              </a:rPr>
              <a:t>̶	</a:t>
            </a:r>
            <a:r>
              <a:rPr sz="2000" dirty="0">
                <a:latin typeface="Arial"/>
                <a:cs typeface="Arial"/>
              </a:rPr>
              <a:t>dentální</a:t>
            </a:r>
            <a:r>
              <a:rPr sz="2000" spc="-45" dirty="0">
                <a:latin typeface="Arial"/>
                <a:cs typeface="Arial"/>
              </a:rPr>
              <a:t> </a:t>
            </a:r>
            <a:r>
              <a:rPr sz="2000" dirty="0">
                <a:latin typeface="Arial"/>
                <a:cs typeface="Arial"/>
              </a:rPr>
              <a:t>plak</a:t>
            </a:r>
            <a:r>
              <a:rPr sz="2000" spc="-25" dirty="0">
                <a:latin typeface="Arial"/>
                <a:cs typeface="Arial"/>
              </a:rPr>
              <a:t> </a:t>
            </a:r>
            <a:r>
              <a:rPr sz="2000" dirty="0">
                <a:latin typeface="Wingdings"/>
                <a:cs typeface="Wingdings"/>
              </a:rPr>
              <a:t></a:t>
            </a:r>
            <a:r>
              <a:rPr sz="2000" spc="30" dirty="0">
                <a:latin typeface="Times New Roman"/>
                <a:cs typeface="Times New Roman"/>
              </a:rPr>
              <a:t> </a:t>
            </a:r>
            <a:r>
              <a:rPr sz="2000" dirty="0">
                <a:latin typeface="Arial"/>
                <a:cs typeface="Arial"/>
              </a:rPr>
              <a:t>převaha</a:t>
            </a:r>
            <a:r>
              <a:rPr sz="2000" spc="-40" dirty="0">
                <a:latin typeface="Arial"/>
                <a:cs typeface="Arial"/>
              </a:rPr>
              <a:t> </a:t>
            </a:r>
            <a:r>
              <a:rPr sz="2000" dirty="0">
                <a:latin typeface="Arial"/>
                <a:cs typeface="Arial"/>
              </a:rPr>
              <a:t>kariogenních</a:t>
            </a:r>
            <a:r>
              <a:rPr sz="2000" spc="-55" dirty="0">
                <a:latin typeface="Arial"/>
                <a:cs typeface="Arial"/>
              </a:rPr>
              <a:t> </a:t>
            </a:r>
            <a:r>
              <a:rPr sz="2000" dirty="0">
                <a:latin typeface="Arial"/>
                <a:cs typeface="Arial"/>
              </a:rPr>
              <a:t>druhů</a:t>
            </a:r>
            <a:r>
              <a:rPr sz="2000" spc="-35" dirty="0">
                <a:latin typeface="Arial"/>
                <a:cs typeface="Arial"/>
              </a:rPr>
              <a:t> </a:t>
            </a:r>
            <a:r>
              <a:rPr sz="2000" dirty="0">
                <a:latin typeface="Arial"/>
                <a:cs typeface="Arial"/>
              </a:rPr>
              <a:t>(fermentují</a:t>
            </a:r>
            <a:r>
              <a:rPr sz="2000" spc="-60" dirty="0">
                <a:latin typeface="Arial"/>
                <a:cs typeface="Arial"/>
              </a:rPr>
              <a:t> </a:t>
            </a:r>
            <a:r>
              <a:rPr sz="2000" dirty="0">
                <a:latin typeface="Arial"/>
                <a:cs typeface="Arial"/>
              </a:rPr>
              <a:t>sacharidy</a:t>
            </a:r>
            <a:r>
              <a:rPr sz="2000" spc="-45" dirty="0">
                <a:latin typeface="Arial"/>
                <a:cs typeface="Arial"/>
              </a:rPr>
              <a:t> </a:t>
            </a:r>
            <a:r>
              <a:rPr sz="2000" dirty="0">
                <a:latin typeface="Arial"/>
                <a:cs typeface="Arial"/>
              </a:rPr>
              <a:t>na</a:t>
            </a:r>
            <a:r>
              <a:rPr sz="2000" spc="-15" dirty="0">
                <a:latin typeface="Arial"/>
                <a:cs typeface="Arial"/>
              </a:rPr>
              <a:t> </a:t>
            </a:r>
            <a:r>
              <a:rPr sz="2000" dirty="0">
                <a:latin typeface="Arial"/>
                <a:cs typeface="Arial"/>
              </a:rPr>
              <a:t>org.</a:t>
            </a:r>
            <a:r>
              <a:rPr sz="2000" spc="-45" dirty="0">
                <a:latin typeface="Arial"/>
                <a:cs typeface="Arial"/>
              </a:rPr>
              <a:t> </a:t>
            </a:r>
            <a:r>
              <a:rPr sz="2000" dirty="0">
                <a:latin typeface="Arial"/>
                <a:cs typeface="Arial"/>
              </a:rPr>
              <a:t>kyseliny</a:t>
            </a:r>
            <a:r>
              <a:rPr sz="2000" spc="-15" dirty="0">
                <a:latin typeface="Arial"/>
                <a:cs typeface="Arial"/>
              </a:rPr>
              <a:t> </a:t>
            </a:r>
            <a:r>
              <a:rPr sz="2000" dirty="0">
                <a:latin typeface="Arial"/>
                <a:cs typeface="Arial"/>
              </a:rPr>
              <a:t>+</a:t>
            </a:r>
            <a:r>
              <a:rPr sz="2000" spc="-30" dirty="0">
                <a:latin typeface="Arial"/>
                <a:cs typeface="Arial"/>
              </a:rPr>
              <a:t> </a:t>
            </a:r>
            <a:r>
              <a:rPr sz="2000" spc="-10" dirty="0">
                <a:latin typeface="Arial"/>
                <a:cs typeface="Arial"/>
              </a:rPr>
              <a:t>tolerují </a:t>
            </a:r>
            <a:r>
              <a:rPr sz="2000" dirty="0">
                <a:latin typeface="Arial"/>
                <a:cs typeface="Arial"/>
              </a:rPr>
              <a:t>prostředí</a:t>
            </a:r>
            <a:r>
              <a:rPr sz="2000" spc="-55" dirty="0">
                <a:latin typeface="Arial"/>
                <a:cs typeface="Arial"/>
              </a:rPr>
              <a:t> </a:t>
            </a:r>
            <a:r>
              <a:rPr sz="2000" dirty="0">
                <a:latin typeface="Arial"/>
                <a:cs typeface="Arial"/>
              </a:rPr>
              <a:t>s</a:t>
            </a:r>
            <a:r>
              <a:rPr sz="2000" spc="-20" dirty="0">
                <a:latin typeface="Arial"/>
                <a:cs typeface="Arial"/>
              </a:rPr>
              <a:t> </a:t>
            </a:r>
            <a:r>
              <a:rPr sz="2000" dirty="0">
                <a:latin typeface="Arial"/>
                <a:cs typeface="Arial"/>
              </a:rPr>
              <a:t>nízkým</a:t>
            </a:r>
            <a:r>
              <a:rPr sz="2000" spc="-40" dirty="0">
                <a:latin typeface="Arial"/>
                <a:cs typeface="Arial"/>
              </a:rPr>
              <a:t> </a:t>
            </a:r>
            <a:r>
              <a:rPr sz="2000" dirty="0">
                <a:latin typeface="Arial"/>
                <a:cs typeface="Arial"/>
              </a:rPr>
              <a:t>pH)</a:t>
            </a:r>
            <a:r>
              <a:rPr sz="2000" spc="-10" dirty="0">
                <a:latin typeface="Arial"/>
                <a:cs typeface="Arial"/>
              </a:rPr>
              <a:t> </a:t>
            </a:r>
            <a:r>
              <a:rPr sz="2000" dirty="0">
                <a:latin typeface="Wingdings"/>
                <a:cs typeface="Wingdings"/>
              </a:rPr>
              <a:t></a:t>
            </a:r>
            <a:r>
              <a:rPr sz="2000" spc="40" dirty="0">
                <a:latin typeface="Times New Roman"/>
                <a:cs typeface="Times New Roman"/>
              </a:rPr>
              <a:t> </a:t>
            </a:r>
            <a:r>
              <a:rPr sz="2000" dirty="0">
                <a:latin typeface="Arial"/>
                <a:cs typeface="Arial"/>
              </a:rPr>
              <a:t>nejčastější</a:t>
            </a:r>
            <a:r>
              <a:rPr sz="2000" spc="-45" dirty="0">
                <a:latin typeface="Arial"/>
                <a:cs typeface="Arial"/>
              </a:rPr>
              <a:t> </a:t>
            </a:r>
            <a:r>
              <a:rPr sz="2000" i="1" dirty="0">
                <a:latin typeface="Arial"/>
                <a:cs typeface="Arial"/>
              </a:rPr>
              <a:t>Streptococcus</a:t>
            </a:r>
            <a:r>
              <a:rPr sz="2000" i="1" spc="-40" dirty="0">
                <a:latin typeface="Arial"/>
                <a:cs typeface="Arial"/>
              </a:rPr>
              <a:t> </a:t>
            </a:r>
            <a:r>
              <a:rPr sz="2000" i="1" dirty="0">
                <a:latin typeface="Arial"/>
                <a:cs typeface="Arial"/>
              </a:rPr>
              <a:t>mutans</a:t>
            </a:r>
            <a:r>
              <a:rPr sz="2000" i="1" spc="-30" dirty="0">
                <a:latin typeface="Arial"/>
                <a:cs typeface="Arial"/>
              </a:rPr>
              <a:t> </a:t>
            </a:r>
            <a:r>
              <a:rPr sz="2000" dirty="0">
                <a:latin typeface="Arial"/>
                <a:cs typeface="Arial"/>
              </a:rPr>
              <a:t>a</a:t>
            </a:r>
            <a:r>
              <a:rPr sz="2000" spc="-10" dirty="0">
                <a:latin typeface="Arial"/>
                <a:cs typeface="Arial"/>
              </a:rPr>
              <a:t> </a:t>
            </a:r>
            <a:r>
              <a:rPr sz="2000" i="1" dirty="0">
                <a:latin typeface="Arial"/>
                <a:cs typeface="Arial"/>
              </a:rPr>
              <a:t>Streptococcus</a:t>
            </a:r>
            <a:r>
              <a:rPr sz="2000" i="1" spc="-50" dirty="0">
                <a:latin typeface="Arial"/>
                <a:cs typeface="Arial"/>
              </a:rPr>
              <a:t> </a:t>
            </a:r>
            <a:r>
              <a:rPr sz="2000" i="1" spc="-10" dirty="0">
                <a:latin typeface="Arial"/>
                <a:cs typeface="Arial"/>
              </a:rPr>
              <a:t>sobrinus, </a:t>
            </a:r>
            <a:r>
              <a:rPr sz="2000" i="1" dirty="0">
                <a:latin typeface="Arial"/>
                <a:cs typeface="Arial"/>
              </a:rPr>
              <a:t>Lactobacillus</a:t>
            </a:r>
            <a:r>
              <a:rPr sz="2000" i="1" spc="-55" dirty="0">
                <a:latin typeface="Arial"/>
                <a:cs typeface="Arial"/>
              </a:rPr>
              <a:t> </a:t>
            </a:r>
            <a:r>
              <a:rPr sz="2000" dirty="0">
                <a:latin typeface="Arial"/>
                <a:cs typeface="Arial"/>
              </a:rPr>
              <a:t>sp.,</a:t>
            </a:r>
            <a:r>
              <a:rPr sz="2000" spc="-40" dirty="0">
                <a:latin typeface="Arial"/>
                <a:cs typeface="Arial"/>
              </a:rPr>
              <a:t> </a:t>
            </a:r>
            <a:r>
              <a:rPr sz="2000" i="1" dirty="0">
                <a:latin typeface="Arial"/>
                <a:cs typeface="Arial"/>
              </a:rPr>
              <a:t>Candida</a:t>
            </a:r>
            <a:r>
              <a:rPr sz="2000" i="1" spc="-25" dirty="0">
                <a:latin typeface="Arial"/>
                <a:cs typeface="Arial"/>
              </a:rPr>
              <a:t> </a:t>
            </a:r>
            <a:r>
              <a:rPr sz="2000" spc="-25" dirty="0">
                <a:latin typeface="Arial"/>
                <a:cs typeface="Arial"/>
              </a:rPr>
              <a:t>sp.</a:t>
            </a:r>
            <a:endParaRPr sz="2000" dirty="0">
              <a:latin typeface="Arial"/>
              <a:cs typeface="Arial"/>
            </a:endParaRPr>
          </a:p>
          <a:p>
            <a:pPr marL="265430">
              <a:lnSpc>
                <a:spcPct val="100000"/>
              </a:lnSpc>
              <a:spcBef>
                <a:spcPts val="1925"/>
              </a:spcBef>
              <a:tabLst>
                <a:tab pos="443865" algn="l"/>
              </a:tabLst>
            </a:pPr>
            <a:r>
              <a:rPr sz="2000" dirty="0">
                <a:solidFill>
                  <a:srgbClr val="0000DC"/>
                </a:solidFill>
                <a:latin typeface="Arial"/>
                <a:cs typeface="Arial"/>
              </a:rPr>
              <a:t>̶	</a:t>
            </a:r>
            <a:r>
              <a:rPr sz="2000" dirty="0">
                <a:latin typeface="Arial"/>
                <a:cs typeface="Arial"/>
              </a:rPr>
              <a:t>faktory</a:t>
            </a:r>
            <a:r>
              <a:rPr sz="2000" spc="-50" dirty="0">
                <a:latin typeface="Arial"/>
                <a:cs typeface="Arial"/>
              </a:rPr>
              <a:t> </a:t>
            </a:r>
            <a:r>
              <a:rPr sz="2000" dirty="0">
                <a:latin typeface="Arial"/>
                <a:cs typeface="Arial"/>
              </a:rPr>
              <a:t>podporující</a:t>
            </a:r>
            <a:r>
              <a:rPr sz="2000" spc="-55" dirty="0">
                <a:latin typeface="Arial"/>
                <a:cs typeface="Arial"/>
              </a:rPr>
              <a:t> </a:t>
            </a:r>
            <a:r>
              <a:rPr sz="2000" dirty="0">
                <a:latin typeface="Arial"/>
                <a:cs typeface="Arial"/>
              </a:rPr>
              <a:t>převahu</a:t>
            </a:r>
            <a:r>
              <a:rPr sz="2000" spc="-45" dirty="0">
                <a:latin typeface="Arial"/>
                <a:cs typeface="Arial"/>
              </a:rPr>
              <a:t> </a:t>
            </a:r>
            <a:r>
              <a:rPr sz="2000" dirty="0">
                <a:latin typeface="Arial"/>
                <a:cs typeface="Arial"/>
              </a:rPr>
              <a:t>kariogenních</a:t>
            </a:r>
            <a:r>
              <a:rPr sz="2000" spc="-55" dirty="0">
                <a:latin typeface="Arial"/>
                <a:cs typeface="Arial"/>
              </a:rPr>
              <a:t> </a:t>
            </a:r>
            <a:r>
              <a:rPr sz="2000" spc="-10" dirty="0">
                <a:latin typeface="Arial"/>
                <a:cs typeface="Arial"/>
              </a:rPr>
              <a:t>druhů</a:t>
            </a:r>
            <a:endParaRPr sz="2000" dirty="0">
              <a:latin typeface="Arial"/>
              <a:cs typeface="Arial"/>
            </a:endParaRPr>
          </a:p>
          <a:p>
            <a:pPr marL="855344">
              <a:lnSpc>
                <a:spcPct val="100000"/>
              </a:lnSpc>
              <a:spcBef>
                <a:spcPts val="20"/>
              </a:spcBef>
            </a:pPr>
            <a:r>
              <a:rPr sz="1600" dirty="0">
                <a:latin typeface="Wingdings"/>
                <a:cs typeface="Wingdings"/>
              </a:rPr>
              <a:t></a:t>
            </a:r>
            <a:r>
              <a:rPr sz="1600" dirty="0">
                <a:latin typeface="Times New Roman"/>
                <a:cs typeface="Times New Roman"/>
              </a:rPr>
              <a:t> </a:t>
            </a:r>
            <a:r>
              <a:rPr sz="1600" dirty="0">
                <a:latin typeface="Arial"/>
                <a:cs typeface="Arial"/>
              </a:rPr>
              <a:t>↑</a:t>
            </a:r>
            <a:r>
              <a:rPr sz="1600" spc="-45" dirty="0">
                <a:latin typeface="Arial"/>
                <a:cs typeface="Arial"/>
              </a:rPr>
              <a:t> </a:t>
            </a:r>
            <a:r>
              <a:rPr sz="1600" dirty="0">
                <a:latin typeface="Arial"/>
                <a:cs typeface="Arial"/>
              </a:rPr>
              <a:t>přijímané</a:t>
            </a:r>
            <a:r>
              <a:rPr sz="1600" spc="-45" dirty="0">
                <a:latin typeface="Arial"/>
                <a:cs typeface="Arial"/>
              </a:rPr>
              <a:t> </a:t>
            </a:r>
            <a:r>
              <a:rPr sz="1600" dirty="0">
                <a:latin typeface="Arial"/>
                <a:cs typeface="Arial"/>
              </a:rPr>
              <a:t>cukry/kyseliny</a:t>
            </a:r>
            <a:r>
              <a:rPr sz="1600" spc="-10" dirty="0">
                <a:latin typeface="Arial"/>
                <a:cs typeface="Arial"/>
              </a:rPr>
              <a:t> </a:t>
            </a:r>
            <a:r>
              <a:rPr sz="1600" dirty="0">
                <a:latin typeface="Wingdings"/>
                <a:cs typeface="Wingdings"/>
              </a:rPr>
              <a:t></a:t>
            </a:r>
            <a:r>
              <a:rPr sz="1600" spc="10" dirty="0">
                <a:latin typeface="Times New Roman"/>
                <a:cs typeface="Times New Roman"/>
              </a:rPr>
              <a:t> </a:t>
            </a:r>
            <a:r>
              <a:rPr sz="1600" dirty="0">
                <a:latin typeface="Arial"/>
                <a:cs typeface="Arial"/>
              </a:rPr>
              <a:t>okyselování,</a:t>
            </a:r>
            <a:r>
              <a:rPr sz="1600" spc="-40" dirty="0">
                <a:latin typeface="Arial"/>
                <a:cs typeface="Arial"/>
              </a:rPr>
              <a:t> </a:t>
            </a:r>
            <a:r>
              <a:rPr sz="1600" dirty="0">
                <a:latin typeface="Arial"/>
                <a:cs typeface="Arial"/>
              </a:rPr>
              <a:t>↓</a:t>
            </a:r>
            <a:r>
              <a:rPr sz="1600" spc="-45" dirty="0">
                <a:latin typeface="Arial"/>
                <a:cs typeface="Arial"/>
              </a:rPr>
              <a:t> </a:t>
            </a:r>
            <a:r>
              <a:rPr sz="1600" dirty="0">
                <a:latin typeface="Arial"/>
                <a:cs typeface="Arial"/>
              </a:rPr>
              <a:t>imunita,</a:t>
            </a:r>
            <a:r>
              <a:rPr sz="1600" spc="-50" dirty="0">
                <a:latin typeface="Arial"/>
                <a:cs typeface="Arial"/>
              </a:rPr>
              <a:t> </a:t>
            </a:r>
            <a:r>
              <a:rPr sz="1600" dirty="0">
                <a:latin typeface="Arial"/>
                <a:cs typeface="Arial"/>
              </a:rPr>
              <a:t>zánět,</a:t>
            </a:r>
            <a:r>
              <a:rPr sz="1600" spc="-35" dirty="0">
                <a:latin typeface="Arial"/>
                <a:cs typeface="Arial"/>
              </a:rPr>
              <a:t> </a:t>
            </a:r>
            <a:r>
              <a:rPr sz="1600" spc="-50" dirty="0">
                <a:latin typeface="Arial"/>
                <a:cs typeface="Arial"/>
              </a:rPr>
              <a:t>…</a:t>
            </a:r>
            <a:endParaRPr sz="1600" dirty="0">
              <a:latin typeface="Arial"/>
              <a:cs typeface="Arial"/>
            </a:endParaRPr>
          </a:p>
          <a:p>
            <a:pPr marL="855344">
              <a:lnSpc>
                <a:spcPct val="100000"/>
              </a:lnSpc>
            </a:pPr>
            <a:r>
              <a:rPr sz="1600" dirty="0">
                <a:latin typeface="Wingdings"/>
                <a:cs typeface="Wingdings"/>
              </a:rPr>
              <a:t></a:t>
            </a:r>
            <a:r>
              <a:rPr sz="1600" spc="25" dirty="0">
                <a:latin typeface="Times New Roman"/>
                <a:cs typeface="Times New Roman"/>
              </a:rPr>
              <a:t> </a:t>
            </a:r>
            <a:r>
              <a:rPr sz="1600" dirty="0">
                <a:latin typeface="Arial"/>
                <a:cs typeface="Arial"/>
              </a:rPr>
              <a:t>↓</a:t>
            </a:r>
            <a:r>
              <a:rPr sz="1600" spc="-30" dirty="0">
                <a:latin typeface="Arial"/>
                <a:cs typeface="Arial"/>
              </a:rPr>
              <a:t> </a:t>
            </a:r>
            <a:r>
              <a:rPr sz="1600" dirty="0">
                <a:latin typeface="Arial"/>
                <a:cs typeface="Arial"/>
              </a:rPr>
              <a:t>slina,</a:t>
            </a:r>
            <a:r>
              <a:rPr sz="1600" spc="-35"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orální</a:t>
            </a:r>
            <a:r>
              <a:rPr sz="1600" spc="-15" dirty="0">
                <a:latin typeface="Arial"/>
                <a:cs typeface="Arial"/>
              </a:rPr>
              <a:t> </a:t>
            </a:r>
            <a:r>
              <a:rPr sz="1600" dirty="0">
                <a:latin typeface="Arial"/>
                <a:cs typeface="Arial"/>
              </a:rPr>
              <a:t>hygiena</a:t>
            </a:r>
            <a:r>
              <a:rPr sz="1600" spc="-10" dirty="0">
                <a:latin typeface="Arial"/>
                <a:cs typeface="Arial"/>
              </a:rPr>
              <a:t> </a:t>
            </a:r>
            <a:r>
              <a:rPr sz="1600" dirty="0">
                <a:latin typeface="Wingdings"/>
                <a:cs typeface="Wingdings"/>
              </a:rPr>
              <a:t></a:t>
            </a:r>
            <a:r>
              <a:rPr sz="1600" spc="25" dirty="0">
                <a:latin typeface="Times New Roman"/>
                <a:cs typeface="Times New Roman"/>
              </a:rPr>
              <a:t> </a:t>
            </a:r>
            <a:r>
              <a:rPr sz="1600" dirty="0">
                <a:latin typeface="Arial"/>
                <a:cs typeface="Arial"/>
              </a:rPr>
              <a:t>nárůst</a:t>
            </a:r>
            <a:r>
              <a:rPr sz="1600" spc="-10" dirty="0">
                <a:latin typeface="Arial"/>
                <a:cs typeface="Arial"/>
              </a:rPr>
              <a:t> </a:t>
            </a:r>
            <a:r>
              <a:rPr sz="1600" dirty="0">
                <a:latin typeface="Arial"/>
                <a:cs typeface="Arial"/>
              </a:rPr>
              <a:t>tloušťky</a:t>
            </a:r>
            <a:r>
              <a:rPr sz="1600" spc="-35" dirty="0">
                <a:latin typeface="Arial"/>
                <a:cs typeface="Arial"/>
              </a:rPr>
              <a:t> </a:t>
            </a:r>
            <a:r>
              <a:rPr sz="1600" spc="-10" dirty="0">
                <a:latin typeface="Arial"/>
                <a:cs typeface="Arial"/>
              </a:rPr>
              <a:t>plaku</a:t>
            </a:r>
            <a:endParaRPr sz="1600" dirty="0">
              <a:latin typeface="Arial"/>
              <a:cs typeface="Arial"/>
            </a:endParaRPr>
          </a:p>
          <a:p>
            <a:pPr marL="1940560" marR="93345" indent="-1085850">
              <a:lnSpc>
                <a:spcPct val="100000"/>
              </a:lnSpc>
            </a:pPr>
            <a:r>
              <a:rPr sz="1600" dirty="0">
                <a:latin typeface="Wingdings"/>
                <a:cs typeface="Wingdings"/>
              </a:rPr>
              <a:t></a:t>
            </a:r>
            <a:r>
              <a:rPr sz="1600" spc="15" dirty="0">
                <a:latin typeface="Times New Roman"/>
                <a:cs typeface="Times New Roman"/>
              </a:rPr>
              <a:t> </a:t>
            </a:r>
            <a:r>
              <a:rPr sz="1600" dirty="0">
                <a:latin typeface="Arial"/>
                <a:cs typeface="Arial"/>
              </a:rPr>
              <a:t>↑</a:t>
            </a:r>
            <a:r>
              <a:rPr sz="1600" spc="-35" dirty="0">
                <a:latin typeface="Arial"/>
                <a:cs typeface="Arial"/>
              </a:rPr>
              <a:t> </a:t>
            </a:r>
            <a:r>
              <a:rPr sz="1600" dirty="0">
                <a:latin typeface="Arial"/>
                <a:cs typeface="Arial"/>
              </a:rPr>
              <a:t>plak</a:t>
            </a:r>
            <a:r>
              <a:rPr sz="1600" spc="-40"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nedostatek</a:t>
            </a:r>
            <a:r>
              <a:rPr sz="1600" spc="-30" dirty="0">
                <a:latin typeface="Arial"/>
                <a:cs typeface="Arial"/>
              </a:rPr>
              <a:t> </a:t>
            </a:r>
            <a:r>
              <a:rPr sz="1600" dirty="0">
                <a:latin typeface="Arial"/>
                <a:cs typeface="Arial"/>
              </a:rPr>
              <a:t>kyslíku</a:t>
            </a:r>
            <a:r>
              <a:rPr sz="1600" spc="-20" dirty="0">
                <a:latin typeface="Arial"/>
                <a:cs typeface="Arial"/>
              </a:rPr>
              <a:t> </a:t>
            </a:r>
            <a:r>
              <a:rPr sz="1600" dirty="0">
                <a:latin typeface="Wingdings"/>
                <a:cs typeface="Wingdings"/>
              </a:rPr>
              <a:t></a:t>
            </a:r>
            <a:r>
              <a:rPr sz="1600" spc="20" dirty="0">
                <a:latin typeface="Times New Roman"/>
                <a:cs typeface="Times New Roman"/>
              </a:rPr>
              <a:t> </a:t>
            </a:r>
            <a:r>
              <a:rPr sz="1600" dirty="0">
                <a:latin typeface="Arial"/>
                <a:cs typeface="Arial"/>
              </a:rPr>
              <a:t>↑</a:t>
            </a:r>
            <a:r>
              <a:rPr sz="1600" spc="-35" dirty="0">
                <a:latin typeface="Arial"/>
                <a:cs typeface="Arial"/>
              </a:rPr>
              <a:t> </a:t>
            </a:r>
            <a:r>
              <a:rPr sz="1600" dirty="0">
                <a:latin typeface="Arial"/>
                <a:cs typeface="Arial"/>
              </a:rPr>
              <a:t>anaerobní</a:t>
            </a:r>
            <a:r>
              <a:rPr sz="1600" spc="-15" dirty="0">
                <a:latin typeface="Arial"/>
                <a:cs typeface="Arial"/>
              </a:rPr>
              <a:t> </a:t>
            </a:r>
            <a:r>
              <a:rPr sz="1600" dirty="0">
                <a:latin typeface="Arial"/>
                <a:cs typeface="Arial"/>
              </a:rPr>
              <a:t>metabolismus</a:t>
            </a:r>
            <a:r>
              <a:rPr sz="1600" spc="-35"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metabolizace</a:t>
            </a:r>
            <a:r>
              <a:rPr sz="1600" spc="-40" dirty="0">
                <a:latin typeface="Arial"/>
                <a:cs typeface="Arial"/>
              </a:rPr>
              <a:t> </a:t>
            </a:r>
            <a:r>
              <a:rPr sz="1600" spc="-10" dirty="0">
                <a:latin typeface="Arial"/>
                <a:cs typeface="Arial"/>
              </a:rPr>
              <a:t>fermentabilních</a:t>
            </a:r>
            <a:r>
              <a:rPr sz="1600" spc="-15" dirty="0">
                <a:latin typeface="Arial"/>
                <a:cs typeface="Arial"/>
              </a:rPr>
              <a:t> </a:t>
            </a:r>
            <a:r>
              <a:rPr sz="1600" dirty="0">
                <a:latin typeface="Arial"/>
                <a:cs typeface="Arial"/>
              </a:rPr>
              <a:t>sacharidů</a:t>
            </a:r>
            <a:r>
              <a:rPr sz="1600" spc="-40" dirty="0">
                <a:latin typeface="Arial"/>
                <a:cs typeface="Arial"/>
              </a:rPr>
              <a:t> </a:t>
            </a:r>
            <a:r>
              <a:rPr sz="1600" dirty="0">
                <a:latin typeface="Wingdings"/>
                <a:cs typeface="Wingdings"/>
              </a:rPr>
              <a:t></a:t>
            </a:r>
            <a:r>
              <a:rPr sz="1600" spc="20" dirty="0">
                <a:latin typeface="Times New Roman"/>
                <a:cs typeface="Times New Roman"/>
              </a:rPr>
              <a:t> </a:t>
            </a:r>
            <a:r>
              <a:rPr sz="1600" spc="-10" dirty="0">
                <a:latin typeface="Arial"/>
                <a:cs typeface="Arial"/>
              </a:rPr>
              <a:t>organické </a:t>
            </a:r>
            <a:r>
              <a:rPr sz="1600" dirty="0">
                <a:latin typeface="Arial"/>
                <a:cs typeface="Arial"/>
              </a:rPr>
              <a:t>kyseliny</a:t>
            </a:r>
            <a:r>
              <a:rPr sz="1600" spc="-10" dirty="0">
                <a:latin typeface="Arial"/>
                <a:cs typeface="Arial"/>
              </a:rPr>
              <a:t> </a:t>
            </a:r>
            <a:r>
              <a:rPr sz="1600" dirty="0">
                <a:latin typeface="Wingdings"/>
                <a:cs typeface="Wingdings"/>
              </a:rPr>
              <a:t></a:t>
            </a:r>
            <a:r>
              <a:rPr sz="1600" spc="35" dirty="0">
                <a:latin typeface="Times New Roman"/>
                <a:cs typeface="Times New Roman"/>
              </a:rPr>
              <a:t> </a:t>
            </a:r>
            <a:r>
              <a:rPr sz="1600" dirty="0">
                <a:latin typeface="Arial"/>
                <a:cs typeface="Arial"/>
              </a:rPr>
              <a:t>↓</a:t>
            </a:r>
            <a:r>
              <a:rPr sz="1600" spc="-15" dirty="0">
                <a:latin typeface="Arial"/>
                <a:cs typeface="Arial"/>
              </a:rPr>
              <a:t> </a:t>
            </a:r>
            <a:r>
              <a:rPr sz="1600" dirty="0">
                <a:latin typeface="Arial"/>
                <a:cs typeface="Arial"/>
              </a:rPr>
              <a:t>pH</a:t>
            </a:r>
            <a:r>
              <a:rPr sz="1600" spc="-15" dirty="0">
                <a:latin typeface="Arial"/>
                <a:cs typeface="Arial"/>
              </a:rPr>
              <a:t> </a:t>
            </a:r>
            <a:r>
              <a:rPr sz="1600" dirty="0">
                <a:latin typeface="Wingdings"/>
                <a:cs typeface="Wingdings"/>
              </a:rPr>
              <a:t></a:t>
            </a:r>
            <a:r>
              <a:rPr sz="1600" spc="40" dirty="0">
                <a:latin typeface="Times New Roman"/>
                <a:cs typeface="Times New Roman"/>
              </a:rPr>
              <a:t> </a:t>
            </a:r>
            <a:r>
              <a:rPr sz="1600" spc="-10" dirty="0">
                <a:latin typeface="Arial"/>
                <a:cs typeface="Arial"/>
              </a:rPr>
              <a:t>demineralizace</a:t>
            </a:r>
            <a:endParaRPr sz="1600" dirty="0">
              <a:latin typeface="Arial"/>
              <a:cs typeface="Arial"/>
            </a:endParaRPr>
          </a:p>
          <a:p>
            <a:pPr marL="855344">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a:t>
            </a:r>
            <a:r>
              <a:rPr sz="1600" spc="-45" dirty="0">
                <a:latin typeface="Arial"/>
                <a:cs typeface="Arial"/>
              </a:rPr>
              <a:t> </a:t>
            </a:r>
            <a:r>
              <a:rPr sz="1600" dirty="0">
                <a:latin typeface="Arial"/>
                <a:cs typeface="Arial"/>
              </a:rPr>
              <a:t>plak</a:t>
            </a:r>
            <a:r>
              <a:rPr sz="1600" spc="-50"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chrání</a:t>
            </a:r>
            <a:r>
              <a:rPr sz="1600" spc="-40" dirty="0">
                <a:latin typeface="Arial"/>
                <a:cs typeface="Arial"/>
              </a:rPr>
              <a:t> </a:t>
            </a:r>
            <a:r>
              <a:rPr sz="1600" dirty="0">
                <a:latin typeface="Arial"/>
                <a:cs typeface="Arial"/>
              </a:rPr>
              <a:t>kariogenní</a:t>
            </a:r>
            <a:r>
              <a:rPr sz="1600" spc="-35" dirty="0">
                <a:latin typeface="Arial"/>
                <a:cs typeface="Arial"/>
              </a:rPr>
              <a:t> </a:t>
            </a:r>
            <a:r>
              <a:rPr sz="1600" dirty="0">
                <a:latin typeface="Arial"/>
                <a:cs typeface="Arial"/>
              </a:rPr>
              <a:t>bakterie</a:t>
            </a:r>
            <a:r>
              <a:rPr sz="1600" spc="-45" dirty="0">
                <a:latin typeface="Arial"/>
                <a:cs typeface="Arial"/>
              </a:rPr>
              <a:t> </a:t>
            </a:r>
            <a:r>
              <a:rPr sz="1600" dirty="0">
                <a:latin typeface="Arial"/>
                <a:cs typeface="Arial"/>
              </a:rPr>
              <a:t>před</a:t>
            </a:r>
            <a:r>
              <a:rPr sz="1600" spc="-35" dirty="0">
                <a:latin typeface="Arial"/>
                <a:cs typeface="Arial"/>
              </a:rPr>
              <a:t> </a:t>
            </a:r>
            <a:r>
              <a:rPr sz="1600" dirty="0">
                <a:latin typeface="Arial"/>
                <a:cs typeface="Arial"/>
              </a:rPr>
              <a:t>obrannými</a:t>
            </a:r>
            <a:r>
              <a:rPr sz="1600" spc="-30" dirty="0">
                <a:latin typeface="Arial"/>
                <a:cs typeface="Arial"/>
              </a:rPr>
              <a:t> </a:t>
            </a:r>
            <a:r>
              <a:rPr sz="1600" dirty="0">
                <a:latin typeface="Arial"/>
                <a:cs typeface="Arial"/>
              </a:rPr>
              <a:t>mechanismy</a:t>
            </a:r>
            <a:r>
              <a:rPr sz="1600" spc="-55" dirty="0">
                <a:latin typeface="Arial"/>
                <a:cs typeface="Arial"/>
              </a:rPr>
              <a:t> </a:t>
            </a:r>
            <a:r>
              <a:rPr sz="1600" spc="-10" dirty="0">
                <a:latin typeface="Arial"/>
                <a:cs typeface="Arial"/>
              </a:rPr>
              <a:t>hostitele</a:t>
            </a:r>
            <a:endParaRPr sz="1600" dirty="0">
              <a:latin typeface="Arial"/>
              <a:cs typeface="Arial"/>
            </a:endParaRPr>
          </a:p>
          <a:p>
            <a:pPr marL="265430" marR="1543685">
              <a:lnSpc>
                <a:spcPct val="100000"/>
              </a:lnSpc>
              <a:spcBef>
                <a:spcPts val="1200"/>
              </a:spcBef>
            </a:pPr>
            <a:r>
              <a:rPr sz="1600" i="1" dirty="0">
                <a:latin typeface="Arial"/>
                <a:cs typeface="Arial"/>
              </a:rPr>
              <a:t>S.</a:t>
            </a:r>
            <a:r>
              <a:rPr sz="1600" i="1" spc="-35" dirty="0">
                <a:latin typeface="Arial"/>
                <a:cs typeface="Arial"/>
              </a:rPr>
              <a:t> </a:t>
            </a:r>
            <a:r>
              <a:rPr sz="1600" i="1" dirty="0">
                <a:latin typeface="Arial"/>
                <a:cs typeface="Arial"/>
              </a:rPr>
              <a:t>mutans</a:t>
            </a:r>
            <a:r>
              <a:rPr sz="1600" i="1" spc="-20"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dextran</a:t>
            </a:r>
            <a:r>
              <a:rPr sz="1600" spc="-15" dirty="0">
                <a:latin typeface="Arial"/>
                <a:cs typeface="Arial"/>
              </a:rPr>
              <a:t> </a:t>
            </a:r>
            <a:r>
              <a:rPr sz="1600" spc="-20" dirty="0">
                <a:latin typeface="Arial"/>
                <a:cs typeface="Arial"/>
              </a:rPr>
              <a:t>(α-</a:t>
            </a:r>
            <a:r>
              <a:rPr sz="1600" spc="-10" dirty="0">
                <a:latin typeface="Arial"/>
                <a:cs typeface="Arial"/>
              </a:rPr>
              <a:t>1,6-</a:t>
            </a:r>
            <a:r>
              <a:rPr sz="1250" dirty="0">
                <a:latin typeface="Arial"/>
                <a:cs typeface="Arial"/>
              </a:rPr>
              <a:t>D</a:t>
            </a:r>
            <a:r>
              <a:rPr sz="1600" dirty="0">
                <a:latin typeface="Arial"/>
                <a:cs typeface="Arial"/>
              </a:rPr>
              <a:t>-glukan)</a:t>
            </a:r>
            <a:r>
              <a:rPr sz="1600" spc="-15" dirty="0">
                <a:latin typeface="Arial"/>
                <a:cs typeface="Arial"/>
              </a:rPr>
              <a:t> </a:t>
            </a:r>
            <a:r>
              <a:rPr sz="1600" dirty="0">
                <a:latin typeface="Wingdings"/>
                <a:cs typeface="Wingdings"/>
              </a:rPr>
              <a:t></a:t>
            </a:r>
            <a:r>
              <a:rPr sz="1600" dirty="0">
                <a:latin typeface="Times New Roman"/>
                <a:cs typeface="Times New Roman"/>
              </a:rPr>
              <a:t> </a:t>
            </a:r>
            <a:r>
              <a:rPr sz="1600" dirty="0">
                <a:latin typeface="Arial"/>
                <a:cs typeface="Arial"/>
              </a:rPr>
              <a:t>extracelulární</a:t>
            </a:r>
            <a:r>
              <a:rPr sz="1600" spc="-40" dirty="0">
                <a:latin typeface="Arial"/>
                <a:cs typeface="Arial"/>
              </a:rPr>
              <a:t> </a:t>
            </a:r>
            <a:r>
              <a:rPr sz="1600" dirty="0">
                <a:latin typeface="Arial"/>
                <a:cs typeface="Arial"/>
              </a:rPr>
              <a:t>nerozpustný</a:t>
            </a:r>
            <a:r>
              <a:rPr sz="1600" spc="-35" dirty="0">
                <a:latin typeface="Arial"/>
                <a:cs typeface="Arial"/>
              </a:rPr>
              <a:t> </a:t>
            </a:r>
            <a:r>
              <a:rPr sz="1600" dirty="0">
                <a:latin typeface="Arial"/>
                <a:cs typeface="Arial"/>
              </a:rPr>
              <a:t>polysacharid</a:t>
            </a:r>
            <a:r>
              <a:rPr sz="1600" spc="-25" dirty="0">
                <a:latin typeface="Arial"/>
                <a:cs typeface="Arial"/>
              </a:rPr>
              <a:t> </a:t>
            </a:r>
            <a:r>
              <a:rPr sz="1600" dirty="0">
                <a:latin typeface="Wingdings"/>
                <a:cs typeface="Wingdings"/>
              </a:rPr>
              <a:t></a:t>
            </a:r>
            <a:r>
              <a:rPr sz="1600" dirty="0">
                <a:latin typeface="Times New Roman"/>
                <a:cs typeface="Times New Roman"/>
              </a:rPr>
              <a:t> </a:t>
            </a:r>
            <a:r>
              <a:rPr sz="1600" dirty="0">
                <a:latin typeface="Arial"/>
                <a:cs typeface="Arial"/>
              </a:rPr>
              <a:t>↑</a:t>
            </a:r>
            <a:r>
              <a:rPr sz="1600" spc="-45" dirty="0">
                <a:latin typeface="Arial"/>
                <a:cs typeface="Arial"/>
              </a:rPr>
              <a:t> </a:t>
            </a:r>
            <a:r>
              <a:rPr sz="1600" dirty="0">
                <a:latin typeface="Arial"/>
                <a:cs typeface="Arial"/>
              </a:rPr>
              <a:t>ochrana</a:t>
            </a:r>
            <a:r>
              <a:rPr sz="1600" spc="-45" dirty="0">
                <a:latin typeface="Arial"/>
                <a:cs typeface="Arial"/>
              </a:rPr>
              <a:t> </a:t>
            </a:r>
            <a:r>
              <a:rPr sz="1600" dirty="0">
                <a:latin typeface="Arial"/>
                <a:cs typeface="Arial"/>
              </a:rPr>
              <a:t>bakterií</a:t>
            </a:r>
            <a:r>
              <a:rPr sz="1600" spc="-35" dirty="0">
                <a:latin typeface="Arial"/>
                <a:cs typeface="Arial"/>
              </a:rPr>
              <a:t> </a:t>
            </a:r>
            <a:r>
              <a:rPr sz="1600" spc="-10" dirty="0">
                <a:latin typeface="Arial"/>
                <a:cs typeface="Arial"/>
              </a:rPr>
              <a:t>proti </a:t>
            </a:r>
            <a:r>
              <a:rPr sz="1600" dirty="0">
                <a:latin typeface="Arial"/>
                <a:cs typeface="Arial"/>
              </a:rPr>
              <a:t>vlivům</a:t>
            </a:r>
            <a:r>
              <a:rPr sz="1600" spc="-55" dirty="0">
                <a:latin typeface="Arial"/>
                <a:cs typeface="Arial"/>
              </a:rPr>
              <a:t> </a:t>
            </a:r>
            <a:r>
              <a:rPr sz="1600" dirty="0">
                <a:latin typeface="Arial"/>
                <a:cs typeface="Arial"/>
              </a:rPr>
              <a:t>prostředí</a:t>
            </a:r>
            <a:r>
              <a:rPr sz="1600" spc="-20" dirty="0">
                <a:latin typeface="Arial"/>
                <a:cs typeface="Arial"/>
              </a:rPr>
              <a:t> </a:t>
            </a:r>
            <a:r>
              <a:rPr sz="1600" dirty="0">
                <a:latin typeface="Arial"/>
                <a:cs typeface="Arial"/>
              </a:rPr>
              <a:t>(nízké</a:t>
            </a:r>
            <a:r>
              <a:rPr sz="1600" spc="-40" dirty="0">
                <a:latin typeface="Arial"/>
                <a:cs typeface="Arial"/>
              </a:rPr>
              <a:t> </a:t>
            </a:r>
            <a:r>
              <a:rPr sz="1600" dirty="0">
                <a:latin typeface="Arial"/>
                <a:cs typeface="Arial"/>
              </a:rPr>
              <a:t>pH,</a:t>
            </a:r>
            <a:r>
              <a:rPr sz="1600" spc="-35" dirty="0">
                <a:latin typeface="Arial"/>
                <a:cs typeface="Arial"/>
              </a:rPr>
              <a:t> </a:t>
            </a:r>
            <a:r>
              <a:rPr sz="1600" dirty="0">
                <a:latin typeface="Arial"/>
                <a:cs typeface="Arial"/>
              </a:rPr>
              <a:t>antimikrobiální</a:t>
            </a:r>
            <a:r>
              <a:rPr sz="1600" spc="-55" dirty="0">
                <a:latin typeface="Arial"/>
                <a:cs typeface="Arial"/>
              </a:rPr>
              <a:t> </a:t>
            </a:r>
            <a:r>
              <a:rPr sz="1600" dirty="0">
                <a:latin typeface="Arial"/>
                <a:cs typeface="Arial"/>
              </a:rPr>
              <a:t>faktory),</a:t>
            </a:r>
            <a:r>
              <a:rPr sz="1600" spc="5"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koadheze</a:t>
            </a:r>
            <a:r>
              <a:rPr sz="1600" spc="-55" dirty="0">
                <a:latin typeface="Arial"/>
                <a:cs typeface="Arial"/>
              </a:rPr>
              <a:t> </a:t>
            </a:r>
            <a:r>
              <a:rPr sz="1600" dirty="0">
                <a:latin typeface="Arial"/>
                <a:cs typeface="Arial"/>
              </a:rPr>
              <a:t>dalších</a:t>
            </a:r>
            <a:r>
              <a:rPr sz="1600" spc="-50" dirty="0">
                <a:latin typeface="Arial"/>
                <a:cs typeface="Arial"/>
              </a:rPr>
              <a:t> </a:t>
            </a:r>
            <a:r>
              <a:rPr sz="1600" dirty="0">
                <a:latin typeface="Arial"/>
                <a:cs typeface="Arial"/>
              </a:rPr>
              <a:t>druhů,</a:t>
            </a:r>
            <a:r>
              <a:rPr sz="1600" spc="-3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přilnavost</a:t>
            </a:r>
            <a:r>
              <a:rPr sz="1600" spc="-55" dirty="0">
                <a:latin typeface="Arial"/>
                <a:cs typeface="Arial"/>
              </a:rPr>
              <a:t> </a:t>
            </a:r>
            <a:r>
              <a:rPr sz="1600" spc="-10" dirty="0">
                <a:latin typeface="Arial"/>
                <a:cs typeface="Arial"/>
              </a:rPr>
              <a:t>plaku</a:t>
            </a:r>
            <a:endParaRPr sz="1600" dirty="0">
              <a:latin typeface="Arial"/>
              <a:cs typeface="Arial"/>
            </a:endParaRPr>
          </a:p>
        </p:txBody>
      </p:sp>
      <p:sp>
        <p:nvSpPr>
          <p:cNvPr id="7" name="object 7"/>
          <p:cNvSpPr txBox="1">
            <a:spLocks noGrp="1"/>
          </p:cNvSpPr>
          <p:nvPr>
            <p:ph type="title"/>
          </p:nvPr>
        </p:nvSpPr>
        <p:spPr>
          <a:xfrm>
            <a:off x="706932" y="38557"/>
            <a:ext cx="10438765" cy="635000"/>
          </a:xfrm>
          <a:prstGeom prst="rect">
            <a:avLst/>
          </a:prstGeom>
        </p:spPr>
        <p:txBody>
          <a:bodyPr vert="horz" wrap="square" lIns="0" tIns="12065" rIns="0" bIns="0" rtlCol="0">
            <a:spAutoFit/>
          </a:bodyPr>
          <a:lstStyle/>
          <a:p>
            <a:pPr marL="12700">
              <a:lnSpc>
                <a:spcPct val="100000"/>
              </a:lnSpc>
              <a:spcBef>
                <a:spcPts val="95"/>
              </a:spcBef>
            </a:pPr>
            <a:r>
              <a:rPr dirty="0"/>
              <a:t>Faktory</a:t>
            </a:r>
            <a:r>
              <a:rPr spc="-65" dirty="0"/>
              <a:t> </a:t>
            </a:r>
            <a:r>
              <a:rPr dirty="0"/>
              <a:t>přispívající</a:t>
            </a:r>
            <a:r>
              <a:rPr spc="-80" dirty="0"/>
              <a:t> </a:t>
            </a:r>
            <a:r>
              <a:rPr dirty="0"/>
              <a:t>ke</a:t>
            </a:r>
            <a:r>
              <a:rPr spc="-70" dirty="0"/>
              <a:t> </a:t>
            </a:r>
            <a:r>
              <a:rPr dirty="0"/>
              <a:t>vzniku</a:t>
            </a:r>
            <a:r>
              <a:rPr spc="-80" dirty="0"/>
              <a:t> </a:t>
            </a:r>
            <a:r>
              <a:rPr dirty="0"/>
              <a:t>zubního</a:t>
            </a:r>
            <a:r>
              <a:rPr spc="-95" dirty="0"/>
              <a:t> </a:t>
            </a:r>
            <a:r>
              <a:rPr spc="-20" dirty="0"/>
              <a:t>kazu</a:t>
            </a:r>
          </a:p>
        </p:txBody>
      </p:sp>
      <p:sp>
        <p:nvSpPr>
          <p:cNvPr id="8" name="object 8"/>
          <p:cNvSpPr/>
          <p:nvPr/>
        </p:nvSpPr>
        <p:spPr>
          <a:xfrm>
            <a:off x="10382250" y="1393697"/>
            <a:ext cx="530860" cy="398145"/>
          </a:xfrm>
          <a:custGeom>
            <a:avLst/>
            <a:gdLst/>
            <a:ahLst/>
            <a:cxnLst/>
            <a:rect l="l" t="t" r="r" b="b"/>
            <a:pathLst>
              <a:path w="530859" h="398144">
                <a:moveTo>
                  <a:pt x="0" y="198881"/>
                </a:moveTo>
                <a:lnTo>
                  <a:pt x="5388" y="158795"/>
                </a:lnTo>
                <a:lnTo>
                  <a:pt x="20841" y="121461"/>
                </a:lnTo>
                <a:lnTo>
                  <a:pt x="45293" y="87678"/>
                </a:lnTo>
                <a:lnTo>
                  <a:pt x="77676" y="58245"/>
                </a:lnTo>
                <a:lnTo>
                  <a:pt x="116923" y="33961"/>
                </a:lnTo>
                <a:lnTo>
                  <a:pt x="161966" y="15626"/>
                </a:lnTo>
                <a:lnTo>
                  <a:pt x="211740" y="4039"/>
                </a:lnTo>
                <a:lnTo>
                  <a:pt x="265175" y="0"/>
                </a:lnTo>
                <a:lnTo>
                  <a:pt x="318611" y="4039"/>
                </a:lnTo>
                <a:lnTo>
                  <a:pt x="368385" y="15626"/>
                </a:lnTo>
                <a:lnTo>
                  <a:pt x="413428" y="33961"/>
                </a:lnTo>
                <a:lnTo>
                  <a:pt x="452675" y="58245"/>
                </a:lnTo>
                <a:lnTo>
                  <a:pt x="485058" y="87678"/>
                </a:lnTo>
                <a:lnTo>
                  <a:pt x="509510" y="121461"/>
                </a:lnTo>
                <a:lnTo>
                  <a:pt x="524963" y="158795"/>
                </a:lnTo>
                <a:lnTo>
                  <a:pt x="530351" y="198881"/>
                </a:lnTo>
                <a:lnTo>
                  <a:pt x="524963" y="238968"/>
                </a:lnTo>
                <a:lnTo>
                  <a:pt x="509510" y="276302"/>
                </a:lnTo>
                <a:lnTo>
                  <a:pt x="485058" y="310085"/>
                </a:lnTo>
                <a:lnTo>
                  <a:pt x="452675" y="339518"/>
                </a:lnTo>
                <a:lnTo>
                  <a:pt x="413428" y="363802"/>
                </a:lnTo>
                <a:lnTo>
                  <a:pt x="368385" y="382137"/>
                </a:lnTo>
                <a:lnTo>
                  <a:pt x="318611" y="393724"/>
                </a:lnTo>
                <a:lnTo>
                  <a:pt x="265175" y="397763"/>
                </a:lnTo>
                <a:lnTo>
                  <a:pt x="211740" y="393724"/>
                </a:lnTo>
                <a:lnTo>
                  <a:pt x="161966" y="382137"/>
                </a:lnTo>
                <a:lnTo>
                  <a:pt x="116923" y="363802"/>
                </a:lnTo>
                <a:lnTo>
                  <a:pt x="77676" y="339518"/>
                </a:lnTo>
                <a:lnTo>
                  <a:pt x="45293" y="310085"/>
                </a:lnTo>
                <a:lnTo>
                  <a:pt x="20841" y="276302"/>
                </a:lnTo>
                <a:lnTo>
                  <a:pt x="5388" y="238968"/>
                </a:lnTo>
                <a:lnTo>
                  <a:pt x="0" y="198881"/>
                </a:lnTo>
                <a:close/>
              </a:path>
            </a:pathLst>
          </a:custGeom>
          <a:ln w="28956">
            <a:solidFill>
              <a:srgbClr val="EF1828"/>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10438765" cy="635000"/>
          </a:xfrm>
          <a:prstGeom prst="rect">
            <a:avLst/>
          </a:prstGeom>
        </p:spPr>
        <p:txBody>
          <a:bodyPr vert="horz" wrap="square" lIns="0" tIns="12065" rIns="0" bIns="0" rtlCol="0">
            <a:spAutoFit/>
          </a:bodyPr>
          <a:lstStyle/>
          <a:p>
            <a:pPr marL="12700">
              <a:lnSpc>
                <a:spcPct val="100000"/>
              </a:lnSpc>
              <a:spcBef>
                <a:spcPts val="95"/>
              </a:spcBef>
            </a:pPr>
            <a:r>
              <a:rPr dirty="0"/>
              <a:t>Faktory</a:t>
            </a:r>
            <a:r>
              <a:rPr spc="-65" dirty="0"/>
              <a:t> </a:t>
            </a:r>
            <a:r>
              <a:rPr dirty="0"/>
              <a:t>přispívající</a:t>
            </a:r>
            <a:r>
              <a:rPr spc="-80" dirty="0"/>
              <a:t> </a:t>
            </a:r>
            <a:r>
              <a:rPr dirty="0"/>
              <a:t>ke</a:t>
            </a:r>
            <a:r>
              <a:rPr spc="-70" dirty="0"/>
              <a:t> </a:t>
            </a:r>
            <a:r>
              <a:rPr dirty="0"/>
              <a:t>vzniku</a:t>
            </a:r>
            <a:r>
              <a:rPr spc="-80" dirty="0"/>
              <a:t> </a:t>
            </a:r>
            <a:r>
              <a:rPr dirty="0"/>
              <a:t>zubního</a:t>
            </a:r>
            <a:r>
              <a:rPr spc="-95" dirty="0"/>
              <a:t> </a:t>
            </a:r>
            <a:r>
              <a:rPr spc="-20" dirty="0"/>
              <a:t>kazu</a:t>
            </a:r>
          </a:p>
        </p:txBody>
      </p:sp>
      <p:sp>
        <p:nvSpPr>
          <p:cNvPr id="3" name="object 3"/>
          <p:cNvSpPr txBox="1"/>
          <p:nvPr/>
        </p:nvSpPr>
        <p:spPr>
          <a:xfrm>
            <a:off x="228600" y="1510434"/>
            <a:ext cx="8721725" cy="4396716"/>
          </a:xfrm>
          <a:prstGeom prst="rect">
            <a:avLst/>
          </a:prstGeom>
        </p:spPr>
        <p:txBody>
          <a:bodyPr vert="horz" wrap="square" lIns="0" tIns="13335" rIns="0" bIns="0" rtlCol="0">
            <a:spAutoFit/>
          </a:bodyPr>
          <a:lstStyle/>
          <a:p>
            <a:pPr marL="12700">
              <a:lnSpc>
                <a:spcPct val="100000"/>
              </a:lnSpc>
              <a:spcBef>
                <a:spcPts val="105"/>
              </a:spcBef>
              <a:tabLst>
                <a:tab pos="190500" algn="l"/>
              </a:tabLst>
            </a:pPr>
            <a:r>
              <a:rPr sz="2000" dirty="0">
                <a:solidFill>
                  <a:srgbClr val="0000DC"/>
                </a:solidFill>
                <a:latin typeface="Arial"/>
                <a:cs typeface="Arial"/>
              </a:rPr>
              <a:t>̶	</a:t>
            </a:r>
            <a:r>
              <a:rPr sz="2000" dirty="0">
                <a:latin typeface="Arial"/>
                <a:cs typeface="Arial"/>
              </a:rPr>
              <a:t>Externí</a:t>
            </a:r>
            <a:r>
              <a:rPr sz="2000" spc="-40" dirty="0">
                <a:latin typeface="Arial"/>
                <a:cs typeface="Arial"/>
              </a:rPr>
              <a:t> </a:t>
            </a:r>
            <a:r>
              <a:rPr sz="2000" spc="-10" dirty="0" err="1">
                <a:latin typeface="Arial"/>
                <a:cs typeface="Arial"/>
              </a:rPr>
              <a:t>faktory</a:t>
            </a:r>
            <a:r>
              <a:rPr sz="2000" spc="-10" dirty="0" smtClean="0">
                <a:latin typeface="Arial"/>
                <a:cs typeface="Arial"/>
              </a:rPr>
              <a:t>:</a:t>
            </a:r>
            <a:endParaRPr sz="2000" dirty="0" smtClean="0">
              <a:latin typeface="Arial"/>
              <a:cs typeface="Arial"/>
            </a:endParaRPr>
          </a:p>
          <a:p>
            <a:pPr marL="601980">
              <a:lnSpc>
                <a:spcPct val="100000"/>
              </a:lnSpc>
              <a:spcBef>
                <a:spcPts val="1935"/>
              </a:spcBef>
            </a:pPr>
            <a:r>
              <a:rPr sz="1600" dirty="0" smtClean="0">
                <a:latin typeface="Wingdings"/>
                <a:cs typeface="Wingdings"/>
              </a:rPr>
              <a:t></a:t>
            </a:r>
            <a:r>
              <a:rPr sz="1600" spc="5" dirty="0" smtClean="0">
                <a:latin typeface="Times New Roman"/>
                <a:cs typeface="Times New Roman"/>
              </a:rPr>
              <a:t> </a:t>
            </a:r>
            <a:r>
              <a:rPr sz="1600" dirty="0" err="1" smtClean="0">
                <a:latin typeface="Arial"/>
                <a:cs typeface="Arial"/>
              </a:rPr>
              <a:t>nedostatečná</a:t>
            </a:r>
            <a:r>
              <a:rPr sz="1600" spc="-45" dirty="0" smtClean="0">
                <a:latin typeface="Arial"/>
                <a:cs typeface="Arial"/>
              </a:rPr>
              <a:t> </a:t>
            </a:r>
            <a:r>
              <a:rPr sz="1600" dirty="0" err="1" smtClean="0">
                <a:latin typeface="Arial"/>
                <a:cs typeface="Arial"/>
              </a:rPr>
              <a:t>orální</a:t>
            </a:r>
            <a:r>
              <a:rPr sz="1600" spc="-35" dirty="0" smtClean="0">
                <a:latin typeface="Arial"/>
                <a:cs typeface="Arial"/>
              </a:rPr>
              <a:t> </a:t>
            </a:r>
            <a:r>
              <a:rPr sz="1600" spc="-10" dirty="0" err="1" smtClean="0">
                <a:latin typeface="Arial"/>
                <a:cs typeface="Arial"/>
              </a:rPr>
              <a:t>hygiena</a:t>
            </a:r>
            <a:endParaRPr sz="1600" dirty="0" smtClean="0">
              <a:latin typeface="Arial"/>
              <a:cs typeface="Arial"/>
            </a:endParaRPr>
          </a:p>
          <a:p>
            <a:pPr>
              <a:lnSpc>
                <a:spcPct val="100000"/>
              </a:lnSpc>
              <a:spcBef>
                <a:spcPts val="80"/>
              </a:spcBef>
            </a:pPr>
            <a:endParaRPr sz="1600" dirty="0">
              <a:latin typeface="Arial"/>
              <a:cs typeface="Arial"/>
            </a:endParaRPr>
          </a:p>
          <a:p>
            <a:pPr marL="601980">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nevhodné</a:t>
            </a:r>
            <a:r>
              <a:rPr sz="1600" spc="-65" dirty="0">
                <a:latin typeface="Arial"/>
                <a:cs typeface="Arial"/>
              </a:rPr>
              <a:t> </a:t>
            </a:r>
            <a:r>
              <a:rPr sz="1600" dirty="0">
                <a:latin typeface="Arial"/>
                <a:cs typeface="Arial"/>
              </a:rPr>
              <a:t>stravovací</a:t>
            </a:r>
            <a:r>
              <a:rPr sz="1600" spc="-60" dirty="0">
                <a:latin typeface="Arial"/>
                <a:cs typeface="Arial"/>
              </a:rPr>
              <a:t> </a:t>
            </a:r>
            <a:r>
              <a:rPr sz="1600" dirty="0">
                <a:latin typeface="Arial"/>
                <a:cs typeface="Arial"/>
              </a:rPr>
              <a:t>návyky</a:t>
            </a:r>
            <a:r>
              <a:rPr sz="1600" spc="-40" dirty="0">
                <a:latin typeface="Arial"/>
                <a:cs typeface="Arial"/>
              </a:rPr>
              <a:t> </a:t>
            </a:r>
            <a:r>
              <a:rPr sz="1600" dirty="0">
                <a:latin typeface="Arial"/>
                <a:cs typeface="Arial"/>
              </a:rPr>
              <a:t>(nadměrný</a:t>
            </a:r>
            <a:r>
              <a:rPr sz="1600" spc="-35" dirty="0">
                <a:latin typeface="Arial"/>
                <a:cs typeface="Arial"/>
              </a:rPr>
              <a:t> </a:t>
            </a:r>
            <a:r>
              <a:rPr sz="1600" dirty="0">
                <a:latin typeface="Arial"/>
                <a:cs typeface="Arial"/>
              </a:rPr>
              <a:t>příjem</a:t>
            </a:r>
            <a:r>
              <a:rPr sz="1600" spc="-35" dirty="0">
                <a:latin typeface="Arial"/>
                <a:cs typeface="Arial"/>
              </a:rPr>
              <a:t> </a:t>
            </a:r>
            <a:r>
              <a:rPr sz="1600" dirty="0">
                <a:latin typeface="Arial"/>
                <a:cs typeface="Arial"/>
              </a:rPr>
              <a:t>fermentovatelných</a:t>
            </a:r>
            <a:r>
              <a:rPr sz="1600" spc="-45" dirty="0">
                <a:latin typeface="Arial"/>
                <a:cs typeface="Arial"/>
              </a:rPr>
              <a:t> </a:t>
            </a:r>
            <a:r>
              <a:rPr sz="1600" spc="-10" dirty="0">
                <a:latin typeface="Arial"/>
                <a:cs typeface="Arial"/>
              </a:rPr>
              <a:t>sacharidů)</a:t>
            </a:r>
            <a:endParaRPr sz="1600" dirty="0">
              <a:latin typeface="Arial"/>
              <a:cs typeface="Arial"/>
            </a:endParaRPr>
          </a:p>
          <a:p>
            <a:pPr>
              <a:lnSpc>
                <a:spcPct val="100000"/>
              </a:lnSpc>
              <a:spcBef>
                <a:spcPts val="80"/>
              </a:spcBef>
            </a:pPr>
            <a:endParaRPr sz="1600" dirty="0">
              <a:latin typeface="Arial"/>
              <a:cs typeface="Arial"/>
            </a:endParaRPr>
          </a:p>
          <a:p>
            <a:pPr marL="601980">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kouření</a:t>
            </a:r>
            <a:r>
              <a:rPr sz="1600" spc="-20" dirty="0">
                <a:latin typeface="Arial"/>
                <a:cs typeface="Arial"/>
              </a:rPr>
              <a:t> (e-</a:t>
            </a:r>
            <a:r>
              <a:rPr sz="1600" dirty="0">
                <a:latin typeface="Arial"/>
                <a:cs typeface="Arial"/>
              </a:rPr>
              <a:t>cigarety –</a:t>
            </a:r>
            <a:r>
              <a:rPr sz="1600" spc="-30" dirty="0">
                <a:latin typeface="Arial"/>
                <a:cs typeface="Arial"/>
              </a:rPr>
              <a:t> </a:t>
            </a:r>
            <a:r>
              <a:rPr sz="1600" dirty="0">
                <a:latin typeface="Arial"/>
                <a:cs typeface="Arial"/>
              </a:rPr>
              <a:t>náplň</a:t>
            </a:r>
            <a:r>
              <a:rPr sz="1600" spc="-30" dirty="0">
                <a:latin typeface="Arial"/>
                <a:cs typeface="Arial"/>
              </a:rPr>
              <a:t> </a:t>
            </a:r>
            <a:r>
              <a:rPr sz="1600" dirty="0">
                <a:latin typeface="Arial"/>
                <a:cs typeface="Arial"/>
              </a:rPr>
              <a:t>má</a:t>
            </a:r>
            <a:r>
              <a:rPr sz="1600" spc="-20" dirty="0">
                <a:latin typeface="Arial"/>
                <a:cs typeface="Arial"/>
              </a:rPr>
              <a:t> </a:t>
            </a:r>
            <a:r>
              <a:rPr sz="1600" dirty="0">
                <a:latin typeface="Arial"/>
                <a:cs typeface="Arial"/>
              </a:rPr>
              <a:t>vysoký</a:t>
            </a:r>
            <a:r>
              <a:rPr sz="1600" spc="-25" dirty="0">
                <a:latin typeface="Arial"/>
                <a:cs typeface="Arial"/>
              </a:rPr>
              <a:t> </a:t>
            </a:r>
            <a:r>
              <a:rPr sz="1600" dirty="0">
                <a:latin typeface="Arial"/>
                <a:cs typeface="Arial"/>
              </a:rPr>
              <a:t>obsah</a:t>
            </a:r>
            <a:r>
              <a:rPr sz="1600" spc="-30" dirty="0">
                <a:latin typeface="Arial"/>
                <a:cs typeface="Arial"/>
              </a:rPr>
              <a:t> </a:t>
            </a:r>
            <a:r>
              <a:rPr sz="1600" spc="-10" dirty="0">
                <a:latin typeface="Arial"/>
                <a:cs typeface="Arial"/>
              </a:rPr>
              <a:t>cukru)</a:t>
            </a:r>
            <a:endParaRPr sz="1600" dirty="0">
              <a:latin typeface="Arial"/>
              <a:cs typeface="Arial"/>
            </a:endParaRPr>
          </a:p>
          <a:p>
            <a:pPr>
              <a:lnSpc>
                <a:spcPct val="100000"/>
              </a:lnSpc>
              <a:spcBef>
                <a:spcPts val="80"/>
              </a:spcBef>
            </a:pPr>
            <a:endParaRPr sz="1600" dirty="0">
              <a:latin typeface="Arial"/>
              <a:cs typeface="Arial"/>
            </a:endParaRPr>
          </a:p>
          <a:p>
            <a:pPr marL="601980">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požívání</a:t>
            </a:r>
            <a:r>
              <a:rPr sz="1600" spc="-35" dirty="0">
                <a:latin typeface="Arial"/>
                <a:cs typeface="Arial"/>
              </a:rPr>
              <a:t> </a:t>
            </a:r>
            <a:r>
              <a:rPr sz="1600" spc="-10" dirty="0">
                <a:latin typeface="Arial"/>
                <a:cs typeface="Arial"/>
              </a:rPr>
              <a:t>alkoholu</a:t>
            </a:r>
            <a:endParaRPr sz="1600" dirty="0">
              <a:latin typeface="Arial"/>
              <a:cs typeface="Arial"/>
            </a:endParaRPr>
          </a:p>
          <a:p>
            <a:pPr>
              <a:lnSpc>
                <a:spcPct val="100000"/>
              </a:lnSpc>
              <a:spcBef>
                <a:spcPts val="85"/>
              </a:spcBef>
            </a:pPr>
            <a:endParaRPr sz="1600" dirty="0">
              <a:latin typeface="Arial"/>
              <a:cs typeface="Arial"/>
            </a:endParaRPr>
          </a:p>
          <a:p>
            <a:pPr marL="601980">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léky</a:t>
            </a:r>
            <a:r>
              <a:rPr sz="1600" spc="-45" dirty="0">
                <a:latin typeface="Arial"/>
                <a:cs typeface="Arial"/>
              </a:rPr>
              <a:t> </a:t>
            </a:r>
            <a:r>
              <a:rPr sz="1600" dirty="0">
                <a:latin typeface="Arial"/>
                <a:cs typeface="Arial"/>
              </a:rPr>
              <a:t>(poškozen</a:t>
            </a:r>
            <a:r>
              <a:rPr sz="1600" spc="-40" dirty="0">
                <a:latin typeface="Arial"/>
                <a:cs typeface="Arial"/>
              </a:rPr>
              <a:t> </a:t>
            </a:r>
            <a:r>
              <a:rPr sz="1600" dirty="0">
                <a:latin typeface="Arial"/>
                <a:cs typeface="Arial"/>
              </a:rPr>
              <a:t>funkce</a:t>
            </a:r>
            <a:r>
              <a:rPr sz="1600" spc="-45" dirty="0">
                <a:latin typeface="Arial"/>
                <a:cs typeface="Arial"/>
              </a:rPr>
              <a:t> </a:t>
            </a:r>
            <a:r>
              <a:rPr sz="1600" dirty="0">
                <a:latin typeface="Arial"/>
                <a:cs typeface="Arial"/>
              </a:rPr>
              <a:t>slinných</a:t>
            </a:r>
            <a:r>
              <a:rPr sz="1600" spc="-60" dirty="0">
                <a:latin typeface="Arial"/>
                <a:cs typeface="Arial"/>
              </a:rPr>
              <a:t> </a:t>
            </a:r>
            <a:r>
              <a:rPr sz="1600" dirty="0">
                <a:latin typeface="Arial"/>
                <a:cs typeface="Arial"/>
              </a:rPr>
              <a:t>žláz,</a:t>
            </a:r>
            <a:r>
              <a:rPr sz="1600" spc="-50" dirty="0">
                <a:latin typeface="Arial"/>
                <a:cs typeface="Arial"/>
              </a:rPr>
              <a:t> </a:t>
            </a:r>
            <a:r>
              <a:rPr sz="1600" dirty="0">
                <a:latin typeface="Arial"/>
                <a:cs typeface="Arial"/>
              </a:rPr>
              <a:t>okyselující</a:t>
            </a:r>
            <a:r>
              <a:rPr sz="1600" spc="-30" dirty="0">
                <a:latin typeface="Arial"/>
                <a:cs typeface="Arial"/>
              </a:rPr>
              <a:t> </a:t>
            </a:r>
            <a:r>
              <a:rPr sz="1600" dirty="0">
                <a:latin typeface="Arial"/>
                <a:cs typeface="Arial"/>
              </a:rPr>
              <a:t>dutinu</a:t>
            </a:r>
            <a:r>
              <a:rPr sz="1600" spc="-40" dirty="0">
                <a:latin typeface="Arial"/>
                <a:cs typeface="Arial"/>
              </a:rPr>
              <a:t> </a:t>
            </a:r>
            <a:r>
              <a:rPr sz="1600" dirty="0">
                <a:latin typeface="Arial"/>
                <a:cs typeface="Arial"/>
              </a:rPr>
              <a:t>ústní,</a:t>
            </a:r>
            <a:r>
              <a:rPr sz="1600" spc="-30" dirty="0">
                <a:latin typeface="Arial"/>
                <a:cs typeface="Arial"/>
              </a:rPr>
              <a:t> </a:t>
            </a:r>
            <a:r>
              <a:rPr sz="1600" spc="-10" dirty="0">
                <a:latin typeface="Arial"/>
                <a:cs typeface="Arial"/>
              </a:rPr>
              <a:t>antibiotika)</a:t>
            </a:r>
            <a:endParaRPr sz="1600" dirty="0">
              <a:latin typeface="Arial"/>
              <a:cs typeface="Arial"/>
            </a:endParaRPr>
          </a:p>
          <a:p>
            <a:pPr>
              <a:lnSpc>
                <a:spcPct val="100000"/>
              </a:lnSpc>
              <a:spcBef>
                <a:spcPts val="80"/>
              </a:spcBef>
            </a:pPr>
            <a:endParaRPr sz="1600" dirty="0">
              <a:latin typeface="Arial"/>
              <a:cs typeface="Arial"/>
            </a:endParaRPr>
          </a:p>
          <a:p>
            <a:pPr marL="601980">
              <a:lnSpc>
                <a:spcPct val="100000"/>
              </a:lnSpc>
            </a:pPr>
            <a:r>
              <a:rPr sz="1600" dirty="0">
                <a:latin typeface="Wingdings"/>
                <a:cs typeface="Wingdings"/>
              </a:rPr>
              <a:t></a:t>
            </a:r>
            <a:r>
              <a:rPr sz="1600" dirty="0">
                <a:latin typeface="Times New Roman"/>
                <a:cs typeface="Times New Roman"/>
              </a:rPr>
              <a:t> </a:t>
            </a:r>
            <a:r>
              <a:rPr sz="1600" dirty="0">
                <a:latin typeface="Arial"/>
                <a:cs typeface="Arial"/>
              </a:rPr>
              <a:t>nemožnost</a:t>
            </a:r>
            <a:r>
              <a:rPr sz="1600" spc="-50" dirty="0">
                <a:latin typeface="Arial"/>
                <a:cs typeface="Arial"/>
              </a:rPr>
              <a:t> </a:t>
            </a:r>
            <a:r>
              <a:rPr sz="1600" dirty="0">
                <a:latin typeface="Arial"/>
                <a:cs typeface="Arial"/>
              </a:rPr>
              <a:t>přístupu</a:t>
            </a:r>
            <a:r>
              <a:rPr sz="1600" spc="-25" dirty="0">
                <a:latin typeface="Arial"/>
                <a:cs typeface="Arial"/>
              </a:rPr>
              <a:t> </a:t>
            </a:r>
            <a:r>
              <a:rPr sz="1600" dirty="0">
                <a:latin typeface="Arial"/>
                <a:cs typeface="Arial"/>
              </a:rPr>
              <a:t>ke</a:t>
            </a:r>
            <a:r>
              <a:rPr sz="1600" spc="-50" dirty="0">
                <a:latin typeface="Arial"/>
                <a:cs typeface="Arial"/>
              </a:rPr>
              <a:t> </a:t>
            </a:r>
            <a:r>
              <a:rPr sz="1600" dirty="0">
                <a:latin typeface="Arial"/>
                <a:cs typeface="Arial"/>
              </a:rPr>
              <a:t>kvalitní</a:t>
            </a:r>
            <a:r>
              <a:rPr sz="1600" spc="-60" dirty="0">
                <a:latin typeface="Arial"/>
                <a:cs typeface="Arial"/>
              </a:rPr>
              <a:t> </a:t>
            </a:r>
            <a:r>
              <a:rPr sz="1600" dirty="0">
                <a:latin typeface="Arial"/>
                <a:cs typeface="Arial"/>
              </a:rPr>
              <a:t>stravě,</a:t>
            </a:r>
            <a:r>
              <a:rPr sz="1600" spc="-25" dirty="0">
                <a:latin typeface="Arial"/>
                <a:cs typeface="Arial"/>
              </a:rPr>
              <a:t> </a:t>
            </a:r>
            <a:r>
              <a:rPr sz="1600" dirty="0">
                <a:latin typeface="Arial"/>
                <a:cs typeface="Arial"/>
              </a:rPr>
              <a:t>pitné</a:t>
            </a:r>
            <a:r>
              <a:rPr sz="1600" spc="-50" dirty="0">
                <a:latin typeface="Arial"/>
                <a:cs typeface="Arial"/>
              </a:rPr>
              <a:t> </a:t>
            </a:r>
            <a:r>
              <a:rPr sz="1600" dirty="0">
                <a:latin typeface="Arial"/>
                <a:cs typeface="Arial"/>
              </a:rPr>
              <a:t>vodě,</a:t>
            </a:r>
            <a:r>
              <a:rPr sz="1600" spc="-50" dirty="0">
                <a:latin typeface="Arial"/>
                <a:cs typeface="Arial"/>
              </a:rPr>
              <a:t> </a:t>
            </a:r>
            <a:r>
              <a:rPr sz="1600" dirty="0">
                <a:latin typeface="Arial"/>
                <a:cs typeface="Arial"/>
              </a:rPr>
              <a:t>hygienickým</a:t>
            </a:r>
            <a:r>
              <a:rPr sz="1600" spc="-50" dirty="0">
                <a:latin typeface="Arial"/>
                <a:cs typeface="Arial"/>
              </a:rPr>
              <a:t> </a:t>
            </a:r>
            <a:r>
              <a:rPr sz="1600" dirty="0">
                <a:latin typeface="Arial"/>
                <a:cs typeface="Arial"/>
              </a:rPr>
              <a:t>potřebám,</a:t>
            </a:r>
            <a:r>
              <a:rPr sz="1600" spc="-20" dirty="0">
                <a:latin typeface="Arial"/>
                <a:cs typeface="Arial"/>
              </a:rPr>
              <a:t> </a:t>
            </a:r>
            <a:endParaRPr lang="cs-CZ" sz="1600" spc="-20" dirty="0" smtClean="0">
              <a:latin typeface="Arial"/>
              <a:cs typeface="Arial"/>
            </a:endParaRPr>
          </a:p>
          <a:p>
            <a:pPr marL="601980">
              <a:lnSpc>
                <a:spcPct val="100000"/>
              </a:lnSpc>
            </a:pPr>
            <a:r>
              <a:rPr lang="cs-CZ" sz="1600" spc="-20" dirty="0" smtClean="0">
                <a:latin typeface="Arial"/>
                <a:cs typeface="Arial"/>
              </a:rPr>
              <a:t>    </a:t>
            </a:r>
            <a:r>
              <a:rPr sz="1600" dirty="0" err="1" smtClean="0">
                <a:latin typeface="Arial"/>
                <a:cs typeface="Arial"/>
              </a:rPr>
              <a:t>lékařské</a:t>
            </a:r>
            <a:r>
              <a:rPr sz="1600" spc="-60" dirty="0" smtClean="0">
                <a:latin typeface="Arial"/>
                <a:cs typeface="Arial"/>
              </a:rPr>
              <a:t> </a:t>
            </a:r>
            <a:r>
              <a:rPr sz="1600" spc="-20" dirty="0">
                <a:latin typeface="Arial"/>
                <a:cs typeface="Arial"/>
              </a:rPr>
              <a:t>péči</a:t>
            </a:r>
            <a:endParaRPr sz="1600" dirty="0">
              <a:latin typeface="Arial"/>
              <a:cs typeface="Arial"/>
            </a:endParaRPr>
          </a:p>
          <a:p>
            <a:pPr>
              <a:lnSpc>
                <a:spcPct val="100000"/>
              </a:lnSpc>
            </a:pPr>
            <a:endParaRPr sz="1600" dirty="0">
              <a:latin typeface="Arial"/>
              <a:cs typeface="Arial"/>
            </a:endParaRPr>
          </a:p>
          <a:p>
            <a:pPr>
              <a:lnSpc>
                <a:spcPct val="100000"/>
              </a:lnSpc>
              <a:spcBef>
                <a:spcPts val="145"/>
              </a:spcBef>
            </a:pPr>
            <a:endParaRPr sz="1600" dirty="0">
              <a:latin typeface="Arial"/>
              <a:cs typeface="Arial"/>
            </a:endParaRPr>
          </a:p>
          <a:p>
            <a:pPr marL="12700">
              <a:lnSpc>
                <a:spcPct val="100000"/>
              </a:lnSpc>
              <a:tabLst>
                <a:tab pos="190500" algn="l"/>
              </a:tabLst>
            </a:pPr>
            <a:r>
              <a:rPr sz="2000" dirty="0">
                <a:solidFill>
                  <a:srgbClr val="0000DC"/>
                </a:solidFill>
                <a:latin typeface="Arial"/>
                <a:cs typeface="Arial"/>
              </a:rPr>
              <a:t>̶	</a:t>
            </a:r>
            <a:r>
              <a:rPr sz="2000" spc="-25" dirty="0">
                <a:latin typeface="Arial"/>
                <a:cs typeface="Arial"/>
              </a:rPr>
              <a:t>Čas</a:t>
            </a:r>
            <a:endParaRPr sz="2000" dirty="0">
              <a:latin typeface="Arial"/>
              <a:cs typeface="Arial"/>
            </a:endParaRPr>
          </a:p>
        </p:txBody>
      </p:sp>
      <p:pic>
        <p:nvPicPr>
          <p:cNvPr id="4" name="Obrázek 3"/>
          <p:cNvPicPr>
            <a:picLocks noChangeAspect="1"/>
          </p:cNvPicPr>
          <p:nvPr/>
        </p:nvPicPr>
        <p:blipFill>
          <a:blip r:embed="rId2"/>
          <a:stretch>
            <a:fillRect/>
          </a:stretch>
        </p:blipFill>
        <p:spPr>
          <a:xfrm>
            <a:off x="8077200" y="1226388"/>
            <a:ext cx="3860180" cy="5565288"/>
          </a:xfrm>
          <a:prstGeom prst="rect">
            <a:avLst/>
          </a:prstGeom>
        </p:spPr>
      </p:pic>
      <p:sp>
        <p:nvSpPr>
          <p:cNvPr id="5" name="TextovéPole 4"/>
          <p:cNvSpPr txBox="1"/>
          <p:nvPr/>
        </p:nvSpPr>
        <p:spPr>
          <a:xfrm>
            <a:off x="5181600" y="6576232"/>
            <a:ext cx="2727029" cy="215444"/>
          </a:xfrm>
          <a:prstGeom prst="rect">
            <a:avLst/>
          </a:prstGeom>
          <a:noFill/>
        </p:spPr>
        <p:txBody>
          <a:bodyPr wrap="none" rtlCol="0">
            <a:spAutoFit/>
          </a:bodyPr>
          <a:lstStyle/>
          <a:p>
            <a:r>
              <a:rPr lang="cs-CZ" sz="800" dirty="0" smtClean="0">
                <a:latin typeface="Arial" panose="020B0604020202020204" pitchFamily="34" charset="0"/>
                <a:cs typeface="Arial" panose="020B0604020202020204" pitchFamily="34" charset="0"/>
              </a:rPr>
              <a:t>https://www.ispcd.org/userfiles/rishabh/V8I2/V8I2A7.pdf</a:t>
            </a:r>
            <a:endParaRPr lang="cs-CZ"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10438765" cy="635000"/>
          </a:xfrm>
          <a:prstGeom prst="rect">
            <a:avLst/>
          </a:prstGeom>
        </p:spPr>
        <p:txBody>
          <a:bodyPr vert="horz" wrap="square" lIns="0" tIns="12065" rIns="0" bIns="0" rtlCol="0">
            <a:spAutoFit/>
          </a:bodyPr>
          <a:lstStyle/>
          <a:p>
            <a:pPr marL="12700">
              <a:lnSpc>
                <a:spcPct val="100000"/>
              </a:lnSpc>
              <a:spcBef>
                <a:spcPts val="95"/>
              </a:spcBef>
            </a:pPr>
            <a:r>
              <a:rPr dirty="0"/>
              <a:t>Faktory</a:t>
            </a:r>
            <a:r>
              <a:rPr spc="-65" dirty="0"/>
              <a:t> </a:t>
            </a:r>
            <a:r>
              <a:rPr dirty="0"/>
              <a:t>přispívající</a:t>
            </a:r>
            <a:r>
              <a:rPr spc="-80" dirty="0"/>
              <a:t> </a:t>
            </a:r>
            <a:r>
              <a:rPr dirty="0"/>
              <a:t>ke</a:t>
            </a:r>
            <a:r>
              <a:rPr spc="-70" dirty="0"/>
              <a:t> </a:t>
            </a:r>
            <a:r>
              <a:rPr dirty="0"/>
              <a:t>vzniku</a:t>
            </a:r>
            <a:r>
              <a:rPr spc="-80" dirty="0"/>
              <a:t> </a:t>
            </a:r>
            <a:r>
              <a:rPr dirty="0"/>
              <a:t>zubního</a:t>
            </a:r>
            <a:r>
              <a:rPr spc="-95" dirty="0"/>
              <a:t> </a:t>
            </a:r>
            <a:r>
              <a:rPr spc="-20" dirty="0"/>
              <a:t>kazu</a:t>
            </a:r>
          </a:p>
        </p:txBody>
      </p:sp>
      <p:sp>
        <p:nvSpPr>
          <p:cNvPr id="3" name="object 3"/>
          <p:cNvSpPr txBox="1"/>
          <p:nvPr/>
        </p:nvSpPr>
        <p:spPr>
          <a:xfrm>
            <a:off x="393598" y="1667636"/>
            <a:ext cx="8134350" cy="1097915"/>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Genetické</a:t>
            </a:r>
            <a:r>
              <a:rPr sz="2800" spc="-130" dirty="0">
                <a:latin typeface="Arial"/>
                <a:cs typeface="Arial"/>
              </a:rPr>
              <a:t> </a:t>
            </a:r>
            <a:r>
              <a:rPr sz="2800" spc="-10" dirty="0">
                <a:latin typeface="Arial"/>
                <a:cs typeface="Arial"/>
              </a:rPr>
              <a:t>predispozice:</a:t>
            </a:r>
            <a:endParaRPr sz="280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a:t>
            </a:r>
            <a:r>
              <a:rPr sz="2000" dirty="0">
                <a:latin typeface="Arial"/>
                <a:cs typeface="Arial"/>
              </a:rPr>
              <a:t>komplexní</a:t>
            </a:r>
            <a:r>
              <a:rPr sz="2000" spc="-55" dirty="0">
                <a:latin typeface="Arial"/>
                <a:cs typeface="Arial"/>
              </a:rPr>
              <a:t> </a:t>
            </a:r>
            <a:r>
              <a:rPr sz="2000" dirty="0">
                <a:latin typeface="Arial"/>
                <a:cs typeface="Arial"/>
              </a:rPr>
              <a:t>onemocnění</a:t>
            </a:r>
            <a:r>
              <a:rPr sz="2000" spc="-50" dirty="0">
                <a:latin typeface="Arial"/>
                <a:cs typeface="Arial"/>
              </a:rPr>
              <a:t> </a:t>
            </a:r>
            <a:r>
              <a:rPr sz="2000" dirty="0">
                <a:latin typeface="Arial"/>
                <a:cs typeface="Arial"/>
              </a:rPr>
              <a:t>(genetické,</a:t>
            </a:r>
            <a:r>
              <a:rPr sz="2000" spc="-65" dirty="0">
                <a:latin typeface="Arial"/>
                <a:cs typeface="Arial"/>
              </a:rPr>
              <a:t> </a:t>
            </a:r>
            <a:r>
              <a:rPr sz="2000" dirty="0">
                <a:latin typeface="Arial"/>
                <a:cs typeface="Arial"/>
              </a:rPr>
              <a:t>epigenetické</a:t>
            </a:r>
            <a:r>
              <a:rPr sz="2000" spc="-5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exogenní</a:t>
            </a:r>
            <a:r>
              <a:rPr sz="2000" spc="-45" dirty="0">
                <a:latin typeface="Arial"/>
                <a:cs typeface="Arial"/>
              </a:rPr>
              <a:t> </a:t>
            </a:r>
            <a:r>
              <a:rPr sz="2000" spc="-10" dirty="0">
                <a:latin typeface="Arial"/>
                <a:cs typeface="Arial"/>
              </a:rPr>
              <a:t>faktory)</a:t>
            </a:r>
            <a:endParaRPr sz="2000">
              <a:latin typeface="Arial"/>
              <a:cs typeface="Arial"/>
            </a:endParaRPr>
          </a:p>
        </p:txBody>
      </p:sp>
      <p:sp>
        <p:nvSpPr>
          <p:cNvPr id="4" name="object 4"/>
          <p:cNvSpPr txBox="1"/>
          <p:nvPr/>
        </p:nvSpPr>
        <p:spPr>
          <a:xfrm>
            <a:off x="1236675" y="2986277"/>
            <a:ext cx="10499090" cy="3238707"/>
          </a:xfrm>
          <a:prstGeom prst="rect">
            <a:avLst/>
          </a:prstGeom>
        </p:spPr>
        <p:txBody>
          <a:bodyPr vert="horz" wrap="square" lIns="0" tIns="12065" rIns="0" bIns="0" rtlCol="0">
            <a:spAutoFit/>
          </a:bodyPr>
          <a:lstStyle/>
          <a:p>
            <a:pPr marL="299085" indent="-286385">
              <a:lnSpc>
                <a:spcPct val="100000"/>
              </a:lnSpc>
              <a:spcBef>
                <a:spcPts val="95"/>
              </a:spcBef>
              <a:buClr>
                <a:srgbClr val="0000DC"/>
              </a:buClr>
              <a:buSzPct val="78125"/>
              <a:buChar char="•"/>
              <a:tabLst>
                <a:tab pos="299085" algn="l"/>
              </a:tabLst>
            </a:pPr>
            <a:r>
              <a:rPr sz="1600" spc="-10" dirty="0">
                <a:latin typeface="Arial"/>
                <a:cs typeface="Arial"/>
              </a:rPr>
              <a:t>polygenní</a:t>
            </a:r>
            <a:endParaRPr sz="1600" dirty="0">
              <a:latin typeface="Arial"/>
              <a:cs typeface="Arial"/>
            </a:endParaRPr>
          </a:p>
          <a:p>
            <a:pPr marL="299085" marR="50165" indent="-287020">
              <a:lnSpc>
                <a:spcPct val="100000"/>
              </a:lnSpc>
              <a:buClr>
                <a:srgbClr val="0000DC"/>
              </a:buClr>
              <a:buSzPct val="78125"/>
              <a:buChar char="•"/>
              <a:tabLst>
                <a:tab pos="299085" algn="l"/>
              </a:tabLst>
            </a:pPr>
            <a:r>
              <a:rPr sz="1600" dirty="0">
                <a:latin typeface="Arial"/>
                <a:cs typeface="Arial"/>
              </a:rPr>
              <a:t>genetická</a:t>
            </a:r>
            <a:r>
              <a:rPr sz="1600" spc="-50" dirty="0">
                <a:latin typeface="Arial"/>
                <a:cs typeface="Arial"/>
              </a:rPr>
              <a:t> </a:t>
            </a:r>
            <a:r>
              <a:rPr sz="1600" spc="-10" dirty="0">
                <a:latin typeface="Arial"/>
                <a:cs typeface="Arial"/>
              </a:rPr>
              <a:t>heterogenita</a:t>
            </a:r>
            <a:r>
              <a:rPr sz="1600" spc="-15" dirty="0">
                <a:latin typeface="Arial"/>
                <a:cs typeface="Arial"/>
              </a:rPr>
              <a:t> </a:t>
            </a:r>
            <a:r>
              <a:rPr sz="1600" dirty="0">
                <a:latin typeface="Arial"/>
                <a:cs typeface="Arial"/>
              </a:rPr>
              <a:t>–</a:t>
            </a:r>
            <a:r>
              <a:rPr sz="1600" spc="-25" dirty="0">
                <a:latin typeface="Arial"/>
                <a:cs typeface="Arial"/>
              </a:rPr>
              <a:t> </a:t>
            </a:r>
            <a:r>
              <a:rPr sz="1600" spc="-10" dirty="0">
                <a:latin typeface="Arial"/>
                <a:cs typeface="Arial"/>
              </a:rPr>
              <a:t>heterogenita</a:t>
            </a:r>
            <a:r>
              <a:rPr sz="1600" spc="-25" dirty="0">
                <a:latin typeface="Arial"/>
                <a:cs typeface="Arial"/>
              </a:rPr>
              <a:t> </a:t>
            </a:r>
            <a:r>
              <a:rPr sz="1600" dirty="0">
                <a:latin typeface="Arial"/>
                <a:cs typeface="Arial"/>
              </a:rPr>
              <a:t>genů</a:t>
            </a:r>
            <a:r>
              <a:rPr sz="1600" spc="-35" dirty="0">
                <a:latin typeface="Arial"/>
                <a:cs typeface="Arial"/>
              </a:rPr>
              <a:t> </a:t>
            </a:r>
            <a:r>
              <a:rPr sz="1600" dirty="0">
                <a:latin typeface="Arial"/>
                <a:cs typeface="Arial"/>
              </a:rPr>
              <a:t>ležících</a:t>
            </a:r>
            <a:r>
              <a:rPr sz="1600" spc="-40" dirty="0">
                <a:latin typeface="Arial"/>
                <a:cs typeface="Arial"/>
              </a:rPr>
              <a:t> </a:t>
            </a:r>
            <a:r>
              <a:rPr sz="1600" dirty="0">
                <a:latin typeface="Arial"/>
                <a:cs typeface="Arial"/>
              </a:rPr>
              <a:t>na</a:t>
            </a:r>
            <a:r>
              <a:rPr sz="1600" spc="-35" dirty="0">
                <a:latin typeface="Arial"/>
                <a:cs typeface="Arial"/>
              </a:rPr>
              <a:t> </a:t>
            </a:r>
            <a:r>
              <a:rPr sz="1600" dirty="0">
                <a:latin typeface="Arial"/>
                <a:cs typeface="Arial"/>
              </a:rPr>
              <a:t>různých</a:t>
            </a:r>
            <a:r>
              <a:rPr sz="1600" spc="-10" dirty="0">
                <a:latin typeface="Arial"/>
                <a:cs typeface="Arial"/>
              </a:rPr>
              <a:t> </a:t>
            </a:r>
            <a:r>
              <a:rPr sz="1600" dirty="0">
                <a:latin typeface="Arial"/>
                <a:cs typeface="Arial"/>
              </a:rPr>
              <a:t>lokusech</a:t>
            </a:r>
            <a:r>
              <a:rPr sz="1600" spc="-50" dirty="0">
                <a:latin typeface="Arial"/>
                <a:cs typeface="Arial"/>
              </a:rPr>
              <a:t> </a:t>
            </a:r>
            <a:r>
              <a:rPr sz="1600" dirty="0">
                <a:latin typeface="Arial"/>
                <a:cs typeface="Arial"/>
              </a:rPr>
              <a:t>(lokusová),</a:t>
            </a:r>
            <a:r>
              <a:rPr sz="1600" spc="-30" dirty="0">
                <a:latin typeface="Arial"/>
                <a:cs typeface="Arial"/>
              </a:rPr>
              <a:t> </a:t>
            </a:r>
            <a:r>
              <a:rPr sz="1600" spc="-10" dirty="0">
                <a:latin typeface="Arial"/>
                <a:cs typeface="Arial"/>
              </a:rPr>
              <a:t>heterogenita</a:t>
            </a:r>
            <a:r>
              <a:rPr sz="1600" spc="-20" dirty="0">
                <a:latin typeface="Arial"/>
                <a:cs typeface="Arial"/>
              </a:rPr>
              <a:t> </a:t>
            </a:r>
            <a:r>
              <a:rPr sz="1600" dirty="0">
                <a:latin typeface="Arial"/>
                <a:cs typeface="Arial"/>
              </a:rPr>
              <a:t>uvnitř</a:t>
            </a:r>
            <a:r>
              <a:rPr sz="1600" spc="-40" dirty="0">
                <a:latin typeface="Arial"/>
                <a:cs typeface="Arial"/>
              </a:rPr>
              <a:t> </a:t>
            </a:r>
            <a:r>
              <a:rPr sz="1600" spc="-10" dirty="0">
                <a:latin typeface="Arial"/>
                <a:cs typeface="Arial"/>
              </a:rPr>
              <a:t>jednoho </a:t>
            </a:r>
            <a:r>
              <a:rPr sz="1600" dirty="0">
                <a:latin typeface="Arial"/>
                <a:cs typeface="Arial"/>
              </a:rPr>
              <a:t>genu</a:t>
            </a:r>
            <a:r>
              <a:rPr sz="1600" spc="-20" dirty="0">
                <a:latin typeface="Arial"/>
                <a:cs typeface="Arial"/>
              </a:rPr>
              <a:t> </a:t>
            </a:r>
            <a:r>
              <a:rPr sz="1600" spc="-10" dirty="0">
                <a:latin typeface="Arial"/>
                <a:cs typeface="Arial"/>
              </a:rPr>
              <a:t>(alelická)</a:t>
            </a:r>
            <a:endParaRPr sz="1600" dirty="0">
              <a:latin typeface="Arial"/>
              <a:cs typeface="Arial"/>
            </a:endParaRPr>
          </a:p>
          <a:p>
            <a:pPr marL="299085" indent="-286385">
              <a:lnSpc>
                <a:spcPct val="100000"/>
              </a:lnSpc>
              <a:buClr>
                <a:srgbClr val="0000DC"/>
              </a:buClr>
              <a:buSzPct val="78125"/>
              <a:buChar char="•"/>
              <a:tabLst>
                <a:tab pos="299085" algn="l"/>
              </a:tabLst>
            </a:pPr>
            <a:r>
              <a:rPr sz="1600" dirty="0">
                <a:latin typeface="Arial"/>
                <a:cs typeface="Arial"/>
              </a:rPr>
              <a:t>neúplná</a:t>
            </a:r>
            <a:r>
              <a:rPr sz="1600" spc="-45" dirty="0">
                <a:latin typeface="Arial"/>
                <a:cs typeface="Arial"/>
              </a:rPr>
              <a:t> </a:t>
            </a:r>
            <a:r>
              <a:rPr sz="1600" dirty="0">
                <a:latin typeface="Arial"/>
                <a:cs typeface="Arial"/>
              </a:rPr>
              <a:t>penetrance</a:t>
            </a:r>
            <a:r>
              <a:rPr sz="1600" spc="-10"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ne</a:t>
            </a:r>
            <a:r>
              <a:rPr sz="1600" spc="-35" dirty="0">
                <a:latin typeface="Arial"/>
                <a:cs typeface="Arial"/>
              </a:rPr>
              <a:t> </a:t>
            </a:r>
            <a:r>
              <a:rPr sz="1600" dirty="0">
                <a:latin typeface="Arial"/>
                <a:cs typeface="Arial"/>
              </a:rPr>
              <a:t>u</a:t>
            </a:r>
            <a:r>
              <a:rPr sz="1600" spc="-25" dirty="0">
                <a:latin typeface="Arial"/>
                <a:cs typeface="Arial"/>
              </a:rPr>
              <a:t> </a:t>
            </a:r>
            <a:r>
              <a:rPr sz="1600" dirty="0">
                <a:latin typeface="Arial"/>
                <a:cs typeface="Arial"/>
              </a:rPr>
              <a:t>všech</a:t>
            </a:r>
            <a:r>
              <a:rPr sz="1600" spc="-40" dirty="0">
                <a:latin typeface="Arial"/>
                <a:cs typeface="Arial"/>
              </a:rPr>
              <a:t> </a:t>
            </a:r>
            <a:r>
              <a:rPr sz="1600" dirty="0">
                <a:latin typeface="Arial"/>
                <a:cs typeface="Arial"/>
              </a:rPr>
              <a:t>jedinců</a:t>
            </a:r>
            <a:r>
              <a:rPr sz="1600" spc="-45" dirty="0">
                <a:latin typeface="Arial"/>
                <a:cs typeface="Arial"/>
              </a:rPr>
              <a:t> </a:t>
            </a:r>
            <a:r>
              <a:rPr sz="1600" dirty="0">
                <a:latin typeface="Arial"/>
                <a:cs typeface="Arial"/>
              </a:rPr>
              <a:t>dochází</a:t>
            </a:r>
            <a:r>
              <a:rPr sz="1600" spc="-30" dirty="0">
                <a:latin typeface="Arial"/>
                <a:cs typeface="Arial"/>
              </a:rPr>
              <a:t> </a:t>
            </a:r>
            <a:r>
              <a:rPr sz="1600" dirty="0">
                <a:latin typeface="Arial"/>
                <a:cs typeface="Arial"/>
              </a:rPr>
              <a:t>k</a:t>
            </a:r>
            <a:r>
              <a:rPr sz="1600" spc="-35" dirty="0">
                <a:latin typeface="Arial"/>
                <a:cs typeface="Arial"/>
              </a:rPr>
              <a:t> </a:t>
            </a:r>
            <a:r>
              <a:rPr sz="1600" dirty="0">
                <a:latin typeface="Arial"/>
                <a:cs typeface="Arial"/>
              </a:rPr>
              <a:t>manifestaci</a:t>
            </a:r>
            <a:r>
              <a:rPr sz="1600" spc="-35" dirty="0">
                <a:latin typeface="Arial"/>
                <a:cs typeface="Arial"/>
              </a:rPr>
              <a:t> </a:t>
            </a:r>
            <a:r>
              <a:rPr sz="1600" dirty="0">
                <a:latin typeface="Arial"/>
                <a:cs typeface="Arial"/>
              </a:rPr>
              <a:t>patologického</a:t>
            </a:r>
            <a:r>
              <a:rPr sz="1600" spc="-45" dirty="0">
                <a:latin typeface="Arial"/>
                <a:cs typeface="Arial"/>
              </a:rPr>
              <a:t> </a:t>
            </a:r>
            <a:r>
              <a:rPr sz="1600" dirty="0">
                <a:latin typeface="Arial"/>
                <a:cs typeface="Arial"/>
              </a:rPr>
              <a:t>fenotypu</a:t>
            </a:r>
            <a:r>
              <a:rPr sz="1600" spc="-5" dirty="0">
                <a:latin typeface="Arial"/>
                <a:cs typeface="Arial"/>
              </a:rPr>
              <a:t> </a:t>
            </a:r>
            <a:r>
              <a:rPr sz="1600" dirty="0">
                <a:latin typeface="Arial"/>
                <a:cs typeface="Arial"/>
              </a:rPr>
              <a:t>(další</a:t>
            </a:r>
            <a:r>
              <a:rPr sz="1600" spc="-25" dirty="0">
                <a:latin typeface="Arial"/>
                <a:cs typeface="Arial"/>
              </a:rPr>
              <a:t> </a:t>
            </a:r>
            <a:r>
              <a:rPr sz="1600" dirty="0">
                <a:latin typeface="Arial"/>
                <a:cs typeface="Arial"/>
              </a:rPr>
              <a:t>příznivě</a:t>
            </a:r>
            <a:r>
              <a:rPr sz="1600" spc="-35" dirty="0">
                <a:latin typeface="Arial"/>
                <a:cs typeface="Arial"/>
              </a:rPr>
              <a:t> </a:t>
            </a:r>
            <a:r>
              <a:rPr sz="1600" spc="-10" dirty="0">
                <a:latin typeface="Arial"/>
                <a:cs typeface="Arial"/>
              </a:rPr>
              <a:t>působící</a:t>
            </a:r>
            <a:endParaRPr sz="1600" dirty="0">
              <a:latin typeface="Arial"/>
              <a:cs typeface="Arial"/>
            </a:endParaRPr>
          </a:p>
          <a:p>
            <a:pPr marL="299085">
              <a:lnSpc>
                <a:spcPct val="100000"/>
              </a:lnSpc>
            </a:pPr>
            <a:r>
              <a:rPr sz="1600" dirty="0">
                <a:latin typeface="Arial"/>
                <a:cs typeface="Arial"/>
              </a:rPr>
              <a:t>alely,</a:t>
            </a:r>
            <a:r>
              <a:rPr sz="1600" spc="-45" dirty="0">
                <a:latin typeface="Arial"/>
                <a:cs typeface="Arial"/>
              </a:rPr>
              <a:t> </a:t>
            </a:r>
            <a:r>
              <a:rPr sz="1600" dirty="0">
                <a:latin typeface="Arial"/>
                <a:cs typeface="Arial"/>
              </a:rPr>
              <a:t>příznivý</a:t>
            </a:r>
            <a:r>
              <a:rPr sz="1600" spc="-50" dirty="0">
                <a:latin typeface="Arial"/>
                <a:cs typeface="Arial"/>
              </a:rPr>
              <a:t> </a:t>
            </a:r>
            <a:r>
              <a:rPr sz="1600" dirty="0">
                <a:latin typeface="Arial"/>
                <a:cs typeface="Arial"/>
              </a:rPr>
              <a:t>vliv</a:t>
            </a:r>
            <a:r>
              <a:rPr sz="1600" spc="-70" dirty="0">
                <a:latin typeface="Arial"/>
                <a:cs typeface="Arial"/>
              </a:rPr>
              <a:t> </a:t>
            </a:r>
            <a:r>
              <a:rPr sz="1600" dirty="0">
                <a:latin typeface="Arial"/>
                <a:cs typeface="Arial"/>
              </a:rPr>
              <a:t>exogenních</a:t>
            </a:r>
            <a:r>
              <a:rPr sz="1600" spc="-40" dirty="0">
                <a:latin typeface="Arial"/>
                <a:cs typeface="Arial"/>
              </a:rPr>
              <a:t> </a:t>
            </a:r>
            <a:r>
              <a:rPr sz="1600" spc="-10" dirty="0">
                <a:latin typeface="Arial"/>
                <a:cs typeface="Arial"/>
              </a:rPr>
              <a:t>faktorů)</a:t>
            </a:r>
            <a:endParaRPr sz="1600" dirty="0">
              <a:latin typeface="Arial"/>
              <a:cs typeface="Arial"/>
            </a:endParaRPr>
          </a:p>
          <a:p>
            <a:pPr marL="299085" indent="-286385">
              <a:lnSpc>
                <a:spcPct val="100000"/>
              </a:lnSpc>
              <a:buClr>
                <a:srgbClr val="0000DC"/>
              </a:buClr>
              <a:buSzPct val="78125"/>
              <a:buChar char="•"/>
              <a:tabLst>
                <a:tab pos="299085" algn="l"/>
              </a:tabLst>
            </a:pPr>
            <a:r>
              <a:rPr sz="1600" dirty="0">
                <a:latin typeface="Arial"/>
                <a:cs typeface="Arial"/>
              </a:rPr>
              <a:t>fenokopie</a:t>
            </a:r>
            <a:r>
              <a:rPr sz="1600" spc="-40" dirty="0">
                <a:latin typeface="Arial"/>
                <a:cs typeface="Arial"/>
              </a:rPr>
              <a:t> </a:t>
            </a:r>
            <a:r>
              <a:rPr sz="1600" dirty="0">
                <a:latin typeface="Arial"/>
                <a:cs typeface="Arial"/>
              </a:rPr>
              <a:t>(patologický</a:t>
            </a:r>
            <a:r>
              <a:rPr sz="1600" spc="-40" dirty="0">
                <a:latin typeface="Arial"/>
                <a:cs typeface="Arial"/>
              </a:rPr>
              <a:t> </a:t>
            </a:r>
            <a:r>
              <a:rPr sz="1600" dirty="0">
                <a:latin typeface="Arial"/>
                <a:cs typeface="Arial"/>
              </a:rPr>
              <a:t>fenotyp</a:t>
            </a:r>
            <a:r>
              <a:rPr sz="1600" spc="-5" dirty="0">
                <a:latin typeface="Arial"/>
                <a:cs typeface="Arial"/>
              </a:rPr>
              <a:t> </a:t>
            </a:r>
            <a:r>
              <a:rPr sz="1600" dirty="0">
                <a:latin typeface="Arial"/>
                <a:cs typeface="Arial"/>
              </a:rPr>
              <a:t>i</a:t>
            </a:r>
            <a:r>
              <a:rPr sz="1600" spc="-40" dirty="0">
                <a:latin typeface="Arial"/>
                <a:cs typeface="Arial"/>
              </a:rPr>
              <a:t> </a:t>
            </a:r>
            <a:r>
              <a:rPr sz="1600" dirty="0">
                <a:latin typeface="Arial"/>
                <a:cs typeface="Arial"/>
              </a:rPr>
              <a:t>u</a:t>
            </a:r>
            <a:r>
              <a:rPr sz="1600" spc="-25" dirty="0">
                <a:latin typeface="Arial"/>
                <a:cs typeface="Arial"/>
              </a:rPr>
              <a:t> </a:t>
            </a:r>
            <a:r>
              <a:rPr sz="1600" dirty="0">
                <a:latin typeface="Arial"/>
                <a:cs typeface="Arial"/>
              </a:rPr>
              <a:t>jedinců,</a:t>
            </a:r>
            <a:r>
              <a:rPr sz="1600" spc="-55" dirty="0">
                <a:latin typeface="Arial"/>
                <a:cs typeface="Arial"/>
              </a:rPr>
              <a:t> </a:t>
            </a:r>
            <a:r>
              <a:rPr sz="1600" dirty="0">
                <a:latin typeface="Arial"/>
                <a:cs typeface="Arial"/>
              </a:rPr>
              <a:t>kteří</a:t>
            </a:r>
            <a:r>
              <a:rPr sz="1600" spc="-10" dirty="0">
                <a:latin typeface="Arial"/>
                <a:cs typeface="Arial"/>
              </a:rPr>
              <a:t> </a:t>
            </a:r>
            <a:r>
              <a:rPr sz="1600" dirty="0">
                <a:latin typeface="Arial"/>
                <a:cs typeface="Arial"/>
              </a:rPr>
              <a:t>nemají</a:t>
            </a:r>
            <a:r>
              <a:rPr sz="1600" spc="-25" dirty="0">
                <a:latin typeface="Arial"/>
                <a:cs typeface="Arial"/>
              </a:rPr>
              <a:t> </a:t>
            </a:r>
            <a:r>
              <a:rPr sz="1600" dirty="0">
                <a:latin typeface="Arial"/>
                <a:cs typeface="Arial"/>
              </a:rPr>
              <a:t>sadu</a:t>
            </a:r>
            <a:r>
              <a:rPr sz="1600" spc="-35" dirty="0">
                <a:latin typeface="Arial"/>
                <a:cs typeface="Arial"/>
              </a:rPr>
              <a:t> </a:t>
            </a:r>
            <a:r>
              <a:rPr sz="1600" spc="-10" dirty="0">
                <a:latin typeface="Arial"/>
                <a:cs typeface="Arial"/>
              </a:rPr>
              <a:t>patologických</a:t>
            </a:r>
            <a:r>
              <a:rPr sz="1600" spc="-55" dirty="0">
                <a:latin typeface="Arial"/>
                <a:cs typeface="Arial"/>
              </a:rPr>
              <a:t> </a:t>
            </a:r>
            <a:r>
              <a:rPr sz="1600" spc="-10" dirty="0">
                <a:latin typeface="Arial"/>
                <a:cs typeface="Arial"/>
              </a:rPr>
              <a:t>alel)</a:t>
            </a:r>
            <a:endParaRPr sz="1600" dirty="0">
              <a:latin typeface="Arial"/>
              <a:cs typeface="Arial"/>
            </a:endParaRPr>
          </a:p>
          <a:p>
            <a:pPr marL="299085" indent="-286385">
              <a:lnSpc>
                <a:spcPct val="100000"/>
              </a:lnSpc>
              <a:buClr>
                <a:srgbClr val="0000DC"/>
              </a:buClr>
              <a:buSzPct val="78125"/>
              <a:buChar char="•"/>
              <a:tabLst>
                <a:tab pos="299085" algn="l"/>
              </a:tabLst>
            </a:pPr>
            <a:r>
              <a:rPr sz="1600" dirty="0">
                <a:latin typeface="Arial"/>
                <a:cs typeface="Arial"/>
              </a:rPr>
              <a:t>vysoká</a:t>
            </a:r>
            <a:r>
              <a:rPr sz="1600" spc="-10" dirty="0">
                <a:latin typeface="Arial"/>
                <a:cs typeface="Arial"/>
              </a:rPr>
              <a:t> </a:t>
            </a:r>
            <a:r>
              <a:rPr sz="1600" dirty="0">
                <a:latin typeface="Arial"/>
                <a:cs typeface="Arial"/>
              </a:rPr>
              <a:t>frekvence</a:t>
            </a:r>
            <a:r>
              <a:rPr sz="1600" spc="-10" dirty="0">
                <a:latin typeface="Arial"/>
                <a:cs typeface="Arial"/>
              </a:rPr>
              <a:t> patologických</a:t>
            </a:r>
            <a:r>
              <a:rPr sz="1600" spc="-55" dirty="0">
                <a:latin typeface="Arial"/>
                <a:cs typeface="Arial"/>
              </a:rPr>
              <a:t> </a:t>
            </a:r>
            <a:r>
              <a:rPr sz="1600" dirty="0">
                <a:latin typeface="Arial"/>
                <a:cs typeface="Arial"/>
              </a:rPr>
              <a:t>alel</a:t>
            </a:r>
            <a:r>
              <a:rPr sz="1600" spc="-30" dirty="0">
                <a:latin typeface="Arial"/>
                <a:cs typeface="Arial"/>
              </a:rPr>
              <a:t> </a:t>
            </a:r>
            <a:r>
              <a:rPr sz="1600" dirty="0">
                <a:latin typeface="Arial"/>
                <a:cs typeface="Arial"/>
              </a:rPr>
              <a:t>v</a:t>
            </a:r>
            <a:r>
              <a:rPr sz="1600" spc="-20" dirty="0">
                <a:latin typeface="Arial"/>
                <a:cs typeface="Arial"/>
              </a:rPr>
              <a:t> </a:t>
            </a:r>
            <a:r>
              <a:rPr sz="1600" spc="-10" dirty="0">
                <a:latin typeface="Arial"/>
                <a:cs typeface="Arial"/>
              </a:rPr>
              <a:t>populaci</a:t>
            </a:r>
            <a:endParaRPr sz="1600" dirty="0">
              <a:latin typeface="Arial"/>
              <a:cs typeface="Arial"/>
            </a:endParaRPr>
          </a:p>
          <a:p>
            <a:pPr marL="299085" indent="-286385">
              <a:lnSpc>
                <a:spcPct val="100000"/>
              </a:lnSpc>
              <a:buClr>
                <a:srgbClr val="0000DC"/>
              </a:buClr>
              <a:buSzPct val="78125"/>
              <a:buChar char="•"/>
              <a:tabLst>
                <a:tab pos="299085" algn="l"/>
              </a:tabLst>
            </a:pPr>
            <a:r>
              <a:rPr sz="1600" dirty="0">
                <a:latin typeface="Arial"/>
                <a:cs typeface="Arial"/>
              </a:rPr>
              <a:t>etnická</a:t>
            </a:r>
            <a:r>
              <a:rPr sz="1600" spc="-50" dirty="0">
                <a:latin typeface="Arial"/>
                <a:cs typeface="Arial"/>
              </a:rPr>
              <a:t> </a:t>
            </a:r>
            <a:r>
              <a:rPr sz="1600" dirty="0">
                <a:latin typeface="Arial"/>
                <a:cs typeface="Arial"/>
              </a:rPr>
              <a:t>variabilita</a:t>
            </a:r>
            <a:r>
              <a:rPr sz="1600" spc="-55" dirty="0">
                <a:latin typeface="Arial"/>
                <a:cs typeface="Arial"/>
              </a:rPr>
              <a:t> </a:t>
            </a:r>
            <a:r>
              <a:rPr sz="1600" dirty="0">
                <a:latin typeface="Arial"/>
                <a:cs typeface="Arial"/>
              </a:rPr>
              <a:t>(odpovědné</a:t>
            </a:r>
            <a:r>
              <a:rPr sz="1600" spc="-20" dirty="0">
                <a:latin typeface="Arial"/>
                <a:cs typeface="Arial"/>
              </a:rPr>
              <a:t> </a:t>
            </a:r>
            <a:r>
              <a:rPr sz="1600" dirty="0">
                <a:latin typeface="Arial"/>
                <a:cs typeface="Arial"/>
              </a:rPr>
              <a:t>geny</a:t>
            </a:r>
            <a:r>
              <a:rPr sz="1600" spc="-30" dirty="0">
                <a:latin typeface="Arial"/>
                <a:cs typeface="Arial"/>
              </a:rPr>
              <a:t> </a:t>
            </a:r>
            <a:r>
              <a:rPr sz="1600" dirty="0">
                <a:latin typeface="Arial"/>
                <a:cs typeface="Arial"/>
              </a:rPr>
              <a:t>se</a:t>
            </a:r>
            <a:r>
              <a:rPr sz="1600" spc="-35" dirty="0">
                <a:latin typeface="Arial"/>
                <a:cs typeface="Arial"/>
              </a:rPr>
              <a:t> </a:t>
            </a:r>
            <a:r>
              <a:rPr sz="1600" dirty="0">
                <a:latin typeface="Arial"/>
                <a:cs typeface="Arial"/>
              </a:rPr>
              <a:t>mohou</a:t>
            </a:r>
            <a:r>
              <a:rPr sz="1600" spc="-25" dirty="0">
                <a:latin typeface="Arial"/>
                <a:cs typeface="Arial"/>
              </a:rPr>
              <a:t> </a:t>
            </a:r>
            <a:r>
              <a:rPr sz="1600" dirty="0">
                <a:latin typeface="Arial"/>
                <a:cs typeface="Arial"/>
              </a:rPr>
              <a:t>lišit,</a:t>
            </a:r>
            <a:r>
              <a:rPr sz="1600" spc="-45" dirty="0">
                <a:latin typeface="Arial"/>
                <a:cs typeface="Arial"/>
              </a:rPr>
              <a:t> </a:t>
            </a:r>
            <a:r>
              <a:rPr sz="1600" dirty="0">
                <a:latin typeface="Arial"/>
                <a:cs typeface="Arial"/>
              </a:rPr>
              <a:t>varianty</a:t>
            </a:r>
            <a:r>
              <a:rPr sz="1600" spc="-30" dirty="0">
                <a:latin typeface="Arial"/>
                <a:cs typeface="Arial"/>
              </a:rPr>
              <a:t> </a:t>
            </a:r>
            <a:r>
              <a:rPr sz="1600" dirty="0">
                <a:latin typeface="Arial"/>
                <a:cs typeface="Arial"/>
              </a:rPr>
              <a:t>genů</a:t>
            </a:r>
            <a:r>
              <a:rPr sz="1600" spc="-35" dirty="0">
                <a:latin typeface="Arial"/>
                <a:cs typeface="Arial"/>
              </a:rPr>
              <a:t> </a:t>
            </a:r>
            <a:r>
              <a:rPr sz="1600" dirty="0">
                <a:latin typeface="Arial"/>
                <a:cs typeface="Arial"/>
              </a:rPr>
              <a:t>mají</a:t>
            </a:r>
            <a:r>
              <a:rPr sz="1600" spc="-25" dirty="0">
                <a:latin typeface="Arial"/>
                <a:cs typeface="Arial"/>
              </a:rPr>
              <a:t> </a:t>
            </a:r>
            <a:r>
              <a:rPr sz="1600" dirty="0">
                <a:latin typeface="Arial"/>
                <a:cs typeface="Arial"/>
              </a:rPr>
              <a:t>v</a:t>
            </a:r>
            <a:r>
              <a:rPr sz="1600" spc="-30" dirty="0">
                <a:latin typeface="Arial"/>
                <a:cs typeface="Arial"/>
              </a:rPr>
              <a:t> </a:t>
            </a:r>
            <a:r>
              <a:rPr sz="1600" dirty="0">
                <a:latin typeface="Arial"/>
                <a:cs typeface="Arial"/>
              </a:rPr>
              <a:t>různých</a:t>
            </a:r>
            <a:r>
              <a:rPr sz="1600" spc="-40" dirty="0">
                <a:latin typeface="Arial"/>
                <a:cs typeface="Arial"/>
              </a:rPr>
              <a:t> </a:t>
            </a:r>
            <a:r>
              <a:rPr sz="1600" dirty="0">
                <a:latin typeface="Arial"/>
                <a:cs typeface="Arial"/>
              </a:rPr>
              <a:t>populacích</a:t>
            </a:r>
            <a:r>
              <a:rPr sz="1600" spc="-45" dirty="0">
                <a:latin typeface="Arial"/>
                <a:cs typeface="Arial"/>
              </a:rPr>
              <a:t> </a:t>
            </a:r>
            <a:r>
              <a:rPr sz="1600" dirty="0">
                <a:latin typeface="Arial"/>
                <a:cs typeface="Arial"/>
              </a:rPr>
              <a:t>různý</a:t>
            </a:r>
            <a:r>
              <a:rPr sz="1600" spc="-20" dirty="0">
                <a:latin typeface="Arial"/>
                <a:cs typeface="Arial"/>
              </a:rPr>
              <a:t> </a:t>
            </a:r>
            <a:r>
              <a:rPr sz="1600" dirty="0">
                <a:latin typeface="Arial"/>
                <a:cs typeface="Arial"/>
              </a:rPr>
              <a:t>vliv</a:t>
            </a:r>
            <a:r>
              <a:rPr sz="1600" spc="-50" dirty="0">
                <a:latin typeface="Arial"/>
                <a:cs typeface="Arial"/>
              </a:rPr>
              <a:t> </a:t>
            </a:r>
            <a:r>
              <a:rPr sz="1600" dirty="0">
                <a:latin typeface="Arial"/>
                <a:cs typeface="Arial"/>
              </a:rPr>
              <a:t>na</a:t>
            </a:r>
            <a:r>
              <a:rPr sz="1600" spc="-35" dirty="0">
                <a:latin typeface="Arial"/>
                <a:cs typeface="Arial"/>
              </a:rPr>
              <a:t> </a:t>
            </a:r>
            <a:r>
              <a:rPr sz="1600" spc="-10" dirty="0">
                <a:latin typeface="Arial"/>
                <a:cs typeface="Arial"/>
              </a:rPr>
              <a:t>fenotyp)</a:t>
            </a:r>
            <a:endParaRPr sz="1600" dirty="0">
              <a:latin typeface="Arial"/>
              <a:cs typeface="Arial"/>
            </a:endParaRPr>
          </a:p>
          <a:p>
            <a:pPr>
              <a:lnSpc>
                <a:spcPct val="100000"/>
              </a:lnSpc>
            </a:pPr>
            <a:endParaRPr sz="1600" dirty="0">
              <a:latin typeface="Arial"/>
              <a:cs typeface="Arial"/>
            </a:endParaRPr>
          </a:p>
          <a:p>
            <a:pPr>
              <a:lnSpc>
                <a:spcPct val="100000"/>
              </a:lnSpc>
              <a:spcBef>
                <a:spcPts val="165"/>
              </a:spcBef>
            </a:pPr>
            <a:endParaRPr sz="1600" dirty="0">
              <a:latin typeface="Arial"/>
              <a:cs typeface="Arial"/>
            </a:endParaRPr>
          </a:p>
          <a:p>
            <a:pPr marL="12700" marR="374015">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lze</a:t>
            </a:r>
            <a:r>
              <a:rPr sz="1600" spc="-55" dirty="0">
                <a:latin typeface="Arial"/>
                <a:cs typeface="Arial"/>
              </a:rPr>
              <a:t> </a:t>
            </a:r>
            <a:r>
              <a:rPr sz="1600" dirty="0">
                <a:latin typeface="Arial"/>
                <a:cs typeface="Arial"/>
              </a:rPr>
              <a:t>určit</a:t>
            </a:r>
            <a:r>
              <a:rPr sz="1600" spc="-30" dirty="0">
                <a:latin typeface="Arial"/>
                <a:cs typeface="Arial"/>
              </a:rPr>
              <a:t> </a:t>
            </a:r>
            <a:r>
              <a:rPr sz="1600" dirty="0">
                <a:latin typeface="Arial"/>
                <a:cs typeface="Arial"/>
              </a:rPr>
              <a:t>pouze</a:t>
            </a:r>
            <a:r>
              <a:rPr sz="1600" spc="-45" dirty="0">
                <a:latin typeface="Arial"/>
                <a:cs typeface="Arial"/>
              </a:rPr>
              <a:t> </a:t>
            </a:r>
            <a:r>
              <a:rPr sz="1600" dirty="0">
                <a:latin typeface="Arial"/>
                <a:cs typeface="Arial"/>
              </a:rPr>
              <a:t>geny</a:t>
            </a:r>
            <a:r>
              <a:rPr sz="1600" spc="-40" dirty="0">
                <a:latin typeface="Arial"/>
                <a:cs typeface="Arial"/>
              </a:rPr>
              <a:t> </a:t>
            </a:r>
            <a:r>
              <a:rPr sz="1600" dirty="0">
                <a:latin typeface="Arial"/>
                <a:cs typeface="Arial"/>
              </a:rPr>
              <a:t>(alely),</a:t>
            </a:r>
            <a:r>
              <a:rPr sz="1600" spc="-25" dirty="0">
                <a:latin typeface="Arial"/>
                <a:cs typeface="Arial"/>
              </a:rPr>
              <a:t> </a:t>
            </a:r>
            <a:r>
              <a:rPr sz="1600" dirty="0">
                <a:latin typeface="Arial"/>
                <a:cs typeface="Arial"/>
              </a:rPr>
              <a:t>které</a:t>
            </a:r>
            <a:r>
              <a:rPr sz="1600" spc="-30" dirty="0">
                <a:latin typeface="Arial"/>
                <a:cs typeface="Arial"/>
              </a:rPr>
              <a:t> </a:t>
            </a:r>
            <a:r>
              <a:rPr sz="1600" dirty="0">
                <a:latin typeface="Arial"/>
                <a:cs typeface="Arial"/>
              </a:rPr>
              <a:t>zvyšují</a:t>
            </a:r>
            <a:r>
              <a:rPr sz="1600" spc="-45" dirty="0">
                <a:latin typeface="Arial"/>
                <a:cs typeface="Arial"/>
              </a:rPr>
              <a:t> </a:t>
            </a:r>
            <a:r>
              <a:rPr sz="1600" dirty="0">
                <a:latin typeface="Arial"/>
                <a:cs typeface="Arial"/>
              </a:rPr>
              <a:t>míru</a:t>
            </a:r>
            <a:r>
              <a:rPr sz="1600" spc="-15" dirty="0">
                <a:latin typeface="Arial"/>
                <a:cs typeface="Arial"/>
              </a:rPr>
              <a:t> </a:t>
            </a:r>
            <a:r>
              <a:rPr sz="1600" dirty="0">
                <a:latin typeface="Arial"/>
                <a:cs typeface="Arial"/>
              </a:rPr>
              <a:t>rizika</a:t>
            </a:r>
            <a:r>
              <a:rPr sz="1600" spc="-60" dirty="0">
                <a:latin typeface="Arial"/>
                <a:cs typeface="Arial"/>
              </a:rPr>
              <a:t> </a:t>
            </a:r>
            <a:r>
              <a:rPr sz="1600" dirty="0">
                <a:latin typeface="Arial"/>
                <a:cs typeface="Arial"/>
              </a:rPr>
              <a:t>onemocnění</a:t>
            </a:r>
            <a:r>
              <a:rPr sz="1600" spc="-35" dirty="0">
                <a:latin typeface="Arial"/>
                <a:cs typeface="Arial"/>
              </a:rPr>
              <a:t> </a:t>
            </a:r>
            <a:r>
              <a:rPr sz="1600" dirty="0">
                <a:latin typeface="Arial"/>
                <a:cs typeface="Arial"/>
              </a:rPr>
              <a:t>(risk</a:t>
            </a:r>
            <a:r>
              <a:rPr sz="1600" spc="5" dirty="0">
                <a:latin typeface="Arial"/>
                <a:cs typeface="Arial"/>
              </a:rPr>
              <a:t> </a:t>
            </a:r>
            <a:r>
              <a:rPr sz="1600" dirty="0">
                <a:latin typeface="Arial"/>
                <a:cs typeface="Arial"/>
              </a:rPr>
              <a:t>factors)</a:t>
            </a:r>
            <a:r>
              <a:rPr sz="1600" spc="-25" dirty="0">
                <a:latin typeface="Arial"/>
                <a:cs typeface="Arial"/>
              </a:rPr>
              <a:t> </a:t>
            </a:r>
            <a:r>
              <a:rPr sz="1600" dirty="0">
                <a:latin typeface="Wingdings"/>
                <a:cs typeface="Wingdings"/>
              </a:rPr>
              <a:t></a:t>
            </a:r>
            <a:r>
              <a:rPr sz="1600" spc="10" dirty="0">
                <a:latin typeface="Times New Roman"/>
                <a:cs typeface="Times New Roman"/>
              </a:rPr>
              <a:t> </a:t>
            </a:r>
            <a:r>
              <a:rPr sz="1600" dirty="0" err="1">
                <a:latin typeface="Arial"/>
                <a:cs typeface="Arial"/>
              </a:rPr>
              <a:t>predispozice</a:t>
            </a:r>
            <a:r>
              <a:rPr sz="1600" spc="-65" dirty="0">
                <a:latin typeface="Arial"/>
                <a:cs typeface="Arial"/>
              </a:rPr>
              <a:t> </a:t>
            </a:r>
            <a:r>
              <a:rPr lang="cs-CZ" sz="1600" spc="-65" dirty="0" smtClean="0">
                <a:latin typeface="Arial"/>
                <a:cs typeface="Arial"/>
              </a:rPr>
              <a:t> 	</a:t>
            </a:r>
            <a:r>
              <a:rPr sz="1600" spc="-10" dirty="0" smtClean="0">
                <a:latin typeface="Arial"/>
                <a:cs typeface="Arial"/>
              </a:rPr>
              <a:t>(</a:t>
            </a:r>
            <a:r>
              <a:rPr sz="1600" b="1" spc="-10" dirty="0">
                <a:latin typeface="Arial"/>
                <a:cs typeface="Arial"/>
              </a:rPr>
              <a:t>predisponující </a:t>
            </a:r>
            <a:r>
              <a:rPr sz="1600" b="1" dirty="0">
                <a:latin typeface="Arial"/>
                <a:cs typeface="Arial"/>
              </a:rPr>
              <a:t>genotyp</a:t>
            </a:r>
            <a:r>
              <a:rPr sz="1600" b="1" spc="-45" dirty="0">
                <a:latin typeface="Arial"/>
                <a:cs typeface="Arial"/>
              </a:rPr>
              <a:t> </a:t>
            </a:r>
            <a:r>
              <a:rPr sz="1600" b="1" dirty="0">
                <a:latin typeface="Arial"/>
                <a:cs typeface="Arial"/>
              </a:rPr>
              <a:t>může</a:t>
            </a:r>
            <a:r>
              <a:rPr sz="1600" b="1" spc="-45" dirty="0">
                <a:latin typeface="Arial"/>
                <a:cs typeface="Arial"/>
              </a:rPr>
              <a:t> </a:t>
            </a:r>
            <a:r>
              <a:rPr sz="1600" b="1" dirty="0">
                <a:latin typeface="Arial"/>
                <a:cs typeface="Arial"/>
              </a:rPr>
              <a:t>zvyšovat</a:t>
            </a:r>
            <a:r>
              <a:rPr sz="1600" b="1" spc="-50" dirty="0">
                <a:latin typeface="Arial"/>
                <a:cs typeface="Arial"/>
              </a:rPr>
              <a:t> </a:t>
            </a:r>
            <a:r>
              <a:rPr sz="1600" b="1" spc="-10" dirty="0">
                <a:latin typeface="Arial"/>
                <a:cs typeface="Arial"/>
              </a:rPr>
              <a:t>pravděpodobnost</a:t>
            </a:r>
            <a:r>
              <a:rPr sz="1600" b="1" spc="-50" dirty="0">
                <a:latin typeface="Arial"/>
                <a:cs typeface="Arial"/>
              </a:rPr>
              <a:t> </a:t>
            </a:r>
            <a:r>
              <a:rPr sz="1600" b="1" dirty="0">
                <a:latin typeface="Arial"/>
                <a:cs typeface="Arial"/>
              </a:rPr>
              <a:t>onemocnění</a:t>
            </a:r>
            <a:r>
              <a:rPr sz="1600" dirty="0">
                <a:latin typeface="Arial"/>
                <a:cs typeface="Arial"/>
              </a:rPr>
              <a:t>,</a:t>
            </a:r>
            <a:r>
              <a:rPr sz="1600" spc="-50" dirty="0">
                <a:latin typeface="Arial"/>
                <a:cs typeface="Arial"/>
              </a:rPr>
              <a:t> </a:t>
            </a:r>
            <a:r>
              <a:rPr sz="1600" dirty="0">
                <a:latin typeface="Arial"/>
                <a:cs typeface="Arial"/>
              </a:rPr>
              <a:t>nicméně</a:t>
            </a:r>
            <a:r>
              <a:rPr sz="1600" spc="-60" dirty="0">
                <a:latin typeface="Arial"/>
                <a:cs typeface="Arial"/>
              </a:rPr>
              <a:t> </a:t>
            </a:r>
            <a:r>
              <a:rPr sz="1600" dirty="0" err="1">
                <a:latin typeface="Arial"/>
                <a:cs typeface="Arial"/>
              </a:rPr>
              <a:t>nedeterminuje</a:t>
            </a:r>
            <a:r>
              <a:rPr sz="1600" spc="-65" dirty="0">
                <a:latin typeface="Arial"/>
                <a:cs typeface="Arial"/>
              </a:rPr>
              <a:t> </a:t>
            </a:r>
            <a:r>
              <a:rPr lang="cs-CZ" sz="1600" spc="-65" dirty="0" smtClean="0">
                <a:latin typeface="Arial"/>
                <a:cs typeface="Arial"/>
              </a:rPr>
              <a:t>	</a:t>
            </a:r>
            <a:r>
              <a:rPr sz="1600" dirty="0" err="1" smtClean="0">
                <a:latin typeface="Arial"/>
                <a:cs typeface="Arial"/>
              </a:rPr>
              <a:t>jednoznačně</a:t>
            </a:r>
            <a:r>
              <a:rPr sz="1600" spc="-70" dirty="0" smtClean="0">
                <a:latin typeface="Arial"/>
                <a:cs typeface="Arial"/>
              </a:rPr>
              <a:t> </a:t>
            </a:r>
            <a:r>
              <a:rPr sz="1600" dirty="0">
                <a:latin typeface="Arial"/>
                <a:cs typeface="Arial"/>
              </a:rPr>
              <a:t>jeho</a:t>
            </a:r>
            <a:r>
              <a:rPr sz="1600" spc="-70" dirty="0">
                <a:latin typeface="Arial"/>
                <a:cs typeface="Arial"/>
              </a:rPr>
              <a:t> </a:t>
            </a:r>
            <a:r>
              <a:rPr sz="1600" spc="-10" dirty="0">
                <a:latin typeface="Arial"/>
                <a:cs typeface="Arial"/>
              </a:rPr>
              <a:t>přítomnost)</a:t>
            </a:r>
            <a:endParaRPr sz="16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F1828"/>
          </a:solidFill>
        </p:spPr>
        <p:txBody>
          <a:bodyPr wrap="square" lIns="0" tIns="0" rIns="0" bIns="0" rtlCol="0"/>
          <a:lstStyle/>
          <a:p>
            <a:endParaRPr/>
          </a:p>
        </p:txBody>
      </p:sp>
      <p:sp>
        <p:nvSpPr>
          <p:cNvPr id="3" name="object 3"/>
          <p:cNvSpPr/>
          <p:nvPr/>
        </p:nvSpPr>
        <p:spPr>
          <a:xfrm>
            <a:off x="414529" y="412739"/>
            <a:ext cx="276860" cy="438150"/>
          </a:xfrm>
          <a:custGeom>
            <a:avLst/>
            <a:gdLst/>
            <a:ahLst/>
            <a:cxnLst/>
            <a:rect l="l" t="t" r="r" b="b"/>
            <a:pathLst>
              <a:path w="276859" h="438150">
                <a:moveTo>
                  <a:pt x="68269" y="0"/>
                </a:moveTo>
                <a:lnTo>
                  <a:pt x="0" y="0"/>
                </a:lnTo>
                <a:lnTo>
                  <a:pt x="0" y="437673"/>
                </a:lnTo>
                <a:lnTo>
                  <a:pt x="68269" y="437673"/>
                </a:lnTo>
                <a:lnTo>
                  <a:pt x="68269" y="0"/>
                </a:lnTo>
                <a:close/>
              </a:path>
              <a:path w="276859" h="438150">
                <a:moveTo>
                  <a:pt x="93419" y="0"/>
                </a:moveTo>
                <a:lnTo>
                  <a:pt x="70064" y="0"/>
                </a:lnTo>
                <a:lnTo>
                  <a:pt x="113179" y="437673"/>
                </a:lnTo>
                <a:lnTo>
                  <a:pt x="136534" y="437673"/>
                </a:lnTo>
                <a:lnTo>
                  <a:pt x="93419" y="0"/>
                </a:lnTo>
                <a:close/>
              </a:path>
              <a:path w="276859" h="438150">
                <a:moveTo>
                  <a:pt x="204799" y="0"/>
                </a:moveTo>
                <a:lnTo>
                  <a:pt x="181444" y="0"/>
                </a:lnTo>
                <a:lnTo>
                  <a:pt x="138329" y="437673"/>
                </a:lnTo>
                <a:lnTo>
                  <a:pt x="161684" y="437673"/>
                </a:lnTo>
                <a:lnTo>
                  <a:pt x="204799" y="0"/>
                </a:lnTo>
                <a:close/>
              </a:path>
              <a:path w="276859" h="438150">
                <a:moveTo>
                  <a:pt x="276660" y="0"/>
                </a:moveTo>
                <a:lnTo>
                  <a:pt x="206594" y="0"/>
                </a:lnTo>
                <a:lnTo>
                  <a:pt x="206594" y="437673"/>
                </a:lnTo>
                <a:lnTo>
                  <a:pt x="276660" y="437673"/>
                </a:lnTo>
                <a:lnTo>
                  <a:pt x="276660" y="0"/>
                </a:lnTo>
                <a:close/>
              </a:path>
            </a:pathLst>
          </a:custGeom>
          <a:solidFill>
            <a:srgbClr val="FFFFFF"/>
          </a:solidFill>
        </p:spPr>
        <p:txBody>
          <a:bodyPr wrap="square" lIns="0" tIns="0" rIns="0" bIns="0" rtlCol="0"/>
          <a:lstStyle/>
          <a:p>
            <a:endParaRPr/>
          </a:p>
        </p:txBody>
      </p:sp>
      <p:sp>
        <p:nvSpPr>
          <p:cNvPr id="4" name="object 4"/>
          <p:cNvSpPr/>
          <p:nvPr/>
        </p:nvSpPr>
        <p:spPr>
          <a:xfrm>
            <a:off x="879821" y="412739"/>
            <a:ext cx="219710" cy="441325"/>
          </a:xfrm>
          <a:custGeom>
            <a:avLst/>
            <a:gdLst/>
            <a:ahLst/>
            <a:cxnLst/>
            <a:rect l="l" t="t" r="r" b="b"/>
            <a:pathLst>
              <a:path w="219709" h="441325">
                <a:moveTo>
                  <a:pt x="219177" y="0"/>
                </a:moveTo>
                <a:lnTo>
                  <a:pt x="150906" y="0"/>
                </a:lnTo>
                <a:lnTo>
                  <a:pt x="150906" y="333612"/>
                </a:lnTo>
                <a:lnTo>
                  <a:pt x="149922" y="342378"/>
                </a:lnTo>
                <a:lnTo>
                  <a:pt x="123734" y="371962"/>
                </a:lnTo>
                <a:lnTo>
                  <a:pt x="109585" y="374898"/>
                </a:lnTo>
                <a:lnTo>
                  <a:pt x="101809" y="374190"/>
                </a:lnTo>
                <a:lnTo>
                  <a:pt x="71185" y="349980"/>
                </a:lnTo>
                <a:lnTo>
                  <a:pt x="68265" y="333612"/>
                </a:lnTo>
                <a:lnTo>
                  <a:pt x="68265" y="0"/>
                </a:lnTo>
                <a:lnTo>
                  <a:pt x="0" y="0"/>
                </a:lnTo>
                <a:lnTo>
                  <a:pt x="0" y="337184"/>
                </a:lnTo>
                <a:lnTo>
                  <a:pt x="982" y="351371"/>
                </a:lnTo>
                <a:lnTo>
                  <a:pt x="14369" y="389245"/>
                </a:lnTo>
                <a:lnTo>
                  <a:pt x="43930" y="419499"/>
                </a:lnTo>
                <a:lnTo>
                  <a:pt x="81291" y="438112"/>
                </a:lnTo>
                <a:lnTo>
                  <a:pt x="109585" y="441245"/>
                </a:lnTo>
                <a:lnTo>
                  <a:pt x="123030" y="440263"/>
                </a:lnTo>
                <a:lnTo>
                  <a:pt x="161698" y="426898"/>
                </a:lnTo>
                <a:lnTo>
                  <a:pt x="194507" y="400661"/>
                </a:lnTo>
                <a:lnTo>
                  <a:pt x="215130" y="364554"/>
                </a:lnTo>
                <a:lnTo>
                  <a:pt x="219177" y="337184"/>
                </a:lnTo>
                <a:lnTo>
                  <a:pt x="219177" y="0"/>
                </a:lnTo>
                <a:close/>
              </a:path>
            </a:pathLst>
          </a:custGeom>
          <a:solidFill>
            <a:srgbClr val="FFFFFF"/>
          </a:solidFill>
        </p:spPr>
        <p:txBody>
          <a:bodyPr wrap="square" lIns="0" tIns="0" rIns="0" bIns="0" rtlCol="0"/>
          <a:lstStyle/>
          <a:p>
            <a:endParaRPr/>
          </a:p>
        </p:txBody>
      </p:sp>
      <p:sp>
        <p:nvSpPr>
          <p:cNvPr id="5" name="object 5"/>
          <p:cNvSpPr/>
          <p:nvPr/>
        </p:nvSpPr>
        <p:spPr>
          <a:xfrm>
            <a:off x="1310967" y="412739"/>
            <a:ext cx="231775" cy="438150"/>
          </a:xfrm>
          <a:custGeom>
            <a:avLst/>
            <a:gdLst/>
            <a:ahLst/>
            <a:cxnLst/>
            <a:rect l="l" t="t" r="r" b="b"/>
            <a:pathLst>
              <a:path w="231775" h="438150">
                <a:moveTo>
                  <a:pt x="68271" y="0"/>
                </a:moveTo>
                <a:lnTo>
                  <a:pt x="0" y="0"/>
                </a:lnTo>
                <a:lnTo>
                  <a:pt x="0" y="437673"/>
                </a:lnTo>
                <a:lnTo>
                  <a:pt x="68271" y="437673"/>
                </a:lnTo>
                <a:lnTo>
                  <a:pt x="68271" y="0"/>
                </a:lnTo>
                <a:close/>
              </a:path>
              <a:path w="231775" h="438150">
                <a:moveTo>
                  <a:pt x="95252" y="0"/>
                </a:moveTo>
                <a:lnTo>
                  <a:pt x="71848" y="0"/>
                </a:lnTo>
                <a:lnTo>
                  <a:pt x="136542" y="437673"/>
                </a:lnTo>
                <a:lnTo>
                  <a:pt x="159885" y="437673"/>
                </a:lnTo>
                <a:lnTo>
                  <a:pt x="95252" y="0"/>
                </a:lnTo>
                <a:close/>
              </a:path>
              <a:path w="231775" h="438150">
                <a:moveTo>
                  <a:pt x="231734" y="0"/>
                </a:moveTo>
                <a:lnTo>
                  <a:pt x="161704" y="0"/>
                </a:lnTo>
                <a:lnTo>
                  <a:pt x="161704" y="437673"/>
                </a:lnTo>
                <a:lnTo>
                  <a:pt x="231734" y="437673"/>
                </a:lnTo>
                <a:lnTo>
                  <a:pt x="231734" y="0"/>
                </a:lnTo>
                <a:close/>
              </a:path>
            </a:pathLst>
          </a:custGeom>
          <a:solidFill>
            <a:srgbClr val="FFFFFF"/>
          </a:solidFill>
        </p:spPr>
        <p:txBody>
          <a:bodyPr wrap="square" lIns="0" tIns="0" rIns="0" bIns="0" rtlCol="0"/>
          <a:lstStyle/>
          <a:p>
            <a:endParaRPr/>
          </a:p>
        </p:txBody>
      </p:sp>
      <p:sp>
        <p:nvSpPr>
          <p:cNvPr id="6" name="object 6"/>
          <p:cNvSpPr/>
          <p:nvPr/>
        </p:nvSpPr>
        <p:spPr>
          <a:xfrm>
            <a:off x="1770850" y="412584"/>
            <a:ext cx="187325" cy="436880"/>
          </a:xfrm>
          <a:custGeom>
            <a:avLst/>
            <a:gdLst/>
            <a:ahLst/>
            <a:cxnLst/>
            <a:rect l="l" t="t" r="r" b="b"/>
            <a:pathLst>
              <a:path w="187325" h="436880">
                <a:moveTo>
                  <a:pt x="186867" y="0"/>
                </a:moveTo>
                <a:lnTo>
                  <a:pt x="0" y="0"/>
                </a:lnTo>
                <a:lnTo>
                  <a:pt x="0" y="22847"/>
                </a:lnTo>
                <a:lnTo>
                  <a:pt x="57543" y="22847"/>
                </a:lnTo>
                <a:lnTo>
                  <a:pt x="57543" y="412419"/>
                </a:lnTo>
                <a:lnTo>
                  <a:pt x="0" y="412419"/>
                </a:lnTo>
                <a:lnTo>
                  <a:pt x="0" y="436537"/>
                </a:lnTo>
                <a:lnTo>
                  <a:pt x="186867" y="436537"/>
                </a:lnTo>
                <a:lnTo>
                  <a:pt x="186867" y="412419"/>
                </a:lnTo>
                <a:lnTo>
                  <a:pt x="125755" y="412419"/>
                </a:lnTo>
                <a:lnTo>
                  <a:pt x="125755" y="22847"/>
                </a:lnTo>
                <a:lnTo>
                  <a:pt x="186867" y="22847"/>
                </a:lnTo>
                <a:lnTo>
                  <a:pt x="186867" y="0"/>
                </a:lnTo>
                <a:close/>
              </a:path>
            </a:pathLst>
          </a:custGeom>
          <a:solidFill>
            <a:srgbClr val="FFFFFF"/>
          </a:solidFill>
        </p:spPr>
        <p:txBody>
          <a:bodyPr wrap="square" lIns="0" tIns="0" rIns="0" bIns="0" rtlCol="0"/>
          <a:lstStyle/>
          <a:p>
            <a:endParaRPr/>
          </a:p>
        </p:txBody>
      </p:sp>
      <p:sp>
        <p:nvSpPr>
          <p:cNvPr id="7" name="object 7"/>
          <p:cNvSpPr/>
          <p:nvPr/>
        </p:nvSpPr>
        <p:spPr>
          <a:xfrm>
            <a:off x="419919" y="1036924"/>
            <a:ext cx="266065" cy="438150"/>
          </a:xfrm>
          <a:custGeom>
            <a:avLst/>
            <a:gdLst/>
            <a:ahLst/>
            <a:cxnLst/>
            <a:rect l="l" t="t" r="r" b="b"/>
            <a:pathLst>
              <a:path w="266065" h="438150">
                <a:moveTo>
                  <a:pt x="32336" y="0"/>
                </a:moveTo>
                <a:lnTo>
                  <a:pt x="0" y="0"/>
                </a:lnTo>
                <a:lnTo>
                  <a:pt x="0" y="437652"/>
                </a:lnTo>
                <a:lnTo>
                  <a:pt x="32336" y="437652"/>
                </a:lnTo>
                <a:lnTo>
                  <a:pt x="32336" y="0"/>
                </a:lnTo>
                <a:close/>
              </a:path>
              <a:path w="266065" h="438150">
                <a:moveTo>
                  <a:pt x="57489" y="0"/>
                </a:moveTo>
                <a:lnTo>
                  <a:pt x="35929" y="0"/>
                </a:lnTo>
                <a:lnTo>
                  <a:pt x="109584" y="437652"/>
                </a:lnTo>
                <a:lnTo>
                  <a:pt x="131145" y="437652"/>
                </a:lnTo>
                <a:lnTo>
                  <a:pt x="57489" y="0"/>
                </a:lnTo>
                <a:close/>
              </a:path>
              <a:path w="266065" h="438150">
                <a:moveTo>
                  <a:pt x="229950" y="0"/>
                </a:moveTo>
                <a:lnTo>
                  <a:pt x="208395" y="0"/>
                </a:lnTo>
                <a:lnTo>
                  <a:pt x="132939" y="437652"/>
                </a:lnTo>
                <a:lnTo>
                  <a:pt x="156295" y="437652"/>
                </a:lnTo>
                <a:lnTo>
                  <a:pt x="229950" y="0"/>
                </a:lnTo>
                <a:close/>
              </a:path>
              <a:path w="266065" h="438150">
                <a:moveTo>
                  <a:pt x="265880" y="0"/>
                </a:moveTo>
                <a:lnTo>
                  <a:pt x="231745" y="0"/>
                </a:lnTo>
                <a:lnTo>
                  <a:pt x="231745" y="437652"/>
                </a:lnTo>
                <a:lnTo>
                  <a:pt x="265880" y="437652"/>
                </a:lnTo>
                <a:lnTo>
                  <a:pt x="265880" y="0"/>
                </a:lnTo>
                <a:close/>
              </a:path>
            </a:pathLst>
          </a:custGeom>
          <a:solidFill>
            <a:srgbClr val="FFFFFF"/>
          </a:solidFill>
        </p:spPr>
        <p:txBody>
          <a:bodyPr wrap="square" lIns="0" tIns="0" rIns="0" bIns="0" rtlCol="0"/>
          <a:lstStyle/>
          <a:p>
            <a:endParaRPr/>
          </a:p>
        </p:txBody>
      </p:sp>
      <p:sp>
        <p:nvSpPr>
          <p:cNvPr id="8" name="object 8"/>
          <p:cNvSpPr/>
          <p:nvPr/>
        </p:nvSpPr>
        <p:spPr>
          <a:xfrm>
            <a:off x="894181" y="1036929"/>
            <a:ext cx="208915" cy="435609"/>
          </a:xfrm>
          <a:custGeom>
            <a:avLst/>
            <a:gdLst/>
            <a:ahLst/>
            <a:cxnLst/>
            <a:rect l="l" t="t" r="r" b="b"/>
            <a:pathLst>
              <a:path w="208915" h="435609">
                <a:moveTo>
                  <a:pt x="208394" y="0"/>
                </a:moveTo>
                <a:lnTo>
                  <a:pt x="0" y="0"/>
                </a:lnTo>
                <a:lnTo>
                  <a:pt x="0" y="30454"/>
                </a:lnTo>
                <a:lnTo>
                  <a:pt x="0" y="191617"/>
                </a:lnTo>
                <a:lnTo>
                  <a:pt x="0" y="222072"/>
                </a:lnTo>
                <a:lnTo>
                  <a:pt x="0" y="404812"/>
                </a:lnTo>
                <a:lnTo>
                  <a:pt x="0" y="435267"/>
                </a:lnTo>
                <a:lnTo>
                  <a:pt x="208394" y="435267"/>
                </a:lnTo>
                <a:lnTo>
                  <a:pt x="208394" y="404812"/>
                </a:lnTo>
                <a:lnTo>
                  <a:pt x="34137" y="404812"/>
                </a:lnTo>
                <a:lnTo>
                  <a:pt x="34137" y="222072"/>
                </a:lnTo>
                <a:lnTo>
                  <a:pt x="201231" y="222072"/>
                </a:lnTo>
                <a:lnTo>
                  <a:pt x="201231" y="191617"/>
                </a:lnTo>
                <a:lnTo>
                  <a:pt x="34137" y="191617"/>
                </a:lnTo>
                <a:lnTo>
                  <a:pt x="34137" y="30454"/>
                </a:lnTo>
                <a:lnTo>
                  <a:pt x="208394" y="30454"/>
                </a:lnTo>
                <a:lnTo>
                  <a:pt x="208394" y="0"/>
                </a:lnTo>
                <a:close/>
              </a:path>
            </a:pathLst>
          </a:custGeom>
          <a:solidFill>
            <a:srgbClr val="FFFFFF"/>
          </a:solidFill>
        </p:spPr>
        <p:txBody>
          <a:bodyPr wrap="square" lIns="0" tIns="0" rIns="0" bIns="0" rtlCol="0"/>
          <a:lstStyle/>
          <a:p>
            <a:endParaRPr/>
          </a:p>
        </p:txBody>
      </p:sp>
      <p:sp>
        <p:nvSpPr>
          <p:cNvPr id="9" name="object 9"/>
          <p:cNvSpPr/>
          <p:nvPr/>
        </p:nvSpPr>
        <p:spPr>
          <a:xfrm>
            <a:off x="1321759" y="1036924"/>
            <a:ext cx="217804" cy="438150"/>
          </a:xfrm>
          <a:custGeom>
            <a:avLst/>
            <a:gdLst/>
            <a:ahLst/>
            <a:cxnLst/>
            <a:rect l="l" t="t" r="r" b="b"/>
            <a:pathLst>
              <a:path w="217805" h="438150">
                <a:moveTo>
                  <a:pt x="111380" y="0"/>
                </a:moveTo>
                <a:lnTo>
                  <a:pt x="0" y="0"/>
                </a:lnTo>
                <a:lnTo>
                  <a:pt x="0" y="437652"/>
                </a:lnTo>
                <a:lnTo>
                  <a:pt x="111380" y="437652"/>
                </a:lnTo>
                <a:lnTo>
                  <a:pt x="125617" y="436671"/>
                </a:lnTo>
                <a:lnTo>
                  <a:pt x="165281" y="423303"/>
                </a:lnTo>
                <a:lnTo>
                  <a:pt x="188399" y="405367"/>
                </a:lnTo>
                <a:lnTo>
                  <a:pt x="34135" y="405367"/>
                </a:lnTo>
                <a:lnTo>
                  <a:pt x="34135" y="34081"/>
                </a:lnTo>
                <a:lnTo>
                  <a:pt x="189352" y="34081"/>
                </a:lnTo>
                <a:lnTo>
                  <a:pt x="186844" y="31165"/>
                </a:lnTo>
                <a:lnTo>
                  <a:pt x="152067" y="8325"/>
                </a:lnTo>
                <a:lnTo>
                  <a:pt x="125617" y="981"/>
                </a:lnTo>
                <a:lnTo>
                  <a:pt x="111380" y="0"/>
                </a:lnTo>
                <a:close/>
              </a:path>
              <a:path w="217805" h="438150">
                <a:moveTo>
                  <a:pt x="189352" y="34081"/>
                </a:moveTo>
                <a:lnTo>
                  <a:pt x="111380" y="34081"/>
                </a:lnTo>
                <a:lnTo>
                  <a:pt x="120775" y="34473"/>
                </a:lnTo>
                <a:lnTo>
                  <a:pt x="130017" y="35874"/>
                </a:lnTo>
                <a:lnTo>
                  <a:pt x="168539" y="60452"/>
                </a:lnTo>
                <a:lnTo>
                  <a:pt x="183228" y="105828"/>
                </a:lnTo>
                <a:lnTo>
                  <a:pt x="183118" y="333618"/>
                </a:lnTo>
                <a:lnTo>
                  <a:pt x="168539" y="377200"/>
                </a:lnTo>
                <a:lnTo>
                  <a:pt x="130017" y="401107"/>
                </a:lnTo>
                <a:lnTo>
                  <a:pt x="111380" y="403573"/>
                </a:lnTo>
                <a:lnTo>
                  <a:pt x="111380" y="405367"/>
                </a:lnTo>
                <a:lnTo>
                  <a:pt x="188399" y="405367"/>
                </a:lnTo>
                <a:lnTo>
                  <a:pt x="195592" y="397071"/>
                </a:lnTo>
                <a:lnTo>
                  <a:pt x="213544" y="360974"/>
                </a:lnTo>
                <a:lnTo>
                  <a:pt x="217364" y="333618"/>
                </a:lnTo>
                <a:lnTo>
                  <a:pt x="217364" y="105828"/>
                </a:lnTo>
                <a:lnTo>
                  <a:pt x="209025" y="64459"/>
                </a:lnTo>
                <a:lnTo>
                  <a:pt x="195592" y="41338"/>
                </a:lnTo>
                <a:lnTo>
                  <a:pt x="189352" y="34081"/>
                </a:lnTo>
                <a:close/>
              </a:path>
            </a:pathLst>
          </a:custGeom>
          <a:solidFill>
            <a:srgbClr val="FFFFFF"/>
          </a:solidFill>
        </p:spPr>
        <p:txBody>
          <a:bodyPr wrap="square" lIns="0" tIns="0" rIns="0" bIns="0" rtlCol="0"/>
          <a:lstStyle/>
          <a:p>
            <a:endParaRPr/>
          </a:p>
        </p:txBody>
      </p:sp>
      <p:sp>
        <p:nvSpPr>
          <p:cNvPr id="10" name="object 10"/>
          <p:cNvSpPr txBox="1"/>
          <p:nvPr/>
        </p:nvSpPr>
        <p:spPr>
          <a:xfrm>
            <a:off x="468274" y="2760040"/>
            <a:ext cx="5310505" cy="1256665"/>
          </a:xfrm>
          <a:prstGeom prst="rect">
            <a:avLst/>
          </a:prstGeom>
        </p:spPr>
        <p:txBody>
          <a:bodyPr vert="horz" wrap="square" lIns="0" tIns="13335" rIns="0" bIns="0" rtlCol="0">
            <a:spAutoFit/>
          </a:bodyPr>
          <a:lstStyle/>
          <a:p>
            <a:pPr marR="5715" algn="r">
              <a:lnSpc>
                <a:spcPts val="4845"/>
              </a:lnSpc>
              <a:spcBef>
                <a:spcPts val="105"/>
              </a:spcBef>
            </a:pPr>
            <a:r>
              <a:rPr sz="4400" b="1" dirty="0">
                <a:solidFill>
                  <a:srgbClr val="FFFFFF"/>
                </a:solidFill>
                <a:latin typeface="Arial"/>
                <a:cs typeface="Arial"/>
              </a:rPr>
              <a:t>Molekulární</a:t>
            </a:r>
            <a:r>
              <a:rPr sz="4400" b="1" spc="-50" dirty="0">
                <a:solidFill>
                  <a:srgbClr val="FFFFFF"/>
                </a:solidFill>
                <a:latin typeface="Arial"/>
                <a:cs typeface="Arial"/>
              </a:rPr>
              <a:t> </a:t>
            </a:r>
            <a:r>
              <a:rPr sz="4400" b="1" spc="-10" dirty="0">
                <a:solidFill>
                  <a:srgbClr val="FFFFFF"/>
                </a:solidFill>
                <a:latin typeface="Arial"/>
                <a:cs typeface="Arial"/>
              </a:rPr>
              <a:t>analýza</a:t>
            </a:r>
            <a:endParaRPr sz="4400">
              <a:latin typeface="Arial"/>
              <a:cs typeface="Arial"/>
            </a:endParaRPr>
          </a:p>
          <a:p>
            <a:pPr marR="5080" algn="r">
              <a:lnSpc>
                <a:spcPts val="4845"/>
              </a:lnSpc>
            </a:pPr>
            <a:r>
              <a:rPr sz="4400" b="1" spc="-10" dirty="0">
                <a:solidFill>
                  <a:srgbClr val="FFFFFF"/>
                </a:solidFill>
                <a:latin typeface="Arial"/>
                <a:cs typeface="Arial"/>
              </a:rPr>
              <a:t>sliny</a:t>
            </a:r>
            <a:endParaRPr sz="4400">
              <a:latin typeface="Arial"/>
              <a:cs typeface="Arial"/>
            </a:endParaRPr>
          </a:p>
        </p:txBody>
      </p:sp>
      <p:sp>
        <p:nvSpPr>
          <p:cNvPr id="11" name="object 11"/>
          <p:cNvSpPr txBox="1"/>
          <p:nvPr/>
        </p:nvSpPr>
        <p:spPr>
          <a:xfrm>
            <a:off x="385978" y="4112514"/>
            <a:ext cx="186880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Arial"/>
                <a:cs typeface="Arial"/>
              </a:rPr>
              <a:t>(Salivaomika)</a:t>
            </a:r>
            <a:endParaRPr sz="2400">
              <a:latin typeface="Arial"/>
              <a:cs typeface="Arial"/>
            </a:endParaRPr>
          </a:p>
        </p:txBody>
      </p:sp>
      <p:grpSp>
        <p:nvGrpSpPr>
          <p:cNvPr id="12" name="object 12"/>
          <p:cNvGrpSpPr/>
          <p:nvPr/>
        </p:nvGrpSpPr>
        <p:grpSpPr>
          <a:xfrm>
            <a:off x="6891528" y="637031"/>
            <a:ext cx="4491355" cy="5591810"/>
            <a:chOff x="6891528" y="637031"/>
            <a:chExt cx="4491355" cy="5591810"/>
          </a:xfrm>
        </p:grpSpPr>
        <p:sp>
          <p:nvSpPr>
            <p:cNvPr id="13" name="object 13"/>
            <p:cNvSpPr/>
            <p:nvPr/>
          </p:nvSpPr>
          <p:spPr>
            <a:xfrm>
              <a:off x="6891528" y="637031"/>
              <a:ext cx="4491355" cy="5591810"/>
            </a:xfrm>
            <a:custGeom>
              <a:avLst/>
              <a:gdLst/>
              <a:ahLst/>
              <a:cxnLst/>
              <a:rect l="l" t="t" r="r" b="b"/>
              <a:pathLst>
                <a:path w="4491355" h="5591810">
                  <a:moveTo>
                    <a:pt x="4491228" y="0"/>
                  </a:moveTo>
                  <a:lnTo>
                    <a:pt x="0" y="0"/>
                  </a:lnTo>
                  <a:lnTo>
                    <a:pt x="0" y="5591556"/>
                  </a:lnTo>
                  <a:lnTo>
                    <a:pt x="4491228" y="5591556"/>
                  </a:lnTo>
                  <a:lnTo>
                    <a:pt x="4491228" y="0"/>
                  </a:lnTo>
                  <a:close/>
                </a:path>
              </a:pathLst>
            </a:custGeom>
            <a:solidFill>
              <a:srgbClr val="FFFFFF"/>
            </a:solidFill>
          </p:spPr>
          <p:txBody>
            <a:bodyPr wrap="square" lIns="0" tIns="0" rIns="0" bIns="0" rtlCol="0"/>
            <a:lstStyle/>
            <a:p>
              <a:endParaRPr/>
            </a:p>
          </p:txBody>
        </p:sp>
        <p:pic>
          <p:nvPicPr>
            <p:cNvPr id="14" name="object 14"/>
            <p:cNvPicPr/>
            <p:nvPr/>
          </p:nvPicPr>
          <p:blipFill>
            <a:blip r:embed="rId2" cstate="print"/>
            <a:stretch>
              <a:fillRect/>
            </a:stretch>
          </p:blipFill>
          <p:spPr>
            <a:xfrm>
              <a:off x="8083296" y="1083563"/>
              <a:ext cx="2121407" cy="4797552"/>
            </a:xfrm>
            <a:prstGeom prst="rect">
              <a:avLst/>
            </a:prstGeom>
          </p:spPr>
        </p:pic>
      </p:grpSp>
      <p:sp>
        <p:nvSpPr>
          <p:cNvPr id="15" name="object 15"/>
          <p:cNvSpPr txBox="1"/>
          <p:nvPr/>
        </p:nvSpPr>
        <p:spPr>
          <a:xfrm>
            <a:off x="375818" y="6261413"/>
            <a:ext cx="6621145" cy="179536"/>
          </a:xfrm>
          <a:prstGeom prst="rect">
            <a:avLst/>
          </a:prstGeom>
        </p:spPr>
        <p:txBody>
          <a:bodyPr vert="horz" wrap="square" lIns="0" tIns="0" rIns="0" bIns="0" rtlCol="0">
            <a:spAutoFit/>
          </a:bodyPr>
          <a:lstStyle/>
          <a:p>
            <a:pPr marL="38100">
              <a:lnSpc>
                <a:spcPts val="1425"/>
              </a:lnSpc>
              <a:tabLst>
                <a:tab pos="344170" algn="l"/>
              </a:tabLst>
            </a:pPr>
            <a:r>
              <a:rPr sz="1200" dirty="0">
                <a:solidFill>
                  <a:srgbClr val="0000DC"/>
                </a:solidFill>
                <a:latin typeface="Arial"/>
                <a:cs typeface="Arial"/>
              </a:rPr>
              <a:t>	</a:t>
            </a:r>
            <a:endParaRPr sz="12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89320" y="2238755"/>
            <a:ext cx="6134100" cy="3538728"/>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5" name="object 5"/>
          <p:cNvSpPr txBox="1"/>
          <p:nvPr/>
        </p:nvSpPr>
        <p:spPr>
          <a:xfrm>
            <a:off x="291185" y="1502791"/>
            <a:ext cx="5189220" cy="45212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a:latin typeface="Arial"/>
              <a:cs typeface="Arial"/>
            </a:endParaRPr>
          </a:p>
        </p:txBody>
      </p:sp>
      <p:sp>
        <p:nvSpPr>
          <p:cNvPr id="6" name="object 6"/>
          <p:cNvSpPr txBox="1"/>
          <p:nvPr/>
        </p:nvSpPr>
        <p:spPr>
          <a:xfrm>
            <a:off x="544169" y="2269363"/>
            <a:ext cx="5154295" cy="3074670"/>
          </a:xfrm>
          <a:prstGeom prst="rect">
            <a:avLst/>
          </a:prstGeom>
        </p:spPr>
        <p:txBody>
          <a:bodyPr vert="horz" wrap="square" lIns="0" tIns="13335" rIns="0" bIns="0" rtlCol="0">
            <a:spAutoFit/>
          </a:bodyPr>
          <a:lstStyle/>
          <a:p>
            <a:pPr marL="12700">
              <a:lnSpc>
                <a:spcPct val="100000"/>
              </a:lnSpc>
              <a:spcBef>
                <a:spcPts val="105"/>
              </a:spcBef>
              <a:tabLst>
                <a:tab pos="190500" algn="l"/>
              </a:tabLst>
            </a:pPr>
            <a:r>
              <a:rPr sz="2000" dirty="0">
                <a:solidFill>
                  <a:srgbClr val="0000DC"/>
                </a:solidFill>
                <a:latin typeface="Arial"/>
                <a:cs typeface="Arial"/>
              </a:rPr>
              <a:t>̶	</a:t>
            </a:r>
            <a:r>
              <a:rPr sz="2000" dirty="0">
                <a:latin typeface="Arial"/>
                <a:cs typeface="Arial"/>
              </a:rPr>
              <a:t>bohatý</a:t>
            </a:r>
            <a:r>
              <a:rPr sz="2000" spc="-40" dirty="0">
                <a:latin typeface="Arial"/>
                <a:cs typeface="Arial"/>
              </a:rPr>
              <a:t> </a:t>
            </a:r>
            <a:r>
              <a:rPr sz="2000" dirty="0">
                <a:latin typeface="Arial"/>
                <a:cs typeface="Arial"/>
              </a:rPr>
              <a:t>rezervoár</a:t>
            </a:r>
            <a:r>
              <a:rPr sz="2000" spc="-55" dirty="0">
                <a:latin typeface="Arial"/>
                <a:cs typeface="Arial"/>
              </a:rPr>
              <a:t> </a:t>
            </a:r>
            <a:r>
              <a:rPr sz="2000" dirty="0">
                <a:latin typeface="Arial"/>
                <a:cs typeface="Arial"/>
              </a:rPr>
              <a:t>peptidů,</a:t>
            </a:r>
            <a:r>
              <a:rPr sz="2000" spc="-40" dirty="0">
                <a:latin typeface="Arial"/>
                <a:cs typeface="Arial"/>
              </a:rPr>
              <a:t> </a:t>
            </a:r>
            <a:r>
              <a:rPr sz="2000" dirty="0">
                <a:latin typeface="Arial"/>
                <a:cs typeface="Arial"/>
              </a:rPr>
              <a:t>proteinů</a:t>
            </a:r>
            <a:r>
              <a:rPr sz="2000" spc="-40" dirty="0">
                <a:latin typeface="Arial"/>
                <a:cs typeface="Arial"/>
              </a:rPr>
              <a:t> </a:t>
            </a:r>
            <a:r>
              <a:rPr sz="2000" dirty="0">
                <a:latin typeface="Arial"/>
                <a:cs typeface="Arial"/>
              </a:rPr>
              <a:t>a</a:t>
            </a:r>
            <a:r>
              <a:rPr sz="2000" spc="-5" dirty="0">
                <a:latin typeface="Arial"/>
                <a:cs typeface="Arial"/>
              </a:rPr>
              <a:t> </a:t>
            </a:r>
            <a:r>
              <a:rPr sz="2000" spc="-25" dirty="0">
                <a:latin typeface="Arial"/>
                <a:cs typeface="Arial"/>
              </a:rPr>
              <a:t>NK</a:t>
            </a:r>
            <a:endParaRPr sz="2000">
              <a:latin typeface="Arial"/>
              <a:cs typeface="Arial"/>
            </a:endParaRPr>
          </a:p>
          <a:p>
            <a:pPr>
              <a:lnSpc>
                <a:spcPct val="100000"/>
              </a:lnSpc>
              <a:spcBef>
                <a:spcPts val="100"/>
              </a:spcBef>
            </a:pPr>
            <a:endParaRPr sz="2000">
              <a:latin typeface="Arial"/>
              <a:cs typeface="Arial"/>
            </a:endParaRPr>
          </a:p>
          <a:p>
            <a:pPr marL="190500" marR="5080" indent="-178435">
              <a:lnSpc>
                <a:spcPct val="100000"/>
              </a:lnSpc>
              <a:tabLst>
                <a:tab pos="190500" algn="l"/>
              </a:tabLst>
            </a:pPr>
            <a:r>
              <a:rPr sz="2000" dirty="0">
                <a:solidFill>
                  <a:srgbClr val="0000DC"/>
                </a:solidFill>
                <a:latin typeface="Arial"/>
                <a:cs typeface="Arial"/>
              </a:rPr>
              <a:t>̶	</a:t>
            </a:r>
            <a:r>
              <a:rPr sz="2000" dirty="0">
                <a:latin typeface="Arial"/>
                <a:cs typeface="Arial"/>
              </a:rPr>
              <a:t>složky</a:t>
            </a:r>
            <a:r>
              <a:rPr sz="2000" spc="-55" dirty="0">
                <a:latin typeface="Arial"/>
                <a:cs typeface="Arial"/>
              </a:rPr>
              <a:t> </a:t>
            </a:r>
            <a:r>
              <a:rPr sz="2000" dirty="0">
                <a:latin typeface="Arial"/>
                <a:cs typeface="Arial"/>
              </a:rPr>
              <a:t>slin</a:t>
            </a:r>
            <a:r>
              <a:rPr sz="2000" spc="-25" dirty="0">
                <a:latin typeface="Arial"/>
                <a:cs typeface="Arial"/>
              </a:rPr>
              <a:t> </a:t>
            </a:r>
            <a:r>
              <a:rPr sz="2000" dirty="0">
                <a:latin typeface="Arial"/>
                <a:cs typeface="Arial"/>
              </a:rPr>
              <a:t>se</a:t>
            </a:r>
            <a:r>
              <a:rPr sz="2000" spc="-35" dirty="0">
                <a:latin typeface="Arial"/>
                <a:cs typeface="Arial"/>
              </a:rPr>
              <a:t> </a:t>
            </a:r>
            <a:r>
              <a:rPr sz="2000" dirty="0">
                <a:latin typeface="Arial"/>
                <a:cs typeface="Arial"/>
              </a:rPr>
              <a:t>prokazatelně</a:t>
            </a:r>
            <a:r>
              <a:rPr sz="2000" spc="-60" dirty="0">
                <a:latin typeface="Arial"/>
                <a:cs typeface="Arial"/>
              </a:rPr>
              <a:t> </a:t>
            </a:r>
            <a:r>
              <a:rPr sz="2000" dirty="0">
                <a:latin typeface="Arial"/>
                <a:cs typeface="Arial"/>
              </a:rPr>
              <a:t>mění</a:t>
            </a:r>
            <a:r>
              <a:rPr sz="2000" spc="-40" dirty="0">
                <a:latin typeface="Arial"/>
                <a:cs typeface="Arial"/>
              </a:rPr>
              <a:t> </a:t>
            </a:r>
            <a:r>
              <a:rPr sz="2000" dirty="0">
                <a:latin typeface="Arial"/>
                <a:cs typeface="Arial"/>
              </a:rPr>
              <a:t>v</a:t>
            </a:r>
            <a:r>
              <a:rPr sz="2000" spc="-35" dirty="0">
                <a:latin typeface="Arial"/>
                <a:cs typeface="Arial"/>
              </a:rPr>
              <a:t> </a:t>
            </a:r>
            <a:r>
              <a:rPr sz="2000" dirty="0">
                <a:latin typeface="Arial"/>
                <a:cs typeface="Arial"/>
              </a:rPr>
              <a:t>reakci</a:t>
            </a:r>
            <a:r>
              <a:rPr sz="2000" spc="-45" dirty="0">
                <a:latin typeface="Arial"/>
                <a:cs typeface="Arial"/>
              </a:rPr>
              <a:t> </a:t>
            </a:r>
            <a:r>
              <a:rPr sz="2000" spc="-25" dirty="0">
                <a:latin typeface="Arial"/>
                <a:cs typeface="Arial"/>
              </a:rPr>
              <a:t>na </a:t>
            </a:r>
            <a:r>
              <a:rPr sz="2000" dirty="0">
                <a:latin typeface="Arial"/>
                <a:cs typeface="Arial"/>
              </a:rPr>
              <a:t>určitá</a:t>
            </a:r>
            <a:r>
              <a:rPr sz="2000" spc="-45" dirty="0">
                <a:latin typeface="Arial"/>
                <a:cs typeface="Arial"/>
              </a:rPr>
              <a:t> </a:t>
            </a:r>
            <a:r>
              <a:rPr sz="2000" dirty="0">
                <a:latin typeface="Arial"/>
                <a:cs typeface="Arial"/>
              </a:rPr>
              <a:t>onemocnění</a:t>
            </a:r>
            <a:r>
              <a:rPr sz="2000" spc="-40" dirty="0">
                <a:latin typeface="Arial"/>
                <a:cs typeface="Arial"/>
              </a:rPr>
              <a:t> </a:t>
            </a:r>
            <a:r>
              <a:rPr sz="2000" dirty="0">
                <a:latin typeface="Arial"/>
                <a:cs typeface="Arial"/>
              </a:rPr>
              <a:t>a</a:t>
            </a:r>
            <a:r>
              <a:rPr sz="2000" spc="-15" dirty="0">
                <a:latin typeface="Arial"/>
                <a:cs typeface="Arial"/>
              </a:rPr>
              <a:t> </a:t>
            </a:r>
            <a:r>
              <a:rPr sz="2000" spc="-10" dirty="0">
                <a:latin typeface="Arial"/>
                <a:cs typeface="Arial"/>
              </a:rPr>
              <a:t>stavy</a:t>
            </a:r>
            <a:endParaRPr sz="2000">
              <a:latin typeface="Arial"/>
              <a:cs typeface="Arial"/>
            </a:endParaRPr>
          </a:p>
          <a:p>
            <a:pPr>
              <a:lnSpc>
                <a:spcPct val="100000"/>
              </a:lnSpc>
              <a:spcBef>
                <a:spcPts val="100"/>
              </a:spcBef>
            </a:pPr>
            <a:endParaRPr sz="2000">
              <a:latin typeface="Arial"/>
              <a:cs typeface="Arial"/>
            </a:endParaRPr>
          </a:p>
          <a:p>
            <a:pPr marL="190500" marR="69215" indent="-178435">
              <a:lnSpc>
                <a:spcPct val="100000"/>
              </a:lnSpc>
              <a:tabLst>
                <a:tab pos="190500" algn="l"/>
              </a:tabLst>
            </a:pPr>
            <a:r>
              <a:rPr sz="2000" dirty="0">
                <a:solidFill>
                  <a:srgbClr val="0000DC"/>
                </a:solidFill>
                <a:latin typeface="Arial"/>
                <a:cs typeface="Arial"/>
              </a:rPr>
              <a:t>̶	</a:t>
            </a:r>
            <a:r>
              <a:rPr sz="2000" dirty="0">
                <a:latin typeface="Arial"/>
                <a:cs typeface="Arial"/>
              </a:rPr>
              <a:t>více</a:t>
            </a:r>
            <a:r>
              <a:rPr sz="2000" spc="-25" dirty="0">
                <a:latin typeface="Arial"/>
                <a:cs typeface="Arial"/>
              </a:rPr>
              <a:t> </a:t>
            </a:r>
            <a:r>
              <a:rPr sz="2000" dirty="0">
                <a:latin typeface="Arial"/>
                <a:cs typeface="Arial"/>
              </a:rPr>
              <a:t>než</a:t>
            </a:r>
            <a:r>
              <a:rPr sz="2000" spc="-15" dirty="0">
                <a:latin typeface="Arial"/>
                <a:cs typeface="Arial"/>
              </a:rPr>
              <a:t> </a:t>
            </a:r>
            <a:r>
              <a:rPr sz="2000" dirty="0">
                <a:latin typeface="Arial"/>
                <a:cs typeface="Arial"/>
              </a:rPr>
              <a:t>100</a:t>
            </a:r>
            <a:r>
              <a:rPr sz="2000" spc="-25" dirty="0">
                <a:latin typeface="Arial"/>
                <a:cs typeface="Arial"/>
              </a:rPr>
              <a:t> </a:t>
            </a:r>
            <a:r>
              <a:rPr sz="2000" dirty="0">
                <a:latin typeface="Arial"/>
                <a:cs typeface="Arial"/>
              </a:rPr>
              <a:t>molekul</a:t>
            </a:r>
            <a:r>
              <a:rPr sz="2000" spc="-35" dirty="0">
                <a:latin typeface="Arial"/>
                <a:cs typeface="Arial"/>
              </a:rPr>
              <a:t> </a:t>
            </a:r>
            <a:r>
              <a:rPr sz="2000" dirty="0">
                <a:latin typeface="Arial"/>
                <a:cs typeface="Arial"/>
              </a:rPr>
              <a:t>detekovaných</a:t>
            </a:r>
            <a:r>
              <a:rPr sz="2000" spc="-65" dirty="0">
                <a:latin typeface="Arial"/>
                <a:cs typeface="Arial"/>
              </a:rPr>
              <a:t> </a:t>
            </a:r>
            <a:r>
              <a:rPr sz="2000" spc="-25" dirty="0">
                <a:latin typeface="Arial"/>
                <a:cs typeface="Arial"/>
              </a:rPr>
              <a:t>ve </a:t>
            </a:r>
            <a:r>
              <a:rPr sz="2000" dirty="0">
                <a:latin typeface="Arial"/>
                <a:cs typeface="Arial"/>
              </a:rPr>
              <a:t>vzorcích</a:t>
            </a:r>
            <a:r>
              <a:rPr sz="2000" spc="-65" dirty="0">
                <a:latin typeface="Arial"/>
                <a:cs typeface="Arial"/>
              </a:rPr>
              <a:t> </a:t>
            </a:r>
            <a:r>
              <a:rPr sz="2000" dirty="0">
                <a:latin typeface="Arial"/>
                <a:cs typeface="Arial"/>
              </a:rPr>
              <a:t>slin</a:t>
            </a:r>
            <a:r>
              <a:rPr sz="2000" spc="-35" dirty="0">
                <a:latin typeface="Arial"/>
                <a:cs typeface="Arial"/>
              </a:rPr>
              <a:t> </a:t>
            </a:r>
            <a:r>
              <a:rPr sz="2000" dirty="0">
                <a:latin typeface="Arial"/>
                <a:cs typeface="Arial"/>
              </a:rPr>
              <a:t>je</a:t>
            </a:r>
            <a:r>
              <a:rPr sz="2000" spc="-15" dirty="0">
                <a:latin typeface="Arial"/>
                <a:cs typeface="Arial"/>
              </a:rPr>
              <a:t> </a:t>
            </a:r>
            <a:r>
              <a:rPr sz="2000" dirty="0">
                <a:latin typeface="Arial"/>
                <a:cs typeface="Arial"/>
              </a:rPr>
              <a:t>hodnoceno</a:t>
            </a:r>
            <a:r>
              <a:rPr sz="2000" spc="-70" dirty="0">
                <a:latin typeface="Arial"/>
                <a:cs typeface="Arial"/>
              </a:rPr>
              <a:t> </a:t>
            </a:r>
            <a:r>
              <a:rPr sz="2000" dirty="0">
                <a:latin typeface="Arial"/>
                <a:cs typeface="Arial"/>
              </a:rPr>
              <a:t>jako</a:t>
            </a:r>
            <a:r>
              <a:rPr sz="2000" spc="-40" dirty="0">
                <a:latin typeface="Arial"/>
                <a:cs typeface="Arial"/>
              </a:rPr>
              <a:t> </a:t>
            </a:r>
            <a:r>
              <a:rPr sz="2000" spc="-10" dirty="0">
                <a:latin typeface="Arial"/>
                <a:cs typeface="Arial"/>
              </a:rPr>
              <a:t>potenciální </a:t>
            </a:r>
            <a:r>
              <a:rPr sz="2000" dirty="0">
                <a:latin typeface="Arial"/>
                <a:cs typeface="Arial"/>
              </a:rPr>
              <a:t>diagnostické</a:t>
            </a:r>
            <a:r>
              <a:rPr sz="2000" spc="-75" dirty="0">
                <a:latin typeface="Arial"/>
                <a:cs typeface="Arial"/>
              </a:rPr>
              <a:t> </a:t>
            </a:r>
            <a:r>
              <a:rPr sz="2000" dirty="0">
                <a:latin typeface="Arial"/>
                <a:cs typeface="Arial"/>
              </a:rPr>
              <a:t>nebo</a:t>
            </a:r>
            <a:r>
              <a:rPr sz="2000" spc="-45" dirty="0">
                <a:latin typeface="Arial"/>
                <a:cs typeface="Arial"/>
              </a:rPr>
              <a:t> </a:t>
            </a:r>
            <a:r>
              <a:rPr sz="2000" dirty="0">
                <a:latin typeface="Arial"/>
                <a:cs typeface="Arial"/>
              </a:rPr>
              <a:t>prognostické</a:t>
            </a:r>
            <a:r>
              <a:rPr sz="2000" spc="-80" dirty="0">
                <a:latin typeface="Arial"/>
                <a:cs typeface="Arial"/>
              </a:rPr>
              <a:t> </a:t>
            </a:r>
            <a:r>
              <a:rPr sz="2000" spc="-10" dirty="0">
                <a:latin typeface="Arial"/>
                <a:cs typeface="Arial"/>
              </a:rPr>
              <a:t>biomarkery </a:t>
            </a:r>
            <a:r>
              <a:rPr sz="2000" dirty="0">
                <a:latin typeface="Arial"/>
                <a:cs typeface="Arial"/>
              </a:rPr>
              <a:t>pro</a:t>
            </a:r>
            <a:r>
              <a:rPr sz="2000" spc="-30" dirty="0">
                <a:latin typeface="Arial"/>
                <a:cs typeface="Arial"/>
              </a:rPr>
              <a:t> </a:t>
            </a:r>
            <a:r>
              <a:rPr sz="2000" dirty="0">
                <a:latin typeface="Arial"/>
                <a:cs typeface="Arial"/>
              </a:rPr>
              <a:t>různá</a:t>
            </a:r>
            <a:r>
              <a:rPr sz="2000" spc="-30" dirty="0">
                <a:latin typeface="Arial"/>
                <a:cs typeface="Arial"/>
              </a:rPr>
              <a:t> </a:t>
            </a:r>
            <a:r>
              <a:rPr sz="2000" dirty="0">
                <a:latin typeface="Arial"/>
                <a:cs typeface="Arial"/>
              </a:rPr>
              <a:t>onemocnění</a:t>
            </a:r>
            <a:r>
              <a:rPr sz="2000" spc="-50" dirty="0">
                <a:latin typeface="Arial"/>
                <a:cs typeface="Arial"/>
              </a:rPr>
              <a:t> </a:t>
            </a:r>
            <a:r>
              <a:rPr sz="2000" dirty="0">
                <a:latin typeface="Arial"/>
                <a:cs typeface="Arial"/>
              </a:rPr>
              <a:t>(např.</a:t>
            </a:r>
            <a:r>
              <a:rPr sz="2000" spc="-35" dirty="0">
                <a:latin typeface="Arial"/>
                <a:cs typeface="Arial"/>
              </a:rPr>
              <a:t> </a:t>
            </a:r>
            <a:r>
              <a:rPr sz="2000" dirty="0">
                <a:latin typeface="Arial"/>
                <a:cs typeface="Arial"/>
              </a:rPr>
              <a:t>zubní</a:t>
            </a:r>
            <a:r>
              <a:rPr sz="2000" spc="-25" dirty="0">
                <a:latin typeface="Arial"/>
                <a:cs typeface="Arial"/>
              </a:rPr>
              <a:t> </a:t>
            </a:r>
            <a:r>
              <a:rPr sz="2000" spc="-20" dirty="0">
                <a:latin typeface="Arial"/>
                <a:cs typeface="Arial"/>
              </a:rPr>
              <a:t>kaz, </a:t>
            </a:r>
            <a:r>
              <a:rPr sz="2000" dirty="0">
                <a:latin typeface="Arial"/>
                <a:cs typeface="Arial"/>
              </a:rPr>
              <a:t>parodontitida,</a:t>
            </a:r>
            <a:r>
              <a:rPr sz="2000" spc="-85" dirty="0">
                <a:latin typeface="Arial"/>
                <a:cs typeface="Arial"/>
              </a:rPr>
              <a:t> </a:t>
            </a:r>
            <a:r>
              <a:rPr sz="2000" dirty="0">
                <a:latin typeface="Arial"/>
                <a:cs typeface="Arial"/>
              </a:rPr>
              <a:t>rakovina,</a:t>
            </a:r>
            <a:r>
              <a:rPr sz="2000" spc="-75" dirty="0">
                <a:latin typeface="Arial"/>
                <a:cs typeface="Arial"/>
              </a:rPr>
              <a:t> </a:t>
            </a:r>
            <a:r>
              <a:rPr sz="2000" spc="-10" dirty="0">
                <a:latin typeface="Arial"/>
                <a:cs typeface="Arial"/>
              </a:rPr>
              <a:t>cukrovka)</a:t>
            </a:r>
            <a:endParaRPr sz="2000">
              <a:latin typeface="Arial"/>
              <a:cs typeface="Arial"/>
            </a:endParaRPr>
          </a:p>
        </p:txBody>
      </p:sp>
      <p:sp>
        <p:nvSpPr>
          <p:cNvPr id="7" name="object 7"/>
          <p:cNvSpPr txBox="1"/>
          <p:nvPr/>
        </p:nvSpPr>
        <p:spPr>
          <a:xfrm>
            <a:off x="7252843" y="1192148"/>
            <a:ext cx="4628515" cy="571500"/>
          </a:xfrm>
          <a:prstGeom prst="rect">
            <a:avLst/>
          </a:prstGeom>
        </p:spPr>
        <p:txBody>
          <a:bodyPr vert="horz" wrap="square" lIns="0" tIns="13335" rIns="0" bIns="0" rtlCol="0">
            <a:spAutoFit/>
          </a:bodyPr>
          <a:lstStyle/>
          <a:p>
            <a:pPr marL="12700" marR="5080" algn="just">
              <a:lnSpc>
                <a:spcPct val="99400"/>
              </a:lnSpc>
              <a:spcBef>
                <a:spcPts val="105"/>
              </a:spcBef>
            </a:pPr>
            <a:r>
              <a:rPr sz="900" dirty="0">
                <a:latin typeface="Tahoma"/>
                <a:cs typeface="Tahoma"/>
              </a:rPr>
              <a:t>Saliva</a:t>
            </a:r>
            <a:r>
              <a:rPr sz="900" spc="190" dirty="0">
                <a:latin typeface="Tahoma"/>
                <a:cs typeface="Tahoma"/>
              </a:rPr>
              <a:t> </a:t>
            </a:r>
            <a:r>
              <a:rPr sz="900" dirty="0">
                <a:latin typeface="Tahoma"/>
                <a:cs typeface="Tahoma"/>
              </a:rPr>
              <a:t>is</a:t>
            </a:r>
            <a:r>
              <a:rPr sz="900" spc="185" dirty="0">
                <a:latin typeface="Tahoma"/>
                <a:cs typeface="Tahoma"/>
              </a:rPr>
              <a:t> </a:t>
            </a:r>
            <a:r>
              <a:rPr sz="900" dirty="0">
                <a:latin typeface="Tahoma"/>
                <a:cs typeface="Tahoma"/>
              </a:rPr>
              <a:t>composed</a:t>
            </a:r>
            <a:r>
              <a:rPr sz="900" spc="190" dirty="0">
                <a:latin typeface="Tahoma"/>
                <a:cs typeface="Tahoma"/>
              </a:rPr>
              <a:t> </a:t>
            </a:r>
            <a:r>
              <a:rPr sz="900" dirty="0">
                <a:latin typeface="Tahoma"/>
                <a:cs typeface="Tahoma"/>
              </a:rPr>
              <a:t>of</a:t>
            </a:r>
            <a:r>
              <a:rPr sz="900" spc="200" dirty="0">
                <a:latin typeface="Tahoma"/>
                <a:cs typeface="Tahoma"/>
              </a:rPr>
              <a:t> </a:t>
            </a:r>
            <a:r>
              <a:rPr sz="900" dirty="0">
                <a:latin typeface="Tahoma"/>
                <a:cs typeface="Tahoma"/>
              </a:rPr>
              <a:t>biomolecules</a:t>
            </a:r>
            <a:r>
              <a:rPr sz="900" spc="190" dirty="0">
                <a:latin typeface="Tahoma"/>
                <a:cs typeface="Tahoma"/>
              </a:rPr>
              <a:t> </a:t>
            </a:r>
            <a:r>
              <a:rPr sz="900" dirty="0">
                <a:latin typeface="Tahoma"/>
                <a:cs typeface="Tahoma"/>
              </a:rPr>
              <a:t>and</a:t>
            </a:r>
            <a:r>
              <a:rPr sz="900" spc="200" dirty="0">
                <a:latin typeface="Tahoma"/>
                <a:cs typeface="Tahoma"/>
              </a:rPr>
              <a:t> </a:t>
            </a:r>
            <a:r>
              <a:rPr sz="900" dirty="0">
                <a:latin typeface="Tahoma"/>
                <a:cs typeface="Tahoma"/>
              </a:rPr>
              <a:t>fluids</a:t>
            </a:r>
            <a:r>
              <a:rPr sz="900" spc="185" dirty="0">
                <a:latin typeface="Tahoma"/>
                <a:cs typeface="Tahoma"/>
              </a:rPr>
              <a:t> </a:t>
            </a:r>
            <a:r>
              <a:rPr sz="900" dirty="0">
                <a:latin typeface="Tahoma"/>
                <a:cs typeface="Tahoma"/>
              </a:rPr>
              <a:t>from</a:t>
            </a:r>
            <a:r>
              <a:rPr sz="900" spc="190" dirty="0">
                <a:latin typeface="Tahoma"/>
                <a:cs typeface="Tahoma"/>
              </a:rPr>
              <a:t> </a:t>
            </a:r>
            <a:r>
              <a:rPr sz="900" dirty="0">
                <a:latin typeface="Tahoma"/>
                <a:cs typeface="Tahoma"/>
              </a:rPr>
              <a:t>different</a:t>
            </a:r>
            <a:r>
              <a:rPr sz="900" spc="195" dirty="0">
                <a:latin typeface="Tahoma"/>
                <a:cs typeface="Tahoma"/>
              </a:rPr>
              <a:t> </a:t>
            </a:r>
            <a:r>
              <a:rPr sz="900" dirty="0">
                <a:latin typeface="Tahoma"/>
                <a:cs typeface="Tahoma"/>
              </a:rPr>
              <a:t>sources.</a:t>
            </a:r>
            <a:r>
              <a:rPr sz="900" spc="195" dirty="0">
                <a:latin typeface="Tahoma"/>
                <a:cs typeface="Tahoma"/>
              </a:rPr>
              <a:t> </a:t>
            </a:r>
            <a:r>
              <a:rPr sz="900" dirty="0">
                <a:latin typeface="Tahoma"/>
                <a:cs typeface="Tahoma"/>
              </a:rPr>
              <a:t>Saliva</a:t>
            </a:r>
            <a:r>
              <a:rPr sz="900" spc="190" dirty="0">
                <a:latin typeface="Tahoma"/>
                <a:cs typeface="Tahoma"/>
              </a:rPr>
              <a:t> </a:t>
            </a:r>
            <a:r>
              <a:rPr sz="900" dirty="0">
                <a:latin typeface="Tahoma"/>
                <a:cs typeface="Tahoma"/>
              </a:rPr>
              <a:t>is</a:t>
            </a:r>
            <a:r>
              <a:rPr sz="900" spc="185" dirty="0">
                <a:latin typeface="Tahoma"/>
                <a:cs typeface="Tahoma"/>
              </a:rPr>
              <a:t> </a:t>
            </a:r>
            <a:r>
              <a:rPr sz="900" spc="-10" dirty="0">
                <a:latin typeface="Tahoma"/>
                <a:cs typeface="Tahoma"/>
              </a:rPr>
              <a:t>mainly </a:t>
            </a:r>
            <a:r>
              <a:rPr sz="900" dirty="0">
                <a:latin typeface="Tahoma"/>
                <a:cs typeface="Tahoma"/>
              </a:rPr>
              <a:t>secreted</a:t>
            </a:r>
            <a:r>
              <a:rPr sz="900" spc="335" dirty="0">
                <a:latin typeface="Tahoma"/>
                <a:cs typeface="Tahoma"/>
              </a:rPr>
              <a:t> </a:t>
            </a:r>
            <a:r>
              <a:rPr sz="900" dirty="0">
                <a:latin typeface="Tahoma"/>
                <a:cs typeface="Tahoma"/>
              </a:rPr>
              <a:t>by</a:t>
            </a:r>
            <a:r>
              <a:rPr sz="900" spc="325" dirty="0">
                <a:latin typeface="Tahoma"/>
                <a:cs typeface="Tahoma"/>
              </a:rPr>
              <a:t> </a:t>
            </a:r>
            <a:r>
              <a:rPr sz="900" dirty="0">
                <a:latin typeface="Tahoma"/>
                <a:cs typeface="Tahoma"/>
              </a:rPr>
              <a:t>salivary</a:t>
            </a:r>
            <a:r>
              <a:rPr sz="900" spc="340" dirty="0">
                <a:latin typeface="Tahoma"/>
                <a:cs typeface="Tahoma"/>
              </a:rPr>
              <a:t> </a:t>
            </a:r>
            <a:r>
              <a:rPr sz="900" dirty="0">
                <a:latin typeface="Tahoma"/>
                <a:cs typeface="Tahoma"/>
              </a:rPr>
              <a:t>glands,</a:t>
            </a:r>
            <a:r>
              <a:rPr sz="900" spc="340" dirty="0">
                <a:latin typeface="Tahoma"/>
                <a:cs typeface="Tahoma"/>
              </a:rPr>
              <a:t> </a:t>
            </a:r>
            <a:r>
              <a:rPr sz="900" dirty="0">
                <a:latin typeface="Tahoma"/>
                <a:cs typeface="Tahoma"/>
              </a:rPr>
              <a:t>and</a:t>
            </a:r>
            <a:r>
              <a:rPr sz="900" spc="325" dirty="0">
                <a:latin typeface="Tahoma"/>
                <a:cs typeface="Tahoma"/>
              </a:rPr>
              <a:t> </a:t>
            </a:r>
            <a:r>
              <a:rPr sz="900" dirty="0">
                <a:latin typeface="Tahoma"/>
                <a:cs typeface="Tahoma"/>
              </a:rPr>
              <a:t>its</a:t>
            </a:r>
            <a:r>
              <a:rPr sz="900" spc="325" dirty="0">
                <a:latin typeface="Tahoma"/>
                <a:cs typeface="Tahoma"/>
              </a:rPr>
              <a:t> </a:t>
            </a:r>
            <a:r>
              <a:rPr sz="900" dirty="0">
                <a:latin typeface="Tahoma"/>
                <a:cs typeface="Tahoma"/>
              </a:rPr>
              <a:t>informative</a:t>
            </a:r>
            <a:r>
              <a:rPr sz="900" spc="340" dirty="0">
                <a:latin typeface="Tahoma"/>
                <a:cs typeface="Tahoma"/>
              </a:rPr>
              <a:t> </a:t>
            </a:r>
            <a:r>
              <a:rPr sz="900" dirty="0">
                <a:latin typeface="Tahoma"/>
                <a:cs typeface="Tahoma"/>
              </a:rPr>
              <a:t>biomolecules</a:t>
            </a:r>
            <a:r>
              <a:rPr sz="900" spc="330" dirty="0">
                <a:latin typeface="Tahoma"/>
                <a:cs typeface="Tahoma"/>
              </a:rPr>
              <a:t> </a:t>
            </a:r>
            <a:r>
              <a:rPr sz="900" dirty="0">
                <a:latin typeface="Tahoma"/>
                <a:cs typeface="Tahoma"/>
              </a:rPr>
              <a:t>(DNA,</a:t>
            </a:r>
            <a:r>
              <a:rPr sz="900" spc="330" dirty="0">
                <a:latin typeface="Tahoma"/>
                <a:cs typeface="Tahoma"/>
              </a:rPr>
              <a:t> </a:t>
            </a:r>
            <a:r>
              <a:rPr sz="900" dirty="0">
                <a:latin typeface="Tahoma"/>
                <a:cs typeface="Tahoma"/>
              </a:rPr>
              <a:t>RNA,</a:t>
            </a:r>
            <a:r>
              <a:rPr sz="900" spc="335" dirty="0">
                <a:latin typeface="Tahoma"/>
                <a:cs typeface="Tahoma"/>
              </a:rPr>
              <a:t> </a:t>
            </a:r>
            <a:r>
              <a:rPr sz="900" spc="-10" dirty="0">
                <a:latin typeface="Tahoma"/>
                <a:cs typeface="Tahoma"/>
              </a:rPr>
              <a:t>proteins, </a:t>
            </a:r>
            <a:r>
              <a:rPr sz="900" dirty="0">
                <a:latin typeface="Tahoma"/>
                <a:cs typeface="Tahoma"/>
              </a:rPr>
              <a:t>metabolites</a:t>
            </a:r>
            <a:r>
              <a:rPr sz="900" spc="190" dirty="0">
                <a:latin typeface="Tahoma"/>
                <a:cs typeface="Tahoma"/>
              </a:rPr>
              <a:t> </a:t>
            </a:r>
            <a:r>
              <a:rPr sz="900" dirty="0">
                <a:latin typeface="Tahoma"/>
                <a:cs typeface="Tahoma"/>
              </a:rPr>
              <a:t>and</a:t>
            </a:r>
            <a:r>
              <a:rPr sz="900" spc="185" dirty="0">
                <a:latin typeface="Tahoma"/>
                <a:cs typeface="Tahoma"/>
              </a:rPr>
              <a:t> </a:t>
            </a:r>
            <a:r>
              <a:rPr sz="900" dirty="0">
                <a:latin typeface="Tahoma"/>
                <a:cs typeface="Tahoma"/>
              </a:rPr>
              <a:t>microbiota)</a:t>
            </a:r>
            <a:r>
              <a:rPr sz="900" spc="175" dirty="0">
                <a:latin typeface="Tahoma"/>
                <a:cs typeface="Tahoma"/>
              </a:rPr>
              <a:t> </a:t>
            </a:r>
            <a:r>
              <a:rPr sz="900" dirty="0">
                <a:latin typeface="Tahoma"/>
                <a:cs typeface="Tahoma"/>
              </a:rPr>
              <a:t>are</a:t>
            </a:r>
            <a:r>
              <a:rPr sz="900" spc="180" dirty="0">
                <a:latin typeface="Tahoma"/>
                <a:cs typeface="Tahoma"/>
              </a:rPr>
              <a:t> </a:t>
            </a:r>
            <a:r>
              <a:rPr sz="900" dirty="0">
                <a:latin typeface="Tahoma"/>
                <a:cs typeface="Tahoma"/>
              </a:rPr>
              <a:t>obtained</a:t>
            </a:r>
            <a:r>
              <a:rPr sz="900" spc="185" dirty="0">
                <a:latin typeface="Tahoma"/>
                <a:cs typeface="Tahoma"/>
              </a:rPr>
              <a:t> </a:t>
            </a:r>
            <a:r>
              <a:rPr sz="900" dirty="0">
                <a:latin typeface="Tahoma"/>
                <a:cs typeface="Tahoma"/>
              </a:rPr>
              <a:t>from</a:t>
            </a:r>
            <a:r>
              <a:rPr sz="900" spc="170" dirty="0">
                <a:latin typeface="Tahoma"/>
                <a:cs typeface="Tahoma"/>
              </a:rPr>
              <a:t> </a:t>
            </a:r>
            <a:r>
              <a:rPr sz="900" dirty="0">
                <a:latin typeface="Tahoma"/>
                <a:cs typeface="Tahoma"/>
              </a:rPr>
              <a:t>salivary</a:t>
            </a:r>
            <a:r>
              <a:rPr sz="900" spc="185" dirty="0">
                <a:latin typeface="Tahoma"/>
                <a:cs typeface="Tahoma"/>
              </a:rPr>
              <a:t> </a:t>
            </a:r>
            <a:r>
              <a:rPr sz="900" dirty="0">
                <a:latin typeface="Tahoma"/>
                <a:cs typeface="Tahoma"/>
              </a:rPr>
              <a:t>glands,</a:t>
            </a:r>
            <a:r>
              <a:rPr sz="900" spc="190" dirty="0">
                <a:latin typeface="Tahoma"/>
                <a:cs typeface="Tahoma"/>
              </a:rPr>
              <a:t> </a:t>
            </a:r>
            <a:r>
              <a:rPr sz="900" dirty="0">
                <a:latin typeface="Tahoma"/>
                <a:cs typeface="Tahoma"/>
              </a:rPr>
              <a:t>oral</a:t>
            </a:r>
            <a:r>
              <a:rPr sz="900" spc="180" dirty="0">
                <a:latin typeface="Tahoma"/>
                <a:cs typeface="Tahoma"/>
              </a:rPr>
              <a:t> </a:t>
            </a:r>
            <a:r>
              <a:rPr sz="900" dirty="0">
                <a:latin typeface="Tahoma"/>
                <a:cs typeface="Tahoma"/>
              </a:rPr>
              <a:t>mucosa</a:t>
            </a:r>
            <a:r>
              <a:rPr sz="900" spc="175" dirty="0">
                <a:latin typeface="Tahoma"/>
                <a:cs typeface="Tahoma"/>
              </a:rPr>
              <a:t> </a:t>
            </a:r>
            <a:r>
              <a:rPr sz="900" dirty="0">
                <a:latin typeface="Tahoma"/>
                <a:cs typeface="Tahoma"/>
              </a:rPr>
              <a:t>cells,</a:t>
            </a:r>
            <a:r>
              <a:rPr sz="900" spc="180" dirty="0">
                <a:latin typeface="Tahoma"/>
                <a:cs typeface="Tahoma"/>
              </a:rPr>
              <a:t> </a:t>
            </a:r>
            <a:r>
              <a:rPr sz="900" spc="-20" dirty="0">
                <a:latin typeface="Tahoma"/>
                <a:cs typeface="Tahoma"/>
              </a:rPr>
              <a:t>oral </a:t>
            </a:r>
            <a:r>
              <a:rPr sz="900" dirty="0">
                <a:latin typeface="Tahoma"/>
                <a:cs typeface="Tahoma"/>
              </a:rPr>
              <a:t>microbiota</a:t>
            </a:r>
            <a:r>
              <a:rPr sz="900" spc="-40" dirty="0">
                <a:latin typeface="Tahoma"/>
                <a:cs typeface="Tahoma"/>
              </a:rPr>
              <a:t> </a:t>
            </a:r>
            <a:r>
              <a:rPr sz="900" dirty="0">
                <a:latin typeface="Tahoma"/>
                <a:cs typeface="Tahoma"/>
              </a:rPr>
              <a:t>and</a:t>
            </a:r>
            <a:r>
              <a:rPr sz="900" spc="-15" dirty="0">
                <a:latin typeface="Tahoma"/>
                <a:cs typeface="Tahoma"/>
              </a:rPr>
              <a:t> </a:t>
            </a:r>
            <a:r>
              <a:rPr sz="900" dirty="0">
                <a:latin typeface="Tahoma"/>
                <a:cs typeface="Tahoma"/>
              </a:rPr>
              <a:t>gingival</a:t>
            </a:r>
            <a:r>
              <a:rPr sz="900" spc="-10" dirty="0">
                <a:latin typeface="Tahoma"/>
                <a:cs typeface="Tahoma"/>
              </a:rPr>
              <a:t> </a:t>
            </a:r>
            <a:r>
              <a:rPr sz="900" dirty="0">
                <a:latin typeface="Tahoma"/>
                <a:cs typeface="Tahoma"/>
              </a:rPr>
              <a:t>crevicular</a:t>
            </a:r>
            <a:r>
              <a:rPr sz="900" spc="-35" dirty="0">
                <a:latin typeface="Tahoma"/>
                <a:cs typeface="Tahoma"/>
              </a:rPr>
              <a:t> </a:t>
            </a:r>
            <a:r>
              <a:rPr sz="900" spc="-10" dirty="0">
                <a:latin typeface="Tahoma"/>
                <a:cs typeface="Tahoma"/>
              </a:rPr>
              <a:t>fluid.</a:t>
            </a:r>
            <a:endParaRPr sz="900">
              <a:latin typeface="Tahoma"/>
              <a:cs typeface="Tahoma"/>
            </a:endParaRPr>
          </a:p>
        </p:txBody>
      </p:sp>
      <p:sp>
        <p:nvSpPr>
          <p:cNvPr id="8" name="object 8"/>
          <p:cNvSpPr txBox="1"/>
          <p:nvPr/>
        </p:nvSpPr>
        <p:spPr>
          <a:xfrm>
            <a:off x="10699750" y="5225541"/>
            <a:ext cx="118554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https://doi.org/10.1111/prd.12099</a:t>
            </a:r>
            <a:endParaRPr sz="600">
              <a:latin typeface="Tahoma"/>
              <a:cs typeface="Tahoma"/>
            </a:endParaRPr>
          </a:p>
        </p:txBody>
      </p:sp>
      <p:sp>
        <p:nvSpPr>
          <p:cNvPr id="9" name="object 9"/>
          <p:cNvSpPr txBox="1"/>
          <p:nvPr/>
        </p:nvSpPr>
        <p:spPr>
          <a:xfrm>
            <a:off x="7664957" y="6624319"/>
            <a:ext cx="156019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https://doi.org/10.1371/journal.ppat.1008058</a:t>
            </a:r>
            <a:endParaRPr sz="60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027164" y="652272"/>
            <a:ext cx="4992624" cy="4980432"/>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4" name="object 4"/>
          <p:cNvSpPr txBox="1"/>
          <p:nvPr/>
        </p:nvSpPr>
        <p:spPr>
          <a:xfrm>
            <a:off x="291185" y="1502791"/>
            <a:ext cx="6647815" cy="4341573"/>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dirty="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a:t>
            </a:r>
            <a:r>
              <a:rPr sz="2000" b="1" spc="-10" dirty="0">
                <a:latin typeface="Arial"/>
                <a:cs typeface="Arial"/>
              </a:rPr>
              <a:t>Salivaomika</a:t>
            </a:r>
            <a:endParaRPr sz="2000" dirty="0">
              <a:latin typeface="Arial"/>
              <a:cs typeface="Arial"/>
            </a:endParaRPr>
          </a:p>
          <a:p>
            <a:pPr>
              <a:lnSpc>
                <a:spcPct val="100000"/>
              </a:lnSpc>
              <a:spcBef>
                <a:spcPts val="100"/>
              </a:spcBef>
            </a:pPr>
            <a:endParaRPr sz="2000" dirty="0">
              <a:latin typeface="Arial"/>
              <a:cs typeface="Arial"/>
            </a:endParaRPr>
          </a:p>
          <a:p>
            <a:pPr marL="474345">
              <a:lnSpc>
                <a:spcPct val="100000"/>
              </a:lnSpc>
            </a:pPr>
            <a:r>
              <a:rPr sz="2000" dirty="0">
                <a:latin typeface="Wingdings"/>
                <a:cs typeface="Wingdings"/>
              </a:rPr>
              <a:t></a:t>
            </a:r>
            <a:r>
              <a:rPr sz="2000" spc="35" dirty="0">
                <a:latin typeface="Times New Roman"/>
                <a:cs typeface="Times New Roman"/>
              </a:rPr>
              <a:t> </a:t>
            </a:r>
            <a:r>
              <a:rPr sz="2000" dirty="0">
                <a:latin typeface="Arial"/>
                <a:cs typeface="Arial"/>
              </a:rPr>
              <a:t>pojem</a:t>
            </a:r>
            <a:r>
              <a:rPr sz="2000" spc="-20" dirty="0">
                <a:latin typeface="Arial"/>
                <a:cs typeface="Arial"/>
              </a:rPr>
              <a:t> </a:t>
            </a:r>
            <a:r>
              <a:rPr sz="2000" dirty="0">
                <a:latin typeface="Arial"/>
                <a:cs typeface="Arial"/>
              </a:rPr>
              <a:t>zaveden</a:t>
            </a:r>
            <a:r>
              <a:rPr sz="2000" spc="-35" dirty="0">
                <a:latin typeface="Arial"/>
                <a:cs typeface="Arial"/>
              </a:rPr>
              <a:t> </a:t>
            </a:r>
            <a:r>
              <a:rPr sz="2000" spc="-20" dirty="0">
                <a:latin typeface="Arial"/>
                <a:cs typeface="Arial"/>
              </a:rPr>
              <a:t>2008</a:t>
            </a:r>
            <a:endParaRPr sz="2000" dirty="0">
              <a:latin typeface="Arial"/>
              <a:cs typeface="Arial"/>
            </a:endParaRPr>
          </a:p>
          <a:p>
            <a:pPr>
              <a:lnSpc>
                <a:spcPct val="100000"/>
              </a:lnSpc>
              <a:spcBef>
                <a:spcPts val="100"/>
              </a:spcBef>
            </a:pPr>
            <a:endParaRPr sz="2000" dirty="0">
              <a:latin typeface="Arial"/>
              <a:cs typeface="Arial"/>
            </a:endParaRPr>
          </a:p>
          <a:p>
            <a:pPr marL="474345">
              <a:lnSpc>
                <a:spcPct val="100000"/>
              </a:lnSpc>
            </a:pPr>
            <a:r>
              <a:rPr sz="2000" dirty="0">
                <a:latin typeface="Wingdings"/>
                <a:cs typeface="Wingdings"/>
              </a:rPr>
              <a:t></a:t>
            </a:r>
            <a:r>
              <a:rPr sz="2000" spc="40" dirty="0">
                <a:latin typeface="Times New Roman"/>
                <a:cs typeface="Times New Roman"/>
              </a:rPr>
              <a:t> </a:t>
            </a:r>
            <a:r>
              <a:rPr sz="2000" dirty="0">
                <a:latin typeface="Arial"/>
                <a:cs typeface="Arial"/>
              </a:rPr>
              <a:t>spojuje</a:t>
            </a:r>
            <a:r>
              <a:rPr sz="2000" spc="-25" dirty="0">
                <a:latin typeface="Arial"/>
                <a:cs typeface="Arial"/>
              </a:rPr>
              <a:t> </a:t>
            </a:r>
            <a:r>
              <a:rPr sz="2000" dirty="0">
                <a:latin typeface="Arial"/>
                <a:cs typeface="Arial"/>
              </a:rPr>
              <a:t>znalosti</a:t>
            </a:r>
            <a:r>
              <a:rPr sz="2000" spc="-45" dirty="0">
                <a:latin typeface="Arial"/>
                <a:cs typeface="Arial"/>
              </a:rPr>
              <a:t> </a:t>
            </a:r>
            <a:r>
              <a:rPr sz="2000" dirty="0">
                <a:latin typeface="Arial"/>
                <a:cs typeface="Arial"/>
              </a:rPr>
              <a:t>o</a:t>
            </a:r>
            <a:r>
              <a:rPr sz="2000" spc="-15" dirty="0">
                <a:latin typeface="Arial"/>
                <a:cs typeface="Arial"/>
              </a:rPr>
              <a:t> </a:t>
            </a:r>
            <a:r>
              <a:rPr sz="2000" dirty="0">
                <a:latin typeface="Arial"/>
                <a:cs typeface="Arial"/>
              </a:rPr>
              <a:t>různých</a:t>
            </a:r>
            <a:r>
              <a:rPr sz="2000" spc="-55" dirty="0">
                <a:latin typeface="Arial"/>
                <a:cs typeface="Arial"/>
              </a:rPr>
              <a:t> </a:t>
            </a:r>
            <a:r>
              <a:rPr sz="2000" dirty="0">
                <a:latin typeface="Arial"/>
                <a:cs typeface="Arial"/>
              </a:rPr>
              <a:t>„omických“</a:t>
            </a:r>
            <a:r>
              <a:rPr sz="2000" spc="-55" dirty="0">
                <a:latin typeface="Arial"/>
                <a:cs typeface="Arial"/>
              </a:rPr>
              <a:t> </a:t>
            </a:r>
            <a:r>
              <a:rPr sz="2000" dirty="0">
                <a:latin typeface="Arial"/>
                <a:cs typeface="Arial"/>
              </a:rPr>
              <a:t>složkách</a:t>
            </a:r>
            <a:r>
              <a:rPr sz="2000" spc="-50" dirty="0">
                <a:latin typeface="Arial"/>
                <a:cs typeface="Arial"/>
              </a:rPr>
              <a:t> </a:t>
            </a:r>
            <a:r>
              <a:rPr sz="2000" spc="-10" dirty="0">
                <a:latin typeface="Arial"/>
                <a:cs typeface="Arial"/>
              </a:rPr>
              <a:t>sliny</a:t>
            </a:r>
            <a:endParaRPr sz="2000" dirty="0">
              <a:latin typeface="Arial"/>
              <a:cs typeface="Arial"/>
            </a:endParaRPr>
          </a:p>
          <a:p>
            <a:pPr marR="337185" algn="ctr">
              <a:lnSpc>
                <a:spcPct val="100000"/>
              </a:lnSpc>
              <a:spcBef>
                <a:spcPts val="400"/>
              </a:spcBef>
            </a:pPr>
            <a:r>
              <a:rPr sz="1600" dirty="0">
                <a:latin typeface="Arial"/>
                <a:cs typeface="Arial"/>
              </a:rPr>
              <a:t>(proteom,</a:t>
            </a:r>
            <a:r>
              <a:rPr sz="1600" spc="-60" dirty="0">
                <a:latin typeface="Arial"/>
                <a:cs typeface="Arial"/>
              </a:rPr>
              <a:t> </a:t>
            </a:r>
            <a:r>
              <a:rPr sz="1600" dirty="0">
                <a:latin typeface="Arial"/>
                <a:cs typeface="Arial"/>
              </a:rPr>
              <a:t>transktiptom,</a:t>
            </a:r>
            <a:r>
              <a:rPr sz="1600" spc="-70" dirty="0">
                <a:latin typeface="Arial"/>
                <a:cs typeface="Arial"/>
              </a:rPr>
              <a:t> </a:t>
            </a:r>
            <a:r>
              <a:rPr sz="1600" dirty="0">
                <a:latin typeface="Arial"/>
                <a:cs typeface="Arial"/>
              </a:rPr>
              <a:t>metabolom,</a:t>
            </a:r>
            <a:r>
              <a:rPr sz="1600" spc="-65" dirty="0">
                <a:latin typeface="Arial"/>
                <a:cs typeface="Arial"/>
              </a:rPr>
              <a:t> </a:t>
            </a:r>
            <a:r>
              <a:rPr sz="1600" dirty="0">
                <a:latin typeface="Arial"/>
                <a:cs typeface="Arial"/>
              </a:rPr>
              <a:t>mikrobiom,</a:t>
            </a:r>
            <a:r>
              <a:rPr sz="1600" spc="-90" dirty="0">
                <a:latin typeface="Arial"/>
                <a:cs typeface="Arial"/>
              </a:rPr>
              <a:t> </a:t>
            </a:r>
            <a:r>
              <a:rPr sz="1600" spc="-25" dirty="0">
                <a:latin typeface="Arial"/>
                <a:cs typeface="Arial"/>
              </a:rPr>
              <a:t>…)</a:t>
            </a:r>
            <a:endParaRPr sz="1600" dirty="0">
              <a:latin typeface="Arial"/>
              <a:cs typeface="Arial"/>
            </a:endParaRPr>
          </a:p>
          <a:p>
            <a:pPr>
              <a:lnSpc>
                <a:spcPct val="100000"/>
              </a:lnSpc>
              <a:spcBef>
                <a:spcPts val="155"/>
              </a:spcBef>
            </a:pPr>
            <a:endParaRPr sz="1600" dirty="0">
              <a:latin typeface="Arial"/>
              <a:cs typeface="Arial"/>
            </a:endParaRPr>
          </a:p>
          <a:p>
            <a:pPr marL="855344" marR="692150" indent="-381000" algn="just">
              <a:lnSpc>
                <a:spcPct val="100299"/>
              </a:lnSpc>
            </a:pPr>
            <a:r>
              <a:rPr sz="2000" dirty="0">
                <a:latin typeface="Wingdings"/>
                <a:cs typeface="Wingdings"/>
              </a:rPr>
              <a:t></a:t>
            </a:r>
            <a:r>
              <a:rPr sz="2000" spc="20" dirty="0">
                <a:latin typeface="Times New Roman"/>
                <a:cs typeface="Times New Roman"/>
              </a:rPr>
              <a:t> </a:t>
            </a:r>
            <a:r>
              <a:rPr sz="2000" dirty="0">
                <a:latin typeface="Arial"/>
                <a:cs typeface="Arial"/>
              </a:rPr>
              <a:t>využívá</a:t>
            </a:r>
            <a:r>
              <a:rPr sz="2000" spc="-45" dirty="0">
                <a:latin typeface="Arial"/>
                <a:cs typeface="Arial"/>
              </a:rPr>
              <a:t> </a:t>
            </a:r>
            <a:r>
              <a:rPr sz="2000" spc="-10" dirty="0">
                <a:latin typeface="Arial"/>
                <a:cs typeface="Arial"/>
              </a:rPr>
              <a:t>high-</a:t>
            </a:r>
            <a:r>
              <a:rPr sz="2000" dirty="0">
                <a:latin typeface="Arial"/>
                <a:cs typeface="Arial"/>
              </a:rPr>
              <a:t>throughput</a:t>
            </a:r>
            <a:r>
              <a:rPr sz="2000" spc="-70" dirty="0">
                <a:latin typeface="Arial"/>
                <a:cs typeface="Arial"/>
              </a:rPr>
              <a:t> </a:t>
            </a:r>
            <a:r>
              <a:rPr sz="2000" dirty="0">
                <a:latin typeface="Arial"/>
                <a:cs typeface="Arial"/>
              </a:rPr>
              <a:t>technologie</a:t>
            </a:r>
            <a:r>
              <a:rPr sz="2000" spc="-50" dirty="0">
                <a:latin typeface="Arial"/>
                <a:cs typeface="Arial"/>
              </a:rPr>
              <a:t> </a:t>
            </a:r>
            <a:r>
              <a:rPr sz="1600" spc="-10" dirty="0">
                <a:latin typeface="Arial"/>
                <a:cs typeface="Arial"/>
              </a:rPr>
              <a:t>(genomika, </a:t>
            </a:r>
            <a:r>
              <a:rPr sz="1600" dirty="0">
                <a:latin typeface="Arial"/>
                <a:cs typeface="Arial"/>
              </a:rPr>
              <a:t>transkriptomika,</a:t>
            </a:r>
            <a:r>
              <a:rPr sz="1600" spc="-55" dirty="0">
                <a:latin typeface="Arial"/>
                <a:cs typeface="Arial"/>
              </a:rPr>
              <a:t> </a:t>
            </a:r>
            <a:r>
              <a:rPr sz="1600" dirty="0">
                <a:latin typeface="Arial"/>
                <a:cs typeface="Arial"/>
              </a:rPr>
              <a:t>proteomika,</a:t>
            </a:r>
            <a:r>
              <a:rPr sz="1600" spc="-40" dirty="0">
                <a:latin typeface="Arial"/>
                <a:cs typeface="Arial"/>
              </a:rPr>
              <a:t> </a:t>
            </a:r>
            <a:r>
              <a:rPr sz="1600" spc="-10" dirty="0">
                <a:latin typeface="Arial"/>
                <a:cs typeface="Arial"/>
              </a:rPr>
              <a:t>metabolomika,</a:t>
            </a:r>
            <a:r>
              <a:rPr sz="1600" spc="-65" dirty="0">
                <a:latin typeface="Arial"/>
                <a:cs typeface="Arial"/>
              </a:rPr>
              <a:t> </a:t>
            </a:r>
            <a:r>
              <a:rPr sz="1600" dirty="0">
                <a:latin typeface="Arial"/>
                <a:cs typeface="Arial"/>
              </a:rPr>
              <a:t>lipidomika</a:t>
            </a:r>
            <a:r>
              <a:rPr sz="1600" spc="-75" dirty="0">
                <a:latin typeface="Arial"/>
                <a:cs typeface="Arial"/>
              </a:rPr>
              <a:t> </a:t>
            </a:r>
            <a:r>
              <a:rPr sz="1600" spc="-50" dirty="0">
                <a:latin typeface="Arial"/>
                <a:cs typeface="Arial"/>
              </a:rPr>
              <a:t>a </a:t>
            </a:r>
            <a:r>
              <a:rPr sz="1600" dirty="0">
                <a:latin typeface="Arial"/>
                <a:cs typeface="Arial"/>
              </a:rPr>
              <a:t>mikrobiomika,</a:t>
            </a:r>
            <a:r>
              <a:rPr sz="1600" spc="-95" dirty="0">
                <a:latin typeface="Arial"/>
                <a:cs typeface="Arial"/>
              </a:rPr>
              <a:t> </a:t>
            </a:r>
            <a:r>
              <a:rPr sz="1600" spc="-25" dirty="0">
                <a:latin typeface="Arial"/>
                <a:cs typeface="Arial"/>
              </a:rPr>
              <a:t>…)</a:t>
            </a:r>
            <a:endParaRPr sz="1600" dirty="0">
              <a:latin typeface="Arial"/>
              <a:cs typeface="Arial"/>
            </a:endParaRPr>
          </a:p>
          <a:p>
            <a:pPr>
              <a:lnSpc>
                <a:spcPct val="100000"/>
              </a:lnSpc>
              <a:spcBef>
                <a:spcPts val="545"/>
              </a:spcBef>
            </a:pPr>
            <a:endParaRPr sz="1600" dirty="0">
              <a:latin typeface="Arial"/>
              <a:cs typeface="Arial"/>
            </a:endParaRPr>
          </a:p>
          <a:p>
            <a:pPr marL="544195">
              <a:lnSpc>
                <a:spcPct val="100000"/>
              </a:lnSpc>
              <a:spcBef>
                <a:spcPts val="5"/>
              </a:spcBef>
            </a:pPr>
            <a:r>
              <a:rPr sz="2000" dirty="0">
                <a:latin typeface="Wingdings"/>
                <a:cs typeface="Wingdings"/>
              </a:rPr>
              <a:t></a:t>
            </a:r>
            <a:r>
              <a:rPr sz="2000" spc="35" dirty="0">
                <a:latin typeface="Times New Roman"/>
                <a:cs typeface="Times New Roman"/>
              </a:rPr>
              <a:t> </a:t>
            </a:r>
            <a:r>
              <a:rPr sz="2000" dirty="0">
                <a:latin typeface="Arial"/>
                <a:cs typeface="Arial"/>
              </a:rPr>
              <a:t>analýza</a:t>
            </a:r>
            <a:r>
              <a:rPr sz="2000" spc="-45" dirty="0">
                <a:latin typeface="Arial"/>
                <a:cs typeface="Arial"/>
              </a:rPr>
              <a:t> </a:t>
            </a:r>
            <a:r>
              <a:rPr sz="2000" dirty="0">
                <a:latin typeface="Arial"/>
                <a:cs typeface="Arial"/>
              </a:rPr>
              <a:t>sliny</a:t>
            </a:r>
            <a:r>
              <a:rPr sz="2000" spc="-15" dirty="0">
                <a:latin typeface="Arial"/>
                <a:cs typeface="Arial"/>
              </a:rPr>
              <a:t> </a:t>
            </a:r>
            <a:r>
              <a:rPr sz="2000" dirty="0">
                <a:latin typeface="Wingdings"/>
                <a:cs typeface="Wingdings"/>
              </a:rPr>
              <a:t></a:t>
            </a:r>
            <a:r>
              <a:rPr sz="2000" spc="25" dirty="0">
                <a:latin typeface="Times New Roman"/>
                <a:cs typeface="Times New Roman"/>
              </a:rPr>
              <a:t> </a:t>
            </a:r>
            <a:r>
              <a:rPr sz="2000" b="1" dirty="0">
                <a:solidFill>
                  <a:srgbClr val="FF0000"/>
                </a:solidFill>
                <a:latin typeface="Arial"/>
                <a:cs typeface="Arial"/>
              </a:rPr>
              <a:t>identifikace</a:t>
            </a:r>
            <a:r>
              <a:rPr sz="2000" b="1" spc="-45" dirty="0">
                <a:solidFill>
                  <a:srgbClr val="FF0000"/>
                </a:solidFill>
                <a:latin typeface="Arial"/>
                <a:cs typeface="Arial"/>
              </a:rPr>
              <a:t> </a:t>
            </a:r>
            <a:r>
              <a:rPr sz="2000" b="1" spc="-10" dirty="0">
                <a:solidFill>
                  <a:srgbClr val="FF0000"/>
                </a:solidFill>
                <a:latin typeface="Arial"/>
                <a:cs typeface="Arial"/>
              </a:rPr>
              <a:t>biomarkerů</a:t>
            </a:r>
            <a:endParaRPr sz="2000" b="1" dirty="0">
              <a:solidFill>
                <a:srgbClr val="FF0000"/>
              </a:solidFill>
              <a:latin typeface="Arial"/>
              <a:cs typeface="Arial"/>
            </a:endParaRPr>
          </a:p>
        </p:txBody>
      </p:sp>
      <p:sp>
        <p:nvSpPr>
          <p:cNvPr id="5" name="object 5"/>
          <p:cNvSpPr txBox="1"/>
          <p:nvPr/>
        </p:nvSpPr>
        <p:spPr>
          <a:xfrm>
            <a:off x="8306816" y="275590"/>
            <a:ext cx="309880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Tahoma"/>
                <a:cs typeface="Tahoma"/>
              </a:rPr>
              <a:t>The</a:t>
            </a:r>
            <a:r>
              <a:rPr sz="900" spc="-30" dirty="0">
                <a:latin typeface="Tahoma"/>
                <a:cs typeface="Tahoma"/>
              </a:rPr>
              <a:t> </a:t>
            </a:r>
            <a:r>
              <a:rPr sz="900" dirty="0">
                <a:latin typeface="Tahoma"/>
                <a:cs typeface="Tahoma"/>
              </a:rPr>
              <a:t>different</a:t>
            </a:r>
            <a:r>
              <a:rPr sz="900" spc="-15" dirty="0">
                <a:latin typeface="Tahoma"/>
                <a:cs typeface="Tahoma"/>
              </a:rPr>
              <a:t> </a:t>
            </a:r>
            <a:r>
              <a:rPr sz="900" dirty="0">
                <a:latin typeface="Tahoma"/>
                <a:cs typeface="Tahoma"/>
              </a:rPr>
              <a:t>and</a:t>
            </a:r>
            <a:r>
              <a:rPr sz="900" spc="-20" dirty="0">
                <a:latin typeface="Tahoma"/>
                <a:cs typeface="Tahoma"/>
              </a:rPr>
              <a:t> </a:t>
            </a:r>
            <a:r>
              <a:rPr sz="900" dirty="0">
                <a:latin typeface="Tahoma"/>
                <a:cs typeface="Tahoma"/>
              </a:rPr>
              <a:t>complementary</a:t>
            </a:r>
            <a:r>
              <a:rPr sz="900" spc="-30" dirty="0">
                <a:latin typeface="Tahoma"/>
                <a:cs typeface="Tahoma"/>
              </a:rPr>
              <a:t> </a:t>
            </a:r>
            <a:r>
              <a:rPr sz="900" dirty="0">
                <a:latin typeface="Tahoma"/>
                <a:cs typeface="Tahoma"/>
              </a:rPr>
              <a:t>components</a:t>
            </a:r>
            <a:r>
              <a:rPr sz="900" spc="-35" dirty="0">
                <a:latin typeface="Tahoma"/>
                <a:cs typeface="Tahoma"/>
              </a:rPr>
              <a:t> </a:t>
            </a:r>
            <a:r>
              <a:rPr sz="900" dirty="0">
                <a:latin typeface="Tahoma"/>
                <a:cs typeface="Tahoma"/>
              </a:rPr>
              <a:t>of</a:t>
            </a:r>
            <a:r>
              <a:rPr sz="900" spc="-15" dirty="0">
                <a:latin typeface="Tahoma"/>
                <a:cs typeface="Tahoma"/>
              </a:rPr>
              <a:t> </a:t>
            </a:r>
            <a:r>
              <a:rPr sz="900" spc="-10" dirty="0">
                <a:latin typeface="Tahoma"/>
                <a:cs typeface="Tahoma"/>
              </a:rPr>
              <a:t>salivaomics</a:t>
            </a:r>
            <a:endParaRPr sz="900">
              <a:latin typeface="Tahoma"/>
              <a:cs typeface="Tahoma"/>
            </a:endParaRPr>
          </a:p>
        </p:txBody>
      </p:sp>
      <p:sp>
        <p:nvSpPr>
          <p:cNvPr id="6" name="object 6"/>
          <p:cNvSpPr txBox="1"/>
          <p:nvPr/>
        </p:nvSpPr>
        <p:spPr>
          <a:xfrm>
            <a:off x="8483600" y="6447535"/>
            <a:ext cx="157099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https://doi.org/10.1007/978-3-030-37681-</a:t>
            </a:r>
            <a:r>
              <a:rPr sz="600" spc="-25" dirty="0">
                <a:latin typeface="Tahoma"/>
                <a:cs typeface="Tahoma"/>
              </a:rPr>
              <a:t>9_4</a:t>
            </a:r>
            <a:endParaRPr sz="600">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343" y="243586"/>
            <a:ext cx="4822825" cy="1143635"/>
          </a:xfrm>
          <a:prstGeom prst="rect">
            <a:avLst/>
          </a:prstGeom>
        </p:spPr>
        <p:txBody>
          <a:bodyPr vert="horz" wrap="square" lIns="0" tIns="112395" rIns="0" bIns="0" rtlCol="0">
            <a:spAutoFit/>
          </a:bodyPr>
          <a:lstStyle/>
          <a:p>
            <a:pPr marL="12700" marR="5080">
              <a:lnSpc>
                <a:spcPts val="4010"/>
              </a:lnSpc>
              <a:spcBef>
                <a:spcPts val="885"/>
              </a:spcBef>
            </a:pPr>
            <a:r>
              <a:rPr dirty="0"/>
              <a:t>Molekulární</a:t>
            </a:r>
            <a:r>
              <a:rPr spc="-215" dirty="0"/>
              <a:t> </a:t>
            </a:r>
            <a:r>
              <a:rPr spc="-10" dirty="0"/>
              <a:t>analýza sliny</a:t>
            </a:r>
          </a:p>
        </p:txBody>
      </p:sp>
      <p:sp>
        <p:nvSpPr>
          <p:cNvPr id="3" name="object 3"/>
          <p:cNvSpPr txBox="1"/>
          <p:nvPr/>
        </p:nvSpPr>
        <p:spPr>
          <a:xfrm>
            <a:off x="291185" y="2222635"/>
            <a:ext cx="3826510" cy="941069"/>
          </a:xfrm>
          <a:prstGeom prst="rect">
            <a:avLst/>
          </a:prstGeom>
        </p:spPr>
        <p:txBody>
          <a:bodyPr vert="horz" wrap="square" lIns="0" tIns="13335" rIns="0" bIns="0" rtlCol="0">
            <a:spAutoFit/>
          </a:bodyPr>
          <a:lstStyle/>
          <a:p>
            <a:pPr marL="855344" marR="5080" indent="-843280">
              <a:lnSpc>
                <a:spcPct val="107200"/>
              </a:lnSpc>
              <a:spcBef>
                <a:spcPts val="105"/>
              </a:spcBef>
              <a:tabLst>
                <a:tab pos="192405" algn="l"/>
              </a:tabLst>
            </a:pPr>
            <a:r>
              <a:rPr sz="2800" dirty="0">
                <a:solidFill>
                  <a:srgbClr val="0000DC"/>
                </a:solidFill>
                <a:latin typeface="Arial"/>
                <a:cs typeface="Arial"/>
              </a:rPr>
              <a:t>̶	</a:t>
            </a:r>
            <a:r>
              <a:rPr sz="2800" dirty="0">
                <a:latin typeface="Arial"/>
                <a:cs typeface="Arial"/>
              </a:rPr>
              <a:t>Slina</a:t>
            </a:r>
            <a:r>
              <a:rPr sz="2800" spc="-60" dirty="0">
                <a:latin typeface="Arial"/>
                <a:cs typeface="Arial"/>
              </a:rPr>
              <a:t> </a:t>
            </a:r>
            <a:r>
              <a:rPr sz="2800" dirty="0">
                <a:latin typeface="Arial"/>
                <a:cs typeface="Arial"/>
              </a:rPr>
              <a:t>jako</a:t>
            </a:r>
            <a:r>
              <a:rPr sz="2800" spc="-70" dirty="0">
                <a:latin typeface="Arial"/>
                <a:cs typeface="Arial"/>
              </a:rPr>
              <a:t> </a:t>
            </a:r>
            <a:r>
              <a:rPr sz="2800" spc="-10" dirty="0">
                <a:latin typeface="Arial"/>
                <a:cs typeface="Arial"/>
              </a:rPr>
              <a:t>diagnostické medium</a:t>
            </a:r>
            <a:endParaRPr sz="2800">
              <a:latin typeface="Arial"/>
              <a:cs typeface="Arial"/>
            </a:endParaRPr>
          </a:p>
        </p:txBody>
      </p:sp>
      <p:sp>
        <p:nvSpPr>
          <p:cNvPr id="4" name="object 4"/>
          <p:cNvSpPr txBox="1"/>
          <p:nvPr/>
        </p:nvSpPr>
        <p:spPr>
          <a:xfrm>
            <a:off x="544169" y="3478529"/>
            <a:ext cx="11236325" cy="2282190"/>
          </a:xfrm>
          <a:prstGeom prst="rect">
            <a:avLst/>
          </a:prstGeom>
        </p:spPr>
        <p:txBody>
          <a:bodyPr vert="horz" wrap="square" lIns="0" tIns="13335" rIns="0" bIns="0" rtlCol="0">
            <a:spAutoFit/>
          </a:bodyPr>
          <a:lstStyle/>
          <a:p>
            <a:pPr marL="12700">
              <a:lnSpc>
                <a:spcPct val="100000"/>
              </a:lnSpc>
              <a:spcBef>
                <a:spcPts val="105"/>
              </a:spcBef>
            </a:pPr>
            <a:r>
              <a:rPr sz="2000" u="sng" spc="-10" dirty="0">
                <a:uFill>
                  <a:solidFill>
                    <a:srgbClr val="000000"/>
                  </a:solidFill>
                </a:uFill>
                <a:latin typeface="Arial"/>
                <a:cs typeface="Arial"/>
              </a:rPr>
              <a:t>Výhody:</a:t>
            </a:r>
            <a:endParaRPr sz="2000">
              <a:latin typeface="Arial"/>
              <a:cs typeface="Arial"/>
            </a:endParaRPr>
          </a:p>
          <a:p>
            <a:pPr marL="190500" marR="5080" indent="-178435">
              <a:lnSpc>
                <a:spcPct val="100000"/>
              </a:lnSpc>
              <a:spcBef>
                <a:spcPts val="1920"/>
              </a:spcBef>
              <a:tabLst>
                <a:tab pos="190500" algn="l"/>
              </a:tabLst>
            </a:pPr>
            <a:r>
              <a:rPr sz="2000" dirty="0">
                <a:solidFill>
                  <a:srgbClr val="0000DC"/>
                </a:solidFill>
                <a:latin typeface="Arial"/>
                <a:cs typeface="Arial"/>
              </a:rPr>
              <a:t>̶	</a:t>
            </a:r>
            <a:r>
              <a:rPr sz="2000" dirty="0">
                <a:latin typeface="Arial"/>
                <a:cs typeface="Arial"/>
              </a:rPr>
              <a:t>odběr</a:t>
            </a:r>
            <a:r>
              <a:rPr sz="2000" spc="-30" dirty="0">
                <a:latin typeface="Arial"/>
                <a:cs typeface="Arial"/>
              </a:rPr>
              <a:t> </a:t>
            </a:r>
            <a:r>
              <a:rPr sz="2000" dirty="0">
                <a:latin typeface="Arial"/>
                <a:cs typeface="Arial"/>
              </a:rPr>
              <a:t>neinvazivní,</a:t>
            </a:r>
            <a:r>
              <a:rPr sz="2000" spc="-25" dirty="0">
                <a:latin typeface="Arial"/>
                <a:cs typeface="Arial"/>
              </a:rPr>
              <a:t> </a:t>
            </a:r>
            <a:r>
              <a:rPr sz="2000" dirty="0">
                <a:latin typeface="Arial"/>
                <a:cs typeface="Arial"/>
              </a:rPr>
              <a:t>snadný,</a:t>
            </a:r>
            <a:r>
              <a:rPr sz="2000" spc="-50" dirty="0">
                <a:latin typeface="Arial"/>
                <a:cs typeface="Arial"/>
              </a:rPr>
              <a:t> </a:t>
            </a:r>
            <a:r>
              <a:rPr sz="2000" dirty="0">
                <a:latin typeface="Arial"/>
                <a:cs typeface="Arial"/>
              </a:rPr>
              <a:t>bezbolestný,</a:t>
            </a:r>
            <a:r>
              <a:rPr sz="2000" spc="-55" dirty="0">
                <a:latin typeface="Arial"/>
                <a:cs typeface="Arial"/>
              </a:rPr>
              <a:t> </a:t>
            </a:r>
            <a:r>
              <a:rPr sz="2000" dirty="0">
                <a:latin typeface="Arial"/>
                <a:cs typeface="Arial"/>
              </a:rPr>
              <a:t>opakovatelný</a:t>
            </a:r>
            <a:r>
              <a:rPr sz="2000" spc="-40" dirty="0">
                <a:latin typeface="Arial"/>
                <a:cs typeface="Arial"/>
              </a:rPr>
              <a:t> </a:t>
            </a:r>
            <a:r>
              <a:rPr sz="2000" dirty="0">
                <a:latin typeface="Arial"/>
                <a:cs typeface="Arial"/>
              </a:rPr>
              <a:t>(trvalá</a:t>
            </a:r>
            <a:r>
              <a:rPr sz="2000" spc="-15" dirty="0">
                <a:latin typeface="Arial"/>
                <a:cs typeface="Arial"/>
              </a:rPr>
              <a:t> </a:t>
            </a:r>
            <a:r>
              <a:rPr sz="2000" dirty="0">
                <a:latin typeface="Arial"/>
                <a:cs typeface="Arial"/>
              </a:rPr>
              <a:t>dostupnost</a:t>
            </a:r>
            <a:r>
              <a:rPr sz="2000" spc="-65" dirty="0">
                <a:latin typeface="Arial"/>
                <a:cs typeface="Arial"/>
              </a:rPr>
              <a:t> </a:t>
            </a:r>
            <a:r>
              <a:rPr sz="2000" dirty="0">
                <a:latin typeface="Arial"/>
                <a:cs typeface="Arial"/>
              </a:rPr>
              <a:t>materiálu),</a:t>
            </a:r>
            <a:r>
              <a:rPr sz="2000" spc="-35" dirty="0">
                <a:latin typeface="Arial"/>
                <a:cs typeface="Arial"/>
              </a:rPr>
              <a:t> </a:t>
            </a:r>
            <a:r>
              <a:rPr sz="2000" dirty="0">
                <a:latin typeface="Arial"/>
                <a:cs typeface="Arial"/>
              </a:rPr>
              <a:t>i</a:t>
            </a:r>
            <a:r>
              <a:rPr sz="2000" spc="-5" dirty="0">
                <a:latin typeface="Arial"/>
                <a:cs typeface="Arial"/>
              </a:rPr>
              <a:t> </a:t>
            </a:r>
            <a:r>
              <a:rPr sz="2000" spc="-10" dirty="0">
                <a:latin typeface="Arial"/>
                <a:cs typeface="Arial"/>
              </a:rPr>
              <a:t>nevyškolený </a:t>
            </a:r>
            <a:r>
              <a:rPr sz="2000" dirty="0">
                <a:latin typeface="Arial"/>
                <a:cs typeface="Arial"/>
              </a:rPr>
              <a:t>personál,</a:t>
            </a:r>
            <a:r>
              <a:rPr sz="2000" spc="-50" dirty="0">
                <a:latin typeface="Arial"/>
                <a:cs typeface="Arial"/>
              </a:rPr>
              <a:t> </a:t>
            </a:r>
            <a:r>
              <a:rPr sz="2000" dirty="0">
                <a:latin typeface="Arial"/>
                <a:cs typeface="Arial"/>
              </a:rPr>
              <a:t>lze u</a:t>
            </a:r>
            <a:r>
              <a:rPr sz="2000" spc="-25" dirty="0">
                <a:latin typeface="Arial"/>
                <a:cs typeface="Arial"/>
              </a:rPr>
              <a:t> </a:t>
            </a:r>
            <a:r>
              <a:rPr sz="2000" dirty="0">
                <a:latin typeface="Arial"/>
                <a:cs typeface="Arial"/>
              </a:rPr>
              <a:t>všech</a:t>
            </a:r>
            <a:r>
              <a:rPr sz="2000" spc="-35" dirty="0">
                <a:latin typeface="Arial"/>
                <a:cs typeface="Arial"/>
              </a:rPr>
              <a:t> </a:t>
            </a:r>
            <a:r>
              <a:rPr sz="2000" dirty="0">
                <a:latin typeface="Arial"/>
                <a:cs typeface="Arial"/>
              </a:rPr>
              <a:t>věkových</a:t>
            </a:r>
            <a:r>
              <a:rPr sz="2000" spc="-35" dirty="0">
                <a:latin typeface="Arial"/>
                <a:cs typeface="Arial"/>
              </a:rPr>
              <a:t> </a:t>
            </a:r>
            <a:r>
              <a:rPr sz="2000" spc="-10" dirty="0">
                <a:latin typeface="Arial"/>
                <a:cs typeface="Arial"/>
              </a:rPr>
              <a:t>kategorií</a:t>
            </a:r>
            <a:endParaRPr sz="2000">
              <a:latin typeface="Arial"/>
              <a:cs typeface="Arial"/>
            </a:endParaRPr>
          </a:p>
          <a:p>
            <a:pPr marL="12700">
              <a:lnSpc>
                <a:spcPct val="100000"/>
              </a:lnSpc>
              <a:spcBef>
                <a:spcPts val="1920"/>
              </a:spcBef>
              <a:tabLst>
                <a:tab pos="190500" algn="l"/>
              </a:tabLst>
            </a:pPr>
            <a:r>
              <a:rPr sz="2000" dirty="0">
                <a:solidFill>
                  <a:srgbClr val="0000DC"/>
                </a:solidFill>
                <a:latin typeface="Arial"/>
                <a:cs typeface="Arial"/>
              </a:rPr>
              <a:t>̶	</a:t>
            </a:r>
            <a:r>
              <a:rPr sz="2000" dirty="0">
                <a:latin typeface="Arial"/>
                <a:cs typeface="Arial"/>
              </a:rPr>
              <a:t>vzorek</a:t>
            </a:r>
            <a:r>
              <a:rPr sz="2000" spc="-50" dirty="0">
                <a:latin typeface="Arial"/>
                <a:cs typeface="Arial"/>
              </a:rPr>
              <a:t> </a:t>
            </a:r>
            <a:r>
              <a:rPr sz="2000" dirty="0">
                <a:latin typeface="Arial"/>
                <a:cs typeface="Arial"/>
              </a:rPr>
              <a:t>o velkém</a:t>
            </a:r>
            <a:r>
              <a:rPr sz="2000" spc="-15" dirty="0">
                <a:latin typeface="Arial"/>
                <a:cs typeface="Arial"/>
              </a:rPr>
              <a:t> </a:t>
            </a:r>
            <a:r>
              <a:rPr sz="2000" dirty="0">
                <a:latin typeface="Arial"/>
                <a:cs typeface="Arial"/>
              </a:rPr>
              <a:t>objemu,</a:t>
            </a:r>
            <a:r>
              <a:rPr sz="2000" spc="-25" dirty="0">
                <a:latin typeface="Arial"/>
                <a:cs typeface="Arial"/>
              </a:rPr>
              <a:t> </a:t>
            </a:r>
            <a:r>
              <a:rPr sz="2000" dirty="0">
                <a:latin typeface="Arial"/>
                <a:cs typeface="Arial"/>
              </a:rPr>
              <a:t>stabilní</a:t>
            </a:r>
            <a:r>
              <a:rPr sz="2000" spc="-45" dirty="0">
                <a:latin typeface="Arial"/>
                <a:cs typeface="Arial"/>
              </a:rPr>
              <a:t> </a:t>
            </a:r>
            <a:r>
              <a:rPr sz="2000" dirty="0">
                <a:latin typeface="Arial"/>
                <a:cs typeface="Arial"/>
              </a:rPr>
              <a:t>v</a:t>
            </a:r>
            <a:r>
              <a:rPr sz="2000" spc="-5" dirty="0">
                <a:latin typeface="Arial"/>
                <a:cs typeface="Arial"/>
              </a:rPr>
              <a:t> </a:t>
            </a:r>
            <a:r>
              <a:rPr sz="2000" dirty="0">
                <a:latin typeface="Arial"/>
                <a:cs typeface="Arial"/>
              </a:rPr>
              <a:t>čase,</a:t>
            </a:r>
            <a:r>
              <a:rPr sz="2000" spc="-45" dirty="0">
                <a:latin typeface="Arial"/>
                <a:cs typeface="Arial"/>
              </a:rPr>
              <a:t> </a:t>
            </a:r>
            <a:r>
              <a:rPr sz="2000" dirty="0">
                <a:latin typeface="Arial"/>
                <a:cs typeface="Arial"/>
              </a:rPr>
              <a:t>zpracování</a:t>
            </a:r>
            <a:r>
              <a:rPr sz="2000" spc="-50" dirty="0">
                <a:latin typeface="Arial"/>
                <a:cs typeface="Arial"/>
              </a:rPr>
              <a:t> </a:t>
            </a:r>
            <a:r>
              <a:rPr sz="2000" dirty="0">
                <a:latin typeface="Arial"/>
                <a:cs typeface="Arial"/>
              </a:rPr>
              <a:t>rychlé,</a:t>
            </a:r>
            <a:r>
              <a:rPr sz="2000" spc="-35" dirty="0">
                <a:latin typeface="Arial"/>
                <a:cs typeface="Arial"/>
              </a:rPr>
              <a:t> </a:t>
            </a:r>
            <a:r>
              <a:rPr sz="2000" spc="-10" dirty="0">
                <a:latin typeface="Arial"/>
                <a:cs typeface="Arial"/>
              </a:rPr>
              <a:t>levné</a:t>
            </a:r>
            <a:endParaRPr sz="2000">
              <a:latin typeface="Arial"/>
              <a:cs typeface="Arial"/>
            </a:endParaRPr>
          </a:p>
          <a:p>
            <a:pPr marL="12700">
              <a:lnSpc>
                <a:spcPct val="100000"/>
              </a:lnSpc>
              <a:spcBef>
                <a:spcPts val="1920"/>
              </a:spcBef>
              <a:tabLst>
                <a:tab pos="190500" algn="l"/>
              </a:tabLst>
            </a:pPr>
            <a:r>
              <a:rPr sz="2000" dirty="0">
                <a:solidFill>
                  <a:srgbClr val="0000DC"/>
                </a:solidFill>
                <a:latin typeface="Arial"/>
                <a:cs typeface="Arial"/>
              </a:rPr>
              <a:t>̶	</a:t>
            </a:r>
            <a:r>
              <a:rPr sz="2000" dirty="0">
                <a:latin typeface="Arial"/>
                <a:cs typeface="Arial"/>
              </a:rPr>
              <a:t>potenciál</a:t>
            </a:r>
            <a:r>
              <a:rPr sz="2000" spc="-30" dirty="0">
                <a:latin typeface="Arial"/>
                <a:cs typeface="Arial"/>
              </a:rPr>
              <a:t> </a:t>
            </a:r>
            <a:r>
              <a:rPr sz="2000" dirty="0">
                <a:latin typeface="Arial"/>
                <a:cs typeface="Arial"/>
              </a:rPr>
              <a:t>nahradit</a:t>
            </a:r>
            <a:r>
              <a:rPr sz="2000" spc="-55" dirty="0">
                <a:latin typeface="Arial"/>
                <a:cs typeface="Arial"/>
              </a:rPr>
              <a:t> </a:t>
            </a:r>
            <a:r>
              <a:rPr sz="2000" dirty="0">
                <a:latin typeface="Arial"/>
                <a:cs typeface="Arial"/>
              </a:rPr>
              <a:t>krev</a:t>
            </a:r>
            <a:r>
              <a:rPr sz="2000" spc="-35" dirty="0">
                <a:latin typeface="Arial"/>
                <a:cs typeface="Arial"/>
              </a:rPr>
              <a:t> </a:t>
            </a:r>
            <a:r>
              <a:rPr sz="2000" dirty="0">
                <a:latin typeface="Arial"/>
                <a:cs typeface="Arial"/>
              </a:rPr>
              <a:t>při</a:t>
            </a:r>
            <a:r>
              <a:rPr sz="2000" spc="-10" dirty="0">
                <a:latin typeface="Arial"/>
                <a:cs typeface="Arial"/>
              </a:rPr>
              <a:t> </a:t>
            </a:r>
            <a:r>
              <a:rPr sz="2000" dirty="0">
                <a:latin typeface="Arial"/>
                <a:cs typeface="Arial"/>
              </a:rPr>
              <a:t>screeningu,</a:t>
            </a:r>
            <a:r>
              <a:rPr sz="2000" spc="-70" dirty="0">
                <a:latin typeface="Arial"/>
                <a:cs typeface="Arial"/>
              </a:rPr>
              <a:t> </a:t>
            </a:r>
            <a:r>
              <a:rPr sz="2000" dirty="0">
                <a:latin typeface="Arial"/>
                <a:cs typeface="Arial"/>
              </a:rPr>
              <a:t>diagnostice</a:t>
            </a:r>
            <a:r>
              <a:rPr sz="2000" spc="-40" dirty="0">
                <a:latin typeface="Arial"/>
                <a:cs typeface="Arial"/>
              </a:rPr>
              <a:t> </a:t>
            </a:r>
            <a:r>
              <a:rPr sz="2000" dirty="0">
                <a:latin typeface="Arial"/>
                <a:cs typeface="Arial"/>
              </a:rPr>
              <a:t>a</a:t>
            </a:r>
            <a:r>
              <a:rPr sz="2000" spc="-10" dirty="0">
                <a:latin typeface="Arial"/>
                <a:cs typeface="Arial"/>
              </a:rPr>
              <a:t> </a:t>
            </a:r>
            <a:r>
              <a:rPr sz="2000" dirty="0">
                <a:latin typeface="Arial"/>
                <a:cs typeface="Arial"/>
              </a:rPr>
              <a:t>prognóze</a:t>
            </a:r>
            <a:r>
              <a:rPr sz="2000" spc="-60" dirty="0">
                <a:latin typeface="Arial"/>
                <a:cs typeface="Arial"/>
              </a:rPr>
              <a:t> </a:t>
            </a:r>
            <a:r>
              <a:rPr sz="2000" spc="-10" dirty="0">
                <a:latin typeface="Arial"/>
                <a:cs typeface="Arial"/>
              </a:rPr>
              <a:t>onemocnění</a:t>
            </a:r>
            <a:endParaRPr sz="2000">
              <a:latin typeface="Arial"/>
              <a:cs typeface="Arial"/>
            </a:endParaRPr>
          </a:p>
        </p:txBody>
      </p:sp>
      <p:sp>
        <p:nvSpPr>
          <p:cNvPr id="5" name="object 5"/>
          <p:cNvSpPr txBox="1"/>
          <p:nvPr/>
        </p:nvSpPr>
        <p:spPr>
          <a:xfrm>
            <a:off x="10583671" y="3419983"/>
            <a:ext cx="130873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https://doi.org/10.3390/ijms17060846</a:t>
            </a:r>
            <a:endParaRPr sz="600">
              <a:latin typeface="Tahoma"/>
              <a:cs typeface="Tahoma"/>
            </a:endParaRPr>
          </a:p>
        </p:txBody>
      </p:sp>
      <p:sp>
        <p:nvSpPr>
          <p:cNvPr id="6" name="object 6"/>
          <p:cNvSpPr txBox="1"/>
          <p:nvPr/>
        </p:nvSpPr>
        <p:spPr>
          <a:xfrm>
            <a:off x="8062721" y="6429247"/>
            <a:ext cx="156019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https://doi.org/10.1371/journal.ppat.1008058</a:t>
            </a:r>
            <a:endParaRPr sz="600">
              <a:latin typeface="Tahoma"/>
              <a:cs typeface="Tahoma"/>
            </a:endParaRPr>
          </a:p>
        </p:txBody>
      </p:sp>
      <p:pic>
        <p:nvPicPr>
          <p:cNvPr id="7" name="object 7"/>
          <p:cNvPicPr/>
          <p:nvPr/>
        </p:nvPicPr>
        <p:blipFill>
          <a:blip r:embed="rId2" cstate="print"/>
          <a:stretch>
            <a:fillRect/>
          </a:stretch>
        </p:blipFill>
        <p:spPr>
          <a:xfrm>
            <a:off x="5221223" y="286511"/>
            <a:ext cx="6960108" cy="29733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6" name="object 6"/>
          <p:cNvSpPr txBox="1"/>
          <p:nvPr/>
        </p:nvSpPr>
        <p:spPr>
          <a:xfrm>
            <a:off x="8207756" y="6434942"/>
            <a:ext cx="1798320" cy="294005"/>
          </a:xfrm>
          <a:prstGeom prst="rect">
            <a:avLst/>
          </a:prstGeom>
        </p:spPr>
        <p:txBody>
          <a:bodyPr vert="horz" wrap="square" lIns="0" tIns="5080" rIns="0" bIns="0" rtlCol="0">
            <a:spAutoFit/>
          </a:bodyPr>
          <a:lstStyle/>
          <a:p>
            <a:pPr marL="12700" marR="5080">
              <a:lnSpc>
                <a:spcPct val="100000"/>
              </a:lnSpc>
              <a:spcBef>
                <a:spcPts val="40"/>
              </a:spcBef>
            </a:pPr>
            <a:r>
              <a:rPr sz="600" spc="-10" dirty="0">
                <a:latin typeface="Arial"/>
                <a:cs typeface="Arial"/>
              </a:rPr>
              <a:t>https://doi.org/10.1371/journal.ppat.1008058</a:t>
            </a:r>
            <a:r>
              <a:rPr sz="600" spc="500" dirty="0">
                <a:latin typeface="Arial"/>
                <a:cs typeface="Arial"/>
              </a:rPr>
              <a:t> </a:t>
            </a:r>
            <a:r>
              <a:rPr sz="600" spc="-10" dirty="0">
                <a:latin typeface="Arial"/>
                <a:cs typeface="Arial"/>
              </a:rPr>
              <a:t>https://doi.org/10.1007/978-3-030-37681-</a:t>
            </a:r>
            <a:r>
              <a:rPr sz="600" spc="-50" dirty="0">
                <a:latin typeface="Arial"/>
                <a:cs typeface="Arial"/>
              </a:rPr>
              <a:t>9</a:t>
            </a:r>
            <a:r>
              <a:rPr sz="600" spc="500" dirty="0">
                <a:latin typeface="Arial"/>
                <a:cs typeface="Arial"/>
              </a:rPr>
              <a:t> </a:t>
            </a:r>
            <a:r>
              <a:rPr sz="600" spc="-10" dirty="0">
                <a:latin typeface="Arial"/>
                <a:cs typeface="Arial"/>
              </a:rPr>
              <a:t>https:/</a:t>
            </a:r>
            <a:r>
              <a:rPr sz="600" spc="-10" dirty="0">
                <a:latin typeface="Arial"/>
                <a:cs typeface="Arial"/>
                <a:hlinkClick r:id="rId2"/>
              </a:rPr>
              <a:t>/w</a:t>
            </a:r>
            <a:r>
              <a:rPr sz="600" spc="-10" dirty="0">
                <a:latin typeface="Arial"/>
                <a:cs typeface="Arial"/>
              </a:rPr>
              <a:t>w</a:t>
            </a:r>
            <a:r>
              <a:rPr sz="600" spc="-10" dirty="0">
                <a:latin typeface="Arial"/>
                <a:cs typeface="Arial"/>
                <a:hlinkClick r:id="rId2"/>
              </a:rPr>
              <a:t>w.aacc.org/cln/articles/2013/january/saliva</a:t>
            </a:r>
            <a:endParaRPr sz="600">
              <a:latin typeface="Arial"/>
              <a:cs typeface="Arial"/>
            </a:endParaRPr>
          </a:p>
        </p:txBody>
      </p:sp>
      <p:sp>
        <p:nvSpPr>
          <p:cNvPr id="3" name="object 3"/>
          <p:cNvSpPr txBox="1"/>
          <p:nvPr/>
        </p:nvSpPr>
        <p:spPr>
          <a:xfrm>
            <a:off x="473151" y="934189"/>
            <a:ext cx="5189220" cy="1134745"/>
          </a:xfrm>
          <a:prstGeom prst="rect">
            <a:avLst/>
          </a:prstGeom>
        </p:spPr>
        <p:txBody>
          <a:bodyPr vert="horz" wrap="square" lIns="0" tIns="231775" rIns="0" bIns="0" rtlCol="0">
            <a:spAutoFit/>
          </a:bodyPr>
          <a:lstStyle/>
          <a:p>
            <a:pPr marL="12700">
              <a:lnSpc>
                <a:spcPct val="100000"/>
              </a:lnSpc>
              <a:spcBef>
                <a:spcPts val="1825"/>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dirty="0">
              <a:latin typeface="Arial"/>
              <a:cs typeface="Arial"/>
            </a:endParaRPr>
          </a:p>
          <a:p>
            <a:pPr marL="265430">
              <a:lnSpc>
                <a:spcPct val="100000"/>
              </a:lnSpc>
              <a:spcBef>
                <a:spcPts val="1245"/>
              </a:spcBef>
            </a:pPr>
            <a:r>
              <a:rPr sz="2000" u="sng" spc="-10" dirty="0">
                <a:uFill>
                  <a:solidFill>
                    <a:srgbClr val="000000"/>
                  </a:solidFill>
                </a:uFill>
                <a:latin typeface="Arial"/>
                <a:cs typeface="Arial"/>
              </a:rPr>
              <a:t>Limitace:</a:t>
            </a:r>
            <a:endParaRPr sz="2000" dirty="0">
              <a:latin typeface="Arial"/>
              <a:cs typeface="Arial"/>
            </a:endParaRPr>
          </a:p>
        </p:txBody>
      </p:sp>
      <p:sp>
        <p:nvSpPr>
          <p:cNvPr id="4" name="object 4"/>
          <p:cNvSpPr txBox="1"/>
          <p:nvPr/>
        </p:nvSpPr>
        <p:spPr>
          <a:xfrm>
            <a:off x="726135" y="2222465"/>
            <a:ext cx="10989945" cy="4238625"/>
          </a:xfrm>
          <a:prstGeom prst="rect">
            <a:avLst/>
          </a:prstGeom>
        </p:spPr>
        <p:txBody>
          <a:bodyPr vert="horz" wrap="square" lIns="0" tIns="77470" rIns="0" bIns="0" rtlCol="0">
            <a:spAutoFit/>
          </a:bodyPr>
          <a:lstStyle/>
          <a:p>
            <a:pPr marL="12700">
              <a:lnSpc>
                <a:spcPct val="100000"/>
              </a:lnSpc>
              <a:spcBef>
                <a:spcPts val="610"/>
              </a:spcBef>
              <a:tabLst>
                <a:tab pos="190500" algn="l"/>
              </a:tabLst>
            </a:pPr>
            <a:r>
              <a:rPr sz="2000" dirty="0">
                <a:solidFill>
                  <a:srgbClr val="0000DC"/>
                </a:solidFill>
                <a:latin typeface="Arial"/>
                <a:cs typeface="Arial"/>
              </a:rPr>
              <a:t>̶	</a:t>
            </a:r>
            <a:r>
              <a:rPr sz="2000" dirty="0">
                <a:latin typeface="Arial"/>
                <a:cs typeface="Arial"/>
              </a:rPr>
              <a:t>korelace</a:t>
            </a:r>
            <a:r>
              <a:rPr sz="2000" spc="-80" dirty="0">
                <a:latin typeface="Arial"/>
                <a:cs typeface="Arial"/>
              </a:rPr>
              <a:t> </a:t>
            </a:r>
            <a:r>
              <a:rPr sz="2000" dirty="0">
                <a:latin typeface="Arial"/>
                <a:cs typeface="Arial"/>
              </a:rPr>
              <a:t>hladin</a:t>
            </a:r>
            <a:r>
              <a:rPr sz="2000" spc="-40" dirty="0">
                <a:latin typeface="Arial"/>
                <a:cs typeface="Arial"/>
              </a:rPr>
              <a:t> </a:t>
            </a:r>
            <a:r>
              <a:rPr sz="2000" dirty="0">
                <a:latin typeface="Arial"/>
                <a:cs typeface="Arial"/>
              </a:rPr>
              <a:t>biomarkerů</a:t>
            </a:r>
            <a:r>
              <a:rPr sz="2000" spc="-75" dirty="0">
                <a:latin typeface="Arial"/>
                <a:cs typeface="Arial"/>
              </a:rPr>
              <a:t> </a:t>
            </a:r>
            <a:r>
              <a:rPr sz="2000" spc="-10" dirty="0">
                <a:latin typeface="Arial"/>
                <a:cs typeface="Arial"/>
              </a:rPr>
              <a:t>sérum/slina</a:t>
            </a:r>
            <a:endParaRPr sz="2000" dirty="0">
              <a:latin typeface="Arial"/>
              <a:cs typeface="Arial"/>
            </a:endParaRPr>
          </a:p>
          <a:p>
            <a:pPr marL="1001394" marR="5080" indent="-399415">
              <a:lnSpc>
                <a:spcPct val="105000"/>
              </a:lnSpc>
              <a:spcBef>
                <a:spcPts val="305"/>
              </a:spcBef>
            </a:pPr>
            <a:r>
              <a:rPr sz="1600" dirty="0">
                <a:latin typeface="Arial"/>
                <a:cs typeface="Arial"/>
              </a:rPr>
              <a:t>↓↓↓</a:t>
            </a:r>
            <a:r>
              <a:rPr sz="1600" spc="-50" dirty="0">
                <a:latin typeface="Arial"/>
                <a:cs typeface="Arial"/>
              </a:rPr>
              <a:t> </a:t>
            </a:r>
            <a:r>
              <a:rPr sz="1600" dirty="0">
                <a:latin typeface="Arial"/>
                <a:cs typeface="Arial"/>
              </a:rPr>
              <a:t>koncentrace</a:t>
            </a:r>
            <a:r>
              <a:rPr sz="1600" spc="-30" dirty="0">
                <a:latin typeface="Arial"/>
                <a:cs typeface="Arial"/>
              </a:rPr>
              <a:t> </a:t>
            </a:r>
            <a:r>
              <a:rPr sz="1600" dirty="0">
                <a:latin typeface="Arial"/>
                <a:cs typeface="Arial"/>
              </a:rPr>
              <a:t>analytů</a:t>
            </a:r>
            <a:r>
              <a:rPr sz="1600" spc="-20" dirty="0">
                <a:latin typeface="Arial"/>
                <a:cs typeface="Arial"/>
              </a:rPr>
              <a:t> </a:t>
            </a:r>
            <a:r>
              <a:rPr sz="1600" dirty="0">
                <a:latin typeface="Arial"/>
                <a:cs typeface="Arial"/>
              </a:rPr>
              <a:t>v</a:t>
            </a:r>
            <a:r>
              <a:rPr sz="1600" spc="-40" dirty="0">
                <a:latin typeface="Arial"/>
                <a:cs typeface="Arial"/>
              </a:rPr>
              <a:t> </a:t>
            </a:r>
            <a:r>
              <a:rPr sz="1600" dirty="0">
                <a:latin typeface="Arial"/>
                <a:cs typeface="Arial"/>
              </a:rPr>
              <a:t>porovnání</a:t>
            </a:r>
            <a:r>
              <a:rPr sz="1600" spc="-30" dirty="0">
                <a:latin typeface="Arial"/>
                <a:cs typeface="Arial"/>
              </a:rPr>
              <a:t> </a:t>
            </a:r>
            <a:r>
              <a:rPr sz="1600" dirty="0">
                <a:latin typeface="Arial"/>
                <a:cs typeface="Arial"/>
              </a:rPr>
              <a:t>se</a:t>
            </a:r>
            <a:r>
              <a:rPr sz="1600" spc="-45" dirty="0">
                <a:latin typeface="Arial"/>
                <a:cs typeface="Arial"/>
              </a:rPr>
              <a:t> </a:t>
            </a:r>
            <a:r>
              <a:rPr sz="1600" dirty="0">
                <a:latin typeface="Arial"/>
                <a:cs typeface="Arial"/>
              </a:rPr>
              <a:t>sérem</a:t>
            </a:r>
            <a:r>
              <a:rPr sz="1600" spc="5" dirty="0">
                <a:latin typeface="Arial"/>
                <a:cs typeface="Arial"/>
              </a:rPr>
              <a:t> </a:t>
            </a:r>
            <a:r>
              <a:rPr sz="1600" dirty="0">
                <a:latin typeface="Wingdings"/>
                <a:cs typeface="Wingdings"/>
              </a:rPr>
              <a:t></a:t>
            </a:r>
            <a:r>
              <a:rPr sz="1600" dirty="0">
                <a:latin typeface="Times New Roman"/>
                <a:cs typeface="Times New Roman"/>
              </a:rPr>
              <a:t> </a:t>
            </a:r>
            <a:r>
              <a:rPr sz="1600" dirty="0">
                <a:latin typeface="Arial"/>
                <a:cs typeface="Arial"/>
              </a:rPr>
              <a:t>↑</a:t>
            </a:r>
            <a:r>
              <a:rPr sz="1600" spc="-35" dirty="0">
                <a:latin typeface="Arial"/>
                <a:cs typeface="Arial"/>
              </a:rPr>
              <a:t> </a:t>
            </a:r>
            <a:r>
              <a:rPr sz="1600" dirty="0">
                <a:latin typeface="Arial"/>
                <a:cs typeface="Arial"/>
              </a:rPr>
              <a:t>objem</a:t>
            </a:r>
            <a:r>
              <a:rPr sz="1600" spc="-45" dirty="0">
                <a:latin typeface="Arial"/>
                <a:cs typeface="Arial"/>
              </a:rPr>
              <a:t> </a:t>
            </a:r>
            <a:r>
              <a:rPr sz="1600" dirty="0">
                <a:latin typeface="Arial"/>
                <a:cs typeface="Arial"/>
              </a:rPr>
              <a:t>vzorku</a:t>
            </a:r>
            <a:r>
              <a:rPr sz="1600" spc="-30" dirty="0">
                <a:latin typeface="Arial"/>
                <a:cs typeface="Arial"/>
              </a:rPr>
              <a:t> </a:t>
            </a:r>
            <a:r>
              <a:rPr sz="1600" dirty="0">
                <a:latin typeface="Arial"/>
                <a:cs typeface="Arial"/>
              </a:rPr>
              <a:t>slin,</a:t>
            </a:r>
            <a:r>
              <a:rPr sz="1600" spc="-55" dirty="0">
                <a:latin typeface="Arial"/>
                <a:cs typeface="Arial"/>
              </a:rPr>
              <a:t> </a:t>
            </a:r>
            <a:r>
              <a:rPr sz="1600" dirty="0">
                <a:latin typeface="Arial"/>
                <a:cs typeface="Arial"/>
              </a:rPr>
              <a:t>detekční</a:t>
            </a:r>
            <a:r>
              <a:rPr sz="1600" spc="-40" dirty="0">
                <a:latin typeface="Arial"/>
                <a:cs typeface="Arial"/>
              </a:rPr>
              <a:t> </a:t>
            </a:r>
            <a:r>
              <a:rPr sz="1600" dirty="0">
                <a:latin typeface="Arial"/>
                <a:cs typeface="Arial"/>
              </a:rPr>
              <a:t>limit</a:t>
            </a:r>
            <a:r>
              <a:rPr sz="1600" spc="-55" dirty="0">
                <a:latin typeface="Arial"/>
                <a:cs typeface="Arial"/>
              </a:rPr>
              <a:t> </a:t>
            </a:r>
            <a:r>
              <a:rPr sz="1600" dirty="0">
                <a:latin typeface="Arial"/>
                <a:cs typeface="Arial"/>
              </a:rPr>
              <a:t>metody,</a:t>
            </a:r>
            <a:r>
              <a:rPr sz="1600" spc="5" dirty="0">
                <a:latin typeface="Arial"/>
                <a:cs typeface="Arial"/>
              </a:rPr>
              <a:t> </a:t>
            </a:r>
            <a:r>
              <a:rPr sz="1600" dirty="0">
                <a:latin typeface="Arial"/>
                <a:cs typeface="Arial"/>
              </a:rPr>
              <a:t>deplece</a:t>
            </a:r>
            <a:r>
              <a:rPr sz="1600" spc="15" dirty="0">
                <a:latin typeface="Arial"/>
                <a:cs typeface="Arial"/>
              </a:rPr>
              <a:t> </a:t>
            </a:r>
            <a:r>
              <a:rPr sz="1600" spc="-10" dirty="0">
                <a:latin typeface="Arial"/>
                <a:cs typeface="Arial"/>
              </a:rPr>
              <a:t>abundantních </a:t>
            </a:r>
            <a:r>
              <a:rPr sz="1600" dirty="0">
                <a:latin typeface="Arial"/>
                <a:cs typeface="Arial"/>
              </a:rPr>
              <a:t>proteinů</a:t>
            </a:r>
            <a:r>
              <a:rPr sz="1600" spc="-30" dirty="0">
                <a:latin typeface="Arial"/>
                <a:cs typeface="Arial"/>
              </a:rPr>
              <a:t> </a:t>
            </a:r>
            <a:r>
              <a:rPr sz="1600" dirty="0">
                <a:latin typeface="Arial"/>
                <a:cs typeface="Arial"/>
              </a:rPr>
              <a:t>(</a:t>
            </a:r>
            <a:r>
              <a:rPr sz="1600" dirty="0">
                <a:solidFill>
                  <a:srgbClr val="0000DC"/>
                </a:solidFill>
                <a:latin typeface="Arial"/>
                <a:cs typeface="Arial"/>
              </a:rPr>
              <a:t>PRPs,</a:t>
            </a:r>
            <a:r>
              <a:rPr sz="1600" spc="-25" dirty="0">
                <a:solidFill>
                  <a:srgbClr val="0000DC"/>
                </a:solidFill>
                <a:latin typeface="Arial"/>
                <a:cs typeface="Arial"/>
              </a:rPr>
              <a:t> </a:t>
            </a:r>
            <a:r>
              <a:rPr sz="1600" spc="-20" dirty="0">
                <a:solidFill>
                  <a:srgbClr val="0000DC"/>
                </a:solidFill>
                <a:latin typeface="Arial"/>
                <a:cs typeface="Arial"/>
              </a:rPr>
              <a:t>α-</a:t>
            </a:r>
            <a:r>
              <a:rPr sz="1600" dirty="0">
                <a:solidFill>
                  <a:srgbClr val="0000DC"/>
                </a:solidFill>
                <a:latin typeface="Arial"/>
                <a:cs typeface="Arial"/>
              </a:rPr>
              <a:t>amyláza,</a:t>
            </a:r>
            <a:r>
              <a:rPr sz="1600" spc="-15" dirty="0">
                <a:solidFill>
                  <a:srgbClr val="0000DC"/>
                </a:solidFill>
                <a:latin typeface="Arial"/>
                <a:cs typeface="Arial"/>
              </a:rPr>
              <a:t> </a:t>
            </a:r>
            <a:r>
              <a:rPr sz="1600" dirty="0">
                <a:solidFill>
                  <a:srgbClr val="0000DC"/>
                </a:solidFill>
                <a:latin typeface="Arial"/>
                <a:cs typeface="Arial"/>
              </a:rPr>
              <a:t>albumin,</a:t>
            </a:r>
            <a:r>
              <a:rPr sz="1600" spc="-40" dirty="0">
                <a:solidFill>
                  <a:srgbClr val="0000DC"/>
                </a:solidFill>
                <a:latin typeface="Arial"/>
                <a:cs typeface="Arial"/>
              </a:rPr>
              <a:t> </a:t>
            </a:r>
            <a:r>
              <a:rPr sz="1600" dirty="0">
                <a:solidFill>
                  <a:srgbClr val="0000DC"/>
                </a:solidFill>
                <a:latin typeface="Arial"/>
                <a:cs typeface="Arial"/>
              </a:rPr>
              <a:t>muciny</a:t>
            </a:r>
            <a:r>
              <a:rPr sz="1600" spc="-45" dirty="0">
                <a:solidFill>
                  <a:srgbClr val="0000DC"/>
                </a:solidFill>
                <a:latin typeface="Arial"/>
                <a:cs typeface="Arial"/>
              </a:rPr>
              <a:t> </a:t>
            </a:r>
            <a:r>
              <a:rPr sz="1600" dirty="0">
                <a:solidFill>
                  <a:srgbClr val="0000DC"/>
                </a:solidFill>
                <a:latin typeface="Arial"/>
                <a:cs typeface="Arial"/>
              </a:rPr>
              <a:t>and</a:t>
            </a:r>
            <a:r>
              <a:rPr sz="1600" spc="-25" dirty="0">
                <a:solidFill>
                  <a:srgbClr val="0000DC"/>
                </a:solidFill>
                <a:latin typeface="Arial"/>
                <a:cs typeface="Arial"/>
              </a:rPr>
              <a:t> </a:t>
            </a:r>
            <a:r>
              <a:rPr sz="1600" dirty="0">
                <a:solidFill>
                  <a:srgbClr val="0000DC"/>
                </a:solidFill>
                <a:latin typeface="Arial"/>
                <a:cs typeface="Arial"/>
              </a:rPr>
              <a:t>sekreční</a:t>
            </a:r>
            <a:r>
              <a:rPr sz="1600" spc="-30" dirty="0">
                <a:solidFill>
                  <a:srgbClr val="0000DC"/>
                </a:solidFill>
                <a:latin typeface="Arial"/>
                <a:cs typeface="Arial"/>
              </a:rPr>
              <a:t> </a:t>
            </a:r>
            <a:r>
              <a:rPr sz="1600" dirty="0">
                <a:solidFill>
                  <a:srgbClr val="0000DC"/>
                </a:solidFill>
                <a:latin typeface="Arial"/>
                <a:cs typeface="Arial"/>
              </a:rPr>
              <a:t>IgA</a:t>
            </a:r>
            <a:r>
              <a:rPr sz="1600" spc="-25" dirty="0">
                <a:solidFill>
                  <a:srgbClr val="0000DC"/>
                </a:solidFill>
                <a:latin typeface="Arial"/>
                <a:cs typeface="Arial"/>
              </a:rPr>
              <a:t> </a:t>
            </a:r>
            <a:r>
              <a:rPr sz="1600" dirty="0">
                <a:solidFill>
                  <a:srgbClr val="0000DC"/>
                </a:solidFill>
                <a:latin typeface="Arial"/>
                <a:cs typeface="Arial"/>
              </a:rPr>
              <a:t>mohou</a:t>
            </a:r>
            <a:r>
              <a:rPr sz="1600" spc="-25" dirty="0">
                <a:solidFill>
                  <a:srgbClr val="0000DC"/>
                </a:solidFill>
                <a:latin typeface="Arial"/>
                <a:cs typeface="Arial"/>
              </a:rPr>
              <a:t> </a:t>
            </a:r>
            <a:r>
              <a:rPr sz="1600" dirty="0">
                <a:solidFill>
                  <a:srgbClr val="0000DC"/>
                </a:solidFill>
                <a:latin typeface="Arial"/>
                <a:cs typeface="Arial"/>
              </a:rPr>
              <a:t>tvořit</a:t>
            </a:r>
            <a:r>
              <a:rPr sz="1600" spc="-25" dirty="0">
                <a:solidFill>
                  <a:srgbClr val="0000DC"/>
                </a:solidFill>
                <a:latin typeface="Arial"/>
                <a:cs typeface="Arial"/>
              </a:rPr>
              <a:t> </a:t>
            </a:r>
            <a:r>
              <a:rPr sz="1600" dirty="0">
                <a:solidFill>
                  <a:srgbClr val="0000DC"/>
                </a:solidFill>
                <a:latin typeface="Arial"/>
                <a:cs typeface="Arial"/>
              </a:rPr>
              <a:t>až</a:t>
            </a:r>
            <a:r>
              <a:rPr sz="1600" spc="-35" dirty="0">
                <a:solidFill>
                  <a:srgbClr val="0000DC"/>
                </a:solidFill>
                <a:latin typeface="Arial"/>
                <a:cs typeface="Arial"/>
              </a:rPr>
              <a:t> </a:t>
            </a:r>
            <a:r>
              <a:rPr sz="1600" dirty="0">
                <a:solidFill>
                  <a:srgbClr val="0000DC"/>
                </a:solidFill>
                <a:latin typeface="Arial"/>
                <a:cs typeface="Arial"/>
              </a:rPr>
              <a:t>80</a:t>
            </a:r>
            <a:r>
              <a:rPr sz="1600" spc="-40" dirty="0">
                <a:solidFill>
                  <a:srgbClr val="0000DC"/>
                </a:solidFill>
                <a:latin typeface="Arial"/>
                <a:cs typeface="Arial"/>
              </a:rPr>
              <a:t> </a:t>
            </a:r>
            <a:r>
              <a:rPr sz="1600" dirty="0">
                <a:solidFill>
                  <a:srgbClr val="0000DC"/>
                </a:solidFill>
                <a:latin typeface="Arial"/>
                <a:cs typeface="Arial"/>
              </a:rPr>
              <a:t>%),</a:t>
            </a:r>
            <a:r>
              <a:rPr sz="1600" spc="-15" dirty="0">
                <a:solidFill>
                  <a:srgbClr val="0000DC"/>
                </a:solidFill>
                <a:latin typeface="Arial"/>
                <a:cs typeface="Arial"/>
              </a:rPr>
              <a:t> </a:t>
            </a:r>
            <a:r>
              <a:rPr sz="1600" spc="-10" dirty="0">
                <a:latin typeface="Arial"/>
                <a:cs typeface="Arial"/>
              </a:rPr>
              <a:t>osmolalita</a:t>
            </a:r>
            <a:endParaRPr sz="1600" dirty="0">
              <a:latin typeface="Arial"/>
              <a:cs typeface="Arial"/>
            </a:endParaRPr>
          </a:p>
          <a:p>
            <a:pPr marL="12700">
              <a:lnSpc>
                <a:spcPct val="100000"/>
              </a:lnSpc>
              <a:spcBef>
                <a:spcPts val="944"/>
              </a:spcBef>
              <a:tabLst>
                <a:tab pos="190500" algn="l"/>
              </a:tabLst>
            </a:pPr>
            <a:r>
              <a:rPr sz="2000" dirty="0">
                <a:solidFill>
                  <a:srgbClr val="0000DC"/>
                </a:solidFill>
                <a:latin typeface="Arial"/>
                <a:cs typeface="Arial"/>
              </a:rPr>
              <a:t>̶	</a:t>
            </a:r>
            <a:r>
              <a:rPr sz="2000" dirty="0">
                <a:latin typeface="Arial"/>
                <a:cs typeface="Arial"/>
              </a:rPr>
              <a:t>vysoká</a:t>
            </a:r>
            <a:r>
              <a:rPr sz="2000" spc="-45" dirty="0">
                <a:latin typeface="Arial"/>
                <a:cs typeface="Arial"/>
              </a:rPr>
              <a:t> </a:t>
            </a:r>
            <a:r>
              <a:rPr sz="2000" dirty="0">
                <a:latin typeface="Arial"/>
                <a:cs typeface="Arial"/>
              </a:rPr>
              <a:t>variabilita</a:t>
            </a:r>
            <a:r>
              <a:rPr sz="2000" spc="-20" dirty="0">
                <a:latin typeface="Arial"/>
                <a:cs typeface="Arial"/>
              </a:rPr>
              <a:t> </a:t>
            </a:r>
            <a:r>
              <a:rPr sz="2000" dirty="0">
                <a:latin typeface="Wingdings"/>
                <a:cs typeface="Wingdings"/>
              </a:rPr>
              <a:t></a:t>
            </a:r>
            <a:r>
              <a:rPr sz="2000" spc="25" dirty="0">
                <a:latin typeface="Times New Roman"/>
                <a:cs typeface="Times New Roman"/>
              </a:rPr>
              <a:t> </a:t>
            </a:r>
            <a:r>
              <a:rPr sz="2000" dirty="0">
                <a:latin typeface="Arial"/>
                <a:cs typeface="Arial"/>
              </a:rPr>
              <a:t>horší</a:t>
            </a:r>
            <a:r>
              <a:rPr sz="2000" spc="-50" dirty="0">
                <a:latin typeface="Arial"/>
                <a:cs typeface="Arial"/>
              </a:rPr>
              <a:t> </a:t>
            </a:r>
            <a:r>
              <a:rPr sz="2000" dirty="0">
                <a:latin typeface="Arial"/>
                <a:cs typeface="Arial"/>
              </a:rPr>
              <a:t>reprodukovatelnost</a:t>
            </a:r>
            <a:r>
              <a:rPr sz="2000" spc="-65" dirty="0">
                <a:latin typeface="Arial"/>
                <a:cs typeface="Arial"/>
              </a:rPr>
              <a:t> </a:t>
            </a:r>
            <a:r>
              <a:rPr sz="2000" spc="-10" dirty="0">
                <a:latin typeface="Arial"/>
                <a:cs typeface="Arial"/>
              </a:rPr>
              <a:t>výsledků</a:t>
            </a:r>
            <a:endParaRPr sz="2000" dirty="0">
              <a:latin typeface="Arial"/>
              <a:cs typeface="Arial"/>
            </a:endParaRPr>
          </a:p>
          <a:p>
            <a:pPr marL="888365" indent="-286385">
              <a:lnSpc>
                <a:spcPct val="100000"/>
              </a:lnSpc>
              <a:spcBef>
                <a:spcPts val="15"/>
              </a:spcBef>
              <a:buSzPct val="78125"/>
              <a:buChar char="•"/>
              <a:tabLst>
                <a:tab pos="888365" algn="l"/>
              </a:tabLst>
            </a:pPr>
            <a:r>
              <a:rPr sz="1600" dirty="0">
                <a:latin typeface="Arial"/>
                <a:cs typeface="Arial"/>
              </a:rPr>
              <a:t>technická</a:t>
            </a:r>
            <a:r>
              <a:rPr sz="1600" spc="-70" dirty="0">
                <a:latin typeface="Arial"/>
                <a:cs typeface="Arial"/>
              </a:rPr>
              <a:t> </a:t>
            </a:r>
            <a:r>
              <a:rPr sz="1600" dirty="0">
                <a:latin typeface="Arial"/>
                <a:cs typeface="Arial"/>
              </a:rPr>
              <a:t>(odběr,</a:t>
            </a:r>
            <a:r>
              <a:rPr sz="1600" spc="-40" dirty="0">
                <a:latin typeface="Arial"/>
                <a:cs typeface="Arial"/>
              </a:rPr>
              <a:t> </a:t>
            </a:r>
            <a:r>
              <a:rPr sz="1600" dirty="0">
                <a:latin typeface="Arial"/>
                <a:cs typeface="Arial"/>
              </a:rPr>
              <a:t>zpracování,</a:t>
            </a:r>
            <a:r>
              <a:rPr sz="1600" spc="-40" dirty="0">
                <a:latin typeface="Arial"/>
                <a:cs typeface="Arial"/>
              </a:rPr>
              <a:t> </a:t>
            </a:r>
            <a:r>
              <a:rPr sz="1600" dirty="0">
                <a:latin typeface="Arial"/>
                <a:cs typeface="Arial"/>
              </a:rPr>
              <a:t>použitá</a:t>
            </a:r>
            <a:r>
              <a:rPr sz="1600" spc="-70" dirty="0">
                <a:latin typeface="Arial"/>
                <a:cs typeface="Arial"/>
              </a:rPr>
              <a:t> </a:t>
            </a:r>
            <a:r>
              <a:rPr sz="1600" spc="-10" dirty="0">
                <a:latin typeface="Arial"/>
                <a:cs typeface="Arial"/>
              </a:rPr>
              <a:t>metoda)</a:t>
            </a:r>
            <a:endParaRPr sz="1600" dirty="0">
              <a:latin typeface="Arial"/>
              <a:cs typeface="Arial"/>
            </a:endParaRPr>
          </a:p>
          <a:p>
            <a:pPr marL="888365" indent="-286385">
              <a:lnSpc>
                <a:spcPct val="100000"/>
              </a:lnSpc>
              <a:buSzPct val="78125"/>
              <a:buChar char="•"/>
              <a:tabLst>
                <a:tab pos="888365" algn="l"/>
              </a:tabLst>
            </a:pPr>
            <a:r>
              <a:rPr sz="1600" dirty="0">
                <a:latin typeface="Arial"/>
                <a:cs typeface="Arial"/>
              </a:rPr>
              <a:t>inter-</a:t>
            </a:r>
            <a:r>
              <a:rPr sz="1600" spc="-20" dirty="0">
                <a:latin typeface="Arial"/>
                <a:cs typeface="Arial"/>
              </a:rPr>
              <a:t> </a:t>
            </a:r>
            <a:r>
              <a:rPr sz="1600" dirty="0">
                <a:latin typeface="Arial"/>
                <a:cs typeface="Arial"/>
              </a:rPr>
              <a:t>(věk,</a:t>
            </a:r>
            <a:r>
              <a:rPr sz="1600" spc="-20" dirty="0">
                <a:latin typeface="Arial"/>
                <a:cs typeface="Arial"/>
              </a:rPr>
              <a:t> </a:t>
            </a:r>
            <a:r>
              <a:rPr sz="1600" dirty="0">
                <a:latin typeface="Arial"/>
                <a:cs typeface="Arial"/>
              </a:rPr>
              <a:t>pohlaví,</a:t>
            </a:r>
            <a:r>
              <a:rPr sz="1600" spc="-40" dirty="0">
                <a:latin typeface="Arial"/>
                <a:cs typeface="Arial"/>
              </a:rPr>
              <a:t> </a:t>
            </a:r>
            <a:r>
              <a:rPr sz="1600" dirty="0">
                <a:latin typeface="Arial"/>
                <a:cs typeface="Arial"/>
              </a:rPr>
              <a:t>fyziologický</a:t>
            </a:r>
            <a:r>
              <a:rPr sz="1600" spc="-45" dirty="0">
                <a:latin typeface="Arial"/>
                <a:cs typeface="Arial"/>
              </a:rPr>
              <a:t> </a:t>
            </a:r>
            <a:r>
              <a:rPr sz="1600" dirty="0">
                <a:latin typeface="Arial"/>
                <a:cs typeface="Arial"/>
              </a:rPr>
              <a:t>stav)</a:t>
            </a:r>
            <a:r>
              <a:rPr sz="1600" spc="-30" dirty="0">
                <a:latin typeface="Arial"/>
                <a:cs typeface="Arial"/>
              </a:rPr>
              <a:t> </a:t>
            </a:r>
            <a:r>
              <a:rPr sz="1600" dirty="0">
                <a:latin typeface="Arial"/>
                <a:cs typeface="Arial"/>
              </a:rPr>
              <a:t>a</a:t>
            </a:r>
            <a:r>
              <a:rPr sz="1600" spc="-35" dirty="0">
                <a:latin typeface="Arial"/>
                <a:cs typeface="Arial"/>
              </a:rPr>
              <a:t> </a:t>
            </a:r>
            <a:r>
              <a:rPr sz="1600" spc="-10" dirty="0">
                <a:latin typeface="Arial"/>
                <a:cs typeface="Arial"/>
              </a:rPr>
              <a:t>intraindividuální</a:t>
            </a:r>
            <a:r>
              <a:rPr sz="1600" spc="-60" dirty="0">
                <a:latin typeface="Arial"/>
                <a:cs typeface="Arial"/>
              </a:rPr>
              <a:t> </a:t>
            </a:r>
            <a:r>
              <a:rPr sz="1600" dirty="0">
                <a:latin typeface="Arial"/>
                <a:cs typeface="Arial"/>
              </a:rPr>
              <a:t>(cirkadiánní, </a:t>
            </a:r>
            <a:r>
              <a:rPr sz="1600" spc="-10" dirty="0">
                <a:latin typeface="Arial"/>
                <a:cs typeface="Arial"/>
              </a:rPr>
              <a:t>cirkanuální)</a:t>
            </a:r>
            <a:endParaRPr sz="1600" dirty="0">
              <a:latin typeface="Arial"/>
              <a:cs typeface="Arial"/>
            </a:endParaRPr>
          </a:p>
          <a:p>
            <a:pPr marL="889000" marR="475615" indent="-287020">
              <a:lnSpc>
                <a:spcPct val="100000"/>
              </a:lnSpc>
              <a:buSzPct val="78125"/>
              <a:buChar char="•"/>
              <a:tabLst>
                <a:tab pos="889000" algn="l"/>
              </a:tabLst>
            </a:pPr>
            <a:r>
              <a:rPr sz="1600" dirty="0">
                <a:latin typeface="Arial"/>
                <a:cs typeface="Arial"/>
              </a:rPr>
              <a:t>biologická</a:t>
            </a:r>
            <a:r>
              <a:rPr sz="1600" spc="-95" dirty="0">
                <a:latin typeface="Arial"/>
                <a:cs typeface="Arial"/>
              </a:rPr>
              <a:t> </a:t>
            </a:r>
            <a:r>
              <a:rPr sz="1600" dirty="0">
                <a:latin typeface="Arial"/>
                <a:cs typeface="Arial"/>
              </a:rPr>
              <a:t>(vliv</a:t>
            </a:r>
            <a:r>
              <a:rPr sz="1600" spc="-70" dirty="0">
                <a:latin typeface="Arial"/>
                <a:cs typeface="Arial"/>
              </a:rPr>
              <a:t> </a:t>
            </a:r>
            <a:r>
              <a:rPr sz="1600" dirty="0">
                <a:latin typeface="Arial"/>
                <a:cs typeface="Arial"/>
              </a:rPr>
              <a:t>stavu</a:t>
            </a:r>
            <a:r>
              <a:rPr sz="1600" spc="-60" dirty="0">
                <a:latin typeface="Arial"/>
                <a:cs typeface="Arial"/>
              </a:rPr>
              <a:t> </a:t>
            </a:r>
            <a:r>
              <a:rPr sz="1600" dirty="0">
                <a:latin typeface="Arial"/>
                <a:cs typeface="Arial"/>
              </a:rPr>
              <a:t>dutiny</a:t>
            </a:r>
            <a:r>
              <a:rPr sz="1600" spc="-60" dirty="0">
                <a:latin typeface="Arial"/>
                <a:cs typeface="Arial"/>
              </a:rPr>
              <a:t> </a:t>
            </a:r>
            <a:r>
              <a:rPr sz="1600" dirty="0">
                <a:latin typeface="Arial"/>
                <a:cs typeface="Arial"/>
              </a:rPr>
              <a:t>ústní,</a:t>
            </a:r>
            <a:r>
              <a:rPr sz="1600" spc="-40" dirty="0">
                <a:latin typeface="Arial"/>
                <a:cs typeface="Arial"/>
              </a:rPr>
              <a:t> </a:t>
            </a:r>
            <a:r>
              <a:rPr sz="1600" dirty="0">
                <a:latin typeface="Arial"/>
                <a:cs typeface="Arial"/>
              </a:rPr>
              <a:t>cirkadiánní</a:t>
            </a:r>
            <a:r>
              <a:rPr sz="1600" spc="-75" dirty="0">
                <a:latin typeface="Arial"/>
                <a:cs typeface="Arial"/>
              </a:rPr>
              <a:t> </a:t>
            </a:r>
            <a:r>
              <a:rPr sz="1600" dirty="0">
                <a:latin typeface="Arial"/>
                <a:cs typeface="Arial"/>
              </a:rPr>
              <a:t>rytmus,</a:t>
            </a:r>
            <a:r>
              <a:rPr sz="1600" spc="-20" dirty="0">
                <a:latin typeface="Arial"/>
                <a:cs typeface="Arial"/>
              </a:rPr>
              <a:t> </a:t>
            </a:r>
            <a:r>
              <a:rPr sz="1600" dirty="0">
                <a:latin typeface="Arial"/>
                <a:cs typeface="Arial"/>
              </a:rPr>
              <a:t>systémová</a:t>
            </a:r>
            <a:r>
              <a:rPr sz="1600" spc="-40" dirty="0">
                <a:latin typeface="Arial"/>
                <a:cs typeface="Arial"/>
              </a:rPr>
              <a:t> </a:t>
            </a:r>
            <a:r>
              <a:rPr sz="1600" dirty="0">
                <a:latin typeface="Arial"/>
                <a:cs typeface="Arial"/>
              </a:rPr>
              <a:t>onemocnění</a:t>
            </a:r>
            <a:r>
              <a:rPr sz="1600" spc="-50" dirty="0">
                <a:latin typeface="Arial"/>
                <a:cs typeface="Arial"/>
              </a:rPr>
              <a:t> </a:t>
            </a:r>
            <a:r>
              <a:rPr sz="1600" dirty="0">
                <a:latin typeface="Arial"/>
                <a:cs typeface="Arial"/>
              </a:rPr>
              <a:t>(Sjögrenův</a:t>
            </a:r>
            <a:r>
              <a:rPr sz="1600" spc="-55" dirty="0">
                <a:latin typeface="Arial"/>
                <a:cs typeface="Arial"/>
              </a:rPr>
              <a:t> </a:t>
            </a:r>
            <a:r>
              <a:rPr sz="1600" dirty="0">
                <a:latin typeface="Arial"/>
                <a:cs typeface="Arial"/>
              </a:rPr>
              <a:t>syndrom),</a:t>
            </a:r>
            <a:r>
              <a:rPr sz="1600" spc="-25" dirty="0">
                <a:latin typeface="Arial"/>
                <a:cs typeface="Arial"/>
              </a:rPr>
              <a:t> </a:t>
            </a:r>
            <a:r>
              <a:rPr sz="1600" spc="-10" dirty="0">
                <a:latin typeface="Arial"/>
                <a:cs typeface="Arial"/>
              </a:rPr>
              <a:t>léčiva, chemo/radioterapie)</a:t>
            </a:r>
            <a:r>
              <a:rPr sz="1600" spc="10" dirty="0">
                <a:latin typeface="Arial"/>
                <a:cs typeface="Arial"/>
              </a:rPr>
              <a:t> </a:t>
            </a:r>
            <a:r>
              <a:rPr sz="1600" dirty="0">
                <a:latin typeface="Wingdings"/>
                <a:cs typeface="Wingdings"/>
              </a:rPr>
              <a:t></a:t>
            </a:r>
            <a:r>
              <a:rPr sz="1600" spc="35" dirty="0">
                <a:latin typeface="Times New Roman"/>
                <a:cs typeface="Times New Roman"/>
              </a:rPr>
              <a:t> </a:t>
            </a:r>
            <a:r>
              <a:rPr sz="1600" dirty="0">
                <a:latin typeface="Arial"/>
                <a:cs typeface="Arial"/>
              </a:rPr>
              <a:t>objem</a:t>
            </a:r>
            <a:r>
              <a:rPr sz="1600" spc="-20" dirty="0">
                <a:latin typeface="Arial"/>
                <a:cs typeface="Arial"/>
              </a:rPr>
              <a:t> </a:t>
            </a:r>
            <a:r>
              <a:rPr sz="1600" dirty="0">
                <a:latin typeface="Arial"/>
                <a:cs typeface="Arial"/>
              </a:rPr>
              <a:t>a</a:t>
            </a:r>
            <a:r>
              <a:rPr sz="1600" spc="-15" dirty="0">
                <a:latin typeface="Arial"/>
                <a:cs typeface="Arial"/>
              </a:rPr>
              <a:t> </a:t>
            </a:r>
            <a:r>
              <a:rPr sz="1600" dirty="0">
                <a:latin typeface="Arial"/>
                <a:cs typeface="Arial"/>
              </a:rPr>
              <a:t>složení</a:t>
            </a:r>
            <a:r>
              <a:rPr sz="1600" spc="-30" dirty="0">
                <a:latin typeface="Arial"/>
                <a:cs typeface="Arial"/>
              </a:rPr>
              <a:t> </a:t>
            </a:r>
            <a:r>
              <a:rPr sz="1600" spc="-20" dirty="0">
                <a:latin typeface="Arial"/>
                <a:cs typeface="Arial"/>
              </a:rPr>
              <a:t>slin</a:t>
            </a:r>
            <a:endParaRPr sz="1600" dirty="0">
              <a:latin typeface="Arial"/>
              <a:cs typeface="Arial"/>
            </a:endParaRPr>
          </a:p>
          <a:p>
            <a:pPr marL="888365" indent="-286385">
              <a:lnSpc>
                <a:spcPct val="100000"/>
              </a:lnSpc>
              <a:buSzPct val="78125"/>
              <a:buChar char="•"/>
              <a:tabLst>
                <a:tab pos="888365" algn="l"/>
              </a:tabLst>
            </a:pPr>
            <a:r>
              <a:rPr sz="1600" dirty="0">
                <a:latin typeface="Arial"/>
                <a:cs typeface="Arial"/>
              </a:rPr>
              <a:t>rychlost</a:t>
            </a:r>
            <a:r>
              <a:rPr sz="1600" spc="-25" dirty="0">
                <a:latin typeface="Arial"/>
                <a:cs typeface="Arial"/>
              </a:rPr>
              <a:t> </a:t>
            </a:r>
            <a:r>
              <a:rPr sz="1600" dirty="0">
                <a:latin typeface="Arial"/>
                <a:cs typeface="Arial"/>
              </a:rPr>
              <a:t>a</a:t>
            </a:r>
            <a:r>
              <a:rPr sz="1600" spc="-40" dirty="0">
                <a:latin typeface="Arial"/>
                <a:cs typeface="Arial"/>
              </a:rPr>
              <a:t> </a:t>
            </a:r>
            <a:r>
              <a:rPr sz="1600" dirty="0">
                <a:latin typeface="Arial"/>
                <a:cs typeface="Arial"/>
              </a:rPr>
              <a:t>stimulace</a:t>
            </a:r>
            <a:r>
              <a:rPr sz="1600" spc="-55" dirty="0">
                <a:latin typeface="Arial"/>
                <a:cs typeface="Arial"/>
              </a:rPr>
              <a:t> </a:t>
            </a:r>
            <a:r>
              <a:rPr sz="1600" dirty="0">
                <a:latin typeface="Arial"/>
                <a:cs typeface="Arial"/>
              </a:rPr>
              <a:t>toku</a:t>
            </a:r>
            <a:r>
              <a:rPr sz="1600" spc="-30" dirty="0">
                <a:latin typeface="Arial"/>
                <a:cs typeface="Arial"/>
              </a:rPr>
              <a:t> </a:t>
            </a:r>
            <a:r>
              <a:rPr sz="1600" dirty="0">
                <a:latin typeface="Arial"/>
                <a:cs typeface="Arial"/>
              </a:rPr>
              <a:t>slin</a:t>
            </a:r>
            <a:r>
              <a:rPr sz="1600" spc="-45"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koncentrace</a:t>
            </a:r>
            <a:r>
              <a:rPr sz="1600" spc="-30" dirty="0">
                <a:latin typeface="Arial"/>
                <a:cs typeface="Arial"/>
              </a:rPr>
              <a:t> </a:t>
            </a:r>
            <a:r>
              <a:rPr sz="1600" dirty="0">
                <a:latin typeface="Arial"/>
                <a:cs typeface="Arial"/>
              </a:rPr>
              <a:t>slinných</a:t>
            </a:r>
            <a:r>
              <a:rPr sz="1600" spc="-80" dirty="0">
                <a:latin typeface="Arial"/>
                <a:cs typeface="Arial"/>
              </a:rPr>
              <a:t> </a:t>
            </a:r>
            <a:r>
              <a:rPr sz="1600" spc="-10" dirty="0">
                <a:latin typeface="Arial"/>
                <a:cs typeface="Arial"/>
              </a:rPr>
              <a:t>biomarkerů</a:t>
            </a:r>
            <a:endParaRPr sz="1600" dirty="0">
              <a:latin typeface="Arial"/>
              <a:cs typeface="Arial"/>
            </a:endParaRPr>
          </a:p>
          <a:p>
            <a:pPr marL="888365" indent="-286385">
              <a:lnSpc>
                <a:spcPct val="100000"/>
              </a:lnSpc>
              <a:buSzPct val="78125"/>
              <a:buChar char="•"/>
              <a:tabLst>
                <a:tab pos="888365" algn="l"/>
              </a:tabLst>
            </a:pPr>
            <a:r>
              <a:rPr sz="1600" spc="-10" dirty="0">
                <a:latin typeface="Arial"/>
                <a:cs typeface="Arial"/>
              </a:rPr>
              <a:t>proteolytické</a:t>
            </a:r>
            <a:r>
              <a:rPr sz="1600" spc="-15" dirty="0">
                <a:latin typeface="Arial"/>
                <a:cs typeface="Arial"/>
              </a:rPr>
              <a:t> </a:t>
            </a:r>
            <a:r>
              <a:rPr sz="1600" dirty="0">
                <a:latin typeface="Arial"/>
                <a:cs typeface="Arial"/>
              </a:rPr>
              <a:t>enzymy </a:t>
            </a:r>
            <a:r>
              <a:rPr sz="1600" spc="-10" dirty="0">
                <a:latin typeface="Arial"/>
                <a:cs typeface="Arial"/>
              </a:rPr>
              <a:t>(mikrobiom/hostitel)</a:t>
            </a:r>
            <a:r>
              <a:rPr sz="1600" spc="-15" dirty="0">
                <a:latin typeface="Arial"/>
                <a:cs typeface="Arial"/>
              </a:rPr>
              <a:t> </a:t>
            </a:r>
            <a:r>
              <a:rPr sz="1600" dirty="0">
                <a:latin typeface="Wingdings"/>
                <a:cs typeface="Wingdings"/>
              </a:rPr>
              <a:t></a:t>
            </a:r>
            <a:r>
              <a:rPr sz="1600" spc="30" dirty="0">
                <a:latin typeface="Times New Roman"/>
                <a:cs typeface="Times New Roman"/>
              </a:rPr>
              <a:t> </a:t>
            </a:r>
            <a:r>
              <a:rPr sz="1600" dirty="0">
                <a:latin typeface="Arial"/>
                <a:cs typeface="Arial"/>
              </a:rPr>
              <a:t>stabilita</a:t>
            </a:r>
            <a:r>
              <a:rPr sz="1600" spc="-40" dirty="0">
                <a:latin typeface="Arial"/>
                <a:cs typeface="Arial"/>
              </a:rPr>
              <a:t> </a:t>
            </a:r>
            <a:r>
              <a:rPr sz="1600" dirty="0">
                <a:latin typeface="Arial"/>
                <a:cs typeface="Arial"/>
              </a:rPr>
              <a:t>určitých</a:t>
            </a:r>
            <a:r>
              <a:rPr sz="1600" spc="-35" dirty="0">
                <a:latin typeface="Arial"/>
                <a:cs typeface="Arial"/>
              </a:rPr>
              <a:t> </a:t>
            </a:r>
            <a:r>
              <a:rPr sz="1600" spc="-10" dirty="0">
                <a:latin typeface="Arial"/>
                <a:cs typeface="Arial"/>
              </a:rPr>
              <a:t>biomarkerů</a:t>
            </a:r>
            <a:endParaRPr sz="1600" dirty="0">
              <a:latin typeface="Arial"/>
              <a:cs typeface="Arial"/>
            </a:endParaRPr>
          </a:p>
          <a:p>
            <a:pPr marL="12700">
              <a:lnSpc>
                <a:spcPct val="100000"/>
              </a:lnSpc>
              <a:spcBef>
                <a:spcPts val="944"/>
              </a:spcBef>
              <a:tabLst>
                <a:tab pos="190500" algn="l"/>
              </a:tabLst>
            </a:pPr>
            <a:r>
              <a:rPr sz="2000" dirty="0">
                <a:solidFill>
                  <a:srgbClr val="0000DC"/>
                </a:solidFill>
                <a:latin typeface="Arial"/>
                <a:cs typeface="Arial"/>
              </a:rPr>
              <a:t>̶	</a:t>
            </a:r>
            <a:r>
              <a:rPr sz="2000" dirty="0">
                <a:latin typeface="Arial"/>
                <a:cs typeface="Arial"/>
              </a:rPr>
              <a:t>otázka</a:t>
            </a:r>
            <a:r>
              <a:rPr sz="2000" spc="-45" dirty="0">
                <a:latin typeface="Arial"/>
                <a:cs typeface="Arial"/>
              </a:rPr>
              <a:t> </a:t>
            </a:r>
            <a:r>
              <a:rPr sz="2000" spc="-10" dirty="0">
                <a:latin typeface="Arial"/>
                <a:cs typeface="Arial"/>
              </a:rPr>
              <a:t>standardizace</a:t>
            </a:r>
            <a:endParaRPr sz="2000" dirty="0">
              <a:latin typeface="Arial"/>
              <a:cs typeface="Arial"/>
            </a:endParaRPr>
          </a:p>
          <a:p>
            <a:pPr marL="422275">
              <a:lnSpc>
                <a:spcPct val="100000"/>
              </a:lnSpc>
              <a:spcBef>
                <a:spcPts val="15"/>
              </a:spcBef>
            </a:pPr>
            <a:r>
              <a:rPr sz="1600" dirty="0">
                <a:latin typeface="Wingdings"/>
                <a:cs typeface="Wingdings"/>
              </a:rPr>
              <a:t></a:t>
            </a:r>
            <a:r>
              <a:rPr sz="1600" spc="5" dirty="0">
                <a:latin typeface="Times New Roman"/>
                <a:cs typeface="Times New Roman"/>
              </a:rPr>
              <a:t> </a:t>
            </a:r>
            <a:r>
              <a:rPr sz="1600" dirty="0">
                <a:latin typeface="Arial"/>
                <a:cs typeface="Arial"/>
              </a:rPr>
              <a:t>vztažení</a:t>
            </a:r>
            <a:r>
              <a:rPr sz="1600" spc="-45" dirty="0">
                <a:latin typeface="Arial"/>
                <a:cs typeface="Arial"/>
              </a:rPr>
              <a:t> </a:t>
            </a:r>
            <a:r>
              <a:rPr sz="1600" dirty="0">
                <a:latin typeface="Arial"/>
                <a:cs typeface="Arial"/>
              </a:rPr>
              <a:t>proteinových</a:t>
            </a:r>
            <a:r>
              <a:rPr sz="1600" spc="-45" dirty="0">
                <a:latin typeface="Arial"/>
                <a:cs typeface="Arial"/>
              </a:rPr>
              <a:t> </a:t>
            </a:r>
            <a:r>
              <a:rPr sz="1600" dirty="0">
                <a:latin typeface="Arial"/>
                <a:cs typeface="Arial"/>
              </a:rPr>
              <a:t>markerů</a:t>
            </a:r>
            <a:r>
              <a:rPr sz="1600" spc="-30" dirty="0">
                <a:latin typeface="Arial"/>
                <a:cs typeface="Arial"/>
              </a:rPr>
              <a:t> </a:t>
            </a:r>
            <a:r>
              <a:rPr sz="1600" dirty="0">
                <a:latin typeface="Arial"/>
                <a:cs typeface="Arial"/>
              </a:rPr>
              <a:t>k</a:t>
            </a:r>
            <a:r>
              <a:rPr sz="1600" spc="-40" dirty="0">
                <a:latin typeface="Arial"/>
                <a:cs typeface="Arial"/>
              </a:rPr>
              <a:t> </a:t>
            </a:r>
            <a:r>
              <a:rPr sz="1600" dirty="0">
                <a:latin typeface="Arial"/>
                <a:cs typeface="Arial"/>
              </a:rPr>
              <a:t>celkovému</a:t>
            </a:r>
            <a:r>
              <a:rPr sz="1600" spc="-50" dirty="0">
                <a:latin typeface="Arial"/>
                <a:cs typeface="Arial"/>
              </a:rPr>
              <a:t> </a:t>
            </a:r>
            <a:r>
              <a:rPr sz="1600" dirty="0">
                <a:latin typeface="Arial"/>
                <a:cs typeface="Arial"/>
              </a:rPr>
              <a:t>proteinu</a:t>
            </a:r>
            <a:r>
              <a:rPr sz="1600" spc="-35" dirty="0">
                <a:latin typeface="Arial"/>
                <a:cs typeface="Arial"/>
              </a:rPr>
              <a:t> </a:t>
            </a:r>
            <a:r>
              <a:rPr sz="1600" dirty="0">
                <a:latin typeface="Arial"/>
                <a:cs typeface="Arial"/>
              </a:rPr>
              <a:t>sliny</a:t>
            </a:r>
            <a:r>
              <a:rPr sz="1600" spc="-60" dirty="0">
                <a:latin typeface="Arial"/>
                <a:cs typeface="Arial"/>
              </a:rPr>
              <a:t> </a:t>
            </a:r>
            <a:r>
              <a:rPr sz="1600" dirty="0">
                <a:latin typeface="Arial"/>
                <a:cs typeface="Arial"/>
              </a:rPr>
              <a:t>(stejná</a:t>
            </a:r>
            <a:r>
              <a:rPr sz="1600" spc="-45" dirty="0">
                <a:latin typeface="Arial"/>
                <a:cs typeface="Arial"/>
              </a:rPr>
              <a:t> </a:t>
            </a:r>
            <a:r>
              <a:rPr sz="1600" dirty="0">
                <a:latin typeface="Arial"/>
                <a:cs typeface="Arial"/>
              </a:rPr>
              <a:t>osoba</a:t>
            </a:r>
            <a:r>
              <a:rPr sz="1600" spc="-45" dirty="0">
                <a:latin typeface="Arial"/>
                <a:cs typeface="Arial"/>
              </a:rPr>
              <a:t> </a:t>
            </a:r>
            <a:r>
              <a:rPr sz="1600" dirty="0">
                <a:latin typeface="Arial"/>
                <a:cs typeface="Arial"/>
              </a:rPr>
              <a:t>jako</a:t>
            </a:r>
            <a:r>
              <a:rPr sz="1600" spc="-45" dirty="0">
                <a:latin typeface="Arial"/>
                <a:cs typeface="Arial"/>
              </a:rPr>
              <a:t> </a:t>
            </a:r>
            <a:r>
              <a:rPr sz="1600" dirty="0">
                <a:latin typeface="Arial"/>
                <a:cs typeface="Arial"/>
              </a:rPr>
              <a:t>vzorek</a:t>
            </a:r>
            <a:r>
              <a:rPr sz="1600" spc="-50" dirty="0">
                <a:latin typeface="Arial"/>
                <a:cs typeface="Arial"/>
              </a:rPr>
              <a:t> </a:t>
            </a:r>
            <a:r>
              <a:rPr sz="1600" dirty="0">
                <a:latin typeface="Arial"/>
                <a:cs typeface="Arial"/>
              </a:rPr>
              <a:t>i</a:t>
            </a:r>
            <a:r>
              <a:rPr sz="1600" spc="-35" dirty="0">
                <a:latin typeface="Arial"/>
                <a:cs typeface="Arial"/>
              </a:rPr>
              <a:t> </a:t>
            </a:r>
            <a:r>
              <a:rPr sz="1600" spc="-10" dirty="0">
                <a:latin typeface="Arial"/>
                <a:cs typeface="Arial"/>
              </a:rPr>
              <a:t>kontrola)</a:t>
            </a:r>
            <a:endParaRPr sz="1600" dirty="0">
              <a:latin typeface="Arial"/>
              <a:cs typeface="Arial"/>
            </a:endParaRPr>
          </a:p>
          <a:p>
            <a:pPr marL="422275">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standardizace</a:t>
            </a:r>
            <a:r>
              <a:rPr sz="1600" spc="-45" dirty="0">
                <a:latin typeface="Arial"/>
                <a:cs typeface="Arial"/>
              </a:rPr>
              <a:t> </a:t>
            </a:r>
            <a:r>
              <a:rPr sz="1600" dirty="0">
                <a:latin typeface="Arial"/>
                <a:cs typeface="Arial"/>
              </a:rPr>
              <a:t>používaných</a:t>
            </a:r>
            <a:r>
              <a:rPr sz="1600" spc="-45" dirty="0">
                <a:latin typeface="Arial"/>
                <a:cs typeface="Arial"/>
              </a:rPr>
              <a:t> </a:t>
            </a:r>
            <a:r>
              <a:rPr sz="1600" dirty="0">
                <a:latin typeface="Arial"/>
                <a:cs typeface="Arial"/>
              </a:rPr>
              <a:t>metod,</a:t>
            </a:r>
            <a:r>
              <a:rPr sz="1600" spc="-25" dirty="0">
                <a:latin typeface="Arial"/>
                <a:cs typeface="Arial"/>
              </a:rPr>
              <a:t> </a:t>
            </a:r>
            <a:r>
              <a:rPr sz="1600" dirty="0">
                <a:latin typeface="Arial"/>
                <a:cs typeface="Arial"/>
              </a:rPr>
              <a:t>validace</a:t>
            </a:r>
            <a:r>
              <a:rPr sz="1600" spc="-60" dirty="0">
                <a:latin typeface="Arial"/>
                <a:cs typeface="Arial"/>
              </a:rPr>
              <a:t> </a:t>
            </a:r>
            <a:r>
              <a:rPr sz="1600" spc="-10" dirty="0">
                <a:latin typeface="Arial"/>
                <a:cs typeface="Arial"/>
              </a:rPr>
              <a:t>protokolů</a:t>
            </a:r>
            <a:endParaRPr sz="1600" dirty="0">
              <a:latin typeface="Arial"/>
              <a:cs typeface="Arial"/>
            </a:endParaRPr>
          </a:p>
          <a:p>
            <a:pPr marL="650875" marR="962660" indent="-229235">
              <a:lnSpc>
                <a:spcPct val="100000"/>
              </a:lnSpc>
              <a:spcBef>
                <a:spcPts val="5"/>
              </a:spcBef>
            </a:pPr>
            <a:r>
              <a:rPr sz="1600" dirty="0">
                <a:latin typeface="Wingdings"/>
                <a:cs typeface="Wingdings"/>
              </a:rPr>
              <a:t></a:t>
            </a:r>
            <a:r>
              <a:rPr sz="1600" dirty="0">
                <a:latin typeface="Times New Roman"/>
                <a:cs typeface="Times New Roman"/>
              </a:rPr>
              <a:t> </a:t>
            </a:r>
            <a:r>
              <a:rPr sz="1600" dirty="0">
                <a:latin typeface="Arial"/>
                <a:cs typeface="Arial"/>
              </a:rPr>
              <a:t>zohlednění</a:t>
            </a:r>
            <a:r>
              <a:rPr sz="1600" spc="-60" dirty="0">
                <a:latin typeface="Arial"/>
                <a:cs typeface="Arial"/>
              </a:rPr>
              <a:t> </a:t>
            </a:r>
            <a:r>
              <a:rPr sz="1600" dirty="0">
                <a:latin typeface="Arial"/>
                <a:cs typeface="Arial"/>
              </a:rPr>
              <a:t>všech</a:t>
            </a:r>
            <a:r>
              <a:rPr sz="1600" spc="-50" dirty="0">
                <a:latin typeface="Arial"/>
                <a:cs typeface="Arial"/>
              </a:rPr>
              <a:t> </a:t>
            </a:r>
            <a:r>
              <a:rPr sz="1600" dirty="0">
                <a:latin typeface="Arial"/>
                <a:cs typeface="Arial"/>
              </a:rPr>
              <a:t>proměnných</a:t>
            </a:r>
            <a:r>
              <a:rPr sz="1600" spc="-40" dirty="0">
                <a:latin typeface="Arial"/>
                <a:cs typeface="Arial"/>
              </a:rPr>
              <a:t> </a:t>
            </a:r>
            <a:r>
              <a:rPr sz="1600" dirty="0">
                <a:latin typeface="Arial"/>
                <a:cs typeface="Arial"/>
              </a:rPr>
              <a:t>(variabilita</a:t>
            </a:r>
            <a:r>
              <a:rPr sz="1600" spc="-70" dirty="0">
                <a:latin typeface="Arial"/>
                <a:cs typeface="Arial"/>
              </a:rPr>
              <a:t> </a:t>
            </a:r>
            <a:r>
              <a:rPr sz="1600" dirty="0">
                <a:latin typeface="Arial"/>
                <a:cs typeface="Arial"/>
              </a:rPr>
              <a:t>složení,</a:t>
            </a:r>
            <a:r>
              <a:rPr sz="1600" spc="-55" dirty="0">
                <a:latin typeface="Arial"/>
                <a:cs typeface="Arial"/>
              </a:rPr>
              <a:t> </a:t>
            </a:r>
            <a:r>
              <a:rPr sz="1600" dirty="0">
                <a:latin typeface="Arial"/>
                <a:cs typeface="Arial"/>
              </a:rPr>
              <a:t>místo</a:t>
            </a:r>
            <a:r>
              <a:rPr sz="1600" spc="-30" dirty="0">
                <a:latin typeface="Arial"/>
                <a:cs typeface="Arial"/>
              </a:rPr>
              <a:t> </a:t>
            </a:r>
            <a:r>
              <a:rPr sz="1600" dirty="0">
                <a:latin typeface="Arial"/>
                <a:cs typeface="Arial"/>
              </a:rPr>
              <a:t>odběru,</a:t>
            </a:r>
            <a:r>
              <a:rPr sz="1600" spc="-40" dirty="0">
                <a:latin typeface="Arial"/>
                <a:cs typeface="Arial"/>
              </a:rPr>
              <a:t> </a:t>
            </a:r>
            <a:r>
              <a:rPr sz="1600" dirty="0">
                <a:latin typeface="Arial"/>
                <a:cs typeface="Arial"/>
              </a:rPr>
              <a:t>rychlost</a:t>
            </a:r>
            <a:r>
              <a:rPr sz="1600" spc="-30" dirty="0">
                <a:latin typeface="Arial"/>
                <a:cs typeface="Arial"/>
              </a:rPr>
              <a:t> </a:t>
            </a:r>
            <a:r>
              <a:rPr sz="1600" dirty="0">
                <a:latin typeface="Arial"/>
                <a:cs typeface="Arial"/>
              </a:rPr>
              <a:t>toku,</a:t>
            </a:r>
            <a:r>
              <a:rPr sz="1600" spc="-40" dirty="0">
                <a:latin typeface="Arial"/>
                <a:cs typeface="Arial"/>
              </a:rPr>
              <a:t> </a:t>
            </a:r>
            <a:r>
              <a:rPr sz="1600" dirty="0">
                <a:latin typeface="Arial"/>
                <a:cs typeface="Arial"/>
              </a:rPr>
              <a:t>objem</a:t>
            </a:r>
            <a:r>
              <a:rPr sz="1600" spc="-50" dirty="0">
                <a:latin typeface="Arial"/>
                <a:cs typeface="Arial"/>
              </a:rPr>
              <a:t> </a:t>
            </a:r>
            <a:r>
              <a:rPr sz="1600" dirty="0">
                <a:latin typeface="Arial"/>
                <a:cs typeface="Arial"/>
              </a:rPr>
              <a:t>vzorku,</a:t>
            </a:r>
            <a:r>
              <a:rPr sz="1600" spc="-40" dirty="0">
                <a:latin typeface="Arial"/>
                <a:cs typeface="Arial"/>
              </a:rPr>
              <a:t> </a:t>
            </a:r>
            <a:r>
              <a:rPr sz="1600" spc="-10" dirty="0">
                <a:latin typeface="Arial"/>
                <a:cs typeface="Arial"/>
              </a:rPr>
              <a:t>stimulace, </a:t>
            </a:r>
            <a:r>
              <a:rPr sz="1600" dirty="0">
                <a:latin typeface="Arial"/>
                <a:cs typeface="Arial"/>
              </a:rPr>
              <a:t>kontaminace</a:t>
            </a:r>
            <a:r>
              <a:rPr sz="1600" spc="-80" dirty="0">
                <a:latin typeface="Arial"/>
                <a:cs typeface="Arial"/>
              </a:rPr>
              <a:t> </a:t>
            </a:r>
            <a:r>
              <a:rPr sz="1600" dirty="0">
                <a:latin typeface="Arial"/>
                <a:cs typeface="Arial"/>
              </a:rPr>
              <a:t>krví,</a:t>
            </a:r>
            <a:r>
              <a:rPr sz="1600" spc="-60" dirty="0">
                <a:latin typeface="Arial"/>
                <a:cs typeface="Arial"/>
              </a:rPr>
              <a:t> </a:t>
            </a:r>
            <a:r>
              <a:rPr sz="1600" dirty="0">
                <a:latin typeface="Arial"/>
                <a:cs typeface="Arial"/>
              </a:rPr>
              <a:t>odběrové</a:t>
            </a:r>
            <a:r>
              <a:rPr sz="1600" spc="-65" dirty="0">
                <a:latin typeface="Arial"/>
                <a:cs typeface="Arial"/>
              </a:rPr>
              <a:t> </a:t>
            </a:r>
            <a:r>
              <a:rPr sz="1600" dirty="0">
                <a:latin typeface="Arial"/>
                <a:cs typeface="Arial"/>
              </a:rPr>
              <a:t>soupravy,</a:t>
            </a:r>
            <a:r>
              <a:rPr sz="1600" spc="-45" dirty="0">
                <a:latin typeface="Arial"/>
                <a:cs typeface="Arial"/>
              </a:rPr>
              <a:t> </a:t>
            </a:r>
            <a:r>
              <a:rPr sz="1600" dirty="0">
                <a:latin typeface="Arial"/>
                <a:cs typeface="Arial"/>
              </a:rPr>
              <a:t>integrita</a:t>
            </a:r>
            <a:r>
              <a:rPr sz="1600" spc="-70" dirty="0">
                <a:latin typeface="Arial"/>
                <a:cs typeface="Arial"/>
              </a:rPr>
              <a:t> </a:t>
            </a:r>
            <a:r>
              <a:rPr sz="1600" spc="-10" dirty="0">
                <a:latin typeface="Arial"/>
                <a:cs typeface="Arial"/>
              </a:rPr>
              <a:t>analytu)</a:t>
            </a:r>
            <a:endParaRPr sz="1600" dirty="0">
              <a:latin typeface="Arial"/>
              <a:cs typeface="Arial"/>
            </a:endParaRPr>
          </a:p>
        </p:txBody>
      </p:sp>
      <p:sp>
        <p:nvSpPr>
          <p:cNvPr id="5" name="object 5"/>
          <p:cNvSpPr txBox="1"/>
          <p:nvPr/>
        </p:nvSpPr>
        <p:spPr>
          <a:xfrm>
            <a:off x="6922389" y="261315"/>
            <a:ext cx="4959350" cy="2099945"/>
          </a:xfrm>
          <a:prstGeom prst="rect">
            <a:avLst/>
          </a:prstGeom>
        </p:spPr>
        <p:txBody>
          <a:bodyPr vert="horz" wrap="square" lIns="0" tIns="13335" rIns="0" bIns="0" rtlCol="0">
            <a:spAutoFit/>
          </a:bodyPr>
          <a:lstStyle/>
          <a:p>
            <a:pPr marL="12700">
              <a:lnSpc>
                <a:spcPct val="100000"/>
              </a:lnSpc>
              <a:spcBef>
                <a:spcPts val="105"/>
              </a:spcBef>
            </a:pPr>
            <a:r>
              <a:rPr sz="2000" dirty="0">
                <a:latin typeface="Wingdings"/>
                <a:cs typeface="Wingdings"/>
              </a:rPr>
              <a:t></a:t>
            </a:r>
            <a:r>
              <a:rPr sz="2000" spc="80" dirty="0">
                <a:latin typeface="Times New Roman"/>
                <a:cs typeface="Times New Roman"/>
              </a:rPr>
              <a:t> </a:t>
            </a:r>
            <a:r>
              <a:rPr sz="2000" dirty="0">
                <a:latin typeface="Tahoma"/>
                <a:cs typeface="Tahoma"/>
              </a:rPr>
              <a:t>otázka</a:t>
            </a:r>
            <a:r>
              <a:rPr sz="2000" spc="-45" dirty="0">
                <a:latin typeface="Tahoma"/>
                <a:cs typeface="Tahoma"/>
              </a:rPr>
              <a:t> </a:t>
            </a:r>
            <a:r>
              <a:rPr sz="2000" dirty="0">
                <a:latin typeface="Tahoma"/>
                <a:cs typeface="Tahoma"/>
              </a:rPr>
              <a:t>validace</a:t>
            </a:r>
            <a:r>
              <a:rPr sz="2000" spc="-35" dirty="0">
                <a:latin typeface="Tahoma"/>
                <a:cs typeface="Tahoma"/>
              </a:rPr>
              <a:t> </a:t>
            </a:r>
            <a:r>
              <a:rPr sz="2000" dirty="0">
                <a:latin typeface="Tahoma"/>
                <a:cs typeface="Tahoma"/>
              </a:rPr>
              <a:t>biomarkerů</a:t>
            </a:r>
            <a:r>
              <a:rPr sz="2000" spc="-50" dirty="0">
                <a:latin typeface="Tahoma"/>
                <a:cs typeface="Tahoma"/>
              </a:rPr>
              <a:t> </a:t>
            </a:r>
            <a:r>
              <a:rPr sz="2000" dirty="0">
                <a:latin typeface="Tahoma"/>
                <a:cs typeface="Tahoma"/>
              </a:rPr>
              <a:t>pro</a:t>
            </a:r>
            <a:r>
              <a:rPr sz="2000" spc="-30" dirty="0">
                <a:latin typeface="Tahoma"/>
                <a:cs typeface="Tahoma"/>
              </a:rPr>
              <a:t> </a:t>
            </a:r>
            <a:r>
              <a:rPr sz="2000" spc="-10" dirty="0">
                <a:latin typeface="Tahoma"/>
                <a:cs typeface="Tahoma"/>
              </a:rPr>
              <a:t>klinické</a:t>
            </a:r>
            <a:endParaRPr sz="2000" dirty="0">
              <a:latin typeface="Tahoma"/>
              <a:cs typeface="Tahoma"/>
            </a:endParaRPr>
          </a:p>
          <a:p>
            <a:pPr marL="12700">
              <a:lnSpc>
                <a:spcPct val="100000"/>
              </a:lnSpc>
              <a:spcBef>
                <a:spcPts val="40"/>
              </a:spcBef>
            </a:pPr>
            <a:r>
              <a:rPr sz="2000" spc="-10" dirty="0">
                <a:latin typeface="Tahoma"/>
                <a:cs typeface="Tahoma"/>
              </a:rPr>
              <a:t>aplikace</a:t>
            </a:r>
            <a:endParaRPr sz="2000" dirty="0">
              <a:latin typeface="Tahoma"/>
              <a:cs typeface="Tahoma"/>
            </a:endParaRPr>
          </a:p>
          <a:p>
            <a:pPr marL="299085" marR="784225" indent="-287020">
              <a:lnSpc>
                <a:spcPct val="101899"/>
              </a:lnSpc>
              <a:spcBef>
                <a:spcPts val="890"/>
              </a:spcBef>
              <a:buFont typeface="Arial"/>
              <a:buChar char="•"/>
              <a:tabLst>
                <a:tab pos="299085" algn="l"/>
              </a:tabLst>
            </a:pPr>
            <a:r>
              <a:rPr sz="1600" dirty="0">
                <a:solidFill>
                  <a:srgbClr val="0000DC"/>
                </a:solidFill>
                <a:latin typeface="Tahoma"/>
                <a:cs typeface="Tahoma"/>
              </a:rPr>
              <a:t>verifikace</a:t>
            </a:r>
            <a:r>
              <a:rPr sz="1600" spc="-55" dirty="0">
                <a:latin typeface="Tahoma"/>
                <a:cs typeface="Tahoma"/>
              </a:rPr>
              <a:t> </a:t>
            </a:r>
            <a:r>
              <a:rPr sz="1600" dirty="0">
                <a:latin typeface="Wingdings"/>
                <a:cs typeface="Wingdings"/>
              </a:rPr>
              <a:t></a:t>
            </a:r>
            <a:r>
              <a:rPr sz="1600" spc="30" dirty="0">
                <a:latin typeface="Times New Roman"/>
                <a:cs typeface="Times New Roman"/>
              </a:rPr>
              <a:t> </a:t>
            </a:r>
            <a:r>
              <a:rPr sz="1600" dirty="0">
                <a:latin typeface="Tahoma"/>
                <a:cs typeface="Tahoma"/>
              </a:rPr>
              <a:t>stanovení</a:t>
            </a:r>
            <a:r>
              <a:rPr sz="1600" spc="-60" dirty="0">
                <a:latin typeface="Tahoma"/>
                <a:cs typeface="Tahoma"/>
              </a:rPr>
              <a:t> </a:t>
            </a:r>
            <a:r>
              <a:rPr sz="1600" dirty="0">
                <a:latin typeface="Tahoma"/>
                <a:cs typeface="Tahoma"/>
              </a:rPr>
              <a:t>biomarkeru</a:t>
            </a:r>
            <a:r>
              <a:rPr sz="1600" spc="-60" dirty="0">
                <a:latin typeface="Tahoma"/>
                <a:cs typeface="Tahoma"/>
              </a:rPr>
              <a:t> </a:t>
            </a:r>
            <a:r>
              <a:rPr sz="1600" spc="-10" dirty="0">
                <a:latin typeface="Tahoma"/>
                <a:cs typeface="Tahoma"/>
              </a:rPr>
              <a:t>různými </a:t>
            </a:r>
            <a:r>
              <a:rPr sz="1600" dirty="0">
                <a:latin typeface="Tahoma"/>
                <a:cs typeface="Tahoma"/>
              </a:rPr>
              <a:t>technikami,</a:t>
            </a:r>
            <a:r>
              <a:rPr sz="1600" spc="-35" dirty="0">
                <a:latin typeface="Tahoma"/>
                <a:cs typeface="Tahoma"/>
              </a:rPr>
              <a:t> </a:t>
            </a:r>
            <a:r>
              <a:rPr sz="1600" dirty="0">
                <a:latin typeface="Tahoma"/>
                <a:cs typeface="Tahoma"/>
              </a:rPr>
              <a:t>dosažení</a:t>
            </a:r>
            <a:r>
              <a:rPr sz="1600" spc="-55" dirty="0">
                <a:latin typeface="Tahoma"/>
                <a:cs typeface="Tahoma"/>
              </a:rPr>
              <a:t> </a:t>
            </a:r>
            <a:r>
              <a:rPr sz="1600" dirty="0">
                <a:latin typeface="Tahoma"/>
                <a:cs typeface="Tahoma"/>
              </a:rPr>
              <a:t>podobných</a:t>
            </a:r>
            <a:r>
              <a:rPr sz="1600" spc="-40" dirty="0">
                <a:latin typeface="Tahoma"/>
                <a:cs typeface="Tahoma"/>
              </a:rPr>
              <a:t> </a:t>
            </a:r>
            <a:r>
              <a:rPr sz="1600" spc="-10" dirty="0">
                <a:latin typeface="Tahoma"/>
                <a:cs typeface="Tahoma"/>
              </a:rPr>
              <a:t>výsledků</a:t>
            </a:r>
            <a:endParaRPr sz="1600" dirty="0">
              <a:latin typeface="Tahoma"/>
              <a:cs typeface="Tahoma"/>
            </a:endParaRPr>
          </a:p>
          <a:p>
            <a:pPr marL="299085" indent="-286385">
              <a:lnSpc>
                <a:spcPct val="100000"/>
              </a:lnSpc>
              <a:spcBef>
                <a:spcPts val="925"/>
              </a:spcBef>
              <a:buFont typeface="Arial"/>
              <a:buChar char="•"/>
              <a:tabLst>
                <a:tab pos="299085" algn="l"/>
              </a:tabLst>
            </a:pPr>
            <a:r>
              <a:rPr sz="1600" dirty="0">
                <a:solidFill>
                  <a:srgbClr val="0000DC"/>
                </a:solidFill>
                <a:latin typeface="Tahoma"/>
                <a:cs typeface="Tahoma"/>
              </a:rPr>
              <a:t>validace</a:t>
            </a:r>
            <a:r>
              <a:rPr sz="1600" spc="-35" dirty="0">
                <a:latin typeface="Tahoma"/>
                <a:cs typeface="Tahoma"/>
              </a:rPr>
              <a:t> </a:t>
            </a:r>
            <a:r>
              <a:rPr sz="1600" dirty="0">
                <a:latin typeface="Wingdings"/>
                <a:cs typeface="Wingdings"/>
              </a:rPr>
              <a:t></a:t>
            </a:r>
            <a:r>
              <a:rPr sz="1600" spc="50" dirty="0">
                <a:latin typeface="Times New Roman"/>
                <a:cs typeface="Times New Roman"/>
              </a:rPr>
              <a:t> </a:t>
            </a:r>
            <a:r>
              <a:rPr sz="1600" dirty="0">
                <a:latin typeface="Tahoma"/>
                <a:cs typeface="Tahoma"/>
              </a:rPr>
              <a:t>preklinická</a:t>
            </a:r>
            <a:r>
              <a:rPr sz="1600" spc="-20" dirty="0">
                <a:latin typeface="Tahoma"/>
                <a:cs typeface="Tahoma"/>
              </a:rPr>
              <a:t> </a:t>
            </a:r>
            <a:r>
              <a:rPr sz="1600" dirty="0">
                <a:latin typeface="Wingdings"/>
                <a:cs typeface="Wingdings"/>
              </a:rPr>
              <a:t></a:t>
            </a:r>
            <a:r>
              <a:rPr sz="1600" spc="50" dirty="0">
                <a:latin typeface="Times New Roman"/>
                <a:cs typeface="Times New Roman"/>
              </a:rPr>
              <a:t> </a:t>
            </a:r>
            <a:r>
              <a:rPr sz="1600" dirty="0">
                <a:latin typeface="Tahoma"/>
                <a:cs typeface="Tahoma"/>
              </a:rPr>
              <a:t>definitivní</a:t>
            </a:r>
            <a:r>
              <a:rPr sz="1600" spc="-30" dirty="0">
                <a:latin typeface="Tahoma"/>
                <a:cs typeface="Tahoma"/>
              </a:rPr>
              <a:t> </a:t>
            </a:r>
            <a:r>
              <a:rPr sz="1600" spc="-10" dirty="0">
                <a:latin typeface="Tahoma"/>
                <a:cs typeface="Tahoma"/>
              </a:rPr>
              <a:t>akademická</a:t>
            </a:r>
            <a:endParaRPr sz="1600" dirty="0">
              <a:latin typeface="Tahoma"/>
              <a:cs typeface="Tahoma"/>
            </a:endParaRPr>
          </a:p>
          <a:p>
            <a:pPr marL="299085">
              <a:lnSpc>
                <a:spcPts val="1900"/>
              </a:lnSpc>
              <a:spcBef>
                <a:spcPts val="35"/>
              </a:spcBef>
            </a:pPr>
            <a:r>
              <a:rPr sz="1600" dirty="0">
                <a:latin typeface="Tahoma"/>
                <a:cs typeface="Tahoma"/>
              </a:rPr>
              <a:t>(prospektivní</a:t>
            </a:r>
            <a:r>
              <a:rPr sz="1600" spc="-75" dirty="0">
                <a:latin typeface="Tahoma"/>
                <a:cs typeface="Tahoma"/>
              </a:rPr>
              <a:t> </a:t>
            </a:r>
            <a:r>
              <a:rPr sz="1600" dirty="0">
                <a:latin typeface="Tahoma"/>
                <a:cs typeface="Tahoma"/>
              </a:rPr>
              <a:t>odběr</a:t>
            </a:r>
            <a:r>
              <a:rPr sz="1600" spc="-85" dirty="0">
                <a:latin typeface="Tahoma"/>
                <a:cs typeface="Tahoma"/>
              </a:rPr>
              <a:t> </a:t>
            </a:r>
            <a:r>
              <a:rPr sz="1600" dirty="0">
                <a:latin typeface="Tahoma"/>
                <a:cs typeface="Tahoma"/>
              </a:rPr>
              <a:t>vzorků,</a:t>
            </a:r>
            <a:r>
              <a:rPr sz="1600" spc="-70" dirty="0">
                <a:latin typeface="Tahoma"/>
                <a:cs typeface="Tahoma"/>
              </a:rPr>
              <a:t> </a:t>
            </a:r>
            <a:r>
              <a:rPr sz="1600" dirty="0">
                <a:latin typeface="Tahoma"/>
                <a:cs typeface="Tahoma"/>
              </a:rPr>
              <a:t>retrospektivní</a:t>
            </a:r>
            <a:r>
              <a:rPr sz="1600" spc="-60" dirty="0">
                <a:latin typeface="Tahoma"/>
                <a:cs typeface="Tahoma"/>
              </a:rPr>
              <a:t> </a:t>
            </a:r>
            <a:r>
              <a:rPr sz="1600" spc="-10" dirty="0">
                <a:latin typeface="Tahoma"/>
                <a:cs typeface="Tahoma"/>
              </a:rPr>
              <a:t>evaluace)</a:t>
            </a:r>
            <a:endParaRPr sz="1600" dirty="0">
              <a:latin typeface="Tahoma"/>
              <a:cs typeface="Tahoma"/>
            </a:endParaRPr>
          </a:p>
          <a:p>
            <a:pPr marL="299085">
              <a:lnSpc>
                <a:spcPts val="1900"/>
              </a:lnSpc>
            </a:pPr>
            <a:r>
              <a:rPr sz="1600" dirty="0">
                <a:latin typeface="Wingdings"/>
                <a:cs typeface="Wingdings"/>
              </a:rPr>
              <a:t></a:t>
            </a:r>
            <a:r>
              <a:rPr sz="1600" spc="35" dirty="0">
                <a:latin typeface="Times New Roman"/>
                <a:cs typeface="Times New Roman"/>
              </a:rPr>
              <a:t> </a:t>
            </a:r>
            <a:r>
              <a:rPr sz="1600" dirty="0">
                <a:latin typeface="Tahoma"/>
                <a:cs typeface="Tahoma"/>
              </a:rPr>
              <a:t>multicentrické</a:t>
            </a:r>
            <a:r>
              <a:rPr sz="1600" spc="-25" dirty="0">
                <a:latin typeface="Tahoma"/>
                <a:cs typeface="Tahoma"/>
              </a:rPr>
              <a:t> </a:t>
            </a:r>
            <a:r>
              <a:rPr sz="1600" spc="-10" dirty="0">
                <a:latin typeface="Tahoma"/>
                <a:cs typeface="Tahoma"/>
              </a:rPr>
              <a:t>studie</a:t>
            </a:r>
            <a:endParaRPr sz="1600" dirty="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3" name="object 3"/>
          <p:cNvSpPr txBox="1"/>
          <p:nvPr/>
        </p:nvSpPr>
        <p:spPr>
          <a:xfrm>
            <a:off x="450595" y="1018159"/>
            <a:ext cx="6299200" cy="4818627"/>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dirty="0">
              <a:latin typeface="Arial"/>
              <a:cs typeface="Arial"/>
            </a:endParaRPr>
          </a:p>
          <a:p>
            <a:pPr>
              <a:lnSpc>
                <a:spcPct val="100000"/>
              </a:lnSpc>
              <a:spcBef>
                <a:spcPts val="1420"/>
              </a:spcBef>
            </a:pPr>
            <a:endParaRPr sz="2800" dirty="0">
              <a:latin typeface="Arial"/>
              <a:cs typeface="Arial"/>
            </a:endParaRPr>
          </a:p>
          <a:p>
            <a:pPr marL="12700">
              <a:lnSpc>
                <a:spcPct val="100000"/>
              </a:lnSpc>
            </a:pPr>
            <a:r>
              <a:rPr sz="2000" u="sng" spc="-10" dirty="0">
                <a:uFill>
                  <a:solidFill>
                    <a:srgbClr val="000000"/>
                  </a:solidFill>
                </a:uFill>
                <a:latin typeface="Arial"/>
                <a:cs typeface="Arial"/>
              </a:rPr>
              <a:t>Spektrofotometrické</a:t>
            </a:r>
            <a:r>
              <a:rPr sz="2000" u="sng" spc="40" dirty="0">
                <a:uFill>
                  <a:solidFill>
                    <a:srgbClr val="000000"/>
                  </a:solidFill>
                </a:uFill>
                <a:latin typeface="Arial"/>
                <a:cs typeface="Arial"/>
              </a:rPr>
              <a:t> </a:t>
            </a:r>
            <a:r>
              <a:rPr sz="2000" u="sng" spc="-10" dirty="0">
                <a:uFill>
                  <a:solidFill>
                    <a:srgbClr val="000000"/>
                  </a:solidFill>
                </a:uFill>
                <a:latin typeface="Arial"/>
                <a:cs typeface="Arial"/>
              </a:rPr>
              <a:t>metody</a:t>
            </a:r>
            <a:endParaRPr sz="2000" dirty="0">
              <a:latin typeface="Arial"/>
              <a:cs typeface="Arial"/>
            </a:endParaRPr>
          </a:p>
          <a:p>
            <a:pPr>
              <a:lnSpc>
                <a:spcPct val="100000"/>
              </a:lnSpc>
              <a:spcBef>
                <a:spcPts val="1750"/>
              </a:spcBef>
            </a:pP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UV/Vis</a:t>
            </a:r>
            <a:r>
              <a:rPr sz="2000" spc="-50" dirty="0">
                <a:latin typeface="Arial"/>
                <a:cs typeface="Arial"/>
              </a:rPr>
              <a:t> </a:t>
            </a:r>
            <a:r>
              <a:rPr sz="2000" spc="-10" dirty="0">
                <a:latin typeface="Arial"/>
                <a:cs typeface="Arial"/>
              </a:rPr>
              <a:t>spektrofotometrie</a:t>
            </a:r>
            <a:endParaRPr sz="2000" dirty="0">
              <a:latin typeface="Arial"/>
              <a:cs typeface="Arial"/>
            </a:endParaRPr>
          </a:p>
          <a:p>
            <a:pPr marL="855344">
              <a:lnSpc>
                <a:spcPct val="100000"/>
              </a:lnSpc>
              <a:spcBef>
                <a:spcPts val="15"/>
              </a:spcBef>
            </a:pPr>
            <a:r>
              <a:rPr sz="1600" dirty="0">
                <a:latin typeface="Arial"/>
                <a:cs typeface="Arial"/>
              </a:rPr>
              <a:t>(enzymy,</a:t>
            </a:r>
            <a:r>
              <a:rPr sz="1600" spc="-65" dirty="0">
                <a:latin typeface="Arial"/>
                <a:cs typeface="Arial"/>
              </a:rPr>
              <a:t> </a:t>
            </a:r>
            <a:r>
              <a:rPr sz="1600" dirty="0">
                <a:latin typeface="Arial"/>
                <a:cs typeface="Arial"/>
              </a:rPr>
              <a:t>metabolity,</a:t>
            </a:r>
            <a:r>
              <a:rPr sz="1600" spc="-85" dirty="0">
                <a:latin typeface="Arial"/>
                <a:cs typeface="Arial"/>
              </a:rPr>
              <a:t> </a:t>
            </a:r>
            <a:r>
              <a:rPr sz="1600" dirty="0">
                <a:latin typeface="Arial"/>
                <a:cs typeface="Arial"/>
              </a:rPr>
              <a:t>proteiny,</a:t>
            </a:r>
            <a:r>
              <a:rPr sz="1600" spc="-80" dirty="0">
                <a:latin typeface="Arial"/>
                <a:cs typeface="Arial"/>
              </a:rPr>
              <a:t> </a:t>
            </a:r>
            <a:r>
              <a:rPr sz="1600" spc="-10" dirty="0">
                <a:latin typeface="Arial"/>
                <a:cs typeface="Arial"/>
              </a:rPr>
              <a:t>anti/oxidanty)</a:t>
            </a:r>
            <a:endParaRPr sz="1600" dirty="0">
              <a:latin typeface="Arial"/>
              <a:cs typeface="Arial"/>
            </a:endParaRPr>
          </a:p>
          <a:p>
            <a:pPr>
              <a:lnSpc>
                <a:spcPct val="100000"/>
              </a:lnSpc>
              <a:spcBef>
                <a:spcPts val="65"/>
              </a:spcBef>
            </a:pPr>
            <a:endParaRPr sz="16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Atomová</a:t>
            </a:r>
            <a:r>
              <a:rPr sz="2000" spc="-60" dirty="0">
                <a:latin typeface="Arial"/>
                <a:cs typeface="Arial"/>
              </a:rPr>
              <a:t> </a:t>
            </a:r>
            <a:r>
              <a:rPr sz="2000" dirty="0">
                <a:latin typeface="Arial"/>
                <a:cs typeface="Arial"/>
              </a:rPr>
              <a:t>absorpční/emisní</a:t>
            </a:r>
            <a:r>
              <a:rPr sz="2000" spc="-90" dirty="0">
                <a:latin typeface="Arial"/>
                <a:cs typeface="Arial"/>
              </a:rPr>
              <a:t> </a:t>
            </a:r>
            <a:r>
              <a:rPr sz="2000" spc="-10" dirty="0">
                <a:latin typeface="Arial"/>
                <a:cs typeface="Arial"/>
              </a:rPr>
              <a:t>spektrometrie</a:t>
            </a:r>
            <a:endParaRPr sz="2000" dirty="0">
              <a:latin typeface="Arial"/>
              <a:cs typeface="Arial"/>
            </a:endParaRPr>
          </a:p>
          <a:p>
            <a:pPr marL="855344">
              <a:lnSpc>
                <a:spcPct val="100000"/>
              </a:lnSpc>
              <a:spcBef>
                <a:spcPts val="15"/>
              </a:spcBef>
            </a:pPr>
            <a:r>
              <a:rPr sz="1600" dirty="0">
                <a:latin typeface="Arial"/>
                <a:cs typeface="Arial"/>
              </a:rPr>
              <a:t>(elementární</a:t>
            </a:r>
            <a:r>
              <a:rPr sz="1600" spc="-5" dirty="0">
                <a:latin typeface="Arial"/>
                <a:cs typeface="Arial"/>
              </a:rPr>
              <a:t> </a:t>
            </a:r>
            <a:r>
              <a:rPr sz="1600" dirty="0">
                <a:latin typeface="Arial"/>
                <a:cs typeface="Arial"/>
              </a:rPr>
              <a:t>atomy</a:t>
            </a:r>
            <a:r>
              <a:rPr sz="1600" spc="5" dirty="0">
                <a:latin typeface="Arial"/>
                <a:cs typeface="Arial"/>
              </a:rPr>
              <a:t> </a:t>
            </a:r>
            <a:r>
              <a:rPr sz="1600" dirty="0">
                <a:latin typeface="Arial"/>
                <a:cs typeface="Arial"/>
              </a:rPr>
              <a:t>a</a:t>
            </a:r>
            <a:r>
              <a:rPr sz="1600" spc="-20" dirty="0">
                <a:latin typeface="Arial"/>
                <a:cs typeface="Arial"/>
              </a:rPr>
              <a:t> </a:t>
            </a:r>
            <a:r>
              <a:rPr sz="1600" dirty="0">
                <a:latin typeface="Arial"/>
                <a:cs typeface="Arial"/>
              </a:rPr>
              <a:t>ionty</a:t>
            </a:r>
            <a:r>
              <a:rPr sz="1600" spc="-10"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Ca,</a:t>
            </a:r>
            <a:r>
              <a:rPr sz="1600" spc="-15" dirty="0">
                <a:latin typeface="Arial"/>
                <a:cs typeface="Arial"/>
              </a:rPr>
              <a:t> </a:t>
            </a:r>
            <a:r>
              <a:rPr sz="1600" dirty="0">
                <a:latin typeface="Arial"/>
                <a:cs typeface="Arial"/>
              </a:rPr>
              <a:t>Mg,</a:t>
            </a:r>
            <a:r>
              <a:rPr sz="1600" spc="-10" dirty="0">
                <a:latin typeface="Arial"/>
                <a:cs typeface="Arial"/>
              </a:rPr>
              <a:t> </a:t>
            </a:r>
            <a:r>
              <a:rPr sz="1600" dirty="0">
                <a:latin typeface="Arial"/>
                <a:cs typeface="Arial"/>
              </a:rPr>
              <a:t>Cr, Mn,</a:t>
            </a:r>
            <a:r>
              <a:rPr sz="1600" spc="-15" dirty="0">
                <a:latin typeface="Arial"/>
                <a:cs typeface="Arial"/>
              </a:rPr>
              <a:t> </a:t>
            </a:r>
            <a:r>
              <a:rPr sz="1600" dirty="0">
                <a:latin typeface="Arial"/>
                <a:cs typeface="Arial"/>
              </a:rPr>
              <a:t>Ni,</a:t>
            </a:r>
            <a:r>
              <a:rPr sz="1600" spc="-15" dirty="0">
                <a:latin typeface="Arial"/>
                <a:cs typeface="Arial"/>
              </a:rPr>
              <a:t> </a:t>
            </a:r>
            <a:r>
              <a:rPr sz="1600" dirty="0">
                <a:latin typeface="Arial"/>
                <a:cs typeface="Arial"/>
              </a:rPr>
              <a:t>Pb</a:t>
            </a:r>
            <a:r>
              <a:rPr sz="1600" spc="-25" dirty="0">
                <a:latin typeface="Arial"/>
                <a:cs typeface="Arial"/>
              </a:rPr>
              <a:t> </a:t>
            </a:r>
            <a:r>
              <a:rPr sz="1600" dirty="0">
                <a:latin typeface="Arial"/>
                <a:cs typeface="Arial"/>
              </a:rPr>
              <a:t>/</a:t>
            </a:r>
            <a:r>
              <a:rPr sz="1600" spc="-10" dirty="0">
                <a:latin typeface="Arial"/>
                <a:cs typeface="Arial"/>
              </a:rPr>
              <a:t> </a:t>
            </a:r>
            <a:r>
              <a:rPr sz="1600" dirty="0">
                <a:latin typeface="Arial"/>
                <a:cs typeface="Arial"/>
              </a:rPr>
              <a:t>Na,</a:t>
            </a:r>
            <a:r>
              <a:rPr sz="1600" spc="-15" dirty="0">
                <a:latin typeface="Arial"/>
                <a:cs typeface="Arial"/>
              </a:rPr>
              <a:t> </a:t>
            </a:r>
            <a:r>
              <a:rPr sz="1600" spc="-25" dirty="0">
                <a:latin typeface="Arial"/>
                <a:cs typeface="Arial"/>
              </a:rPr>
              <a:t>K)</a:t>
            </a:r>
            <a:endParaRPr sz="1600" dirty="0">
              <a:latin typeface="Arial"/>
              <a:cs typeface="Arial"/>
            </a:endParaRPr>
          </a:p>
          <a:p>
            <a:pPr>
              <a:lnSpc>
                <a:spcPct val="100000"/>
              </a:lnSpc>
              <a:spcBef>
                <a:spcPts val="65"/>
              </a:spcBef>
            </a:pPr>
            <a:endParaRPr sz="16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NIR</a:t>
            </a:r>
            <a:r>
              <a:rPr sz="2000" spc="-20" dirty="0">
                <a:latin typeface="Arial"/>
                <a:cs typeface="Arial"/>
              </a:rPr>
              <a:t> </a:t>
            </a:r>
            <a:r>
              <a:rPr sz="2000" dirty="0">
                <a:latin typeface="Arial"/>
                <a:cs typeface="Arial"/>
              </a:rPr>
              <a:t>(near</a:t>
            </a:r>
            <a:r>
              <a:rPr sz="2000" spc="-30" dirty="0">
                <a:latin typeface="Arial"/>
                <a:cs typeface="Arial"/>
              </a:rPr>
              <a:t> </a:t>
            </a:r>
            <a:r>
              <a:rPr sz="2000" dirty="0">
                <a:latin typeface="Arial"/>
                <a:cs typeface="Arial"/>
              </a:rPr>
              <a:t>infrared)</a:t>
            </a:r>
            <a:r>
              <a:rPr sz="2000" spc="-50" dirty="0">
                <a:latin typeface="Arial"/>
                <a:cs typeface="Arial"/>
              </a:rPr>
              <a:t> </a:t>
            </a:r>
            <a:r>
              <a:rPr sz="2000" spc="-10" dirty="0">
                <a:latin typeface="Arial"/>
                <a:cs typeface="Arial"/>
              </a:rPr>
              <a:t>spektroskopie</a:t>
            </a:r>
            <a:endParaRPr sz="2000" dirty="0">
              <a:latin typeface="Arial"/>
              <a:cs typeface="Arial"/>
            </a:endParaRPr>
          </a:p>
          <a:p>
            <a:pPr marL="265430" marR="163195" indent="589915" algn="just">
              <a:lnSpc>
                <a:spcPct val="100000"/>
              </a:lnSpc>
              <a:spcBef>
                <a:spcPts val="15"/>
              </a:spcBef>
            </a:pPr>
            <a:r>
              <a:rPr sz="1600" dirty="0">
                <a:latin typeface="Arial"/>
                <a:cs typeface="Arial"/>
              </a:rPr>
              <a:t>(ionty</a:t>
            </a:r>
            <a:r>
              <a:rPr sz="1600" spc="-30" dirty="0">
                <a:latin typeface="Arial"/>
                <a:cs typeface="Arial"/>
              </a:rPr>
              <a:t> </a:t>
            </a:r>
            <a:r>
              <a:rPr sz="1600" dirty="0">
                <a:latin typeface="Arial"/>
                <a:cs typeface="Arial"/>
              </a:rPr>
              <a:t>přechodných</a:t>
            </a:r>
            <a:r>
              <a:rPr sz="1600" spc="-50" dirty="0">
                <a:latin typeface="Arial"/>
                <a:cs typeface="Arial"/>
              </a:rPr>
              <a:t> </a:t>
            </a:r>
            <a:r>
              <a:rPr sz="1600" dirty="0">
                <a:latin typeface="Arial"/>
                <a:cs typeface="Arial"/>
              </a:rPr>
              <a:t>kovů</a:t>
            </a:r>
            <a:r>
              <a:rPr sz="1600" spc="-55" dirty="0">
                <a:latin typeface="Arial"/>
                <a:cs typeface="Arial"/>
              </a:rPr>
              <a:t> </a:t>
            </a:r>
            <a:r>
              <a:rPr sz="1600" dirty="0">
                <a:latin typeface="Arial"/>
                <a:cs typeface="Arial"/>
              </a:rPr>
              <a:t>a</a:t>
            </a:r>
            <a:r>
              <a:rPr sz="1600" spc="-35" dirty="0">
                <a:latin typeface="Arial"/>
                <a:cs typeface="Arial"/>
              </a:rPr>
              <a:t> </a:t>
            </a:r>
            <a:r>
              <a:rPr sz="1600" dirty="0">
                <a:latin typeface="Arial"/>
                <a:cs typeface="Arial"/>
              </a:rPr>
              <a:t>kovů</a:t>
            </a:r>
            <a:r>
              <a:rPr sz="1600" spc="-50" dirty="0">
                <a:latin typeface="Arial"/>
                <a:cs typeface="Arial"/>
              </a:rPr>
              <a:t> </a:t>
            </a:r>
            <a:r>
              <a:rPr sz="1600" dirty="0">
                <a:latin typeface="Arial"/>
                <a:cs typeface="Arial"/>
              </a:rPr>
              <a:t>vzácných</a:t>
            </a:r>
            <a:r>
              <a:rPr sz="1600" spc="-65" dirty="0">
                <a:latin typeface="Arial"/>
                <a:cs typeface="Arial"/>
              </a:rPr>
              <a:t> </a:t>
            </a:r>
            <a:r>
              <a:rPr sz="1600" dirty="0">
                <a:latin typeface="Arial"/>
                <a:cs typeface="Arial"/>
              </a:rPr>
              <a:t>zemin,</a:t>
            </a:r>
            <a:r>
              <a:rPr sz="1600" spc="-50" dirty="0">
                <a:latin typeface="Arial"/>
                <a:cs typeface="Arial"/>
              </a:rPr>
              <a:t> </a:t>
            </a:r>
            <a:r>
              <a:rPr sz="1600" spc="-10" dirty="0" err="1">
                <a:latin typeface="Arial"/>
                <a:cs typeface="Arial"/>
              </a:rPr>
              <a:t>molekuly</a:t>
            </a:r>
            <a:r>
              <a:rPr sz="1600" spc="-10" dirty="0">
                <a:latin typeface="Arial"/>
                <a:cs typeface="Arial"/>
              </a:rPr>
              <a:t> </a:t>
            </a:r>
            <a:r>
              <a:rPr lang="cs-CZ" sz="1600" spc="-10" dirty="0" smtClean="0">
                <a:latin typeface="Arial"/>
                <a:cs typeface="Arial"/>
              </a:rPr>
              <a:t>	</a:t>
            </a:r>
            <a:r>
              <a:rPr sz="1600" dirty="0" err="1" smtClean="0">
                <a:latin typeface="Arial"/>
                <a:cs typeface="Arial"/>
              </a:rPr>
              <a:t>obsahující</a:t>
            </a:r>
            <a:r>
              <a:rPr sz="1600" spc="-35" dirty="0" smtClean="0">
                <a:latin typeface="Arial"/>
                <a:cs typeface="Arial"/>
              </a:rPr>
              <a:t> </a:t>
            </a:r>
            <a:r>
              <a:rPr sz="1600" dirty="0">
                <a:latin typeface="Arial"/>
                <a:cs typeface="Arial"/>
              </a:rPr>
              <a:t>vazby</a:t>
            </a:r>
            <a:r>
              <a:rPr sz="1600" spc="-35" dirty="0">
                <a:latin typeface="Arial"/>
                <a:cs typeface="Arial"/>
              </a:rPr>
              <a:t> </a:t>
            </a:r>
            <a:r>
              <a:rPr sz="1600" spc="-10" dirty="0">
                <a:latin typeface="Arial"/>
                <a:cs typeface="Arial"/>
              </a:rPr>
              <a:t>C-</a:t>
            </a:r>
            <a:r>
              <a:rPr sz="1600" dirty="0">
                <a:latin typeface="Arial"/>
                <a:cs typeface="Arial"/>
              </a:rPr>
              <a:t>H,</a:t>
            </a:r>
            <a:r>
              <a:rPr sz="1600" spc="-10" dirty="0">
                <a:latin typeface="Arial"/>
                <a:cs typeface="Arial"/>
              </a:rPr>
              <a:t> N-</a:t>
            </a:r>
            <a:r>
              <a:rPr sz="1600" dirty="0">
                <a:latin typeface="Arial"/>
                <a:cs typeface="Arial"/>
              </a:rPr>
              <a:t>H,</a:t>
            </a:r>
            <a:r>
              <a:rPr sz="1600" spc="-20" dirty="0">
                <a:latin typeface="Arial"/>
                <a:cs typeface="Arial"/>
              </a:rPr>
              <a:t> </a:t>
            </a:r>
            <a:r>
              <a:rPr sz="1600" spc="-10" dirty="0">
                <a:latin typeface="Arial"/>
                <a:cs typeface="Arial"/>
              </a:rPr>
              <a:t>S-</a:t>
            </a:r>
            <a:r>
              <a:rPr sz="1600" dirty="0">
                <a:latin typeface="Arial"/>
                <a:cs typeface="Arial"/>
              </a:rPr>
              <a:t>H,</a:t>
            </a:r>
            <a:r>
              <a:rPr sz="1600" spc="-20" dirty="0">
                <a:latin typeface="Arial"/>
                <a:cs typeface="Arial"/>
              </a:rPr>
              <a:t> </a:t>
            </a:r>
            <a:r>
              <a:rPr sz="1600" spc="-25" dirty="0">
                <a:latin typeface="Arial"/>
                <a:cs typeface="Arial"/>
              </a:rPr>
              <a:t>O-</a:t>
            </a:r>
            <a:r>
              <a:rPr sz="1600" dirty="0">
                <a:latin typeface="Arial"/>
                <a:cs typeface="Arial"/>
              </a:rPr>
              <a:t>H</a:t>
            </a:r>
            <a:r>
              <a:rPr sz="1600" spc="10"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thyokyanát,</a:t>
            </a:r>
            <a:r>
              <a:rPr sz="1600" spc="25" dirty="0">
                <a:latin typeface="Arial"/>
                <a:cs typeface="Arial"/>
              </a:rPr>
              <a:t> </a:t>
            </a:r>
            <a:r>
              <a:rPr sz="1600" dirty="0">
                <a:latin typeface="Arial"/>
                <a:cs typeface="Arial"/>
              </a:rPr>
              <a:t>IgA,</a:t>
            </a:r>
            <a:r>
              <a:rPr sz="1600" spc="-20" dirty="0">
                <a:latin typeface="Arial"/>
                <a:cs typeface="Arial"/>
              </a:rPr>
              <a:t> </a:t>
            </a:r>
            <a:r>
              <a:rPr lang="cs-CZ" sz="1600" spc="-20" dirty="0" smtClean="0">
                <a:latin typeface="Arial"/>
                <a:cs typeface="Arial"/>
              </a:rPr>
              <a:t>	</a:t>
            </a:r>
            <a:r>
              <a:rPr sz="1600" spc="-10" dirty="0" err="1" smtClean="0">
                <a:latin typeface="Arial"/>
                <a:cs typeface="Arial"/>
              </a:rPr>
              <a:t>kortisol</a:t>
            </a:r>
            <a:r>
              <a:rPr sz="1600" spc="-10" dirty="0">
                <a:latin typeface="Arial"/>
                <a:cs typeface="Arial"/>
              </a:rPr>
              <a:t>, </a:t>
            </a:r>
            <a:r>
              <a:rPr sz="1600" dirty="0">
                <a:latin typeface="Arial"/>
                <a:cs typeface="Arial"/>
              </a:rPr>
              <a:t>slinná</a:t>
            </a:r>
            <a:r>
              <a:rPr sz="1600" spc="-65" dirty="0">
                <a:latin typeface="Arial"/>
                <a:cs typeface="Arial"/>
              </a:rPr>
              <a:t> </a:t>
            </a:r>
            <a:r>
              <a:rPr sz="1600" spc="-20" dirty="0">
                <a:latin typeface="Arial"/>
                <a:cs typeface="Arial"/>
              </a:rPr>
              <a:t>α-</a:t>
            </a:r>
            <a:r>
              <a:rPr sz="1600" dirty="0">
                <a:latin typeface="Arial"/>
                <a:cs typeface="Arial"/>
              </a:rPr>
              <a:t>amyláza,</a:t>
            </a:r>
            <a:r>
              <a:rPr sz="1600" spc="-15" dirty="0">
                <a:latin typeface="Arial"/>
                <a:cs typeface="Arial"/>
              </a:rPr>
              <a:t> </a:t>
            </a:r>
            <a:r>
              <a:rPr sz="1600" dirty="0">
                <a:latin typeface="Arial"/>
                <a:cs typeface="Arial"/>
              </a:rPr>
              <a:t>močovina,</a:t>
            </a:r>
            <a:r>
              <a:rPr sz="1600" spc="-50" dirty="0">
                <a:latin typeface="Arial"/>
                <a:cs typeface="Arial"/>
              </a:rPr>
              <a:t> </a:t>
            </a:r>
            <a:r>
              <a:rPr sz="1600" dirty="0">
                <a:latin typeface="Arial"/>
                <a:cs typeface="Arial"/>
              </a:rPr>
              <a:t>fosfáty,</a:t>
            </a:r>
            <a:r>
              <a:rPr sz="1600" spc="-5" dirty="0">
                <a:latin typeface="Arial"/>
                <a:cs typeface="Arial"/>
              </a:rPr>
              <a:t> </a:t>
            </a:r>
            <a:r>
              <a:rPr sz="1600" dirty="0" err="1">
                <a:latin typeface="Arial"/>
                <a:cs typeface="Arial"/>
              </a:rPr>
              <a:t>celkový</a:t>
            </a:r>
            <a:r>
              <a:rPr sz="1600" spc="-70" dirty="0">
                <a:latin typeface="Arial"/>
                <a:cs typeface="Arial"/>
              </a:rPr>
              <a:t> </a:t>
            </a:r>
            <a:r>
              <a:rPr lang="cs-CZ" sz="1600" spc="-70" dirty="0" smtClean="0">
                <a:latin typeface="Arial"/>
                <a:cs typeface="Arial"/>
              </a:rPr>
              <a:t>	</a:t>
            </a:r>
            <a:r>
              <a:rPr sz="1600" spc="-10" dirty="0" smtClean="0">
                <a:latin typeface="Arial"/>
                <a:cs typeface="Arial"/>
              </a:rPr>
              <a:t>protein</a:t>
            </a:r>
            <a:r>
              <a:rPr sz="1600" spc="-10" dirty="0">
                <a:latin typeface="Arial"/>
                <a:cs typeface="Arial"/>
              </a:rPr>
              <a:t>)</a:t>
            </a:r>
            <a:endParaRPr sz="1600" dirty="0">
              <a:latin typeface="Arial"/>
              <a:cs typeface="Arial"/>
            </a:endParaRPr>
          </a:p>
        </p:txBody>
      </p:sp>
      <p:pic>
        <p:nvPicPr>
          <p:cNvPr id="4" name="object 4"/>
          <p:cNvPicPr/>
          <p:nvPr/>
        </p:nvPicPr>
        <p:blipFill>
          <a:blip r:embed="rId2" cstate="print"/>
          <a:stretch>
            <a:fillRect/>
          </a:stretch>
        </p:blipFill>
        <p:spPr>
          <a:xfrm>
            <a:off x="6969252" y="1176527"/>
            <a:ext cx="5173980" cy="4834128"/>
          </a:xfrm>
          <a:prstGeom prst="rect">
            <a:avLst/>
          </a:prstGeom>
        </p:spPr>
      </p:pic>
      <p:sp>
        <p:nvSpPr>
          <p:cNvPr id="5" name="object 5"/>
          <p:cNvSpPr txBox="1"/>
          <p:nvPr/>
        </p:nvSpPr>
        <p:spPr>
          <a:xfrm>
            <a:off x="6998589" y="52577"/>
            <a:ext cx="5066665" cy="1092200"/>
          </a:xfrm>
          <a:prstGeom prst="rect">
            <a:avLst/>
          </a:prstGeom>
        </p:spPr>
        <p:txBody>
          <a:bodyPr vert="horz" wrap="square" lIns="0" tIns="12065" rIns="0" bIns="0" rtlCol="0">
            <a:spAutoFit/>
          </a:bodyPr>
          <a:lstStyle/>
          <a:p>
            <a:pPr marL="12700" marR="5080" algn="just">
              <a:lnSpc>
                <a:spcPct val="100000"/>
              </a:lnSpc>
              <a:spcBef>
                <a:spcPts val="95"/>
              </a:spcBef>
            </a:pPr>
            <a:r>
              <a:rPr sz="1000" dirty="0">
                <a:latin typeface="Arial"/>
                <a:cs typeface="Arial"/>
              </a:rPr>
              <a:t>Table</a:t>
            </a:r>
            <a:r>
              <a:rPr sz="1000" spc="-40" dirty="0">
                <a:latin typeface="Arial"/>
                <a:cs typeface="Arial"/>
              </a:rPr>
              <a:t> </a:t>
            </a:r>
            <a:r>
              <a:rPr sz="1000" dirty="0">
                <a:latin typeface="Arial"/>
                <a:cs typeface="Arial"/>
              </a:rPr>
              <a:t>describing</a:t>
            </a:r>
            <a:r>
              <a:rPr sz="1000" spc="-30" dirty="0">
                <a:latin typeface="Arial"/>
                <a:cs typeface="Arial"/>
              </a:rPr>
              <a:t> </a:t>
            </a:r>
            <a:r>
              <a:rPr sz="1000" dirty="0">
                <a:latin typeface="Arial"/>
                <a:cs typeface="Arial"/>
              </a:rPr>
              <a:t>examples</a:t>
            </a:r>
            <a:r>
              <a:rPr sz="1000" spc="-40" dirty="0">
                <a:latin typeface="Arial"/>
                <a:cs typeface="Arial"/>
              </a:rPr>
              <a:t> </a:t>
            </a:r>
            <a:r>
              <a:rPr sz="1000" dirty="0">
                <a:latin typeface="Arial"/>
                <a:cs typeface="Arial"/>
              </a:rPr>
              <a:t>of</a:t>
            </a:r>
            <a:r>
              <a:rPr sz="1000" spc="-35" dirty="0">
                <a:latin typeface="Arial"/>
                <a:cs typeface="Arial"/>
              </a:rPr>
              <a:t> </a:t>
            </a:r>
            <a:r>
              <a:rPr sz="1000" dirty="0">
                <a:latin typeface="Arial"/>
                <a:cs typeface="Arial"/>
              </a:rPr>
              <a:t>commonly</a:t>
            </a:r>
            <a:r>
              <a:rPr sz="1000" spc="-45" dirty="0">
                <a:latin typeface="Arial"/>
                <a:cs typeface="Arial"/>
              </a:rPr>
              <a:t> </a:t>
            </a:r>
            <a:r>
              <a:rPr sz="1000" dirty="0">
                <a:latin typeface="Arial"/>
                <a:cs typeface="Arial"/>
              </a:rPr>
              <a:t>analyzed</a:t>
            </a:r>
            <a:r>
              <a:rPr sz="1000" spc="-35" dirty="0">
                <a:latin typeface="Arial"/>
                <a:cs typeface="Arial"/>
              </a:rPr>
              <a:t> </a:t>
            </a:r>
            <a:r>
              <a:rPr sz="1000" dirty="0">
                <a:latin typeface="Arial"/>
                <a:cs typeface="Arial"/>
              </a:rPr>
              <a:t>biomarkers</a:t>
            </a:r>
            <a:r>
              <a:rPr sz="1000" spc="-25" dirty="0">
                <a:latin typeface="Arial"/>
                <a:cs typeface="Arial"/>
              </a:rPr>
              <a:t> </a:t>
            </a:r>
            <a:r>
              <a:rPr sz="1000" dirty="0">
                <a:latin typeface="Arial"/>
                <a:cs typeface="Arial"/>
              </a:rPr>
              <a:t>in</a:t>
            </a:r>
            <a:r>
              <a:rPr sz="1000" spc="-35" dirty="0">
                <a:latin typeface="Arial"/>
                <a:cs typeface="Arial"/>
              </a:rPr>
              <a:t> </a:t>
            </a:r>
            <a:r>
              <a:rPr sz="1000" dirty="0">
                <a:latin typeface="Arial"/>
                <a:cs typeface="Arial"/>
              </a:rPr>
              <a:t>whole</a:t>
            </a:r>
            <a:r>
              <a:rPr sz="1000" spc="-35" dirty="0">
                <a:latin typeface="Arial"/>
                <a:cs typeface="Arial"/>
              </a:rPr>
              <a:t> </a:t>
            </a:r>
            <a:r>
              <a:rPr sz="1000" dirty="0">
                <a:latin typeface="Arial"/>
                <a:cs typeface="Arial"/>
              </a:rPr>
              <a:t>mouth</a:t>
            </a:r>
            <a:r>
              <a:rPr sz="1000" spc="-35" dirty="0">
                <a:latin typeface="Arial"/>
                <a:cs typeface="Arial"/>
              </a:rPr>
              <a:t> </a:t>
            </a:r>
            <a:r>
              <a:rPr sz="1000" dirty="0">
                <a:latin typeface="Arial"/>
                <a:cs typeface="Arial"/>
              </a:rPr>
              <a:t>saliva;</a:t>
            </a:r>
            <a:r>
              <a:rPr sz="1000" spc="-35" dirty="0">
                <a:latin typeface="Arial"/>
                <a:cs typeface="Arial"/>
              </a:rPr>
              <a:t> </a:t>
            </a:r>
            <a:r>
              <a:rPr sz="1000" spc="-25" dirty="0">
                <a:latin typeface="Arial"/>
                <a:cs typeface="Arial"/>
              </a:rPr>
              <a:t>CRP </a:t>
            </a:r>
            <a:r>
              <a:rPr sz="1000" dirty="0">
                <a:latin typeface="Arial"/>
                <a:cs typeface="Arial"/>
              </a:rPr>
              <a:t>–</a:t>
            </a:r>
            <a:r>
              <a:rPr sz="1000" spc="400" dirty="0">
                <a:latin typeface="Arial"/>
                <a:cs typeface="Arial"/>
              </a:rPr>
              <a:t> </a:t>
            </a:r>
            <a:r>
              <a:rPr sz="1000" spc="-10" dirty="0">
                <a:latin typeface="Arial"/>
                <a:cs typeface="Arial"/>
              </a:rPr>
              <a:t>C-</a:t>
            </a:r>
            <a:r>
              <a:rPr sz="1000" dirty="0">
                <a:latin typeface="Arial"/>
                <a:cs typeface="Arial"/>
              </a:rPr>
              <a:t>reactive</a:t>
            </a:r>
            <a:r>
              <a:rPr sz="1000" spc="409" dirty="0">
                <a:latin typeface="Arial"/>
                <a:cs typeface="Arial"/>
              </a:rPr>
              <a:t> </a:t>
            </a:r>
            <a:r>
              <a:rPr sz="1000" dirty="0">
                <a:latin typeface="Arial"/>
                <a:cs typeface="Arial"/>
              </a:rPr>
              <a:t>protein;</a:t>
            </a:r>
            <a:r>
              <a:rPr sz="1000" spc="415" dirty="0">
                <a:latin typeface="Arial"/>
                <a:cs typeface="Arial"/>
              </a:rPr>
              <a:t> </a:t>
            </a:r>
            <a:r>
              <a:rPr sz="1000" dirty="0">
                <a:latin typeface="Arial"/>
                <a:cs typeface="Arial"/>
              </a:rPr>
              <a:t>HPLC</a:t>
            </a:r>
            <a:r>
              <a:rPr sz="1000" spc="405" dirty="0">
                <a:latin typeface="Arial"/>
                <a:cs typeface="Arial"/>
              </a:rPr>
              <a:t> </a:t>
            </a:r>
            <a:r>
              <a:rPr sz="1000" dirty="0">
                <a:latin typeface="Arial"/>
                <a:cs typeface="Arial"/>
              </a:rPr>
              <a:t>–</a:t>
            </a:r>
            <a:r>
              <a:rPr sz="1000" spc="405" dirty="0">
                <a:latin typeface="Arial"/>
                <a:cs typeface="Arial"/>
              </a:rPr>
              <a:t> </a:t>
            </a:r>
            <a:r>
              <a:rPr sz="1000" dirty="0">
                <a:latin typeface="Arial"/>
                <a:cs typeface="Arial"/>
              </a:rPr>
              <a:t>high</a:t>
            </a:r>
            <a:r>
              <a:rPr sz="1000" spc="400" dirty="0">
                <a:latin typeface="Arial"/>
                <a:cs typeface="Arial"/>
              </a:rPr>
              <a:t> </a:t>
            </a:r>
            <a:r>
              <a:rPr sz="1000" dirty="0">
                <a:latin typeface="Arial"/>
                <a:cs typeface="Arial"/>
              </a:rPr>
              <a:t>performance</a:t>
            </a:r>
            <a:r>
              <a:rPr sz="1000" spc="400" dirty="0">
                <a:latin typeface="Arial"/>
                <a:cs typeface="Arial"/>
              </a:rPr>
              <a:t> </a:t>
            </a:r>
            <a:r>
              <a:rPr sz="1000" dirty="0">
                <a:latin typeface="Arial"/>
                <a:cs typeface="Arial"/>
              </a:rPr>
              <a:t>liquid</a:t>
            </a:r>
            <a:r>
              <a:rPr sz="1000" spc="409" dirty="0">
                <a:latin typeface="Arial"/>
                <a:cs typeface="Arial"/>
              </a:rPr>
              <a:t> </a:t>
            </a:r>
            <a:r>
              <a:rPr sz="1000" dirty="0">
                <a:latin typeface="Arial"/>
                <a:cs typeface="Arial"/>
              </a:rPr>
              <a:t>chromatography;</a:t>
            </a:r>
            <a:r>
              <a:rPr sz="1000" spc="405" dirty="0">
                <a:latin typeface="Arial"/>
                <a:cs typeface="Arial"/>
              </a:rPr>
              <a:t> </a:t>
            </a:r>
            <a:r>
              <a:rPr sz="1000" dirty="0">
                <a:latin typeface="Arial"/>
                <a:cs typeface="Arial"/>
              </a:rPr>
              <a:t>IC</a:t>
            </a:r>
            <a:r>
              <a:rPr sz="1000" spc="415" dirty="0">
                <a:latin typeface="Arial"/>
                <a:cs typeface="Arial"/>
              </a:rPr>
              <a:t> </a:t>
            </a:r>
            <a:r>
              <a:rPr sz="1000" dirty="0">
                <a:latin typeface="Arial"/>
                <a:cs typeface="Arial"/>
              </a:rPr>
              <a:t>–</a:t>
            </a:r>
            <a:r>
              <a:rPr sz="1000" spc="405" dirty="0">
                <a:latin typeface="Arial"/>
                <a:cs typeface="Arial"/>
              </a:rPr>
              <a:t> </a:t>
            </a:r>
            <a:r>
              <a:rPr sz="1000" spc="-25" dirty="0">
                <a:latin typeface="Arial"/>
                <a:cs typeface="Arial"/>
              </a:rPr>
              <a:t>ion </a:t>
            </a:r>
            <a:r>
              <a:rPr sz="1000" dirty="0">
                <a:latin typeface="Arial"/>
                <a:cs typeface="Arial"/>
              </a:rPr>
              <a:t>chromatography;</a:t>
            </a:r>
            <a:r>
              <a:rPr sz="1000" spc="60" dirty="0">
                <a:latin typeface="Arial"/>
                <a:cs typeface="Arial"/>
              </a:rPr>
              <a:t> </a:t>
            </a:r>
            <a:r>
              <a:rPr sz="1000" spc="-10" dirty="0">
                <a:latin typeface="Arial"/>
                <a:cs typeface="Arial"/>
              </a:rPr>
              <a:t>LC-</a:t>
            </a:r>
            <a:r>
              <a:rPr sz="1000" dirty="0">
                <a:latin typeface="Arial"/>
                <a:cs typeface="Arial"/>
              </a:rPr>
              <a:t>MS</a:t>
            </a:r>
            <a:r>
              <a:rPr sz="1000" spc="60" dirty="0">
                <a:latin typeface="Arial"/>
                <a:cs typeface="Arial"/>
              </a:rPr>
              <a:t> </a:t>
            </a:r>
            <a:r>
              <a:rPr sz="1000" dirty="0">
                <a:latin typeface="Arial"/>
                <a:cs typeface="Arial"/>
              </a:rPr>
              <a:t>–</a:t>
            </a:r>
            <a:r>
              <a:rPr sz="1000" spc="75" dirty="0">
                <a:latin typeface="Arial"/>
                <a:cs typeface="Arial"/>
              </a:rPr>
              <a:t> </a:t>
            </a:r>
            <a:r>
              <a:rPr sz="1000" dirty="0">
                <a:latin typeface="Arial"/>
                <a:cs typeface="Arial"/>
              </a:rPr>
              <a:t>liquid</a:t>
            </a:r>
            <a:r>
              <a:rPr sz="1000" spc="65" dirty="0">
                <a:latin typeface="Arial"/>
                <a:cs typeface="Arial"/>
              </a:rPr>
              <a:t> </a:t>
            </a:r>
            <a:r>
              <a:rPr sz="1000" dirty="0">
                <a:latin typeface="Arial"/>
                <a:cs typeface="Arial"/>
              </a:rPr>
              <a:t>chromatography</a:t>
            </a:r>
            <a:r>
              <a:rPr sz="1000" spc="40" dirty="0">
                <a:latin typeface="Arial"/>
                <a:cs typeface="Arial"/>
              </a:rPr>
              <a:t> </a:t>
            </a:r>
            <a:r>
              <a:rPr sz="1000" dirty="0">
                <a:latin typeface="Arial"/>
                <a:cs typeface="Arial"/>
              </a:rPr>
              <a:t>mass</a:t>
            </a:r>
            <a:r>
              <a:rPr sz="1000" spc="75" dirty="0">
                <a:latin typeface="Arial"/>
                <a:cs typeface="Arial"/>
              </a:rPr>
              <a:t> </a:t>
            </a:r>
            <a:r>
              <a:rPr sz="1000" dirty="0">
                <a:latin typeface="Arial"/>
                <a:cs typeface="Arial"/>
              </a:rPr>
              <a:t>spectrometry;</a:t>
            </a:r>
            <a:r>
              <a:rPr sz="1000" spc="75" dirty="0">
                <a:latin typeface="Arial"/>
                <a:cs typeface="Arial"/>
              </a:rPr>
              <a:t> </a:t>
            </a:r>
            <a:r>
              <a:rPr sz="1000" spc="-10" dirty="0">
                <a:latin typeface="Arial"/>
                <a:cs typeface="Arial"/>
              </a:rPr>
              <a:t>MALDI-</a:t>
            </a:r>
            <a:r>
              <a:rPr sz="1000" dirty="0">
                <a:latin typeface="Arial"/>
                <a:cs typeface="Arial"/>
              </a:rPr>
              <a:t>TOF</a:t>
            </a:r>
            <a:r>
              <a:rPr sz="1000" spc="70" dirty="0">
                <a:latin typeface="Arial"/>
                <a:cs typeface="Arial"/>
              </a:rPr>
              <a:t> </a:t>
            </a:r>
            <a:r>
              <a:rPr sz="1000" dirty="0">
                <a:latin typeface="Arial"/>
                <a:cs typeface="Arial"/>
              </a:rPr>
              <a:t>MS</a:t>
            </a:r>
            <a:r>
              <a:rPr sz="1000" spc="75" dirty="0">
                <a:latin typeface="Arial"/>
                <a:cs typeface="Arial"/>
              </a:rPr>
              <a:t> </a:t>
            </a:r>
            <a:r>
              <a:rPr sz="1000" spc="-50" dirty="0">
                <a:latin typeface="Arial"/>
                <a:cs typeface="Arial"/>
              </a:rPr>
              <a:t>- </a:t>
            </a:r>
            <a:r>
              <a:rPr sz="1000" dirty="0">
                <a:latin typeface="Arial"/>
                <a:cs typeface="Arial"/>
              </a:rPr>
              <a:t>matrix</a:t>
            </a:r>
            <a:r>
              <a:rPr sz="1000" spc="75" dirty="0">
                <a:latin typeface="Arial"/>
                <a:cs typeface="Arial"/>
              </a:rPr>
              <a:t> </a:t>
            </a:r>
            <a:r>
              <a:rPr sz="1000" dirty="0">
                <a:latin typeface="Arial"/>
                <a:cs typeface="Arial"/>
              </a:rPr>
              <a:t>assisted</a:t>
            </a:r>
            <a:r>
              <a:rPr sz="1000" spc="70" dirty="0">
                <a:latin typeface="Arial"/>
                <a:cs typeface="Arial"/>
              </a:rPr>
              <a:t> </a:t>
            </a:r>
            <a:r>
              <a:rPr sz="1000" dirty="0">
                <a:latin typeface="Arial"/>
                <a:cs typeface="Arial"/>
              </a:rPr>
              <a:t>laser</a:t>
            </a:r>
            <a:r>
              <a:rPr sz="1000" spc="80" dirty="0">
                <a:latin typeface="Arial"/>
                <a:cs typeface="Arial"/>
              </a:rPr>
              <a:t> </a:t>
            </a:r>
            <a:r>
              <a:rPr sz="1000" dirty="0">
                <a:latin typeface="Arial"/>
                <a:cs typeface="Arial"/>
              </a:rPr>
              <a:t>desorption</a:t>
            </a:r>
            <a:r>
              <a:rPr sz="1000" spc="75" dirty="0">
                <a:latin typeface="Arial"/>
                <a:cs typeface="Arial"/>
              </a:rPr>
              <a:t> </a:t>
            </a:r>
            <a:r>
              <a:rPr sz="1000" spc="-10" dirty="0">
                <a:latin typeface="Arial"/>
                <a:cs typeface="Arial"/>
              </a:rPr>
              <a:t>ionization-</a:t>
            </a:r>
            <a:r>
              <a:rPr sz="1000" dirty="0">
                <a:latin typeface="Arial"/>
                <a:cs typeface="Arial"/>
              </a:rPr>
              <a:t>time</a:t>
            </a:r>
            <a:r>
              <a:rPr sz="1000" spc="80" dirty="0">
                <a:latin typeface="Arial"/>
                <a:cs typeface="Arial"/>
              </a:rPr>
              <a:t> </a:t>
            </a:r>
            <a:r>
              <a:rPr sz="1000" dirty="0">
                <a:latin typeface="Arial"/>
                <a:cs typeface="Arial"/>
              </a:rPr>
              <a:t>of</a:t>
            </a:r>
            <a:r>
              <a:rPr sz="1000" spc="80" dirty="0">
                <a:latin typeface="Arial"/>
                <a:cs typeface="Arial"/>
              </a:rPr>
              <a:t> </a:t>
            </a:r>
            <a:r>
              <a:rPr sz="1000" dirty="0">
                <a:latin typeface="Arial"/>
                <a:cs typeface="Arial"/>
              </a:rPr>
              <a:t>flight</a:t>
            </a:r>
            <a:r>
              <a:rPr sz="1000" spc="70" dirty="0">
                <a:latin typeface="Arial"/>
                <a:cs typeface="Arial"/>
              </a:rPr>
              <a:t> </a:t>
            </a:r>
            <a:r>
              <a:rPr sz="1000" dirty="0">
                <a:latin typeface="Arial"/>
                <a:cs typeface="Arial"/>
              </a:rPr>
              <a:t>mass</a:t>
            </a:r>
            <a:r>
              <a:rPr sz="1000" spc="85" dirty="0">
                <a:latin typeface="Arial"/>
                <a:cs typeface="Arial"/>
              </a:rPr>
              <a:t> </a:t>
            </a:r>
            <a:r>
              <a:rPr sz="1000" dirty="0">
                <a:latin typeface="Arial"/>
                <a:cs typeface="Arial"/>
              </a:rPr>
              <a:t>spectrometry;</a:t>
            </a:r>
            <a:r>
              <a:rPr sz="1000" spc="80" dirty="0">
                <a:latin typeface="Arial"/>
                <a:cs typeface="Arial"/>
              </a:rPr>
              <a:t> </a:t>
            </a:r>
            <a:r>
              <a:rPr sz="1000" spc="-10" dirty="0">
                <a:latin typeface="Arial"/>
                <a:cs typeface="Arial"/>
              </a:rPr>
              <a:t>RT-</a:t>
            </a:r>
            <a:r>
              <a:rPr sz="1000" dirty="0">
                <a:latin typeface="Arial"/>
                <a:cs typeface="Arial"/>
              </a:rPr>
              <a:t>LAMP</a:t>
            </a:r>
            <a:r>
              <a:rPr sz="1000" spc="75" dirty="0">
                <a:latin typeface="Arial"/>
                <a:cs typeface="Arial"/>
              </a:rPr>
              <a:t> </a:t>
            </a:r>
            <a:r>
              <a:rPr sz="1000" spc="-50" dirty="0">
                <a:latin typeface="Arial"/>
                <a:cs typeface="Arial"/>
              </a:rPr>
              <a:t>– </a:t>
            </a:r>
            <a:r>
              <a:rPr sz="1000" dirty="0">
                <a:latin typeface="Arial"/>
                <a:cs typeface="Arial"/>
              </a:rPr>
              <a:t>reverse</a:t>
            </a:r>
            <a:r>
              <a:rPr sz="1000" spc="135" dirty="0">
                <a:latin typeface="Arial"/>
                <a:cs typeface="Arial"/>
              </a:rPr>
              <a:t>  </a:t>
            </a:r>
            <a:r>
              <a:rPr sz="1000" dirty="0">
                <a:latin typeface="Arial"/>
                <a:cs typeface="Arial"/>
              </a:rPr>
              <a:t>transcriptase</a:t>
            </a:r>
            <a:r>
              <a:rPr sz="1000" spc="155" dirty="0">
                <a:latin typeface="Arial"/>
                <a:cs typeface="Arial"/>
              </a:rPr>
              <a:t>  </a:t>
            </a:r>
            <a:r>
              <a:rPr sz="1000" spc="-20" dirty="0">
                <a:latin typeface="Arial"/>
                <a:cs typeface="Arial"/>
              </a:rPr>
              <a:t>loop-</a:t>
            </a:r>
            <a:r>
              <a:rPr sz="1000" dirty="0">
                <a:latin typeface="Arial"/>
                <a:cs typeface="Arial"/>
              </a:rPr>
              <a:t>mediated</a:t>
            </a:r>
            <a:r>
              <a:rPr sz="1000" spc="150" dirty="0">
                <a:latin typeface="Arial"/>
                <a:cs typeface="Arial"/>
              </a:rPr>
              <a:t>  </a:t>
            </a:r>
            <a:r>
              <a:rPr sz="1000" dirty="0">
                <a:latin typeface="Arial"/>
                <a:cs typeface="Arial"/>
              </a:rPr>
              <a:t>isothermal</a:t>
            </a:r>
            <a:r>
              <a:rPr sz="1000" spc="150" dirty="0">
                <a:latin typeface="Arial"/>
                <a:cs typeface="Arial"/>
              </a:rPr>
              <a:t>  </a:t>
            </a:r>
            <a:r>
              <a:rPr sz="1000" dirty="0">
                <a:latin typeface="Arial"/>
                <a:cs typeface="Arial"/>
              </a:rPr>
              <a:t>amplification;</a:t>
            </a:r>
            <a:r>
              <a:rPr sz="1000" spc="150" dirty="0">
                <a:latin typeface="Arial"/>
                <a:cs typeface="Arial"/>
              </a:rPr>
              <a:t>  </a:t>
            </a:r>
            <a:r>
              <a:rPr sz="1000" dirty="0">
                <a:latin typeface="Arial"/>
                <a:cs typeface="Arial"/>
              </a:rPr>
              <a:t>AOPP</a:t>
            </a:r>
            <a:r>
              <a:rPr sz="1000" spc="150" dirty="0">
                <a:latin typeface="Arial"/>
                <a:cs typeface="Arial"/>
              </a:rPr>
              <a:t>  </a:t>
            </a:r>
            <a:r>
              <a:rPr sz="1000" dirty="0">
                <a:latin typeface="Arial"/>
                <a:cs typeface="Arial"/>
              </a:rPr>
              <a:t>–</a:t>
            </a:r>
            <a:r>
              <a:rPr sz="1000" spc="150" dirty="0">
                <a:latin typeface="Arial"/>
                <a:cs typeface="Arial"/>
              </a:rPr>
              <a:t>  </a:t>
            </a:r>
            <a:r>
              <a:rPr sz="1000" spc="-10" dirty="0">
                <a:latin typeface="Arial"/>
                <a:cs typeface="Arial"/>
              </a:rPr>
              <a:t>Advanced </a:t>
            </a:r>
            <a:r>
              <a:rPr sz="1000" dirty="0">
                <a:latin typeface="Arial"/>
                <a:cs typeface="Arial"/>
              </a:rPr>
              <a:t>Oxidation</a:t>
            </a:r>
            <a:r>
              <a:rPr sz="1000" spc="125" dirty="0">
                <a:latin typeface="Arial"/>
                <a:cs typeface="Arial"/>
              </a:rPr>
              <a:t> </a:t>
            </a:r>
            <a:r>
              <a:rPr sz="1000" dirty="0">
                <a:latin typeface="Arial"/>
                <a:cs typeface="Arial"/>
              </a:rPr>
              <a:t>Protein</a:t>
            </a:r>
            <a:r>
              <a:rPr sz="1000" spc="130" dirty="0">
                <a:latin typeface="Arial"/>
                <a:cs typeface="Arial"/>
              </a:rPr>
              <a:t> </a:t>
            </a:r>
            <a:r>
              <a:rPr sz="1000" dirty="0">
                <a:latin typeface="Arial"/>
                <a:cs typeface="Arial"/>
              </a:rPr>
              <a:t>Products;</a:t>
            </a:r>
            <a:r>
              <a:rPr sz="1000" spc="114" dirty="0">
                <a:latin typeface="Arial"/>
                <a:cs typeface="Arial"/>
              </a:rPr>
              <a:t> </a:t>
            </a:r>
            <a:r>
              <a:rPr sz="1000" dirty="0">
                <a:latin typeface="Arial"/>
                <a:cs typeface="Arial"/>
              </a:rPr>
              <a:t>TBARS</a:t>
            </a:r>
            <a:r>
              <a:rPr sz="1000" spc="120" dirty="0">
                <a:latin typeface="Arial"/>
                <a:cs typeface="Arial"/>
              </a:rPr>
              <a:t> </a:t>
            </a:r>
            <a:r>
              <a:rPr sz="1000" dirty="0">
                <a:latin typeface="Arial"/>
                <a:cs typeface="Arial"/>
              </a:rPr>
              <a:t>–</a:t>
            </a:r>
            <a:r>
              <a:rPr sz="1000" spc="114" dirty="0">
                <a:latin typeface="Arial"/>
                <a:cs typeface="Arial"/>
              </a:rPr>
              <a:t> </a:t>
            </a:r>
            <a:r>
              <a:rPr sz="1000" dirty="0">
                <a:latin typeface="Arial"/>
                <a:cs typeface="Arial"/>
              </a:rPr>
              <a:t>Thiobarbituric</a:t>
            </a:r>
            <a:r>
              <a:rPr sz="1000" spc="135" dirty="0">
                <a:latin typeface="Arial"/>
                <a:cs typeface="Arial"/>
              </a:rPr>
              <a:t> </a:t>
            </a:r>
            <a:r>
              <a:rPr sz="1000" dirty="0">
                <a:latin typeface="Arial"/>
                <a:cs typeface="Arial"/>
              </a:rPr>
              <a:t>Acid</a:t>
            </a:r>
            <a:r>
              <a:rPr sz="1000" spc="125" dirty="0">
                <a:latin typeface="Arial"/>
                <a:cs typeface="Arial"/>
              </a:rPr>
              <a:t> </a:t>
            </a:r>
            <a:r>
              <a:rPr sz="1000" dirty="0">
                <a:latin typeface="Arial"/>
                <a:cs typeface="Arial"/>
              </a:rPr>
              <a:t>Reactive</a:t>
            </a:r>
            <a:r>
              <a:rPr sz="1000" spc="125" dirty="0">
                <a:latin typeface="Arial"/>
                <a:cs typeface="Arial"/>
              </a:rPr>
              <a:t> </a:t>
            </a:r>
            <a:r>
              <a:rPr sz="1000" dirty="0">
                <a:latin typeface="Arial"/>
                <a:cs typeface="Arial"/>
              </a:rPr>
              <a:t>Substances;</a:t>
            </a:r>
            <a:r>
              <a:rPr sz="1000" spc="120" dirty="0">
                <a:latin typeface="Arial"/>
                <a:cs typeface="Arial"/>
              </a:rPr>
              <a:t> </a:t>
            </a:r>
            <a:r>
              <a:rPr sz="1000" dirty="0">
                <a:latin typeface="Arial"/>
                <a:cs typeface="Arial"/>
              </a:rPr>
              <a:t>TAC</a:t>
            </a:r>
            <a:r>
              <a:rPr sz="1000" spc="114" dirty="0">
                <a:latin typeface="Arial"/>
                <a:cs typeface="Arial"/>
              </a:rPr>
              <a:t> </a:t>
            </a:r>
            <a:r>
              <a:rPr sz="1000" spc="-50" dirty="0">
                <a:latin typeface="Arial"/>
                <a:cs typeface="Arial"/>
              </a:rPr>
              <a:t>– </a:t>
            </a:r>
            <a:r>
              <a:rPr sz="1000" dirty="0">
                <a:latin typeface="Arial"/>
                <a:cs typeface="Arial"/>
              </a:rPr>
              <a:t>Total</a:t>
            </a:r>
            <a:r>
              <a:rPr sz="1000" spc="-60" dirty="0">
                <a:latin typeface="Arial"/>
                <a:cs typeface="Arial"/>
              </a:rPr>
              <a:t> </a:t>
            </a:r>
            <a:r>
              <a:rPr sz="1000" dirty="0">
                <a:latin typeface="Arial"/>
                <a:cs typeface="Arial"/>
              </a:rPr>
              <a:t>Antioxidant</a:t>
            </a:r>
            <a:r>
              <a:rPr sz="1000" spc="-30" dirty="0">
                <a:latin typeface="Arial"/>
                <a:cs typeface="Arial"/>
              </a:rPr>
              <a:t> </a:t>
            </a:r>
            <a:r>
              <a:rPr sz="1000" dirty="0">
                <a:latin typeface="Arial"/>
                <a:cs typeface="Arial"/>
              </a:rPr>
              <a:t>Capacity;</a:t>
            </a:r>
            <a:r>
              <a:rPr sz="1000" spc="-25" dirty="0">
                <a:latin typeface="Arial"/>
                <a:cs typeface="Arial"/>
              </a:rPr>
              <a:t> </a:t>
            </a:r>
            <a:r>
              <a:rPr sz="1000" dirty="0">
                <a:latin typeface="Arial"/>
                <a:cs typeface="Arial"/>
              </a:rPr>
              <a:t>FRAS</a:t>
            </a:r>
            <a:r>
              <a:rPr sz="1000" spc="-35" dirty="0">
                <a:latin typeface="Arial"/>
                <a:cs typeface="Arial"/>
              </a:rPr>
              <a:t> </a:t>
            </a:r>
            <a:r>
              <a:rPr sz="1000" dirty="0">
                <a:latin typeface="Arial"/>
                <a:cs typeface="Arial"/>
              </a:rPr>
              <a:t>–</a:t>
            </a:r>
            <a:r>
              <a:rPr sz="1000" spc="-45" dirty="0">
                <a:latin typeface="Arial"/>
                <a:cs typeface="Arial"/>
              </a:rPr>
              <a:t> </a:t>
            </a:r>
            <a:r>
              <a:rPr sz="1000" dirty="0">
                <a:latin typeface="Arial"/>
                <a:cs typeface="Arial"/>
              </a:rPr>
              <a:t>Free</a:t>
            </a:r>
            <a:r>
              <a:rPr sz="1000" spc="-40" dirty="0">
                <a:latin typeface="Arial"/>
                <a:cs typeface="Arial"/>
              </a:rPr>
              <a:t> </a:t>
            </a:r>
            <a:r>
              <a:rPr sz="1000" dirty="0">
                <a:latin typeface="Arial"/>
                <a:cs typeface="Arial"/>
              </a:rPr>
              <a:t>Radical</a:t>
            </a:r>
            <a:r>
              <a:rPr sz="1000" spc="-40" dirty="0">
                <a:latin typeface="Arial"/>
                <a:cs typeface="Arial"/>
              </a:rPr>
              <a:t> </a:t>
            </a:r>
            <a:r>
              <a:rPr sz="1000" dirty="0">
                <a:latin typeface="Arial"/>
                <a:cs typeface="Arial"/>
              </a:rPr>
              <a:t>Analytical</a:t>
            </a:r>
            <a:r>
              <a:rPr sz="1000" spc="-10" dirty="0">
                <a:latin typeface="Arial"/>
                <a:cs typeface="Arial"/>
              </a:rPr>
              <a:t> Systém.</a:t>
            </a:r>
            <a:endParaRPr sz="1000">
              <a:latin typeface="Arial"/>
              <a:cs typeface="Arial"/>
            </a:endParaRPr>
          </a:p>
        </p:txBody>
      </p:sp>
      <p:sp>
        <p:nvSpPr>
          <p:cNvPr id="7" name="object 7"/>
          <p:cNvSpPr txBox="1"/>
          <p:nvPr/>
        </p:nvSpPr>
        <p:spPr>
          <a:xfrm>
            <a:off x="8960357" y="6210609"/>
            <a:ext cx="1828800" cy="111125"/>
          </a:xfrm>
          <a:prstGeom prst="rect">
            <a:avLst/>
          </a:prstGeom>
        </p:spPr>
        <p:txBody>
          <a:bodyPr vert="horz" wrap="square" lIns="0" tIns="5080" rIns="0" bIns="0" rtlCol="0">
            <a:spAutoFit/>
          </a:bodyPr>
          <a:lstStyle/>
          <a:p>
            <a:pPr marL="12700">
              <a:lnSpc>
                <a:spcPct val="100000"/>
              </a:lnSpc>
              <a:spcBef>
                <a:spcPts val="40"/>
              </a:spcBef>
            </a:pPr>
            <a:r>
              <a:rPr sz="600" dirty="0">
                <a:latin typeface="Arial"/>
                <a:cs typeface="Arial"/>
              </a:rPr>
              <a:t>Klin.</a:t>
            </a:r>
            <a:r>
              <a:rPr sz="600" spc="-40" dirty="0">
                <a:latin typeface="Arial"/>
                <a:cs typeface="Arial"/>
              </a:rPr>
              <a:t> </a:t>
            </a:r>
            <a:r>
              <a:rPr sz="600" dirty="0">
                <a:latin typeface="Arial"/>
                <a:cs typeface="Arial"/>
              </a:rPr>
              <a:t>Biochem.</a:t>
            </a:r>
            <a:r>
              <a:rPr sz="600" spc="-10" dirty="0">
                <a:latin typeface="Arial"/>
                <a:cs typeface="Arial"/>
              </a:rPr>
              <a:t> </a:t>
            </a:r>
            <a:r>
              <a:rPr sz="600" dirty="0">
                <a:latin typeface="Arial"/>
                <a:cs typeface="Arial"/>
              </a:rPr>
              <a:t>Metab.,</a:t>
            </a:r>
            <a:r>
              <a:rPr sz="600" spc="-15" dirty="0">
                <a:latin typeface="Arial"/>
                <a:cs typeface="Arial"/>
              </a:rPr>
              <a:t> </a:t>
            </a:r>
            <a:r>
              <a:rPr sz="600" dirty="0">
                <a:latin typeface="Arial"/>
                <a:cs typeface="Arial"/>
              </a:rPr>
              <a:t>26</a:t>
            </a:r>
            <a:r>
              <a:rPr sz="600" spc="-30" dirty="0">
                <a:latin typeface="Arial"/>
                <a:cs typeface="Arial"/>
              </a:rPr>
              <a:t> </a:t>
            </a:r>
            <a:r>
              <a:rPr sz="600" dirty="0">
                <a:latin typeface="Arial"/>
                <a:cs typeface="Arial"/>
              </a:rPr>
              <a:t>(47),</a:t>
            </a:r>
            <a:r>
              <a:rPr sz="600" spc="-25" dirty="0">
                <a:latin typeface="Arial"/>
                <a:cs typeface="Arial"/>
              </a:rPr>
              <a:t> </a:t>
            </a:r>
            <a:r>
              <a:rPr sz="600" dirty="0">
                <a:latin typeface="Arial"/>
                <a:cs typeface="Arial"/>
              </a:rPr>
              <a:t>2018,</a:t>
            </a:r>
            <a:r>
              <a:rPr sz="600" spc="-10" dirty="0">
                <a:latin typeface="Arial"/>
                <a:cs typeface="Arial"/>
              </a:rPr>
              <a:t> </a:t>
            </a:r>
            <a:r>
              <a:rPr sz="600" dirty="0">
                <a:latin typeface="Arial"/>
                <a:cs typeface="Arial"/>
              </a:rPr>
              <a:t>No.</a:t>
            </a:r>
            <a:r>
              <a:rPr sz="600" spc="-30" dirty="0">
                <a:latin typeface="Arial"/>
                <a:cs typeface="Arial"/>
              </a:rPr>
              <a:t> </a:t>
            </a:r>
            <a:r>
              <a:rPr sz="600" dirty="0">
                <a:latin typeface="Arial"/>
                <a:cs typeface="Arial"/>
              </a:rPr>
              <a:t>1,</a:t>
            </a:r>
            <a:r>
              <a:rPr sz="600" spc="-25" dirty="0">
                <a:latin typeface="Arial"/>
                <a:cs typeface="Arial"/>
              </a:rPr>
              <a:t> </a:t>
            </a:r>
            <a:r>
              <a:rPr sz="600" dirty="0">
                <a:latin typeface="Arial"/>
                <a:cs typeface="Arial"/>
              </a:rPr>
              <a:t>p.</a:t>
            </a:r>
            <a:r>
              <a:rPr sz="600" spc="-15" dirty="0">
                <a:latin typeface="Arial"/>
                <a:cs typeface="Arial"/>
              </a:rPr>
              <a:t> </a:t>
            </a:r>
            <a:r>
              <a:rPr sz="600" spc="-10" dirty="0">
                <a:latin typeface="Arial"/>
                <a:cs typeface="Arial"/>
              </a:rPr>
              <a:t>21–26</a:t>
            </a:r>
            <a:endParaRPr sz="600">
              <a:latin typeface="Arial"/>
              <a:cs typeface="Arial"/>
            </a:endParaRPr>
          </a:p>
        </p:txBody>
      </p:sp>
      <p:sp>
        <p:nvSpPr>
          <p:cNvPr id="8" name="object 8"/>
          <p:cNvSpPr txBox="1"/>
          <p:nvPr/>
        </p:nvSpPr>
        <p:spPr>
          <a:xfrm>
            <a:off x="8054085" y="6515468"/>
            <a:ext cx="1489710" cy="117475"/>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https://doi.org/10.1007/978-3-030-37681-</a:t>
            </a:r>
            <a:r>
              <a:rPr sz="600" spc="-50" dirty="0">
                <a:latin typeface="Tahoma"/>
                <a:cs typeface="Tahoma"/>
              </a:rPr>
              <a:t>9</a:t>
            </a:r>
            <a:endParaRPr sz="600">
              <a:latin typeface="Tahoma"/>
              <a:cs typeface="Tahoma"/>
            </a:endParaRPr>
          </a:p>
        </p:txBody>
      </p:sp>
      <p:sp>
        <p:nvSpPr>
          <p:cNvPr id="6" name="object 6"/>
          <p:cNvSpPr txBox="1"/>
          <p:nvPr/>
        </p:nvSpPr>
        <p:spPr>
          <a:xfrm>
            <a:off x="10185654" y="6111951"/>
            <a:ext cx="60325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Janšáková</a:t>
            </a:r>
            <a:r>
              <a:rPr sz="600" spc="20" dirty="0">
                <a:latin typeface="Arial"/>
                <a:cs typeface="Arial"/>
              </a:rPr>
              <a:t> </a:t>
            </a:r>
            <a:r>
              <a:rPr sz="600" dirty="0">
                <a:latin typeface="Arial"/>
                <a:cs typeface="Arial"/>
              </a:rPr>
              <a:t>et</a:t>
            </a:r>
            <a:r>
              <a:rPr sz="600" spc="5" dirty="0">
                <a:latin typeface="Arial"/>
                <a:cs typeface="Arial"/>
              </a:rPr>
              <a:t> </a:t>
            </a:r>
            <a:r>
              <a:rPr sz="600" spc="-20" dirty="0">
                <a:latin typeface="Arial"/>
                <a:cs typeface="Arial"/>
              </a:rPr>
              <a:t>at.,</a:t>
            </a:r>
            <a:endParaRPr sz="6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3" name="object 3"/>
          <p:cNvSpPr txBox="1"/>
          <p:nvPr/>
        </p:nvSpPr>
        <p:spPr>
          <a:xfrm>
            <a:off x="318617" y="1018159"/>
            <a:ext cx="5189220" cy="45212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a:latin typeface="Arial"/>
              <a:cs typeface="Arial"/>
            </a:endParaRPr>
          </a:p>
        </p:txBody>
      </p:sp>
      <p:sp>
        <p:nvSpPr>
          <p:cNvPr id="4" name="object 4"/>
          <p:cNvSpPr txBox="1"/>
          <p:nvPr/>
        </p:nvSpPr>
        <p:spPr>
          <a:xfrm>
            <a:off x="318617" y="1856215"/>
            <a:ext cx="6529705" cy="4481420"/>
          </a:xfrm>
          <a:prstGeom prst="rect">
            <a:avLst/>
          </a:prstGeom>
        </p:spPr>
        <p:txBody>
          <a:bodyPr vert="horz" wrap="square" lIns="0" tIns="190500" rIns="0" bIns="0" rtlCol="0">
            <a:spAutoFit/>
          </a:bodyPr>
          <a:lstStyle/>
          <a:p>
            <a:pPr marL="12700">
              <a:lnSpc>
                <a:spcPct val="100000"/>
              </a:lnSpc>
              <a:spcBef>
                <a:spcPts val="1500"/>
              </a:spcBef>
            </a:pPr>
            <a:r>
              <a:rPr sz="2000" u="sng" spc="-10" dirty="0">
                <a:uFill>
                  <a:solidFill>
                    <a:srgbClr val="000000"/>
                  </a:solidFill>
                </a:uFill>
                <a:latin typeface="Arial"/>
                <a:cs typeface="Arial"/>
              </a:rPr>
              <a:t>Imunoeseje</a:t>
            </a:r>
            <a:endParaRPr sz="2000" dirty="0">
              <a:latin typeface="Arial"/>
              <a:cs typeface="Arial"/>
            </a:endParaRPr>
          </a:p>
          <a:p>
            <a:pPr marL="265430">
              <a:lnSpc>
                <a:spcPct val="100000"/>
              </a:lnSpc>
              <a:spcBef>
                <a:spcPts val="1400"/>
              </a:spcBef>
              <a:tabLst>
                <a:tab pos="443865" algn="l"/>
              </a:tabLst>
            </a:pPr>
            <a:r>
              <a:rPr sz="2000" dirty="0">
                <a:solidFill>
                  <a:srgbClr val="0000DC"/>
                </a:solidFill>
                <a:latin typeface="Arial"/>
                <a:cs typeface="Arial"/>
              </a:rPr>
              <a:t>̶	</a:t>
            </a:r>
            <a:r>
              <a:rPr sz="2000" spc="-10" dirty="0">
                <a:latin typeface="Arial"/>
                <a:cs typeface="Arial"/>
              </a:rPr>
              <a:t>Enzyme-</a:t>
            </a:r>
            <a:r>
              <a:rPr sz="2000" dirty="0">
                <a:latin typeface="Arial"/>
                <a:cs typeface="Arial"/>
              </a:rPr>
              <a:t>linked</a:t>
            </a:r>
            <a:r>
              <a:rPr sz="2000" spc="-40" dirty="0">
                <a:latin typeface="Arial"/>
                <a:cs typeface="Arial"/>
              </a:rPr>
              <a:t> </a:t>
            </a:r>
            <a:r>
              <a:rPr sz="2000" dirty="0">
                <a:latin typeface="Arial"/>
                <a:cs typeface="Arial"/>
              </a:rPr>
              <a:t>immunosorbent</a:t>
            </a:r>
            <a:r>
              <a:rPr sz="2000" spc="-60" dirty="0">
                <a:latin typeface="Arial"/>
                <a:cs typeface="Arial"/>
              </a:rPr>
              <a:t> </a:t>
            </a:r>
            <a:r>
              <a:rPr sz="2000" dirty="0">
                <a:latin typeface="Arial"/>
                <a:cs typeface="Arial"/>
              </a:rPr>
              <a:t>assay</a:t>
            </a:r>
            <a:r>
              <a:rPr sz="2000" spc="-25" dirty="0">
                <a:latin typeface="Arial"/>
                <a:cs typeface="Arial"/>
              </a:rPr>
              <a:t> </a:t>
            </a:r>
            <a:r>
              <a:rPr sz="2000" spc="-10" dirty="0">
                <a:latin typeface="Arial"/>
                <a:cs typeface="Arial"/>
              </a:rPr>
              <a:t>(ELISA)</a:t>
            </a:r>
            <a:endParaRPr sz="2000" dirty="0">
              <a:latin typeface="Arial"/>
              <a:cs typeface="Arial"/>
            </a:endParaRPr>
          </a:p>
          <a:p>
            <a:pPr marL="494030" marR="94615">
              <a:lnSpc>
                <a:spcPct val="100000"/>
              </a:lnSpc>
              <a:spcBef>
                <a:spcPts val="20"/>
              </a:spcBef>
            </a:pPr>
            <a:r>
              <a:rPr sz="1600" dirty="0">
                <a:latin typeface="Arial"/>
                <a:cs typeface="Arial"/>
              </a:rPr>
              <a:t>(přímá,</a:t>
            </a:r>
            <a:r>
              <a:rPr sz="1600" spc="-20" dirty="0">
                <a:latin typeface="Arial"/>
                <a:cs typeface="Arial"/>
              </a:rPr>
              <a:t> </a:t>
            </a:r>
            <a:r>
              <a:rPr sz="1600" dirty="0">
                <a:latin typeface="Arial"/>
                <a:cs typeface="Arial"/>
              </a:rPr>
              <a:t>nepřímá</a:t>
            </a:r>
            <a:r>
              <a:rPr sz="1600" spc="-15" dirty="0">
                <a:latin typeface="Arial"/>
                <a:cs typeface="Arial"/>
              </a:rPr>
              <a:t> </a:t>
            </a:r>
            <a:r>
              <a:rPr sz="1600" dirty="0">
                <a:latin typeface="Arial"/>
                <a:cs typeface="Arial"/>
              </a:rPr>
              <a:t>nebo</a:t>
            </a:r>
            <a:r>
              <a:rPr sz="1600" spc="-55" dirty="0">
                <a:latin typeface="Arial"/>
                <a:cs typeface="Arial"/>
              </a:rPr>
              <a:t> </a:t>
            </a:r>
            <a:r>
              <a:rPr sz="1600" dirty="0">
                <a:latin typeface="Arial"/>
                <a:cs typeface="Arial"/>
              </a:rPr>
              <a:t>sendvičová</a:t>
            </a:r>
            <a:r>
              <a:rPr sz="1600" spc="-60" dirty="0">
                <a:latin typeface="Arial"/>
                <a:cs typeface="Arial"/>
              </a:rPr>
              <a:t> </a:t>
            </a:r>
            <a:r>
              <a:rPr sz="1600" dirty="0">
                <a:latin typeface="Arial"/>
                <a:cs typeface="Arial"/>
              </a:rPr>
              <a:t>–</a:t>
            </a:r>
            <a:r>
              <a:rPr sz="1600" spc="-45" dirty="0">
                <a:latin typeface="Arial"/>
                <a:cs typeface="Arial"/>
              </a:rPr>
              <a:t> </a:t>
            </a:r>
            <a:r>
              <a:rPr sz="1600" dirty="0">
                <a:latin typeface="Arial"/>
                <a:cs typeface="Arial"/>
              </a:rPr>
              <a:t>adiponektin,</a:t>
            </a:r>
            <a:r>
              <a:rPr sz="1600" spc="-55" dirty="0">
                <a:latin typeface="Arial"/>
                <a:cs typeface="Arial"/>
              </a:rPr>
              <a:t> </a:t>
            </a:r>
            <a:r>
              <a:rPr sz="1600" dirty="0">
                <a:latin typeface="Arial"/>
                <a:cs typeface="Arial"/>
              </a:rPr>
              <a:t>kortison,</a:t>
            </a:r>
            <a:r>
              <a:rPr sz="1600" spc="-50" dirty="0">
                <a:latin typeface="Arial"/>
                <a:cs typeface="Arial"/>
              </a:rPr>
              <a:t> </a:t>
            </a:r>
            <a:r>
              <a:rPr sz="1600" spc="-10" dirty="0">
                <a:latin typeface="Arial"/>
                <a:cs typeface="Arial"/>
              </a:rPr>
              <a:t>kortizol, </a:t>
            </a:r>
            <a:r>
              <a:rPr sz="1600" spc="-20" dirty="0">
                <a:latin typeface="Arial"/>
                <a:cs typeface="Arial"/>
              </a:rPr>
              <a:t>C-</a:t>
            </a:r>
            <a:r>
              <a:rPr sz="1600" dirty="0">
                <a:latin typeface="Arial"/>
                <a:cs typeface="Arial"/>
              </a:rPr>
              <a:t>reaktivní</a:t>
            </a:r>
            <a:r>
              <a:rPr sz="1600" spc="-40" dirty="0">
                <a:latin typeface="Arial"/>
                <a:cs typeface="Arial"/>
              </a:rPr>
              <a:t> </a:t>
            </a:r>
            <a:r>
              <a:rPr sz="1600" dirty="0">
                <a:latin typeface="Arial"/>
                <a:cs typeface="Arial"/>
              </a:rPr>
              <a:t>protein,</a:t>
            </a:r>
            <a:r>
              <a:rPr sz="1600" spc="-30" dirty="0">
                <a:latin typeface="Arial"/>
                <a:cs typeface="Arial"/>
              </a:rPr>
              <a:t> </a:t>
            </a:r>
            <a:r>
              <a:rPr sz="1600" spc="-10" dirty="0">
                <a:latin typeface="Arial"/>
                <a:cs typeface="Arial"/>
              </a:rPr>
              <a:t>D-</a:t>
            </a:r>
            <a:r>
              <a:rPr sz="1600" dirty="0">
                <a:latin typeface="Arial"/>
                <a:cs typeface="Arial"/>
              </a:rPr>
              <a:t>dimer,</a:t>
            </a:r>
            <a:r>
              <a:rPr sz="1600" spc="-30" dirty="0">
                <a:latin typeface="Arial"/>
                <a:cs typeface="Arial"/>
              </a:rPr>
              <a:t> </a:t>
            </a:r>
            <a:r>
              <a:rPr sz="1600" dirty="0">
                <a:latin typeface="Arial"/>
                <a:cs typeface="Arial"/>
              </a:rPr>
              <a:t>laktoferrin,</a:t>
            </a:r>
            <a:r>
              <a:rPr sz="1600" spc="-35" dirty="0">
                <a:latin typeface="Arial"/>
                <a:cs typeface="Arial"/>
              </a:rPr>
              <a:t> </a:t>
            </a:r>
            <a:r>
              <a:rPr sz="1600" dirty="0">
                <a:latin typeface="Arial"/>
                <a:cs typeface="Arial"/>
              </a:rPr>
              <a:t>IgA,</a:t>
            </a:r>
            <a:r>
              <a:rPr sz="1600" spc="-40" dirty="0">
                <a:latin typeface="Arial"/>
                <a:cs typeface="Arial"/>
              </a:rPr>
              <a:t> </a:t>
            </a:r>
            <a:r>
              <a:rPr sz="1600" dirty="0">
                <a:latin typeface="Arial"/>
                <a:cs typeface="Arial"/>
              </a:rPr>
              <a:t>IgM,</a:t>
            </a:r>
            <a:r>
              <a:rPr sz="1600" spc="-30" dirty="0">
                <a:latin typeface="Arial"/>
                <a:cs typeface="Arial"/>
              </a:rPr>
              <a:t> </a:t>
            </a:r>
            <a:r>
              <a:rPr sz="1600" dirty="0">
                <a:latin typeface="Arial"/>
                <a:cs typeface="Arial"/>
              </a:rPr>
              <a:t>IgG,</a:t>
            </a:r>
            <a:r>
              <a:rPr sz="1600" spc="-15" dirty="0">
                <a:latin typeface="Arial"/>
                <a:cs typeface="Arial"/>
              </a:rPr>
              <a:t> </a:t>
            </a:r>
            <a:r>
              <a:rPr sz="1600" spc="-20" dirty="0">
                <a:latin typeface="Arial"/>
                <a:cs typeface="Arial"/>
              </a:rPr>
              <a:t>IgE,</a:t>
            </a:r>
            <a:endParaRPr sz="1600" dirty="0">
              <a:latin typeface="Arial"/>
              <a:cs typeface="Arial"/>
            </a:endParaRPr>
          </a:p>
          <a:p>
            <a:pPr marL="265430">
              <a:lnSpc>
                <a:spcPct val="100000"/>
              </a:lnSpc>
            </a:pPr>
            <a:r>
              <a:rPr lang="cs-CZ" sz="1600" spc="-10" dirty="0">
                <a:latin typeface="Arial"/>
                <a:cs typeface="Arial"/>
              </a:rPr>
              <a:t> </a:t>
            </a:r>
            <a:r>
              <a:rPr lang="cs-CZ" sz="1600" spc="-10" dirty="0" smtClean="0">
                <a:latin typeface="Arial"/>
                <a:cs typeface="Arial"/>
              </a:rPr>
              <a:t>   </a:t>
            </a:r>
            <a:r>
              <a:rPr sz="1600" spc="-10" dirty="0" smtClean="0">
                <a:latin typeface="Arial"/>
                <a:cs typeface="Arial"/>
              </a:rPr>
              <a:t>myoglobin</a:t>
            </a:r>
            <a:r>
              <a:rPr sz="1600" spc="-10" dirty="0">
                <a:latin typeface="Arial"/>
                <a:cs typeface="Arial"/>
              </a:rPr>
              <a:t>)</a:t>
            </a:r>
            <a:endParaRPr sz="1600" dirty="0">
              <a:latin typeface="Arial"/>
              <a:cs typeface="Arial"/>
            </a:endParaRPr>
          </a:p>
          <a:p>
            <a:pPr>
              <a:lnSpc>
                <a:spcPct val="100000"/>
              </a:lnSpc>
              <a:spcBef>
                <a:spcPts val="65"/>
              </a:spcBef>
            </a:pPr>
            <a:endParaRPr sz="16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Chemiluminiscenční</a:t>
            </a:r>
            <a:r>
              <a:rPr sz="2000" spc="-110" dirty="0">
                <a:latin typeface="Arial"/>
                <a:cs typeface="Arial"/>
              </a:rPr>
              <a:t> </a:t>
            </a:r>
            <a:r>
              <a:rPr sz="2000" dirty="0">
                <a:latin typeface="Arial"/>
                <a:cs typeface="Arial"/>
              </a:rPr>
              <a:t>imunoesej</a:t>
            </a:r>
            <a:r>
              <a:rPr sz="2000" spc="-95" dirty="0">
                <a:latin typeface="Arial"/>
                <a:cs typeface="Arial"/>
              </a:rPr>
              <a:t> </a:t>
            </a:r>
            <a:r>
              <a:rPr sz="1600" dirty="0">
                <a:latin typeface="Arial"/>
                <a:cs typeface="Arial"/>
              </a:rPr>
              <a:t>(kortizol,</a:t>
            </a:r>
            <a:r>
              <a:rPr sz="1600" spc="-60" dirty="0">
                <a:latin typeface="Arial"/>
                <a:cs typeface="Arial"/>
              </a:rPr>
              <a:t> </a:t>
            </a:r>
            <a:r>
              <a:rPr sz="1600" dirty="0">
                <a:latin typeface="Arial"/>
                <a:cs typeface="Arial"/>
              </a:rPr>
              <a:t>testosteron,</a:t>
            </a:r>
            <a:r>
              <a:rPr sz="1600" spc="-35" dirty="0">
                <a:latin typeface="Arial"/>
                <a:cs typeface="Arial"/>
              </a:rPr>
              <a:t> </a:t>
            </a:r>
            <a:r>
              <a:rPr sz="1600" spc="-10" dirty="0">
                <a:latin typeface="Arial"/>
                <a:cs typeface="Arial"/>
              </a:rPr>
              <a:t>laktát)</a:t>
            </a:r>
            <a:endParaRPr sz="1600" dirty="0">
              <a:latin typeface="Arial"/>
              <a:cs typeface="Arial"/>
            </a:endParaRPr>
          </a:p>
          <a:p>
            <a:pPr>
              <a:lnSpc>
                <a:spcPct val="100000"/>
              </a:lnSpc>
              <a:spcBef>
                <a:spcPts val="65"/>
              </a:spcBef>
            </a:pPr>
            <a:endParaRPr sz="1600" dirty="0">
              <a:latin typeface="Arial"/>
              <a:cs typeface="Arial"/>
            </a:endParaRPr>
          </a:p>
          <a:p>
            <a:pPr marL="443865" marR="241935" indent="-178435">
              <a:lnSpc>
                <a:spcPct val="100699"/>
              </a:lnSpc>
              <a:tabLst>
                <a:tab pos="443865" algn="l"/>
              </a:tabLst>
            </a:pPr>
            <a:r>
              <a:rPr sz="2000" dirty="0">
                <a:solidFill>
                  <a:srgbClr val="0000DC"/>
                </a:solidFill>
                <a:latin typeface="Arial"/>
                <a:cs typeface="Arial"/>
              </a:rPr>
              <a:t>̶	</a:t>
            </a:r>
            <a:r>
              <a:rPr sz="2000" dirty="0">
                <a:latin typeface="Arial"/>
                <a:cs typeface="Arial"/>
              </a:rPr>
              <a:t>Fluoroimunoesej</a:t>
            </a:r>
            <a:r>
              <a:rPr sz="2000" spc="-75" dirty="0">
                <a:latin typeface="Arial"/>
                <a:cs typeface="Arial"/>
              </a:rPr>
              <a:t> </a:t>
            </a:r>
            <a:r>
              <a:rPr sz="1600" dirty="0">
                <a:latin typeface="Arial"/>
                <a:cs typeface="Arial"/>
              </a:rPr>
              <a:t>(slinná</a:t>
            </a:r>
            <a:r>
              <a:rPr sz="1600" spc="-45" dirty="0">
                <a:latin typeface="Arial"/>
                <a:cs typeface="Arial"/>
              </a:rPr>
              <a:t> </a:t>
            </a:r>
            <a:r>
              <a:rPr sz="1600" spc="-20" dirty="0">
                <a:latin typeface="Arial"/>
                <a:cs typeface="Arial"/>
              </a:rPr>
              <a:t>α-</a:t>
            </a:r>
            <a:r>
              <a:rPr sz="1600" dirty="0">
                <a:latin typeface="Arial"/>
                <a:cs typeface="Arial"/>
              </a:rPr>
              <a:t>amyláza, Haptoglobin,</a:t>
            </a:r>
            <a:r>
              <a:rPr sz="1600" spc="-45" dirty="0">
                <a:latin typeface="Arial"/>
                <a:cs typeface="Arial"/>
              </a:rPr>
              <a:t> </a:t>
            </a:r>
            <a:r>
              <a:rPr sz="1600" spc="-20" dirty="0">
                <a:latin typeface="Arial"/>
                <a:cs typeface="Arial"/>
              </a:rPr>
              <a:t>C-</a:t>
            </a:r>
            <a:r>
              <a:rPr sz="1600" spc="-10" dirty="0">
                <a:latin typeface="Arial"/>
                <a:cs typeface="Arial"/>
              </a:rPr>
              <a:t>reaktivní protein)</a:t>
            </a:r>
            <a:endParaRPr sz="1600" dirty="0">
              <a:latin typeface="Arial"/>
              <a:cs typeface="Arial"/>
            </a:endParaRPr>
          </a:p>
          <a:p>
            <a:pPr>
              <a:lnSpc>
                <a:spcPct val="100000"/>
              </a:lnSpc>
              <a:spcBef>
                <a:spcPts val="65"/>
              </a:spcBef>
            </a:pPr>
            <a:endParaRPr sz="16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Radioimunoesej</a:t>
            </a:r>
            <a:r>
              <a:rPr sz="2000" spc="-85" dirty="0">
                <a:latin typeface="Arial"/>
                <a:cs typeface="Arial"/>
              </a:rPr>
              <a:t> </a:t>
            </a:r>
            <a:r>
              <a:rPr sz="2000" dirty="0">
                <a:latin typeface="Arial"/>
                <a:cs typeface="Arial"/>
              </a:rPr>
              <a:t>(</a:t>
            </a:r>
            <a:r>
              <a:rPr sz="1600" dirty="0">
                <a:latin typeface="Arial"/>
                <a:cs typeface="Arial"/>
              </a:rPr>
              <a:t>kortizol,</a:t>
            </a:r>
            <a:r>
              <a:rPr sz="1600" spc="-60" dirty="0">
                <a:latin typeface="Arial"/>
                <a:cs typeface="Arial"/>
              </a:rPr>
              <a:t> </a:t>
            </a:r>
            <a:r>
              <a:rPr sz="1600" dirty="0">
                <a:latin typeface="Arial"/>
                <a:cs typeface="Arial"/>
              </a:rPr>
              <a:t>estradiol,</a:t>
            </a:r>
            <a:r>
              <a:rPr sz="1600" spc="-55" dirty="0">
                <a:latin typeface="Arial"/>
                <a:cs typeface="Arial"/>
              </a:rPr>
              <a:t> </a:t>
            </a:r>
            <a:r>
              <a:rPr sz="1600" spc="-10" dirty="0">
                <a:latin typeface="Arial"/>
                <a:cs typeface="Arial"/>
              </a:rPr>
              <a:t>oxytocin)</a:t>
            </a:r>
            <a:endParaRPr sz="1600" dirty="0">
              <a:latin typeface="Arial"/>
              <a:cs typeface="Arial"/>
            </a:endParaRPr>
          </a:p>
          <a:p>
            <a:pPr>
              <a:lnSpc>
                <a:spcPct val="100000"/>
              </a:lnSpc>
              <a:spcBef>
                <a:spcPts val="65"/>
              </a:spcBef>
            </a:pPr>
            <a:endParaRPr sz="1600" dirty="0">
              <a:latin typeface="Arial"/>
              <a:cs typeface="Arial"/>
            </a:endParaRPr>
          </a:p>
          <a:p>
            <a:pPr marL="855344" marR="878840" indent="-589915">
              <a:lnSpc>
                <a:spcPct val="100699"/>
              </a:lnSpc>
              <a:tabLst>
                <a:tab pos="443865" algn="l"/>
              </a:tabLst>
            </a:pPr>
            <a:r>
              <a:rPr sz="2000" dirty="0">
                <a:solidFill>
                  <a:srgbClr val="0000DC"/>
                </a:solidFill>
                <a:latin typeface="Arial"/>
                <a:cs typeface="Arial"/>
              </a:rPr>
              <a:t>̶	</a:t>
            </a:r>
            <a:r>
              <a:rPr sz="2000" dirty="0">
                <a:latin typeface="Arial"/>
                <a:cs typeface="Arial"/>
              </a:rPr>
              <a:t>Neznačené</a:t>
            </a:r>
            <a:r>
              <a:rPr sz="2000" spc="-60" dirty="0">
                <a:latin typeface="Arial"/>
                <a:cs typeface="Arial"/>
              </a:rPr>
              <a:t> </a:t>
            </a:r>
            <a:r>
              <a:rPr sz="2000" dirty="0">
                <a:latin typeface="Arial"/>
                <a:cs typeface="Arial"/>
              </a:rPr>
              <a:t>imunoeseje</a:t>
            </a:r>
            <a:r>
              <a:rPr sz="2000" spc="-50" dirty="0">
                <a:latin typeface="Arial"/>
                <a:cs typeface="Arial"/>
              </a:rPr>
              <a:t> </a:t>
            </a:r>
            <a:r>
              <a:rPr sz="1600" spc="-10" dirty="0">
                <a:latin typeface="Arial"/>
                <a:cs typeface="Arial"/>
              </a:rPr>
              <a:t>(nefelometrie,</a:t>
            </a:r>
            <a:r>
              <a:rPr sz="1600" spc="-5" dirty="0">
                <a:latin typeface="Arial"/>
                <a:cs typeface="Arial"/>
              </a:rPr>
              <a:t> </a:t>
            </a:r>
            <a:r>
              <a:rPr sz="1600" spc="-10" dirty="0">
                <a:latin typeface="Arial"/>
                <a:cs typeface="Arial"/>
              </a:rPr>
              <a:t>turbidimetrie, imunochromatografie,</a:t>
            </a:r>
            <a:r>
              <a:rPr sz="1600" spc="30" dirty="0">
                <a:latin typeface="Arial"/>
                <a:cs typeface="Arial"/>
              </a:rPr>
              <a:t> </a:t>
            </a:r>
            <a:r>
              <a:rPr sz="1600" spc="-10" dirty="0">
                <a:latin typeface="Arial"/>
                <a:cs typeface="Arial"/>
              </a:rPr>
              <a:t>biosenzory/čipy)</a:t>
            </a:r>
            <a:endParaRPr sz="1600" dirty="0">
              <a:latin typeface="Arial"/>
              <a:cs typeface="Arial"/>
            </a:endParaRPr>
          </a:p>
        </p:txBody>
      </p:sp>
      <p:pic>
        <p:nvPicPr>
          <p:cNvPr id="5" name="object 5"/>
          <p:cNvPicPr/>
          <p:nvPr/>
        </p:nvPicPr>
        <p:blipFill>
          <a:blip r:embed="rId2" cstate="print"/>
          <a:stretch>
            <a:fillRect/>
          </a:stretch>
        </p:blipFill>
        <p:spPr>
          <a:xfrm>
            <a:off x="6969252" y="1176527"/>
            <a:ext cx="5173980" cy="4834128"/>
          </a:xfrm>
          <a:prstGeom prst="rect">
            <a:avLst/>
          </a:prstGeom>
        </p:spPr>
      </p:pic>
      <p:sp>
        <p:nvSpPr>
          <p:cNvPr id="6" name="object 6"/>
          <p:cNvSpPr txBox="1"/>
          <p:nvPr/>
        </p:nvSpPr>
        <p:spPr>
          <a:xfrm>
            <a:off x="6998589" y="52577"/>
            <a:ext cx="5066665" cy="1092200"/>
          </a:xfrm>
          <a:prstGeom prst="rect">
            <a:avLst/>
          </a:prstGeom>
        </p:spPr>
        <p:txBody>
          <a:bodyPr vert="horz" wrap="square" lIns="0" tIns="12065" rIns="0" bIns="0" rtlCol="0">
            <a:spAutoFit/>
          </a:bodyPr>
          <a:lstStyle/>
          <a:p>
            <a:pPr marL="12700" marR="5080" algn="just">
              <a:lnSpc>
                <a:spcPct val="100000"/>
              </a:lnSpc>
              <a:spcBef>
                <a:spcPts val="95"/>
              </a:spcBef>
            </a:pPr>
            <a:r>
              <a:rPr sz="1000" dirty="0">
                <a:latin typeface="Arial"/>
                <a:cs typeface="Arial"/>
              </a:rPr>
              <a:t>Table</a:t>
            </a:r>
            <a:r>
              <a:rPr sz="1000" spc="-40" dirty="0">
                <a:latin typeface="Arial"/>
                <a:cs typeface="Arial"/>
              </a:rPr>
              <a:t> </a:t>
            </a:r>
            <a:r>
              <a:rPr sz="1000" dirty="0">
                <a:latin typeface="Arial"/>
                <a:cs typeface="Arial"/>
              </a:rPr>
              <a:t>describing</a:t>
            </a:r>
            <a:r>
              <a:rPr sz="1000" spc="-30" dirty="0">
                <a:latin typeface="Arial"/>
                <a:cs typeface="Arial"/>
              </a:rPr>
              <a:t> </a:t>
            </a:r>
            <a:r>
              <a:rPr sz="1000" dirty="0">
                <a:latin typeface="Arial"/>
                <a:cs typeface="Arial"/>
              </a:rPr>
              <a:t>examples</a:t>
            </a:r>
            <a:r>
              <a:rPr sz="1000" spc="-40" dirty="0">
                <a:latin typeface="Arial"/>
                <a:cs typeface="Arial"/>
              </a:rPr>
              <a:t> </a:t>
            </a:r>
            <a:r>
              <a:rPr sz="1000" dirty="0">
                <a:latin typeface="Arial"/>
                <a:cs typeface="Arial"/>
              </a:rPr>
              <a:t>of</a:t>
            </a:r>
            <a:r>
              <a:rPr sz="1000" spc="-35" dirty="0">
                <a:latin typeface="Arial"/>
                <a:cs typeface="Arial"/>
              </a:rPr>
              <a:t> </a:t>
            </a:r>
            <a:r>
              <a:rPr sz="1000" dirty="0">
                <a:latin typeface="Arial"/>
                <a:cs typeface="Arial"/>
              </a:rPr>
              <a:t>commonly</a:t>
            </a:r>
            <a:r>
              <a:rPr sz="1000" spc="-45" dirty="0">
                <a:latin typeface="Arial"/>
                <a:cs typeface="Arial"/>
              </a:rPr>
              <a:t> </a:t>
            </a:r>
            <a:r>
              <a:rPr sz="1000" dirty="0">
                <a:latin typeface="Arial"/>
                <a:cs typeface="Arial"/>
              </a:rPr>
              <a:t>analyzed</a:t>
            </a:r>
            <a:r>
              <a:rPr sz="1000" spc="-35" dirty="0">
                <a:latin typeface="Arial"/>
                <a:cs typeface="Arial"/>
              </a:rPr>
              <a:t> </a:t>
            </a:r>
            <a:r>
              <a:rPr sz="1000" dirty="0">
                <a:latin typeface="Arial"/>
                <a:cs typeface="Arial"/>
              </a:rPr>
              <a:t>biomarkers</a:t>
            </a:r>
            <a:r>
              <a:rPr sz="1000" spc="-25" dirty="0">
                <a:latin typeface="Arial"/>
                <a:cs typeface="Arial"/>
              </a:rPr>
              <a:t> </a:t>
            </a:r>
            <a:r>
              <a:rPr sz="1000" dirty="0">
                <a:latin typeface="Arial"/>
                <a:cs typeface="Arial"/>
              </a:rPr>
              <a:t>in</a:t>
            </a:r>
            <a:r>
              <a:rPr sz="1000" spc="-35" dirty="0">
                <a:latin typeface="Arial"/>
                <a:cs typeface="Arial"/>
              </a:rPr>
              <a:t> </a:t>
            </a:r>
            <a:r>
              <a:rPr sz="1000" dirty="0">
                <a:latin typeface="Arial"/>
                <a:cs typeface="Arial"/>
              </a:rPr>
              <a:t>whole</a:t>
            </a:r>
            <a:r>
              <a:rPr sz="1000" spc="-35" dirty="0">
                <a:latin typeface="Arial"/>
                <a:cs typeface="Arial"/>
              </a:rPr>
              <a:t> </a:t>
            </a:r>
            <a:r>
              <a:rPr sz="1000" dirty="0">
                <a:latin typeface="Arial"/>
                <a:cs typeface="Arial"/>
              </a:rPr>
              <a:t>mouth</a:t>
            </a:r>
            <a:r>
              <a:rPr sz="1000" spc="-35" dirty="0">
                <a:latin typeface="Arial"/>
                <a:cs typeface="Arial"/>
              </a:rPr>
              <a:t> </a:t>
            </a:r>
            <a:r>
              <a:rPr sz="1000" dirty="0">
                <a:latin typeface="Arial"/>
                <a:cs typeface="Arial"/>
              </a:rPr>
              <a:t>saliva;</a:t>
            </a:r>
            <a:r>
              <a:rPr sz="1000" spc="-35" dirty="0">
                <a:latin typeface="Arial"/>
                <a:cs typeface="Arial"/>
              </a:rPr>
              <a:t> </a:t>
            </a:r>
            <a:r>
              <a:rPr sz="1000" spc="-25" dirty="0">
                <a:latin typeface="Arial"/>
                <a:cs typeface="Arial"/>
              </a:rPr>
              <a:t>CRP </a:t>
            </a:r>
            <a:r>
              <a:rPr sz="1000" dirty="0">
                <a:latin typeface="Arial"/>
                <a:cs typeface="Arial"/>
              </a:rPr>
              <a:t>–</a:t>
            </a:r>
            <a:r>
              <a:rPr sz="1000" spc="400" dirty="0">
                <a:latin typeface="Arial"/>
                <a:cs typeface="Arial"/>
              </a:rPr>
              <a:t> </a:t>
            </a:r>
            <a:r>
              <a:rPr sz="1000" spc="-10" dirty="0">
                <a:latin typeface="Arial"/>
                <a:cs typeface="Arial"/>
              </a:rPr>
              <a:t>C-</a:t>
            </a:r>
            <a:r>
              <a:rPr sz="1000" dirty="0">
                <a:latin typeface="Arial"/>
                <a:cs typeface="Arial"/>
              </a:rPr>
              <a:t>reactive</a:t>
            </a:r>
            <a:r>
              <a:rPr sz="1000" spc="409" dirty="0">
                <a:latin typeface="Arial"/>
                <a:cs typeface="Arial"/>
              </a:rPr>
              <a:t> </a:t>
            </a:r>
            <a:r>
              <a:rPr sz="1000" dirty="0">
                <a:latin typeface="Arial"/>
                <a:cs typeface="Arial"/>
              </a:rPr>
              <a:t>protein;</a:t>
            </a:r>
            <a:r>
              <a:rPr sz="1000" spc="415" dirty="0">
                <a:latin typeface="Arial"/>
                <a:cs typeface="Arial"/>
              </a:rPr>
              <a:t> </a:t>
            </a:r>
            <a:r>
              <a:rPr sz="1000" dirty="0">
                <a:latin typeface="Arial"/>
                <a:cs typeface="Arial"/>
              </a:rPr>
              <a:t>HPLC</a:t>
            </a:r>
            <a:r>
              <a:rPr sz="1000" spc="405" dirty="0">
                <a:latin typeface="Arial"/>
                <a:cs typeface="Arial"/>
              </a:rPr>
              <a:t> </a:t>
            </a:r>
            <a:r>
              <a:rPr sz="1000" dirty="0">
                <a:latin typeface="Arial"/>
                <a:cs typeface="Arial"/>
              </a:rPr>
              <a:t>–</a:t>
            </a:r>
            <a:r>
              <a:rPr sz="1000" spc="405" dirty="0">
                <a:latin typeface="Arial"/>
                <a:cs typeface="Arial"/>
              </a:rPr>
              <a:t> </a:t>
            </a:r>
            <a:r>
              <a:rPr sz="1000" dirty="0">
                <a:latin typeface="Arial"/>
                <a:cs typeface="Arial"/>
              </a:rPr>
              <a:t>high</a:t>
            </a:r>
            <a:r>
              <a:rPr sz="1000" spc="400" dirty="0">
                <a:latin typeface="Arial"/>
                <a:cs typeface="Arial"/>
              </a:rPr>
              <a:t> </a:t>
            </a:r>
            <a:r>
              <a:rPr sz="1000" dirty="0">
                <a:latin typeface="Arial"/>
                <a:cs typeface="Arial"/>
              </a:rPr>
              <a:t>performance</a:t>
            </a:r>
            <a:r>
              <a:rPr sz="1000" spc="400" dirty="0">
                <a:latin typeface="Arial"/>
                <a:cs typeface="Arial"/>
              </a:rPr>
              <a:t> </a:t>
            </a:r>
            <a:r>
              <a:rPr sz="1000" dirty="0">
                <a:latin typeface="Arial"/>
                <a:cs typeface="Arial"/>
              </a:rPr>
              <a:t>liquid</a:t>
            </a:r>
            <a:r>
              <a:rPr sz="1000" spc="409" dirty="0">
                <a:latin typeface="Arial"/>
                <a:cs typeface="Arial"/>
              </a:rPr>
              <a:t> </a:t>
            </a:r>
            <a:r>
              <a:rPr sz="1000" dirty="0">
                <a:latin typeface="Arial"/>
                <a:cs typeface="Arial"/>
              </a:rPr>
              <a:t>chromatography;</a:t>
            </a:r>
            <a:r>
              <a:rPr sz="1000" spc="405" dirty="0">
                <a:latin typeface="Arial"/>
                <a:cs typeface="Arial"/>
              </a:rPr>
              <a:t> </a:t>
            </a:r>
            <a:r>
              <a:rPr sz="1000" dirty="0">
                <a:latin typeface="Arial"/>
                <a:cs typeface="Arial"/>
              </a:rPr>
              <a:t>IC</a:t>
            </a:r>
            <a:r>
              <a:rPr sz="1000" spc="415" dirty="0">
                <a:latin typeface="Arial"/>
                <a:cs typeface="Arial"/>
              </a:rPr>
              <a:t> </a:t>
            </a:r>
            <a:r>
              <a:rPr sz="1000" dirty="0">
                <a:latin typeface="Arial"/>
                <a:cs typeface="Arial"/>
              </a:rPr>
              <a:t>–</a:t>
            </a:r>
            <a:r>
              <a:rPr sz="1000" spc="405" dirty="0">
                <a:latin typeface="Arial"/>
                <a:cs typeface="Arial"/>
              </a:rPr>
              <a:t> </a:t>
            </a:r>
            <a:r>
              <a:rPr sz="1000" spc="-25" dirty="0">
                <a:latin typeface="Arial"/>
                <a:cs typeface="Arial"/>
              </a:rPr>
              <a:t>ion </a:t>
            </a:r>
            <a:r>
              <a:rPr sz="1000" dirty="0">
                <a:latin typeface="Arial"/>
                <a:cs typeface="Arial"/>
              </a:rPr>
              <a:t>chromatography;</a:t>
            </a:r>
            <a:r>
              <a:rPr sz="1000" spc="60" dirty="0">
                <a:latin typeface="Arial"/>
                <a:cs typeface="Arial"/>
              </a:rPr>
              <a:t> </a:t>
            </a:r>
            <a:r>
              <a:rPr sz="1000" spc="-10" dirty="0">
                <a:latin typeface="Arial"/>
                <a:cs typeface="Arial"/>
              </a:rPr>
              <a:t>LC-</a:t>
            </a:r>
            <a:r>
              <a:rPr sz="1000" dirty="0">
                <a:latin typeface="Arial"/>
                <a:cs typeface="Arial"/>
              </a:rPr>
              <a:t>MS</a:t>
            </a:r>
            <a:r>
              <a:rPr sz="1000" spc="60" dirty="0">
                <a:latin typeface="Arial"/>
                <a:cs typeface="Arial"/>
              </a:rPr>
              <a:t> </a:t>
            </a:r>
            <a:r>
              <a:rPr sz="1000" dirty="0">
                <a:latin typeface="Arial"/>
                <a:cs typeface="Arial"/>
              </a:rPr>
              <a:t>–</a:t>
            </a:r>
            <a:r>
              <a:rPr sz="1000" spc="75" dirty="0">
                <a:latin typeface="Arial"/>
                <a:cs typeface="Arial"/>
              </a:rPr>
              <a:t> </a:t>
            </a:r>
            <a:r>
              <a:rPr sz="1000" dirty="0">
                <a:latin typeface="Arial"/>
                <a:cs typeface="Arial"/>
              </a:rPr>
              <a:t>liquid</a:t>
            </a:r>
            <a:r>
              <a:rPr sz="1000" spc="65" dirty="0">
                <a:latin typeface="Arial"/>
                <a:cs typeface="Arial"/>
              </a:rPr>
              <a:t> </a:t>
            </a:r>
            <a:r>
              <a:rPr sz="1000" dirty="0">
                <a:latin typeface="Arial"/>
                <a:cs typeface="Arial"/>
              </a:rPr>
              <a:t>chromatography</a:t>
            </a:r>
            <a:r>
              <a:rPr sz="1000" spc="40" dirty="0">
                <a:latin typeface="Arial"/>
                <a:cs typeface="Arial"/>
              </a:rPr>
              <a:t> </a:t>
            </a:r>
            <a:r>
              <a:rPr sz="1000" dirty="0">
                <a:latin typeface="Arial"/>
                <a:cs typeface="Arial"/>
              </a:rPr>
              <a:t>mass</a:t>
            </a:r>
            <a:r>
              <a:rPr sz="1000" spc="75" dirty="0">
                <a:latin typeface="Arial"/>
                <a:cs typeface="Arial"/>
              </a:rPr>
              <a:t> </a:t>
            </a:r>
            <a:r>
              <a:rPr sz="1000" dirty="0">
                <a:latin typeface="Arial"/>
                <a:cs typeface="Arial"/>
              </a:rPr>
              <a:t>spectrometry;</a:t>
            </a:r>
            <a:r>
              <a:rPr sz="1000" spc="75" dirty="0">
                <a:latin typeface="Arial"/>
                <a:cs typeface="Arial"/>
              </a:rPr>
              <a:t> </a:t>
            </a:r>
            <a:r>
              <a:rPr sz="1000" spc="-10" dirty="0">
                <a:latin typeface="Arial"/>
                <a:cs typeface="Arial"/>
              </a:rPr>
              <a:t>MALDI-</a:t>
            </a:r>
            <a:r>
              <a:rPr sz="1000" dirty="0">
                <a:latin typeface="Arial"/>
                <a:cs typeface="Arial"/>
              </a:rPr>
              <a:t>TOF</a:t>
            </a:r>
            <a:r>
              <a:rPr sz="1000" spc="70" dirty="0">
                <a:latin typeface="Arial"/>
                <a:cs typeface="Arial"/>
              </a:rPr>
              <a:t> </a:t>
            </a:r>
            <a:r>
              <a:rPr sz="1000" dirty="0">
                <a:latin typeface="Arial"/>
                <a:cs typeface="Arial"/>
              </a:rPr>
              <a:t>MS</a:t>
            </a:r>
            <a:r>
              <a:rPr sz="1000" spc="75" dirty="0">
                <a:latin typeface="Arial"/>
                <a:cs typeface="Arial"/>
              </a:rPr>
              <a:t> </a:t>
            </a:r>
            <a:r>
              <a:rPr sz="1000" spc="-50" dirty="0">
                <a:latin typeface="Arial"/>
                <a:cs typeface="Arial"/>
              </a:rPr>
              <a:t>- </a:t>
            </a:r>
            <a:r>
              <a:rPr sz="1000" dirty="0">
                <a:latin typeface="Arial"/>
                <a:cs typeface="Arial"/>
              </a:rPr>
              <a:t>matrix</a:t>
            </a:r>
            <a:r>
              <a:rPr sz="1000" spc="75" dirty="0">
                <a:latin typeface="Arial"/>
                <a:cs typeface="Arial"/>
              </a:rPr>
              <a:t> </a:t>
            </a:r>
            <a:r>
              <a:rPr sz="1000" dirty="0">
                <a:latin typeface="Arial"/>
                <a:cs typeface="Arial"/>
              </a:rPr>
              <a:t>assisted</a:t>
            </a:r>
            <a:r>
              <a:rPr sz="1000" spc="70" dirty="0">
                <a:latin typeface="Arial"/>
                <a:cs typeface="Arial"/>
              </a:rPr>
              <a:t> </a:t>
            </a:r>
            <a:r>
              <a:rPr sz="1000" dirty="0">
                <a:latin typeface="Arial"/>
                <a:cs typeface="Arial"/>
              </a:rPr>
              <a:t>laser</a:t>
            </a:r>
            <a:r>
              <a:rPr sz="1000" spc="80" dirty="0">
                <a:latin typeface="Arial"/>
                <a:cs typeface="Arial"/>
              </a:rPr>
              <a:t> </a:t>
            </a:r>
            <a:r>
              <a:rPr sz="1000" dirty="0">
                <a:latin typeface="Arial"/>
                <a:cs typeface="Arial"/>
              </a:rPr>
              <a:t>desorption</a:t>
            </a:r>
            <a:r>
              <a:rPr sz="1000" spc="75" dirty="0">
                <a:latin typeface="Arial"/>
                <a:cs typeface="Arial"/>
              </a:rPr>
              <a:t> </a:t>
            </a:r>
            <a:r>
              <a:rPr sz="1000" spc="-10" dirty="0">
                <a:latin typeface="Arial"/>
                <a:cs typeface="Arial"/>
              </a:rPr>
              <a:t>ionization-</a:t>
            </a:r>
            <a:r>
              <a:rPr sz="1000" dirty="0">
                <a:latin typeface="Arial"/>
                <a:cs typeface="Arial"/>
              </a:rPr>
              <a:t>time</a:t>
            </a:r>
            <a:r>
              <a:rPr sz="1000" spc="80" dirty="0">
                <a:latin typeface="Arial"/>
                <a:cs typeface="Arial"/>
              </a:rPr>
              <a:t> </a:t>
            </a:r>
            <a:r>
              <a:rPr sz="1000" dirty="0">
                <a:latin typeface="Arial"/>
                <a:cs typeface="Arial"/>
              </a:rPr>
              <a:t>of</a:t>
            </a:r>
            <a:r>
              <a:rPr sz="1000" spc="80" dirty="0">
                <a:latin typeface="Arial"/>
                <a:cs typeface="Arial"/>
              </a:rPr>
              <a:t> </a:t>
            </a:r>
            <a:r>
              <a:rPr sz="1000" dirty="0">
                <a:latin typeface="Arial"/>
                <a:cs typeface="Arial"/>
              </a:rPr>
              <a:t>flight</a:t>
            </a:r>
            <a:r>
              <a:rPr sz="1000" spc="70" dirty="0">
                <a:latin typeface="Arial"/>
                <a:cs typeface="Arial"/>
              </a:rPr>
              <a:t> </a:t>
            </a:r>
            <a:r>
              <a:rPr sz="1000" dirty="0">
                <a:latin typeface="Arial"/>
                <a:cs typeface="Arial"/>
              </a:rPr>
              <a:t>mass</a:t>
            </a:r>
            <a:r>
              <a:rPr sz="1000" spc="85" dirty="0">
                <a:latin typeface="Arial"/>
                <a:cs typeface="Arial"/>
              </a:rPr>
              <a:t> </a:t>
            </a:r>
            <a:r>
              <a:rPr sz="1000" dirty="0">
                <a:latin typeface="Arial"/>
                <a:cs typeface="Arial"/>
              </a:rPr>
              <a:t>spectrometry;</a:t>
            </a:r>
            <a:r>
              <a:rPr sz="1000" spc="80" dirty="0">
                <a:latin typeface="Arial"/>
                <a:cs typeface="Arial"/>
              </a:rPr>
              <a:t> </a:t>
            </a:r>
            <a:r>
              <a:rPr sz="1000" spc="-10" dirty="0">
                <a:latin typeface="Arial"/>
                <a:cs typeface="Arial"/>
              </a:rPr>
              <a:t>RT-</a:t>
            </a:r>
            <a:r>
              <a:rPr sz="1000" dirty="0">
                <a:latin typeface="Arial"/>
                <a:cs typeface="Arial"/>
              </a:rPr>
              <a:t>LAMP</a:t>
            </a:r>
            <a:r>
              <a:rPr sz="1000" spc="75" dirty="0">
                <a:latin typeface="Arial"/>
                <a:cs typeface="Arial"/>
              </a:rPr>
              <a:t> </a:t>
            </a:r>
            <a:r>
              <a:rPr sz="1000" spc="-50" dirty="0">
                <a:latin typeface="Arial"/>
                <a:cs typeface="Arial"/>
              </a:rPr>
              <a:t>– </a:t>
            </a:r>
            <a:r>
              <a:rPr sz="1000" dirty="0">
                <a:latin typeface="Arial"/>
                <a:cs typeface="Arial"/>
              </a:rPr>
              <a:t>reverse</a:t>
            </a:r>
            <a:r>
              <a:rPr sz="1000" spc="135" dirty="0">
                <a:latin typeface="Arial"/>
                <a:cs typeface="Arial"/>
              </a:rPr>
              <a:t>  </a:t>
            </a:r>
            <a:r>
              <a:rPr sz="1000" dirty="0">
                <a:latin typeface="Arial"/>
                <a:cs typeface="Arial"/>
              </a:rPr>
              <a:t>transcriptase</a:t>
            </a:r>
            <a:r>
              <a:rPr sz="1000" spc="155" dirty="0">
                <a:latin typeface="Arial"/>
                <a:cs typeface="Arial"/>
              </a:rPr>
              <a:t>  </a:t>
            </a:r>
            <a:r>
              <a:rPr sz="1000" spc="-20" dirty="0">
                <a:latin typeface="Arial"/>
                <a:cs typeface="Arial"/>
              </a:rPr>
              <a:t>loop-</a:t>
            </a:r>
            <a:r>
              <a:rPr sz="1000" dirty="0">
                <a:latin typeface="Arial"/>
                <a:cs typeface="Arial"/>
              </a:rPr>
              <a:t>mediated</a:t>
            </a:r>
            <a:r>
              <a:rPr sz="1000" spc="150" dirty="0">
                <a:latin typeface="Arial"/>
                <a:cs typeface="Arial"/>
              </a:rPr>
              <a:t>  </a:t>
            </a:r>
            <a:r>
              <a:rPr sz="1000" dirty="0">
                <a:latin typeface="Arial"/>
                <a:cs typeface="Arial"/>
              </a:rPr>
              <a:t>isothermal</a:t>
            </a:r>
            <a:r>
              <a:rPr sz="1000" spc="150" dirty="0">
                <a:latin typeface="Arial"/>
                <a:cs typeface="Arial"/>
              </a:rPr>
              <a:t>  </a:t>
            </a:r>
            <a:r>
              <a:rPr sz="1000" dirty="0">
                <a:latin typeface="Arial"/>
                <a:cs typeface="Arial"/>
              </a:rPr>
              <a:t>amplification;</a:t>
            </a:r>
            <a:r>
              <a:rPr sz="1000" spc="150" dirty="0">
                <a:latin typeface="Arial"/>
                <a:cs typeface="Arial"/>
              </a:rPr>
              <a:t>  </a:t>
            </a:r>
            <a:r>
              <a:rPr sz="1000" dirty="0">
                <a:latin typeface="Arial"/>
                <a:cs typeface="Arial"/>
              </a:rPr>
              <a:t>AOPP</a:t>
            </a:r>
            <a:r>
              <a:rPr sz="1000" spc="150" dirty="0">
                <a:latin typeface="Arial"/>
                <a:cs typeface="Arial"/>
              </a:rPr>
              <a:t>  </a:t>
            </a:r>
            <a:r>
              <a:rPr sz="1000" dirty="0">
                <a:latin typeface="Arial"/>
                <a:cs typeface="Arial"/>
              </a:rPr>
              <a:t>–</a:t>
            </a:r>
            <a:r>
              <a:rPr sz="1000" spc="150" dirty="0">
                <a:latin typeface="Arial"/>
                <a:cs typeface="Arial"/>
              </a:rPr>
              <a:t>  </a:t>
            </a:r>
            <a:r>
              <a:rPr sz="1000" spc="-10" dirty="0">
                <a:latin typeface="Arial"/>
                <a:cs typeface="Arial"/>
              </a:rPr>
              <a:t>Advanced </a:t>
            </a:r>
            <a:r>
              <a:rPr sz="1000" dirty="0">
                <a:latin typeface="Arial"/>
                <a:cs typeface="Arial"/>
              </a:rPr>
              <a:t>Oxidation</a:t>
            </a:r>
            <a:r>
              <a:rPr sz="1000" spc="125" dirty="0">
                <a:latin typeface="Arial"/>
                <a:cs typeface="Arial"/>
              </a:rPr>
              <a:t> </a:t>
            </a:r>
            <a:r>
              <a:rPr sz="1000" dirty="0">
                <a:latin typeface="Arial"/>
                <a:cs typeface="Arial"/>
              </a:rPr>
              <a:t>Protein</a:t>
            </a:r>
            <a:r>
              <a:rPr sz="1000" spc="130" dirty="0">
                <a:latin typeface="Arial"/>
                <a:cs typeface="Arial"/>
              </a:rPr>
              <a:t> </a:t>
            </a:r>
            <a:r>
              <a:rPr sz="1000" dirty="0">
                <a:latin typeface="Arial"/>
                <a:cs typeface="Arial"/>
              </a:rPr>
              <a:t>Products;</a:t>
            </a:r>
            <a:r>
              <a:rPr sz="1000" spc="114" dirty="0">
                <a:latin typeface="Arial"/>
                <a:cs typeface="Arial"/>
              </a:rPr>
              <a:t> </a:t>
            </a:r>
            <a:r>
              <a:rPr sz="1000" dirty="0">
                <a:latin typeface="Arial"/>
                <a:cs typeface="Arial"/>
              </a:rPr>
              <a:t>TBARS</a:t>
            </a:r>
            <a:r>
              <a:rPr sz="1000" spc="120" dirty="0">
                <a:latin typeface="Arial"/>
                <a:cs typeface="Arial"/>
              </a:rPr>
              <a:t> </a:t>
            </a:r>
            <a:r>
              <a:rPr sz="1000" dirty="0">
                <a:latin typeface="Arial"/>
                <a:cs typeface="Arial"/>
              </a:rPr>
              <a:t>–</a:t>
            </a:r>
            <a:r>
              <a:rPr sz="1000" spc="114" dirty="0">
                <a:latin typeface="Arial"/>
                <a:cs typeface="Arial"/>
              </a:rPr>
              <a:t> </a:t>
            </a:r>
            <a:r>
              <a:rPr sz="1000" dirty="0">
                <a:latin typeface="Arial"/>
                <a:cs typeface="Arial"/>
              </a:rPr>
              <a:t>Thiobarbituric</a:t>
            </a:r>
            <a:r>
              <a:rPr sz="1000" spc="135" dirty="0">
                <a:latin typeface="Arial"/>
                <a:cs typeface="Arial"/>
              </a:rPr>
              <a:t> </a:t>
            </a:r>
            <a:r>
              <a:rPr sz="1000" dirty="0">
                <a:latin typeface="Arial"/>
                <a:cs typeface="Arial"/>
              </a:rPr>
              <a:t>Acid</a:t>
            </a:r>
            <a:r>
              <a:rPr sz="1000" spc="125" dirty="0">
                <a:latin typeface="Arial"/>
                <a:cs typeface="Arial"/>
              </a:rPr>
              <a:t> </a:t>
            </a:r>
            <a:r>
              <a:rPr sz="1000" dirty="0">
                <a:latin typeface="Arial"/>
                <a:cs typeface="Arial"/>
              </a:rPr>
              <a:t>Reactive</a:t>
            </a:r>
            <a:r>
              <a:rPr sz="1000" spc="125" dirty="0">
                <a:latin typeface="Arial"/>
                <a:cs typeface="Arial"/>
              </a:rPr>
              <a:t> </a:t>
            </a:r>
            <a:r>
              <a:rPr sz="1000" dirty="0">
                <a:latin typeface="Arial"/>
                <a:cs typeface="Arial"/>
              </a:rPr>
              <a:t>Substances;</a:t>
            </a:r>
            <a:r>
              <a:rPr sz="1000" spc="120" dirty="0">
                <a:latin typeface="Arial"/>
                <a:cs typeface="Arial"/>
              </a:rPr>
              <a:t> </a:t>
            </a:r>
            <a:r>
              <a:rPr sz="1000" dirty="0">
                <a:latin typeface="Arial"/>
                <a:cs typeface="Arial"/>
              </a:rPr>
              <a:t>TAC</a:t>
            </a:r>
            <a:r>
              <a:rPr sz="1000" spc="114" dirty="0">
                <a:latin typeface="Arial"/>
                <a:cs typeface="Arial"/>
              </a:rPr>
              <a:t> </a:t>
            </a:r>
            <a:r>
              <a:rPr sz="1000" spc="-50" dirty="0">
                <a:latin typeface="Arial"/>
                <a:cs typeface="Arial"/>
              </a:rPr>
              <a:t>– </a:t>
            </a:r>
            <a:r>
              <a:rPr sz="1000" dirty="0">
                <a:latin typeface="Arial"/>
                <a:cs typeface="Arial"/>
              </a:rPr>
              <a:t>Total</a:t>
            </a:r>
            <a:r>
              <a:rPr sz="1000" spc="-60" dirty="0">
                <a:latin typeface="Arial"/>
                <a:cs typeface="Arial"/>
              </a:rPr>
              <a:t> </a:t>
            </a:r>
            <a:r>
              <a:rPr sz="1000" dirty="0">
                <a:latin typeface="Arial"/>
                <a:cs typeface="Arial"/>
              </a:rPr>
              <a:t>Antioxidant</a:t>
            </a:r>
            <a:r>
              <a:rPr sz="1000" spc="-30" dirty="0">
                <a:latin typeface="Arial"/>
                <a:cs typeface="Arial"/>
              </a:rPr>
              <a:t> </a:t>
            </a:r>
            <a:r>
              <a:rPr sz="1000" dirty="0">
                <a:latin typeface="Arial"/>
                <a:cs typeface="Arial"/>
              </a:rPr>
              <a:t>Capacity;</a:t>
            </a:r>
            <a:r>
              <a:rPr sz="1000" spc="-25" dirty="0">
                <a:latin typeface="Arial"/>
                <a:cs typeface="Arial"/>
              </a:rPr>
              <a:t> </a:t>
            </a:r>
            <a:r>
              <a:rPr sz="1000" dirty="0">
                <a:latin typeface="Arial"/>
                <a:cs typeface="Arial"/>
              </a:rPr>
              <a:t>FRAS</a:t>
            </a:r>
            <a:r>
              <a:rPr sz="1000" spc="-35" dirty="0">
                <a:latin typeface="Arial"/>
                <a:cs typeface="Arial"/>
              </a:rPr>
              <a:t> </a:t>
            </a:r>
            <a:r>
              <a:rPr sz="1000" dirty="0">
                <a:latin typeface="Arial"/>
                <a:cs typeface="Arial"/>
              </a:rPr>
              <a:t>–</a:t>
            </a:r>
            <a:r>
              <a:rPr sz="1000" spc="-45" dirty="0">
                <a:latin typeface="Arial"/>
                <a:cs typeface="Arial"/>
              </a:rPr>
              <a:t> </a:t>
            </a:r>
            <a:r>
              <a:rPr sz="1000" dirty="0">
                <a:latin typeface="Arial"/>
                <a:cs typeface="Arial"/>
              </a:rPr>
              <a:t>Free</a:t>
            </a:r>
            <a:r>
              <a:rPr sz="1000" spc="-40" dirty="0">
                <a:latin typeface="Arial"/>
                <a:cs typeface="Arial"/>
              </a:rPr>
              <a:t> </a:t>
            </a:r>
            <a:r>
              <a:rPr sz="1000" dirty="0">
                <a:latin typeface="Arial"/>
                <a:cs typeface="Arial"/>
              </a:rPr>
              <a:t>Radical</a:t>
            </a:r>
            <a:r>
              <a:rPr sz="1000" spc="-40" dirty="0">
                <a:latin typeface="Arial"/>
                <a:cs typeface="Arial"/>
              </a:rPr>
              <a:t> </a:t>
            </a:r>
            <a:r>
              <a:rPr sz="1000" dirty="0">
                <a:latin typeface="Arial"/>
                <a:cs typeface="Arial"/>
              </a:rPr>
              <a:t>Analytical</a:t>
            </a:r>
            <a:r>
              <a:rPr sz="1000" spc="-10" dirty="0">
                <a:latin typeface="Arial"/>
                <a:cs typeface="Arial"/>
              </a:rPr>
              <a:t> Systém.</a:t>
            </a:r>
            <a:endParaRPr sz="1000">
              <a:latin typeface="Arial"/>
              <a:cs typeface="Arial"/>
            </a:endParaRPr>
          </a:p>
        </p:txBody>
      </p:sp>
      <p:sp>
        <p:nvSpPr>
          <p:cNvPr id="8" name="object 8"/>
          <p:cNvSpPr txBox="1"/>
          <p:nvPr/>
        </p:nvSpPr>
        <p:spPr>
          <a:xfrm>
            <a:off x="8960357" y="6210609"/>
            <a:ext cx="1828800" cy="111125"/>
          </a:xfrm>
          <a:prstGeom prst="rect">
            <a:avLst/>
          </a:prstGeom>
        </p:spPr>
        <p:txBody>
          <a:bodyPr vert="horz" wrap="square" lIns="0" tIns="5080" rIns="0" bIns="0" rtlCol="0">
            <a:spAutoFit/>
          </a:bodyPr>
          <a:lstStyle/>
          <a:p>
            <a:pPr marL="12700">
              <a:lnSpc>
                <a:spcPct val="100000"/>
              </a:lnSpc>
              <a:spcBef>
                <a:spcPts val="40"/>
              </a:spcBef>
            </a:pPr>
            <a:r>
              <a:rPr sz="600" dirty="0">
                <a:latin typeface="Arial"/>
                <a:cs typeface="Arial"/>
              </a:rPr>
              <a:t>Klin.</a:t>
            </a:r>
            <a:r>
              <a:rPr sz="600" spc="-40" dirty="0">
                <a:latin typeface="Arial"/>
                <a:cs typeface="Arial"/>
              </a:rPr>
              <a:t> </a:t>
            </a:r>
            <a:r>
              <a:rPr sz="600" dirty="0">
                <a:latin typeface="Arial"/>
                <a:cs typeface="Arial"/>
              </a:rPr>
              <a:t>Biochem.</a:t>
            </a:r>
            <a:r>
              <a:rPr sz="600" spc="-10" dirty="0">
                <a:latin typeface="Arial"/>
                <a:cs typeface="Arial"/>
              </a:rPr>
              <a:t> </a:t>
            </a:r>
            <a:r>
              <a:rPr sz="600" dirty="0">
                <a:latin typeface="Arial"/>
                <a:cs typeface="Arial"/>
              </a:rPr>
              <a:t>Metab.,</a:t>
            </a:r>
            <a:r>
              <a:rPr sz="600" spc="-15" dirty="0">
                <a:latin typeface="Arial"/>
                <a:cs typeface="Arial"/>
              </a:rPr>
              <a:t> </a:t>
            </a:r>
            <a:r>
              <a:rPr sz="600" dirty="0">
                <a:latin typeface="Arial"/>
                <a:cs typeface="Arial"/>
              </a:rPr>
              <a:t>26</a:t>
            </a:r>
            <a:r>
              <a:rPr sz="600" spc="-30" dirty="0">
                <a:latin typeface="Arial"/>
                <a:cs typeface="Arial"/>
              </a:rPr>
              <a:t> </a:t>
            </a:r>
            <a:r>
              <a:rPr sz="600" dirty="0">
                <a:latin typeface="Arial"/>
                <a:cs typeface="Arial"/>
              </a:rPr>
              <a:t>(47),</a:t>
            </a:r>
            <a:r>
              <a:rPr sz="600" spc="-25" dirty="0">
                <a:latin typeface="Arial"/>
                <a:cs typeface="Arial"/>
              </a:rPr>
              <a:t> </a:t>
            </a:r>
            <a:r>
              <a:rPr sz="600" dirty="0">
                <a:latin typeface="Arial"/>
                <a:cs typeface="Arial"/>
              </a:rPr>
              <a:t>2018,</a:t>
            </a:r>
            <a:r>
              <a:rPr sz="600" spc="-10" dirty="0">
                <a:latin typeface="Arial"/>
                <a:cs typeface="Arial"/>
              </a:rPr>
              <a:t> </a:t>
            </a:r>
            <a:r>
              <a:rPr sz="600" dirty="0">
                <a:latin typeface="Arial"/>
                <a:cs typeface="Arial"/>
              </a:rPr>
              <a:t>No.</a:t>
            </a:r>
            <a:r>
              <a:rPr sz="600" spc="-30" dirty="0">
                <a:latin typeface="Arial"/>
                <a:cs typeface="Arial"/>
              </a:rPr>
              <a:t> </a:t>
            </a:r>
            <a:r>
              <a:rPr sz="600" dirty="0">
                <a:latin typeface="Arial"/>
                <a:cs typeface="Arial"/>
              </a:rPr>
              <a:t>1,</a:t>
            </a:r>
            <a:r>
              <a:rPr sz="600" spc="-25" dirty="0">
                <a:latin typeface="Arial"/>
                <a:cs typeface="Arial"/>
              </a:rPr>
              <a:t> </a:t>
            </a:r>
            <a:r>
              <a:rPr sz="600" dirty="0">
                <a:latin typeface="Arial"/>
                <a:cs typeface="Arial"/>
              </a:rPr>
              <a:t>p.</a:t>
            </a:r>
            <a:r>
              <a:rPr sz="600" spc="-15" dirty="0">
                <a:latin typeface="Arial"/>
                <a:cs typeface="Arial"/>
              </a:rPr>
              <a:t> </a:t>
            </a:r>
            <a:r>
              <a:rPr sz="600" spc="-10" dirty="0">
                <a:latin typeface="Arial"/>
                <a:cs typeface="Arial"/>
              </a:rPr>
              <a:t>21–26</a:t>
            </a:r>
            <a:endParaRPr sz="600">
              <a:latin typeface="Arial"/>
              <a:cs typeface="Arial"/>
            </a:endParaRPr>
          </a:p>
        </p:txBody>
      </p:sp>
      <p:sp>
        <p:nvSpPr>
          <p:cNvPr id="10" name="object 10"/>
          <p:cNvSpPr txBox="1"/>
          <p:nvPr/>
        </p:nvSpPr>
        <p:spPr>
          <a:xfrm>
            <a:off x="8640826" y="6583134"/>
            <a:ext cx="1489710" cy="117475"/>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https://doi.org/10.1007/978-3-030-37681-</a:t>
            </a:r>
            <a:r>
              <a:rPr sz="600" spc="-50" dirty="0">
                <a:latin typeface="Tahoma"/>
                <a:cs typeface="Tahoma"/>
              </a:rPr>
              <a:t>9</a:t>
            </a:r>
            <a:endParaRPr sz="600">
              <a:latin typeface="Tahoma"/>
              <a:cs typeface="Tahoma"/>
            </a:endParaRPr>
          </a:p>
        </p:txBody>
      </p:sp>
      <p:sp>
        <p:nvSpPr>
          <p:cNvPr id="7" name="object 7"/>
          <p:cNvSpPr txBox="1"/>
          <p:nvPr/>
        </p:nvSpPr>
        <p:spPr>
          <a:xfrm>
            <a:off x="10185654" y="6111951"/>
            <a:ext cx="60325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Janšáková</a:t>
            </a:r>
            <a:r>
              <a:rPr sz="600" spc="20" dirty="0">
                <a:latin typeface="Arial"/>
                <a:cs typeface="Arial"/>
              </a:rPr>
              <a:t> </a:t>
            </a:r>
            <a:r>
              <a:rPr sz="600" dirty="0">
                <a:latin typeface="Arial"/>
                <a:cs typeface="Arial"/>
              </a:rPr>
              <a:t>et</a:t>
            </a:r>
            <a:r>
              <a:rPr sz="600" spc="5" dirty="0">
                <a:latin typeface="Arial"/>
                <a:cs typeface="Arial"/>
              </a:rPr>
              <a:t> </a:t>
            </a:r>
            <a:r>
              <a:rPr sz="600" spc="-20" dirty="0">
                <a:latin typeface="Arial"/>
                <a:cs typeface="Arial"/>
              </a:rPr>
              <a:t>at.,</a:t>
            </a:r>
            <a:endParaRPr sz="6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1801495" cy="635000"/>
          </a:xfrm>
          <a:prstGeom prst="rect">
            <a:avLst/>
          </a:prstGeom>
        </p:spPr>
        <p:txBody>
          <a:bodyPr vert="horz" wrap="square" lIns="0" tIns="12065" rIns="0" bIns="0" rtlCol="0">
            <a:spAutoFit/>
          </a:bodyPr>
          <a:lstStyle/>
          <a:p>
            <a:pPr marL="12700">
              <a:lnSpc>
                <a:spcPct val="100000"/>
              </a:lnSpc>
              <a:spcBef>
                <a:spcPts val="95"/>
              </a:spcBef>
            </a:pPr>
            <a:r>
              <a:rPr spc="-10" dirty="0"/>
              <a:t>Témata</a:t>
            </a:r>
          </a:p>
        </p:txBody>
      </p:sp>
      <p:sp>
        <p:nvSpPr>
          <p:cNvPr id="3" name="object 3"/>
          <p:cNvSpPr txBox="1"/>
          <p:nvPr/>
        </p:nvSpPr>
        <p:spPr>
          <a:xfrm>
            <a:off x="779170" y="1636547"/>
            <a:ext cx="7205980" cy="2195830"/>
          </a:xfrm>
          <a:prstGeom prst="rect">
            <a:avLst/>
          </a:prstGeom>
        </p:spPr>
        <p:txBody>
          <a:bodyPr vert="horz" wrap="square" lIns="0" tIns="43180" rIns="0" bIns="0" rtlCol="0">
            <a:spAutoFit/>
          </a:bodyPr>
          <a:lstStyle/>
          <a:p>
            <a:pPr marL="12700">
              <a:lnSpc>
                <a:spcPct val="100000"/>
              </a:lnSpc>
              <a:spcBef>
                <a:spcPts val="340"/>
              </a:spcBef>
              <a:tabLst>
                <a:tab pos="192405" algn="l"/>
              </a:tabLst>
            </a:pPr>
            <a:r>
              <a:rPr sz="2800" dirty="0">
                <a:solidFill>
                  <a:srgbClr val="0000DC"/>
                </a:solidFill>
                <a:latin typeface="Arial"/>
                <a:cs typeface="Arial"/>
              </a:rPr>
              <a:t>̶	</a:t>
            </a:r>
            <a:r>
              <a:rPr sz="2800" dirty="0">
                <a:latin typeface="Arial"/>
                <a:cs typeface="Arial"/>
              </a:rPr>
              <a:t>Faktory</a:t>
            </a:r>
            <a:r>
              <a:rPr sz="2800" spc="-75" dirty="0">
                <a:latin typeface="Arial"/>
                <a:cs typeface="Arial"/>
              </a:rPr>
              <a:t> </a:t>
            </a:r>
            <a:r>
              <a:rPr sz="2800" dirty="0">
                <a:latin typeface="Arial"/>
                <a:cs typeface="Arial"/>
              </a:rPr>
              <a:t>podílející</a:t>
            </a:r>
            <a:r>
              <a:rPr sz="2800" spc="-75" dirty="0">
                <a:latin typeface="Arial"/>
                <a:cs typeface="Arial"/>
              </a:rPr>
              <a:t> </a:t>
            </a:r>
            <a:r>
              <a:rPr sz="2800" dirty="0">
                <a:latin typeface="Arial"/>
                <a:cs typeface="Arial"/>
              </a:rPr>
              <a:t>se</a:t>
            </a:r>
            <a:r>
              <a:rPr sz="2800" spc="-80" dirty="0">
                <a:latin typeface="Arial"/>
                <a:cs typeface="Arial"/>
              </a:rPr>
              <a:t> </a:t>
            </a:r>
            <a:r>
              <a:rPr sz="2800" dirty="0">
                <a:latin typeface="Arial"/>
                <a:cs typeface="Arial"/>
              </a:rPr>
              <a:t>na</a:t>
            </a:r>
            <a:r>
              <a:rPr sz="2800" spc="-75" dirty="0">
                <a:latin typeface="Arial"/>
                <a:cs typeface="Arial"/>
              </a:rPr>
              <a:t> </a:t>
            </a:r>
            <a:r>
              <a:rPr sz="2800" dirty="0">
                <a:latin typeface="Arial"/>
                <a:cs typeface="Arial"/>
              </a:rPr>
              <a:t>vzniku</a:t>
            </a:r>
            <a:r>
              <a:rPr sz="2800" spc="-80" dirty="0">
                <a:latin typeface="Arial"/>
                <a:cs typeface="Arial"/>
              </a:rPr>
              <a:t> </a:t>
            </a:r>
            <a:r>
              <a:rPr sz="2800" dirty="0">
                <a:latin typeface="Arial"/>
                <a:cs typeface="Arial"/>
              </a:rPr>
              <a:t>zubního</a:t>
            </a:r>
            <a:r>
              <a:rPr sz="2800" spc="-65" dirty="0">
                <a:latin typeface="Arial"/>
                <a:cs typeface="Arial"/>
              </a:rPr>
              <a:t> </a:t>
            </a:r>
            <a:r>
              <a:rPr sz="2800" spc="-20" dirty="0">
                <a:latin typeface="Arial"/>
                <a:cs typeface="Arial"/>
              </a:rPr>
              <a:t>kazu</a:t>
            </a:r>
            <a:endParaRPr sz="2800">
              <a:latin typeface="Arial"/>
              <a:cs typeface="Arial"/>
            </a:endParaRPr>
          </a:p>
          <a:p>
            <a:pPr marL="12700">
              <a:lnSpc>
                <a:spcPct val="100000"/>
              </a:lnSpc>
              <a:spcBef>
                <a:spcPts val="240"/>
              </a:spcBef>
              <a:tabLst>
                <a:tab pos="192405" algn="l"/>
              </a:tabLst>
            </a:pPr>
            <a:r>
              <a:rPr sz="2800" dirty="0">
                <a:solidFill>
                  <a:srgbClr val="0000DC"/>
                </a:solidFill>
                <a:latin typeface="Arial"/>
                <a:cs typeface="Arial"/>
              </a:rPr>
              <a:t>̶	</a:t>
            </a:r>
            <a:r>
              <a:rPr sz="2800" dirty="0">
                <a:latin typeface="Arial"/>
                <a:cs typeface="Arial"/>
              </a:rPr>
              <a:t>Molekulární</a:t>
            </a:r>
            <a:r>
              <a:rPr sz="2800" spc="-110" dirty="0">
                <a:latin typeface="Arial"/>
                <a:cs typeface="Arial"/>
              </a:rPr>
              <a:t> </a:t>
            </a:r>
            <a:r>
              <a:rPr sz="2800" dirty="0">
                <a:latin typeface="Arial"/>
                <a:cs typeface="Arial"/>
              </a:rPr>
              <a:t>analýza</a:t>
            </a:r>
            <a:r>
              <a:rPr sz="2800" spc="-120" dirty="0">
                <a:latin typeface="Arial"/>
                <a:cs typeface="Arial"/>
              </a:rPr>
              <a:t> </a:t>
            </a:r>
            <a:r>
              <a:rPr sz="2800" spc="-10" dirty="0">
                <a:latin typeface="Arial"/>
                <a:cs typeface="Arial"/>
              </a:rPr>
              <a:t>sliny</a:t>
            </a:r>
            <a:endParaRPr sz="2800">
              <a:latin typeface="Arial"/>
              <a:cs typeface="Arial"/>
            </a:endParaRPr>
          </a:p>
          <a:p>
            <a:pPr marL="12700">
              <a:lnSpc>
                <a:spcPct val="100000"/>
              </a:lnSpc>
              <a:spcBef>
                <a:spcPts val="240"/>
              </a:spcBef>
              <a:tabLst>
                <a:tab pos="192405" algn="l"/>
              </a:tabLst>
            </a:pPr>
            <a:r>
              <a:rPr sz="2800" dirty="0">
                <a:solidFill>
                  <a:srgbClr val="0000DC"/>
                </a:solidFill>
                <a:latin typeface="Arial"/>
                <a:cs typeface="Arial"/>
              </a:rPr>
              <a:t>̶	</a:t>
            </a:r>
            <a:r>
              <a:rPr sz="2800" dirty="0">
                <a:latin typeface="Arial"/>
                <a:cs typeface="Arial"/>
              </a:rPr>
              <a:t>Molekulární</a:t>
            </a:r>
            <a:r>
              <a:rPr sz="2800" spc="-105" dirty="0">
                <a:latin typeface="Arial"/>
                <a:cs typeface="Arial"/>
              </a:rPr>
              <a:t> </a:t>
            </a:r>
            <a:r>
              <a:rPr sz="2800" dirty="0">
                <a:latin typeface="Arial"/>
                <a:cs typeface="Arial"/>
              </a:rPr>
              <a:t>analýza</a:t>
            </a:r>
            <a:r>
              <a:rPr sz="2800" spc="-110" dirty="0">
                <a:latin typeface="Arial"/>
                <a:cs typeface="Arial"/>
              </a:rPr>
              <a:t> </a:t>
            </a:r>
            <a:r>
              <a:rPr sz="2800" dirty="0">
                <a:latin typeface="Arial"/>
                <a:cs typeface="Arial"/>
              </a:rPr>
              <a:t>orálního</a:t>
            </a:r>
            <a:r>
              <a:rPr sz="2800" spc="-70" dirty="0">
                <a:latin typeface="Arial"/>
                <a:cs typeface="Arial"/>
              </a:rPr>
              <a:t> </a:t>
            </a:r>
            <a:r>
              <a:rPr sz="2800" spc="-10" dirty="0">
                <a:latin typeface="Arial"/>
                <a:cs typeface="Arial"/>
              </a:rPr>
              <a:t>mikrobiomu</a:t>
            </a:r>
            <a:endParaRPr sz="2800">
              <a:latin typeface="Arial"/>
              <a:cs typeface="Arial"/>
            </a:endParaRPr>
          </a:p>
          <a:p>
            <a:pPr marL="12700">
              <a:lnSpc>
                <a:spcPct val="100000"/>
              </a:lnSpc>
              <a:spcBef>
                <a:spcPts val="240"/>
              </a:spcBef>
              <a:tabLst>
                <a:tab pos="192405" algn="l"/>
              </a:tabLst>
            </a:pPr>
            <a:r>
              <a:rPr sz="2800" dirty="0">
                <a:solidFill>
                  <a:srgbClr val="0000DC"/>
                </a:solidFill>
                <a:latin typeface="Arial"/>
                <a:cs typeface="Arial"/>
              </a:rPr>
              <a:t>̶	</a:t>
            </a:r>
            <a:r>
              <a:rPr sz="2800" dirty="0">
                <a:latin typeface="Arial"/>
                <a:cs typeface="Arial"/>
              </a:rPr>
              <a:t>Genetika</a:t>
            </a:r>
            <a:r>
              <a:rPr sz="2800" spc="-110" dirty="0">
                <a:latin typeface="Arial"/>
                <a:cs typeface="Arial"/>
              </a:rPr>
              <a:t> </a:t>
            </a:r>
            <a:r>
              <a:rPr sz="2800" dirty="0">
                <a:latin typeface="Arial"/>
                <a:cs typeface="Arial"/>
              </a:rPr>
              <a:t>zubního</a:t>
            </a:r>
            <a:r>
              <a:rPr sz="2800" spc="-105" dirty="0">
                <a:latin typeface="Arial"/>
                <a:cs typeface="Arial"/>
              </a:rPr>
              <a:t> </a:t>
            </a:r>
            <a:r>
              <a:rPr sz="2800" spc="-20" dirty="0">
                <a:latin typeface="Arial"/>
                <a:cs typeface="Arial"/>
              </a:rPr>
              <a:t>kazu</a:t>
            </a:r>
            <a:endParaRPr sz="2800">
              <a:latin typeface="Arial"/>
              <a:cs typeface="Arial"/>
            </a:endParaRPr>
          </a:p>
          <a:p>
            <a:pPr marL="265430">
              <a:lnSpc>
                <a:spcPct val="100000"/>
              </a:lnSpc>
              <a:spcBef>
                <a:spcPts val="285"/>
              </a:spcBef>
              <a:tabLst>
                <a:tab pos="443865" algn="l"/>
              </a:tabLst>
            </a:pPr>
            <a:r>
              <a:rPr sz="2000" dirty="0">
                <a:solidFill>
                  <a:srgbClr val="0000DC"/>
                </a:solidFill>
                <a:latin typeface="Arial"/>
                <a:cs typeface="Arial"/>
              </a:rPr>
              <a:t>̶	</a:t>
            </a:r>
            <a:r>
              <a:rPr sz="2000" dirty="0">
                <a:latin typeface="Arial"/>
                <a:cs typeface="Arial"/>
              </a:rPr>
              <a:t>Genetické</a:t>
            </a:r>
            <a:r>
              <a:rPr sz="2000" spc="-55" dirty="0">
                <a:latin typeface="Arial"/>
                <a:cs typeface="Arial"/>
              </a:rPr>
              <a:t> </a:t>
            </a:r>
            <a:r>
              <a:rPr sz="2000" dirty="0">
                <a:latin typeface="Arial"/>
                <a:cs typeface="Arial"/>
              </a:rPr>
              <a:t>asociační</a:t>
            </a:r>
            <a:r>
              <a:rPr sz="2000" spc="-60" dirty="0">
                <a:latin typeface="Arial"/>
                <a:cs typeface="Arial"/>
              </a:rPr>
              <a:t> </a:t>
            </a:r>
            <a:r>
              <a:rPr sz="2000" dirty="0">
                <a:latin typeface="Arial"/>
                <a:cs typeface="Arial"/>
              </a:rPr>
              <a:t>studie</a:t>
            </a:r>
            <a:r>
              <a:rPr sz="2000" spc="-45" dirty="0">
                <a:latin typeface="Arial"/>
                <a:cs typeface="Arial"/>
              </a:rPr>
              <a:t> </a:t>
            </a:r>
            <a:r>
              <a:rPr sz="2000" dirty="0">
                <a:latin typeface="Arial"/>
                <a:cs typeface="Arial"/>
              </a:rPr>
              <a:t>ve</a:t>
            </a:r>
            <a:r>
              <a:rPr sz="2000" spc="-30" dirty="0">
                <a:latin typeface="Arial"/>
                <a:cs typeface="Arial"/>
              </a:rPr>
              <a:t> </a:t>
            </a:r>
            <a:r>
              <a:rPr sz="2000" dirty="0">
                <a:latin typeface="Arial"/>
                <a:cs typeface="Arial"/>
              </a:rPr>
              <a:t>vztahu</a:t>
            </a:r>
            <a:r>
              <a:rPr sz="2000" spc="-30" dirty="0">
                <a:latin typeface="Arial"/>
                <a:cs typeface="Arial"/>
              </a:rPr>
              <a:t> </a:t>
            </a:r>
            <a:r>
              <a:rPr sz="2000" dirty="0">
                <a:latin typeface="Arial"/>
                <a:cs typeface="Arial"/>
              </a:rPr>
              <a:t>k</a:t>
            </a:r>
            <a:r>
              <a:rPr sz="2000" spc="-35" dirty="0">
                <a:latin typeface="Arial"/>
                <a:cs typeface="Arial"/>
              </a:rPr>
              <a:t> </a:t>
            </a:r>
            <a:r>
              <a:rPr sz="2000" dirty="0">
                <a:latin typeface="Arial"/>
                <a:cs typeface="Arial"/>
              </a:rPr>
              <a:t>zubnímu</a:t>
            </a:r>
            <a:r>
              <a:rPr sz="2000" spc="-65" dirty="0">
                <a:latin typeface="Arial"/>
                <a:cs typeface="Arial"/>
              </a:rPr>
              <a:t> </a:t>
            </a:r>
            <a:r>
              <a:rPr sz="2000" spc="-20" dirty="0">
                <a:latin typeface="Arial"/>
                <a:cs typeface="Arial"/>
              </a:rPr>
              <a:t>kazu</a:t>
            </a:r>
            <a:endParaRPr sz="20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3" name="object 3"/>
          <p:cNvSpPr txBox="1"/>
          <p:nvPr/>
        </p:nvSpPr>
        <p:spPr>
          <a:xfrm>
            <a:off x="450595" y="1018159"/>
            <a:ext cx="6120765" cy="4459554"/>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dirty="0">
              <a:latin typeface="Arial"/>
              <a:cs typeface="Arial"/>
            </a:endParaRPr>
          </a:p>
          <a:p>
            <a:pPr>
              <a:lnSpc>
                <a:spcPct val="100000"/>
              </a:lnSpc>
              <a:spcBef>
                <a:spcPts val="1420"/>
              </a:spcBef>
            </a:pPr>
            <a:endParaRPr sz="2800" dirty="0">
              <a:latin typeface="Arial"/>
              <a:cs typeface="Arial"/>
            </a:endParaRPr>
          </a:p>
          <a:p>
            <a:pPr marL="12700">
              <a:lnSpc>
                <a:spcPct val="100000"/>
              </a:lnSpc>
            </a:pPr>
            <a:r>
              <a:rPr sz="2000" b="1" dirty="0">
                <a:solidFill>
                  <a:srgbClr val="FF0000"/>
                </a:solidFill>
                <a:uFill>
                  <a:solidFill>
                    <a:srgbClr val="000000"/>
                  </a:solidFill>
                </a:uFill>
                <a:latin typeface="Arial"/>
                <a:cs typeface="Arial"/>
              </a:rPr>
              <a:t>Tekutá</a:t>
            </a:r>
            <a:r>
              <a:rPr sz="2000" b="1" spc="-55" dirty="0">
                <a:solidFill>
                  <a:srgbClr val="FF0000"/>
                </a:solidFill>
                <a:uFill>
                  <a:solidFill>
                    <a:srgbClr val="000000"/>
                  </a:solidFill>
                </a:uFill>
                <a:latin typeface="Arial"/>
                <a:cs typeface="Arial"/>
              </a:rPr>
              <a:t> </a:t>
            </a:r>
            <a:r>
              <a:rPr sz="2000" b="1" dirty="0">
                <a:solidFill>
                  <a:srgbClr val="FF0000"/>
                </a:solidFill>
                <a:uFill>
                  <a:solidFill>
                    <a:srgbClr val="000000"/>
                  </a:solidFill>
                </a:uFill>
                <a:latin typeface="Arial"/>
                <a:cs typeface="Arial"/>
              </a:rPr>
              <a:t>biopsie</a:t>
            </a:r>
            <a:r>
              <a:rPr sz="2000" b="1" spc="-40" dirty="0">
                <a:solidFill>
                  <a:srgbClr val="FF0000"/>
                </a:solidFill>
                <a:uFill>
                  <a:solidFill>
                    <a:srgbClr val="000000"/>
                  </a:solidFill>
                </a:uFill>
                <a:latin typeface="Arial"/>
                <a:cs typeface="Arial"/>
              </a:rPr>
              <a:t> </a:t>
            </a:r>
            <a:r>
              <a:rPr sz="2000" b="1" dirty="0">
                <a:solidFill>
                  <a:srgbClr val="FF0000"/>
                </a:solidFill>
                <a:uFill>
                  <a:solidFill>
                    <a:srgbClr val="000000"/>
                  </a:solidFill>
                </a:uFill>
                <a:latin typeface="Arial"/>
                <a:cs typeface="Arial"/>
              </a:rPr>
              <a:t>(liquid</a:t>
            </a:r>
            <a:r>
              <a:rPr sz="2000" b="1" spc="-25" dirty="0">
                <a:solidFill>
                  <a:srgbClr val="FF0000"/>
                </a:solidFill>
                <a:uFill>
                  <a:solidFill>
                    <a:srgbClr val="000000"/>
                  </a:solidFill>
                </a:uFill>
                <a:latin typeface="Arial"/>
                <a:cs typeface="Arial"/>
              </a:rPr>
              <a:t> </a:t>
            </a:r>
            <a:r>
              <a:rPr sz="2000" b="1" spc="-10" dirty="0">
                <a:solidFill>
                  <a:srgbClr val="FF0000"/>
                </a:solidFill>
                <a:uFill>
                  <a:solidFill>
                    <a:srgbClr val="000000"/>
                  </a:solidFill>
                </a:uFill>
                <a:latin typeface="Arial"/>
                <a:cs typeface="Arial"/>
              </a:rPr>
              <a:t>biopsy)</a:t>
            </a:r>
            <a:endParaRPr sz="2000" b="1" dirty="0">
              <a:solidFill>
                <a:srgbClr val="FF0000"/>
              </a:solidFill>
              <a:latin typeface="Arial"/>
              <a:cs typeface="Arial"/>
            </a:endParaRPr>
          </a:p>
          <a:p>
            <a:pPr marL="265430">
              <a:lnSpc>
                <a:spcPct val="100000"/>
              </a:lnSpc>
              <a:spcBef>
                <a:spcPts val="1405"/>
              </a:spcBef>
              <a:tabLst>
                <a:tab pos="443865" algn="l"/>
              </a:tabLst>
            </a:pPr>
            <a:r>
              <a:rPr sz="2000" dirty="0">
                <a:solidFill>
                  <a:srgbClr val="0000DC"/>
                </a:solidFill>
                <a:latin typeface="Arial"/>
                <a:cs typeface="Arial"/>
              </a:rPr>
              <a:t>̶	</a:t>
            </a:r>
            <a:r>
              <a:rPr sz="2000" dirty="0">
                <a:latin typeface="Arial"/>
                <a:cs typeface="Arial"/>
              </a:rPr>
              <a:t>u</a:t>
            </a:r>
            <a:r>
              <a:rPr sz="2000" spc="-15" dirty="0">
                <a:latin typeface="Arial"/>
                <a:cs typeface="Arial"/>
              </a:rPr>
              <a:t> </a:t>
            </a:r>
            <a:r>
              <a:rPr sz="2000" dirty="0">
                <a:latin typeface="Arial"/>
                <a:cs typeface="Arial"/>
              </a:rPr>
              <a:t>nádorových</a:t>
            </a:r>
            <a:r>
              <a:rPr sz="2000" spc="-50" dirty="0">
                <a:latin typeface="Arial"/>
                <a:cs typeface="Arial"/>
              </a:rPr>
              <a:t> </a:t>
            </a:r>
            <a:r>
              <a:rPr sz="2000" spc="-10" dirty="0">
                <a:latin typeface="Arial"/>
                <a:cs typeface="Arial"/>
              </a:rPr>
              <a:t>onemocnění</a:t>
            </a:r>
            <a:endParaRPr sz="2000" dirty="0">
              <a:latin typeface="Arial"/>
              <a:cs typeface="Arial"/>
            </a:endParaRPr>
          </a:p>
          <a:p>
            <a:pPr>
              <a:lnSpc>
                <a:spcPct val="100000"/>
              </a:lnSpc>
              <a:spcBef>
                <a:spcPts val="105"/>
              </a:spcBef>
            </a:pP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nahrazují</a:t>
            </a:r>
            <a:r>
              <a:rPr sz="2000" spc="-50" dirty="0">
                <a:latin typeface="Arial"/>
                <a:cs typeface="Arial"/>
              </a:rPr>
              <a:t> </a:t>
            </a:r>
            <a:r>
              <a:rPr sz="2000" dirty="0">
                <a:latin typeface="Arial"/>
                <a:cs typeface="Arial"/>
              </a:rPr>
              <a:t>tradiční</a:t>
            </a:r>
            <a:r>
              <a:rPr sz="2000" spc="-40" dirty="0">
                <a:latin typeface="Arial"/>
                <a:cs typeface="Arial"/>
              </a:rPr>
              <a:t> </a:t>
            </a:r>
            <a:r>
              <a:rPr sz="2000" dirty="0">
                <a:latin typeface="Arial"/>
                <a:cs typeface="Arial"/>
              </a:rPr>
              <a:t>tkáňovou</a:t>
            </a:r>
            <a:r>
              <a:rPr sz="2000" spc="-40" dirty="0">
                <a:latin typeface="Arial"/>
                <a:cs typeface="Arial"/>
              </a:rPr>
              <a:t> </a:t>
            </a:r>
            <a:r>
              <a:rPr sz="2000" spc="-10" dirty="0">
                <a:latin typeface="Arial"/>
                <a:cs typeface="Arial"/>
              </a:rPr>
              <a:t>biopsii</a:t>
            </a:r>
            <a:endParaRPr sz="2000" dirty="0">
              <a:latin typeface="Arial"/>
              <a:cs typeface="Arial"/>
            </a:endParaRPr>
          </a:p>
          <a:p>
            <a:pPr>
              <a:lnSpc>
                <a:spcPct val="100000"/>
              </a:lnSpc>
              <a:spcBef>
                <a:spcPts val="100"/>
              </a:spcBef>
            </a:pPr>
            <a:endParaRPr sz="2000" dirty="0">
              <a:latin typeface="Arial"/>
              <a:cs typeface="Arial"/>
            </a:endParaRPr>
          </a:p>
          <a:p>
            <a:pPr marL="443865" marR="5080" indent="-178435">
              <a:lnSpc>
                <a:spcPct val="100000"/>
              </a:lnSpc>
              <a:tabLst>
                <a:tab pos="443865" algn="l"/>
              </a:tabLst>
            </a:pPr>
            <a:r>
              <a:rPr sz="2000" dirty="0">
                <a:solidFill>
                  <a:srgbClr val="0000DC"/>
                </a:solidFill>
                <a:latin typeface="Arial"/>
                <a:cs typeface="Arial"/>
              </a:rPr>
              <a:t>̶	</a:t>
            </a:r>
            <a:r>
              <a:rPr sz="2000" dirty="0" smtClean="0">
                <a:latin typeface="Arial"/>
                <a:cs typeface="Arial"/>
              </a:rPr>
              <a:t>testy</a:t>
            </a:r>
            <a:r>
              <a:rPr lang="cs-CZ" sz="2000" dirty="0" smtClean="0">
                <a:latin typeface="Arial"/>
                <a:cs typeface="Arial"/>
              </a:rPr>
              <a:t> </a:t>
            </a:r>
            <a:r>
              <a:rPr sz="2000" dirty="0" err="1" smtClean="0">
                <a:latin typeface="Arial"/>
                <a:cs typeface="Arial"/>
              </a:rPr>
              <a:t>detekují</a:t>
            </a:r>
            <a:r>
              <a:rPr lang="cs-CZ" sz="2000" dirty="0" smtClean="0">
                <a:latin typeface="Arial"/>
                <a:cs typeface="Arial"/>
              </a:rPr>
              <a:t>:</a:t>
            </a:r>
            <a:r>
              <a:rPr sz="2000" spc="-25" dirty="0" smtClean="0">
                <a:latin typeface="Arial"/>
                <a:cs typeface="Arial"/>
              </a:rPr>
              <a:t> </a:t>
            </a:r>
            <a:endParaRPr lang="cs-CZ" sz="2000" spc="-25" dirty="0" smtClean="0">
              <a:latin typeface="Arial"/>
              <a:cs typeface="Arial"/>
            </a:endParaRPr>
          </a:p>
          <a:p>
            <a:pPr marL="443865" marR="5080" indent="-178435">
              <a:lnSpc>
                <a:spcPct val="100000"/>
              </a:lnSpc>
              <a:tabLst>
                <a:tab pos="443865" algn="l"/>
              </a:tabLst>
            </a:pPr>
            <a:endParaRPr lang="cs-CZ" sz="800" spc="-25" dirty="0" smtClean="0">
              <a:latin typeface="Arial"/>
              <a:cs typeface="Arial"/>
            </a:endParaRPr>
          </a:p>
          <a:p>
            <a:pPr marL="443865" marR="5080" indent="-178435">
              <a:lnSpc>
                <a:spcPct val="100000"/>
              </a:lnSpc>
              <a:tabLst>
                <a:tab pos="443865" algn="l"/>
              </a:tabLst>
            </a:pPr>
            <a:r>
              <a:rPr lang="cs-CZ" sz="2000" spc="-25" dirty="0">
                <a:latin typeface="Arial"/>
                <a:cs typeface="Arial"/>
              </a:rPr>
              <a:t>	</a:t>
            </a:r>
            <a:r>
              <a:rPr lang="cs-CZ" sz="2000" spc="-25" dirty="0" smtClean="0">
                <a:latin typeface="Arial"/>
                <a:cs typeface="Arial"/>
              </a:rPr>
              <a:t>	</a:t>
            </a:r>
            <a:r>
              <a:rPr sz="2000" dirty="0" err="1" smtClean="0">
                <a:latin typeface="Arial"/>
                <a:cs typeface="Arial"/>
              </a:rPr>
              <a:t>cirkulující</a:t>
            </a:r>
            <a:r>
              <a:rPr sz="2000" spc="-50" dirty="0" smtClean="0">
                <a:latin typeface="Arial"/>
                <a:cs typeface="Arial"/>
              </a:rPr>
              <a:t> </a:t>
            </a:r>
            <a:r>
              <a:rPr sz="2000" dirty="0" err="1">
                <a:latin typeface="Arial"/>
                <a:cs typeface="Arial"/>
              </a:rPr>
              <a:t>nádorové</a:t>
            </a:r>
            <a:r>
              <a:rPr sz="2000" spc="-35" dirty="0">
                <a:latin typeface="Arial"/>
                <a:cs typeface="Arial"/>
              </a:rPr>
              <a:t> </a:t>
            </a:r>
            <a:r>
              <a:rPr sz="2000" spc="-10" dirty="0" err="1" smtClean="0">
                <a:latin typeface="Arial"/>
                <a:cs typeface="Arial"/>
              </a:rPr>
              <a:t>buňky</a:t>
            </a:r>
            <a:endParaRPr lang="cs-CZ" sz="2000" spc="-10" dirty="0" smtClean="0">
              <a:latin typeface="Arial"/>
              <a:cs typeface="Arial"/>
            </a:endParaRPr>
          </a:p>
          <a:p>
            <a:pPr marL="443865" marR="5080" indent="-178435">
              <a:lnSpc>
                <a:spcPct val="100000"/>
              </a:lnSpc>
              <a:tabLst>
                <a:tab pos="443865" algn="l"/>
              </a:tabLst>
            </a:pPr>
            <a:r>
              <a:rPr lang="cs-CZ" sz="2000" spc="-10" dirty="0">
                <a:latin typeface="Arial"/>
                <a:cs typeface="Arial"/>
              </a:rPr>
              <a:t>	</a:t>
            </a:r>
            <a:r>
              <a:rPr lang="cs-CZ" sz="2000" spc="-10" dirty="0" smtClean="0">
                <a:latin typeface="Arial"/>
                <a:cs typeface="Arial"/>
              </a:rPr>
              <a:t>	</a:t>
            </a:r>
            <a:r>
              <a:rPr sz="2000" dirty="0" err="1" smtClean="0">
                <a:latin typeface="Arial"/>
                <a:cs typeface="Arial"/>
              </a:rPr>
              <a:t>exomy</a:t>
            </a:r>
            <a:endParaRPr lang="cs-CZ" sz="2000" dirty="0">
              <a:latin typeface="Arial"/>
              <a:cs typeface="Arial"/>
            </a:endParaRPr>
          </a:p>
          <a:p>
            <a:pPr marL="443865" marR="5080" indent="-178435">
              <a:lnSpc>
                <a:spcPct val="100000"/>
              </a:lnSpc>
              <a:tabLst>
                <a:tab pos="443865" algn="l"/>
              </a:tabLst>
            </a:pPr>
            <a:r>
              <a:rPr lang="cs-CZ" sz="2000" spc="-55" dirty="0">
                <a:latin typeface="Arial"/>
                <a:cs typeface="Arial"/>
              </a:rPr>
              <a:t>		</a:t>
            </a:r>
            <a:r>
              <a:rPr sz="2000" dirty="0" err="1" smtClean="0">
                <a:latin typeface="Arial"/>
                <a:cs typeface="Arial"/>
              </a:rPr>
              <a:t>nádorovou</a:t>
            </a:r>
            <a:r>
              <a:rPr sz="2000" spc="-60" dirty="0" smtClean="0">
                <a:latin typeface="Arial"/>
                <a:cs typeface="Arial"/>
              </a:rPr>
              <a:t> </a:t>
            </a:r>
            <a:r>
              <a:rPr sz="2000" dirty="0">
                <a:latin typeface="Arial"/>
                <a:cs typeface="Arial"/>
              </a:rPr>
              <a:t>DNA,</a:t>
            </a:r>
            <a:r>
              <a:rPr sz="2000" spc="-55" dirty="0">
                <a:latin typeface="Arial"/>
                <a:cs typeface="Arial"/>
              </a:rPr>
              <a:t> </a:t>
            </a:r>
            <a:r>
              <a:rPr sz="2000" dirty="0">
                <a:latin typeface="Arial"/>
                <a:cs typeface="Arial"/>
              </a:rPr>
              <a:t>nádorovou</a:t>
            </a:r>
            <a:r>
              <a:rPr sz="2000" spc="-55" dirty="0">
                <a:latin typeface="Arial"/>
                <a:cs typeface="Arial"/>
              </a:rPr>
              <a:t> </a:t>
            </a:r>
            <a:r>
              <a:rPr sz="2000" dirty="0">
                <a:latin typeface="Arial"/>
                <a:cs typeface="Arial"/>
              </a:rPr>
              <a:t>RNA</a:t>
            </a:r>
            <a:r>
              <a:rPr sz="2000" spc="-40" dirty="0">
                <a:latin typeface="Arial"/>
                <a:cs typeface="Arial"/>
              </a:rPr>
              <a:t> </a:t>
            </a:r>
            <a:r>
              <a:rPr sz="2000" spc="-50" dirty="0">
                <a:latin typeface="Arial"/>
                <a:cs typeface="Arial"/>
              </a:rPr>
              <a:t>a </a:t>
            </a:r>
            <a:r>
              <a:rPr sz="2000" dirty="0" err="1" smtClean="0">
                <a:latin typeface="Arial"/>
                <a:cs typeface="Arial"/>
              </a:rPr>
              <a:t>proteiny</a:t>
            </a:r>
            <a:r>
              <a:rPr sz="2000" spc="-45" dirty="0" smtClean="0">
                <a:latin typeface="Arial"/>
                <a:cs typeface="Arial"/>
              </a:rPr>
              <a:t> </a:t>
            </a:r>
            <a:r>
              <a:rPr lang="cs-CZ" sz="2000" spc="-45" dirty="0" smtClean="0">
                <a:latin typeface="Arial"/>
                <a:cs typeface="Arial"/>
              </a:rPr>
              <a:t>	</a:t>
            </a:r>
            <a:r>
              <a:rPr lang="cs-CZ" sz="1600" dirty="0" smtClean="0">
                <a:latin typeface="Arial"/>
                <a:cs typeface="Arial"/>
              </a:rPr>
              <a:t>(</a:t>
            </a:r>
            <a:r>
              <a:rPr sz="1600" dirty="0" err="1" smtClean="0">
                <a:latin typeface="Arial"/>
                <a:cs typeface="Arial"/>
              </a:rPr>
              <a:t>šíří</a:t>
            </a:r>
            <a:r>
              <a:rPr lang="cs-CZ" sz="1600" dirty="0" err="1" smtClean="0">
                <a:latin typeface="Arial"/>
                <a:cs typeface="Arial"/>
              </a:rPr>
              <a:t>ení</a:t>
            </a:r>
            <a:r>
              <a:rPr sz="1600" spc="-35" dirty="0" smtClean="0">
                <a:latin typeface="Arial"/>
                <a:cs typeface="Arial"/>
              </a:rPr>
              <a:t> </a:t>
            </a:r>
            <a:r>
              <a:rPr sz="1600" dirty="0">
                <a:latin typeface="Arial"/>
                <a:cs typeface="Arial"/>
              </a:rPr>
              <a:t>do</a:t>
            </a:r>
            <a:r>
              <a:rPr sz="1600" spc="-25" dirty="0">
                <a:latin typeface="Arial"/>
                <a:cs typeface="Arial"/>
              </a:rPr>
              <a:t> </a:t>
            </a:r>
            <a:r>
              <a:rPr sz="1600" dirty="0">
                <a:latin typeface="Arial"/>
                <a:cs typeface="Arial"/>
              </a:rPr>
              <a:t>krevního</a:t>
            </a:r>
            <a:r>
              <a:rPr sz="1600" spc="-30" dirty="0">
                <a:latin typeface="Arial"/>
                <a:cs typeface="Arial"/>
              </a:rPr>
              <a:t> </a:t>
            </a:r>
            <a:r>
              <a:rPr sz="1600" dirty="0">
                <a:latin typeface="Arial"/>
                <a:cs typeface="Arial"/>
              </a:rPr>
              <a:t>řečiště</a:t>
            </a:r>
            <a:r>
              <a:rPr sz="1600" spc="-55" dirty="0">
                <a:latin typeface="Arial"/>
                <a:cs typeface="Arial"/>
              </a:rPr>
              <a:t> </a:t>
            </a:r>
            <a:r>
              <a:rPr sz="1600" dirty="0">
                <a:latin typeface="Arial"/>
                <a:cs typeface="Arial"/>
              </a:rPr>
              <a:t>nebo</a:t>
            </a:r>
            <a:r>
              <a:rPr sz="1600" spc="-20" dirty="0">
                <a:latin typeface="Arial"/>
                <a:cs typeface="Arial"/>
              </a:rPr>
              <a:t> slin </a:t>
            </a:r>
            <a:r>
              <a:rPr sz="1600" dirty="0">
                <a:latin typeface="Arial"/>
                <a:cs typeface="Arial"/>
              </a:rPr>
              <a:t>z</a:t>
            </a:r>
            <a:r>
              <a:rPr sz="1600" spc="-15" dirty="0">
                <a:latin typeface="Arial"/>
                <a:cs typeface="Arial"/>
              </a:rPr>
              <a:t> </a:t>
            </a:r>
            <a:r>
              <a:rPr sz="1600" dirty="0" err="1" smtClean="0">
                <a:latin typeface="Arial"/>
                <a:cs typeface="Arial"/>
              </a:rPr>
              <a:t>primární</a:t>
            </a:r>
            <a:r>
              <a:rPr sz="1600" spc="-45" dirty="0" smtClean="0">
                <a:latin typeface="Arial"/>
                <a:cs typeface="Arial"/>
              </a:rPr>
              <a:t> </a:t>
            </a:r>
            <a:r>
              <a:rPr sz="1600" spc="-20" dirty="0" err="1" smtClean="0">
                <a:latin typeface="Arial"/>
                <a:cs typeface="Arial"/>
              </a:rPr>
              <a:t>léze</a:t>
            </a:r>
            <a:r>
              <a:rPr lang="cs-CZ" sz="1600" spc="-20" dirty="0" smtClean="0">
                <a:latin typeface="Arial"/>
                <a:cs typeface="Arial"/>
              </a:rPr>
              <a:t>)</a:t>
            </a:r>
            <a:endParaRPr sz="1600" dirty="0">
              <a:latin typeface="Arial"/>
              <a:cs typeface="Arial"/>
            </a:endParaRPr>
          </a:p>
        </p:txBody>
      </p:sp>
      <p:pic>
        <p:nvPicPr>
          <p:cNvPr id="4" name="object 4"/>
          <p:cNvPicPr/>
          <p:nvPr/>
        </p:nvPicPr>
        <p:blipFill>
          <a:blip r:embed="rId2" cstate="print"/>
          <a:stretch>
            <a:fillRect/>
          </a:stretch>
        </p:blipFill>
        <p:spPr>
          <a:xfrm>
            <a:off x="6969252" y="1176527"/>
            <a:ext cx="5173980" cy="4834128"/>
          </a:xfrm>
          <a:prstGeom prst="rect">
            <a:avLst/>
          </a:prstGeom>
        </p:spPr>
      </p:pic>
      <p:sp>
        <p:nvSpPr>
          <p:cNvPr id="5" name="object 5"/>
          <p:cNvSpPr txBox="1"/>
          <p:nvPr/>
        </p:nvSpPr>
        <p:spPr>
          <a:xfrm>
            <a:off x="6998589" y="52577"/>
            <a:ext cx="5066665" cy="1092200"/>
          </a:xfrm>
          <a:prstGeom prst="rect">
            <a:avLst/>
          </a:prstGeom>
        </p:spPr>
        <p:txBody>
          <a:bodyPr vert="horz" wrap="square" lIns="0" tIns="12065" rIns="0" bIns="0" rtlCol="0">
            <a:spAutoFit/>
          </a:bodyPr>
          <a:lstStyle/>
          <a:p>
            <a:pPr marL="12700" marR="5080" algn="just">
              <a:lnSpc>
                <a:spcPct val="100000"/>
              </a:lnSpc>
              <a:spcBef>
                <a:spcPts val="95"/>
              </a:spcBef>
            </a:pPr>
            <a:r>
              <a:rPr sz="1000" dirty="0">
                <a:latin typeface="Arial"/>
                <a:cs typeface="Arial"/>
              </a:rPr>
              <a:t>Table</a:t>
            </a:r>
            <a:r>
              <a:rPr sz="1000" spc="-40" dirty="0">
                <a:latin typeface="Arial"/>
                <a:cs typeface="Arial"/>
              </a:rPr>
              <a:t> </a:t>
            </a:r>
            <a:r>
              <a:rPr sz="1000" dirty="0">
                <a:latin typeface="Arial"/>
                <a:cs typeface="Arial"/>
              </a:rPr>
              <a:t>describing</a:t>
            </a:r>
            <a:r>
              <a:rPr sz="1000" spc="-30" dirty="0">
                <a:latin typeface="Arial"/>
                <a:cs typeface="Arial"/>
              </a:rPr>
              <a:t> </a:t>
            </a:r>
            <a:r>
              <a:rPr sz="1000" dirty="0">
                <a:latin typeface="Arial"/>
                <a:cs typeface="Arial"/>
              </a:rPr>
              <a:t>examples</a:t>
            </a:r>
            <a:r>
              <a:rPr sz="1000" spc="-40" dirty="0">
                <a:latin typeface="Arial"/>
                <a:cs typeface="Arial"/>
              </a:rPr>
              <a:t> </a:t>
            </a:r>
            <a:r>
              <a:rPr sz="1000" dirty="0">
                <a:latin typeface="Arial"/>
                <a:cs typeface="Arial"/>
              </a:rPr>
              <a:t>of</a:t>
            </a:r>
            <a:r>
              <a:rPr sz="1000" spc="-35" dirty="0">
                <a:latin typeface="Arial"/>
                <a:cs typeface="Arial"/>
              </a:rPr>
              <a:t> </a:t>
            </a:r>
            <a:r>
              <a:rPr sz="1000" dirty="0">
                <a:latin typeface="Arial"/>
                <a:cs typeface="Arial"/>
              </a:rPr>
              <a:t>commonly</a:t>
            </a:r>
            <a:r>
              <a:rPr sz="1000" spc="-45" dirty="0">
                <a:latin typeface="Arial"/>
                <a:cs typeface="Arial"/>
              </a:rPr>
              <a:t> </a:t>
            </a:r>
            <a:r>
              <a:rPr sz="1000" dirty="0">
                <a:latin typeface="Arial"/>
                <a:cs typeface="Arial"/>
              </a:rPr>
              <a:t>analyzed</a:t>
            </a:r>
            <a:r>
              <a:rPr sz="1000" spc="-35" dirty="0">
                <a:latin typeface="Arial"/>
                <a:cs typeface="Arial"/>
              </a:rPr>
              <a:t> </a:t>
            </a:r>
            <a:r>
              <a:rPr sz="1000" dirty="0">
                <a:latin typeface="Arial"/>
                <a:cs typeface="Arial"/>
              </a:rPr>
              <a:t>biomarkers</a:t>
            </a:r>
            <a:r>
              <a:rPr sz="1000" spc="-25" dirty="0">
                <a:latin typeface="Arial"/>
                <a:cs typeface="Arial"/>
              </a:rPr>
              <a:t> </a:t>
            </a:r>
            <a:r>
              <a:rPr sz="1000" dirty="0">
                <a:latin typeface="Arial"/>
                <a:cs typeface="Arial"/>
              </a:rPr>
              <a:t>in</a:t>
            </a:r>
            <a:r>
              <a:rPr sz="1000" spc="-35" dirty="0">
                <a:latin typeface="Arial"/>
                <a:cs typeface="Arial"/>
              </a:rPr>
              <a:t> </a:t>
            </a:r>
            <a:r>
              <a:rPr sz="1000" dirty="0">
                <a:latin typeface="Arial"/>
                <a:cs typeface="Arial"/>
              </a:rPr>
              <a:t>whole</a:t>
            </a:r>
            <a:r>
              <a:rPr sz="1000" spc="-35" dirty="0">
                <a:latin typeface="Arial"/>
                <a:cs typeface="Arial"/>
              </a:rPr>
              <a:t> </a:t>
            </a:r>
            <a:r>
              <a:rPr sz="1000" dirty="0">
                <a:latin typeface="Arial"/>
                <a:cs typeface="Arial"/>
              </a:rPr>
              <a:t>mouth</a:t>
            </a:r>
            <a:r>
              <a:rPr sz="1000" spc="-35" dirty="0">
                <a:latin typeface="Arial"/>
                <a:cs typeface="Arial"/>
              </a:rPr>
              <a:t> </a:t>
            </a:r>
            <a:r>
              <a:rPr sz="1000" dirty="0">
                <a:latin typeface="Arial"/>
                <a:cs typeface="Arial"/>
              </a:rPr>
              <a:t>saliva;</a:t>
            </a:r>
            <a:r>
              <a:rPr sz="1000" spc="-35" dirty="0">
                <a:latin typeface="Arial"/>
                <a:cs typeface="Arial"/>
              </a:rPr>
              <a:t> </a:t>
            </a:r>
            <a:r>
              <a:rPr sz="1000" spc="-25" dirty="0">
                <a:latin typeface="Arial"/>
                <a:cs typeface="Arial"/>
              </a:rPr>
              <a:t>CRP </a:t>
            </a:r>
            <a:r>
              <a:rPr sz="1000" dirty="0">
                <a:latin typeface="Arial"/>
                <a:cs typeface="Arial"/>
              </a:rPr>
              <a:t>–</a:t>
            </a:r>
            <a:r>
              <a:rPr sz="1000" spc="400" dirty="0">
                <a:latin typeface="Arial"/>
                <a:cs typeface="Arial"/>
              </a:rPr>
              <a:t> </a:t>
            </a:r>
            <a:r>
              <a:rPr sz="1000" spc="-10" dirty="0">
                <a:latin typeface="Arial"/>
                <a:cs typeface="Arial"/>
              </a:rPr>
              <a:t>C-</a:t>
            </a:r>
            <a:r>
              <a:rPr sz="1000" dirty="0">
                <a:latin typeface="Arial"/>
                <a:cs typeface="Arial"/>
              </a:rPr>
              <a:t>reactive</a:t>
            </a:r>
            <a:r>
              <a:rPr sz="1000" spc="409" dirty="0">
                <a:latin typeface="Arial"/>
                <a:cs typeface="Arial"/>
              </a:rPr>
              <a:t> </a:t>
            </a:r>
            <a:r>
              <a:rPr sz="1000" dirty="0">
                <a:latin typeface="Arial"/>
                <a:cs typeface="Arial"/>
              </a:rPr>
              <a:t>protein;</a:t>
            </a:r>
            <a:r>
              <a:rPr sz="1000" spc="415" dirty="0">
                <a:latin typeface="Arial"/>
                <a:cs typeface="Arial"/>
              </a:rPr>
              <a:t> </a:t>
            </a:r>
            <a:r>
              <a:rPr sz="1000" dirty="0">
                <a:latin typeface="Arial"/>
                <a:cs typeface="Arial"/>
              </a:rPr>
              <a:t>HPLC</a:t>
            </a:r>
            <a:r>
              <a:rPr sz="1000" spc="405" dirty="0">
                <a:latin typeface="Arial"/>
                <a:cs typeface="Arial"/>
              </a:rPr>
              <a:t> </a:t>
            </a:r>
            <a:r>
              <a:rPr sz="1000" dirty="0">
                <a:latin typeface="Arial"/>
                <a:cs typeface="Arial"/>
              </a:rPr>
              <a:t>–</a:t>
            </a:r>
            <a:r>
              <a:rPr sz="1000" spc="405" dirty="0">
                <a:latin typeface="Arial"/>
                <a:cs typeface="Arial"/>
              </a:rPr>
              <a:t> </a:t>
            </a:r>
            <a:r>
              <a:rPr sz="1000" dirty="0">
                <a:latin typeface="Arial"/>
                <a:cs typeface="Arial"/>
              </a:rPr>
              <a:t>high</a:t>
            </a:r>
            <a:r>
              <a:rPr sz="1000" spc="400" dirty="0">
                <a:latin typeface="Arial"/>
                <a:cs typeface="Arial"/>
              </a:rPr>
              <a:t> </a:t>
            </a:r>
            <a:r>
              <a:rPr sz="1000" dirty="0">
                <a:latin typeface="Arial"/>
                <a:cs typeface="Arial"/>
              </a:rPr>
              <a:t>performance</a:t>
            </a:r>
            <a:r>
              <a:rPr sz="1000" spc="400" dirty="0">
                <a:latin typeface="Arial"/>
                <a:cs typeface="Arial"/>
              </a:rPr>
              <a:t> </a:t>
            </a:r>
            <a:r>
              <a:rPr sz="1000" dirty="0">
                <a:latin typeface="Arial"/>
                <a:cs typeface="Arial"/>
              </a:rPr>
              <a:t>liquid</a:t>
            </a:r>
            <a:r>
              <a:rPr sz="1000" spc="409" dirty="0">
                <a:latin typeface="Arial"/>
                <a:cs typeface="Arial"/>
              </a:rPr>
              <a:t> </a:t>
            </a:r>
            <a:r>
              <a:rPr sz="1000" dirty="0">
                <a:latin typeface="Arial"/>
                <a:cs typeface="Arial"/>
              </a:rPr>
              <a:t>chromatography;</a:t>
            </a:r>
            <a:r>
              <a:rPr sz="1000" spc="405" dirty="0">
                <a:latin typeface="Arial"/>
                <a:cs typeface="Arial"/>
              </a:rPr>
              <a:t> </a:t>
            </a:r>
            <a:r>
              <a:rPr sz="1000" dirty="0">
                <a:latin typeface="Arial"/>
                <a:cs typeface="Arial"/>
              </a:rPr>
              <a:t>IC</a:t>
            </a:r>
            <a:r>
              <a:rPr sz="1000" spc="415" dirty="0">
                <a:latin typeface="Arial"/>
                <a:cs typeface="Arial"/>
              </a:rPr>
              <a:t> </a:t>
            </a:r>
            <a:r>
              <a:rPr sz="1000" dirty="0">
                <a:latin typeface="Arial"/>
                <a:cs typeface="Arial"/>
              </a:rPr>
              <a:t>–</a:t>
            </a:r>
            <a:r>
              <a:rPr sz="1000" spc="405" dirty="0">
                <a:latin typeface="Arial"/>
                <a:cs typeface="Arial"/>
              </a:rPr>
              <a:t> </a:t>
            </a:r>
            <a:r>
              <a:rPr sz="1000" spc="-25" dirty="0">
                <a:latin typeface="Arial"/>
                <a:cs typeface="Arial"/>
              </a:rPr>
              <a:t>ion </a:t>
            </a:r>
            <a:r>
              <a:rPr sz="1000" dirty="0">
                <a:latin typeface="Arial"/>
                <a:cs typeface="Arial"/>
              </a:rPr>
              <a:t>chromatography;</a:t>
            </a:r>
            <a:r>
              <a:rPr sz="1000" spc="60" dirty="0">
                <a:latin typeface="Arial"/>
                <a:cs typeface="Arial"/>
              </a:rPr>
              <a:t> </a:t>
            </a:r>
            <a:r>
              <a:rPr sz="1000" spc="-10" dirty="0">
                <a:latin typeface="Arial"/>
                <a:cs typeface="Arial"/>
              </a:rPr>
              <a:t>LC-</a:t>
            </a:r>
            <a:r>
              <a:rPr sz="1000" dirty="0">
                <a:latin typeface="Arial"/>
                <a:cs typeface="Arial"/>
              </a:rPr>
              <a:t>MS</a:t>
            </a:r>
            <a:r>
              <a:rPr sz="1000" spc="60" dirty="0">
                <a:latin typeface="Arial"/>
                <a:cs typeface="Arial"/>
              </a:rPr>
              <a:t> </a:t>
            </a:r>
            <a:r>
              <a:rPr sz="1000" dirty="0">
                <a:latin typeface="Arial"/>
                <a:cs typeface="Arial"/>
              </a:rPr>
              <a:t>–</a:t>
            </a:r>
            <a:r>
              <a:rPr sz="1000" spc="75" dirty="0">
                <a:latin typeface="Arial"/>
                <a:cs typeface="Arial"/>
              </a:rPr>
              <a:t> </a:t>
            </a:r>
            <a:r>
              <a:rPr sz="1000" dirty="0">
                <a:latin typeface="Arial"/>
                <a:cs typeface="Arial"/>
              </a:rPr>
              <a:t>liquid</a:t>
            </a:r>
            <a:r>
              <a:rPr sz="1000" spc="65" dirty="0">
                <a:latin typeface="Arial"/>
                <a:cs typeface="Arial"/>
              </a:rPr>
              <a:t> </a:t>
            </a:r>
            <a:r>
              <a:rPr sz="1000" dirty="0">
                <a:latin typeface="Arial"/>
                <a:cs typeface="Arial"/>
              </a:rPr>
              <a:t>chromatography</a:t>
            </a:r>
            <a:r>
              <a:rPr sz="1000" spc="40" dirty="0">
                <a:latin typeface="Arial"/>
                <a:cs typeface="Arial"/>
              </a:rPr>
              <a:t> </a:t>
            </a:r>
            <a:r>
              <a:rPr sz="1000" dirty="0">
                <a:latin typeface="Arial"/>
                <a:cs typeface="Arial"/>
              </a:rPr>
              <a:t>mass</a:t>
            </a:r>
            <a:r>
              <a:rPr sz="1000" spc="75" dirty="0">
                <a:latin typeface="Arial"/>
                <a:cs typeface="Arial"/>
              </a:rPr>
              <a:t> </a:t>
            </a:r>
            <a:r>
              <a:rPr sz="1000" dirty="0">
                <a:latin typeface="Arial"/>
                <a:cs typeface="Arial"/>
              </a:rPr>
              <a:t>spectrometry;</a:t>
            </a:r>
            <a:r>
              <a:rPr sz="1000" spc="75" dirty="0">
                <a:latin typeface="Arial"/>
                <a:cs typeface="Arial"/>
              </a:rPr>
              <a:t> </a:t>
            </a:r>
            <a:r>
              <a:rPr sz="1000" spc="-10" dirty="0">
                <a:latin typeface="Arial"/>
                <a:cs typeface="Arial"/>
              </a:rPr>
              <a:t>MALDI-</a:t>
            </a:r>
            <a:r>
              <a:rPr sz="1000" dirty="0">
                <a:latin typeface="Arial"/>
                <a:cs typeface="Arial"/>
              </a:rPr>
              <a:t>TOF</a:t>
            </a:r>
            <a:r>
              <a:rPr sz="1000" spc="70" dirty="0">
                <a:latin typeface="Arial"/>
                <a:cs typeface="Arial"/>
              </a:rPr>
              <a:t> </a:t>
            </a:r>
            <a:r>
              <a:rPr sz="1000" dirty="0">
                <a:latin typeface="Arial"/>
                <a:cs typeface="Arial"/>
              </a:rPr>
              <a:t>MS</a:t>
            </a:r>
            <a:r>
              <a:rPr sz="1000" spc="75" dirty="0">
                <a:latin typeface="Arial"/>
                <a:cs typeface="Arial"/>
              </a:rPr>
              <a:t> </a:t>
            </a:r>
            <a:r>
              <a:rPr sz="1000" spc="-50" dirty="0">
                <a:latin typeface="Arial"/>
                <a:cs typeface="Arial"/>
              </a:rPr>
              <a:t>- </a:t>
            </a:r>
            <a:r>
              <a:rPr sz="1000" dirty="0">
                <a:latin typeface="Arial"/>
                <a:cs typeface="Arial"/>
              </a:rPr>
              <a:t>matrix</a:t>
            </a:r>
            <a:r>
              <a:rPr sz="1000" spc="75" dirty="0">
                <a:latin typeface="Arial"/>
                <a:cs typeface="Arial"/>
              </a:rPr>
              <a:t> </a:t>
            </a:r>
            <a:r>
              <a:rPr sz="1000" dirty="0">
                <a:latin typeface="Arial"/>
                <a:cs typeface="Arial"/>
              </a:rPr>
              <a:t>assisted</a:t>
            </a:r>
            <a:r>
              <a:rPr sz="1000" spc="70" dirty="0">
                <a:latin typeface="Arial"/>
                <a:cs typeface="Arial"/>
              </a:rPr>
              <a:t> </a:t>
            </a:r>
            <a:r>
              <a:rPr sz="1000" dirty="0">
                <a:latin typeface="Arial"/>
                <a:cs typeface="Arial"/>
              </a:rPr>
              <a:t>laser</a:t>
            </a:r>
            <a:r>
              <a:rPr sz="1000" spc="80" dirty="0">
                <a:latin typeface="Arial"/>
                <a:cs typeface="Arial"/>
              </a:rPr>
              <a:t> </a:t>
            </a:r>
            <a:r>
              <a:rPr sz="1000" dirty="0">
                <a:latin typeface="Arial"/>
                <a:cs typeface="Arial"/>
              </a:rPr>
              <a:t>desorption</a:t>
            </a:r>
            <a:r>
              <a:rPr sz="1000" spc="75" dirty="0">
                <a:latin typeface="Arial"/>
                <a:cs typeface="Arial"/>
              </a:rPr>
              <a:t> </a:t>
            </a:r>
            <a:r>
              <a:rPr sz="1000" spc="-10" dirty="0">
                <a:latin typeface="Arial"/>
                <a:cs typeface="Arial"/>
              </a:rPr>
              <a:t>ionization-</a:t>
            </a:r>
            <a:r>
              <a:rPr sz="1000" dirty="0">
                <a:latin typeface="Arial"/>
                <a:cs typeface="Arial"/>
              </a:rPr>
              <a:t>time</a:t>
            </a:r>
            <a:r>
              <a:rPr sz="1000" spc="80" dirty="0">
                <a:latin typeface="Arial"/>
                <a:cs typeface="Arial"/>
              </a:rPr>
              <a:t> </a:t>
            </a:r>
            <a:r>
              <a:rPr sz="1000" dirty="0">
                <a:latin typeface="Arial"/>
                <a:cs typeface="Arial"/>
              </a:rPr>
              <a:t>of</a:t>
            </a:r>
            <a:r>
              <a:rPr sz="1000" spc="80" dirty="0">
                <a:latin typeface="Arial"/>
                <a:cs typeface="Arial"/>
              </a:rPr>
              <a:t> </a:t>
            </a:r>
            <a:r>
              <a:rPr sz="1000" dirty="0">
                <a:latin typeface="Arial"/>
                <a:cs typeface="Arial"/>
              </a:rPr>
              <a:t>flight</a:t>
            </a:r>
            <a:r>
              <a:rPr sz="1000" spc="70" dirty="0">
                <a:latin typeface="Arial"/>
                <a:cs typeface="Arial"/>
              </a:rPr>
              <a:t> </a:t>
            </a:r>
            <a:r>
              <a:rPr sz="1000" dirty="0">
                <a:latin typeface="Arial"/>
                <a:cs typeface="Arial"/>
              </a:rPr>
              <a:t>mass</a:t>
            </a:r>
            <a:r>
              <a:rPr sz="1000" spc="85" dirty="0">
                <a:latin typeface="Arial"/>
                <a:cs typeface="Arial"/>
              </a:rPr>
              <a:t> </a:t>
            </a:r>
            <a:r>
              <a:rPr sz="1000" dirty="0">
                <a:latin typeface="Arial"/>
                <a:cs typeface="Arial"/>
              </a:rPr>
              <a:t>spectrometry;</a:t>
            </a:r>
            <a:r>
              <a:rPr sz="1000" spc="80" dirty="0">
                <a:latin typeface="Arial"/>
                <a:cs typeface="Arial"/>
              </a:rPr>
              <a:t> </a:t>
            </a:r>
            <a:r>
              <a:rPr sz="1000" spc="-10" dirty="0">
                <a:latin typeface="Arial"/>
                <a:cs typeface="Arial"/>
              </a:rPr>
              <a:t>RT-</a:t>
            </a:r>
            <a:r>
              <a:rPr sz="1000" dirty="0">
                <a:latin typeface="Arial"/>
                <a:cs typeface="Arial"/>
              </a:rPr>
              <a:t>LAMP</a:t>
            </a:r>
            <a:r>
              <a:rPr sz="1000" spc="75" dirty="0">
                <a:latin typeface="Arial"/>
                <a:cs typeface="Arial"/>
              </a:rPr>
              <a:t> </a:t>
            </a:r>
            <a:r>
              <a:rPr sz="1000" spc="-50" dirty="0">
                <a:latin typeface="Arial"/>
                <a:cs typeface="Arial"/>
              </a:rPr>
              <a:t>– </a:t>
            </a:r>
            <a:r>
              <a:rPr sz="1000" dirty="0">
                <a:latin typeface="Arial"/>
                <a:cs typeface="Arial"/>
              </a:rPr>
              <a:t>reverse</a:t>
            </a:r>
            <a:r>
              <a:rPr sz="1000" spc="135" dirty="0">
                <a:latin typeface="Arial"/>
                <a:cs typeface="Arial"/>
              </a:rPr>
              <a:t>  </a:t>
            </a:r>
            <a:r>
              <a:rPr sz="1000" dirty="0">
                <a:latin typeface="Arial"/>
                <a:cs typeface="Arial"/>
              </a:rPr>
              <a:t>transcriptase</a:t>
            </a:r>
            <a:r>
              <a:rPr sz="1000" spc="155" dirty="0">
                <a:latin typeface="Arial"/>
                <a:cs typeface="Arial"/>
              </a:rPr>
              <a:t>  </a:t>
            </a:r>
            <a:r>
              <a:rPr sz="1000" spc="-20" dirty="0">
                <a:latin typeface="Arial"/>
                <a:cs typeface="Arial"/>
              </a:rPr>
              <a:t>loop-</a:t>
            </a:r>
            <a:r>
              <a:rPr sz="1000" dirty="0">
                <a:latin typeface="Arial"/>
                <a:cs typeface="Arial"/>
              </a:rPr>
              <a:t>mediated</a:t>
            </a:r>
            <a:r>
              <a:rPr sz="1000" spc="150" dirty="0">
                <a:latin typeface="Arial"/>
                <a:cs typeface="Arial"/>
              </a:rPr>
              <a:t>  </a:t>
            </a:r>
            <a:r>
              <a:rPr sz="1000" dirty="0">
                <a:latin typeface="Arial"/>
                <a:cs typeface="Arial"/>
              </a:rPr>
              <a:t>isothermal</a:t>
            </a:r>
            <a:r>
              <a:rPr sz="1000" spc="150" dirty="0">
                <a:latin typeface="Arial"/>
                <a:cs typeface="Arial"/>
              </a:rPr>
              <a:t>  </a:t>
            </a:r>
            <a:r>
              <a:rPr sz="1000" dirty="0">
                <a:latin typeface="Arial"/>
                <a:cs typeface="Arial"/>
              </a:rPr>
              <a:t>amplification;</a:t>
            </a:r>
            <a:r>
              <a:rPr sz="1000" spc="150" dirty="0">
                <a:latin typeface="Arial"/>
                <a:cs typeface="Arial"/>
              </a:rPr>
              <a:t>  </a:t>
            </a:r>
            <a:r>
              <a:rPr sz="1000" dirty="0">
                <a:latin typeface="Arial"/>
                <a:cs typeface="Arial"/>
              </a:rPr>
              <a:t>AOPP</a:t>
            </a:r>
            <a:r>
              <a:rPr sz="1000" spc="150" dirty="0">
                <a:latin typeface="Arial"/>
                <a:cs typeface="Arial"/>
              </a:rPr>
              <a:t>  </a:t>
            </a:r>
            <a:r>
              <a:rPr sz="1000" dirty="0">
                <a:latin typeface="Arial"/>
                <a:cs typeface="Arial"/>
              </a:rPr>
              <a:t>–</a:t>
            </a:r>
            <a:r>
              <a:rPr sz="1000" spc="150" dirty="0">
                <a:latin typeface="Arial"/>
                <a:cs typeface="Arial"/>
              </a:rPr>
              <a:t>  </a:t>
            </a:r>
            <a:r>
              <a:rPr sz="1000" spc="-10" dirty="0">
                <a:latin typeface="Arial"/>
                <a:cs typeface="Arial"/>
              </a:rPr>
              <a:t>Advanced </a:t>
            </a:r>
            <a:r>
              <a:rPr sz="1000" dirty="0">
                <a:latin typeface="Arial"/>
                <a:cs typeface="Arial"/>
              </a:rPr>
              <a:t>Oxidation</a:t>
            </a:r>
            <a:r>
              <a:rPr sz="1000" spc="125" dirty="0">
                <a:latin typeface="Arial"/>
                <a:cs typeface="Arial"/>
              </a:rPr>
              <a:t> </a:t>
            </a:r>
            <a:r>
              <a:rPr sz="1000" dirty="0">
                <a:latin typeface="Arial"/>
                <a:cs typeface="Arial"/>
              </a:rPr>
              <a:t>Protein</a:t>
            </a:r>
            <a:r>
              <a:rPr sz="1000" spc="130" dirty="0">
                <a:latin typeface="Arial"/>
                <a:cs typeface="Arial"/>
              </a:rPr>
              <a:t> </a:t>
            </a:r>
            <a:r>
              <a:rPr sz="1000" dirty="0">
                <a:latin typeface="Arial"/>
                <a:cs typeface="Arial"/>
              </a:rPr>
              <a:t>Products;</a:t>
            </a:r>
            <a:r>
              <a:rPr sz="1000" spc="114" dirty="0">
                <a:latin typeface="Arial"/>
                <a:cs typeface="Arial"/>
              </a:rPr>
              <a:t> </a:t>
            </a:r>
            <a:r>
              <a:rPr sz="1000" dirty="0">
                <a:latin typeface="Arial"/>
                <a:cs typeface="Arial"/>
              </a:rPr>
              <a:t>TBARS</a:t>
            </a:r>
            <a:r>
              <a:rPr sz="1000" spc="120" dirty="0">
                <a:latin typeface="Arial"/>
                <a:cs typeface="Arial"/>
              </a:rPr>
              <a:t> </a:t>
            </a:r>
            <a:r>
              <a:rPr sz="1000" dirty="0">
                <a:latin typeface="Arial"/>
                <a:cs typeface="Arial"/>
              </a:rPr>
              <a:t>–</a:t>
            </a:r>
            <a:r>
              <a:rPr sz="1000" spc="114" dirty="0">
                <a:latin typeface="Arial"/>
                <a:cs typeface="Arial"/>
              </a:rPr>
              <a:t> </a:t>
            </a:r>
            <a:r>
              <a:rPr sz="1000" dirty="0">
                <a:latin typeface="Arial"/>
                <a:cs typeface="Arial"/>
              </a:rPr>
              <a:t>Thiobarbituric</a:t>
            </a:r>
            <a:r>
              <a:rPr sz="1000" spc="135" dirty="0">
                <a:latin typeface="Arial"/>
                <a:cs typeface="Arial"/>
              </a:rPr>
              <a:t> </a:t>
            </a:r>
            <a:r>
              <a:rPr sz="1000" dirty="0">
                <a:latin typeface="Arial"/>
                <a:cs typeface="Arial"/>
              </a:rPr>
              <a:t>Acid</a:t>
            </a:r>
            <a:r>
              <a:rPr sz="1000" spc="125" dirty="0">
                <a:latin typeface="Arial"/>
                <a:cs typeface="Arial"/>
              </a:rPr>
              <a:t> </a:t>
            </a:r>
            <a:r>
              <a:rPr sz="1000" dirty="0">
                <a:latin typeface="Arial"/>
                <a:cs typeface="Arial"/>
              </a:rPr>
              <a:t>Reactive</a:t>
            </a:r>
            <a:r>
              <a:rPr sz="1000" spc="125" dirty="0">
                <a:latin typeface="Arial"/>
                <a:cs typeface="Arial"/>
              </a:rPr>
              <a:t> </a:t>
            </a:r>
            <a:r>
              <a:rPr sz="1000" dirty="0">
                <a:latin typeface="Arial"/>
                <a:cs typeface="Arial"/>
              </a:rPr>
              <a:t>Substances;</a:t>
            </a:r>
            <a:r>
              <a:rPr sz="1000" spc="120" dirty="0">
                <a:latin typeface="Arial"/>
                <a:cs typeface="Arial"/>
              </a:rPr>
              <a:t> </a:t>
            </a:r>
            <a:r>
              <a:rPr sz="1000" dirty="0">
                <a:latin typeface="Arial"/>
                <a:cs typeface="Arial"/>
              </a:rPr>
              <a:t>TAC</a:t>
            </a:r>
            <a:r>
              <a:rPr sz="1000" spc="114" dirty="0">
                <a:latin typeface="Arial"/>
                <a:cs typeface="Arial"/>
              </a:rPr>
              <a:t> </a:t>
            </a:r>
            <a:r>
              <a:rPr sz="1000" spc="-50" dirty="0">
                <a:latin typeface="Arial"/>
                <a:cs typeface="Arial"/>
              </a:rPr>
              <a:t>– </a:t>
            </a:r>
            <a:r>
              <a:rPr sz="1000" dirty="0">
                <a:latin typeface="Arial"/>
                <a:cs typeface="Arial"/>
              </a:rPr>
              <a:t>Total</a:t>
            </a:r>
            <a:r>
              <a:rPr sz="1000" spc="-60" dirty="0">
                <a:latin typeface="Arial"/>
                <a:cs typeface="Arial"/>
              </a:rPr>
              <a:t> </a:t>
            </a:r>
            <a:r>
              <a:rPr sz="1000" dirty="0">
                <a:latin typeface="Arial"/>
                <a:cs typeface="Arial"/>
              </a:rPr>
              <a:t>Antioxidant</a:t>
            </a:r>
            <a:r>
              <a:rPr sz="1000" spc="-30" dirty="0">
                <a:latin typeface="Arial"/>
                <a:cs typeface="Arial"/>
              </a:rPr>
              <a:t> </a:t>
            </a:r>
            <a:r>
              <a:rPr sz="1000" dirty="0">
                <a:latin typeface="Arial"/>
                <a:cs typeface="Arial"/>
              </a:rPr>
              <a:t>Capacity;</a:t>
            </a:r>
            <a:r>
              <a:rPr sz="1000" spc="-25" dirty="0">
                <a:latin typeface="Arial"/>
                <a:cs typeface="Arial"/>
              </a:rPr>
              <a:t> </a:t>
            </a:r>
            <a:r>
              <a:rPr sz="1000" dirty="0">
                <a:latin typeface="Arial"/>
                <a:cs typeface="Arial"/>
              </a:rPr>
              <a:t>FRAS</a:t>
            </a:r>
            <a:r>
              <a:rPr sz="1000" spc="-35" dirty="0">
                <a:latin typeface="Arial"/>
                <a:cs typeface="Arial"/>
              </a:rPr>
              <a:t> </a:t>
            </a:r>
            <a:r>
              <a:rPr sz="1000" dirty="0">
                <a:latin typeface="Arial"/>
                <a:cs typeface="Arial"/>
              </a:rPr>
              <a:t>–</a:t>
            </a:r>
            <a:r>
              <a:rPr sz="1000" spc="-45" dirty="0">
                <a:latin typeface="Arial"/>
                <a:cs typeface="Arial"/>
              </a:rPr>
              <a:t> </a:t>
            </a:r>
            <a:r>
              <a:rPr sz="1000" dirty="0">
                <a:latin typeface="Arial"/>
                <a:cs typeface="Arial"/>
              </a:rPr>
              <a:t>Free</a:t>
            </a:r>
            <a:r>
              <a:rPr sz="1000" spc="-40" dirty="0">
                <a:latin typeface="Arial"/>
                <a:cs typeface="Arial"/>
              </a:rPr>
              <a:t> </a:t>
            </a:r>
            <a:r>
              <a:rPr sz="1000" dirty="0">
                <a:latin typeface="Arial"/>
                <a:cs typeface="Arial"/>
              </a:rPr>
              <a:t>Radical</a:t>
            </a:r>
            <a:r>
              <a:rPr sz="1000" spc="-40" dirty="0">
                <a:latin typeface="Arial"/>
                <a:cs typeface="Arial"/>
              </a:rPr>
              <a:t> </a:t>
            </a:r>
            <a:r>
              <a:rPr sz="1000" dirty="0">
                <a:latin typeface="Arial"/>
                <a:cs typeface="Arial"/>
              </a:rPr>
              <a:t>Analytical</a:t>
            </a:r>
            <a:r>
              <a:rPr sz="1000" spc="-10" dirty="0">
                <a:latin typeface="Arial"/>
                <a:cs typeface="Arial"/>
              </a:rPr>
              <a:t> Systém.</a:t>
            </a:r>
            <a:endParaRPr sz="1000">
              <a:latin typeface="Arial"/>
              <a:cs typeface="Arial"/>
            </a:endParaRPr>
          </a:p>
        </p:txBody>
      </p:sp>
      <p:sp>
        <p:nvSpPr>
          <p:cNvPr id="7" name="object 7"/>
          <p:cNvSpPr txBox="1"/>
          <p:nvPr/>
        </p:nvSpPr>
        <p:spPr>
          <a:xfrm>
            <a:off x="8960357" y="6210609"/>
            <a:ext cx="1828800" cy="111125"/>
          </a:xfrm>
          <a:prstGeom prst="rect">
            <a:avLst/>
          </a:prstGeom>
        </p:spPr>
        <p:txBody>
          <a:bodyPr vert="horz" wrap="square" lIns="0" tIns="5080" rIns="0" bIns="0" rtlCol="0">
            <a:spAutoFit/>
          </a:bodyPr>
          <a:lstStyle/>
          <a:p>
            <a:pPr marL="12700">
              <a:lnSpc>
                <a:spcPct val="100000"/>
              </a:lnSpc>
              <a:spcBef>
                <a:spcPts val="40"/>
              </a:spcBef>
            </a:pPr>
            <a:r>
              <a:rPr sz="600" dirty="0">
                <a:latin typeface="Arial"/>
                <a:cs typeface="Arial"/>
              </a:rPr>
              <a:t>Klin.</a:t>
            </a:r>
            <a:r>
              <a:rPr sz="600" spc="-40" dirty="0">
                <a:latin typeface="Arial"/>
                <a:cs typeface="Arial"/>
              </a:rPr>
              <a:t> </a:t>
            </a:r>
            <a:r>
              <a:rPr sz="600" dirty="0">
                <a:latin typeface="Arial"/>
                <a:cs typeface="Arial"/>
              </a:rPr>
              <a:t>Biochem.</a:t>
            </a:r>
            <a:r>
              <a:rPr sz="600" spc="-10" dirty="0">
                <a:latin typeface="Arial"/>
                <a:cs typeface="Arial"/>
              </a:rPr>
              <a:t> </a:t>
            </a:r>
            <a:r>
              <a:rPr sz="600" dirty="0">
                <a:latin typeface="Arial"/>
                <a:cs typeface="Arial"/>
              </a:rPr>
              <a:t>Metab.,</a:t>
            </a:r>
            <a:r>
              <a:rPr sz="600" spc="-15" dirty="0">
                <a:latin typeface="Arial"/>
                <a:cs typeface="Arial"/>
              </a:rPr>
              <a:t> </a:t>
            </a:r>
            <a:r>
              <a:rPr sz="600" dirty="0">
                <a:latin typeface="Arial"/>
                <a:cs typeface="Arial"/>
              </a:rPr>
              <a:t>26</a:t>
            </a:r>
            <a:r>
              <a:rPr sz="600" spc="-30" dirty="0">
                <a:latin typeface="Arial"/>
                <a:cs typeface="Arial"/>
              </a:rPr>
              <a:t> </a:t>
            </a:r>
            <a:r>
              <a:rPr sz="600" dirty="0">
                <a:latin typeface="Arial"/>
                <a:cs typeface="Arial"/>
              </a:rPr>
              <a:t>(47),</a:t>
            </a:r>
            <a:r>
              <a:rPr sz="600" spc="-25" dirty="0">
                <a:latin typeface="Arial"/>
                <a:cs typeface="Arial"/>
              </a:rPr>
              <a:t> </a:t>
            </a:r>
            <a:r>
              <a:rPr sz="600" dirty="0">
                <a:latin typeface="Arial"/>
                <a:cs typeface="Arial"/>
              </a:rPr>
              <a:t>2018,</a:t>
            </a:r>
            <a:r>
              <a:rPr sz="600" spc="-10" dirty="0">
                <a:latin typeface="Arial"/>
                <a:cs typeface="Arial"/>
              </a:rPr>
              <a:t> </a:t>
            </a:r>
            <a:r>
              <a:rPr sz="600" dirty="0">
                <a:latin typeface="Arial"/>
                <a:cs typeface="Arial"/>
              </a:rPr>
              <a:t>No.</a:t>
            </a:r>
            <a:r>
              <a:rPr sz="600" spc="-30" dirty="0">
                <a:latin typeface="Arial"/>
                <a:cs typeface="Arial"/>
              </a:rPr>
              <a:t> </a:t>
            </a:r>
            <a:r>
              <a:rPr sz="600" dirty="0">
                <a:latin typeface="Arial"/>
                <a:cs typeface="Arial"/>
              </a:rPr>
              <a:t>1,</a:t>
            </a:r>
            <a:r>
              <a:rPr sz="600" spc="-25" dirty="0">
                <a:latin typeface="Arial"/>
                <a:cs typeface="Arial"/>
              </a:rPr>
              <a:t> </a:t>
            </a:r>
            <a:r>
              <a:rPr sz="600" dirty="0">
                <a:latin typeface="Arial"/>
                <a:cs typeface="Arial"/>
              </a:rPr>
              <a:t>p.</a:t>
            </a:r>
            <a:r>
              <a:rPr sz="600" spc="-15" dirty="0">
                <a:latin typeface="Arial"/>
                <a:cs typeface="Arial"/>
              </a:rPr>
              <a:t> </a:t>
            </a:r>
            <a:r>
              <a:rPr sz="600" spc="-10" dirty="0">
                <a:latin typeface="Arial"/>
                <a:cs typeface="Arial"/>
              </a:rPr>
              <a:t>21–26</a:t>
            </a:r>
            <a:endParaRPr sz="600">
              <a:latin typeface="Arial"/>
              <a:cs typeface="Arial"/>
            </a:endParaRPr>
          </a:p>
        </p:txBody>
      </p:sp>
      <p:sp>
        <p:nvSpPr>
          <p:cNvPr id="9" name="object 9"/>
          <p:cNvSpPr txBox="1"/>
          <p:nvPr/>
        </p:nvSpPr>
        <p:spPr>
          <a:xfrm>
            <a:off x="8640826" y="6583134"/>
            <a:ext cx="1489710" cy="117475"/>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https://doi.org/10.1007/978-3-030-37681-</a:t>
            </a:r>
            <a:r>
              <a:rPr sz="600" spc="-50" dirty="0">
                <a:latin typeface="Tahoma"/>
                <a:cs typeface="Tahoma"/>
              </a:rPr>
              <a:t>9</a:t>
            </a:r>
            <a:endParaRPr sz="600">
              <a:latin typeface="Tahoma"/>
              <a:cs typeface="Tahoma"/>
            </a:endParaRPr>
          </a:p>
        </p:txBody>
      </p:sp>
      <p:sp>
        <p:nvSpPr>
          <p:cNvPr id="6" name="object 6"/>
          <p:cNvSpPr txBox="1"/>
          <p:nvPr/>
        </p:nvSpPr>
        <p:spPr>
          <a:xfrm>
            <a:off x="10185654" y="6111951"/>
            <a:ext cx="60325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Janšáková</a:t>
            </a:r>
            <a:r>
              <a:rPr sz="600" spc="20" dirty="0">
                <a:latin typeface="Arial"/>
                <a:cs typeface="Arial"/>
              </a:rPr>
              <a:t> </a:t>
            </a:r>
            <a:r>
              <a:rPr sz="600" dirty="0">
                <a:latin typeface="Arial"/>
                <a:cs typeface="Arial"/>
              </a:rPr>
              <a:t>et</a:t>
            </a:r>
            <a:r>
              <a:rPr sz="600" spc="5" dirty="0">
                <a:latin typeface="Arial"/>
                <a:cs typeface="Arial"/>
              </a:rPr>
              <a:t> </a:t>
            </a:r>
            <a:r>
              <a:rPr sz="600" spc="-20" dirty="0">
                <a:latin typeface="Arial"/>
                <a:cs typeface="Arial"/>
              </a:rPr>
              <a:t>at.,</a:t>
            </a:r>
            <a:endParaRPr sz="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343" y="243586"/>
            <a:ext cx="6121400"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3" name="object 3"/>
          <p:cNvSpPr txBox="1"/>
          <p:nvPr/>
        </p:nvSpPr>
        <p:spPr>
          <a:xfrm>
            <a:off x="228600" y="887425"/>
            <a:ext cx="7385050" cy="2414122"/>
          </a:xfrm>
          <a:prstGeom prst="rect">
            <a:avLst/>
          </a:prstGeom>
        </p:spPr>
        <p:txBody>
          <a:bodyPr vert="horz" wrap="square" lIns="0" tIns="196215" rIns="0" bIns="0" rtlCol="0">
            <a:spAutoFit/>
          </a:bodyPr>
          <a:lstStyle/>
          <a:p>
            <a:pPr marL="12700">
              <a:lnSpc>
                <a:spcPct val="100000"/>
              </a:lnSpc>
              <a:spcBef>
                <a:spcPts val="1545"/>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dirty="0">
              <a:latin typeface="Arial"/>
              <a:cs typeface="Arial"/>
            </a:endParaRPr>
          </a:p>
          <a:p>
            <a:pPr marL="12700">
              <a:lnSpc>
                <a:spcPct val="100000"/>
              </a:lnSpc>
              <a:spcBef>
                <a:spcPts val="1040"/>
              </a:spcBef>
            </a:pPr>
            <a:r>
              <a:rPr sz="2000" u="sng" spc="-10" dirty="0">
                <a:uFill>
                  <a:solidFill>
                    <a:srgbClr val="000000"/>
                  </a:solidFill>
                </a:uFill>
                <a:latin typeface="Arial"/>
                <a:cs typeface="Arial"/>
              </a:rPr>
              <a:t>„Omiky“</a:t>
            </a:r>
            <a:endParaRPr sz="2000" dirty="0">
              <a:latin typeface="Arial"/>
              <a:cs typeface="Arial"/>
            </a:endParaRPr>
          </a:p>
          <a:p>
            <a:pPr marL="265430">
              <a:lnSpc>
                <a:spcPct val="100000"/>
              </a:lnSpc>
              <a:spcBef>
                <a:spcPts val="1405"/>
              </a:spcBef>
              <a:tabLst>
                <a:tab pos="443865" algn="l"/>
              </a:tabLst>
            </a:pPr>
            <a:r>
              <a:rPr dirty="0">
                <a:solidFill>
                  <a:srgbClr val="0000DC"/>
                </a:solidFill>
                <a:latin typeface="Arial"/>
                <a:cs typeface="Arial"/>
              </a:rPr>
              <a:t>̶	DNA</a:t>
            </a:r>
            <a:r>
              <a:rPr spc="-60" dirty="0">
                <a:latin typeface="Arial"/>
                <a:cs typeface="Arial"/>
              </a:rPr>
              <a:t> </a:t>
            </a:r>
            <a:r>
              <a:rPr sz="1600" dirty="0">
                <a:latin typeface="Arial"/>
                <a:cs typeface="Arial"/>
              </a:rPr>
              <a:t>(genomika</a:t>
            </a:r>
            <a:r>
              <a:rPr sz="1600" spc="-40"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epigenomika</a:t>
            </a:r>
            <a:r>
              <a:rPr sz="1600" spc="-55" dirty="0">
                <a:latin typeface="Arial"/>
                <a:cs typeface="Arial"/>
              </a:rPr>
              <a:t> </a:t>
            </a:r>
            <a:r>
              <a:rPr sz="1600" dirty="0">
                <a:latin typeface="Arial"/>
                <a:cs typeface="Arial"/>
              </a:rPr>
              <a:t>-</a:t>
            </a:r>
            <a:r>
              <a:rPr sz="1600" spc="-20" dirty="0">
                <a:latin typeface="Arial"/>
                <a:cs typeface="Arial"/>
              </a:rPr>
              <a:t> </a:t>
            </a:r>
            <a:r>
              <a:rPr sz="1600" spc="-10" dirty="0" err="1">
                <a:latin typeface="Arial"/>
                <a:cs typeface="Arial"/>
              </a:rPr>
              <a:t>rakovina</a:t>
            </a:r>
            <a:r>
              <a:rPr sz="1600" spc="-10" dirty="0" smtClean="0">
                <a:latin typeface="Arial"/>
                <a:cs typeface="Arial"/>
              </a:rPr>
              <a:t>)</a:t>
            </a:r>
            <a:endParaRPr sz="2000" dirty="0">
              <a:latin typeface="Arial"/>
              <a:cs typeface="Arial"/>
            </a:endParaRPr>
          </a:p>
          <a:p>
            <a:pPr marL="265430">
              <a:lnSpc>
                <a:spcPct val="100000"/>
              </a:lnSpc>
              <a:tabLst>
                <a:tab pos="443865" algn="l"/>
              </a:tabLst>
            </a:pPr>
            <a:r>
              <a:rPr dirty="0">
                <a:solidFill>
                  <a:srgbClr val="0000DC"/>
                </a:solidFill>
                <a:latin typeface="Arial"/>
                <a:cs typeface="Arial"/>
              </a:rPr>
              <a:t>̶	RNA</a:t>
            </a:r>
            <a:r>
              <a:rPr spc="-70" dirty="0">
                <a:latin typeface="Arial"/>
                <a:cs typeface="Arial"/>
              </a:rPr>
              <a:t> </a:t>
            </a:r>
            <a:r>
              <a:rPr sz="1600" dirty="0">
                <a:latin typeface="Arial"/>
                <a:cs typeface="Arial"/>
              </a:rPr>
              <a:t>(transkriptomika</a:t>
            </a:r>
            <a:r>
              <a:rPr sz="1600" spc="-35"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biomarkery</a:t>
            </a:r>
            <a:r>
              <a:rPr sz="1600" spc="-35" dirty="0">
                <a:latin typeface="Arial"/>
                <a:cs typeface="Arial"/>
              </a:rPr>
              <a:t> </a:t>
            </a:r>
            <a:r>
              <a:rPr sz="1600" dirty="0">
                <a:latin typeface="Arial"/>
                <a:cs typeface="Arial"/>
              </a:rPr>
              <a:t>pro</a:t>
            </a:r>
            <a:r>
              <a:rPr sz="1600" spc="-45" dirty="0">
                <a:latin typeface="Arial"/>
                <a:cs typeface="Arial"/>
              </a:rPr>
              <a:t> </a:t>
            </a:r>
            <a:r>
              <a:rPr sz="1600" dirty="0" err="1">
                <a:latin typeface="Arial"/>
                <a:cs typeface="Arial"/>
              </a:rPr>
              <a:t>chronickou</a:t>
            </a:r>
            <a:r>
              <a:rPr sz="1600" spc="-50" dirty="0">
                <a:latin typeface="Arial"/>
                <a:cs typeface="Arial"/>
              </a:rPr>
              <a:t> </a:t>
            </a:r>
            <a:r>
              <a:rPr sz="1600" spc="-10" dirty="0" err="1" smtClean="0">
                <a:latin typeface="Arial"/>
                <a:cs typeface="Arial"/>
              </a:rPr>
              <a:t>parodontitidu</a:t>
            </a:r>
            <a:r>
              <a:rPr sz="1600" spc="-10" dirty="0" smtClean="0">
                <a:latin typeface="Arial"/>
                <a:cs typeface="Arial"/>
              </a:rPr>
              <a:t>,</a:t>
            </a:r>
            <a:r>
              <a:rPr lang="cs-CZ" sz="1600" dirty="0">
                <a:latin typeface="Arial"/>
                <a:cs typeface="Arial"/>
              </a:rPr>
              <a:t> </a:t>
            </a:r>
            <a:endParaRPr lang="cs-CZ" sz="1600" dirty="0" smtClean="0">
              <a:latin typeface="Arial"/>
              <a:cs typeface="Arial"/>
            </a:endParaRPr>
          </a:p>
          <a:p>
            <a:pPr marL="265430">
              <a:lnSpc>
                <a:spcPct val="100000"/>
              </a:lnSpc>
              <a:tabLst>
                <a:tab pos="443865" algn="l"/>
              </a:tabLst>
            </a:pPr>
            <a:r>
              <a:rPr lang="cs-CZ" sz="1600" dirty="0">
                <a:latin typeface="Arial"/>
                <a:cs typeface="Arial"/>
              </a:rPr>
              <a:t>		</a:t>
            </a:r>
            <a:r>
              <a:rPr sz="1600" dirty="0" err="1" smtClean="0">
                <a:latin typeface="Arial"/>
                <a:cs typeface="Arial"/>
              </a:rPr>
              <a:t>Sjögrenův</a:t>
            </a:r>
            <a:r>
              <a:rPr sz="1600" spc="-50" dirty="0" smtClean="0">
                <a:latin typeface="Arial"/>
                <a:cs typeface="Arial"/>
              </a:rPr>
              <a:t> </a:t>
            </a:r>
            <a:r>
              <a:rPr sz="1600" dirty="0">
                <a:latin typeface="Arial"/>
                <a:cs typeface="Arial"/>
              </a:rPr>
              <a:t>syndrom, rakovinu</a:t>
            </a:r>
            <a:r>
              <a:rPr sz="1600" spc="-40" dirty="0">
                <a:latin typeface="Arial"/>
                <a:cs typeface="Arial"/>
              </a:rPr>
              <a:t> </a:t>
            </a:r>
            <a:r>
              <a:rPr sz="1600" dirty="0">
                <a:latin typeface="Arial"/>
                <a:cs typeface="Arial"/>
              </a:rPr>
              <a:t>plic,</a:t>
            </a:r>
            <a:r>
              <a:rPr sz="1600" spc="-55" dirty="0">
                <a:latin typeface="Arial"/>
                <a:cs typeface="Arial"/>
              </a:rPr>
              <a:t> </a:t>
            </a:r>
            <a:r>
              <a:rPr sz="1600" dirty="0">
                <a:latin typeface="Arial"/>
                <a:cs typeface="Arial"/>
              </a:rPr>
              <a:t>vaječníků,</a:t>
            </a:r>
            <a:r>
              <a:rPr sz="1600" spc="-45" dirty="0">
                <a:latin typeface="Arial"/>
                <a:cs typeface="Arial"/>
              </a:rPr>
              <a:t> </a:t>
            </a:r>
            <a:r>
              <a:rPr sz="1600" dirty="0">
                <a:latin typeface="Arial"/>
                <a:cs typeface="Arial"/>
              </a:rPr>
              <a:t>prsu</a:t>
            </a:r>
            <a:r>
              <a:rPr sz="1600" spc="-35" dirty="0">
                <a:latin typeface="Arial"/>
                <a:cs typeface="Arial"/>
              </a:rPr>
              <a:t> </a:t>
            </a:r>
            <a:r>
              <a:rPr sz="1600" dirty="0">
                <a:latin typeface="Arial"/>
                <a:cs typeface="Arial"/>
              </a:rPr>
              <a:t>a</a:t>
            </a:r>
            <a:r>
              <a:rPr sz="1600" spc="-40" dirty="0">
                <a:latin typeface="Arial"/>
                <a:cs typeface="Arial"/>
              </a:rPr>
              <a:t> </a:t>
            </a:r>
            <a:r>
              <a:rPr sz="1600" spc="-10" dirty="0" err="1" smtClean="0">
                <a:latin typeface="Arial"/>
                <a:cs typeface="Arial"/>
              </a:rPr>
              <a:t>slinivky</a:t>
            </a:r>
            <a:r>
              <a:rPr sz="1600" spc="-10" dirty="0" smtClean="0">
                <a:latin typeface="Arial"/>
                <a:cs typeface="Arial"/>
              </a:rPr>
              <a:t>)</a:t>
            </a:r>
            <a:endParaRPr lang="cs-CZ" sz="2000" dirty="0">
              <a:latin typeface="Arial"/>
              <a:cs typeface="Arial"/>
            </a:endParaRPr>
          </a:p>
          <a:p>
            <a:pPr marL="265430">
              <a:lnSpc>
                <a:spcPct val="100000"/>
              </a:lnSpc>
              <a:tabLst>
                <a:tab pos="443865" algn="l"/>
              </a:tabLst>
            </a:pPr>
            <a:r>
              <a:rPr dirty="0" smtClean="0">
                <a:solidFill>
                  <a:srgbClr val="0000DC"/>
                </a:solidFill>
                <a:latin typeface="Arial"/>
                <a:cs typeface="Arial"/>
              </a:rPr>
              <a:t>̶	</a:t>
            </a:r>
            <a:r>
              <a:rPr dirty="0" err="1">
                <a:solidFill>
                  <a:srgbClr val="0000DC"/>
                </a:solidFill>
                <a:latin typeface="Arial"/>
                <a:cs typeface="Arial"/>
              </a:rPr>
              <a:t>proteiny</a:t>
            </a:r>
            <a:r>
              <a:rPr spc="-85" dirty="0" smtClean="0">
                <a:latin typeface="Arial"/>
                <a:cs typeface="Arial"/>
              </a:rPr>
              <a:t> </a:t>
            </a:r>
            <a:r>
              <a:rPr sz="1600" dirty="0" smtClean="0">
                <a:latin typeface="Arial"/>
                <a:cs typeface="Arial"/>
              </a:rPr>
              <a:t>(</a:t>
            </a:r>
            <a:r>
              <a:rPr lang="cs-CZ" sz="1600" dirty="0" err="1" smtClean="0">
                <a:latin typeface="Arial"/>
                <a:cs typeface="Arial"/>
              </a:rPr>
              <a:t>proteomika</a:t>
            </a:r>
            <a:r>
              <a:rPr lang="cs-CZ" sz="1600" dirty="0" smtClean="0">
                <a:latin typeface="Arial"/>
                <a:cs typeface="Arial"/>
              </a:rPr>
              <a:t> - </a:t>
            </a:r>
            <a:r>
              <a:rPr sz="1600" dirty="0" err="1" smtClean="0">
                <a:latin typeface="Arial"/>
                <a:cs typeface="Arial"/>
              </a:rPr>
              <a:t>Sjögrenův</a:t>
            </a:r>
            <a:r>
              <a:rPr sz="1600" spc="-50" dirty="0" smtClean="0">
                <a:latin typeface="Arial"/>
                <a:cs typeface="Arial"/>
              </a:rPr>
              <a:t> </a:t>
            </a:r>
            <a:r>
              <a:rPr sz="1600" dirty="0" err="1" smtClean="0">
                <a:latin typeface="Arial"/>
                <a:cs typeface="Arial"/>
              </a:rPr>
              <a:t>syndrom</a:t>
            </a:r>
            <a:r>
              <a:rPr sz="1600" dirty="0" smtClean="0">
                <a:latin typeface="Arial"/>
                <a:cs typeface="Arial"/>
              </a:rPr>
              <a:t>,</a:t>
            </a:r>
            <a:r>
              <a:rPr sz="1600" spc="-20" dirty="0" smtClean="0">
                <a:latin typeface="Arial"/>
                <a:cs typeface="Arial"/>
              </a:rPr>
              <a:t> </a:t>
            </a:r>
            <a:r>
              <a:rPr sz="1600" dirty="0" err="1" smtClean="0">
                <a:latin typeface="Arial"/>
                <a:cs typeface="Arial"/>
              </a:rPr>
              <a:t>Downův</a:t>
            </a:r>
            <a:r>
              <a:rPr sz="1600" spc="-40" dirty="0" smtClean="0">
                <a:latin typeface="Arial"/>
                <a:cs typeface="Arial"/>
              </a:rPr>
              <a:t> </a:t>
            </a:r>
            <a:r>
              <a:rPr sz="1600" dirty="0" err="1" smtClean="0">
                <a:latin typeface="Arial"/>
                <a:cs typeface="Arial"/>
              </a:rPr>
              <a:t>syndrom</a:t>
            </a:r>
            <a:r>
              <a:rPr sz="1600" dirty="0" smtClean="0">
                <a:latin typeface="Arial"/>
                <a:cs typeface="Arial"/>
              </a:rPr>
              <a:t>,</a:t>
            </a:r>
            <a:r>
              <a:rPr sz="1600" spc="-25" dirty="0" smtClean="0">
                <a:latin typeface="Arial"/>
                <a:cs typeface="Arial"/>
              </a:rPr>
              <a:t> </a:t>
            </a:r>
            <a:r>
              <a:rPr sz="1600" spc="-10" dirty="0" err="1" smtClean="0">
                <a:latin typeface="Arial"/>
                <a:cs typeface="Arial"/>
              </a:rPr>
              <a:t>schizofreni</a:t>
            </a:r>
            <a:r>
              <a:rPr lang="cs-CZ" sz="1600" spc="-10" dirty="0" smtClean="0">
                <a:latin typeface="Arial"/>
                <a:cs typeface="Arial"/>
              </a:rPr>
              <a:t>e</a:t>
            </a:r>
            <a:r>
              <a:rPr sz="1600" spc="-10" dirty="0" smtClean="0">
                <a:latin typeface="Arial"/>
                <a:cs typeface="Arial"/>
              </a:rPr>
              <a:t>)</a:t>
            </a:r>
            <a:endParaRPr sz="1600" dirty="0">
              <a:latin typeface="Arial"/>
              <a:cs typeface="Arial"/>
            </a:endParaRPr>
          </a:p>
        </p:txBody>
      </p:sp>
      <p:sp>
        <p:nvSpPr>
          <p:cNvPr id="4" name="object 4"/>
          <p:cNvSpPr txBox="1"/>
          <p:nvPr/>
        </p:nvSpPr>
        <p:spPr>
          <a:xfrm>
            <a:off x="182815" y="3391863"/>
            <a:ext cx="11165840" cy="3170740"/>
          </a:xfrm>
          <a:prstGeom prst="rect">
            <a:avLst/>
          </a:prstGeom>
        </p:spPr>
        <p:txBody>
          <a:bodyPr vert="horz" wrap="square" lIns="0" tIns="13335" rIns="0" bIns="0" rtlCol="0">
            <a:spAutoFit/>
          </a:bodyPr>
          <a:lstStyle/>
          <a:p>
            <a:pPr marL="492759" marR="5080" indent="-178435">
              <a:lnSpc>
                <a:spcPct val="100000"/>
              </a:lnSpc>
              <a:spcBef>
                <a:spcPts val="105"/>
              </a:spcBef>
              <a:tabLst>
                <a:tab pos="492759" algn="l"/>
              </a:tabLst>
            </a:pPr>
            <a:r>
              <a:rPr dirty="0">
                <a:solidFill>
                  <a:srgbClr val="0000DC"/>
                </a:solidFill>
                <a:latin typeface="Arial"/>
                <a:cs typeface="Arial"/>
              </a:rPr>
              <a:t>̶	metabolity</a:t>
            </a:r>
            <a:r>
              <a:rPr spc="-140" dirty="0">
                <a:latin typeface="Arial"/>
                <a:cs typeface="Arial"/>
              </a:rPr>
              <a:t> </a:t>
            </a:r>
            <a:r>
              <a:rPr sz="1600" spc="-10" dirty="0">
                <a:latin typeface="Arial"/>
                <a:cs typeface="Arial"/>
              </a:rPr>
              <a:t>(metabolomika</a:t>
            </a:r>
            <a:r>
              <a:rPr sz="1600" spc="-60"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rakovina</a:t>
            </a:r>
            <a:r>
              <a:rPr sz="1600" spc="-50" dirty="0">
                <a:latin typeface="Arial"/>
                <a:cs typeface="Arial"/>
              </a:rPr>
              <a:t> </a:t>
            </a:r>
            <a:r>
              <a:rPr sz="1600" dirty="0">
                <a:latin typeface="Arial"/>
                <a:cs typeface="Arial"/>
              </a:rPr>
              <a:t>ústní</a:t>
            </a:r>
            <a:r>
              <a:rPr sz="1600" spc="-20" dirty="0">
                <a:latin typeface="Arial"/>
                <a:cs typeface="Arial"/>
              </a:rPr>
              <a:t> </a:t>
            </a:r>
            <a:r>
              <a:rPr sz="1600" dirty="0">
                <a:latin typeface="Arial"/>
                <a:cs typeface="Arial"/>
              </a:rPr>
              <a:t>dutiny,</a:t>
            </a:r>
            <a:r>
              <a:rPr sz="1600" spc="-20" dirty="0">
                <a:latin typeface="Arial"/>
                <a:cs typeface="Arial"/>
              </a:rPr>
              <a:t> </a:t>
            </a:r>
            <a:r>
              <a:rPr sz="1600" dirty="0" err="1" smtClean="0">
                <a:latin typeface="Arial"/>
                <a:cs typeface="Arial"/>
              </a:rPr>
              <a:t>hepatocelulární</a:t>
            </a:r>
            <a:endParaRPr lang="cs-CZ" sz="1600" dirty="0" smtClean="0">
              <a:latin typeface="Arial"/>
              <a:cs typeface="Arial"/>
            </a:endParaRPr>
          </a:p>
          <a:p>
            <a:pPr marL="492759" marR="5080" indent="-178435">
              <a:lnSpc>
                <a:spcPct val="100000"/>
              </a:lnSpc>
              <a:spcBef>
                <a:spcPts val="105"/>
              </a:spcBef>
              <a:tabLst>
                <a:tab pos="492759" algn="l"/>
              </a:tabLst>
            </a:pPr>
            <a:r>
              <a:rPr lang="cs-CZ" sz="1600" spc="-45" dirty="0">
                <a:latin typeface="Arial"/>
                <a:cs typeface="Arial"/>
              </a:rPr>
              <a:t>		</a:t>
            </a:r>
            <a:r>
              <a:rPr sz="1600" dirty="0" smtClean="0">
                <a:latin typeface="Arial"/>
                <a:cs typeface="Arial"/>
              </a:rPr>
              <a:t>a</a:t>
            </a:r>
            <a:r>
              <a:rPr sz="1600" spc="-45" dirty="0" smtClean="0">
                <a:latin typeface="Arial"/>
                <a:cs typeface="Arial"/>
              </a:rPr>
              <a:t> </a:t>
            </a:r>
            <a:r>
              <a:rPr sz="1600" dirty="0">
                <a:latin typeface="Arial"/>
                <a:cs typeface="Arial"/>
              </a:rPr>
              <a:t>kolorektální</a:t>
            </a:r>
            <a:r>
              <a:rPr sz="1600" spc="-40" dirty="0">
                <a:latin typeface="Arial"/>
                <a:cs typeface="Arial"/>
              </a:rPr>
              <a:t> </a:t>
            </a:r>
            <a:r>
              <a:rPr sz="1600" dirty="0">
                <a:latin typeface="Arial"/>
                <a:cs typeface="Arial"/>
              </a:rPr>
              <a:t>karcinomy, </a:t>
            </a:r>
            <a:r>
              <a:rPr sz="1600" spc="-10" dirty="0">
                <a:latin typeface="Arial"/>
                <a:cs typeface="Arial"/>
              </a:rPr>
              <a:t>parodontitida,</a:t>
            </a:r>
            <a:r>
              <a:rPr sz="1600" spc="-30" dirty="0">
                <a:latin typeface="Arial"/>
                <a:cs typeface="Arial"/>
              </a:rPr>
              <a:t> </a:t>
            </a:r>
            <a:r>
              <a:rPr sz="1600" spc="-10" dirty="0" err="1">
                <a:latin typeface="Arial"/>
                <a:cs typeface="Arial"/>
              </a:rPr>
              <a:t>chronické</a:t>
            </a:r>
            <a:r>
              <a:rPr sz="1600" spc="-10" dirty="0">
                <a:latin typeface="Arial"/>
                <a:cs typeface="Arial"/>
              </a:rPr>
              <a:t> </a:t>
            </a:r>
            <a:r>
              <a:rPr sz="1600" dirty="0" err="1" smtClean="0">
                <a:latin typeface="Arial"/>
                <a:cs typeface="Arial"/>
              </a:rPr>
              <a:t>onemocnění</a:t>
            </a:r>
            <a:r>
              <a:rPr sz="1600" spc="-80" dirty="0" smtClean="0">
                <a:latin typeface="Arial"/>
                <a:cs typeface="Arial"/>
              </a:rPr>
              <a:t> </a:t>
            </a:r>
            <a:r>
              <a:rPr sz="1600" spc="-10" dirty="0" err="1">
                <a:latin typeface="Arial"/>
                <a:cs typeface="Arial"/>
              </a:rPr>
              <a:t>ledvin</a:t>
            </a:r>
            <a:r>
              <a:rPr sz="1600" spc="-10" dirty="0" smtClean="0">
                <a:latin typeface="Arial"/>
                <a:cs typeface="Arial"/>
              </a:rPr>
              <a:t>)</a:t>
            </a:r>
            <a:endParaRPr sz="2000" dirty="0">
              <a:latin typeface="Arial"/>
              <a:cs typeface="Arial"/>
            </a:endParaRPr>
          </a:p>
          <a:p>
            <a:pPr marL="314960">
              <a:lnSpc>
                <a:spcPct val="100000"/>
              </a:lnSpc>
              <a:tabLst>
                <a:tab pos="492759" algn="l"/>
              </a:tabLst>
            </a:pPr>
            <a:r>
              <a:rPr dirty="0">
                <a:solidFill>
                  <a:srgbClr val="0000DC"/>
                </a:solidFill>
                <a:latin typeface="Arial"/>
                <a:cs typeface="Arial"/>
              </a:rPr>
              <a:t>̶	lipidy</a:t>
            </a:r>
            <a:r>
              <a:rPr spc="-25" dirty="0">
                <a:solidFill>
                  <a:srgbClr val="0000DC"/>
                </a:solidFill>
                <a:latin typeface="Arial"/>
                <a:cs typeface="Arial"/>
              </a:rPr>
              <a:t> </a:t>
            </a:r>
            <a:r>
              <a:rPr dirty="0">
                <a:solidFill>
                  <a:srgbClr val="0000DC"/>
                </a:solidFill>
                <a:latin typeface="Arial"/>
                <a:cs typeface="Arial"/>
              </a:rPr>
              <a:t>a</a:t>
            </a:r>
            <a:r>
              <a:rPr spc="-25" dirty="0">
                <a:solidFill>
                  <a:srgbClr val="0000DC"/>
                </a:solidFill>
                <a:latin typeface="Arial"/>
                <a:cs typeface="Arial"/>
              </a:rPr>
              <a:t> </a:t>
            </a:r>
            <a:r>
              <a:rPr dirty="0">
                <a:solidFill>
                  <a:srgbClr val="0000DC"/>
                </a:solidFill>
                <a:latin typeface="Arial"/>
                <a:cs typeface="Arial"/>
              </a:rPr>
              <a:t>mikrobiom</a:t>
            </a:r>
            <a:r>
              <a:rPr spc="-65" dirty="0">
                <a:solidFill>
                  <a:srgbClr val="0000DC"/>
                </a:solidFill>
                <a:latin typeface="Arial"/>
                <a:cs typeface="Arial"/>
              </a:rPr>
              <a:t> </a:t>
            </a:r>
            <a:r>
              <a:rPr dirty="0">
                <a:latin typeface="Arial"/>
                <a:cs typeface="Arial"/>
              </a:rPr>
              <a:t>(lipidomika,</a:t>
            </a:r>
            <a:r>
              <a:rPr spc="-40" dirty="0">
                <a:latin typeface="Arial"/>
                <a:cs typeface="Arial"/>
              </a:rPr>
              <a:t> </a:t>
            </a:r>
            <a:r>
              <a:rPr dirty="0" err="1" smtClean="0">
                <a:latin typeface="Arial"/>
                <a:cs typeface="Arial"/>
              </a:rPr>
              <a:t>mikrobiomik</a:t>
            </a:r>
            <a:r>
              <a:rPr lang="cs-CZ" dirty="0" smtClean="0">
                <a:latin typeface="Arial"/>
                <a:cs typeface="Arial"/>
              </a:rPr>
              <a:t>a)…</a:t>
            </a:r>
          </a:p>
          <a:p>
            <a:pPr marL="314960">
              <a:lnSpc>
                <a:spcPct val="100000"/>
              </a:lnSpc>
              <a:tabLst>
                <a:tab pos="492759" algn="l"/>
              </a:tabLst>
            </a:pPr>
            <a:endParaRPr sz="800" dirty="0">
              <a:latin typeface="Arial"/>
              <a:cs typeface="Arial"/>
            </a:endParaRPr>
          </a:p>
          <a:p>
            <a:pPr marL="314960">
              <a:lnSpc>
                <a:spcPct val="100000"/>
              </a:lnSpc>
              <a:spcBef>
                <a:spcPts val="1920"/>
              </a:spcBef>
              <a:tabLst>
                <a:tab pos="492759" algn="l"/>
              </a:tabLst>
            </a:pPr>
            <a:r>
              <a:rPr sz="2000" dirty="0">
                <a:solidFill>
                  <a:srgbClr val="0000DC"/>
                </a:solidFill>
                <a:latin typeface="Arial"/>
                <a:cs typeface="Arial"/>
              </a:rPr>
              <a:t>̶	</a:t>
            </a:r>
            <a:r>
              <a:rPr dirty="0">
                <a:latin typeface="Arial"/>
                <a:cs typeface="Arial"/>
              </a:rPr>
              <a:t>souběžná</a:t>
            </a:r>
            <a:r>
              <a:rPr spc="-50" dirty="0">
                <a:latin typeface="Arial"/>
                <a:cs typeface="Arial"/>
              </a:rPr>
              <a:t> </a:t>
            </a:r>
            <a:r>
              <a:rPr dirty="0">
                <a:latin typeface="Arial"/>
                <a:cs typeface="Arial"/>
              </a:rPr>
              <a:t>analýza</a:t>
            </a:r>
            <a:r>
              <a:rPr spc="-25" dirty="0">
                <a:latin typeface="Arial"/>
                <a:cs typeface="Arial"/>
              </a:rPr>
              <a:t> </a:t>
            </a:r>
            <a:r>
              <a:rPr dirty="0">
                <a:latin typeface="Arial"/>
                <a:cs typeface="Arial"/>
              </a:rPr>
              <a:t>stovek</a:t>
            </a:r>
            <a:r>
              <a:rPr spc="-25" dirty="0">
                <a:latin typeface="Arial"/>
                <a:cs typeface="Arial"/>
              </a:rPr>
              <a:t> </a:t>
            </a:r>
            <a:r>
              <a:rPr dirty="0">
                <a:latin typeface="Arial"/>
                <a:cs typeface="Arial"/>
              </a:rPr>
              <a:t>analytů</a:t>
            </a:r>
            <a:r>
              <a:rPr spc="-10" dirty="0">
                <a:latin typeface="Arial"/>
                <a:cs typeface="Arial"/>
              </a:rPr>
              <a:t> </a:t>
            </a:r>
            <a:r>
              <a:rPr dirty="0">
                <a:latin typeface="Wingdings"/>
                <a:cs typeface="Wingdings"/>
              </a:rPr>
              <a:t></a:t>
            </a:r>
            <a:r>
              <a:rPr spc="45" dirty="0">
                <a:latin typeface="Times New Roman"/>
                <a:cs typeface="Times New Roman"/>
              </a:rPr>
              <a:t> </a:t>
            </a:r>
            <a:r>
              <a:rPr dirty="0" err="1" smtClean="0">
                <a:latin typeface="Arial"/>
                <a:cs typeface="Arial"/>
              </a:rPr>
              <a:t>přesná</a:t>
            </a:r>
            <a:r>
              <a:rPr spc="-25" dirty="0" smtClean="0">
                <a:latin typeface="Arial"/>
                <a:cs typeface="Arial"/>
              </a:rPr>
              <a:t> </a:t>
            </a:r>
            <a:r>
              <a:rPr dirty="0" err="1" smtClean="0">
                <a:latin typeface="Arial"/>
                <a:cs typeface="Arial"/>
              </a:rPr>
              <a:t>detekce</a:t>
            </a:r>
            <a:r>
              <a:rPr spc="-35" dirty="0" smtClean="0">
                <a:latin typeface="Arial"/>
                <a:cs typeface="Arial"/>
              </a:rPr>
              <a:t> </a:t>
            </a:r>
            <a:r>
              <a:rPr dirty="0" err="1" smtClean="0">
                <a:latin typeface="Arial"/>
                <a:cs typeface="Arial"/>
              </a:rPr>
              <a:t>malých</a:t>
            </a:r>
            <a:r>
              <a:rPr spc="-30" dirty="0" smtClean="0">
                <a:latin typeface="Arial"/>
                <a:cs typeface="Arial"/>
              </a:rPr>
              <a:t> </a:t>
            </a:r>
            <a:r>
              <a:rPr spc="-20" dirty="0" err="1" smtClean="0">
                <a:latin typeface="Arial"/>
                <a:cs typeface="Arial"/>
              </a:rPr>
              <a:t>změn</a:t>
            </a:r>
            <a:endParaRPr dirty="0" smtClean="0">
              <a:latin typeface="Arial"/>
              <a:cs typeface="Arial"/>
            </a:endParaRPr>
          </a:p>
          <a:p>
            <a:pPr marL="314960">
              <a:lnSpc>
                <a:spcPct val="100000"/>
              </a:lnSpc>
              <a:spcBef>
                <a:spcPts val="1920"/>
              </a:spcBef>
              <a:tabLst>
                <a:tab pos="492759" algn="l"/>
              </a:tabLst>
            </a:pPr>
            <a:r>
              <a:rPr dirty="0" smtClean="0">
                <a:solidFill>
                  <a:srgbClr val="0000DC"/>
                </a:solidFill>
                <a:latin typeface="Arial"/>
                <a:cs typeface="Arial"/>
              </a:rPr>
              <a:t>̶</a:t>
            </a:r>
            <a:r>
              <a:rPr dirty="0">
                <a:solidFill>
                  <a:srgbClr val="0000DC"/>
                </a:solidFill>
                <a:latin typeface="Arial"/>
                <a:cs typeface="Arial"/>
              </a:rPr>
              <a:t>	</a:t>
            </a:r>
            <a:r>
              <a:rPr dirty="0">
                <a:latin typeface="Arial"/>
                <a:cs typeface="Arial"/>
              </a:rPr>
              <a:t>vysoká</a:t>
            </a:r>
            <a:r>
              <a:rPr spc="-60" dirty="0">
                <a:latin typeface="Arial"/>
                <a:cs typeface="Arial"/>
              </a:rPr>
              <a:t> </a:t>
            </a:r>
            <a:r>
              <a:rPr dirty="0">
                <a:latin typeface="Arial"/>
                <a:cs typeface="Arial"/>
              </a:rPr>
              <a:t>citlivost,</a:t>
            </a:r>
            <a:r>
              <a:rPr spc="-50" dirty="0">
                <a:latin typeface="Arial"/>
                <a:cs typeface="Arial"/>
              </a:rPr>
              <a:t> </a:t>
            </a:r>
            <a:r>
              <a:rPr dirty="0">
                <a:latin typeface="Arial"/>
                <a:cs typeface="Arial"/>
              </a:rPr>
              <a:t>kvantitativní</a:t>
            </a:r>
            <a:r>
              <a:rPr spc="-50" dirty="0">
                <a:latin typeface="Arial"/>
                <a:cs typeface="Arial"/>
              </a:rPr>
              <a:t> </a:t>
            </a:r>
            <a:r>
              <a:rPr spc="-10" dirty="0">
                <a:latin typeface="Arial"/>
                <a:cs typeface="Arial"/>
              </a:rPr>
              <a:t>výsledky</a:t>
            </a:r>
            <a:endParaRPr dirty="0">
              <a:latin typeface="Arial"/>
              <a:cs typeface="Arial"/>
            </a:endParaRPr>
          </a:p>
          <a:p>
            <a:pPr marL="314960">
              <a:lnSpc>
                <a:spcPct val="100000"/>
              </a:lnSpc>
              <a:spcBef>
                <a:spcPts val="1920"/>
              </a:spcBef>
              <a:tabLst>
                <a:tab pos="492759" algn="l"/>
              </a:tabLst>
            </a:pPr>
            <a:r>
              <a:rPr dirty="0">
                <a:solidFill>
                  <a:srgbClr val="0000DC"/>
                </a:solidFill>
                <a:latin typeface="Arial"/>
                <a:cs typeface="Arial"/>
              </a:rPr>
              <a:t>̶	</a:t>
            </a:r>
            <a:r>
              <a:rPr dirty="0">
                <a:latin typeface="Arial"/>
                <a:cs typeface="Arial"/>
              </a:rPr>
              <a:t>analýza</a:t>
            </a:r>
            <a:r>
              <a:rPr spc="-30" dirty="0">
                <a:latin typeface="Arial"/>
                <a:cs typeface="Arial"/>
              </a:rPr>
              <a:t> </a:t>
            </a:r>
            <a:r>
              <a:rPr dirty="0">
                <a:latin typeface="Arial"/>
                <a:cs typeface="Arial"/>
              </a:rPr>
              <a:t>souboru</a:t>
            </a:r>
            <a:r>
              <a:rPr spc="-45" dirty="0">
                <a:latin typeface="Arial"/>
                <a:cs typeface="Arial"/>
              </a:rPr>
              <a:t> </a:t>
            </a:r>
            <a:r>
              <a:rPr dirty="0">
                <a:latin typeface="Arial"/>
                <a:cs typeface="Arial"/>
              </a:rPr>
              <a:t>biomarkerů</a:t>
            </a:r>
            <a:r>
              <a:rPr spc="-40" dirty="0">
                <a:latin typeface="Arial"/>
                <a:cs typeface="Arial"/>
              </a:rPr>
              <a:t> </a:t>
            </a:r>
            <a:r>
              <a:rPr dirty="0">
                <a:latin typeface="Arial"/>
                <a:cs typeface="Arial"/>
              </a:rPr>
              <a:t>pro</a:t>
            </a:r>
            <a:r>
              <a:rPr spc="-35" dirty="0">
                <a:latin typeface="Arial"/>
                <a:cs typeface="Arial"/>
              </a:rPr>
              <a:t> </a:t>
            </a:r>
            <a:r>
              <a:rPr dirty="0">
                <a:latin typeface="Arial"/>
                <a:cs typeface="Arial"/>
              </a:rPr>
              <a:t>dané</a:t>
            </a:r>
            <a:r>
              <a:rPr spc="-15" dirty="0">
                <a:latin typeface="Arial"/>
                <a:cs typeface="Arial"/>
              </a:rPr>
              <a:t> </a:t>
            </a:r>
            <a:r>
              <a:rPr spc="-10" dirty="0">
                <a:latin typeface="Arial"/>
                <a:cs typeface="Arial"/>
              </a:rPr>
              <a:t>onemocnění</a:t>
            </a:r>
            <a:endParaRPr dirty="0">
              <a:latin typeface="Arial"/>
              <a:cs typeface="Arial"/>
            </a:endParaRPr>
          </a:p>
          <a:p>
            <a:pPr marL="314960">
              <a:lnSpc>
                <a:spcPct val="100000"/>
              </a:lnSpc>
              <a:spcBef>
                <a:spcPts val="1920"/>
              </a:spcBef>
              <a:tabLst>
                <a:tab pos="492759" algn="l"/>
              </a:tabLst>
            </a:pPr>
            <a:r>
              <a:rPr dirty="0">
                <a:solidFill>
                  <a:srgbClr val="0000DC"/>
                </a:solidFill>
                <a:latin typeface="Arial"/>
                <a:cs typeface="Arial"/>
              </a:rPr>
              <a:t>̶	</a:t>
            </a:r>
            <a:r>
              <a:rPr dirty="0">
                <a:latin typeface="Arial"/>
                <a:cs typeface="Arial"/>
              </a:rPr>
              <a:t>zatím</a:t>
            </a:r>
            <a:r>
              <a:rPr spc="-45" dirty="0">
                <a:latin typeface="Arial"/>
                <a:cs typeface="Arial"/>
              </a:rPr>
              <a:t> </a:t>
            </a:r>
            <a:r>
              <a:rPr dirty="0">
                <a:latin typeface="Arial"/>
                <a:cs typeface="Arial"/>
              </a:rPr>
              <a:t>žádná</a:t>
            </a:r>
            <a:r>
              <a:rPr spc="-35" dirty="0">
                <a:latin typeface="Arial"/>
                <a:cs typeface="Arial"/>
              </a:rPr>
              <a:t> </a:t>
            </a:r>
            <a:r>
              <a:rPr dirty="0">
                <a:latin typeface="Arial"/>
                <a:cs typeface="Arial"/>
              </a:rPr>
              <a:t>v</a:t>
            </a:r>
            <a:r>
              <a:rPr spc="-30" dirty="0">
                <a:latin typeface="Arial"/>
                <a:cs typeface="Arial"/>
              </a:rPr>
              <a:t> </a:t>
            </a:r>
            <a:r>
              <a:rPr dirty="0">
                <a:latin typeface="Arial"/>
                <a:cs typeface="Arial"/>
              </a:rPr>
              <a:t>klinické</a:t>
            </a:r>
            <a:r>
              <a:rPr spc="-25" dirty="0">
                <a:latin typeface="Arial"/>
                <a:cs typeface="Arial"/>
              </a:rPr>
              <a:t> </a:t>
            </a:r>
            <a:r>
              <a:rPr dirty="0">
                <a:latin typeface="Arial"/>
                <a:cs typeface="Arial"/>
              </a:rPr>
              <a:t>aplikaci</a:t>
            </a:r>
            <a:r>
              <a:rPr spc="-20" dirty="0">
                <a:latin typeface="Arial"/>
                <a:cs typeface="Arial"/>
              </a:rPr>
              <a:t> </a:t>
            </a:r>
            <a:r>
              <a:rPr dirty="0">
                <a:latin typeface="Wingdings"/>
                <a:cs typeface="Wingdings"/>
              </a:rPr>
              <a:t></a:t>
            </a:r>
            <a:r>
              <a:rPr spc="45" dirty="0">
                <a:latin typeface="Times New Roman"/>
                <a:cs typeface="Times New Roman"/>
              </a:rPr>
              <a:t> </a:t>
            </a:r>
            <a:r>
              <a:rPr dirty="0">
                <a:latin typeface="Arial"/>
                <a:cs typeface="Arial"/>
              </a:rPr>
              <a:t>snahy</a:t>
            </a:r>
            <a:r>
              <a:rPr spc="-45" dirty="0">
                <a:latin typeface="Arial"/>
                <a:cs typeface="Arial"/>
              </a:rPr>
              <a:t> </a:t>
            </a:r>
            <a:r>
              <a:rPr dirty="0">
                <a:latin typeface="Arial"/>
                <a:cs typeface="Arial"/>
              </a:rPr>
              <a:t>o</a:t>
            </a:r>
            <a:r>
              <a:rPr spc="-15" dirty="0">
                <a:latin typeface="Arial"/>
                <a:cs typeface="Arial"/>
              </a:rPr>
              <a:t> </a:t>
            </a:r>
            <a:r>
              <a:rPr dirty="0">
                <a:latin typeface="Arial"/>
                <a:cs typeface="Arial"/>
              </a:rPr>
              <a:t>„</a:t>
            </a:r>
            <a:r>
              <a:rPr b="1" dirty="0">
                <a:latin typeface="Arial"/>
                <a:cs typeface="Arial"/>
              </a:rPr>
              <a:t>point-</a:t>
            </a:r>
            <a:r>
              <a:rPr b="1" spc="-10" dirty="0">
                <a:latin typeface="Arial"/>
                <a:cs typeface="Arial"/>
              </a:rPr>
              <a:t>of-</a:t>
            </a:r>
            <a:r>
              <a:rPr b="1" dirty="0">
                <a:latin typeface="Arial"/>
                <a:cs typeface="Arial"/>
              </a:rPr>
              <a:t>care</a:t>
            </a:r>
            <a:r>
              <a:rPr dirty="0">
                <a:latin typeface="Arial"/>
                <a:cs typeface="Arial"/>
              </a:rPr>
              <a:t>“</a:t>
            </a:r>
            <a:r>
              <a:rPr spc="-60" dirty="0">
                <a:latin typeface="Arial"/>
                <a:cs typeface="Arial"/>
              </a:rPr>
              <a:t> </a:t>
            </a:r>
            <a:r>
              <a:rPr spc="-10" dirty="0" err="1" smtClean="0">
                <a:latin typeface="Arial"/>
                <a:cs typeface="Arial"/>
              </a:rPr>
              <a:t>testování</a:t>
            </a:r>
            <a:endParaRPr dirty="0">
              <a:latin typeface="Arial"/>
              <a:cs typeface="Arial"/>
            </a:endParaRPr>
          </a:p>
        </p:txBody>
      </p:sp>
      <p:pic>
        <p:nvPicPr>
          <p:cNvPr id="5" name="object 5"/>
          <p:cNvPicPr/>
          <p:nvPr/>
        </p:nvPicPr>
        <p:blipFill>
          <a:blip r:embed="rId2" cstate="print"/>
          <a:stretch>
            <a:fillRect/>
          </a:stretch>
        </p:blipFill>
        <p:spPr>
          <a:xfrm>
            <a:off x="7848600" y="196442"/>
            <a:ext cx="3970654" cy="2521808"/>
          </a:xfrm>
          <a:prstGeom prst="rect">
            <a:avLst/>
          </a:prstGeom>
        </p:spPr>
      </p:pic>
      <p:sp>
        <p:nvSpPr>
          <p:cNvPr id="6" name="object 6"/>
          <p:cNvSpPr txBox="1"/>
          <p:nvPr/>
        </p:nvSpPr>
        <p:spPr>
          <a:xfrm>
            <a:off x="10694922" y="2771647"/>
            <a:ext cx="130746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https://doi.org/10.3390/bios11100396</a:t>
            </a:r>
            <a:endParaRPr sz="600" dirty="0">
              <a:latin typeface="Tahoma"/>
              <a:cs typeface="Tahoma"/>
            </a:endParaRPr>
          </a:p>
        </p:txBody>
      </p:sp>
      <p:sp>
        <p:nvSpPr>
          <p:cNvPr id="7" name="object 7"/>
          <p:cNvSpPr txBox="1"/>
          <p:nvPr/>
        </p:nvSpPr>
        <p:spPr>
          <a:xfrm>
            <a:off x="9035542" y="6662992"/>
            <a:ext cx="1489710" cy="117475"/>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https://doi.org/10.1007/978-3-030-37681-</a:t>
            </a:r>
            <a:r>
              <a:rPr sz="600" spc="-50" dirty="0">
                <a:latin typeface="Tahoma"/>
                <a:cs typeface="Tahoma"/>
              </a:rPr>
              <a:t>9</a:t>
            </a:r>
            <a:endParaRPr sz="600">
              <a:latin typeface="Tahoma"/>
              <a:cs typeface="Tahoma"/>
            </a:endParaRPr>
          </a:p>
        </p:txBody>
      </p:sp>
      <p:pic>
        <p:nvPicPr>
          <p:cNvPr id="8" name="Obrázek 7"/>
          <p:cNvPicPr>
            <a:picLocks noChangeAspect="1"/>
          </p:cNvPicPr>
          <p:nvPr/>
        </p:nvPicPr>
        <p:blipFill>
          <a:blip r:embed="rId3"/>
          <a:stretch>
            <a:fillRect/>
          </a:stretch>
        </p:blipFill>
        <p:spPr>
          <a:xfrm>
            <a:off x="7462893" y="3291474"/>
            <a:ext cx="4742068" cy="284524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4" name="object 4"/>
          <p:cNvSpPr txBox="1"/>
          <p:nvPr/>
        </p:nvSpPr>
        <p:spPr>
          <a:xfrm>
            <a:off x="339343" y="1283461"/>
            <a:ext cx="7397750" cy="1829435"/>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Slina</a:t>
            </a:r>
            <a:r>
              <a:rPr sz="2800" spc="-75" dirty="0">
                <a:latin typeface="Arial"/>
                <a:cs typeface="Arial"/>
              </a:rPr>
              <a:t> </a:t>
            </a:r>
            <a:r>
              <a:rPr sz="2800" dirty="0">
                <a:latin typeface="Arial"/>
                <a:cs typeface="Arial"/>
              </a:rPr>
              <a:t>jako</a:t>
            </a:r>
            <a:r>
              <a:rPr sz="2800" spc="-75" dirty="0">
                <a:latin typeface="Arial"/>
                <a:cs typeface="Arial"/>
              </a:rPr>
              <a:t> </a:t>
            </a:r>
            <a:r>
              <a:rPr sz="2800" dirty="0">
                <a:latin typeface="Arial"/>
                <a:cs typeface="Arial"/>
              </a:rPr>
              <a:t>diagnostické</a:t>
            </a:r>
            <a:r>
              <a:rPr sz="2800" spc="-70" dirty="0">
                <a:latin typeface="Arial"/>
                <a:cs typeface="Arial"/>
              </a:rPr>
              <a:t> </a:t>
            </a:r>
            <a:r>
              <a:rPr sz="2800" dirty="0">
                <a:latin typeface="Arial"/>
                <a:cs typeface="Arial"/>
              </a:rPr>
              <a:t>medium</a:t>
            </a:r>
            <a:r>
              <a:rPr sz="2800" spc="-20" dirty="0">
                <a:latin typeface="Arial"/>
                <a:cs typeface="Arial"/>
              </a:rPr>
              <a:t> </a:t>
            </a:r>
            <a:r>
              <a:rPr sz="2800" dirty="0">
                <a:latin typeface="Arial"/>
                <a:cs typeface="Arial"/>
              </a:rPr>
              <a:t>–</a:t>
            </a:r>
            <a:r>
              <a:rPr sz="2800" spc="-80" dirty="0">
                <a:latin typeface="Arial"/>
                <a:cs typeface="Arial"/>
              </a:rPr>
              <a:t> </a:t>
            </a:r>
            <a:r>
              <a:rPr sz="2800" dirty="0">
                <a:latin typeface="Arial"/>
                <a:cs typeface="Arial"/>
              </a:rPr>
              <a:t>zubní</a:t>
            </a:r>
            <a:r>
              <a:rPr sz="2800" spc="-85" dirty="0">
                <a:latin typeface="Arial"/>
                <a:cs typeface="Arial"/>
              </a:rPr>
              <a:t> </a:t>
            </a:r>
            <a:r>
              <a:rPr sz="2800" spc="-25" dirty="0">
                <a:latin typeface="Arial"/>
                <a:cs typeface="Arial"/>
              </a:rPr>
              <a:t>kaz</a:t>
            </a:r>
            <a:endParaRPr sz="2800" dirty="0">
              <a:latin typeface="Arial"/>
              <a:cs typeface="Arial"/>
            </a:endParaRPr>
          </a:p>
          <a:p>
            <a:pPr>
              <a:lnSpc>
                <a:spcPct val="100000"/>
              </a:lnSpc>
              <a:spcBef>
                <a:spcPts val="425"/>
              </a:spcBef>
            </a:pPr>
            <a:endParaRPr sz="28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žádný</a:t>
            </a:r>
            <a:r>
              <a:rPr sz="2000" spc="-35" dirty="0">
                <a:latin typeface="Arial"/>
                <a:cs typeface="Arial"/>
              </a:rPr>
              <a:t> </a:t>
            </a:r>
            <a:r>
              <a:rPr sz="2000" dirty="0">
                <a:latin typeface="Arial"/>
                <a:cs typeface="Arial"/>
              </a:rPr>
              <a:t>diagnostický</a:t>
            </a:r>
            <a:r>
              <a:rPr sz="2000" spc="-50" dirty="0">
                <a:latin typeface="Arial"/>
                <a:cs typeface="Arial"/>
              </a:rPr>
              <a:t> </a:t>
            </a:r>
            <a:r>
              <a:rPr sz="2000" spc="-20" dirty="0">
                <a:latin typeface="Arial"/>
                <a:cs typeface="Arial"/>
              </a:rPr>
              <a:t>test</a:t>
            </a:r>
            <a:endParaRPr sz="2000" dirty="0">
              <a:latin typeface="Arial"/>
              <a:cs typeface="Arial"/>
            </a:endParaRPr>
          </a:p>
          <a:p>
            <a:pPr>
              <a:lnSpc>
                <a:spcPct val="100000"/>
              </a:lnSpc>
              <a:spcBef>
                <a:spcPts val="100"/>
              </a:spcBef>
            </a:pP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testy</a:t>
            </a:r>
            <a:r>
              <a:rPr sz="2000" spc="-50" dirty="0">
                <a:latin typeface="Arial"/>
                <a:cs typeface="Arial"/>
              </a:rPr>
              <a:t> </a:t>
            </a:r>
            <a:r>
              <a:rPr sz="2000" dirty="0">
                <a:latin typeface="Arial"/>
                <a:cs typeface="Arial"/>
              </a:rPr>
              <a:t>náchylnosti</a:t>
            </a:r>
            <a:r>
              <a:rPr sz="2000" spc="-45" dirty="0">
                <a:latin typeface="Arial"/>
                <a:cs typeface="Arial"/>
              </a:rPr>
              <a:t> </a:t>
            </a:r>
            <a:r>
              <a:rPr sz="2000" dirty="0">
                <a:latin typeface="Arial"/>
                <a:cs typeface="Arial"/>
              </a:rPr>
              <a:t>k</a:t>
            </a:r>
            <a:r>
              <a:rPr sz="2000" spc="-25" dirty="0">
                <a:latin typeface="Arial"/>
                <a:cs typeface="Arial"/>
              </a:rPr>
              <a:t> </a:t>
            </a:r>
            <a:r>
              <a:rPr sz="2000" dirty="0">
                <a:latin typeface="Arial"/>
                <a:cs typeface="Arial"/>
              </a:rPr>
              <a:t>zubnímu</a:t>
            </a:r>
            <a:r>
              <a:rPr sz="2000" spc="-40" dirty="0">
                <a:latin typeface="Arial"/>
                <a:cs typeface="Arial"/>
              </a:rPr>
              <a:t> </a:t>
            </a:r>
            <a:r>
              <a:rPr sz="2000" dirty="0">
                <a:latin typeface="Arial"/>
                <a:cs typeface="Arial"/>
              </a:rPr>
              <a:t>kazu</a:t>
            </a:r>
            <a:r>
              <a:rPr sz="2000" spc="-35" dirty="0">
                <a:latin typeface="Arial"/>
                <a:cs typeface="Arial"/>
              </a:rPr>
              <a:t> </a:t>
            </a:r>
            <a:r>
              <a:rPr sz="2000" dirty="0">
                <a:latin typeface="Wingdings"/>
                <a:cs typeface="Wingdings"/>
              </a:rPr>
              <a:t></a:t>
            </a:r>
            <a:r>
              <a:rPr sz="2000" spc="30" dirty="0">
                <a:latin typeface="Times New Roman"/>
                <a:cs typeface="Times New Roman"/>
              </a:rPr>
              <a:t> </a:t>
            </a:r>
            <a:r>
              <a:rPr sz="2000" dirty="0">
                <a:latin typeface="Arial"/>
                <a:cs typeface="Arial"/>
              </a:rPr>
              <a:t>mikrobiologická</a:t>
            </a:r>
            <a:r>
              <a:rPr sz="2000" spc="-45" dirty="0">
                <a:latin typeface="Arial"/>
                <a:cs typeface="Arial"/>
              </a:rPr>
              <a:t> </a:t>
            </a:r>
            <a:r>
              <a:rPr sz="2000" spc="-10" dirty="0">
                <a:latin typeface="Arial"/>
                <a:cs typeface="Arial"/>
              </a:rPr>
              <a:t>laboratoř</a:t>
            </a:r>
            <a:endParaRPr sz="2000" dirty="0">
              <a:latin typeface="Arial"/>
              <a:cs typeface="Arial"/>
            </a:endParaRPr>
          </a:p>
        </p:txBody>
      </p:sp>
      <p:sp>
        <p:nvSpPr>
          <p:cNvPr id="5" name="object 5"/>
          <p:cNvSpPr txBox="1"/>
          <p:nvPr/>
        </p:nvSpPr>
        <p:spPr>
          <a:xfrm>
            <a:off x="228600" y="3497327"/>
            <a:ext cx="10993755" cy="2884764"/>
          </a:xfrm>
          <a:prstGeom prst="rect">
            <a:avLst/>
          </a:prstGeom>
        </p:spPr>
        <p:txBody>
          <a:bodyPr vert="horz" wrap="square" lIns="0" tIns="12065" rIns="0" bIns="0" rtlCol="0">
            <a:spAutoFit/>
          </a:bodyPr>
          <a:lstStyle/>
          <a:p>
            <a:pPr marL="602615">
              <a:lnSpc>
                <a:spcPct val="100000"/>
              </a:lnSpc>
              <a:spcBef>
                <a:spcPts val="95"/>
              </a:spcBef>
            </a:pPr>
            <a:r>
              <a:rPr sz="1250" dirty="0">
                <a:latin typeface="Wingdings"/>
                <a:cs typeface="Wingdings"/>
              </a:rPr>
              <a:t></a:t>
            </a:r>
            <a:r>
              <a:rPr sz="1250" spc="135" dirty="0">
                <a:latin typeface="Times New Roman"/>
                <a:cs typeface="Times New Roman"/>
              </a:rPr>
              <a:t>  </a:t>
            </a:r>
            <a:r>
              <a:rPr sz="1600" dirty="0">
                <a:latin typeface="Arial"/>
                <a:cs typeface="Arial"/>
              </a:rPr>
              <a:t>stanovení</a:t>
            </a:r>
            <a:r>
              <a:rPr sz="1600" spc="-25" dirty="0">
                <a:latin typeface="Arial"/>
                <a:cs typeface="Arial"/>
              </a:rPr>
              <a:t> </a:t>
            </a:r>
            <a:r>
              <a:rPr sz="1600" dirty="0">
                <a:latin typeface="Arial"/>
                <a:cs typeface="Arial"/>
              </a:rPr>
              <a:t>přítomnosti</a:t>
            </a:r>
            <a:r>
              <a:rPr sz="1600" spc="-20" dirty="0">
                <a:latin typeface="Arial"/>
                <a:cs typeface="Arial"/>
              </a:rPr>
              <a:t> </a:t>
            </a:r>
            <a:r>
              <a:rPr sz="1600" dirty="0">
                <a:latin typeface="Arial"/>
                <a:cs typeface="Arial"/>
              </a:rPr>
              <a:t>kariogenní</a:t>
            </a:r>
            <a:r>
              <a:rPr sz="1600" spc="-50" dirty="0">
                <a:latin typeface="Arial"/>
                <a:cs typeface="Arial"/>
              </a:rPr>
              <a:t> </a:t>
            </a:r>
            <a:r>
              <a:rPr sz="1600" spc="-10" dirty="0">
                <a:latin typeface="Arial"/>
                <a:cs typeface="Arial"/>
              </a:rPr>
              <a:t>mikroflóry</a:t>
            </a:r>
            <a:endParaRPr sz="1600" dirty="0">
              <a:latin typeface="Arial"/>
              <a:cs typeface="Arial"/>
            </a:endParaRPr>
          </a:p>
          <a:p>
            <a:pPr>
              <a:lnSpc>
                <a:spcPct val="100000"/>
              </a:lnSpc>
              <a:spcBef>
                <a:spcPts val="80"/>
              </a:spcBef>
            </a:pPr>
            <a:endParaRPr sz="1600" dirty="0">
              <a:latin typeface="Arial"/>
              <a:cs typeface="Arial"/>
            </a:endParaRPr>
          </a:p>
          <a:p>
            <a:pPr marL="602615">
              <a:lnSpc>
                <a:spcPct val="100000"/>
              </a:lnSpc>
            </a:pPr>
            <a:r>
              <a:rPr sz="1250" dirty="0">
                <a:latin typeface="Wingdings"/>
                <a:cs typeface="Wingdings"/>
              </a:rPr>
              <a:t></a:t>
            </a:r>
            <a:r>
              <a:rPr sz="1250" spc="145" dirty="0">
                <a:latin typeface="Times New Roman"/>
                <a:cs typeface="Times New Roman"/>
              </a:rPr>
              <a:t>  </a:t>
            </a:r>
            <a:r>
              <a:rPr sz="1600" spc="-10" dirty="0">
                <a:latin typeface="Arial"/>
                <a:cs typeface="Arial"/>
              </a:rPr>
              <a:t>kvantitativní</a:t>
            </a:r>
            <a:r>
              <a:rPr sz="1600" spc="-35" dirty="0">
                <a:latin typeface="Arial"/>
                <a:cs typeface="Arial"/>
              </a:rPr>
              <a:t> </a:t>
            </a:r>
            <a:r>
              <a:rPr sz="1600" dirty="0">
                <a:latin typeface="Arial"/>
                <a:cs typeface="Arial"/>
              </a:rPr>
              <a:t>určení</a:t>
            </a:r>
            <a:r>
              <a:rPr sz="1600" spc="-25" dirty="0">
                <a:latin typeface="Arial"/>
                <a:cs typeface="Arial"/>
              </a:rPr>
              <a:t> </a:t>
            </a:r>
            <a:r>
              <a:rPr sz="1600" dirty="0">
                <a:latin typeface="Arial"/>
                <a:cs typeface="Arial"/>
              </a:rPr>
              <a:t>přítomnosti</a:t>
            </a:r>
            <a:r>
              <a:rPr sz="1600" spc="-10" dirty="0">
                <a:latin typeface="Arial"/>
                <a:cs typeface="Arial"/>
              </a:rPr>
              <a:t> </a:t>
            </a:r>
            <a:r>
              <a:rPr sz="1600" dirty="0" err="1">
                <a:latin typeface="Arial"/>
                <a:cs typeface="Arial"/>
              </a:rPr>
              <a:t>fermentujících</a:t>
            </a:r>
            <a:r>
              <a:rPr sz="1600" spc="-20" dirty="0">
                <a:latin typeface="Arial"/>
                <a:cs typeface="Arial"/>
              </a:rPr>
              <a:t> </a:t>
            </a:r>
            <a:r>
              <a:rPr sz="1600" spc="-10" dirty="0" err="1" smtClean="0">
                <a:latin typeface="Arial"/>
                <a:cs typeface="Arial"/>
              </a:rPr>
              <a:t>mikroorganismů</a:t>
            </a:r>
            <a:r>
              <a:rPr sz="1600" spc="-35" dirty="0" smtClean="0">
                <a:latin typeface="Arial"/>
                <a:cs typeface="Arial"/>
              </a:rPr>
              <a:t> </a:t>
            </a:r>
            <a:r>
              <a:rPr sz="1600" dirty="0" err="1" smtClean="0">
                <a:latin typeface="Arial"/>
                <a:cs typeface="Arial"/>
              </a:rPr>
              <a:t>ve</a:t>
            </a:r>
            <a:r>
              <a:rPr sz="1600" spc="-40" dirty="0" smtClean="0">
                <a:latin typeface="Arial"/>
                <a:cs typeface="Arial"/>
              </a:rPr>
              <a:t> </a:t>
            </a:r>
            <a:r>
              <a:rPr sz="1600" spc="-10" dirty="0">
                <a:latin typeface="Arial"/>
                <a:cs typeface="Arial"/>
              </a:rPr>
              <a:t>slině</a:t>
            </a:r>
            <a:endParaRPr sz="1600" dirty="0">
              <a:latin typeface="Arial"/>
              <a:cs typeface="Arial"/>
            </a:endParaRPr>
          </a:p>
          <a:p>
            <a:pPr>
              <a:lnSpc>
                <a:spcPct val="100000"/>
              </a:lnSpc>
              <a:spcBef>
                <a:spcPts val="80"/>
              </a:spcBef>
            </a:pPr>
            <a:endParaRPr sz="1600" dirty="0">
              <a:latin typeface="Arial"/>
              <a:cs typeface="Arial"/>
            </a:endParaRPr>
          </a:p>
          <a:p>
            <a:pPr marL="602615">
              <a:lnSpc>
                <a:spcPct val="100000"/>
              </a:lnSpc>
              <a:spcBef>
                <a:spcPts val="5"/>
              </a:spcBef>
            </a:pPr>
            <a:r>
              <a:rPr sz="1250" dirty="0">
                <a:latin typeface="Wingdings"/>
                <a:cs typeface="Wingdings"/>
              </a:rPr>
              <a:t></a:t>
            </a:r>
            <a:r>
              <a:rPr sz="1250" spc="145" dirty="0">
                <a:latin typeface="Times New Roman"/>
                <a:cs typeface="Times New Roman"/>
              </a:rPr>
              <a:t>  </a:t>
            </a:r>
            <a:r>
              <a:rPr sz="1600" dirty="0">
                <a:latin typeface="Arial"/>
                <a:cs typeface="Arial"/>
              </a:rPr>
              <a:t>stanovení</a:t>
            </a:r>
            <a:r>
              <a:rPr sz="1600" spc="-30" dirty="0">
                <a:latin typeface="Arial"/>
                <a:cs typeface="Arial"/>
              </a:rPr>
              <a:t> </a:t>
            </a:r>
            <a:r>
              <a:rPr sz="1600" dirty="0">
                <a:latin typeface="Arial"/>
                <a:cs typeface="Arial"/>
              </a:rPr>
              <a:t>pufrovací</a:t>
            </a:r>
            <a:r>
              <a:rPr sz="1600" spc="-25" dirty="0">
                <a:latin typeface="Arial"/>
                <a:cs typeface="Arial"/>
              </a:rPr>
              <a:t> </a:t>
            </a:r>
            <a:r>
              <a:rPr sz="1600" dirty="0">
                <a:latin typeface="Arial"/>
                <a:cs typeface="Arial"/>
              </a:rPr>
              <a:t>kapacity</a:t>
            </a:r>
            <a:r>
              <a:rPr sz="1600" spc="-45" dirty="0">
                <a:latin typeface="Arial"/>
                <a:cs typeface="Arial"/>
              </a:rPr>
              <a:t> </a:t>
            </a:r>
            <a:r>
              <a:rPr sz="1600" dirty="0">
                <a:latin typeface="Arial"/>
                <a:cs typeface="Arial"/>
              </a:rPr>
              <a:t>slin</a:t>
            </a:r>
            <a:r>
              <a:rPr sz="1600" spc="-50" dirty="0">
                <a:latin typeface="Arial"/>
                <a:cs typeface="Arial"/>
              </a:rPr>
              <a:t> </a:t>
            </a:r>
            <a:r>
              <a:rPr sz="1600" dirty="0">
                <a:latin typeface="Arial"/>
                <a:cs typeface="Arial"/>
              </a:rPr>
              <a:t>a</a:t>
            </a:r>
            <a:r>
              <a:rPr sz="1600" spc="-40" dirty="0">
                <a:latin typeface="Arial"/>
                <a:cs typeface="Arial"/>
              </a:rPr>
              <a:t> </a:t>
            </a:r>
            <a:r>
              <a:rPr sz="1600" dirty="0">
                <a:latin typeface="Arial"/>
                <a:cs typeface="Arial"/>
              </a:rPr>
              <a:t>rychlosti</a:t>
            </a:r>
            <a:r>
              <a:rPr sz="1600" spc="-30" dirty="0">
                <a:latin typeface="Arial"/>
                <a:cs typeface="Arial"/>
              </a:rPr>
              <a:t> </a:t>
            </a:r>
            <a:r>
              <a:rPr sz="1600" dirty="0">
                <a:latin typeface="Arial"/>
                <a:cs typeface="Arial"/>
              </a:rPr>
              <a:t>sekrece</a:t>
            </a:r>
            <a:r>
              <a:rPr sz="1600" spc="-40" dirty="0">
                <a:latin typeface="Arial"/>
                <a:cs typeface="Arial"/>
              </a:rPr>
              <a:t> </a:t>
            </a:r>
            <a:r>
              <a:rPr sz="1600" spc="-20" dirty="0">
                <a:latin typeface="Arial"/>
                <a:cs typeface="Arial"/>
              </a:rPr>
              <a:t>slin</a:t>
            </a:r>
            <a:endParaRPr sz="1600" dirty="0">
              <a:latin typeface="Arial"/>
              <a:cs typeface="Arial"/>
            </a:endParaRPr>
          </a:p>
          <a:p>
            <a:pPr>
              <a:lnSpc>
                <a:spcPct val="100000"/>
              </a:lnSpc>
              <a:spcBef>
                <a:spcPts val="75"/>
              </a:spcBef>
            </a:pPr>
            <a:endParaRPr sz="1600" dirty="0">
              <a:latin typeface="Arial"/>
              <a:cs typeface="Arial"/>
            </a:endParaRPr>
          </a:p>
          <a:p>
            <a:pPr marL="602615">
              <a:lnSpc>
                <a:spcPct val="100000"/>
              </a:lnSpc>
              <a:spcBef>
                <a:spcPts val="5"/>
              </a:spcBef>
            </a:pPr>
            <a:r>
              <a:rPr sz="1250" dirty="0">
                <a:latin typeface="Wingdings"/>
                <a:cs typeface="Wingdings"/>
              </a:rPr>
              <a:t></a:t>
            </a:r>
            <a:r>
              <a:rPr sz="1250" spc="185" dirty="0">
                <a:latin typeface="Times New Roman"/>
                <a:cs typeface="Times New Roman"/>
              </a:rPr>
              <a:t>  </a:t>
            </a:r>
            <a:r>
              <a:rPr sz="1600" spc="-10" dirty="0">
                <a:latin typeface="Arial"/>
                <a:cs typeface="Arial"/>
              </a:rPr>
              <a:t>kvantifikace</a:t>
            </a:r>
            <a:r>
              <a:rPr sz="1600" spc="-20" dirty="0">
                <a:latin typeface="Arial"/>
                <a:cs typeface="Arial"/>
              </a:rPr>
              <a:t> </a:t>
            </a:r>
            <a:r>
              <a:rPr sz="1600" dirty="0">
                <a:latin typeface="Arial"/>
                <a:cs typeface="Arial"/>
              </a:rPr>
              <a:t>kolonií</a:t>
            </a:r>
            <a:r>
              <a:rPr sz="1600" spc="-15" dirty="0">
                <a:latin typeface="Arial"/>
                <a:cs typeface="Arial"/>
              </a:rPr>
              <a:t> </a:t>
            </a:r>
            <a:r>
              <a:rPr sz="1600" dirty="0">
                <a:latin typeface="Arial"/>
                <a:cs typeface="Arial"/>
              </a:rPr>
              <a:t>plísně</a:t>
            </a:r>
            <a:r>
              <a:rPr sz="1600" spc="15" dirty="0">
                <a:latin typeface="Arial"/>
                <a:cs typeface="Arial"/>
              </a:rPr>
              <a:t> </a:t>
            </a:r>
            <a:r>
              <a:rPr sz="1600" i="1" dirty="0">
                <a:latin typeface="Arial"/>
                <a:cs typeface="Arial"/>
              </a:rPr>
              <a:t>Candida</a:t>
            </a:r>
            <a:r>
              <a:rPr sz="1600" i="1" spc="-15" dirty="0">
                <a:latin typeface="Arial"/>
                <a:cs typeface="Arial"/>
              </a:rPr>
              <a:t> </a:t>
            </a:r>
            <a:r>
              <a:rPr sz="1600" i="1" spc="-10" dirty="0" err="1" smtClean="0">
                <a:latin typeface="Arial"/>
                <a:cs typeface="Arial"/>
              </a:rPr>
              <a:t>albicans</a:t>
            </a:r>
            <a:endParaRPr lang="cs-CZ" sz="1600" i="1" spc="-10" dirty="0" smtClean="0">
              <a:latin typeface="Arial"/>
              <a:cs typeface="Arial"/>
            </a:endParaRPr>
          </a:p>
          <a:p>
            <a:pPr marL="602615">
              <a:lnSpc>
                <a:spcPct val="100000"/>
              </a:lnSpc>
              <a:spcBef>
                <a:spcPts val="5"/>
              </a:spcBef>
            </a:pPr>
            <a:endParaRPr lang="cs-CZ" sz="1600" i="1" spc="-10" dirty="0" smtClean="0">
              <a:latin typeface="Arial"/>
              <a:cs typeface="Arial"/>
            </a:endParaRPr>
          </a:p>
          <a:p>
            <a:pPr marL="602615">
              <a:lnSpc>
                <a:spcPct val="100000"/>
              </a:lnSpc>
              <a:spcBef>
                <a:spcPts val="5"/>
              </a:spcBef>
            </a:pPr>
            <a:endParaRPr sz="1600" dirty="0">
              <a:latin typeface="Arial"/>
              <a:cs typeface="Arial"/>
            </a:endParaRPr>
          </a:p>
          <a:p>
            <a:pPr>
              <a:lnSpc>
                <a:spcPct val="100000"/>
              </a:lnSpc>
              <a:spcBef>
                <a:spcPts val="540"/>
              </a:spcBef>
            </a:pPr>
            <a:endParaRPr sz="1600" dirty="0">
              <a:latin typeface="Arial"/>
              <a:cs typeface="Arial"/>
            </a:endParaRPr>
          </a:p>
          <a:p>
            <a:pPr marL="12700">
              <a:lnSpc>
                <a:spcPct val="100000"/>
              </a:lnSpc>
              <a:tabLst>
                <a:tab pos="190500" algn="l"/>
              </a:tabLst>
            </a:pPr>
            <a:r>
              <a:rPr sz="2000" dirty="0">
                <a:latin typeface="Arial"/>
                <a:cs typeface="Arial"/>
              </a:rPr>
              <a:t>̶	snahy</a:t>
            </a:r>
            <a:r>
              <a:rPr sz="2000" spc="-50" dirty="0">
                <a:latin typeface="Arial"/>
                <a:cs typeface="Arial"/>
              </a:rPr>
              <a:t> </a:t>
            </a:r>
            <a:r>
              <a:rPr sz="2000" dirty="0">
                <a:latin typeface="Arial"/>
                <a:cs typeface="Arial"/>
              </a:rPr>
              <a:t>o</a:t>
            </a:r>
            <a:r>
              <a:rPr sz="2000" spc="-30" dirty="0">
                <a:latin typeface="Arial"/>
                <a:cs typeface="Arial"/>
              </a:rPr>
              <a:t> </a:t>
            </a:r>
            <a:r>
              <a:rPr sz="2000" dirty="0">
                <a:latin typeface="Arial"/>
                <a:cs typeface="Arial"/>
              </a:rPr>
              <a:t>vztažení</a:t>
            </a:r>
            <a:r>
              <a:rPr sz="2000" spc="-40" dirty="0">
                <a:latin typeface="Arial"/>
                <a:cs typeface="Arial"/>
              </a:rPr>
              <a:t> </a:t>
            </a:r>
            <a:r>
              <a:rPr sz="2000" dirty="0">
                <a:latin typeface="Arial"/>
                <a:cs typeface="Arial"/>
              </a:rPr>
              <a:t>prevalence</a:t>
            </a:r>
            <a:r>
              <a:rPr sz="2000" spc="-50" dirty="0">
                <a:latin typeface="Arial"/>
                <a:cs typeface="Arial"/>
              </a:rPr>
              <a:t> </a:t>
            </a:r>
            <a:r>
              <a:rPr sz="2000" dirty="0">
                <a:latin typeface="Arial"/>
                <a:cs typeface="Arial"/>
              </a:rPr>
              <a:t>zubního</a:t>
            </a:r>
            <a:r>
              <a:rPr sz="2000" spc="-50" dirty="0">
                <a:latin typeface="Arial"/>
                <a:cs typeface="Arial"/>
              </a:rPr>
              <a:t> </a:t>
            </a:r>
            <a:r>
              <a:rPr sz="2000" dirty="0">
                <a:latin typeface="Arial"/>
                <a:cs typeface="Arial"/>
              </a:rPr>
              <a:t>kazu</a:t>
            </a:r>
            <a:r>
              <a:rPr sz="2000" spc="-40" dirty="0">
                <a:latin typeface="Arial"/>
                <a:cs typeface="Arial"/>
              </a:rPr>
              <a:t> </a:t>
            </a:r>
            <a:r>
              <a:rPr sz="2000" dirty="0">
                <a:latin typeface="Arial"/>
                <a:cs typeface="Arial"/>
              </a:rPr>
              <a:t>k</a:t>
            </a:r>
            <a:r>
              <a:rPr sz="2000" spc="-20" dirty="0">
                <a:latin typeface="Arial"/>
                <a:cs typeface="Arial"/>
              </a:rPr>
              <a:t> </a:t>
            </a:r>
            <a:r>
              <a:rPr sz="2000" dirty="0">
                <a:latin typeface="Arial"/>
                <a:cs typeface="Arial"/>
              </a:rPr>
              <a:t>fenotypu</a:t>
            </a:r>
            <a:r>
              <a:rPr sz="2000" spc="-40" dirty="0">
                <a:latin typeface="Arial"/>
                <a:cs typeface="Arial"/>
              </a:rPr>
              <a:t> </a:t>
            </a:r>
            <a:r>
              <a:rPr sz="2000" dirty="0">
                <a:latin typeface="Arial"/>
                <a:cs typeface="Arial"/>
              </a:rPr>
              <a:t>určeném</a:t>
            </a:r>
            <a:r>
              <a:rPr sz="2000" spc="-50" dirty="0">
                <a:latin typeface="Arial"/>
                <a:cs typeface="Arial"/>
              </a:rPr>
              <a:t> </a:t>
            </a:r>
            <a:r>
              <a:rPr sz="2000" dirty="0">
                <a:latin typeface="Arial"/>
                <a:cs typeface="Arial"/>
              </a:rPr>
              <a:t>ze</a:t>
            </a:r>
            <a:r>
              <a:rPr sz="2000" spc="-30" dirty="0">
                <a:latin typeface="Arial"/>
                <a:cs typeface="Arial"/>
              </a:rPr>
              <a:t> </a:t>
            </a:r>
            <a:r>
              <a:rPr sz="2000" dirty="0">
                <a:latin typeface="Arial"/>
                <a:cs typeface="Arial"/>
              </a:rPr>
              <a:t>sliny</a:t>
            </a:r>
            <a:r>
              <a:rPr sz="2000" spc="-10" dirty="0">
                <a:latin typeface="Arial"/>
                <a:cs typeface="Arial"/>
              </a:rPr>
              <a:t> </a:t>
            </a:r>
            <a:r>
              <a:rPr sz="2000" dirty="0">
                <a:latin typeface="Wingdings"/>
                <a:cs typeface="Wingdings"/>
              </a:rPr>
              <a:t></a:t>
            </a:r>
            <a:r>
              <a:rPr sz="2000" spc="30" dirty="0">
                <a:latin typeface="Times New Roman"/>
                <a:cs typeface="Times New Roman"/>
              </a:rPr>
              <a:t> </a:t>
            </a:r>
            <a:r>
              <a:rPr sz="2000" dirty="0">
                <a:latin typeface="Arial"/>
                <a:cs typeface="Arial"/>
              </a:rPr>
              <a:t>rozporuplné</a:t>
            </a:r>
            <a:r>
              <a:rPr sz="2000" spc="-45" dirty="0">
                <a:latin typeface="Arial"/>
                <a:cs typeface="Arial"/>
              </a:rPr>
              <a:t> </a:t>
            </a:r>
            <a:r>
              <a:rPr sz="2000" spc="-10" dirty="0">
                <a:latin typeface="Arial"/>
                <a:cs typeface="Arial"/>
              </a:rPr>
              <a:t>výsledky</a:t>
            </a:r>
            <a:endParaRPr sz="20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218" y="2846958"/>
            <a:ext cx="8310880" cy="3883025"/>
          </a:xfrm>
          <a:prstGeom prst="rect">
            <a:avLst/>
          </a:prstGeom>
        </p:spPr>
        <p:txBody>
          <a:bodyPr vert="horz" wrap="square" lIns="0" tIns="12065" rIns="0" bIns="0" rtlCol="0">
            <a:spAutoFit/>
          </a:bodyPr>
          <a:lstStyle/>
          <a:p>
            <a:pPr marL="904875">
              <a:lnSpc>
                <a:spcPct val="100000"/>
              </a:lnSpc>
              <a:spcBef>
                <a:spcPts val="95"/>
              </a:spcBef>
            </a:pPr>
            <a:r>
              <a:rPr sz="1600" dirty="0">
                <a:latin typeface="Arial"/>
                <a:cs typeface="Arial"/>
              </a:rPr>
              <a:t>↑</a:t>
            </a:r>
            <a:r>
              <a:rPr sz="1600" spc="-50" dirty="0">
                <a:latin typeface="Arial"/>
                <a:cs typeface="Arial"/>
              </a:rPr>
              <a:t> </a:t>
            </a:r>
            <a:r>
              <a:rPr sz="1600" dirty="0">
                <a:latin typeface="Arial"/>
                <a:cs typeface="Arial"/>
              </a:rPr>
              <a:t>celkový</a:t>
            </a:r>
            <a:r>
              <a:rPr sz="1600" spc="-65" dirty="0">
                <a:latin typeface="Arial"/>
                <a:cs typeface="Arial"/>
              </a:rPr>
              <a:t> </a:t>
            </a:r>
            <a:r>
              <a:rPr sz="1600" dirty="0">
                <a:latin typeface="Arial"/>
                <a:cs typeface="Arial"/>
              </a:rPr>
              <a:t>protein,</a:t>
            </a:r>
            <a:r>
              <a:rPr sz="1600" spc="-30" dirty="0">
                <a:latin typeface="Arial"/>
                <a:cs typeface="Arial"/>
              </a:rPr>
              <a:t> </a:t>
            </a:r>
            <a:r>
              <a:rPr sz="1600" dirty="0">
                <a:latin typeface="Arial"/>
                <a:cs typeface="Arial"/>
              </a:rPr>
              <a:t>celková</a:t>
            </a:r>
            <a:r>
              <a:rPr sz="1600" spc="-70" dirty="0">
                <a:latin typeface="Arial"/>
                <a:cs typeface="Arial"/>
              </a:rPr>
              <a:t> </a:t>
            </a:r>
            <a:r>
              <a:rPr sz="1600" dirty="0">
                <a:latin typeface="Arial"/>
                <a:cs typeface="Arial"/>
              </a:rPr>
              <a:t>aktivita</a:t>
            </a:r>
            <a:r>
              <a:rPr sz="1600" spc="-60" dirty="0">
                <a:latin typeface="Arial"/>
                <a:cs typeface="Arial"/>
              </a:rPr>
              <a:t> </a:t>
            </a:r>
            <a:r>
              <a:rPr sz="1600" spc="-10" dirty="0">
                <a:latin typeface="Arial"/>
                <a:cs typeface="Arial"/>
              </a:rPr>
              <a:t>antioxidantů</a:t>
            </a:r>
            <a:endParaRPr sz="1600" dirty="0">
              <a:latin typeface="Arial"/>
              <a:cs typeface="Arial"/>
            </a:endParaRPr>
          </a:p>
          <a:p>
            <a:pPr marL="904875">
              <a:lnSpc>
                <a:spcPct val="100000"/>
              </a:lnSpc>
            </a:pPr>
            <a:r>
              <a:rPr sz="1600" dirty="0">
                <a:latin typeface="Arial"/>
                <a:cs typeface="Arial"/>
              </a:rPr>
              <a:t>↑</a:t>
            </a:r>
            <a:r>
              <a:rPr sz="1600" spc="-25" dirty="0">
                <a:latin typeface="Arial"/>
                <a:cs typeface="Arial"/>
              </a:rPr>
              <a:t> </a:t>
            </a:r>
            <a:r>
              <a:rPr sz="1600" spc="-10" dirty="0">
                <a:latin typeface="Arial"/>
                <a:cs typeface="Arial"/>
              </a:rPr>
              <a:t>alfa-</a:t>
            </a:r>
            <a:r>
              <a:rPr sz="1600" dirty="0">
                <a:latin typeface="Arial"/>
                <a:cs typeface="Arial"/>
              </a:rPr>
              <a:t>amyláza,</a:t>
            </a:r>
            <a:r>
              <a:rPr sz="1600" spc="-5" dirty="0">
                <a:latin typeface="Arial"/>
                <a:cs typeface="Arial"/>
              </a:rPr>
              <a:t> </a:t>
            </a:r>
            <a:r>
              <a:rPr sz="1600" dirty="0">
                <a:latin typeface="Arial"/>
                <a:cs typeface="Arial"/>
              </a:rPr>
              <a:t>muciny</a:t>
            </a:r>
            <a:r>
              <a:rPr sz="1600" spc="-25" dirty="0">
                <a:latin typeface="Arial"/>
                <a:cs typeface="Arial"/>
              </a:rPr>
              <a:t> </a:t>
            </a:r>
            <a:r>
              <a:rPr sz="1600" dirty="0">
                <a:latin typeface="Arial"/>
                <a:cs typeface="Arial"/>
              </a:rPr>
              <a:t>(MUC1</a:t>
            </a:r>
            <a:r>
              <a:rPr sz="1600" spc="-20" dirty="0">
                <a:latin typeface="Arial"/>
                <a:cs typeface="Arial"/>
              </a:rPr>
              <a:t> </a:t>
            </a:r>
            <a:r>
              <a:rPr sz="1600" dirty="0">
                <a:latin typeface="Arial"/>
                <a:cs typeface="Arial"/>
              </a:rPr>
              <a:t>a</a:t>
            </a:r>
            <a:r>
              <a:rPr sz="1600" spc="-20" dirty="0">
                <a:latin typeface="Arial"/>
                <a:cs typeface="Arial"/>
              </a:rPr>
              <a:t> </a:t>
            </a:r>
            <a:r>
              <a:rPr sz="1600" spc="-10" dirty="0">
                <a:latin typeface="Arial"/>
                <a:cs typeface="Arial"/>
              </a:rPr>
              <a:t>MUC5B)</a:t>
            </a:r>
            <a:endParaRPr sz="1600" dirty="0">
              <a:latin typeface="Arial"/>
              <a:cs typeface="Arial"/>
            </a:endParaRPr>
          </a:p>
          <a:p>
            <a:pPr>
              <a:lnSpc>
                <a:spcPct val="100000"/>
              </a:lnSpc>
              <a:spcBef>
                <a:spcPts val="80"/>
              </a:spcBef>
            </a:pPr>
            <a:endParaRPr sz="1600" dirty="0">
              <a:latin typeface="Arial"/>
              <a:cs typeface="Arial"/>
            </a:endParaRPr>
          </a:p>
          <a:p>
            <a:pPr marL="904875">
              <a:lnSpc>
                <a:spcPct val="100000"/>
              </a:lnSpc>
            </a:pPr>
            <a:r>
              <a:rPr sz="1600" dirty="0">
                <a:latin typeface="Arial"/>
                <a:cs typeface="Arial"/>
              </a:rPr>
              <a:t>↓</a:t>
            </a:r>
            <a:r>
              <a:rPr sz="1600" spc="-55" dirty="0">
                <a:latin typeface="Arial"/>
                <a:cs typeface="Arial"/>
              </a:rPr>
              <a:t> </a:t>
            </a:r>
            <a:r>
              <a:rPr sz="1600" dirty="0">
                <a:latin typeface="Arial"/>
                <a:cs typeface="Arial"/>
              </a:rPr>
              <a:t>arginin</a:t>
            </a:r>
            <a:r>
              <a:rPr sz="1600" spc="-50" dirty="0">
                <a:latin typeface="Arial"/>
                <a:cs typeface="Arial"/>
              </a:rPr>
              <a:t> </a:t>
            </a:r>
            <a:r>
              <a:rPr sz="1600" dirty="0">
                <a:latin typeface="Arial"/>
                <a:cs typeface="Arial"/>
              </a:rPr>
              <a:t>deiminázový</a:t>
            </a:r>
            <a:r>
              <a:rPr sz="1600" spc="-60" dirty="0">
                <a:latin typeface="Arial"/>
                <a:cs typeface="Arial"/>
              </a:rPr>
              <a:t> </a:t>
            </a:r>
            <a:r>
              <a:rPr sz="1600" dirty="0">
                <a:latin typeface="Arial"/>
                <a:cs typeface="Arial"/>
              </a:rPr>
              <a:t>systém,</a:t>
            </a:r>
            <a:r>
              <a:rPr sz="1600" spc="-20" dirty="0">
                <a:latin typeface="Arial"/>
                <a:cs typeface="Arial"/>
              </a:rPr>
              <a:t> </a:t>
            </a:r>
            <a:r>
              <a:rPr sz="1600" dirty="0">
                <a:latin typeface="Arial"/>
                <a:cs typeface="Arial"/>
              </a:rPr>
              <a:t>albumin,</a:t>
            </a:r>
            <a:r>
              <a:rPr sz="1600" spc="-65" dirty="0">
                <a:latin typeface="Arial"/>
                <a:cs typeface="Arial"/>
              </a:rPr>
              <a:t> </a:t>
            </a:r>
            <a:r>
              <a:rPr sz="1600" dirty="0">
                <a:latin typeface="Arial"/>
                <a:cs typeface="Arial"/>
              </a:rPr>
              <a:t>proteináza</a:t>
            </a:r>
            <a:r>
              <a:rPr sz="1600" spc="-45" dirty="0">
                <a:latin typeface="Arial"/>
                <a:cs typeface="Arial"/>
              </a:rPr>
              <a:t> </a:t>
            </a:r>
            <a:r>
              <a:rPr sz="1600" dirty="0">
                <a:latin typeface="Arial"/>
                <a:cs typeface="Arial"/>
              </a:rPr>
              <a:t>3,</a:t>
            </a:r>
            <a:r>
              <a:rPr sz="1600" spc="-45" dirty="0">
                <a:latin typeface="Arial"/>
                <a:cs typeface="Arial"/>
              </a:rPr>
              <a:t> </a:t>
            </a:r>
            <a:r>
              <a:rPr sz="1600" dirty="0">
                <a:latin typeface="Arial"/>
                <a:cs typeface="Arial"/>
              </a:rPr>
              <a:t>PRP1/3,</a:t>
            </a:r>
            <a:r>
              <a:rPr sz="1600" spc="-35" dirty="0">
                <a:latin typeface="Arial"/>
                <a:cs typeface="Arial"/>
              </a:rPr>
              <a:t> </a:t>
            </a:r>
            <a:r>
              <a:rPr sz="1600" dirty="0">
                <a:latin typeface="Arial"/>
                <a:cs typeface="Arial"/>
              </a:rPr>
              <a:t>statherin,</a:t>
            </a:r>
            <a:r>
              <a:rPr sz="1600" spc="-45" dirty="0">
                <a:latin typeface="Arial"/>
                <a:cs typeface="Arial"/>
              </a:rPr>
              <a:t> </a:t>
            </a:r>
            <a:r>
              <a:rPr sz="1600" dirty="0">
                <a:latin typeface="Arial"/>
                <a:cs typeface="Arial"/>
              </a:rPr>
              <a:t>histatin</a:t>
            </a:r>
            <a:r>
              <a:rPr sz="1600" spc="-45" dirty="0">
                <a:latin typeface="Arial"/>
                <a:cs typeface="Arial"/>
              </a:rPr>
              <a:t> </a:t>
            </a:r>
            <a:r>
              <a:rPr sz="1600" spc="-50" dirty="0">
                <a:latin typeface="Arial"/>
                <a:cs typeface="Arial"/>
              </a:rPr>
              <a:t>1</a:t>
            </a:r>
            <a:endParaRPr sz="1600" dirty="0">
              <a:latin typeface="Arial"/>
              <a:cs typeface="Arial"/>
            </a:endParaRPr>
          </a:p>
          <a:p>
            <a:pPr marL="904875">
              <a:lnSpc>
                <a:spcPct val="100000"/>
              </a:lnSpc>
            </a:pPr>
            <a:r>
              <a:rPr sz="1600" dirty="0">
                <a:latin typeface="Arial"/>
                <a:cs typeface="Arial"/>
              </a:rPr>
              <a:t>↓</a:t>
            </a:r>
            <a:r>
              <a:rPr sz="1600" spc="-35" dirty="0">
                <a:latin typeface="Arial"/>
                <a:cs typeface="Arial"/>
              </a:rPr>
              <a:t> </a:t>
            </a:r>
            <a:r>
              <a:rPr sz="1600" dirty="0">
                <a:latin typeface="Arial"/>
                <a:cs typeface="Arial"/>
              </a:rPr>
              <a:t>koncentrace</a:t>
            </a:r>
            <a:r>
              <a:rPr sz="1600" spc="-25" dirty="0">
                <a:latin typeface="Arial"/>
                <a:cs typeface="Arial"/>
              </a:rPr>
              <a:t> </a:t>
            </a:r>
            <a:r>
              <a:rPr sz="1600" dirty="0">
                <a:latin typeface="Arial"/>
                <a:cs typeface="Arial"/>
              </a:rPr>
              <a:t>vápenatých</a:t>
            </a:r>
            <a:r>
              <a:rPr sz="1600" spc="-50" dirty="0">
                <a:latin typeface="Arial"/>
                <a:cs typeface="Arial"/>
              </a:rPr>
              <a:t> </a:t>
            </a:r>
            <a:r>
              <a:rPr sz="1600" dirty="0">
                <a:latin typeface="Arial"/>
                <a:cs typeface="Arial"/>
              </a:rPr>
              <a:t>a</a:t>
            </a:r>
            <a:r>
              <a:rPr sz="1600" spc="-20" dirty="0">
                <a:latin typeface="Arial"/>
                <a:cs typeface="Arial"/>
              </a:rPr>
              <a:t> </a:t>
            </a:r>
            <a:r>
              <a:rPr sz="1600" spc="-10" dirty="0">
                <a:latin typeface="Arial"/>
                <a:cs typeface="Arial"/>
              </a:rPr>
              <a:t>hydrogenuhličitanových</a:t>
            </a:r>
            <a:r>
              <a:rPr sz="1600" spc="-50" dirty="0">
                <a:latin typeface="Arial"/>
                <a:cs typeface="Arial"/>
              </a:rPr>
              <a:t> </a:t>
            </a:r>
            <a:r>
              <a:rPr sz="1600" spc="-10" dirty="0">
                <a:latin typeface="Arial"/>
                <a:cs typeface="Arial"/>
              </a:rPr>
              <a:t>iontů</a:t>
            </a:r>
            <a:endParaRPr sz="1600" dirty="0">
              <a:latin typeface="Arial"/>
              <a:cs typeface="Arial"/>
            </a:endParaRPr>
          </a:p>
          <a:p>
            <a:pPr marL="904875">
              <a:lnSpc>
                <a:spcPct val="100000"/>
              </a:lnSpc>
            </a:pPr>
            <a:r>
              <a:rPr sz="1600" dirty="0">
                <a:latin typeface="Arial"/>
                <a:cs typeface="Arial"/>
              </a:rPr>
              <a:t>↓</a:t>
            </a:r>
            <a:r>
              <a:rPr sz="1600" spc="-35" dirty="0">
                <a:latin typeface="Arial"/>
                <a:cs typeface="Arial"/>
              </a:rPr>
              <a:t> </a:t>
            </a:r>
            <a:r>
              <a:rPr sz="1600" dirty="0">
                <a:latin typeface="Arial"/>
                <a:cs typeface="Arial"/>
              </a:rPr>
              <a:t>aktivita</a:t>
            </a:r>
            <a:r>
              <a:rPr sz="1600" spc="-45" dirty="0">
                <a:latin typeface="Arial"/>
                <a:cs typeface="Arial"/>
              </a:rPr>
              <a:t> </a:t>
            </a:r>
            <a:r>
              <a:rPr sz="1600" spc="-10" dirty="0">
                <a:latin typeface="Arial"/>
                <a:cs typeface="Arial"/>
              </a:rPr>
              <a:t>ureázy</a:t>
            </a:r>
            <a:endParaRPr sz="1600" dirty="0">
              <a:latin typeface="Arial"/>
              <a:cs typeface="Arial"/>
            </a:endParaRPr>
          </a:p>
          <a:p>
            <a:pPr>
              <a:lnSpc>
                <a:spcPct val="100000"/>
              </a:lnSpc>
            </a:pPr>
            <a:endParaRPr sz="1600" dirty="0">
              <a:latin typeface="Arial"/>
              <a:cs typeface="Arial"/>
            </a:endParaRPr>
          </a:p>
          <a:p>
            <a:pPr>
              <a:lnSpc>
                <a:spcPct val="100000"/>
              </a:lnSpc>
              <a:spcBef>
                <a:spcPts val="1110"/>
              </a:spcBef>
            </a:pPr>
            <a:endParaRPr sz="1600" dirty="0">
              <a:latin typeface="Arial"/>
              <a:cs typeface="Arial"/>
            </a:endParaRPr>
          </a:p>
          <a:p>
            <a:pPr marL="314960">
              <a:lnSpc>
                <a:spcPct val="100000"/>
              </a:lnSpc>
              <a:tabLst>
                <a:tab pos="492759" algn="l"/>
              </a:tabLst>
            </a:pPr>
            <a:r>
              <a:rPr sz="2000" dirty="0">
                <a:solidFill>
                  <a:srgbClr val="0000DC"/>
                </a:solidFill>
                <a:latin typeface="Arial"/>
                <a:cs typeface="Arial"/>
              </a:rPr>
              <a:t>̶	proteinové</a:t>
            </a:r>
            <a:r>
              <a:rPr sz="2000" spc="-50" dirty="0">
                <a:solidFill>
                  <a:srgbClr val="0000DC"/>
                </a:solidFill>
                <a:latin typeface="Arial"/>
                <a:cs typeface="Arial"/>
              </a:rPr>
              <a:t> </a:t>
            </a:r>
            <a:r>
              <a:rPr sz="2000" dirty="0">
                <a:solidFill>
                  <a:srgbClr val="0000DC"/>
                </a:solidFill>
                <a:latin typeface="Arial"/>
                <a:cs typeface="Arial"/>
              </a:rPr>
              <a:t>biomarkery</a:t>
            </a:r>
            <a:r>
              <a:rPr sz="2000" spc="-55" dirty="0">
                <a:solidFill>
                  <a:srgbClr val="0000DC"/>
                </a:solidFill>
                <a:latin typeface="Arial"/>
                <a:cs typeface="Arial"/>
              </a:rPr>
              <a:t> </a:t>
            </a:r>
            <a:r>
              <a:rPr sz="2000" dirty="0">
                <a:solidFill>
                  <a:srgbClr val="0000DC"/>
                </a:solidFill>
                <a:latin typeface="Arial"/>
                <a:cs typeface="Arial"/>
              </a:rPr>
              <a:t>sliny</a:t>
            </a:r>
            <a:r>
              <a:rPr sz="2000" spc="-10" dirty="0">
                <a:solidFill>
                  <a:srgbClr val="0000DC"/>
                </a:solidFill>
                <a:latin typeface="Arial"/>
                <a:cs typeface="Arial"/>
              </a:rPr>
              <a:t> </a:t>
            </a:r>
            <a:r>
              <a:rPr sz="2000" dirty="0">
                <a:solidFill>
                  <a:srgbClr val="0000DC"/>
                </a:solidFill>
                <a:latin typeface="Arial"/>
                <a:cs typeface="Arial"/>
              </a:rPr>
              <a:t>asociované</a:t>
            </a:r>
            <a:r>
              <a:rPr sz="2000" spc="-40" dirty="0">
                <a:solidFill>
                  <a:srgbClr val="0000DC"/>
                </a:solidFill>
                <a:latin typeface="Arial"/>
                <a:cs typeface="Arial"/>
              </a:rPr>
              <a:t> </a:t>
            </a:r>
            <a:r>
              <a:rPr sz="2000" dirty="0">
                <a:solidFill>
                  <a:srgbClr val="0000DC"/>
                </a:solidFill>
                <a:latin typeface="Arial"/>
                <a:cs typeface="Arial"/>
              </a:rPr>
              <a:t>s</a:t>
            </a:r>
            <a:r>
              <a:rPr sz="2000" spc="-30" dirty="0">
                <a:solidFill>
                  <a:srgbClr val="0000DC"/>
                </a:solidFill>
                <a:latin typeface="Arial"/>
                <a:cs typeface="Arial"/>
              </a:rPr>
              <a:t> </a:t>
            </a:r>
            <a:r>
              <a:rPr sz="2000" dirty="0">
                <a:solidFill>
                  <a:srgbClr val="0000DC"/>
                </a:solidFill>
                <a:latin typeface="Arial"/>
                <a:cs typeface="Arial"/>
              </a:rPr>
              <a:t>náchylností</a:t>
            </a:r>
            <a:r>
              <a:rPr sz="2000" spc="-55" dirty="0">
                <a:solidFill>
                  <a:srgbClr val="0000DC"/>
                </a:solidFill>
                <a:latin typeface="Arial"/>
                <a:cs typeface="Arial"/>
              </a:rPr>
              <a:t> </a:t>
            </a:r>
            <a:r>
              <a:rPr sz="2000" dirty="0">
                <a:solidFill>
                  <a:srgbClr val="0000DC"/>
                </a:solidFill>
                <a:latin typeface="Arial"/>
                <a:cs typeface="Arial"/>
              </a:rPr>
              <a:t>ke</a:t>
            </a:r>
            <a:r>
              <a:rPr sz="2000" spc="-25" dirty="0">
                <a:solidFill>
                  <a:srgbClr val="0000DC"/>
                </a:solidFill>
                <a:latin typeface="Arial"/>
                <a:cs typeface="Arial"/>
              </a:rPr>
              <a:t> </a:t>
            </a:r>
            <a:r>
              <a:rPr sz="2000" dirty="0">
                <a:solidFill>
                  <a:srgbClr val="0000DC"/>
                </a:solidFill>
                <a:latin typeface="Arial"/>
                <a:cs typeface="Arial"/>
              </a:rPr>
              <a:t>vzniku</a:t>
            </a:r>
            <a:r>
              <a:rPr sz="2000" spc="-30" dirty="0">
                <a:solidFill>
                  <a:srgbClr val="0000DC"/>
                </a:solidFill>
                <a:latin typeface="Arial"/>
                <a:cs typeface="Arial"/>
              </a:rPr>
              <a:t> </a:t>
            </a:r>
            <a:r>
              <a:rPr sz="2000" spc="-20" dirty="0">
                <a:solidFill>
                  <a:srgbClr val="0000DC"/>
                </a:solidFill>
                <a:latin typeface="Arial"/>
                <a:cs typeface="Arial"/>
              </a:rPr>
              <a:t>ECC:</a:t>
            </a:r>
            <a:endParaRPr sz="2000" dirty="0">
              <a:solidFill>
                <a:srgbClr val="0000DC"/>
              </a:solidFill>
              <a:latin typeface="Arial"/>
              <a:cs typeface="Arial"/>
            </a:endParaRPr>
          </a:p>
          <a:p>
            <a:pPr marL="904875">
              <a:lnSpc>
                <a:spcPct val="100000"/>
              </a:lnSpc>
              <a:spcBef>
                <a:spcPts val="1935"/>
              </a:spcBef>
            </a:pPr>
            <a:r>
              <a:rPr sz="1600" dirty="0">
                <a:latin typeface="Arial"/>
                <a:cs typeface="Arial"/>
              </a:rPr>
              <a:t>↑</a:t>
            </a:r>
            <a:r>
              <a:rPr sz="1600" spc="-30" dirty="0">
                <a:latin typeface="Arial"/>
                <a:cs typeface="Arial"/>
              </a:rPr>
              <a:t> </a:t>
            </a:r>
            <a:r>
              <a:rPr sz="1600" dirty="0">
                <a:latin typeface="Arial"/>
                <a:cs typeface="Arial"/>
              </a:rPr>
              <a:t>PRPs,</a:t>
            </a:r>
            <a:r>
              <a:rPr sz="1600" spc="-40" dirty="0">
                <a:latin typeface="Arial"/>
                <a:cs typeface="Arial"/>
              </a:rPr>
              <a:t> </a:t>
            </a:r>
            <a:r>
              <a:rPr sz="1600" dirty="0">
                <a:latin typeface="Arial"/>
                <a:cs typeface="Arial"/>
              </a:rPr>
              <a:t>histatiny,</a:t>
            </a:r>
            <a:r>
              <a:rPr sz="1600" spc="-25" dirty="0">
                <a:latin typeface="Arial"/>
                <a:cs typeface="Arial"/>
              </a:rPr>
              <a:t> </a:t>
            </a:r>
            <a:r>
              <a:rPr sz="1600" dirty="0">
                <a:latin typeface="Arial"/>
                <a:cs typeface="Arial"/>
              </a:rPr>
              <a:t>IgA,</a:t>
            </a:r>
            <a:r>
              <a:rPr sz="1600" spc="-25" dirty="0">
                <a:latin typeface="Arial"/>
                <a:cs typeface="Arial"/>
              </a:rPr>
              <a:t> IgG</a:t>
            </a:r>
            <a:endParaRPr sz="1600" dirty="0">
              <a:latin typeface="Arial"/>
              <a:cs typeface="Arial"/>
            </a:endParaRPr>
          </a:p>
          <a:p>
            <a:pPr>
              <a:lnSpc>
                <a:spcPct val="100000"/>
              </a:lnSpc>
              <a:spcBef>
                <a:spcPts val="80"/>
              </a:spcBef>
            </a:pPr>
            <a:endParaRPr sz="1600" dirty="0">
              <a:latin typeface="Arial"/>
              <a:cs typeface="Arial"/>
            </a:endParaRPr>
          </a:p>
          <a:p>
            <a:pPr marL="904875">
              <a:lnSpc>
                <a:spcPct val="100000"/>
              </a:lnSpc>
            </a:pPr>
            <a:r>
              <a:rPr sz="1600" dirty="0">
                <a:latin typeface="Arial"/>
                <a:cs typeface="Arial"/>
              </a:rPr>
              <a:t>↓</a:t>
            </a:r>
            <a:r>
              <a:rPr sz="1600" spc="-5" dirty="0">
                <a:latin typeface="Arial"/>
                <a:cs typeface="Arial"/>
              </a:rPr>
              <a:t> </a:t>
            </a:r>
            <a:r>
              <a:rPr sz="1600" spc="-10" dirty="0">
                <a:latin typeface="Arial"/>
                <a:cs typeface="Arial"/>
              </a:rPr>
              <a:t>statherin</a:t>
            </a:r>
            <a:endParaRPr sz="1600" dirty="0">
              <a:latin typeface="Arial"/>
              <a:cs typeface="Arial"/>
            </a:endParaRPr>
          </a:p>
          <a:p>
            <a:pPr>
              <a:lnSpc>
                <a:spcPct val="100000"/>
              </a:lnSpc>
              <a:spcBef>
                <a:spcPts val="690"/>
              </a:spcBef>
            </a:pPr>
            <a:endParaRPr sz="16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4" name="object 4"/>
          <p:cNvSpPr txBox="1"/>
          <p:nvPr/>
        </p:nvSpPr>
        <p:spPr>
          <a:xfrm>
            <a:off x="450595" y="1467358"/>
            <a:ext cx="9882505" cy="1097915"/>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Slina</a:t>
            </a:r>
            <a:r>
              <a:rPr sz="2800" spc="-80" dirty="0">
                <a:latin typeface="Arial"/>
                <a:cs typeface="Arial"/>
              </a:rPr>
              <a:t> </a:t>
            </a:r>
            <a:r>
              <a:rPr sz="2800" dirty="0">
                <a:latin typeface="Arial"/>
                <a:cs typeface="Arial"/>
              </a:rPr>
              <a:t>jako</a:t>
            </a:r>
            <a:r>
              <a:rPr sz="2800" spc="-80" dirty="0">
                <a:latin typeface="Arial"/>
                <a:cs typeface="Arial"/>
              </a:rPr>
              <a:t> </a:t>
            </a:r>
            <a:r>
              <a:rPr sz="2800" dirty="0">
                <a:latin typeface="Arial"/>
                <a:cs typeface="Arial"/>
              </a:rPr>
              <a:t>diagnostické</a:t>
            </a:r>
            <a:r>
              <a:rPr sz="2800" spc="-80" dirty="0">
                <a:latin typeface="Arial"/>
                <a:cs typeface="Arial"/>
              </a:rPr>
              <a:t> </a:t>
            </a:r>
            <a:r>
              <a:rPr sz="2800" dirty="0">
                <a:latin typeface="Arial"/>
                <a:cs typeface="Arial"/>
              </a:rPr>
              <a:t>medium</a:t>
            </a:r>
            <a:r>
              <a:rPr sz="2800" spc="-25" dirty="0">
                <a:latin typeface="Arial"/>
                <a:cs typeface="Arial"/>
              </a:rPr>
              <a:t> </a:t>
            </a:r>
            <a:r>
              <a:rPr sz="2800" dirty="0">
                <a:latin typeface="Arial"/>
                <a:cs typeface="Arial"/>
              </a:rPr>
              <a:t>–</a:t>
            </a:r>
            <a:r>
              <a:rPr sz="2800" spc="-85" dirty="0">
                <a:latin typeface="Arial"/>
                <a:cs typeface="Arial"/>
              </a:rPr>
              <a:t> </a:t>
            </a:r>
            <a:r>
              <a:rPr sz="2800" dirty="0">
                <a:latin typeface="Arial"/>
                <a:cs typeface="Arial"/>
              </a:rPr>
              <a:t>náchylnost</a:t>
            </a:r>
            <a:r>
              <a:rPr sz="2800" spc="-90" dirty="0">
                <a:latin typeface="Arial"/>
                <a:cs typeface="Arial"/>
              </a:rPr>
              <a:t> </a:t>
            </a:r>
            <a:r>
              <a:rPr sz="2800" dirty="0">
                <a:latin typeface="Arial"/>
                <a:cs typeface="Arial"/>
              </a:rPr>
              <a:t>k</a:t>
            </a:r>
            <a:r>
              <a:rPr sz="2800" spc="-90" dirty="0">
                <a:latin typeface="Arial"/>
                <a:cs typeface="Arial"/>
              </a:rPr>
              <a:t> </a:t>
            </a:r>
            <a:r>
              <a:rPr sz="2800" dirty="0">
                <a:latin typeface="Arial"/>
                <a:cs typeface="Arial"/>
              </a:rPr>
              <a:t>zubnímu</a:t>
            </a:r>
            <a:r>
              <a:rPr sz="2800" spc="-80" dirty="0">
                <a:latin typeface="Arial"/>
                <a:cs typeface="Arial"/>
              </a:rPr>
              <a:t> </a:t>
            </a:r>
            <a:r>
              <a:rPr sz="2800" spc="-20" dirty="0">
                <a:latin typeface="Arial"/>
                <a:cs typeface="Arial"/>
              </a:rPr>
              <a:t>kazu</a:t>
            </a:r>
            <a:endParaRPr sz="2800" dirty="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proteinové</a:t>
            </a:r>
            <a:r>
              <a:rPr sz="2000" spc="-50" dirty="0">
                <a:solidFill>
                  <a:srgbClr val="0000DC"/>
                </a:solidFill>
                <a:latin typeface="Arial"/>
                <a:cs typeface="Arial"/>
              </a:rPr>
              <a:t> </a:t>
            </a:r>
            <a:r>
              <a:rPr sz="2000" dirty="0">
                <a:solidFill>
                  <a:srgbClr val="0000DC"/>
                </a:solidFill>
                <a:latin typeface="Arial"/>
                <a:cs typeface="Arial"/>
              </a:rPr>
              <a:t>biomarkery</a:t>
            </a:r>
            <a:r>
              <a:rPr sz="2000" spc="-55" dirty="0">
                <a:solidFill>
                  <a:srgbClr val="0000DC"/>
                </a:solidFill>
                <a:latin typeface="Arial"/>
                <a:cs typeface="Arial"/>
              </a:rPr>
              <a:t> </a:t>
            </a:r>
            <a:r>
              <a:rPr sz="2000" dirty="0">
                <a:solidFill>
                  <a:srgbClr val="0000DC"/>
                </a:solidFill>
                <a:latin typeface="Arial"/>
                <a:cs typeface="Arial"/>
              </a:rPr>
              <a:t>sliny</a:t>
            </a:r>
            <a:r>
              <a:rPr sz="2000" spc="-15" dirty="0">
                <a:solidFill>
                  <a:srgbClr val="0000DC"/>
                </a:solidFill>
                <a:latin typeface="Arial"/>
                <a:cs typeface="Arial"/>
              </a:rPr>
              <a:t> </a:t>
            </a:r>
            <a:r>
              <a:rPr sz="2000" dirty="0">
                <a:solidFill>
                  <a:srgbClr val="0000DC"/>
                </a:solidFill>
                <a:latin typeface="Arial"/>
                <a:cs typeface="Arial"/>
              </a:rPr>
              <a:t>asociované</a:t>
            </a:r>
            <a:r>
              <a:rPr sz="2000" spc="-40" dirty="0">
                <a:solidFill>
                  <a:srgbClr val="0000DC"/>
                </a:solidFill>
                <a:latin typeface="Arial"/>
                <a:cs typeface="Arial"/>
              </a:rPr>
              <a:t> </a:t>
            </a:r>
            <a:r>
              <a:rPr sz="2000" dirty="0">
                <a:solidFill>
                  <a:srgbClr val="0000DC"/>
                </a:solidFill>
                <a:latin typeface="Arial"/>
                <a:cs typeface="Arial"/>
              </a:rPr>
              <a:t>s</a:t>
            </a:r>
            <a:r>
              <a:rPr sz="2000" spc="-30" dirty="0">
                <a:solidFill>
                  <a:srgbClr val="0000DC"/>
                </a:solidFill>
                <a:latin typeface="Arial"/>
                <a:cs typeface="Arial"/>
              </a:rPr>
              <a:t> </a:t>
            </a:r>
            <a:r>
              <a:rPr sz="2000" dirty="0">
                <a:solidFill>
                  <a:srgbClr val="0000DC"/>
                </a:solidFill>
                <a:latin typeface="Arial"/>
                <a:cs typeface="Arial"/>
              </a:rPr>
              <a:t>náchylností</a:t>
            </a:r>
            <a:r>
              <a:rPr sz="2000" spc="-55" dirty="0">
                <a:solidFill>
                  <a:srgbClr val="0000DC"/>
                </a:solidFill>
                <a:latin typeface="Arial"/>
                <a:cs typeface="Arial"/>
              </a:rPr>
              <a:t> </a:t>
            </a:r>
            <a:r>
              <a:rPr sz="2000" dirty="0">
                <a:solidFill>
                  <a:srgbClr val="0000DC"/>
                </a:solidFill>
                <a:latin typeface="Arial"/>
                <a:cs typeface="Arial"/>
              </a:rPr>
              <a:t>ke</a:t>
            </a:r>
            <a:r>
              <a:rPr sz="2000" spc="-30" dirty="0">
                <a:solidFill>
                  <a:srgbClr val="0000DC"/>
                </a:solidFill>
                <a:latin typeface="Arial"/>
                <a:cs typeface="Arial"/>
              </a:rPr>
              <a:t> </a:t>
            </a:r>
            <a:r>
              <a:rPr sz="2000" dirty="0">
                <a:solidFill>
                  <a:srgbClr val="0000DC"/>
                </a:solidFill>
                <a:latin typeface="Arial"/>
                <a:cs typeface="Arial"/>
              </a:rPr>
              <a:t>vzniku</a:t>
            </a:r>
            <a:r>
              <a:rPr sz="2000" spc="-25" dirty="0">
                <a:solidFill>
                  <a:srgbClr val="0000DC"/>
                </a:solidFill>
                <a:latin typeface="Arial"/>
                <a:cs typeface="Arial"/>
              </a:rPr>
              <a:t> </a:t>
            </a:r>
            <a:r>
              <a:rPr sz="2000" dirty="0">
                <a:solidFill>
                  <a:srgbClr val="0000DC"/>
                </a:solidFill>
                <a:latin typeface="Arial"/>
                <a:cs typeface="Arial"/>
              </a:rPr>
              <a:t>zubního</a:t>
            </a:r>
            <a:r>
              <a:rPr sz="2000" spc="-55" dirty="0">
                <a:solidFill>
                  <a:srgbClr val="0000DC"/>
                </a:solidFill>
                <a:latin typeface="Arial"/>
                <a:cs typeface="Arial"/>
              </a:rPr>
              <a:t> </a:t>
            </a:r>
            <a:r>
              <a:rPr sz="2000" spc="-10" dirty="0">
                <a:solidFill>
                  <a:srgbClr val="0000DC"/>
                </a:solidFill>
                <a:latin typeface="Arial"/>
                <a:cs typeface="Arial"/>
              </a:rPr>
              <a:t>kazu:</a:t>
            </a:r>
            <a:endParaRPr sz="2000" dirty="0">
              <a:solidFill>
                <a:srgbClr val="0000DC"/>
              </a:solidFill>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4" name="object 4"/>
          <p:cNvSpPr txBox="1"/>
          <p:nvPr/>
        </p:nvSpPr>
        <p:spPr>
          <a:xfrm>
            <a:off x="399795" y="965357"/>
            <a:ext cx="11442065" cy="5463034"/>
          </a:xfrm>
          <a:prstGeom prst="rect">
            <a:avLst/>
          </a:prstGeom>
        </p:spPr>
        <p:txBody>
          <a:bodyPr vert="horz" wrap="square" lIns="0" tIns="231140" rIns="0" bIns="0" rtlCol="0">
            <a:spAutoFit/>
          </a:bodyPr>
          <a:lstStyle/>
          <a:p>
            <a:pPr marL="63500">
              <a:lnSpc>
                <a:spcPct val="100000"/>
              </a:lnSpc>
              <a:spcBef>
                <a:spcPts val="1820"/>
              </a:spcBef>
              <a:tabLst>
                <a:tab pos="243204" algn="l"/>
              </a:tabLst>
            </a:pPr>
            <a:r>
              <a:rPr sz="2800" dirty="0">
                <a:solidFill>
                  <a:srgbClr val="0000DC"/>
                </a:solidFill>
                <a:latin typeface="Arial"/>
                <a:cs typeface="Arial"/>
              </a:rPr>
              <a:t>̶	</a:t>
            </a:r>
            <a:r>
              <a:rPr sz="2800" dirty="0">
                <a:latin typeface="Arial"/>
                <a:cs typeface="Arial"/>
              </a:rPr>
              <a:t>Slina</a:t>
            </a:r>
            <a:r>
              <a:rPr sz="2800" spc="-85" dirty="0">
                <a:latin typeface="Arial"/>
                <a:cs typeface="Arial"/>
              </a:rPr>
              <a:t> </a:t>
            </a:r>
            <a:r>
              <a:rPr sz="2800" dirty="0">
                <a:latin typeface="Arial"/>
                <a:cs typeface="Arial"/>
              </a:rPr>
              <a:t>jako</a:t>
            </a:r>
            <a:r>
              <a:rPr sz="2800" spc="-85" dirty="0">
                <a:latin typeface="Arial"/>
                <a:cs typeface="Arial"/>
              </a:rPr>
              <a:t> </a:t>
            </a:r>
            <a:r>
              <a:rPr sz="2800" dirty="0">
                <a:latin typeface="Arial"/>
                <a:cs typeface="Arial"/>
              </a:rPr>
              <a:t>diagnostické</a:t>
            </a:r>
            <a:r>
              <a:rPr sz="2800" spc="-85" dirty="0">
                <a:latin typeface="Arial"/>
                <a:cs typeface="Arial"/>
              </a:rPr>
              <a:t> </a:t>
            </a:r>
            <a:r>
              <a:rPr sz="2800" dirty="0">
                <a:latin typeface="Arial"/>
                <a:cs typeface="Arial"/>
              </a:rPr>
              <a:t>medium</a:t>
            </a:r>
            <a:r>
              <a:rPr sz="2800" spc="-30" dirty="0">
                <a:latin typeface="Arial"/>
                <a:cs typeface="Arial"/>
              </a:rPr>
              <a:t> </a:t>
            </a:r>
            <a:r>
              <a:rPr sz="2800" dirty="0">
                <a:latin typeface="Arial"/>
                <a:cs typeface="Arial"/>
              </a:rPr>
              <a:t>–</a:t>
            </a:r>
            <a:r>
              <a:rPr sz="2800" spc="-95" dirty="0">
                <a:latin typeface="Arial"/>
                <a:cs typeface="Arial"/>
              </a:rPr>
              <a:t> </a:t>
            </a:r>
            <a:r>
              <a:rPr sz="2800" dirty="0">
                <a:latin typeface="Arial"/>
                <a:cs typeface="Arial"/>
              </a:rPr>
              <a:t>parodontitida,</a:t>
            </a:r>
            <a:r>
              <a:rPr sz="2800" spc="-75" dirty="0">
                <a:latin typeface="Arial"/>
                <a:cs typeface="Arial"/>
              </a:rPr>
              <a:t> </a:t>
            </a:r>
            <a:r>
              <a:rPr sz="2800" dirty="0">
                <a:latin typeface="Arial"/>
                <a:cs typeface="Arial"/>
              </a:rPr>
              <a:t>rakovina</a:t>
            </a:r>
            <a:r>
              <a:rPr sz="2800" spc="-85" dirty="0">
                <a:latin typeface="Arial"/>
                <a:cs typeface="Arial"/>
              </a:rPr>
              <a:t> </a:t>
            </a:r>
            <a:r>
              <a:rPr sz="2800" spc="-25" dirty="0">
                <a:latin typeface="Arial"/>
                <a:cs typeface="Arial"/>
              </a:rPr>
              <a:t>DÚ</a:t>
            </a:r>
            <a:endParaRPr sz="2800" dirty="0">
              <a:latin typeface="Arial"/>
              <a:cs typeface="Arial"/>
            </a:endParaRPr>
          </a:p>
          <a:p>
            <a:pPr marL="316230">
              <a:lnSpc>
                <a:spcPct val="100000"/>
              </a:lnSpc>
              <a:spcBef>
                <a:spcPts val="1245"/>
              </a:spcBef>
              <a:tabLst>
                <a:tab pos="494665" algn="l"/>
              </a:tabLst>
            </a:pPr>
            <a:r>
              <a:rPr sz="2000" dirty="0">
                <a:solidFill>
                  <a:srgbClr val="0000DC"/>
                </a:solidFill>
                <a:latin typeface="Arial"/>
                <a:cs typeface="Arial"/>
              </a:rPr>
              <a:t>̶	</a:t>
            </a:r>
            <a:r>
              <a:rPr sz="2000" spc="-10" dirty="0">
                <a:solidFill>
                  <a:srgbClr val="0000DC"/>
                </a:solidFill>
                <a:latin typeface="Arial"/>
                <a:cs typeface="Arial"/>
              </a:rPr>
              <a:t>parodontitida</a:t>
            </a:r>
            <a:endParaRPr sz="2000" dirty="0">
              <a:solidFill>
                <a:srgbClr val="0000DC"/>
              </a:solidFill>
              <a:latin typeface="Arial"/>
              <a:cs typeface="Arial"/>
            </a:endParaRPr>
          </a:p>
          <a:p>
            <a:pPr marL="3134995" marR="245745" indent="-2228850">
              <a:lnSpc>
                <a:spcPct val="100000"/>
              </a:lnSpc>
              <a:spcBef>
                <a:spcPts val="20"/>
              </a:spcBef>
            </a:pPr>
            <a:r>
              <a:rPr sz="1600" dirty="0">
                <a:latin typeface="Wingdings"/>
                <a:cs typeface="Wingdings"/>
              </a:rPr>
              <a:t></a:t>
            </a:r>
            <a:r>
              <a:rPr sz="1600" spc="15" dirty="0">
                <a:latin typeface="Times New Roman"/>
                <a:cs typeface="Times New Roman"/>
              </a:rPr>
              <a:t> </a:t>
            </a:r>
            <a:r>
              <a:rPr sz="1600" dirty="0">
                <a:latin typeface="Arial"/>
                <a:cs typeface="Arial"/>
              </a:rPr>
              <a:t>↑</a:t>
            </a:r>
            <a:r>
              <a:rPr sz="1600" spc="-30" dirty="0">
                <a:latin typeface="Arial"/>
                <a:cs typeface="Arial"/>
              </a:rPr>
              <a:t> </a:t>
            </a:r>
            <a:r>
              <a:rPr sz="1600" dirty="0">
                <a:latin typeface="Arial"/>
                <a:cs typeface="Arial"/>
              </a:rPr>
              <a:t>slinné</a:t>
            </a:r>
            <a:r>
              <a:rPr sz="1600" spc="-50" dirty="0">
                <a:latin typeface="Arial"/>
                <a:cs typeface="Arial"/>
              </a:rPr>
              <a:t> </a:t>
            </a:r>
            <a:r>
              <a:rPr sz="1600" dirty="0">
                <a:latin typeface="Arial"/>
                <a:cs typeface="Arial"/>
              </a:rPr>
              <a:t>biomarkery</a:t>
            </a:r>
            <a:r>
              <a:rPr sz="1600" spc="-20" dirty="0">
                <a:latin typeface="Arial"/>
                <a:cs typeface="Arial"/>
              </a:rPr>
              <a:t> </a:t>
            </a:r>
            <a:r>
              <a:rPr sz="1600" dirty="0">
                <a:latin typeface="Arial"/>
                <a:cs typeface="Arial"/>
              </a:rPr>
              <a:t>–</a:t>
            </a:r>
            <a:r>
              <a:rPr sz="1600" spc="-25" dirty="0">
                <a:latin typeface="Arial"/>
                <a:cs typeface="Arial"/>
              </a:rPr>
              <a:t> </a:t>
            </a:r>
            <a:r>
              <a:rPr sz="1600" spc="-10" dirty="0">
                <a:latin typeface="Arial"/>
                <a:cs typeface="Arial"/>
              </a:rPr>
              <a:t>IL-</a:t>
            </a:r>
            <a:r>
              <a:rPr sz="1600" dirty="0">
                <a:latin typeface="Arial"/>
                <a:cs typeface="Arial"/>
              </a:rPr>
              <a:t>1β,</a:t>
            </a:r>
            <a:r>
              <a:rPr sz="1600" spc="-15" dirty="0">
                <a:latin typeface="Arial"/>
                <a:cs typeface="Arial"/>
              </a:rPr>
              <a:t> </a:t>
            </a:r>
            <a:r>
              <a:rPr sz="1600" spc="-10" dirty="0">
                <a:latin typeface="Arial"/>
                <a:cs typeface="Arial"/>
              </a:rPr>
              <a:t>MMP-</a:t>
            </a:r>
            <a:r>
              <a:rPr sz="1600" dirty="0">
                <a:latin typeface="Arial"/>
                <a:cs typeface="Arial"/>
              </a:rPr>
              <a:t>8,</a:t>
            </a:r>
            <a:r>
              <a:rPr sz="1600" spc="-15" dirty="0">
                <a:latin typeface="Arial"/>
                <a:cs typeface="Arial"/>
              </a:rPr>
              <a:t> </a:t>
            </a:r>
            <a:r>
              <a:rPr sz="1600" spc="-10" dirty="0">
                <a:latin typeface="Arial"/>
                <a:cs typeface="Arial"/>
              </a:rPr>
              <a:t>MMP-</a:t>
            </a:r>
            <a:r>
              <a:rPr sz="1600" dirty="0">
                <a:latin typeface="Arial"/>
                <a:cs typeface="Arial"/>
              </a:rPr>
              <a:t>9,</a:t>
            </a:r>
            <a:r>
              <a:rPr sz="1600" spc="-15" dirty="0">
                <a:latin typeface="Arial"/>
                <a:cs typeface="Arial"/>
              </a:rPr>
              <a:t> </a:t>
            </a:r>
            <a:r>
              <a:rPr sz="1600" spc="-10" dirty="0">
                <a:latin typeface="Arial"/>
                <a:cs typeface="Arial"/>
              </a:rPr>
              <a:t>TNF-</a:t>
            </a:r>
            <a:r>
              <a:rPr sz="1600" dirty="0">
                <a:latin typeface="Arial"/>
                <a:cs typeface="Arial"/>
              </a:rPr>
              <a:t>α,</a:t>
            </a:r>
            <a:r>
              <a:rPr sz="1600" spc="-5" dirty="0">
                <a:latin typeface="Arial"/>
                <a:cs typeface="Arial"/>
              </a:rPr>
              <a:t> </a:t>
            </a:r>
            <a:r>
              <a:rPr sz="1600" dirty="0">
                <a:latin typeface="Arial"/>
                <a:cs typeface="Arial"/>
              </a:rPr>
              <a:t>AST,</a:t>
            </a:r>
            <a:r>
              <a:rPr sz="1600" spc="-40" dirty="0">
                <a:latin typeface="Arial"/>
                <a:cs typeface="Arial"/>
              </a:rPr>
              <a:t> </a:t>
            </a:r>
            <a:r>
              <a:rPr sz="1600" dirty="0">
                <a:latin typeface="Arial"/>
                <a:cs typeface="Arial"/>
              </a:rPr>
              <a:t>ligand</a:t>
            </a:r>
            <a:r>
              <a:rPr sz="1600" spc="-45" dirty="0">
                <a:latin typeface="Arial"/>
                <a:cs typeface="Arial"/>
              </a:rPr>
              <a:t> </a:t>
            </a:r>
            <a:r>
              <a:rPr sz="1600" dirty="0">
                <a:latin typeface="Arial"/>
                <a:cs typeface="Arial"/>
              </a:rPr>
              <a:t>pro</a:t>
            </a:r>
            <a:r>
              <a:rPr sz="1600" spc="-30" dirty="0">
                <a:latin typeface="Arial"/>
                <a:cs typeface="Arial"/>
              </a:rPr>
              <a:t> </a:t>
            </a:r>
            <a:r>
              <a:rPr sz="1600" dirty="0">
                <a:latin typeface="Arial"/>
                <a:cs typeface="Arial"/>
              </a:rPr>
              <a:t>receptor</a:t>
            </a:r>
            <a:r>
              <a:rPr sz="1600" spc="-20" dirty="0">
                <a:latin typeface="Arial"/>
                <a:cs typeface="Arial"/>
              </a:rPr>
              <a:t> </a:t>
            </a:r>
            <a:r>
              <a:rPr sz="1600" dirty="0">
                <a:latin typeface="Arial"/>
                <a:cs typeface="Arial"/>
              </a:rPr>
              <a:t>aktivátoru</a:t>
            </a:r>
            <a:r>
              <a:rPr sz="1600" spc="-40" dirty="0">
                <a:latin typeface="Arial"/>
                <a:cs typeface="Arial"/>
              </a:rPr>
              <a:t> </a:t>
            </a:r>
            <a:r>
              <a:rPr sz="1600" dirty="0">
                <a:latin typeface="Arial"/>
                <a:cs typeface="Arial"/>
              </a:rPr>
              <a:t>nukleárního</a:t>
            </a:r>
            <a:r>
              <a:rPr sz="1600" spc="-20" dirty="0">
                <a:latin typeface="Arial"/>
                <a:cs typeface="Arial"/>
              </a:rPr>
              <a:t> </a:t>
            </a:r>
            <a:r>
              <a:rPr sz="1600" dirty="0">
                <a:latin typeface="Arial"/>
                <a:cs typeface="Arial"/>
              </a:rPr>
              <a:t>faktoru</a:t>
            </a:r>
            <a:r>
              <a:rPr sz="1600" spc="10" dirty="0">
                <a:latin typeface="Arial"/>
                <a:cs typeface="Arial"/>
              </a:rPr>
              <a:t> </a:t>
            </a:r>
            <a:r>
              <a:rPr sz="1600" spc="-25" dirty="0">
                <a:latin typeface="Arial"/>
                <a:cs typeface="Arial"/>
              </a:rPr>
              <a:t>κB </a:t>
            </a:r>
            <a:r>
              <a:rPr sz="1600" dirty="0">
                <a:latin typeface="Arial"/>
                <a:cs typeface="Arial"/>
              </a:rPr>
              <a:t>(RANKL),</a:t>
            </a:r>
            <a:r>
              <a:rPr sz="1600" spc="-40" dirty="0">
                <a:latin typeface="Arial"/>
                <a:cs typeface="Arial"/>
              </a:rPr>
              <a:t> </a:t>
            </a:r>
            <a:r>
              <a:rPr sz="1600" spc="-10" dirty="0">
                <a:latin typeface="Arial"/>
                <a:cs typeface="Arial"/>
              </a:rPr>
              <a:t>osteoprotegerin,</a:t>
            </a:r>
            <a:r>
              <a:rPr sz="1600" spc="-40" dirty="0">
                <a:latin typeface="Arial"/>
                <a:cs typeface="Arial"/>
              </a:rPr>
              <a:t> </a:t>
            </a:r>
            <a:r>
              <a:rPr sz="1600" dirty="0">
                <a:latin typeface="Arial"/>
                <a:cs typeface="Arial"/>
              </a:rPr>
              <a:t>prostaglandin</a:t>
            </a:r>
            <a:r>
              <a:rPr sz="1600" spc="-70" dirty="0">
                <a:latin typeface="Arial"/>
                <a:cs typeface="Arial"/>
              </a:rPr>
              <a:t> </a:t>
            </a:r>
            <a:r>
              <a:rPr sz="1600" spc="-25" dirty="0">
                <a:latin typeface="Arial"/>
                <a:cs typeface="Arial"/>
              </a:rPr>
              <a:t>E</a:t>
            </a:r>
            <a:r>
              <a:rPr sz="1575" spc="-37" baseline="-21164" dirty="0">
                <a:latin typeface="Arial"/>
                <a:cs typeface="Arial"/>
              </a:rPr>
              <a:t>2</a:t>
            </a:r>
            <a:endParaRPr sz="1575" baseline="-21164" dirty="0">
              <a:latin typeface="Arial"/>
              <a:cs typeface="Arial"/>
            </a:endParaRPr>
          </a:p>
          <a:p>
            <a:pPr marL="3134995" marR="55880" indent="-170815">
              <a:lnSpc>
                <a:spcPct val="100000"/>
              </a:lnSpc>
            </a:pPr>
            <a:r>
              <a:rPr sz="1600" dirty="0">
                <a:latin typeface="Arial"/>
                <a:cs typeface="Arial"/>
              </a:rPr>
              <a:t>–</a:t>
            </a:r>
            <a:r>
              <a:rPr sz="1600" spc="-35" dirty="0">
                <a:latin typeface="Arial"/>
                <a:cs typeface="Arial"/>
              </a:rPr>
              <a:t> </a:t>
            </a:r>
            <a:r>
              <a:rPr sz="1600" dirty="0">
                <a:latin typeface="Arial"/>
                <a:cs typeface="Arial"/>
              </a:rPr>
              <a:t>lze</a:t>
            </a:r>
            <a:r>
              <a:rPr sz="1600" spc="-35" dirty="0">
                <a:latin typeface="Arial"/>
                <a:cs typeface="Arial"/>
              </a:rPr>
              <a:t> </a:t>
            </a:r>
            <a:r>
              <a:rPr sz="1600" dirty="0">
                <a:latin typeface="Arial"/>
                <a:cs typeface="Arial"/>
              </a:rPr>
              <a:t>je</a:t>
            </a:r>
            <a:r>
              <a:rPr sz="1600" spc="-45" dirty="0">
                <a:latin typeface="Arial"/>
                <a:cs typeface="Arial"/>
              </a:rPr>
              <a:t> </a:t>
            </a:r>
            <a:r>
              <a:rPr sz="1600" dirty="0">
                <a:latin typeface="Arial"/>
                <a:cs typeface="Arial"/>
              </a:rPr>
              <a:t>použít</a:t>
            </a:r>
            <a:r>
              <a:rPr sz="1600" spc="-20" dirty="0">
                <a:latin typeface="Arial"/>
                <a:cs typeface="Arial"/>
              </a:rPr>
              <a:t> </a:t>
            </a:r>
            <a:r>
              <a:rPr sz="1600" dirty="0">
                <a:latin typeface="Arial"/>
                <a:cs typeface="Arial"/>
              </a:rPr>
              <a:t>pro</a:t>
            </a:r>
            <a:r>
              <a:rPr sz="1600" spc="-15" dirty="0">
                <a:latin typeface="Arial"/>
                <a:cs typeface="Arial"/>
              </a:rPr>
              <a:t> </a:t>
            </a:r>
            <a:r>
              <a:rPr sz="1600" dirty="0">
                <a:latin typeface="Arial"/>
                <a:cs typeface="Arial"/>
              </a:rPr>
              <a:t>detekci</a:t>
            </a:r>
            <a:r>
              <a:rPr sz="1600" spc="-40" dirty="0">
                <a:latin typeface="Arial"/>
                <a:cs typeface="Arial"/>
              </a:rPr>
              <a:t> </a:t>
            </a:r>
            <a:r>
              <a:rPr sz="1600" dirty="0">
                <a:latin typeface="Arial"/>
                <a:cs typeface="Arial"/>
              </a:rPr>
              <a:t>počínající</a:t>
            </a:r>
            <a:r>
              <a:rPr sz="1600" spc="-15" dirty="0">
                <a:latin typeface="Arial"/>
                <a:cs typeface="Arial"/>
              </a:rPr>
              <a:t> </a:t>
            </a:r>
            <a:r>
              <a:rPr sz="1600" spc="-10" dirty="0">
                <a:latin typeface="Arial"/>
                <a:cs typeface="Arial"/>
              </a:rPr>
              <a:t>parodontitidy,</a:t>
            </a:r>
            <a:r>
              <a:rPr sz="1600" dirty="0">
                <a:latin typeface="Arial"/>
                <a:cs typeface="Arial"/>
              </a:rPr>
              <a:t> pro</a:t>
            </a:r>
            <a:r>
              <a:rPr sz="1600" spc="-25" dirty="0">
                <a:latin typeface="Arial"/>
                <a:cs typeface="Arial"/>
              </a:rPr>
              <a:t> </a:t>
            </a:r>
            <a:r>
              <a:rPr sz="1600" dirty="0">
                <a:latin typeface="Arial"/>
                <a:cs typeface="Arial"/>
              </a:rPr>
              <a:t>rozlišení</a:t>
            </a:r>
            <a:r>
              <a:rPr sz="1600" spc="-35" dirty="0">
                <a:latin typeface="Arial"/>
                <a:cs typeface="Arial"/>
              </a:rPr>
              <a:t> </a:t>
            </a:r>
            <a:r>
              <a:rPr sz="1600" spc="-10" dirty="0">
                <a:latin typeface="Arial"/>
                <a:cs typeface="Arial"/>
              </a:rPr>
              <a:t>parodontitidy,</a:t>
            </a:r>
            <a:r>
              <a:rPr sz="1600" dirty="0">
                <a:latin typeface="Arial"/>
                <a:cs typeface="Arial"/>
              </a:rPr>
              <a:t> gingivitidy</a:t>
            </a:r>
            <a:r>
              <a:rPr sz="1600" spc="-60" dirty="0">
                <a:latin typeface="Arial"/>
                <a:cs typeface="Arial"/>
              </a:rPr>
              <a:t> </a:t>
            </a:r>
            <a:r>
              <a:rPr sz="1600" dirty="0">
                <a:latin typeface="Arial"/>
                <a:cs typeface="Arial"/>
              </a:rPr>
              <a:t>a</a:t>
            </a:r>
            <a:r>
              <a:rPr sz="1600" spc="-30" dirty="0">
                <a:latin typeface="Arial"/>
                <a:cs typeface="Arial"/>
              </a:rPr>
              <a:t> </a:t>
            </a:r>
            <a:r>
              <a:rPr sz="1600" spc="-25" dirty="0">
                <a:latin typeface="Arial"/>
                <a:cs typeface="Arial"/>
              </a:rPr>
              <a:t>pro </a:t>
            </a:r>
            <a:r>
              <a:rPr sz="1600" dirty="0">
                <a:latin typeface="Arial"/>
                <a:cs typeface="Arial"/>
              </a:rPr>
              <a:t>predikci</a:t>
            </a:r>
            <a:r>
              <a:rPr sz="1600" spc="-45" dirty="0">
                <a:latin typeface="Arial"/>
                <a:cs typeface="Arial"/>
              </a:rPr>
              <a:t> </a:t>
            </a:r>
            <a:r>
              <a:rPr sz="1600" dirty="0">
                <a:latin typeface="Arial"/>
                <a:cs typeface="Arial"/>
              </a:rPr>
              <a:t>progrese</a:t>
            </a:r>
            <a:r>
              <a:rPr sz="1600" spc="-10" dirty="0">
                <a:latin typeface="Arial"/>
                <a:cs typeface="Arial"/>
              </a:rPr>
              <a:t> parodontitidy</a:t>
            </a:r>
            <a:r>
              <a:rPr sz="1600" spc="-25" dirty="0">
                <a:latin typeface="Arial"/>
                <a:cs typeface="Arial"/>
              </a:rPr>
              <a:t> </a:t>
            </a:r>
            <a:r>
              <a:rPr sz="1600" dirty="0">
                <a:latin typeface="Arial"/>
                <a:cs typeface="Arial"/>
              </a:rPr>
              <a:t>a</a:t>
            </a:r>
            <a:r>
              <a:rPr sz="1600" spc="-35" dirty="0">
                <a:latin typeface="Arial"/>
                <a:cs typeface="Arial"/>
              </a:rPr>
              <a:t> </a:t>
            </a:r>
            <a:r>
              <a:rPr sz="1600" dirty="0">
                <a:latin typeface="Arial"/>
                <a:cs typeface="Arial"/>
              </a:rPr>
              <a:t>sledování</a:t>
            </a:r>
            <a:r>
              <a:rPr sz="1600" spc="-40" dirty="0">
                <a:latin typeface="Arial"/>
                <a:cs typeface="Arial"/>
              </a:rPr>
              <a:t> </a:t>
            </a:r>
            <a:r>
              <a:rPr sz="1600" spc="-10" dirty="0">
                <a:latin typeface="Arial"/>
                <a:cs typeface="Arial"/>
              </a:rPr>
              <a:t>prognózy</a:t>
            </a:r>
            <a:endParaRPr sz="1600" dirty="0">
              <a:latin typeface="Arial"/>
              <a:cs typeface="Arial"/>
            </a:endParaRPr>
          </a:p>
          <a:p>
            <a:pPr>
              <a:lnSpc>
                <a:spcPct val="100000"/>
              </a:lnSpc>
              <a:spcBef>
                <a:spcPts val="80"/>
              </a:spcBef>
            </a:pPr>
            <a:endParaRPr sz="1600" dirty="0">
              <a:latin typeface="Arial"/>
              <a:cs typeface="Arial"/>
            </a:endParaRPr>
          </a:p>
          <a:p>
            <a:pPr marL="906144">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a:t>
            </a:r>
            <a:r>
              <a:rPr sz="1600" spc="-45" dirty="0">
                <a:latin typeface="Arial"/>
                <a:cs typeface="Arial"/>
              </a:rPr>
              <a:t> </a:t>
            </a:r>
            <a:r>
              <a:rPr sz="1600" dirty="0">
                <a:latin typeface="Arial"/>
                <a:cs typeface="Arial"/>
              </a:rPr>
              <a:t>bakterie</a:t>
            </a:r>
            <a:r>
              <a:rPr sz="1600" spc="-60" dirty="0">
                <a:latin typeface="Arial"/>
                <a:cs typeface="Arial"/>
              </a:rPr>
              <a:t> </a:t>
            </a:r>
            <a:r>
              <a:rPr sz="1600" dirty="0">
                <a:latin typeface="Arial"/>
                <a:cs typeface="Arial"/>
              </a:rPr>
              <a:t>červeného</a:t>
            </a:r>
            <a:r>
              <a:rPr sz="1600" spc="-40" dirty="0">
                <a:latin typeface="Arial"/>
                <a:cs typeface="Arial"/>
              </a:rPr>
              <a:t> </a:t>
            </a:r>
            <a:r>
              <a:rPr sz="1600" dirty="0">
                <a:latin typeface="Arial"/>
                <a:cs typeface="Arial"/>
              </a:rPr>
              <a:t>komplexu</a:t>
            </a:r>
            <a:r>
              <a:rPr sz="1600" spc="-55" dirty="0">
                <a:latin typeface="Arial"/>
                <a:cs typeface="Arial"/>
              </a:rPr>
              <a:t> </a:t>
            </a:r>
            <a:r>
              <a:rPr sz="1600" dirty="0">
                <a:latin typeface="Arial"/>
                <a:cs typeface="Arial"/>
              </a:rPr>
              <a:t>(</a:t>
            </a:r>
            <a:r>
              <a:rPr sz="1600" i="1" dirty="0">
                <a:latin typeface="Arial"/>
                <a:cs typeface="Arial"/>
              </a:rPr>
              <a:t>Porphyromonas</a:t>
            </a:r>
            <a:r>
              <a:rPr sz="1600" i="1" spc="-15" dirty="0">
                <a:latin typeface="Arial"/>
                <a:cs typeface="Arial"/>
              </a:rPr>
              <a:t> </a:t>
            </a:r>
            <a:r>
              <a:rPr sz="1600" i="1" dirty="0">
                <a:latin typeface="Arial"/>
                <a:cs typeface="Arial"/>
              </a:rPr>
              <a:t>gingivalis</a:t>
            </a:r>
            <a:r>
              <a:rPr sz="1600" dirty="0">
                <a:latin typeface="Arial"/>
                <a:cs typeface="Arial"/>
              </a:rPr>
              <a:t>,</a:t>
            </a:r>
            <a:r>
              <a:rPr sz="1600" spc="-75" dirty="0">
                <a:latin typeface="Arial"/>
                <a:cs typeface="Arial"/>
              </a:rPr>
              <a:t> </a:t>
            </a:r>
            <a:r>
              <a:rPr sz="1600" i="1" dirty="0">
                <a:latin typeface="Arial"/>
                <a:cs typeface="Arial"/>
              </a:rPr>
              <a:t>Tannerella</a:t>
            </a:r>
            <a:r>
              <a:rPr sz="1600" i="1" spc="-60" dirty="0">
                <a:latin typeface="Arial"/>
                <a:cs typeface="Arial"/>
              </a:rPr>
              <a:t> </a:t>
            </a:r>
            <a:r>
              <a:rPr sz="1600" i="1" dirty="0">
                <a:latin typeface="Arial"/>
                <a:cs typeface="Arial"/>
              </a:rPr>
              <a:t>forsythia</a:t>
            </a:r>
            <a:r>
              <a:rPr sz="1600" dirty="0">
                <a:latin typeface="Arial"/>
                <a:cs typeface="Arial"/>
              </a:rPr>
              <a:t>,</a:t>
            </a:r>
            <a:r>
              <a:rPr sz="1600" spc="-35" dirty="0">
                <a:latin typeface="Arial"/>
                <a:cs typeface="Arial"/>
              </a:rPr>
              <a:t> </a:t>
            </a:r>
            <a:r>
              <a:rPr sz="1600" i="1" dirty="0">
                <a:latin typeface="Arial"/>
                <a:cs typeface="Arial"/>
              </a:rPr>
              <a:t>Treponema</a:t>
            </a:r>
            <a:r>
              <a:rPr sz="1600" i="1" spc="-30" dirty="0">
                <a:latin typeface="Arial"/>
                <a:cs typeface="Arial"/>
              </a:rPr>
              <a:t> </a:t>
            </a:r>
            <a:r>
              <a:rPr sz="1600" i="1" spc="-10" dirty="0">
                <a:latin typeface="Arial"/>
                <a:cs typeface="Arial"/>
              </a:rPr>
              <a:t>denticola</a:t>
            </a:r>
            <a:r>
              <a:rPr sz="1600" spc="-10" dirty="0">
                <a:latin typeface="Arial"/>
                <a:cs typeface="Arial"/>
              </a:rPr>
              <a:t>)</a:t>
            </a:r>
            <a:endParaRPr sz="1600" dirty="0">
              <a:latin typeface="Arial"/>
              <a:cs typeface="Arial"/>
            </a:endParaRPr>
          </a:p>
          <a:p>
            <a:pPr marL="906144">
              <a:lnSpc>
                <a:spcPct val="100000"/>
              </a:lnSpc>
            </a:pPr>
            <a:r>
              <a:rPr sz="1600" dirty="0">
                <a:latin typeface="Wingdings"/>
                <a:cs typeface="Wingdings"/>
              </a:rPr>
              <a:t></a:t>
            </a:r>
            <a:r>
              <a:rPr sz="1600" spc="15" dirty="0">
                <a:latin typeface="Times New Roman"/>
                <a:cs typeface="Times New Roman"/>
              </a:rPr>
              <a:t> </a:t>
            </a:r>
            <a:r>
              <a:rPr sz="1600" dirty="0">
                <a:latin typeface="Arial"/>
                <a:cs typeface="Arial"/>
              </a:rPr>
              <a:t>↑</a:t>
            </a:r>
            <a:r>
              <a:rPr sz="1600" spc="-25" dirty="0">
                <a:latin typeface="Arial"/>
                <a:cs typeface="Arial"/>
              </a:rPr>
              <a:t> </a:t>
            </a:r>
            <a:r>
              <a:rPr sz="1600" i="1" dirty="0">
                <a:latin typeface="Arial"/>
                <a:cs typeface="Arial"/>
              </a:rPr>
              <a:t>Aggregatibacter</a:t>
            </a:r>
            <a:r>
              <a:rPr sz="1600" i="1" spc="-30" dirty="0">
                <a:latin typeface="Arial"/>
                <a:cs typeface="Arial"/>
              </a:rPr>
              <a:t> </a:t>
            </a:r>
            <a:r>
              <a:rPr sz="1600" i="1" spc="-10" dirty="0">
                <a:latin typeface="Arial"/>
                <a:cs typeface="Arial"/>
              </a:rPr>
              <a:t>actinomycetemcomitans,</a:t>
            </a:r>
            <a:r>
              <a:rPr sz="1600" i="1" dirty="0">
                <a:latin typeface="Arial"/>
                <a:cs typeface="Arial"/>
              </a:rPr>
              <a:t> Prevotella</a:t>
            </a:r>
            <a:r>
              <a:rPr sz="1600" i="1" spc="-40" dirty="0">
                <a:latin typeface="Arial"/>
                <a:cs typeface="Arial"/>
              </a:rPr>
              <a:t> </a:t>
            </a:r>
            <a:r>
              <a:rPr sz="1600" i="1" dirty="0">
                <a:latin typeface="Arial"/>
                <a:cs typeface="Arial"/>
              </a:rPr>
              <a:t>intermedia</a:t>
            </a:r>
            <a:r>
              <a:rPr sz="1600" i="1" spc="-5" dirty="0">
                <a:latin typeface="Arial"/>
                <a:cs typeface="Arial"/>
              </a:rPr>
              <a:t> </a:t>
            </a:r>
            <a:r>
              <a:rPr sz="1600" dirty="0">
                <a:latin typeface="Arial"/>
                <a:cs typeface="Arial"/>
              </a:rPr>
              <a:t>(G</a:t>
            </a:r>
            <a:r>
              <a:rPr sz="1575" baseline="26455" dirty="0">
                <a:latin typeface="Arial"/>
                <a:cs typeface="Arial"/>
              </a:rPr>
              <a:t>-</a:t>
            </a:r>
            <a:r>
              <a:rPr sz="1575" spc="-7" baseline="26455" dirty="0">
                <a:latin typeface="Arial"/>
                <a:cs typeface="Arial"/>
              </a:rPr>
              <a:t> </a:t>
            </a:r>
            <a:r>
              <a:rPr sz="1600" spc="-10" dirty="0">
                <a:latin typeface="Arial"/>
                <a:cs typeface="Arial"/>
              </a:rPr>
              <a:t>anaerobi)</a:t>
            </a:r>
            <a:endParaRPr sz="1600" dirty="0">
              <a:latin typeface="Arial"/>
              <a:cs typeface="Arial"/>
            </a:endParaRPr>
          </a:p>
          <a:p>
            <a:pPr>
              <a:lnSpc>
                <a:spcPct val="100000"/>
              </a:lnSpc>
              <a:spcBef>
                <a:spcPts val="80"/>
              </a:spcBef>
            </a:pPr>
            <a:endParaRPr sz="1600" dirty="0">
              <a:latin typeface="Arial"/>
              <a:cs typeface="Arial"/>
            </a:endParaRPr>
          </a:p>
          <a:p>
            <a:pPr marL="906144">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genetické</a:t>
            </a:r>
            <a:r>
              <a:rPr sz="1600" spc="-55" dirty="0">
                <a:latin typeface="Arial"/>
                <a:cs typeface="Arial"/>
              </a:rPr>
              <a:t> </a:t>
            </a:r>
            <a:r>
              <a:rPr sz="1600" dirty="0">
                <a:latin typeface="Arial"/>
                <a:cs typeface="Arial"/>
              </a:rPr>
              <a:t>predispozice</a:t>
            </a:r>
            <a:r>
              <a:rPr sz="1600" spc="-65" dirty="0">
                <a:latin typeface="Arial"/>
                <a:cs typeface="Arial"/>
              </a:rPr>
              <a:t> </a:t>
            </a:r>
            <a:r>
              <a:rPr sz="1600" dirty="0">
                <a:latin typeface="Arial"/>
                <a:cs typeface="Arial"/>
              </a:rPr>
              <a:t>pro</a:t>
            </a:r>
            <a:r>
              <a:rPr sz="1600" spc="-30" dirty="0">
                <a:latin typeface="Arial"/>
                <a:cs typeface="Arial"/>
              </a:rPr>
              <a:t> </a:t>
            </a:r>
            <a:r>
              <a:rPr sz="1600" dirty="0">
                <a:latin typeface="Arial"/>
                <a:cs typeface="Arial"/>
              </a:rPr>
              <a:t>náchylnost</a:t>
            </a:r>
            <a:r>
              <a:rPr sz="1600" spc="-20" dirty="0">
                <a:latin typeface="Arial"/>
                <a:cs typeface="Arial"/>
              </a:rPr>
              <a:t> </a:t>
            </a:r>
            <a:r>
              <a:rPr sz="1600" dirty="0">
                <a:latin typeface="Wingdings"/>
                <a:cs typeface="Wingdings"/>
              </a:rPr>
              <a:t></a:t>
            </a:r>
            <a:r>
              <a:rPr sz="1600" spc="-5" dirty="0">
                <a:latin typeface="Times New Roman"/>
                <a:cs typeface="Times New Roman"/>
              </a:rPr>
              <a:t> </a:t>
            </a:r>
            <a:r>
              <a:rPr sz="1600" dirty="0">
                <a:solidFill>
                  <a:srgbClr val="FF0000"/>
                </a:solidFill>
                <a:latin typeface="Arial"/>
                <a:cs typeface="Arial"/>
              </a:rPr>
              <a:t>polymorfismus</a:t>
            </a:r>
            <a:r>
              <a:rPr sz="1600" spc="-20" dirty="0">
                <a:solidFill>
                  <a:srgbClr val="FF0000"/>
                </a:solidFill>
                <a:latin typeface="Arial"/>
                <a:cs typeface="Arial"/>
              </a:rPr>
              <a:t> </a:t>
            </a:r>
            <a:r>
              <a:rPr sz="1600" dirty="0">
                <a:solidFill>
                  <a:srgbClr val="FF0000"/>
                </a:solidFill>
                <a:latin typeface="Arial"/>
                <a:cs typeface="Arial"/>
              </a:rPr>
              <a:t>v</a:t>
            </a:r>
            <a:r>
              <a:rPr sz="1600" spc="-40" dirty="0">
                <a:solidFill>
                  <a:srgbClr val="FF0000"/>
                </a:solidFill>
                <a:latin typeface="Arial"/>
                <a:cs typeface="Arial"/>
              </a:rPr>
              <a:t> </a:t>
            </a:r>
            <a:r>
              <a:rPr sz="1600" dirty="0">
                <a:solidFill>
                  <a:srgbClr val="FF0000"/>
                </a:solidFill>
                <a:latin typeface="Arial"/>
                <a:cs typeface="Arial"/>
              </a:rPr>
              <a:t>genu</a:t>
            </a:r>
            <a:r>
              <a:rPr sz="1600" spc="-35" dirty="0">
                <a:solidFill>
                  <a:srgbClr val="FF0000"/>
                </a:solidFill>
                <a:latin typeface="Arial"/>
                <a:cs typeface="Arial"/>
              </a:rPr>
              <a:t> </a:t>
            </a:r>
            <a:r>
              <a:rPr sz="1600" dirty="0">
                <a:solidFill>
                  <a:srgbClr val="FF0000"/>
                </a:solidFill>
                <a:latin typeface="Arial"/>
                <a:cs typeface="Arial"/>
              </a:rPr>
              <a:t>pro</a:t>
            </a:r>
            <a:r>
              <a:rPr sz="1600" spc="-40" dirty="0">
                <a:solidFill>
                  <a:srgbClr val="FF0000"/>
                </a:solidFill>
                <a:latin typeface="Arial"/>
                <a:cs typeface="Arial"/>
              </a:rPr>
              <a:t> </a:t>
            </a:r>
            <a:r>
              <a:rPr sz="1600" spc="-10" dirty="0">
                <a:solidFill>
                  <a:srgbClr val="FF0000"/>
                </a:solidFill>
                <a:latin typeface="Arial"/>
                <a:cs typeface="Arial"/>
              </a:rPr>
              <a:t>IL-</a:t>
            </a:r>
            <a:r>
              <a:rPr sz="1600" spc="-50" dirty="0">
                <a:solidFill>
                  <a:srgbClr val="FF0000"/>
                </a:solidFill>
                <a:latin typeface="Arial"/>
                <a:cs typeface="Arial"/>
              </a:rPr>
              <a:t>1</a:t>
            </a:r>
            <a:endParaRPr sz="1600" dirty="0">
              <a:solidFill>
                <a:srgbClr val="FF0000"/>
              </a:solidFill>
              <a:latin typeface="Arial"/>
              <a:cs typeface="Arial"/>
            </a:endParaRPr>
          </a:p>
          <a:p>
            <a:pPr>
              <a:lnSpc>
                <a:spcPct val="100000"/>
              </a:lnSpc>
              <a:spcBef>
                <a:spcPts val="545"/>
              </a:spcBef>
            </a:pPr>
            <a:endParaRPr sz="1600" dirty="0">
              <a:latin typeface="Arial"/>
              <a:cs typeface="Arial"/>
            </a:endParaRPr>
          </a:p>
          <a:p>
            <a:pPr marL="316230">
              <a:lnSpc>
                <a:spcPct val="100000"/>
              </a:lnSpc>
              <a:tabLst>
                <a:tab pos="494665" algn="l"/>
              </a:tabLst>
            </a:pPr>
            <a:r>
              <a:rPr sz="2000" dirty="0">
                <a:solidFill>
                  <a:srgbClr val="0000DC"/>
                </a:solidFill>
                <a:latin typeface="Arial"/>
                <a:cs typeface="Arial"/>
              </a:rPr>
              <a:t>̶	</a:t>
            </a:r>
            <a:r>
              <a:rPr lang="cs-CZ" sz="2000" dirty="0" smtClean="0">
                <a:solidFill>
                  <a:srgbClr val="0000DC"/>
                </a:solidFill>
                <a:latin typeface="Arial"/>
                <a:cs typeface="Arial"/>
              </a:rPr>
              <a:t>nádory</a:t>
            </a:r>
            <a:r>
              <a:rPr sz="2000" spc="-35" dirty="0" smtClean="0">
                <a:latin typeface="Arial"/>
                <a:cs typeface="Arial"/>
              </a:rPr>
              <a:t> </a:t>
            </a:r>
            <a:r>
              <a:rPr sz="2000" dirty="0">
                <a:latin typeface="Arial"/>
                <a:cs typeface="Arial"/>
              </a:rPr>
              <a:t>(dlaždicobuněčný</a:t>
            </a:r>
            <a:r>
              <a:rPr sz="2000" spc="-55" dirty="0">
                <a:latin typeface="Arial"/>
                <a:cs typeface="Arial"/>
              </a:rPr>
              <a:t> </a:t>
            </a:r>
            <a:r>
              <a:rPr sz="2000" dirty="0">
                <a:latin typeface="Arial"/>
                <a:cs typeface="Arial"/>
              </a:rPr>
              <a:t>karcinom</a:t>
            </a:r>
            <a:r>
              <a:rPr sz="2000" spc="-45" dirty="0">
                <a:latin typeface="Arial"/>
                <a:cs typeface="Arial"/>
              </a:rPr>
              <a:t> </a:t>
            </a:r>
            <a:r>
              <a:rPr sz="2000" dirty="0">
                <a:latin typeface="Arial"/>
                <a:cs typeface="Arial"/>
              </a:rPr>
              <a:t>dutiny</a:t>
            </a:r>
            <a:r>
              <a:rPr sz="2000" spc="-35" dirty="0">
                <a:latin typeface="Arial"/>
                <a:cs typeface="Arial"/>
              </a:rPr>
              <a:t> </a:t>
            </a:r>
            <a:r>
              <a:rPr sz="2000" dirty="0">
                <a:latin typeface="Arial"/>
                <a:cs typeface="Arial"/>
              </a:rPr>
              <a:t>ústní</a:t>
            </a:r>
            <a:r>
              <a:rPr sz="2000" spc="-30" dirty="0">
                <a:latin typeface="Arial"/>
                <a:cs typeface="Arial"/>
              </a:rPr>
              <a:t> </a:t>
            </a:r>
            <a:r>
              <a:rPr sz="2000" dirty="0">
                <a:latin typeface="Arial"/>
                <a:cs typeface="Arial"/>
              </a:rPr>
              <a:t>–</a:t>
            </a:r>
            <a:r>
              <a:rPr sz="2000" spc="-25" dirty="0">
                <a:latin typeface="Arial"/>
                <a:cs typeface="Arial"/>
              </a:rPr>
              <a:t> </a:t>
            </a:r>
            <a:r>
              <a:rPr sz="2000" spc="-10" dirty="0">
                <a:latin typeface="Arial"/>
                <a:cs typeface="Arial"/>
              </a:rPr>
              <a:t>OSCC)</a:t>
            </a:r>
            <a:endParaRPr sz="2000" dirty="0">
              <a:latin typeface="Arial"/>
              <a:cs typeface="Arial"/>
            </a:endParaRPr>
          </a:p>
          <a:p>
            <a:pPr marL="2219960" marR="747395" indent="-1903730">
              <a:lnSpc>
                <a:spcPct val="100000"/>
              </a:lnSpc>
              <a:spcBef>
                <a:spcPts val="20"/>
              </a:spcBef>
            </a:pPr>
            <a:r>
              <a:rPr sz="1600" dirty="0">
                <a:latin typeface="Wingdings"/>
                <a:cs typeface="Wingdings"/>
              </a:rPr>
              <a:t></a:t>
            </a:r>
            <a:r>
              <a:rPr sz="1600" spc="15" dirty="0">
                <a:latin typeface="Times New Roman"/>
                <a:cs typeface="Times New Roman"/>
              </a:rPr>
              <a:t> </a:t>
            </a:r>
            <a:r>
              <a:rPr sz="1600" dirty="0">
                <a:latin typeface="Arial"/>
                <a:cs typeface="Arial"/>
              </a:rPr>
              <a:t>↑</a:t>
            </a:r>
            <a:r>
              <a:rPr sz="1600" spc="-30" dirty="0">
                <a:latin typeface="Arial"/>
                <a:cs typeface="Arial"/>
              </a:rPr>
              <a:t> </a:t>
            </a:r>
            <a:r>
              <a:rPr sz="1600" dirty="0">
                <a:latin typeface="Arial"/>
                <a:cs typeface="Arial"/>
              </a:rPr>
              <a:t>slinné</a:t>
            </a:r>
            <a:r>
              <a:rPr sz="1600" spc="-60" dirty="0">
                <a:latin typeface="Arial"/>
                <a:cs typeface="Arial"/>
              </a:rPr>
              <a:t> </a:t>
            </a:r>
            <a:r>
              <a:rPr sz="1600" dirty="0">
                <a:latin typeface="Arial"/>
                <a:cs typeface="Arial"/>
              </a:rPr>
              <a:t>biomarkery</a:t>
            </a:r>
            <a:r>
              <a:rPr sz="1600" spc="-25" dirty="0">
                <a:latin typeface="Arial"/>
                <a:cs typeface="Arial"/>
              </a:rPr>
              <a:t> </a:t>
            </a:r>
            <a:r>
              <a:rPr sz="1600" dirty="0">
                <a:latin typeface="Arial"/>
                <a:cs typeface="Arial"/>
              </a:rPr>
              <a:t>–</a:t>
            </a:r>
            <a:r>
              <a:rPr sz="1600" spc="-25" dirty="0">
                <a:latin typeface="Arial"/>
                <a:cs typeface="Arial"/>
              </a:rPr>
              <a:t> </a:t>
            </a:r>
            <a:r>
              <a:rPr sz="1600" spc="-10" dirty="0">
                <a:latin typeface="Arial"/>
                <a:cs typeface="Arial"/>
              </a:rPr>
              <a:t>IL-</a:t>
            </a:r>
            <a:r>
              <a:rPr sz="1600" dirty="0">
                <a:latin typeface="Arial"/>
                <a:cs typeface="Arial"/>
              </a:rPr>
              <a:t>6,</a:t>
            </a:r>
            <a:r>
              <a:rPr sz="1600" spc="-20" dirty="0">
                <a:latin typeface="Arial"/>
                <a:cs typeface="Arial"/>
              </a:rPr>
              <a:t> </a:t>
            </a:r>
            <a:r>
              <a:rPr sz="1600" spc="-10" dirty="0">
                <a:latin typeface="Arial"/>
                <a:cs typeface="Arial"/>
              </a:rPr>
              <a:t>IL-</a:t>
            </a:r>
            <a:r>
              <a:rPr sz="1600" dirty="0">
                <a:latin typeface="Arial"/>
                <a:cs typeface="Arial"/>
              </a:rPr>
              <a:t>8,</a:t>
            </a:r>
            <a:r>
              <a:rPr sz="1600" spc="-20" dirty="0">
                <a:latin typeface="Arial"/>
                <a:cs typeface="Arial"/>
              </a:rPr>
              <a:t> </a:t>
            </a:r>
            <a:r>
              <a:rPr sz="1600" spc="-10" dirty="0">
                <a:latin typeface="Arial"/>
                <a:cs typeface="Arial"/>
              </a:rPr>
              <a:t>IL-</a:t>
            </a:r>
            <a:r>
              <a:rPr sz="1600" dirty="0">
                <a:latin typeface="Arial"/>
                <a:cs typeface="Arial"/>
              </a:rPr>
              <a:t>1α,</a:t>
            </a:r>
            <a:r>
              <a:rPr sz="1600" spc="-15" dirty="0">
                <a:latin typeface="Arial"/>
                <a:cs typeface="Arial"/>
              </a:rPr>
              <a:t> </a:t>
            </a:r>
            <a:r>
              <a:rPr sz="1600" spc="-10" dirty="0">
                <a:latin typeface="Arial"/>
                <a:cs typeface="Arial"/>
              </a:rPr>
              <a:t>IL-</a:t>
            </a:r>
            <a:r>
              <a:rPr sz="1600" dirty="0">
                <a:latin typeface="Arial"/>
                <a:cs typeface="Arial"/>
              </a:rPr>
              <a:t>1β,</a:t>
            </a:r>
            <a:r>
              <a:rPr sz="1600" spc="-10" dirty="0">
                <a:latin typeface="Arial"/>
                <a:cs typeface="Arial"/>
              </a:rPr>
              <a:t> </a:t>
            </a:r>
            <a:r>
              <a:rPr sz="1600" dirty="0">
                <a:latin typeface="Arial"/>
                <a:cs typeface="Arial"/>
              </a:rPr>
              <a:t>CD59,</a:t>
            </a:r>
            <a:r>
              <a:rPr sz="1600" spc="-40" dirty="0">
                <a:latin typeface="Arial"/>
                <a:cs typeface="Arial"/>
              </a:rPr>
              <a:t> </a:t>
            </a:r>
            <a:r>
              <a:rPr sz="1600" dirty="0">
                <a:latin typeface="Arial"/>
                <a:cs typeface="Arial"/>
              </a:rPr>
              <a:t>MRP14</a:t>
            </a:r>
            <a:r>
              <a:rPr sz="1600" spc="-45" dirty="0">
                <a:latin typeface="Arial"/>
                <a:cs typeface="Arial"/>
              </a:rPr>
              <a:t> </a:t>
            </a:r>
            <a:r>
              <a:rPr sz="1600" dirty="0">
                <a:latin typeface="Arial"/>
                <a:cs typeface="Arial"/>
              </a:rPr>
              <a:t>(myeloid</a:t>
            </a:r>
            <a:r>
              <a:rPr sz="1600" spc="-10" dirty="0">
                <a:latin typeface="Arial"/>
                <a:cs typeface="Arial"/>
              </a:rPr>
              <a:t> </a:t>
            </a:r>
            <a:r>
              <a:rPr sz="1600" dirty="0">
                <a:latin typeface="Arial"/>
                <a:cs typeface="Arial"/>
              </a:rPr>
              <a:t>related</a:t>
            </a:r>
            <a:r>
              <a:rPr sz="1600" spc="-20" dirty="0">
                <a:latin typeface="Arial"/>
                <a:cs typeface="Arial"/>
              </a:rPr>
              <a:t> </a:t>
            </a:r>
            <a:r>
              <a:rPr sz="1600" dirty="0">
                <a:latin typeface="Arial"/>
                <a:cs typeface="Arial"/>
              </a:rPr>
              <a:t>protein),</a:t>
            </a:r>
            <a:r>
              <a:rPr sz="1600" spc="-20" dirty="0">
                <a:latin typeface="Arial"/>
                <a:cs typeface="Arial"/>
              </a:rPr>
              <a:t> </a:t>
            </a:r>
            <a:r>
              <a:rPr sz="1600" dirty="0">
                <a:latin typeface="Arial"/>
                <a:cs typeface="Arial"/>
              </a:rPr>
              <a:t>profilin</a:t>
            </a:r>
            <a:r>
              <a:rPr sz="1600" spc="-45" dirty="0">
                <a:latin typeface="Arial"/>
                <a:cs typeface="Arial"/>
              </a:rPr>
              <a:t> </a:t>
            </a:r>
            <a:r>
              <a:rPr sz="1600" dirty="0">
                <a:latin typeface="Arial"/>
                <a:cs typeface="Arial"/>
              </a:rPr>
              <a:t>1,</a:t>
            </a:r>
            <a:r>
              <a:rPr sz="1600" spc="-25" dirty="0">
                <a:latin typeface="Arial"/>
                <a:cs typeface="Arial"/>
              </a:rPr>
              <a:t> </a:t>
            </a:r>
            <a:r>
              <a:rPr sz="1600" dirty="0">
                <a:latin typeface="Arial"/>
                <a:cs typeface="Arial"/>
              </a:rPr>
              <a:t>kataláza,</a:t>
            </a:r>
            <a:r>
              <a:rPr sz="1600" spc="-40" dirty="0">
                <a:latin typeface="Arial"/>
                <a:cs typeface="Arial"/>
              </a:rPr>
              <a:t> </a:t>
            </a:r>
            <a:r>
              <a:rPr sz="1600" spc="-10" dirty="0">
                <a:latin typeface="Arial"/>
                <a:cs typeface="Arial"/>
              </a:rPr>
              <a:t>protein </a:t>
            </a:r>
            <a:r>
              <a:rPr sz="1600" dirty="0">
                <a:latin typeface="Arial"/>
                <a:cs typeface="Arial"/>
              </a:rPr>
              <a:t>vázající</a:t>
            </a:r>
            <a:r>
              <a:rPr sz="1600" spc="-35" dirty="0">
                <a:latin typeface="Arial"/>
                <a:cs typeface="Arial"/>
              </a:rPr>
              <a:t> </a:t>
            </a:r>
            <a:r>
              <a:rPr sz="1600" spc="-10" dirty="0">
                <a:latin typeface="Arial"/>
                <a:cs typeface="Arial"/>
              </a:rPr>
              <a:t>Mac-</a:t>
            </a:r>
            <a:r>
              <a:rPr sz="1600" dirty="0">
                <a:latin typeface="Arial"/>
                <a:cs typeface="Arial"/>
              </a:rPr>
              <a:t>2</a:t>
            </a:r>
            <a:r>
              <a:rPr sz="1600" spc="-15" dirty="0">
                <a:latin typeface="Arial"/>
                <a:cs typeface="Arial"/>
              </a:rPr>
              <a:t> </a:t>
            </a:r>
            <a:r>
              <a:rPr sz="1600" spc="-10" dirty="0">
                <a:latin typeface="Arial"/>
                <a:cs typeface="Arial"/>
              </a:rPr>
              <a:t>(M2BP)</a:t>
            </a:r>
            <a:endParaRPr sz="1600" dirty="0">
              <a:latin typeface="Arial"/>
              <a:cs typeface="Arial"/>
            </a:endParaRPr>
          </a:p>
          <a:p>
            <a:pPr marL="544830" marR="272415" indent="-228600">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další</a:t>
            </a:r>
            <a:r>
              <a:rPr sz="1600" spc="-45" dirty="0">
                <a:latin typeface="Arial"/>
                <a:cs typeface="Arial"/>
              </a:rPr>
              <a:t> </a:t>
            </a:r>
            <a:r>
              <a:rPr sz="1600" dirty="0">
                <a:latin typeface="Arial"/>
                <a:cs typeface="Arial"/>
              </a:rPr>
              <a:t>potenciální</a:t>
            </a:r>
            <a:r>
              <a:rPr sz="1600" spc="-35" dirty="0">
                <a:latin typeface="Arial"/>
                <a:cs typeface="Arial"/>
              </a:rPr>
              <a:t> </a:t>
            </a:r>
            <a:r>
              <a:rPr sz="1600" dirty="0">
                <a:latin typeface="Arial"/>
                <a:cs typeface="Arial"/>
              </a:rPr>
              <a:t>markery</a:t>
            </a:r>
            <a:r>
              <a:rPr sz="1600" spc="-10" dirty="0">
                <a:latin typeface="Arial"/>
                <a:cs typeface="Arial"/>
              </a:rPr>
              <a:t> </a:t>
            </a:r>
            <a:r>
              <a:rPr sz="1600" dirty="0">
                <a:latin typeface="Arial"/>
                <a:cs typeface="Arial"/>
              </a:rPr>
              <a:t>ve</a:t>
            </a:r>
            <a:r>
              <a:rPr sz="1600" spc="-40" dirty="0">
                <a:latin typeface="Arial"/>
                <a:cs typeface="Arial"/>
              </a:rPr>
              <a:t> </a:t>
            </a:r>
            <a:r>
              <a:rPr sz="1600" dirty="0">
                <a:latin typeface="Arial"/>
                <a:cs typeface="Arial"/>
              </a:rPr>
              <a:t>slině</a:t>
            </a:r>
            <a:r>
              <a:rPr sz="1600" spc="-40" dirty="0">
                <a:latin typeface="Arial"/>
                <a:cs typeface="Arial"/>
              </a:rPr>
              <a:t> </a:t>
            </a:r>
            <a:r>
              <a:rPr sz="1600" dirty="0">
                <a:latin typeface="Wingdings"/>
                <a:cs typeface="Wingdings"/>
              </a:rPr>
              <a:t></a:t>
            </a:r>
            <a:r>
              <a:rPr sz="1600" spc="20" dirty="0">
                <a:latin typeface="Times New Roman"/>
                <a:cs typeface="Times New Roman"/>
              </a:rPr>
              <a:t> </a:t>
            </a:r>
            <a:r>
              <a:rPr sz="1600" dirty="0">
                <a:latin typeface="Arial"/>
                <a:cs typeface="Arial"/>
              </a:rPr>
              <a:t>telomeráza,</a:t>
            </a:r>
            <a:r>
              <a:rPr sz="1600" spc="-20" dirty="0">
                <a:latin typeface="Arial"/>
                <a:cs typeface="Arial"/>
              </a:rPr>
              <a:t> </a:t>
            </a:r>
            <a:r>
              <a:rPr sz="1600" spc="-10" dirty="0">
                <a:latin typeface="Arial"/>
                <a:cs typeface="Arial"/>
              </a:rPr>
              <a:t>Cyfra21-</a:t>
            </a:r>
            <a:r>
              <a:rPr sz="1600" dirty="0">
                <a:latin typeface="Arial"/>
                <a:cs typeface="Arial"/>
              </a:rPr>
              <a:t>1,</a:t>
            </a:r>
            <a:r>
              <a:rPr sz="1600" spc="20" dirty="0">
                <a:latin typeface="Arial"/>
                <a:cs typeface="Arial"/>
              </a:rPr>
              <a:t> </a:t>
            </a:r>
            <a:r>
              <a:rPr sz="1600" dirty="0">
                <a:latin typeface="Arial"/>
                <a:cs typeface="Arial"/>
              </a:rPr>
              <a:t>tkáňový</a:t>
            </a:r>
            <a:r>
              <a:rPr sz="1600" spc="-40" dirty="0">
                <a:latin typeface="Arial"/>
                <a:cs typeface="Arial"/>
              </a:rPr>
              <a:t> </a:t>
            </a:r>
            <a:r>
              <a:rPr sz="1600" spc="-10" dirty="0">
                <a:latin typeface="Arial"/>
                <a:cs typeface="Arial"/>
              </a:rPr>
              <a:t>polypeptidový</a:t>
            </a:r>
            <a:r>
              <a:rPr sz="1600" spc="-30" dirty="0">
                <a:latin typeface="Arial"/>
                <a:cs typeface="Arial"/>
              </a:rPr>
              <a:t> </a:t>
            </a:r>
            <a:r>
              <a:rPr sz="1600" dirty="0">
                <a:latin typeface="Arial"/>
                <a:cs typeface="Arial"/>
              </a:rPr>
              <a:t>antigen,</a:t>
            </a:r>
            <a:r>
              <a:rPr sz="1600" spc="-25" dirty="0">
                <a:latin typeface="Arial"/>
                <a:cs typeface="Arial"/>
              </a:rPr>
              <a:t> </a:t>
            </a:r>
            <a:r>
              <a:rPr sz="1600" dirty="0">
                <a:latin typeface="Arial"/>
                <a:cs typeface="Arial"/>
              </a:rPr>
              <a:t>nádorový</a:t>
            </a:r>
            <a:r>
              <a:rPr sz="1600" spc="-30" dirty="0">
                <a:latin typeface="Arial"/>
                <a:cs typeface="Arial"/>
              </a:rPr>
              <a:t> </a:t>
            </a:r>
            <a:r>
              <a:rPr sz="1600" dirty="0">
                <a:latin typeface="Arial"/>
                <a:cs typeface="Arial"/>
              </a:rPr>
              <a:t>marker</a:t>
            </a:r>
            <a:r>
              <a:rPr sz="1600" spc="-15" dirty="0">
                <a:latin typeface="Arial"/>
                <a:cs typeface="Arial"/>
              </a:rPr>
              <a:t> </a:t>
            </a:r>
            <a:r>
              <a:rPr sz="1600" dirty="0">
                <a:latin typeface="Arial"/>
                <a:cs typeface="Arial"/>
              </a:rPr>
              <a:t>CA</a:t>
            </a:r>
            <a:r>
              <a:rPr sz="1600" spc="-40" dirty="0">
                <a:latin typeface="Arial"/>
                <a:cs typeface="Arial"/>
              </a:rPr>
              <a:t> </a:t>
            </a:r>
            <a:r>
              <a:rPr sz="1600" spc="-20" dirty="0">
                <a:latin typeface="Arial"/>
                <a:cs typeface="Arial"/>
              </a:rPr>
              <a:t>125, </a:t>
            </a:r>
            <a:r>
              <a:rPr sz="1600" dirty="0">
                <a:latin typeface="Arial"/>
                <a:cs typeface="Arial"/>
              </a:rPr>
              <a:t>CD44,</a:t>
            </a:r>
            <a:r>
              <a:rPr sz="1600" spc="-20" dirty="0">
                <a:latin typeface="Arial"/>
                <a:cs typeface="Arial"/>
              </a:rPr>
              <a:t> </a:t>
            </a:r>
            <a:r>
              <a:rPr sz="1600" dirty="0">
                <a:latin typeface="Arial"/>
                <a:cs typeface="Arial"/>
              </a:rPr>
              <a:t>glutathion,</a:t>
            </a:r>
            <a:r>
              <a:rPr sz="1600" spc="-25" dirty="0">
                <a:latin typeface="Arial"/>
                <a:cs typeface="Arial"/>
              </a:rPr>
              <a:t> </a:t>
            </a:r>
            <a:r>
              <a:rPr sz="1600" dirty="0">
                <a:latin typeface="Arial"/>
                <a:cs typeface="Arial"/>
              </a:rPr>
              <a:t>transferrin,</a:t>
            </a:r>
            <a:r>
              <a:rPr sz="1600" spc="15" dirty="0">
                <a:latin typeface="Arial"/>
                <a:cs typeface="Arial"/>
              </a:rPr>
              <a:t> </a:t>
            </a:r>
            <a:r>
              <a:rPr sz="1600" dirty="0">
                <a:latin typeface="Arial"/>
                <a:cs typeface="Arial"/>
              </a:rPr>
              <a:t>mRNA</a:t>
            </a:r>
            <a:r>
              <a:rPr sz="1600" spc="-25" dirty="0">
                <a:latin typeface="Arial"/>
                <a:cs typeface="Arial"/>
              </a:rPr>
              <a:t> </a:t>
            </a:r>
            <a:r>
              <a:rPr sz="1600" dirty="0">
                <a:latin typeface="Arial"/>
                <a:cs typeface="Arial"/>
              </a:rPr>
              <a:t>(IL8,</a:t>
            </a:r>
            <a:r>
              <a:rPr sz="1600" spc="-20" dirty="0">
                <a:latin typeface="Arial"/>
                <a:cs typeface="Arial"/>
              </a:rPr>
              <a:t> </a:t>
            </a:r>
            <a:r>
              <a:rPr sz="1600" spc="-10" dirty="0">
                <a:latin typeface="Arial"/>
                <a:cs typeface="Arial"/>
              </a:rPr>
              <a:t>IL-</a:t>
            </a:r>
            <a:r>
              <a:rPr sz="1600" dirty="0">
                <a:latin typeface="Arial"/>
                <a:cs typeface="Arial"/>
              </a:rPr>
              <a:t>1β,</a:t>
            </a:r>
            <a:r>
              <a:rPr sz="1600" spc="-35" dirty="0">
                <a:latin typeface="Arial"/>
                <a:cs typeface="Arial"/>
              </a:rPr>
              <a:t> </a:t>
            </a:r>
            <a:r>
              <a:rPr sz="1600" dirty="0">
                <a:latin typeface="Arial"/>
                <a:cs typeface="Arial"/>
              </a:rPr>
              <a:t>fosfatáza</a:t>
            </a:r>
            <a:r>
              <a:rPr sz="1600" spc="-25" dirty="0">
                <a:latin typeface="Arial"/>
                <a:cs typeface="Arial"/>
              </a:rPr>
              <a:t> </a:t>
            </a:r>
            <a:r>
              <a:rPr sz="1600" dirty="0">
                <a:latin typeface="Arial"/>
                <a:cs typeface="Arial"/>
              </a:rPr>
              <a:t>DUSP1,</a:t>
            </a:r>
            <a:r>
              <a:rPr sz="1600" spc="-35" dirty="0">
                <a:latin typeface="Arial"/>
                <a:cs typeface="Arial"/>
              </a:rPr>
              <a:t> </a:t>
            </a:r>
            <a:r>
              <a:rPr sz="1600" dirty="0">
                <a:latin typeface="Arial"/>
                <a:cs typeface="Arial"/>
              </a:rPr>
              <a:t>hemaglutinin</a:t>
            </a:r>
            <a:r>
              <a:rPr sz="1600" spc="-55" dirty="0">
                <a:latin typeface="Arial"/>
                <a:cs typeface="Arial"/>
              </a:rPr>
              <a:t> </a:t>
            </a:r>
            <a:r>
              <a:rPr sz="1600" dirty="0">
                <a:latin typeface="Arial"/>
                <a:cs typeface="Arial"/>
              </a:rPr>
              <a:t>HA3,</a:t>
            </a:r>
            <a:r>
              <a:rPr sz="1600" spc="-25" dirty="0">
                <a:latin typeface="Arial"/>
                <a:cs typeface="Arial"/>
              </a:rPr>
              <a:t> </a:t>
            </a:r>
            <a:r>
              <a:rPr sz="1600" dirty="0">
                <a:latin typeface="Arial"/>
                <a:cs typeface="Arial"/>
              </a:rPr>
              <a:t>enzym</a:t>
            </a:r>
            <a:r>
              <a:rPr sz="1600" spc="-10" dirty="0">
                <a:latin typeface="Arial"/>
                <a:cs typeface="Arial"/>
              </a:rPr>
              <a:t> </a:t>
            </a:r>
            <a:r>
              <a:rPr sz="1600" dirty="0">
                <a:latin typeface="Arial"/>
                <a:cs typeface="Arial"/>
              </a:rPr>
              <a:t>OAZ1,</a:t>
            </a:r>
            <a:r>
              <a:rPr sz="1600" spc="-15" dirty="0">
                <a:latin typeface="Arial"/>
                <a:cs typeface="Arial"/>
              </a:rPr>
              <a:t> </a:t>
            </a:r>
            <a:r>
              <a:rPr sz="1600" dirty="0">
                <a:latin typeface="Arial"/>
                <a:cs typeface="Arial"/>
              </a:rPr>
              <a:t>S100</a:t>
            </a:r>
            <a:r>
              <a:rPr sz="1600" spc="-45" dirty="0">
                <a:latin typeface="Arial"/>
                <a:cs typeface="Arial"/>
              </a:rPr>
              <a:t> </a:t>
            </a:r>
            <a:r>
              <a:rPr sz="1600" spc="-10" dirty="0">
                <a:latin typeface="Arial"/>
                <a:cs typeface="Arial"/>
              </a:rPr>
              <a:t>calcium-</a:t>
            </a:r>
            <a:r>
              <a:rPr sz="1600" dirty="0">
                <a:latin typeface="Arial"/>
                <a:cs typeface="Arial"/>
              </a:rPr>
              <a:t>binding</a:t>
            </a:r>
            <a:r>
              <a:rPr sz="1600" spc="-45" dirty="0">
                <a:latin typeface="Arial"/>
                <a:cs typeface="Arial"/>
              </a:rPr>
              <a:t> </a:t>
            </a:r>
            <a:r>
              <a:rPr sz="1600" dirty="0">
                <a:latin typeface="Arial"/>
                <a:cs typeface="Arial"/>
              </a:rPr>
              <a:t>protein</a:t>
            </a:r>
            <a:r>
              <a:rPr sz="1600" spc="-50" dirty="0">
                <a:latin typeface="Arial"/>
                <a:cs typeface="Arial"/>
              </a:rPr>
              <a:t> </a:t>
            </a:r>
            <a:r>
              <a:rPr sz="1600" spc="-25" dirty="0">
                <a:latin typeface="Arial"/>
                <a:cs typeface="Arial"/>
              </a:rPr>
              <a:t>P, </a:t>
            </a:r>
            <a:r>
              <a:rPr sz="1600" spc="-10" dirty="0">
                <a:latin typeface="Arial"/>
                <a:cs typeface="Arial"/>
              </a:rPr>
              <a:t>acetyltransferáza</a:t>
            </a:r>
            <a:r>
              <a:rPr sz="1600" spc="-35" dirty="0">
                <a:latin typeface="Arial"/>
                <a:cs typeface="Arial"/>
              </a:rPr>
              <a:t> </a:t>
            </a:r>
            <a:r>
              <a:rPr sz="1600" dirty="0">
                <a:latin typeface="Arial"/>
                <a:cs typeface="Arial"/>
              </a:rPr>
              <a:t>SAT)</a:t>
            </a:r>
            <a:r>
              <a:rPr sz="1600" spc="-5" dirty="0">
                <a:latin typeface="Arial"/>
                <a:cs typeface="Arial"/>
              </a:rPr>
              <a:t> </a:t>
            </a:r>
            <a:r>
              <a:rPr sz="1600" dirty="0">
                <a:latin typeface="Arial"/>
                <a:cs typeface="Arial"/>
              </a:rPr>
              <a:t>některé </a:t>
            </a:r>
            <a:r>
              <a:rPr sz="1600" spc="-10" dirty="0">
                <a:latin typeface="Arial"/>
                <a:cs typeface="Arial"/>
              </a:rPr>
              <a:t>aminokyseliny,</a:t>
            </a:r>
            <a:r>
              <a:rPr sz="1600" dirty="0">
                <a:latin typeface="Arial"/>
                <a:cs typeface="Arial"/>
              </a:rPr>
              <a:t> laktát,</a:t>
            </a:r>
            <a:r>
              <a:rPr sz="1600" spc="20" dirty="0">
                <a:latin typeface="Arial"/>
                <a:cs typeface="Arial"/>
              </a:rPr>
              <a:t> </a:t>
            </a:r>
            <a:r>
              <a:rPr sz="1600" spc="-10" dirty="0">
                <a:latin typeface="Arial"/>
                <a:cs typeface="Arial"/>
              </a:rPr>
              <a:t>mimobuněčná</a:t>
            </a:r>
            <a:r>
              <a:rPr sz="1600" spc="-15" dirty="0">
                <a:latin typeface="Arial"/>
                <a:cs typeface="Arial"/>
              </a:rPr>
              <a:t> </a:t>
            </a:r>
            <a:r>
              <a:rPr sz="1600" dirty="0">
                <a:latin typeface="Arial"/>
                <a:cs typeface="Arial"/>
              </a:rPr>
              <a:t>DNA,</a:t>
            </a:r>
            <a:r>
              <a:rPr sz="1600" spc="5" dirty="0">
                <a:latin typeface="Arial"/>
                <a:cs typeface="Arial"/>
              </a:rPr>
              <a:t> </a:t>
            </a:r>
            <a:r>
              <a:rPr sz="1600" dirty="0">
                <a:latin typeface="Arial"/>
                <a:cs typeface="Arial"/>
              </a:rPr>
              <a:t>mikroRNA,</a:t>
            </a:r>
            <a:r>
              <a:rPr sz="1600" spc="-15" dirty="0">
                <a:latin typeface="Arial"/>
                <a:cs typeface="Arial"/>
              </a:rPr>
              <a:t> </a:t>
            </a:r>
            <a:r>
              <a:rPr sz="1600" dirty="0">
                <a:latin typeface="Arial"/>
                <a:cs typeface="Arial"/>
              </a:rPr>
              <a:t>buňky</a:t>
            </a:r>
            <a:r>
              <a:rPr sz="1600" spc="-5" dirty="0">
                <a:latin typeface="Arial"/>
                <a:cs typeface="Arial"/>
              </a:rPr>
              <a:t> </a:t>
            </a:r>
            <a:r>
              <a:rPr sz="1600" spc="-10" dirty="0">
                <a:latin typeface="Arial"/>
                <a:cs typeface="Arial"/>
              </a:rPr>
              <a:t>karcinomu</a:t>
            </a:r>
            <a:endParaRPr sz="1600" dirty="0">
              <a:latin typeface="Arial"/>
              <a:cs typeface="Arial"/>
            </a:endParaRPr>
          </a:p>
        </p:txBody>
      </p:sp>
      <p:sp>
        <p:nvSpPr>
          <p:cNvPr id="5" name="object 5"/>
          <p:cNvSpPr txBox="1"/>
          <p:nvPr/>
        </p:nvSpPr>
        <p:spPr>
          <a:xfrm>
            <a:off x="8918575" y="6478320"/>
            <a:ext cx="1560830" cy="299720"/>
          </a:xfrm>
          <a:prstGeom prst="rect">
            <a:avLst/>
          </a:prstGeom>
        </p:spPr>
        <p:txBody>
          <a:bodyPr vert="horz" wrap="square" lIns="0" tIns="12700" rIns="0" bIns="0" rtlCol="0">
            <a:spAutoFit/>
          </a:bodyPr>
          <a:lstStyle/>
          <a:p>
            <a:pPr marL="12700" marR="5080" indent="619760" algn="just">
              <a:lnSpc>
                <a:spcPct val="100000"/>
              </a:lnSpc>
              <a:spcBef>
                <a:spcPts val="100"/>
              </a:spcBef>
            </a:pPr>
            <a:r>
              <a:rPr sz="600" dirty="0">
                <a:latin typeface="Tahoma"/>
                <a:cs typeface="Tahoma"/>
              </a:rPr>
              <a:t>doi:</a:t>
            </a:r>
            <a:r>
              <a:rPr sz="600" spc="-15" dirty="0">
                <a:latin typeface="Tahoma"/>
                <a:cs typeface="Tahoma"/>
              </a:rPr>
              <a:t> </a:t>
            </a:r>
            <a:r>
              <a:rPr sz="600" spc="-10" dirty="0">
                <a:latin typeface="Tahoma"/>
                <a:cs typeface="Tahoma"/>
              </a:rPr>
              <a:t>10.3390/bios11100396</a:t>
            </a:r>
            <a:r>
              <a:rPr sz="600" spc="500" dirty="0">
                <a:latin typeface="Tahoma"/>
                <a:cs typeface="Tahoma"/>
              </a:rPr>
              <a:t> </a:t>
            </a:r>
            <a:r>
              <a:rPr sz="600" spc="-10" dirty="0">
                <a:latin typeface="Tahoma"/>
                <a:cs typeface="Tahoma"/>
              </a:rPr>
              <a:t>https://</a:t>
            </a:r>
            <a:r>
              <a:rPr sz="600" spc="-10" dirty="0">
                <a:latin typeface="Tahoma"/>
                <a:cs typeface="Tahoma"/>
                <a:hlinkClick r:id="rId3"/>
              </a:rPr>
              <a:t>www.mdpi.com/2075-4418/7/1/7/htm</a:t>
            </a:r>
            <a:r>
              <a:rPr sz="600" spc="500" dirty="0">
                <a:latin typeface="Tahoma"/>
                <a:cs typeface="Tahoma"/>
              </a:rPr>
              <a:t> </a:t>
            </a:r>
            <a:r>
              <a:rPr sz="600" spc="-10" dirty="0">
                <a:latin typeface="Tahoma"/>
                <a:cs typeface="Tahoma"/>
              </a:rPr>
              <a:t>https://doi.org/10.1016/j.tibtech.2018.05.013</a:t>
            </a:r>
            <a:endParaRPr sz="600">
              <a:latin typeface="Tahoma"/>
              <a:cs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61476" y="2141220"/>
            <a:ext cx="3317748" cy="1589531"/>
          </a:xfrm>
          <a:prstGeom prst="rect">
            <a:avLst/>
          </a:prstGeom>
        </p:spPr>
      </p:pic>
      <p:pic>
        <p:nvPicPr>
          <p:cNvPr id="3" name="object 3"/>
          <p:cNvPicPr/>
          <p:nvPr/>
        </p:nvPicPr>
        <p:blipFill>
          <a:blip r:embed="rId3" cstate="print"/>
          <a:stretch>
            <a:fillRect/>
          </a:stretch>
        </p:blipFill>
        <p:spPr>
          <a:xfrm>
            <a:off x="9709404" y="65531"/>
            <a:ext cx="2430779" cy="1877568"/>
          </a:xfrm>
          <a:prstGeom prst="rect">
            <a:avLst/>
          </a:prstGeom>
        </p:spPr>
      </p:pic>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6" name="object 6"/>
          <p:cNvSpPr txBox="1"/>
          <p:nvPr/>
        </p:nvSpPr>
        <p:spPr>
          <a:xfrm>
            <a:off x="450595" y="1246966"/>
            <a:ext cx="8087359" cy="2479040"/>
          </a:xfrm>
          <a:prstGeom prst="rect">
            <a:avLst/>
          </a:prstGeom>
        </p:spPr>
        <p:txBody>
          <a:bodyPr vert="horz" wrap="square" lIns="0" tIns="232410" rIns="0" bIns="0" rtlCol="0">
            <a:spAutoFit/>
          </a:bodyPr>
          <a:lstStyle/>
          <a:p>
            <a:pPr marL="12700">
              <a:lnSpc>
                <a:spcPct val="100000"/>
              </a:lnSpc>
              <a:spcBef>
                <a:spcPts val="1830"/>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dirty="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u="sng" dirty="0">
                <a:uFill>
                  <a:solidFill>
                    <a:srgbClr val="000000"/>
                  </a:solidFill>
                </a:uFill>
                <a:latin typeface="Arial"/>
                <a:cs typeface="Arial"/>
              </a:rPr>
              <a:t>testovací</a:t>
            </a:r>
            <a:r>
              <a:rPr sz="2000" u="sng" spc="-50" dirty="0">
                <a:uFill>
                  <a:solidFill>
                    <a:srgbClr val="000000"/>
                  </a:solidFill>
                </a:uFill>
                <a:latin typeface="Arial"/>
                <a:cs typeface="Arial"/>
              </a:rPr>
              <a:t> </a:t>
            </a:r>
            <a:r>
              <a:rPr sz="2000" u="sng" dirty="0">
                <a:uFill>
                  <a:solidFill>
                    <a:srgbClr val="000000"/>
                  </a:solidFill>
                </a:uFill>
                <a:latin typeface="Arial"/>
                <a:cs typeface="Arial"/>
              </a:rPr>
              <a:t>sady</a:t>
            </a:r>
            <a:r>
              <a:rPr sz="2000" u="sng" spc="-30" dirty="0">
                <a:uFill>
                  <a:solidFill>
                    <a:srgbClr val="000000"/>
                  </a:solidFill>
                </a:uFill>
                <a:latin typeface="Arial"/>
                <a:cs typeface="Arial"/>
              </a:rPr>
              <a:t> </a:t>
            </a:r>
            <a:r>
              <a:rPr sz="2000" u="sng" dirty="0">
                <a:uFill>
                  <a:solidFill>
                    <a:srgbClr val="000000"/>
                  </a:solidFill>
                </a:uFill>
                <a:latin typeface="Arial"/>
                <a:cs typeface="Arial"/>
              </a:rPr>
              <a:t>pro</a:t>
            </a:r>
            <a:r>
              <a:rPr sz="2000" u="sng" spc="-15" dirty="0">
                <a:uFill>
                  <a:solidFill>
                    <a:srgbClr val="000000"/>
                  </a:solidFill>
                </a:uFill>
                <a:latin typeface="Arial"/>
                <a:cs typeface="Arial"/>
              </a:rPr>
              <a:t> </a:t>
            </a:r>
            <a:r>
              <a:rPr sz="2000" u="sng" dirty="0">
                <a:uFill>
                  <a:solidFill>
                    <a:srgbClr val="000000"/>
                  </a:solidFill>
                </a:uFill>
                <a:latin typeface="Arial"/>
                <a:cs typeface="Arial"/>
              </a:rPr>
              <a:t>ordinace</a:t>
            </a:r>
            <a:r>
              <a:rPr sz="2000" u="sng" spc="-45" dirty="0">
                <a:uFill>
                  <a:solidFill>
                    <a:srgbClr val="000000"/>
                  </a:solidFill>
                </a:uFill>
                <a:latin typeface="Arial"/>
                <a:cs typeface="Arial"/>
              </a:rPr>
              <a:t> </a:t>
            </a:r>
            <a:r>
              <a:rPr sz="2000" u="sng" dirty="0">
                <a:uFill>
                  <a:solidFill>
                    <a:srgbClr val="000000"/>
                  </a:solidFill>
                </a:uFill>
                <a:latin typeface="Arial"/>
                <a:cs typeface="Arial"/>
              </a:rPr>
              <a:t>(point-</a:t>
            </a:r>
            <a:r>
              <a:rPr sz="2000" u="sng" spc="-10" dirty="0">
                <a:uFill>
                  <a:solidFill>
                    <a:srgbClr val="000000"/>
                  </a:solidFill>
                </a:uFill>
                <a:latin typeface="Arial"/>
                <a:cs typeface="Arial"/>
              </a:rPr>
              <a:t>of-</a:t>
            </a:r>
            <a:r>
              <a:rPr sz="2000" u="sng" dirty="0">
                <a:uFill>
                  <a:solidFill>
                    <a:srgbClr val="000000"/>
                  </a:solidFill>
                </a:uFill>
                <a:latin typeface="Arial"/>
                <a:cs typeface="Arial"/>
              </a:rPr>
              <a:t>care</a:t>
            </a:r>
            <a:r>
              <a:rPr sz="2000" u="sng" spc="-40" dirty="0">
                <a:uFill>
                  <a:solidFill>
                    <a:srgbClr val="000000"/>
                  </a:solidFill>
                </a:uFill>
                <a:latin typeface="Arial"/>
                <a:cs typeface="Arial"/>
              </a:rPr>
              <a:t> </a:t>
            </a:r>
            <a:r>
              <a:rPr sz="2000" u="sng" dirty="0">
                <a:uFill>
                  <a:solidFill>
                    <a:srgbClr val="000000"/>
                  </a:solidFill>
                </a:uFill>
                <a:latin typeface="Arial"/>
                <a:cs typeface="Arial"/>
              </a:rPr>
              <a:t>testování,</a:t>
            </a:r>
            <a:r>
              <a:rPr sz="2000" u="sng" spc="-50" dirty="0">
                <a:uFill>
                  <a:solidFill>
                    <a:srgbClr val="000000"/>
                  </a:solidFill>
                </a:uFill>
                <a:latin typeface="Arial"/>
                <a:cs typeface="Arial"/>
              </a:rPr>
              <a:t> </a:t>
            </a:r>
            <a:r>
              <a:rPr sz="2000" u="sng" dirty="0">
                <a:uFill>
                  <a:solidFill>
                    <a:srgbClr val="000000"/>
                  </a:solidFill>
                </a:uFill>
                <a:latin typeface="Arial"/>
                <a:cs typeface="Arial"/>
              </a:rPr>
              <a:t>chair-side</a:t>
            </a:r>
            <a:r>
              <a:rPr sz="2000" u="sng" spc="-35" dirty="0">
                <a:uFill>
                  <a:solidFill>
                    <a:srgbClr val="000000"/>
                  </a:solidFill>
                </a:uFill>
                <a:latin typeface="Arial"/>
                <a:cs typeface="Arial"/>
              </a:rPr>
              <a:t> </a:t>
            </a:r>
            <a:r>
              <a:rPr sz="2000" u="sng" spc="-10" dirty="0">
                <a:uFill>
                  <a:solidFill>
                    <a:srgbClr val="000000"/>
                  </a:solidFill>
                </a:uFill>
                <a:latin typeface="Arial"/>
                <a:cs typeface="Arial"/>
              </a:rPr>
              <a:t>kits):</a:t>
            </a:r>
            <a:endParaRPr sz="2000" dirty="0">
              <a:latin typeface="Arial"/>
              <a:cs typeface="Arial"/>
            </a:endParaRPr>
          </a:p>
          <a:p>
            <a:pPr>
              <a:lnSpc>
                <a:spcPct val="100000"/>
              </a:lnSpc>
              <a:spcBef>
                <a:spcPts val="100"/>
              </a:spcBef>
            </a:pP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zlepšení</a:t>
            </a:r>
            <a:r>
              <a:rPr sz="2000" spc="-55" dirty="0">
                <a:latin typeface="Arial"/>
                <a:cs typeface="Arial"/>
              </a:rPr>
              <a:t> </a:t>
            </a:r>
            <a:r>
              <a:rPr sz="2000" spc="-10" dirty="0">
                <a:latin typeface="Arial"/>
                <a:cs typeface="Arial"/>
              </a:rPr>
              <a:t>individualizované</a:t>
            </a:r>
            <a:r>
              <a:rPr sz="2000" spc="-40" dirty="0">
                <a:latin typeface="Arial"/>
                <a:cs typeface="Arial"/>
              </a:rPr>
              <a:t> </a:t>
            </a:r>
            <a:r>
              <a:rPr sz="2000" spc="-20" dirty="0">
                <a:latin typeface="Arial"/>
                <a:cs typeface="Arial"/>
              </a:rPr>
              <a:t>péče</a:t>
            </a:r>
            <a:endParaRPr sz="2000" dirty="0">
              <a:latin typeface="Arial"/>
              <a:cs typeface="Arial"/>
            </a:endParaRPr>
          </a:p>
          <a:p>
            <a:pPr marL="1141730" indent="-286385">
              <a:lnSpc>
                <a:spcPct val="100000"/>
              </a:lnSpc>
              <a:spcBef>
                <a:spcPts val="20"/>
              </a:spcBef>
              <a:buClr>
                <a:srgbClr val="0000DC"/>
              </a:buClr>
              <a:buSzPct val="78125"/>
              <a:buChar char="•"/>
              <a:tabLst>
                <a:tab pos="1141730" algn="l"/>
              </a:tabLst>
            </a:pPr>
            <a:r>
              <a:rPr sz="1600" dirty="0">
                <a:latin typeface="Arial"/>
                <a:cs typeface="Arial"/>
              </a:rPr>
              <a:t>stanovení</a:t>
            </a:r>
            <a:r>
              <a:rPr sz="1600" spc="-40" dirty="0">
                <a:latin typeface="Arial"/>
                <a:cs typeface="Arial"/>
              </a:rPr>
              <a:t> </a:t>
            </a:r>
            <a:r>
              <a:rPr sz="1600" dirty="0">
                <a:latin typeface="Arial"/>
                <a:cs typeface="Arial"/>
              </a:rPr>
              <a:t>rizika</a:t>
            </a:r>
            <a:r>
              <a:rPr sz="1600" spc="-65" dirty="0">
                <a:latin typeface="Arial"/>
                <a:cs typeface="Arial"/>
              </a:rPr>
              <a:t> </a:t>
            </a:r>
            <a:r>
              <a:rPr sz="1600" dirty="0">
                <a:latin typeface="Arial"/>
                <a:cs typeface="Arial"/>
              </a:rPr>
              <a:t>vzniku</a:t>
            </a:r>
            <a:r>
              <a:rPr sz="1600" spc="-70" dirty="0">
                <a:latin typeface="Arial"/>
                <a:cs typeface="Arial"/>
              </a:rPr>
              <a:t> </a:t>
            </a:r>
            <a:r>
              <a:rPr sz="1600" dirty="0">
                <a:latin typeface="Arial"/>
                <a:cs typeface="Arial"/>
              </a:rPr>
              <a:t>zubního</a:t>
            </a:r>
            <a:r>
              <a:rPr sz="1600" spc="-40" dirty="0">
                <a:latin typeface="Arial"/>
                <a:cs typeface="Arial"/>
              </a:rPr>
              <a:t> </a:t>
            </a:r>
            <a:r>
              <a:rPr sz="1600" spc="-20" dirty="0">
                <a:latin typeface="Arial"/>
                <a:cs typeface="Arial"/>
              </a:rPr>
              <a:t>kazu</a:t>
            </a:r>
            <a:endParaRPr sz="1600" dirty="0">
              <a:latin typeface="Arial"/>
              <a:cs typeface="Arial"/>
            </a:endParaRPr>
          </a:p>
          <a:p>
            <a:pPr marL="1141730" indent="-286385">
              <a:lnSpc>
                <a:spcPct val="100000"/>
              </a:lnSpc>
              <a:buClr>
                <a:srgbClr val="0000DC"/>
              </a:buClr>
              <a:buSzPct val="78125"/>
              <a:buChar char="•"/>
              <a:tabLst>
                <a:tab pos="1141730" algn="l"/>
              </a:tabLst>
            </a:pPr>
            <a:r>
              <a:rPr sz="1600" dirty="0">
                <a:latin typeface="Arial"/>
                <a:cs typeface="Arial"/>
              </a:rPr>
              <a:t>riziko</a:t>
            </a:r>
            <a:r>
              <a:rPr sz="1600" spc="-60" dirty="0">
                <a:latin typeface="Arial"/>
                <a:cs typeface="Arial"/>
              </a:rPr>
              <a:t> </a:t>
            </a:r>
            <a:r>
              <a:rPr sz="1600" dirty="0">
                <a:latin typeface="Arial"/>
                <a:cs typeface="Arial"/>
              </a:rPr>
              <a:t>nástupu</a:t>
            </a:r>
            <a:r>
              <a:rPr sz="1600" spc="-45"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posouzemí</a:t>
            </a:r>
            <a:r>
              <a:rPr sz="1600" spc="-40" dirty="0">
                <a:latin typeface="Arial"/>
                <a:cs typeface="Arial"/>
              </a:rPr>
              <a:t> </a:t>
            </a:r>
            <a:r>
              <a:rPr sz="1600" dirty="0">
                <a:latin typeface="Arial"/>
                <a:cs typeface="Arial"/>
              </a:rPr>
              <a:t>progrese</a:t>
            </a:r>
            <a:r>
              <a:rPr sz="1600" spc="-25" dirty="0">
                <a:latin typeface="Arial"/>
                <a:cs typeface="Arial"/>
              </a:rPr>
              <a:t> </a:t>
            </a:r>
            <a:r>
              <a:rPr sz="1600" spc="-10" dirty="0">
                <a:latin typeface="Arial"/>
                <a:cs typeface="Arial"/>
              </a:rPr>
              <a:t>parodontitidy</a:t>
            </a:r>
            <a:endParaRPr sz="1600" dirty="0">
              <a:latin typeface="Arial"/>
              <a:cs typeface="Arial"/>
            </a:endParaRPr>
          </a:p>
          <a:p>
            <a:pPr marL="1141730" indent="-286385">
              <a:lnSpc>
                <a:spcPct val="100000"/>
              </a:lnSpc>
              <a:buClr>
                <a:srgbClr val="0000DC"/>
              </a:buClr>
              <a:buSzPct val="78125"/>
              <a:buChar char="•"/>
              <a:tabLst>
                <a:tab pos="1141730" algn="l"/>
              </a:tabLst>
            </a:pPr>
            <a:r>
              <a:rPr sz="1600" dirty="0">
                <a:latin typeface="Arial"/>
                <a:cs typeface="Arial"/>
              </a:rPr>
              <a:t>screeningu</a:t>
            </a:r>
            <a:r>
              <a:rPr sz="1600" spc="-80" dirty="0">
                <a:latin typeface="Arial"/>
                <a:cs typeface="Arial"/>
              </a:rPr>
              <a:t> </a:t>
            </a:r>
            <a:r>
              <a:rPr sz="1600" dirty="0">
                <a:latin typeface="Arial"/>
                <a:cs typeface="Arial"/>
              </a:rPr>
              <a:t>rakoviny</a:t>
            </a:r>
            <a:r>
              <a:rPr sz="1600" spc="-85" dirty="0">
                <a:latin typeface="Arial"/>
                <a:cs typeface="Arial"/>
              </a:rPr>
              <a:t> </a:t>
            </a:r>
            <a:r>
              <a:rPr sz="1600" spc="-25" dirty="0">
                <a:latin typeface="Arial"/>
                <a:cs typeface="Arial"/>
              </a:rPr>
              <a:t>DÚ</a:t>
            </a:r>
            <a:endParaRPr sz="1600" dirty="0">
              <a:latin typeface="Arial"/>
              <a:cs typeface="Arial"/>
            </a:endParaRPr>
          </a:p>
        </p:txBody>
      </p:sp>
      <p:sp>
        <p:nvSpPr>
          <p:cNvPr id="7" name="object 7"/>
          <p:cNvSpPr txBox="1"/>
          <p:nvPr/>
        </p:nvSpPr>
        <p:spPr>
          <a:xfrm>
            <a:off x="703580" y="4002404"/>
            <a:ext cx="6870700" cy="821055"/>
          </a:xfrm>
          <a:prstGeom prst="rect">
            <a:avLst/>
          </a:prstGeom>
        </p:spPr>
        <p:txBody>
          <a:bodyPr vert="horz" wrap="square" lIns="0" tIns="12700" rIns="0" bIns="0" rtlCol="0">
            <a:spAutoFit/>
          </a:bodyPr>
          <a:lstStyle/>
          <a:p>
            <a:pPr marL="12700">
              <a:lnSpc>
                <a:spcPct val="100000"/>
              </a:lnSpc>
              <a:spcBef>
                <a:spcPts val="100"/>
              </a:spcBef>
              <a:tabLst>
                <a:tab pos="190500" algn="l"/>
              </a:tabLst>
            </a:pPr>
            <a:r>
              <a:rPr sz="2000" dirty="0">
                <a:solidFill>
                  <a:srgbClr val="0000DC"/>
                </a:solidFill>
                <a:latin typeface="Arial"/>
                <a:cs typeface="Arial"/>
              </a:rPr>
              <a:t>̶	zubní</a:t>
            </a:r>
            <a:r>
              <a:rPr sz="2000" spc="-30" dirty="0">
                <a:solidFill>
                  <a:srgbClr val="0000DC"/>
                </a:solidFill>
                <a:latin typeface="Arial"/>
                <a:cs typeface="Arial"/>
              </a:rPr>
              <a:t> </a:t>
            </a:r>
            <a:r>
              <a:rPr sz="2000" spc="-25" dirty="0">
                <a:solidFill>
                  <a:srgbClr val="0000DC"/>
                </a:solidFill>
                <a:latin typeface="Arial"/>
                <a:cs typeface="Arial"/>
              </a:rPr>
              <a:t>kaz</a:t>
            </a:r>
            <a:endParaRPr sz="2000" dirty="0">
              <a:solidFill>
                <a:srgbClr val="0000DC"/>
              </a:solidFill>
              <a:latin typeface="Arial"/>
              <a:cs typeface="Arial"/>
            </a:endParaRPr>
          </a:p>
          <a:p>
            <a:pPr marL="889000" indent="-286385">
              <a:lnSpc>
                <a:spcPct val="100000"/>
              </a:lnSpc>
              <a:spcBef>
                <a:spcPts val="20"/>
              </a:spcBef>
              <a:buClr>
                <a:srgbClr val="0000DC"/>
              </a:buClr>
              <a:buSzPct val="78125"/>
              <a:buChar char="•"/>
              <a:tabLst>
                <a:tab pos="889000" algn="l"/>
              </a:tabLst>
            </a:pPr>
            <a:r>
              <a:rPr sz="1600" dirty="0">
                <a:latin typeface="Arial"/>
                <a:cs typeface="Arial"/>
              </a:rPr>
              <a:t>fyzikální</a:t>
            </a:r>
            <a:r>
              <a:rPr sz="1600" spc="-50" dirty="0">
                <a:latin typeface="Arial"/>
                <a:cs typeface="Arial"/>
              </a:rPr>
              <a:t> </a:t>
            </a:r>
            <a:r>
              <a:rPr sz="1600" dirty="0">
                <a:latin typeface="Arial"/>
                <a:cs typeface="Arial"/>
              </a:rPr>
              <a:t>parametry:</a:t>
            </a:r>
            <a:r>
              <a:rPr sz="1600" spc="-10" dirty="0">
                <a:latin typeface="Arial"/>
                <a:cs typeface="Arial"/>
              </a:rPr>
              <a:t> </a:t>
            </a:r>
            <a:r>
              <a:rPr sz="1600" dirty="0">
                <a:latin typeface="Arial"/>
                <a:cs typeface="Arial"/>
              </a:rPr>
              <a:t>množství,</a:t>
            </a:r>
            <a:r>
              <a:rPr sz="1600" spc="-50" dirty="0">
                <a:latin typeface="Arial"/>
                <a:cs typeface="Arial"/>
              </a:rPr>
              <a:t> </a:t>
            </a:r>
            <a:r>
              <a:rPr sz="1600" dirty="0">
                <a:latin typeface="Arial"/>
                <a:cs typeface="Arial"/>
              </a:rPr>
              <a:t>rychlost</a:t>
            </a:r>
            <a:r>
              <a:rPr sz="1600" spc="-35" dirty="0">
                <a:latin typeface="Arial"/>
                <a:cs typeface="Arial"/>
              </a:rPr>
              <a:t> </a:t>
            </a:r>
            <a:r>
              <a:rPr sz="1600" dirty="0">
                <a:latin typeface="Arial"/>
                <a:cs typeface="Arial"/>
              </a:rPr>
              <a:t>toku,</a:t>
            </a:r>
            <a:r>
              <a:rPr sz="1600" spc="-50" dirty="0">
                <a:latin typeface="Arial"/>
                <a:cs typeface="Arial"/>
              </a:rPr>
              <a:t> </a:t>
            </a:r>
            <a:r>
              <a:rPr sz="1600" dirty="0">
                <a:latin typeface="Arial"/>
                <a:cs typeface="Arial"/>
              </a:rPr>
              <a:t>viskozita,</a:t>
            </a:r>
            <a:r>
              <a:rPr sz="1600" spc="-70" dirty="0">
                <a:latin typeface="Arial"/>
                <a:cs typeface="Arial"/>
              </a:rPr>
              <a:t> </a:t>
            </a:r>
            <a:r>
              <a:rPr sz="1600" spc="-10" dirty="0">
                <a:latin typeface="Arial"/>
                <a:cs typeface="Arial"/>
              </a:rPr>
              <a:t>konzistence</a:t>
            </a:r>
            <a:endParaRPr sz="1600" dirty="0">
              <a:latin typeface="Arial"/>
              <a:cs typeface="Arial"/>
            </a:endParaRPr>
          </a:p>
          <a:p>
            <a:pPr marL="2716530">
              <a:lnSpc>
                <a:spcPct val="100000"/>
              </a:lnSpc>
            </a:pPr>
            <a:r>
              <a:rPr sz="1600" dirty="0">
                <a:latin typeface="Arial"/>
                <a:cs typeface="Arial"/>
              </a:rPr>
              <a:t>pH</a:t>
            </a:r>
            <a:r>
              <a:rPr sz="1600" spc="-20" dirty="0">
                <a:latin typeface="Arial"/>
                <a:cs typeface="Arial"/>
              </a:rPr>
              <a:t> </a:t>
            </a:r>
            <a:r>
              <a:rPr sz="1600" dirty="0">
                <a:latin typeface="Arial"/>
                <a:cs typeface="Arial"/>
              </a:rPr>
              <a:t>sliny</a:t>
            </a:r>
            <a:r>
              <a:rPr sz="1600" spc="-50" dirty="0">
                <a:latin typeface="Arial"/>
                <a:cs typeface="Arial"/>
              </a:rPr>
              <a:t> </a:t>
            </a:r>
            <a:r>
              <a:rPr sz="1600" dirty="0">
                <a:latin typeface="Arial"/>
                <a:cs typeface="Arial"/>
              </a:rPr>
              <a:t>a</a:t>
            </a:r>
            <a:r>
              <a:rPr sz="1600" spc="-30" dirty="0">
                <a:latin typeface="Arial"/>
                <a:cs typeface="Arial"/>
              </a:rPr>
              <a:t> </a:t>
            </a:r>
            <a:r>
              <a:rPr sz="1600" dirty="0">
                <a:latin typeface="Arial"/>
                <a:cs typeface="Arial"/>
              </a:rPr>
              <a:t>pufrovací</a:t>
            </a:r>
            <a:r>
              <a:rPr sz="1600" spc="-5" dirty="0">
                <a:latin typeface="Arial"/>
                <a:cs typeface="Arial"/>
              </a:rPr>
              <a:t> </a:t>
            </a:r>
            <a:r>
              <a:rPr sz="1600" spc="-10" dirty="0">
                <a:latin typeface="Arial"/>
                <a:cs typeface="Arial"/>
              </a:rPr>
              <a:t>kapacita</a:t>
            </a:r>
            <a:endParaRPr sz="1600" dirty="0">
              <a:latin typeface="Arial"/>
              <a:cs typeface="Arial"/>
            </a:endParaRPr>
          </a:p>
        </p:txBody>
      </p:sp>
      <p:sp>
        <p:nvSpPr>
          <p:cNvPr id="8" name="object 8"/>
          <p:cNvSpPr txBox="1"/>
          <p:nvPr/>
        </p:nvSpPr>
        <p:spPr>
          <a:xfrm>
            <a:off x="1293622" y="5042153"/>
            <a:ext cx="798195" cy="269240"/>
          </a:xfrm>
          <a:prstGeom prst="rect">
            <a:avLst/>
          </a:prstGeom>
        </p:spPr>
        <p:txBody>
          <a:bodyPr vert="horz" wrap="square" lIns="0" tIns="12065" rIns="0" bIns="0" rtlCol="0">
            <a:spAutoFit/>
          </a:bodyPr>
          <a:lstStyle/>
          <a:p>
            <a:pPr marL="299085" indent="-286385">
              <a:lnSpc>
                <a:spcPct val="100000"/>
              </a:lnSpc>
              <a:spcBef>
                <a:spcPts val="95"/>
              </a:spcBef>
              <a:buClr>
                <a:srgbClr val="0000DC"/>
              </a:buClr>
              <a:buSzPct val="78125"/>
              <a:buChar char="•"/>
              <a:tabLst>
                <a:tab pos="299085" algn="l"/>
              </a:tabLst>
            </a:pPr>
            <a:r>
              <a:rPr sz="1600" spc="-10" dirty="0">
                <a:latin typeface="Arial"/>
                <a:cs typeface="Arial"/>
              </a:rPr>
              <a:t>laktát</a:t>
            </a:r>
            <a:endParaRPr sz="1600">
              <a:latin typeface="Arial"/>
              <a:cs typeface="Arial"/>
            </a:endParaRPr>
          </a:p>
        </p:txBody>
      </p:sp>
      <p:sp>
        <p:nvSpPr>
          <p:cNvPr id="9" name="object 9"/>
          <p:cNvSpPr txBox="1"/>
          <p:nvPr/>
        </p:nvSpPr>
        <p:spPr>
          <a:xfrm>
            <a:off x="1293622" y="5529478"/>
            <a:ext cx="5840730" cy="269240"/>
          </a:xfrm>
          <a:prstGeom prst="rect">
            <a:avLst/>
          </a:prstGeom>
        </p:spPr>
        <p:txBody>
          <a:bodyPr vert="horz" wrap="square" lIns="0" tIns="12065" rIns="0" bIns="0" rtlCol="0">
            <a:spAutoFit/>
          </a:bodyPr>
          <a:lstStyle/>
          <a:p>
            <a:pPr marL="299085" indent="-286385">
              <a:lnSpc>
                <a:spcPct val="100000"/>
              </a:lnSpc>
              <a:spcBef>
                <a:spcPts val="95"/>
              </a:spcBef>
              <a:buClr>
                <a:srgbClr val="0000DC"/>
              </a:buClr>
              <a:buSzPct val="78125"/>
              <a:buChar char="•"/>
              <a:tabLst>
                <a:tab pos="299085" algn="l"/>
              </a:tabLst>
            </a:pPr>
            <a:r>
              <a:rPr sz="1600" dirty="0">
                <a:latin typeface="Arial"/>
                <a:cs typeface="Arial"/>
              </a:rPr>
              <a:t>stanovení</a:t>
            </a:r>
            <a:r>
              <a:rPr sz="1600" spc="-30" dirty="0">
                <a:latin typeface="Arial"/>
                <a:cs typeface="Arial"/>
              </a:rPr>
              <a:t> </a:t>
            </a:r>
            <a:r>
              <a:rPr sz="1600" dirty="0">
                <a:latin typeface="Arial"/>
                <a:cs typeface="Arial"/>
              </a:rPr>
              <a:t>kariogenních</a:t>
            </a:r>
            <a:r>
              <a:rPr sz="1600" spc="-40" dirty="0">
                <a:latin typeface="Arial"/>
                <a:cs typeface="Arial"/>
              </a:rPr>
              <a:t> </a:t>
            </a:r>
            <a:r>
              <a:rPr sz="1600" dirty="0">
                <a:latin typeface="Arial"/>
                <a:cs typeface="Arial"/>
              </a:rPr>
              <a:t>bakterií</a:t>
            </a:r>
            <a:r>
              <a:rPr sz="1600" spc="-20" dirty="0">
                <a:latin typeface="Arial"/>
                <a:cs typeface="Arial"/>
              </a:rPr>
              <a:t> </a:t>
            </a:r>
            <a:r>
              <a:rPr sz="1600" i="1" dirty="0">
                <a:latin typeface="Arial"/>
                <a:cs typeface="Arial"/>
              </a:rPr>
              <a:t>S.</a:t>
            </a:r>
            <a:r>
              <a:rPr sz="1600" i="1" spc="-35" dirty="0">
                <a:latin typeface="Arial"/>
                <a:cs typeface="Arial"/>
              </a:rPr>
              <a:t> </a:t>
            </a:r>
            <a:r>
              <a:rPr sz="1600" i="1" dirty="0">
                <a:latin typeface="Arial"/>
                <a:cs typeface="Arial"/>
              </a:rPr>
              <a:t>mutans</a:t>
            </a:r>
            <a:r>
              <a:rPr sz="1600" i="1" spc="-15" dirty="0">
                <a:latin typeface="Arial"/>
                <a:cs typeface="Arial"/>
              </a:rPr>
              <a:t> </a:t>
            </a:r>
            <a:r>
              <a:rPr sz="1600" i="1" dirty="0">
                <a:latin typeface="Arial"/>
                <a:cs typeface="Arial"/>
              </a:rPr>
              <a:t>a</a:t>
            </a:r>
            <a:r>
              <a:rPr sz="1600" i="1" spc="-25" dirty="0">
                <a:latin typeface="Arial"/>
                <a:cs typeface="Arial"/>
              </a:rPr>
              <a:t> </a:t>
            </a:r>
            <a:r>
              <a:rPr sz="1600" i="1" dirty="0">
                <a:latin typeface="Arial"/>
                <a:cs typeface="Arial"/>
              </a:rPr>
              <a:t>Lactobacillus</a:t>
            </a:r>
            <a:r>
              <a:rPr sz="1600" i="1" spc="-40" dirty="0">
                <a:latin typeface="Arial"/>
                <a:cs typeface="Arial"/>
              </a:rPr>
              <a:t> </a:t>
            </a:r>
            <a:r>
              <a:rPr sz="1600" spc="-25" dirty="0">
                <a:latin typeface="Arial"/>
                <a:cs typeface="Arial"/>
              </a:rPr>
              <a:t>sp.</a:t>
            </a:r>
            <a:endParaRPr sz="1600">
              <a:latin typeface="Arial"/>
              <a:cs typeface="Arial"/>
            </a:endParaRPr>
          </a:p>
        </p:txBody>
      </p:sp>
      <p:sp>
        <p:nvSpPr>
          <p:cNvPr id="10" name="object 10"/>
          <p:cNvSpPr txBox="1"/>
          <p:nvPr/>
        </p:nvSpPr>
        <p:spPr>
          <a:xfrm>
            <a:off x="7950447" y="4299118"/>
            <a:ext cx="4154424" cy="227626"/>
          </a:xfrm>
          <a:prstGeom prst="rect">
            <a:avLst/>
          </a:prstGeom>
        </p:spPr>
        <p:txBody>
          <a:bodyPr vert="horz" wrap="square" lIns="0" tIns="12065" rIns="0" bIns="0" rtlCol="0">
            <a:spAutoFit/>
          </a:bodyPr>
          <a:lstStyle/>
          <a:p>
            <a:pPr marL="12700" marR="5080">
              <a:lnSpc>
                <a:spcPct val="100000"/>
              </a:lnSpc>
              <a:spcBef>
                <a:spcPts val="95"/>
              </a:spcBef>
            </a:pPr>
            <a:r>
              <a:rPr sz="1400" dirty="0">
                <a:latin typeface="Arial"/>
                <a:cs typeface="Arial"/>
              </a:rPr>
              <a:t>komerční</a:t>
            </a:r>
            <a:r>
              <a:rPr sz="1400" spc="-30" dirty="0">
                <a:latin typeface="Arial"/>
                <a:cs typeface="Arial"/>
              </a:rPr>
              <a:t> </a:t>
            </a:r>
            <a:r>
              <a:rPr sz="1400" dirty="0">
                <a:latin typeface="Arial"/>
                <a:cs typeface="Arial"/>
              </a:rPr>
              <a:t>kity</a:t>
            </a:r>
            <a:r>
              <a:rPr sz="1400" spc="-35" dirty="0">
                <a:latin typeface="Arial"/>
                <a:cs typeface="Arial"/>
              </a:rPr>
              <a:t> </a:t>
            </a:r>
            <a:r>
              <a:rPr sz="1400" spc="-10" dirty="0">
                <a:latin typeface="Arial"/>
                <a:cs typeface="Arial"/>
              </a:rPr>
              <a:t>(stanovení </a:t>
            </a:r>
            <a:r>
              <a:rPr sz="1400" dirty="0">
                <a:latin typeface="Arial"/>
                <a:cs typeface="Arial"/>
              </a:rPr>
              <a:t>vizuálně,</a:t>
            </a:r>
            <a:r>
              <a:rPr sz="1400" spc="-70" dirty="0">
                <a:latin typeface="Arial"/>
                <a:cs typeface="Arial"/>
              </a:rPr>
              <a:t> </a:t>
            </a:r>
            <a:r>
              <a:rPr sz="1400" spc="-10" dirty="0">
                <a:latin typeface="Arial"/>
                <a:cs typeface="Arial"/>
              </a:rPr>
              <a:t>kolorimetricky)</a:t>
            </a:r>
            <a:endParaRPr sz="1400" dirty="0">
              <a:latin typeface="Arial"/>
              <a:cs typeface="Arial"/>
            </a:endParaRPr>
          </a:p>
        </p:txBody>
      </p:sp>
      <p:sp>
        <p:nvSpPr>
          <p:cNvPr id="11" name="object 11"/>
          <p:cNvSpPr txBox="1"/>
          <p:nvPr/>
        </p:nvSpPr>
        <p:spPr>
          <a:xfrm>
            <a:off x="6781800" y="5116767"/>
            <a:ext cx="4641081" cy="584134"/>
          </a:xfrm>
          <a:prstGeom prst="rect">
            <a:avLst/>
          </a:prstGeom>
        </p:spPr>
        <p:txBody>
          <a:bodyPr vert="horz" wrap="square" lIns="0" tIns="12065" rIns="0" bIns="0" rtlCol="0">
            <a:spAutoFit/>
          </a:bodyPr>
          <a:lstStyle/>
          <a:p>
            <a:pPr marL="1162050" algn="l">
              <a:lnSpc>
                <a:spcPct val="100000"/>
              </a:lnSpc>
              <a:spcBef>
                <a:spcPts val="95"/>
              </a:spcBef>
            </a:pPr>
            <a:r>
              <a:rPr sz="1400" dirty="0" err="1">
                <a:latin typeface="Arial"/>
                <a:cs typeface="Arial"/>
              </a:rPr>
              <a:t>komerční</a:t>
            </a:r>
            <a:r>
              <a:rPr sz="1400" spc="-55" dirty="0">
                <a:latin typeface="Arial"/>
                <a:cs typeface="Arial"/>
              </a:rPr>
              <a:t> </a:t>
            </a:r>
            <a:r>
              <a:rPr sz="1400" spc="-20" dirty="0" err="1" smtClean="0">
                <a:latin typeface="Arial"/>
                <a:cs typeface="Arial"/>
              </a:rPr>
              <a:t>kity</a:t>
            </a:r>
            <a:r>
              <a:rPr lang="cs-CZ" sz="1400" spc="-20" dirty="0" smtClean="0">
                <a:latin typeface="Arial"/>
                <a:cs typeface="Arial"/>
              </a:rPr>
              <a:t> </a:t>
            </a:r>
            <a:r>
              <a:rPr sz="1400" dirty="0" smtClean="0">
                <a:latin typeface="Arial"/>
                <a:cs typeface="Arial"/>
              </a:rPr>
              <a:t>(</a:t>
            </a:r>
            <a:r>
              <a:rPr sz="1400" dirty="0" err="1" smtClean="0">
                <a:latin typeface="Arial"/>
                <a:cs typeface="Arial"/>
              </a:rPr>
              <a:t>stanovení</a:t>
            </a:r>
            <a:r>
              <a:rPr sz="1400" spc="-60" dirty="0" smtClean="0">
                <a:latin typeface="Arial"/>
                <a:cs typeface="Arial"/>
              </a:rPr>
              <a:t> </a:t>
            </a:r>
            <a:r>
              <a:rPr sz="1400" spc="-10" dirty="0">
                <a:latin typeface="Arial"/>
                <a:cs typeface="Arial"/>
              </a:rPr>
              <a:t>kolorimetricky)</a:t>
            </a:r>
            <a:endParaRPr sz="1400" dirty="0">
              <a:latin typeface="Arial"/>
              <a:cs typeface="Arial"/>
            </a:endParaRPr>
          </a:p>
          <a:p>
            <a:pPr marL="12700">
              <a:lnSpc>
                <a:spcPct val="100000"/>
              </a:lnSpc>
              <a:spcBef>
                <a:spcPts val="1070"/>
              </a:spcBef>
            </a:pPr>
            <a:r>
              <a:rPr lang="cs-CZ" sz="1400" dirty="0" smtClean="0">
                <a:latin typeface="Arial"/>
                <a:cs typeface="Arial"/>
              </a:rPr>
              <a:t>	</a:t>
            </a:r>
            <a:endParaRPr sz="1400" dirty="0">
              <a:latin typeface="Arial"/>
              <a:cs typeface="Arial"/>
            </a:endParaRPr>
          </a:p>
        </p:txBody>
      </p:sp>
      <p:sp>
        <p:nvSpPr>
          <p:cNvPr id="12" name="TextovéPole 11"/>
          <p:cNvSpPr txBox="1"/>
          <p:nvPr/>
        </p:nvSpPr>
        <p:spPr>
          <a:xfrm>
            <a:off x="7848600" y="5429386"/>
            <a:ext cx="4708661" cy="738664"/>
          </a:xfrm>
          <a:prstGeom prst="rect">
            <a:avLst/>
          </a:prstGeom>
          <a:noFill/>
        </p:spPr>
        <p:txBody>
          <a:bodyPr wrap="none" rtlCol="0">
            <a:spAutoFit/>
          </a:bodyPr>
          <a:lstStyle/>
          <a:p>
            <a:pPr marL="12700">
              <a:lnSpc>
                <a:spcPct val="100000"/>
              </a:lnSpc>
              <a:spcBef>
                <a:spcPts val="1070"/>
              </a:spcBef>
            </a:pPr>
            <a:r>
              <a:rPr lang="cs-CZ" sz="1400" dirty="0" smtClean="0">
                <a:latin typeface="Arial"/>
                <a:cs typeface="Arial"/>
              </a:rPr>
              <a:t>komerční</a:t>
            </a:r>
            <a:r>
              <a:rPr lang="cs-CZ" sz="1400" spc="-60" dirty="0" smtClean="0">
                <a:latin typeface="Arial"/>
                <a:cs typeface="Arial"/>
              </a:rPr>
              <a:t> </a:t>
            </a:r>
            <a:r>
              <a:rPr lang="cs-CZ" sz="1400" spc="-20" dirty="0" err="1" smtClean="0">
                <a:latin typeface="Arial"/>
                <a:cs typeface="Arial"/>
              </a:rPr>
              <a:t>kity</a:t>
            </a:r>
            <a:endParaRPr lang="cs-CZ" sz="1400" dirty="0" smtClean="0">
              <a:latin typeface="Arial"/>
              <a:cs typeface="Arial"/>
            </a:endParaRPr>
          </a:p>
          <a:p>
            <a:pPr marL="12700" marR="328930">
              <a:lnSpc>
                <a:spcPct val="100000"/>
              </a:lnSpc>
            </a:pPr>
            <a:r>
              <a:rPr lang="cs-CZ" sz="1400" dirty="0" smtClean="0">
                <a:latin typeface="Arial"/>
                <a:cs typeface="Arial"/>
              </a:rPr>
              <a:t>(kultivační,</a:t>
            </a:r>
            <a:r>
              <a:rPr lang="cs-CZ" sz="1400" spc="-90" dirty="0" smtClean="0">
                <a:latin typeface="Arial"/>
                <a:cs typeface="Arial"/>
              </a:rPr>
              <a:t> </a:t>
            </a:r>
            <a:r>
              <a:rPr lang="cs-CZ" sz="1400" spc="-10" dirty="0" err="1" smtClean="0">
                <a:latin typeface="Arial"/>
                <a:cs typeface="Arial"/>
              </a:rPr>
              <a:t>imunochromatografická</a:t>
            </a:r>
            <a:r>
              <a:rPr lang="cs-CZ" sz="1400" spc="-10" dirty="0" smtClean="0">
                <a:latin typeface="Arial"/>
                <a:cs typeface="Arial"/>
              </a:rPr>
              <a:t> </a:t>
            </a:r>
            <a:r>
              <a:rPr lang="cs-CZ" sz="1400" dirty="0" smtClean="0">
                <a:latin typeface="Arial"/>
                <a:cs typeface="Arial"/>
              </a:rPr>
              <a:t>detekce</a:t>
            </a:r>
            <a:r>
              <a:rPr lang="cs-CZ" sz="1400" spc="-50" dirty="0" smtClean="0">
                <a:latin typeface="Arial"/>
                <a:cs typeface="Arial"/>
              </a:rPr>
              <a:t> </a:t>
            </a:r>
            <a:r>
              <a:rPr lang="cs-CZ" sz="1400" spc="-10" dirty="0" smtClean="0">
                <a:latin typeface="Arial"/>
                <a:cs typeface="Arial"/>
              </a:rPr>
              <a:t>antigenu)</a:t>
            </a:r>
            <a:endParaRPr lang="cs-CZ" sz="1400" dirty="0" smtClean="0">
              <a:latin typeface="Arial"/>
              <a:cs typeface="Arial"/>
            </a:endParaRPr>
          </a:p>
          <a:p>
            <a:endParaRPr lang="cs-CZ"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1911" y="82423"/>
            <a:ext cx="6121400"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4" name="object 4"/>
          <p:cNvSpPr txBox="1"/>
          <p:nvPr/>
        </p:nvSpPr>
        <p:spPr>
          <a:xfrm>
            <a:off x="450595" y="587988"/>
            <a:ext cx="11009630" cy="3306674"/>
          </a:xfrm>
          <a:prstGeom prst="rect">
            <a:avLst/>
          </a:prstGeom>
        </p:spPr>
        <p:txBody>
          <a:bodyPr vert="horz" wrap="square" lIns="0" tIns="231775" rIns="0" bIns="0" rtlCol="0">
            <a:spAutoFit/>
          </a:bodyPr>
          <a:lstStyle/>
          <a:p>
            <a:pPr marL="12700">
              <a:lnSpc>
                <a:spcPct val="100000"/>
              </a:lnSpc>
              <a:spcBef>
                <a:spcPts val="1825"/>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dirty="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u="sng" dirty="0">
                <a:uFill>
                  <a:solidFill>
                    <a:srgbClr val="000000"/>
                  </a:solidFill>
                </a:uFill>
                <a:latin typeface="Arial"/>
                <a:cs typeface="Arial"/>
              </a:rPr>
              <a:t>testovací</a:t>
            </a:r>
            <a:r>
              <a:rPr sz="2000" u="sng" spc="-50" dirty="0">
                <a:uFill>
                  <a:solidFill>
                    <a:srgbClr val="000000"/>
                  </a:solidFill>
                </a:uFill>
                <a:latin typeface="Arial"/>
                <a:cs typeface="Arial"/>
              </a:rPr>
              <a:t> </a:t>
            </a:r>
            <a:r>
              <a:rPr sz="2000" u="sng" dirty="0">
                <a:uFill>
                  <a:solidFill>
                    <a:srgbClr val="000000"/>
                  </a:solidFill>
                </a:uFill>
                <a:latin typeface="Arial"/>
                <a:cs typeface="Arial"/>
              </a:rPr>
              <a:t>sady</a:t>
            </a:r>
            <a:r>
              <a:rPr sz="2000" u="sng" spc="-30" dirty="0">
                <a:uFill>
                  <a:solidFill>
                    <a:srgbClr val="000000"/>
                  </a:solidFill>
                </a:uFill>
                <a:latin typeface="Arial"/>
                <a:cs typeface="Arial"/>
              </a:rPr>
              <a:t> </a:t>
            </a:r>
            <a:r>
              <a:rPr sz="2000" u="sng" dirty="0">
                <a:uFill>
                  <a:solidFill>
                    <a:srgbClr val="000000"/>
                  </a:solidFill>
                </a:uFill>
                <a:latin typeface="Arial"/>
                <a:cs typeface="Arial"/>
              </a:rPr>
              <a:t>pro</a:t>
            </a:r>
            <a:r>
              <a:rPr sz="2000" u="sng" spc="-15" dirty="0">
                <a:uFill>
                  <a:solidFill>
                    <a:srgbClr val="000000"/>
                  </a:solidFill>
                </a:uFill>
                <a:latin typeface="Arial"/>
                <a:cs typeface="Arial"/>
              </a:rPr>
              <a:t> </a:t>
            </a:r>
            <a:r>
              <a:rPr sz="2000" u="sng" dirty="0">
                <a:uFill>
                  <a:solidFill>
                    <a:srgbClr val="000000"/>
                  </a:solidFill>
                </a:uFill>
                <a:latin typeface="Arial"/>
                <a:cs typeface="Arial"/>
              </a:rPr>
              <a:t>ordinace</a:t>
            </a:r>
            <a:r>
              <a:rPr sz="2000" u="sng" spc="-45" dirty="0">
                <a:uFill>
                  <a:solidFill>
                    <a:srgbClr val="000000"/>
                  </a:solidFill>
                </a:uFill>
                <a:latin typeface="Arial"/>
                <a:cs typeface="Arial"/>
              </a:rPr>
              <a:t> </a:t>
            </a:r>
            <a:r>
              <a:rPr sz="2000" u="sng" dirty="0">
                <a:uFill>
                  <a:solidFill>
                    <a:srgbClr val="000000"/>
                  </a:solidFill>
                </a:uFill>
                <a:latin typeface="Arial"/>
                <a:cs typeface="Arial"/>
              </a:rPr>
              <a:t>(point-</a:t>
            </a:r>
            <a:r>
              <a:rPr sz="2000" u="sng" spc="-10" dirty="0">
                <a:uFill>
                  <a:solidFill>
                    <a:srgbClr val="000000"/>
                  </a:solidFill>
                </a:uFill>
                <a:latin typeface="Arial"/>
                <a:cs typeface="Arial"/>
              </a:rPr>
              <a:t>of-</a:t>
            </a:r>
            <a:r>
              <a:rPr sz="2000" u="sng" dirty="0">
                <a:uFill>
                  <a:solidFill>
                    <a:srgbClr val="000000"/>
                  </a:solidFill>
                </a:uFill>
                <a:latin typeface="Arial"/>
                <a:cs typeface="Arial"/>
              </a:rPr>
              <a:t>care</a:t>
            </a:r>
            <a:r>
              <a:rPr sz="2000" u="sng" spc="-40" dirty="0">
                <a:uFill>
                  <a:solidFill>
                    <a:srgbClr val="000000"/>
                  </a:solidFill>
                </a:uFill>
                <a:latin typeface="Arial"/>
                <a:cs typeface="Arial"/>
              </a:rPr>
              <a:t> </a:t>
            </a:r>
            <a:r>
              <a:rPr sz="2000" u="sng" dirty="0">
                <a:uFill>
                  <a:solidFill>
                    <a:srgbClr val="000000"/>
                  </a:solidFill>
                </a:uFill>
                <a:latin typeface="Arial"/>
                <a:cs typeface="Arial"/>
              </a:rPr>
              <a:t>testování,</a:t>
            </a:r>
            <a:r>
              <a:rPr sz="2000" u="sng" spc="-50" dirty="0">
                <a:uFill>
                  <a:solidFill>
                    <a:srgbClr val="000000"/>
                  </a:solidFill>
                </a:uFill>
                <a:latin typeface="Arial"/>
                <a:cs typeface="Arial"/>
              </a:rPr>
              <a:t> </a:t>
            </a:r>
            <a:r>
              <a:rPr sz="2000" u="sng" dirty="0">
                <a:uFill>
                  <a:solidFill>
                    <a:srgbClr val="000000"/>
                  </a:solidFill>
                </a:uFill>
                <a:latin typeface="Arial"/>
                <a:cs typeface="Arial"/>
              </a:rPr>
              <a:t>chair-side</a:t>
            </a:r>
            <a:r>
              <a:rPr sz="2000" u="sng" spc="-35" dirty="0">
                <a:uFill>
                  <a:solidFill>
                    <a:srgbClr val="000000"/>
                  </a:solidFill>
                </a:uFill>
                <a:latin typeface="Arial"/>
                <a:cs typeface="Arial"/>
              </a:rPr>
              <a:t> </a:t>
            </a:r>
            <a:r>
              <a:rPr sz="2000" u="sng" spc="-10" dirty="0">
                <a:uFill>
                  <a:solidFill>
                    <a:srgbClr val="000000"/>
                  </a:solidFill>
                </a:uFill>
                <a:latin typeface="Arial"/>
                <a:cs typeface="Arial"/>
              </a:rPr>
              <a:t>kits):</a:t>
            </a:r>
            <a:endParaRPr sz="2000" dirty="0">
              <a:latin typeface="Arial"/>
              <a:cs typeface="Arial"/>
            </a:endParaRPr>
          </a:p>
          <a:p>
            <a:pPr marL="265430">
              <a:lnSpc>
                <a:spcPct val="100000"/>
              </a:lnSpc>
              <a:spcBef>
                <a:spcPts val="960"/>
              </a:spcBef>
              <a:tabLst>
                <a:tab pos="443865" algn="l"/>
              </a:tabLst>
            </a:pPr>
            <a:r>
              <a:rPr sz="2000" dirty="0">
                <a:solidFill>
                  <a:srgbClr val="0000DC"/>
                </a:solidFill>
                <a:latin typeface="Arial"/>
                <a:cs typeface="Arial"/>
              </a:rPr>
              <a:t>̶	</a:t>
            </a:r>
            <a:r>
              <a:rPr sz="2000" spc="-10" dirty="0">
                <a:solidFill>
                  <a:srgbClr val="0000DC"/>
                </a:solidFill>
                <a:latin typeface="Arial"/>
                <a:cs typeface="Arial"/>
              </a:rPr>
              <a:t>parodontitida</a:t>
            </a:r>
            <a:endParaRPr sz="2000" dirty="0">
              <a:solidFill>
                <a:srgbClr val="0000DC"/>
              </a:solidFill>
              <a:latin typeface="Arial"/>
              <a:cs typeface="Arial"/>
            </a:endParaRPr>
          </a:p>
          <a:p>
            <a:pPr marL="1141730" indent="-286385">
              <a:lnSpc>
                <a:spcPct val="100000"/>
              </a:lnSpc>
              <a:spcBef>
                <a:spcPts val="15"/>
              </a:spcBef>
              <a:buClr>
                <a:srgbClr val="0000DC"/>
              </a:buClr>
              <a:buSzPct val="78125"/>
              <a:buChar char="•"/>
              <a:tabLst>
                <a:tab pos="1141730" algn="l"/>
              </a:tabLst>
            </a:pPr>
            <a:r>
              <a:rPr sz="1600" dirty="0">
                <a:latin typeface="Arial"/>
                <a:cs typeface="Arial"/>
              </a:rPr>
              <a:t>detekce</a:t>
            </a:r>
            <a:r>
              <a:rPr sz="1600" spc="-15" dirty="0">
                <a:latin typeface="Arial"/>
                <a:cs typeface="Arial"/>
              </a:rPr>
              <a:t> </a:t>
            </a:r>
            <a:r>
              <a:rPr sz="1600" dirty="0">
                <a:latin typeface="Arial"/>
                <a:cs typeface="Arial"/>
              </a:rPr>
              <a:t>ve</a:t>
            </a:r>
            <a:r>
              <a:rPr sz="1600" spc="-15" dirty="0">
                <a:latin typeface="Arial"/>
                <a:cs typeface="Arial"/>
              </a:rPr>
              <a:t> </a:t>
            </a:r>
            <a:r>
              <a:rPr sz="1600" dirty="0">
                <a:latin typeface="Arial"/>
                <a:cs typeface="Arial"/>
              </a:rPr>
              <a:t>slině</a:t>
            </a:r>
            <a:r>
              <a:rPr sz="1600" spc="-15" dirty="0">
                <a:latin typeface="Arial"/>
                <a:cs typeface="Arial"/>
              </a:rPr>
              <a:t> </a:t>
            </a:r>
            <a:r>
              <a:rPr sz="1600" dirty="0">
                <a:latin typeface="Arial"/>
                <a:cs typeface="Arial"/>
              </a:rPr>
              <a:t>–</a:t>
            </a:r>
            <a:r>
              <a:rPr sz="1600" spc="-10" dirty="0">
                <a:latin typeface="Arial"/>
                <a:cs typeface="Arial"/>
              </a:rPr>
              <a:t> </a:t>
            </a:r>
            <a:r>
              <a:rPr sz="1600" dirty="0">
                <a:latin typeface="Arial"/>
                <a:cs typeface="Arial"/>
              </a:rPr>
              <a:t>aktivní</a:t>
            </a:r>
            <a:r>
              <a:rPr sz="1600" spc="-10" dirty="0">
                <a:latin typeface="Arial"/>
                <a:cs typeface="Arial"/>
              </a:rPr>
              <a:t> </a:t>
            </a:r>
            <a:r>
              <a:rPr sz="1600" spc="-20" dirty="0">
                <a:latin typeface="Arial"/>
                <a:cs typeface="Arial"/>
              </a:rPr>
              <a:t>MMP-</a:t>
            </a:r>
            <a:r>
              <a:rPr sz="1600" dirty="0">
                <a:latin typeface="Arial"/>
                <a:cs typeface="Arial"/>
              </a:rPr>
              <a:t>8</a:t>
            </a:r>
            <a:r>
              <a:rPr sz="1600" spc="-25" dirty="0">
                <a:latin typeface="Arial"/>
                <a:cs typeface="Arial"/>
              </a:rPr>
              <a:t> </a:t>
            </a:r>
            <a:r>
              <a:rPr sz="1600" dirty="0">
                <a:latin typeface="Wingdings"/>
                <a:cs typeface="Wingdings"/>
              </a:rPr>
              <a:t></a:t>
            </a:r>
            <a:r>
              <a:rPr sz="1600" spc="30" dirty="0">
                <a:latin typeface="Times New Roman"/>
                <a:cs typeface="Times New Roman"/>
              </a:rPr>
              <a:t> </a:t>
            </a:r>
            <a:r>
              <a:rPr sz="1600" dirty="0">
                <a:latin typeface="Arial"/>
                <a:cs typeface="Arial"/>
              </a:rPr>
              <a:t>PerioSafe®</a:t>
            </a:r>
            <a:r>
              <a:rPr sz="1600" spc="-10" dirty="0">
                <a:latin typeface="Arial"/>
                <a:cs typeface="Arial"/>
              </a:rPr>
              <a:t> </a:t>
            </a:r>
            <a:r>
              <a:rPr sz="1600" dirty="0">
                <a:latin typeface="Arial"/>
                <a:cs typeface="Arial"/>
              </a:rPr>
              <a:t>PRO</a:t>
            </a:r>
            <a:r>
              <a:rPr sz="1600" spc="-10" dirty="0">
                <a:latin typeface="Arial"/>
                <a:cs typeface="Arial"/>
              </a:rPr>
              <a:t> </a:t>
            </a:r>
            <a:r>
              <a:rPr sz="1600" dirty="0">
                <a:latin typeface="Arial"/>
                <a:cs typeface="Arial"/>
              </a:rPr>
              <a:t>DRS</a:t>
            </a:r>
            <a:r>
              <a:rPr sz="1600" spc="-10" dirty="0">
                <a:latin typeface="Arial"/>
                <a:cs typeface="Arial"/>
              </a:rPr>
              <a:t> (imunochromatografie)</a:t>
            </a:r>
            <a:r>
              <a:rPr sz="1600" spc="20" dirty="0">
                <a:latin typeface="Arial"/>
                <a:cs typeface="Arial"/>
              </a:rPr>
              <a:t> </a:t>
            </a:r>
            <a:r>
              <a:rPr sz="1600" dirty="0">
                <a:latin typeface="Arial"/>
                <a:cs typeface="Arial"/>
              </a:rPr>
              <a:t>a ORALyzer®</a:t>
            </a:r>
            <a:r>
              <a:rPr sz="1600" spc="20" dirty="0">
                <a:latin typeface="Arial"/>
                <a:cs typeface="Arial"/>
              </a:rPr>
              <a:t> </a:t>
            </a:r>
            <a:r>
              <a:rPr sz="1600" spc="-10" dirty="0">
                <a:latin typeface="Arial"/>
                <a:cs typeface="Arial"/>
              </a:rPr>
              <a:t>(analyzátor)</a:t>
            </a:r>
            <a:endParaRPr sz="1600" dirty="0">
              <a:latin typeface="Arial"/>
              <a:cs typeface="Arial"/>
            </a:endParaRPr>
          </a:p>
          <a:p>
            <a:pPr marL="1141730" indent="-286385">
              <a:lnSpc>
                <a:spcPct val="100000"/>
              </a:lnSpc>
              <a:spcBef>
                <a:spcPts val="965"/>
              </a:spcBef>
              <a:buClr>
                <a:srgbClr val="0000DC"/>
              </a:buClr>
              <a:buSzPct val="78125"/>
              <a:buChar char="•"/>
              <a:tabLst>
                <a:tab pos="1141730" algn="l"/>
              </a:tabLst>
            </a:pPr>
            <a:r>
              <a:rPr sz="1600" dirty="0">
                <a:latin typeface="Arial"/>
                <a:cs typeface="Arial"/>
              </a:rPr>
              <a:t>detekce</a:t>
            </a:r>
            <a:r>
              <a:rPr sz="1600" spc="-50" dirty="0">
                <a:latin typeface="Arial"/>
                <a:cs typeface="Arial"/>
              </a:rPr>
              <a:t> </a:t>
            </a:r>
            <a:r>
              <a:rPr sz="1600" dirty="0">
                <a:latin typeface="Arial"/>
                <a:cs typeface="Arial"/>
              </a:rPr>
              <a:t>v</a:t>
            </a:r>
            <a:r>
              <a:rPr sz="1600" spc="-40" dirty="0">
                <a:latin typeface="Arial"/>
                <a:cs typeface="Arial"/>
              </a:rPr>
              <a:t> </a:t>
            </a:r>
            <a:r>
              <a:rPr sz="1600" dirty="0">
                <a:latin typeface="Arial"/>
                <a:cs typeface="Arial"/>
              </a:rPr>
              <a:t>tekutině</a:t>
            </a:r>
            <a:r>
              <a:rPr sz="1600" spc="-30" dirty="0">
                <a:latin typeface="Arial"/>
                <a:cs typeface="Arial"/>
              </a:rPr>
              <a:t> </a:t>
            </a:r>
            <a:r>
              <a:rPr sz="1600" dirty="0">
                <a:latin typeface="Arial"/>
                <a:cs typeface="Arial"/>
              </a:rPr>
              <a:t>dásňového</a:t>
            </a:r>
            <a:r>
              <a:rPr sz="1600" spc="-55" dirty="0">
                <a:latin typeface="Arial"/>
                <a:cs typeface="Arial"/>
              </a:rPr>
              <a:t> </a:t>
            </a:r>
            <a:r>
              <a:rPr sz="1600" dirty="0">
                <a:latin typeface="Arial"/>
                <a:cs typeface="Arial"/>
              </a:rPr>
              <a:t>sulku</a:t>
            </a:r>
            <a:r>
              <a:rPr sz="1600" spc="-35" dirty="0">
                <a:latin typeface="Arial"/>
                <a:cs typeface="Arial"/>
              </a:rPr>
              <a:t> </a:t>
            </a:r>
            <a:r>
              <a:rPr sz="1600" dirty="0">
                <a:latin typeface="Arial"/>
                <a:cs typeface="Arial"/>
              </a:rPr>
              <a:t>–</a:t>
            </a:r>
            <a:r>
              <a:rPr sz="1600" spc="-45" dirty="0">
                <a:latin typeface="Arial"/>
                <a:cs typeface="Arial"/>
              </a:rPr>
              <a:t> </a:t>
            </a:r>
            <a:r>
              <a:rPr sz="1600" spc="-10" dirty="0">
                <a:latin typeface="Arial"/>
                <a:cs typeface="Arial"/>
              </a:rPr>
              <a:t>aMMP-</a:t>
            </a:r>
            <a:r>
              <a:rPr sz="1600" dirty="0">
                <a:latin typeface="Arial"/>
                <a:cs typeface="Arial"/>
              </a:rPr>
              <a:t>8</a:t>
            </a:r>
            <a:r>
              <a:rPr sz="1600" spc="-25" dirty="0">
                <a:latin typeface="Arial"/>
                <a:cs typeface="Arial"/>
              </a:rPr>
              <a:t> </a:t>
            </a:r>
            <a:r>
              <a:rPr sz="1600" dirty="0">
                <a:latin typeface="Arial"/>
                <a:cs typeface="Arial"/>
              </a:rPr>
              <a:t>(ImplantSafe</a:t>
            </a:r>
            <a:r>
              <a:rPr sz="1600" spc="-20" dirty="0">
                <a:latin typeface="Arial"/>
                <a:cs typeface="Arial"/>
              </a:rPr>
              <a:t> </a:t>
            </a:r>
            <a:r>
              <a:rPr sz="1600" dirty="0">
                <a:latin typeface="Arial"/>
                <a:cs typeface="Arial"/>
              </a:rPr>
              <a:t>DR®),</a:t>
            </a:r>
            <a:r>
              <a:rPr sz="1600" spc="-35" dirty="0">
                <a:latin typeface="Arial"/>
                <a:cs typeface="Arial"/>
              </a:rPr>
              <a:t> </a:t>
            </a:r>
            <a:r>
              <a:rPr sz="1600" dirty="0">
                <a:latin typeface="Arial"/>
                <a:cs typeface="Arial"/>
              </a:rPr>
              <a:t>AST</a:t>
            </a:r>
            <a:r>
              <a:rPr sz="1600" spc="-45" dirty="0">
                <a:latin typeface="Arial"/>
                <a:cs typeface="Arial"/>
              </a:rPr>
              <a:t> </a:t>
            </a:r>
            <a:r>
              <a:rPr sz="1600" dirty="0">
                <a:latin typeface="Arial"/>
                <a:cs typeface="Arial"/>
              </a:rPr>
              <a:t>(PerioGard,</a:t>
            </a:r>
            <a:r>
              <a:rPr sz="1600" spc="-10" dirty="0">
                <a:latin typeface="Arial"/>
                <a:cs typeface="Arial"/>
              </a:rPr>
              <a:t> PocketWatch)</a:t>
            </a:r>
            <a:endParaRPr sz="1600" dirty="0">
              <a:latin typeface="Arial"/>
              <a:cs typeface="Arial"/>
            </a:endParaRPr>
          </a:p>
          <a:p>
            <a:pPr>
              <a:lnSpc>
                <a:spcPct val="100000"/>
              </a:lnSpc>
            </a:pPr>
            <a:endParaRPr sz="1600" dirty="0">
              <a:latin typeface="Arial"/>
              <a:cs typeface="Arial"/>
            </a:endParaRPr>
          </a:p>
          <a:p>
            <a:pPr>
              <a:lnSpc>
                <a:spcPct val="100000"/>
              </a:lnSpc>
              <a:spcBef>
                <a:spcPts val="620"/>
              </a:spcBef>
            </a:pPr>
            <a:endParaRPr sz="16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lang="cs-CZ" sz="2000" dirty="0" smtClean="0">
                <a:solidFill>
                  <a:srgbClr val="0000DC"/>
                </a:solidFill>
                <a:latin typeface="Arial"/>
                <a:cs typeface="Arial"/>
              </a:rPr>
              <a:t>nádor</a:t>
            </a:r>
            <a:r>
              <a:rPr sz="2000" spc="-45" dirty="0" smtClean="0">
                <a:latin typeface="Arial"/>
                <a:cs typeface="Arial"/>
              </a:rPr>
              <a:t> </a:t>
            </a:r>
            <a:r>
              <a:rPr sz="2000" spc="-10" dirty="0">
                <a:latin typeface="Arial"/>
                <a:cs typeface="Arial"/>
              </a:rPr>
              <a:t>(OSCC)</a:t>
            </a:r>
            <a:endParaRPr sz="2000" dirty="0">
              <a:latin typeface="Arial"/>
              <a:cs typeface="Arial"/>
            </a:endParaRPr>
          </a:p>
          <a:p>
            <a:pPr marL="855344">
              <a:lnSpc>
                <a:spcPct val="100000"/>
              </a:lnSpc>
              <a:spcBef>
                <a:spcPts val="20"/>
              </a:spcBef>
            </a:pPr>
            <a:r>
              <a:rPr sz="1600" spc="-10" dirty="0">
                <a:latin typeface="Arial"/>
                <a:cs typeface="Arial"/>
              </a:rPr>
              <a:t>screening</a:t>
            </a:r>
            <a:endParaRPr sz="1600" dirty="0">
              <a:latin typeface="Arial"/>
              <a:cs typeface="Arial"/>
            </a:endParaRPr>
          </a:p>
        </p:txBody>
      </p:sp>
      <p:sp>
        <p:nvSpPr>
          <p:cNvPr id="5" name="object 5"/>
          <p:cNvSpPr txBox="1"/>
          <p:nvPr/>
        </p:nvSpPr>
        <p:spPr>
          <a:xfrm>
            <a:off x="9199880" y="6586219"/>
            <a:ext cx="1543685" cy="208915"/>
          </a:xfrm>
          <a:prstGeom prst="rect">
            <a:avLst/>
          </a:prstGeom>
        </p:spPr>
        <p:txBody>
          <a:bodyPr vert="horz" wrap="square" lIns="0" tIns="12700" rIns="0" bIns="0" rtlCol="0">
            <a:spAutoFit/>
          </a:bodyPr>
          <a:lstStyle/>
          <a:p>
            <a:pPr marL="12700" marR="5080" indent="63500">
              <a:lnSpc>
                <a:spcPct val="100000"/>
              </a:lnSpc>
              <a:spcBef>
                <a:spcPts val="100"/>
              </a:spcBef>
            </a:pPr>
            <a:r>
              <a:rPr sz="600" spc="-10" dirty="0">
                <a:latin typeface="Tahoma"/>
                <a:cs typeface="Tahoma"/>
              </a:rPr>
              <a:t>https://doi.org/10.1016/j.bios.2021.112995</a:t>
            </a:r>
            <a:r>
              <a:rPr sz="600" spc="500" dirty="0">
                <a:latin typeface="Tahoma"/>
                <a:cs typeface="Tahoma"/>
              </a:rPr>
              <a:t> </a:t>
            </a:r>
            <a:r>
              <a:rPr sz="600" spc="-10" dirty="0">
                <a:latin typeface="Tahoma"/>
                <a:cs typeface="Tahoma"/>
              </a:rPr>
              <a:t>https://doi.org/10.3390/diagnostics11060932</a:t>
            </a:r>
            <a:endParaRPr sz="600">
              <a:latin typeface="Tahoma"/>
              <a:cs typeface="Tahoma"/>
            </a:endParaRPr>
          </a:p>
        </p:txBody>
      </p:sp>
      <p:pic>
        <p:nvPicPr>
          <p:cNvPr id="6" name="object 6"/>
          <p:cNvPicPr/>
          <p:nvPr/>
        </p:nvPicPr>
        <p:blipFill>
          <a:blip r:embed="rId2" cstate="print"/>
          <a:stretch>
            <a:fillRect/>
          </a:stretch>
        </p:blipFill>
        <p:spPr>
          <a:xfrm>
            <a:off x="9044940" y="333756"/>
            <a:ext cx="3034283" cy="1647444"/>
          </a:xfrm>
          <a:prstGeom prst="rect">
            <a:avLst/>
          </a:prstGeom>
        </p:spPr>
      </p:pic>
      <p:pic>
        <p:nvPicPr>
          <p:cNvPr id="7" name="object 7"/>
          <p:cNvPicPr/>
          <p:nvPr/>
        </p:nvPicPr>
        <p:blipFill>
          <a:blip r:embed="rId3" cstate="print"/>
          <a:stretch>
            <a:fillRect/>
          </a:stretch>
        </p:blipFill>
        <p:spPr>
          <a:xfrm>
            <a:off x="2846832" y="2973323"/>
            <a:ext cx="6999732" cy="35783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10" dirty="0"/>
              <a:t>sliny</a:t>
            </a:r>
          </a:p>
        </p:txBody>
      </p:sp>
      <p:sp>
        <p:nvSpPr>
          <p:cNvPr id="4" name="object 4"/>
          <p:cNvSpPr txBox="1"/>
          <p:nvPr/>
        </p:nvSpPr>
        <p:spPr>
          <a:xfrm>
            <a:off x="450595" y="1246966"/>
            <a:ext cx="5189220" cy="1135380"/>
          </a:xfrm>
          <a:prstGeom prst="rect">
            <a:avLst/>
          </a:prstGeom>
        </p:spPr>
        <p:txBody>
          <a:bodyPr vert="horz" wrap="square" lIns="0" tIns="232410" rIns="0" bIns="0" rtlCol="0">
            <a:spAutoFit/>
          </a:bodyPr>
          <a:lstStyle/>
          <a:p>
            <a:pPr marL="12700">
              <a:lnSpc>
                <a:spcPct val="100000"/>
              </a:lnSpc>
              <a:spcBef>
                <a:spcPts val="1830"/>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spc="-10" dirty="0">
                <a:latin typeface="Arial"/>
                <a:cs typeface="Arial"/>
              </a:rPr>
              <a:t>parodontitida</a:t>
            </a:r>
            <a:endParaRPr sz="2000">
              <a:latin typeface="Arial"/>
              <a:cs typeface="Arial"/>
            </a:endParaRPr>
          </a:p>
        </p:txBody>
      </p:sp>
      <p:sp>
        <p:nvSpPr>
          <p:cNvPr id="5" name="object 5"/>
          <p:cNvSpPr txBox="1"/>
          <p:nvPr/>
        </p:nvSpPr>
        <p:spPr>
          <a:xfrm>
            <a:off x="7823961" y="6478320"/>
            <a:ext cx="2654935" cy="208279"/>
          </a:xfrm>
          <a:prstGeom prst="rect">
            <a:avLst/>
          </a:prstGeom>
        </p:spPr>
        <p:txBody>
          <a:bodyPr vert="horz" wrap="square" lIns="0" tIns="12700" rIns="0" bIns="0" rtlCol="0">
            <a:spAutoFit/>
          </a:bodyPr>
          <a:lstStyle/>
          <a:p>
            <a:pPr marL="12700" marR="5080" indent="1111250">
              <a:lnSpc>
                <a:spcPct val="100000"/>
              </a:lnSpc>
              <a:spcBef>
                <a:spcPts val="100"/>
              </a:spcBef>
            </a:pPr>
            <a:r>
              <a:rPr sz="600" spc="-10" dirty="0">
                <a:latin typeface="Tahoma"/>
                <a:cs typeface="Tahoma"/>
              </a:rPr>
              <a:t>https://doi.org/10.3390/diagnostics11060932</a:t>
            </a:r>
            <a:r>
              <a:rPr sz="600" spc="500" dirty="0">
                <a:latin typeface="Tahoma"/>
                <a:cs typeface="Tahoma"/>
              </a:rPr>
              <a:t> </a:t>
            </a:r>
            <a:r>
              <a:rPr sz="600" spc="-10" dirty="0">
                <a:latin typeface="Tahoma"/>
                <a:cs typeface="Tahoma"/>
              </a:rPr>
              <a:t>https://decisionsindentistry.com/article/diagnostic-utility-oral-fluid-biomarkers/</a:t>
            </a:r>
            <a:endParaRPr sz="600">
              <a:latin typeface="Tahoma"/>
              <a:cs typeface="Tahoma"/>
            </a:endParaRPr>
          </a:p>
        </p:txBody>
      </p:sp>
      <p:pic>
        <p:nvPicPr>
          <p:cNvPr id="6" name="object 6"/>
          <p:cNvPicPr/>
          <p:nvPr/>
        </p:nvPicPr>
        <p:blipFill>
          <a:blip r:embed="rId2" cstate="print"/>
          <a:stretch>
            <a:fillRect/>
          </a:stretch>
        </p:blipFill>
        <p:spPr>
          <a:xfrm>
            <a:off x="1987305" y="2532908"/>
            <a:ext cx="8683738" cy="33679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543" y="18745"/>
            <a:ext cx="6123305"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60" dirty="0"/>
              <a:t> </a:t>
            </a:r>
            <a:r>
              <a:rPr dirty="0"/>
              <a:t>analýza</a:t>
            </a:r>
            <a:r>
              <a:rPr spc="-160" dirty="0"/>
              <a:t> </a:t>
            </a:r>
            <a:r>
              <a:rPr spc="-10" dirty="0"/>
              <a:t>sliny</a:t>
            </a:r>
          </a:p>
        </p:txBody>
      </p:sp>
      <p:sp>
        <p:nvSpPr>
          <p:cNvPr id="3" name="object 3"/>
          <p:cNvSpPr txBox="1"/>
          <p:nvPr/>
        </p:nvSpPr>
        <p:spPr>
          <a:xfrm>
            <a:off x="450595" y="590448"/>
            <a:ext cx="6645275" cy="2807335"/>
          </a:xfrm>
          <a:prstGeom prst="rect">
            <a:avLst/>
          </a:prstGeom>
        </p:spPr>
        <p:txBody>
          <a:bodyPr vert="horz" wrap="square" lIns="0" tIns="43180" rIns="0" bIns="0" rtlCol="0">
            <a:spAutoFit/>
          </a:bodyPr>
          <a:lstStyle/>
          <a:p>
            <a:pPr marL="12700">
              <a:lnSpc>
                <a:spcPct val="100000"/>
              </a:lnSpc>
              <a:spcBef>
                <a:spcPts val="340"/>
              </a:spcBef>
              <a:tabLst>
                <a:tab pos="192405" algn="l"/>
              </a:tabLst>
            </a:pPr>
            <a:r>
              <a:rPr sz="2800" dirty="0">
                <a:solidFill>
                  <a:srgbClr val="0000DC"/>
                </a:solidFill>
                <a:latin typeface="Arial"/>
                <a:cs typeface="Arial"/>
              </a:rPr>
              <a:t>̶	</a:t>
            </a:r>
            <a:r>
              <a:rPr sz="2800" dirty="0">
                <a:latin typeface="Arial"/>
                <a:cs typeface="Arial"/>
              </a:rPr>
              <a:t>Slina</a:t>
            </a:r>
            <a:r>
              <a:rPr sz="2800" spc="-95" dirty="0">
                <a:latin typeface="Arial"/>
                <a:cs typeface="Arial"/>
              </a:rPr>
              <a:t> </a:t>
            </a:r>
            <a:r>
              <a:rPr sz="2800" dirty="0">
                <a:latin typeface="Arial"/>
                <a:cs typeface="Arial"/>
              </a:rPr>
              <a:t>jako</a:t>
            </a:r>
            <a:r>
              <a:rPr sz="2800" spc="-90" dirty="0">
                <a:latin typeface="Arial"/>
                <a:cs typeface="Arial"/>
              </a:rPr>
              <a:t> </a:t>
            </a:r>
            <a:r>
              <a:rPr sz="2800" dirty="0">
                <a:latin typeface="Arial"/>
                <a:cs typeface="Arial"/>
              </a:rPr>
              <a:t>diagnostické</a:t>
            </a:r>
            <a:r>
              <a:rPr sz="2800" spc="-90" dirty="0">
                <a:latin typeface="Arial"/>
                <a:cs typeface="Arial"/>
              </a:rPr>
              <a:t> </a:t>
            </a:r>
            <a:r>
              <a:rPr sz="2800" spc="-10" dirty="0">
                <a:latin typeface="Arial"/>
                <a:cs typeface="Arial"/>
              </a:rPr>
              <a:t>medium</a:t>
            </a:r>
            <a:endParaRPr sz="2800" dirty="0">
              <a:latin typeface="Arial"/>
              <a:cs typeface="Arial"/>
            </a:endParaRPr>
          </a:p>
          <a:p>
            <a:pPr marL="855344">
              <a:lnSpc>
                <a:spcPct val="100000"/>
              </a:lnSpc>
              <a:spcBef>
                <a:spcPts val="240"/>
              </a:spcBef>
            </a:pPr>
            <a:r>
              <a:rPr sz="2800" dirty="0" smtClean="0">
                <a:latin typeface="Arial"/>
                <a:cs typeface="Arial"/>
              </a:rPr>
              <a:t>–</a:t>
            </a:r>
            <a:r>
              <a:rPr sz="2800" spc="-10" dirty="0" smtClean="0">
                <a:latin typeface="Arial"/>
                <a:cs typeface="Arial"/>
              </a:rPr>
              <a:t>biomarker</a:t>
            </a:r>
            <a:r>
              <a:rPr lang="cs-CZ" sz="2800" spc="-10" dirty="0" smtClean="0">
                <a:latin typeface="Arial"/>
                <a:cs typeface="Arial"/>
              </a:rPr>
              <a:t>y onemocnění</a:t>
            </a:r>
            <a:endParaRPr sz="2800" dirty="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dirty="0">
                <a:latin typeface="Arial"/>
                <a:cs typeface="Arial"/>
              </a:rPr>
              <a:t>autoimunitní</a:t>
            </a:r>
            <a:r>
              <a:rPr sz="2000" spc="-65" dirty="0">
                <a:latin typeface="Arial"/>
                <a:cs typeface="Arial"/>
              </a:rPr>
              <a:t> </a:t>
            </a:r>
            <a:r>
              <a:rPr sz="2000" spc="-10" dirty="0">
                <a:latin typeface="Arial"/>
                <a:cs typeface="Arial"/>
              </a:rPr>
              <a:t>onemocnění</a:t>
            </a:r>
            <a:endParaRPr sz="2000" dirty="0">
              <a:latin typeface="Arial"/>
              <a:cs typeface="Arial"/>
            </a:endParaRPr>
          </a:p>
          <a:p>
            <a:pPr marL="855344" marR="457834">
              <a:lnSpc>
                <a:spcPct val="100000"/>
              </a:lnSpc>
              <a:spcBef>
                <a:spcPts val="15"/>
              </a:spcBef>
            </a:pPr>
            <a:r>
              <a:rPr sz="1600" dirty="0">
                <a:latin typeface="Arial"/>
                <a:cs typeface="Arial"/>
              </a:rPr>
              <a:t>Sjögrenův</a:t>
            </a:r>
            <a:r>
              <a:rPr sz="1600" spc="-70" dirty="0">
                <a:latin typeface="Arial"/>
                <a:cs typeface="Arial"/>
              </a:rPr>
              <a:t> </a:t>
            </a:r>
            <a:r>
              <a:rPr sz="1600" dirty="0">
                <a:latin typeface="Arial"/>
                <a:cs typeface="Arial"/>
              </a:rPr>
              <a:t>syndrom</a:t>
            </a:r>
            <a:r>
              <a:rPr sz="1600" spc="-30" dirty="0">
                <a:latin typeface="Arial"/>
                <a:cs typeface="Arial"/>
              </a:rPr>
              <a:t> </a:t>
            </a:r>
            <a:r>
              <a:rPr sz="1600" dirty="0">
                <a:latin typeface="Arial"/>
                <a:cs typeface="Arial"/>
              </a:rPr>
              <a:t>–</a:t>
            </a:r>
            <a:r>
              <a:rPr sz="1600" spc="-55" dirty="0">
                <a:latin typeface="Arial"/>
                <a:cs typeface="Arial"/>
              </a:rPr>
              <a:t> </a:t>
            </a:r>
            <a:r>
              <a:rPr sz="1600" spc="-20" dirty="0">
                <a:latin typeface="Arial"/>
                <a:cs typeface="Arial"/>
              </a:rPr>
              <a:t>α-</a:t>
            </a:r>
            <a:r>
              <a:rPr sz="1600" dirty="0">
                <a:latin typeface="Arial"/>
                <a:cs typeface="Arial"/>
              </a:rPr>
              <a:t>amyláza,</a:t>
            </a:r>
            <a:r>
              <a:rPr sz="1600" spc="-30" dirty="0">
                <a:latin typeface="Arial"/>
                <a:cs typeface="Arial"/>
              </a:rPr>
              <a:t> </a:t>
            </a:r>
            <a:r>
              <a:rPr sz="1600" dirty="0">
                <a:latin typeface="Arial"/>
                <a:cs typeface="Arial"/>
              </a:rPr>
              <a:t>karbonická</a:t>
            </a:r>
            <a:r>
              <a:rPr sz="1600" spc="-70" dirty="0">
                <a:latin typeface="Arial"/>
                <a:cs typeface="Arial"/>
              </a:rPr>
              <a:t> </a:t>
            </a:r>
            <a:r>
              <a:rPr sz="1600" dirty="0">
                <a:latin typeface="Arial"/>
                <a:cs typeface="Arial"/>
              </a:rPr>
              <a:t>anhydráza</a:t>
            </a:r>
            <a:r>
              <a:rPr sz="1600" spc="-35" dirty="0">
                <a:latin typeface="Arial"/>
                <a:cs typeface="Arial"/>
              </a:rPr>
              <a:t> </a:t>
            </a:r>
            <a:r>
              <a:rPr sz="1600" spc="-25" dirty="0">
                <a:latin typeface="Arial"/>
                <a:cs typeface="Arial"/>
              </a:rPr>
              <a:t>VI, </a:t>
            </a:r>
            <a:r>
              <a:rPr sz="1600" dirty="0">
                <a:latin typeface="Arial"/>
                <a:cs typeface="Arial"/>
              </a:rPr>
              <a:t>laktoferin,</a:t>
            </a:r>
            <a:r>
              <a:rPr sz="1600" spc="-85" dirty="0">
                <a:latin typeface="Arial"/>
                <a:cs typeface="Arial"/>
              </a:rPr>
              <a:t> </a:t>
            </a:r>
            <a:r>
              <a:rPr sz="1600" spc="-10" dirty="0">
                <a:latin typeface="Arial"/>
                <a:cs typeface="Arial"/>
              </a:rPr>
              <a:t>β2-mikroglobulin</a:t>
            </a:r>
            <a:endParaRPr sz="1600" dirty="0">
              <a:latin typeface="Arial"/>
              <a:cs typeface="Arial"/>
            </a:endParaRPr>
          </a:p>
          <a:p>
            <a:pPr marL="265430">
              <a:lnSpc>
                <a:spcPct val="100000"/>
              </a:lnSpc>
              <a:spcBef>
                <a:spcPts val="944"/>
              </a:spcBef>
              <a:tabLst>
                <a:tab pos="443865" algn="l"/>
              </a:tabLst>
            </a:pPr>
            <a:r>
              <a:rPr sz="2000" dirty="0">
                <a:solidFill>
                  <a:srgbClr val="0000DC"/>
                </a:solidFill>
                <a:latin typeface="Arial"/>
                <a:cs typeface="Arial"/>
              </a:rPr>
              <a:t>̶	</a:t>
            </a:r>
            <a:r>
              <a:rPr sz="2000" dirty="0">
                <a:latin typeface="Arial"/>
                <a:cs typeface="Arial"/>
              </a:rPr>
              <a:t>neurodegenerativní</a:t>
            </a:r>
            <a:r>
              <a:rPr sz="2000" spc="-105" dirty="0">
                <a:latin typeface="Arial"/>
                <a:cs typeface="Arial"/>
              </a:rPr>
              <a:t> </a:t>
            </a:r>
            <a:r>
              <a:rPr sz="2000" spc="-10" dirty="0">
                <a:latin typeface="Arial"/>
                <a:cs typeface="Arial"/>
              </a:rPr>
              <a:t>onemocnění</a:t>
            </a:r>
            <a:endParaRPr sz="2000" dirty="0">
              <a:latin typeface="Arial"/>
              <a:cs typeface="Arial"/>
            </a:endParaRPr>
          </a:p>
          <a:p>
            <a:pPr marL="855344">
              <a:lnSpc>
                <a:spcPct val="100000"/>
              </a:lnSpc>
              <a:spcBef>
                <a:spcPts val="15"/>
              </a:spcBef>
            </a:pPr>
            <a:r>
              <a:rPr sz="1600" dirty="0">
                <a:latin typeface="Arial"/>
                <a:cs typeface="Arial"/>
              </a:rPr>
              <a:t>Alzheimerova</a:t>
            </a:r>
            <a:r>
              <a:rPr sz="1600" spc="-75" dirty="0">
                <a:latin typeface="Arial"/>
                <a:cs typeface="Arial"/>
              </a:rPr>
              <a:t> </a:t>
            </a:r>
            <a:r>
              <a:rPr sz="1600" dirty="0">
                <a:latin typeface="Arial"/>
                <a:cs typeface="Arial"/>
              </a:rPr>
              <a:t>choroba</a:t>
            </a:r>
            <a:r>
              <a:rPr sz="1600" spc="-40" dirty="0">
                <a:latin typeface="Arial"/>
                <a:cs typeface="Arial"/>
              </a:rPr>
              <a:t> </a:t>
            </a:r>
            <a:r>
              <a:rPr sz="1600" dirty="0">
                <a:latin typeface="Arial"/>
                <a:cs typeface="Arial"/>
              </a:rPr>
              <a:t>–</a:t>
            </a:r>
            <a:r>
              <a:rPr sz="1600" spc="-65" dirty="0">
                <a:latin typeface="Arial"/>
                <a:cs typeface="Arial"/>
              </a:rPr>
              <a:t> </a:t>
            </a:r>
            <a:r>
              <a:rPr sz="1600" dirty="0">
                <a:latin typeface="Arial"/>
                <a:cs typeface="Arial"/>
              </a:rPr>
              <a:t>celkový</a:t>
            </a:r>
            <a:r>
              <a:rPr sz="1600" spc="-80" dirty="0">
                <a:latin typeface="Arial"/>
                <a:cs typeface="Arial"/>
              </a:rPr>
              <a:t> </a:t>
            </a:r>
            <a:r>
              <a:rPr sz="1600" dirty="0">
                <a:latin typeface="Arial"/>
                <a:cs typeface="Arial"/>
              </a:rPr>
              <a:t>tau</a:t>
            </a:r>
            <a:r>
              <a:rPr sz="1600" spc="-50" dirty="0">
                <a:latin typeface="Arial"/>
                <a:cs typeface="Arial"/>
              </a:rPr>
              <a:t> </a:t>
            </a:r>
            <a:r>
              <a:rPr sz="1600" dirty="0">
                <a:latin typeface="Arial"/>
                <a:cs typeface="Arial"/>
              </a:rPr>
              <a:t>protein,</a:t>
            </a:r>
            <a:r>
              <a:rPr sz="1600" spc="-40" dirty="0">
                <a:latin typeface="Arial"/>
                <a:cs typeface="Arial"/>
              </a:rPr>
              <a:t> </a:t>
            </a:r>
            <a:r>
              <a:rPr sz="1600" dirty="0">
                <a:latin typeface="Arial"/>
                <a:cs typeface="Arial"/>
              </a:rPr>
              <a:t>fosforylovaný</a:t>
            </a:r>
            <a:r>
              <a:rPr sz="1600" spc="-30" dirty="0">
                <a:latin typeface="Arial"/>
                <a:cs typeface="Arial"/>
              </a:rPr>
              <a:t> </a:t>
            </a:r>
            <a:r>
              <a:rPr sz="1600" spc="-25" dirty="0">
                <a:latin typeface="Arial"/>
                <a:cs typeface="Arial"/>
              </a:rPr>
              <a:t>tau</a:t>
            </a:r>
            <a:endParaRPr sz="1600" dirty="0">
              <a:latin typeface="Arial"/>
              <a:cs typeface="Arial"/>
            </a:endParaRPr>
          </a:p>
          <a:p>
            <a:pPr marL="855344">
              <a:lnSpc>
                <a:spcPct val="100000"/>
              </a:lnSpc>
            </a:pPr>
            <a:r>
              <a:rPr sz="1600" dirty="0">
                <a:latin typeface="Arial"/>
                <a:cs typeface="Arial"/>
              </a:rPr>
              <a:t>protein, </a:t>
            </a:r>
            <a:r>
              <a:rPr sz="1600" spc="-10" dirty="0">
                <a:latin typeface="Arial"/>
                <a:cs typeface="Arial"/>
              </a:rPr>
              <a:t>amyloid-</a:t>
            </a:r>
            <a:r>
              <a:rPr sz="1600" dirty="0">
                <a:latin typeface="Arial"/>
                <a:cs typeface="Arial"/>
              </a:rPr>
              <a:t>β</a:t>
            </a:r>
            <a:r>
              <a:rPr sz="1600" spc="20" dirty="0">
                <a:latin typeface="Arial"/>
                <a:cs typeface="Arial"/>
              </a:rPr>
              <a:t> </a:t>
            </a:r>
            <a:r>
              <a:rPr sz="1600" dirty="0">
                <a:latin typeface="Arial"/>
                <a:cs typeface="Arial"/>
              </a:rPr>
              <a:t>a</a:t>
            </a:r>
            <a:r>
              <a:rPr sz="1600" spc="-15" dirty="0">
                <a:latin typeface="Arial"/>
                <a:cs typeface="Arial"/>
              </a:rPr>
              <a:t> </a:t>
            </a:r>
            <a:r>
              <a:rPr sz="1600" spc="-10" dirty="0">
                <a:latin typeface="Arial"/>
                <a:cs typeface="Arial"/>
              </a:rPr>
              <a:t>alfa-synuklein</a:t>
            </a:r>
            <a:endParaRPr sz="1600" dirty="0">
              <a:latin typeface="Arial"/>
              <a:cs typeface="Arial"/>
            </a:endParaRPr>
          </a:p>
        </p:txBody>
      </p:sp>
      <p:sp useBgFill="1">
        <p:nvSpPr>
          <p:cNvPr id="4" name="object 4"/>
          <p:cNvSpPr txBox="1"/>
          <p:nvPr/>
        </p:nvSpPr>
        <p:spPr>
          <a:xfrm>
            <a:off x="678180" y="3475851"/>
            <a:ext cx="11312525" cy="3032125"/>
          </a:xfrm>
          <a:prstGeom prst="rect">
            <a:avLst/>
          </a:prstGeom>
        </p:spPr>
        <p:txBody>
          <a:bodyPr vert="horz" wrap="square" lIns="0" tIns="29209" rIns="0" bIns="0" rtlCol="0">
            <a:spAutoFit/>
          </a:bodyPr>
          <a:lstStyle/>
          <a:p>
            <a:pPr marL="38100">
              <a:lnSpc>
                <a:spcPct val="100000"/>
              </a:lnSpc>
              <a:spcBef>
                <a:spcPts val="229"/>
              </a:spcBef>
              <a:tabLst>
                <a:tab pos="215900" algn="l"/>
              </a:tabLst>
            </a:pPr>
            <a:r>
              <a:rPr sz="2000" dirty="0">
                <a:solidFill>
                  <a:srgbClr val="0000DC"/>
                </a:solidFill>
                <a:latin typeface="Arial"/>
                <a:cs typeface="Arial"/>
              </a:rPr>
              <a:t>̶	</a:t>
            </a:r>
            <a:r>
              <a:rPr sz="2000" dirty="0">
                <a:latin typeface="Arial"/>
                <a:cs typeface="Arial"/>
              </a:rPr>
              <a:t>genetické</a:t>
            </a:r>
            <a:r>
              <a:rPr sz="2000" spc="-65" dirty="0">
                <a:latin typeface="Arial"/>
                <a:cs typeface="Arial"/>
              </a:rPr>
              <a:t> </a:t>
            </a:r>
            <a:r>
              <a:rPr sz="2000" spc="-10" dirty="0">
                <a:latin typeface="Arial"/>
                <a:cs typeface="Arial"/>
              </a:rPr>
              <a:t>onemocnění</a:t>
            </a:r>
            <a:endParaRPr sz="2000" dirty="0">
              <a:latin typeface="Arial"/>
              <a:cs typeface="Arial"/>
            </a:endParaRPr>
          </a:p>
          <a:p>
            <a:pPr marL="2984500">
              <a:lnSpc>
                <a:spcPts val="595"/>
              </a:lnSpc>
              <a:spcBef>
                <a:spcPts val="85"/>
              </a:spcBef>
            </a:pPr>
            <a:r>
              <a:rPr sz="1050" spc="-25" dirty="0">
                <a:latin typeface="Arial"/>
                <a:cs typeface="Arial"/>
              </a:rPr>
              <a:t>2-</a:t>
            </a:r>
            <a:endParaRPr sz="1050" dirty="0">
              <a:latin typeface="Arial"/>
              <a:cs typeface="Arial"/>
            </a:endParaRPr>
          </a:p>
          <a:p>
            <a:pPr marL="628015">
              <a:lnSpc>
                <a:spcPts val="1255"/>
              </a:lnSpc>
            </a:pPr>
            <a:r>
              <a:rPr sz="1600" dirty="0">
                <a:latin typeface="Arial"/>
                <a:cs typeface="Arial"/>
              </a:rPr>
              <a:t>cystická</a:t>
            </a:r>
            <a:r>
              <a:rPr sz="1600" spc="-40" dirty="0">
                <a:latin typeface="Arial"/>
                <a:cs typeface="Arial"/>
              </a:rPr>
              <a:t> </a:t>
            </a:r>
            <a:r>
              <a:rPr sz="1600" dirty="0">
                <a:latin typeface="Arial"/>
                <a:cs typeface="Arial"/>
              </a:rPr>
              <a:t>fibróza</a:t>
            </a:r>
            <a:r>
              <a:rPr sz="1600" spc="-15"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Ca,</a:t>
            </a:r>
            <a:r>
              <a:rPr sz="1600" spc="-20" dirty="0">
                <a:latin typeface="Arial"/>
                <a:cs typeface="Arial"/>
              </a:rPr>
              <a:t> </a:t>
            </a:r>
            <a:r>
              <a:rPr sz="1600" dirty="0">
                <a:latin typeface="Arial"/>
                <a:cs typeface="Arial"/>
              </a:rPr>
              <a:t>PO</a:t>
            </a:r>
            <a:r>
              <a:rPr sz="1575" baseline="-21164" dirty="0">
                <a:latin typeface="Arial"/>
                <a:cs typeface="Arial"/>
              </a:rPr>
              <a:t>4</a:t>
            </a:r>
            <a:r>
              <a:rPr sz="1575" spc="209" baseline="-21164"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Na,</a:t>
            </a:r>
            <a:r>
              <a:rPr sz="1600" spc="-20" dirty="0">
                <a:latin typeface="Arial"/>
                <a:cs typeface="Arial"/>
              </a:rPr>
              <a:t> </a:t>
            </a:r>
            <a:r>
              <a:rPr sz="1600" dirty="0">
                <a:latin typeface="Arial"/>
                <a:cs typeface="Arial"/>
              </a:rPr>
              <a:t>K,</a:t>
            </a:r>
            <a:r>
              <a:rPr sz="1600" spc="-40" dirty="0">
                <a:latin typeface="Arial"/>
                <a:cs typeface="Arial"/>
              </a:rPr>
              <a:t> </a:t>
            </a:r>
            <a:r>
              <a:rPr sz="1600" dirty="0">
                <a:latin typeface="Arial"/>
                <a:cs typeface="Arial"/>
              </a:rPr>
              <a:t>Cl,</a:t>
            </a:r>
            <a:r>
              <a:rPr sz="1600" spc="-35"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objem</a:t>
            </a:r>
            <a:r>
              <a:rPr sz="1600" spc="-35" dirty="0">
                <a:latin typeface="Arial"/>
                <a:cs typeface="Arial"/>
              </a:rPr>
              <a:t> </a:t>
            </a:r>
            <a:r>
              <a:rPr sz="1600" dirty="0">
                <a:latin typeface="Arial"/>
                <a:cs typeface="Arial"/>
              </a:rPr>
              <a:t>slin,</a:t>
            </a:r>
            <a:r>
              <a:rPr sz="1600" spc="-55" dirty="0">
                <a:latin typeface="Arial"/>
                <a:cs typeface="Arial"/>
              </a:rPr>
              <a:t> </a:t>
            </a:r>
            <a:r>
              <a:rPr sz="1600" dirty="0">
                <a:latin typeface="Arial"/>
                <a:cs typeface="Arial"/>
              </a:rPr>
              <a:t>močovina,</a:t>
            </a:r>
            <a:r>
              <a:rPr sz="1600" spc="-35" dirty="0">
                <a:latin typeface="Arial"/>
                <a:cs typeface="Arial"/>
              </a:rPr>
              <a:t> </a:t>
            </a:r>
            <a:r>
              <a:rPr sz="1600" dirty="0">
                <a:latin typeface="Arial"/>
                <a:cs typeface="Arial"/>
              </a:rPr>
              <a:t>kyselina</a:t>
            </a:r>
            <a:r>
              <a:rPr sz="1600" spc="-40" dirty="0">
                <a:latin typeface="Arial"/>
                <a:cs typeface="Arial"/>
              </a:rPr>
              <a:t> </a:t>
            </a:r>
            <a:r>
              <a:rPr sz="1600" dirty="0">
                <a:latin typeface="Arial"/>
                <a:cs typeface="Arial"/>
              </a:rPr>
              <a:t>močová,</a:t>
            </a:r>
            <a:r>
              <a:rPr sz="1600" spc="-20" dirty="0">
                <a:latin typeface="Arial"/>
                <a:cs typeface="Arial"/>
              </a:rPr>
              <a:t> </a:t>
            </a:r>
            <a:r>
              <a:rPr sz="1600" dirty="0">
                <a:latin typeface="Arial"/>
                <a:cs typeface="Arial"/>
              </a:rPr>
              <a:t>prostaglandin</a:t>
            </a:r>
            <a:r>
              <a:rPr sz="1600" spc="-45" dirty="0">
                <a:latin typeface="Arial"/>
                <a:cs typeface="Arial"/>
              </a:rPr>
              <a:t> </a:t>
            </a:r>
            <a:r>
              <a:rPr sz="1600" spc="-25" dirty="0">
                <a:latin typeface="Arial"/>
                <a:cs typeface="Arial"/>
              </a:rPr>
              <a:t>E</a:t>
            </a:r>
            <a:r>
              <a:rPr sz="1575" spc="-37" baseline="-21164" dirty="0">
                <a:latin typeface="Arial"/>
                <a:cs typeface="Arial"/>
              </a:rPr>
              <a:t>2</a:t>
            </a:r>
            <a:endParaRPr sz="1575" baseline="-21164" dirty="0">
              <a:latin typeface="Arial"/>
              <a:cs typeface="Arial"/>
            </a:endParaRPr>
          </a:p>
          <a:p>
            <a:pPr marL="38100">
              <a:lnSpc>
                <a:spcPct val="100000"/>
              </a:lnSpc>
              <a:spcBef>
                <a:spcPts val="944"/>
              </a:spcBef>
              <a:tabLst>
                <a:tab pos="215900" algn="l"/>
              </a:tabLst>
            </a:pPr>
            <a:r>
              <a:rPr sz="2000" dirty="0">
                <a:solidFill>
                  <a:srgbClr val="0000DC"/>
                </a:solidFill>
                <a:latin typeface="Arial"/>
                <a:cs typeface="Arial"/>
              </a:rPr>
              <a:t>̶	</a:t>
            </a:r>
            <a:r>
              <a:rPr sz="2000" spc="-10" dirty="0">
                <a:latin typeface="Arial"/>
                <a:cs typeface="Arial"/>
              </a:rPr>
              <a:t>rakovina</a:t>
            </a:r>
            <a:endParaRPr sz="2000" dirty="0">
              <a:latin typeface="Arial"/>
              <a:cs typeface="Arial"/>
            </a:endParaRPr>
          </a:p>
          <a:p>
            <a:pPr marL="628015" marR="30480">
              <a:lnSpc>
                <a:spcPct val="100000"/>
              </a:lnSpc>
              <a:spcBef>
                <a:spcPts val="20"/>
              </a:spcBef>
            </a:pPr>
            <a:r>
              <a:rPr sz="1600" u="sng" dirty="0">
                <a:uFill>
                  <a:solidFill>
                    <a:srgbClr val="000000"/>
                  </a:solidFill>
                </a:uFill>
                <a:latin typeface="Arial"/>
                <a:cs typeface="Arial"/>
              </a:rPr>
              <a:t>spinocelulární</a:t>
            </a:r>
            <a:r>
              <a:rPr sz="1600" u="sng" spc="-60" dirty="0">
                <a:uFill>
                  <a:solidFill>
                    <a:srgbClr val="000000"/>
                  </a:solidFill>
                </a:uFill>
                <a:latin typeface="Arial"/>
                <a:cs typeface="Arial"/>
              </a:rPr>
              <a:t> </a:t>
            </a:r>
            <a:r>
              <a:rPr sz="1600" u="sng" dirty="0">
                <a:uFill>
                  <a:solidFill>
                    <a:srgbClr val="000000"/>
                  </a:solidFill>
                </a:uFill>
                <a:latin typeface="Arial"/>
                <a:cs typeface="Arial"/>
              </a:rPr>
              <a:t>karcinom</a:t>
            </a:r>
            <a:r>
              <a:rPr sz="1600" spc="-30" dirty="0">
                <a:latin typeface="Arial"/>
                <a:cs typeface="Arial"/>
              </a:rPr>
              <a:t> </a:t>
            </a:r>
            <a:r>
              <a:rPr sz="1600" dirty="0">
                <a:latin typeface="Arial"/>
                <a:cs typeface="Arial"/>
              </a:rPr>
              <a:t>–</a:t>
            </a:r>
            <a:r>
              <a:rPr sz="1600" spc="-20" dirty="0">
                <a:latin typeface="Arial"/>
                <a:cs typeface="Arial"/>
              </a:rPr>
              <a:t> </a:t>
            </a:r>
            <a:r>
              <a:rPr sz="1600" spc="-10" dirty="0">
                <a:latin typeface="Arial"/>
                <a:cs typeface="Arial"/>
              </a:rPr>
              <a:t>IL-</a:t>
            </a:r>
            <a:r>
              <a:rPr sz="1600" dirty="0">
                <a:latin typeface="Arial"/>
                <a:cs typeface="Arial"/>
              </a:rPr>
              <a:t>8,</a:t>
            </a:r>
            <a:r>
              <a:rPr sz="1600" spc="-15" dirty="0">
                <a:latin typeface="Arial"/>
                <a:cs typeface="Arial"/>
              </a:rPr>
              <a:t> </a:t>
            </a:r>
            <a:r>
              <a:rPr sz="1600" spc="-10" dirty="0">
                <a:latin typeface="Arial"/>
                <a:cs typeface="Arial"/>
              </a:rPr>
              <a:t>IL-</a:t>
            </a:r>
            <a:r>
              <a:rPr sz="1600" dirty="0">
                <a:latin typeface="Arial"/>
                <a:cs typeface="Arial"/>
              </a:rPr>
              <a:t>6,</a:t>
            </a:r>
            <a:r>
              <a:rPr sz="1600" spc="-15" dirty="0">
                <a:latin typeface="Arial"/>
                <a:cs typeface="Arial"/>
              </a:rPr>
              <a:t> </a:t>
            </a:r>
            <a:r>
              <a:rPr sz="1600" spc="-10" dirty="0">
                <a:latin typeface="Arial"/>
                <a:cs typeface="Arial"/>
              </a:rPr>
              <a:t>IL-</a:t>
            </a:r>
            <a:r>
              <a:rPr sz="1600" dirty="0">
                <a:latin typeface="Arial"/>
                <a:cs typeface="Arial"/>
              </a:rPr>
              <a:t>1</a:t>
            </a:r>
            <a:r>
              <a:rPr sz="1600" i="1" dirty="0">
                <a:latin typeface="Arial"/>
                <a:cs typeface="Arial"/>
              </a:rPr>
              <a:t>β</a:t>
            </a:r>
            <a:r>
              <a:rPr sz="1600" dirty="0">
                <a:latin typeface="Arial"/>
                <a:cs typeface="Arial"/>
              </a:rPr>
              <a:t>,</a:t>
            </a:r>
            <a:r>
              <a:rPr sz="1600" spc="-10" dirty="0">
                <a:latin typeface="Arial"/>
                <a:cs typeface="Arial"/>
              </a:rPr>
              <a:t> IL-</a:t>
            </a:r>
            <a:r>
              <a:rPr sz="1600" dirty="0">
                <a:latin typeface="Arial"/>
                <a:cs typeface="Arial"/>
              </a:rPr>
              <a:t>4,</a:t>
            </a:r>
            <a:r>
              <a:rPr sz="1600" spc="-10" dirty="0">
                <a:latin typeface="Arial"/>
                <a:cs typeface="Arial"/>
              </a:rPr>
              <a:t> IL-</a:t>
            </a:r>
            <a:r>
              <a:rPr sz="1600" dirty="0">
                <a:latin typeface="Arial"/>
                <a:cs typeface="Arial"/>
              </a:rPr>
              <a:t>1,</a:t>
            </a:r>
            <a:r>
              <a:rPr sz="1600" spc="-15" dirty="0">
                <a:latin typeface="Arial"/>
                <a:cs typeface="Arial"/>
              </a:rPr>
              <a:t> </a:t>
            </a:r>
            <a:r>
              <a:rPr sz="1600" dirty="0">
                <a:latin typeface="Arial"/>
                <a:cs typeface="Arial"/>
              </a:rPr>
              <a:t>VEGF,</a:t>
            </a:r>
            <a:r>
              <a:rPr sz="1600" spc="-20" dirty="0">
                <a:latin typeface="Arial"/>
                <a:cs typeface="Arial"/>
              </a:rPr>
              <a:t> </a:t>
            </a:r>
            <a:r>
              <a:rPr sz="1600" dirty="0">
                <a:latin typeface="Arial"/>
                <a:cs typeface="Arial"/>
              </a:rPr>
              <a:t>HER2,</a:t>
            </a:r>
            <a:r>
              <a:rPr sz="1600" spc="-25" dirty="0">
                <a:latin typeface="Arial"/>
                <a:cs typeface="Arial"/>
              </a:rPr>
              <a:t> </a:t>
            </a:r>
            <a:r>
              <a:rPr sz="1600" dirty="0">
                <a:latin typeface="Arial"/>
                <a:cs typeface="Arial"/>
              </a:rPr>
              <a:t>tissue</a:t>
            </a:r>
            <a:r>
              <a:rPr sz="1600" spc="-40" dirty="0">
                <a:latin typeface="Arial"/>
                <a:cs typeface="Arial"/>
              </a:rPr>
              <a:t> </a:t>
            </a:r>
            <a:r>
              <a:rPr sz="1600" dirty="0">
                <a:latin typeface="Arial"/>
                <a:cs typeface="Arial"/>
              </a:rPr>
              <a:t>polypeptide</a:t>
            </a:r>
            <a:r>
              <a:rPr sz="1600" spc="-25" dirty="0">
                <a:latin typeface="Arial"/>
                <a:cs typeface="Arial"/>
              </a:rPr>
              <a:t> </a:t>
            </a:r>
            <a:r>
              <a:rPr sz="1600" dirty="0">
                <a:latin typeface="Arial"/>
                <a:cs typeface="Arial"/>
              </a:rPr>
              <a:t>antigen</a:t>
            </a:r>
            <a:r>
              <a:rPr sz="1600" spc="-35" dirty="0">
                <a:latin typeface="Arial"/>
                <a:cs typeface="Arial"/>
              </a:rPr>
              <a:t> </a:t>
            </a:r>
            <a:r>
              <a:rPr sz="1600" dirty="0">
                <a:latin typeface="Arial"/>
                <a:cs typeface="Arial"/>
              </a:rPr>
              <a:t>(TPA)</a:t>
            </a:r>
            <a:r>
              <a:rPr sz="1600" spc="-30" dirty="0">
                <a:latin typeface="Arial"/>
                <a:cs typeface="Arial"/>
              </a:rPr>
              <a:t> </a:t>
            </a:r>
            <a:r>
              <a:rPr sz="1600" dirty="0">
                <a:latin typeface="Arial"/>
                <a:cs typeface="Arial"/>
              </a:rPr>
              <a:t>and</a:t>
            </a:r>
            <a:r>
              <a:rPr sz="1600" spc="-25" dirty="0">
                <a:latin typeface="Arial"/>
                <a:cs typeface="Arial"/>
              </a:rPr>
              <a:t> </a:t>
            </a:r>
            <a:r>
              <a:rPr sz="1600" dirty="0">
                <a:latin typeface="Arial"/>
                <a:cs typeface="Arial"/>
              </a:rPr>
              <a:t>EGFR,</a:t>
            </a:r>
            <a:r>
              <a:rPr sz="1600" spc="-25" dirty="0">
                <a:latin typeface="Arial"/>
                <a:cs typeface="Arial"/>
              </a:rPr>
              <a:t> </a:t>
            </a:r>
            <a:r>
              <a:rPr sz="1600" spc="-20" dirty="0">
                <a:latin typeface="Arial"/>
                <a:cs typeface="Arial"/>
              </a:rPr>
              <a:t>LDH, N-α-</a:t>
            </a:r>
            <a:r>
              <a:rPr sz="1600" dirty="0">
                <a:latin typeface="Arial"/>
                <a:cs typeface="Arial"/>
              </a:rPr>
              <a:t>acetyltransferase</a:t>
            </a:r>
            <a:r>
              <a:rPr sz="1600" spc="5" dirty="0">
                <a:latin typeface="Arial"/>
                <a:cs typeface="Arial"/>
              </a:rPr>
              <a:t> </a:t>
            </a:r>
            <a:r>
              <a:rPr sz="1600" dirty="0">
                <a:latin typeface="Arial"/>
                <a:cs typeface="Arial"/>
              </a:rPr>
              <a:t>10</a:t>
            </a:r>
            <a:r>
              <a:rPr sz="1600" spc="-55" dirty="0">
                <a:latin typeface="Arial"/>
                <a:cs typeface="Arial"/>
              </a:rPr>
              <a:t> </a:t>
            </a:r>
            <a:r>
              <a:rPr sz="1600" dirty="0">
                <a:latin typeface="Arial"/>
                <a:cs typeface="Arial"/>
              </a:rPr>
              <a:t>protein</a:t>
            </a:r>
            <a:r>
              <a:rPr sz="1600" spc="-45" dirty="0">
                <a:latin typeface="Arial"/>
                <a:cs typeface="Arial"/>
              </a:rPr>
              <a:t> </a:t>
            </a:r>
            <a:r>
              <a:rPr sz="1600" dirty="0">
                <a:latin typeface="Arial"/>
                <a:cs typeface="Arial"/>
              </a:rPr>
              <a:t>(Naa10p),</a:t>
            </a:r>
            <a:r>
              <a:rPr sz="1600" spc="-30" dirty="0">
                <a:latin typeface="Arial"/>
                <a:cs typeface="Arial"/>
              </a:rPr>
              <a:t> </a:t>
            </a:r>
            <a:r>
              <a:rPr sz="1600" spc="-10" dirty="0">
                <a:latin typeface="Arial"/>
                <a:cs typeface="Arial"/>
              </a:rPr>
              <a:t>carcinoembryonic</a:t>
            </a:r>
            <a:r>
              <a:rPr sz="1600" spc="-30" dirty="0">
                <a:latin typeface="Arial"/>
                <a:cs typeface="Arial"/>
              </a:rPr>
              <a:t> </a:t>
            </a:r>
            <a:r>
              <a:rPr sz="1600" dirty="0">
                <a:latin typeface="Arial"/>
                <a:cs typeface="Arial"/>
              </a:rPr>
              <a:t>antigen</a:t>
            </a:r>
            <a:r>
              <a:rPr sz="1600" spc="-60" dirty="0">
                <a:latin typeface="Arial"/>
                <a:cs typeface="Arial"/>
              </a:rPr>
              <a:t> </a:t>
            </a:r>
            <a:r>
              <a:rPr sz="1600" dirty="0">
                <a:latin typeface="Arial"/>
                <a:cs typeface="Arial"/>
              </a:rPr>
              <a:t>(CEA)</a:t>
            </a:r>
            <a:r>
              <a:rPr sz="1600" spc="-45" dirty="0">
                <a:latin typeface="Arial"/>
                <a:cs typeface="Arial"/>
              </a:rPr>
              <a:t> </a:t>
            </a:r>
            <a:r>
              <a:rPr sz="1600" dirty="0">
                <a:latin typeface="Arial"/>
                <a:cs typeface="Arial"/>
              </a:rPr>
              <a:t>protein,</a:t>
            </a:r>
            <a:r>
              <a:rPr sz="1600" spc="-25" dirty="0">
                <a:latin typeface="Arial"/>
                <a:cs typeface="Arial"/>
              </a:rPr>
              <a:t> </a:t>
            </a:r>
            <a:r>
              <a:rPr sz="1600" dirty="0">
                <a:latin typeface="Arial"/>
                <a:cs typeface="Arial"/>
              </a:rPr>
              <a:t>serum</a:t>
            </a:r>
            <a:r>
              <a:rPr sz="1600" spc="-45" dirty="0">
                <a:latin typeface="Arial"/>
                <a:cs typeface="Arial"/>
              </a:rPr>
              <a:t> </a:t>
            </a:r>
            <a:r>
              <a:rPr sz="1600" dirty="0">
                <a:latin typeface="Arial"/>
                <a:cs typeface="Arial"/>
              </a:rPr>
              <a:t>basic</a:t>
            </a:r>
            <a:r>
              <a:rPr sz="1600" spc="-60" dirty="0">
                <a:latin typeface="Arial"/>
                <a:cs typeface="Arial"/>
              </a:rPr>
              <a:t> </a:t>
            </a:r>
            <a:r>
              <a:rPr sz="1600" dirty="0">
                <a:latin typeface="Arial"/>
                <a:cs typeface="Arial"/>
              </a:rPr>
              <a:t>fibroblast</a:t>
            </a:r>
            <a:r>
              <a:rPr sz="1600" spc="-50" dirty="0">
                <a:latin typeface="Arial"/>
                <a:cs typeface="Arial"/>
              </a:rPr>
              <a:t> </a:t>
            </a:r>
            <a:r>
              <a:rPr sz="1600" spc="-10" dirty="0">
                <a:latin typeface="Arial"/>
                <a:cs typeface="Arial"/>
              </a:rPr>
              <a:t>growth </a:t>
            </a:r>
            <a:r>
              <a:rPr sz="1600" dirty="0">
                <a:latin typeface="Arial"/>
                <a:cs typeface="Arial"/>
              </a:rPr>
              <a:t>factor</a:t>
            </a:r>
            <a:r>
              <a:rPr sz="1600" spc="-35" dirty="0">
                <a:latin typeface="Arial"/>
                <a:cs typeface="Arial"/>
              </a:rPr>
              <a:t> </a:t>
            </a:r>
            <a:r>
              <a:rPr sz="1600" dirty="0">
                <a:latin typeface="Arial"/>
                <a:cs typeface="Arial"/>
              </a:rPr>
              <a:t>(bFGF),</a:t>
            </a:r>
            <a:r>
              <a:rPr sz="1600" spc="-15" dirty="0">
                <a:latin typeface="Arial"/>
                <a:cs typeface="Arial"/>
              </a:rPr>
              <a:t> </a:t>
            </a:r>
            <a:r>
              <a:rPr sz="1600" dirty="0">
                <a:latin typeface="Arial"/>
                <a:cs typeface="Arial"/>
              </a:rPr>
              <a:t>transferin,</a:t>
            </a:r>
            <a:r>
              <a:rPr sz="1600" spc="-25" dirty="0">
                <a:latin typeface="Arial"/>
                <a:cs typeface="Arial"/>
              </a:rPr>
              <a:t> </a:t>
            </a:r>
            <a:r>
              <a:rPr sz="1600" dirty="0">
                <a:latin typeface="Arial"/>
                <a:cs typeface="Arial"/>
              </a:rPr>
              <a:t>cyklin</a:t>
            </a:r>
            <a:r>
              <a:rPr sz="1600" spc="-55" dirty="0">
                <a:latin typeface="Arial"/>
                <a:cs typeface="Arial"/>
              </a:rPr>
              <a:t> </a:t>
            </a:r>
            <a:r>
              <a:rPr sz="1600" dirty="0">
                <a:latin typeface="Arial"/>
                <a:cs typeface="Arial"/>
              </a:rPr>
              <a:t>D,</a:t>
            </a:r>
            <a:r>
              <a:rPr sz="1600" spc="-40" dirty="0">
                <a:latin typeface="Arial"/>
                <a:cs typeface="Arial"/>
              </a:rPr>
              <a:t> </a:t>
            </a:r>
            <a:r>
              <a:rPr sz="1600" dirty="0">
                <a:latin typeface="Arial"/>
                <a:cs typeface="Arial"/>
              </a:rPr>
              <a:t>Maspin,</a:t>
            </a:r>
            <a:r>
              <a:rPr sz="1600" spc="-60" dirty="0">
                <a:latin typeface="Arial"/>
                <a:cs typeface="Arial"/>
              </a:rPr>
              <a:t> </a:t>
            </a:r>
            <a:r>
              <a:rPr sz="1600" dirty="0" err="1">
                <a:latin typeface="Arial"/>
                <a:cs typeface="Arial"/>
              </a:rPr>
              <a:t>specifické</a:t>
            </a:r>
            <a:r>
              <a:rPr sz="1600" spc="-60" dirty="0">
                <a:latin typeface="Arial"/>
                <a:cs typeface="Arial"/>
              </a:rPr>
              <a:t> </a:t>
            </a:r>
            <a:r>
              <a:rPr sz="1600" dirty="0" err="1" smtClean="0">
                <a:latin typeface="Arial"/>
                <a:cs typeface="Arial"/>
              </a:rPr>
              <a:t>mR</a:t>
            </a:r>
            <a:r>
              <a:rPr lang="cs-CZ" sz="1600" dirty="0" smtClean="0">
                <a:latin typeface="Arial"/>
                <a:cs typeface="Arial"/>
              </a:rPr>
              <a:t>NA</a:t>
            </a:r>
            <a:endParaRPr sz="1600" dirty="0">
              <a:latin typeface="Arial"/>
              <a:cs typeface="Arial"/>
            </a:endParaRPr>
          </a:p>
          <a:p>
            <a:pPr marL="628015">
              <a:lnSpc>
                <a:spcPct val="100000"/>
              </a:lnSpc>
            </a:pPr>
            <a:r>
              <a:rPr sz="1600" u="sng" dirty="0">
                <a:uFill>
                  <a:solidFill>
                    <a:srgbClr val="000000"/>
                  </a:solidFill>
                </a:uFill>
                <a:latin typeface="Arial"/>
                <a:cs typeface="Arial"/>
              </a:rPr>
              <a:t>r.</a:t>
            </a:r>
            <a:r>
              <a:rPr sz="1600" u="sng" spc="-10" dirty="0">
                <a:uFill>
                  <a:solidFill>
                    <a:srgbClr val="000000"/>
                  </a:solidFill>
                </a:uFill>
                <a:latin typeface="Arial"/>
                <a:cs typeface="Arial"/>
              </a:rPr>
              <a:t> </a:t>
            </a:r>
            <a:r>
              <a:rPr sz="1600" u="sng" dirty="0">
                <a:uFill>
                  <a:solidFill>
                    <a:srgbClr val="000000"/>
                  </a:solidFill>
                </a:uFill>
                <a:latin typeface="Arial"/>
                <a:cs typeface="Arial"/>
              </a:rPr>
              <a:t>prsu</a:t>
            </a:r>
            <a:r>
              <a:rPr sz="1600" spc="-5" dirty="0">
                <a:latin typeface="Arial"/>
                <a:cs typeface="Arial"/>
              </a:rPr>
              <a:t> </a:t>
            </a:r>
            <a:r>
              <a:rPr sz="1600" dirty="0">
                <a:latin typeface="Arial"/>
                <a:cs typeface="Arial"/>
              </a:rPr>
              <a:t>-</a:t>
            </a:r>
            <a:r>
              <a:rPr sz="1600" spc="415" dirty="0">
                <a:latin typeface="Arial"/>
                <a:cs typeface="Arial"/>
              </a:rPr>
              <a:t> </a:t>
            </a:r>
            <a:r>
              <a:rPr sz="1600" dirty="0">
                <a:latin typeface="Arial"/>
                <a:cs typeface="Arial"/>
              </a:rPr>
              <a:t>HER2/neu</a:t>
            </a:r>
            <a:r>
              <a:rPr sz="1600" spc="-10" dirty="0">
                <a:latin typeface="Arial"/>
                <a:cs typeface="Arial"/>
              </a:rPr>
              <a:t> </a:t>
            </a:r>
            <a:r>
              <a:rPr sz="1600" spc="-20" dirty="0">
                <a:latin typeface="Arial"/>
                <a:cs typeface="Arial"/>
              </a:rPr>
              <a:t>(C-</a:t>
            </a:r>
            <a:r>
              <a:rPr sz="1600" spc="-10" dirty="0">
                <a:latin typeface="Arial"/>
                <a:cs typeface="Arial"/>
              </a:rPr>
              <a:t>erbB-</a:t>
            </a:r>
            <a:r>
              <a:rPr sz="1600" dirty="0">
                <a:latin typeface="Arial"/>
                <a:cs typeface="Arial"/>
              </a:rPr>
              <a:t>2),</a:t>
            </a:r>
            <a:r>
              <a:rPr sz="1600" spc="15" dirty="0">
                <a:latin typeface="Arial"/>
                <a:cs typeface="Arial"/>
              </a:rPr>
              <a:t> </a:t>
            </a:r>
            <a:r>
              <a:rPr sz="1600" dirty="0">
                <a:latin typeface="Arial"/>
                <a:cs typeface="Arial"/>
              </a:rPr>
              <a:t>VEGF,</a:t>
            </a:r>
            <a:r>
              <a:rPr sz="1600" spc="-10" dirty="0">
                <a:latin typeface="Arial"/>
                <a:cs typeface="Arial"/>
              </a:rPr>
              <a:t> </a:t>
            </a:r>
            <a:r>
              <a:rPr sz="1600" dirty="0">
                <a:latin typeface="Arial"/>
                <a:cs typeface="Arial"/>
              </a:rPr>
              <a:t>EGF, specifické</a:t>
            </a:r>
            <a:r>
              <a:rPr sz="1600" spc="-35" dirty="0">
                <a:latin typeface="Arial"/>
                <a:cs typeface="Arial"/>
              </a:rPr>
              <a:t> </a:t>
            </a:r>
            <a:r>
              <a:rPr sz="1600" dirty="0">
                <a:latin typeface="Arial"/>
                <a:cs typeface="Arial"/>
              </a:rPr>
              <a:t>mRNA,</a:t>
            </a:r>
            <a:r>
              <a:rPr sz="1600" spc="-10" dirty="0">
                <a:latin typeface="Arial"/>
                <a:cs typeface="Arial"/>
              </a:rPr>
              <a:t> autoprotilátky</a:t>
            </a:r>
            <a:r>
              <a:rPr sz="1600" spc="-20" dirty="0">
                <a:latin typeface="Arial"/>
                <a:cs typeface="Arial"/>
              </a:rPr>
              <a:t> </a:t>
            </a:r>
            <a:r>
              <a:rPr sz="1600" dirty="0">
                <a:latin typeface="Arial"/>
                <a:cs typeface="Arial"/>
              </a:rPr>
              <a:t>proti</a:t>
            </a:r>
            <a:r>
              <a:rPr sz="1600" spc="-15" dirty="0">
                <a:latin typeface="Arial"/>
                <a:cs typeface="Arial"/>
              </a:rPr>
              <a:t> </a:t>
            </a:r>
            <a:r>
              <a:rPr sz="1600" dirty="0">
                <a:latin typeface="Arial"/>
                <a:cs typeface="Arial"/>
              </a:rPr>
              <a:t>HER2</a:t>
            </a:r>
            <a:r>
              <a:rPr sz="1600" spc="-30" dirty="0">
                <a:latin typeface="Arial"/>
                <a:cs typeface="Arial"/>
              </a:rPr>
              <a:t> </a:t>
            </a:r>
            <a:r>
              <a:rPr sz="1600" dirty="0">
                <a:latin typeface="Arial"/>
                <a:cs typeface="Arial"/>
              </a:rPr>
              <a:t>a</a:t>
            </a:r>
            <a:r>
              <a:rPr sz="1600" spc="-10" dirty="0">
                <a:latin typeface="Arial"/>
                <a:cs typeface="Arial"/>
              </a:rPr>
              <a:t> </a:t>
            </a:r>
            <a:r>
              <a:rPr sz="1600" spc="-20" dirty="0">
                <a:latin typeface="Arial"/>
                <a:cs typeface="Arial"/>
              </a:rPr>
              <a:t>MUC-</a:t>
            </a:r>
            <a:r>
              <a:rPr sz="1600" spc="-50" dirty="0">
                <a:latin typeface="Arial"/>
                <a:cs typeface="Arial"/>
              </a:rPr>
              <a:t>1</a:t>
            </a:r>
            <a:endParaRPr sz="1600" dirty="0">
              <a:latin typeface="Arial"/>
              <a:cs typeface="Arial"/>
            </a:endParaRPr>
          </a:p>
          <a:p>
            <a:pPr marL="628015" marR="163830">
              <a:lnSpc>
                <a:spcPct val="100000"/>
              </a:lnSpc>
            </a:pPr>
            <a:r>
              <a:rPr sz="1600" u="sng" dirty="0">
                <a:uFill>
                  <a:solidFill>
                    <a:srgbClr val="000000"/>
                  </a:solidFill>
                </a:uFill>
                <a:latin typeface="Arial"/>
                <a:cs typeface="Arial"/>
              </a:rPr>
              <a:t>r.</a:t>
            </a:r>
            <a:r>
              <a:rPr sz="1600" u="sng" spc="-25" dirty="0">
                <a:uFill>
                  <a:solidFill>
                    <a:srgbClr val="000000"/>
                  </a:solidFill>
                </a:uFill>
                <a:latin typeface="Arial"/>
                <a:cs typeface="Arial"/>
              </a:rPr>
              <a:t> </a:t>
            </a:r>
            <a:r>
              <a:rPr sz="1600" u="sng" dirty="0">
                <a:uFill>
                  <a:solidFill>
                    <a:srgbClr val="000000"/>
                  </a:solidFill>
                </a:uFill>
                <a:latin typeface="Arial"/>
                <a:cs typeface="Arial"/>
              </a:rPr>
              <a:t>slinivky</a:t>
            </a:r>
            <a:r>
              <a:rPr sz="1600" spc="-60"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transkriptomické</a:t>
            </a:r>
            <a:r>
              <a:rPr sz="1600" spc="-30" dirty="0">
                <a:latin typeface="Arial"/>
                <a:cs typeface="Arial"/>
              </a:rPr>
              <a:t> </a:t>
            </a:r>
            <a:r>
              <a:rPr sz="1600" dirty="0">
                <a:latin typeface="Arial"/>
                <a:cs typeface="Arial"/>
              </a:rPr>
              <a:t>markery</a:t>
            </a:r>
            <a:r>
              <a:rPr sz="1600" spc="-15" dirty="0">
                <a:latin typeface="Arial"/>
                <a:cs typeface="Arial"/>
              </a:rPr>
              <a:t> </a:t>
            </a:r>
            <a:r>
              <a:rPr sz="1600" dirty="0">
                <a:latin typeface="Arial"/>
                <a:cs typeface="Arial"/>
              </a:rPr>
              <a:t>mRNA</a:t>
            </a:r>
            <a:r>
              <a:rPr sz="1600" spc="-35" dirty="0">
                <a:latin typeface="Arial"/>
                <a:cs typeface="Arial"/>
              </a:rPr>
              <a:t> </a:t>
            </a:r>
            <a:r>
              <a:rPr sz="1600" dirty="0">
                <a:latin typeface="Arial"/>
                <a:cs typeface="Arial"/>
              </a:rPr>
              <a:t>(</a:t>
            </a:r>
            <a:r>
              <a:rPr sz="1600" i="1" dirty="0">
                <a:latin typeface="Arial"/>
                <a:cs typeface="Arial"/>
              </a:rPr>
              <a:t>KRAS,</a:t>
            </a:r>
            <a:r>
              <a:rPr sz="1600" i="1" spc="-40" dirty="0">
                <a:latin typeface="Arial"/>
                <a:cs typeface="Arial"/>
              </a:rPr>
              <a:t> </a:t>
            </a:r>
            <a:r>
              <a:rPr sz="1600" i="1" dirty="0">
                <a:latin typeface="Arial"/>
                <a:cs typeface="Arial"/>
              </a:rPr>
              <a:t>MBD3L2,</a:t>
            </a:r>
            <a:r>
              <a:rPr sz="1600" i="1" spc="-20" dirty="0">
                <a:latin typeface="Arial"/>
                <a:cs typeface="Arial"/>
              </a:rPr>
              <a:t> </a:t>
            </a:r>
            <a:r>
              <a:rPr sz="1600" i="1" dirty="0">
                <a:latin typeface="Arial"/>
                <a:cs typeface="Arial"/>
              </a:rPr>
              <a:t>ACRV1</a:t>
            </a:r>
            <a:r>
              <a:rPr sz="1600" i="1" spc="-50" dirty="0">
                <a:latin typeface="Arial"/>
                <a:cs typeface="Arial"/>
              </a:rPr>
              <a:t> </a:t>
            </a:r>
            <a:r>
              <a:rPr sz="1600" dirty="0">
                <a:latin typeface="Arial"/>
                <a:cs typeface="Arial"/>
              </a:rPr>
              <a:t>a</a:t>
            </a:r>
            <a:r>
              <a:rPr sz="1600" spc="-30" dirty="0">
                <a:latin typeface="Arial"/>
                <a:cs typeface="Arial"/>
              </a:rPr>
              <a:t> </a:t>
            </a:r>
            <a:r>
              <a:rPr sz="1600" i="1" dirty="0">
                <a:latin typeface="Arial"/>
                <a:cs typeface="Arial"/>
              </a:rPr>
              <a:t>DPM1</a:t>
            </a:r>
            <a:r>
              <a:rPr sz="1600" dirty="0">
                <a:latin typeface="Arial"/>
                <a:cs typeface="Arial"/>
              </a:rPr>
              <a:t>),</a:t>
            </a:r>
            <a:r>
              <a:rPr sz="1600" spc="-20" dirty="0">
                <a:latin typeface="Arial"/>
                <a:cs typeface="Arial"/>
              </a:rPr>
              <a:t> </a:t>
            </a:r>
            <a:r>
              <a:rPr sz="1600" dirty="0">
                <a:latin typeface="Arial"/>
                <a:cs typeface="Arial"/>
              </a:rPr>
              <a:t>specifické</a:t>
            </a:r>
            <a:r>
              <a:rPr sz="1600" spc="-55" dirty="0">
                <a:latin typeface="Arial"/>
                <a:cs typeface="Arial"/>
              </a:rPr>
              <a:t> </a:t>
            </a:r>
            <a:r>
              <a:rPr sz="1600" dirty="0">
                <a:latin typeface="Arial"/>
                <a:cs typeface="Arial"/>
              </a:rPr>
              <a:t>miRNA,</a:t>
            </a:r>
            <a:r>
              <a:rPr sz="1600" spc="-40" dirty="0">
                <a:latin typeface="Arial"/>
                <a:cs typeface="Arial"/>
              </a:rPr>
              <a:t> </a:t>
            </a:r>
            <a:r>
              <a:rPr sz="1600" spc="-10" dirty="0">
                <a:latin typeface="Arial"/>
                <a:cs typeface="Arial"/>
              </a:rPr>
              <a:t>laktoperoxidáza, </a:t>
            </a:r>
            <a:r>
              <a:rPr sz="1600" dirty="0">
                <a:latin typeface="Arial"/>
                <a:cs typeface="Arial"/>
              </a:rPr>
              <a:t>Cyklofilin</a:t>
            </a:r>
            <a:r>
              <a:rPr sz="1600" spc="-45" dirty="0">
                <a:latin typeface="Arial"/>
                <a:cs typeface="Arial"/>
              </a:rPr>
              <a:t> </a:t>
            </a:r>
            <a:r>
              <a:rPr sz="1600" dirty="0">
                <a:latin typeface="Arial"/>
                <a:cs typeface="Arial"/>
              </a:rPr>
              <a:t>B,</a:t>
            </a:r>
            <a:r>
              <a:rPr sz="1600" spc="-30" dirty="0">
                <a:latin typeface="Arial"/>
                <a:cs typeface="Arial"/>
              </a:rPr>
              <a:t> </a:t>
            </a:r>
            <a:r>
              <a:rPr sz="1600" dirty="0">
                <a:latin typeface="Arial"/>
                <a:cs typeface="Arial"/>
              </a:rPr>
              <a:t>Cytokeratiny (14,</a:t>
            </a:r>
            <a:r>
              <a:rPr sz="1600" spc="-20" dirty="0">
                <a:latin typeface="Arial"/>
                <a:cs typeface="Arial"/>
              </a:rPr>
              <a:t> </a:t>
            </a:r>
            <a:r>
              <a:rPr sz="1600" dirty="0">
                <a:latin typeface="Arial"/>
                <a:cs typeface="Arial"/>
              </a:rPr>
              <a:t>16</a:t>
            </a:r>
            <a:r>
              <a:rPr sz="1600" spc="-20" dirty="0">
                <a:latin typeface="Arial"/>
                <a:cs typeface="Arial"/>
              </a:rPr>
              <a:t> </a:t>
            </a:r>
            <a:r>
              <a:rPr sz="1600" dirty="0">
                <a:latin typeface="Arial"/>
                <a:cs typeface="Arial"/>
              </a:rPr>
              <a:t>a</a:t>
            </a:r>
            <a:r>
              <a:rPr sz="1600" spc="-35" dirty="0">
                <a:latin typeface="Arial"/>
                <a:cs typeface="Arial"/>
              </a:rPr>
              <a:t> </a:t>
            </a:r>
            <a:r>
              <a:rPr sz="1600" spc="-25" dirty="0">
                <a:latin typeface="Arial"/>
                <a:cs typeface="Arial"/>
              </a:rPr>
              <a:t>17)</a:t>
            </a:r>
            <a:endParaRPr sz="1600" dirty="0">
              <a:latin typeface="Arial"/>
              <a:cs typeface="Arial"/>
            </a:endParaRPr>
          </a:p>
          <a:p>
            <a:pPr marL="38100">
              <a:lnSpc>
                <a:spcPts val="2385"/>
              </a:lnSpc>
              <a:tabLst>
                <a:tab pos="215900" algn="l"/>
              </a:tabLst>
            </a:pPr>
            <a:r>
              <a:rPr sz="2000" dirty="0">
                <a:solidFill>
                  <a:srgbClr val="0000DC"/>
                </a:solidFill>
                <a:latin typeface="Arial"/>
                <a:cs typeface="Arial"/>
              </a:rPr>
              <a:t>̶	</a:t>
            </a:r>
            <a:r>
              <a:rPr sz="2000" spc="-10" dirty="0">
                <a:latin typeface="Arial"/>
                <a:cs typeface="Arial"/>
              </a:rPr>
              <a:t>alergie</a:t>
            </a:r>
            <a:endParaRPr sz="2000" dirty="0">
              <a:latin typeface="Arial"/>
              <a:cs typeface="Arial"/>
            </a:endParaRPr>
          </a:p>
          <a:p>
            <a:pPr marL="628015">
              <a:lnSpc>
                <a:spcPct val="100000"/>
              </a:lnSpc>
              <a:spcBef>
                <a:spcPts val="15"/>
              </a:spcBef>
            </a:pPr>
            <a:r>
              <a:rPr sz="1600" dirty="0">
                <a:latin typeface="Arial"/>
                <a:cs typeface="Arial"/>
              </a:rPr>
              <a:t>potravinová</a:t>
            </a:r>
            <a:r>
              <a:rPr sz="1600" spc="-45" dirty="0">
                <a:latin typeface="Arial"/>
                <a:cs typeface="Arial"/>
              </a:rPr>
              <a:t> </a:t>
            </a:r>
            <a:r>
              <a:rPr sz="1600" dirty="0">
                <a:latin typeface="Arial"/>
                <a:cs typeface="Arial"/>
              </a:rPr>
              <a:t>alergie</a:t>
            </a:r>
            <a:r>
              <a:rPr sz="1600" spc="-30"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IgE</a:t>
            </a:r>
            <a:r>
              <a:rPr sz="1600" spc="-35" dirty="0">
                <a:latin typeface="Arial"/>
                <a:cs typeface="Arial"/>
              </a:rPr>
              <a:t> </a:t>
            </a:r>
            <a:r>
              <a:rPr sz="1600" dirty="0">
                <a:latin typeface="Arial"/>
                <a:cs typeface="Arial"/>
              </a:rPr>
              <a:t>a</a:t>
            </a:r>
            <a:r>
              <a:rPr sz="1600" spc="-25" dirty="0">
                <a:latin typeface="Arial"/>
                <a:cs typeface="Arial"/>
              </a:rPr>
              <a:t> </a:t>
            </a:r>
            <a:r>
              <a:rPr sz="1600" spc="-20" dirty="0">
                <a:latin typeface="Arial"/>
                <a:cs typeface="Arial"/>
              </a:rPr>
              <a:t>IgG</a:t>
            </a:r>
            <a:r>
              <a:rPr sz="1575" spc="-30" baseline="-21164" dirty="0">
                <a:latin typeface="Arial"/>
                <a:cs typeface="Arial"/>
              </a:rPr>
              <a:t>1</a:t>
            </a:r>
            <a:endParaRPr sz="1575" baseline="-21164" dirty="0">
              <a:latin typeface="Arial"/>
              <a:cs typeface="Arial"/>
            </a:endParaRPr>
          </a:p>
        </p:txBody>
      </p:sp>
      <p:pic>
        <p:nvPicPr>
          <p:cNvPr id="5" name="object 5"/>
          <p:cNvPicPr/>
          <p:nvPr/>
        </p:nvPicPr>
        <p:blipFill>
          <a:blip r:embed="rId2" cstate="print"/>
          <a:stretch>
            <a:fillRect/>
          </a:stretch>
        </p:blipFill>
        <p:spPr>
          <a:xfrm>
            <a:off x="7290817" y="151768"/>
            <a:ext cx="4901183" cy="3587492"/>
          </a:xfrm>
          <a:prstGeom prst="rect">
            <a:avLst/>
          </a:prstGeom>
        </p:spPr>
      </p:pic>
      <p:sp>
        <p:nvSpPr>
          <p:cNvPr id="6" name="object 6"/>
          <p:cNvSpPr txBox="1"/>
          <p:nvPr/>
        </p:nvSpPr>
        <p:spPr>
          <a:xfrm>
            <a:off x="10495026" y="3680841"/>
            <a:ext cx="160274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https://doi.org/10.1016/j.medntd.2022.100115</a:t>
            </a:r>
            <a:endParaRPr sz="600">
              <a:latin typeface="Tahoma"/>
              <a:cs typeface="Tahoma"/>
            </a:endParaRPr>
          </a:p>
        </p:txBody>
      </p:sp>
      <p:sp>
        <p:nvSpPr>
          <p:cNvPr id="7" name="object 7"/>
          <p:cNvSpPr txBox="1"/>
          <p:nvPr/>
        </p:nvSpPr>
        <p:spPr>
          <a:xfrm>
            <a:off x="8790558" y="6478283"/>
            <a:ext cx="861060" cy="117475"/>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doi:10.7759/cureus.7708</a:t>
            </a:r>
            <a:endParaRPr sz="60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543" y="18364"/>
            <a:ext cx="6123305"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60" dirty="0"/>
              <a:t> </a:t>
            </a:r>
            <a:r>
              <a:rPr dirty="0"/>
              <a:t>analýza</a:t>
            </a:r>
            <a:r>
              <a:rPr spc="-160" dirty="0"/>
              <a:t> </a:t>
            </a:r>
            <a:r>
              <a:rPr spc="-10" dirty="0"/>
              <a:t>sliny</a:t>
            </a:r>
          </a:p>
        </p:txBody>
      </p:sp>
      <p:sp>
        <p:nvSpPr>
          <p:cNvPr id="3" name="object 3"/>
          <p:cNvSpPr txBox="1"/>
          <p:nvPr/>
        </p:nvSpPr>
        <p:spPr>
          <a:xfrm>
            <a:off x="381000" y="688676"/>
            <a:ext cx="9005570" cy="5290551"/>
          </a:xfrm>
          <a:prstGeom prst="rect">
            <a:avLst/>
          </a:prstGeom>
        </p:spPr>
        <p:txBody>
          <a:bodyPr vert="horz" wrap="square" lIns="0" tIns="12700" rIns="0" bIns="0" rtlCol="0">
            <a:spAutoFit/>
          </a:bodyPr>
          <a:lstStyle/>
          <a:p>
            <a:pPr marL="855344" marR="4024629" indent="-843280">
              <a:lnSpc>
                <a:spcPct val="107100"/>
              </a:lnSpc>
              <a:spcBef>
                <a:spcPts val="100"/>
              </a:spcBef>
              <a:tabLst>
                <a:tab pos="192405" algn="l"/>
              </a:tabLst>
            </a:pPr>
            <a:r>
              <a:rPr sz="2800" dirty="0">
                <a:solidFill>
                  <a:srgbClr val="0000DC"/>
                </a:solidFill>
                <a:latin typeface="Arial"/>
                <a:cs typeface="Arial"/>
              </a:rPr>
              <a:t>̶	</a:t>
            </a:r>
            <a:r>
              <a:rPr sz="2800" dirty="0" err="1" smtClean="0">
                <a:latin typeface="Arial"/>
                <a:cs typeface="Arial"/>
              </a:rPr>
              <a:t>biomarkery</a:t>
            </a:r>
            <a:r>
              <a:rPr sz="2800" spc="-55" dirty="0" smtClean="0">
                <a:latin typeface="Arial"/>
                <a:cs typeface="Arial"/>
              </a:rPr>
              <a:t> </a:t>
            </a:r>
            <a:r>
              <a:rPr sz="2800" spc="-10" dirty="0">
                <a:latin typeface="Arial"/>
                <a:cs typeface="Arial"/>
              </a:rPr>
              <a:t>onemocnění</a:t>
            </a:r>
            <a:endParaRPr sz="2800" dirty="0">
              <a:latin typeface="Arial"/>
              <a:cs typeface="Arial"/>
            </a:endParaRPr>
          </a:p>
          <a:p>
            <a:pPr marL="265430">
              <a:lnSpc>
                <a:spcPct val="100000"/>
              </a:lnSpc>
              <a:spcBef>
                <a:spcPts val="285"/>
              </a:spcBef>
              <a:tabLst>
                <a:tab pos="443865" algn="l"/>
              </a:tabLst>
            </a:pPr>
            <a:r>
              <a:rPr sz="2000" dirty="0">
                <a:solidFill>
                  <a:srgbClr val="0000DC"/>
                </a:solidFill>
                <a:latin typeface="Arial"/>
                <a:cs typeface="Arial"/>
              </a:rPr>
              <a:t>̶	</a:t>
            </a:r>
            <a:r>
              <a:rPr sz="2000" dirty="0">
                <a:latin typeface="Arial"/>
                <a:cs typeface="Arial"/>
              </a:rPr>
              <a:t>kardiovaskulární</a:t>
            </a:r>
            <a:r>
              <a:rPr sz="2000" spc="-75" dirty="0">
                <a:latin typeface="Arial"/>
                <a:cs typeface="Arial"/>
              </a:rPr>
              <a:t> </a:t>
            </a:r>
            <a:r>
              <a:rPr sz="2000" spc="-10" dirty="0">
                <a:latin typeface="Arial"/>
                <a:cs typeface="Arial"/>
              </a:rPr>
              <a:t>onemocnění</a:t>
            </a:r>
            <a:endParaRPr sz="2000" dirty="0">
              <a:latin typeface="Arial"/>
              <a:cs typeface="Arial"/>
            </a:endParaRPr>
          </a:p>
          <a:p>
            <a:pPr marL="855344" marR="3783329">
              <a:lnSpc>
                <a:spcPct val="100000"/>
              </a:lnSpc>
              <a:spcBef>
                <a:spcPts val="15"/>
              </a:spcBef>
            </a:pPr>
            <a:r>
              <a:rPr sz="1600" spc="-10" dirty="0">
                <a:latin typeface="Arial"/>
                <a:cs typeface="Arial"/>
              </a:rPr>
              <a:t>CK-</a:t>
            </a:r>
            <a:r>
              <a:rPr sz="1600" dirty="0">
                <a:latin typeface="Arial"/>
                <a:cs typeface="Arial"/>
              </a:rPr>
              <a:t>MB,</a:t>
            </a:r>
            <a:r>
              <a:rPr sz="1600" spc="-40" dirty="0">
                <a:latin typeface="Arial"/>
                <a:cs typeface="Arial"/>
              </a:rPr>
              <a:t> </a:t>
            </a:r>
            <a:r>
              <a:rPr sz="1600" dirty="0">
                <a:latin typeface="Arial"/>
                <a:cs typeface="Arial"/>
              </a:rPr>
              <a:t>myoglobin,</a:t>
            </a:r>
            <a:r>
              <a:rPr sz="1600" spc="-40" dirty="0">
                <a:latin typeface="Arial"/>
                <a:cs typeface="Arial"/>
              </a:rPr>
              <a:t> </a:t>
            </a:r>
            <a:r>
              <a:rPr sz="1600" dirty="0">
                <a:latin typeface="Arial"/>
                <a:cs typeface="Arial"/>
              </a:rPr>
              <a:t>troponin</a:t>
            </a:r>
            <a:r>
              <a:rPr sz="1600" spc="-35" dirty="0">
                <a:latin typeface="Arial"/>
                <a:cs typeface="Arial"/>
              </a:rPr>
              <a:t> </a:t>
            </a:r>
            <a:r>
              <a:rPr sz="1600" dirty="0">
                <a:latin typeface="Arial"/>
                <a:cs typeface="Arial"/>
              </a:rPr>
              <a:t>I,</a:t>
            </a:r>
            <a:r>
              <a:rPr sz="1600" spc="-15" dirty="0">
                <a:latin typeface="Arial"/>
                <a:cs typeface="Arial"/>
              </a:rPr>
              <a:t> </a:t>
            </a:r>
            <a:r>
              <a:rPr sz="1600" spc="-10" dirty="0">
                <a:latin typeface="Arial"/>
                <a:cs typeface="Arial"/>
              </a:rPr>
              <a:t>myeloperoxidáza, </a:t>
            </a:r>
            <a:r>
              <a:rPr sz="1600" dirty="0">
                <a:latin typeface="Arial"/>
                <a:cs typeface="Arial"/>
              </a:rPr>
              <a:t>markery</a:t>
            </a:r>
            <a:r>
              <a:rPr sz="1600" spc="-25" dirty="0">
                <a:latin typeface="Arial"/>
                <a:cs typeface="Arial"/>
              </a:rPr>
              <a:t> </a:t>
            </a:r>
            <a:r>
              <a:rPr sz="1600" dirty="0">
                <a:latin typeface="Arial"/>
                <a:cs typeface="Arial"/>
              </a:rPr>
              <a:t>zánětu</a:t>
            </a:r>
            <a:r>
              <a:rPr sz="1600" spc="-40" dirty="0">
                <a:latin typeface="Arial"/>
                <a:cs typeface="Arial"/>
              </a:rPr>
              <a:t> </a:t>
            </a:r>
            <a:r>
              <a:rPr sz="1600" dirty="0">
                <a:latin typeface="Arial"/>
                <a:cs typeface="Arial"/>
              </a:rPr>
              <a:t>(CRP,</a:t>
            </a:r>
            <a:r>
              <a:rPr sz="1600" spc="-30" dirty="0">
                <a:latin typeface="Arial"/>
                <a:cs typeface="Arial"/>
              </a:rPr>
              <a:t> </a:t>
            </a:r>
            <a:r>
              <a:rPr sz="1600" spc="-10" dirty="0">
                <a:latin typeface="Arial"/>
                <a:cs typeface="Arial"/>
              </a:rPr>
              <a:t>TNF-</a:t>
            </a:r>
            <a:r>
              <a:rPr sz="1600" dirty="0">
                <a:latin typeface="Arial"/>
                <a:cs typeface="Arial"/>
              </a:rPr>
              <a:t>α,</a:t>
            </a:r>
            <a:r>
              <a:rPr sz="1600" spc="-15" dirty="0">
                <a:latin typeface="Arial"/>
                <a:cs typeface="Arial"/>
              </a:rPr>
              <a:t> </a:t>
            </a:r>
            <a:r>
              <a:rPr sz="1600" spc="-10" dirty="0">
                <a:latin typeface="Arial"/>
                <a:cs typeface="Arial"/>
              </a:rPr>
              <a:t>MMP-</a:t>
            </a:r>
            <a:r>
              <a:rPr sz="1600" spc="-25" dirty="0">
                <a:latin typeface="Arial"/>
                <a:cs typeface="Arial"/>
              </a:rPr>
              <a:t>9),</a:t>
            </a:r>
            <a:endParaRPr sz="1600" dirty="0">
              <a:latin typeface="Arial"/>
              <a:cs typeface="Arial"/>
            </a:endParaRPr>
          </a:p>
          <a:p>
            <a:pPr marL="855344">
              <a:lnSpc>
                <a:spcPct val="100000"/>
              </a:lnSpc>
            </a:pPr>
            <a:r>
              <a:rPr sz="1600" dirty="0">
                <a:latin typeface="Arial"/>
                <a:cs typeface="Arial"/>
              </a:rPr>
              <a:t>markery</a:t>
            </a:r>
            <a:r>
              <a:rPr sz="1600" spc="-20" dirty="0">
                <a:latin typeface="Arial"/>
                <a:cs typeface="Arial"/>
              </a:rPr>
              <a:t> </a:t>
            </a:r>
            <a:r>
              <a:rPr sz="1600" dirty="0">
                <a:latin typeface="Arial"/>
                <a:cs typeface="Arial"/>
              </a:rPr>
              <a:t>adheze</a:t>
            </a:r>
            <a:r>
              <a:rPr sz="1600" spc="-45" dirty="0">
                <a:latin typeface="Arial"/>
                <a:cs typeface="Arial"/>
              </a:rPr>
              <a:t> </a:t>
            </a:r>
            <a:r>
              <a:rPr sz="1600" dirty="0">
                <a:latin typeface="Arial"/>
                <a:cs typeface="Arial"/>
              </a:rPr>
              <a:t>(rozpustný</a:t>
            </a:r>
            <a:r>
              <a:rPr sz="1600" spc="-25" dirty="0">
                <a:latin typeface="Arial"/>
                <a:cs typeface="Arial"/>
              </a:rPr>
              <a:t> </a:t>
            </a:r>
            <a:r>
              <a:rPr sz="1600" dirty="0">
                <a:latin typeface="Arial"/>
                <a:cs typeface="Arial"/>
              </a:rPr>
              <a:t>CD40</a:t>
            </a:r>
            <a:r>
              <a:rPr sz="1600" spc="-40" dirty="0">
                <a:latin typeface="Arial"/>
                <a:cs typeface="Arial"/>
              </a:rPr>
              <a:t> </a:t>
            </a:r>
            <a:r>
              <a:rPr sz="1600" dirty="0">
                <a:latin typeface="Arial"/>
                <a:cs typeface="Arial"/>
              </a:rPr>
              <a:t>a</a:t>
            </a:r>
            <a:r>
              <a:rPr sz="1600" spc="-30" dirty="0">
                <a:latin typeface="Arial"/>
                <a:cs typeface="Arial"/>
              </a:rPr>
              <a:t> </a:t>
            </a:r>
            <a:r>
              <a:rPr sz="1600" spc="-10" dirty="0">
                <a:latin typeface="Arial"/>
                <a:cs typeface="Arial"/>
              </a:rPr>
              <a:t>ICAM-</a:t>
            </a:r>
            <a:r>
              <a:rPr sz="1600" spc="-25" dirty="0">
                <a:latin typeface="Arial"/>
                <a:cs typeface="Arial"/>
              </a:rPr>
              <a:t>1)</a:t>
            </a:r>
            <a:endParaRPr sz="1600" dirty="0">
              <a:latin typeface="Arial"/>
              <a:cs typeface="Arial"/>
            </a:endParaRPr>
          </a:p>
          <a:p>
            <a:pPr marL="265430">
              <a:lnSpc>
                <a:spcPct val="100000"/>
              </a:lnSpc>
              <a:spcBef>
                <a:spcPts val="944"/>
              </a:spcBef>
              <a:tabLst>
                <a:tab pos="443865" algn="l"/>
              </a:tabLst>
            </a:pPr>
            <a:r>
              <a:rPr sz="2000" dirty="0">
                <a:solidFill>
                  <a:srgbClr val="0000DC"/>
                </a:solidFill>
                <a:latin typeface="Arial"/>
                <a:cs typeface="Arial"/>
              </a:rPr>
              <a:t>̶	</a:t>
            </a:r>
            <a:r>
              <a:rPr sz="2000" spc="-10" dirty="0">
                <a:latin typeface="Arial"/>
                <a:cs typeface="Arial"/>
              </a:rPr>
              <a:t>metabolismus</a:t>
            </a:r>
            <a:endParaRPr sz="2000" dirty="0">
              <a:latin typeface="Arial"/>
              <a:cs typeface="Arial"/>
            </a:endParaRPr>
          </a:p>
          <a:p>
            <a:pPr marL="855344" marR="3466465">
              <a:lnSpc>
                <a:spcPct val="100000"/>
              </a:lnSpc>
              <a:spcBef>
                <a:spcPts val="20"/>
              </a:spcBef>
            </a:pPr>
            <a:r>
              <a:rPr sz="1600" dirty="0">
                <a:latin typeface="Arial"/>
                <a:cs typeface="Arial"/>
              </a:rPr>
              <a:t>diabetes</a:t>
            </a:r>
            <a:r>
              <a:rPr sz="1600" spc="-20" dirty="0">
                <a:latin typeface="Arial"/>
                <a:cs typeface="Arial"/>
              </a:rPr>
              <a:t> </a:t>
            </a:r>
            <a:r>
              <a:rPr sz="1600" dirty="0">
                <a:latin typeface="Arial"/>
                <a:cs typeface="Arial"/>
              </a:rPr>
              <a:t>melitus</a:t>
            </a:r>
            <a:r>
              <a:rPr sz="1600" spc="-25" dirty="0">
                <a:latin typeface="Arial"/>
                <a:cs typeface="Arial"/>
              </a:rPr>
              <a:t> </a:t>
            </a:r>
            <a:r>
              <a:rPr sz="1600" dirty="0">
                <a:latin typeface="Arial"/>
                <a:cs typeface="Arial"/>
              </a:rPr>
              <a:t>2.</a:t>
            </a:r>
            <a:r>
              <a:rPr sz="1600" spc="-10" dirty="0">
                <a:latin typeface="Arial"/>
                <a:cs typeface="Arial"/>
              </a:rPr>
              <a:t> </a:t>
            </a:r>
            <a:r>
              <a:rPr sz="1600" dirty="0">
                <a:latin typeface="Arial"/>
                <a:cs typeface="Arial"/>
              </a:rPr>
              <a:t>typu</a:t>
            </a:r>
            <a:r>
              <a:rPr sz="1600" spc="20" dirty="0">
                <a:latin typeface="Arial"/>
                <a:cs typeface="Arial"/>
              </a:rPr>
              <a:t> </a:t>
            </a:r>
            <a:r>
              <a:rPr sz="1600" dirty="0">
                <a:latin typeface="Arial"/>
                <a:cs typeface="Arial"/>
              </a:rPr>
              <a:t>–</a:t>
            </a:r>
            <a:r>
              <a:rPr sz="1600" spc="-25" dirty="0">
                <a:latin typeface="Arial"/>
                <a:cs typeface="Arial"/>
              </a:rPr>
              <a:t> </a:t>
            </a:r>
            <a:r>
              <a:rPr sz="1600" spc="-10" dirty="0">
                <a:latin typeface="Arial"/>
                <a:cs typeface="Arial"/>
              </a:rPr>
              <a:t>1,5-anhydroglucitol,</a:t>
            </a:r>
            <a:r>
              <a:rPr sz="1600" dirty="0">
                <a:latin typeface="Arial"/>
                <a:cs typeface="Arial"/>
              </a:rPr>
              <a:t> </a:t>
            </a:r>
            <a:r>
              <a:rPr sz="1600" spc="-20" dirty="0">
                <a:latin typeface="Arial"/>
                <a:cs typeface="Arial"/>
              </a:rPr>
              <a:t>CRP, </a:t>
            </a:r>
            <a:r>
              <a:rPr sz="1600" dirty="0">
                <a:latin typeface="Arial"/>
                <a:cs typeface="Arial"/>
              </a:rPr>
              <a:t>leptin,</a:t>
            </a:r>
            <a:r>
              <a:rPr sz="1600" spc="-25" dirty="0">
                <a:latin typeface="Arial"/>
                <a:cs typeface="Arial"/>
              </a:rPr>
              <a:t> </a:t>
            </a:r>
            <a:r>
              <a:rPr sz="1600" spc="-10" dirty="0">
                <a:latin typeface="Arial"/>
                <a:cs typeface="Arial"/>
              </a:rPr>
              <a:t>IL-</a:t>
            </a:r>
            <a:r>
              <a:rPr sz="1600" dirty="0">
                <a:latin typeface="Arial"/>
                <a:cs typeface="Arial"/>
              </a:rPr>
              <a:t>6, </a:t>
            </a:r>
            <a:r>
              <a:rPr sz="1600" spc="-10" dirty="0">
                <a:latin typeface="Arial"/>
                <a:cs typeface="Arial"/>
              </a:rPr>
              <a:t>TNF-</a:t>
            </a:r>
            <a:r>
              <a:rPr sz="1600" spc="-60" dirty="0">
                <a:latin typeface="Arial"/>
                <a:cs typeface="Arial"/>
              </a:rPr>
              <a:t>α</a:t>
            </a:r>
            <a:endParaRPr sz="1600" dirty="0">
              <a:latin typeface="Arial"/>
              <a:cs typeface="Arial"/>
            </a:endParaRPr>
          </a:p>
          <a:p>
            <a:pPr marL="265430">
              <a:lnSpc>
                <a:spcPct val="100000"/>
              </a:lnSpc>
              <a:spcBef>
                <a:spcPts val="940"/>
              </a:spcBef>
              <a:tabLst>
                <a:tab pos="443865" algn="l"/>
              </a:tabLst>
            </a:pPr>
            <a:r>
              <a:rPr sz="2000" dirty="0">
                <a:solidFill>
                  <a:srgbClr val="0000DC"/>
                </a:solidFill>
                <a:latin typeface="Arial"/>
                <a:cs typeface="Arial"/>
              </a:rPr>
              <a:t>̶	</a:t>
            </a:r>
            <a:r>
              <a:rPr sz="2000" dirty="0">
                <a:latin typeface="Arial"/>
                <a:cs typeface="Arial"/>
              </a:rPr>
              <a:t>infekční</a:t>
            </a:r>
            <a:r>
              <a:rPr sz="2000" spc="-30" dirty="0">
                <a:latin typeface="Arial"/>
                <a:cs typeface="Arial"/>
              </a:rPr>
              <a:t> </a:t>
            </a:r>
            <a:r>
              <a:rPr sz="2000" spc="-10" dirty="0">
                <a:latin typeface="Arial"/>
                <a:cs typeface="Arial"/>
              </a:rPr>
              <a:t>onemocnění</a:t>
            </a:r>
            <a:endParaRPr sz="2000" dirty="0">
              <a:latin typeface="Arial"/>
              <a:cs typeface="Arial"/>
            </a:endParaRPr>
          </a:p>
          <a:p>
            <a:pPr marL="855344">
              <a:lnSpc>
                <a:spcPct val="100000"/>
              </a:lnSpc>
              <a:spcBef>
                <a:spcPts val="20"/>
              </a:spcBef>
            </a:pPr>
            <a:r>
              <a:rPr sz="1600" dirty="0">
                <a:latin typeface="Arial"/>
                <a:cs typeface="Arial"/>
              </a:rPr>
              <a:t>HIV</a:t>
            </a:r>
            <a:r>
              <a:rPr sz="1600" spc="-40"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protilátky</a:t>
            </a:r>
            <a:r>
              <a:rPr sz="1600" spc="-40" dirty="0">
                <a:latin typeface="Arial"/>
                <a:cs typeface="Arial"/>
              </a:rPr>
              <a:t> </a:t>
            </a:r>
            <a:r>
              <a:rPr sz="1600" dirty="0">
                <a:latin typeface="Arial"/>
                <a:cs typeface="Arial"/>
              </a:rPr>
              <a:t>proti</a:t>
            </a:r>
            <a:r>
              <a:rPr sz="1600" spc="-30" dirty="0">
                <a:latin typeface="Arial"/>
                <a:cs typeface="Arial"/>
              </a:rPr>
              <a:t> </a:t>
            </a:r>
            <a:r>
              <a:rPr sz="1600" spc="-25" dirty="0">
                <a:latin typeface="Arial"/>
                <a:cs typeface="Arial"/>
              </a:rPr>
              <a:t>HIV</a:t>
            </a:r>
            <a:endParaRPr sz="1600" dirty="0">
              <a:latin typeface="Arial"/>
              <a:cs typeface="Arial"/>
            </a:endParaRPr>
          </a:p>
          <a:p>
            <a:pPr marL="855344">
              <a:lnSpc>
                <a:spcPct val="100000"/>
              </a:lnSpc>
            </a:pPr>
            <a:r>
              <a:rPr sz="1600" dirty="0">
                <a:latin typeface="Arial"/>
                <a:cs typeface="Arial"/>
              </a:rPr>
              <a:t>viry</a:t>
            </a:r>
            <a:r>
              <a:rPr sz="1600" spc="-50" dirty="0">
                <a:latin typeface="Arial"/>
                <a:cs typeface="Arial"/>
              </a:rPr>
              <a:t> </a:t>
            </a:r>
            <a:r>
              <a:rPr sz="1600" dirty="0">
                <a:latin typeface="Arial"/>
                <a:cs typeface="Arial"/>
              </a:rPr>
              <a:t>–</a:t>
            </a:r>
            <a:r>
              <a:rPr sz="1600" spc="-55" dirty="0">
                <a:latin typeface="Arial"/>
                <a:cs typeface="Arial"/>
              </a:rPr>
              <a:t> </a:t>
            </a:r>
            <a:r>
              <a:rPr sz="1600" dirty="0">
                <a:latin typeface="Arial"/>
                <a:cs typeface="Arial"/>
              </a:rPr>
              <a:t>přítomnost</a:t>
            </a:r>
            <a:r>
              <a:rPr sz="1600" spc="-20" dirty="0">
                <a:latin typeface="Arial"/>
                <a:cs typeface="Arial"/>
              </a:rPr>
              <a:t> </a:t>
            </a:r>
            <a:r>
              <a:rPr sz="1600" dirty="0">
                <a:latin typeface="Arial"/>
                <a:cs typeface="Arial"/>
              </a:rPr>
              <a:t>protilátek</a:t>
            </a:r>
            <a:r>
              <a:rPr sz="1600" spc="-35" dirty="0">
                <a:latin typeface="Arial"/>
                <a:cs typeface="Arial"/>
              </a:rPr>
              <a:t> </a:t>
            </a:r>
            <a:r>
              <a:rPr sz="1600" dirty="0">
                <a:latin typeface="Arial"/>
                <a:cs typeface="Arial"/>
              </a:rPr>
              <a:t>IgM/IgA,</a:t>
            </a:r>
            <a:r>
              <a:rPr sz="1600" spc="-20" dirty="0">
                <a:latin typeface="Arial"/>
                <a:cs typeface="Arial"/>
              </a:rPr>
              <a:t> </a:t>
            </a:r>
            <a:r>
              <a:rPr sz="1600" dirty="0">
                <a:latin typeface="Arial"/>
                <a:cs typeface="Arial"/>
              </a:rPr>
              <a:t>virová</a:t>
            </a:r>
            <a:r>
              <a:rPr sz="1600" spc="-60" dirty="0">
                <a:latin typeface="Arial"/>
                <a:cs typeface="Arial"/>
              </a:rPr>
              <a:t> </a:t>
            </a:r>
            <a:r>
              <a:rPr sz="1600" spc="-25" dirty="0">
                <a:latin typeface="Arial"/>
                <a:cs typeface="Arial"/>
              </a:rPr>
              <a:t>RNA</a:t>
            </a:r>
            <a:endParaRPr sz="1600" dirty="0">
              <a:latin typeface="Arial"/>
              <a:cs typeface="Arial"/>
            </a:endParaRPr>
          </a:p>
          <a:p>
            <a:pPr marL="855344" marR="758825">
              <a:lnSpc>
                <a:spcPct val="100000"/>
              </a:lnSpc>
            </a:pPr>
            <a:r>
              <a:rPr sz="1600" dirty="0">
                <a:latin typeface="Arial"/>
                <a:cs typeface="Arial"/>
              </a:rPr>
              <a:t>Kandidóza,</a:t>
            </a:r>
            <a:r>
              <a:rPr sz="1600" spc="-55" dirty="0">
                <a:latin typeface="Arial"/>
                <a:cs typeface="Arial"/>
              </a:rPr>
              <a:t> </a:t>
            </a:r>
            <a:r>
              <a:rPr sz="1600" dirty="0">
                <a:latin typeface="Arial"/>
                <a:cs typeface="Arial"/>
              </a:rPr>
              <a:t>amébiáza</a:t>
            </a:r>
            <a:r>
              <a:rPr sz="1600" spc="-35" dirty="0">
                <a:latin typeface="Arial"/>
                <a:cs typeface="Arial"/>
              </a:rPr>
              <a:t> </a:t>
            </a:r>
            <a:r>
              <a:rPr sz="1600" dirty="0">
                <a:latin typeface="Arial"/>
                <a:cs typeface="Arial"/>
              </a:rPr>
              <a:t>–</a:t>
            </a:r>
            <a:r>
              <a:rPr sz="1600" spc="-45" dirty="0">
                <a:latin typeface="Arial"/>
                <a:cs typeface="Arial"/>
              </a:rPr>
              <a:t> </a:t>
            </a:r>
            <a:r>
              <a:rPr sz="1600" dirty="0">
                <a:latin typeface="Arial"/>
                <a:cs typeface="Arial"/>
              </a:rPr>
              <a:t>přítomnost</a:t>
            </a:r>
            <a:r>
              <a:rPr sz="1600" spc="-5" dirty="0">
                <a:latin typeface="Arial"/>
                <a:cs typeface="Arial"/>
              </a:rPr>
              <a:t> </a:t>
            </a:r>
            <a:r>
              <a:rPr sz="1600" i="1" dirty="0">
                <a:latin typeface="Arial"/>
                <a:cs typeface="Arial"/>
              </a:rPr>
              <a:t>Candida</a:t>
            </a:r>
            <a:r>
              <a:rPr sz="1600" i="1" spc="-55" dirty="0">
                <a:latin typeface="Arial"/>
                <a:cs typeface="Arial"/>
              </a:rPr>
              <a:t> </a:t>
            </a:r>
            <a:r>
              <a:rPr sz="1600" dirty="0">
                <a:latin typeface="Arial"/>
                <a:cs typeface="Arial"/>
              </a:rPr>
              <a:t>sp.,</a:t>
            </a:r>
            <a:r>
              <a:rPr sz="1600" spc="-30" dirty="0">
                <a:latin typeface="Arial"/>
                <a:cs typeface="Arial"/>
              </a:rPr>
              <a:t> </a:t>
            </a:r>
            <a:r>
              <a:rPr sz="1600" i="1" dirty="0">
                <a:latin typeface="Arial"/>
                <a:cs typeface="Arial"/>
              </a:rPr>
              <a:t>Entamoeba</a:t>
            </a:r>
            <a:r>
              <a:rPr sz="1600" i="1" spc="-20" dirty="0">
                <a:latin typeface="Arial"/>
                <a:cs typeface="Arial"/>
              </a:rPr>
              <a:t> </a:t>
            </a:r>
            <a:r>
              <a:rPr sz="1600" i="1" dirty="0">
                <a:latin typeface="Arial"/>
                <a:cs typeface="Arial"/>
              </a:rPr>
              <a:t>histolytica</a:t>
            </a:r>
            <a:r>
              <a:rPr sz="1600" i="1" spc="-60" dirty="0">
                <a:latin typeface="Arial"/>
                <a:cs typeface="Arial"/>
              </a:rPr>
              <a:t> </a:t>
            </a:r>
            <a:r>
              <a:rPr sz="1600" spc="-10" dirty="0">
                <a:latin typeface="Arial"/>
                <a:cs typeface="Arial"/>
              </a:rPr>
              <a:t>(protilátky) </a:t>
            </a:r>
            <a:r>
              <a:rPr sz="1600" dirty="0">
                <a:latin typeface="Arial"/>
                <a:cs typeface="Arial"/>
              </a:rPr>
              <a:t>Hepatitida</a:t>
            </a:r>
            <a:r>
              <a:rPr sz="1600" spc="-40" dirty="0">
                <a:latin typeface="Arial"/>
                <a:cs typeface="Arial"/>
              </a:rPr>
              <a:t> </a:t>
            </a:r>
            <a:r>
              <a:rPr sz="1600" dirty="0">
                <a:latin typeface="Arial"/>
                <a:cs typeface="Arial"/>
              </a:rPr>
              <a:t>–</a:t>
            </a:r>
            <a:r>
              <a:rPr sz="1600" spc="-15" dirty="0">
                <a:latin typeface="Arial"/>
                <a:cs typeface="Arial"/>
              </a:rPr>
              <a:t> </a:t>
            </a:r>
            <a:r>
              <a:rPr sz="1600" dirty="0">
                <a:latin typeface="Arial"/>
                <a:cs typeface="Arial"/>
              </a:rPr>
              <a:t>přítomnost DNA</a:t>
            </a:r>
            <a:r>
              <a:rPr sz="1600" spc="-40" dirty="0">
                <a:latin typeface="Arial"/>
                <a:cs typeface="Arial"/>
              </a:rPr>
              <a:t> </a:t>
            </a:r>
            <a:r>
              <a:rPr sz="1600" dirty="0">
                <a:latin typeface="Arial"/>
                <a:cs typeface="Arial"/>
              </a:rPr>
              <a:t>viru</a:t>
            </a:r>
            <a:r>
              <a:rPr sz="1600" spc="-35" dirty="0">
                <a:latin typeface="Arial"/>
                <a:cs typeface="Arial"/>
              </a:rPr>
              <a:t> </a:t>
            </a:r>
            <a:r>
              <a:rPr sz="1600" spc="-25" dirty="0">
                <a:latin typeface="Arial"/>
                <a:cs typeface="Arial"/>
              </a:rPr>
              <a:t>HBV</a:t>
            </a:r>
            <a:endParaRPr sz="1600" dirty="0">
              <a:latin typeface="Arial"/>
              <a:cs typeface="Arial"/>
            </a:endParaRPr>
          </a:p>
          <a:p>
            <a:pPr marL="855344">
              <a:lnSpc>
                <a:spcPct val="100000"/>
              </a:lnSpc>
            </a:pPr>
            <a:r>
              <a:rPr sz="1600" dirty="0">
                <a:latin typeface="Arial"/>
                <a:cs typeface="Arial"/>
              </a:rPr>
              <a:t>Peptidické</a:t>
            </a:r>
            <a:r>
              <a:rPr sz="1600" spc="-75" dirty="0">
                <a:latin typeface="Arial"/>
                <a:cs typeface="Arial"/>
              </a:rPr>
              <a:t> </a:t>
            </a:r>
            <a:r>
              <a:rPr sz="1600" dirty="0">
                <a:latin typeface="Arial"/>
                <a:cs typeface="Arial"/>
              </a:rPr>
              <a:t>vředy,</a:t>
            </a:r>
            <a:r>
              <a:rPr sz="1600" spc="-20" dirty="0">
                <a:latin typeface="Arial"/>
                <a:cs typeface="Arial"/>
              </a:rPr>
              <a:t> </a:t>
            </a:r>
            <a:r>
              <a:rPr sz="1600" dirty="0">
                <a:latin typeface="Arial"/>
                <a:cs typeface="Arial"/>
              </a:rPr>
              <a:t>gastritida,</a:t>
            </a:r>
            <a:r>
              <a:rPr sz="1600" spc="-25" dirty="0">
                <a:latin typeface="Arial"/>
                <a:cs typeface="Arial"/>
              </a:rPr>
              <a:t> </a:t>
            </a:r>
            <a:r>
              <a:rPr sz="1600" dirty="0">
                <a:latin typeface="Arial"/>
                <a:cs typeface="Arial"/>
              </a:rPr>
              <a:t>–</a:t>
            </a:r>
            <a:r>
              <a:rPr sz="1600" spc="-50" dirty="0">
                <a:latin typeface="Arial"/>
                <a:cs typeface="Arial"/>
              </a:rPr>
              <a:t> </a:t>
            </a:r>
            <a:r>
              <a:rPr sz="1600" dirty="0">
                <a:latin typeface="Arial"/>
                <a:cs typeface="Arial"/>
              </a:rPr>
              <a:t>přítomnost</a:t>
            </a:r>
            <a:r>
              <a:rPr sz="1600" spc="-20" dirty="0">
                <a:latin typeface="Arial"/>
                <a:cs typeface="Arial"/>
              </a:rPr>
              <a:t> </a:t>
            </a:r>
            <a:r>
              <a:rPr sz="1600" i="1" dirty="0">
                <a:latin typeface="Arial"/>
                <a:cs typeface="Arial"/>
              </a:rPr>
              <a:t>Helicobacter</a:t>
            </a:r>
            <a:r>
              <a:rPr sz="1600" i="1" spc="-55" dirty="0">
                <a:latin typeface="Arial"/>
                <a:cs typeface="Arial"/>
              </a:rPr>
              <a:t> </a:t>
            </a:r>
            <a:r>
              <a:rPr sz="1600" i="1" dirty="0">
                <a:latin typeface="Arial"/>
                <a:cs typeface="Arial"/>
              </a:rPr>
              <a:t>pylori</a:t>
            </a:r>
            <a:r>
              <a:rPr sz="1600" i="1" spc="-55" dirty="0">
                <a:latin typeface="Arial"/>
                <a:cs typeface="Arial"/>
              </a:rPr>
              <a:t> </a:t>
            </a:r>
            <a:r>
              <a:rPr sz="1600" dirty="0">
                <a:latin typeface="Arial"/>
                <a:cs typeface="Arial"/>
              </a:rPr>
              <a:t>(IgG</a:t>
            </a:r>
            <a:r>
              <a:rPr sz="1600" spc="-25" dirty="0">
                <a:latin typeface="Arial"/>
                <a:cs typeface="Arial"/>
              </a:rPr>
              <a:t> </a:t>
            </a:r>
            <a:r>
              <a:rPr sz="1600" dirty="0">
                <a:latin typeface="Arial"/>
                <a:cs typeface="Arial"/>
              </a:rPr>
              <a:t>protilátky,</a:t>
            </a:r>
            <a:r>
              <a:rPr sz="1600" spc="-30" dirty="0">
                <a:latin typeface="Arial"/>
                <a:cs typeface="Arial"/>
              </a:rPr>
              <a:t> </a:t>
            </a:r>
            <a:r>
              <a:rPr sz="1600" dirty="0">
                <a:latin typeface="Arial"/>
                <a:cs typeface="Arial"/>
              </a:rPr>
              <a:t>DNA</a:t>
            </a:r>
            <a:r>
              <a:rPr sz="1600" spc="-40" dirty="0">
                <a:latin typeface="Arial"/>
                <a:cs typeface="Arial"/>
              </a:rPr>
              <a:t> </a:t>
            </a:r>
            <a:r>
              <a:rPr sz="1600" i="1" dirty="0">
                <a:latin typeface="Arial"/>
                <a:cs typeface="Arial"/>
              </a:rPr>
              <a:t>H.</a:t>
            </a:r>
            <a:r>
              <a:rPr sz="1600" i="1" spc="-40" dirty="0">
                <a:latin typeface="Arial"/>
                <a:cs typeface="Arial"/>
              </a:rPr>
              <a:t> </a:t>
            </a:r>
            <a:r>
              <a:rPr sz="1600" i="1" spc="-10" dirty="0">
                <a:latin typeface="Arial"/>
                <a:cs typeface="Arial"/>
              </a:rPr>
              <a:t>pylori</a:t>
            </a:r>
            <a:r>
              <a:rPr sz="1600" spc="-10" dirty="0">
                <a:latin typeface="Arial"/>
                <a:cs typeface="Arial"/>
              </a:rPr>
              <a:t>)</a:t>
            </a:r>
            <a:endParaRPr sz="1600" dirty="0">
              <a:latin typeface="Arial"/>
              <a:cs typeface="Arial"/>
            </a:endParaRPr>
          </a:p>
          <a:p>
            <a:pPr marL="265430">
              <a:lnSpc>
                <a:spcPct val="100000"/>
              </a:lnSpc>
              <a:spcBef>
                <a:spcPts val="944"/>
              </a:spcBef>
              <a:tabLst>
                <a:tab pos="443865" algn="l"/>
              </a:tabLst>
            </a:pPr>
            <a:r>
              <a:rPr sz="2000" dirty="0">
                <a:solidFill>
                  <a:srgbClr val="0000DC"/>
                </a:solidFill>
                <a:latin typeface="Arial"/>
                <a:cs typeface="Arial"/>
              </a:rPr>
              <a:t>̶	</a:t>
            </a:r>
            <a:r>
              <a:rPr sz="2000" dirty="0">
                <a:latin typeface="Arial"/>
                <a:cs typeface="Arial"/>
              </a:rPr>
              <a:t>hormonální</a:t>
            </a:r>
            <a:r>
              <a:rPr sz="2000" spc="-65" dirty="0">
                <a:latin typeface="Arial"/>
                <a:cs typeface="Arial"/>
              </a:rPr>
              <a:t> </a:t>
            </a:r>
            <a:r>
              <a:rPr sz="2000" spc="-10" dirty="0">
                <a:latin typeface="Arial"/>
                <a:cs typeface="Arial"/>
              </a:rPr>
              <a:t>nemoci</a:t>
            </a:r>
            <a:endParaRPr sz="2000" dirty="0">
              <a:latin typeface="Arial"/>
              <a:cs typeface="Arial"/>
            </a:endParaRPr>
          </a:p>
          <a:p>
            <a:pPr marL="855344">
              <a:lnSpc>
                <a:spcPct val="100000"/>
              </a:lnSpc>
              <a:spcBef>
                <a:spcPts val="20"/>
              </a:spcBef>
            </a:pPr>
            <a:r>
              <a:rPr sz="1600" dirty="0">
                <a:latin typeface="Arial"/>
                <a:cs typeface="Arial"/>
              </a:rPr>
              <a:t>Cushingův</a:t>
            </a:r>
            <a:r>
              <a:rPr sz="1600" spc="-50" dirty="0">
                <a:latin typeface="Arial"/>
                <a:cs typeface="Arial"/>
              </a:rPr>
              <a:t> </a:t>
            </a:r>
            <a:r>
              <a:rPr sz="1600" dirty="0">
                <a:latin typeface="Arial"/>
                <a:cs typeface="Arial"/>
              </a:rPr>
              <a:t>syndrom</a:t>
            </a:r>
            <a:r>
              <a:rPr sz="1600" spc="-15" dirty="0">
                <a:latin typeface="Arial"/>
                <a:cs typeface="Arial"/>
              </a:rPr>
              <a:t> </a:t>
            </a:r>
            <a:r>
              <a:rPr sz="1600" dirty="0">
                <a:latin typeface="Arial"/>
                <a:cs typeface="Arial"/>
              </a:rPr>
              <a:t>a</a:t>
            </a:r>
            <a:r>
              <a:rPr sz="1600" spc="-35" dirty="0">
                <a:latin typeface="Arial"/>
                <a:cs typeface="Arial"/>
              </a:rPr>
              <a:t> </a:t>
            </a:r>
            <a:r>
              <a:rPr sz="1600" dirty="0">
                <a:latin typeface="Arial"/>
                <a:cs typeface="Arial"/>
              </a:rPr>
              <a:t>Addisonova</a:t>
            </a:r>
            <a:r>
              <a:rPr sz="1600" spc="-65" dirty="0">
                <a:latin typeface="Arial"/>
                <a:cs typeface="Arial"/>
              </a:rPr>
              <a:t> </a:t>
            </a:r>
            <a:r>
              <a:rPr sz="1600" dirty="0">
                <a:latin typeface="Arial"/>
                <a:cs typeface="Arial"/>
              </a:rPr>
              <a:t>choroba</a:t>
            </a:r>
            <a:r>
              <a:rPr sz="1600" spc="-30" dirty="0">
                <a:latin typeface="Arial"/>
                <a:cs typeface="Arial"/>
              </a:rPr>
              <a:t> </a:t>
            </a:r>
            <a:r>
              <a:rPr sz="1600" dirty="0">
                <a:latin typeface="Arial"/>
                <a:cs typeface="Arial"/>
              </a:rPr>
              <a:t>–</a:t>
            </a:r>
            <a:r>
              <a:rPr sz="1600" spc="-35" dirty="0">
                <a:latin typeface="Arial"/>
                <a:cs typeface="Arial"/>
              </a:rPr>
              <a:t> </a:t>
            </a:r>
            <a:r>
              <a:rPr sz="1600" spc="-10" dirty="0">
                <a:latin typeface="Arial"/>
                <a:cs typeface="Arial"/>
              </a:rPr>
              <a:t>kortizol</a:t>
            </a:r>
            <a:endParaRPr sz="1600" dirty="0">
              <a:latin typeface="Arial"/>
              <a:cs typeface="Arial"/>
            </a:endParaRPr>
          </a:p>
          <a:p>
            <a:pPr marL="855344" marR="154305">
              <a:lnSpc>
                <a:spcPct val="100000"/>
              </a:lnSpc>
            </a:pPr>
            <a:r>
              <a:rPr sz="1600" dirty="0">
                <a:latin typeface="Arial"/>
                <a:cs typeface="Arial"/>
              </a:rPr>
              <a:t>pohlavní</a:t>
            </a:r>
            <a:r>
              <a:rPr sz="1600" spc="-55" dirty="0">
                <a:latin typeface="Arial"/>
                <a:cs typeface="Arial"/>
              </a:rPr>
              <a:t> </a:t>
            </a:r>
            <a:r>
              <a:rPr sz="1600" dirty="0">
                <a:latin typeface="Arial"/>
                <a:cs typeface="Arial"/>
              </a:rPr>
              <a:t>hormony</a:t>
            </a:r>
            <a:r>
              <a:rPr sz="1600" spc="-25" dirty="0">
                <a:latin typeface="Arial"/>
                <a:cs typeface="Arial"/>
              </a:rPr>
              <a:t> </a:t>
            </a:r>
            <a:r>
              <a:rPr sz="1600" dirty="0">
                <a:latin typeface="Arial"/>
                <a:cs typeface="Arial"/>
              </a:rPr>
              <a:t>–</a:t>
            </a:r>
            <a:r>
              <a:rPr sz="1600" spc="-50" dirty="0">
                <a:latin typeface="Arial"/>
                <a:cs typeface="Arial"/>
              </a:rPr>
              <a:t> </a:t>
            </a:r>
            <a:r>
              <a:rPr sz="1600" dirty="0">
                <a:latin typeface="Arial"/>
                <a:cs typeface="Arial"/>
              </a:rPr>
              <a:t>syndrom</a:t>
            </a:r>
            <a:r>
              <a:rPr sz="1600" spc="-15" dirty="0">
                <a:latin typeface="Arial"/>
                <a:cs typeface="Arial"/>
              </a:rPr>
              <a:t> </a:t>
            </a:r>
            <a:r>
              <a:rPr sz="1600" dirty="0">
                <a:latin typeface="Arial"/>
                <a:cs typeface="Arial"/>
              </a:rPr>
              <a:t>polycystyckých</a:t>
            </a:r>
            <a:r>
              <a:rPr sz="1600" spc="-10" dirty="0">
                <a:latin typeface="Arial"/>
                <a:cs typeface="Arial"/>
              </a:rPr>
              <a:t> </a:t>
            </a:r>
            <a:r>
              <a:rPr sz="1600" dirty="0">
                <a:latin typeface="Arial"/>
                <a:cs typeface="Arial"/>
              </a:rPr>
              <a:t>ovarií,</a:t>
            </a:r>
            <a:r>
              <a:rPr sz="1600" spc="-35" dirty="0">
                <a:latin typeface="Arial"/>
                <a:cs typeface="Arial"/>
              </a:rPr>
              <a:t> </a:t>
            </a:r>
            <a:r>
              <a:rPr sz="1600" spc="-10" dirty="0">
                <a:latin typeface="Arial"/>
                <a:cs typeface="Arial"/>
              </a:rPr>
              <a:t>menopauza/andropauza,</a:t>
            </a:r>
            <a:r>
              <a:rPr sz="1600" spc="-30" dirty="0">
                <a:latin typeface="Arial"/>
                <a:cs typeface="Arial"/>
              </a:rPr>
              <a:t> </a:t>
            </a:r>
            <a:r>
              <a:rPr sz="1600" spc="-10" dirty="0">
                <a:latin typeface="Arial"/>
                <a:cs typeface="Arial"/>
              </a:rPr>
              <a:t>anovulace, </a:t>
            </a:r>
            <a:r>
              <a:rPr sz="1600" dirty="0">
                <a:latin typeface="Arial"/>
                <a:cs typeface="Arial"/>
              </a:rPr>
              <a:t>hypogonadismus,</a:t>
            </a:r>
            <a:r>
              <a:rPr sz="1600" spc="-95" dirty="0">
                <a:latin typeface="Arial"/>
                <a:cs typeface="Arial"/>
              </a:rPr>
              <a:t> </a:t>
            </a:r>
            <a:r>
              <a:rPr sz="1600" spc="-10" dirty="0">
                <a:latin typeface="Arial"/>
                <a:cs typeface="Arial"/>
              </a:rPr>
              <a:t>hyperestrogenismus</a:t>
            </a:r>
            <a:endParaRPr sz="1600" dirty="0">
              <a:latin typeface="Arial"/>
              <a:cs typeface="Arial"/>
            </a:endParaRPr>
          </a:p>
        </p:txBody>
      </p:sp>
      <p:pic>
        <p:nvPicPr>
          <p:cNvPr id="4" name="object 4"/>
          <p:cNvPicPr/>
          <p:nvPr/>
        </p:nvPicPr>
        <p:blipFill>
          <a:blip r:embed="rId2" cstate="print"/>
          <a:stretch>
            <a:fillRect/>
          </a:stretch>
        </p:blipFill>
        <p:spPr>
          <a:xfrm>
            <a:off x="6770496" y="592773"/>
            <a:ext cx="4901183" cy="3587492"/>
          </a:xfrm>
          <a:prstGeom prst="rect">
            <a:avLst/>
          </a:prstGeom>
        </p:spPr>
      </p:pic>
      <p:sp>
        <p:nvSpPr>
          <p:cNvPr id="5" name="object 5"/>
          <p:cNvSpPr txBox="1"/>
          <p:nvPr/>
        </p:nvSpPr>
        <p:spPr>
          <a:xfrm>
            <a:off x="10210800" y="4267200"/>
            <a:ext cx="160274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https://doi.org/10.1016/j.medntd.2022.100115</a:t>
            </a:r>
            <a:endParaRPr sz="600" dirty="0">
              <a:latin typeface="Tahoma"/>
              <a:cs typeface="Tahoma"/>
            </a:endParaRPr>
          </a:p>
        </p:txBody>
      </p:sp>
      <p:sp>
        <p:nvSpPr>
          <p:cNvPr id="6" name="object 6"/>
          <p:cNvSpPr txBox="1"/>
          <p:nvPr/>
        </p:nvSpPr>
        <p:spPr>
          <a:xfrm>
            <a:off x="8790558" y="6478283"/>
            <a:ext cx="861060" cy="117475"/>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doi:10.7759/cureus.7708</a:t>
            </a:r>
            <a:endParaRPr sz="60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76771" y="1732788"/>
            <a:ext cx="5934455" cy="3392424"/>
          </a:xfrm>
          <a:prstGeom prst="rect">
            <a:avLst/>
          </a:prstGeom>
        </p:spPr>
      </p:pic>
      <p:sp>
        <p:nvSpPr>
          <p:cNvPr id="3" name="object 3"/>
          <p:cNvSpPr txBox="1"/>
          <p:nvPr/>
        </p:nvSpPr>
        <p:spPr>
          <a:xfrm>
            <a:off x="10679938" y="5155819"/>
            <a:ext cx="1433195" cy="269875"/>
          </a:xfrm>
          <a:prstGeom prst="rect">
            <a:avLst/>
          </a:prstGeom>
        </p:spPr>
        <p:txBody>
          <a:bodyPr vert="horz" wrap="square" lIns="0" tIns="12700" rIns="0" bIns="0" rtlCol="0">
            <a:spAutoFit/>
          </a:bodyPr>
          <a:lstStyle/>
          <a:p>
            <a:pPr marL="83820" marR="5080" indent="-71755">
              <a:lnSpc>
                <a:spcPct val="100000"/>
              </a:lnSpc>
              <a:spcBef>
                <a:spcPts val="100"/>
              </a:spcBef>
            </a:pPr>
            <a:r>
              <a:rPr sz="800" dirty="0">
                <a:solidFill>
                  <a:srgbClr val="FFFFFF"/>
                </a:solidFill>
                <a:latin typeface="Arial"/>
                <a:cs typeface="Arial"/>
              </a:rPr>
              <a:t>Dental</a:t>
            </a:r>
            <a:r>
              <a:rPr sz="800" spc="-25" dirty="0">
                <a:solidFill>
                  <a:srgbClr val="FFFFFF"/>
                </a:solidFill>
                <a:latin typeface="Arial"/>
                <a:cs typeface="Arial"/>
              </a:rPr>
              <a:t> </a:t>
            </a:r>
            <a:r>
              <a:rPr sz="800" dirty="0">
                <a:solidFill>
                  <a:srgbClr val="FFFFFF"/>
                </a:solidFill>
                <a:latin typeface="Arial"/>
                <a:cs typeface="Arial"/>
              </a:rPr>
              <a:t>Health</a:t>
            </a:r>
            <a:r>
              <a:rPr sz="800" spc="-20" dirty="0">
                <a:solidFill>
                  <a:srgbClr val="FFFFFF"/>
                </a:solidFill>
                <a:latin typeface="Arial"/>
                <a:cs typeface="Arial"/>
              </a:rPr>
              <a:t> </a:t>
            </a:r>
            <a:r>
              <a:rPr sz="800" dirty="0">
                <a:solidFill>
                  <a:srgbClr val="FFFFFF"/>
                </a:solidFill>
                <a:latin typeface="Arial"/>
                <a:cs typeface="Arial"/>
              </a:rPr>
              <a:t>Services</a:t>
            </a:r>
            <a:r>
              <a:rPr sz="800" spc="-35" dirty="0">
                <a:solidFill>
                  <a:srgbClr val="FFFFFF"/>
                </a:solidFill>
                <a:latin typeface="Arial"/>
                <a:cs typeface="Arial"/>
              </a:rPr>
              <a:t> </a:t>
            </a:r>
            <a:r>
              <a:rPr sz="800" spc="-10" dirty="0">
                <a:solidFill>
                  <a:srgbClr val="FFFFFF"/>
                </a:solidFill>
                <a:latin typeface="Arial"/>
                <a:cs typeface="Arial"/>
              </a:rPr>
              <a:t>Victoria (www.betterhealth.vic.gov.au)</a:t>
            </a:r>
            <a:endParaRPr sz="800">
              <a:latin typeface="Arial"/>
              <a:cs typeface="Arial"/>
            </a:endParaRPr>
          </a:p>
        </p:txBody>
      </p:sp>
      <p:sp>
        <p:nvSpPr>
          <p:cNvPr id="4" name="object 4"/>
          <p:cNvSpPr txBox="1"/>
          <p:nvPr/>
        </p:nvSpPr>
        <p:spPr>
          <a:xfrm>
            <a:off x="385978" y="2663376"/>
            <a:ext cx="5411470" cy="2327275"/>
          </a:xfrm>
          <a:prstGeom prst="rect">
            <a:avLst/>
          </a:prstGeom>
        </p:spPr>
        <p:txBody>
          <a:bodyPr vert="horz" wrap="square" lIns="0" tIns="109855" rIns="0" bIns="0" rtlCol="0">
            <a:spAutoFit/>
          </a:bodyPr>
          <a:lstStyle/>
          <a:p>
            <a:pPr marL="12700">
              <a:lnSpc>
                <a:spcPct val="100000"/>
              </a:lnSpc>
              <a:spcBef>
                <a:spcPts val="865"/>
              </a:spcBef>
            </a:pPr>
            <a:r>
              <a:rPr sz="4400" b="1" dirty="0">
                <a:solidFill>
                  <a:srgbClr val="FFFFFF"/>
                </a:solidFill>
                <a:latin typeface="Arial"/>
                <a:cs typeface="Arial"/>
              </a:rPr>
              <a:t>Zubní</a:t>
            </a:r>
            <a:r>
              <a:rPr sz="4400" b="1" spc="-35" dirty="0">
                <a:solidFill>
                  <a:srgbClr val="FFFFFF"/>
                </a:solidFill>
                <a:latin typeface="Arial"/>
                <a:cs typeface="Arial"/>
              </a:rPr>
              <a:t> </a:t>
            </a:r>
            <a:r>
              <a:rPr sz="4400" b="1" spc="-25" dirty="0">
                <a:solidFill>
                  <a:srgbClr val="FFFFFF"/>
                </a:solidFill>
                <a:latin typeface="Arial"/>
                <a:cs typeface="Arial"/>
              </a:rPr>
              <a:t>kaz</a:t>
            </a:r>
            <a:endParaRPr sz="4400">
              <a:latin typeface="Arial"/>
              <a:cs typeface="Arial"/>
            </a:endParaRPr>
          </a:p>
          <a:p>
            <a:pPr marR="5715" algn="r">
              <a:lnSpc>
                <a:spcPct val="100000"/>
              </a:lnSpc>
              <a:spcBef>
                <a:spcPts val="765"/>
              </a:spcBef>
            </a:pPr>
            <a:r>
              <a:rPr sz="4400" dirty="0">
                <a:solidFill>
                  <a:srgbClr val="FFFFFF"/>
                </a:solidFill>
                <a:latin typeface="Arial"/>
                <a:cs typeface="Arial"/>
              </a:rPr>
              <a:t>a</a:t>
            </a:r>
            <a:r>
              <a:rPr sz="4400" spc="-15" dirty="0">
                <a:solidFill>
                  <a:srgbClr val="FFFFFF"/>
                </a:solidFill>
                <a:latin typeface="Arial"/>
                <a:cs typeface="Arial"/>
              </a:rPr>
              <a:t> </a:t>
            </a:r>
            <a:r>
              <a:rPr sz="4400" dirty="0">
                <a:solidFill>
                  <a:srgbClr val="FFFFFF"/>
                </a:solidFill>
                <a:latin typeface="Arial"/>
                <a:cs typeface="Arial"/>
              </a:rPr>
              <a:t>faktory</a:t>
            </a:r>
            <a:r>
              <a:rPr sz="4400" spc="-10" dirty="0">
                <a:solidFill>
                  <a:srgbClr val="FFFFFF"/>
                </a:solidFill>
                <a:latin typeface="Arial"/>
                <a:cs typeface="Arial"/>
              </a:rPr>
              <a:t> přispívající</a:t>
            </a:r>
            <a:endParaRPr sz="4400">
              <a:latin typeface="Arial"/>
              <a:cs typeface="Arial"/>
            </a:endParaRPr>
          </a:p>
          <a:p>
            <a:pPr marR="5080" algn="r">
              <a:lnSpc>
                <a:spcPct val="100000"/>
              </a:lnSpc>
              <a:spcBef>
                <a:spcPts val="750"/>
              </a:spcBef>
            </a:pPr>
            <a:r>
              <a:rPr sz="4400" dirty="0">
                <a:solidFill>
                  <a:srgbClr val="FFFFFF"/>
                </a:solidFill>
                <a:latin typeface="Arial"/>
                <a:cs typeface="Arial"/>
              </a:rPr>
              <a:t>k</a:t>
            </a:r>
            <a:r>
              <a:rPr sz="4400" spc="-20" dirty="0">
                <a:solidFill>
                  <a:srgbClr val="FFFFFF"/>
                </a:solidFill>
                <a:latin typeface="Arial"/>
                <a:cs typeface="Arial"/>
              </a:rPr>
              <a:t> </a:t>
            </a:r>
            <a:r>
              <a:rPr sz="4400" dirty="0">
                <a:solidFill>
                  <a:srgbClr val="FFFFFF"/>
                </a:solidFill>
                <a:latin typeface="Arial"/>
                <a:cs typeface="Arial"/>
              </a:rPr>
              <a:t>jeho</a:t>
            </a:r>
            <a:r>
              <a:rPr sz="4400" spc="-5" dirty="0">
                <a:solidFill>
                  <a:srgbClr val="FFFFFF"/>
                </a:solidFill>
                <a:latin typeface="Arial"/>
                <a:cs typeface="Arial"/>
              </a:rPr>
              <a:t> </a:t>
            </a:r>
            <a:r>
              <a:rPr sz="4400" spc="-10" dirty="0">
                <a:solidFill>
                  <a:srgbClr val="FFFFFF"/>
                </a:solidFill>
                <a:latin typeface="Arial"/>
                <a:cs typeface="Arial"/>
              </a:rPr>
              <a:t>vzniku</a:t>
            </a:r>
            <a:endParaRPr sz="44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218" y="6521297"/>
            <a:ext cx="19621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0000DC"/>
                </a:solidFill>
                <a:latin typeface="Arial"/>
                <a:cs typeface="Arial"/>
              </a:rPr>
              <a:t>30</a:t>
            </a:r>
            <a:endParaRPr sz="1200">
              <a:latin typeface="Arial"/>
              <a:cs typeface="Arial"/>
            </a:endParaRPr>
          </a:p>
        </p:txBody>
      </p:sp>
      <p:sp>
        <p:nvSpPr>
          <p:cNvPr id="3" name="object 3"/>
          <p:cNvSpPr txBox="1">
            <a:spLocks noGrp="1"/>
          </p:cNvSpPr>
          <p:nvPr>
            <p:ph type="title"/>
          </p:nvPr>
        </p:nvSpPr>
        <p:spPr>
          <a:xfrm>
            <a:off x="99771" y="-75056"/>
            <a:ext cx="9505315" cy="1210945"/>
          </a:xfrm>
          <a:prstGeom prst="rect">
            <a:avLst/>
          </a:prstGeom>
        </p:spPr>
        <p:txBody>
          <a:bodyPr vert="horz" wrap="square" lIns="0" tIns="100330" rIns="0" bIns="0" rtlCol="0">
            <a:spAutoFit/>
          </a:bodyPr>
          <a:lstStyle/>
          <a:p>
            <a:pPr marL="12700">
              <a:lnSpc>
                <a:spcPct val="100000"/>
              </a:lnSpc>
              <a:spcBef>
                <a:spcPts val="790"/>
              </a:spcBef>
            </a:pPr>
            <a:r>
              <a:rPr dirty="0"/>
              <a:t>Molekulární</a:t>
            </a:r>
            <a:r>
              <a:rPr spc="-160" dirty="0"/>
              <a:t> </a:t>
            </a:r>
            <a:r>
              <a:rPr dirty="0"/>
              <a:t>analýza</a:t>
            </a:r>
            <a:r>
              <a:rPr spc="-160" dirty="0"/>
              <a:t> </a:t>
            </a:r>
            <a:r>
              <a:rPr spc="-10" dirty="0"/>
              <a:t>sliny</a:t>
            </a:r>
          </a:p>
          <a:p>
            <a:pPr marL="363220">
              <a:lnSpc>
                <a:spcPct val="100000"/>
              </a:lnSpc>
              <a:spcBef>
                <a:spcPts val="480"/>
              </a:spcBef>
              <a:tabLst>
                <a:tab pos="542925" algn="l"/>
              </a:tabLst>
            </a:pPr>
            <a:r>
              <a:rPr sz="2800" b="0" dirty="0">
                <a:latin typeface="Arial"/>
                <a:cs typeface="Arial"/>
              </a:rPr>
              <a:t>̶	</a:t>
            </a:r>
            <a:r>
              <a:rPr sz="2800" b="0" dirty="0">
                <a:solidFill>
                  <a:srgbClr val="000000"/>
                </a:solidFill>
                <a:latin typeface="Arial"/>
                <a:cs typeface="Arial"/>
              </a:rPr>
              <a:t>Slina</a:t>
            </a:r>
            <a:r>
              <a:rPr sz="2800" b="0" spc="-85" dirty="0">
                <a:solidFill>
                  <a:srgbClr val="000000"/>
                </a:solidFill>
                <a:latin typeface="Arial"/>
                <a:cs typeface="Arial"/>
              </a:rPr>
              <a:t> </a:t>
            </a:r>
            <a:r>
              <a:rPr sz="2800" b="0" dirty="0">
                <a:solidFill>
                  <a:srgbClr val="000000"/>
                </a:solidFill>
                <a:latin typeface="Arial"/>
                <a:cs typeface="Arial"/>
              </a:rPr>
              <a:t>jako</a:t>
            </a:r>
            <a:r>
              <a:rPr sz="2800" b="0" spc="-85" dirty="0">
                <a:solidFill>
                  <a:srgbClr val="000000"/>
                </a:solidFill>
                <a:latin typeface="Arial"/>
                <a:cs typeface="Arial"/>
              </a:rPr>
              <a:t> </a:t>
            </a:r>
            <a:r>
              <a:rPr sz="2800" b="0" dirty="0">
                <a:solidFill>
                  <a:srgbClr val="000000"/>
                </a:solidFill>
                <a:latin typeface="Arial"/>
                <a:cs typeface="Arial"/>
              </a:rPr>
              <a:t>diagnostické</a:t>
            </a:r>
            <a:r>
              <a:rPr sz="2800" b="0" spc="-80" dirty="0">
                <a:solidFill>
                  <a:srgbClr val="000000"/>
                </a:solidFill>
                <a:latin typeface="Arial"/>
                <a:cs typeface="Arial"/>
              </a:rPr>
              <a:t> </a:t>
            </a:r>
            <a:r>
              <a:rPr sz="2800" b="0" dirty="0">
                <a:solidFill>
                  <a:srgbClr val="000000"/>
                </a:solidFill>
                <a:latin typeface="Arial"/>
                <a:cs typeface="Arial"/>
              </a:rPr>
              <a:t>medium</a:t>
            </a:r>
            <a:r>
              <a:rPr sz="2800" b="0" spc="-30" dirty="0">
                <a:solidFill>
                  <a:srgbClr val="000000"/>
                </a:solidFill>
                <a:latin typeface="Arial"/>
                <a:cs typeface="Arial"/>
              </a:rPr>
              <a:t> </a:t>
            </a:r>
            <a:r>
              <a:rPr sz="2800" b="0" dirty="0">
                <a:solidFill>
                  <a:srgbClr val="000000"/>
                </a:solidFill>
                <a:latin typeface="Arial"/>
                <a:cs typeface="Arial"/>
              </a:rPr>
              <a:t>–</a:t>
            </a:r>
            <a:r>
              <a:rPr sz="2800" b="0" spc="-95" dirty="0">
                <a:solidFill>
                  <a:srgbClr val="000000"/>
                </a:solidFill>
                <a:latin typeface="Arial"/>
                <a:cs typeface="Arial"/>
              </a:rPr>
              <a:t> </a:t>
            </a:r>
            <a:r>
              <a:rPr sz="2800" b="0" dirty="0">
                <a:solidFill>
                  <a:srgbClr val="000000"/>
                </a:solidFill>
                <a:latin typeface="Arial"/>
                <a:cs typeface="Arial"/>
              </a:rPr>
              <a:t>laboratorní</a:t>
            </a:r>
            <a:r>
              <a:rPr sz="2800" b="0" spc="-70" dirty="0">
                <a:solidFill>
                  <a:srgbClr val="000000"/>
                </a:solidFill>
                <a:latin typeface="Arial"/>
                <a:cs typeface="Arial"/>
              </a:rPr>
              <a:t> </a:t>
            </a:r>
            <a:r>
              <a:rPr sz="2800" b="0" spc="-10" dirty="0">
                <a:solidFill>
                  <a:srgbClr val="000000"/>
                </a:solidFill>
                <a:latin typeface="Arial"/>
                <a:cs typeface="Arial"/>
              </a:rPr>
              <a:t>biomarkery</a:t>
            </a:r>
            <a:endParaRPr sz="2800">
              <a:latin typeface="Arial"/>
              <a:cs typeface="Arial"/>
            </a:endParaRPr>
          </a:p>
        </p:txBody>
      </p:sp>
      <p:grpSp>
        <p:nvGrpSpPr>
          <p:cNvPr id="4" name="object 4"/>
          <p:cNvGrpSpPr/>
          <p:nvPr/>
        </p:nvGrpSpPr>
        <p:grpSpPr>
          <a:xfrm>
            <a:off x="16764" y="1197863"/>
            <a:ext cx="6141720" cy="5652770"/>
            <a:chOff x="16764" y="1197863"/>
            <a:chExt cx="6141720" cy="5652770"/>
          </a:xfrm>
        </p:grpSpPr>
        <p:pic>
          <p:nvPicPr>
            <p:cNvPr id="5" name="object 5"/>
            <p:cNvPicPr/>
            <p:nvPr/>
          </p:nvPicPr>
          <p:blipFill>
            <a:blip r:embed="rId2" cstate="print"/>
            <a:stretch>
              <a:fillRect/>
            </a:stretch>
          </p:blipFill>
          <p:spPr>
            <a:xfrm>
              <a:off x="2313431" y="1197863"/>
              <a:ext cx="3845052" cy="3587496"/>
            </a:xfrm>
            <a:prstGeom prst="rect">
              <a:avLst/>
            </a:prstGeom>
          </p:spPr>
        </p:pic>
        <p:pic>
          <p:nvPicPr>
            <p:cNvPr id="6" name="object 6"/>
            <p:cNvPicPr/>
            <p:nvPr/>
          </p:nvPicPr>
          <p:blipFill>
            <a:blip r:embed="rId3" cstate="print"/>
            <a:stretch>
              <a:fillRect/>
            </a:stretch>
          </p:blipFill>
          <p:spPr>
            <a:xfrm>
              <a:off x="16764" y="3936491"/>
              <a:ext cx="3685032" cy="2913888"/>
            </a:xfrm>
            <a:prstGeom prst="rect">
              <a:avLst/>
            </a:prstGeom>
          </p:spPr>
        </p:pic>
      </p:grpSp>
      <p:pic>
        <p:nvPicPr>
          <p:cNvPr id="7" name="object 7"/>
          <p:cNvPicPr/>
          <p:nvPr/>
        </p:nvPicPr>
        <p:blipFill>
          <a:blip r:embed="rId4" cstate="print"/>
          <a:stretch>
            <a:fillRect/>
          </a:stretch>
        </p:blipFill>
        <p:spPr>
          <a:xfrm>
            <a:off x="6696456" y="1141475"/>
            <a:ext cx="5481828" cy="2695935"/>
          </a:xfrm>
          <a:prstGeom prst="rect">
            <a:avLst/>
          </a:prstGeom>
        </p:spPr>
      </p:pic>
      <p:pic>
        <p:nvPicPr>
          <p:cNvPr id="8" name="object 8"/>
          <p:cNvPicPr/>
          <p:nvPr/>
        </p:nvPicPr>
        <p:blipFill>
          <a:blip r:embed="rId5" cstate="print"/>
          <a:stretch>
            <a:fillRect/>
          </a:stretch>
        </p:blipFill>
        <p:spPr>
          <a:xfrm>
            <a:off x="7544527" y="3958194"/>
            <a:ext cx="1992735" cy="254645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161" y="-76945"/>
            <a:ext cx="6121400" cy="1670050"/>
          </a:xfrm>
          <a:prstGeom prst="rect">
            <a:avLst/>
          </a:prstGeom>
        </p:spPr>
        <p:txBody>
          <a:bodyPr vert="horz" wrap="square" lIns="0" tIns="100965" rIns="0" bIns="0" rtlCol="0">
            <a:spAutoFit/>
          </a:bodyPr>
          <a:lstStyle/>
          <a:p>
            <a:pPr marL="12700">
              <a:lnSpc>
                <a:spcPct val="100000"/>
              </a:lnSpc>
              <a:spcBef>
                <a:spcPts val="795"/>
              </a:spcBef>
            </a:pPr>
            <a:r>
              <a:rPr dirty="0"/>
              <a:t>Molekulární</a:t>
            </a:r>
            <a:r>
              <a:rPr spc="-185" dirty="0"/>
              <a:t> </a:t>
            </a:r>
            <a:r>
              <a:rPr dirty="0"/>
              <a:t>analýza</a:t>
            </a:r>
            <a:r>
              <a:rPr spc="-195" dirty="0"/>
              <a:t> </a:t>
            </a:r>
            <a:r>
              <a:rPr spc="-10" dirty="0"/>
              <a:t>sliny</a:t>
            </a:r>
          </a:p>
          <a:p>
            <a:pPr marL="1052830" marR="585470" indent="-689610">
              <a:lnSpc>
                <a:spcPct val="107100"/>
              </a:lnSpc>
              <a:spcBef>
                <a:spcPts val="250"/>
              </a:spcBef>
              <a:tabLst>
                <a:tab pos="543560" algn="l"/>
              </a:tabLst>
            </a:pPr>
            <a:r>
              <a:rPr sz="2800" b="0" dirty="0">
                <a:latin typeface="Arial"/>
                <a:cs typeface="Arial"/>
              </a:rPr>
              <a:t>̶	</a:t>
            </a:r>
            <a:r>
              <a:rPr sz="2800" b="0" dirty="0">
                <a:solidFill>
                  <a:srgbClr val="000000"/>
                </a:solidFill>
                <a:latin typeface="Arial"/>
                <a:cs typeface="Arial"/>
              </a:rPr>
              <a:t>Slina</a:t>
            </a:r>
            <a:r>
              <a:rPr sz="2800" b="0" spc="-95" dirty="0">
                <a:solidFill>
                  <a:srgbClr val="000000"/>
                </a:solidFill>
                <a:latin typeface="Arial"/>
                <a:cs typeface="Arial"/>
              </a:rPr>
              <a:t> </a:t>
            </a:r>
            <a:r>
              <a:rPr sz="2800" b="0" dirty="0">
                <a:solidFill>
                  <a:srgbClr val="000000"/>
                </a:solidFill>
                <a:latin typeface="Arial"/>
                <a:cs typeface="Arial"/>
              </a:rPr>
              <a:t>jako</a:t>
            </a:r>
            <a:r>
              <a:rPr sz="2800" b="0" spc="-90" dirty="0">
                <a:solidFill>
                  <a:srgbClr val="000000"/>
                </a:solidFill>
                <a:latin typeface="Arial"/>
                <a:cs typeface="Arial"/>
              </a:rPr>
              <a:t> </a:t>
            </a:r>
            <a:r>
              <a:rPr sz="2800" b="0" dirty="0">
                <a:solidFill>
                  <a:srgbClr val="000000"/>
                </a:solidFill>
                <a:latin typeface="Arial"/>
                <a:cs typeface="Arial"/>
              </a:rPr>
              <a:t>diagnostické</a:t>
            </a:r>
            <a:r>
              <a:rPr sz="2800" b="0" spc="-90" dirty="0">
                <a:solidFill>
                  <a:srgbClr val="000000"/>
                </a:solidFill>
                <a:latin typeface="Arial"/>
                <a:cs typeface="Arial"/>
              </a:rPr>
              <a:t> </a:t>
            </a:r>
            <a:r>
              <a:rPr sz="2800" b="0" spc="-10" dirty="0">
                <a:solidFill>
                  <a:srgbClr val="000000"/>
                </a:solidFill>
                <a:latin typeface="Arial"/>
                <a:cs typeface="Arial"/>
              </a:rPr>
              <a:t>medium </a:t>
            </a:r>
            <a:r>
              <a:rPr sz="2800" b="0" dirty="0">
                <a:solidFill>
                  <a:srgbClr val="000000"/>
                </a:solidFill>
                <a:latin typeface="Arial"/>
                <a:cs typeface="Arial"/>
              </a:rPr>
              <a:t>–</a:t>
            </a:r>
            <a:r>
              <a:rPr sz="2800" b="0" spc="-65" dirty="0">
                <a:solidFill>
                  <a:srgbClr val="000000"/>
                </a:solidFill>
                <a:latin typeface="Arial"/>
                <a:cs typeface="Arial"/>
              </a:rPr>
              <a:t> </a:t>
            </a:r>
            <a:r>
              <a:rPr sz="2800" b="0" dirty="0">
                <a:solidFill>
                  <a:srgbClr val="000000"/>
                </a:solidFill>
                <a:latin typeface="Arial"/>
                <a:cs typeface="Arial"/>
              </a:rPr>
              <a:t>laboratorní</a:t>
            </a:r>
            <a:r>
              <a:rPr sz="2800" b="0" spc="-65" dirty="0">
                <a:solidFill>
                  <a:srgbClr val="000000"/>
                </a:solidFill>
                <a:latin typeface="Arial"/>
                <a:cs typeface="Arial"/>
              </a:rPr>
              <a:t> </a:t>
            </a:r>
            <a:r>
              <a:rPr sz="2800" b="0" spc="-10" dirty="0">
                <a:solidFill>
                  <a:srgbClr val="000000"/>
                </a:solidFill>
                <a:latin typeface="Arial"/>
                <a:cs typeface="Arial"/>
              </a:rPr>
              <a:t>biomarkery</a:t>
            </a:r>
            <a:endParaRPr sz="2800">
              <a:latin typeface="Arial"/>
              <a:cs typeface="Arial"/>
            </a:endParaRPr>
          </a:p>
        </p:txBody>
      </p:sp>
      <p:pic>
        <p:nvPicPr>
          <p:cNvPr id="4" name="object 4"/>
          <p:cNvPicPr/>
          <p:nvPr/>
        </p:nvPicPr>
        <p:blipFill>
          <a:blip r:embed="rId2" cstate="print"/>
          <a:stretch>
            <a:fillRect/>
          </a:stretch>
        </p:blipFill>
        <p:spPr>
          <a:xfrm>
            <a:off x="365759" y="1842516"/>
            <a:ext cx="6457188" cy="3808421"/>
          </a:xfrm>
          <a:prstGeom prst="rect">
            <a:avLst/>
          </a:prstGeom>
        </p:spPr>
      </p:pic>
      <p:sp>
        <p:nvSpPr>
          <p:cNvPr id="5" name="object 5"/>
          <p:cNvSpPr txBox="1"/>
          <p:nvPr/>
        </p:nvSpPr>
        <p:spPr>
          <a:xfrm>
            <a:off x="1077874" y="5790996"/>
            <a:ext cx="4561205" cy="269240"/>
          </a:xfrm>
          <a:prstGeom prst="rect">
            <a:avLst/>
          </a:prstGeom>
        </p:spPr>
        <p:txBody>
          <a:bodyPr vert="horz" wrap="square" lIns="0" tIns="12065" rIns="0" bIns="0" rtlCol="0">
            <a:spAutoFit/>
          </a:bodyPr>
          <a:lstStyle/>
          <a:p>
            <a:pPr marL="12700">
              <a:lnSpc>
                <a:spcPct val="100000"/>
              </a:lnSpc>
              <a:spcBef>
                <a:spcPts val="95"/>
              </a:spcBef>
            </a:pPr>
            <a:r>
              <a:rPr sz="1600" spc="-20" dirty="0">
                <a:latin typeface="Arial"/>
                <a:cs typeface="Arial"/>
              </a:rPr>
              <a:t>https</a:t>
            </a:r>
            <a:r>
              <a:rPr sz="1600" spc="-20" dirty="0">
                <a:latin typeface="Arial"/>
                <a:cs typeface="Arial"/>
                <a:hlinkClick r:id="rId3"/>
              </a:rPr>
              <a:t>://w</a:t>
            </a:r>
            <a:r>
              <a:rPr sz="1600" spc="-20" dirty="0">
                <a:latin typeface="Arial"/>
                <a:cs typeface="Arial"/>
              </a:rPr>
              <a:t>ww</a:t>
            </a:r>
            <a:r>
              <a:rPr sz="1600" spc="-20" dirty="0">
                <a:latin typeface="Arial"/>
                <a:cs typeface="Arial"/>
                <a:hlinkClick r:id="rId3"/>
              </a:rPr>
              <a:t>.oraldna.com/trends</a:t>
            </a:r>
            <a:r>
              <a:rPr sz="1600" spc="-20" dirty="0">
                <a:latin typeface="Arial"/>
                <a:cs typeface="Arial"/>
              </a:rPr>
              <a:t>-</a:t>
            </a:r>
            <a:r>
              <a:rPr sz="1600" spc="-10" dirty="0">
                <a:latin typeface="Arial"/>
                <a:cs typeface="Arial"/>
                <a:hlinkClick r:id="rId3"/>
              </a:rPr>
              <a:t>in-salivary-testing/</a:t>
            </a:r>
            <a:endParaRPr sz="1600" dirty="0">
              <a:latin typeface="Arial"/>
              <a:cs typeface="Arial"/>
            </a:endParaRPr>
          </a:p>
        </p:txBody>
      </p:sp>
      <p:pic>
        <p:nvPicPr>
          <p:cNvPr id="6" name="object 6"/>
          <p:cNvPicPr/>
          <p:nvPr/>
        </p:nvPicPr>
        <p:blipFill>
          <a:blip r:embed="rId4" cstate="print"/>
          <a:stretch>
            <a:fillRect/>
          </a:stretch>
        </p:blipFill>
        <p:spPr>
          <a:xfrm>
            <a:off x="7154550" y="52344"/>
            <a:ext cx="3651770" cy="6475680"/>
          </a:xfrm>
          <a:prstGeom prst="rect">
            <a:avLst/>
          </a:prstGeom>
        </p:spPr>
      </p:pic>
      <p:sp>
        <p:nvSpPr>
          <p:cNvPr id="7" name="object 7"/>
          <p:cNvSpPr txBox="1"/>
          <p:nvPr/>
        </p:nvSpPr>
        <p:spPr>
          <a:xfrm>
            <a:off x="7666735" y="6629196"/>
            <a:ext cx="264985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https:/</a:t>
            </a:r>
            <a:r>
              <a:rPr sz="600" spc="-10" dirty="0">
                <a:latin typeface="Arial"/>
                <a:cs typeface="Arial"/>
                <a:hlinkClick r:id="rId5"/>
              </a:rPr>
              <a:t>/w</a:t>
            </a:r>
            <a:r>
              <a:rPr sz="600" spc="-10" dirty="0">
                <a:latin typeface="Arial"/>
                <a:cs typeface="Arial"/>
              </a:rPr>
              <a:t>w</a:t>
            </a:r>
            <a:r>
              <a:rPr sz="600" spc="-10" dirty="0">
                <a:latin typeface="Arial"/>
                <a:cs typeface="Arial"/>
                <a:hlinkClick r:id="rId5"/>
              </a:rPr>
              <a:t>w.ada.org/en/member-center/oral-health-topics/salivary-diagnostics</a:t>
            </a:r>
            <a:endParaRPr sz="6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8758" y="2760040"/>
            <a:ext cx="6009641" cy="1879361"/>
          </a:xfrm>
          <a:prstGeom prst="rect">
            <a:avLst/>
          </a:prstGeom>
        </p:spPr>
        <p:txBody>
          <a:bodyPr vert="horz" wrap="square" lIns="0" tIns="123825" rIns="0" bIns="0" rtlCol="0">
            <a:spAutoFit/>
          </a:bodyPr>
          <a:lstStyle/>
          <a:p>
            <a:pPr marL="12700" marR="5080" indent="275590">
              <a:lnSpc>
                <a:spcPts val="4410"/>
              </a:lnSpc>
              <a:spcBef>
                <a:spcPts val="975"/>
              </a:spcBef>
            </a:pPr>
            <a:r>
              <a:rPr sz="4400" b="1" dirty="0">
                <a:solidFill>
                  <a:srgbClr val="FFFFFF"/>
                </a:solidFill>
                <a:latin typeface="Arial"/>
                <a:cs typeface="Arial"/>
              </a:rPr>
              <a:t>Molekulární</a:t>
            </a:r>
            <a:r>
              <a:rPr sz="4400" b="1" spc="-50" dirty="0">
                <a:solidFill>
                  <a:srgbClr val="FFFFFF"/>
                </a:solidFill>
                <a:latin typeface="Arial"/>
                <a:cs typeface="Arial"/>
              </a:rPr>
              <a:t> </a:t>
            </a:r>
            <a:r>
              <a:rPr sz="4400" b="1" spc="-10" dirty="0" err="1">
                <a:solidFill>
                  <a:srgbClr val="FFFFFF"/>
                </a:solidFill>
                <a:latin typeface="Arial"/>
                <a:cs typeface="Arial"/>
              </a:rPr>
              <a:t>analýza</a:t>
            </a:r>
            <a:r>
              <a:rPr sz="4400" b="1" spc="-10" dirty="0">
                <a:solidFill>
                  <a:srgbClr val="FFFFFF"/>
                </a:solidFill>
                <a:latin typeface="Arial"/>
                <a:cs typeface="Arial"/>
              </a:rPr>
              <a:t> </a:t>
            </a:r>
            <a:r>
              <a:rPr lang="cs-CZ" sz="4400" b="1" spc="-10" dirty="0" smtClean="0">
                <a:solidFill>
                  <a:srgbClr val="FFFFFF"/>
                </a:solidFill>
                <a:latin typeface="Arial"/>
                <a:cs typeface="Arial"/>
              </a:rPr>
              <a:t>   </a:t>
            </a:r>
          </a:p>
          <a:p>
            <a:pPr marL="12700" marR="5080" indent="275590">
              <a:lnSpc>
                <a:spcPts val="4410"/>
              </a:lnSpc>
              <a:spcBef>
                <a:spcPts val="975"/>
              </a:spcBef>
            </a:pPr>
            <a:r>
              <a:rPr sz="4400" b="1" dirty="0" err="1" smtClean="0">
                <a:solidFill>
                  <a:srgbClr val="FFFFFF"/>
                </a:solidFill>
                <a:latin typeface="Arial"/>
                <a:cs typeface="Arial"/>
              </a:rPr>
              <a:t>orálního</a:t>
            </a:r>
            <a:r>
              <a:rPr sz="4400" b="1" spc="-20" dirty="0" smtClean="0">
                <a:solidFill>
                  <a:srgbClr val="FFFFFF"/>
                </a:solidFill>
                <a:latin typeface="Arial"/>
                <a:cs typeface="Arial"/>
              </a:rPr>
              <a:t> </a:t>
            </a:r>
            <a:r>
              <a:rPr sz="4400" b="1" spc="-10" dirty="0">
                <a:solidFill>
                  <a:srgbClr val="FFFFFF"/>
                </a:solidFill>
                <a:latin typeface="Arial"/>
                <a:cs typeface="Arial"/>
              </a:rPr>
              <a:t>mikrobiomu</a:t>
            </a:r>
            <a:endParaRPr sz="4400" dirty="0">
              <a:latin typeface="Arial"/>
              <a:cs typeface="Arial"/>
            </a:endParaRPr>
          </a:p>
          <a:p>
            <a:pPr marL="159385">
              <a:lnSpc>
                <a:spcPct val="100000"/>
              </a:lnSpc>
              <a:spcBef>
                <a:spcPts val="955"/>
              </a:spcBef>
            </a:pPr>
            <a:r>
              <a:rPr lang="cs-CZ" sz="2400" spc="-10" dirty="0" smtClean="0">
                <a:solidFill>
                  <a:srgbClr val="FFFFFF"/>
                </a:solidFill>
                <a:latin typeface="Arial"/>
                <a:cs typeface="Arial"/>
              </a:rPr>
              <a:t>¨ </a:t>
            </a:r>
            <a:r>
              <a:rPr sz="2400" spc="-10" dirty="0" smtClean="0">
                <a:solidFill>
                  <a:srgbClr val="FFFFFF"/>
                </a:solidFill>
                <a:latin typeface="Arial"/>
                <a:cs typeface="Arial"/>
              </a:rPr>
              <a:t>(„</a:t>
            </a:r>
            <a:r>
              <a:rPr sz="2400" spc="-10" dirty="0">
                <a:solidFill>
                  <a:srgbClr val="FFFFFF"/>
                </a:solidFill>
                <a:latin typeface="Arial"/>
                <a:cs typeface="Arial"/>
              </a:rPr>
              <a:t>Oralom“)</a:t>
            </a:r>
            <a:endParaRPr sz="2400" dirty="0">
              <a:latin typeface="Arial"/>
              <a:cs typeface="Arial"/>
            </a:endParaRPr>
          </a:p>
        </p:txBody>
      </p:sp>
      <p:grpSp>
        <p:nvGrpSpPr>
          <p:cNvPr id="4" name="object 4"/>
          <p:cNvGrpSpPr/>
          <p:nvPr/>
        </p:nvGrpSpPr>
        <p:grpSpPr>
          <a:xfrm>
            <a:off x="6617207" y="1054608"/>
            <a:ext cx="5029200" cy="4639310"/>
            <a:chOff x="6617207" y="1054608"/>
            <a:chExt cx="5029200" cy="4639310"/>
          </a:xfrm>
        </p:grpSpPr>
        <p:sp>
          <p:nvSpPr>
            <p:cNvPr id="5" name="object 5"/>
            <p:cNvSpPr/>
            <p:nvPr/>
          </p:nvSpPr>
          <p:spPr>
            <a:xfrm>
              <a:off x="6617207" y="1054608"/>
              <a:ext cx="5029200" cy="4639310"/>
            </a:xfrm>
            <a:custGeom>
              <a:avLst/>
              <a:gdLst/>
              <a:ahLst/>
              <a:cxnLst/>
              <a:rect l="l" t="t" r="r" b="b"/>
              <a:pathLst>
                <a:path w="5029200" h="4639310">
                  <a:moveTo>
                    <a:pt x="5029200" y="0"/>
                  </a:moveTo>
                  <a:lnTo>
                    <a:pt x="0" y="0"/>
                  </a:lnTo>
                  <a:lnTo>
                    <a:pt x="0" y="4639056"/>
                  </a:lnTo>
                  <a:lnTo>
                    <a:pt x="5029200" y="4639056"/>
                  </a:lnTo>
                  <a:lnTo>
                    <a:pt x="5029200" y="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7549895" y="2133600"/>
              <a:ext cx="3185159" cy="2802636"/>
            </a:xfrm>
            <a:prstGeom prst="rect">
              <a:avLst/>
            </a:prstGeom>
          </p:spPr>
        </p:pic>
      </p:grpSp>
      <p:sp>
        <p:nvSpPr>
          <p:cNvPr id="7" name="object 7"/>
          <p:cNvSpPr txBox="1"/>
          <p:nvPr/>
        </p:nvSpPr>
        <p:spPr>
          <a:xfrm>
            <a:off x="10469371" y="5709920"/>
            <a:ext cx="1630045" cy="208279"/>
          </a:xfrm>
          <a:prstGeom prst="rect">
            <a:avLst/>
          </a:prstGeom>
        </p:spPr>
        <p:txBody>
          <a:bodyPr vert="horz" wrap="square" lIns="0" tIns="12700" rIns="0" bIns="0" rtlCol="0">
            <a:spAutoFit/>
          </a:bodyPr>
          <a:lstStyle/>
          <a:p>
            <a:pPr marL="50800" marR="5080" indent="-38100">
              <a:lnSpc>
                <a:spcPct val="100000"/>
              </a:lnSpc>
              <a:spcBef>
                <a:spcPts val="100"/>
              </a:spcBef>
            </a:pPr>
            <a:r>
              <a:rPr sz="600" spc="-10" dirty="0">
                <a:solidFill>
                  <a:srgbClr val="FFFFFF"/>
                </a:solidFill>
                <a:latin typeface="Arial"/>
                <a:cs typeface="Arial"/>
              </a:rPr>
              <a:t>https:/</a:t>
            </a:r>
            <a:r>
              <a:rPr sz="600" spc="-10" dirty="0">
                <a:solidFill>
                  <a:srgbClr val="FFFFFF"/>
                </a:solidFill>
                <a:latin typeface="Arial"/>
                <a:cs typeface="Arial"/>
                <a:hlinkClick r:id="rId3"/>
              </a:rPr>
              <a:t>/w</a:t>
            </a:r>
            <a:r>
              <a:rPr sz="600" spc="-10" dirty="0">
                <a:solidFill>
                  <a:srgbClr val="FFFFFF"/>
                </a:solidFill>
                <a:latin typeface="Arial"/>
                <a:cs typeface="Arial"/>
              </a:rPr>
              <a:t>w</a:t>
            </a:r>
            <a:r>
              <a:rPr sz="600" spc="-10" dirty="0">
                <a:solidFill>
                  <a:srgbClr val="FFFFFF"/>
                </a:solidFill>
                <a:latin typeface="Arial"/>
                <a:cs typeface="Arial"/>
                <a:hlinkClick r:id="rId3"/>
              </a:rPr>
              <a:t>w.jorthodsci.org/viewimage.asp?img=</a:t>
            </a:r>
            <a:r>
              <a:rPr sz="600" spc="500" dirty="0">
                <a:solidFill>
                  <a:srgbClr val="FFFFFF"/>
                </a:solidFill>
                <a:latin typeface="Arial"/>
                <a:cs typeface="Arial"/>
              </a:rPr>
              <a:t> </a:t>
            </a:r>
            <a:r>
              <a:rPr sz="600" spc="-10" dirty="0">
                <a:solidFill>
                  <a:srgbClr val="FFFFFF"/>
                </a:solidFill>
                <a:latin typeface="Arial"/>
                <a:cs typeface="Arial"/>
              </a:rPr>
              <a:t>JOrthodontSci_2014_3_4_125_143233_f6.jpg</a:t>
            </a:r>
            <a:endParaRPr sz="6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5056" y="46177"/>
            <a:ext cx="5784215"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60" dirty="0"/>
              <a:t> </a:t>
            </a:r>
            <a:r>
              <a:rPr dirty="0"/>
              <a:t>analýza</a:t>
            </a:r>
            <a:r>
              <a:rPr spc="-160" dirty="0"/>
              <a:t> </a:t>
            </a:r>
            <a:r>
              <a:rPr spc="-25" dirty="0"/>
              <a:t>OM</a:t>
            </a:r>
          </a:p>
        </p:txBody>
      </p:sp>
      <p:sp>
        <p:nvSpPr>
          <p:cNvPr id="4" name="object 4"/>
          <p:cNvSpPr txBox="1"/>
          <p:nvPr/>
        </p:nvSpPr>
        <p:spPr>
          <a:xfrm>
            <a:off x="304800" y="914400"/>
            <a:ext cx="6384848" cy="4735271"/>
          </a:xfrm>
          <a:prstGeom prst="rect">
            <a:avLst/>
          </a:prstGeom>
        </p:spPr>
        <p:txBody>
          <a:bodyPr vert="horz" wrap="square" lIns="0" tIns="231775" rIns="0" bIns="0" rtlCol="0">
            <a:spAutoFit/>
          </a:bodyPr>
          <a:lstStyle/>
          <a:p>
            <a:pPr marL="12700">
              <a:lnSpc>
                <a:spcPct val="100000"/>
              </a:lnSpc>
              <a:spcBef>
                <a:spcPts val="1825"/>
              </a:spcBef>
              <a:tabLst>
                <a:tab pos="192405" algn="l"/>
              </a:tabLst>
            </a:pPr>
            <a:r>
              <a:rPr sz="2800" dirty="0">
                <a:solidFill>
                  <a:srgbClr val="0000DC"/>
                </a:solidFill>
                <a:latin typeface="Arial"/>
                <a:cs typeface="Arial"/>
              </a:rPr>
              <a:t>̶	</a:t>
            </a:r>
            <a:r>
              <a:rPr sz="2800" dirty="0">
                <a:latin typeface="Arial"/>
                <a:cs typeface="Arial"/>
              </a:rPr>
              <a:t>Orální</a:t>
            </a:r>
            <a:r>
              <a:rPr sz="2800" spc="-80" dirty="0">
                <a:latin typeface="Arial"/>
                <a:cs typeface="Arial"/>
              </a:rPr>
              <a:t> </a:t>
            </a:r>
            <a:r>
              <a:rPr sz="2800" spc="-10" dirty="0">
                <a:latin typeface="Arial"/>
                <a:cs typeface="Arial"/>
              </a:rPr>
              <a:t>mikrobiom</a:t>
            </a:r>
            <a:endParaRPr sz="2800" dirty="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dirty="0">
                <a:latin typeface="Arial"/>
                <a:cs typeface="Arial"/>
              </a:rPr>
              <a:t>společenství</a:t>
            </a:r>
            <a:r>
              <a:rPr sz="2000" spc="-50" dirty="0">
                <a:latin typeface="Arial"/>
                <a:cs typeface="Arial"/>
              </a:rPr>
              <a:t> </a:t>
            </a:r>
            <a:r>
              <a:rPr sz="2000" dirty="0">
                <a:latin typeface="Arial"/>
                <a:cs typeface="Arial"/>
              </a:rPr>
              <a:t>až</a:t>
            </a:r>
            <a:r>
              <a:rPr sz="2000" spc="-20" dirty="0">
                <a:latin typeface="Arial"/>
                <a:cs typeface="Arial"/>
              </a:rPr>
              <a:t> </a:t>
            </a:r>
            <a:r>
              <a:rPr sz="2000" dirty="0">
                <a:latin typeface="Arial"/>
                <a:cs typeface="Arial"/>
              </a:rPr>
              <a:t>1000</a:t>
            </a:r>
            <a:r>
              <a:rPr sz="2000" spc="-30" dirty="0">
                <a:latin typeface="Arial"/>
                <a:cs typeface="Arial"/>
              </a:rPr>
              <a:t> </a:t>
            </a:r>
            <a:r>
              <a:rPr sz="2000" dirty="0">
                <a:latin typeface="Arial"/>
                <a:cs typeface="Arial"/>
              </a:rPr>
              <a:t>různých</a:t>
            </a:r>
            <a:r>
              <a:rPr sz="2000" spc="-45" dirty="0">
                <a:latin typeface="Arial"/>
                <a:cs typeface="Arial"/>
              </a:rPr>
              <a:t> </a:t>
            </a:r>
            <a:r>
              <a:rPr sz="2000" dirty="0">
                <a:latin typeface="Arial"/>
                <a:cs typeface="Arial"/>
              </a:rPr>
              <a:t>druhů</a:t>
            </a:r>
            <a:r>
              <a:rPr sz="2000" spc="-40" dirty="0">
                <a:latin typeface="Arial"/>
                <a:cs typeface="Arial"/>
              </a:rPr>
              <a:t> </a:t>
            </a:r>
            <a:r>
              <a:rPr sz="2000" dirty="0">
                <a:latin typeface="Arial"/>
                <a:cs typeface="Arial"/>
              </a:rPr>
              <a:t>mikroorganismů</a:t>
            </a:r>
            <a:r>
              <a:rPr sz="2000" spc="-15" dirty="0">
                <a:latin typeface="Arial"/>
                <a:cs typeface="Arial"/>
              </a:rPr>
              <a:t> </a:t>
            </a:r>
            <a:r>
              <a:rPr sz="2000" dirty="0">
                <a:latin typeface="Wingdings"/>
                <a:cs typeface="Wingdings"/>
              </a:rPr>
              <a:t></a:t>
            </a:r>
            <a:r>
              <a:rPr sz="2000" spc="40" dirty="0">
                <a:latin typeface="Times New Roman"/>
                <a:cs typeface="Times New Roman"/>
              </a:rPr>
              <a:t> </a:t>
            </a:r>
            <a:r>
              <a:rPr sz="2000" dirty="0">
                <a:latin typeface="Arial"/>
                <a:cs typeface="Arial"/>
              </a:rPr>
              <a:t>bakterie,</a:t>
            </a:r>
            <a:r>
              <a:rPr sz="2000" spc="-50" dirty="0">
                <a:latin typeface="Arial"/>
                <a:cs typeface="Arial"/>
              </a:rPr>
              <a:t> </a:t>
            </a:r>
            <a:r>
              <a:rPr sz="2000" dirty="0">
                <a:latin typeface="Arial"/>
                <a:cs typeface="Arial"/>
              </a:rPr>
              <a:t>houby,</a:t>
            </a:r>
            <a:r>
              <a:rPr sz="2000" spc="-30" dirty="0">
                <a:latin typeface="Arial"/>
                <a:cs typeface="Arial"/>
              </a:rPr>
              <a:t> </a:t>
            </a:r>
            <a:r>
              <a:rPr sz="2000" dirty="0">
                <a:latin typeface="Arial"/>
                <a:cs typeface="Arial"/>
              </a:rPr>
              <a:t>viry,</a:t>
            </a:r>
            <a:r>
              <a:rPr sz="2000" spc="-10" dirty="0">
                <a:latin typeface="Arial"/>
                <a:cs typeface="Arial"/>
              </a:rPr>
              <a:t> </a:t>
            </a:r>
            <a:r>
              <a:rPr sz="2000" dirty="0">
                <a:latin typeface="Arial"/>
                <a:cs typeface="Arial"/>
              </a:rPr>
              <a:t>archea,</a:t>
            </a:r>
            <a:r>
              <a:rPr sz="2000" spc="-50" dirty="0">
                <a:latin typeface="Arial"/>
                <a:cs typeface="Arial"/>
              </a:rPr>
              <a:t> </a:t>
            </a:r>
            <a:r>
              <a:rPr sz="2000" spc="-10" dirty="0">
                <a:latin typeface="Arial"/>
                <a:cs typeface="Arial"/>
              </a:rPr>
              <a:t>prvoci</a:t>
            </a:r>
            <a:endParaRPr sz="2000" dirty="0">
              <a:latin typeface="Arial"/>
              <a:cs typeface="Arial"/>
            </a:endParaRPr>
          </a:p>
          <a:p>
            <a:pPr marL="855344">
              <a:lnSpc>
                <a:spcPct val="100000"/>
              </a:lnSpc>
            </a:pPr>
            <a:r>
              <a:rPr sz="2000" dirty="0">
                <a:latin typeface="Wingdings"/>
                <a:cs typeface="Wingdings"/>
              </a:rPr>
              <a:t></a:t>
            </a:r>
            <a:r>
              <a:rPr sz="2000" spc="45" dirty="0">
                <a:latin typeface="Times New Roman"/>
                <a:cs typeface="Times New Roman"/>
              </a:rPr>
              <a:t> </a:t>
            </a:r>
            <a:r>
              <a:rPr sz="2000" dirty="0">
                <a:latin typeface="Arial"/>
                <a:cs typeface="Arial"/>
              </a:rPr>
              <a:t>bakteriální</a:t>
            </a:r>
            <a:r>
              <a:rPr sz="2000" spc="-30" dirty="0">
                <a:latin typeface="Arial"/>
                <a:cs typeface="Arial"/>
              </a:rPr>
              <a:t> </a:t>
            </a:r>
            <a:r>
              <a:rPr sz="2000" spc="-10" dirty="0">
                <a:latin typeface="Arial"/>
                <a:cs typeface="Arial"/>
              </a:rPr>
              <a:t>převaha</a:t>
            </a:r>
            <a:endParaRPr sz="2000" dirty="0">
              <a:latin typeface="Arial"/>
              <a:cs typeface="Arial"/>
            </a:endParaRPr>
          </a:p>
          <a:p>
            <a:pPr>
              <a:lnSpc>
                <a:spcPct val="100000"/>
              </a:lnSpc>
            </a:pPr>
            <a:endParaRPr sz="2000" dirty="0">
              <a:latin typeface="Arial"/>
              <a:cs typeface="Arial"/>
            </a:endParaRPr>
          </a:p>
          <a:p>
            <a:pPr>
              <a:lnSpc>
                <a:spcPct val="100000"/>
              </a:lnSpc>
              <a:spcBef>
                <a:spcPts val="200"/>
              </a:spcBef>
            </a:pPr>
            <a:endParaRPr sz="2000" dirty="0">
              <a:latin typeface="Arial"/>
              <a:cs typeface="Arial"/>
            </a:endParaRPr>
          </a:p>
          <a:p>
            <a:pPr marL="265430">
              <a:lnSpc>
                <a:spcPct val="100000"/>
              </a:lnSpc>
              <a:spcBef>
                <a:spcPts val="5"/>
              </a:spcBef>
              <a:tabLst>
                <a:tab pos="443865" algn="l"/>
              </a:tabLst>
            </a:pPr>
            <a:r>
              <a:rPr sz="2000" dirty="0">
                <a:solidFill>
                  <a:srgbClr val="0000DC"/>
                </a:solidFill>
                <a:latin typeface="Arial"/>
                <a:cs typeface="Arial"/>
              </a:rPr>
              <a:t>̶</a:t>
            </a:r>
            <a:r>
              <a:rPr sz="2800" dirty="0">
                <a:solidFill>
                  <a:srgbClr val="0000DC"/>
                </a:solidFill>
                <a:latin typeface="Arial"/>
                <a:cs typeface="Arial"/>
              </a:rPr>
              <a:t>	</a:t>
            </a:r>
            <a:r>
              <a:rPr sz="2800" b="1" spc="-10" dirty="0">
                <a:solidFill>
                  <a:srgbClr val="FF0000"/>
                </a:solidFill>
                <a:uFill>
                  <a:solidFill>
                    <a:srgbClr val="000000"/>
                  </a:solidFill>
                </a:uFill>
                <a:latin typeface="Arial"/>
                <a:cs typeface="Arial"/>
              </a:rPr>
              <a:t>„oralom“</a:t>
            </a:r>
            <a:endParaRPr sz="2800" b="1" dirty="0">
              <a:solidFill>
                <a:srgbClr val="FF0000"/>
              </a:solidFill>
              <a:latin typeface="Arial"/>
              <a:cs typeface="Arial"/>
            </a:endParaRPr>
          </a:p>
          <a:p>
            <a:pPr>
              <a:lnSpc>
                <a:spcPct val="100000"/>
              </a:lnSpc>
              <a:spcBef>
                <a:spcPts val="95"/>
              </a:spcBef>
            </a:pPr>
            <a:endParaRPr sz="2000" dirty="0">
              <a:latin typeface="Arial"/>
              <a:cs typeface="Arial"/>
            </a:endParaRPr>
          </a:p>
          <a:p>
            <a:pPr marL="265430">
              <a:lnSpc>
                <a:spcPct val="100000"/>
              </a:lnSpc>
              <a:spcBef>
                <a:spcPts val="5"/>
              </a:spcBef>
            </a:pPr>
            <a:r>
              <a:rPr sz="2000" dirty="0">
                <a:latin typeface="Wingdings"/>
                <a:cs typeface="Wingdings"/>
              </a:rPr>
              <a:t></a:t>
            </a:r>
            <a:r>
              <a:rPr sz="2000" spc="10" dirty="0">
                <a:latin typeface="Times New Roman"/>
                <a:cs typeface="Times New Roman"/>
              </a:rPr>
              <a:t> </a:t>
            </a:r>
            <a:r>
              <a:rPr sz="2000" dirty="0">
                <a:latin typeface="Arial"/>
                <a:cs typeface="Arial"/>
              </a:rPr>
              <a:t>souhrnné</a:t>
            </a:r>
            <a:r>
              <a:rPr sz="2000" spc="-50" dirty="0">
                <a:latin typeface="Arial"/>
                <a:cs typeface="Arial"/>
              </a:rPr>
              <a:t> </a:t>
            </a:r>
            <a:r>
              <a:rPr sz="2000" dirty="0">
                <a:latin typeface="Arial"/>
                <a:cs typeface="Arial"/>
              </a:rPr>
              <a:t>označení</a:t>
            </a:r>
            <a:r>
              <a:rPr sz="2000" spc="-60" dirty="0">
                <a:latin typeface="Arial"/>
                <a:cs typeface="Arial"/>
              </a:rPr>
              <a:t> </a:t>
            </a:r>
            <a:r>
              <a:rPr sz="2000" dirty="0">
                <a:latin typeface="Arial"/>
                <a:cs typeface="Arial"/>
              </a:rPr>
              <a:t>pro</a:t>
            </a:r>
            <a:r>
              <a:rPr sz="2000" spc="-40" dirty="0">
                <a:latin typeface="Arial"/>
                <a:cs typeface="Arial"/>
              </a:rPr>
              <a:t> </a:t>
            </a:r>
            <a:r>
              <a:rPr sz="2000" dirty="0">
                <a:latin typeface="Arial"/>
                <a:cs typeface="Arial"/>
              </a:rPr>
              <a:t>dynamické</a:t>
            </a:r>
            <a:r>
              <a:rPr sz="2000" spc="-40" dirty="0">
                <a:latin typeface="Arial"/>
                <a:cs typeface="Arial"/>
              </a:rPr>
              <a:t> </a:t>
            </a:r>
            <a:r>
              <a:rPr sz="2000" dirty="0">
                <a:latin typeface="Arial"/>
                <a:cs typeface="Arial"/>
              </a:rPr>
              <a:t>interakce</a:t>
            </a:r>
            <a:r>
              <a:rPr sz="2000" spc="-55" dirty="0">
                <a:latin typeface="Arial"/>
                <a:cs typeface="Arial"/>
              </a:rPr>
              <a:t> </a:t>
            </a:r>
            <a:r>
              <a:rPr sz="2000" dirty="0" err="1">
                <a:latin typeface="Arial"/>
                <a:cs typeface="Arial"/>
              </a:rPr>
              <a:t>mezi</a:t>
            </a:r>
            <a:r>
              <a:rPr sz="2000" spc="-35" dirty="0">
                <a:latin typeface="Arial"/>
                <a:cs typeface="Arial"/>
              </a:rPr>
              <a:t> </a:t>
            </a:r>
            <a:r>
              <a:rPr lang="cs-CZ" sz="2000" spc="-35" dirty="0" smtClean="0">
                <a:latin typeface="Arial"/>
                <a:cs typeface="Arial"/>
              </a:rPr>
              <a:t>        </a:t>
            </a:r>
          </a:p>
          <a:p>
            <a:pPr marL="265430">
              <a:lnSpc>
                <a:spcPct val="100000"/>
              </a:lnSpc>
              <a:spcBef>
                <a:spcPts val="5"/>
              </a:spcBef>
            </a:pPr>
            <a:r>
              <a:rPr lang="cs-CZ" sz="2000" spc="-35" dirty="0">
                <a:latin typeface="Arial"/>
                <a:cs typeface="Arial"/>
              </a:rPr>
              <a:t> </a:t>
            </a:r>
            <a:r>
              <a:rPr lang="cs-CZ" sz="2000" spc="-35" dirty="0" smtClean="0">
                <a:latin typeface="Arial"/>
                <a:cs typeface="Arial"/>
              </a:rPr>
              <a:t>   </a:t>
            </a:r>
            <a:r>
              <a:rPr sz="2000" dirty="0" err="1" smtClean="0">
                <a:latin typeface="Arial"/>
                <a:cs typeface="Arial"/>
              </a:rPr>
              <a:t>orální</a:t>
            </a:r>
            <a:r>
              <a:rPr sz="2000" spc="-40" dirty="0" smtClean="0">
                <a:latin typeface="Arial"/>
                <a:cs typeface="Arial"/>
              </a:rPr>
              <a:t> </a:t>
            </a:r>
            <a:r>
              <a:rPr sz="2000" dirty="0">
                <a:latin typeface="Arial"/>
                <a:cs typeface="Arial"/>
              </a:rPr>
              <a:t>mikrobiotou</a:t>
            </a:r>
            <a:r>
              <a:rPr sz="2000" spc="-45" dirty="0">
                <a:latin typeface="Arial"/>
                <a:cs typeface="Arial"/>
              </a:rPr>
              <a:t> </a:t>
            </a:r>
            <a:r>
              <a:rPr sz="2000" dirty="0">
                <a:latin typeface="Arial"/>
                <a:cs typeface="Arial"/>
              </a:rPr>
              <a:t>a</a:t>
            </a:r>
            <a:r>
              <a:rPr sz="2000" spc="-35" dirty="0">
                <a:latin typeface="Arial"/>
                <a:cs typeface="Arial"/>
              </a:rPr>
              <a:t> </a:t>
            </a:r>
            <a:r>
              <a:rPr sz="2000" spc="-10" dirty="0">
                <a:latin typeface="Arial"/>
                <a:cs typeface="Arial"/>
              </a:rPr>
              <a:t>hostitelem</a:t>
            </a:r>
            <a:endParaRPr sz="2000" dirty="0">
              <a:latin typeface="Arial"/>
              <a:cs typeface="Arial"/>
            </a:endParaRPr>
          </a:p>
          <a:p>
            <a:pPr marL="855344" marR="5080">
              <a:lnSpc>
                <a:spcPct val="100000"/>
              </a:lnSpc>
              <a:spcBef>
                <a:spcPts val="15"/>
              </a:spcBef>
            </a:pPr>
            <a:r>
              <a:rPr sz="1600" dirty="0">
                <a:latin typeface="Arial"/>
                <a:cs typeface="Arial"/>
              </a:rPr>
              <a:t>(Např.</a:t>
            </a:r>
            <a:r>
              <a:rPr sz="1600" spc="-25" dirty="0">
                <a:latin typeface="Arial"/>
                <a:cs typeface="Arial"/>
              </a:rPr>
              <a:t> </a:t>
            </a:r>
            <a:r>
              <a:rPr sz="1600" dirty="0">
                <a:latin typeface="Arial"/>
                <a:cs typeface="Arial"/>
              </a:rPr>
              <a:t>orální</a:t>
            </a:r>
            <a:r>
              <a:rPr sz="1600" spc="-35" dirty="0">
                <a:latin typeface="Arial"/>
                <a:cs typeface="Arial"/>
              </a:rPr>
              <a:t> </a:t>
            </a:r>
            <a:r>
              <a:rPr sz="1600" dirty="0">
                <a:latin typeface="Arial"/>
                <a:cs typeface="Arial"/>
              </a:rPr>
              <a:t>mikroflóra</a:t>
            </a:r>
            <a:r>
              <a:rPr sz="1600" spc="-30" dirty="0">
                <a:latin typeface="Arial"/>
                <a:cs typeface="Arial"/>
              </a:rPr>
              <a:t> </a:t>
            </a:r>
            <a:r>
              <a:rPr sz="1600" dirty="0">
                <a:latin typeface="Arial"/>
                <a:cs typeface="Arial"/>
              </a:rPr>
              <a:t>je</a:t>
            </a:r>
            <a:r>
              <a:rPr sz="1600" spc="-50" dirty="0">
                <a:latin typeface="Arial"/>
                <a:cs typeface="Arial"/>
              </a:rPr>
              <a:t> </a:t>
            </a:r>
            <a:r>
              <a:rPr sz="1600" dirty="0">
                <a:latin typeface="Arial"/>
                <a:cs typeface="Arial"/>
              </a:rPr>
              <a:t>důležitá</a:t>
            </a:r>
            <a:r>
              <a:rPr sz="1600" spc="-55" dirty="0">
                <a:latin typeface="Arial"/>
                <a:cs typeface="Arial"/>
              </a:rPr>
              <a:t> </a:t>
            </a:r>
            <a:r>
              <a:rPr sz="1600" dirty="0">
                <a:latin typeface="Arial"/>
                <a:cs typeface="Arial"/>
              </a:rPr>
              <a:t>pro</a:t>
            </a:r>
            <a:r>
              <a:rPr sz="1600" spc="-35" dirty="0">
                <a:latin typeface="Arial"/>
                <a:cs typeface="Arial"/>
              </a:rPr>
              <a:t> </a:t>
            </a:r>
            <a:r>
              <a:rPr sz="1600" dirty="0">
                <a:latin typeface="Arial"/>
                <a:cs typeface="Arial"/>
              </a:rPr>
              <a:t>dozrávání</a:t>
            </a:r>
            <a:r>
              <a:rPr sz="1600" spc="-30" dirty="0">
                <a:latin typeface="Arial"/>
                <a:cs typeface="Arial"/>
              </a:rPr>
              <a:t> </a:t>
            </a:r>
            <a:r>
              <a:rPr sz="1600" dirty="0">
                <a:latin typeface="Arial"/>
                <a:cs typeface="Arial"/>
              </a:rPr>
              <a:t>a</a:t>
            </a:r>
            <a:r>
              <a:rPr sz="1600" spc="-45" dirty="0">
                <a:latin typeface="Arial"/>
                <a:cs typeface="Arial"/>
              </a:rPr>
              <a:t> </a:t>
            </a:r>
            <a:r>
              <a:rPr sz="1600" dirty="0">
                <a:latin typeface="Arial"/>
                <a:cs typeface="Arial"/>
              </a:rPr>
              <a:t>vývoj</a:t>
            </a:r>
            <a:r>
              <a:rPr sz="1600" spc="-50" dirty="0">
                <a:latin typeface="Arial"/>
                <a:cs typeface="Arial"/>
              </a:rPr>
              <a:t> </a:t>
            </a:r>
            <a:r>
              <a:rPr sz="1600" dirty="0">
                <a:latin typeface="Arial"/>
                <a:cs typeface="Arial"/>
              </a:rPr>
              <a:t>vhodné</a:t>
            </a:r>
            <a:r>
              <a:rPr sz="1600" spc="-45" dirty="0">
                <a:latin typeface="Arial"/>
                <a:cs typeface="Arial"/>
              </a:rPr>
              <a:t> </a:t>
            </a:r>
            <a:r>
              <a:rPr sz="1600" dirty="0">
                <a:latin typeface="Arial"/>
                <a:cs typeface="Arial"/>
              </a:rPr>
              <a:t>orální</a:t>
            </a:r>
            <a:r>
              <a:rPr sz="1600" spc="-35" dirty="0">
                <a:latin typeface="Arial"/>
                <a:cs typeface="Arial"/>
              </a:rPr>
              <a:t> </a:t>
            </a:r>
            <a:r>
              <a:rPr sz="1600" dirty="0" err="1">
                <a:latin typeface="Arial"/>
                <a:cs typeface="Arial"/>
              </a:rPr>
              <a:t>imunitní</a:t>
            </a:r>
            <a:r>
              <a:rPr sz="1600" spc="-45" dirty="0">
                <a:latin typeface="Arial"/>
                <a:cs typeface="Arial"/>
              </a:rPr>
              <a:t> </a:t>
            </a:r>
            <a:r>
              <a:rPr sz="1600" dirty="0" err="1" smtClean="0">
                <a:latin typeface="Arial"/>
                <a:cs typeface="Arial"/>
              </a:rPr>
              <a:t>odpovědi</a:t>
            </a:r>
            <a:r>
              <a:rPr sz="1600" dirty="0" smtClean="0">
                <a:latin typeface="Wingdings"/>
                <a:cs typeface="Wingdings"/>
              </a:rPr>
              <a:t></a:t>
            </a:r>
            <a:r>
              <a:rPr sz="1600" spc="5" dirty="0" smtClean="0">
                <a:latin typeface="Times New Roman"/>
                <a:cs typeface="Times New Roman"/>
              </a:rPr>
              <a:t> </a:t>
            </a:r>
            <a:r>
              <a:rPr sz="1600" dirty="0">
                <a:latin typeface="Arial"/>
                <a:cs typeface="Arial"/>
              </a:rPr>
              <a:t>imunitní</a:t>
            </a:r>
            <a:r>
              <a:rPr sz="1600" spc="-45" dirty="0">
                <a:latin typeface="Arial"/>
                <a:cs typeface="Arial"/>
              </a:rPr>
              <a:t> </a:t>
            </a:r>
            <a:r>
              <a:rPr sz="1600" dirty="0">
                <a:latin typeface="Arial"/>
                <a:cs typeface="Arial"/>
              </a:rPr>
              <a:t>systém</a:t>
            </a:r>
            <a:r>
              <a:rPr sz="1600" spc="-25" dirty="0">
                <a:latin typeface="Arial"/>
                <a:cs typeface="Arial"/>
              </a:rPr>
              <a:t> </a:t>
            </a:r>
            <a:r>
              <a:rPr sz="1600" spc="-10" dirty="0">
                <a:latin typeface="Arial"/>
                <a:cs typeface="Arial"/>
              </a:rPr>
              <a:t>hostitele </a:t>
            </a:r>
            <a:r>
              <a:rPr sz="1600" dirty="0">
                <a:latin typeface="Arial"/>
                <a:cs typeface="Arial"/>
              </a:rPr>
              <a:t>se</a:t>
            </a:r>
            <a:r>
              <a:rPr sz="1600" spc="-50" dirty="0">
                <a:latin typeface="Arial"/>
                <a:cs typeface="Arial"/>
              </a:rPr>
              <a:t> </a:t>
            </a:r>
            <a:r>
              <a:rPr sz="1600" dirty="0">
                <a:latin typeface="Arial"/>
                <a:cs typeface="Arial"/>
              </a:rPr>
              <a:t>musí</a:t>
            </a:r>
            <a:r>
              <a:rPr sz="1600" spc="-35" dirty="0">
                <a:latin typeface="Arial"/>
                <a:cs typeface="Arial"/>
              </a:rPr>
              <a:t> </a:t>
            </a:r>
            <a:r>
              <a:rPr sz="1600" dirty="0">
                <a:latin typeface="Arial"/>
                <a:cs typeface="Arial"/>
              </a:rPr>
              <a:t>bránit</a:t>
            </a:r>
            <a:r>
              <a:rPr sz="1600" spc="-35" dirty="0">
                <a:latin typeface="Arial"/>
                <a:cs typeface="Arial"/>
              </a:rPr>
              <a:t> </a:t>
            </a:r>
            <a:r>
              <a:rPr sz="1600" dirty="0">
                <a:latin typeface="Arial"/>
                <a:cs typeface="Arial"/>
              </a:rPr>
              <a:t>před</a:t>
            </a:r>
            <a:r>
              <a:rPr sz="1600" spc="-40" dirty="0">
                <a:latin typeface="Arial"/>
                <a:cs typeface="Arial"/>
              </a:rPr>
              <a:t> </a:t>
            </a:r>
            <a:r>
              <a:rPr sz="1600" dirty="0">
                <a:latin typeface="Arial"/>
                <a:cs typeface="Arial"/>
              </a:rPr>
              <a:t>patogenními</a:t>
            </a:r>
            <a:r>
              <a:rPr sz="1600" spc="-30" dirty="0">
                <a:latin typeface="Arial"/>
                <a:cs typeface="Arial"/>
              </a:rPr>
              <a:t> </a:t>
            </a:r>
            <a:r>
              <a:rPr sz="1600" dirty="0">
                <a:latin typeface="Arial"/>
                <a:cs typeface="Arial"/>
              </a:rPr>
              <a:t>mikroby,</a:t>
            </a:r>
            <a:r>
              <a:rPr sz="1600" spc="-15" dirty="0">
                <a:latin typeface="Arial"/>
                <a:cs typeface="Arial"/>
              </a:rPr>
              <a:t> </a:t>
            </a:r>
            <a:r>
              <a:rPr sz="1600" dirty="0">
                <a:latin typeface="Arial"/>
                <a:cs typeface="Arial"/>
              </a:rPr>
              <a:t>ale</a:t>
            </a:r>
            <a:r>
              <a:rPr sz="1600" spc="-60" dirty="0">
                <a:latin typeface="Arial"/>
                <a:cs typeface="Arial"/>
              </a:rPr>
              <a:t> </a:t>
            </a:r>
            <a:r>
              <a:rPr sz="1600" dirty="0" err="1">
                <a:latin typeface="Arial"/>
                <a:cs typeface="Arial"/>
              </a:rPr>
              <a:t>zároveň</a:t>
            </a:r>
            <a:r>
              <a:rPr sz="1600" spc="-35" dirty="0">
                <a:latin typeface="Arial"/>
                <a:cs typeface="Arial"/>
              </a:rPr>
              <a:t> </a:t>
            </a:r>
            <a:r>
              <a:rPr sz="1600" spc="-10" dirty="0" err="1" smtClean="0">
                <a:latin typeface="Arial"/>
                <a:cs typeface="Arial"/>
              </a:rPr>
              <a:t>harmonizovat</a:t>
            </a:r>
            <a:r>
              <a:rPr lang="cs-CZ" sz="1600" spc="-10" dirty="0" smtClean="0">
                <a:latin typeface="Arial"/>
                <a:cs typeface="Arial"/>
              </a:rPr>
              <a:t> </a:t>
            </a:r>
            <a:r>
              <a:rPr sz="1600" dirty="0" smtClean="0">
                <a:latin typeface="Arial"/>
                <a:cs typeface="Arial"/>
              </a:rPr>
              <a:t>a</a:t>
            </a:r>
            <a:r>
              <a:rPr sz="1600" spc="-35" dirty="0" smtClean="0">
                <a:latin typeface="Arial"/>
                <a:cs typeface="Arial"/>
              </a:rPr>
              <a:t> </a:t>
            </a:r>
            <a:r>
              <a:rPr sz="1600" dirty="0">
                <a:latin typeface="Arial"/>
                <a:cs typeface="Arial"/>
              </a:rPr>
              <a:t>chránit</a:t>
            </a:r>
            <a:r>
              <a:rPr sz="1600" spc="-45" dirty="0">
                <a:latin typeface="Arial"/>
                <a:cs typeface="Arial"/>
              </a:rPr>
              <a:t> </a:t>
            </a:r>
            <a:r>
              <a:rPr sz="1600" dirty="0">
                <a:latin typeface="Arial"/>
                <a:cs typeface="Arial"/>
              </a:rPr>
              <a:t>komenzální</a:t>
            </a:r>
            <a:r>
              <a:rPr sz="1600" spc="-50" dirty="0">
                <a:latin typeface="Arial"/>
                <a:cs typeface="Arial"/>
              </a:rPr>
              <a:t> </a:t>
            </a:r>
            <a:r>
              <a:rPr sz="1600" dirty="0" err="1">
                <a:latin typeface="Arial"/>
                <a:cs typeface="Arial"/>
              </a:rPr>
              <a:t>orální</a:t>
            </a:r>
            <a:r>
              <a:rPr sz="1600" spc="-35" dirty="0">
                <a:latin typeface="Arial"/>
                <a:cs typeface="Arial"/>
              </a:rPr>
              <a:t> </a:t>
            </a:r>
            <a:r>
              <a:rPr sz="1600" spc="-10" dirty="0" err="1" smtClean="0">
                <a:latin typeface="Arial"/>
                <a:cs typeface="Arial"/>
              </a:rPr>
              <a:t>mikroby</a:t>
            </a:r>
            <a:r>
              <a:rPr sz="1600" spc="-10" dirty="0" smtClean="0">
                <a:latin typeface="Arial"/>
                <a:cs typeface="Arial"/>
              </a:rPr>
              <a:t>)</a:t>
            </a:r>
            <a:endParaRPr sz="1600" dirty="0">
              <a:latin typeface="Arial"/>
              <a:cs typeface="Arial"/>
            </a:endParaRPr>
          </a:p>
        </p:txBody>
      </p:sp>
      <p:sp>
        <p:nvSpPr>
          <p:cNvPr id="5" name="object 5"/>
          <p:cNvSpPr txBox="1"/>
          <p:nvPr/>
        </p:nvSpPr>
        <p:spPr>
          <a:xfrm>
            <a:off x="685800" y="6477000"/>
            <a:ext cx="142684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https://doi.org/10.1016/j.csbj.2021.02.010</a:t>
            </a:r>
            <a:endParaRPr sz="600" dirty="0">
              <a:latin typeface="Arial"/>
              <a:cs typeface="Arial"/>
            </a:endParaRPr>
          </a:p>
        </p:txBody>
      </p:sp>
      <p:pic>
        <p:nvPicPr>
          <p:cNvPr id="6" name="Obrázek 5"/>
          <p:cNvPicPr>
            <a:picLocks noChangeAspect="1"/>
          </p:cNvPicPr>
          <p:nvPr/>
        </p:nvPicPr>
        <p:blipFill>
          <a:blip r:embed="rId3"/>
          <a:stretch>
            <a:fillRect/>
          </a:stretch>
        </p:blipFill>
        <p:spPr>
          <a:xfrm>
            <a:off x="6861868" y="152400"/>
            <a:ext cx="3161319" cy="3293041"/>
          </a:xfrm>
          <a:prstGeom prst="rect">
            <a:avLst/>
          </a:prstGeom>
        </p:spPr>
      </p:pic>
      <p:pic>
        <p:nvPicPr>
          <p:cNvPr id="7" name="Obrázek 6"/>
          <p:cNvPicPr>
            <a:picLocks noChangeAspect="1"/>
          </p:cNvPicPr>
          <p:nvPr/>
        </p:nvPicPr>
        <p:blipFill>
          <a:blip r:embed="rId4"/>
          <a:stretch>
            <a:fillRect/>
          </a:stretch>
        </p:blipFill>
        <p:spPr>
          <a:xfrm>
            <a:off x="8442527" y="3434048"/>
            <a:ext cx="3216073" cy="3159792"/>
          </a:xfrm>
          <a:prstGeom prst="rect">
            <a:avLst/>
          </a:prstGeom>
        </p:spPr>
      </p:pic>
      <p:sp>
        <p:nvSpPr>
          <p:cNvPr id="9" name="Obdélník 8"/>
          <p:cNvSpPr/>
          <p:nvPr/>
        </p:nvSpPr>
        <p:spPr>
          <a:xfrm>
            <a:off x="10023187" y="6673334"/>
            <a:ext cx="2074607" cy="184666"/>
          </a:xfrm>
          <a:prstGeom prst="rect">
            <a:avLst/>
          </a:prstGeom>
        </p:spPr>
        <p:txBody>
          <a:bodyPr wrap="none">
            <a:spAutoFit/>
          </a:bodyPr>
          <a:lstStyle/>
          <a:p>
            <a:r>
              <a:rPr lang="cs-CZ" sz="600" dirty="0" smtClean="0"/>
              <a:t>https://link.springer.com/article/10.1038/sj.bdj.2016.865</a:t>
            </a:r>
            <a:endParaRPr lang="cs-CZ" sz="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86500" y="103631"/>
            <a:ext cx="4201667" cy="3078480"/>
          </a:xfrm>
          <a:prstGeom prst="rect">
            <a:avLst/>
          </a:prstGeom>
        </p:spPr>
      </p:pic>
      <p:sp>
        <p:nvSpPr>
          <p:cNvPr id="3" name="object 3"/>
          <p:cNvSpPr txBox="1">
            <a:spLocks noGrp="1"/>
          </p:cNvSpPr>
          <p:nvPr>
            <p:ph type="title"/>
          </p:nvPr>
        </p:nvSpPr>
        <p:spPr>
          <a:xfrm>
            <a:off x="175056" y="46177"/>
            <a:ext cx="5784215"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60" dirty="0"/>
              <a:t> </a:t>
            </a:r>
            <a:r>
              <a:rPr dirty="0"/>
              <a:t>analýza</a:t>
            </a:r>
            <a:r>
              <a:rPr spc="-160" dirty="0"/>
              <a:t> </a:t>
            </a:r>
            <a:r>
              <a:rPr spc="-25" dirty="0"/>
              <a:t>OM</a:t>
            </a:r>
          </a:p>
        </p:txBody>
      </p:sp>
      <p:sp>
        <p:nvSpPr>
          <p:cNvPr id="10" name="object 10"/>
          <p:cNvSpPr txBox="1"/>
          <p:nvPr/>
        </p:nvSpPr>
        <p:spPr>
          <a:xfrm>
            <a:off x="9563481" y="6702252"/>
            <a:ext cx="1153160" cy="111125"/>
          </a:xfrm>
          <a:prstGeom prst="rect">
            <a:avLst/>
          </a:prstGeom>
        </p:spPr>
        <p:txBody>
          <a:bodyPr vert="horz" wrap="square" lIns="0" tIns="5080" rIns="0" bIns="0" rtlCol="0">
            <a:spAutoFit/>
          </a:bodyPr>
          <a:lstStyle/>
          <a:p>
            <a:pPr marL="12700">
              <a:lnSpc>
                <a:spcPct val="100000"/>
              </a:lnSpc>
              <a:spcBef>
                <a:spcPts val="40"/>
              </a:spcBef>
            </a:pPr>
            <a:r>
              <a:rPr sz="600" spc="-10" dirty="0">
                <a:latin typeface="Arial"/>
                <a:cs typeface="Arial"/>
              </a:rPr>
              <a:t>https://doi.org/10.1111/prd.12393</a:t>
            </a:r>
            <a:endParaRPr sz="600">
              <a:latin typeface="Arial"/>
              <a:cs typeface="Arial"/>
            </a:endParaRPr>
          </a:p>
        </p:txBody>
      </p:sp>
      <p:sp>
        <p:nvSpPr>
          <p:cNvPr id="4" name="object 4"/>
          <p:cNvSpPr txBox="1"/>
          <p:nvPr/>
        </p:nvSpPr>
        <p:spPr>
          <a:xfrm>
            <a:off x="473151" y="916536"/>
            <a:ext cx="5662930" cy="2112010"/>
          </a:xfrm>
          <a:prstGeom prst="rect">
            <a:avLst/>
          </a:prstGeom>
        </p:spPr>
        <p:txBody>
          <a:bodyPr vert="horz" wrap="square" lIns="0" tIns="231775" rIns="0" bIns="0" rtlCol="0">
            <a:spAutoFit/>
          </a:bodyPr>
          <a:lstStyle/>
          <a:p>
            <a:pPr marL="12700">
              <a:lnSpc>
                <a:spcPct val="100000"/>
              </a:lnSpc>
              <a:spcBef>
                <a:spcPts val="1825"/>
              </a:spcBef>
              <a:tabLst>
                <a:tab pos="192405" algn="l"/>
              </a:tabLst>
            </a:pPr>
            <a:r>
              <a:rPr sz="2800" dirty="0">
                <a:solidFill>
                  <a:srgbClr val="0000DC"/>
                </a:solidFill>
                <a:latin typeface="Arial"/>
                <a:cs typeface="Arial"/>
              </a:rPr>
              <a:t>̶	</a:t>
            </a:r>
            <a:r>
              <a:rPr sz="2800" dirty="0">
                <a:latin typeface="Arial"/>
                <a:cs typeface="Arial"/>
              </a:rPr>
              <a:t>Orální</a:t>
            </a:r>
            <a:r>
              <a:rPr sz="2800" spc="-80" dirty="0">
                <a:latin typeface="Arial"/>
                <a:cs typeface="Arial"/>
              </a:rPr>
              <a:t> </a:t>
            </a:r>
            <a:r>
              <a:rPr sz="2800" spc="-10" dirty="0">
                <a:latin typeface="Arial"/>
                <a:cs typeface="Arial"/>
              </a:rPr>
              <a:t>mikrobiom</a:t>
            </a:r>
            <a:endParaRPr sz="280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dirty="0">
                <a:latin typeface="Arial"/>
                <a:cs typeface="Arial"/>
              </a:rPr>
              <a:t>dysbióza</a:t>
            </a:r>
            <a:r>
              <a:rPr sz="2000" spc="-25" dirty="0">
                <a:latin typeface="Arial"/>
                <a:cs typeface="Arial"/>
              </a:rPr>
              <a:t> </a:t>
            </a:r>
            <a:r>
              <a:rPr sz="2000" dirty="0">
                <a:latin typeface="Wingdings"/>
                <a:cs typeface="Wingdings"/>
              </a:rPr>
              <a:t></a:t>
            </a:r>
            <a:r>
              <a:rPr sz="2000" spc="55" dirty="0">
                <a:latin typeface="Times New Roman"/>
                <a:cs typeface="Times New Roman"/>
              </a:rPr>
              <a:t> </a:t>
            </a:r>
            <a:r>
              <a:rPr sz="2000" dirty="0">
                <a:latin typeface="Arial"/>
                <a:cs typeface="Arial"/>
              </a:rPr>
              <a:t>onemocnění</a:t>
            </a:r>
            <a:r>
              <a:rPr sz="2000" spc="-45" dirty="0">
                <a:latin typeface="Arial"/>
                <a:cs typeface="Arial"/>
              </a:rPr>
              <a:t> </a:t>
            </a:r>
            <a:r>
              <a:rPr sz="2000" spc="-25" dirty="0">
                <a:latin typeface="Arial"/>
                <a:cs typeface="Arial"/>
              </a:rPr>
              <a:t>DÚ</a:t>
            </a:r>
            <a:endParaRPr sz="2000">
              <a:latin typeface="Arial"/>
              <a:cs typeface="Arial"/>
            </a:endParaRPr>
          </a:p>
          <a:p>
            <a:pPr marL="855344">
              <a:lnSpc>
                <a:spcPct val="100000"/>
              </a:lnSpc>
              <a:spcBef>
                <a:spcPts val="15"/>
              </a:spcBef>
            </a:pPr>
            <a:r>
              <a:rPr sz="1600" dirty="0">
                <a:latin typeface="Wingdings"/>
                <a:cs typeface="Wingdings"/>
              </a:rPr>
              <a:t></a:t>
            </a:r>
            <a:r>
              <a:rPr sz="1600" spc="15" dirty="0">
                <a:latin typeface="Times New Roman"/>
                <a:cs typeface="Times New Roman"/>
              </a:rPr>
              <a:t> </a:t>
            </a:r>
            <a:r>
              <a:rPr sz="1600" dirty="0">
                <a:latin typeface="Arial"/>
                <a:cs typeface="Arial"/>
              </a:rPr>
              <a:t>strava</a:t>
            </a:r>
            <a:r>
              <a:rPr sz="1600" spc="-20" dirty="0">
                <a:latin typeface="Arial"/>
                <a:cs typeface="Arial"/>
              </a:rPr>
              <a:t> </a:t>
            </a:r>
            <a:r>
              <a:rPr sz="1600" spc="-10" dirty="0">
                <a:latin typeface="Arial"/>
                <a:cs typeface="Arial"/>
              </a:rPr>
              <a:t>hostitele</a:t>
            </a:r>
            <a:endParaRPr sz="1600">
              <a:latin typeface="Arial"/>
              <a:cs typeface="Arial"/>
            </a:endParaRPr>
          </a:p>
          <a:p>
            <a:pPr marL="855344">
              <a:lnSpc>
                <a:spcPct val="100000"/>
              </a:lnSpc>
            </a:pPr>
            <a:r>
              <a:rPr sz="1600" dirty="0">
                <a:latin typeface="Wingdings"/>
                <a:cs typeface="Wingdings"/>
              </a:rPr>
              <a:t></a:t>
            </a:r>
            <a:r>
              <a:rPr sz="1600" spc="30" dirty="0">
                <a:latin typeface="Times New Roman"/>
                <a:cs typeface="Times New Roman"/>
              </a:rPr>
              <a:t> </a:t>
            </a:r>
            <a:r>
              <a:rPr sz="1600" dirty="0">
                <a:latin typeface="Arial"/>
                <a:cs typeface="Arial"/>
              </a:rPr>
              <a:t>zánětlivé</a:t>
            </a:r>
            <a:r>
              <a:rPr sz="1600" spc="-50" dirty="0">
                <a:latin typeface="Arial"/>
                <a:cs typeface="Arial"/>
              </a:rPr>
              <a:t> </a:t>
            </a:r>
            <a:r>
              <a:rPr sz="1600" spc="-10" dirty="0">
                <a:latin typeface="Arial"/>
                <a:cs typeface="Arial"/>
              </a:rPr>
              <a:t>reakce</a:t>
            </a:r>
            <a:endParaRPr sz="1600">
              <a:latin typeface="Arial"/>
              <a:cs typeface="Arial"/>
            </a:endParaRPr>
          </a:p>
          <a:p>
            <a:pPr marL="855344">
              <a:lnSpc>
                <a:spcPct val="100000"/>
              </a:lnSpc>
              <a:spcBef>
                <a:spcPts val="5"/>
              </a:spcBef>
            </a:pPr>
            <a:r>
              <a:rPr sz="1600" dirty="0">
                <a:latin typeface="Wingdings"/>
                <a:cs typeface="Wingdings"/>
              </a:rPr>
              <a:t></a:t>
            </a:r>
            <a:r>
              <a:rPr sz="1600" dirty="0">
                <a:latin typeface="Times New Roman"/>
                <a:cs typeface="Times New Roman"/>
              </a:rPr>
              <a:t> </a:t>
            </a:r>
            <a:r>
              <a:rPr sz="1600" dirty="0">
                <a:latin typeface="Arial"/>
                <a:cs typeface="Arial"/>
              </a:rPr>
              <a:t>systémová</a:t>
            </a:r>
            <a:r>
              <a:rPr sz="1600" spc="-25" dirty="0">
                <a:latin typeface="Arial"/>
                <a:cs typeface="Arial"/>
              </a:rPr>
              <a:t> </a:t>
            </a:r>
            <a:r>
              <a:rPr sz="1600" dirty="0">
                <a:latin typeface="Arial"/>
                <a:cs typeface="Arial"/>
              </a:rPr>
              <a:t>onemocnění</a:t>
            </a:r>
            <a:r>
              <a:rPr sz="1600" spc="-40" dirty="0">
                <a:latin typeface="Arial"/>
                <a:cs typeface="Arial"/>
              </a:rPr>
              <a:t> </a:t>
            </a:r>
            <a:r>
              <a:rPr sz="1600" dirty="0">
                <a:latin typeface="Arial"/>
                <a:cs typeface="Arial"/>
              </a:rPr>
              <a:t>(DM</a:t>
            </a:r>
            <a:r>
              <a:rPr sz="1600" spc="-40" dirty="0">
                <a:latin typeface="Arial"/>
                <a:cs typeface="Arial"/>
              </a:rPr>
              <a:t> </a:t>
            </a:r>
            <a:r>
              <a:rPr sz="1600" dirty="0">
                <a:latin typeface="Arial"/>
                <a:cs typeface="Arial"/>
              </a:rPr>
              <a:t>2,</a:t>
            </a:r>
            <a:r>
              <a:rPr sz="1600" spc="-35" dirty="0">
                <a:latin typeface="Arial"/>
                <a:cs typeface="Arial"/>
              </a:rPr>
              <a:t> </a:t>
            </a:r>
            <a:r>
              <a:rPr sz="1600" spc="-10" dirty="0">
                <a:latin typeface="Arial"/>
                <a:cs typeface="Arial"/>
              </a:rPr>
              <a:t>hyperglykémie)</a:t>
            </a:r>
            <a:endParaRPr sz="1600">
              <a:latin typeface="Arial"/>
              <a:cs typeface="Arial"/>
            </a:endParaRPr>
          </a:p>
          <a:p>
            <a:pPr marL="855344">
              <a:lnSpc>
                <a:spcPct val="100000"/>
              </a:lnSpc>
            </a:pPr>
            <a:r>
              <a:rPr sz="1600" dirty="0">
                <a:latin typeface="Wingdings"/>
                <a:cs typeface="Wingdings"/>
              </a:rPr>
              <a:t></a:t>
            </a:r>
            <a:r>
              <a:rPr sz="1600" dirty="0">
                <a:latin typeface="Times New Roman"/>
                <a:cs typeface="Times New Roman"/>
              </a:rPr>
              <a:t> </a:t>
            </a:r>
            <a:r>
              <a:rPr sz="1600" dirty="0">
                <a:latin typeface="Arial"/>
                <a:cs typeface="Arial"/>
              </a:rPr>
              <a:t>návyky</a:t>
            </a:r>
            <a:r>
              <a:rPr sz="1600" spc="-35" dirty="0">
                <a:latin typeface="Arial"/>
                <a:cs typeface="Arial"/>
              </a:rPr>
              <a:t> </a:t>
            </a:r>
            <a:r>
              <a:rPr sz="1600" dirty="0">
                <a:latin typeface="Arial"/>
                <a:cs typeface="Arial"/>
              </a:rPr>
              <a:t>hostitele</a:t>
            </a:r>
            <a:r>
              <a:rPr sz="1600" spc="-60" dirty="0">
                <a:latin typeface="Arial"/>
                <a:cs typeface="Arial"/>
              </a:rPr>
              <a:t> </a:t>
            </a:r>
            <a:r>
              <a:rPr sz="1600" dirty="0">
                <a:latin typeface="Arial"/>
                <a:cs typeface="Arial"/>
              </a:rPr>
              <a:t>(kouření,</a:t>
            </a:r>
            <a:r>
              <a:rPr sz="1600" spc="-15" dirty="0">
                <a:latin typeface="Arial"/>
                <a:cs typeface="Arial"/>
              </a:rPr>
              <a:t> </a:t>
            </a:r>
            <a:r>
              <a:rPr sz="1600" dirty="0">
                <a:latin typeface="Arial"/>
                <a:cs typeface="Arial"/>
              </a:rPr>
              <a:t>alkohol,</a:t>
            </a:r>
            <a:r>
              <a:rPr sz="1600" spc="-60" dirty="0">
                <a:latin typeface="Arial"/>
                <a:cs typeface="Arial"/>
              </a:rPr>
              <a:t> </a:t>
            </a:r>
            <a:r>
              <a:rPr sz="1600" dirty="0">
                <a:latin typeface="Arial"/>
                <a:cs typeface="Arial"/>
              </a:rPr>
              <a:t>chronický</a:t>
            </a:r>
            <a:r>
              <a:rPr sz="1600" spc="-55" dirty="0">
                <a:latin typeface="Arial"/>
                <a:cs typeface="Arial"/>
              </a:rPr>
              <a:t> </a:t>
            </a:r>
            <a:r>
              <a:rPr sz="1600" spc="-10" dirty="0">
                <a:latin typeface="Arial"/>
                <a:cs typeface="Arial"/>
              </a:rPr>
              <a:t>stres)</a:t>
            </a:r>
            <a:endParaRPr sz="1600">
              <a:latin typeface="Arial"/>
              <a:cs typeface="Arial"/>
            </a:endParaRPr>
          </a:p>
        </p:txBody>
      </p:sp>
      <p:sp>
        <p:nvSpPr>
          <p:cNvPr id="5" name="object 5"/>
          <p:cNvSpPr txBox="1"/>
          <p:nvPr/>
        </p:nvSpPr>
        <p:spPr>
          <a:xfrm>
            <a:off x="582879" y="3305301"/>
            <a:ext cx="11316335" cy="3138170"/>
          </a:xfrm>
          <a:prstGeom prst="rect">
            <a:avLst/>
          </a:prstGeom>
        </p:spPr>
        <p:txBody>
          <a:bodyPr vert="horz" wrap="square" lIns="0" tIns="13335" rIns="0" bIns="0" rtlCol="0">
            <a:spAutoFit/>
          </a:bodyPr>
          <a:lstStyle/>
          <a:p>
            <a:pPr marL="155575">
              <a:lnSpc>
                <a:spcPct val="100000"/>
              </a:lnSpc>
              <a:spcBef>
                <a:spcPts val="105"/>
              </a:spcBef>
              <a:tabLst>
                <a:tab pos="334010" algn="l"/>
              </a:tabLst>
            </a:pPr>
            <a:r>
              <a:rPr sz="2000" dirty="0">
                <a:solidFill>
                  <a:srgbClr val="0000DC"/>
                </a:solidFill>
                <a:latin typeface="Arial"/>
                <a:cs typeface="Arial"/>
              </a:rPr>
              <a:t>̶	</a:t>
            </a:r>
            <a:r>
              <a:rPr sz="2000" u="sng" dirty="0">
                <a:uFill>
                  <a:solidFill>
                    <a:srgbClr val="000000"/>
                  </a:solidFill>
                </a:uFill>
                <a:latin typeface="Arial"/>
                <a:cs typeface="Arial"/>
              </a:rPr>
              <a:t>zubní</a:t>
            </a:r>
            <a:r>
              <a:rPr sz="2000" u="sng" spc="-40" dirty="0">
                <a:uFill>
                  <a:solidFill>
                    <a:srgbClr val="000000"/>
                  </a:solidFill>
                </a:uFill>
                <a:latin typeface="Arial"/>
                <a:cs typeface="Arial"/>
              </a:rPr>
              <a:t> </a:t>
            </a:r>
            <a:r>
              <a:rPr sz="2000" u="sng" dirty="0">
                <a:uFill>
                  <a:solidFill>
                    <a:srgbClr val="000000"/>
                  </a:solidFill>
                </a:uFill>
                <a:latin typeface="Arial"/>
                <a:cs typeface="Arial"/>
              </a:rPr>
              <a:t>kaz</a:t>
            </a:r>
            <a:r>
              <a:rPr sz="2000" spc="-25" dirty="0">
                <a:latin typeface="Arial"/>
                <a:cs typeface="Arial"/>
              </a:rPr>
              <a:t> </a:t>
            </a:r>
            <a:r>
              <a:rPr sz="2000" dirty="0">
                <a:latin typeface="Wingdings"/>
                <a:cs typeface="Wingdings"/>
              </a:rPr>
              <a:t></a:t>
            </a:r>
            <a:r>
              <a:rPr sz="2000" spc="50" dirty="0">
                <a:latin typeface="Times New Roman"/>
                <a:cs typeface="Times New Roman"/>
              </a:rPr>
              <a:t> </a:t>
            </a:r>
            <a:r>
              <a:rPr sz="2000" dirty="0">
                <a:latin typeface="Arial"/>
                <a:cs typeface="Arial"/>
              </a:rPr>
              <a:t>↑</a:t>
            </a:r>
            <a:r>
              <a:rPr sz="2000" spc="-25" dirty="0">
                <a:latin typeface="Arial"/>
                <a:cs typeface="Arial"/>
              </a:rPr>
              <a:t> </a:t>
            </a:r>
            <a:r>
              <a:rPr sz="2000" dirty="0">
                <a:latin typeface="Arial"/>
                <a:cs typeface="Arial"/>
              </a:rPr>
              <a:t>příjem</a:t>
            </a:r>
            <a:r>
              <a:rPr sz="2000" spc="-40" dirty="0">
                <a:latin typeface="Arial"/>
                <a:cs typeface="Arial"/>
              </a:rPr>
              <a:t> </a:t>
            </a:r>
            <a:r>
              <a:rPr sz="2000" dirty="0">
                <a:latin typeface="Arial"/>
                <a:cs typeface="Arial"/>
              </a:rPr>
              <a:t>sacharidů</a:t>
            </a:r>
            <a:r>
              <a:rPr sz="2000" spc="-45" dirty="0">
                <a:latin typeface="Arial"/>
                <a:cs typeface="Arial"/>
              </a:rPr>
              <a:t> </a:t>
            </a:r>
            <a:r>
              <a:rPr sz="2000" dirty="0">
                <a:latin typeface="Arial"/>
                <a:cs typeface="Arial"/>
              </a:rPr>
              <a:t>ve</a:t>
            </a:r>
            <a:r>
              <a:rPr sz="2000" spc="-15" dirty="0">
                <a:latin typeface="Arial"/>
                <a:cs typeface="Arial"/>
              </a:rPr>
              <a:t> </a:t>
            </a:r>
            <a:r>
              <a:rPr sz="2000" dirty="0">
                <a:latin typeface="Arial"/>
                <a:cs typeface="Arial"/>
              </a:rPr>
              <a:t>stravě</a:t>
            </a:r>
            <a:r>
              <a:rPr sz="2000" spc="-25" dirty="0">
                <a:latin typeface="Arial"/>
                <a:cs typeface="Arial"/>
              </a:rPr>
              <a:t> </a:t>
            </a:r>
            <a:r>
              <a:rPr sz="2000" dirty="0">
                <a:latin typeface="Wingdings"/>
                <a:cs typeface="Wingdings"/>
              </a:rPr>
              <a:t></a:t>
            </a:r>
            <a:r>
              <a:rPr sz="2000" spc="35" dirty="0">
                <a:latin typeface="Times New Roman"/>
                <a:cs typeface="Times New Roman"/>
              </a:rPr>
              <a:t> </a:t>
            </a:r>
            <a:r>
              <a:rPr sz="2000" dirty="0">
                <a:latin typeface="Arial"/>
                <a:cs typeface="Arial"/>
              </a:rPr>
              <a:t>↑</a:t>
            </a:r>
            <a:r>
              <a:rPr sz="2000" spc="-20" dirty="0">
                <a:latin typeface="Arial"/>
                <a:cs typeface="Arial"/>
              </a:rPr>
              <a:t> </a:t>
            </a:r>
            <a:r>
              <a:rPr sz="2000" dirty="0">
                <a:latin typeface="Arial"/>
                <a:cs typeface="Arial"/>
              </a:rPr>
              <a:t>produkce</a:t>
            </a:r>
            <a:r>
              <a:rPr sz="2000" spc="-40" dirty="0">
                <a:latin typeface="Arial"/>
                <a:cs typeface="Arial"/>
              </a:rPr>
              <a:t> </a:t>
            </a:r>
            <a:r>
              <a:rPr sz="2000" dirty="0">
                <a:latin typeface="Arial"/>
                <a:cs typeface="Arial"/>
              </a:rPr>
              <a:t>kyselin</a:t>
            </a:r>
            <a:r>
              <a:rPr sz="2000" spc="-10" dirty="0">
                <a:latin typeface="Arial"/>
                <a:cs typeface="Arial"/>
              </a:rPr>
              <a:t> </a:t>
            </a:r>
            <a:r>
              <a:rPr sz="2000" dirty="0">
                <a:latin typeface="Wingdings"/>
                <a:cs typeface="Wingdings"/>
              </a:rPr>
              <a:t></a:t>
            </a:r>
            <a:r>
              <a:rPr sz="2000" spc="35" dirty="0">
                <a:latin typeface="Times New Roman"/>
                <a:cs typeface="Times New Roman"/>
              </a:rPr>
              <a:t> </a:t>
            </a:r>
            <a:r>
              <a:rPr sz="2000" dirty="0">
                <a:latin typeface="Arial"/>
                <a:cs typeface="Arial"/>
              </a:rPr>
              <a:t>↓</a:t>
            </a:r>
            <a:r>
              <a:rPr sz="2000" spc="-20" dirty="0">
                <a:latin typeface="Arial"/>
                <a:cs typeface="Arial"/>
              </a:rPr>
              <a:t> </a:t>
            </a:r>
            <a:r>
              <a:rPr sz="2000" dirty="0">
                <a:latin typeface="Arial"/>
                <a:cs typeface="Arial"/>
              </a:rPr>
              <a:t>pH a</a:t>
            </a:r>
            <a:r>
              <a:rPr sz="2000" spc="-30" dirty="0">
                <a:latin typeface="Arial"/>
                <a:cs typeface="Arial"/>
              </a:rPr>
              <a:t> </a:t>
            </a:r>
            <a:r>
              <a:rPr sz="2000" dirty="0">
                <a:latin typeface="Arial"/>
                <a:cs typeface="Arial"/>
              </a:rPr>
              <a:t>pufrační</a:t>
            </a:r>
            <a:r>
              <a:rPr sz="2000" spc="-45" dirty="0">
                <a:latin typeface="Arial"/>
                <a:cs typeface="Arial"/>
              </a:rPr>
              <a:t> </a:t>
            </a:r>
            <a:r>
              <a:rPr sz="2000" dirty="0">
                <a:latin typeface="Arial"/>
                <a:cs typeface="Arial"/>
              </a:rPr>
              <a:t>schopnosti</a:t>
            </a:r>
            <a:r>
              <a:rPr sz="2000" spc="-55" dirty="0">
                <a:latin typeface="Arial"/>
                <a:cs typeface="Arial"/>
              </a:rPr>
              <a:t> </a:t>
            </a:r>
            <a:r>
              <a:rPr sz="2000" spc="-20" dirty="0">
                <a:latin typeface="Arial"/>
                <a:cs typeface="Arial"/>
              </a:rPr>
              <a:t>slin</a:t>
            </a:r>
            <a:endParaRPr sz="2000" dirty="0">
              <a:latin typeface="Arial"/>
              <a:cs typeface="Arial"/>
            </a:endParaRPr>
          </a:p>
          <a:p>
            <a:pPr marL="334010" marR="475615">
              <a:lnSpc>
                <a:spcPct val="100000"/>
              </a:lnSpc>
            </a:pPr>
            <a:r>
              <a:rPr sz="2000" dirty="0">
                <a:latin typeface="Wingdings"/>
                <a:cs typeface="Wingdings"/>
              </a:rPr>
              <a:t></a:t>
            </a:r>
            <a:r>
              <a:rPr sz="2000" spc="30" dirty="0">
                <a:latin typeface="Times New Roman"/>
                <a:cs typeface="Times New Roman"/>
              </a:rPr>
              <a:t> </a:t>
            </a:r>
            <a:r>
              <a:rPr sz="2000" dirty="0">
                <a:latin typeface="Arial"/>
                <a:cs typeface="Arial"/>
              </a:rPr>
              <a:t>↑</a:t>
            </a:r>
            <a:r>
              <a:rPr sz="2000" spc="-10" dirty="0">
                <a:latin typeface="Arial"/>
                <a:cs typeface="Arial"/>
              </a:rPr>
              <a:t> </a:t>
            </a:r>
            <a:r>
              <a:rPr sz="2000" dirty="0">
                <a:latin typeface="Arial"/>
                <a:cs typeface="Arial"/>
              </a:rPr>
              <a:t>produkce</a:t>
            </a:r>
            <a:r>
              <a:rPr sz="2000" spc="-55" dirty="0">
                <a:latin typeface="Arial"/>
                <a:cs typeface="Arial"/>
              </a:rPr>
              <a:t> </a:t>
            </a:r>
            <a:r>
              <a:rPr sz="2000" dirty="0">
                <a:latin typeface="Arial"/>
                <a:cs typeface="Arial"/>
              </a:rPr>
              <a:t>ECM</a:t>
            </a:r>
            <a:r>
              <a:rPr sz="2000" spc="-35" dirty="0">
                <a:latin typeface="Arial"/>
                <a:cs typeface="Arial"/>
              </a:rPr>
              <a:t> </a:t>
            </a:r>
            <a:r>
              <a:rPr sz="2000" dirty="0">
                <a:latin typeface="Arial"/>
                <a:cs typeface="Arial"/>
              </a:rPr>
              <a:t>biofilmu</a:t>
            </a:r>
            <a:r>
              <a:rPr sz="2000" spc="-15" dirty="0">
                <a:latin typeface="Arial"/>
                <a:cs typeface="Arial"/>
              </a:rPr>
              <a:t> </a:t>
            </a:r>
            <a:r>
              <a:rPr sz="2000" dirty="0">
                <a:latin typeface="Wingdings"/>
                <a:cs typeface="Wingdings"/>
              </a:rPr>
              <a:t></a:t>
            </a:r>
            <a:r>
              <a:rPr sz="2000" spc="45" dirty="0">
                <a:latin typeface="Times New Roman"/>
                <a:cs typeface="Times New Roman"/>
              </a:rPr>
              <a:t> </a:t>
            </a:r>
            <a:r>
              <a:rPr sz="2000" dirty="0">
                <a:latin typeface="Arial"/>
                <a:cs typeface="Arial"/>
              </a:rPr>
              <a:t>zakoncentrování</a:t>
            </a:r>
            <a:r>
              <a:rPr sz="2000" spc="-65" dirty="0">
                <a:latin typeface="Arial"/>
                <a:cs typeface="Arial"/>
              </a:rPr>
              <a:t> </a:t>
            </a:r>
            <a:r>
              <a:rPr sz="2000" dirty="0">
                <a:latin typeface="Arial"/>
                <a:cs typeface="Arial"/>
              </a:rPr>
              <a:t>kyselin</a:t>
            </a:r>
            <a:r>
              <a:rPr sz="2000" spc="-15" dirty="0">
                <a:latin typeface="Arial"/>
                <a:cs typeface="Arial"/>
              </a:rPr>
              <a:t> </a:t>
            </a:r>
            <a:r>
              <a:rPr sz="2000" dirty="0">
                <a:latin typeface="Arial"/>
                <a:cs typeface="Arial"/>
              </a:rPr>
              <a:t>na</a:t>
            </a:r>
            <a:r>
              <a:rPr sz="2000" spc="-30" dirty="0">
                <a:latin typeface="Arial"/>
                <a:cs typeface="Arial"/>
              </a:rPr>
              <a:t> </a:t>
            </a:r>
            <a:r>
              <a:rPr sz="2000" dirty="0">
                <a:latin typeface="Arial"/>
                <a:cs typeface="Arial"/>
              </a:rPr>
              <a:t>povrchu</a:t>
            </a:r>
            <a:r>
              <a:rPr sz="2000" spc="-50" dirty="0">
                <a:latin typeface="Arial"/>
                <a:cs typeface="Arial"/>
              </a:rPr>
              <a:t> </a:t>
            </a:r>
            <a:r>
              <a:rPr sz="2000" dirty="0">
                <a:latin typeface="Arial"/>
                <a:cs typeface="Arial"/>
              </a:rPr>
              <a:t>skloviny</a:t>
            </a:r>
            <a:r>
              <a:rPr sz="2000" spc="-20" dirty="0">
                <a:latin typeface="Arial"/>
                <a:cs typeface="Arial"/>
              </a:rPr>
              <a:t> </a:t>
            </a:r>
            <a:r>
              <a:rPr sz="2000" dirty="0">
                <a:latin typeface="Wingdings"/>
                <a:cs typeface="Wingdings"/>
              </a:rPr>
              <a:t></a:t>
            </a:r>
            <a:r>
              <a:rPr sz="2000" spc="30" dirty="0">
                <a:latin typeface="Times New Roman"/>
                <a:cs typeface="Times New Roman"/>
              </a:rPr>
              <a:t> </a:t>
            </a:r>
            <a:r>
              <a:rPr sz="2000" dirty="0">
                <a:latin typeface="Arial"/>
                <a:cs typeface="Arial"/>
              </a:rPr>
              <a:t>podpora</a:t>
            </a:r>
            <a:r>
              <a:rPr sz="2000" spc="-40" dirty="0">
                <a:latin typeface="Arial"/>
                <a:cs typeface="Arial"/>
              </a:rPr>
              <a:t> </a:t>
            </a:r>
            <a:r>
              <a:rPr sz="2000" spc="-10" dirty="0">
                <a:latin typeface="Arial"/>
                <a:cs typeface="Arial"/>
              </a:rPr>
              <a:t>růstu </a:t>
            </a:r>
            <a:r>
              <a:rPr sz="2000" dirty="0">
                <a:latin typeface="Arial"/>
                <a:cs typeface="Arial"/>
              </a:rPr>
              <a:t>acidurických</a:t>
            </a:r>
            <a:r>
              <a:rPr sz="2000" spc="-50" dirty="0">
                <a:latin typeface="Arial"/>
                <a:cs typeface="Arial"/>
              </a:rPr>
              <a:t> </a:t>
            </a:r>
            <a:r>
              <a:rPr sz="2000" dirty="0">
                <a:latin typeface="Arial"/>
                <a:cs typeface="Arial"/>
              </a:rPr>
              <a:t>a</a:t>
            </a:r>
            <a:r>
              <a:rPr sz="2000" spc="-25" dirty="0">
                <a:latin typeface="Arial"/>
                <a:cs typeface="Arial"/>
              </a:rPr>
              <a:t> </a:t>
            </a:r>
            <a:r>
              <a:rPr sz="2000" dirty="0">
                <a:latin typeface="Arial"/>
                <a:cs typeface="Arial"/>
              </a:rPr>
              <a:t>acidogenních</a:t>
            </a:r>
            <a:r>
              <a:rPr sz="2000" spc="-45" dirty="0">
                <a:latin typeface="Arial"/>
                <a:cs typeface="Arial"/>
              </a:rPr>
              <a:t> </a:t>
            </a:r>
            <a:r>
              <a:rPr sz="2000" dirty="0">
                <a:latin typeface="Arial"/>
                <a:cs typeface="Arial"/>
              </a:rPr>
              <a:t>druhů</a:t>
            </a:r>
            <a:r>
              <a:rPr sz="2000" spc="-45" dirty="0">
                <a:latin typeface="Arial"/>
                <a:cs typeface="Arial"/>
              </a:rPr>
              <a:t> </a:t>
            </a:r>
            <a:r>
              <a:rPr sz="2000" dirty="0">
                <a:latin typeface="Wingdings"/>
                <a:cs typeface="Wingdings"/>
              </a:rPr>
              <a:t></a:t>
            </a:r>
            <a:r>
              <a:rPr sz="2000" spc="45" dirty="0">
                <a:latin typeface="Times New Roman"/>
                <a:cs typeface="Times New Roman"/>
              </a:rPr>
              <a:t> </a:t>
            </a:r>
            <a:r>
              <a:rPr sz="2000" spc="-10" dirty="0">
                <a:latin typeface="Arial"/>
                <a:cs typeface="Arial"/>
              </a:rPr>
              <a:t>dysbióza</a:t>
            </a:r>
            <a:endParaRPr sz="2000" dirty="0">
              <a:latin typeface="Arial"/>
              <a:cs typeface="Arial"/>
            </a:endParaRPr>
          </a:p>
          <a:p>
            <a:pPr>
              <a:lnSpc>
                <a:spcPct val="100000"/>
              </a:lnSpc>
              <a:spcBef>
                <a:spcPts val="100"/>
              </a:spcBef>
            </a:pPr>
            <a:endParaRPr sz="2000" dirty="0">
              <a:latin typeface="Arial"/>
              <a:cs typeface="Arial"/>
            </a:endParaRPr>
          </a:p>
          <a:p>
            <a:pPr marL="334010" marR="24130" indent="-178435">
              <a:lnSpc>
                <a:spcPct val="100000"/>
              </a:lnSpc>
              <a:tabLst>
                <a:tab pos="334010" algn="l"/>
              </a:tabLst>
            </a:pPr>
            <a:r>
              <a:rPr sz="2000" dirty="0">
                <a:solidFill>
                  <a:srgbClr val="0000DC"/>
                </a:solidFill>
                <a:latin typeface="Arial"/>
                <a:cs typeface="Arial"/>
              </a:rPr>
              <a:t>̶	</a:t>
            </a:r>
            <a:r>
              <a:rPr sz="2000" u="sng" dirty="0">
                <a:uFill>
                  <a:solidFill>
                    <a:srgbClr val="000000"/>
                  </a:solidFill>
                </a:uFill>
                <a:latin typeface="Arial"/>
                <a:cs typeface="Arial"/>
              </a:rPr>
              <a:t>parodontitida</a:t>
            </a:r>
            <a:r>
              <a:rPr sz="2000" spc="-55" dirty="0">
                <a:latin typeface="Arial"/>
                <a:cs typeface="Arial"/>
              </a:rPr>
              <a:t> </a:t>
            </a:r>
            <a:r>
              <a:rPr sz="2000" dirty="0">
                <a:latin typeface="Wingdings"/>
                <a:cs typeface="Wingdings"/>
              </a:rPr>
              <a:t></a:t>
            </a:r>
            <a:r>
              <a:rPr sz="2000" spc="35" dirty="0">
                <a:latin typeface="Times New Roman"/>
                <a:cs typeface="Times New Roman"/>
              </a:rPr>
              <a:t> </a:t>
            </a:r>
            <a:r>
              <a:rPr sz="2000" dirty="0">
                <a:latin typeface="Arial"/>
                <a:cs typeface="Arial"/>
              </a:rPr>
              <a:t>dysbióza</a:t>
            </a:r>
            <a:r>
              <a:rPr sz="2000" spc="-45" dirty="0">
                <a:latin typeface="Arial"/>
                <a:cs typeface="Arial"/>
              </a:rPr>
              <a:t> </a:t>
            </a:r>
            <a:r>
              <a:rPr sz="2000" dirty="0">
                <a:latin typeface="Arial"/>
                <a:cs typeface="Arial"/>
              </a:rPr>
              <a:t>subgingiválních</a:t>
            </a:r>
            <a:r>
              <a:rPr sz="2000" spc="-40" dirty="0">
                <a:latin typeface="Arial"/>
                <a:cs typeface="Arial"/>
              </a:rPr>
              <a:t> </a:t>
            </a:r>
            <a:r>
              <a:rPr sz="2000" dirty="0">
                <a:latin typeface="Arial"/>
                <a:cs typeface="Arial"/>
              </a:rPr>
              <a:t>mikrobiálních</a:t>
            </a:r>
            <a:r>
              <a:rPr sz="2000" spc="-60" dirty="0">
                <a:latin typeface="Arial"/>
                <a:cs typeface="Arial"/>
              </a:rPr>
              <a:t> </a:t>
            </a:r>
            <a:r>
              <a:rPr sz="2000" dirty="0">
                <a:latin typeface="Arial"/>
                <a:cs typeface="Arial"/>
              </a:rPr>
              <a:t>společenstev</a:t>
            </a:r>
            <a:r>
              <a:rPr sz="2000" spc="-55" dirty="0">
                <a:latin typeface="Arial"/>
                <a:cs typeface="Arial"/>
              </a:rPr>
              <a:t> </a:t>
            </a:r>
            <a:r>
              <a:rPr sz="2000" dirty="0">
                <a:latin typeface="Arial"/>
                <a:cs typeface="Arial"/>
              </a:rPr>
              <a:t>(biofilmu)</a:t>
            </a:r>
            <a:r>
              <a:rPr sz="2000" spc="-25" dirty="0">
                <a:latin typeface="Arial"/>
                <a:cs typeface="Arial"/>
              </a:rPr>
              <a:t> </a:t>
            </a:r>
            <a:r>
              <a:rPr sz="2000" dirty="0">
                <a:latin typeface="Wingdings"/>
                <a:cs typeface="Wingdings"/>
              </a:rPr>
              <a:t></a:t>
            </a:r>
            <a:r>
              <a:rPr sz="2000" spc="25" dirty="0">
                <a:latin typeface="Times New Roman"/>
                <a:cs typeface="Times New Roman"/>
              </a:rPr>
              <a:t> </a:t>
            </a:r>
            <a:r>
              <a:rPr sz="2000" dirty="0">
                <a:latin typeface="Arial"/>
                <a:cs typeface="Arial"/>
              </a:rPr>
              <a:t>vytvoření</a:t>
            </a:r>
            <a:r>
              <a:rPr sz="2000" spc="-40" dirty="0">
                <a:latin typeface="Arial"/>
                <a:cs typeface="Arial"/>
              </a:rPr>
              <a:t> </a:t>
            </a:r>
            <a:r>
              <a:rPr sz="2000" spc="-50" dirty="0">
                <a:latin typeface="Arial"/>
                <a:cs typeface="Arial"/>
              </a:rPr>
              <a:t>a </a:t>
            </a:r>
            <a:r>
              <a:rPr sz="2000" dirty="0">
                <a:latin typeface="Arial"/>
                <a:cs typeface="Arial"/>
              </a:rPr>
              <a:t>udržování</a:t>
            </a:r>
            <a:r>
              <a:rPr sz="2000" spc="-60" dirty="0">
                <a:latin typeface="Arial"/>
                <a:cs typeface="Arial"/>
              </a:rPr>
              <a:t> </a:t>
            </a:r>
            <a:r>
              <a:rPr sz="2000" dirty="0">
                <a:latin typeface="Arial"/>
                <a:cs typeface="Arial"/>
              </a:rPr>
              <a:t>zánětu</a:t>
            </a:r>
            <a:r>
              <a:rPr sz="2000" spc="-40" dirty="0">
                <a:latin typeface="Arial"/>
                <a:cs typeface="Arial"/>
              </a:rPr>
              <a:t> </a:t>
            </a:r>
            <a:r>
              <a:rPr sz="2000" dirty="0">
                <a:latin typeface="Arial"/>
                <a:cs typeface="Arial"/>
              </a:rPr>
              <a:t>gingivy</a:t>
            </a:r>
            <a:r>
              <a:rPr sz="2000" spc="-10" dirty="0">
                <a:latin typeface="Arial"/>
                <a:cs typeface="Arial"/>
              </a:rPr>
              <a:t> </a:t>
            </a:r>
            <a:r>
              <a:rPr sz="2000" dirty="0">
                <a:latin typeface="Arial"/>
                <a:cs typeface="Arial"/>
              </a:rPr>
              <a:t>a</a:t>
            </a:r>
            <a:r>
              <a:rPr sz="2000" spc="-20" dirty="0">
                <a:latin typeface="Arial"/>
                <a:cs typeface="Arial"/>
              </a:rPr>
              <a:t> </a:t>
            </a:r>
            <a:r>
              <a:rPr sz="2000" dirty="0">
                <a:latin typeface="Arial"/>
                <a:cs typeface="Arial"/>
              </a:rPr>
              <a:t>parodontu</a:t>
            </a:r>
            <a:r>
              <a:rPr sz="2000" spc="-45" dirty="0">
                <a:latin typeface="Arial"/>
                <a:cs typeface="Arial"/>
              </a:rPr>
              <a:t> </a:t>
            </a:r>
            <a:r>
              <a:rPr sz="2000" dirty="0">
                <a:latin typeface="Wingdings"/>
                <a:cs typeface="Wingdings"/>
              </a:rPr>
              <a:t></a:t>
            </a:r>
            <a:r>
              <a:rPr sz="2000" spc="35" dirty="0">
                <a:latin typeface="Times New Roman"/>
                <a:cs typeface="Times New Roman"/>
              </a:rPr>
              <a:t> </a:t>
            </a:r>
            <a:r>
              <a:rPr sz="2000" dirty="0">
                <a:latin typeface="Arial"/>
                <a:cs typeface="Arial"/>
              </a:rPr>
              <a:t>nepříznivý</a:t>
            </a:r>
            <a:r>
              <a:rPr sz="2000" spc="-40" dirty="0">
                <a:latin typeface="Arial"/>
                <a:cs typeface="Arial"/>
              </a:rPr>
              <a:t> </a:t>
            </a:r>
            <a:r>
              <a:rPr sz="2000" dirty="0">
                <a:latin typeface="Arial"/>
                <a:cs typeface="Arial"/>
              </a:rPr>
              <a:t>vliv</a:t>
            </a:r>
            <a:r>
              <a:rPr sz="2000" spc="-10" dirty="0">
                <a:latin typeface="Arial"/>
                <a:cs typeface="Arial"/>
              </a:rPr>
              <a:t> </a:t>
            </a:r>
            <a:r>
              <a:rPr sz="2000" dirty="0">
                <a:latin typeface="Arial"/>
                <a:cs typeface="Arial"/>
              </a:rPr>
              <a:t>na</a:t>
            </a:r>
            <a:r>
              <a:rPr sz="2000" spc="-25" dirty="0">
                <a:latin typeface="Arial"/>
                <a:cs typeface="Arial"/>
              </a:rPr>
              <a:t> </a:t>
            </a:r>
            <a:r>
              <a:rPr sz="2000" dirty="0">
                <a:latin typeface="Arial"/>
                <a:cs typeface="Arial"/>
              </a:rPr>
              <a:t>IS</a:t>
            </a:r>
            <a:r>
              <a:rPr sz="2000" spc="-15" dirty="0">
                <a:latin typeface="Arial"/>
                <a:cs typeface="Arial"/>
              </a:rPr>
              <a:t> </a:t>
            </a:r>
            <a:r>
              <a:rPr sz="2000" dirty="0">
                <a:latin typeface="Arial"/>
                <a:cs typeface="Arial"/>
              </a:rPr>
              <a:t>hostitele</a:t>
            </a:r>
            <a:r>
              <a:rPr sz="2000" spc="-20" dirty="0">
                <a:latin typeface="Arial"/>
                <a:cs typeface="Arial"/>
              </a:rPr>
              <a:t> </a:t>
            </a:r>
            <a:r>
              <a:rPr sz="2000" dirty="0">
                <a:latin typeface="Wingdings"/>
                <a:cs typeface="Wingdings"/>
              </a:rPr>
              <a:t></a:t>
            </a:r>
            <a:r>
              <a:rPr sz="2000" spc="35" dirty="0">
                <a:latin typeface="Times New Roman"/>
                <a:cs typeface="Times New Roman"/>
              </a:rPr>
              <a:t> </a:t>
            </a:r>
            <a:r>
              <a:rPr sz="2000" dirty="0">
                <a:latin typeface="Arial"/>
                <a:cs typeface="Arial"/>
              </a:rPr>
              <a:t>zabránění</a:t>
            </a:r>
            <a:r>
              <a:rPr sz="2000" spc="-50" dirty="0">
                <a:latin typeface="Arial"/>
                <a:cs typeface="Arial"/>
              </a:rPr>
              <a:t> </a:t>
            </a:r>
            <a:r>
              <a:rPr sz="2000" dirty="0">
                <a:latin typeface="Arial"/>
                <a:cs typeface="Arial"/>
              </a:rPr>
              <a:t>subverzi</a:t>
            </a:r>
            <a:r>
              <a:rPr sz="2000" spc="-40" dirty="0">
                <a:latin typeface="Arial"/>
                <a:cs typeface="Arial"/>
              </a:rPr>
              <a:t> </a:t>
            </a:r>
            <a:r>
              <a:rPr sz="2000" dirty="0">
                <a:latin typeface="Arial"/>
                <a:cs typeface="Arial"/>
              </a:rPr>
              <a:t>IS</a:t>
            </a:r>
            <a:r>
              <a:rPr sz="2000" spc="-15" dirty="0">
                <a:latin typeface="Arial"/>
                <a:cs typeface="Arial"/>
              </a:rPr>
              <a:t> </a:t>
            </a:r>
            <a:r>
              <a:rPr sz="2000" spc="-50" dirty="0">
                <a:latin typeface="Arial"/>
                <a:cs typeface="Arial"/>
              </a:rPr>
              <a:t>a </a:t>
            </a:r>
            <a:r>
              <a:rPr sz="2000" dirty="0">
                <a:latin typeface="Arial"/>
                <a:cs typeface="Arial"/>
              </a:rPr>
              <a:t>obnově</a:t>
            </a:r>
            <a:r>
              <a:rPr sz="2000" spc="-40" dirty="0">
                <a:latin typeface="Arial"/>
                <a:cs typeface="Arial"/>
              </a:rPr>
              <a:t> </a:t>
            </a:r>
            <a:r>
              <a:rPr sz="2000" spc="-10" dirty="0">
                <a:latin typeface="Arial"/>
                <a:cs typeface="Arial"/>
              </a:rPr>
              <a:t>tkáně</a:t>
            </a:r>
            <a:endParaRPr sz="2000" dirty="0">
              <a:latin typeface="Arial"/>
              <a:cs typeface="Arial"/>
            </a:endParaRPr>
          </a:p>
          <a:p>
            <a:pPr marL="12700">
              <a:lnSpc>
                <a:spcPct val="100000"/>
              </a:lnSpc>
              <a:spcBef>
                <a:spcPts val="20"/>
              </a:spcBef>
            </a:pPr>
            <a:r>
              <a:rPr sz="1600" dirty="0">
                <a:latin typeface="Wingdings"/>
                <a:cs typeface="Wingdings"/>
              </a:rPr>
              <a:t></a:t>
            </a:r>
            <a:r>
              <a:rPr sz="1600" dirty="0">
                <a:latin typeface="Times New Roman"/>
                <a:cs typeface="Times New Roman"/>
              </a:rPr>
              <a:t> </a:t>
            </a:r>
            <a:r>
              <a:rPr sz="1600" dirty="0">
                <a:latin typeface="Arial"/>
                <a:cs typeface="Arial"/>
              </a:rPr>
              <a:t>určité</a:t>
            </a:r>
            <a:r>
              <a:rPr sz="1600" spc="-50" dirty="0">
                <a:latin typeface="Arial"/>
                <a:cs typeface="Arial"/>
              </a:rPr>
              <a:t> </a:t>
            </a:r>
            <a:r>
              <a:rPr sz="1600" dirty="0">
                <a:latin typeface="Arial"/>
                <a:cs typeface="Arial"/>
              </a:rPr>
              <a:t>druhy</a:t>
            </a:r>
            <a:r>
              <a:rPr sz="1600" spc="-35" dirty="0">
                <a:latin typeface="Arial"/>
                <a:cs typeface="Arial"/>
              </a:rPr>
              <a:t> </a:t>
            </a:r>
            <a:r>
              <a:rPr sz="1600" dirty="0">
                <a:latin typeface="Arial"/>
                <a:cs typeface="Arial"/>
              </a:rPr>
              <a:t>OM</a:t>
            </a:r>
            <a:r>
              <a:rPr sz="1600" spc="-30" dirty="0">
                <a:latin typeface="Arial"/>
                <a:cs typeface="Arial"/>
              </a:rPr>
              <a:t> </a:t>
            </a:r>
            <a:r>
              <a:rPr sz="1600" dirty="0">
                <a:latin typeface="Arial"/>
                <a:cs typeface="Arial"/>
              </a:rPr>
              <a:t>biofilmu</a:t>
            </a:r>
            <a:r>
              <a:rPr sz="1600" spc="-45" dirty="0">
                <a:latin typeface="Arial"/>
                <a:cs typeface="Arial"/>
              </a:rPr>
              <a:t> </a:t>
            </a:r>
            <a:r>
              <a:rPr sz="1600" dirty="0">
                <a:latin typeface="Wingdings"/>
                <a:cs typeface="Wingdings"/>
              </a:rPr>
              <a:t></a:t>
            </a:r>
            <a:r>
              <a:rPr sz="1600" dirty="0">
                <a:latin typeface="Times New Roman"/>
                <a:cs typeface="Times New Roman"/>
              </a:rPr>
              <a:t> </a:t>
            </a:r>
            <a:r>
              <a:rPr sz="1600" dirty="0">
                <a:latin typeface="Arial"/>
                <a:cs typeface="Arial"/>
              </a:rPr>
              <a:t>etiologické</a:t>
            </a:r>
            <a:r>
              <a:rPr sz="1600" spc="-80" dirty="0">
                <a:latin typeface="Arial"/>
                <a:cs typeface="Arial"/>
              </a:rPr>
              <a:t> </a:t>
            </a:r>
            <a:r>
              <a:rPr sz="1600" dirty="0">
                <a:latin typeface="Arial"/>
                <a:cs typeface="Arial"/>
              </a:rPr>
              <a:t>agens</a:t>
            </a:r>
            <a:r>
              <a:rPr sz="1600" spc="-45" dirty="0">
                <a:latin typeface="Arial"/>
                <a:cs typeface="Arial"/>
              </a:rPr>
              <a:t> </a:t>
            </a:r>
            <a:r>
              <a:rPr sz="1600" dirty="0">
                <a:latin typeface="Arial"/>
                <a:cs typeface="Arial"/>
              </a:rPr>
              <a:t>(bakterie</a:t>
            </a:r>
            <a:r>
              <a:rPr sz="1600" spc="-25" dirty="0">
                <a:latin typeface="Arial"/>
                <a:cs typeface="Arial"/>
              </a:rPr>
              <a:t> </a:t>
            </a:r>
            <a:r>
              <a:rPr sz="1600" dirty="0">
                <a:latin typeface="Arial"/>
                <a:cs typeface="Arial"/>
              </a:rPr>
              <a:t>červeného</a:t>
            </a:r>
            <a:r>
              <a:rPr sz="1600" spc="-55" dirty="0">
                <a:latin typeface="Arial"/>
                <a:cs typeface="Arial"/>
              </a:rPr>
              <a:t> </a:t>
            </a:r>
            <a:r>
              <a:rPr sz="1600" spc="-10" dirty="0">
                <a:latin typeface="Arial"/>
                <a:cs typeface="Arial"/>
              </a:rPr>
              <a:t>komplexu)</a:t>
            </a:r>
            <a:endParaRPr sz="1600" dirty="0">
              <a:latin typeface="Arial"/>
              <a:cs typeface="Arial"/>
            </a:endParaRPr>
          </a:p>
          <a:p>
            <a:pPr marL="241300" marR="1584960" indent="-228600">
              <a:lnSpc>
                <a:spcPct val="100000"/>
              </a:lnSpc>
            </a:pPr>
            <a:r>
              <a:rPr sz="1600" dirty="0">
                <a:latin typeface="Wingdings"/>
                <a:cs typeface="Wingdings"/>
              </a:rPr>
              <a:t></a:t>
            </a:r>
            <a:r>
              <a:rPr sz="1600" spc="5" dirty="0">
                <a:latin typeface="Times New Roman"/>
                <a:cs typeface="Times New Roman"/>
              </a:rPr>
              <a:t> </a:t>
            </a:r>
            <a:r>
              <a:rPr sz="1600" i="1" dirty="0">
                <a:solidFill>
                  <a:srgbClr val="FF0000"/>
                </a:solidFill>
                <a:latin typeface="Arial"/>
                <a:cs typeface="Arial"/>
              </a:rPr>
              <a:t>Porphyromonas</a:t>
            </a:r>
            <a:r>
              <a:rPr sz="1600" i="1" spc="-20" dirty="0">
                <a:solidFill>
                  <a:srgbClr val="FF0000"/>
                </a:solidFill>
                <a:latin typeface="Arial"/>
                <a:cs typeface="Arial"/>
              </a:rPr>
              <a:t> </a:t>
            </a:r>
            <a:r>
              <a:rPr sz="1600" i="1" dirty="0">
                <a:solidFill>
                  <a:srgbClr val="FF0000"/>
                </a:solidFill>
                <a:latin typeface="Arial"/>
                <a:cs typeface="Arial"/>
              </a:rPr>
              <a:t>gingivalis</a:t>
            </a:r>
            <a:r>
              <a:rPr sz="1600" dirty="0">
                <a:solidFill>
                  <a:srgbClr val="FF0000"/>
                </a:solidFill>
                <a:latin typeface="Arial"/>
                <a:cs typeface="Arial"/>
              </a:rPr>
              <a:t>,</a:t>
            </a:r>
            <a:r>
              <a:rPr sz="1600" spc="-65" dirty="0">
                <a:solidFill>
                  <a:srgbClr val="FF0000"/>
                </a:solidFill>
                <a:latin typeface="Arial"/>
                <a:cs typeface="Arial"/>
              </a:rPr>
              <a:t> </a:t>
            </a:r>
            <a:r>
              <a:rPr sz="1600" i="1" dirty="0">
                <a:solidFill>
                  <a:srgbClr val="FF0000"/>
                </a:solidFill>
                <a:latin typeface="Arial"/>
                <a:cs typeface="Arial"/>
              </a:rPr>
              <a:t>Tannerella</a:t>
            </a:r>
            <a:r>
              <a:rPr sz="1600" i="1" spc="-60" dirty="0">
                <a:solidFill>
                  <a:srgbClr val="FF0000"/>
                </a:solidFill>
                <a:latin typeface="Arial"/>
                <a:cs typeface="Arial"/>
              </a:rPr>
              <a:t> </a:t>
            </a:r>
            <a:r>
              <a:rPr sz="1600" i="1" dirty="0">
                <a:solidFill>
                  <a:srgbClr val="FF0000"/>
                </a:solidFill>
                <a:latin typeface="Arial"/>
                <a:cs typeface="Arial"/>
              </a:rPr>
              <a:t>forsythia</a:t>
            </a:r>
            <a:r>
              <a:rPr sz="1600" dirty="0">
                <a:solidFill>
                  <a:srgbClr val="FF0000"/>
                </a:solidFill>
                <a:latin typeface="Arial"/>
                <a:cs typeface="Arial"/>
              </a:rPr>
              <a:t>,</a:t>
            </a:r>
            <a:r>
              <a:rPr sz="1600" spc="-35" dirty="0">
                <a:solidFill>
                  <a:srgbClr val="FF0000"/>
                </a:solidFill>
                <a:latin typeface="Arial"/>
                <a:cs typeface="Arial"/>
              </a:rPr>
              <a:t> </a:t>
            </a:r>
            <a:r>
              <a:rPr sz="1600" i="1" dirty="0">
                <a:solidFill>
                  <a:srgbClr val="FF0000"/>
                </a:solidFill>
                <a:latin typeface="Arial"/>
                <a:cs typeface="Arial"/>
              </a:rPr>
              <a:t>Treponema</a:t>
            </a:r>
            <a:r>
              <a:rPr sz="1600" i="1" spc="-15" dirty="0">
                <a:solidFill>
                  <a:srgbClr val="FF0000"/>
                </a:solidFill>
                <a:latin typeface="Arial"/>
                <a:cs typeface="Arial"/>
              </a:rPr>
              <a:t> </a:t>
            </a:r>
            <a:r>
              <a:rPr sz="1600" i="1" dirty="0">
                <a:solidFill>
                  <a:srgbClr val="FF0000"/>
                </a:solidFill>
                <a:latin typeface="Arial"/>
                <a:cs typeface="Arial"/>
              </a:rPr>
              <a:t>denticola</a:t>
            </a:r>
            <a:r>
              <a:rPr sz="1600" i="1" spc="-55" dirty="0">
                <a:solidFill>
                  <a:srgbClr val="FF0000"/>
                </a:solidFill>
                <a:latin typeface="Arial"/>
                <a:cs typeface="Arial"/>
              </a:rPr>
              <a:t> </a:t>
            </a:r>
            <a:r>
              <a:rPr sz="1600" dirty="0">
                <a:latin typeface="Wingdings"/>
                <a:cs typeface="Wingdings"/>
              </a:rPr>
              <a:t></a:t>
            </a:r>
            <a:r>
              <a:rPr sz="1600" spc="10" dirty="0">
                <a:latin typeface="Times New Roman"/>
                <a:cs typeface="Times New Roman"/>
              </a:rPr>
              <a:t> </a:t>
            </a:r>
            <a:r>
              <a:rPr sz="1600" dirty="0">
                <a:latin typeface="Arial"/>
                <a:cs typeface="Arial"/>
              </a:rPr>
              <a:t>vykazují</a:t>
            </a:r>
            <a:r>
              <a:rPr sz="1600" spc="-50" dirty="0">
                <a:latin typeface="Arial"/>
                <a:cs typeface="Arial"/>
              </a:rPr>
              <a:t> </a:t>
            </a:r>
            <a:r>
              <a:rPr sz="1600" dirty="0">
                <a:latin typeface="Arial"/>
                <a:cs typeface="Arial"/>
              </a:rPr>
              <a:t>schopnost</a:t>
            </a:r>
            <a:r>
              <a:rPr sz="1600" spc="-40" dirty="0">
                <a:latin typeface="Arial"/>
                <a:cs typeface="Arial"/>
              </a:rPr>
              <a:t> </a:t>
            </a:r>
            <a:r>
              <a:rPr sz="1600" dirty="0">
                <a:latin typeface="Arial"/>
                <a:cs typeface="Arial"/>
              </a:rPr>
              <a:t>řídit</a:t>
            </a:r>
            <a:r>
              <a:rPr sz="1600" spc="-20" dirty="0">
                <a:latin typeface="Arial"/>
                <a:cs typeface="Arial"/>
              </a:rPr>
              <a:t> </a:t>
            </a:r>
            <a:r>
              <a:rPr sz="1600" spc="-10" dirty="0">
                <a:latin typeface="Arial"/>
                <a:cs typeface="Arial"/>
              </a:rPr>
              <a:t>procesy </a:t>
            </a:r>
            <a:r>
              <a:rPr sz="1600" dirty="0">
                <a:latin typeface="Arial"/>
                <a:cs typeface="Arial"/>
              </a:rPr>
              <a:t>zapojené</a:t>
            </a:r>
            <a:r>
              <a:rPr sz="1600" spc="-70" dirty="0">
                <a:latin typeface="Arial"/>
                <a:cs typeface="Arial"/>
              </a:rPr>
              <a:t> </a:t>
            </a:r>
            <a:r>
              <a:rPr sz="1600" dirty="0">
                <a:latin typeface="Arial"/>
                <a:cs typeface="Arial"/>
              </a:rPr>
              <a:t>do</a:t>
            </a:r>
            <a:r>
              <a:rPr sz="1600" spc="-65" dirty="0">
                <a:latin typeface="Arial"/>
                <a:cs typeface="Arial"/>
              </a:rPr>
              <a:t> </a:t>
            </a:r>
            <a:r>
              <a:rPr sz="1600" dirty="0">
                <a:latin typeface="Arial"/>
                <a:cs typeface="Arial"/>
              </a:rPr>
              <a:t>patogeneze</a:t>
            </a:r>
            <a:r>
              <a:rPr sz="1600" spc="-45" dirty="0">
                <a:latin typeface="Arial"/>
                <a:cs typeface="Arial"/>
              </a:rPr>
              <a:t> </a:t>
            </a:r>
            <a:r>
              <a:rPr sz="1600" dirty="0">
                <a:latin typeface="Arial"/>
                <a:cs typeface="Arial"/>
              </a:rPr>
              <a:t>onemocnění</a:t>
            </a:r>
            <a:r>
              <a:rPr sz="1600" spc="-40" dirty="0">
                <a:latin typeface="Arial"/>
                <a:cs typeface="Arial"/>
              </a:rPr>
              <a:t> </a:t>
            </a:r>
            <a:r>
              <a:rPr sz="1600" dirty="0">
                <a:latin typeface="Arial"/>
                <a:cs typeface="Arial"/>
              </a:rPr>
              <a:t>parodontu</a:t>
            </a:r>
            <a:r>
              <a:rPr sz="1600" spc="-45" dirty="0">
                <a:latin typeface="Arial"/>
                <a:cs typeface="Arial"/>
              </a:rPr>
              <a:t> </a:t>
            </a:r>
            <a:r>
              <a:rPr sz="1600" dirty="0">
                <a:latin typeface="Arial"/>
                <a:cs typeface="Arial"/>
              </a:rPr>
              <a:t>tím,</a:t>
            </a:r>
            <a:r>
              <a:rPr sz="1600" spc="-25" dirty="0">
                <a:latin typeface="Arial"/>
                <a:cs typeface="Arial"/>
              </a:rPr>
              <a:t> </a:t>
            </a:r>
            <a:r>
              <a:rPr sz="1600" dirty="0">
                <a:latin typeface="Arial"/>
                <a:cs typeface="Arial"/>
              </a:rPr>
              <a:t>že</a:t>
            </a:r>
            <a:r>
              <a:rPr sz="1600" spc="-65" dirty="0">
                <a:latin typeface="Arial"/>
                <a:cs typeface="Arial"/>
              </a:rPr>
              <a:t> </a:t>
            </a:r>
            <a:r>
              <a:rPr sz="1600" dirty="0">
                <a:latin typeface="Arial"/>
                <a:cs typeface="Arial"/>
              </a:rPr>
              <a:t>řídí</a:t>
            </a:r>
            <a:r>
              <a:rPr sz="1600" spc="-35" dirty="0">
                <a:latin typeface="Arial"/>
                <a:cs typeface="Arial"/>
              </a:rPr>
              <a:t> </a:t>
            </a:r>
            <a:r>
              <a:rPr sz="1600" dirty="0">
                <a:solidFill>
                  <a:schemeClr val="tx1"/>
                </a:solidFill>
                <a:latin typeface="Arial"/>
                <a:cs typeface="Arial"/>
              </a:rPr>
              <a:t>restrukturalizaci</a:t>
            </a:r>
            <a:r>
              <a:rPr sz="1600" spc="-45" dirty="0">
                <a:solidFill>
                  <a:schemeClr val="tx1"/>
                </a:solidFill>
                <a:latin typeface="Arial"/>
                <a:cs typeface="Arial"/>
              </a:rPr>
              <a:t> </a:t>
            </a:r>
            <a:r>
              <a:rPr sz="1600" dirty="0">
                <a:solidFill>
                  <a:schemeClr val="tx1"/>
                </a:solidFill>
                <a:latin typeface="Arial"/>
                <a:cs typeface="Arial"/>
              </a:rPr>
              <a:t>mikrobioty</a:t>
            </a:r>
            <a:r>
              <a:rPr sz="1600" spc="-50" dirty="0">
                <a:solidFill>
                  <a:schemeClr val="tx1"/>
                </a:solidFill>
                <a:latin typeface="Arial"/>
                <a:cs typeface="Arial"/>
              </a:rPr>
              <a:t> </a:t>
            </a:r>
            <a:r>
              <a:rPr sz="1600" dirty="0">
                <a:solidFill>
                  <a:schemeClr val="tx1"/>
                </a:solidFill>
                <a:latin typeface="Arial"/>
                <a:cs typeface="Arial"/>
              </a:rPr>
              <a:t>a</a:t>
            </a:r>
            <a:r>
              <a:rPr sz="1600" spc="-55" dirty="0">
                <a:solidFill>
                  <a:schemeClr val="tx1"/>
                </a:solidFill>
                <a:latin typeface="Arial"/>
                <a:cs typeface="Arial"/>
              </a:rPr>
              <a:t> </a:t>
            </a:r>
            <a:r>
              <a:rPr sz="1600" dirty="0">
                <a:solidFill>
                  <a:schemeClr val="tx1"/>
                </a:solidFill>
                <a:latin typeface="Arial"/>
                <a:cs typeface="Arial"/>
              </a:rPr>
              <a:t>podporují</a:t>
            </a:r>
            <a:r>
              <a:rPr sz="1600" spc="-50" dirty="0">
                <a:solidFill>
                  <a:schemeClr val="tx1"/>
                </a:solidFill>
                <a:latin typeface="Arial"/>
                <a:cs typeface="Arial"/>
              </a:rPr>
              <a:t> </a:t>
            </a:r>
            <a:r>
              <a:rPr sz="1600" spc="-10" dirty="0">
                <a:solidFill>
                  <a:schemeClr val="tx1"/>
                </a:solidFill>
                <a:latin typeface="Arial"/>
                <a:cs typeface="Arial"/>
              </a:rPr>
              <a:t>zánět</a:t>
            </a:r>
            <a:endParaRPr sz="1600" dirty="0">
              <a:solidFill>
                <a:schemeClr val="tx1"/>
              </a:solidFill>
              <a:latin typeface="Arial"/>
              <a:cs typeface="Arial"/>
            </a:endParaRPr>
          </a:p>
          <a:p>
            <a:pPr marL="12700">
              <a:lnSpc>
                <a:spcPct val="100000"/>
              </a:lnSpc>
            </a:pPr>
            <a:r>
              <a:rPr sz="1600" dirty="0">
                <a:solidFill>
                  <a:srgbClr val="0000DC"/>
                </a:solidFill>
                <a:latin typeface="Wingdings"/>
                <a:cs typeface="Wingdings"/>
              </a:rPr>
              <a:t></a:t>
            </a:r>
            <a:r>
              <a:rPr sz="1600" spc="5" dirty="0">
                <a:solidFill>
                  <a:srgbClr val="0000DC"/>
                </a:solidFill>
                <a:latin typeface="Times New Roman"/>
                <a:cs typeface="Times New Roman"/>
              </a:rPr>
              <a:t> </a:t>
            </a:r>
            <a:r>
              <a:rPr sz="1600" dirty="0">
                <a:solidFill>
                  <a:srgbClr val="0000DC"/>
                </a:solidFill>
                <a:latin typeface="Arial"/>
                <a:cs typeface="Arial"/>
              </a:rPr>
              <a:t>orální</a:t>
            </a:r>
            <a:r>
              <a:rPr sz="1600" spc="-30" dirty="0">
                <a:solidFill>
                  <a:srgbClr val="0000DC"/>
                </a:solidFill>
                <a:latin typeface="Arial"/>
                <a:cs typeface="Arial"/>
              </a:rPr>
              <a:t> </a:t>
            </a:r>
            <a:r>
              <a:rPr sz="1600" dirty="0">
                <a:solidFill>
                  <a:srgbClr val="0000DC"/>
                </a:solidFill>
                <a:latin typeface="Arial"/>
                <a:cs typeface="Arial"/>
              </a:rPr>
              <a:t>virom</a:t>
            </a:r>
            <a:r>
              <a:rPr sz="1600" spc="-45" dirty="0">
                <a:solidFill>
                  <a:srgbClr val="0000DC"/>
                </a:solidFill>
                <a:latin typeface="Arial"/>
                <a:cs typeface="Arial"/>
              </a:rPr>
              <a:t> </a:t>
            </a:r>
            <a:r>
              <a:rPr sz="1600" dirty="0">
                <a:solidFill>
                  <a:schemeClr val="tx1"/>
                </a:solidFill>
                <a:latin typeface="Arial"/>
                <a:cs typeface="Arial"/>
              </a:rPr>
              <a:t>může</a:t>
            </a:r>
            <a:r>
              <a:rPr sz="1600" spc="-30" dirty="0">
                <a:solidFill>
                  <a:schemeClr val="tx1"/>
                </a:solidFill>
                <a:latin typeface="Arial"/>
                <a:cs typeface="Arial"/>
              </a:rPr>
              <a:t> </a:t>
            </a:r>
            <a:r>
              <a:rPr sz="1600" dirty="0">
                <a:solidFill>
                  <a:schemeClr val="tx1"/>
                </a:solidFill>
                <a:latin typeface="Arial"/>
                <a:cs typeface="Arial"/>
              </a:rPr>
              <a:t>být</a:t>
            </a:r>
            <a:r>
              <a:rPr sz="1600" spc="-50" dirty="0">
                <a:solidFill>
                  <a:schemeClr val="tx1"/>
                </a:solidFill>
                <a:latin typeface="Arial"/>
                <a:cs typeface="Arial"/>
              </a:rPr>
              <a:t> </a:t>
            </a:r>
            <a:r>
              <a:rPr sz="1600" dirty="0">
                <a:solidFill>
                  <a:schemeClr val="tx1"/>
                </a:solidFill>
                <a:latin typeface="Arial"/>
                <a:cs typeface="Arial"/>
              </a:rPr>
              <a:t>v</a:t>
            </a:r>
            <a:r>
              <a:rPr sz="1600" spc="-40" dirty="0">
                <a:solidFill>
                  <a:schemeClr val="tx1"/>
                </a:solidFill>
                <a:latin typeface="Arial"/>
                <a:cs typeface="Arial"/>
              </a:rPr>
              <a:t> </a:t>
            </a:r>
            <a:r>
              <a:rPr sz="1600" dirty="0">
                <a:solidFill>
                  <a:schemeClr val="tx1"/>
                </a:solidFill>
                <a:latin typeface="Arial"/>
                <a:cs typeface="Arial"/>
              </a:rPr>
              <a:t>patogenezi</a:t>
            </a:r>
            <a:r>
              <a:rPr sz="1600" spc="-40" dirty="0">
                <a:solidFill>
                  <a:schemeClr val="tx1"/>
                </a:solidFill>
                <a:latin typeface="Arial"/>
                <a:cs typeface="Arial"/>
              </a:rPr>
              <a:t> </a:t>
            </a:r>
            <a:r>
              <a:rPr sz="1600" dirty="0">
                <a:solidFill>
                  <a:schemeClr val="tx1"/>
                </a:solidFill>
                <a:latin typeface="Arial"/>
                <a:cs typeface="Arial"/>
              </a:rPr>
              <a:t>onemocnění</a:t>
            </a:r>
            <a:r>
              <a:rPr sz="1600" spc="-35" dirty="0">
                <a:solidFill>
                  <a:schemeClr val="tx1"/>
                </a:solidFill>
                <a:latin typeface="Arial"/>
                <a:cs typeface="Arial"/>
              </a:rPr>
              <a:t> </a:t>
            </a:r>
            <a:r>
              <a:rPr sz="1600" dirty="0">
                <a:solidFill>
                  <a:schemeClr val="tx1"/>
                </a:solidFill>
                <a:latin typeface="Arial"/>
                <a:cs typeface="Arial"/>
              </a:rPr>
              <a:t>stejně</a:t>
            </a:r>
            <a:r>
              <a:rPr sz="1600" spc="-45" dirty="0">
                <a:solidFill>
                  <a:schemeClr val="tx1"/>
                </a:solidFill>
                <a:latin typeface="Arial"/>
                <a:cs typeface="Arial"/>
              </a:rPr>
              <a:t> </a:t>
            </a:r>
            <a:r>
              <a:rPr sz="1600" dirty="0">
                <a:solidFill>
                  <a:schemeClr val="tx1"/>
                </a:solidFill>
                <a:latin typeface="Arial"/>
                <a:cs typeface="Arial"/>
              </a:rPr>
              <a:t>významný</a:t>
            </a:r>
            <a:r>
              <a:rPr sz="1600" spc="-45" dirty="0">
                <a:solidFill>
                  <a:schemeClr val="tx1"/>
                </a:solidFill>
                <a:latin typeface="Arial"/>
                <a:cs typeface="Arial"/>
              </a:rPr>
              <a:t> </a:t>
            </a:r>
            <a:r>
              <a:rPr sz="1600" dirty="0">
                <a:solidFill>
                  <a:schemeClr val="tx1"/>
                </a:solidFill>
                <a:latin typeface="Arial"/>
                <a:cs typeface="Arial"/>
              </a:rPr>
              <a:t>jako</a:t>
            </a:r>
            <a:r>
              <a:rPr sz="1600" spc="-60" dirty="0">
                <a:solidFill>
                  <a:schemeClr val="tx1"/>
                </a:solidFill>
                <a:latin typeface="Arial"/>
                <a:cs typeface="Arial"/>
              </a:rPr>
              <a:t> </a:t>
            </a:r>
            <a:r>
              <a:rPr sz="1600" dirty="0">
                <a:solidFill>
                  <a:schemeClr val="tx1"/>
                </a:solidFill>
                <a:latin typeface="Arial"/>
                <a:cs typeface="Arial"/>
              </a:rPr>
              <a:t>orální</a:t>
            </a:r>
            <a:r>
              <a:rPr sz="1600" spc="-5" dirty="0">
                <a:solidFill>
                  <a:schemeClr val="tx1"/>
                </a:solidFill>
                <a:latin typeface="Arial"/>
                <a:cs typeface="Arial"/>
              </a:rPr>
              <a:t> </a:t>
            </a:r>
            <a:r>
              <a:rPr sz="1600" spc="-10" dirty="0">
                <a:solidFill>
                  <a:schemeClr val="tx1"/>
                </a:solidFill>
                <a:latin typeface="Arial"/>
                <a:cs typeface="Arial"/>
              </a:rPr>
              <a:t>bakteriom</a:t>
            </a:r>
            <a:endParaRPr sz="1600" dirty="0">
              <a:solidFill>
                <a:schemeClr val="tx1"/>
              </a:solidFill>
              <a:latin typeface="Arial"/>
              <a:cs typeface="Arial"/>
            </a:endParaRPr>
          </a:p>
        </p:txBody>
      </p:sp>
      <p:sp>
        <p:nvSpPr>
          <p:cNvPr id="6" name="object 6"/>
          <p:cNvSpPr txBox="1"/>
          <p:nvPr/>
        </p:nvSpPr>
        <p:spPr>
          <a:xfrm>
            <a:off x="10469118" y="2995040"/>
            <a:ext cx="149161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https://doi.org/10.1038/s41579-018-0089-</a:t>
            </a:r>
            <a:r>
              <a:rPr sz="600" spc="-50" dirty="0">
                <a:latin typeface="Tahoma"/>
                <a:cs typeface="Tahoma"/>
              </a:rPr>
              <a:t>x</a:t>
            </a:r>
            <a:endParaRPr sz="600">
              <a:latin typeface="Tahoma"/>
              <a:cs typeface="Tahoma"/>
            </a:endParaRPr>
          </a:p>
        </p:txBody>
      </p:sp>
      <p:sp>
        <p:nvSpPr>
          <p:cNvPr id="7" name="object 7"/>
          <p:cNvSpPr txBox="1"/>
          <p:nvPr/>
        </p:nvSpPr>
        <p:spPr>
          <a:xfrm>
            <a:off x="10682985" y="807466"/>
            <a:ext cx="132778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Arial"/>
                <a:cs typeface="Arial"/>
              </a:rPr>
              <a:t>Microbial</a:t>
            </a:r>
            <a:r>
              <a:rPr sz="700" spc="75" dirty="0">
                <a:latin typeface="Arial"/>
                <a:cs typeface="Arial"/>
              </a:rPr>
              <a:t> </a:t>
            </a:r>
            <a:r>
              <a:rPr sz="700" dirty="0">
                <a:latin typeface="Arial"/>
                <a:cs typeface="Arial"/>
              </a:rPr>
              <a:t>colonization</a:t>
            </a:r>
            <a:r>
              <a:rPr sz="700" spc="85" dirty="0">
                <a:latin typeface="Arial"/>
                <a:cs typeface="Arial"/>
              </a:rPr>
              <a:t> </a:t>
            </a:r>
            <a:r>
              <a:rPr sz="700" dirty="0">
                <a:latin typeface="Arial"/>
                <a:cs typeface="Arial"/>
              </a:rPr>
              <a:t>occurs</a:t>
            </a:r>
            <a:r>
              <a:rPr sz="700" spc="90" dirty="0">
                <a:latin typeface="Arial"/>
                <a:cs typeface="Arial"/>
              </a:rPr>
              <a:t> </a:t>
            </a:r>
            <a:r>
              <a:rPr sz="700" spc="-25" dirty="0">
                <a:latin typeface="Arial"/>
                <a:cs typeface="Arial"/>
              </a:rPr>
              <a:t>on</a:t>
            </a:r>
            <a:r>
              <a:rPr sz="700" spc="500" dirty="0">
                <a:latin typeface="Arial"/>
                <a:cs typeface="Arial"/>
              </a:rPr>
              <a:t> </a:t>
            </a:r>
            <a:r>
              <a:rPr sz="700" dirty="0">
                <a:latin typeface="Arial"/>
                <a:cs typeface="Arial"/>
              </a:rPr>
              <a:t>all</a:t>
            </a:r>
            <a:r>
              <a:rPr sz="700" spc="265" dirty="0">
                <a:latin typeface="Arial"/>
                <a:cs typeface="Arial"/>
              </a:rPr>
              <a:t>  </a:t>
            </a:r>
            <a:r>
              <a:rPr sz="700" dirty="0">
                <a:latin typeface="Arial"/>
                <a:cs typeface="Arial"/>
              </a:rPr>
              <a:t>available</a:t>
            </a:r>
            <a:r>
              <a:rPr sz="700" spc="260" dirty="0">
                <a:latin typeface="Arial"/>
                <a:cs typeface="Arial"/>
              </a:rPr>
              <a:t>  </a:t>
            </a:r>
            <a:r>
              <a:rPr sz="700" dirty="0">
                <a:latin typeface="Arial"/>
                <a:cs typeface="Arial"/>
              </a:rPr>
              <a:t>surfaces,</a:t>
            </a:r>
            <a:r>
              <a:rPr sz="700" spc="270"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microorganisms</a:t>
            </a:r>
            <a:r>
              <a:rPr sz="700" spc="280" dirty="0">
                <a:latin typeface="Arial"/>
                <a:cs typeface="Arial"/>
              </a:rPr>
              <a:t>   </a:t>
            </a:r>
            <a:r>
              <a:rPr sz="700" dirty="0">
                <a:latin typeface="Arial"/>
                <a:cs typeface="Arial"/>
              </a:rPr>
              <a:t>can</a:t>
            </a:r>
            <a:r>
              <a:rPr sz="700" spc="290" dirty="0">
                <a:latin typeface="Arial"/>
                <a:cs typeface="Arial"/>
              </a:rPr>
              <a:t>   </a:t>
            </a:r>
            <a:r>
              <a:rPr sz="700" spc="-20" dirty="0">
                <a:latin typeface="Arial"/>
                <a:cs typeface="Arial"/>
              </a:rPr>
              <a:t>also</a:t>
            </a:r>
            <a:r>
              <a:rPr sz="700" spc="500" dirty="0">
                <a:latin typeface="Arial"/>
                <a:cs typeface="Arial"/>
              </a:rPr>
              <a:t> </a:t>
            </a:r>
            <a:r>
              <a:rPr sz="700" dirty="0">
                <a:latin typeface="Arial"/>
                <a:cs typeface="Arial"/>
              </a:rPr>
              <a:t>penetrate</a:t>
            </a:r>
            <a:r>
              <a:rPr sz="700" spc="165" dirty="0">
                <a:latin typeface="Arial"/>
                <a:cs typeface="Arial"/>
              </a:rPr>
              <a:t> </a:t>
            </a:r>
            <a:r>
              <a:rPr sz="700" dirty="0">
                <a:latin typeface="Arial"/>
                <a:cs typeface="Arial"/>
              </a:rPr>
              <a:t>epithelial</a:t>
            </a:r>
            <a:r>
              <a:rPr sz="700" spc="175" dirty="0">
                <a:latin typeface="Arial"/>
                <a:cs typeface="Arial"/>
              </a:rPr>
              <a:t> </a:t>
            </a:r>
            <a:r>
              <a:rPr sz="700" dirty="0">
                <a:latin typeface="Arial"/>
                <a:cs typeface="Arial"/>
              </a:rPr>
              <a:t>tissues</a:t>
            </a:r>
            <a:r>
              <a:rPr sz="700" spc="180" dirty="0">
                <a:latin typeface="Arial"/>
                <a:cs typeface="Arial"/>
              </a:rPr>
              <a:t> </a:t>
            </a:r>
            <a:r>
              <a:rPr sz="700" spc="-25" dirty="0">
                <a:latin typeface="Arial"/>
                <a:cs typeface="Arial"/>
              </a:rPr>
              <a:t>and</a:t>
            </a:r>
            <a:endParaRPr sz="700">
              <a:latin typeface="Arial"/>
              <a:cs typeface="Arial"/>
            </a:endParaRPr>
          </a:p>
        </p:txBody>
      </p:sp>
      <p:sp>
        <p:nvSpPr>
          <p:cNvPr id="8" name="object 8"/>
          <p:cNvSpPr txBox="1"/>
          <p:nvPr/>
        </p:nvSpPr>
        <p:spPr>
          <a:xfrm>
            <a:off x="10682985" y="1234567"/>
            <a:ext cx="1329055" cy="1625600"/>
          </a:xfrm>
          <a:prstGeom prst="rect">
            <a:avLst/>
          </a:prstGeom>
        </p:spPr>
        <p:txBody>
          <a:bodyPr vert="horz" wrap="square" lIns="0" tIns="12065" rIns="0" bIns="0" rtlCol="0">
            <a:spAutoFit/>
          </a:bodyPr>
          <a:lstStyle/>
          <a:p>
            <a:pPr marL="12700" marR="5080" algn="just">
              <a:lnSpc>
                <a:spcPct val="100000"/>
              </a:lnSpc>
              <a:spcBef>
                <a:spcPts val="95"/>
              </a:spcBef>
              <a:tabLst>
                <a:tab pos="880110" algn="l"/>
              </a:tabLst>
            </a:pPr>
            <a:r>
              <a:rPr sz="700" dirty="0">
                <a:latin typeface="Arial"/>
                <a:cs typeface="Arial"/>
              </a:rPr>
              <a:t>cells.</a:t>
            </a:r>
            <a:r>
              <a:rPr sz="700" spc="80" dirty="0">
                <a:latin typeface="Arial"/>
                <a:cs typeface="Arial"/>
              </a:rPr>
              <a:t> </a:t>
            </a:r>
            <a:r>
              <a:rPr sz="700" dirty="0">
                <a:latin typeface="Arial"/>
                <a:cs typeface="Arial"/>
              </a:rPr>
              <a:t>The</a:t>
            </a:r>
            <a:r>
              <a:rPr sz="700" spc="85" dirty="0">
                <a:latin typeface="Arial"/>
                <a:cs typeface="Arial"/>
              </a:rPr>
              <a:t> </a:t>
            </a:r>
            <a:r>
              <a:rPr sz="700" dirty="0">
                <a:latin typeface="Arial"/>
                <a:cs typeface="Arial"/>
              </a:rPr>
              <a:t>microbiota</a:t>
            </a:r>
            <a:r>
              <a:rPr sz="700" spc="85" dirty="0">
                <a:latin typeface="Arial"/>
                <a:cs typeface="Arial"/>
              </a:rPr>
              <a:t> </a:t>
            </a:r>
            <a:r>
              <a:rPr sz="700" spc="-10" dirty="0">
                <a:latin typeface="Arial"/>
                <a:cs typeface="Arial"/>
              </a:rPr>
              <a:t>assembles</a:t>
            </a:r>
            <a:r>
              <a:rPr sz="700" spc="500" dirty="0">
                <a:latin typeface="Arial"/>
                <a:cs typeface="Arial"/>
              </a:rPr>
              <a:t> </a:t>
            </a:r>
            <a:r>
              <a:rPr sz="700" dirty="0">
                <a:latin typeface="Arial"/>
                <a:cs typeface="Arial"/>
              </a:rPr>
              <a:t>into</a:t>
            </a:r>
            <a:r>
              <a:rPr sz="700" spc="140" dirty="0">
                <a:latin typeface="Arial"/>
                <a:cs typeface="Arial"/>
              </a:rPr>
              <a:t> </a:t>
            </a:r>
            <a:r>
              <a:rPr sz="700" dirty="0">
                <a:latin typeface="Arial"/>
                <a:cs typeface="Arial"/>
              </a:rPr>
              <a:t>biofilm</a:t>
            </a:r>
            <a:r>
              <a:rPr sz="700" spc="160" dirty="0">
                <a:latin typeface="Arial"/>
                <a:cs typeface="Arial"/>
              </a:rPr>
              <a:t> </a:t>
            </a:r>
            <a:r>
              <a:rPr sz="700" dirty="0">
                <a:latin typeface="Arial"/>
                <a:cs typeface="Arial"/>
              </a:rPr>
              <a:t>communities</a:t>
            </a:r>
            <a:r>
              <a:rPr sz="700" spc="145" dirty="0">
                <a:latin typeface="Arial"/>
                <a:cs typeface="Arial"/>
              </a:rPr>
              <a:t> </a:t>
            </a:r>
            <a:r>
              <a:rPr sz="700" dirty="0">
                <a:latin typeface="Arial"/>
                <a:cs typeface="Arial"/>
              </a:rPr>
              <a:t>on</a:t>
            </a:r>
            <a:r>
              <a:rPr sz="700" spc="160" dirty="0">
                <a:latin typeface="Arial"/>
                <a:cs typeface="Arial"/>
              </a:rPr>
              <a:t> </a:t>
            </a:r>
            <a:r>
              <a:rPr sz="700" spc="-25" dirty="0">
                <a:latin typeface="Arial"/>
                <a:cs typeface="Arial"/>
              </a:rPr>
              <a:t>the</a:t>
            </a:r>
            <a:r>
              <a:rPr sz="700" spc="500" dirty="0">
                <a:latin typeface="Arial"/>
                <a:cs typeface="Arial"/>
              </a:rPr>
              <a:t> </a:t>
            </a:r>
            <a:r>
              <a:rPr sz="700" dirty="0">
                <a:latin typeface="Arial"/>
                <a:cs typeface="Arial"/>
              </a:rPr>
              <a:t>abiotic</a:t>
            </a:r>
            <a:r>
              <a:rPr sz="700" spc="290" dirty="0">
                <a:latin typeface="Arial"/>
                <a:cs typeface="Arial"/>
              </a:rPr>
              <a:t> </a:t>
            </a:r>
            <a:r>
              <a:rPr sz="700" dirty="0">
                <a:latin typeface="Arial"/>
                <a:cs typeface="Arial"/>
              </a:rPr>
              <a:t>and</a:t>
            </a:r>
            <a:r>
              <a:rPr sz="700" spc="290" dirty="0">
                <a:latin typeface="Arial"/>
                <a:cs typeface="Arial"/>
              </a:rPr>
              <a:t> </a:t>
            </a:r>
            <a:r>
              <a:rPr sz="700" dirty="0">
                <a:latin typeface="Arial"/>
                <a:cs typeface="Arial"/>
              </a:rPr>
              <a:t>biotic</a:t>
            </a:r>
            <a:r>
              <a:rPr sz="700" spc="290" dirty="0">
                <a:latin typeface="Arial"/>
                <a:cs typeface="Arial"/>
              </a:rPr>
              <a:t> </a:t>
            </a:r>
            <a:r>
              <a:rPr sz="700" dirty="0">
                <a:latin typeface="Arial"/>
                <a:cs typeface="Arial"/>
              </a:rPr>
              <a:t>surfaces.</a:t>
            </a:r>
            <a:r>
              <a:rPr sz="700" spc="305" dirty="0">
                <a:latin typeface="Arial"/>
                <a:cs typeface="Arial"/>
              </a:rPr>
              <a:t> </a:t>
            </a:r>
            <a:r>
              <a:rPr sz="700" spc="-25" dirty="0">
                <a:latin typeface="Arial"/>
                <a:cs typeface="Arial"/>
              </a:rPr>
              <a:t>In</a:t>
            </a:r>
            <a:r>
              <a:rPr sz="700" spc="500" dirty="0">
                <a:latin typeface="Arial"/>
                <a:cs typeface="Arial"/>
              </a:rPr>
              <a:t> </a:t>
            </a:r>
            <a:r>
              <a:rPr sz="700" dirty="0">
                <a:latin typeface="Arial"/>
                <a:cs typeface="Arial"/>
              </a:rPr>
              <a:t>health</a:t>
            </a:r>
            <a:r>
              <a:rPr sz="700" spc="445" dirty="0">
                <a:latin typeface="Arial"/>
                <a:cs typeface="Arial"/>
              </a:rPr>
              <a:t> </a:t>
            </a:r>
            <a:r>
              <a:rPr sz="700" dirty="0">
                <a:latin typeface="Arial"/>
                <a:cs typeface="Arial"/>
              </a:rPr>
              <a:t>(left),</a:t>
            </a:r>
            <a:r>
              <a:rPr sz="700" spc="440" dirty="0">
                <a:latin typeface="Arial"/>
                <a:cs typeface="Arial"/>
              </a:rPr>
              <a:t> </a:t>
            </a:r>
            <a:r>
              <a:rPr sz="700" dirty="0">
                <a:latin typeface="Arial"/>
                <a:cs typeface="Arial"/>
              </a:rPr>
              <a:t>eubiotic</a:t>
            </a:r>
            <a:r>
              <a:rPr sz="700" spc="455" dirty="0">
                <a:latin typeface="Arial"/>
                <a:cs typeface="Arial"/>
              </a:rPr>
              <a:t> </a:t>
            </a:r>
            <a:r>
              <a:rPr sz="700" spc="-10" dirty="0">
                <a:latin typeface="Arial"/>
                <a:cs typeface="Arial"/>
              </a:rPr>
              <a:t>biofilms</a:t>
            </a:r>
            <a:r>
              <a:rPr sz="700" spc="500" dirty="0">
                <a:latin typeface="Arial"/>
                <a:cs typeface="Arial"/>
              </a:rPr>
              <a:t> </a:t>
            </a:r>
            <a:r>
              <a:rPr sz="700" dirty="0">
                <a:latin typeface="Arial"/>
                <a:cs typeface="Arial"/>
              </a:rPr>
              <a:t>maintain</a:t>
            </a:r>
            <a:r>
              <a:rPr sz="700" spc="120" dirty="0">
                <a:latin typeface="Arial"/>
                <a:cs typeface="Arial"/>
              </a:rPr>
              <a:t> </a:t>
            </a:r>
            <a:r>
              <a:rPr sz="700" dirty="0">
                <a:latin typeface="Arial"/>
                <a:cs typeface="Arial"/>
              </a:rPr>
              <a:t>a</a:t>
            </a:r>
            <a:r>
              <a:rPr sz="700" spc="114" dirty="0">
                <a:latin typeface="Arial"/>
                <a:cs typeface="Arial"/>
              </a:rPr>
              <a:t> </a:t>
            </a:r>
            <a:r>
              <a:rPr sz="700" dirty="0">
                <a:latin typeface="Arial"/>
                <a:cs typeface="Arial"/>
              </a:rPr>
              <a:t>homeostatic</a:t>
            </a:r>
            <a:r>
              <a:rPr sz="700" spc="114" dirty="0">
                <a:latin typeface="Arial"/>
                <a:cs typeface="Arial"/>
              </a:rPr>
              <a:t> </a:t>
            </a:r>
            <a:r>
              <a:rPr sz="700" spc="-10" dirty="0">
                <a:latin typeface="Arial"/>
                <a:cs typeface="Arial"/>
              </a:rPr>
              <a:t>balance</a:t>
            </a:r>
            <a:r>
              <a:rPr sz="700" spc="500" dirty="0">
                <a:latin typeface="Arial"/>
                <a:cs typeface="Arial"/>
              </a:rPr>
              <a:t> </a:t>
            </a:r>
            <a:r>
              <a:rPr sz="700" dirty="0">
                <a:latin typeface="Arial"/>
                <a:cs typeface="Arial"/>
              </a:rPr>
              <a:t>with</a:t>
            </a:r>
            <a:r>
              <a:rPr sz="700" spc="90" dirty="0">
                <a:latin typeface="Arial"/>
                <a:cs typeface="Arial"/>
              </a:rPr>
              <a:t> </a:t>
            </a:r>
            <a:r>
              <a:rPr sz="700" dirty="0">
                <a:latin typeface="Arial"/>
                <a:cs typeface="Arial"/>
              </a:rPr>
              <a:t>the</a:t>
            </a:r>
            <a:r>
              <a:rPr sz="700" spc="85" dirty="0">
                <a:latin typeface="Arial"/>
                <a:cs typeface="Arial"/>
              </a:rPr>
              <a:t> </a:t>
            </a:r>
            <a:r>
              <a:rPr sz="700" dirty="0">
                <a:latin typeface="Arial"/>
                <a:cs typeface="Arial"/>
              </a:rPr>
              <a:t>host.</a:t>
            </a:r>
            <a:r>
              <a:rPr sz="700" spc="90" dirty="0">
                <a:latin typeface="Arial"/>
                <a:cs typeface="Arial"/>
              </a:rPr>
              <a:t> </a:t>
            </a:r>
            <a:r>
              <a:rPr sz="700" dirty="0">
                <a:latin typeface="Arial"/>
                <a:cs typeface="Arial"/>
              </a:rPr>
              <a:t>In</a:t>
            </a:r>
            <a:r>
              <a:rPr sz="700" spc="90" dirty="0">
                <a:latin typeface="Arial"/>
                <a:cs typeface="Arial"/>
              </a:rPr>
              <a:t> </a:t>
            </a:r>
            <a:r>
              <a:rPr sz="700" dirty="0">
                <a:latin typeface="Arial"/>
                <a:cs typeface="Arial"/>
              </a:rPr>
              <a:t>disease</a:t>
            </a:r>
            <a:r>
              <a:rPr sz="700" spc="90" dirty="0">
                <a:latin typeface="Arial"/>
                <a:cs typeface="Arial"/>
              </a:rPr>
              <a:t> </a:t>
            </a:r>
            <a:r>
              <a:rPr sz="700" spc="-10" dirty="0">
                <a:latin typeface="Arial"/>
                <a:cs typeface="Arial"/>
              </a:rPr>
              <a:t>(right),</a:t>
            </a:r>
            <a:r>
              <a:rPr sz="700" spc="500" dirty="0">
                <a:latin typeface="Arial"/>
                <a:cs typeface="Arial"/>
              </a:rPr>
              <a:t> </a:t>
            </a:r>
            <a:r>
              <a:rPr sz="700" dirty="0">
                <a:latin typeface="Arial"/>
                <a:cs typeface="Arial"/>
              </a:rPr>
              <a:t>caries</a:t>
            </a:r>
            <a:r>
              <a:rPr sz="700" spc="305" dirty="0">
                <a:latin typeface="Arial"/>
                <a:cs typeface="Arial"/>
              </a:rPr>
              <a:t> </a:t>
            </a:r>
            <a:r>
              <a:rPr sz="700" dirty="0">
                <a:latin typeface="Arial"/>
                <a:cs typeface="Arial"/>
              </a:rPr>
              <a:t>and</a:t>
            </a:r>
            <a:r>
              <a:rPr sz="700" spc="310" dirty="0">
                <a:latin typeface="Arial"/>
                <a:cs typeface="Arial"/>
              </a:rPr>
              <a:t> </a:t>
            </a:r>
            <a:r>
              <a:rPr sz="700" dirty="0">
                <a:latin typeface="Arial"/>
                <a:cs typeface="Arial"/>
              </a:rPr>
              <a:t>periodontitis</a:t>
            </a:r>
            <a:r>
              <a:rPr sz="700" spc="315" dirty="0">
                <a:latin typeface="Arial"/>
                <a:cs typeface="Arial"/>
              </a:rPr>
              <a:t> </a:t>
            </a:r>
            <a:r>
              <a:rPr sz="700" spc="-20" dirty="0">
                <a:latin typeface="Arial"/>
                <a:cs typeface="Arial"/>
              </a:rPr>
              <a:t>ensue</a:t>
            </a:r>
            <a:r>
              <a:rPr sz="700" spc="500" dirty="0">
                <a:latin typeface="Arial"/>
                <a:cs typeface="Arial"/>
              </a:rPr>
              <a:t> </a:t>
            </a:r>
            <a:r>
              <a:rPr sz="700" dirty="0">
                <a:latin typeface="Arial"/>
                <a:cs typeface="Arial"/>
              </a:rPr>
              <a:t>when</a:t>
            </a:r>
            <a:r>
              <a:rPr sz="700" spc="45" dirty="0">
                <a:latin typeface="Arial"/>
                <a:cs typeface="Arial"/>
              </a:rPr>
              <a:t> </a:t>
            </a:r>
            <a:r>
              <a:rPr sz="700" dirty="0">
                <a:latin typeface="Arial"/>
                <a:cs typeface="Arial"/>
              </a:rPr>
              <a:t>biofilms</a:t>
            </a:r>
            <a:r>
              <a:rPr sz="700" spc="50" dirty="0">
                <a:latin typeface="Arial"/>
                <a:cs typeface="Arial"/>
              </a:rPr>
              <a:t> </a:t>
            </a:r>
            <a:r>
              <a:rPr sz="700" dirty="0">
                <a:latin typeface="Arial"/>
                <a:cs typeface="Arial"/>
              </a:rPr>
              <a:t>become</a:t>
            </a:r>
            <a:r>
              <a:rPr sz="700" spc="55" dirty="0">
                <a:latin typeface="Arial"/>
                <a:cs typeface="Arial"/>
              </a:rPr>
              <a:t> </a:t>
            </a:r>
            <a:r>
              <a:rPr sz="700" spc="-10" dirty="0">
                <a:latin typeface="Arial"/>
                <a:cs typeface="Arial"/>
              </a:rPr>
              <a:t>dysbiotic,</a:t>
            </a:r>
            <a:r>
              <a:rPr sz="700" spc="500" dirty="0">
                <a:latin typeface="Arial"/>
                <a:cs typeface="Arial"/>
              </a:rPr>
              <a:t> </a:t>
            </a:r>
            <a:r>
              <a:rPr sz="700" dirty="0">
                <a:latin typeface="Arial"/>
                <a:cs typeface="Arial"/>
              </a:rPr>
              <a:t>resulting</a:t>
            </a:r>
            <a:r>
              <a:rPr sz="700" spc="50" dirty="0">
                <a:latin typeface="Arial"/>
                <a:cs typeface="Arial"/>
              </a:rPr>
              <a:t> </a:t>
            </a:r>
            <a:r>
              <a:rPr sz="700" dirty="0">
                <a:latin typeface="Arial"/>
                <a:cs typeface="Arial"/>
              </a:rPr>
              <a:t>in</a:t>
            </a:r>
            <a:r>
              <a:rPr sz="700" spc="50" dirty="0">
                <a:latin typeface="Arial"/>
                <a:cs typeface="Arial"/>
              </a:rPr>
              <a:t> </a:t>
            </a:r>
            <a:r>
              <a:rPr sz="700" dirty="0">
                <a:latin typeface="Arial"/>
                <a:cs typeface="Arial"/>
              </a:rPr>
              <a:t>increased</a:t>
            </a:r>
            <a:r>
              <a:rPr sz="700" spc="65" dirty="0">
                <a:latin typeface="Arial"/>
                <a:cs typeface="Arial"/>
              </a:rPr>
              <a:t> </a:t>
            </a:r>
            <a:r>
              <a:rPr sz="700" dirty="0">
                <a:latin typeface="Arial"/>
                <a:cs typeface="Arial"/>
              </a:rPr>
              <a:t>levels</a:t>
            </a:r>
            <a:r>
              <a:rPr sz="700" spc="65"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duration</a:t>
            </a:r>
            <a:r>
              <a:rPr sz="700" spc="10" dirty="0">
                <a:latin typeface="Arial"/>
                <a:cs typeface="Arial"/>
              </a:rPr>
              <a:t> </a:t>
            </a:r>
            <a:r>
              <a:rPr sz="700" dirty="0">
                <a:latin typeface="Arial"/>
                <a:cs typeface="Arial"/>
              </a:rPr>
              <a:t>of low</a:t>
            </a:r>
            <a:r>
              <a:rPr sz="700" spc="-5" dirty="0">
                <a:latin typeface="Arial"/>
                <a:cs typeface="Arial"/>
              </a:rPr>
              <a:t> </a:t>
            </a:r>
            <a:r>
              <a:rPr sz="700" dirty="0">
                <a:latin typeface="Arial"/>
                <a:cs typeface="Arial"/>
              </a:rPr>
              <a:t>pH</a:t>
            </a:r>
            <a:r>
              <a:rPr sz="700" spc="5" dirty="0">
                <a:latin typeface="Arial"/>
                <a:cs typeface="Arial"/>
              </a:rPr>
              <a:t> </a:t>
            </a:r>
            <a:r>
              <a:rPr sz="700" dirty="0">
                <a:latin typeface="Arial"/>
                <a:cs typeface="Arial"/>
              </a:rPr>
              <a:t>challenge</a:t>
            </a:r>
            <a:r>
              <a:rPr sz="700" spc="20"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the</a:t>
            </a:r>
            <a:r>
              <a:rPr sz="700" spc="215" dirty="0">
                <a:latin typeface="Arial"/>
                <a:cs typeface="Arial"/>
              </a:rPr>
              <a:t>  </a:t>
            </a:r>
            <a:r>
              <a:rPr sz="700" dirty="0">
                <a:latin typeface="Arial"/>
                <a:cs typeface="Arial"/>
              </a:rPr>
              <a:t>induction</a:t>
            </a:r>
            <a:r>
              <a:rPr sz="700" spc="220" dirty="0">
                <a:latin typeface="Arial"/>
                <a:cs typeface="Arial"/>
              </a:rPr>
              <a:t>  </a:t>
            </a:r>
            <a:r>
              <a:rPr sz="700" dirty="0">
                <a:latin typeface="Arial"/>
                <a:cs typeface="Arial"/>
              </a:rPr>
              <a:t>of</a:t>
            </a:r>
            <a:r>
              <a:rPr sz="700" spc="215" dirty="0">
                <a:latin typeface="Arial"/>
                <a:cs typeface="Arial"/>
              </a:rPr>
              <a:t>  </a:t>
            </a:r>
            <a:r>
              <a:rPr sz="700" spc="-10" dirty="0">
                <a:latin typeface="Arial"/>
                <a:cs typeface="Arial"/>
              </a:rPr>
              <a:t>destructive</a:t>
            </a:r>
            <a:r>
              <a:rPr sz="700" spc="500" dirty="0">
                <a:latin typeface="Arial"/>
                <a:cs typeface="Arial"/>
              </a:rPr>
              <a:t> </a:t>
            </a:r>
            <a:r>
              <a:rPr sz="700" spc="-10" dirty="0">
                <a:latin typeface="Arial"/>
                <a:cs typeface="Arial"/>
              </a:rPr>
              <a:t>inflammatory</a:t>
            </a:r>
            <a:r>
              <a:rPr sz="700" dirty="0">
                <a:latin typeface="Arial"/>
                <a:cs typeface="Arial"/>
              </a:rPr>
              <a:t>	</a:t>
            </a:r>
            <a:r>
              <a:rPr sz="700" spc="-10" dirty="0">
                <a:latin typeface="Arial"/>
                <a:cs typeface="Arial"/>
              </a:rPr>
              <a:t>responses,</a:t>
            </a:r>
            <a:r>
              <a:rPr sz="700" spc="500" dirty="0">
                <a:latin typeface="Arial"/>
                <a:cs typeface="Arial"/>
              </a:rPr>
              <a:t> </a:t>
            </a:r>
            <a:r>
              <a:rPr sz="700" dirty="0">
                <a:latin typeface="Arial"/>
                <a:cs typeface="Arial"/>
              </a:rPr>
              <a:t>respectively.</a:t>
            </a:r>
            <a:r>
              <a:rPr sz="700" spc="285" dirty="0">
                <a:latin typeface="Arial"/>
                <a:cs typeface="Arial"/>
              </a:rPr>
              <a:t> </a:t>
            </a:r>
            <a:r>
              <a:rPr sz="700" dirty="0">
                <a:latin typeface="Arial"/>
                <a:cs typeface="Arial"/>
              </a:rPr>
              <a:t>EPS,</a:t>
            </a:r>
            <a:r>
              <a:rPr sz="700" spc="280" dirty="0">
                <a:latin typeface="Arial"/>
                <a:cs typeface="Arial"/>
              </a:rPr>
              <a:t> </a:t>
            </a:r>
            <a:r>
              <a:rPr sz="700" spc="-10" dirty="0">
                <a:latin typeface="Arial"/>
                <a:cs typeface="Arial"/>
              </a:rPr>
              <a:t>extracellular</a:t>
            </a:r>
            <a:r>
              <a:rPr sz="700" spc="500" dirty="0">
                <a:latin typeface="Arial"/>
                <a:cs typeface="Arial"/>
              </a:rPr>
              <a:t> </a:t>
            </a:r>
            <a:r>
              <a:rPr sz="700" dirty="0">
                <a:latin typeface="Arial"/>
                <a:cs typeface="Arial"/>
              </a:rPr>
              <a:t>polymeric</a:t>
            </a:r>
            <a:r>
              <a:rPr sz="700" spc="345" dirty="0">
                <a:latin typeface="Arial"/>
                <a:cs typeface="Arial"/>
              </a:rPr>
              <a:t>  </a:t>
            </a:r>
            <a:r>
              <a:rPr sz="700" dirty="0">
                <a:latin typeface="Arial"/>
                <a:cs typeface="Arial"/>
              </a:rPr>
              <a:t>substance;</a:t>
            </a:r>
            <a:r>
              <a:rPr sz="700" spc="345" dirty="0">
                <a:latin typeface="Arial"/>
                <a:cs typeface="Arial"/>
              </a:rPr>
              <a:t>  </a:t>
            </a:r>
            <a:r>
              <a:rPr sz="700" spc="-20" dirty="0">
                <a:latin typeface="Arial"/>
                <a:cs typeface="Arial"/>
              </a:rPr>
              <a:t>GCF,</a:t>
            </a:r>
            <a:r>
              <a:rPr sz="700" spc="500" dirty="0">
                <a:latin typeface="Arial"/>
                <a:cs typeface="Arial"/>
              </a:rPr>
              <a:t> </a:t>
            </a:r>
            <a:r>
              <a:rPr sz="700" dirty="0">
                <a:latin typeface="Arial"/>
                <a:cs typeface="Arial"/>
              </a:rPr>
              <a:t>gingival</a:t>
            </a:r>
            <a:r>
              <a:rPr sz="700" spc="-50" dirty="0">
                <a:latin typeface="Arial"/>
                <a:cs typeface="Arial"/>
              </a:rPr>
              <a:t> </a:t>
            </a:r>
            <a:r>
              <a:rPr sz="700" dirty="0">
                <a:latin typeface="Arial"/>
                <a:cs typeface="Arial"/>
              </a:rPr>
              <a:t>crevicular</a:t>
            </a:r>
            <a:r>
              <a:rPr sz="700" spc="-35" dirty="0">
                <a:latin typeface="Arial"/>
                <a:cs typeface="Arial"/>
              </a:rPr>
              <a:t> </a:t>
            </a:r>
            <a:r>
              <a:rPr sz="700" spc="-10" dirty="0">
                <a:latin typeface="Arial"/>
                <a:cs typeface="Arial"/>
              </a:rPr>
              <a:t>fluid.</a:t>
            </a:r>
            <a:endParaRPr sz="7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86500" y="103631"/>
            <a:ext cx="4201667" cy="3078480"/>
          </a:xfrm>
          <a:prstGeom prst="rect">
            <a:avLst/>
          </a:prstGeom>
        </p:spPr>
      </p:pic>
      <p:sp>
        <p:nvSpPr>
          <p:cNvPr id="3" name="object 3"/>
          <p:cNvSpPr txBox="1">
            <a:spLocks noGrp="1"/>
          </p:cNvSpPr>
          <p:nvPr>
            <p:ph type="title"/>
          </p:nvPr>
        </p:nvSpPr>
        <p:spPr>
          <a:xfrm>
            <a:off x="175056" y="46177"/>
            <a:ext cx="5784215"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60" dirty="0"/>
              <a:t> </a:t>
            </a:r>
            <a:r>
              <a:rPr dirty="0"/>
              <a:t>analýza</a:t>
            </a:r>
            <a:r>
              <a:rPr spc="-160" dirty="0"/>
              <a:t> </a:t>
            </a:r>
            <a:r>
              <a:rPr spc="-25" dirty="0"/>
              <a:t>OM</a:t>
            </a:r>
          </a:p>
        </p:txBody>
      </p:sp>
      <p:sp>
        <p:nvSpPr>
          <p:cNvPr id="10" name="object 10"/>
          <p:cNvSpPr txBox="1"/>
          <p:nvPr/>
        </p:nvSpPr>
        <p:spPr>
          <a:xfrm>
            <a:off x="9563481" y="6702252"/>
            <a:ext cx="1153160" cy="111125"/>
          </a:xfrm>
          <a:prstGeom prst="rect">
            <a:avLst/>
          </a:prstGeom>
        </p:spPr>
        <p:txBody>
          <a:bodyPr vert="horz" wrap="square" lIns="0" tIns="5080" rIns="0" bIns="0" rtlCol="0">
            <a:spAutoFit/>
          </a:bodyPr>
          <a:lstStyle/>
          <a:p>
            <a:pPr marL="12700">
              <a:lnSpc>
                <a:spcPct val="100000"/>
              </a:lnSpc>
              <a:spcBef>
                <a:spcPts val="40"/>
              </a:spcBef>
            </a:pPr>
            <a:r>
              <a:rPr sz="600" spc="-10" dirty="0">
                <a:latin typeface="Arial"/>
                <a:cs typeface="Arial"/>
              </a:rPr>
              <a:t>https://doi.org/10.1111/prd.12393</a:t>
            </a:r>
            <a:endParaRPr sz="600">
              <a:latin typeface="Arial"/>
              <a:cs typeface="Arial"/>
            </a:endParaRPr>
          </a:p>
        </p:txBody>
      </p:sp>
      <p:sp>
        <p:nvSpPr>
          <p:cNvPr id="4" name="object 4"/>
          <p:cNvSpPr txBox="1"/>
          <p:nvPr/>
        </p:nvSpPr>
        <p:spPr>
          <a:xfrm>
            <a:off x="473151" y="927458"/>
            <a:ext cx="6183630" cy="2233930"/>
          </a:xfrm>
          <a:prstGeom prst="rect">
            <a:avLst/>
          </a:prstGeom>
        </p:spPr>
        <p:txBody>
          <a:bodyPr vert="horz" wrap="square" lIns="0" tIns="231775" rIns="0" bIns="0" rtlCol="0">
            <a:spAutoFit/>
          </a:bodyPr>
          <a:lstStyle/>
          <a:p>
            <a:pPr marL="12700">
              <a:lnSpc>
                <a:spcPct val="100000"/>
              </a:lnSpc>
              <a:spcBef>
                <a:spcPts val="1825"/>
              </a:spcBef>
              <a:tabLst>
                <a:tab pos="192405" algn="l"/>
              </a:tabLst>
            </a:pPr>
            <a:r>
              <a:rPr sz="2800" dirty="0">
                <a:solidFill>
                  <a:srgbClr val="0000DC"/>
                </a:solidFill>
                <a:latin typeface="Arial"/>
                <a:cs typeface="Arial"/>
              </a:rPr>
              <a:t>̶	</a:t>
            </a:r>
            <a:r>
              <a:rPr sz="2800" dirty="0">
                <a:latin typeface="Arial"/>
                <a:cs typeface="Arial"/>
              </a:rPr>
              <a:t>Orální</a:t>
            </a:r>
            <a:r>
              <a:rPr sz="2800" spc="-80" dirty="0">
                <a:latin typeface="Arial"/>
                <a:cs typeface="Arial"/>
              </a:rPr>
              <a:t> </a:t>
            </a:r>
            <a:r>
              <a:rPr sz="2800" spc="-10" dirty="0">
                <a:latin typeface="Arial"/>
                <a:cs typeface="Arial"/>
              </a:rPr>
              <a:t>mikrobiom</a:t>
            </a:r>
            <a:endParaRPr sz="2800" dirty="0">
              <a:latin typeface="Arial"/>
              <a:cs typeface="Arial"/>
            </a:endParaRPr>
          </a:p>
          <a:p>
            <a:pPr marL="405765" marR="5080" indent="-140335">
              <a:lnSpc>
                <a:spcPct val="100000"/>
              </a:lnSpc>
              <a:spcBef>
                <a:spcPts val="1245"/>
              </a:spcBef>
              <a:tabLst>
                <a:tab pos="443865" algn="l"/>
              </a:tabLst>
            </a:pPr>
            <a:r>
              <a:rPr sz="2000" dirty="0">
                <a:solidFill>
                  <a:srgbClr val="0000DC"/>
                </a:solidFill>
                <a:latin typeface="Arial"/>
                <a:cs typeface="Arial"/>
              </a:rPr>
              <a:t>̶		</a:t>
            </a:r>
            <a:r>
              <a:rPr sz="2000" dirty="0">
                <a:latin typeface="Arial"/>
                <a:cs typeface="Arial"/>
              </a:rPr>
              <a:t>dysbióza</a:t>
            </a:r>
            <a:r>
              <a:rPr sz="2000" spc="-45" dirty="0">
                <a:latin typeface="Arial"/>
                <a:cs typeface="Arial"/>
              </a:rPr>
              <a:t> </a:t>
            </a:r>
            <a:r>
              <a:rPr sz="2000" dirty="0">
                <a:latin typeface="Wingdings"/>
                <a:cs typeface="Wingdings"/>
              </a:rPr>
              <a:t></a:t>
            </a:r>
            <a:r>
              <a:rPr sz="2000" spc="40" dirty="0">
                <a:latin typeface="Times New Roman"/>
                <a:cs typeface="Times New Roman"/>
              </a:rPr>
              <a:t> </a:t>
            </a:r>
            <a:r>
              <a:rPr sz="2000" dirty="0">
                <a:latin typeface="Arial"/>
                <a:cs typeface="Arial"/>
              </a:rPr>
              <a:t>mikroby</a:t>
            </a:r>
            <a:r>
              <a:rPr sz="2000" spc="-50" dirty="0">
                <a:latin typeface="Arial"/>
                <a:cs typeface="Arial"/>
              </a:rPr>
              <a:t> </a:t>
            </a:r>
            <a:r>
              <a:rPr sz="2000" dirty="0">
                <a:latin typeface="Arial"/>
                <a:cs typeface="Arial"/>
              </a:rPr>
              <a:t>DÚ</a:t>
            </a:r>
            <a:r>
              <a:rPr sz="2000" spc="-30" dirty="0">
                <a:latin typeface="Arial"/>
                <a:cs typeface="Arial"/>
              </a:rPr>
              <a:t> </a:t>
            </a:r>
            <a:r>
              <a:rPr sz="2000" dirty="0">
                <a:latin typeface="Arial"/>
                <a:cs typeface="Arial"/>
              </a:rPr>
              <a:t>mohou</a:t>
            </a:r>
            <a:r>
              <a:rPr sz="2000" spc="-40" dirty="0">
                <a:latin typeface="Arial"/>
                <a:cs typeface="Arial"/>
              </a:rPr>
              <a:t> </a:t>
            </a:r>
            <a:r>
              <a:rPr sz="2000" dirty="0">
                <a:latin typeface="Arial"/>
                <a:cs typeface="Arial"/>
              </a:rPr>
              <a:t>ovlivňovat</a:t>
            </a:r>
            <a:r>
              <a:rPr sz="2000" spc="-15" dirty="0">
                <a:latin typeface="Arial"/>
                <a:cs typeface="Arial"/>
              </a:rPr>
              <a:t> </a:t>
            </a:r>
            <a:r>
              <a:rPr sz="2000" spc="-10" dirty="0">
                <a:latin typeface="Arial"/>
                <a:cs typeface="Arial"/>
              </a:rPr>
              <a:t>imunitní </a:t>
            </a:r>
            <a:r>
              <a:rPr sz="2000" dirty="0">
                <a:latin typeface="Arial"/>
                <a:cs typeface="Arial"/>
              </a:rPr>
              <a:t>odpověď</a:t>
            </a:r>
            <a:r>
              <a:rPr sz="2000" spc="-55" dirty="0">
                <a:latin typeface="Arial"/>
                <a:cs typeface="Arial"/>
              </a:rPr>
              <a:t> </a:t>
            </a:r>
            <a:r>
              <a:rPr sz="2000" dirty="0">
                <a:latin typeface="Arial"/>
                <a:cs typeface="Arial"/>
              </a:rPr>
              <a:t>a</a:t>
            </a:r>
            <a:r>
              <a:rPr sz="2000" spc="-10" dirty="0">
                <a:latin typeface="Arial"/>
                <a:cs typeface="Arial"/>
              </a:rPr>
              <a:t> </a:t>
            </a:r>
            <a:r>
              <a:rPr sz="2000" dirty="0">
                <a:latin typeface="Arial"/>
                <a:cs typeface="Arial"/>
              </a:rPr>
              <a:t>patogenezi</a:t>
            </a:r>
            <a:r>
              <a:rPr sz="2000" spc="-50" dirty="0">
                <a:latin typeface="Arial"/>
                <a:cs typeface="Arial"/>
              </a:rPr>
              <a:t> </a:t>
            </a:r>
            <a:r>
              <a:rPr sz="2000" dirty="0">
                <a:latin typeface="Arial"/>
                <a:cs typeface="Arial"/>
              </a:rPr>
              <a:t>nemoci</a:t>
            </a:r>
            <a:r>
              <a:rPr sz="2000" spc="-30" dirty="0">
                <a:latin typeface="Arial"/>
                <a:cs typeface="Arial"/>
              </a:rPr>
              <a:t> </a:t>
            </a:r>
            <a:r>
              <a:rPr sz="2000" dirty="0">
                <a:latin typeface="Arial"/>
                <a:cs typeface="Arial"/>
              </a:rPr>
              <a:t>i</a:t>
            </a:r>
            <a:r>
              <a:rPr sz="2000" spc="-5" dirty="0">
                <a:latin typeface="Arial"/>
                <a:cs typeface="Arial"/>
              </a:rPr>
              <a:t> </a:t>
            </a:r>
            <a:r>
              <a:rPr sz="2000" dirty="0">
                <a:latin typeface="Arial"/>
                <a:cs typeface="Arial"/>
              </a:rPr>
              <a:t>mimo</a:t>
            </a:r>
            <a:r>
              <a:rPr sz="2000" spc="-30" dirty="0">
                <a:latin typeface="Arial"/>
                <a:cs typeface="Arial"/>
              </a:rPr>
              <a:t> </a:t>
            </a:r>
            <a:r>
              <a:rPr sz="2000" spc="-25" dirty="0">
                <a:latin typeface="Arial"/>
                <a:cs typeface="Arial"/>
              </a:rPr>
              <a:t>DÚ </a:t>
            </a:r>
            <a:r>
              <a:rPr sz="2000" dirty="0">
                <a:latin typeface="Arial"/>
                <a:cs typeface="Arial"/>
              </a:rPr>
              <a:t>(rezervoár</a:t>
            </a:r>
            <a:r>
              <a:rPr sz="2000" spc="-45" dirty="0">
                <a:latin typeface="Arial"/>
                <a:cs typeface="Arial"/>
              </a:rPr>
              <a:t> </a:t>
            </a:r>
            <a:r>
              <a:rPr sz="2000" spc="-10" dirty="0">
                <a:latin typeface="Arial"/>
                <a:cs typeface="Arial"/>
              </a:rPr>
              <a:t>pathobiontů)</a:t>
            </a:r>
            <a:endParaRPr sz="2000" dirty="0">
              <a:latin typeface="Arial"/>
              <a:cs typeface="Arial"/>
            </a:endParaRPr>
          </a:p>
          <a:p>
            <a:pPr marL="297180" algn="ctr">
              <a:lnSpc>
                <a:spcPct val="100000"/>
              </a:lnSpc>
              <a:spcBef>
                <a:spcPts val="20"/>
              </a:spcBef>
            </a:pPr>
            <a:r>
              <a:rPr sz="1600" dirty="0">
                <a:solidFill>
                  <a:srgbClr val="FF0000"/>
                </a:solidFill>
                <a:latin typeface="Wingdings"/>
                <a:cs typeface="Wingdings"/>
              </a:rPr>
              <a:t></a:t>
            </a:r>
            <a:r>
              <a:rPr sz="1600" spc="30" dirty="0">
                <a:latin typeface="Times New Roman"/>
                <a:cs typeface="Times New Roman"/>
              </a:rPr>
              <a:t> </a:t>
            </a:r>
            <a:r>
              <a:rPr sz="1600" dirty="0">
                <a:solidFill>
                  <a:srgbClr val="FF0000"/>
                </a:solidFill>
                <a:latin typeface="Arial"/>
                <a:cs typeface="Arial"/>
              </a:rPr>
              <a:t>dutina</a:t>
            </a:r>
            <a:r>
              <a:rPr sz="1600" spc="-25" dirty="0">
                <a:solidFill>
                  <a:srgbClr val="FF0000"/>
                </a:solidFill>
                <a:latin typeface="Arial"/>
                <a:cs typeface="Arial"/>
              </a:rPr>
              <a:t> </a:t>
            </a:r>
            <a:r>
              <a:rPr sz="1600" dirty="0">
                <a:solidFill>
                  <a:srgbClr val="FF0000"/>
                </a:solidFill>
                <a:latin typeface="Arial"/>
                <a:cs typeface="Arial"/>
              </a:rPr>
              <a:t>ústní </a:t>
            </a:r>
            <a:r>
              <a:rPr sz="1600" dirty="0">
                <a:solidFill>
                  <a:srgbClr val="FF0000"/>
                </a:solidFill>
                <a:latin typeface="Wingdings"/>
                <a:cs typeface="Wingdings"/>
              </a:rPr>
              <a:t></a:t>
            </a:r>
            <a:r>
              <a:rPr sz="1600" spc="30" dirty="0">
                <a:solidFill>
                  <a:srgbClr val="FF0000"/>
                </a:solidFill>
                <a:latin typeface="Times New Roman"/>
                <a:cs typeface="Times New Roman"/>
              </a:rPr>
              <a:t> </a:t>
            </a:r>
            <a:r>
              <a:rPr sz="1600" dirty="0">
                <a:solidFill>
                  <a:srgbClr val="FF0000"/>
                </a:solidFill>
                <a:latin typeface="Arial"/>
                <a:cs typeface="Arial"/>
              </a:rPr>
              <a:t>vysoká</a:t>
            </a:r>
            <a:r>
              <a:rPr sz="1600" spc="-10" dirty="0">
                <a:solidFill>
                  <a:srgbClr val="FF0000"/>
                </a:solidFill>
                <a:latin typeface="Arial"/>
                <a:cs typeface="Arial"/>
              </a:rPr>
              <a:t> </a:t>
            </a:r>
            <a:r>
              <a:rPr sz="1600" dirty="0">
                <a:solidFill>
                  <a:srgbClr val="FF0000"/>
                </a:solidFill>
                <a:latin typeface="Arial"/>
                <a:cs typeface="Arial"/>
              </a:rPr>
              <a:t>míra </a:t>
            </a:r>
            <a:r>
              <a:rPr sz="1600" spc="-10" dirty="0">
                <a:solidFill>
                  <a:srgbClr val="FF0000"/>
                </a:solidFill>
                <a:latin typeface="Arial"/>
                <a:cs typeface="Arial"/>
              </a:rPr>
              <a:t>vaskularizace,</a:t>
            </a:r>
            <a:r>
              <a:rPr sz="1600" spc="-40" dirty="0">
                <a:solidFill>
                  <a:srgbClr val="FF0000"/>
                </a:solidFill>
                <a:latin typeface="Arial"/>
                <a:cs typeface="Arial"/>
              </a:rPr>
              <a:t> </a:t>
            </a:r>
            <a:r>
              <a:rPr sz="1600" spc="-10" dirty="0">
                <a:solidFill>
                  <a:srgbClr val="FF0000"/>
                </a:solidFill>
                <a:latin typeface="Arial"/>
                <a:cs typeface="Arial"/>
              </a:rPr>
              <a:t>vstupní</a:t>
            </a:r>
            <a:endParaRPr sz="1600" dirty="0">
              <a:solidFill>
                <a:srgbClr val="FF0000"/>
              </a:solidFill>
              <a:latin typeface="Arial"/>
              <a:cs typeface="Arial"/>
            </a:endParaRPr>
          </a:p>
          <a:p>
            <a:pPr marL="1739900" algn="ctr">
              <a:lnSpc>
                <a:spcPct val="100000"/>
              </a:lnSpc>
            </a:pPr>
            <a:r>
              <a:rPr sz="1600" dirty="0">
                <a:solidFill>
                  <a:srgbClr val="FF0000"/>
                </a:solidFill>
                <a:latin typeface="Arial"/>
                <a:cs typeface="Arial"/>
              </a:rPr>
              <a:t>místo</a:t>
            </a:r>
            <a:r>
              <a:rPr sz="1600" spc="-30" dirty="0">
                <a:solidFill>
                  <a:srgbClr val="FF0000"/>
                </a:solidFill>
                <a:latin typeface="Arial"/>
                <a:cs typeface="Arial"/>
              </a:rPr>
              <a:t> </a:t>
            </a:r>
            <a:r>
              <a:rPr sz="1600" dirty="0">
                <a:solidFill>
                  <a:srgbClr val="FF0000"/>
                </a:solidFill>
                <a:latin typeface="Arial"/>
                <a:cs typeface="Arial"/>
              </a:rPr>
              <a:t>dýchací</a:t>
            </a:r>
            <a:r>
              <a:rPr sz="1600" spc="-40" dirty="0">
                <a:solidFill>
                  <a:srgbClr val="FF0000"/>
                </a:solidFill>
                <a:latin typeface="Arial"/>
                <a:cs typeface="Arial"/>
              </a:rPr>
              <a:t> </a:t>
            </a:r>
            <a:r>
              <a:rPr sz="1600" dirty="0">
                <a:solidFill>
                  <a:srgbClr val="FF0000"/>
                </a:solidFill>
                <a:latin typeface="Arial"/>
                <a:cs typeface="Arial"/>
              </a:rPr>
              <a:t>a</a:t>
            </a:r>
            <a:r>
              <a:rPr sz="1600" spc="-35" dirty="0">
                <a:solidFill>
                  <a:srgbClr val="FF0000"/>
                </a:solidFill>
                <a:latin typeface="Arial"/>
                <a:cs typeface="Arial"/>
              </a:rPr>
              <a:t> </a:t>
            </a:r>
            <a:r>
              <a:rPr sz="1600" dirty="0">
                <a:solidFill>
                  <a:srgbClr val="FF0000"/>
                </a:solidFill>
                <a:latin typeface="Arial"/>
                <a:cs typeface="Arial"/>
              </a:rPr>
              <a:t>trávící</a:t>
            </a:r>
            <a:r>
              <a:rPr sz="1600" spc="-10" dirty="0">
                <a:solidFill>
                  <a:srgbClr val="FF0000"/>
                </a:solidFill>
                <a:latin typeface="Arial"/>
                <a:cs typeface="Arial"/>
              </a:rPr>
              <a:t> soustavy</a:t>
            </a:r>
            <a:endParaRPr sz="1600" dirty="0">
              <a:solidFill>
                <a:srgbClr val="FF0000"/>
              </a:solidFill>
              <a:latin typeface="Arial"/>
              <a:cs typeface="Arial"/>
            </a:endParaRPr>
          </a:p>
        </p:txBody>
      </p:sp>
      <p:sp>
        <p:nvSpPr>
          <p:cNvPr id="5" name="object 5"/>
          <p:cNvSpPr txBox="1"/>
          <p:nvPr/>
        </p:nvSpPr>
        <p:spPr>
          <a:xfrm>
            <a:off x="726135" y="3377310"/>
            <a:ext cx="11101705" cy="3015615"/>
          </a:xfrm>
          <a:prstGeom prst="rect">
            <a:avLst/>
          </a:prstGeom>
        </p:spPr>
        <p:txBody>
          <a:bodyPr vert="horz" wrap="square" lIns="0" tIns="13335" rIns="0" bIns="0" rtlCol="0">
            <a:spAutoFit/>
          </a:bodyPr>
          <a:lstStyle/>
          <a:p>
            <a:pPr marL="12700">
              <a:lnSpc>
                <a:spcPct val="100000"/>
              </a:lnSpc>
              <a:spcBef>
                <a:spcPts val="105"/>
              </a:spcBef>
              <a:tabLst>
                <a:tab pos="190500" algn="l"/>
              </a:tabLst>
            </a:pPr>
            <a:r>
              <a:rPr sz="2000" dirty="0">
                <a:solidFill>
                  <a:srgbClr val="0000DC"/>
                </a:solidFill>
                <a:latin typeface="Arial"/>
                <a:cs typeface="Arial"/>
              </a:rPr>
              <a:t>̶	</a:t>
            </a:r>
            <a:r>
              <a:rPr sz="2000" u="sng" dirty="0">
                <a:uFill>
                  <a:solidFill>
                    <a:srgbClr val="000000"/>
                  </a:solidFill>
                </a:uFill>
                <a:latin typeface="Arial"/>
                <a:cs typeface="Arial"/>
              </a:rPr>
              <a:t>systémová</a:t>
            </a:r>
            <a:r>
              <a:rPr sz="2000" u="sng" spc="-40" dirty="0">
                <a:uFill>
                  <a:solidFill>
                    <a:srgbClr val="000000"/>
                  </a:solidFill>
                </a:uFill>
                <a:latin typeface="Arial"/>
                <a:cs typeface="Arial"/>
              </a:rPr>
              <a:t> </a:t>
            </a:r>
            <a:r>
              <a:rPr sz="2000" u="sng" dirty="0">
                <a:uFill>
                  <a:solidFill>
                    <a:srgbClr val="000000"/>
                  </a:solidFill>
                </a:uFill>
                <a:latin typeface="Arial"/>
                <a:cs typeface="Arial"/>
              </a:rPr>
              <a:t>onemocnění</a:t>
            </a:r>
            <a:r>
              <a:rPr sz="2000" spc="-60" dirty="0">
                <a:latin typeface="Arial"/>
                <a:cs typeface="Arial"/>
              </a:rPr>
              <a:t> </a:t>
            </a:r>
            <a:r>
              <a:rPr sz="2000" dirty="0">
                <a:latin typeface="Wingdings"/>
                <a:cs typeface="Wingdings"/>
              </a:rPr>
              <a:t></a:t>
            </a:r>
            <a:r>
              <a:rPr sz="2000" spc="50" dirty="0">
                <a:latin typeface="Times New Roman"/>
                <a:cs typeface="Times New Roman"/>
              </a:rPr>
              <a:t> </a:t>
            </a:r>
            <a:r>
              <a:rPr sz="2000" dirty="0">
                <a:latin typeface="Arial"/>
                <a:cs typeface="Arial"/>
              </a:rPr>
              <a:t>primární</a:t>
            </a:r>
            <a:r>
              <a:rPr sz="2000" spc="-50" dirty="0">
                <a:latin typeface="Arial"/>
                <a:cs typeface="Arial"/>
              </a:rPr>
              <a:t> </a:t>
            </a:r>
            <a:r>
              <a:rPr sz="2000" dirty="0">
                <a:latin typeface="Arial"/>
                <a:cs typeface="Arial"/>
              </a:rPr>
              <a:t>mechanismy</a:t>
            </a:r>
            <a:r>
              <a:rPr sz="2000" spc="-55" dirty="0">
                <a:latin typeface="Arial"/>
                <a:cs typeface="Arial"/>
              </a:rPr>
              <a:t> </a:t>
            </a:r>
            <a:r>
              <a:rPr sz="2000" dirty="0">
                <a:latin typeface="Arial"/>
                <a:cs typeface="Arial"/>
              </a:rPr>
              <a:t>spojující</a:t>
            </a:r>
            <a:r>
              <a:rPr sz="2000" spc="-35" dirty="0">
                <a:latin typeface="Arial"/>
                <a:cs typeface="Arial"/>
              </a:rPr>
              <a:t> </a:t>
            </a:r>
            <a:r>
              <a:rPr sz="2000" dirty="0">
                <a:latin typeface="Arial"/>
                <a:cs typeface="Arial"/>
              </a:rPr>
              <a:t>or.</a:t>
            </a:r>
            <a:r>
              <a:rPr sz="2000" spc="-30" dirty="0">
                <a:latin typeface="Arial"/>
                <a:cs typeface="Arial"/>
              </a:rPr>
              <a:t> </a:t>
            </a:r>
            <a:r>
              <a:rPr sz="2000" dirty="0">
                <a:latin typeface="Arial"/>
                <a:cs typeface="Arial"/>
              </a:rPr>
              <a:t>infekci</a:t>
            </a:r>
            <a:r>
              <a:rPr sz="2000" spc="-30" dirty="0">
                <a:latin typeface="Arial"/>
                <a:cs typeface="Arial"/>
              </a:rPr>
              <a:t> </a:t>
            </a:r>
            <a:r>
              <a:rPr sz="2000" dirty="0">
                <a:latin typeface="Arial"/>
                <a:cs typeface="Arial"/>
              </a:rPr>
              <a:t>se</a:t>
            </a:r>
            <a:r>
              <a:rPr sz="2000" spc="-25" dirty="0">
                <a:latin typeface="Arial"/>
                <a:cs typeface="Arial"/>
              </a:rPr>
              <a:t> </a:t>
            </a:r>
            <a:r>
              <a:rPr sz="2000" dirty="0">
                <a:latin typeface="Arial"/>
                <a:cs typeface="Arial"/>
              </a:rPr>
              <a:t>systémovými</a:t>
            </a:r>
            <a:r>
              <a:rPr sz="2000" spc="-45" dirty="0">
                <a:latin typeface="Arial"/>
                <a:cs typeface="Arial"/>
              </a:rPr>
              <a:t> </a:t>
            </a:r>
            <a:r>
              <a:rPr sz="2000" spc="-10" dirty="0">
                <a:latin typeface="Arial"/>
                <a:cs typeface="Arial"/>
              </a:rPr>
              <a:t>patologiemi</a:t>
            </a:r>
            <a:endParaRPr sz="2000" dirty="0">
              <a:latin typeface="Arial"/>
              <a:cs typeface="Arial"/>
            </a:endParaRPr>
          </a:p>
          <a:p>
            <a:pPr marL="422275">
              <a:lnSpc>
                <a:spcPct val="100000"/>
              </a:lnSpc>
              <a:spcBef>
                <a:spcPts val="15"/>
              </a:spcBef>
            </a:pPr>
            <a:r>
              <a:rPr sz="1600" dirty="0">
                <a:latin typeface="Wingdings"/>
                <a:cs typeface="Wingdings"/>
              </a:rPr>
              <a:t></a:t>
            </a:r>
            <a:r>
              <a:rPr sz="1600" spc="25" dirty="0">
                <a:latin typeface="Times New Roman"/>
                <a:cs typeface="Times New Roman"/>
              </a:rPr>
              <a:t> </a:t>
            </a:r>
            <a:r>
              <a:rPr sz="1600" dirty="0">
                <a:latin typeface="Arial"/>
                <a:cs typeface="Arial"/>
              </a:rPr>
              <a:t>šíření</a:t>
            </a:r>
            <a:r>
              <a:rPr sz="1600" spc="-5" dirty="0">
                <a:latin typeface="Arial"/>
                <a:cs typeface="Arial"/>
              </a:rPr>
              <a:t> </a:t>
            </a:r>
            <a:r>
              <a:rPr sz="1600" dirty="0">
                <a:latin typeface="Arial"/>
                <a:cs typeface="Arial"/>
              </a:rPr>
              <a:t>infekce</a:t>
            </a:r>
            <a:r>
              <a:rPr sz="1600" spc="-35" dirty="0">
                <a:latin typeface="Arial"/>
                <a:cs typeface="Arial"/>
              </a:rPr>
              <a:t> </a:t>
            </a:r>
            <a:r>
              <a:rPr sz="1600" dirty="0">
                <a:latin typeface="Arial"/>
                <a:cs typeface="Arial"/>
              </a:rPr>
              <a:t>z</a:t>
            </a:r>
            <a:r>
              <a:rPr sz="1600" spc="-25" dirty="0">
                <a:latin typeface="Arial"/>
                <a:cs typeface="Arial"/>
              </a:rPr>
              <a:t> </a:t>
            </a:r>
            <a:r>
              <a:rPr sz="1600" dirty="0">
                <a:latin typeface="Arial"/>
                <a:cs typeface="Arial"/>
              </a:rPr>
              <a:t>dutiny</a:t>
            </a:r>
            <a:r>
              <a:rPr sz="1600" spc="-25" dirty="0">
                <a:latin typeface="Arial"/>
                <a:cs typeface="Arial"/>
              </a:rPr>
              <a:t> </a:t>
            </a:r>
            <a:r>
              <a:rPr sz="1600" dirty="0">
                <a:latin typeface="Arial"/>
                <a:cs typeface="Arial"/>
              </a:rPr>
              <a:t>ústní</a:t>
            </a:r>
            <a:r>
              <a:rPr sz="1600" spc="-15" dirty="0">
                <a:latin typeface="Arial"/>
                <a:cs typeface="Arial"/>
              </a:rPr>
              <a:t> </a:t>
            </a:r>
            <a:r>
              <a:rPr sz="1600" dirty="0">
                <a:latin typeface="Arial"/>
                <a:cs typeface="Arial"/>
              </a:rPr>
              <a:t>v</a:t>
            </a:r>
            <a:r>
              <a:rPr sz="1600" spc="-20" dirty="0">
                <a:latin typeface="Arial"/>
                <a:cs typeface="Arial"/>
              </a:rPr>
              <a:t> </a:t>
            </a:r>
            <a:r>
              <a:rPr sz="1600" dirty="0">
                <a:latin typeface="Arial"/>
                <a:cs typeface="Arial"/>
              </a:rPr>
              <a:t>důsledku</a:t>
            </a:r>
            <a:r>
              <a:rPr sz="1600" spc="-35" dirty="0">
                <a:latin typeface="Arial"/>
                <a:cs typeface="Arial"/>
              </a:rPr>
              <a:t> </a:t>
            </a:r>
            <a:r>
              <a:rPr sz="1600" dirty="0">
                <a:latin typeface="Arial"/>
                <a:cs typeface="Arial"/>
              </a:rPr>
              <a:t>přechodné</a:t>
            </a:r>
            <a:r>
              <a:rPr sz="1600" spc="-10" dirty="0">
                <a:latin typeface="Arial"/>
                <a:cs typeface="Arial"/>
              </a:rPr>
              <a:t> bakteriémie</a:t>
            </a:r>
            <a:endParaRPr sz="1600" dirty="0">
              <a:latin typeface="Arial"/>
              <a:cs typeface="Arial"/>
            </a:endParaRPr>
          </a:p>
          <a:p>
            <a:pPr marL="422275">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cirkulace</a:t>
            </a:r>
            <a:r>
              <a:rPr sz="1600" spc="-65" dirty="0">
                <a:latin typeface="Arial"/>
                <a:cs typeface="Arial"/>
              </a:rPr>
              <a:t> </a:t>
            </a:r>
            <a:r>
              <a:rPr sz="1600" dirty="0">
                <a:latin typeface="Arial"/>
                <a:cs typeface="Arial"/>
              </a:rPr>
              <a:t>mikrobiálních</a:t>
            </a:r>
            <a:r>
              <a:rPr sz="1600" spc="-55" dirty="0">
                <a:latin typeface="Arial"/>
                <a:cs typeface="Arial"/>
              </a:rPr>
              <a:t> </a:t>
            </a:r>
            <a:r>
              <a:rPr sz="1600" spc="-10" dirty="0">
                <a:latin typeface="Arial"/>
                <a:cs typeface="Arial"/>
              </a:rPr>
              <a:t>toxinů</a:t>
            </a:r>
            <a:endParaRPr sz="1600" dirty="0">
              <a:latin typeface="Arial"/>
              <a:cs typeface="Arial"/>
            </a:endParaRPr>
          </a:p>
          <a:p>
            <a:pPr marL="422275">
              <a:lnSpc>
                <a:spcPct val="100000"/>
              </a:lnSpc>
            </a:pPr>
            <a:r>
              <a:rPr sz="1600" dirty="0">
                <a:latin typeface="Wingdings"/>
                <a:cs typeface="Wingdings"/>
              </a:rPr>
              <a:t></a:t>
            </a:r>
            <a:r>
              <a:rPr sz="1600" spc="15" dirty="0">
                <a:latin typeface="Times New Roman"/>
                <a:cs typeface="Times New Roman"/>
              </a:rPr>
              <a:t> </a:t>
            </a:r>
            <a:r>
              <a:rPr sz="1600" dirty="0">
                <a:latin typeface="Arial"/>
                <a:cs typeface="Arial"/>
              </a:rPr>
              <a:t>systémový</a:t>
            </a:r>
            <a:r>
              <a:rPr sz="1600" spc="-20" dirty="0">
                <a:latin typeface="Arial"/>
                <a:cs typeface="Arial"/>
              </a:rPr>
              <a:t> </a:t>
            </a:r>
            <a:r>
              <a:rPr sz="1600" dirty="0">
                <a:latin typeface="Arial"/>
                <a:cs typeface="Arial"/>
              </a:rPr>
              <a:t>zánět</a:t>
            </a:r>
            <a:r>
              <a:rPr sz="1600" spc="-30" dirty="0">
                <a:latin typeface="Arial"/>
                <a:cs typeface="Arial"/>
              </a:rPr>
              <a:t> </a:t>
            </a:r>
            <a:r>
              <a:rPr sz="1600" dirty="0">
                <a:latin typeface="Arial"/>
                <a:cs typeface="Arial"/>
              </a:rPr>
              <a:t>způsobený</a:t>
            </a:r>
            <a:r>
              <a:rPr sz="1600" spc="-40" dirty="0">
                <a:latin typeface="Arial"/>
                <a:cs typeface="Arial"/>
              </a:rPr>
              <a:t> </a:t>
            </a:r>
            <a:r>
              <a:rPr sz="1600" spc="-10" dirty="0">
                <a:latin typeface="Arial"/>
                <a:cs typeface="Arial"/>
              </a:rPr>
              <a:t>nepříznivými</a:t>
            </a:r>
            <a:r>
              <a:rPr sz="1600" spc="-30" dirty="0">
                <a:latin typeface="Arial"/>
                <a:cs typeface="Arial"/>
              </a:rPr>
              <a:t> </a:t>
            </a:r>
            <a:r>
              <a:rPr sz="1600" spc="-10" dirty="0">
                <a:latin typeface="Arial"/>
                <a:cs typeface="Arial"/>
              </a:rPr>
              <a:t>imunologickými</a:t>
            </a:r>
            <a:r>
              <a:rPr sz="1600" spc="-55" dirty="0">
                <a:latin typeface="Arial"/>
                <a:cs typeface="Arial"/>
              </a:rPr>
              <a:t> </a:t>
            </a:r>
            <a:r>
              <a:rPr sz="1600" dirty="0">
                <a:latin typeface="Arial"/>
                <a:cs typeface="Arial"/>
              </a:rPr>
              <a:t>reakcemi</a:t>
            </a:r>
            <a:r>
              <a:rPr sz="1600" spc="-30" dirty="0">
                <a:latin typeface="Arial"/>
                <a:cs typeface="Arial"/>
              </a:rPr>
              <a:t> </a:t>
            </a:r>
            <a:r>
              <a:rPr sz="1600" dirty="0">
                <a:latin typeface="Arial"/>
                <a:cs typeface="Arial"/>
              </a:rPr>
              <a:t>na</a:t>
            </a:r>
            <a:r>
              <a:rPr sz="1600" spc="-40" dirty="0">
                <a:latin typeface="Arial"/>
                <a:cs typeface="Arial"/>
              </a:rPr>
              <a:t> </a:t>
            </a:r>
            <a:r>
              <a:rPr sz="1600" dirty="0">
                <a:latin typeface="Arial"/>
                <a:cs typeface="Arial"/>
              </a:rPr>
              <a:t>orální</a:t>
            </a:r>
            <a:r>
              <a:rPr sz="1600" spc="-25" dirty="0">
                <a:latin typeface="Arial"/>
                <a:cs typeface="Arial"/>
              </a:rPr>
              <a:t> </a:t>
            </a:r>
            <a:r>
              <a:rPr sz="1600" spc="-10" dirty="0">
                <a:latin typeface="Arial"/>
                <a:cs typeface="Arial"/>
              </a:rPr>
              <a:t>mikroby</a:t>
            </a:r>
            <a:endParaRPr sz="1600" dirty="0">
              <a:latin typeface="Arial"/>
              <a:cs typeface="Arial"/>
            </a:endParaRPr>
          </a:p>
          <a:p>
            <a:pPr>
              <a:lnSpc>
                <a:spcPct val="100000"/>
              </a:lnSpc>
              <a:spcBef>
                <a:spcPts val="65"/>
              </a:spcBef>
            </a:pPr>
            <a:endParaRPr sz="1600" dirty="0">
              <a:latin typeface="Arial"/>
              <a:cs typeface="Arial"/>
            </a:endParaRPr>
          </a:p>
          <a:p>
            <a:pPr marL="190500" marR="493395" indent="-178435">
              <a:lnSpc>
                <a:spcPct val="100000"/>
              </a:lnSpc>
              <a:tabLst>
                <a:tab pos="190500" algn="l"/>
              </a:tabLst>
            </a:pPr>
            <a:r>
              <a:rPr sz="2000" dirty="0">
                <a:solidFill>
                  <a:srgbClr val="0000DC"/>
                </a:solidFill>
                <a:latin typeface="Arial"/>
                <a:cs typeface="Arial"/>
              </a:rPr>
              <a:t>̶	</a:t>
            </a:r>
            <a:r>
              <a:rPr sz="2000" dirty="0">
                <a:solidFill>
                  <a:srgbClr val="FF0000"/>
                </a:solidFill>
                <a:latin typeface="Arial"/>
                <a:cs typeface="Arial"/>
              </a:rPr>
              <a:t>mikroby</a:t>
            </a:r>
            <a:r>
              <a:rPr sz="2000" spc="-45" dirty="0">
                <a:solidFill>
                  <a:srgbClr val="FF0000"/>
                </a:solidFill>
                <a:latin typeface="Arial"/>
                <a:cs typeface="Arial"/>
              </a:rPr>
              <a:t> </a:t>
            </a:r>
            <a:r>
              <a:rPr sz="2000" dirty="0">
                <a:solidFill>
                  <a:srgbClr val="FF0000"/>
                </a:solidFill>
                <a:latin typeface="Arial"/>
                <a:cs typeface="Arial"/>
              </a:rPr>
              <a:t>spojené</a:t>
            </a:r>
            <a:r>
              <a:rPr sz="2000" spc="-35" dirty="0">
                <a:solidFill>
                  <a:srgbClr val="FF0000"/>
                </a:solidFill>
                <a:latin typeface="Arial"/>
                <a:cs typeface="Arial"/>
              </a:rPr>
              <a:t> </a:t>
            </a:r>
            <a:r>
              <a:rPr sz="2000" dirty="0">
                <a:solidFill>
                  <a:srgbClr val="FF0000"/>
                </a:solidFill>
                <a:latin typeface="Arial"/>
                <a:cs typeface="Arial"/>
              </a:rPr>
              <a:t>s</a:t>
            </a:r>
            <a:r>
              <a:rPr sz="2000" spc="-10" dirty="0">
                <a:solidFill>
                  <a:srgbClr val="FF0000"/>
                </a:solidFill>
                <a:latin typeface="Arial"/>
                <a:cs typeface="Arial"/>
              </a:rPr>
              <a:t> </a:t>
            </a:r>
            <a:r>
              <a:rPr sz="2000" dirty="0">
                <a:solidFill>
                  <a:srgbClr val="FF0000"/>
                </a:solidFill>
                <a:latin typeface="Arial"/>
                <a:cs typeface="Arial"/>
              </a:rPr>
              <a:t>DÚ</a:t>
            </a:r>
            <a:r>
              <a:rPr sz="2000" spc="-20" dirty="0">
                <a:solidFill>
                  <a:srgbClr val="FF0000"/>
                </a:solidFill>
                <a:latin typeface="Arial"/>
                <a:cs typeface="Arial"/>
              </a:rPr>
              <a:t> </a:t>
            </a:r>
            <a:r>
              <a:rPr sz="2000" dirty="0">
                <a:solidFill>
                  <a:srgbClr val="FF0000"/>
                </a:solidFill>
                <a:latin typeface="Arial"/>
                <a:cs typeface="Arial"/>
              </a:rPr>
              <a:t>detekovány</a:t>
            </a:r>
            <a:r>
              <a:rPr sz="2000" spc="-45" dirty="0">
                <a:solidFill>
                  <a:srgbClr val="FF0000"/>
                </a:solidFill>
                <a:latin typeface="Arial"/>
                <a:cs typeface="Arial"/>
              </a:rPr>
              <a:t> </a:t>
            </a:r>
            <a:r>
              <a:rPr sz="2000" dirty="0">
                <a:solidFill>
                  <a:srgbClr val="FF0000"/>
                </a:solidFill>
                <a:latin typeface="Arial"/>
                <a:cs typeface="Arial"/>
              </a:rPr>
              <a:t>v</a:t>
            </a:r>
            <a:r>
              <a:rPr sz="2000" spc="-25" dirty="0">
                <a:solidFill>
                  <a:srgbClr val="FF0000"/>
                </a:solidFill>
                <a:latin typeface="Arial"/>
                <a:cs typeface="Arial"/>
              </a:rPr>
              <a:t> </a:t>
            </a:r>
            <a:r>
              <a:rPr sz="2000" dirty="0">
                <a:solidFill>
                  <a:srgbClr val="FF0000"/>
                </a:solidFill>
                <a:latin typeface="Arial"/>
                <a:cs typeface="Arial"/>
              </a:rPr>
              <a:t>mnoha</a:t>
            </a:r>
            <a:r>
              <a:rPr sz="2000" spc="-30" dirty="0">
                <a:solidFill>
                  <a:srgbClr val="FF0000"/>
                </a:solidFill>
                <a:latin typeface="Arial"/>
                <a:cs typeface="Arial"/>
              </a:rPr>
              <a:t> </a:t>
            </a:r>
            <a:r>
              <a:rPr sz="2000" dirty="0">
                <a:solidFill>
                  <a:srgbClr val="FF0000"/>
                </a:solidFill>
                <a:latin typeface="Arial"/>
                <a:cs typeface="Arial"/>
              </a:rPr>
              <a:t>vzdálených</a:t>
            </a:r>
            <a:r>
              <a:rPr sz="2000" spc="-40" dirty="0">
                <a:solidFill>
                  <a:srgbClr val="FF0000"/>
                </a:solidFill>
                <a:latin typeface="Arial"/>
                <a:cs typeface="Arial"/>
              </a:rPr>
              <a:t> </a:t>
            </a:r>
            <a:r>
              <a:rPr sz="2000" dirty="0">
                <a:solidFill>
                  <a:srgbClr val="FF0000"/>
                </a:solidFill>
                <a:latin typeface="Arial"/>
                <a:cs typeface="Arial"/>
              </a:rPr>
              <a:t>orgánech</a:t>
            </a:r>
            <a:r>
              <a:rPr sz="2000" spc="-55" dirty="0">
                <a:solidFill>
                  <a:srgbClr val="FF0000"/>
                </a:solidFill>
                <a:latin typeface="Arial"/>
                <a:cs typeface="Arial"/>
              </a:rPr>
              <a:t> </a:t>
            </a:r>
            <a:r>
              <a:rPr sz="2000" dirty="0">
                <a:solidFill>
                  <a:srgbClr val="FF0000"/>
                </a:solidFill>
                <a:latin typeface="Arial"/>
                <a:cs typeface="Arial"/>
              </a:rPr>
              <a:t>(tenké</a:t>
            </a:r>
            <a:r>
              <a:rPr sz="2000" spc="-40" dirty="0">
                <a:solidFill>
                  <a:srgbClr val="FF0000"/>
                </a:solidFill>
                <a:latin typeface="Arial"/>
                <a:cs typeface="Arial"/>
              </a:rPr>
              <a:t> </a:t>
            </a:r>
            <a:r>
              <a:rPr sz="2000" dirty="0">
                <a:solidFill>
                  <a:srgbClr val="FF0000"/>
                </a:solidFill>
                <a:latin typeface="Arial"/>
                <a:cs typeface="Arial"/>
              </a:rPr>
              <a:t>střevo,</a:t>
            </a:r>
            <a:r>
              <a:rPr sz="2000" spc="-60" dirty="0">
                <a:solidFill>
                  <a:srgbClr val="FF0000"/>
                </a:solidFill>
                <a:latin typeface="Arial"/>
                <a:cs typeface="Arial"/>
              </a:rPr>
              <a:t> </a:t>
            </a:r>
            <a:r>
              <a:rPr sz="2000" dirty="0">
                <a:solidFill>
                  <a:srgbClr val="FF0000"/>
                </a:solidFill>
                <a:latin typeface="Arial"/>
                <a:cs typeface="Arial"/>
              </a:rPr>
              <a:t>plíce,</a:t>
            </a:r>
            <a:r>
              <a:rPr sz="2000" spc="-30" dirty="0">
                <a:solidFill>
                  <a:srgbClr val="FF0000"/>
                </a:solidFill>
                <a:latin typeface="Arial"/>
                <a:cs typeface="Arial"/>
              </a:rPr>
              <a:t> </a:t>
            </a:r>
            <a:r>
              <a:rPr sz="2000" spc="-10" dirty="0">
                <a:solidFill>
                  <a:srgbClr val="FF0000"/>
                </a:solidFill>
                <a:latin typeface="Arial"/>
                <a:cs typeface="Arial"/>
              </a:rPr>
              <a:t>srdce, </a:t>
            </a:r>
            <a:r>
              <a:rPr sz="2000" dirty="0">
                <a:solidFill>
                  <a:srgbClr val="FF0000"/>
                </a:solidFill>
                <a:latin typeface="Arial"/>
                <a:cs typeface="Arial"/>
              </a:rPr>
              <a:t>mozek,</a:t>
            </a:r>
            <a:r>
              <a:rPr sz="2000" spc="-60" dirty="0">
                <a:solidFill>
                  <a:srgbClr val="FF0000"/>
                </a:solidFill>
                <a:latin typeface="Arial"/>
                <a:cs typeface="Arial"/>
              </a:rPr>
              <a:t> </a:t>
            </a:r>
            <a:r>
              <a:rPr sz="2000" dirty="0">
                <a:solidFill>
                  <a:srgbClr val="FF0000"/>
                </a:solidFill>
                <a:latin typeface="Arial"/>
                <a:cs typeface="Arial"/>
              </a:rPr>
              <a:t>placenta</a:t>
            </a:r>
            <a:r>
              <a:rPr sz="2000" dirty="0">
                <a:latin typeface="Arial"/>
                <a:cs typeface="Arial"/>
              </a:rPr>
              <a:t>)</a:t>
            </a:r>
            <a:r>
              <a:rPr sz="2000" spc="-35" dirty="0">
                <a:latin typeface="Arial"/>
                <a:cs typeface="Arial"/>
              </a:rPr>
              <a:t> </a:t>
            </a:r>
            <a:r>
              <a:rPr sz="2000" dirty="0">
                <a:latin typeface="Wingdings"/>
                <a:cs typeface="Wingdings"/>
              </a:rPr>
              <a:t></a:t>
            </a:r>
            <a:r>
              <a:rPr sz="2000" spc="35" dirty="0">
                <a:latin typeface="Times New Roman"/>
                <a:cs typeface="Times New Roman"/>
              </a:rPr>
              <a:t> </a:t>
            </a:r>
            <a:r>
              <a:rPr sz="2000" dirty="0">
                <a:latin typeface="Arial"/>
                <a:cs typeface="Arial"/>
              </a:rPr>
              <a:t>kolonizace</a:t>
            </a:r>
            <a:r>
              <a:rPr sz="2000" spc="-55" dirty="0">
                <a:latin typeface="Arial"/>
                <a:cs typeface="Arial"/>
              </a:rPr>
              <a:t> </a:t>
            </a:r>
            <a:r>
              <a:rPr sz="2000" dirty="0">
                <a:latin typeface="Arial"/>
                <a:cs typeface="Arial"/>
              </a:rPr>
              <a:t>závisí</a:t>
            </a:r>
            <a:r>
              <a:rPr sz="2000" spc="-30" dirty="0">
                <a:latin typeface="Arial"/>
                <a:cs typeface="Arial"/>
              </a:rPr>
              <a:t> </a:t>
            </a:r>
            <a:r>
              <a:rPr sz="2000" dirty="0">
                <a:latin typeface="Arial"/>
                <a:cs typeface="Arial"/>
              </a:rPr>
              <a:t>na</a:t>
            </a:r>
            <a:r>
              <a:rPr sz="2000" spc="-15" dirty="0">
                <a:latin typeface="Arial"/>
                <a:cs typeface="Arial"/>
              </a:rPr>
              <a:t> </a:t>
            </a:r>
            <a:r>
              <a:rPr sz="2000" dirty="0">
                <a:latin typeface="Arial"/>
                <a:cs typeface="Arial"/>
              </a:rPr>
              <a:t>zdrav.stavu</a:t>
            </a:r>
            <a:r>
              <a:rPr sz="2000" spc="-50" dirty="0">
                <a:latin typeface="Arial"/>
                <a:cs typeface="Arial"/>
              </a:rPr>
              <a:t> </a:t>
            </a:r>
            <a:r>
              <a:rPr sz="2000" dirty="0">
                <a:latin typeface="Arial"/>
                <a:cs typeface="Arial"/>
              </a:rPr>
              <a:t>dané</a:t>
            </a:r>
            <a:r>
              <a:rPr sz="2000" spc="-30" dirty="0">
                <a:latin typeface="Arial"/>
                <a:cs typeface="Arial"/>
              </a:rPr>
              <a:t> </a:t>
            </a:r>
            <a:r>
              <a:rPr sz="2000" spc="-10" dirty="0">
                <a:latin typeface="Arial"/>
                <a:cs typeface="Arial"/>
              </a:rPr>
              <a:t>tkáně</a:t>
            </a:r>
            <a:endParaRPr sz="2000" dirty="0">
              <a:latin typeface="Arial"/>
              <a:cs typeface="Arial"/>
            </a:endParaRPr>
          </a:p>
          <a:p>
            <a:pPr marL="190500" marR="1208405" indent="-178435">
              <a:lnSpc>
                <a:spcPct val="100000"/>
              </a:lnSpc>
              <a:spcBef>
                <a:spcPts val="1920"/>
              </a:spcBef>
              <a:tabLst>
                <a:tab pos="190500" algn="l"/>
              </a:tabLst>
            </a:pPr>
            <a:r>
              <a:rPr sz="2000" dirty="0">
                <a:solidFill>
                  <a:srgbClr val="0000DC"/>
                </a:solidFill>
                <a:latin typeface="Arial"/>
                <a:cs typeface="Arial"/>
              </a:rPr>
              <a:t>̶	</a:t>
            </a:r>
            <a:r>
              <a:rPr sz="2000" dirty="0">
                <a:latin typeface="Arial"/>
                <a:cs typeface="Arial"/>
              </a:rPr>
              <a:t>prokázána</a:t>
            </a:r>
            <a:r>
              <a:rPr sz="2000" spc="-55" dirty="0">
                <a:latin typeface="Arial"/>
                <a:cs typeface="Arial"/>
              </a:rPr>
              <a:t> </a:t>
            </a:r>
            <a:r>
              <a:rPr sz="2000" dirty="0">
                <a:latin typeface="Arial"/>
                <a:cs typeface="Arial"/>
              </a:rPr>
              <a:t>asociace</a:t>
            </a:r>
            <a:r>
              <a:rPr sz="2000" spc="-55" dirty="0">
                <a:latin typeface="Arial"/>
                <a:cs typeface="Arial"/>
              </a:rPr>
              <a:t> </a:t>
            </a:r>
            <a:r>
              <a:rPr sz="2000" dirty="0">
                <a:latin typeface="Arial"/>
                <a:cs typeface="Arial"/>
              </a:rPr>
              <a:t>mezi</a:t>
            </a:r>
            <a:r>
              <a:rPr sz="2000" spc="-35" dirty="0">
                <a:latin typeface="Arial"/>
                <a:cs typeface="Arial"/>
              </a:rPr>
              <a:t> </a:t>
            </a:r>
            <a:r>
              <a:rPr sz="2000" dirty="0">
                <a:latin typeface="Arial"/>
                <a:cs typeface="Arial"/>
              </a:rPr>
              <a:t>mikroby</a:t>
            </a:r>
            <a:r>
              <a:rPr sz="2000" spc="-50" dirty="0">
                <a:latin typeface="Arial"/>
                <a:cs typeface="Arial"/>
              </a:rPr>
              <a:t> </a:t>
            </a:r>
            <a:r>
              <a:rPr sz="2000" dirty="0">
                <a:latin typeface="Arial"/>
                <a:cs typeface="Arial"/>
              </a:rPr>
              <a:t>podílejícími</a:t>
            </a:r>
            <a:r>
              <a:rPr sz="2000" spc="-40" dirty="0">
                <a:latin typeface="Arial"/>
                <a:cs typeface="Arial"/>
              </a:rPr>
              <a:t> </a:t>
            </a:r>
            <a:r>
              <a:rPr sz="2000" dirty="0">
                <a:latin typeface="Arial"/>
                <a:cs typeface="Arial"/>
              </a:rPr>
              <a:t>se</a:t>
            </a:r>
            <a:r>
              <a:rPr sz="2000" spc="-30" dirty="0">
                <a:latin typeface="Arial"/>
                <a:cs typeface="Arial"/>
              </a:rPr>
              <a:t> </a:t>
            </a:r>
            <a:r>
              <a:rPr sz="2000" dirty="0">
                <a:latin typeface="Arial"/>
                <a:cs typeface="Arial"/>
              </a:rPr>
              <a:t>na</a:t>
            </a:r>
            <a:r>
              <a:rPr sz="2000" spc="-10" dirty="0">
                <a:latin typeface="Arial"/>
                <a:cs typeface="Arial"/>
              </a:rPr>
              <a:t> </a:t>
            </a:r>
            <a:r>
              <a:rPr sz="2000" dirty="0">
                <a:latin typeface="Arial"/>
                <a:cs typeface="Arial"/>
              </a:rPr>
              <a:t>parodontitidě</a:t>
            </a:r>
            <a:r>
              <a:rPr sz="2000" spc="-5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chronickými</a:t>
            </a:r>
            <a:r>
              <a:rPr sz="2000" spc="-60" dirty="0">
                <a:latin typeface="Arial"/>
                <a:cs typeface="Arial"/>
              </a:rPr>
              <a:t> </a:t>
            </a:r>
            <a:r>
              <a:rPr sz="2000" spc="-10" dirty="0">
                <a:latin typeface="Arial"/>
                <a:cs typeface="Arial"/>
              </a:rPr>
              <a:t>stavy </a:t>
            </a:r>
            <a:r>
              <a:rPr sz="2000" dirty="0">
                <a:latin typeface="Arial"/>
                <a:cs typeface="Arial"/>
              </a:rPr>
              <a:t>(kardiovaskulární</a:t>
            </a:r>
            <a:r>
              <a:rPr sz="2000" spc="-50" dirty="0">
                <a:latin typeface="Arial"/>
                <a:cs typeface="Arial"/>
              </a:rPr>
              <a:t> </a:t>
            </a:r>
            <a:r>
              <a:rPr sz="2000" dirty="0">
                <a:latin typeface="Arial"/>
                <a:cs typeface="Arial"/>
              </a:rPr>
              <a:t>onemocnění,</a:t>
            </a:r>
            <a:r>
              <a:rPr sz="2000" spc="-55" dirty="0">
                <a:latin typeface="Arial"/>
                <a:cs typeface="Arial"/>
              </a:rPr>
              <a:t> </a:t>
            </a:r>
            <a:r>
              <a:rPr sz="2000" dirty="0">
                <a:latin typeface="Arial"/>
                <a:cs typeface="Arial"/>
              </a:rPr>
              <a:t>hypertenze,</a:t>
            </a:r>
            <a:r>
              <a:rPr sz="2000" spc="-50" dirty="0">
                <a:latin typeface="Arial"/>
                <a:cs typeface="Arial"/>
              </a:rPr>
              <a:t> </a:t>
            </a:r>
            <a:r>
              <a:rPr sz="2000" dirty="0">
                <a:latin typeface="Arial"/>
                <a:cs typeface="Arial"/>
              </a:rPr>
              <a:t>zánětlivá</a:t>
            </a:r>
            <a:r>
              <a:rPr sz="2000" spc="-15" dirty="0">
                <a:latin typeface="Arial"/>
                <a:cs typeface="Arial"/>
              </a:rPr>
              <a:t> </a:t>
            </a:r>
            <a:r>
              <a:rPr sz="2000" spc="-10" dirty="0">
                <a:latin typeface="Arial"/>
                <a:cs typeface="Arial"/>
              </a:rPr>
              <a:t>onemocnění)</a:t>
            </a:r>
            <a:endParaRPr sz="2000" dirty="0">
              <a:latin typeface="Arial"/>
              <a:cs typeface="Arial"/>
            </a:endParaRPr>
          </a:p>
          <a:p>
            <a:pPr marL="601980">
              <a:lnSpc>
                <a:spcPct val="100000"/>
              </a:lnSpc>
              <a:spcBef>
                <a:spcPts val="20"/>
              </a:spcBef>
            </a:pPr>
            <a:r>
              <a:rPr sz="1600" dirty="0">
                <a:latin typeface="Wingdings"/>
                <a:cs typeface="Wingdings"/>
              </a:rPr>
              <a:t></a:t>
            </a:r>
            <a:r>
              <a:rPr sz="1600" spc="15" dirty="0">
                <a:latin typeface="Times New Roman"/>
                <a:cs typeface="Times New Roman"/>
              </a:rPr>
              <a:t> </a:t>
            </a:r>
            <a:r>
              <a:rPr sz="1600" dirty="0">
                <a:latin typeface="Arial"/>
                <a:cs typeface="Arial"/>
              </a:rPr>
              <a:t>subgingivální</a:t>
            </a:r>
            <a:r>
              <a:rPr sz="1600" spc="-55" dirty="0">
                <a:latin typeface="Arial"/>
                <a:cs typeface="Arial"/>
              </a:rPr>
              <a:t> </a:t>
            </a:r>
            <a:r>
              <a:rPr sz="1600" dirty="0">
                <a:latin typeface="Arial"/>
                <a:cs typeface="Arial"/>
              </a:rPr>
              <a:t>biofilm</a:t>
            </a:r>
            <a:r>
              <a:rPr sz="1600" spc="-45"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zdroj</a:t>
            </a:r>
            <a:r>
              <a:rPr sz="1600" spc="-35" dirty="0">
                <a:latin typeface="Arial"/>
                <a:cs typeface="Arial"/>
              </a:rPr>
              <a:t> </a:t>
            </a:r>
            <a:r>
              <a:rPr sz="1600" dirty="0">
                <a:latin typeface="Arial"/>
                <a:cs typeface="Arial"/>
              </a:rPr>
              <a:t>bakterií</a:t>
            </a:r>
            <a:r>
              <a:rPr sz="1600" spc="-30" dirty="0">
                <a:latin typeface="Arial"/>
                <a:cs typeface="Arial"/>
              </a:rPr>
              <a:t> </a:t>
            </a:r>
            <a:r>
              <a:rPr sz="1600" dirty="0">
                <a:latin typeface="Arial"/>
                <a:cs typeface="Arial"/>
              </a:rPr>
              <a:t>a</a:t>
            </a:r>
            <a:r>
              <a:rPr sz="1600" spc="-40" dirty="0">
                <a:latin typeface="Arial"/>
                <a:cs typeface="Arial"/>
              </a:rPr>
              <a:t> </a:t>
            </a:r>
            <a:r>
              <a:rPr sz="1600" dirty="0">
                <a:latin typeface="Arial"/>
                <a:cs typeface="Arial"/>
              </a:rPr>
              <a:t>prozánětlivých</a:t>
            </a:r>
            <a:r>
              <a:rPr sz="1600" spc="-50" dirty="0">
                <a:latin typeface="Arial"/>
                <a:cs typeface="Arial"/>
              </a:rPr>
              <a:t> </a:t>
            </a:r>
            <a:r>
              <a:rPr sz="1600" dirty="0">
                <a:latin typeface="Arial"/>
                <a:cs typeface="Arial"/>
              </a:rPr>
              <a:t>mediátorů</a:t>
            </a:r>
            <a:r>
              <a:rPr sz="1600" spc="-10" dirty="0">
                <a:latin typeface="Arial"/>
                <a:cs typeface="Arial"/>
              </a:rPr>
              <a:t> </a:t>
            </a:r>
            <a:r>
              <a:rPr sz="1600" dirty="0">
                <a:latin typeface="Wingdings"/>
                <a:cs typeface="Wingdings"/>
              </a:rPr>
              <a:t></a:t>
            </a:r>
            <a:r>
              <a:rPr sz="1600" spc="15" dirty="0">
                <a:latin typeface="Times New Roman"/>
                <a:cs typeface="Times New Roman"/>
              </a:rPr>
              <a:t> </a:t>
            </a:r>
            <a:r>
              <a:rPr sz="1600" spc="-10" dirty="0">
                <a:latin typeface="Arial"/>
                <a:cs typeface="Arial"/>
              </a:rPr>
              <a:t>cirkulace</a:t>
            </a:r>
            <a:endParaRPr sz="1600" dirty="0">
              <a:latin typeface="Arial"/>
              <a:cs typeface="Arial"/>
            </a:endParaRPr>
          </a:p>
        </p:txBody>
      </p:sp>
      <p:sp>
        <p:nvSpPr>
          <p:cNvPr id="6" name="object 6"/>
          <p:cNvSpPr txBox="1"/>
          <p:nvPr/>
        </p:nvSpPr>
        <p:spPr>
          <a:xfrm>
            <a:off x="10469118" y="2995040"/>
            <a:ext cx="149161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https://doi.org/10.1038/s41579-018-0089-</a:t>
            </a:r>
            <a:r>
              <a:rPr sz="600" spc="-50" dirty="0">
                <a:latin typeface="Tahoma"/>
                <a:cs typeface="Tahoma"/>
              </a:rPr>
              <a:t>x</a:t>
            </a:r>
            <a:endParaRPr sz="600">
              <a:latin typeface="Tahoma"/>
              <a:cs typeface="Tahoma"/>
            </a:endParaRPr>
          </a:p>
        </p:txBody>
      </p:sp>
      <p:sp>
        <p:nvSpPr>
          <p:cNvPr id="7" name="object 7"/>
          <p:cNvSpPr txBox="1"/>
          <p:nvPr/>
        </p:nvSpPr>
        <p:spPr>
          <a:xfrm>
            <a:off x="10682985" y="807466"/>
            <a:ext cx="1327785" cy="45212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Arial"/>
                <a:cs typeface="Arial"/>
              </a:rPr>
              <a:t>Microbial</a:t>
            </a:r>
            <a:r>
              <a:rPr sz="700" spc="75" dirty="0">
                <a:latin typeface="Arial"/>
                <a:cs typeface="Arial"/>
              </a:rPr>
              <a:t> </a:t>
            </a:r>
            <a:r>
              <a:rPr sz="700" dirty="0">
                <a:latin typeface="Arial"/>
                <a:cs typeface="Arial"/>
              </a:rPr>
              <a:t>colonization</a:t>
            </a:r>
            <a:r>
              <a:rPr sz="700" spc="85" dirty="0">
                <a:latin typeface="Arial"/>
                <a:cs typeface="Arial"/>
              </a:rPr>
              <a:t> </a:t>
            </a:r>
            <a:r>
              <a:rPr sz="700" dirty="0">
                <a:latin typeface="Arial"/>
                <a:cs typeface="Arial"/>
              </a:rPr>
              <a:t>occurs</a:t>
            </a:r>
            <a:r>
              <a:rPr sz="700" spc="90" dirty="0">
                <a:latin typeface="Arial"/>
                <a:cs typeface="Arial"/>
              </a:rPr>
              <a:t> </a:t>
            </a:r>
            <a:r>
              <a:rPr sz="700" spc="-25" dirty="0">
                <a:latin typeface="Arial"/>
                <a:cs typeface="Arial"/>
              </a:rPr>
              <a:t>on</a:t>
            </a:r>
            <a:r>
              <a:rPr sz="700" spc="500" dirty="0">
                <a:latin typeface="Arial"/>
                <a:cs typeface="Arial"/>
              </a:rPr>
              <a:t> </a:t>
            </a:r>
            <a:r>
              <a:rPr sz="700" dirty="0">
                <a:latin typeface="Arial"/>
                <a:cs typeface="Arial"/>
              </a:rPr>
              <a:t>all</a:t>
            </a:r>
            <a:r>
              <a:rPr sz="700" spc="265" dirty="0">
                <a:latin typeface="Arial"/>
                <a:cs typeface="Arial"/>
              </a:rPr>
              <a:t>  </a:t>
            </a:r>
            <a:r>
              <a:rPr sz="700" dirty="0">
                <a:latin typeface="Arial"/>
                <a:cs typeface="Arial"/>
              </a:rPr>
              <a:t>available</a:t>
            </a:r>
            <a:r>
              <a:rPr sz="700" spc="260" dirty="0">
                <a:latin typeface="Arial"/>
                <a:cs typeface="Arial"/>
              </a:rPr>
              <a:t>  </a:t>
            </a:r>
            <a:r>
              <a:rPr sz="700" dirty="0">
                <a:latin typeface="Arial"/>
                <a:cs typeface="Arial"/>
              </a:rPr>
              <a:t>surfaces,</a:t>
            </a:r>
            <a:r>
              <a:rPr sz="700" spc="270"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microorganisms</a:t>
            </a:r>
            <a:r>
              <a:rPr sz="700" spc="280" dirty="0">
                <a:latin typeface="Arial"/>
                <a:cs typeface="Arial"/>
              </a:rPr>
              <a:t>   </a:t>
            </a:r>
            <a:r>
              <a:rPr sz="700" dirty="0">
                <a:latin typeface="Arial"/>
                <a:cs typeface="Arial"/>
              </a:rPr>
              <a:t>can</a:t>
            </a:r>
            <a:r>
              <a:rPr sz="700" spc="290" dirty="0">
                <a:latin typeface="Arial"/>
                <a:cs typeface="Arial"/>
              </a:rPr>
              <a:t>   </a:t>
            </a:r>
            <a:r>
              <a:rPr sz="700" spc="-20" dirty="0">
                <a:latin typeface="Arial"/>
                <a:cs typeface="Arial"/>
              </a:rPr>
              <a:t>also</a:t>
            </a:r>
            <a:r>
              <a:rPr sz="700" spc="500" dirty="0">
                <a:latin typeface="Arial"/>
                <a:cs typeface="Arial"/>
              </a:rPr>
              <a:t> </a:t>
            </a:r>
            <a:r>
              <a:rPr sz="700" dirty="0">
                <a:latin typeface="Arial"/>
                <a:cs typeface="Arial"/>
              </a:rPr>
              <a:t>penetrate</a:t>
            </a:r>
            <a:r>
              <a:rPr sz="700" spc="165" dirty="0">
                <a:latin typeface="Arial"/>
                <a:cs typeface="Arial"/>
              </a:rPr>
              <a:t> </a:t>
            </a:r>
            <a:r>
              <a:rPr sz="700" dirty="0">
                <a:latin typeface="Arial"/>
                <a:cs typeface="Arial"/>
              </a:rPr>
              <a:t>epithelial</a:t>
            </a:r>
            <a:r>
              <a:rPr sz="700" spc="175" dirty="0">
                <a:latin typeface="Arial"/>
                <a:cs typeface="Arial"/>
              </a:rPr>
              <a:t> </a:t>
            </a:r>
            <a:r>
              <a:rPr sz="700" dirty="0">
                <a:latin typeface="Arial"/>
                <a:cs typeface="Arial"/>
              </a:rPr>
              <a:t>tissues</a:t>
            </a:r>
            <a:r>
              <a:rPr sz="700" spc="180" dirty="0">
                <a:latin typeface="Arial"/>
                <a:cs typeface="Arial"/>
              </a:rPr>
              <a:t> </a:t>
            </a:r>
            <a:r>
              <a:rPr sz="700" spc="-25" dirty="0">
                <a:latin typeface="Arial"/>
                <a:cs typeface="Arial"/>
              </a:rPr>
              <a:t>and</a:t>
            </a:r>
            <a:endParaRPr sz="700">
              <a:latin typeface="Arial"/>
              <a:cs typeface="Arial"/>
            </a:endParaRPr>
          </a:p>
        </p:txBody>
      </p:sp>
      <p:sp>
        <p:nvSpPr>
          <p:cNvPr id="8" name="object 8"/>
          <p:cNvSpPr txBox="1"/>
          <p:nvPr/>
        </p:nvSpPr>
        <p:spPr>
          <a:xfrm>
            <a:off x="10682985" y="1234567"/>
            <a:ext cx="1329055" cy="1625600"/>
          </a:xfrm>
          <a:prstGeom prst="rect">
            <a:avLst/>
          </a:prstGeom>
        </p:spPr>
        <p:txBody>
          <a:bodyPr vert="horz" wrap="square" lIns="0" tIns="12065" rIns="0" bIns="0" rtlCol="0">
            <a:spAutoFit/>
          </a:bodyPr>
          <a:lstStyle/>
          <a:p>
            <a:pPr marL="12700" marR="5080" algn="just">
              <a:lnSpc>
                <a:spcPct val="100000"/>
              </a:lnSpc>
              <a:spcBef>
                <a:spcPts val="95"/>
              </a:spcBef>
              <a:tabLst>
                <a:tab pos="880110" algn="l"/>
              </a:tabLst>
            </a:pPr>
            <a:r>
              <a:rPr sz="700" dirty="0">
                <a:latin typeface="Arial"/>
                <a:cs typeface="Arial"/>
              </a:rPr>
              <a:t>cells.</a:t>
            </a:r>
            <a:r>
              <a:rPr sz="700" spc="80" dirty="0">
                <a:latin typeface="Arial"/>
                <a:cs typeface="Arial"/>
              </a:rPr>
              <a:t> </a:t>
            </a:r>
            <a:r>
              <a:rPr sz="700" dirty="0">
                <a:latin typeface="Arial"/>
                <a:cs typeface="Arial"/>
              </a:rPr>
              <a:t>The</a:t>
            </a:r>
            <a:r>
              <a:rPr sz="700" spc="85" dirty="0">
                <a:latin typeface="Arial"/>
                <a:cs typeface="Arial"/>
              </a:rPr>
              <a:t> </a:t>
            </a:r>
            <a:r>
              <a:rPr sz="700" dirty="0">
                <a:latin typeface="Arial"/>
                <a:cs typeface="Arial"/>
              </a:rPr>
              <a:t>microbiota</a:t>
            </a:r>
            <a:r>
              <a:rPr sz="700" spc="85" dirty="0">
                <a:latin typeface="Arial"/>
                <a:cs typeface="Arial"/>
              </a:rPr>
              <a:t> </a:t>
            </a:r>
            <a:r>
              <a:rPr sz="700" spc="-10" dirty="0">
                <a:latin typeface="Arial"/>
                <a:cs typeface="Arial"/>
              </a:rPr>
              <a:t>assembles</a:t>
            </a:r>
            <a:r>
              <a:rPr sz="700" spc="500" dirty="0">
                <a:latin typeface="Arial"/>
                <a:cs typeface="Arial"/>
              </a:rPr>
              <a:t> </a:t>
            </a:r>
            <a:r>
              <a:rPr sz="700" dirty="0">
                <a:latin typeface="Arial"/>
                <a:cs typeface="Arial"/>
              </a:rPr>
              <a:t>into</a:t>
            </a:r>
            <a:r>
              <a:rPr sz="700" spc="140" dirty="0">
                <a:latin typeface="Arial"/>
                <a:cs typeface="Arial"/>
              </a:rPr>
              <a:t> </a:t>
            </a:r>
            <a:r>
              <a:rPr sz="700" dirty="0">
                <a:latin typeface="Arial"/>
                <a:cs typeface="Arial"/>
              </a:rPr>
              <a:t>biofilm</a:t>
            </a:r>
            <a:r>
              <a:rPr sz="700" spc="160" dirty="0">
                <a:latin typeface="Arial"/>
                <a:cs typeface="Arial"/>
              </a:rPr>
              <a:t> </a:t>
            </a:r>
            <a:r>
              <a:rPr sz="700" dirty="0">
                <a:latin typeface="Arial"/>
                <a:cs typeface="Arial"/>
              </a:rPr>
              <a:t>communities</a:t>
            </a:r>
            <a:r>
              <a:rPr sz="700" spc="145" dirty="0">
                <a:latin typeface="Arial"/>
                <a:cs typeface="Arial"/>
              </a:rPr>
              <a:t> </a:t>
            </a:r>
            <a:r>
              <a:rPr sz="700" dirty="0">
                <a:latin typeface="Arial"/>
                <a:cs typeface="Arial"/>
              </a:rPr>
              <a:t>on</a:t>
            </a:r>
            <a:r>
              <a:rPr sz="700" spc="160" dirty="0">
                <a:latin typeface="Arial"/>
                <a:cs typeface="Arial"/>
              </a:rPr>
              <a:t> </a:t>
            </a:r>
            <a:r>
              <a:rPr sz="700" spc="-25" dirty="0">
                <a:latin typeface="Arial"/>
                <a:cs typeface="Arial"/>
              </a:rPr>
              <a:t>the</a:t>
            </a:r>
            <a:r>
              <a:rPr sz="700" spc="500" dirty="0">
                <a:latin typeface="Arial"/>
                <a:cs typeface="Arial"/>
              </a:rPr>
              <a:t> </a:t>
            </a:r>
            <a:r>
              <a:rPr sz="700" dirty="0">
                <a:latin typeface="Arial"/>
                <a:cs typeface="Arial"/>
              </a:rPr>
              <a:t>abiotic</a:t>
            </a:r>
            <a:r>
              <a:rPr sz="700" spc="290" dirty="0">
                <a:latin typeface="Arial"/>
                <a:cs typeface="Arial"/>
              </a:rPr>
              <a:t> </a:t>
            </a:r>
            <a:r>
              <a:rPr sz="700" dirty="0">
                <a:latin typeface="Arial"/>
                <a:cs typeface="Arial"/>
              </a:rPr>
              <a:t>and</a:t>
            </a:r>
            <a:r>
              <a:rPr sz="700" spc="290" dirty="0">
                <a:latin typeface="Arial"/>
                <a:cs typeface="Arial"/>
              </a:rPr>
              <a:t> </a:t>
            </a:r>
            <a:r>
              <a:rPr sz="700" dirty="0">
                <a:latin typeface="Arial"/>
                <a:cs typeface="Arial"/>
              </a:rPr>
              <a:t>biotic</a:t>
            </a:r>
            <a:r>
              <a:rPr sz="700" spc="290" dirty="0">
                <a:latin typeface="Arial"/>
                <a:cs typeface="Arial"/>
              </a:rPr>
              <a:t> </a:t>
            </a:r>
            <a:r>
              <a:rPr sz="700" dirty="0">
                <a:latin typeface="Arial"/>
                <a:cs typeface="Arial"/>
              </a:rPr>
              <a:t>surfaces.</a:t>
            </a:r>
            <a:r>
              <a:rPr sz="700" spc="305" dirty="0">
                <a:latin typeface="Arial"/>
                <a:cs typeface="Arial"/>
              </a:rPr>
              <a:t> </a:t>
            </a:r>
            <a:r>
              <a:rPr sz="700" spc="-25" dirty="0">
                <a:latin typeface="Arial"/>
                <a:cs typeface="Arial"/>
              </a:rPr>
              <a:t>In</a:t>
            </a:r>
            <a:r>
              <a:rPr sz="700" spc="500" dirty="0">
                <a:latin typeface="Arial"/>
                <a:cs typeface="Arial"/>
              </a:rPr>
              <a:t> </a:t>
            </a:r>
            <a:r>
              <a:rPr sz="700" dirty="0">
                <a:latin typeface="Arial"/>
                <a:cs typeface="Arial"/>
              </a:rPr>
              <a:t>health</a:t>
            </a:r>
            <a:r>
              <a:rPr sz="700" spc="445" dirty="0">
                <a:latin typeface="Arial"/>
                <a:cs typeface="Arial"/>
              </a:rPr>
              <a:t> </a:t>
            </a:r>
            <a:r>
              <a:rPr sz="700" dirty="0">
                <a:latin typeface="Arial"/>
                <a:cs typeface="Arial"/>
              </a:rPr>
              <a:t>(left),</a:t>
            </a:r>
            <a:r>
              <a:rPr sz="700" spc="440" dirty="0">
                <a:latin typeface="Arial"/>
                <a:cs typeface="Arial"/>
              </a:rPr>
              <a:t> </a:t>
            </a:r>
            <a:r>
              <a:rPr sz="700" dirty="0">
                <a:latin typeface="Arial"/>
                <a:cs typeface="Arial"/>
              </a:rPr>
              <a:t>eubiotic</a:t>
            </a:r>
            <a:r>
              <a:rPr sz="700" spc="455" dirty="0">
                <a:latin typeface="Arial"/>
                <a:cs typeface="Arial"/>
              </a:rPr>
              <a:t> </a:t>
            </a:r>
            <a:r>
              <a:rPr sz="700" spc="-10" dirty="0">
                <a:latin typeface="Arial"/>
                <a:cs typeface="Arial"/>
              </a:rPr>
              <a:t>biofilms</a:t>
            </a:r>
            <a:r>
              <a:rPr sz="700" spc="500" dirty="0">
                <a:latin typeface="Arial"/>
                <a:cs typeface="Arial"/>
              </a:rPr>
              <a:t> </a:t>
            </a:r>
            <a:r>
              <a:rPr sz="700" dirty="0">
                <a:latin typeface="Arial"/>
                <a:cs typeface="Arial"/>
              </a:rPr>
              <a:t>maintain</a:t>
            </a:r>
            <a:r>
              <a:rPr sz="700" spc="120" dirty="0">
                <a:latin typeface="Arial"/>
                <a:cs typeface="Arial"/>
              </a:rPr>
              <a:t> </a:t>
            </a:r>
            <a:r>
              <a:rPr sz="700" dirty="0">
                <a:latin typeface="Arial"/>
                <a:cs typeface="Arial"/>
              </a:rPr>
              <a:t>a</a:t>
            </a:r>
            <a:r>
              <a:rPr sz="700" spc="114" dirty="0">
                <a:latin typeface="Arial"/>
                <a:cs typeface="Arial"/>
              </a:rPr>
              <a:t> </a:t>
            </a:r>
            <a:r>
              <a:rPr sz="700" dirty="0">
                <a:latin typeface="Arial"/>
                <a:cs typeface="Arial"/>
              </a:rPr>
              <a:t>homeostatic</a:t>
            </a:r>
            <a:r>
              <a:rPr sz="700" spc="114" dirty="0">
                <a:latin typeface="Arial"/>
                <a:cs typeface="Arial"/>
              </a:rPr>
              <a:t> </a:t>
            </a:r>
            <a:r>
              <a:rPr sz="700" spc="-10" dirty="0">
                <a:latin typeface="Arial"/>
                <a:cs typeface="Arial"/>
              </a:rPr>
              <a:t>balance</a:t>
            </a:r>
            <a:r>
              <a:rPr sz="700" spc="500" dirty="0">
                <a:latin typeface="Arial"/>
                <a:cs typeface="Arial"/>
              </a:rPr>
              <a:t> </a:t>
            </a:r>
            <a:r>
              <a:rPr sz="700" dirty="0">
                <a:latin typeface="Arial"/>
                <a:cs typeface="Arial"/>
              </a:rPr>
              <a:t>with</a:t>
            </a:r>
            <a:r>
              <a:rPr sz="700" spc="90" dirty="0">
                <a:latin typeface="Arial"/>
                <a:cs typeface="Arial"/>
              </a:rPr>
              <a:t> </a:t>
            </a:r>
            <a:r>
              <a:rPr sz="700" dirty="0">
                <a:latin typeface="Arial"/>
                <a:cs typeface="Arial"/>
              </a:rPr>
              <a:t>the</a:t>
            </a:r>
            <a:r>
              <a:rPr sz="700" spc="85" dirty="0">
                <a:latin typeface="Arial"/>
                <a:cs typeface="Arial"/>
              </a:rPr>
              <a:t> </a:t>
            </a:r>
            <a:r>
              <a:rPr sz="700" dirty="0">
                <a:latin typeface="Arial"/>
                <a:cs typeface="Arial"/>
              </a:rPr>
              <a:t>host.</a:t>
            </a:r>
            <a:r>
              <a:rPr sz="700" spc="90" dirty="0">
                <a:latin typeface="Arial"/>
                <a:cs typeface="Arial"/>
              </a:rPr>
              <a:t> </a:t>
            </a:r>
            <a:r>
              <a:rPr sz="700" dirty="0">
                <a:latin typeface="Arial"/>
                <a:cs typeface="Arial"/>
              </a:rPr>
              <a:t>In</a:t>
            </a:r>
            <a:r>
              <a:rPr sz="700" spc="90" dirty="0">
                <a:latin typeface="Arial"/>
                <a:cs typeface="Arial"/>
              </a:rPr>
              <a:t> </a:t>
            </a:r>
            <a:r>
              <a:rPr sz="700" dirty="0">
                <a:latin typeface="Arial"/>
                <a:cs typeface="Arial"/>
              </a:rPr>
              <a:t>disease</a:t>
            </a:r>
            <a:r>
              <a:rPr sz="700" spc="90" dirty="0">
                <a:latin typeface="Arial"/>
                <a:cs typeface="Arial"/>
              </a:rPr>
              <a:t> </a:t>
            </a:r>
            <a:r>
              <a:rPr sz="700" spc="-10" dirty="0">
                <a:latin typeface="Arial"/>
                <a:cs typeface="Arial"/>
              </a:rPr>
              <a:t>(right),</a:t>
            </a:r>
            <a:r>
              <a:rPr sz="700" spc="500" dirty="0">
                <a:latin typeface="Arial"/>
                <a:cs typeface="Arial"/>
              </a:rPr>
              <a:t> </a:t>
            </a:r>
            <a:r>
              <a:rPr sz="700" dirty="0">
                <a:latin typeface="Arial"/>
                <a:cs typeface="Arial"/>
              </a:rPr>
              <a:t>caries</a:t>
            </a:r>
            <a:r>
              <a:rPr sz="700" spc="305" dirty="0">
                <a:latin typeface="Arial"/>
                <a:cs typeface="Arial"/>
              </a:rPr>
              <a:t> </a:t>
            </a:r>
            <a:r>
              <a:rPr sz="700" dirty="0">
                <a:latin typeface="Arial"/>
                <a:cs typeface="Arial"/>
              </a:rPr>
              <a:t>and</a:t>
            </a:r>
            <a:r>
              <a:rPr sz="700" spc="310" dirty="0">
                <a:latin typeface="Arial"/>
                <a:cs typeface="Arial"/>
              </a:rPr>
              <a:t> </a:t>
            </a:r>
            <a:r>
              <a:rPr sz="700" dirty="0">
                <a:latin typeface="Arial"/>
                <a:cs typeface="Arial"/>
              </a:rPr>
              <a:t>periodontitis</a:t>
            </a:r>
            <a:r>
              <a:rPr sz="700" spc="315" dirty="0">
                <a:latin typeface="Arial"/>
                <a:cs typeface="Arial"/>
              </a:rPr>
              <a:t> </a:t>
            </a:r>
            <a:r>
              <a:rPr sz="700" spc="-20" dirty="0">
                <a:latin typeface="Arial"/>
                <a:cs typeface="Arial"/>
              </a:rPr>
              <a:t>ensue</a:t>
            </a:r>
            <a:r>
              <a:rPr sz="700" spc="500" dirty="0">
                <a:latin typeface="Arial"/>
                <a:cs typeface="Arial"/>
              </a:rPr>
              <a:t> </a:t>
            </a:r>
            <a:r>
              <a:rPr sz="700" dirty="0">
                <a:latin typeface="Arial"/>
                <a:cs typeface="Arial"/>
              </a:rPr>
              <a:t>when</a:t>
            </a:r>
            <a:r>
              <a:rPr sz="700" spc="45" dirty="0">
                <a:latin typeface="Arial"/>
                <a:cs typeface="Arial"/>
              </a:rPr>
              <a:t> </a:t>
            </a:r>
            <a:r>
              <a:rPr sz="700" dirty="0">
                <a:latin typeface="Arial"/>
                <a:cs typeface="Arial"/>
              </a:rPr>
              <a:t>biofilms</a:t>
            </a:r>
            <a:r>
              <a:rPr sz="700" spc="50" dirty="0">
                <a:latin typeface="Arial"/>
                <a:cs typeface="Arial"/>
              </a:rPr>
              <a:t> </a:t>
            </a:r>
            <a:r>
              <a:rPr sz="700" dirty="0">
                <a:latin typeface="Arial"/>
                <a:cs typeface="Arial"/>
              </a:rPr>
              <a:t>become</a:t>
            </a:r>
            <a:r>
              <a:rPr sz="700" spc="55" dirty="0">
                <a:latin typeface="Arial"/>
                <a:cs typeface="Arial"/>
              </a:rPr>
              <a:t> </a:t>
            </a:r>
            <a:r>
              <a:rPr sz="700" spc="-10" dirty="0">
                <a:latin typeface="Arial"/>
                <a:cs typeface="Arial"/>
              </a:rPr>
              <a:t>dysbiotic,</a:t>
            </a:r>
            <a:r>
              <a:rPr sz="700" spc="500" dirty="0">
                <a:latin typeface="Arial"/>
                <a:cs typeface="Arial"/>
              </a:rPr>
              <a:t> </a:t>
            </a:r>
            <a:r>
              <a:rPr sz="700" dirty="0">
                <a:latin typeface="Arial"/>
                <a:cs typeface="Arial"/>
              </a:rPr>
              <a:t>resulting</a:t>
            </a:r>
            <a:r>
              <a:rPr sz="700" spc="50" dirty="0">
                <a:latin typeface="Arial"/>
                <a:cs typeface="Arial"/>
              </a:rPr>
              <a:t> </a:t>
            </a:r>
            <a:r>
              <a:rPr sz="700" dirty="0">
                <a:latin typeface="Arial"/>
                <a:cs typeface="Arial"/>
              </a:rPr>
              <a:t>in</a:t>
            </a:r>
            <a:r>
              <a:rPr sz="700" spc="50" dirty="0">
                <a:latin typeface="Arial"/>
                <a:cs typeface="Arial"/>
              </a:rPr>
              <a:t> </a:t>
            </a:r>
            <a:r>
              <a:rPr sz="700" dirty="0">
                <a:latin typeface="Arial"/>
                <a:cs typeface="Arial"/>
              </a:rPr>
              <a:t>increased</a:t>
            </a:r>
            <a:r>
              <a:rPr sz="700" spc="65" dirty="0">
                <a:latin typeface="Arial"/>
                <a:cs typeface="Arial"/>
              </a:rPr>
              <a:t> </a:t>
            </a:r>
            <a:r>
              <a:rPr sz="700" dirty="0">
                <a:latin typeface="Arial"/>
                <a:cs typeface="Arial"/>
              </a:rPr>
              <a:t>levels</a:t>
            </a:r>
            <a:r>
              <a:rPr sz="700" spc="65"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duration</a:t>
            </a:r>
            <a:r>
              <a:rPr sz="700" spc="10" dirty="0">
                <a:latin typeface="Arial"/>
                <a:cs typeface="Arial"/>
              </a:rPr>
              <a:t> </a:t>
            </a:r>
            <a:r>
              <a:rPr sz="700" dirty="0">
                <a:latin typeface="Arial"/>
                <a:cs typeface="Arial"/>
              </a:rPr>
              <a:t>of low</a:t>
            </a:r>
            <a:r>
              <a:rPr sz="700" spc="-5" dirty="0">
                <a:latin typeface="Arial"/>
                <a:cs typeface="Arial"/>
              </a:rPr>
              <a:t> </a:t>
            </a:r>
            <a:r>
              <a:rPr sz="700" dirty="0">
                <a:latin typeface="Arial"/>
                <a:cs typeface="Arial"/>
              </a:rPr>
              <a:t>pH</a:t>
            </a:r>
            <a:r>
              <a:rPr sz="700" spc="5" dirty="0">
                <a:latin typeface="Arial"/>
                <a:cs typeface="Arial"/>
              </a:rPr>
              <a:t> </a:t>
            </a:r>
            <a:r>
              <a:rPr sz="700" dirty="0">
                <a:latin typeface="Arial"/>
                <a:cs typeface="Arial"/>
              </a:rPr>
              <a:t>challenge</a:t>
            </a:r>
            <a:r>
              <a:rPr sz="700" spc="20"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the</a:t>
            </a:r>
            <a:r>
              <a:rPr sz="700" spc="215" dirty="0">
                <a:latin typeface="Arial"/>
                <a:cs typeface="Arial"/>
              </a:rPr>
              <a:t>  </a:t>
            </a:r>
            <a:r>
              <a:rPr sz="700" dirty="0">
                <a:latin typeface="Arial"/>
                <a:cs typeface="Arial"/>
              </a:rPr>
              <a:t>induction</a:t>
            </a:r>
            <a:r>
              <a:rPr sz="700" spc="220" dirty="0">
                <a:latin typeface="Arial"/>
                <a:cs typeface="Arial"/>
              </a:rPr>
              <a:t>  </a:t>
            </a:r>
            <a:r>
              <a:rPr sz="700" dirty="0">
                <a:latin typeface="Arial"/>
                <a:cs typeface="Arial"/>
              </a:rPr>
              <a:t>of</a:t>
            </a:r>
            <a:r>
              <a:rPr sz="700" spc="215" dirty="0">
                <a:latin typeface="Arial"/>
                <a:cs typeface="Arial"/>
              </a:rPr>
              <a:t>  </a:t>
            </a:r>
            <a:r>
              <a:rPr sz="700" spc="-10" dirty="0">
                <a:latin typeface="Arial"/>
                <a:cs typeface="Arial"/>
              </a:rPr>
              <a:t>destructive</a:t>
            </a:r>
            <a:r>
              <a:rPr sz="700" spc="500" dirty="0">
                <a:latin typeface="Arial"/>
                <a:cs typeface="Arial"/>
              </a:rPr>
              <a:t> </a:t>
            </a:r>
            <a:r>
              <a:rPr sz="700" spc="-10" dirty="0">
                <a:latin typeface="Arial"/>
                <a:cs typeface="Arial"/>
              </a:rPr>
              <a:t>inflammatory</a:t>
            </a:r>
            <a:r>
              <a:rPr sz="700" dirty="0">
                <a:latin typeface="Arial"/>
                <a:cs typeface="Arial"/>
              </a:rPr>
              <a:t>	</a:t>
            </a:r>
            <a:r>
              <a:rPr sz="700" spc="-10" dirty="0">
                <a:latin typeface="Arial"/>
                <a:cs typeface="Arial"/>
              </a:rPr>
              <a:t>responses,</a:t>
            </a:r>
            <a:r>
              <a:rPr sz="700" spc="500" dirty="0">
                <a:latin typeface="Arial"/>
                <a:cs typeface="Arial"/>
              </a:rPr>
              <a:t> </a:t>
            </a:r>
            <a:r>
              <a:rPr sz="700" dirty="0">
                <a:latin typeface="Arial"/>
                <a:cs typeface="Arial"/>
              </a:rPr>
              <a:t>respectively.</a:t>
            </a:r>
            <a:r>
              <a:rPr sz="700" spc="285" dirty="0">
                <a:latin typeface="Arial"/>
                <a:cs typeface="Arial"/>
              </a:rPr>
              <a:t> </a:t>
            </a:r>
            <a:r>
              <a:rPr sz="700" dirty="0">
                <a:latin typeface="Arial"/>
                <a:cs typeface="Arial"/>
              </a:rPr>
              <a:t>EPS,</a:t>
            </a:r>
            <a:r>
              <a:rPr sz="700" spc="280" dirty="0">
                <a:latin typeface="Arial"/>
                <a:cs typeface="Arial"/>
              </a:rPr>
              <a:t> </a:t>
            </a:r>
            <a:r>
              <a:rPr sz="700" spc="-10" dirty="0">
                <a:latin typeface="Arial"/>
                <a:cs typeface="Arial"/>
              </a:rPr>
              <a:t>extracellular</a:t>
            </a:r>
            <a:r>
              <a:rPr sz="700" spc="500" dirty="0">
                <a:latin typeface="Arial"/>
                <a:cs typeface="Arial"/>
              </a:rPr>
              <a:t> </a:t>
            </a:r>
            <a:r>
              <a:rPr sz="700" dirty="0">
                <a:latin typeface="Arial"/>
                <a:cs typeface="Arial"/>
              </a:rPr>
              <a:t>polymeric</a:t>
            </a:r>
            <a:r>
              <a:rPr sz="700" spc="345" dirty="0">
                <a:latin typeface="Arial"/>
                <a:cs typeface="Arial"/>
              </a:rPr>
              <a:t>  </a:t>
            </a:r>
            <a:r>
              <a:rPr sz="700" dirty="0">
                <a:latin typeface="Arial"/>
                <a:cs typeface="Arial"/>
              </a:rPr>
              <a:t>substance;</a:t>
            </a:r>
            <a:r>
              <a:rPr sz="700" spc="345" dirty="0">
                <a:latin typeface="Arial"/>
                <a:cs typeface="Arial"/>
              </a:rPr>
              <a:t>  </a:t>
            </a:r>
            <a:r>
              <a:rPr sz="700" spc="-20" dirty="0">
                <a:latin typeface="Arial"/>
                <a:cs typeface="Arial"/>
              </a:rPr>
              <a:t>GCF,</a:t>
            </a:r>
            <a:r>
              <a:rPr sz="700" spc="500" dirty="0">
                <a:latin typeface="Arial"/>
                <a:cs typeface="Arial"/>
              </a:rPr>
              <a:t> </a:t>
            </a:r>
            <a:r>
              <a:rPr sz="700" dirty="0">
                <a:latin typeface="Arial"/>
                <a:cs typeface="Arial"/>
              </a:rPr>
              <a:t>gingival</a:t>
            </a:r>
            <a:r>
              <a:rPr sz="700" spc="-50" dirty="0">
                <a:latin typeface="Arial"/>
                <a:cs typeface="Arial"/>
              </a:rPr>
              <a:t> </a:t>
            </a:r>
            <a:r>
              <a:rPr sz="700" dirty="0">
                <a:latin typeface="Arial"/>
                <a:cs typeface="Arial"/>
              </a:rPr>
              <a:t>crevicular</a:t>
            </a:r>
            <a:r>
              <a:rPr sz="700" spc="-35" dirty="0">
                <a:latin typeface="Arial"/>
                <a:cs typeface="Arial"/>
              </a:rPr>
              <a:t> </a:t>
            </a:r>
            <a:r>
              <a:rPr sz="700" spc="-10" dirty="0">
                <a:latin typeface="Arial"/>
                <a:cs typeface="Arial"/>
              </a:rPr>
              <a:t>fluid.</a:t>
            </a:r>
            <a:endParaRPr sz="7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5056" y="-61760"/>
            <a:ext cx="11226800" cy="1244600"/>
          </a:xfrm>
          <a:prstGeom prst="rect">
            <a:avLst/>
          </a:prstGeom>
        </p:spPr>
        <p:txBody>
          <a:bodyPr vert="horz" wrap="square" lIns="0" tIns="120014" rIns="0" bIns="0" rtlCol="0">
            <a:spAutoFit/>
          </a:bodyPr>
          <a:lstStyle/>
          <a:p>
            <a:pPr marL="12700">
              <a:lnSpc>
                <a:spcPct val="100000"/>
              </a:lnSpc>
              <a:spcBef>
                <a:spcPts val="944"/>
              </a:spcBef>
            </a:pPr>
            <a:r>
              <a:rPr dirty="0"/>
              <a:t>Molekulární</a:t>
            </a:r>
            <a:r>
              <a:rPr spc="-160" dirty="0"/>
              <a:t> </a:t>
            </a:r>
            <a:r>
              <a:rPr dirty="0"/>
              <a:t>analýza</a:t>
            </a:r>
            <a:r>
              <a:rPr spc="-160" dirty="0"/>
              <a:t> </a:t>
            </a:r>
            <a:r>
              <a:rPr spc="-25" dirty="0"/>
              <a:t>OM</a:t>
            </a:r>
          </a:p>
          <a:p>
            <a:pPr marL="310515">
              <a:lnSpc>
                <a:spcPct val="100000"/>
              </a:lnSpc>
              <a:spcBef>
                <a:spcPts val="590"/>
              </a:spcBef>
              <a:tabLst>
                <a:tab pos="490220" algn="l"/>
              </a:tabLst>
            </a:pPr>
            <a:r>
              <a:rPr sz="2800" b="0" dirty="0">
                <a:latin typeface="Arial"/>
                <a:cs typeface="Arial"/>
              </a:rPr>
              <a:t>̶	</a:t>
            </a:r>
            <a:r>
              <a:rPr sz="2800" b="0" dirty="0">
                <a:solidFill>
                  <a:srgbClr val="000000"/>
                </a:solidFill>
                <a:latin typeface="Arial"/>
                <a:cs typeface="Arial"/>
              </a:rPr>
              <a:t>Orální</a:t>
            </a:r>
            <a:r>
              <a:rPr sz="2800" b="0" spc="-100" dirty="0">
                <a:solidFill>
                  <a:srgbClr val="000000"/>
                </a:solidFill>
                <a:latin typeface="Arial"/>
                <a:cs typeface="Arial"/>
              </a:rPr>
              <a:t> </a:t>
            </a:r>
            <a:r>
              <a:rPr sz="2800" b="0" dirty="0">
                <a:solidFill>
                  <a:srgbClr val="000000"/>
                </a:solidFill>
                <a:latin typeface="Arial"/>
                <a:cs typeface="Arial"/>
              </a:rPr>
              <a:t>mikrobiom</a:t>
            </a:r>
            <a:r>
              <a:rPr sz="2800" b="0" spc="-75" dirty="0">
                <a:solidFill>
                  <a:srgbClr val="000000"/>
                </a:solidFill>
                <a:latin typeface="Arial"/>
                <a:cs typeface="Arial"/>
              </a:rPr>
              <a:t> </a:t>
            </a:r>
            <a:r>
              <a:rPr sz="2800" b="0" dirty="0">
                <a:solidFill>
                  <a:srgbClr val="000000"/>
                </a:solidFill>
                <a:latin typeface="Arial"/>
                <a:cs typeface="Arial"/>
              </a:rPr>
              <a:t>–</a:t>
            </a:r>
            <a:r>
              <a:rPr sz="2800" b="0" spc="-100" dirty="0">
                <a:solidFill>
                  <a:srgbClr val="000000"/>
                </a:solidFill>
                <a:latin typeface="Arial"/>
                <a:cs typeface="Arial"/>
              </a:rPr>
              <a:t> </a:t>
            </a:r>
            <a:r>
              <a:rPr sz="2800" b="0" dirty="0">
                <a:solidFill>
                  <a:srgbClr val="000000"/>
                </a:solidFill>
                <a:latin typeface="Arial"/>
                <a:cs typeface="Arial"/>
              </a:rPr>
              <a:t>potenciální</a:t>
            </a:r>
            <a:r>
              <a:rPr sz="2800" b="0" spc="-110" dirty="0">
                <a:solidFill>
                  <a:srgbClr val="000000"/>
                </a:solidFill>
                <a:latin typeface="Arial"/>
                <a:cs typeface="Arial"/>
              </a:rPr>
              <a:t> </a:t>
            </a:r>
            <a:r>
              <a:rPr sz="2800" b="0" dirty="0">
                <a:solidFill>
                  <a:srgbClr val="000000"/>
                </a:solidFill>
                <a:latin typeface="Arial"/>
                <a:cs typeface="Arial"/>
              </a:rPr>
              <a:t>biomarker</a:t>
            </a:r>
            <a:r>
              <a:rPr sz="2800" b="0" spc="-85" dirty="0">
                <a:solidFill>
                  <a:srgbClr val="000000"/>
                </a:solidFill>
                <a:latin typeface="Arial"/>
                <a:cs typeface="Arial"/>
              </a:rPr>
              <a:t> </a:t>
            </a:r>
            <a:r>
              <a:rPr sz="2800" b="0" dirty="0">
                <a:solidFill>
                  <a:srgbClr val="000000"/>
                </a:solidFill>
                <a:latin typeface="Arial"/>
                <a:cs typeface="Arial"/>
              </a:rPr>
              <a:t>systémových</a:t>
            </a:r>
            <a:r>
              <a:rPr sz="2800" b="0" spc="-114" dirty="0">
                <a:solidFill>
                  <a:srgbClr val="000000"/>
                </a:solidFill>
                <a:latin typeface="Arial"/>
                <a:cs typeface="Arial"/>
              </a:rPr>
              <a:t> </a:t>
            </a:r>
            <a:r>
              <a:rPr sz="2800" b="0" spc="-10" dirty="0">
                <a:solidFill>
                  <a:srgbClr val="000000"/>
                </a:solidFill>
                <a:latin typeface="Arial"/>
                <a:cs typeface="Arial"/>
              </a:rPr>
              <a:t>onemocnění</a:t>
            </a:r>
            <a:endParaRPr sz="2800">
              <a:latin typeface="Arial"/>
              <a:cs typeface="Arial"/>
            </a:endParaRPr>
          </a:p>
        </p:txBody>
      </p:sp>
      <p:sp>
        <p:nvSpPr>
          <p:cNvPr id="4" name="object 4"/>
          <p:cNvSpPr txBox="1"/>
          <p:nvPr/>
        </p:nvSpPr>
        <p:spPr>
          <a:xfrm>
            <a:off x="8857868" y="6534708"/>
            <a:ext cx="1657985" cy="208279"/>
          </a:xfrm>
          <a:prstGeom prst="rect">
            <a:avLst/>
          </a:prstGeom>
        </p:spPr>
        <p:txBody>
          <a:bodyPr vert="horz" wrap="square" lIns="0" tIns="12700" rIns="0" bIns="0" rtlCol="0">
            <a:spAutoFit/>
          </a:bodyPr>
          <a:lstStyle/>
          <a:p>
            <a:pPr marL="12700" marR="5080" indent="472440">
              <a:lnSpc>
                <a:spcPct val="100000"/>
              </a:lnSpc>
              <a:spcBef>
                <a:spcPts val="100"/>
              </a:spcBef>
            </a:pPr>
            <a:r>
              <a:rPr sz="600" spc="-10" dirty="0">
                <a:latin typeface="Tahoma"/>
                <a:cs typeface="Tahoma"/>
              </a:rPr>
              <a:t>https://doi.org/10.1111/prd.12393</a:t>
            </a:r>
            <a:r>
              <a:rPr sz="600" spc="500" dirty="0">
                <a:latin typeface="Tahoma"/>
                <a:cs typeface="Tahoma"/>
              </a:rPr>
              <a:t> </a:t>
            </a:r>
            <a:r>
              <a:rPr sz="600" spc="-10" dirty="0">
                <a:latin typeface="Tahoma"/>
                <a:cs typeface="Tahoma"/>
              </a:rPr>
              <a:t>https://doi.org/10.3390/microorganisms8020308</a:t>
            </a:r>
            <a:endParaRPr sz="600">
              <a:latin typeface="Tahoma"/>
              <a:cs typeface="Tahoma"/>
            </a:endParaRPr>
          </a:p>
        </p:txBody>
      </p:sp>
      <p:pic>
        <p:nvPicPr>
          <p:cNvPr id="5" name="object 5"/>
          <p:cNvPicPr/>
          <p:nvPr/>
        </p:nvPicPr>
        <p:blipFill>
          <a:blip r:embed="rId3" cstate="print"/>
          <a:stretch>
            <a:fillRect/>
          </a:stretch>
        </p:blipFill>
        <p:spPr>
          <a:xfrm>
            <a:off x="2953170" y="1321261"/>
            <a:ext cx="6478524" cy="4658868"/>
          </a:xfrm>
          <a:prstGeom prst="rect">
            <a:avLst/>
          </a:prstGeom>
        </p:spPr>
      </p:pic>
      <p:sp>
        <p:nvSpPr>
          <p:cNvPr id="7" name="Obdélník 6"/>
          <p:cNvSpPr/>
          <p:nvPr/>
        </p:nvSpPr>
        <p:spPr>
          <a:xfrm>
            <a:off x="3276600" y="6090765"/>
            <a:ext cx="6096000" cy="707886"/>
          </a:xfrm>
          <a:prstGeom prst="rect">
            <a:avLst/>
          </a:prstGeom>
        </p:spPr>
        <p:txBody>
          <a:bodyPr>
            <a:spAutoFit/>
          </a:bodyPr>
          <a:lstStyle/>
          <a:p>
            <a:r>
              <a:rPr lang="en-US" sz="800" dirty="0" smtClean="0">
                <a:latin typeface="Arial" panose="020B0604020202020204" pitchFamily="34" charset="0"/>
                <a:cs typeface="Arial" panose="020B0604020202020204" pitchFamily="34" charset="0"/>
              </a:rPr>
              <a:t>Oral and systemic diseases associated with the oral microbiome. A representation of the associations found between diseases with increases or decreases of the abundances of organisms in the oral cavity. Organisms listed in blue have been shown to be increased in abundance in the oral cavity in individuals presenting with the noted disease, and organisms listed in red have been shown to be decreased. Those in purple may be either increased or decreased depending on the conditions or progression of the disease.</a:t>
            </a:r>
            <a:endParaRPr lang="en-US" sz="800" dirty="0">
              <a:latin typeface="Arial" panose="020B0604020202020204" pitchFamily="34" charset="0"/>
              <a:cs typeface="Arial" panose="020B0604020202020204" pitchFamily="34" charset="0"/>
            </a:endParaRPr>
          </a:p>
        </p:txBody>
      </p:sp>
      <p:sp>
        <p:nvSpPr>
          <p:cNvPr id="10" name="TextovéPole 9"/>
          <p:cNvSpPr txBox="1"/>
          <p:nvPr/>
        </p:nvSpPr>
        <p:spPr>
          <a:xfrm>
            <a:off x="1355999" y="2454327"/>
            <a:ext cx="1569660" cy="646331"/>
          </a:xfrm>
          <a:prstGeom prst="rect">
            <a:avLst/>
          </a:prstGeom>
          <a:noFill/>
        </p:spPr>
        <p:txBody>
          <a:bodyPr wrap="none" rtlCol="0">
            <a:spAutoFit/>
          </a:bodyPr>
          <a:lstStyle/>
          <a:p>
            <a:r>
              <a:rPr lang="cs-CZ" dirty="0" smtClean="0"/>
              <a:t>ateroskleróza</a:t>
            </a:r>
          </a:p>
          <a:p>
            <a:r>
              <a:rPr lang="cs-CZ" dirty="0" smtClean="0"/>
              <a:t>cholesterol</a:t>
            </a:r>
          </a:p>
        </p:txBody>
      </p:sp>
      <p:sp>
        <p:nvSpPr>
          <p:cNvPr id="11" name="TextovéPole 10"/>
          <p:cNvSpPr txBox="1"/>
          <p:nvPr/>
        </p:nvSpPr>
        <p:spPr>
          <a:xfrm>
            <a:off x="9372600" y="3635199"/>
            <a:ext cx="2941831" cy="692497"/>
          </a:xfrm>
          <a:prstGeom prst="rect">
            <a:avLst/>
          </a:prstGeom>
          <a:noFill/>
        </p:spPr>
        <p:txBody>
          <a:bodyPr wrap="none" rtlCol="0">
            <a:spAutoFit/>
          </a:bodyPr>
          <a:lstStyle/>
          <a:p>
            <a:r>
              <a:rPr lang="cs-CZ" dirty="0" smtClean="0"/>
              <a:t>cirhóza jater</a:t>
            </a:r>
          </a:p>
          <a:p>
            <a:r>
              <a:rPr lang="en-US" sz="1050" i="1" dirty="0" smtClean="0">
                <a:latin typeface="Arial" panose="020B0604020202020204" pitchFamily="34" charset="0"/>
                <a:cs typeface="Arial" panose="020B0604020202020204" pitchFamily="34" charset="0"/>
              </a:rPr>
              <a:t>the microbial source of liver cirrhosis is the </a:t>
            </a:r>
            <a:endParaRPr lang="cs-CZ" sz="1050" i="1" dirty="0" smtClean="0">
              <a:latin typeface="Arial" panose="020B0604020202020204" pitchFamily="34" charset="0"/>
              <a:cs typeface="Arial" panose="020B0604020202020204" pitchFamily="34" charset="0"/>
            </a:endParaRPr>
          </a:p>
          <a:p>
            <a:r>
              <a:rPr lang="en-US" sz="1050" b="1" i="1" dirty="0" smtClean="0">
                <a:latin typeface="Arial" panose="020B0604020202020204" pitchFamily="34" charset="0"/>
                <a:cs typeface="Arial" panose="020B0604020202020204" pitchFamily="34" charset="0"/>
              </a:rPr>
              <a:t>translocation from the oral </a:t>
            </a:r>
            <a:r>
              <a:rPr lang="en-US" sz="1050" i="1" dirty="0" smtClean="0">
                <a:latin typeface="Arial" panose="020B0604020202020204" pitchFamily="34" charset="0"/>
                <a:cs typeface="Arial" panose="020B0604020202020204" pitchFamily="34" charset="0"/>
              </a:rPr>
              <a:t>cavity to the gut. </a:t>
            </a:r>
            <a:endParaRPr lang="cs-CZ" sz="1050" i="1" dirty="0">
              <a:latin typeface="Arial" panose="020B0604020202020204" pitchFamily="34" charset="0"/>
              <a:cs typeface="Arial" panose="020B0604020202020204" pitchFamily="34" charset="0"/>
            </a:endParaRPr>
          </a:p>
        </p:txBody>
      </p:sp>
      <p:sp>
        <p:nvSpPr>
          <p:cNvPr id="12" name="Obdélník 11"/>
          <p:cNvSpPr/>
          <p:nvPr/>
        </p:nvSpPr>
        <p:spPr>
          <a:xfrm>
            <a:off x="9448800" y="1443577"/>
            <a:ext cx="6096000" cy="1061829"/>
          </a:xfrm>
          <a:prstGeom prst="rect">
            <a:avLst/>
          </a:prstGeom>
        </p:spPr>
        <p:txBody>
          <a:bodyPr>
            <a:spAutoFit/>
          </a:bodyPr>
          <a:lstStyle/>
          <a:p>
            <a:r>
              <a:rPr lang="en-US" sz="1050" i="1" dirty="0" smtClean="0"/>
              <a:t>Individuals with periodontal disease, </a:t>
            </a:r>
            <a:endParaRPr lang="cs-CZ" sz="1050" i="1" dirty="0" smtClean="0"/>
          </a:p>
          <a:p>
            <a:r>
              <a:rPr lang="en-US" sz="1050" i="1" dirty="0" smtClean="0"/>
              <a:t>tooth loss, or oral bacterial infections </a:t>
            </a:r>
            <a:endParaRPr lang="cs-CZ" sz="1050" i="1" dirty="0" smtClean="0"/>
          </a:p>
          <a:p>
            <a:r>
              <a:rPr lang="en-US" sz="1050" i="1" dirty="0" smtClean="0"/>
              <a:t>have an increased risk of developing </a:t>
            </a:r>
            <a:endParaRPr lang="cs-CZ" sz="1050" i="1" dirty="0" smtClean="0"/>
          </a:p>
          <a:p>
            <a:r>
              <a:rPr lang="en-US" sz="1050" b="1" i="1" dirty="0" smtClean="0"/>
              <a:t>gastrointestinal cancers </a:t>
            </a:r>
            <a:r>
              <a:rPr lang="cs-CZ" sz="1050" b="1" i="1" dirty="0" smtClean="0"/>
              <a:t>(</a:t>
            </a:r>
            <a:r>
              <a:rPr lang="en-US" sz="1050" i="1" dirty="0"/>
              <a:t>P. </a:t>
            </a:r>
            <a:r>
              <a:rPr lang="en-US" sz="1050" i="1" dirty="0" err="1"/>
              <a:t>gingivalis</a:t>
            </a:r>
            <a:r>
              <a:rPr lang="en-US" sz="1050" i="1" dirty="0" smtClean="0"/>
              <a:t>,</a:t>
            </a:r>
            <a:endParaRPr lang="cs-CZ" sz="1050" i="1" dirty="0" smtClean="0"/>
          </a:p>
          <a:p>
            <a:r>
              <a:rPr lang="en-US" sz="1050" i="1" dirty="0" err="1" smtClean="0"/>
              <a:t>Fusobacterium</a:t>
            </a:r>
            <a:r>
              <a:rPr lang="en-US" sz="1050" i="1" dirty="0" smtClean="0"/>
              <a:t> </a:t>
            </a:r>
            <a:r>
              <a:rPr lang="en-US" sz="1050" i="1" dirty="0" err="1"/>
              <a:t>nucleatum</a:t>
            </a:r>
            <a:r>
              <a:rPr lang="en-US" sz="1050" i="1" dirty="0"/>
              <a:t> (F. </a:t>
            </a:r>
            <a:r>
              <a:rPr lang="en-US" sz="1050" i="1" dirty="0" err="1"/>
              <a:t>nucleatum</a:t>
            </a:r>
            <a:r>
              <a:rPr lang="en-US" sz="1050" i="1" dirty="0"/>
              <a:t>), </a:t>
            </a:r>
            <a:endParaRPr lang="cs-CZ" sz="1050" i="1" dirty="0" smtClean="0"/>
          </a:p>
          <a:p>
            <a:r>
              <a:rPr lang="en-US" sz="1050" i="1" dirty="0" smtClean="0"/>
              <a:t>and </a:t>
            </a:r>
            <a:r>
              <a:rPr lang="en-US" sz="1050" i="1" dirty="0" err="1"/>
              <a:t>Prevotella</a:t>
            </a:r>
            <a:r>
              <a:rPr lang="en-US" sz="1050" i="1" dirty="0"/>
              <a:t> intermedia</a:t>
            </a:r>
            <a:endParaRPr lang="cs-CZ" sz="1050" b="1" i="1" dirty="0"/>
          </a:p>
        </p:txBody>
      </p:sp>
      <p:sp>
        <p:nvSpPr>
          <p:cNvPr id="13" name="Obdélník 12"/>
          <p:cNvSpPr/>
          <p:nvPr/>
        </p:nvSpPr>
        <p:spPr>
          <a:xfrm>
            <a:off x="-33940" y="4393916"/>
            <a:ext cx="6096000" cy="1061829"/>
          </a:xfrm>
          <a:prstGeom prst="rect">
            <a:avLst/>
          </a:prstGeom>
        </p:spPr>
        <p:txBody>
          <a:bodyPr>
            <a:spAutoFit/>
          </a:bodyPr>
          <a:lstStyle/>
          <a:p>
            <a:r>
              <a:rPr lang="en-US" sz="1050" i="1" dirty="0" err="1" smtClean="0">
                <a:latin typeface="Arial" panose="020B0604020202020204" pitchFamily="34" charset="0"/>
                <a:cs typeface="Arial" panose="020B0604020202020204" pitchFamily="34" charset="0"/>
              </a:rPr>
              <a:t>Porphyromonas</a:t>
            </a:r>
            <a:r>
              <a:rPr lang="en-US" sz="1050" i="1" dirty="0" smtClean="0">
                <a:latin typeface="Arial" panose="020B0604020202020204" pitchFamily="34" charset="0"/>
                <a:cs typeface="Arial" panose="020B0604020202020204" pitchFamily="34" charset="0"/>
              </a:rPr>
              <a:t> </a:t>
            </a:r>
            <a:r>
              <a:rPr lang="en-US" sz="1050" i="1" dirty="0" err="1" smtClean="0">
                <a:latin typeface="Arial" panose="020B0604020202020204" pitchFamily="34" charset="0"/>
                <a:cs typeface="Arial" panose="020B0604020202020204" pitchFamily="34" charset="0"/>
              </a:rPr>
              <a:t>gingivalis</a:t>
            </a:r>
            <a:r>
              <a:rPr lang="en-US" sz="1050" i="1" dirty="0" smtClean="0">
                <a:latin typeface="Arial" panose="020B0604020202020204" pitchFamily="34" charset="0"/>
                <a:cs typeface="Arial" panose="020B0604020202020204" pitchFamily="34" charset="0"/>
              </a:rPr>
              <a:t> (P. </a:t>
            </a:r>
            <a:r>
              <a:rPr lang="en-US" sz="1050" i="1" dirty="0" err="1" smtClean="0">
                <a:latin typeface="Arial" panose="020B0604020202020204" pitchFamily="34" charset="0"/>
                <a:cs typeface="Arial" panose="020B0604020202020204" pitchFamily="34" charset="0"/>
              </a:rPr>
              <a:t>gingivalis</a:t>
            </a:r>
            <a:r>
              <a:rPr lang="en-US" sz="1050" i="1" dirty="0" smtClean="0">
                <a:latin typeface="Arial" panose="020B0604020202020204" pitchFamily="34" charset="0"/>
                <a:cs typeface="Arial" panose="020B0604020202020204" pitchFamily="34" charset="0"/>
              </a:rPr>
              <a:t>) and </a:t>
            </a:r>
            <a:endParaRPr lang="cs-CZ" sz="1050" i="1" dirty="0" smtClean="0">
              <a:latin typeface="Arial" panose="020B0604020202020204" pitchFamily="34" charset="0"/>
              <a:cs typeface="Arial" panose="020B0604020202020204" pitchFamily="34" charset="0"/>
            </a:endParaRPr>
          </a:p>
          <a:p>
            <a:r>
              <a:rPr lang="en-US" sz="1050" i="1" dirty="0" err="1" smtClean="0">
                <a:latin typeface="Arial" panose="020B0604020202020204" pitchFamily="34" charset="0"/>
                <a:cs typeface="Arial" panose="020B0604020202020204" pitchFamily="34" charset="0"/>
              </a:rPr>
              <a:t>Actinobacillus</a:t>
            </a:r>
            <a:r>
              <a:rPr lang="en-US" sz="1050" i="1" dirty="0" smtClean="0">
                <a:latin typeface="Arial" panose="020B0604020202020204" pitchFamily="34" charset="0"/>
                <a:cs typeface="Arial" panose="020B0604020202020204" pitchFamily="34" charset="0"/>
              </a:rPr>
              <a:t> </a:t>
            </a:r>
            <a:r>
              <a:rPr lang="en-US" sz="1050" i="1" dirty="0" err="1" smtClean="0">
                <a:latin typeface="Arial" panose="020B0604020202020204" pitchFamily="34" charset="0"/>
                <a:cs typeface="Arial" panose="020B0604020202020204" pitchFamily="34" charset="0"/>
              </a:rPr>
              <a:t>actinomycetemcomitans</a:t>
            </a:r>
            <a:r>
              <a:rPr lang="en-US" sz="1050" i="1" dirty="0" smtClean="0">
                <a:latin typeface="Arial" panose="020B0604020202020204" pitchFamily="34" charset="0"/>
                <a:cs typeface="Arial" panose="020B0604020202020204" pitchFamily="34" charset="0"/>
              </a:rPr>
              <a:t> </a:t>
            </a:r>
            <a:endParaRPr lang="cs-CZ" sz="1050" i="1" dirty="0" smtClean="0">
              <a:latin typeface="Arial" panose="020B0604020202020204" pitchFamily="34" charset="0"/>
              <a:cs typeface="Arial" panose="020B0604020202020204" pitchFamily="34" charset="0"/>
            </a:endParaRPr>
          </a:p>
          <a:p>
            <a:r>
              <a:rPr lang="en-US" sz="1050" i="1" dirty="0" smtClean="0">
                <a:latin typeface="Arial" panose="020B0604020202020204" pitchFamily="34" charset="0"/>
                <a:cs typeface="Arial" panose="020B0604020202020204" pitchFamily="34" charset="0"/>
              </a:rPr>
              <a:t>(A. </a:t>
            </a:r>
            <a:r>
              <a:rPr lang="en-US" sz="1050" i="1" dirty="0" err="1" smtClean="0">
                <a:latin typeface="Arial" panose="020B0604020202020204" pitchFamily="34" charset="0"/>
                <a:cs typeface="Arial" panose="020B0604020202020204" pitchFamily="34" charset="0"/>
              </a:rPr>
              <a:t>actinomycetemcomitans</a:t>
            </a:r>
            <a:r>
              <a:rPr lang="en-US" sz="1050" i="1" dirty="0" smtClean="0">
                <a:latin typeface="Arial" panose="020B0604020202020204" pitchFamily="34" charset="0"/>
                <a:cs typeface="Arial" panose="020B0604020202020204" pitchFamily="34" charset="0"/>
              </a:rPr>
              <a:t>) is associated with </a:t>
            </a:r>
            <a:endParaRPr lang="cs-CZ" sz="1050" i="1" dirty="0" smtClean="0">
              <a:latin typeface="Arial" panose="020B0604020202020204" pitchFamily="34" charset="0"/>
              <a:cs typeface="Arial" panose="020B0604020202020204" pitchFamily="34" charset="0"/>
            </a:endParaRPr>
          </a:p>
          <a:p>
            <a:r>
              <a:rPr lang="en-US" sz="1050" i="1" dirty="0" smtClean="0">
                <a:latin typeface="Arial" panose="020B0604020202020204" pitchFamily="34" charset="0"/>
                <a:cs typeface="Arial" panose="020B0604020202020204" pitchFamily="34" charset="0"/>
              </a:rPr>
              <a:t>an </a:t>
            </a:r>
            <a:r>
              <a:rPr lang="en-US" sz="1050" b="1" i="1" dirty="0" smtClean="0">
                <a:latin typeface="Arial" panose="020B0604020202020204" pitchFamily="34" charset="0"/>
                <a:cs typeface="Arial" panose="020B0604020202020204" pitchFamily="34" charset="0"/>
              </a:rPr>
              <a:t>increased risk of pancreatic cancer </a:t>
            </a:r>
            <a:endParaRPr lang="cs-CZ" sz="1050" b="1" i="1" dirty="0" smtClean="0">
              <a:latin typeface="Arial" panose="020B0604020202020204" pitchFamily="34" charset="0"/>
              <a:cs typeface="Arial" panose="020B0604020202020204" pitchFamily="34" charset="0"/>
            </a:endParaRPr>
          </a:p>
          <a:p>
            <a:r>
              <a:rPr lang="en-US" sz="1050" i="1" dirty="0" smtClean="0">
                <a:latin typeface="Arial" panose="020B0604020202020204" pitchFamily="34" charset="0"/>
                <a:cs typeface="Arial" panose="020B0604020202020204" pitchFamily="34" charset="0"/>
              </a:rPr>
              <a:t>(</a:t>
            </a:r>
            <a:r>
              <a:rPr lang="en-US" sz="1050" i="1" dirty="0" err="1" smtClean="0">
                <a:latin typeface="Arial" panose="020B0604020202020204" pitchFamily="34" charset="0"/>
                <a:cs typeface="Arial" panose="020B0604020202020204" pitchFamily="34" charset="0"/>
              </a:rPr>
              <a:t>Herremans</a:t>
            </a:r>
            <a:r>
              <a:rPr lang="en-US" sz="1050" i="1" dirty="0" smtClean="0">
                <a:latin typeface="Arial" panose="020B0604020202020204" pitchFamily="34" charset="0"/>
                <a:cs typeface="Arial" panose="020B0604020202020204" pitchFamily="34" charset="0"/>
              </a:rPr>
              <a:t> et al., 2022), while the </a:t>
            </a:r>
            <a:r>
              <a:rPr lang="en-US" sz="1050" i="1" dirty="0" err="1" smtClean="0">
                <a:latin typeface="Arial" panose="020B0604020202020204" pitchFamily="34" charset="0"/>
                <a:cs typeface="Arial" panose="020B0604020202020204" pitchFamily="34" charset="0"/>
              </a:rPr>
              <a:t>Leptotrichia</a:t>
            </a:r>
            <a:r>
              <a:rPr lang="en-US" sz="1050" i="1" dirty="0" smtClean="0">
                <a:latin typeface="Arial" panose="020B0604020202020204" pitchFamily="34" charset="0"/>
                <a:cs typeface="Arial" panose="020B0604020202020204" pitchFamily="34" charset="0"/>
              </a:rPr>
              <a:t> </a:t>
            </a:r>
            <a:endParaRPr lang="cs-CZ" sz="1050" i="1" dirty="0" smtClean="0">
              <a:latin typeface="Arial" panose="020B0604020202020204" pitchFamily="34" charset="0"/>
              <a:cs typeface="Arial" panose="020B0604020202020204" pitchFamily="34" charset="0"/>
            </a:endParaRPr>
          </a:p>
          <a:p>
            <a:r>
              <a:rPr lang="en-US" sz="1050" i="1" dirty="0" smtClean="0">
                <a:latin typeface="Arial" panose="020B0604020202020204" pitchFamily="34" charset="0"/>
                <a:cs typeface="Arial" panose="020B0604020202020204" pitchFamily="34" charset="0"/>
              </a:rPr>
              <a:t>is associated with a reduced risk.</a:t>
            </a:r>
            <a:endParaRPr lang="cs-CZ" sz="1050" i="1" dirty="0">
              <a:latin typeface="Arial" panose="020B0604020202020204" pitchFamily="34" charset="0"/>
              <a:cs typeface="Arial" panose="020B0604020202020204" pitchFamily="34" charset="0"/>
            </a:endParaRPr>
          </a:p>
        </p:txBody>
      </p:sp>
      <p:sp>
        <p:nvSpPr>
          <p:cNvPr id="14" name="Obdélník 13"/>
          <p:cNvSpPr/>
          <p:nvPr/>
        </p:nvSpPr>
        <p:spPr>
          <a:xfrm>
            <a:off x="9431694" y="4622239"/>
            <a:ext cx="6096000" cy="369332"/>
          </a:xfrm>
          <a:prstGeom prst="rect">
            <a:avLst/>
          </a:prstGeom>
        </p:spPr>
        <p:txBody>
          <a:bodyPr>
            <a:spAutoFit/>
          </a:bodyPr>
          <a:lstStyle/>
          <a:p>
            <a:r>
              <a:rPr lang="cs-CZ" dirty="0" smtClean="0"/>
              <a:t>HIV</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19682" y="1089660"/>
            <a:ext cx="8196043" cy="5341618"/>
          </a:xfrm>
          <a:prstGeom prst="rect">
            <a:avLst/>
          </a:prstGeom>
        </p:spPr>
      </p:pic>
      <p:sp>
        <p:nvSpPr>
          <p:cNvPr id="4" name="object 4"/>
          <p:cNvSpPr txBox="1">
            <a:spLocks noGrp="1"/>
          </p:cNvSpPr>
          <p:nvPr>
            <p:ph type="title"/>
          </p:nvPr>
        </p:nvSpPr>
        <p:spPr>
          <a:xfrm>
            <a:off x="175056" y="-61760"/>
            <a:ext cx="5784215" cy="1244600"/>
          </a:xfrm>
          <a:prstGeom prst="rect">
            <a:avLst/>
          </a:prstGeom>
        </p:spPr>
        <p:txBody>
          <a:bodyPr vert="horz" wrap="square" lIns="0" tIns="120014" rIns="0" bIns="0" rtlCol="0">
            <a:spAutoFit/>
          </a:bodyPr>
          <a:lstStyle/>
          <a:p>
            <a:pPr marL="12700">
              <a:lnSpc>
                <a:spcPct val="100000"/>
              </a:lnSpc>
              <a:spcBef>
                <a:spcPts val="944"/>
              </a:spcBef>
            </a:pPr>
            <a:r>
              <a:rPr dirty="0"/>
              <a:t>Molekulární</a:t>
            </a:r>
            <a:r>
              <a:rPr spc="-160" dirty="0"/>
              <a:t> </a:t>
            </a:r>
            <a:r>
              <a:rPr dirty="0"/>
              <a:t>analýza</a:t>
            </a:r>
            <a:r>
              <a:rPr spc="-160" dirty="0"/>
              <a:t> </a:t>
            </a:r>
            <a:r>
              <a:rPr spc="-25" dirty="0"/>
              <a:t>OM</a:t>
            </a:r>
          </a:p>
          <a:p>
            <a:pPr marL="310515">
              <a:lnSpc>
                <a:spcPct val="100000"/>
              </a:lnSpc>
              <a:spcBef>
                <a:spcPts val="590"/>
              </a:spcBef>
              <a:tabLst>
                <a:tab pos="490220" algn="l"/>
              </a:tabLst>
            </a:pPr>
            <a:r>
              <a:rPr sz="2800" b="0" dirty="0">
                <a:latin typeface="Arial"/>
                <a:cs typeface="Arial"/>
              </a:rPr>
              <a:t>̶	</a:t>
            </a:r>
            <a:r>
              <a:rPr sz="2800" b="0" dirty="0">
                <a:solidFill>
                  <a:srgbClr val="000000"/>
                </a:solidFill>
                <a:latin typeface="Arial"/>
                <a:cs typeface="Arial"/>
              </a:rPr>
              <a:t>Orální</a:t>
            </a:r>
            <a:r>
              <a:rPr sz="2800" b="0" spc="-80" dirty="0">
                <a:solidFill>
                  <a:srgbClr val="000000"/>
                </a:solidFill>
                <a:latin typeface="Arial"/>
                <a:cs typeface="Arial"/>
              </a:rPr>
              <a:t> </a:t>
            </a:r>
            <a:r>
              <a:rPr sz="2800" b="0" spc="-10" dirty="0">
                <a:solidFill>
                  <a:srgbClr val="000000"/>
                </a:solidFill>
                <a:latin typeface="Arial"/>
                <a:cs typeface="Arial"/>
              </a:rPr>
              <a:t>mikrobiom</a:t>
            </a:r>
            <a:endParaRPr sz="2800">
              <a:latin typeface="Arial"/>
              <a:cs typeface="Arial"/>
            </a:endParaRPr>
          </a:p>
        </p:txBody>
      </p:sp>
      <p:sp>
        <p:nvSpPr>
          <p:cNvPr id="5" name="object 5"/>
          <p:cNvSpPr txBox="1"/>
          <p:nvPr/>
        </p:nvSpPr>
        <p:spPr>
          <a:xfrm>
            <a:off x="8857868" y="6534708"/>
            <a:ext cx="165798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https://doi.org/10.3390/microorganisms8020308</a:t>
            </a:r>
            <a:endParaRPr sz="600">
              <a:latin typeface="Tahoma"/>
              <a:cs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25" dirty="0"/>
              <a:t>OM</a:t>
            </a:r>
          </a:p>
        </p:txBody>
      </p:sp>
      <p:sp>
        <p:nvSpPr>
          <p:cNvPr id="6" name="object 6"/>
          <p:cNvSpPr txBox="1"/>
          <p:nvPr/>
        </p:nvSpPr>
        <p:spPr>
          <a:xfrm>
            <a:off x="9371838" y="6576369"/>
            <a:ext cx="1153160" cy="111125"/>
          </a:xfrm>
          <a:prstGeom prst="rect">
            <a:avLst/>
          </a:prstGeom>
        </p:spPr>
        <p:txBody>
          <a:bodyPr vert="horz" wrap="square" lIns="0" tIns="5080" rIns="0" bIns="0" rtlCol="0">
            <a:spAutoFit/>
          </a:bodyPr>
          <a:lstStyle/>
          <a:p>
            <a:pPr marL="12700">
              <a:lnSpc>
                <a:spcPct val="100000"/>
              </a:lnSpc>
              <a:spcBef>
                <a:spcPts val="40"/>
              </a:spcBef>
            </a:pPr>
            <a:r>
              <a:rPr sz="600" spc="-10" dirty="0">
                <a:latin typeface="Arial"/>
                <a:cs typeface="Arial"/>
              </a:rPr>
              <a:t>https://doi.org/10.1111/prd.12393</a:t>
            </a:r>
            <a:endParaRPr sz="600">
              <a:latin typeface="Arial"/>
              <a:cs typeface="Arial"/>
            </a:endParaRPr>
          </a:p>
        </p:txBody>
      </p:sp>
      <p:sp>
        <p:nvSpPr>
          <p:cNvPr id="3" name="object 3"/>
          <p:cNvSpPr txBox="1"/>
          <p:nvPr/>
        </p:nvSpPr>
        <p:spPr>
          <a:xfrm>
            <a:off x="316179" y="1119886"/>
            <a:ext cx="5787390" cy="1097915"/>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Orální</a:t>
            </a:r>
            <a:r>
              <a:rPr sz="2800" spc="-75" dirty="0">
                <a:latin typeface="Arial"/>
                <a:cs typeface="Arial"/>
              </a:rPr>
              <a:t> </a:t>
            </a:r>
            <a:r>
              <a:rPr sz="2800" dirty="0">
                <a:latin typeface="Arial"/>
                <a:cs typeface="Arial"/>
              </a:rPr>
              <a:t>mikrobiom</a:t>
            </a:r>
            <a:r>
              <a:rPr sz="2800" spc="-50" dirty="0">
                <a:latin typeface="Arial"/>
                <a:cs typeface="Arial"/>
              </a:rPr>
              <a:t> </a:t>
            </a:r>
            <a:r>
              <a:rPr sz="2800" dirty="0">
                <a:latin typeface="Arial"/>
                <a:cs typeface="Arial"/>
              </a:rPr>
              <a:t>–</a:t>
            </a:r>
            <a:r>
              <a:rPr sz="2800" spc="-75" dirty="0">
                <a:latin typeface="Arial"/>
                <a:cs typeface="Arial"/>
              </a:rPr>
              <a:t> </a:t>
            </a:r>
            <a:r>
              <a:rPr sz="2800" dirty="0">
                <a:latin typeface="Arial"/>
                <a:cs typeface="Arial"/>
              </a:rPr>
              <a:t>metody</a:t>
            </a:r>
            <a:r>
              <a:rPr sz="2800" spc="-75" dirty="0">
                <a:latin typeface="Arial"/>
                <a:cs typeface="Arial"/>
              </a:rPr>
              <a:t> </a:t>
            </a:r>
            <a:r>
              <a:rPr sz="2800" spc="-10" dirty="0">
                <a:latin typeface="Arial"/>
                <a:cs typeface="Arial"/>
              </a:rPr>
              <a:t>analýzy</a:t>
            </a:r>
            <a:endParaRPr sz="280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a:t>
            </a:r>
            <a:r>
              <a:rPr sz="2000" u="sng" dirty="0">
                <a:uFill>
                  <a:solidFill>
                    <a:srgbClr val="000000"/>
                  </a:solidFill>
                </a:uFill>
                <a:latin typeface="Arial"/>
                <a:cs typeface="Arial"/>
              </a:rPr>
              <a:t>místo</a:t>
            </a:r>
            <a:r>
              <a:rPr sz="2000" u="sng" spc="-55" dirty="0">
                <a:uFill>
                  <a:solidFill>
                    <a:srgbClr val="000000"/>
                  </a:solidFill>
                </a:uFill>
                <a:latin typeface="Arial"/>
                <a:cs typeface="Arial"/>
              </a:rPr>
              <a:t> </a:t>
            </a:r>
            <a:r>
              <a:rPr sz="2000" u="sng" dirty="0">
                <a:uFill>
                  <a:solidFill>
                    <a:srgbClr val="000000"/>
                  </a:solidFill>
                </a:uFill>
                <a:latin typeface="Arial"/>
                <a:cs typeface="Arial"/>
              </a:rPr>
              <a:t>odběru</a:t>
            </a:r>
            <a:r>
              <a:rPr sz="2000" u="sng" spc="-40" dirty="0">
                <a:uFill>
                  <a:solidFill>
                    <a:srgbClr val="000000"/>
                  </a:solidFill>
                </a:uFill>
                <a:latin typeface="Arial"/>
                <a:cs typeface="Arial"/>
              </a:rPr>
              <a:t> </a:t>
            </a:r>
            <a:r>
              <a:rPr sz="2000" u="sng" spc="-10" dirty="0">
                <a:uFill>
                  <a:solidFill>
                    <a:srgbClr val="000000"/>
                  </a:solidFill>
                </a:uFill>
                <a:latin typeface="Arial"/>
                <a:cs typeface="Arial"/>
              </a:rPr>
              <a:t>vzorku</a:t>
            </a:r>
            <a:endParaRPr sz="2000">
              <a:latin typeface="Arial"/>
              <a:cs typeface="Arial"/>
            </a:endParaRPr>
          </a:p>
        </p:txBody>
      </p:sp>
      <p:sp>
        <p:nvSpPr>
          <p:cNvPr id="4" name="object 4"/>
          <p:cNvSpPr txBox="1"/>
          <p:nvPr/>
        </p:nvSpPr>
        <p:spPr>
          <a:xfrm>
            <a:off x="1159255" y="2438526"/>
            <a:ext cx="9406255" cy="1244600"/>
          </a:xfrm>
          <a:prstGeom prst="rect">
            <a:avLst/>
          </a:prstGeom>
        </p:spPr>
        <p:txBody>
          <a:bodyPr vert="horz" wrap="square" lIns="0" tIns="12065" rIns="0" bIns="0" rtlCol="0">
            <a:spAutoFit/>
          </a:bodyPr>
          <a:lstStyle/>
          <a:p>
            <a:pPr marR="18415" algn="r">
              <a:lnSpc>
                <a:spcPct val="100000"/>
              </a:lnSpc>
              <a:spcBef>
                <a:spcPts val="95"/>
              </a:spcBef>
            </a:pPr>
            <a:r>
              <a:rPr sz="1600" dirty="0">
                <a:latin typeface="Wingdings"/>
                <a:cs typeface="Wingdings"/>
              </a:rPr>
              <a:t></a:t>
            </a:r>
            <a:r>
              <a:rPr sz="1600" spc="10" dirty="0">
                <a:latin typeface="Times New Roman"/>
                <a:cs typeface="Times New Roman"/>
              </a:rPr>
              <a:t> </a:t>
            </a:r>
            <a:r>
              <a:rPr sz="1600" dirty="0">
                <a:latin typeface="Arial"/>
                <a:cs typeface="Arial"/>
              </a:rPr>
              <a:t>OM</a:t>
            </a:r>
            <a:r>
              <a:rPr sz="1600" spc="-20" dirty="0">
                <a:latin typeface="Arial"/>
                <a:cs typeface="Arial"/>
              </a:rPr>
              <a:t> </a:t>
            </a:r>
            <a:r>
              <a:rPr sz="1600" dirty="0">
                <a:latin typeface="Arial"/>
                <a:cs typeface="Arial"/>
              </a:rPr>
              <a:t>na</a:t>
            </a:r>
            <a:r>
              <a:rPr sz="1600" spc="-40" dirty="0">
                <a:latin typeface="Arial"/>
                <a:cs typeface="Arial"/>
              </a:rPr>
              <a:t> </a:t>
            </a:r>
            <a:r>
              <a:rPr sz="1600" dirty="0">
                <a:latin typeface="Arial"/>
                <a:cs typeface="Arial"/>
              </a:rPr>
              <a:t>různých</a:t>
            </a:r>
            <a:r>
              <a:rPr sz="1600" spc="-45" dirty="0">
                <a:latin typeface="Arial"/>
                <a:cs typeface="Arial"/>
              </a:rPr>
              <a:t> </a:t>
            </a:r>
            <a:r>
              <a:rPr sz="1600" dirty="0">
                <a:latin typeface="Arial"/>
                <a:cs typeface="Arial"/>
              </a:rPr>
              <a:t>místech</a:t>
            </a:r>
            <a:r>
              <a:rPr sz="1600" spc="-20" dirty="0">
                <a:latin typeface="Arial"/>
                <a:cs typeface="Arial"/>
              </a:rPr>
              <a:t> </a:t>
            </a:r>
            <a:r>
              <a:rPr sz="1600" dirty="0">
                <a:latin typeface="Arial"/>
                <a:cs typeface="Arial"/>
              </a:rPr>
              <a:t>dutiny</a:t>
            </a:r>
            <a:r>
              <a:rPr sz="1600" spc="-45" dirty="0">
                <a:latin typeface="Arial"/>
                <a:cs typeface="Arial"/>
              </a:rPr>
              <a:t> </a:t>
            </a:r>
            <a:r>
              <a:rPr sz="1600" dirty="0">
                <a:latin typeface="Arial"/>
                <a:cs typeface="Arial"/>
              </a:rPr>
              <a:t>ústní</a:t>
            </a:r>
            <a:r>
              <a:rPr sz="1600" spc="-30" dirty="0">
                <a:latin typeface="Arial"/>
                <a:cs typeface="Arial"/>
              </a:rPr>
              <a:t> </a:t>
            </a:r>
            <a:r>
              <a:rPr sz="1600" dirty="0">
                <a:latin typeface="Arial"/>
                <a:cs typeface="Arial"/>
              </a:rPr>
              <a:t>(slina,</a:t>
            </a:r>
            <a:r>
              <a:rPr sz="1600" spc="-40" dirty="0">
                <a:latin typeface="Arial"/>
                <a:cs typeface="Arial"/>
              </a:rPr>
              <a:t> </a:t>
            </a:r>
            <a:r>
              <a:rPr sz="1600" dirty="0">
                <a:latin typeface="Arial"/>
                <a:cs typeface="Arial"/>
              </a:rPr>
              <a:t>jazyk,</a:t>
            </a:r>
            <a:r>
              <a:rPr sz="1600" spc="-30" dirty="0">
                <a:latin typeface="Arial"/>
                <a:cs typeface="Arial"/>
              </a:rPr>
              <a:t> </a:t>
            </a:r>
            <a:r>
              <a:rPr sz="1600" dirty="0">
                <a:latin typeface="Arial"/>
                <a:cs typeface="Arial"/>
              </a:rPr>
              <a:t>patro,</a:t>
            </a:r>
            <a:r>
              <a:rPr sz="1600" spc="-20" dirty="0">
                <a:latin typeface="Arial"/>
                <a:cs typeface="Arial"/>
              </a:rPr>
              <a:t> </a:t>
            </a:r>
            <a:r>
              <a:rPr sz="1600" dirty="0">
                <a:latin typeface="Arial"/>
                <a:cs typeface="Arial"/>
              </a:rPr>
              <a:t>bukální</a:t>
            </a:r>
            <a:r>
              <a:rPr sz="1600" spc="-45" dirty="0">
                <a:latin typeface="Arial"/>
                <a:cs typeface="Arial"/>
              </a:rPr>
              <a:t> </a:t>
            </a:r>
            <a:r>
              <a:rPr sz="1600" dirty="0">
                <a:latin typeface="Arial"/>
                <a:cs typeface="Arial"/>
              </a:rPr>
              <a:t>sliznice,</a:t>
            </a:r>
            <a:r>
              <a:rPr sz="1600" spc="-60" dirty="0">
                <a:latin typeface="Arial"/>
                <a:cs typeface="Arial"/>
              </a:rPr>
              <a:t> </a:t>
            </a:r>
            <a:r>
              <a:rPr sz="1600" dirty="0">
                <a:latin typeface="Arial"/>
                <a:cs typeface="Arial"/>
              </a:rPr>
              <a:t>povrchy</a:t>
            </a:r>
            <a:r>
              <a:rPr sz="1600" spc="-30" dirty="0">
                <a:latin typeface="Arial"/>
                <a:cs typeface="Arial"/>
              </a:rPr>
              <a:t> </a:t>
            </a:r>
            <a:r>
              <a:rPr sz="1600" dirty="0">
                <a:latin typeface="Arial"/>
                <a:cs typeface="Arial"/>
              </a:rPr>
              <a:t>zubů,</a:t>
            </a:r>
            <a:r>
              <a:rPr sz="1600" spc="-45" dirty="0">
                <a:latin typeface="Arial"/>
                <a:cs typeface="Arial"/>
              </a:rPr>
              <a:t> </a:t>
            </a:r>
            <a:r>
              <a:rPr sz="1600" dirty="0">
                <a:latin typeface="Arial"/>
                <a:cs typeface="Arial"/>
              </a:rPr>
              <a:t>dásně,</a:t>
            </a:r>
            <a:r>
              <a:rPr sz="1600" spc="-30" dirty="0">
                <a:latin typeface="Arial"/>
                <a:cs typeface="Arial"/>
              </a:rPr>
              <a:t> </a:t>
            </a:r>
            <a:r>
              <a:rPr sz="1600" spc="-10" dirty="0">
                <a:latin typeface="Arial"/>
                <a:cs typeface="Arial"/>
              </a:rPr>
              <a:t>supra-</a:t>
            </a:r>
            <a:endParaRPr sz="1600" dirty="0">
              <a:latin typeface="Arial"/>
              <a:cs typeface="Arial"/>
            </a:endParaRPr>
          </a:p>
          <a:p>
            <a:pPr marR="5080" algn="r">
              <a:lnSpc>
                <a:spcPct val="100000"/>
              </a:lnSpc>
            </a:pPr>
            <a:r>
              <a:rPr sz="1600" dirty="0">
                <a:latin typeface="Arial"/>
                <a:cs typeface="Arial"/>
              </a:rPr>
              <a:t>/subgingivální</a:t>
            </a:r>
            <a:r>
              <a:rPr sz="1600" spc="-50" dirty="0">
                <a:latin typeface="Arial"/>
                <a:cs typeface="Arial"/>
              </a:rPr>
              <a:t> </a:t>
            </a:r>
            <a:r>
              <a:rPr sz="1600" dirty="0">
                <a:latin typeface="Arial"/>
                <a:cs typeface="Arial"/>
              </a:rPr>
              <a:t>plak,</a:t>
            </a:r>
            <a:r>
              <a:rPr sz="1600" spc="-55" dirty="0">
                <a:latin typeface="Arial"/>
                <a:cs typeface="Arial"/>
              </a:rPr>
              <a:t> </a:t>
            </a:r>
            <a:r>
              <a:rPr sz="1600" dirty="0">
                <a:latin typeface="Arial"/>
                <a:cs typeface="Arial"/>
              </a:rPr>
              <a:t>mandle,</a:t>
            </a:r>
            <a:r>
              <a:rPr sz="1600" spc="-30" dirty="0">
                <a:latin typeface="Arial"/>
                <a:cs typeface="Arial"/>
              </a:rPr>
              <a:t> </a:t>
            </a:r>
            <a:r>
              <a:rPr sz="1600" dirty="0">
                <a:latin typeface="Arial"/>
                <a:cs typeface="Arial"/>
              </a:rPr>
              <a:t>hrdlo)</a:t>
            </a:r>
            <a:r>
              <a:rPr sz="1600" spc="-35" dirty="0">
                <a:latin typeface="Arial"/>
                <a:cs typeface="Arial"/>
              </a:rPr>
              <a:t> </a:t>
            </a:r>
            <a:r>
              <a:rPr sz="1600" dirty="0">
                <a:latin typeface="Arial"/>
                <a:cs typeface="Arial"/>
              </a:rPr>
              <a:t>sice</a:t>
            </a:r>
            <a:r>
              <a:rPr sz="1600" spc="-55" dirty="0">
                <a:latin typeface="Arial"/>
                <a:cs typeface="Arial"/>
              </a:rPr>
              <a:t> </a:t>
            </a:r>
            <a:r>
              <a:rPr sz="1600" dirty="0">
                <a:latin typeface="Arial"/>
                <a:cs typeface="Arial"/>
              </a:rPr>
              <a:t>vykazuje</a:t>
            </a:r>
            <a:r>
              <a:rPr sz="1600" spc="-45" dirty="0">
                <a:latin typeface="Arial"/>
                <a:cs typeface="Arial"/>
              </a:rPr>
              <a:t> </a:t>
            </a:r>
            <a:r>
              <a:rPr sz="1600" dirty="0">
                <a:latin typeface="Arial"/>
                <a:cs typeface="Arial"/>
              </a:rPr>
              <a:t>celkovou</a:t>
            </a:r>
            <a:r>
              <a:rPr sz="1600" spc="-55" dirty="0">
                <a:latin typeface="Arial"/>
                <a:cs typeface="Arial"/>
              </a:rPr>
              <a:t> </a:t>
            </a:r>
            <a:r>
              <a:rPr sz="1600" dirty="0">
                <a:latin typeface="Arial"/>
                <a:cs typeface="Arial"/>
              </a:rPr>
              <a:t>podobnost,</a:t>
            </a:r>
            <a:r>
              <a:rPr sz="1600" spc="-45" dirty="0">
                <a:latin typeface="Arial"/>
                <a:cs typeface="Arial"/>
              </a:rPr>
              <a:t> </a:t>
            </a:r>
            <a:r>
              <a:rPr sz="1600" dirty="0">
                <a:latin typeface="Arial"/>
                <a:cs typeface="Arial"/>
              </a:rPr>
              <a:t>ale</a:t>
            </a:r>
            <a:r>
              <a:rPr sz="1600" spc="-45" dirty="0">
                <a:latin typeface="Arial"/>
                <a:cs typeface="Arial"/>
              </a:rPr>
              <a:t> </a:t>
            </a:r>
            <a:r>
              <a:rPr sz="1600" dirty="0">
                <a:latin typeface="Arial"/>
                <a:cs typeface="Arial"/>
              </a:rPr>
              <a:t>s</a:t>
            </a:r>
            <a:r>
              <a:rPr sz="1600" spc="-40" dirty="0">
                <a:latin typeface="Arial"/>
                <a:cs typeface="Arial"/>
              </a:rPr>
              <a:t> </a:t>
            </a:r>
            <a:r>
              <a:rPr sz="1600" dirty="0">
                <a:latin typeface="Arial"/>
                <a:cs typeface="Arial"/>
              </a:rPr>
              <a:t>rozdíly</a:t>
            </a:r>
            <a:r>
              <a:rPr sz="1600" spc="-5" dirty="0">
                <a:latin typeface="Arial"/>
                <a:cs typeface="Arial"/>
              </a:rPr>
              <a:t> </a:t>
            </a:r>
            <a:r>
              <a:rPr sz="1600" dirty="0">
                <a:latin typeface="Wingdings"/>
                <a:cs typeface="Wingdings"/>
              </a:rPr>
              <a:t></a:t>
            </a:r>
            <a:r>
              <a:rPr sz="1600" spc="5" dirty="0">
                <a:latin typeface="Times New Roman"/>
                <a:cs typeface="Times New Roman"/>
              </a:rPr>
              <a:t> </a:t>
            </a:r>
            <a:r>
              <a:rPr sz="1600" dirty="0">
                <a:solidFill>
                  <a:srgbClr val="FF0000"/>
                </a:solidFill>
                <a:latin typeface="Arial"/>
                <a:cs typeface="Arial"/>
              </a:rPr>
              <a:t>ekologické</a:t>
            </a:r>
            <a:r>
              <a:rPr sz="1600" spc="-60" dirty="0">
                <a:solidFill>
                  <a:srgbClr val="FF0000"/>
                </a:solidFill>
                <a:latin typeface="Arial"/>
                <a:cs typeface="Arial"/>
              </a:rPr>
              <a:t> </a:t>
            </a:r>
            <a:r>
              <a:rPr sz="1600" spc="-20" dirty="0">
                <a:solidFill>
                  <a:srgbClr val="FF0000"/>
                </a:solidFill>
                <a:latin typeface="Arial"/>
                <a:cs typeface="Arial"/>
              </a:rPr>
              <a:t>niky</a:t>
            </a:r>
            <a:endParaRPr sz="1600" dirty="0">
              <a:solidFill>
                <a:srgbClr val="FF0000"/>
              </a:solidFill>
              <a:latin typeface="Arial"/>
              <a:cs typeface="Arial"/>
            </a:endParaRPr>
          </a:p>
          <a:p>
            <a:pPr>
              <a:lnSpc>
                <a:spcPct val="100000"/>
              </a:lnSpc>
              <a:spcBef>
                <a:spcPts val="80"/>
              </a:spcBef>
            </a:pPr>
            <a:endParaRPr sz="1600" dirty="0">
              <a:latin typeface="Arial"/>
              <a:cs typeface="Arial"/>
            </a:endParaRPr>
          </a:p>
          <a:p>
            <a:pPr marL="12700">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obecný</a:t>
            </a:r>
            <a:r>
              <a:rPr sz="1600" spc="-50" dirty="0">
                <a:latin typeface="Arial"/>
                <a:cs typeface="Arial"/>
              </a:rPr>
              <a:t> </a:t>
            </a:r>
            <a:r>
              <a:rPr sz="1600" dirty="0">
                <a:latin typeface="Arial"/>
                <a:cs typeface="Arial"/>
              </a:rPr>
              <a:t>mikrobiální</a:t>
            </a:r>
            <a:r>
              <a:rPr sz="1600" spc="-45" dirty="0">
                <a:latin typeface="Arial"/>
                <a:cs typeface="Arial"/>
              </a:rPr>
              <a:t> </a:t>
            </a:r>
            <a:r>
              <a:rPr sz="1600" dirty="0">
                <a:latin typeface="Arial"/>
                <a:cs typeface="Arial"/>
              </a:rPr>
              <a:t>screening</a:t>
            </a:r>
            <a:r>
              <a:rPr sz="1600" spc="-50" dirty="0">
                <a:latin typeface="Arial"/>
                <a:cs typeface="Arial"/>
              </a:rPr>
              <a:t> </a:t>
            </a:r>
            <a:r>
              <a:rPr sz="1600" dirty="0">
                <a:latin typeface="Arial"/>
                <a:cs typeface="Arial"/>
              </a:rPr>
              <a:t>pro</a:t>
            </a:r>
            <a:r>
              <a:rPr sz="1600" spc="-30" dirty="0">
                <a:latin typeface="Arial"/>
                <a:cs typeface="Arial"/>
              </a:rPr>
              <a:t> </a:t>
            </a:r>
            <a:r>
              <a:rPr sz="1600" dirty="0">
                <a:latin typeface="Arial"/>
                <a:cs typeface="Arial"/>
              </a:rPr>
              <a:t>diagnostiku</a:t>
            </a:r>
            <a:r>
              <a:rPr sz="1600" spc="-55" dirty="0">
                <a:latin typeface="Arial"/>
                <a:cs typeface="Arial"/>
              </a:rPr>
              <a:t> </a:t>
            </a:r>
            <a:r>
              <a:rPr sz="1600" dirty="0">
                <a:latin typeface="Arial"/>
                <a:cs typeface="Arial"/>
              </a:rPr>
              <a:t>se</a:t>
            </a:r>
            <a:r>
              <a:rPr sz="1600" spc="-45" dirty="0">
                <a:latin typeface="Arial"/>
                <a:cs typeface="Arial"/>
              </a:rPr>
              <a:t> </a:t>
            </a:r>
            <a:r>
              <a:rPr sz="1600" dirty="0">
                <a:latin typeface="Arial"/>
                <a:cs typeface="Arial"/>
              </a:rPr>
              <a:t>provádí</a:t>
            </a:r>
            <a:r>
              <a:rPr sz="1600" spc="-30" dirty="0">
                <a:latin typeface="Arial"/>
                <a:cs typeface="Arial"/>
              </a:rPr>
              <a:t> </a:t>
            </a:r>
            <a:r>
              <a:rPr sz="1600" dirty="0">
                <a:latin typeface="Arial"/>
                <a:cs typeface="Arial"/>
              </a:rPr>
              <a:t>ze</a:t>
            </a:r>
            <a:r>
              <a:rPr sz="1600" spc="-45" dirty="0">
                <a:latin typeface="Arial"/>
                <a:cs typeface="Arial"/>
              </a:rPr>
              <a:t> </a:t>
            </a:r>
            <a:r>
              <a:rPr sz="1600" dirty="0">
                <a:latin typeface="Arial"/>
                <a:cs typeface="Arial"/>
              </a:rPr>
              <a:t>sliny</a:t>
            </a:r>
            <a:r>
              <a:rPr sz="1600" spc="-45" dirty="0">
                <a:latin typeface="Arial"/>
                <a:cs typeface="Arial"/>
              </a:rPr>
              <a:t> </a:t>
            </a:r>
            <a:r>
              <a:rPr sz="1600" dirty="0">
                <a:latin typeface="Arial"/>
                <a:cs typeface="Arial"/>
              </a:rPr>
              <a:t>nebo</a:t>
            </a:r>
            <a:r>
              <a:rPr sz="1600" spc="-10" dirty="0">
                <a:latin typeface="Arial"/>
                <a:cs typeface="Arial"/>
              </a:rPr>
              <a:t> </a:t>
            </a:r>
            <a:r>
              <a:rPr sz="1600" dirty="0">
                <a:latin typeface="Arial"/>
                <a:cs typeface="Arial"/>
              </a:rPr>
              <a:t>místně</a:t>
            </a:r>
            <a:r>
              <a:rPr sz="1600" spc="-30" dirty="0">
                <a:latin typeface="Arial"/>
                <a:cs typeface="Arial"/>
              </a:rPr>
              <a:t> </a:t>
            </a:r>
            <a:r>
              <a:rPr sz="1600" spc="-10" dirty="0">
                <a:latin typeface="Arial"/>
                <a:cs typeface="Arial"/>
              </a:rPr>
              <a:t>specificky</a:t>
            </a:r>
            <a:endParaRPr sz="1600" dirty="0">
              <a:latin typeface="Arial"/>
              <a:cs typeface="Arial"/>
            </a:endParaRPr>
          </a:p>
          <a:p>
            <a:pPr marL="297180">
              <a:lnSpc>
                <a:spcPct val="100000"/>
              </a:lnSpc>
            </a:pPr>
            <a:r>
              <a:rPr sz="1600" dirty="0">
                <a:latin typeface="Arial"/>
                <a:cs typeface="Arial"/>
              </a:rPr>
              <a:t>z</a:t>
            </a:r>
            <a:r>
              <a:rPr sz="1600" spc="-15" dirty="0">
                <a:latin typeface="Arial"/>
                <a:cs typeface="Arial"/>
              </a:rPr>
              <a:t> </a:t>
            </a:r>
            <a:r>
              <a:rPr sz="1600" dirty="0">
                <a:latin typeface="Arial"/>
                <a:cs typeface="Arial"/>
              </a:rPr>
              <a:t>tekutiny</a:t>
            </a:r>
            <a:r>
              <a:rPr sz="1600" spc="-20" dirty="0">
                <a:latin typeface="Arial"/>
                <a:cs typeface="Arial"/>
              </a:rPr>
              <a:t> </a:t>
            </a:r>
            <a:r>
              <a:rPr sz="1600" dirty="0">
                <a:latin typeface="Arial"/>
                <a:cs typeface="Arial"/>
              </a:rPr>
              <a:t>dásňového</a:t>
            </a:r>
            <a:r>
              <a:rPr sz="1600" spc="-35" dirty="0">
                <a:latin typeface="Arial"/>
                <a:cs typeface="Arial"/>
              </a:rPr>
              <a:t> </a:t>
            </a:r>
            <a:r>
              <a:rPr sz="1600" dirty="0">
                <a:latin typeface="Arial"/>
                <a:cs typeface="Arial"/>
              </a:rPr>
              <a:t>sulku</a:t>
            </a:r>
            <a:r>
              <a:rPr sz="1600" spc="-35" dirty="0">
                <a:latin typeface="Arial"/>
                <a:cs typeface="Arial"/>
              </a:rPr>
              <a:t> </a:t>
            </a:r>
            <a:r>
              <a:rPr sz="1600" dirty="0">
                <a:latin typeface="Arial"/>
                <a:cs typeface="Arial"/>
              </a:rPr>
              <a:t>nebo</a:t>
            </a:r>
            <a:r>
              <a:rPr sz="1600" spc="-25" dirty="0">
                <a:latin typeface="Arial"/>
                <a:cs typeface="Arial"/>
              </a:rPr>
              <a:t> </a:t>
            </a:r>
            <a:r>
              <a:rPr sz="1600" dirty="0">
                <a:latin typeface="Arial"/>
                <a:cs typeface="Arial"/>
              </a:rPr>
              <a:t>z</a:t>
            </a:r>
            <a:r>
              <a:rPr sz="1600" spc="-15" dirty="0">
                <a:latin typeface="Arial"/>
                <a:cs typeface="Arial"/>
              </a:rPr>
              <a:t> </a:t>
            </a:r>
            <a:r>
              <a:rPr sz="1600" dirty="0">
                <a:latin typeface="Arial"/>
                <a:cs typeface="Arial"/>
              </a:rPr>
              <a:t>dentálního</a:t>
            </a:r>
            <a:r>
              <a:rPr sz="1600" spc="-25" dirty="0">
                <a:latin typeface="Arial"/>
                <a:cs typeface="Arial"/>
              </a:rPr>
              <a:t> </a:t>
            </a:r>
            <a:r>
              <a:rPr sz="1600" spc="-10" dirty="0">
                <a:latin typeface="Arial"/>
                <a:cs typeface="Arial"/>
              </a:rPr>
              <a:t>biofilmu</a:t>
            </a:r>
            <a:endParaRPr sz="16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25" dirty="0"/>
              <a:t>OM</a:t>
            </a:r>
          </a:p>
        </p:txBody>
      </p:sp>
      <p:sp>
        <p:nvSpPr>
          <p:cNvPr id="9" name="object 9"/>
          <p:cNvSpPr txBox="1"/>
          <p:nvPr/>
        </p:nvSpPr>
        <p:spPr>
          <a:xfrm>
            <a:off x="9371838" y="6576369"/>
            <a:ext cx="1153160" cy="111125"/>
          </a:xfrm>
          <a:prstGeom prst="rect">
            <a:avLst/>
          </a:prstGeom>
        </p:spPr>
        <p:txBody>
          <a:bodyPr vert="horz" wrap="square" lIns="0" tIns="5080" rIns="0" bIns="0" rtlCol="0">
            <a:spAutoFit/>
          </a:bodyPr>
          <a:lstStyle/>
          <a:p>
            <a:pPr marL="12700">
              <a:lnSpc>
                <a:spcPct val="100000"/>
              </a:lnSpc>
              <a:spcBef>
                <a:spcPts val="40"/>
              </a:spcBef>
            </a:pPr>
            <a:r>
              <a:rPr sz="600" spc="-10" dirty="0">
                <a:latin typeface="Arial"/>
                <a:cs typeface="Arial"/>
              </a:rPr>
              <a:t>https://doi.org/10.1111/prd.12393</a:t>
            </a:r>
            <a:endParaRPr sz="600">
              <a:latin typeface="Arial"/>
              <a:cs typeface="Arial"/>
            </a:endParaRPr>
          </a:p>
        </p:txBody>
      </p:sp>
      <p:sp>
        <p:nvSpPr>
          <p:cNvPr id="3" name="object 3"/>
          <p:cNvSpPr txBox="1"/>
          <p:nvPr/>
        </p:nvSpPr>
        <p:spPr>
          <a:xfrm>
            <a:off x="316179" y="900027"/>
            <a:ext cx="6779895" cy="1624330"/>
          </a:xfrm>
          <a:prstGeom prst="rect">
            <a:avLst/>
          </a:prstGeom>
        </p:spPr>
        <p:txBody>
          <a:bodyPr vert="horz" wrap="square" lIns="0" tIns="231775" rIns="0" bIns="0" rtlCol="0">
            <a:spAutoFit/>
          </a:bodyPr>
          <a:lstStyle/>
          <a:p>
            <a:pPr marL="12700">
              <a:lnSpc>
                <a:spcPct val="100000"/>
              </a:lnSpc>
              <a:spcBef>
                <a:spcPts val="1825"/>
              </a:spcBef>
              <a:tabLst>
                <a:tab pos="192405" algn="l"/>
              </a:tabLst>
            </a:pPr>
            <a:r>
              <a:rPr sz="2800" dirty="0">
                <a:solidFill>
                  <a:srgbClr val="0000DC"/>
                </a:solidFill>
                <a:latin typeface="Arial"/>
                <a:cs typeface="Arial"/>
              </a:rPr>
              <a:t>̶	</a:t>
            </a:r>
            <a:r>
              <a:rPr sz="2800" dirty="0">
                <a:latin typeface="Arial"/>
                <a:cs typeface="Arial"/>
              </a:rPr>
              <a:t>Orální</a:t>
            </a:r>
            <a:r>
              <a:rPr sz="2800" spc="-75" dirty="0">
                <a:latin typeface="Arial"/>
                <a:cs typeface="Arial"/>
              </a:rPr>
              <a:t> </a:t>
            </a:r>
            <a:r>
              <a:rPr sz="2800" dirty="0">
                <a:latin typeface="Arial"/>
                <a:cs typeface="Arial"/>
              </a:rPr>
              <a:t>mikrobiom</a:t>
            </a:r>
            <a:r>
              <a:rPr sz="2800" spc="-50" dirty="0">
                <a:latin typeface="Arial"/>
                <a:cs typeface="Arial"/>
              </a:rPr>
              <a:t> </a:t>
            </a:r>
            <a:r>
              <a:rPr sz="2800" dirty="0">
                <a:latin typeface="Arial"/>
                <a:cs typeface="Arial"/>
              </a:rPr>
              <a:t>–</a:t>
            </a:r>
            <a:r>
              <a:rPr sz="2800" spc="-75" dirty="0">
                <a:latin typeface="Arial"/>
                <a:cs typeface="Arial"/>
              </a:rPr>
              <a:t> </a:t>
            </a:r>
            <a:r>
              <a:rPr sz="2800" dirty="0">
                <a:latin typeface="Arial"/>
                <a:cs typeface="Arial"/>
              </a:rPr>
              <a:t>metody</a:t>
            </a:r>
            <a:r>
              <a:rPr sz="2800" spc="-75" dirty="0">
                <a:latin typeface="Arial"/>
                <a:cs typeface="Arial"/>
              </a:rPr>
              <a:t> </a:t>
            </a:r>
            <a:r>
              <a:rPr sz="2800" spc="-10" dirty="0">
                <a:latin typeface="Arial"/>
                <a:cs typeface="Arial"/>
              </a:rPr>
              <a:t>analýzy</a:t>
            </a:r>
            <a:endParaRPr sz="280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u="sng" dirty="0">
                <a:uFill>
                  <a:solidFill>
                    <a:srgbClr val="000000"/>
                  </a:solidFill>
                </a:uFill>
                <a:latin typeface="Arial"/>
                <a:cs typeface="Arial"/>
              </a:rPr>
              <a:t>mikrobiologické</a:t>
            </a:r>
            <a:r>
              <a:rPr sz="2000" u="sng" spc="-75" dirty="0">
                <a:uFill>
                  <a:solidFill>
                    <a:srgbClr val="000000"/>
                  </a:solidFill>
                </a:uFill>
                <a:latin typeface="Arial"/>
                <a:cs typeface="Arial"/>
              </a:rPr>
              <a:t> </a:t>
            </a:r>
            <a:r>
              <a:rPr sz="2000" u="sng" spc="-10" dirty="0">
                <a:uFill>
                  <a:solidFill>
                    <a:srgbClr val="000000"/>
                  </a:solidFill>
                </a:uFill>
                <a:latin typeface="Arial"/>
                <a:cs typeface="Arial"/>
              </a:rPr>
              <a:t>kultivace</a:t>
            </a:r>
            <a:endParaRPr sz="2000">
              <a:latin typeface="Arial"/>
              <a:cs typeface="Arial"/>
            </a:endParaRPr>
          </a:p>
          <a:p>
            <a:pPr marL="855344">
              <a:lnSpc>
                <a:spcPct val="100000"/>
              </a:lnSpc>
              <a:spcBef>
                <a:spcPts val="15"/>
              </a:spcBef>
            </a:pPr>
            <a:r>
              <a:rPr sz="1600" dirty="0">
                <a:latin typeface="Wingdings"/>
                <a:cs typeface="Wingdings"/>
              </a:rPr>
              <a:t></a:t>
            </a:r>
            <a:r>
              <a:rPr sz="1600" spc="25" dirty="0">
                <a:latin typeface="Times New Roman"/>
                <a:cs typeface="Times New Roman"/>
              </a:rPr>
              <a:t> </a:t>
            </a:r>
            <a:r>
              <a:rPr sz="1600" dirty="0">
                <a:latin typeface="Arial"/>
                <a:cs typeface="Arial"/>
              </a:rPr>
              <a:t>250</a:t>
            </a:r>
            <a:r>
              <a:rPr sz="1600" spc="-25" dirty="0">
                <a:latin typeface="Arial"/>
                <a:cs typeface="Arial"/>
              </a:rPr>
              <a:t> </a:t>
            </a:r>
            <a:r>
              <a:rPr sz="1600" dirty="0">
                <a:latin typeface="Arial"/>
                <a:cs typeface="Arial"/>
              </a:rPr>
              <a:t>druhů</a:t>
            </a:r>
            <a:r>
              <a:rPr sz="1600" spc="-10" dirty="0">
                <a:latin typeface="Arial"/>
                <a:cs typeface="Arial"/>
              </a:rPr>
              <a:t> </a:t>
            </a:r>
            <a:r>
              <a:rPr sz="1600" dirty="0">
                <a:latin typeface="Arial"/>
                <a:cs typeface="Arial"/>
              </a:rPr>
              <a:t>izolováno</a:t>
            </a:r>
            <a:r>
              <a:rPr sz="1600" spc="-50" dirty="0">
                <a:latin typeface="Arial"/>
                <a:cs typeface="Arial"/>
              </a:rPr>
              <a:t> </a:t>
            </a:r>
            <a:r>
              <a:rPr sz="1600" dirty="0">
                <a:latin typeface="Arial"/>
                <a:cs typeface="Arial"/>
              </a:rPr>
              <a:t>a</a:t>
            </a:r>
            <a:r>
              <a:rPr sz="1600" spc="-10" dirty="0">
                <a:latin typeface="Arial"/>
                <a:cs typeface="Arial"/>
              </a:rPr>
              <a:t> charakterizováno</a:t>
            </a:r>
            <a:endParaRPr sz="1600">
              <a:latin typeface="Arial"/>
              <a:cs typeface="Arial"/>
            </a:endParaRPr>
          </a:p>
          <a:p>
            <a:pPr marL="855344">
              <a:lnSpc>
                <a:spcPct val="100000"/>
              </a:lnSpc>
              <a:spcBef>
                <a:spcPts val="5"/>
              </a:spcBef>
            </a:pPr>
            <a:r>
              <a:rPr sz="1600" dirty="0">
                <a:latin typeface="Wingdings"/>
                <a:cs typeface="Wingdings"/>
              </a:rPr>
              <a:t></a:t>
            </a:r>
            <a:r>
              <a:rPr sz="1600" spc="15" dirty="0">
                <a:latin typeface="Times New Roman"/>
                <a:cs typeface="Times New Roman"/>
              </a:rPr>
              <a:t> </a:t>
            </a:r>
            <a:r>
              <a:rPr sz="1600" dirty="0">
                <a:latin typeface="Arial"/>
                <a:cs typeface="Arial"/>
              </a:rPr>
              <a:t>OM</a:t>
            </a:r>
            <a:r>
              <a:rPr sz="1600" spc="-15" dirty="0">
                <a:latin typeface="Arial"/>
                <a:cs typeface="Arial"/>
              </a:rPr>
              <a:t> </a:t>
            </a:r>
            <a:r>
              <a:rPr sz="1600" dirty="0">
                <a:latin typeface="Arial"/>
                <a:cs typeface="Arial"/>
              </a:rPr>
              <a:t>komplexní</a:t>
            </a:r>
            <a:r>
              <a:rPr sz="1600" spc="-15"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některé</a:t>
            </a:r>
            <a:r>
              <a:rPr sz="1600" spc="-15" dirty="0">
                <a:latin typeface="Arial"/>
                <a:cs typeface="Arial"/>
              </a:rPr>
              <a:t> </a:t>
            </a:r>
            <a:r>
              <a:rPr sz="1600" dirty="0">
                <a:latin typeface="Arial"/>
                <a:cs typeface="Arial"/>
              </a:rPr>
              <a:t>druhy</a:t>
            </a:r>
            <a:r>
              <a:rPr sz="1600" spc="-35" dirty="0">
                <a:latin typeface="Arial"/>
                <a:cs typeface="Arial"/>
              </a:rPr>
              <a:t> </a:t>
            </a:r>
            <a:r>
              <a:rPr sz="1600" dirty="0">
                <a:latin typeface="Arial"/>
                <a:cs typeface="Arial"/>
              </a:rPr>
              <a:t>se</a:t>
            </a:r>
            <a:r>
              <a:rPr sz="1600" spc="-20" dirty="0">
                <a:latin typeface="Arial"/>
                <a:cs typeface="Arial"/>
              </a:rPr>
              <a:t> </a:t>
            </a:r>
            <a:r>
              <a:rPr sz="1600" dirty="0">
                <a:latin typeface="Arial"/>
                <a:cs typeface="Arial"/>
              </a:rPr>
              <a:t>dosud</a:t>
            </a:r>
            <a:r>
              <a:rPr sz="1600" spc="-35" dirty="0">
                <a:latin typeface="Arial"/>
                <a:cs typeface="Arial"/>
              </a:rPr>
              <a:t> </a:t>
            </a:r>
            <a:r>
              <a:rPr sz="1600" dirty="0">
                <a:latin typeface="Arial"/>
                <a:cs typeface="Arial"/>
              </a:rPr>
              <a:t>nepodařilo</a:t>
            </a:r>
            <a:r>
              <a:rPr sz="1600" spc="-50" dirty="0">
                <a:latin typeface="Arial"/>
                <a:cs typeface="Arial"/>
              </a:rPr>
              <a:t> </a:t>
            </a:r>
            <a:r>
              <a:rPr sz="1600" spc="-10" dirty="0">
                <a:latin typeface="Arial"/>
                <a:cs typeface="Arial"/>
              </a:rPr>
              <a:t>kultivovat</a:t>
            </a:r>
            <a:endParaRPr sz="1600">
              <a:latin typeface="Arial"/>
              <a:cs typeface="Arial"/>
            </a:endParaRPr>
          </a:p>
        </p:txBody>
      </p:sp>
      <p:sp>
        <p:nvSpPr>
          <p:cNvPr id="4" name="object 4"/>
          <p:cNvSpPr txBox="1"/>
          <p:nvPr/>
        </p:nvSpPr>
        <p:spPr>
          <a:xfrm>
            <a:off x="569468" y="2740279"/>
            <a:ext cx="7289800" cy="1489710"/>
          </a:xfrm>
          <a:prstGeom prst="rect">
            <a:avLst/>
          </a:prstGeom>
        </p:spPr>
        <p:txBody>
          <a:bodyPr vert="horz" wrap="square" lIns="0" tIns="13335" rIns="0" bIns="0" rtlCol="0">
            <a:spAutoFit/>
          </a:bodyPr>
          <a:lstStyle/>
          <a:p>
            <a:pPr marL="12700">
              <a:lnSpc>
                <a:spcPct val="100000"/>
              </a:lnSpc>
              <a:spcBef>
                <a:spcPts val="105"/>
              </a:spcBef>
              <a:tabLst>
                <a:tab pos="190500" algn="l"/>
              </a:tabLst>
            </a:pPr>
            <a:r>
              <a:rPr sz="2000" dirty="0">
                <a:solidFill>
                  <a:srgbClr val="0000DC"/>
                </a:solidFill>
                <a:latin typeface="Arial"/>
                <a:cs typeface="Arial"/>
              </a:rPr>
              <a:t>̶	</a:t>
            </a:r>
            <a:r>
              <a:rPr sz="2000" u="sng" dirty="0">
                <a:uFill>
                  <a:solidFill>
                    <a:srgbClr val="000000"/>
                  </a:solidFill>
                </a:uFill>
                <a:latin typeface="Arial"/>
                <a:cs typeface="Arial"/>
              </a:rPr>
              <a:t>sekvenování</a:t>
            </a:r>
            <a:r>
              <a:rPr sz="2000" u="sng" spc="-55" dirty="0">
                <a:uFill>
                  <a:solidFill>
                    <a:srgbClr val="000000"/>
                  </a:solidFill>
                </a:uFill>
                <a:latin typeface="Arial"/>
                <a:cs typeface="Arial"/>
              </a:rPr>
              <a:t> </a:t>
            </a:r>
            <a:r>
              <a:rPr sz="2000" u="sng" dirty="0">
                <a:uFill>
                  <a:solidFill>
                    <a:srgbClr val="000000"/>
                  </a:solidFill>
                </a:uFill>
                <a:latin typeface="Arial"/>
                <a:cs typeface="Arial"/>
              </a:rPr>
              <a:t>z</a:t>
            </a:r>
            <a:r>
              <a:rPr sz="2000" u="sng" spc="-25" dirty="0">
                <a:uFill>
                  <a:solidFill>
                    <a:srgbClr val="000000"/>
                  </a:solidFill>
                </a:uFill>
                <a:latin typeface="Arial"/>
                <a:cs typeface="Arial"/>
              </a:rPr>
              <a:t> </a:t>
            </a:r>
            <a:r>
              <a:rPr sz="2000" u="sng" dirty="0">
                <a:uFill>
                  <a:solidFill>
                    <a:srgbClr val="000000"/>
                  </a:solidFill>
                </a:uFill>
                <a:latin typeface="Arial"/>
                <a:cs typeface="Arial"/>
              </a:rPr>
              <a:t>jedné</a:t>
            </a:r>
            <a:r>
              <a:rPr sz="2000" u="sng" spc="-5" dirty="0">
                <a:uFill>
                  <a:solidFill>
                    <a:srgbClr val="000000"/>
                  </a:solidFill>
                </a:uFill>
                <a:latin typeface="Arial"/>
                <a:cs typeface="Arial"/>
              </a:rPr>
              <a:t> </a:t>
            </a:r>
            <a:r>
              <a:rPr sz="2000" u="sng" dirty="0">
                <a:uFill>
                  <a:solidFill>
                    <a:srgbClr val="000000"/>
                  </a:solidFill>
                </a:uFill>
                <a:latin typeface="Arial"/>
                <a:cs typeface="Arial"/>
              </a:rPr>
              <a:t>buňky</a:t>
            </a:r>
            <a:r>
              <a:rPr sz="2000" u="sng" spc="-40" dirty="0">
                <a:uFill>
                  <a:solidFill>
                    <a:srgbClr val="000000"/>
                  </a:solidFill>
                </a:uFill>
                <a:latin typeface="Arial"/>
                <a:cs typeface="Arial"/>
              </a:rPr>
              <a:t> </a:t>
            </a:r>
            <a:r>
              <a:rPr sz="2000" u="sng" spc="-10" dirty="0">
                <a:uFill>
                  <a:solidFill>
                    <a:srgbClr val="000000"/>
                  </a:solidFill>
                </a:uFill>
                <a:latin typeface="Arial"/>
                <a:cs typeface="Arial"/>
              </a:rPr>
              <a:t>(single-</a:t>
            </a:r>
            <a:r>
              <a:rPr sz="2000" u="sng" dirty="0">
                <a:uFill>
                  <a:solidFill>
                    <a:srgbClr val="000000"/>
                  </a:solidFill>
                </a:uFill>
                <a:latin typeface="Arial"/>
                <a:cs typeface="Arial"/>
              </a:rPr>
              <a:t>cell</a:t>
            </a:r>
            <a:r>
              <a:rPr sz="2000" u="sng" spc="-35" dirty="0">
                <a:uFill>
                  <a:solidFill>
                    <a:srgbClr val="000000"/>
                  </a:solidFill>
                </a:uFill>
                <a:latin typeface="Arial"/>
                <a:cs typeface="Arial"/>
              </a:rPr>
              <a:t> </a:t>
            </a:r>
            <a:r>
              <a:rPr sz="2000" u="sng" dirty="0">
                <a:uFill>
                  <a:solidFill>
                    <a:srgbClr val="000000"/>
                  </a:solidFill>
                </a:uFill>
                <a:latin typeface="Arial"/>
                <a:cs typeface="Arial"/>
              </a:rPr>
              <a:t>sequencing</a:t>
            </a:r>
            <a:r>
              <a:rPr sz="2000" u="sng" spc="-45" dirty="0">
                <a:uFill>
                  <a:solidFill>
                    <a:srgbClr val="000000"/>
                  </a:solidFill>
                </a:uFill>
                <a:latin typeface="Arial"/>
                <a:cs typeface="Arial"/>
              </a:rPr>
              <a:t> </a:t>
            </a:r>
            <a:r>
              <a:rPr sz="2000" u="sng" spc="-20" dirty="0">
                <a:uFill>
                  <a:solidFill>
                    <a:srgbClr val="000000"/>
                  </a:solidFill>
                </a:uFill>
                <a:latin typeface="Arial"/>
                <a:cs typeface="Arial"/>
              </a:rPr>
              <a:t>NGS)</a:t>
            </a:r>
            <a:endParaRPr sz="2000">
              <a:latin typeface="Arial"/>
              <a:cs typeface="Arial"/>
            </a:endParaRPr>
          </a:p>
          <a:p>
            <a:pPr marL="601980">
              <a:lnSpc>
                <a:spcPct val="100000"/>
              </a:lnSpc>
              <a:spcBef>
                <a:spcPts val="15"/>
              </a:spcBef>
            </a:pPr>
            <a:r>
              <a:rPr sz="1600" dirty="0">
                <a:latin typeface="Wingdings"/>
                <a:cs typeface="Wingdings"/>
              </a:rPr>
              <a:t></a:t>
            </a:r>
            <a:r>
              <a:rPr sz="1600" dirty="0">
                <a:latin typeface="Times New Roman"/>
                <a:cs typeface="Times New Roman"/>
              </a:rPr>
              <a:t> </a:t>
            </a:r>
            <a:r>
              <a:rPr sz="1600" dirty="0">
                <a:latin typeface="Arial"/>
                <a:cs typeface="Arial"/>
              </a:rPr>
              <a:t>původně</a:t>
            </a:r>
            <a:r>
              <a:rPr sz="1600" spc="-50" dirty="0">
                <a:latin typeface="Arial"/>
                <a:cs typeface="Arial"/>
              </a:rPr>
              <a:t> </a:t>
            </a:r>
            <a:r>
              <a:rPr sz="1600" dirty="0">
                <a:latin typeface="Arial"/>
                <a:cs typeface="Arial"/>
              </a:rPr>
              <a:t>vyvinuto</a:t>
            </a:r>
            <a:r>
              <a:rPr sz="1600" spc="-35" dirty="0">
                <a:latin typeface="Arial"/>
                <a:cs typeface="Arial"/>
              </a:rPr>
              <a:t> </a:t>
            </a:r>
            <a:r>
              <a:rPr sz="1600" dirty="0">
                <a:latin typeface="Arial"/>
                <a:cs typeface="Arial"/>
              </a:rPr>
              <a:t>pro</a:t>
            </a:r>
            <a:r>
              <a:rPr sz="1600" spc="-45" dirty="0">
                <a:latin typeface="Arial"/>
                <a:cs typeface="Arial"/>
              </a:rPr>
              <a:t> </a:t>
            </a:r>
            <a:r>
              <a:rPr sz="1600" dirty="0">
                <a:latin typeface="Arial"/>
                <a:cs typeface="Arial"/>
              </a:rPr>
              <a:t>účely</a:t>
            </a:r>
            <a:r>
              <a:rPr sz="1600" spc="-55" dirty="0">
                <a:latin typeface="Arial"/>
                <a:cs typeface="Arial"/>
              </a:rPr>
              <a:t> </a:t>
            </a:r>
            <a:r>
              <a:rPr sz="1600" dirty="0">
                <a:latin typeface="Arial"/>
                <a:cs typeface="Arial"/>
              </a:rPr>
              <a:t>imunitního</a:t>
            </a:r>
            <a:r>
              <a:rPr sz="1600" spc="-50" dirty="0">
                <a:latin typeface="Arial"/>
                <a:cs typeface="Arial"/>
              </a:rPr>
              <a:t> </a:t>
            </a:r>
            <a:r>
              <a:rPr sz="1600" spc="-10" dirty="0">
                <a:latin typeface="Arial"/>
                <a:cs typeface="Arial"/>
              </a:rPr>
              <a:t>profilování</a:t>
            </a:r>
            <a:endParaRPr sz="1600">
              <a:latin typeface="Arial"/>
              <a:cs typeface="Arial"/>
            </a:endParaRPr>
          </a:p>
          <a:p>
            <a:pPr marL="601980">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upraveno,</a:t>
            </a:r>
            <a:r>
              <a:rPr sz="1600" spc="-30" dirty="0">
                <a:latin typeface="Arial"/>
                <a:cs typeface="Arial"/>
              </a:rPr>
              <a:t> </a:t>
            </a:r>
            <a:r>
              <a:rPr sz="1600" dirty="0">
                <a:latin typeface="Arial"/>
                <a:cs typeface="Arial"/>
              </a:rPr>
              <a:t>aby</a:t>
            </a:r>
            <a:r>
              <a:rPr sz="1600" spc="-40" dirty="0">
                <a:latin typeface="Arial"/>
                <a:cs typeface="Arial"/>
              </a:rPr>
              <a:t> </a:t>
            </a:r>
            <a:r>
              <a:rPr sz="1600" dirty="0">
                <a:latin typeface="Arial"/>
                <a:cs typeface="Arial"/>
              </a:rPr>
              <a:t>umožňovalo</a:t>
            </a:r>
            <a:r>
              <a:rPr sz="1600" spc="-55" dirty="0">
                <a:latin typeface="Arial"/>
                <a:cs typeface="Arial"/>
              </a:rPr>
              <a:t> </a:t>
            </a:r>
            <a:r>
              <a:rPr sz="1600" dirty="0">
                <a:latin typeface="Arial"/>
                <a:cs typeface="Arial"/>
              </a:rPr>
              <a:t>hodnocení</a:t>
            </a:r>
            <a:r>
              <a:rPr sz="1600" spc="-30" dirty="0">
                <a:latin typeface="Arial"/>
                <a:cs typeface="Arial"/>
              </a:rPr>
              <a:t> </a:t>
            </a:r>
            <a:r>
              <a:rPr sz="1600" spc="-10" dirty="0">
                <a:latin typeface="Arial"/>
                <a:cs typeface="Arial"/>
              </a:rPr>
              <a:t>jednotlivých</a:t>
            </a:r>
            <a:r>
              <a:rPr sz="1600" spc="-65" dirty="0">
                <a:latin typeface="Arial"/>
                <a:cs typeface="Arial"/>
              </a:rPr>
              <a:t> </a:t>
            </a:r>
            <a:r>
              <a:rPr sz="1600" dirty="0">
                <a:latin typeface="Arial"/>
                <a:cs typeface="Arial"/>
              </a:rPr>
              <a:t>mikrobiálních</a:t>
            </a:r>
            <a:r>
              <a:rPr sz="1600" spc="-55" dirty="0">
                <a:latin typeface="Arial"/>
                <a:cs typeface="Arial"/>
              </a:rPr>
              <a:t> </a:t>
            </a:r>
            <a:r>
              <a:rPr sz="1600" spc="-10" dirty="0">
                <a:latin typeface="Arial"/>
                <a:cs typeface="Arial"/>
              </a:rPr>
              <a:t>buněk</a:t>
            </a:r>
            <a:endParaRPr sz="1600">
              <a:latin typeface="Arial"/>
              <a:cs typeface="Arial"/>
            </a:endParaRPr>
          </a:p>
          <a:p>
            <a:pPr marL="601980">
              <a:lnSpc>
                <a:spcPct val="100000"/>
              </a:lnSpc>
            </a:pPr>
            <a:r>
              <a:rPr sz="1600" dirty="0">
                <a:latin typeface="Wingdings"/>
                <a:cs typeface="Wingdings"/>
              </a:rPr>
              <a:t></a:t>
            </a:r>
            <a:r>
              <a:rPr sz="1600" spc="40" dirty="0">
                <a:latin typeface="Times New Roman"/>
                <a:cs typeface="Times New Roman"/>
              </a:rPr>
              <a:t> </a:t>
            </a:r>
            <a:r>
              <a:rPr sz="1600" dirty="0">
                <a:latin typeface="Arial"/>
                <a:cs typeface="Arial"/>
              </a:rPr>
              <a:t>↑</a:t>
            </a:r>
            <a:r>
              <a:rPr sz="1600" spc="-10" dirty="0">
                <a:latin typeface="Arial"/>
                <a:cs typeface="Arial"/>
              </a:rPr>
              <a:t> </a:t>
            </a:r>
            <a:r>
              <a:rPr sz="1600" dirty="0">
                <a:latin typeface="Arial"/>
                <a:cs typeface="Arial"/>
              </a:rPr>
              <a:t>míru</a:t>
            </a:r>
            <a:r>
              <a:rPr sz="1600" spc="10" dirty="0">
                <a:latin typeface="Arial"/>
                <a:cs typeface="Arial"/>
              </a:rPr>
              <a:t> </a:t>
            </a:r>
            <a:r>
              <a:rPr sz="1600" dirty="0">
                <a:latin typeface="Arial"/>
                <a:cs typeface="Arial"/>
              </a:rPr>
              <a:t>detekce</a:t>
            </a:r>
            <a:r>
              <a:rPr sz="1600" spc="-10" dirty="0">
                <a:latin typeface="Arial"/>
                <a:cs typeface="Arial"/>
              </a:rPr>
              <a:t> nekultivovatelných</a:t>
            </a:r>
            <a:r>
              <a:rPr sz="1600" spc="-50" dirty="0">
                <a:latin typeface="Arial"/>
                <a:cs typeface="Arial"/>
              </a:rPr>
              <a:t> </a:t>
            </a:r>
            <a:r>
              <a:rPr sz="1600" spc="-10" dirty="0">
                <a:latin typeface="Arial"/>
                <a:cs typeface="Arial"/>
              </a:rPr>
              <a:t>organismů</a:t>
            </a:r>
            <a:endParaRPr sz="1600">
              <a:latin typeface="Arial"/>
              <a:cs typeface="Arial"/>
            </a:endParaRPr>
          </a:p>
          <a:p>
            <a:pPr marL="12700">
              <a:lnSpc>
                <a:spcPct val="100000"/>
              </a:lnSpc>
              <a:spcBef>
                <a:spcPts val="944"/>
              </a:spcBef>
              <a:tabLst>
                <a:tab pos="190500" algn="l"/>
              </a:tabLst>
            </a:pPr>
            <a:r>
              <a:rPr sz="2000" dirty="0">
                <a:solidFill>
                  <a:srgbClr val="0000DC"/>
                </a:solidFill>
                <a:latin typeface="Arial"/>
                <a:cs typeface="Arial"/>
              </a:rPr>
              <a:t>̶	</a:t>
            </a:r>
            <a:r>
              <a:rPr sz="2000" u="sng" dirty="0">
                <a:uFill>
                  <a:solidFill>
                    <a:srgbClr val="000000"/>
                  </a:solidFill>
                </a:uFill>
                <a:latin typeface="Arial"/>
                <a:cs typeface="Arial"/>
              </a:rPr>
              <a:t>sekvenace</a:t>
            </a:r>
            <a:r>
              <a:rPr sz="2000" u="sng" spc="-45" dirty="0">
                <a:uFill>
                  <a:solidFill>
                    <a:srgbClr val="000000"/>
                  </a:solidFill>
                </a:uFill>
                <a:latin typeface="Arial"/>
                <a:cs typeface="Arial"/>
              </a:rPr>
              <a:t> </a:t>
            </a:r>
            <a:r>
              <a:rPr sz="2000" u="sng" dirty="0">
                <a:uFill>
                  <a:solidFill>
                    <a:srgbClr val="000000"/>
                  </a:solidFill>
                </a:uFill>
                <a:latin typeface="Arial"/>
                <a:cs typeface="Arial"/>
              </a:rPr>
              <a:t>16S</a:t>
            </a:r>
            <a:r>
              <a:rPr sz="2000" u="sng" spc="-20" dirty="0">
                <a:uFill>
                  <a:solidFill>
                    <a:srgbClr val="000000"/>
                  </a:solidFill>
                </a:uFill>
                <a:latin typeface="Arial"/>
                <a:cs typeface="Arial"/>
              </a:rPr>
              <a:t> rRNA</a:t>
            </a:r>
            <a:endParaRPr sz="2000">
              <a:latin typeface="Arial"/>
              <a:cs typeface="Arial"/>
            </a:endParaRPr>
          </a:p>
        </p:txBody>
      </p:sp>
      <p:sp>
        <p:nvSpPr>
          <p:cNvPr id="5" name="object 5"/>
          <p:cNvSpPr txBox="1"/>
          <p:nvPr/>
        </p:nvSpPr>
        <p:spPr>
          <a:xfrm>
            <a:off x="569468" y="4206621"/>
            <a:ext cx="11462385" cy="2159635"/>
          </a:xfrm>
          <a:prstGeom prst="rect">
            <a:avLst/>
          </a:prstGeom>
        </p:spPr>
        <p:txBody>
          <a:bodyPr vert="horz" wrap="square" lIns="0" tIns="12065" rIns="0" bIns="0" rtlCol="0">
            <a:spAutoFit/>
          </a:bodyPr>
          <a:lstStyle/>
          <a:p>
            <a:pPr marL="601980">
              <a:lnSpc>
                <a:spcPct val="100000"/>
              </a:lnSpc>
              <a:spcBef>
                <a:spcPts val="95"/>
              </a:spcBef>
            </a:pPr>
            <a:r>
              <a:rPr sz="1600" dirty="0">
                <a:latin typeface="Wingdings"/>
                <a:cs typeface="Wingdings"/>
              </a:rPr>
              <a:t></a:t>
            </a:r>
            <a:r>
              <a:rPr sz="1600" spc="5" dirty="0">
                <a:latin typeface="Times New Roman"/>
                <a:cs typeface="Times New Roman"/>
              </a:rPr>
              <a:t> </a:t>
            </a:r>
            <a:r>
              <a:rPr sz="1600" dirty="0">
                <a:latin typeface="Arial"/>
                <a:cs typeface="Arial"/>
              </a:rPr>
              <a:t>sekvenace</a:t>
            </a:r>
            <a:r>
              <a:rPr sz="1600" spc="-45" dirty="0">
                <a:latin typeface="Arial"/>
                <a:cs typeface="Arial"/>
              </a:rPr>
              <a:t> </a:t>
            </a:r>
            <a:r>
              <a:rPr sz="1600" dirty="0">
                <a:latin typeface="Arial"/>
                <a:cs typeface="Arial"/>
              </a:rPr>
              <a:t>konzervovaného</a:t>
            </a:r>
            <a:r>
              <a:rPr sz="1600" spc="-50" dirty="0">
                <a:latin typeface="Arial"/>
                <a:cs typeface="Arial"/>
              </a:rPr>
              <a:t> </a:t>
            </a:r>
            <a:r>
              <a:rPr sz="1600" dirty="0">
                <a:latin typeface="Arial"/>
                <a:cs typeface="Arial"/>
              </a:rPr>
              <a:t>genu</a:t>
            </a:r>
            <a:r>
              <a:rPr sz="1600" spc="-30" dirty="0">
                <a:latin typeface="Arial"/>
                <a:cs typeface="Arial"/>
              </a:rPr>
              <a:t> </a:t>
            </a:r>
            <a:r>
              <a:rPr sz="1600" dirty="0">
                <a:latin typeface="Arial"/>
                <a:cs typeface="Arial"/>
              </a:rPr>
              <a:t>pro</a:t>
            </a:r>
            <a:r>
              <a:rPr sz="1600" spc="-35" dirty="0">
                <a:latin typeface="Arial"/>
                <a:cs typeface="Arial"/>
              </a:rPr>
              <a:t> </a:t>
            </a:r>
            <a:r>
              <a:rPr sz="1600" dirty="0">
                <a:latin typeface="Arial"/>
                <a:cs typeface="Arial"/>
              </a:rPr>
              <a:t>16S</a:t>
            </a:r>
            <a:r>
              <a:rPr sz="1600" spc="-30" dirty="0">
                <a:latin typeface="Arial"/>
                <a:cs typeface="Arial"/>
              </a:rPr>
              <a:t> </a:t>
            </a:r>
            <a:r>
              <a:rPr sz="1600" dirty="0">
                <a:latin typeface="Arial"/>
                <a:cs typeface="Arial"/>
              </a:rPr>
              <a:t>rRNA</a:t>
            </a:r>
            <a:r>
              <a:rPr sz="1600" spc="-45" dirty="0">
                <a:latin typeface="Arial"/>
                <a:cs typeface="Arial"/>
              </a:rPr>
              <a:t> </a:t>
            </a:r>
            <a:r>
              <a:rPr sz="1600" dirty="0">
                <a:latin typeface="Arial"/>
                <a:cs typeface="Arial"/>
              </a:rPr>
              <a:t>(bakterie)</a:t>
            </a:r>
            <a:r>
              <a:rPr sz="1600" spc="-25" dirty="0">
                <a:latin typeface="Arial"/>
                <a:cs typeface="Arial"/>
              </a:rPr>
              <a:t> </a:t>
            </a:r>
            <a:r>
              <a:rPr sz="1600" dirty="0">
                <a:latin typeface="Arial"/>
                <a:cs typeface="Arial"/>
              </a:rPr>
              <a:t>nebo</a:t>
            </a:r>
            <a:r>
              <a:rPr sz="1600" spc="-30" dirty="0">
                <a:latin typeface="Arial"/>
                <a:cs typeface="Arial"/>
              </a:rPr>
              <a:t> </a:t>
            </a:r>
            <a:r>
              <a:rPr sz="1600" dirty="0">
                <a:latin typeface="Arial"/>
                <a:cs typeface="Arial"/>
              </a:rPr>
              <a:t>ITS</a:t>
            </a:r>
            <a:r>
              <a:rPr sz="1600" spc="-45" dirty="0">
                <a:latin typeface="Arial"/>
                <a:cs typeface="Arial"/>
              </a:rPr>
              <a:t> </a:t>
            </a:r>
            <a:r>
              <a:rPr sz="1600" dirty="0">
                <a:latin typeface="Arial"/>
                <a:cs typeface="Arial"/>
              </a:rPr>
              <a:t>(internal</a:t>
            </a:r>
            <a:r>
              <a:rPr sz="1600" spc="-25" dirty="0">
                <a:latin typeface="Arial"/>
                <a:cs typeface="Arial"/>
              </a:rPr>
              <a:t> </a:t>
            </a:r>
            <a:r>
              <a:rPr sz="1600" dirty="0">
                <a:latin typeface="Arial"/>
                <a:cs typeface="Arial"/>
              </a:rPr>
              <a:t>transcribed</a:t>
            </a:r>
            <a:r>
              <a:rPr sz="1600" spc="-30" dirty="0">
                <a:latin typeface="Arial"/>
                <a:cs typeface="Arial"/>
              </a:rPr>
              <a:t> </a:t>
            </a:r>
            <a:r>
              <a:rPr sz="1600" dirty="0">
                <a:latin typeface="Arial"/>
                <a:cs typeface="Arial"/>
              </a:rPr>
              <a:t>spacer)</a:t>
            </a:r>
            <a:r>
              <a:rPr sz="1600" spc="-35" dirty="0">
                <a:latin typeface="Arial"/>
                <a:cs typeface="Arial"/>
              </a:rPr>
              <a:t> </a:t>
            </a:r>
            <a:r>
              <a:rPr sz="1600" dirty="0">
                <a:latin typeface="Arial"/>
                <a:cs typeface="Arial"/>
              </a:rPr>
              <a:t>oblasti</a:t>
            </a:r>
            <a:r>
              <a:rPr sz="1600" spc="-50" dirty="0">
                <a:latin typeface="Arial"/>
                <a:cs typeface="Arial"/>
              </a:rPr>
              <a:t> </a:t>
            </a:r>
            <a:r>
              <a:rPr sz="1600" dirty="0">
                <a:latin typeface="Arial"/>
                <a:cs typeface="Arial"/>
              </a:rPr>
              <a:t>DNA</a:t>
            </a:r>
            <a:r>
              <a:rPr sz="1600" spc="-40" dirty="0">
                <a:latin typeface="Arial"/>
                <a:cs typeface="Arial"/>
              </a:rPr>
              <a:t> </a:t>
            </a:r>
            <a:r>
              <a:rPr sz="1600" spc="-10" dirty="0">
                <a:latin typeface="Arial"/>
                <a:cs typeface="Arial"/>
              </a:rPr>
              <a:t>(plísně)</a:t>
            </a:r>
            <a:endParaRPr sz="1600">
              <a:latin typeface="Arial"/>
              <a:cs typeface="Arial"/>
            </a:endParaRPr>
          </a:p>
          <a:p>
            <a:pPr marL="601980">
              <a:lnSpc>
                <a:spcPct val="100000"/>
              </a:lnSpc>
            </a:pPr>
            <a:r>
              <a:rPr sz="1600" dirty="0">
                <a:latin typeface="Wingdings"/>
                <a:cs typeface="Wingdings"/>
              </a:rPr>
              <a:t></a:t>
            </a:r>
            <a:r>
              <a:rPr sz="1600" spc="-15" dirty="0">
                <a:latin typeface="Times New Roman"/>
                <a:cs typeface="Times New Roman"/>
              </a:rPr>
              <a:t> </a:t>
            </a:r>
            <a:r>
              <a:rPr sz="1600" dirty="0">
                <a:latin typeface="Arial"/>
                <a:cs typeface="Arial"/>
              </a:rPr>
              <a:t>nejčastější</a:t>
            </a:r>
            <a:r>
              <a:rPr sz="1600" spc="-75" dirty="0">
                <a:latin typeface="Arial"/>
                <a:cs typeface="Arial"/>
              </a:rPr>
              <a:t> </a:t>
            </a:r>
            <a:r>
              <a:rPr sz="1600" dirty="0">
                <a:latin typeface="Arial"/>
                <a:cs typeface="Arial"/>
              </a:rPr>
              <a:t>sekvenační</a:t>
            </a:r>
            <a:r>
              <a:rPr sz="1600" spc="-55" dirty="0">
                <a:latin typeface="Arial"/>
                <a:cs typeface="Arial"/>
              </a:rPr>
              <a:t> </a:t>
            </a:r>
            <a:r>
              <a:rPr sz="1600" dirty="0">
                <a:latin typeface="Arial"/>
                <a:cs typeface="Arial"/>
              </a:rPr>
              <a:t>metoda,</a:t>
            </a:r>
            <a:r>
              <a:rPr sz="1600" spc="-45" dirty="0">
                <a:latin typeface="Arial"/>
                <a:cs typeface="Arial"/>
              </a:rPr>
              <a:t> </a:t>
            </a:r>
            <a:r>
              <a:rPr sz="1600" spc="-10" dirty="0">
                <a:latin typeface="Arial"/>
                <a:cs typeface="Arial"/>
              </a:rPr>
              <a:t>levná</a:t>
            </a:r>
            <a:endParaRPr sz="1600">
              <a:latin typeface="Arial"/>
              <a:cs typeface="Arial"/>
            </a:endParaRPr>
          </a:p>
          <a:p>
            <a:pPr marL="601980">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pouze</a:t>
            </a:r>
            <a:r>
              <a:rPr sz="1600" spc="-45" dirty="0">
                <a:latin typeface="Arial"/>
                <a:cs typeface="Arial"/>
              </a:rPr>
              <a:t> </a:t>
            </a:r>
            <a:r>
              <a:rPr sz="1600" dirty="0">
                <a:latin typeface="Arial"/>
                <a:cs typeface="Arial"/>
              </a:rPr>
              <a:t>taxonomické</a:t>
            </a:r>
            <a:r>
              <a:rPr sz="1600" spc="-45" dirty="0">
                <a:latin typeface="Arial"/>
                <a:cs typeface="Arial"/>
              </a:rPr>
              <a:t> </a:t>
            </a:r>
            <a:r>
              <a:rPr sz="1600" dirty="0">
                <a:latin typeface="Arial"/>
                <a:cs typeface="Arial"/>
              </a:rPr>
              <a:t>údaje</a:t>
            </a:r>
            <a:r>
              <a:rPr sz="1600" spc="-45" dirty="0">
                <a:latin typeface="Arial"/>
                <a:cs typeface="Arial"/>
              </a:rPr>
              <a:t> </a:t>
            </a:r>
            <a:r>
              <a:rPr sz="1600" dirty="0">
                <a:latin typeface="Arial"/>
                <a:cs typeface="Arial"/>
              </a:rPr>
              <a:t>(omezená</a:t>
            </a:r>
            <a:r>
              <a:rPr sz="1600" spc="-35" dirty="0">
                <a:latin typeface="Arial"/>
                <a:cs typeface="Arial"/>
              </a:rPr>
              <a:t> </a:t>
            </a:r>
            <a:r>
              <a:rPr sz="1600" dirty="0">
                <a:latin typeface="Arial"/>
                <a:cs typeface="Arial"/>
              </a:rPr>
              <a:t>rozlišovací</a:t>
            </a:r>
            <a:r>
              <a:rPr sz="1600" spc="-55" dirty="0">
                <a:latin typeface="Arial"/>
                <a:cs typeface="Arial"/>
              </a:rPr>
              <a:t> </a:t>
            </a:r>
            <a:r>
              <a:rPr sz="1600" dirty="0">
                <a:latin typeface="Arial"/>
                <a:cs typeface="Arial"/>
              </a:rPr>
              <a:t>schopnost</a:t>
            </a:r>
            <a:r>
              <a:rPr sz="1600" spc="-50" dirty="0">
                <a:latin typeface="Arial"/>
                <a:cs typeface="Arial"/>
              </a:rPr>
              <a:t> </a:t>
            </a:r>
            <a:r>
              <a:rPr sz="1600" dirty="0">
                <a:latin typeface="Arial"/>
                <a:cs typeface="Arial"/>
              </a:rPr>
              <a:t>fylogeneticky</a:t>
            </a:r>
            <a:r>
              <a:rPr sz="1600" spc="-30" dirty="0">
                <a:latin typeface="Arial"/>
                <a:cs typeface="Arial"/>
              </a:rPr>
              <a:t> </a:t>
            </a:r>
            <a:r>
              <a:rPr sz="1600" dirty="0">
                <a:latin typeface="Arial"/>
                <a:cs typeface="Arial"/>
              </a:rPr>
              <a:t>příbuzných</a:t>
            </a:r>
            <a:r>
              <a:rPr sz="1600" spc="-45" dirty="0">
                <a:latin typeface="Arial"/>
                <a:cs typeface="Arial"/>
              </a:rPr>
              <a:t> </a:t>
            </a:r>
            <a:r>
              <a:rPr sz="1600" spc="-10" dirty="0">
                <a:latin typeface="Arial"/>
                <a:cs typeface="Arial"/>
              </a:rPr>
              <a:t>druhů/kmenů)</a:t>
            </a:r>
            <a:endParaRPr sz="1600">
              <a:latin typeface="Arial"/>
              <a:cs typeface="Arial"/>
            </a:endParaRPr>
          </a:p>
          <a:p>
            <a:pPr marL="12700">
              <a:lnSpc>
                <a:spcPct val="100000"/>
              </a:lnSpc>
              <a:spcBef>
                <a:spcPts val="944"/>
              </a:spcBef>
              <a:tabLst>
                <a:tab pos="190500" algn="l"/>
              </a:tabLst>
            </a:pPr>
            <a:r>
              <a:rPr sz="2000" dirty="0">
                <a:solidFill>
                  <a:srgbClr val="0000DC"/>
                </a:solidFill>
                <a:latin typeface="Arial"/>
                <a:cs typeface="Arial"/>
              </a:rPr>
              <a:t>̶	</a:t>
            </a:r>
            <a:r>
              <a:rPr sz="2000" u="sng" dirty="0">
                <a:uFill>
                  <a:solidFill>
                    <a:srgbClr val="000000"/>
                  </a:solidFill>
                </a:uFill>
                <a:latin typeface="Arial"/>
                <a:cs typeface="Arial"/>
              </a:rPr>
              <a:t>celogenomové</a:t>
            </a:r>
            <a:r>
              <a:rPr sz="2000" u="sng" spc="-60" dirty="0">
                <a:uFill>
                  <a:solidFill>
                    <a:srgbClr val="000000"/>
                  </a:solidFill>
                </a:uFill>
                <a:latin typeface="Arial"/>
                <a:cs typeface="Arial"/>
              </a:rPr>
              <a:t> </a:t>
            </a:r>
            <a:r>
              <a:rPr sz="2000" u="sng" dirty="0">
                <a:uFill>
                  <a:solidFill>
                    <a:srgbClr val="000000"/>
                  </a:solidFill>
                </a:uFill>
                <a:latin typeface="Arial"/>
                <a:cs typeface="Arial"/>
              </a:rPr>
              <a:t>sekvenování</a:t>
            </a:r>
            <a:r>
              <a:rPr sz="2000" u="sng" spc="-65" dirty="0">
                <a:uFill>
                  <a:solidFill>
                    <a:srgbClr val="000000"/>
                  </a:solidFill>
                </a:uFill>
                <a:latin typeface="Arial"/>
                <a:cs typeface="Arial"/>
              </a:rPr>
              <a:t> </a:t>
            </a:r>
            <a:r>
              <a:rPr sz="2000" u="sng" dirty="0">
                <a:uFill>
                  <a:solidFill>
                    <a:srgbClr val="000000"/>
                  </a:solidFill>
                </a:uFill>
                <a:latin typeface="Arial"/>
                <a:cs typeface="Arial"/>
              </a:rPr>
              <a:t>(WGS</a:t>
            </a:r>
            <a:r>
              <a:rPr sz="2000" u="sng" spc="-50" dirty="0">
                <a:uFill>
                  <a:solidFill>
                    <a:srgbClr val="000000"/>
                  </a:solidFill>
                </a:uFill>
                <a:latin typeface="Arial"/>
                <a:cs typeface="Arial"/>
              </a:rPr>
              <a:t> </a:t>
            </a:r>
            <a:r>
              <a:rPr sz="2000" u="sng" dirty="0">
                <a:uFill>
                  <a:solidFill>
                    <a:srgbClr val="000000"/>
                  </a:solidFill>
                </a:uFill>
                <a:latin typeface="Arial"/>
                <a:cs typeface="Arial"/>
              </a:rPr>
              <a:t>–</a:t>
            </a:r>
            <a:r>
              <a:rPr sz="2000" u="sng" spc="-20" dirty="0">
                <a:uFill>
                  <a:solidFill>
                    <a:srgbClr val="000000"/>
                  </a:solidFill>
                </a:uFill>
                <a:latin typeface="Arial"/>
                <a:cs typeface="Arial"/>
              </a:rPr>
              <a:t> </a:t>
            </a:r>
            <a:r>
              <a:rPr sz="2000" u="sng" dirty="0">
                <a:uFill>
                  <a:solidFill>
                    <a:srgbClr val="000000"/>
                  </a:solidFill>
                </a:uFill>
                <a:latin typeface="Arial"/>
                <a:cs typeface="Arial"/>
              </a:rPr>
              <a:t>whole</a:t>
            </a:r>
            <a:r>
              <a:rPr sz="2000" u="sng" spc="-35" dirty="0">
                <a:uFill>
                  <a:solidFill>
                    <a:srgbClr val="000000"/>
                  </a:solidFill>
                </a:uFill>
                <a:latin typeface="Arial"/>
                <a:cs typeface="Arial"/>
              </a:rPr>
              <a:t> </a:t>
            </a:r>
            <a:r>
              <a:rPr sz="2000" u="sng" dirty="0">
                <a:uFill>
                  <a:solidFill>
                    <a:srgbClr val="000000"/>
                  </a:solidFill>
                </a:uFill>
                <a:latin typeface="Arial"/>
                <a:cs typeface="Arial"/>
              </a:rPr>
              <a:t>genome</a:t>
            </a:r>
            <a:r>
              <a:rPr sz="2000" u="sng" spc="-45" dirty="0">
                <a:uFill>
                  <a:solidFill>
                    <a:srgbClr val="000000"/>
                  </a:solidFill>
                </a:uFill>
                <a:latin typeface="Arial"/>
                <a:cs typeface="Arial"/>
              </a:rPr>
              <a:t> </a:t>
            </a:r>
            <a:r>
              <a:rPr sz="2000" u="sng" dirty="0">
                <a:uFill>
                  <a:solidFill>
                    <a:srgbClr val="000000"/>
                  </a:solidFill>
                </a:uFill>
                <a:latin typeface="Arial"/>
                <a:cs typeface="Arial"/>
              </a:rPr>
              <a:t>shotgun</a:t>
            </a:r>
            <a:r>
              <a:rPr sz="2000" u="sng" spc="-45" dirty="0">
                <a:uFill>
                  <a:solidFill>
                    <a:srgbClr val="000000"/>
                  </a:solidFill>
                </a:uFill>
                <a:latin typeface="Arial"/>
                <a:cs typeface="Arial"/>
              </a:rPr>
              <a:t> </a:t>
            </a:r>
            <a:r>
              <a:rPr sz="2000" u="sng" spc="-10" dirty="0">
                <a:uFill>
                  <a:solidFill>
                    <a:srgbClr val="000000"/>
                  </a:solidFill>
                </a:uFill>
                <a:latin typeface="Arial"/>
                <a:cs typeface="Arial"/>
              </a:rPr>
              <a:t>sequencing)</a:t>
            </a:r>
            <a:endParaRPr sz="2000">
              <a:latin typeface="Arial"/>
              <a:cs typeface="Arial"/>
            </a:endParaRPr>
          </a:p>
          <a:p>
            <a:pPr marL="601980">
              <a:lnSpc>
                <a:spcPct val="100000"/>
              </a:lnSpc>
              <a:spcBef>
                <a:spcPts val="15"/>
              </a:spcBef>
            </a:pPr>
            <a:r>
              <a:rPr sz="1600" dirty="0">
                <a:latin typeface="Wingdings"/>
                <a:cs typeface="Wingdings"/>
              </a:rPr>
              <a:t></a:t>
            </a:r>
            <a:r>
              <a:rPr sz="1600" spc="10" dirty="0">
                <a:latin typeface="Times New Roman"/>
                <a:cs typeface="Times New Roman"/>
              </a:rPr>
              <a:t> </a:t>
            </a:r>
            <a:r>
              <a:rPr sz="1600" dirty="0">
                <a:latin typeface="Arial"/>
                <a:cs typeface="Arial"/>
              </a:rPr>
              <a:t>DNA</a:t>
            </a:r>
            <a:r>
              <a:rPr sz="1600" spc="-55" dirty="0">
                <a:latin typeface="Arial"/>
                <a:cs typeface="Arial"/>
              </a:rPr>
              <a:t> </a:t>
            </a:r>
            <a:r>
              <a:rPr sz="1600" dirty="0">
                <a:latin typeface="Arial"/>
                <a:cs typeface="Arial"/>
              </a:rPr>
              <a:t>je</a:t>
            </a:r>
            <a:r>
              <a:rPr sz="1600" spc="-40" dirty="0">
                <a:latin typeface="Arial"/>
                <a:cs typeface="Arial"/>
              </a:rPr>
              <a:t> </a:t>
            </a:r>
            <a:r>
              <a:rPr sz="1600" dirty="0">
                <a:latin typeface="Arial"/>
                <a:cs typeface="Arial"/>
              </a:rPr>
              <a:t>náhodně</a:t>
            </a:r>
            <a:r>
              <a:rPr sz="1600" spc="-40" dirty="0">
                <a:latin typeface="Arial"/>
                <a:cs typeface="Arial"/>
              </a:rPr>
              <a:t> </a:t>
            </a:r>
            <a:r>
              <a:rPr sz="1600" dirty="0">
                <a:latin typeface="Arial"/>
                <a:cs typeface="Arial"/>
              </a:rPr>
              <a:t>fragmentována</a:t>
            </a:r>
            <a:r>
              <a:rPr sz="1600" spc="-20" dirty="0">
                <a:latin typeface="Arial"/>
                <a:cs typeface="Arial"/>
              </a:rPr>
              <a:t> </a:t>
            </a:r>
            <a:r>
              <a:rPr sz="1600" dirty="0">
                <a:latin typeface="Arial"/>
                <a:cs typeface="Arial"/>
              </a:rPr>
              <a:t>a</a:t>
            </a:r>
            <a:r>
              <a:rPr sz="1600" spc="-30" dirty="0">
                <a:latin typeface="Arial"/>
                <a:cs typeface="Arial"/>
              </a:rPr>
              <a:t> </a:t>
            </a:r>
            <a:r>
              <a:rPr sz="1600" dirty="0">
                <a:latin typeface="Arial"/>
                <a:cs typeface="Arial"/>
              </a:rPr>
              <a:t>pak</a:t>
            </a:r>
            <a:r>
              <a:rPr sz="1600" spc="-35" dirty="0">
                <a:latin typeface="Arial"/>
                <a:cs typeface="Arial"/>
              </a:rPr>
              <a:t> </a:t>
            </a:r>
            <a:r>
              <a:rPr sz="1600" dirty="0">
                <a:latin typeface="Arial"/>
                <a:cs typeface="Arial"/>
              </a:rPr>
              <a:t>podrobena</a:t>
            </a:r>
            <a:r>
              <a:rPr sz="1600" spc="-15" dirty="0">
                <a:latin typeface="Arial"/>
                <a:cs typeface="Arial"/>
              </a:rPr>
              <a:t> </a:t>
            </a:r>
            <a:r>
              <a:rPr sz="1600" dirty="0">
                <a:latin typeface="Arial"/>
                <a:cs typeface="Arial"/>
              </a:rPr>
              <a:t>Sangerovu</a:t>
            </a:r>
            <a:r>
              <a:rPr sz="1600" spc="-35" dirty="0">
                <a:latin typeface="Arial"/>
                <a:cs typeface="Arial"/>
              </a:rPr>
              <a:t> </a:t>
            </a:r>
            <a:r>
              <a:rPr sz="1600" dirty="0">
                <a:latin typeface="Arial"/>
                <a:cs typeface="Arial"/>
              </a:rPr>
              <a:t>sekvenování</a:t>
            </a:r>
            <a:r>
              <a:rPr sz="1600" spc="-35" dirty="0">
                <a:latin typeface="Arial"/>
                <a:cs typeface="Arial"/>
              </a:rPr>
              <a:t> </a:t>
            </a:r>
            <a:r>
              <a:rPr sz="1600" dirty="0">
                <a:latin typeface="Arial"/>
                <a:cs typeface="Arial"/>
              </a:rPr>
              <a:t>nebo</a:t>
            </a:r>
            <a:r>
              <a:rPr sz="1600" spc="-40" dirty="0">
                <a:latin typeface="Arial"/>
                <a:cs typeface="Arial"/>
              </a:rPr>
              <a:t> </a:t>
            </a:r>
            <a:r>
              <a:rPr sz="1600" spc="-25" dirty="0">
                <a:latin typeface="Arial"/>
                <a:cs typeface="Arial"/>
              </a:rPr>
              <a:t>NGS</a:t>
            </a:r>
            <a:endParaRPr sz="1600">
              <a:latin typeface="Arial"/>
              <a:cs typeface="Arial"/>
            </a:endParaRPr>
          </a:p>
          <a:p>
            <a:pPr marL="601980">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nástroj</a:t>
            </a:r>
            <a:r>
              <a:rPr sz="1600" spc="-45" dirty="0">
                <a:latin typeface="Arial"/>
                <a:cs typeface="Arial"/>
              </a:rPr>
              <a:t> </a:t>
            </a:r>
            <a:r>
              <a:rPr sz="1600" dirty="0">
                <a:latin typeface="Arial"/>
                <a:cs typeface="Arial"/>
              </a:rPr>
              <a:t>pro</a:t>
            </a:r>
            <a:r>
              <a:rPr sz="1600" spc="-25" dirty="0">
                <a:latin typeface="Arial"/>
                <a:cs typeface="Arial"/>
              </a:rPr>
              <a:t> </a:t>
            </a:r>
            <a:r>
              <a:rPr sz="1600" spc="-10" dirty="0">
                <a:latin typeface="Arial"/>
                <a:cs typeface="Arial"/>
              </a:rPr>
              <a:t>metagenomickou</a:t>
            </a:r>
            <a:r>
              <a:rPr sz="1600" spc="-20" dirty="0">
                <a:latin typeface="Arial"/>
                <a:cs typeface="Arial"/>
              </a:rPr>
              <a:t> </a:t>
            </a:r>
            <a:r>
              <a:rPr sz="1600" dirty="0">
                <a:latin typeface="Arial"/>
                <a:cs typeface="Arial"/>
              </a:rPr>
              <a:t>analýzu,</a:t>
            </a:r>
            <a:r>
              <a:rPr sz="1600" spc="-55" dirty="0">
                <a:latin typeface="Arial"/>
                <a:cs typeface="Arial"/>
              </a:rPr>
              <a:t> </a:t>
            </a:r>
            <a:r>
              <a:rPr sz="1600" dirty="0">
                <a:latin typeface="Arial"/>
                <a:cs typeface="Arial"/>
              </a:rPr>
              <a:t>paralelní</a:t>
            </a:r>
            <a:r>
              <a:rPr sz="1600" spc="-40" dirty="0">
                <a:latin typeface="Arial"/>
                <a:cs typeface="Arial"/>
              </a:rPr>
              <a:t> </a:t>
            </a:r>
            <a:r>
              <a:rPr sz="1600" dirty="0">
                <a:latin typeface="Arial"/>
                <a:cs typeface="Arial"/>
              </a:rPr>
              <a:t>hodnocení</a:t>
            </a:r>
            <a:r>
              <a:rPr sz="1600" spc="-45" dirty="0">
                <a:latin typeface="Arial"/>
                <a:cs typeface="Arial"/>
              </a:rPr>
              <a:t> </a:t>
            </a:r>
            <a:r>
              <a:rPr sz="1600" dirty="0">
                <a:latin typeface="Arial"/>
                <a:cs typeface="Arial"/>
              </a:rPr>
              <a:t>všech</a:t>
            </a:r>
            <a:r>
              <a:rPr sz="1600" spc="-40" dirty="0">
                <a:latin typeface="Arial"/>
                <a:cs typeface="Arial"/>
              </a:rPr>
              <a:t> </a:t>
            </a:r>
            <a:r>
              <a:rPr sz="1600" dirty="0">
                <a:latin typeface="Arial"/>
                <a:cs typeface="Arial"/>
              </a:rPr>
              <a:t>říší</a:t>
            </a:r>
            <a:r>
              <a:rPr sz="1600" spc="-15" dirty="0">
                <a:latin typeface="Arial"/>
                <a:cs typeface="Arial"/>
              </a:rPr>
              <a:t> </a:t>
            </a:r>
            <a:r>
              <a:rPr sz="1600" dirty="0">
                <a:latin typeface="Arial"/>
                <a:cs typeface="Arial"/>
              </a:rPr>
              <a:t>(bakterie,</a:t>
            </a:r>
            <a:r>
              <a:rPr sz="1600" spc="-30" dirty="0">
                <a:latin typeface="Arial"/>
                <a:cs typeface="Arial"/>
              </a:rPr>
              <a:t> </a:t>
            </a:r>
            <a:r>
              <a:rPr sz="1600" dirty="0">
                <a:latin typeface="Arial"/>
                <a:cs typeface="Arial"/>
              </a:rPr>
              <a:t>plísně,</a:t>
            </a:r>
            <a:r>
              <a:rPr sz="1600" spc="-40" dirty="0">
                <a:latin typeface="Arial"/>
                <a:cs typeface="Arial"/>
              </a:rPr>
              <a:t> </a:t>
            </a:r>
            <a:r>
              <a:rPr sz="1600" dirty="0">
                <a:latin typeface="Arial"/>
                <a:cs typeface="Arial"/>
              </a:rPr>
              <a:t>viry)</a:t>
            </a:r>
            <a:r>
              <a:rPr sz="1600" spc="-15" dirty="0">
                <a:latin typeface="Arial"/>
                <a:cs typeface="Arial"/>
              </a:rPr>
              <a:t> </a:t>
            </a:r>
            <a:r>
              <a:rPr sz="1600" dirty="0">
                <a:latin typeface="Arial"/>
                <a:cs typeface="Arial"/>
              </a:rPr>
              <a:t>v</a:t>
            </a:r>
            <a:r>
              <a:rPr sz="1600" spc="-35" dirty="0">
                <a:latin typeface="Arial"/>
                <a:cs typeface="Arial"/>
              </a:rPr>
              <a:t> </a:t>
            </a:r>
            <a:r>
              <a:rPr sz="1600" dirty="0">
                <a:latin typeface="Arial"/>
                <a:cs typeface="Arial"/>
              </a:rPr>
              <a:t>jednom</a:t>
            </a:r>
            <a:r>
              <a:rPr sz="1600" spc="-40" dirty="0">
                <a:latin typeface="Arial"/>
                <a:cs typeface="Arial"/>
              </a:rPr>
              <a:t> </a:t>
            </a:r>
            <a:r>
              <a:rPr sz="1600" spc="-10" dirty="0">
                <a:latin typeface="Arial"/>
                <a:cs typeface="Arial"/>
              </a:rPr>
              <a:t>vzorku</a:t>
            </a:r>
            <a:endParaRPr sz="1600">
              <a:latin typeface="Arial"/>
              <a:cs typeface="Arial"/>
            </a:endParaRPr>
          </a:p>
          <a:p>
            <a:pPr marL="601980">
              <a:lnSpc>
                <a:spcPct val="100000"/>
              </a:lnSpc>
            </a:pPr>
            <a:r>
              <a:rPr sz="1600" dirty="0">
                <a:latin typeface="Wingdings"/>
                <a:cs typeface="Wingdings"/>
              </a:rPr>
              <a:t></a:t>
            </a:r>
            <a:r>
              <a:rPr sz="1600" spc="25" dirty="0">
                <a:latin typeface="Times New Roman"/>
                <a:cs typeface="Times New Roman"/>
              </a:rPr>
              <a:t> </a:t>
            </a:r>
            <a:r>
              <a:rPr sz="1600" dirty="0">
                <a:latin typeface="Arial"/>
                <a:cs typeface="Arial"/>
              </a:rPr>
              <a:t>nejen</a:t>
            </a:r>
            <a:r>
              <a:rPr sz="1600" spc="-35" dirty="0">
                <a:latin typeface="Arial"/>
                <a:cs typeface="Arial"/>
              </a:rPr>
              <a:t> </a:t>
            </a:r>
            <a:r>
              <a:rPr sz="1600" dirty="0">
                <a:latin typeface="Arial"/>
                <a:cs typeface="Arial"/>
              </a:rPr>
              <a:t>taxonomické</a:t>
            </a:r>
            <a:r>
              <a:rPr sz="1600" spc="-15" dirty="0">
                <a:latin typeface="Arial"/>
                <a:cs typeface="Arial"/>
              </a:rPr>
              <a:t> </a:t>
            </a:r>
            <a:r>
              <a:rPr sz="1600" dirty="0">
                <a:latin typeface="Arial"/>
                <a:cs typeface="Arial"/>
              </a:rPr>
              <a:t>údaje,</a:t>
            </a:r>
            <a:r>
              <a:rPr sz="1600" spc="-25" dirty="0">
                <a:latin typeface="Arial"/>
                <a:cs typeface="Arial"/>
              </a:rPr>
              <a:t> </a:t>
            </a:r>
            <a:r>
              <a:rPr sz="1600" dirty="0">
                <a:latin typeface="Arial"/>
                <a:cs typeface="Arial"/>
              </a:rPr>
              <a:t>ale</a:t>
            </a:r>
            <a:r>
              <a:rPr sz="1600" spc="-40" dirty="0">
                <a:latin typeface="Arial"/>
                <a:cs typeface="Arial"/>
              </a:rPr>
              <a:t> </a:t>
            </a:r>
            <a:r>
              <a:rPr sz="1600" dirty="0">
                <a:latin typeface="Arial"/>
                <a:cs typeface="Arial"/>
              </a:rPr>
              <a:t>i</a:t>
            </a:r>
            <a:r>
              <a:rPr sz="1600" spc="-20" dirty="0">
                <a:latin typeface="Arial"/>
                <a:cs typeface="Arial"/>
              </a:rPr>
              <a:t> </a:t>
            </a:r>
            <a:r>
              <a:rPr sz="1600" dirty="0">
                <a:latin typeface="Arial"/>
                <a:cs typeface="Arial"/>
              </a:rPr>
              <a:t>biologické</a:t>
            </a:r>
            <a:r>
              <a:rPr sz="1600" spc="-65" dirty="0">
                <a:latin typeface="Arial"/>
                <a:cs typeface="Arial"/>
              </a:rPr>
              <a:t> </a:t>
            </a:r>
            <a:r>
              <a:rPr sz="1600" dirty="0">
                <a:latin typeface="Arial"/>
                <a:cs typeface="Arial"/>
              </a:rPr>
              <a:t>funkční</a:t>
            </a:r>
            <a:r>
              <a:rPr sz="1600" spc="-15" dirty="0">
                <a:latin typeface="Arial"/>
                <a:cs typeface="Arial"/>
              </a:rPr>
              <a:t> </a:t>
            </a:r>
            <a:r>
              <a:rPr sz="1600" dirty="0">
                <a:latin typeface="Arial"/>
                <a:cs typeface="Arial"/>
              </a:rPr>
              <a:t>profily</a:t>
            </a:r>
            <a:r>
              <a:rPr sz="1600" spc="-35" dirty="0">
                <a:latin typeface="Arial"/>
                <a:cs typeface="Arial"/>
              </a:rPr>
              <a:t> </a:t>
            </a:r>
            <a:r>
              <a:rPr sz="1600" dirty="0">
                <a:latin typeface="Arial"/>
                <a:cs typeface="Arial"/>
              </a:rPr>
              <a:t>mikrobiální</a:t>
            </a:r>
            <a:r>
              <a:rPr sz="1600" spc="-25" dirty="0">
                <a:latin typeface="Arial"/>
                <a:cs typeface="Arial"/>
              </a:rPr>
              <a:t> </a:t>
            </a:r>
            <a:r>
              <a:rPr sz="1600" spc="-10" dirty="0">
                <a:latin typeface="Arial"/>
                <a:cs typeface="Arial"/>
              </a:rPr>
              <a:t>komunity</a:t>
            </a:r>
            <a:endParaRPr sz="1600">
              <a:latin typeface="Arial"/>
              <a:cs typeface="Arial"/>
            </a:endParaRPr>
          </a:p>
          <a:p>
            <a:pPr marL="601980">
              <a:lnSpc>
                <a:spcPct val="100000"/>
              </a:lnSpc>
              <a:spcBef>
                <a:spcPts val="5"/>
              </a:spcBef>
            </a:pPr>
            <a:r>
              <a:rPr sz="1600" dirty="0">
                <a:latin typeface="Wingdings"/>
                <a:cs typeface="Wingdings"/>
              </a:rPr>
              <a:t></a:t>
            </a:r>
            <a:r>
              <a:rPr sz="1600" dirty="0">
                <a:latin typeface="Times New Roman"/>
                <a:cs typeface="Times New Roman"/>
              </a:rPr>
              <a:t> </a:t>
            </a:r>
            <a:r>
              <a:rPr sz="1600" dirty="0">
                <a:latin typeface="Arial"/>
                <a:cs typeface="Arial"/>
              </a:rPr>
              <a:t>evoluční</a:t>
            </a:r>
            <a:r>
              <a:rPr sz="1600" spc="-55" dirty="0">
                <a:latin typeface="Arial"/>
                <a:cs typeface="Arial"/>
              </a:rPr>
              <a:t> </a:t>
            </a:r>
            <a:r>
              <a:rPr sz="1600" dirty="0">
                <a:latin typeface="Arial"/>
                <a:cs typeface="Arial"/>
              </a:rPr>
              <a:t>analýza</a:t>
            </a:r>
            <a:r>
              <a:rPr sz="1600" spc="-60" dirty="0">
                <a:latin typeface="Arial"/>
                <a:cs typeface="Arial"/>
              </a:rPr>
              <a:t> </a:t>
            </a:r>
            <a:r>
              <a:rPr sz="1600" dirty="0">
                <a:latin typeface="Arial"/>
                <a:cs typeface="Arial"/>
              </a:rPr>
              <a:t>specifických</a:t>
            </a:r>
            <a:r>
              <a:rPr sz="1600" spc="-80" dirty="0">
                <a:latin typeface="Arial"/>
                <a:cs typeface="Arial"/>
              </a:rPr>
              <a:t> </a:t>
            </a:r>
            <a:r>
              <a:rPr sz="1600" dirty="0">
                <a:latin typeface="Arial"/>
                <a:cs typeface="Arial"/>
              </a:rPr>
              <a:t>organismů</a:t>
            </a:r>
            <a:r>
              <a:rPr sz="1600" spc="-50" dirty="0">
                <a:latin typeface="Arial"/>
                <a:cs typeface="Arial"/>
              </a:rPr>
              <a:t> </a:t>
            </a:r>
            <a:r>
              <a:rPr sz="1600" dirty="0">
                <a:latin typeface="Arial"/>
                <a:cs typeface="Arial"/>
              </a:rPr>
              <a:t>spojených</a:t>
            </a:r>
            <a:r>
              <a:rPr sz="1600" spc="-60" dirty="0">
                <a:latin typeface="Arial"/>
                <a:cs typeface="Arial"/>
              </a:rPr>
              <a:t> </a:t>
            </a:r>
            <a:r>
              <a:rPr sz="1600" dirty="0">
                <a:latin typeface="Arial"/>
                <a:cs typeface="Arial"/>
              </a:rPr>
              <a:t>s</a:t>
            </a:r>
            <a:r>
              <a:rPr sz="1600" spc="-45" dirty="0">
                <a:latin typeface="Arial"/>
                <a:cs typeface="Arial"/>
              </a:rPr>
              <a:t> </a:t>
            </a:r>
            <a:r>
              <a:rPr sz="1600" dirty="0">
                <a:latin typeface="Arial"/>
                <a:cs typeface="Arial"/>
              </a:rPr>
              <a:t>konkrétní</a:t>
            </a:r>
            <a:r>
              <a:rPr sz="1600" spc="-25" dirty="0">
                <a:latin typeface="Arial"/>
                <a:cs typeface="Arial"/>
              </a:rPr>
              <a:t> </a:t>
            </a:r>
            <a:r>
              <a:rPr sz="1600" dirty="0">
                <a:latin typeface="Arial"/>
                <a:cs typeface="Arial"/>
              </a:rPr>
              <a:t>chorobou</a:t>
            </a:r>
            <a:r>
              <a:rPr sz="1600" spc="-50" dirty="0">
                <a:latin typeface="Arial"/>
                <a:cs typeface="Arial"/>
              </a:rPr>
              <a:t> </a:t>
            </a:r>
            <a:r>
              <a:rPr sz="1600" dirty="0">
                <a:latin typeface="Arial"/>
                <a:cs typeface="Arial"/>
              </a:rPr>
              <a:t>nebo</a:t>
            </a:r>
            <a:r>
              <a:rPr sz="1600" spc="-40" dirty="0">
                <a:latin typeface="Arial"/>
                <a:cs typeface="Arial"/>
              </a:rPr>
              <a:t> </a:t>
            </a:r>
            <a:r>
              <a:rPr sz="1600" spc="-10" dirty="0">
                <a:latin typeface="Arial"/>
                <a:cs typeface="Arial"/>
              </a:rPr>
              <a:t>prostředím</a:t>
            </a:r>
            <a:endParaRPr sz="1600">
              <a:latin typeface="Arial"/>
              <a:cs typeface="Arial"/>
            </a:endParaRPr>
          </a:p>
        </p:txBody>
      </p:sp>
      <p:sp>
        <p:nvSpPr>
          <p:cNvPr id="6" name="object 6"/>
          <p:cNvSpPr txBox="1"/>
          <p:nvPr/>
        </p:nvSpPr>
        <p:spPr>
          <a:xfrm>
            <a:off x="9583673" y="2788157"/>
            <a:ext cx="1778635" cy="466153"/>
          </a:xfrm>
          <a:prstGeom prst="rect">
            <a:avLst/>
          </a:prstGeom>
          <a:ln w="25907">
            <a:solidFill>
              <a:srgbClr val="000000"/>
            </a:solidFill>
          </a:ln>
        </p:spPr>
        <p:txBody>
          <a:bodyPr vert="horz" wrap="square" lIns="0" tIns="34925" rIns="0" bIns="0" rtlCol="0">
            <a:spAutoFit/>
          </a:bodyPr>
          <a:lstStyle/>
          <a:p>
            <a:pPr marL="117475">
              <a:lnSpc>
                <a:spcPct val="100000"/>
              </a:lnSpc>
              <a:spcBef>
                <a:spcPts val="275"/>
              </a:spcBef>
            </a:pPr>
            <a:r>
              <a:rPr sz="2800" spc="-10" dirty="0">
                <a:solidFill>
                  <a:schemeClr val="tx1"/>
                </a:solidFill>
                <a:latin typeface="Arial"/>
                <a:cs typeface="Arial"/>
              </a:rPr>
              <a:t>genomika</a:t>
            </a:r>
            <a:endParaRPr sz="2800" dirty="0">
              <a:solidFill>
                <a:schemeClr val="tx1"/>
              </a:solidFill>
              <a:latin typeface="Arial"/>
              <a:cs typeface="Arial"/>
            </a:endParaRPr>
          </a:p>
        </p:txBody>
      </p:sp>
      <p:sp>
        <p:nvSpPr>
          <p:cNvPr id="7" name="object 7"/>
          <p:cNvSpPr txBox="1"/>
          <p:nvPr/>
        </p:nvSpPr>
        <p:spPr>
          <a:xfrm>
            <a:off x="8059610" y="1016696"/>
            <a:ext cx="3777615" cy="819150"/>
          </a:xfrm>
          <a:prstGeom prst="rect">
            <a:avLst/>
          </a:prstGeom>
        </p:spPr>
        <p:txBody>
          <a:bodyPr vert="horz" wrap="square" lIns="0" tIns="12700" rIns="0" bIns="0" rtlCol="0">
            <a:spAutoFit/>
          </a:bodyPr>
          <a:lstStyle/>
          <a:p>
            <a:pPr marL="12700">
              <a:lnSpc>
                <a:spcPts val="2385"/>
              </a:lnSpc>
              <a:spcBef>
                <a:spcPts val="100"/>
              </a:spcBef>
            </a:pPr>
            <a:r>
              <a:rPr sz="2000" u="sng" spc="-20" dirty="0">
                <a:uFill>
                  <a:solidFill>
                    <a:srgbClr val="000000"/>
                  </a:solidFill>
                </a:uFill>
                <a:latin typeface="Tahoma"/>
                <a:cs typeface="Tahoma"/>
              </a:rPr>
              <a:t>qPCR</a:t>
            </a:r>
            <a:endParaRPr sz="2000">
              <a:latin typeface="Tahoma"/>
              <a:cs typeface="Tahoma"/>
            </a:endParaRPr>
          </a:p>
          <a:p>
            <a:pPr marL="469900" marR="5080">
              <a:lnSpc>
                <a:spcPts val="1960"/>
              </a:lnSpc>
              <a:spcBef>
                <a:spcPts val="20"/>
              </a:spcBef>
            </a:pPr>
            <a:r>
              <a:rPr sz="1600" dirty="0">
                <a:latin typeface="Wingdings"/>
                <a:cs typeface="Wingdings"/>
              </a:rPr>
              <a:t></a:t>
            </a:r>
            <a:r>
              <a:rPr sz="1600" spc="85" dirty="0">
                <a:latin typeface="Times New Roman"/>
                <a:cs typeface="Times New Roman"/>
              </a:rPr>
              <a:t> </a:t>
            </a:r>
            <a:r>
              <a:rPr sz="1600" dirty="0">
                <a:latin typeface="Tahoma"/>
                <a:cs typeface="Tahoma"/>
              </a:rPr>
              <a:t>nejen</a:t>
            </a:r>
            <a:r>
              <a:rPr sz="1600" spc="-10" dirty="0">
                <a:latin typeface="Tahoma"/>
                <a:cs typeface="Tahoma"/>
              </a:rPr>
              <a:t> </a:t>
            </a:r>
            <a:r>
              <a:rPr sz="1600" dirty="0">
                <a:latin typeface="Tahoma"/>
                <a:cs typeface="Tahoma"/>
              </a:rPr>
              <a:t>gen</a:t>
            </a:r>
            <a:r>
              <a:rPr sz="1600" spc="-25" dirty="0">
                <a:latin typeface="Tahoma"/>
                <a:cs typeface="Tahoma"/>
              </a:rPr>
              <a:t> </a:t>
            </a:r>
            <a:r>
              <a:rPr sz="1600" dirty="0">
                <a:latin typeface="Tahoma"/>
                <a:cs typeface="Tahoma"/>
              </a:rPr>
              <a:t>pro 16S</a:t>
            </a:r>
            <a:r>
              <a:rPr sz="1600" spc="-20" dirty="0">
                <a:latin typeface="Tahoma"/>
                <a:cs typeface="Tahoma"/>
              </a:rPr>
              <a:t> </a:t>
            </a:r>
            <a:r>
              <a:rPr sz="1600" dirty="0">
                <a:latin typeface="Tahoma"/>
                <a:cs typeface="Tahoma"/>
              </a:rPr>
              <a:t>rRNA,</a:t>
            </a:r>
            <a:r>
              <a:rPr sz="1600" spc="-25" dirty="0">
                <a:latin typeface="Tahoma"/>
                <a:cs typeface="Tahoma"/>
              </a:rPr>
              <a:t> </a:t>
            </a:r>
            <a:r>
              <a:rPr sz="1600" dirty="0">
                <a:latin typeface="Tahoma"/>
                <a:cs typeface="Tahoma"/>
              </a:rPr>
              <a:t>ale</a:t>
            </a:r>
            <a:r>
              <a:rPr sz="1600" spc="-15" dirty="0">
                <a:latin typeface="Tahoma"/>
                <a:cs typeface="Tahoma"/>
              </a:rPr>
              <a:t> </a:t>
            </a:r>
            <a:r>
              <a:rPr sz="1600" spc="-20" dirty="0">
                <a:latin typeface="Tahoma"/>
                <a:cs typeface="Tahoma"/>
              </a:rPr>
              <a:t>také </a:t>
            </a:r>
            <a:r>
              <a:rPr sz="1600" dirty="0">
                <a:latin typeface="Tahoma"/>
                <a:cs typeface="Tahoma"/>
              </a:rPr>
              <a:t>jiné</a:t>
            </a:r>
            <a:r>
              <a:rPr sz="1600" spc="-60" dirty="0">
                <a:latin typeface="Tahoma"/>
                <a:cs typeface="Tahoma"/>
              </a:rPr>
              <a:t> </a:t>
            </a:r>
            <a:r>
              <a:rPr sz="1600" spc="-20" dirty="0">
                <a:latin typeface="Tahoma"/>
                <a:cs typeface="Tahoma"/>
              </a:rPr>
              <a:t>geny,</a:t>
            </a:r>
            <a:r>
              <a:rPr sz="1600" spc="-45" dirty="0">
                <a:latin typeface="Tahoma"/>
                <a:cs typeface="Tahoma"/>
              </a:rPr>
              <a:t> </a:t>
            </a:r>
            <a:r>
              <a:rPr sz="1600" dirty="0">
                <a:latin typeface="Tahoma"/>
                <a:cs typeface="Tahoma"/>
              </a:rPr>
              <a:t>umožňuje</a:t>
            </a:r>
            <a:r>
              <a:rPr sz="1600" spc="-35" dirty="0">
                <a:latin typeface="Tahoma"/>
                <a:cs typeface="Tahoma"/>
              </a:rPr>
              <a:t> </a:t>
            </a:r>
            <a:r>
              <a:rPr sz="1600" dirty="0">
                <a:latin typeface="Tahoma"/>
                <a:cs typeface="Tahoma"/>
              </a:rPr>
              <a:t>také</a:t>
            </a:r>
            <a:r>
              <a:rPr sz="1600" spc="-55" dirty="0">
                <a:latin typeface="Tahoma"/>
                <a:cs typeface="Tahoma"/>
              </a:rPr>
              <a:t> </a:t>
            </a:r>
            <a:r>
              <a:rPr sz="1600" spc="-10" dirty="0">
                <a:latin typeface="Tahoma"/>
                <a:cs typeface="Tahoma"/>
              </a:rPr>
              <a:t>kvantifikaci</a:t>
            </a:r>
            <a:endParaRPr sz="1600" dirty="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1218" y="240868"/>
            <a:ext cx="6657340" cy="635000"/>
          </a:xfrm>
          <a:prstGeom prst="rect">
            <a:avLst/>
          </a:prstGeom>
        </p:spPr>
        <p:txBody>
          <a:bodyPr vert="horz" wrap="square" lIns="0" tIns="12065" rIns="0" bIns="0" rtlCol="0">
            <a:spAutoFit/>
          </a:bodyPr>
          <a:lstStyle/>
          <a:p>
            <a:pPr marL="12700">
              <a:lnSpc>
                <a:spcPct val="100000"/>
              </a:lnSpc>
              <a:spcBef>
                <a:spcPts val="95"/>
              </a:spcBef>
            </a:pPr>
            <a:r>
              <a:rPr dirty="0"/>
              <a:t>Zubní</a:t>
            </a:r>
            <a:r>
              <a:rPr spc="-30" dirty="0"/>
              <a:t> </a:t>
            </a:r>
            <a:r>
              <a:rPr dirty="0"/>
              <a:t>kaz</a:t>
            </a:r>
            <a:r>
              <a:rPr spc="-15" dirty="0"/>
              <a:t> </a:t>
            </a:r>
            <a:r>
              <a:rPr dirty="0"/>
              <a:t>jako</a:t>
            </a:r>
            <a:r>
              <a:rPr spc="-15" dirty="0"/>
              <a:t> </a:t>
            </a:r>
            <a:r>
              <a:rPr spc="-10" dirty="0"/>
              <a:t>onemocnění</a:t>
            </a:r>
          </a:p>
        </p:txBody>
      </p:sp>
      <p:sp>
        <p:nvSpPr>
          <p:cNvPr id="4" name="object 4"/>
          <p:cNvSpPr txBox="1"/>
          <p:nvPr/>
        </p:nvSpPr>
        <p:spPr>
          <a:xfrm>
            <a:off x="779170" y="1355118"/>
            <a:ext cx="10500360" cy="4958715"/>
          </a:xfrm>
          <a:prstGeom prst="rect">
            <a:avLst/>
          </a:prstGeom>
        </p:spPr>
        <p:txBody>
          <a:bodyPr vert="horz" wrap="square" lIns="0" tIns="61594" rIns="0" bIns="0" rtlCol="0">
            <a:spAutoFit/>
          </a:bodyPr>
          <a:lstStyle/>
          <a:p>
            <a:pPr marL="12700">
              <a:lnSpc>
                <a:spcPct val="100000"/>
              </a:lnSpc>
              <a:spcBef>
                <a:spcPts val="484"/>
              </a:spcBef>
              <a:tabLst>
                <a:tab pos="192405" algn="l"/>
              </a:tabLst>
            </a:pPr>
            <a:r>
              <a:rPr sz="2800" dirty="0">
                <a:solidFill>
                  <a:srgbClr val="0000DC"/>
                </a:solidFill>
                <a:latin typeface="Arial"/>
                <a:cs typeface="Arial"/>
              </a:rPr>
              <a:t>̶	</a:t>
            </a:r>
            <a:r>
              <a:rPr sz="2800" dirty="0">
                <a:latin typeface="Arial"/>
                <a:cs typeface="Arial"/>
              </a:rPr>
              <a:t>nejrozšířenější</a:t>
            </a:r>
            <a:r>
              <a:rPr sz="2800" spc="-145" dirty="0">
                <a:latin typeface="Arial"/>
                <a:cs typeface="Arial"/>
              </a:rPr>
              <a:t> </a:t>
            </a:r>
            <a:r>
              <a:rPr sz="2800" dirty="0">
                <a:latin typeface="Arial"/>
                <a:cs typeface="Arial"/>
              </a:rPr>
              <a:t>chronické</a:t>
            </a:r>
            <a:r>
              <a:rPr sz="2800" spc="-135" dirty="0">
                <a:latin typeface="Arial"/>
                <a:cs typeface="Arial"/>
              </a:rPr>
              <a:t> </a:t>
            </a:r>
            <a:r>
              <a:rPr sz="2800" spc="-10" dirty="0">
                <a:latin typeface="Arial"/>
                <a:cs typeface="Arial"/>
              </a:rPr>
              <a:t>onemocnění</a:t>
            </a:r>
            <a:endParaRPr sz="2800" dirty="0">
              <a:latin typeface="Arial"/>
              <a:cs typeface="Arial"/>
            </a:endParaRPr>
          </a:p>
          <a:p>
            <a:pPr marL="265430">
              <a:lnSpc>
                <a:spcPts val="2380"/>
              </a:lnSpc>
              <a:spcBef>
                <a:spcPts val="285"/>
              </a:spcBef>
              <a:tabLst>
                <a:tab pos="443865" algn="l"/>
              </a:tabLst>
            </a:pPr>
            <a:r>
              <a:rPr sz="2000" dirty="0">
                <a:solidFill>
                  <a:srgbClr val="0000DC"/>
                </a:solidFill>
                <a:latin typeface="Arial"/>
                <a:cs typeface="Arial"/>
              </a:rPr>
              <a:t>̶	</a:t>
            </a:r>
            <a:r>
              <a:rPr sz="2000" dirty="0">
                <a:latin typeface="Arial"/>
                <a:cs typeface="Arial"/>
              </a:rPr>
              <a:t>3,5</a:t>
            </a:r>
            <a:r>
              <a:rPr sz="2000" spc="-50" dirty="0">
                <a:latin typeface="Arial"/>
                <a:cs typeface="Arial"/>
              </a:rPr>
              <a:t> </a:t>
            </a:r>
            <a:r>
              <a:rPr sz="2000" dirty="0">
                <a:latin typeface="Arial"/>
                <a:cs typeface="Arial"/>
              </a:rPr>
              <a:t>miliardy</a:t>
            </a:r>
            <a:r>
              <a:rPr sz="2000" spc="-30" dirty="0">
                <a:latin typeface="Arial"/>
                <a:cs typeface="Arial"/>
              </a:rPr>
              <a:t> </a:t>
            </a:r>
            <a:r>
              <a:rPr sz="2000" dirty="0">
                <a:latin typeface="Arial"/>
                <a:cs typeface="Arial"/>
              </a:rPr>
              <a:t>lidí</a:t>
            </a:r>
            <a:r>
              <a:rPr sz="2000" spc="-35" dirty="0">
                <a:latin typeface="Arial"/>
                <a:cs typeface="Arial"/>
              </a:rPr>
              <a:t> </a:t>
            </a:r>
            <a:r>
              <a:rPr sz="2000" dirty="0">
                <a:latin typeface="Arial"/>
                <a:cs typeface="Arial"/>
              </a:rPr>
              <a:t>(530</a:t>
            </a:r>
            <a:r>
              <a:rPr sz="2000" spc="-50" dirty="0">
                <a:latin typeface="Arial"/>
                <a:cs typeface="Arial"/>
              </a:rPr>
              <a:t> </a:t>
            </a:r>
            <a:r>
              <a:rPr sz="2000" dirty="0">
                <a:latin typeface="Arial"/>
                <a:cs typeface="Arial"/>
              </a:rPr>
              <a:t>milionu</a:t>
            </a:r>
            <a:r>
              <a:rPr sz="2000" spc="-25" dirty="0">
                <a:latin typeface="Arial"/>
                <a:cs typeface="Arial"/>
              </a:rPr>
              <a:t> </a:t>
            </a:r>
            <a:r>
              <a:rPr sz="2000" dirty="0">
                <a:latin typeface="Arial"/>
                <a:cs typeface="Arial"/>
              </a:rPr>
              <a:t>dětí,</a:t>
            </a:r>
            <a:r>
              <a:rPr sz="2000" spc="-50" dirty="0">
                <a:latin typeface="Arial"/>
                <a:cs typeface="Arial"/>
              </a:rPr>
              <a:t> </a:t>
            </a:r>
            <a:r>
              <a:rPr sz="2000" dirty="0">
                <a:latin typeface="Arial"/>
                <a:cs typeface="Arial"/>
              </a:rPr>
              <a:t>dle</a:t>
            </a:r>
            <a:r>
              <a:rPr sz="2000" spc="-30" dirty="0">
                <a:latin typeface="Arial"/>
                <a:cs typeface="Arial"/>
              </a:rPr>
              <a:t> </a:t>
            </a:r>
            <a:r>
              <a:rPr sz="2000" spc="-20" dirty="0">
                <a:latin typeface="Arial"/>
                <a:cs typeface="Arial"/>
              </a:rPr>
              <a:t>WHO)</a:t>
            </a:r>
            <a:endParaRPr sz="2000" dirty="0">
              <a:latin typeface="Arial"/>
              <a:cs typeface="Arial"/>
            </a:endParaRPr>
          </a:p>
          <a:p>
            <a:pPr marL="12700">
              <a:lnSpc>
                <a:spcPts val="3340"/>
              </a:lnSpc>
              <a:tabLst>
                <a:tab pos="192405" algn="l"/>
              </a:tabLst>
            </a:pPr>
            <a:r>
              <a:rPr sz="2800" dirty="0">
                <a:solidFill>
                  <a:srgbClr val="0000DC"/>
                </a:solidFill>
                <a:latin typeface="Arial"/>
                <a:cs typeface="Arial"/>
              </a:rPr>
              <a:t>̶	</a:t>
            </a:r>
            <a:r>
              <a:rPr sz="2800" dirty="0">
                <a:latin typeface="Arial"/>
                <a:cs typeface="Arial"/>
              </a:rPr>
              <a:t>Infekční</a:t>
            </a:r>
            <a:r>
              <a:rPr sz="2800" spc="-65" dirty="0">
                <a:latin typeface="Arial"/>
                <a:cs typeface="Arial"/>
              </a:rPr>
              <a:t> </a:t>
            </a:r>
            <a:r>
              <a:rPr sz="2800" dirty="0">
                <a:latin typeface="Wingdings"/>
                <a:cs typeface="Wingdings"/>
              </a:rPr>
              <a:t></a:t>
            </a:r>
            <a:r>
              <a:rPr sz="2800" spc="30" dirty="0">
                <a:latin typeface="Times New Roman"/>
                <a:cs typeface="Times New Roman"/>
              </a:rPr>
              <a:t> </a:t>
            </a:r>
            <a:r>
              <a:rPr sz="2800" i="1" dirty="0">
                <a:latin typeface="Arial"/>
                <a:cs typeface="Arial"/>
              </a:rPr>
              <a:t>transmissible</a:t>
            </a:r>
            <a:r>
              <a:rPr sz="2800" i="1" spc="-45" dirty="0">
                <a:latin typeface="Arial"/>
                <a:cs typeface="Arial"/>
              </a:rPr>
              <a:t> </a:t>
            </a:r>
            <a:r>
              <a:rPr sz="2800" i="1" dirty="0">
                <a:latin typeface="Arial"/>
                <a:cs typeface="Arial"/>
              </a:rPr>
              <a:t>or</a:t>
            </a:r>
            <a:r>
              <a:rPr sz="2800" i="1" spc="-55" dirty="0">
                <a:latin typeface="Arial"/>
                <a:cs typeface="Arial"/>
              </a:rPr>
              <a:t> </a:t>
            </a:r>
            <a:r>
              <a:rPr sz="2800" i="1" spc="-20" dirty="0">
                <a:latin typeface="Arial"/>
                <a:cs typeface="Arial"/>
              </a:rPr>
              <a:t>non-</a:t>
            </a:r>
            <a:r>
              <a:rPr sz="2800" i="1" spc="-10" dirty="0">
                <a:latin typeface="Arial"/>
                <a:cs typeface="Arial"/>
              </a:rPr>
              <a:t>communicable???</a:t>
            </a:r>
            <a:endParaRPr sz="2800" dirty="0">
              <a:latin typeface="Arial"/>
              <a:cs typeface="Arial"/>
            </a:endParaRPr>
          </a:p>
          <a:p>
            <a:pPr marL="265430">
              <a:lnSpc>
                <a:spcPts val="2380"/>
              </a:lnSpc>
              <a:spcBef>
                <a:spcPts val="285"/>
              </a:spcBef>
              <a:tabLst>
                <a:tab pos="443865" algn="l"/>
              </a:tabLst>
            </a:pPr>
            <a:r>
              <a:rPr sz="2000" dirty="0">
                <a:solidFill>
                  <a:srgbClr val="0000DC"/>
                </a:solidFill>
                <a:latin typeface="Arial"/>
                <a:cs typeface="Arial"/>
              </a:rPr>
              <a:t>̶	</a:t>
            </a:r>
            <a:r>
              <a:rPr sz="2000" dirty="0">
                <a:latin typeface="Arial"/>
                <a:cs typeface="Arial"/>
              </a:rPr>
              <a:t>přenos</a:t>
            </a:r>
            <a:r>
              <a:rPr sz="2000" spc="-45" dirty="0">
                <a:latin typeface="Arial"/>
                <a:cs typeface="Arial"/>
              </a:rPr>
              <a:t> </a:t>
            </a:r>
            <a:r>
              <a:rPr sz="2000" dirty="0">
                <a:latin typeface="Arial"/>
                <a:cs typeface="Arial"/>
              </a:rPr>
              <a:t>bakterií</a:t>
            </a:r>
            <a:r>
              <a:rPr sz="2000" spc="-45" dirty="0">
                <a:latin typeface="Arial"/>
                <a:cs typeface="Arial"/>
              </a:rPr>
              <a:t> </a:t>
            </a:r>
            <a:r>
              <a:rPr sz="2000" dirty="0">
                <a:latin typeface="Arial"/>
                <a:cs typeface="Arial"/>
              </a:rPr>
              <a:t>(např.</a:t>
            </a:r>
            <a:r>
              <a:rPr sz="2000" spc="-55" dirty="0">
                <a:latin typeface="Arial"/>
                <a:cs typeface="Arial"/>
              </a:rPr>
              <a:t> </a:t>
            </a:r>
            <a:r>
              <a:rPr sz="2000" dirty="0">
                <a:latin typeface="Arial"/>
                <a:cs typeface="Arial"/>
              </a:rPr>
              <a:t>z</a:t>
            </a:r>
            <a:r>
              <a:rPr sz="2000" spc="-10" dirty="0">
                <a:latin typeface="Arial"/>
                <a:cs typeface="Arial"/>
              </a:rPr>
              <a:t> </a:t>
            </a:r>
            <a:r>
              <a:rPr sz="2000" dirty="0">
                <a:latin typeface="Arial"/>
                <a:cs typeface="Arial"/>
              </a:rPr>
              <a:t>matky</a:t>
            </a:r>
            <a:r>
              <a:rPr sz="2000" spc="-30" dirty="0">
                <a:latin typeface="Arial"/>
                <a:cs typeface="Arial"/>
              </a:rPr>
              <a:t> </a:t>
            </a:r>
            <a:r>
              <a:rPr sz="2000" dirty="0">
                <a:latin typeface="Arial"/>
                <a:cs typeface="Arial"/>
              </a:rPr>
              <a:t>na</a:t>
            </a:r>
            <a:r>
              <a:rPr sz="2000" spc="-25" dirty="0">
                <a:latin typeface="Arial"/>
                <a:cs typeface="Arial"/>
              </a:rPr>
              <a:t> </a:t>
            </a:r>
            <a:r>
              <a:rPr sz="2000" dirty="0">
                <a:latin typeface="Arial"/>
                <a:cs typeface="Arial"/>
              </a:rPr>
              <a:t>dítě</a:t>
            </a:r>
            <a:r>
              <a:rPr sz="2000" spc="-25" dirty="0">
                <a:latin typeface="Arial"/>
                <a:cs typeface="Arial"/>
              </a:rPr>
              <a:t> </a:t>
            </a:r>
            <a:r>
              <a:rPr sz="2000" dirty="0">
                <a:latin typeface="Arial"/>
                <a:cs typeface="Arial"/>
              </a:rPr>
              <a:t>slinou</a:t>
            </a:r>
            <a:r>
              <a:rPr sz="2000" spc="-25" dirty="0">
                <a:latin typeface="Arial"/>
                <a:cs typeface="Arial"/>
              </a:rPr>
              <a:t> </a:t>
            </a:r>
            <a:r>
              <a:rPr sz="2000" dirty="0">
                <a:latin typeface="Arial"/>
                <a:cs typeface="Arial"/>
              </a:rPr>
              <a:t>při</a:t>
            </a:r>
            <a:r>
              <a:rPr sz="2000" spc="-10" dirty="0">
                <a:latin typeface="Arial"/>
                <a:cs typeface="Arial"/>
              </a:rPr>
              <a:t> </a:t>
            </a:r>
            <a:r>
              <a:rPr sz="2000" dirty="0">
                <a:latin typeface="Arial"/>
                <a:cs typeface="Arial"/>
              </a:rPr>
              <a:t>olíznutím</a:t>
            </a:r>
            <a:r>
              <a:rPr sz="2000" spc="-50" dirty="0">
                <a:latin typeface="Arial"/>
                <a:cs typeface="Arial"/>
              </a:rPr>
              <a:t> </a:t>
            </a:r>
            <a:r>
              <a:rPr sz="2000" spc="-10" dirty="0">
                <a:latin typeface="Arial"/>
                <a:cs typeface="Arial"/>
              </a:rPr>
              <a:t>dudlíku)</a:t>
            </a:r>
            <a:endParaRPr sz="2000" dirty="0">
              <a:latin typeface="Arial"/>
              <a:cs typeface="Arial"/>
            </a:endParaRPr>
          </a:p>
          <a:p>
            <a:pPr marL="12700">
              <a:lnSpc>
                <a:spcPts val="3340"/>
              </a:lnSpc>
              <a:tabLst>
                <a:tab pos="192405" algn="l"/>
              </a:tabLst>
            </a:pPr>
            <a:r>
              <a:rPr sz="2800" dirty="0">
                <a:solidFill>
                  <a:srgbClr val="0000DC"/>
                </a:solidFill>
                <a:latin typeface="Arial"/>
                <a:cs typeface="Arial"/>
              </a:rPr>
              <a:t>̶	</a:t>
            </a:r>
            <a:r>
              <a:rPr sz="2800" spc="-10" dirty="0">
                <a:latin typeface="Arial"/>
                <a:cs typeface="Arial"/>
              </a:rPr>
              <a:t>komplexní</a:t>
            </a:r>
            <a:endParaRPr sz="2800" dirty="0">
              <a:latin typeface="Arial"/>
              <a:cs typeface="Arial"/>
            </a:endParaRPr>
          </a:p>
          <a:p>
            <a:pPr marL="265430">
              <a:lnSpc>
                <a:spcPts val="2380"/>
              </a:lnSpc>
              <a:spcBef>
                <a:spcPts val="285"/>
              </a:spcBef>
              <a:tabLst>
                <a:tab pos="443865" algn="l"/>
              </a:tabLst>
            </a:pPr>
            <a:r>
              <a:rPr sz="2000" dirty="0">
                <a:solidFill>
                  <a:srgbClr val="0000DC"/>
                </a:solidFill>
                <a:latin typeface="Arial"/>
                <a:cs typeface="Arial"/>
              </a:rPr>
              <a:t>̶	</a:t>
            </a:r>
            <a:r>
              <a:rPr sz="2000" dirty="0">
                <a:latin typeface="Arial"/>
                <a:cs typeface="Arial"/>
              </a:rPr>
              <a:t>multigenní,</a:t>
            </a:r>
            <a:r>
              <a:rPr sz="2000" spc="-50" dirty="0">
                <a:latin typeface="Arial"/>
                <a:cs typeface="Arial"/>
              </a:rPr>
              <a:t> </a:t>
            </a:r>
            <a:r>
              <a:rPr sz="2000" dirty="0">
                <a:latin typeface="Arial"/>
                <a:cs typeface="Arial"/>
              </a:rPr>
              <a:t>multifaktoriální</a:t>
            </a:r>
            <a:r>
              <a:rPr sz="2000" spc="-45" dirty="0">
                <a:latin typeface="Arial"/>
                <a:cs typeface="Arial"/>
              </a:rPr>
              <a:t> </a:t>
            </a:r>
            <a:r>
              <a:rPr sz="2000" dirty="0">
                <a:latin typeface="Arial"/>
                <a:cs typeface="Arial"/>
              </a:rPr>
              <a:t>(faktory</a:t>
            </a:r>
            <a:r>
              <a:rPr sz="2000" spc="-60" dirty="0">
                <a:latin typeface="Arial"/>
                <a:cs typeface="Arial"/>
              </a:rPr>
              <a:t> </a:t>
            </a:r>
            <a:r>
              <a:rPr sz="2000" dirty="0">
                <a:latin typeface="Arial"/>
                <a:cs typeface="Arial"/>
              </a:rPr>
              <a:t>endogenní</a:t>
            </a:r>
            <a:r>
              <a:rPr sz="2000" spc="-50" dirty="0">
                <a:latin typeface="Arial"/>
                <a:cs typeface="Arial"/>
              </a:rPr>
              <a:t> </a:t>
            </a:r>
            <a:r>
              <a:rPr sz="2000" dirty="0">
                <a:latin typeface="Arial"/>
                <a:cs typeface="Arial"/>
              </a:rPr>
              <a:t>a</a:t>
            </a:r>
            <a:r>
              <a:rPr sz="2000" spc="-30" dirty="0">
                <a:latin typeface="Arial"/>
                <a:cs typeface="Arial"/>
              </a:rPr>
              <a:t> </a:t>
            </a:r>
            <a:r>
              <a:rPr sz="2000" spc="-10" dirty="0">
                <a:latin typeface="Arial"/>
                <a:cs typeface="Arial"/>
              </a:rPr>
              <a:t>exogenní)</a:t>
            </a:r>
            <a:endParaRPr sz="2000" dirty="0">
              <a:latin typeface="Arial"/>
              <a:cs typeface="Arial"/>
            </a:endParaRPr>
          </a:p>
          <a:p>
            <a:pPr marL="12700">
              <a:lnSpc>
                <a:spcPts val="3340"/>
              </a:lnSpc>
              <a:tabLst>
                <a:tab pos="192405" algn="l"/>
              </a:tabLst>
            </a:pPr>
            <a:r>
              <a:rPr sz="2800" dirty="0">
                <a:solidFill>
                  <a:srgbClr val="0000DC"/>
                </a:solidFill>
                <a:latin typeface="Arial"/>
                <a:cs typeface="Arial"/>
              </a:rPr>
              <a:t>̶	</a:t>
            </a:r>
            <a:r>
              <a:rPr sz="2800" dirty="0">
                <a:latin typeface="Arial"/>
                <a:cs typeface="Arial"/>
              </a:rPr>
              <a:t>na</a:t>
            </a:r>
            <a:r>
              <a:rPr sz="2800" spc="-60" dirty="0">
                <a:latin typeface="Arial"/>
                <a:cs typeface="Arial"/>
              </a:rPr>
              <a:t> </a:t>
            </a:r>
            <a:r>
              <a:rPr sz="2800" dirty="0">
                <a:latin typeface="Arial"/>
                <a:cs typeface="Arial"/>
              </a:rPr>
              <a:t>výsledném</a:t>
            </a:r>
            <a:r>
              <a:rPr sz="2800" spc="-65" dirty="0">
                <a:latin typeface="Arial"/>
                <a:cs typeface="Arial"/>
              </a:rPr>
              <a:t> </a:t>
            </a:r>
            <a:r>
              <a:rPr sz="2800" dirty="0">
                <a:latin typeface="Arial"/>
                <a:cs typeface="Arial"/>
              </a:rPr>
              <a:t>vzniku</a:t>
            </a:r>
            <a:r>
              <a:rPr sz="2800" spc="-70" dirty="0">
                <a:latin typeface="Arial"/>
                <a:cs typeface="Arial"/>
              </a:rPr>
              <a:t> </a:t>
            </a:r>
            <a:r>
              <a:rPr sz="2800" dirty="0">
                <a:latin typeface="Arial"/>
                <a:cs typeface="Arial"/>
              </a:rPr>
              <a:t>se</a:t>
            </a:r>
            <a:r>
              <a:rPr sz="2800" spc="-70" dirty="0">
                <a:latin typeface="Arial"/>
                <a:cs typeface="Arial"/>
              </a:rPr>
              <a:t> </a:t>
            </a:r>
            <a:r>
              <a:rPr sz="2800" dirty="0">
                <a:latin typeface="Arial"/>
                <a:cs typeface="Arial"/>
              </a:rPr>
              <a:t>podílí</a:t>
            </a:r>
            <a:r>
              <a:rPr sz="2800" spc="-65" dirty="0">
                <a:latin typeface="Arial"/>
                <a:cs typeface="Arial"/>
              </a:rPr>
              <a:t> </a:t>
            </a:r>
            <a:r>
              <a:rPr sz="2800" dirty="0">
                <a:latin typeface="Arial"/>
                <a:cs typeface="Arial"/>
              </a:rPr>
              <a:t>souhra</a:t>
            </a:r>
            <a:r>
              <a:rPr sz="2800" spc="-50" dirty="0">
                <a:latin typeface="Arial"/>
                <a:cs typeface="Arial"/>
              </a:rPr>
              <a:t> </a:t>
            </a:r>
            <a:r>
              <a:rPr sz="2800" dirty="0">
                <a:latin typeface="Arial"/>
                <a:cs typeface="Arial"/>
              </a:rPr>
              <a:t>více</a:t>
            </a:r>
            <a:r>
              <a:rPr sz="2800" spc="-80" dirty="0">
                <a:latin typeface="Arial"/>
                <a:cs typeface="Arial"/>
              </a:rPr>
              <a:t> </a:t>
            </a:r>
            <a:r>
              <a:rPr sz="2800" spc="-10" dirty="0">
                <a:latin typeface="Arial"/>
                <a:cs typeface="Arial"/>
              </a:rPr>
              <a:t>faktorů</a:t>
            </a:r>
            <a:endParaRPr sz="2800" dirty="0">
              <a:latin typeface="Arial"/>
              <a:cs typeface="Arial"/>
            </a:endParaRPr>
          </a:p>
          <a:p>
            <a:pPr marL="265430">
              <a:lnSpc>
                <a:spcPct val="100000"/>
              </a:lnSpc>
              <a:spcBef>
                <a:spcPts val="285"/>
              </a:spcBef>
              <a:tabLst>
                <a:tab pos="443865" algn="l"/>
              </a:tabLst>
            </a:pPr>
            <a:r>
              <a:rPr sz="2000" dirty="0">
                <a:solidFill>
                  <a:srgbClr val="0000DC"/>
                </a:solidFill>
                <a:latin typeface="Arial"/>
                <a:cs typeface="Arial"/>
              </a:rPr>
              <a:t>̶	</a:t>
            </a:r>
            <a:r>
              <a:rPr sz="2000" dirty="0">
                <a:latin typeface="Arial"/>
                <a:cs typeface="Arial"/>
              </a:rPr>
              <a:t>složení</a:t>
            </a:r>
            <a:r>
              <a:rPr sz="2000" spc="-50" dirty="0">
                <a:latin typeface="Arial"/>
                <a:cs typeface="Arial"/>
              </a:rPr>
              <a:t> </a:t>
            </a:r>
            <a:r>
              <a:rPr sz="2000" dirty="0" err="1">
                <a:solidFill>
                  <a:srgbClr val="FF0000"/>
                </a:solidFill>
                <a:latin typeface="Arial"/>
                <a:cs typeface="Arial"/>
              </a:rPr>
              <a:t>orální</a:t>
            </a:r>
            <a:r>
              <a:rPr sz="2000" spc="-40" dirty="0">
                <a:solidFill>
                  <a:srgbClr val="FF0000"/>
                </a:solidFill>
                <a:latin typeface="Arial"/>
                <a:cs typeface="Arial"/>
              </a:rPr>
              <a:t> </a:t>
            </a:r>
            <a:r>
              <a:rPr sz="2000" dirty="0" err="1" smtClean="0">
                <a:solidFill>
                  <a:srgbClr val="FF0000"/>
                </a:solidFill>
                <a:latin typeface="Arial"/>
                <a:cs typeface="Arial"/>
              </a:rPr>
              <a:t>mikr</a:t>
            </a:r>
            <a:r>
              <a:rPr lang="cs-CZ" sz="2000" dirty="0">
                <a:solidFill>
                  <a:srgbClr val="FF0000"/>
                </a:solidFill>
                <a:latin typeface="Arial"/>
                <a:cs typeface="Arial"/>
              </a:rPr>
              <a:t>ó</a:t>
            </a:r>
            <a:r>
              <a:rPr sz="2000" dirty="0" err="1" smtClean="0">
                <a:solidFill>
                  <a:srgbClr val="FF0000"/>
                </a:solidFill>
                <a:latin typeface="Arial"/>
                <a:cs typeface="Arial"/>
              </a:rPr>
              <a:t>flory</a:t>
            </a:r>
            <a:r>
              <a:rPr sz="2000" spc="-40" dirty="0" smtClean="0">
                <a:solidFill>
                  <a:srgbClr val="FF0000"/>
                </a:solidFill>
                <a:latin typeface="Arial"/>
                <a:cs typeface="Arial"/>
              </a:rPr>
              <a:t> </a:t>
            </a:r>
            <a:r>
              <a:rPr sz="2000" dirty="0">
                <a:latin typeface="Arial"/>
                <a:cs typeface="Arial"/>
              </a:rPr>
              <a:t>(hlavní</a:t>
            </a:r>
            <a:r>
              <a:rPr sz="2000" spc="-40" dirty="0">
                <a:latin typeface="Arial"/>
                <a:cs typeface="Arial"/>
              </a:rPr>
              <a:t> </a:t>
            </a:r>
            <a:r>
              <a:rPr sz="2000" spc="-10" dirty="0">
                <a:latin typeface="Arial"/>
                <a:cs typeface="Arial"/>
              </a:rPr>
              <a:t>faktor)</a:t>
            </a: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vlastnosti</a:t>
            </a:r>
            <a:r>
              <a:rPr sz="2000" spc="-45" dirty="0">
                <a:latin typeface="Arial"/>
                <a:cs typeface="Arial"/>
              </a:rPr>
              <a:t> </a:t>
            </a:r>
            <a:r>
              <a:rPr sz="2000" dirty="0">
                <a:latin typeface="Arial"/>
                <a:cs typeface="Arial"/>
              </a:rPr>
              <a:t>skloviny</a:t>
            </a:r>
            <a:r>
              <a:rPr sz="2000" spc="-50" dirty="0">
                <a:latin typeface="Arial"/>
                <a:cs typeface="Arial"/>
              </a:rPr>
              <a:t> </a:t>
            </a:r>
            <a:r>
              <a:rPr sz="2000" dirty="0">
                <a:latin typeface="Arial"/>
                <a:cs typeface="Arial"/>
              </a:rPr>
              <a:t>a</a:t>
            </a:r>
            <a:r>
              <a:rPr sz="2000" spc="-25" dirty="0">
                <a:latin typeface="Arial"/>
                <a:cs typeface="Arial"/>
              </a:rPr>
              <a:t> </a:t>
            </a:r>
            <a:r>
              <a:rPr sz="2000" dirty="0">
                <a:latin typeface="Arial"/>
                <a:cs typeface="Arial"/>
              </a:rPr>
              <a:t>dentinu</a:t>
            </a:r>
            <a:r>
              <a:rPr sz="2000" spc="-50" dirty="0">
                <a:latin typeface="Arial"/>
                <a:cs typeface="Arial"/>
              </a:rPr>
              <a:t> </a:t>
            </a:r>
            <a:r>
              <a:rPr sz="2000" dirty="0">
                <a:latin typeface="Arial"/>
                <a:cs typeface="Arial"/>
              </a:rPr>
              <a:t>(kvalita</a:t>
            </a:r>
            <a:r>
              <a:rPr sz="2000" spc="-35" dirty="0">
                <a:latin typeface="Arial"/>
                <a:cs typeface="Arial"/>
              </a:rPr>
              <a:t> </a:t>
            </a:r>
            <a:r>
              <a:rPr sz="2000" dirty="0">
                <a:latin typeface="Arial"/>
                <a:cs typeface="Arial"/>
              </a:rPr>
              <a:t>povrchu</a:t>
            </a:r>
            <a:r>
              <a:rPr sz="2000" spc="-50" dirty="0">
                <a:latin typeface="Arial"/>
                <a:cs typeface="Arial"/>
              </a:rPr>
              <a:t> </a:t>
            </a:r>
            <a:r>
              <a:rPr sz="2000" spc="-10" dirty="0">
                <a:latin typeface="Arial"/>
                <a:cs typeface="Arial"/>
              </a:rPr>
              <a:t>zubu)</a:t>
            </a: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složení</a:t>
            </a:r>
            <a:r>
              <a:rPr sz="2000" spc="-55" dirty="0">
                <a:latin typeface="Arial"/>
                <a:cs typeface="Arial"/>
              </a:rPr>
              <a:t> </a:t>
            </a:r>
            <a:r>
              <a:rPr sz="2000" dirty="0">
                <a:latin typeface="Arial"/>
                <a:cs typeface="Arial"/>
              </a:rPr>
              <a:t>a</a:t>
            </a:r>
            <a:r>
              <a:rPr sz="2000" spc="-30" dirty="0">
                <a:latin typeface="Arial"/>
                <a:cs typeface="Arial"/>
              </a:rPr>
              <a:t> </a:t>
            </a:r>
            <a:r>
              <a:rPr sz="2000" dirty="0">
                <a:latin typeface="Arial"/>
                <a:cs typeface="Arial"/>
              </a:rPr>
              <a:t>fyzikální</a:t>
            </a:r>
            <a:r>
              <a:rPr sz="2000" spc="-35" dirty="0">
                <a:latin typeface="Arial"/>
                <a:cs typeface="Arial"/>
              </a:rPr>
              <a:t> </a:t>
            </a:r>
            <a:r>
              <a:rPr sz="2000" dirty="0">
                <a:latin typeface="Arial"/>
                <a:cs typeface="Arial"/>
              </a:rPr>
              <a:t>působení</a:t>
            </a:r>
            <a:r>
              <a:rPr sz="2000" spc="-50" dirty="0">
                <a:latin typeface="Arial"/>
                <a:cs typeface="Arial"/>
              </a:rPr>
              <a:t> </a:t>
            </a:r>
            <a:r>
              <a:rPr sz="2000" spc="-10" dirty="0">
                <a:latin typeface="Arial"/>
                <a:cs typeface="Arial"/>
              </a:rPr>
              <a:t>sliny</a:t>
            </a: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genetické</a:t>
            </a:r>
            <a:r>
              <a:rPr sz="2000" spc="-50" dirty="0">
                <a:latin typeface="Arial"/>
                <a:cs typeface="Arial"/>
              </a:rPr>
              <a:t> </a:t>
            </a:r>
            <a:r>
              <a:rPr sz="2000" dirty="0">
                <a:latin typeface="Arial"/>
                <a:cs typeface="Arial"/>
              </a:rPr>
              <a:t>predispozice</a:t>
            </a:r>
            <a:r>
              <a:rPr sz="2000" spc="-55" dirty="0">
                <a:latin typeface="Arial"/>
                <a:cs typeface="Arial"/>
              </a:rPr>
              <a:t> </a:t>
            </a:r>
            <a:r>
              <a:rPr sz="2000" dirty="0">
                <a:latin typeface="Arial"/>
                <a:cs typeface="Arial"/>
              </a:rPr>
              <a:t>celkový</a:t>
            </a:r>
            <a:r>
              <a:rPr sz="2000" spc="-35" dirty="0">
                <a:latin typeface="Arial"/>
                <a:cs typeface="Arial"/>
              </a:rPr>
              <a:t> </a:t>
            </a:r>
            <a:r>
              <a:rPr sz="2000" dirty="0">
                <a:latin typeface="Arial"/>
                <a:cs typeface="Arial"/>
              </a:rPr>
              <a:t>zdravotní</a:t>
            </a:r>
            <a:r>
              <a:rPr sz="2000" spc="-55" dirty="0">
                <a:latin typeface="Arial"/>
                <a:cs typeface="Arial"/>
              </a:rPr>
              <a:t> </a:t>
            </a:r>
            <a:r>
              <a:rPr sz="2000" dirty="0">
                <a:latin typeface="Arial"/>
                <a:cs typeface="Arial"/>
              </a:rPr>
              <a:t>stav</a:t>
            </a:r>
            <a:r>
              <a:rPr sz="2000" spc="-35" dirty="0">
                <a:latin typeface="Arial"/>
                <a:cs typeface="Arial"/>
              </a:rPr>
              <a:t> </a:t>
            </a:r>
            <a:r>
              <a:rPr sz="2000" dirty="0">
                <a:latin typeface="Arial"/>
                <a:cs typeface="Arial"/>
              </a:rPr>
              <a:t>(poruchy</a:t>
            </a:r>
            <a:r>
              <a:rPr sz="2000" spc="-40" dirty="0">
                <a:latin typeface="Arial"/>
                <a:cs typeface="Arial"/>
              </a:rPr>
              <a:t> </a:t>
            </a:r>
            <a:r>
              <a:rPr sz="2000" dirty="0">
                <a:latin typeface="Arial"/>
                <a:cs typeface="Arial"/>
              </a:rPr>
              <a:t>imun.</a:t>
            </a:r>
            <a:r>
              <a:rPr sz="2000" spc="-35" dirty="0">
                <a:latin typeface="Arial"/>
                <a:cs typeface="Arial"/>
              </a:rPr>
              <a:t> </a:t>
            </a:r>
            <a:r>
              <a:rPr sz="2000" dirty="0">
                <a:latin typeface="Arial"/>
                <a:cs typeface="Arial"/>
              </a:rPr>
              <a:t>systému,</a:t>
            </a:r>
            <a:r>
              <a:rPr sz="2000" spc="-55" dirty="0">
                <a:latin typeface="Arial"/>
                <a:cs typeface="Arial"/>
              </a:rPr>
              <a:t> </a:t>
            </a:r>
            <a:r>
              <a:rPr sz="2000" dirty="0">
                <a:latin typeface="Arial"/>
                <a:cs typeface="Arial"/>
              </a:rPr>
              <a:t>systémová</a:t>
            </a:r>
            <a:r>
              <a:rPr sz="2000" spc="-35" dirty="0">
                <a:latin typeface="Arial"/>
                <a:cs typeface="Arial"/>
              </a:rPr>
              <a:t> </a:t>
            </a:r>
            <a:r>
              <a:rPr sz="2000" spc="-10" dirty="0">
                <a:latin typeface="Arial"/>
                <a:cs typeface="Arial"/>
              </a:rPr>
              <a:t>onem.</a:t>
            </a:r>
            <a:endParaRPr sz="2000" dirty="0">
              <a:latin typeface="Arial"/>
              <a:cs typeface="Arial"/>
            </a:endParaRPr>
          </a:p>
          <a:p>
            <a:pPr marL="443865">
              <a:lnSpc>
                <a:spcPct val="100000"/>
              </a:lnSpc>
              <a:spcBef>
                <a:spcPts val="5"/>
              </a:spcBef>
            </a:pPr>
            <a:r>
              <a:rPr sz="2000" dirty="0">
                <a:latin typeface="Arial"/>
                <a:cs typeface="Arial"/>
              </a:rPr>
              <a:t>ovlivňující</a:t>
            </a:r>
            <a:r>
              <a:rPr sz="2000" spc="-65" dirty="0">
                <a:latin typeface="Arial"/>
                <a:cs typeface="Arial"/>
              </a:rPr>
              <a:t> </a:t>
            </a:r>
            <a:r>
              <a:rPr sz="2000" spc="-25" dirty="0">
                <a:latin typeface="Arial"/>
                <a:cs typeface="Arial"/>
              </a:rPr>
              <a:t>IS)</a:t>
            </a: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behaviorální</a:t>
            </a:r>
            <a:r>
              <a:rPr sz="2000" spc="-60" dirty="0">
                <a:latin typeface="Arial"/>
                <a:cs typeface="Arial"/>
              </a:rPr>
              <a:t> </a:t>
            </a:r>
            <a:r>
              <a:rPr sz="2000" dirty="0">
                <a:latin typeface="Arial"/>
                <a:cs typeface="Arial"/>
              </a:rPr>
              <a:t>a</a:t>
            </a:r>
            <a:r>
              <a:rPr sz="2000" spc="-25" dirty="0">
                <a:latin typeface="Arial"/>
                <a:cs typeface="Arial"/>
              </a:rPr>
              <a:t> </a:t>
            </a:r>
            <a:r>
              <a:rPr sz="2000" dirty="0">
                <a:latin typeface="Arial"/>
                <a:cs typeface="Arial"/>
              </a:rPr>
              <a:t>environmentální</a:t>
            </a:r>
            <a:r>
              <a:rPr sz="2000" spc="-65" dirty="0">
                <a:latin typeface="Arial"/>
                <a:cs typeface="Arial"/>
              </a:rPr>
              <a:t> </a:t>
            </a:r>
            <a:r>
              <a:rPr sz="2000" spc="-10" dirty="0">
                <a:latin typeface="Arial"/>
                <a:cs typeface="Arial"/>
              </a:rPr>
              <a:t>faktory</a:t>
            </a: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čas</a:t>
            </a:r>
            <a:r>
              <a:rPr sz="2000" spc="-40" dirty="0">
                <a:latin typeface="Arial"/>
                <a:cs typeface="Arial"/>
              </a:rPr>
              <a:t> </a:t>
            </a:r>
            <a:r>
              <a:rPr sz="2000" dirty="0">
                <a:latin typeface="Arial"/>
                <a:cs typeface="Arial"/>
              </a:rPr>
              <a:t>–</a:t>
            </a:r>
            <a:r>
              <a:rPr sz="2000" spc="-10" dirty="0">
                <a:latin typeface="Arial"/>
                <a:cs typeface="Arial"/>
              </a:rPr>
              <a:t> </a:t>
            </a:r>
            <a:r>
              <a:rPr sz="2000" dirty="0">
                <a:latin typeface="Arial"/>
                <a:cs typeface="Arial"/>
              </a:rPr>
              <a:t>doba</a:t>
            </a:r>
            <a:r>
              <a:rPr sz="2000" spc="-30" dirty="0">
                <a:latin typeface="Arial"/>
                <a:cs typeface="Arial"/>
              </a:rPr>
              <a:t> </a:t>
            </a:r>
            <a:r>
              <a:rPr sz="2000" dirty="0">
                <a:latin typeface="Arial"/>
                <a:cs typeface="Arial"/>
              </a:rPr>
              <a:t>po</a:t>
            </a:r>
            <a:r>
              <a:rPr sz="2000" spc="-5" dirty="0">
                <a:latin typeface="Arial"/>
                <a:cs typeface="Arial"/>
              </a:rPr>
              <a:t> </a:t>
            </a:r>
            <a:r>
              <a:rPr sz="2000" dirty="0">
                <a:latin typeface="Arial"/>
                <a:cs typeface="Arial"/>
              </a:rPr>
              <a:t>kterou</a:t>
            </a:r>
            <a:r>
              <a:rPr sz="2000" spc="-45" dirty="0">
                <a:latin typeface="Arial"/>
                <a:cs typeface="Arial"/>
              </a:rPr>
              <a:t> </a:t>
            </a:r>
            <a:r>
              <a:rPr sz="2000" dirty="0">
                <a:latin typeface="Arial"/>
                <a:cs typeface="Arial"/>
              </a:rPr>
              <a:t>faktory</a:t>
            </a:r>
            <a:r>
              <a:rPr sz="2000" spc="-40" dirty="0">
                <a:latin typeface="Arial"/>
                <a:cs typeface="Arial"/>
              </a:rPr>
              <a:t> </a:t>
            </a:r>
            <a:r>
              <a:rPr sz="2000" spc="-10" dirty="0">
                <a:latin typeface="Arial"/>
                <a:cs typeface="Arial"/>
              </a:rPr>
              <a:t>působí/spolupůsobí</a:t>
            </a:r>
            <a:endParaRPr sz="2000" dirty="0">
              <a:latin typeface="Arial"/>
              <a:cs typeface="Arial"/>
            </a:endParaRPr>
          </a:p>
        </p:txBody>
      </p:sp>
      <p:sp>
        <p:nvSpPr>
          <p:cNvPr id="5" name="object 5"/>
          <p:cNvSpPr txBox="1"/>
          <p:nvPr/>
        </p:nvSpPr>
        <p:spPr>
          <a:xfrm>
            <a:off x="11207242" y="1461008"/>
            <a:ext cx="894715" cy="208915"/>
          </a:xfrm>
          <a:prstGeom prst="rect">
            <a:avLst/>
          </a:prstGeom>
        </p:spPr>
        <p:txBody>
          <a:bodyPr vert="horz" wrap="square" lIns="0" tIns="12700" rIns="0" bIns="0" rtlCol="0">
            <a:spAutoFit/>
          </a:bodyPr>
          <a:lstStyle/>
          <a:p>
            <a:pPr marL="73025" marR="5080" indent="-60960">
              <a:lnSpc>
                <a:spcPct val="100000"/>
              </a:lnSpc>
              <a:spcBef>
                <a:spcPts val="100"/>
              </a:spcBef>
            </a:pPr>
            <a:r>
              <a:rPr sz="600" dirty="0">
                <a:latin typeface="Arial"/>
                <a:cs typeface="Arial"/>
              </a:rPr>
              <a:t>Puwadol</a:t>
            </a:r>
            <a:r>
              <a:rPr sz="600" spc="-35" dirty="0">
                <a:latin typeface="Arial"/>
                <a:cs typeface="Arial"/>
              </a:rPr>
              <a:t> </a:t>
            </a:r>
            <a:r>
              <a:rPr sz="600" spc="-10" dirty="0">
                <a:latin typeface="Arial"/>
                <a:cs typeface="Arial"/>
              </a:rPr>
              <a:t>Jaturawutthichai</a:t>
            </a:r>
            <a:r>
              <a:rPr sz="600" spc="500" dirty="0">
                <a:latin typeface="Arial"/>
                <a:cs typeface="Arial"/>
              </a:rPr>
              <a:t> </a:t>
            </a:r>
            <a:r>
              <a:rPr sz="600" spc="-10" dirty="0">
                <a:latin typeface="Arial"/>
                <a:cs typeface="Arial"/>
              </a:rPr>
              <a:t>(www.shutterstock.com)</a:t>
            </a:r>
            <a:endParaRPr sz="600">
              <a:latin typeface="Arial"/>
              <a:cs typeface="Arial"/>
            </a:endParaRPr>
          </a:p>
        </p:txBody>
      </p:sp>
      <p:pic>
        <p:nvPicPr>
          <p:cNvPr id="6" name="object 6"/>
          <p:cNvPicPr/>
          <p:nvPr/>
        </p:nvPicPr>
        <p:blipFill>
          <a:blip r:embed="rId3" cstate="print"/>
          <a:stretch>
            <a:fillRect/>
          </a:stretch>
        </p:blipFill>
        <p:spPr>
          <a:xfrm>
            <a:off x="9386476" y="48899"/>
            <a:ext cx="2700272" cy="1211334"/>
          </a:xfrm>
          <a:prstGeom prst="rect">
            <a:avLst/>
          </a:prstGeom>
        </p:spPr>
      </p:pic>
      <p:sp>
        <p:nvSpPr>
          <p:cNvPr id="7" name="object 7"/>
          <p:cNvSpPr txBox="1"/>
          <p:nvPr/>
        </p:nvSpPr>
        <p:spPr>
          <a:xfrm>
            <a:off x="8297418" y="6610298"/>
            <a:ext cx="1669414"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https:/</a:t>
            </a:r>
            <a:r>
              <a:rPr sz="600" spc="-10" dirty="0">
                <a:latin typeface="Arial"/>
                <a:cs typeface="Arial"/>
                <a:hlinkClick r:id="rId4"/>
              </a:rPr>
              <a:t>/w</a:t>
            </a:r>
            <a:r>
              <a:rPr sz="600" spc="-10" dirty="0">
                <a:latin typeface="Arial"/>
                <a:cs typeface="Arial"/>
              </a:rPr>
              <a:t>w</a:t>
            </a:r>
            <a:r>
              <a:rPr sz="600" spc="-10" dirty="0">
                <a:latin typeface="Arial"/>
                <a:cs typeface="Arial"/>
                <a:hlinkClick r:id="rId4"/>
              </a:rPr>
              <a:t>w.ncbi.nlm.nih.gov/books/NBK551699/</a:t>
            </a:r>
            <a:endParaRPr sz="6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25" dirty="0"/>
              <a:t>OM</a:t>
            </a:r>
          </a:p>
        </p:txBody>
      </p:sp>
      <p:sp>
        <p:nvSpPr>
          <p:cNvPr id="5" name="object 5"/>
          <p:cNvSpPr txBox="1"/>
          <p:nvPr/>
        </p:nvSpPr>
        <p:spPr>
          <a:xfrm>
            <a:off x="9371838" y="6576369"/>
            <a:ext cx="1153160" cy="111125"/>
          </a:xfrm>
          <a:prstGeom prst="rect">
            <a:avLst/>
          </a:prstGeom>
        </p:spPr>
        <p:txBody>
          <a:bodyPr vert="horz" wrap="square" lIns="0" tIns="5080" rIns="0" bIns="0" rtlCol="0">
            <a:spAutoFit/>
          </a:bodyPr>
          <a:lstStyle/>
          <a:p>
            <a:pPr marL="12700">
              <a:lnSpc>
                <a:spcPct val="100000"/>
              </a:lnSpc>
              <a:spcBef>
                <a:spcPts val="40"/>
              </a:spcBef>
            </a:pPr>
            <a:r>
              <a:rPr sz="600" spc="-10" dirty="0">
                <a:latin typeface="Arial"/>
                <a:cs typeface="Arial"/>
              </a:rPr>
              <a:t>https://doi.org/10.1111/prd.12393</a:t>
            </a:r>
            <a:endParaRPr sz="600">
              <a:latin typeface="Arial"/>
              <a:cs typeface="Arial"/>
            </a:endParaRPr>
          </a:p>
        </p:txBody>
      </p:sp>
      <p:sp>
        <p:nvSpPr>
          <p:cNvPr id="3" name="object 3"/>
          <p:cNvSpPr txBox="1"/>
          <p:nvPr/>
        </p:nvSpPr>
        <p:spPr>
          <a:xfrm>
            <a:off x="316179" y="900027"/>
            <a:ext cx="11311255" cy="5463675"/>
          </a:xfrm>
          <a:prstGeom prst="rect">
            <a:avLst/>
          </a:prstGeom>
        </p:spPr>
        <p:txBody>
          <a:bodyPr vert="horz" wrap="square" lIns="0" tIns="231775" rIns="0" bIns="0" rtlCol="0">
            <a:spAutoFit/>
          </a:bodyPr>
          <a:lstStyle/>
          <a:p>
            <a:pPr marL="12700">
              <a:lnSpc>
                <a:spcPct val="100000"/>
              </a:lnSpc>
              <a:spcBef>
                <a:spcPts val="1825"/>
              </a:spcBef>
              <a:tabLst>
                <a:tab pos="192405" algn="l"/>
              </a:tabLst>
            </a:pPr>
            <a:r>
              <a:rPr sz="2800" dirty="0">
                <a:solidFill>
                  <a:srgbClr val="0000DC"/>
                </a:solidFill>
                <a:latin typeface="Arial"/>
                <a:cs typeface="Arial"/>
              </a:rPr>
              <a:t>̶	</a:t>
            </a:r>
            <a:r>
              <a:rPr sz="2800" dirty="0">
                <a:latin typeface="Arial"/>
                <a:cs typeface="Arial"/>
              </a:rPr>
              <a:t>Orální</a:t>
            </a:r>
            <a:r>
              <a:rPr sz="2800" spc="-75" dirty="0">
                <a:latin typeface="Arial"/>
                <a:cs typeface="Arial"/>
              </a:rPr>
              <a:t> </a:t>
            </a:r>
            <a:r>
              <a:rPr sz="2800" dirty="0">
                <a:latin typeface="Arial"/>
                <a:cs typeface="Arial"/>
              </a:rPr>
              <a:t>mikrobiom</a:t>
            </a:r>
            <a:r>
              <a:rPr sz="2800" spc="-50" dirty="0">
                <a:latin typeface="Arial"/>
                <a:cs typeface="Arial"/>
              </a:rPr>
              <a:t> </a:t>
            </a:r>
            <a:r>
              <a:rPr sz="2800" dirty="0">
                <a:latin typeface="Arial"/>
                <a:cs typeface="Arial"/>
              </a:rPr>
              <a:t>–</a:t>
            </a:r>
            <a:r>
              <a:rPr sz="2800" spc="-75" dirty="0">
                <a:latin typeface="Arial"/>
                <a:cs typeface="Arial"/>
              </a:rPr>
              <a:t> </a:t>
            </a:r>
            <a:r>
              <a:rPr sz="2800" dirty="0">
                <a:latin typeface="Arial"/>
                <a:cs typeface="Arial"/>
              </a:rPr>
              <a:t>metody</a:t>
            </a:r>
            <a:r>
              <a:rPr sz="2800" spc="-75" dirty="0">
                <a:latin typeface="Arial"/>
                <a:cs typeface="Arial"/>
              </a:rPr>
              <a:t> </a:t>
            </a:r>
            <a:r>
              <a:rPr sz="2800" spc="-10" dirty="0">
                <a:latin typeface="Arial"/>
                <a:cs typeface="Arial"/>
              </a:rPr>
              <a:t>analýzy</a:t>
            </a:r>
            <a:endParaRPr sz="2800" dirty="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b="1" dirty="0">
                <a:latin typeface="Arial"/>
                <a:cs typeface="Arial"/>
              </a:rPr>
              <a:t>transkriptomika</a:t>
            </a:r>
            <a:r>
              <a:rPr sz="2000" b="1" spc="-45" dirty="0">
                <a:latin typeface="Arial"/>
                <a:cs typeface="Arial"/>
              </a:rPr>
              <a:t> </a:t>
            </a:r>
            <a:r>
              <a:rPr sz="2000" dirty="0">
                <a:latin typeface="Wingdings"/>
                <a:cs typeface="Wingdings"/>
              </a:rPr>
              <a:t></a:t>
            </a:r>
            <a:r>
              <a:rPr sz="2000" spc="35" dirty="0">
                <a:latin typeface="Times New Roman"/>
                <a:cs typeface="Times New Roman"/>
              </a:rPr>
              <a:t> </a:t>
            </a:r>
            <a:r>
              <a:rPr sz="2000" dirty="0">
                <a:latin typeface="Arial"/>
                <a:cs typeface="Arial"/>
              </a:rPr>
              <a:t>vymezení</a:t>
            </a:r>
            <a:r>
              <a:rPr sz="2000" spc="-30" dirty="0">
                <a:latin typeface="Arial"/>
                <a:cs typeface="Arial"/>
              </a:rPr>
              <a:t> </a:t>
            </a:r>
            <a:r>
              <a:rPr sz="2000" dirty="0">
                <a:latin typeface="Arial"/>
                <a:cs typeface="Arial"/>
              </a:rPr>
              <a:t>exprese</a:t>
            </a:r>
            <a:r>
              <a:rPr sz="2000" spc="-45" dirty="0">
                <a:latin typeface="Arial"/>
                <a:cs typeface="Arial"/>
              </a:rPr>
              <a:t> </a:t>
            </a:r>
            <a:r>
              <a:rPr sz="2000" dirty="0">
                <a:latin typeface="Arial"/>
                <a:cs typeface="Arial"/>
              </a:rPr>
              <a:t>mikrobiálních</a:t>
            </a:r>
            <a:r>
              <a:rPr sz="2000" spc="-50" dirty="0">
                <a:latin typeface="Arial"/>
                <a:cs typeface="Arial"/>
              </a:rPr>
              <a:t> </a:t>
            </a:r>
            <a:r>
              <a:rPr sz="2000" dirty="0">
                <a:latin typeface="Arial"/>
                <a:cs typeface="Arial"/>
              </a:rPr>
              <a:t>a</a:t>
            </a:r>
            <a:r>
              <a:rPr sz="2000" spc="-10" dirty="0">
                <a:latin typeface="Arial"/>
                <a:cs typeface="Arial"/>
              </a:rPr>
              <a:t> </a:t>
            </a:r>
            <a:r>
              <a:rPr sz="2000" dirty="0">
                <a:latin typeface="Arial"/>
                <a:cs typeface="Arial"/>
              </a:rPr>
              <a:t>hostitelských</a:t>
            </a:r>
            <a:r>
              <a:rPr sz="2000" spc="-50" dirty="0">
                <a:latin typeface="Arial"/>
                <a:cs typeface="Arial"/>
              </a:rPr>
              <a:t> </a:t>
            </a:r>
            <a:r>
              <a:rPr sz="2000" dirty="0">
                <a:latin typeface="Arial"/>
                <a:cs typeface="Arial"/>
              </a:rPr>
              <a:t>genů</a:t>
            </a:r>
            <a:r>
              <a:rPr sz="2000" spc="-35" dirty="0">
                <a:latin typeface="Arial"/>
                <a:cs typeface="Arial"/>
              </a:rPr>
              <a:t> </a:t>
            </a:r>
            <a:r>
              <a:rPr sz="2000" dirty="0">
                <a:latin typeface="Arial"/>
                <a:cs typeface="Arial"/>
              </a:rPr>
              <a:t>v</a:t>
            </a:r>
            <a:r>
              <a:rPr sz="2000" spc="-10" dirty="0">
                <a:latin typeface="Arial"/>
                <a:cs typeface="Arial"/>
              </a:rPr>
              <a:t> </a:t>
            </a:r>
            <a:r>
              <a:rPr sz="2000" dirty="0">
                <a:latin typeface="Arial"/>
                <a:cs typeface="Arial"/>
              </a:rPr>
              <a:t>kontextu</a:t>
            </a:r>
            <a:r>
              <a:rPr sz="2000" spc="-40" dirty="0">
                <a:latin typeface="Arial"/>
                <a:cs typeface="Arial"/>
              </a:rPr>
              <a:t> </a:t>
            </a:r>
            <a:r>
              <a:rPr sz="2000" spc="-10" dirty="0">
                <a:latin typeface="Arial"/>
                <a:cs typeface="Arial"/>
              </a:rPr>
              <a:t>orálního</a:t>
            </a:r>
            <a:endParaRPr sz="2000" dirty="0">
              <a:latin typeface="Arial"/>
              <a:cs typeface="Arial"/>
            </a:endParaRPr>
          </a:p>
          <a:p>
            <a:pPr marL="443865">
              <a:lnSpc>
                <a:spcPct val="100000"/>
              </a:lnSpc>
            </a:pPr>
            <a:r>
              <a:rPr sz="2000" dirty="0">
                <a:latin typeface="Arial"/>
                <a:cs typeface="Arial"/>
              </a:rPr>
              <a:t>zdraví</a:t>
            </a:r>
            <a:r>
              <a:rPr sz="2000" spc="-35" dirty="0">
                <a:latin typeface="Arial"/>
                <a:cs typeface="Arial"/>
              </a:rPr>
              <a:t> </a:t>
            </a:r>
            <a:r>
              <a:rPr sz="2000" dirty="0">
                <a:latin typeface="Arial"/>
                <a:cs typeface="Arial"/>
              </a:rPr>
              <a:t>a</a:t>
            </a:r>
            <a:r>
              <a:rPr sz="2000" spc="-20" dirty="0">
                <a:latin typeface="Arial"/>
                <a:cs typeface="Arial"/>
              </a:rPr>
              <a:t> </a:t>
            </a:r>
            <a:r>
              <a:rPr sz="2000" spc="-10" dirty="0">
                <a:latin typeface="Arial"/>
                <a:cs typeface="Arial"/>
              </a:rPr>
              <a:t>patologie</a:t>
            </a:r>
            <a:endParaRPr sz="2000" dirty="0">
              <a:latin typeface="Arial"/>
              <a:cs typeface="Arial"/>
            </a:endParaRPr>
          </a:p>
          <a:p>
            <a:pPr>
              <a:lnSpc>
                <a:spcPct val="100000"/>
              </a:lnSpc>
              <a:spcBef>
                <a:spcPts val="100"/>
              </a:spcBef>
            </a:pPr>
            <a:endParaRPr sz="2000" dirty="0">
              <a:latin typeface="Arial"/>
              <a:cs typeface="Arial"/>
            </a:endParaRPr>
          </a:p>
          <a:p>
            <a:pPr marL="265430">
              <a:lnSpc>
                <a:spcPct val="100000"/>
              </a:lnSpc>
              <a:spcBef>
                <a:spcPts val="5"/>
              </a:spcBef>
              <a:tabLst>
                <a:tab pos="443865" algn="l"/>
              </a:tabLst>
            </a:pPr>
            <a:r>
              <a:rPr sz="2000" dirty="0">
                <a:solidFill>
                  <a:srgbClr val="0000DC"/>
                </a:solidFill>
                <a:latin typeface="Arial"/>
                <a:cs typeface="Arial"/>
              </a:rPr>
              <a:t>̶	</a:t>
            </a:r>
            <a:r>
              <a:rPr sz="2000" u="sng" dirty="0">
                <a:uFill>
                  <a:solidFill>
                    <a:srgbClr val="000000"/>
                  </a:solidFill>
                </a:uFill>
                <a:latin typeface="Arial"/>
                <a:cs typeface="Arial"/>
              </a:rPr>
              <a:t>sekvenování</a:t>
            </a:r>
            <a:r>
              <a:rPr sz="2000" u="sng" spc="-50" dirty="0">
                <a:uFill>
                  <a:solidFill>
                    <a:srgbClr val="000000"/>
                  </a:solidFill>
                </a:uFill>
                <a:latin typeface="Arial"/>
                <a:cs typeface="Arial"/>
              </a:rPr>
              <a:t> </a:t>
            </a:r>
            <a:r>
              <a:rPr sz="2000" u="sng" dirty="0">
                <a:uFill>
                  <a:solidFill>
                    <a:srgbClr val="000000"/>
                  </a:solidFill>
                </a:uFill>
                <a:latin typeface="Arial"/>
                <a:cs typeface="Arial"/>
              </a:rPr>
              <a:t>mRNA</a:t>
            </a:r>
            <a:r>
              <a:rPr sz="2000" u="sng" spc="-5" dirty="0">
                <a:uFill>
                  <a:solidFill>
                    <a:srgbClr val="000000"/>
                  </a:solidFill>
                </a:uFill>
                <a:latin typeface="Arial"/>
                <a:cs typeface="Arial"/>
              </a:rPr>
              <a:t> </a:t>
            </a:r>
            <a:r>
              <a:rPr sz="2000" u="sng" spc="-10" dirty="0">
                <a:uFill>
                  <a:solidFill>
                    <a:srgbClr val="000000"/>
                  </a:solidFill>
                </a:uFill>
                <a:latin typeface="Arial"/>
                <a:cs typeface="Arial"/>
              </a:rPr>
              <a:t>(metatranskriptomika)</a:t>
            </a:r>
            <a:endParaRPr sz="2000" dirty="0">
              <a:latin typeface="Arial"/>
              <a:cs typeface="Arial"/>
            </a:endParaRPr>
          </a:p>
          <a:p>
            <a:pPr marL="855344">
              <a:lnSpc>
                <a:spcPct val="100000"/>
              </a:lnSpc>
              <a:spcBef>
                <a:spcPts val="15"/>
              </a:spcBef>
            </a:pPr>
            <a:r>
              <a:rPr sz="1600" dirty="0">
                <a:latin typeface="Wingdings"/>
                <a:cs typeface="Wingdings"/>
              </a:rPr>
              <a:t></a:t>
            </a:r>
            <a:r>
              <a:rPr sz="1600" spc="-5" dirty="0">
                <a:latin typeface="Times New Roman"/>
                <a:cs typeface="Times New Roman"/>
              </a:rPr>
              <a:t> </a:t>
            </a:r>
            <a:r>
              <a:rPr sz="1600" dirty="0">
                <a:latin typeface="Arial"/>
                <a:cs typeface="Arial"/>
              </a:rPr>
              <a:t>pomocí</a:t>
            </a:r>
            <a:r>
              <a:rPr sz="1600" spc="-40" dirty="0">
                <a:latin typeface="Arial"/>
                <a:cs typeface="Arial"/>
              </a:rPr>
              <a:t> </a:t>
            </a:r>
            <a:r>
              <a:rPr sz="1600" dirty="0">
                <a:latin typeface="Arial"/>
                <a:cs typeface="Arial"/>
              </a:rPr>
              <a:t>náhodných</a:t>
            </a:r>
            <a:r>
              <a:rPr sz="1600" spc="-60" dirty="0">
                <a:latin typeface="Arial"/>
                <a:cs typeface="Arial"/>
              </a:rPr>
              <a:t> </a:t>
            </a:r>
            <a:r>
              <a:rPr sz="1600" dirty="0">
                <a:latin typeface="Arial"/>
                <a:cs typeface="Arial"/>
              </a:rPr>
              <a:t>hexamerových</a:t>
            </a:r>
            <a:r>
              <a:rPr sz="1600" spc="-45" dirty="0">
                <a:latin typeface="Arial"/>
                <a:cs typeface="Arial"/>
              </a:rPr>
              <a:t> </a:t>
            </a:r>
            <a:r>
              <a:rPr sz="1600" spc="-10" dirty="0">
                <a:latin typeface="Arial"/>
                <a:cs typeface="Arial"/>
              </a:rPr>
              <a:t>primerů</a:t>
            </a:r>
            <a:endParaRPr sz="1600" dirty="0">
              <a:latin typeface="Arial"/>
              <a:cs typeface="Arial"/>
            </a:endParaRPr>
          </a:p>
          <a:p>
            <a:pPr marL="855344">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přehled</a:t>
            </a:r>
            <a:r>
              <a:rPr sz="1600" spc="-40" dirty="0">
                <a:latin typeface="Arial"/>
                <a:cs typeface="Arial"/>
              </a:rPr>
              <a:t> </a:t>
            </a:r>
            <a:r>
              <a:rPr sz="1600" dirty="0">
                <a:latin typeface="Arial"/>
                <a:cs typeface="Arial"/>
              </a:rPr>
              <a:t>o</a:t>
            </a:r>
            <a:r>
              <a:rPr sz="1600" spc="-45" dirty="0">
                <a:latin typeface="Arial"/>
                <a:cs typeface="Arial"/>
              </a:rPr>
              <a:t> </a:t>
            </a:r>
            <a:r>
              <a:rPr sz="1600" dirty="0">
                <a:latin typeface="Arial"/>
                <a:cs typeface="Arial"/>
              </a:rPr>
              <a:t>životaschopných</a:t>
            </a:r>
            <a:r>
              <a:rPr sz="1600" spc="-65" dirty="0">
                <a:latin typeface="Arial"/>
                <a:cs typeface="Arial"/>
              </a:rPr>
              <a:t> </a:t>
            </a:r>
            <a:r>
              <a:rPr sz="1600" dirty="0">
                <a:latin typeface="Arial"/>
                <a:cs typeface="Arial"/>
              </a:rPr>
              <a:t>a</a:t>
            </a:r>
            <a:r>
              <a:rPr sz="1600" spc="-35" dirty="0">
                <a:latin typeface="Arial"/>
                <a:cs typeface="Arial"/>
              </a:rPr>
              <a:t> </a:t>
            </a:r>
            <a:r>
              <a:rPr sz="1600" dirty="0">
                <a:latin typeface="Arial"/>
                <a:cs typeface="Arial"/>
              </a:rPr>
              <a:t>transkripčně</a:t>
            </a:r>
            <a:r>
              <a:rPr sz="1600" spc="-45" dirty="0">
                <a:latin typeface="Arial"/>
                <a:cs typeface="Arial"/>
              </a:rPr>
              <a:t> </a:t>
            </a:r>
            <a:r>
              <a:rPr sz="1600" dirty="0">
                <a:latin typeface="Arial"/>
                <a:cs typeface="Arial"/>
              </a:rPr>
              <a:t>aktivních</a:t>
            </a:r>
            <a:r>
              <a:rPr sz="1600" spc="-45" dirty="0">
                <a:latin typeface="Arial"/>
                <a:cs typeface="Arial"/>
              </a:rPr>
              <a:t> </a:t>
            </a:r>
            <a:r>
              <a:rPr sz="1600" spc="-10" dirty="0">
                <a:latin typeface="Arial"/>
                <a:cs typeface="Arial"/>
              </a:rPr>
              <a:t>mikrobech</a:t>
            </a:r>
            <a:endParaRPr sz="1600" dirty="0">
              <a:latin typeface="Arial"/>
              <a:cs typeface="Arial"/>
            </a:endParaRPr>
          </a:p>
          <a:p>
            <a:pPr marL="855344">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paralelní</a:t>
            </a:r>
            <a:r>
              <a:rPr sz="1600" spc="-35" dirty="0">
                <a:latin typeface="Arial"/>
                <a:cs typeface="Arial"/>
              </a:rPr>
              <a:t> </a:t>
            </a:r>
            <a:r>
              <a:rPr sz="1600" dirty="0">
                <a:latin typeface="Arial"/>
                <a:cs typeface="Arial"/>
              </a:rPr>
              <a:t>hodnocení</a:t>
            </a:r>
            <a:r>
              <a:rPr sz="1600" spc="-35" dirty="0">
                <a:latin typeface="Arial"/>
                <a:cs typeface="Arial"/>
              </a:rPr>
              <a:t> </a:t>
            </a:r>
            <a:r>
              <a:rPr sz="1600" dirty="0">
                <a:latin typeface="Arial"/>
                <a:cs typeface="Arial"/>
              </a:rPr>
              <a:t>mikrobiálních</a:t>
            </a:r>
            <a:r>
              <a:rPr sz="1600" spc="-45" dirty="0">
                <a:latin typeface="Arial"/>
                <a:cs typeface="Arial"/>
              </a:rPr>
              <a:t> </a:t>
            </a:r>
            <a:r>
              <a:rPr sz="1600" dirty="0">
                <a:latin typeface="Arial"/>
                <a:cs typeface="Arial"/>
              </a:rPr>
              <a:t>a</a:t>
            </a:r>
            <a:r>
              <a:rPr sz="1600" spc="-40" dirty="0">
                <a:latin typeface="Arial"/>
                <a:cs typeface="Arial"/>
              </a:rPr>
              <a:t> </a:t>
            </a:r>
            <a:r>
              <a:rPr sz="1600" dirty="0">
                <a:latin typeface="Arial"/>
                <a:cs typeface="Arial"/>
              </a:rPr>
              <a:t>hostitelských</a:t>
            </a:r>
            <a:r>
              <a:rPr sz="1600" spc="-45" dirty="0">
                <a:latin typeface="Arial"/>
                <a:cs typeface="Arial"/>
              </a:rPr>
              <a:t> </a:t>
            </a:r>
            <a:r>
              <a:rPr sz="1600" spc="-10" dirty="0">
                <a:latin typeface="Arial"/>
                <a:cs typeface="Arial"/>
              </a:rPr>
              <a:t>transkriptomů</a:t>
            </a:r>
            <a:r>
              <a:rPr sz="1600" spc="-20"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zkoumány</a:t>
            </a:r>
            <a:r>
              <a:rPr sz="1600" spc="-35" dirty="0">
                <a:latin typeface="Arial"/>
                <a:cs typeface="Arial"/>
              </a:rPr>
              <a:t> </a:t>
            </a:r>
            <a:r>
              <a:rPr sz="1600" dirty="0">
                <a:latin typeface="Arial"/>
                <a:cs typeface="Arial"/>
              </a:rPr>
              <a:t>za</a:t>
            </a:r>
            <a:r>
              <a:rPr sz="1600" spc="-45" dirty="0">
                <a:latin typeface="Arial"/>
                <a:cs typeface="Arial"/>
              </a:rPr>
              <a:t> </a:t>
            </a:r>
            <a:r>
              <a:rPr sz="1600" dirty="0">
                <a:latin typeface="Arial"/>
                <a:cs typeface="Arial"/>
              </a:rPr>
              <a:t>účelem</a:t>
            </a:r>
            <a:r>
              <a:rPr sz="1600" spc="-50" dirty="0">
                <a:latin typeface="Arial"/>
                <a:cs typeface="Arial"/>
              </a:rPr>
              <a:t> </a:t>
            </a:r>
            <a:r>
              <a:rPr sz="1600" spc="-10" dirty="0">
                <a:latin typeface="Arial"/>
                <a:cs typeface="Arial"/>
              </a:rPr>
              <a:t>posouzení</a:t>
            </a:r>
            <a:endParaRPr sz="1600" dirty="0">
              <a:latin typeface="Arial"/>
              <a:cs typeface="Arial"/>
            </a:endParaRPr>
          </a:p>
          <a:p>
            <a:pPr marL="1140460">
              <a:lnSpc>
                <a:spcPct val="100000"/>
              </a:lnSpc>
            </a:pPr>
            <a:r>
              <a:rPr sz="1600" spc="-10" dirty="0">
                <a:solidFill>
                  <a:srgbClr val="0000DC"/>
                </a:solidFill>
                <a:latin typeface="Arial"/>
                <a:cs typeface="Arial"/>
              </a:rPr>
              <a:t>interaktomu</a:t>
            </a:r>
            <a:endParaRPr sz="1600" dirty="0">
              <a:solidFill>
                <a:srgbClr val="0000DC"/>
              </a:solidFill>
              <a:latin typeface="Arial"/>
              <a:cs typeface="Arial"/>
            </a:endParaRPr>
          </a:p>
          <a:p>
            <a:pPr>
              <a:lnSpc>
                <a:spcPct val="100000"/>
              </a:lnSpc>
              <a:spcBef>
                <a:spcPts val="545"/>
              </a:spcBef>
            </a:pPr>
            <a:endParaRPr sz="16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b="1" dirty="0">
                <a:latin typeface="Arial"/>
                <a:cs typeface="Arial"/>
              </a:rPr>
              <a:t>metabolomika</a:t>
            </a:r>
            <a:r>
              <a:rPr sz="2000" b="1" spc="-40" dirty="0">
                <a:latin typeface="Arial"/>
                <a:cs typeface="Arial"/>
              </a:rPr>
              <a:t> </a:t>
            </a:r>
            <a:r>
              <a:rPr sz="2000" dirty="0">
                <a:latin typeface="Wingdings"/>
                <a:cs typeface="Wingdings"/>
              </a:rPr>
              <a:t></a:t>
            </a:r>
            <a:r>
              <a:rPr sz="2000" spc="35" dirty="0">
                <a:latin typeface="Times New Roman"/>
                <a:cs typeface="Times New Roman"/>
              </a:rPr>
              <a:t> </a:t>
            </a:r>
            <a:r>
              <a:rPr sz="2000" dirty="0">
                <a:latin typeface="Arial"/>
                <a:cs typeface="Arial"/>
              </a:rPr>
              <a:t>metabolické</a:t>
            </a:r>
            <a:r>
              <a:rPr sz="2000" spc="-50" dirty="0">
                <a:latin typeface="Arial"/>
                <a:cs typeface="Arial"/>
              </a:rPr>
              <a:t> </a:t>
            </a:r>
            <a:r>
              <a:rPr sz="2000" dirty="0">
                <a:latin typeface="Arial"/>
                <a:cs typeface="Arial"/>
              </a:rPr>
              <a:t>a</a:t>
            </a:r>
            <a:r>
              <a:rPr sz="2000" spc="-10" dirty="0">
                <a:latin typeface="Arial"/>
                <a:cs typeface="Arial"/>
              </a:rPr>
              <a:t> </a:t>
            </a:r>
            <a:r>
              <a:rPr sz="2000" dirty="0">
                <a:latin typeface="Arial"/>
                <a:cs typeface="Arial"/>
              </a:rPr>
              <a:t>funkční</a:t>
            </a:r>
            <a:r>
              <a:rPr sz="2000" spc="-50" dirty="0">
                <a:latin typeface="Arial"/>
                <a:cs typeface="Arial"/>
              </a:rPr>
              <a:t> </a:t>
            </a:r>
            <a:r>
              <a:rPr sz="2000" dirty="0">
                <a:latin typeface="Arial"/>
                <a:cs typeface="Arial"/>
              </a:rPr>
              <a:t>aktivity</a:t>
            </a:r>
            <a:r>
              <a:rPr sz="2000" spc="-25" dirty="0">
                <a:latin typeface="Arial"/>
                <a:cs typeface="Arial"/>
              </a:rPr>
              <a:t> </a:t>
            </a:r>
            <a:r>
              <a:rPr sz="2000" dirty="0">
                <a:latin typeface="Arial"/>
                <a:cs typeface="Arial"/>
              </a:rPr>
              <a:t>hostitele</a:t>
            </a:r>
            <a:r>
              <a:rPr sz="2000" spc="-25" dirty="0">
                <a:latin typeface="Arial"/>
                <a:cs typeface="Arial"/>
              </a:rPr>
              <a:t> </a:t>
            </a:r>
            <a:r>
              <a:rPr sz="2000" dirty="0">
                <a:latin typeface="Arial"/>
                <a:cs typeface="Arial"/>
              </a:rPr>
              <a:t>a</a:t>
            </a:r>
            <a:r>
              <a:rPr sz="2000" spc="-10" dirty="0">
                <a:latin typeface="Arial"/>
                <a:cs typeface="Arial"/>
              </a:rPr>
              <a:t> </a:t>
            </a:r>
            <a:r>
              <a:rPr sz="2000" dirty="0">
                <a:latin typeface="Arial"/>
                <a:cs typeface="Arial"/>
              </a:rPr>
              <a:t>jeho</a:t>
            </a:r>
            <a:r>
              <a:rPr sz="2000" spc="-15" dirty="0">
                <a:latin typeface="Arial"/>
                <a:cs typeface="Arial"/>
              </a:rPr>
              <a:t> </a:t>
            </a:r>
            <a:r>
              <a:rPr sz="2000" dirty="0">
                <a:latin typeface="Arial"/>
                <a:cs typeface="Arial"/>
              </a:rPr>
              <a:t>mikrobiomu</a:t>
            </a:r>
            <a:r>
              <a:rPr sz="2000" spc="-45" dirty="0">
                <a:latin typeface="Arial"/>
                <a:cs typeface="Arial"/>
              </a:rPr>
              <a:t> </a:t>
            </a:r>
            <a:r>
              <a:rPr sz="2000" dirty="0">
                <a:latin typeface="Wingdings"/>
                <a:cs typeface="Wingdings"/>
              </a:rPr>
              <a:t></a:t>
            </a:r>
            <a:r>
              <a:rPr sz="2000" spc="50" dirty="0">
                <a:latin typeface="Times New Roman"/>
                <a:cs typeface="Times New Roman"/>
              </a:rPr>
              <a:t> </a:t>
            </a:r>
            <a:r>
              <a:rPr sz="2000" dirty="0">
                <a:latin typeface="Arial"/>
                <a:cs typeface="Arial"/>
              </a:rPr>
              <a:t>pohled</a:t>
            </a:r>
            <a:r>
              <a:rPr sz="2000" spc="-25" dirty="0">
                <a:latin typeface="Arial"/>
                <a:cs typeface="Arial"/>
              </a:rPr>
              <a:t> </a:t>
            </a:r>
            <a:r>
              <a:rPr sz="2000" dirty="0">
                <a:latin typeface="Arial"/>
                <a:cs typeface="Arial"/>
              </a:rPr>
              <a:t>na</a:t>
            </a:r>
            <a:r>
              <a:rPr sz="2000" spc="-25" dirty="0">
                <a:latin typeface="Arial"/>
                <a:cs typeface="Arial"/>
              </a:rPr>
              <a:t> </a:t>
            </a:r>
            <a:r>
              <a:rPr sz="2000" spc="-10" dirty="0">
                <a:latin typeface="Arial"/>
                <a:cs typeface="Arial"/>
              </a:rPr>
              <a:t>složité</a:t>
            </a:r>
            <a:endParaRPr sz="2000" dirty="0">
              <a:latin typeface="Arial"/>
              <a:cs typeface="Arial"/>
            </a:endParaRPr>
          </a:p>
          <a:p>
            <a:pPr marL="443865">
              <a:lnSpc>
                <a:spcPct val="100000"/>
              </a:lnSpc>
            </a:pPr>
            <a:r>
              <a:rPr sz="2000" dirty="0">
                <a:latin typeface="Arial"/>
                <a:cs typeface="Arial"/>
              </a:rPr>
              <a:t>mezidruhové</a:t>
            </a:r>
            <a:r>
              <a:rPr sz="2000" spc="-95" dirty="0">
                <a:latin typeface="Arial"/>
                <a:cs typeface="Arial"/>
              </a:rPr>
              <a:t> </a:t>
            </a:r>
            <a:r>
              <a:rPr sz="2000" spc="-10" dirty="0">
                <a:latin typeface="Arial"/>
                <a:cs typeface="Arial"/>
              </a:rPr>
              <a:t>interakce</a:t>
            </a:r>
            <a:endParaRPr sz="2000" dirty="0">
              <a:latin typeface="Arial"/>
              <a:cs typeface="Arial"/>
            </a:endParaRPr>
          </a:p>
          <a:p>
            <a:pPr marL="855344">
              <a:lnSpc>
                <a:spcPct val="100000"/>
              </a:lnSpc>
              <a:spcBef>
                <a:spcPts val="20"/>
              </a:spcBef>
            </a:pPr>
            <a:r>
              <a:rPr sz="1600" dirty="0">
                <a:latin typeface="Wingdings"/>
                <a:cs typeface="Wingdings"/>
              </a:rPr>
              <a:t></a:t>
            </a:r>
            <a:r>
              <a:rPr sz="1600" spc="20" dirty="0">
                <a:latin typeface="Times New Roman"/>
                <a:cs typeface="Times New Roman"/>
              </a:rPr>
              <a:t> </a:t>
            </a:r>
            <a:r>
              <a:rPr sz="1600" spc="-10" dirty="0">
                <a:latin typeface="Arial"/>
                <a:cs typeface="Arial"/>
              </a:rPr>
              <a:t>nízkomolekulární</a:t>
            </a:r>
            <a:r>
              <a:rPr sz="1600" spc="-30" dirty="0">
                <a:latin typeface="Arial"/>
                <a:cs typeface="Arial"/>
              </a:rPr>
              <a:t> </a:t>
            </a:r>
            <a:r>
              <a:rPr sz="1600" dirty="0">
                <a:latin typeface="Arial"/>
                <a:cs typeface="Arial"/>
              </a:rPr>
              <a:t>metabolity,</a:t>
            </a:r>
            <a:r>
              <a:rPr sz="1600" spc="-10" dirty="0">
                <a:latin typeface="Arial"/>
                <a:cs typeface="Arial"/>
              </a:rPr>
              <a:t> proteiny</a:t>
            </a:r>
            <a:endParaRPr sz="1600" dirty="0">
              <a:latin typeface="Arial"/>
              <a:cs typeface="Arial"/>
            </a:endParaRPr>
          </a:p>
          <a:p>
            <a:pPr marL="855344">
              <a:lnSpc>
                <a:spcPct val="100000"/>
              </a:lnSpc>
            </a:pPr>
            <a:r>
              <a:rPr sz="1600" dirty="0">
                <a:latin typeface="Wingdings"/>
                <a:cs typeface="Wingdings"/>
              </a:rPr>
              <a:t></a:t>
            </a:r>
            <a:r>
              <a:rPr sz="1600" spc="20" dirty="0">
                <a:latin typeface="Times New Roman"/>
                <a:cs typeface="Times New Roman"/>
              </a:rPr>
              <a:t> </a:t>
            </a:r>
            <a:r>
              <a:rPr sz="1600" spc="-10" dirty="0">
                <a:latin typeface="Arial"/>
                <a:cs typeface="Arial"/>
              </a:rPr>
              <a:t>kapalinová/plynová</a:t>
            </a:r>
            <a:r>
              <a:rPr sz="1600" spc="-55" dirty="0">
                <a:latin typeface="Arial"/>
                <a:cs typeface="Arial"/>
              </a:rPr>
              <a:t> </a:t>
            </a:r>
            <a:r>
              <a:rPr sz="1600" spc="-10" dirty="0">
                <a:latin typeface="Arial"/>
                <a:cs typeface="Arial"/>
              </a:rPr>
              <a:t>chromatografie</a:t>
            </a:r>
            <a:r>
              <a:rPr sz="1600" dirty="0">
                <a:latin typeface="Arial"/>
                <a:cs typeface="Arial"/>
              </a:rPr>
              <a:t> s</a:t>
            </a:r>
            <a:r>
              <a:rPr sz="1600" spc="-30" dirty="0">
                <a:latin typeface="Arial"/>
                <a:cs typeface="Arial"/>
              </a:rPr>
              <a:t> </a:t>
            </a:r>
            <a:r>
              <a:rPr sz="1600" dirty="0">
                <a:latin typeface="Arial"/>
                <a:cs typeface="Arial"/>
              </a:rPr>
              <a:t>hmotnostním</a:t>
            </a:r>
            <a:r>
              <a:rPr sz="1600" spc="-5" dirty="0">
                <a:latin typeface="Arial"/>
                <a:cs typeface="Arial"/>
              </a:rPr>
              <a:t> </a:t>
            </a:r>
            <a:r>
              <a:rPr sz="1600" dirty="0">
                <a:latin typeface="Arial"/>
                <a:cs typeface="Arial"/>
              </a:rPr>
              <a:t>spektrometrem,</a:t>
            </a:r>
            <a:r>
              <a:rPr sz="1600" spc="15" dirty="0">
                <a:latin typeface="Arial"/>
                <a:cs typeface="Arial"/>
              </a:rPr>
              <a:t> </a:t>
            </a:r>
            <a:r>
              <a:rPr sz="1600" spc="-25" dirty="0">
                <a:latin typeface="Arial"/>
                <a:cs typeface="Arial"/>
              </a:rPr>
              <a:t>NMR</a:t>
            </a:r>
            <a:endParaRPr sz="1600" dirty="0">
              <a:latin typeface="Arial"/>
              <a:cs typeface="Arial"/>
            </a:endParaRPr>
          </a:p>
          <a:p>
            <a:pPr>
              <a:lnSpc>
                <a:spcPct val="100000"/>
              </a:lnSpc>
              <a:spcBef>
                <a:spcPts val="80"/>
              </a:spcBef>
            </a:pPr>
            <a:endParaRPr sz="1600" dirty="0">
              <a:latin typeface="Arial"/>
              <a:cs typeface="Arial"/>
            </a:endParaRPr>
          </a:p>
          <a:p>
            <a:pPr marL="855344" marR="225425">
              <a:lnSpc>
                <a:spcPct val="100000"/>
              </a:lnSpc>
            </a:pPr>
            <a:r>
              <a:rPr sz="1600" dirty="0">
                <a:latin typeface="Wingdings"/>
                <a:cs typeface="Wingdings"/>
              </a:rPr>
              <a:t></a:t>
            </a:r>
            <a:r>
              <a:rPr sz="1600" spc="25" dirty="0">
                <a:latin typeface="Times New Roman"/>
                <a:cs typeface="Times New Roman"/>
              </a:rPr>
              <a:t> </a:t>
            </a:r>
            <a:r>
              <a:rPr sz="1600" spc="-10" dirty="0">
                <a:latin typeface="Arial"/>
                <a:cs typeface="Arial"/>
              </a:rPr>
              <a:t>parodontitida</a:t>
            </a:r>
            <a:r>
              <a:rPr sz="1600" spc="-20" dirty="0">
                <a:latin typeface="Arial"/>
                <a:cs typeface="Arial"/>
              </a:rPr>
              <a:t> </a:t>
            </a:r>
            <a:r>
              <a:rPr sz="1600" dirty="0">
                <a:latin typeface="Wingdings"/>
                <a:cs typeface="Wingdings"/>
              </a:rPr>
              <a:t></a:t>
            </a:r>
            <a:r>
              <a:rPr sz="1600" spc="25" dirty="0">
                <a:latin typeface="Times New Roman"/>
                <a:cs typeface="Times New Roman"/>
              </a:rPr>
              <a:t> </a:t>
            </a:r>
            <a:r>
              <a:rPr sz="1600" spc="-10" dirty="0">
                <a:latin typeface="Arial"/>
                <a:cs typeface="Arial"/>
              </a:rPr>
              <a:t>charakteristický</a:t>
            </a:r>
            <a:r>
              <a:rPr sz="1600" spc="-35" dirty="0">
                <a:latin typeface="Arial"/>
                <a:cs typeface="Arial"/>
              </a:rPr>
              <a:t> </a:t>
            </a:r>
            <a:r>
              <a:rPr sz="1600" dirty="0">
                <a:latin typeface="Arial"/>
                <a:cs typeface="Arial"/>
              </a:rPr>
              <a:t>posun</a:t>
            </a:r>
            <a:r>
              <a:rPr sz="1600" spc="-25" dirty="0">
                <a:latin typeface="Arial"/>
                <a:cs typeface="Arial"/>
              </a:rPr>
              <a:t> </a:t>
            </a:r>
            <a:r>
              <a:rPr sz="1600" dirty="0">
                <a:latin typeface="Arial"/>
                <a:cs typeface="Arial"/>
              </a:rPr>
              <a:t>ve</a:t>
            </a:r>
            <a:r>
              <a:rPr sz="1600" spc="-30" dirty="0">
                <a:latin typeface="Arial"/>
                <a:cs typeface="Arial"/>
              </a:rPr>
              <a:t> </a:t>
            </a:r>
            <a:r>
              <a:rPr sz="1600" dirty="0">
                <a:latin typeface="Arial"/>
                <a:cs typeface="Arial"/>
              </a:rPr>
              <a:t>složení</a:t>
            </a:r>
            <a:r>
              <a:rPr sz="1600" spc="-40" dirty="0">
                <a:latin typeface="Arial"/>
                <a:cs typeface="Arial"/>
              </a:rPr>
              <a:t> </a:t>
            </a:r>
            <a:r>
              <a:rPr sz="1600" dirty="0">
                <a:latin typeface="Arial"/>
                <a:cs typeface="Arial"/>
              </a:rPr>
              <a:t>orálních</a:t>
            </a:r>
            <a:r>
              <a:rPr sz="1600" spc="-15" dirty="0">
                <a:latin typeface="Arial"/>
                <a:cs typeface="Arial"/>
              </a:rPr>
              <a:t> </a:t>
            </a:r>
            <a:r>
              <a:rPr sz="1600" dirty="0">
                <a:latin typeface="Arial"/>
                <a:cs typeface="Arial"/>
              </a:rPr>
              <a:t>bakterií,</a:t>
            </a:r>
            <a:r>
              <a:rPr sz="1600" spc="-10" dirty="0">
                <a:latin typeface="Arial"/>
                <a:cs typeface="Arial"/>
              </a:rPr>
              <a:t> </a:t>
            </a:r>
            <a:r>
              <a:rPr sz="1600" dirty="0">
                <a:latin typeface="Arial"/>
                <a:cs typeface="Arial"/>
              </a:rPr>
              <a:t>který</a:t>
            </a:r>
            <a:r>
              <a:rPr sz="1600" spc="-5" dirty="0">
                <a:latin typeface="Arial"/>
                <a:cs typeface="Arial"/>
              </a:rPr>
              <a:t> </a:t>
            </a:r>
            <a:r>
              <a:rPr sz="1600" dirty="0">
                <a:latin typeface="Arial"/>
                <a:cs typeface="Arial"/>
              </a:rPr>
              <a:t>je</a:t>
            </a:r>
            <a:r>
              <a:rPr sz="1600" spc="-40" dirty="0">
                <a:latin typeface="Arial"/>
                <a:cs typeface="Arial"/>
              </a:rPr>
              <a:t> </a:t>
            </a:r>
            <a:r>
              <a:rPr sz="1600" dirty="0">
                <a:latin typeface="Arial"/>
                <a:cs typeface="Arial"/>
              </a:rPr>
              <a:t>zčásti</a:t>
            </a:r>
            <a:r>
              <a:rPr sz="1600" spc="-35" dirty="0">
                <a:latin typeface="Arial"/>
                <a:cs typeface="Arial"/>
              </a:rPr>
              <a:t> </a:t>
            </a:r>
            <a:r>
              <a:rPr sz="1600" dirty="0">
                <a:latin typeface="Arial"/>
                <a:cs typeface="Arial"/>
              </a:rPr>
              <a:t>zprostředkován</a:t>
            </a:r>
            <a:r>
              <a:rPr sz="1600" spc="-15" dirty="0">
                <a:latin typeface="Arial"/>
                <a:cs typeface="Arial"/>
              </a:rPr>
              <a:t> </a:t>
            </a:r>
            <a:r>
              <a:rPr sz="1600" spc="-10" dirty="0">
                <a:latin typeface="Arial"/>
                <a:cs typeface="Arial"/>
              </a:rPr>
              <a:t>bakteriálními </a:t>
            </a:r>
            <a:r>
              <a:rPr sz="1600" dirty="0">
                <a:latin typeface="Arial"/>
                <a:cs typeface="Arial"/>
              </a:rPr>
              <a:t>metabolity</a:t>
            </a:r>
            <a:r>
              <a:rPr sz="1600" spc="-30"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metabolomika</a:t>
            </a:r>
            <a:r>
              <a:rPr sz="1600" spc="-30"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jak</a:t>
            </a:r>
            <a:r>
              <a:rPr sz="1600" spc="-45"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proč</a:t>
            </a:r>
            <a:r>
              <a:rPr sz="1600" spc="-25" dirty="0">
                <a:latin typeface="Arial"/>
                <a:cs typeface="Arial"/>
              </a:rPr>
              <a:t> </a:t>
            </a:r>
            <a:r>
              <a:rPr sz="1600" dirty="0">
                <a:latin typeface="Arial"/>
                <a:cs typeface="Arial"/>
              </a:rPr>
              <a:t>k</a:t>
            </a:r>
            <a:r>
              <a:rPr sz="1600" spc="-35" dirty="0">
                <a:latin typeface="Arial"/>
                <a:cs typeface="Arial"/>
              </a:rPr>
              <a:t> </a:t>
            </a:r>
            <a:r>
              <a:rPr sz="1600" dirty="0">
                <a:latin typeface="Arial"/>
                <a:cs typeface="Arial"/>
              </a:rPr>
              <a:t>tomuto</a:t>
            </a:r>
            <a:r>
              <a:rPr sz="1600" spc="-20" dirty="0">
                <a:latin typeface="Arial"/>
                <a:cs typeface="Arial"/>
              </a:rPr>
              <a:t> </a:t>
            </a:r>
            <a:r>
              <a:rPr sz="1600" dirty="0">
                <a:latin typeface="Arial"/>
                <a:cs typeface="Arial"/>
              </a:rPr>
              <a:t>posunu</a:t>
            </a:r>
            <a:r>
              <a:rPr sz="1600" spc="-45" dirty="0">
                <a:latin typeface="Arial"/>
                <a:cs typeface="Arial"/>
              </a:rPr>
              <a:t> </a:t>
            </a:r>
            <a:r>
              <a:rPr sz="1600" spc="-10" dirty="0">
                <a:latin typeface="Arial"/>
                <a:cs typeface="Arial"/>
              </a:rPr>
              <a:t>dochází</a:t>
            </a:r>
            <a:endParaRPr sz="1600" dirty="0">
              <a:latin typeface="Arial"/>
              <a:cs typeface="Arial"/>
            </a:endParaRPr>
          </a:p>
          <a:p>
            <a:pPr marL="855344">
              <a:lnSpc>
                <a:spcPct val="100000"/>
              </a:lnSpc>
            </a:pPr>
            <a:r>
              <a:rPr sz="1600" dirty="0">
                <a:latin typeface="Wingdings"/>
                <a:cs typeface="Wingdings"/>
              </a:rPr>
              <a:t></a:t>
            </a:r>
            <a:r>
              <a:rPr sz="1600" spc="10" dirty="0">
                <a:latin typeface="Times New Roman"/>
                <a:cs typeface="Times New Roman"/>
              </a:rPr>
              <a:t> </a:t>
            </a:r>
            <a:r>
              <a:rPr sz="1600" dirty="0">
                <a:solidFill>
                  <a:srgbClr val="0000DC"/>
                </a:solidFill>
                <a:latin typeface="Arial"/>
                <a:cs typeface="Arial"/>
              </a:rPr>
              <a:t>může</a:t>
            </a:r>
            <a:r>
              <a:rPr sz="1600" spc="-45" dirty="0">
                <a:solidFill>
                  <a:srgbClr val="0000DC"/>
                </a:solidFill>
                <a:latin typeface="Arial"/>
                <a:cs typeface="Arial"/>
              </a:rPr>
              <a:t> </a:t>
            </a:r>
            <a:r>
              <a:rPr sz="1600" dirty="0">
                <a:solidFill>
                  <a:srgbClr val="0000DC"/>
                </a:solidFill>
                <a:latin typeface="Arial"/>
                <a:cs typeface="Arial"/>
              </a:rPr>
              <a:t>nabídnout</a:t>
            </a:r>
            <a:r>
              <a:rPr sz="1600" spc="-25" dirty="0">
                <a:solidFill>
                  <a:srgbClr val="0000DC"/>
                </a:solidFill>
                <a:latin typeface="Arial"/>
                <a:cs typeface="Arial"/>
              </a:rPr>
              <a:t> </a:t>
            </a:r>
            <a:r>
              <a:rPr sz="1600" dirty="0">
                <a:solidFill>
                  <a:srgbClr val="0000DC"/>
                </a:solidFill>
                <a:latin typeface="Arial"/>
                <a:cs typeface="Arial"/>
              </a:rPr>
              <a:t>vodítko</a:t>
            </a:r>
            <a:r>
              <a:rPr sz="1600" spc="-30" dirty="0">
                <a:solidFill>
                  <a:srgbClr val="0000DC"/>
                </a:solidFill>
                <a:latin typeface="Arial"/>
                <a:cs typeface="Arial"/>
              </a:rPr>
              <a:t> </a:t>
            </a:r>
            <a:r>
              <a:rPr sz="1600" dirty="0">
                <a:solidFill>
                  <a:srgbClr val="0000DC"/>
                </a:solidFill>
                <a:latin typeface="Arial"/>
                <a:cs typeface="Arial"/>
              </a:rPr>
              <a:t>pro</a:t>
            </a:r>
            <a:r>
              <a:rPr sz="1600" spc="-35" dirty="0">
                <a:solidFill>
                  <a:srgbClr val="0000DC"/>
                </a:solidFill>
                <a:latin typeface="Arial"/>
                <a:cs typeface="Arial"/>
              </a:rPr>
              <a:t> </a:t>
            </a:r>
            <a:r>
              <a:rPr sz="1600" dirty="0">
                <a:solidFill>
                  <a:srgbClr val="0000DC"/>
                </a:solidFill>
                <a:latin typeface="Arial"/>
                <a:cs typeface="Arial"/>
              </a:rPr>
              <a:t>kritické</a:t>
            </a:r>
            <a:r>
              <a:rPr sz="1600" spc="-50" dirty="0">
                <a:solidFill>
                  <a:srgbClr val="0000DC"/>
                </a:solidFill>
                <a:latin typeface="Arial"/>
                <a:cs typeface="Arial"/>
              </a:rPr>
              <a:t> </a:t>
            </a:r>
            <a:r>
              <a:rPr sz="1600" dirty="0">
                <a:solidFill>
                  <a:srgbClr val="0000DC"/>
                </a:solidFill>
                <a:latin typeface="Arial"/>
                <a:cs typeface="Arial"/>
              </a:rPr>
              <a:t>časové</a:t>
            </a:r>
            <a:r>
              <a:rPr sz="1600" spc="-45" dirty="0">
                <a:solidFill>
                  <a:srgbClr val="0000DC"/>
                </a:solidFill>
                <a:latin typeface="Arial"/>
                <a:cs typeface="Arial"/>
              </a:rPr>
              <a:t> </a:t>
            </a:r>
            <a:r>
              <a:rPr sz="1600" dirty="0">
                <a:solidFill>
                  <a:srgbClr val="0000DC"/>
                </a:solidFill>
                <a:latin typeface="Arial"/>
                <a:cs typeface="Arial"/>
              </a:rPr>
              <a:t>body,</a:t>
            </a:r>
            <a:r>
              <a:rPr sz="1600" spc="-20" dirty="0">
                <a:solidFill>
                  <a:srgbClr val="0000DC"/>
                </a:solidFill>
                <a:latin typeface="Arial"/>
                <a:cs typeface="Arial"/>
              </a:rPr>
              <a:t> </a:t>
            </a:r>
            <a:r>
              <a:rPr sz="1600" dirty="0">
                <a:solidFill>
                  <a:srgbClr val="0000DC"/>
                </a:solidFill>
                <a:latin typeface="Arial"/>
                <a:cs typeface="Arial"/>
              </a:rPr>
              <a:t>ve</a:t>
            </a:r>
            <a:r>
              <a:rPr sz="1600" spc="-30" dirty="0">
                <a:solidFill>
                  <a:srgbClr val="0000DC"/>
                </a:solidFill>
                <a:latin typeface="Arial"/>
                <a:cs typeface="Arial"/>
              </a:rPr>
              <a:t> </a:t>
            </a:r>
            <a:r>
              <a:rPr sz="1600" dirty="0">
                <a:solidFill>
                  <a:srgbClr val="0000DC"/>
                </a:solidFill>
                <a:latin typeface="Arial"/>
                <a:cs typeface="Arial"/>
              </a:rPr>
              <a:t>kterých</a:t>
            </a:r>
            <a:r>
              <a:rPr sz="1600" spc="-40" dirty="0">
                <a:solidFill>
                  <a:srgbClr val="0000DC"/>
                </a:solidFill>
                <a:latin typeface="Arial"/>
                <a:cs typeface="Arial"/>
              </a:rPr>
              <a:t> </a:t>
            </a:r>
            <a:r>
              <a:rPr sz="1600" dirty="0">
                <a:solidFill>
                  <a:srgbClr val="0000DC"/>
                </a:solidFill>
                <a:latin typeface="Arial"/>
                <a:cs typeface="Arial"/>
              </a:rPr>
              <a:t>by</a:t>
            </a:r>
            <a:r>
              <a:rPr sz="1600" spc="-35" dirty="0">
                <a:solidFill>
                  <a:srgbClr val="0000DC"/>
                </a:solidFill>
                <a:latin typeface="Arial"/>
                <a:cs typeface="Arial"/>
              </a:rPr>
              <a:t> </a:t>
            </a:r>
            <a:r>
              <a:rPr sz="1600" dirty="0">
                <a:solidFill>
                  <a:srgbClr val="0000DC"/>
                </a:solidFill>
                <a:latin typeface="Arial"/>
                <a:cs typeface="Arial"/>
              </a:rPr>
              <a:t>mohly</a:t>
            </a:r>
            <a:r>
              <a:rPr sz="1600" spc="-40" dirty="0">
                <a:solidFill>
                  <a:srgbClr val="0000DC"/>
                </a:solidFill>
                <a:latin typeface="Arial"/>
                <a:cs typeface="Arial"/>
              </a:rPr>
              <a:t> </a:t>
            </a:r>
            <a:r>
              <a:rPr sz="1600" dirty="0">
                <a:solidFill>
                  <a:srgbClr val="0000DC"/>
                </a:solidFill>
                <a:latin typeface="Arial"/>
                <a:cs typeface="Arial"/>
              </a:rPr>
              <a:t>být</a:t>
            </a:r>
            <a:r>
              <a:rPr sz="1600" spc="-25" dirty="0">
                <a:solidFill>
                  <a:srgbClr val="0000DC"/>
                </a:solidFill>
                <a:latin typeface="Arial"/>
                <a:cs typeface="Arial"/>
              </a:rPr>
              <a:t> </a:t>
            </a:r>
            <a:r>
              <a:rPr sz="1600" dirty="0">
                <a:solidFill>
                  <a:srgbClr val="0000DC"/>
                </a:solidFill>
                <a:latin typeface="Arial"/>
                <a:cs typeface="Arial"/>
              </a:rPr>
              <a:t>přínosné</a:t>
            </a:r>
            <a:r>
              <a:rPr sz="1600" spc="-30" dirty="0">
                <a:solidFill>
                  <a:srgbClr val="0000DC"/>
                </a:solidFill>
                <a:latin typeface="Arial"/>
                <a:cs typeface="Arial"/>
              </a:rPr>
              <a:t> </a:t>
            </a:r>
            <a:r>
              <a:rPr sz="1600" spc="-10" dirty="0">
                <a:solidFill>
                  <a:srgbClr val="0000DC"/>
                </a:solidFill>
                <a:latin typeface="Arial"/>
                <a:cs typeface="Arial"/>
              </a:rPr>
              <a:t>terapeutické</a:t>
            </a:r>
            <a:r>
              <a:rPr sz="1600" spc="-45" dirty="0">
                <a:solidFill>
                  <a:srgbClr val="0000DC"/>
                </a:solidFill>
                <a:latin typeface="Arial"/>
                <a:cs typeface="Arial"/>
              </a:rPr>
              <a:t> </a:t>
            </a:r>
            <a:r>
              <a:rPr sz="1600" spc="-10" dirty="0">
                <a:solidFill>
                  <a:srgbClr val="0000DC"/>
                </a:solidFill>
                <a:latin typeface="Arial"/>
                <a:cs typeface="Arial"/>
              </a:rPr>
              <a:t>zásahy</a:t>
            </a:r>
            <a:endParaRPr sz="1600" dirty="0">
              <a:solidFill>
                <a:srgbClr val="0000DC"/>
              </a:solidFill>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25" dirty="0"/>
              <a:t>OM</a:t>
            </a:r>
          </a:p>
        </p:txBody>
      </p:sp>
      <p:sp>
        <p:nvSpPr>
          <p:cNvPr id="6" name="object 6"/>
          <p:cNvSpPr txBox="1"/>
          <p:nvPr/>
        </p:nvSpPr>
        <p:spPr>
          <a:xfrm>
            <a:off x="9371838" y="6576369"/>
            <a:ext cx="1153160" cy="111125"/>
          </a:xfrm>
          <a:prstGeom prst="rect">
            <a:avLst/>
          </a:prstGeom>
        </p:spPr>
        <p:txBody>
          <a:bodyPr vert="horz" wrap="square" lIns="0" tIns="5080" rIns="0" bIns="0" rtlCol="0">
            <a:spAutoFit/>
          </a:bodyPr>
          <a:lstStyle/>
          <a:p>
            <a:pPr marL="12700">
              <a:lnSpc>
                <a:spcPct val="100000"/>
              </a:lnSpc>
              <a:spcBef>
                <a:spcPts val="40"/>
              </a:spcBef>
            </a:pPr>
            <a:r>
              <a:rPr sz="600" spc="-10" dirty="0">
                <a:latin typeface="Arial"/>
                <a:cs typeface="Arial"/>
              </a:rPr>
              <a:t>https://doi.org/10.1111/prd.12393</a:t>
            </a:r>
            <a:endParaRPr sz="600">
              <a:latin typeface="Arial"/>
              <a:cs typeface="Arial"/>
            </a:endParaRPr>
          </a:p>
        </p:txBody>
      </p:sp>
      <p:sp>
        <p:nvSpPr>
          <p:cNvPr id="3" name="object 3"/>
          <p:cNvSpPr txBox="1"/>
          <p:nvPr/>
        </p:nvSpPr>
        <p:spPr>
          <a:xfrm>
            <a:off x="316179" y="1119886"/>
            <a:ext cx="8294421" cy="44307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err="1">
                <a:latin typeface="Arial"/>
                <a:cs typeface="Arial"/>
              </a:rPr>
              <a:t>Orální</a:t>
            </a:r>
            <a:r>
              <a:rPr sz="2800" spc="-100" dirty="0">
                <a:latin typeface="Arial"/>
                <a:cs typeface="Arial"/>
              </a:rPr>
              <a:t> </a:t>
            </a:r>
            <a:r>
              <a:rPr sz="2800" dirty="0" err="1" smtClean="0">
                <a:latin typeface="Arial"/>
                <a:cs typeface="Arial"/>
              </a:rPr>
              <a:t>mikrobiom</a:t>
            </a:r>
            <a:r>
              <a:rPr lang="cs-CZ" sz="2800" dirty="0" smtClean="0">
                <a:latin typeface="Arial"/>
                <a:cs typeface="Arial"/>
              </a:rPr>
              <a:t> </a:t>
            </a:r>
            <a:r>
              <a:rPr sz="2800" dirty="0" smtClean="0">
                <a:latin typeface="Arial"/>
                <a:cs typeface="Arial"/>
              </a:rPr>
              <a:t>–</a:t>
            </a:r>
            <a:r>
              <a:rPr sz="2800" spc="-75" dirty="0" smtClean="0">
                <a:latin typeface="Arial"/>
                <a:cs typeface="Arial"/>
              </a:rPr>
              <a:t> </a:t>
            </a:r>
            <a:r>
              <a:rPr sz="2800" dirty="0" err="1">
                <a:latin typeface="Arial"/>
                <a:cs typeface="Arial"/>
              </a:rPr>
              <a:t>metody</a:t>
            </a:r>
            <a:r>
              <a:rPr sz="2800" spc="-100" dirty="0">
                <a:latin typeface="Arial"/>
                <a:cs typeface="Arial"/>
              </a:rPr>
              <a:t> </a:t>
            </a:r>
            <a:r>
              <a:rPr lang="cs-CZ" sz="2800" spc="-10" dirty="0" smtClean="0">
                <a:latin typeface="Arial"/>
                <a:cs typeface="Arial"/>
              </a:rPr>
              <a:t>analýzy</a:t>
            </a:r>
            <a:endParaRPr sz="2800" dirty="0">
              <a:latin typeface="Arial"/>
              <a:cs typeface="Arial"/>
            </a:endParaRPr>
          </a:p>
        </p:txBody>
      </p:sp>
      <p:sp>
        <p:nvSpPr>
          <p:cNvPr id="4" name="object 4"/>
          <p:cNvSpPr txBox="1"/>
          <p:nvPr/>
        </p:nvSpPr>
        <p:spPr>
          <a:xfrm>
            <a:off x="569468" y="1947418"/>
            <a:ext cx="10721340" cy="2616742"/>
          </a:xfrm>
          <a:prstGeom prst="rect">
            <a:avLst/>
          </a:prstGeom>
        </p:spPr>
        <p:txBody>
          <a:bodyPr vert="horz" wrap="square" lIns="0" tIns="13335" rIns="0" bIns="0" rtlCol="0">
            <a:spAutoFit/>
          </a:bodyPr>
          <a:lstStyle/>
          <a:p>
            <a:pPr marL="190500" marR="102235" indent="-178435">
              <a:lnSpc>
                <a:spcPct val="100000"/>
              </a:lnSpc>
              <a:spcBef>
                <a:spcPts val="105"/>
              </a:spcBef>
              <a:tabLst>
                <a:tab pos="190500" algn="l"/>
              </a:tabLst>
            </a:pPr>
            <a:r>
              <a:rPr sz="2000" dirty="0">
                <a:solidFill>
                  <a:srgbClr val="0000DC"/>
                </a:solidFill>
                <a:latin typeface="Arial"/>
                <a:cs typeface="Arial"/>
              </a:rPr>
              <a:t>̶	</a:t>
            </a:r>
            <a:r>
              <a:rPr sz="2000" b="1" dirty="0">
                <a:latin typeface="Arial"/>
                <a:cs typeface="Arial"/>
              </a:rPr>
              <a:t>proteomika</a:t>
            </a:r>
            <a:r>
              <a:rPr sz="2000" b="1" spc="-45" dirty="0">
                <a:latin typeface="Arial"/>
                <a:cs typeface="Arial"/>
              </a:rPr>
              <a:t> </a:t>
            </a:r>
            <a:r>
              <a:rPr sz="2000" dirty="0">
                <a:latin typeface="Wingdings"/>
                <a:cs typeface="Wingdings"/>
              </a:rPr>
              <a:t></a:t>
            </a:r>
            <a:r>
              <a:rPr sz="2000" spc="30" dirty="0">
                <a:latin typeface="Times New Roman"/>
                <a:cs typeface="Times New Roman"/>
              </a:rPr>
              <a:t> </a:t>
            </a:r>
            <a:r>
              <a:rPr sz="2000" dirty="0">
                <a:latin typeface="Arial"/>
                <a:cs typeface="Arial"/>
              </a:rPr>
              <a:t>profil</a:t>
            </a:r>
            <a:r>
              <a:rPr sz="2000" spc="-40" dirty="0">
                <a:latin typeface="Arial"/>
                <a:cs typeface="Arial"/>
              </a:rPr>
              <a:t> </a:t>
            </a:r>
            <a:r>
              <a:rPr sz="2000" dirty="0">
                <a:latin typeface="Arial"/>
                <a:cs typeface="Arial"/>
              </a:rPr>
              <a:t>všech</a:t>
            </a:r>
            <a:r>
              <a:rPr sz="2000" spc="-30" dirty="0">
                <a:latin typeface="Arial"/>
                <a:cs typeface="Arial"/>
              </a:rPr>
              <a:t> </a:t>
            </a:r>
            <a:r>
              <a:rPr sz="2000" dirty="0">
                <a:latin typeface="Arial"/>
                <a:cs typeface="Arial"/>
              </a:rPr>
              <a:t>proteinů</a:t>
            </a:r>
            <a:r>
              <a:rPr sz="2000" spc="-40" dirty="0">
                <a:latin typeface="Arial"/>
                <a:cs typeface="Arial"/>
              </a:rPr>
              <a:t> </a:t>
            </a:r>
            <a:r>
              <a:rPr sz="2000" dirty="0">
                <a:latin typeface="Arial"/>
                <a:cs typeface="Arial"/>
              </a:rPr>
              <a:t>v</a:t>
            </a:r>
            <a:r>
              <a:rPr sz="2000" spc="-30" dirty="0">
                <a:latin typeface="Arial"/>
                <a:cs typeface="Arial"/>
              </a:rPr>
              <a:t> </a:t>
            </a:r>
            <a:r>
              <a:rPr sz="2000" dirty="0">
                <a:latin typeface="Arial"/>
                <a:cs typeface="Arial"/>
              </a:rPr>
              <a:t>organismu,</a:t>
            </a:r>
            <a:r>
              <a:rPr sz="2000" spc="-60" dirty="0">
                <a:latin typeface="Arial"/>
                <a:cs typeface="Arial"/>
              </a:rPr>
              <a:t> </a:t>
            </a:r>
            <a:r>
              <a:rPr sz="2000" dirty="0">
                <a:latin typeface="Arial"/>
                <a:cs typeface="Arial"/>
              </a:rPr>
              <a:t>tkáni,</a:t>
            </a:r>
            <a:r>
              <a:rPr sz="2000" spc="-40" dirty="0">
                <a:latin typeface="Arial"/>
                <a:cs typeface="Arial"/>
              </a:rPr>
              <a:t> </a:t>
            </a:r>
            <a:r>
              <a:rPr sz="2000" dirty="0">
                <a:latin typeface="Arial"/>
                <a:cs typeface="Arial"/>
              </a:rPr>
              <a:t>buňce</a:t>
            </a:r>
            <a:r>
              <a:rPr sz="2000" spc="-45" dirty="0">
                <a:latin typeface="Arial"/>
                <a:cs typeface="Arial"/>
              </a:rPr>
              <a:t> </a:t>
            </a:r>
            <a:r>
              <a:rPr sz="2000" dirty="0">
                <a:latin typeface="Arial"/>
                <a:cs typeface="Arial"/>
              </a:rPr>
              <a:t>nebo</a:t>
            </a:r>
            <a:r>
              <a:rPr sz="2000" spc="-30" dirty="0">
                <a:latin typeface="Arial"/>
                <a:cs typeface="Arial"/>
              </a:rPr>
              <a:t> </a:t>
            </a:r>
            <a:r>
              <a:rPr sz="2000" dirty="0">
                <a:latin typeface="Arial"/>
                <a:cs typeface="Arial"/>
              </a:rPr>
              <a:t>biologické</a:t>
            </a:r>
            <a:r>
              <a:rPr sz="2000" spc="-30" dirty="0">
                <a:latin typeface="Arial"/>
                <a:cs typeface="Arial"/>
              </a:rPr>
              <a:t> </a:t>
            </a:r>
            <a:r>
              <a:rPr sz="2000" dirty="0">
                <a:latin typeface="Arial"/>
                <a:cs typeface="Arial"/>
              </a:rPr>
              <a:t>tekutině</a:t>
            </a:r>
            <a:r>
              <a:rPr sz="2000" spc="-40" dirty="0">
                <a:latin typeface="Arial"/>
                <a:cs typeface="Arial"/>
              </a:rPr>
              <a:t> </a:t>
            </a:r>
            <a:r>
              <a:rPr sz="2000" spc="-20" dirty="0">
                <a:latin typeface="Arial"/>
                <a:cs typeface="Arial"/>
              </a:rPr>
              <a:t>nebo </a:t>
            </a:r>
            <a:r>
              <a:rPr sz="2000" dirty="0">
                <a:latin typeface="Arial"/>
                <a:cs typeface="Arial"/>
              </a:rPr>
              <a:t>podsložce</a:t>
            </a:r>
            <a:r>
              <a:rPr sz="2000" spc="-50" dirty="0">
                <a:latin typeface="Arial"/>
                <a:cs typeface="Arial"/>
              </a:rPr>
              <a:t> </a:t>
            </a:r>
            <a:r>
              <a:rPr sz="2000" dirty="0">
                <a:latin typeface="Arial"/>
                <a:cs typeface="Arial"/>
              </a:rPr>
              <a:t>kterékoli</a:t>
            </a:r>
            <a:r>
              <a:rPr sz="2000" spc="-45" dirty="0">
                <a:latin typeface="Arial"/>
                <a:cs typeface="Arial"/>
              </a:rPr>
              <a:t> </a:t>
            </a:r>
            <a:r>
              <a:rPr sz="2000" dirty="0">
                <a:latin typeface="Arial"/>
                <a:cs typeface="Arial"/>
              </a:rPr>
              <a:t>z</a:t>
            </a:r>
            <a:r>
              <a:rPr sz="2000" spc="-30" dirty="0">
                <a:latin typeface="Arial"/>
                <a:cs typeface="Arial"/>
              </a:rPr>
              <a:t> </a:t>
            </a:r>
            <a:r>
              <a:rPr sz="2000" dirty="0">
                <a:latin typeface="Arial"/>
                <a:cs typeface="Arial"/>
              </a:rPr>
              <a:t>nich</a:t>
            </a:r>
            <a:r>
              <a:rPr sz="2000" spc="-10" dirty="0">
                <a:latin typeface="Arial"/>
                <a:cs typeface="Arial"/>
              </a:rPr>
              <a:t> </a:t>
            </a:r>
            <a:r>
              <a:rPr sz="2000" dirty="0">
                <a:latin typeface="Wingdings"/>
                <a:cs typeface="Wingdings"/>
              </a:rPr>
              <a:t></a:t>
            </a:r>
            <a:r>
              <a:rPr sz="2000" spc="30" dirty="0">
                <a:latin typeface="Times New Roman"/>
                <a:cs typeface="Times New Roman"/>
              </a:rPr>
              <a:t> </a:t>
            </a:r>
            <a:r>
              <a:rPr sz="2000" dirty="0">
                <a:latin typeface="Arial"/>
                <a:cs typeface="Arial"/>
              </a:rPr>
              <a:t>pohled</a:t>
            </a:r>
            <a:r>
              <a:rPr sz="2000" spc="-30" dirty="0">
                <a:latin typeface="Arial"/>
                <a:cs typeface="Arial"/>
              </a:rPr>
              <a:t> </a:t>
            </a:r>
            <a:r>
              <a:rPr sz="2000" dirty="0">
                <a:latin typeface="Arial"/>
                <a:cs typeface="Arial"/>
              </a:rPr>
              <a:t>při</a:t>
            </a:r>
            <a:r>
              <a:rPr sz="2000" spc="-35" dirty="0">
                <a:latin typeface="Arial"/>
                <a:cs typeface="Arial"/>
              </a:rPr>
              <a:t> </a:t>
            </a:r>
            <a:r>
              <a:rPr sz="2000" spc="-10" dirty="0">
                <a:latin typeface="Arial"/>
                <a:cs typeface="Arial"/>
              </a:rPr>
              <a:t>zdraví/nemoci</a:t>
            </a:r>
            <a:endParaRPr sz="2000" dirty="0">
              <a:latin typeface="Arial"/>
              <a:cs typeface="Arial"/>
            </a:endParaRPr>
          </a:p>
          <a:p>
            <a:pPr marL="601980">
              <a:lnSpc>
                <a:spcPct val="100000"/>
              </a:lnSpc>
              <a:spcBef>
                <a:spcPts val="15"/>
              </a:spcBef>
            </a:pPr>
            <a:r>
              <a:rPr sz="1600" dirty="0">
                <a:latin typeface="Wingdings"/>
                <a:cs typeface="Wingdings"/>
              </a:rPr>
              <a:t></a:t>
            </a:r>
            <a:r>
              <a:rPr sz="1600" spc="-15" dirty="0">
                <a:latin typeface="Times New Roman"/>
                <a:cs typeface="Times New Roman"/>
              </a:rPr>
              <a:t> </a:t>
            </a:r>
            <a:r>
              <a:rPr sz="1600" dirty="0" err="1">
                <a:latin typeface="Arial"/>
                <a:cs typeface="Arial"/>
              </a:rPr>
              <a:t>proteiny</a:t>
            </a:r>
            <a:r>
              <a:rPr sz="1600" spc="-60" dirty="0">
                <a:latin typeface="Arial"/>
                <a:cs typeface="Arial"/>
              </a:rPr>
              <a:t> </a:t>
            </a:r>
            <a:r>
              <a:rPr lang="cs-CZ" sz="1600" spc="-60" dirty="0" smtClean="0">
                <a:latin typeface="Arial"/>
                <a:cs typeface="Arial"/>
              </a:rPr>
              <a:t>z</a:t>
            </a:r>
            <a:r>
              <a:rPr sz="1600" dirty="0" smtClean="0">
                <a:latin typeface="Arial"/>
                <a:cs typeface="Arial"/>
              </a:rPr>
              <a:t>e</a:t>
            </a:r>
            <a:r>
              <a:rPr sz="1600" spc="-50" dirty="0" smtClean="0">
                <a:latin typeface="Arial"/>
                <a:cs typeface="Arial"/>
              </a:rPr>
              <a:t> </a:t>
            </a:r>
            <a:r>
              <a:rPr sz="1600" dirty="0">
                <a:latin typeface="Arial"/>
                <a:cs typeface="Arial"/>
              </a:rPr>
              <a:t>vzorku</a:t>
            </a:r>
            <a:r>
              <a:rPr sz="1600" spc="-50"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ne/jsou,</a:t>
            </a:r>
            <a:r>
              <a:rPr sz="1600" spc="-65" dirty="0">
                <a:latin typeface="Arial"/>
                <a:cs typeface="Arial"/>
              </a:rPr>
              <a:t> </a:t>
            </a:r>
            <a:r>
              <a:rPr sz="1600" dirty="0">
                <a:latin typeface="Arial"/>
                <a:cs typeface="Arial"/>
              </a:rPr>
              <a:t>množství,</a:t>
            </a:r>
            <a:r>
              <a:rPr sz="1600" spc="-40" dirty="0">
                <a:latin typeface="Arial"/>
                <a:cs typeface="Arial"/>
              </a:rPr>
              <a:t> </a:t>
            </a:r>
            <a:r>
              <a:rPr sz="1600" dirty="0">
                <a:latin typeface="Arial"/>
                <a:cs typeface="Arial"/>
              </a:rPr>
              <a:t>posttranslační</a:t>
            </a:r>
            <a:r>
              <a:rPr sz="1600" spc="-50" dirty="0">
                <a:latin typeface="Arial"/>
                <a:cs typeface="Arial"/>
              </a:rPr>
              <a:t> </a:t>
            </a:r>
            <a:r>
              <a:rPr sz="1600" dirty="0">
                <a:latin typeface="Arial"/>
                <a:cs typeface="Arial"/>
              </a:rPr>
              <a:t>modifikace,</a:t>
            </a:r>
            <a:r>
              <a:rPr sz="1600" spc="-65" dirty="0">
                <a:latin typeface="Arial"/>
                <a:cs typeface="Arial"/>
              </a:rPr>
              <a:t> </a:t>
            </a:r>
            <a:r>
              <a:rPr sz="1600" dirty="0">
                <a:latin typeface="Arial"/>
                <a:cs typeface="Arial"/>
              </a:rPr>
              <a:t>izoformy,</a:t>
            </a:r>
            <a:r>
              <a:rPr sz="1600" spc="-35" dirty="0">
                <a:latin typeface="Arial"/>
                <a:cs typeface="Arial"/>
              </a:rPr>
              <a:t> </a:t>
            </a:r>
            <a:r>
              <a:rPr sz="1600" dirty="0">
                <a:latin typeface="Arial"/>
                <a:cs typeface="Arial"/>
              </a:rPr>
              <a:t>molekulární</a:t>
            </a:r>
            <a:r>
              <a:rPr sz="1600" spc="-65" dirty="0">
                <a:latin typeface="Arial"/>
                <a:cs typeface="Arial"/>
              </a:rPr>
              <a:t> </a:t>
            </a:r>
            <a:r>
              <a:rPr sz="1600" spc="-10" dirty="0">
                <a:latin typeface="Arial"/>
                <a:cs typeface="Arial"/>
              </a:rPr>
              <a:t>interakce</a:t>
            </a:r>
            <a:endParaRPr sz="1600" dirty="0">
              <a:latin typeface="Arial"/>
              <a:cs typeface="Arial"/>
            </a:endParaRPr>
          </a:p>
          <a:p>
            <a:pPr marL="601980">
              <a:lnSpc>
                <a:spcPct val="100000"/>
              </a:lnSpc>
            </a:pPr>
            <a:r>
              <a:rPr sz="1600" dirty="0">
                <a:latin typeface="Wingdings"/>
                <a:cs typeface="Wingdings"/>
              </a:rPr>
              <a:t></a:t>
            </a:r>
            <a:r>
              <a:rPr sz="1600" spc="15" dirty="0">
                <a:latin typeface="Times New Roman"/>
                <a:cs typeface="Times New Roman"/>
              </a:rPr>
              <a:t> </a:t>
            </a:r>
            <a:r>
              <a:rPr sz="1600" spc="-20" dirty="0">
                <a:latin typeface="Arial"/>
                <a:cs typeface="Arial"/>
              </a:rPr>
              <a:t>1-D/2-</a:t>
            </a:r>
            <a:r>
              <a:rPr sz="1600" dirty="0">
                <a:latin typeface="Arial"/>
                <a:cs typeface="Arial"/>
              </a:rPr>
              <a:t>D</a:t>
            </a:r>
            <a:r>
              <a:rPr sz="1600" spc="-15" dirty="0">
                <a:latin typeface="Arial"/>
                <a:cs typeface="Arial"/>
              </a:rPr>
              <a:t> </a:t>
            </a:r>
            <a:r>
              <a:rPr sz="1600" dirty="0">
                <a:latin typeface="Arial"/>
                <a:cs typeface="Arial"/>
              </a:rPr>
              <a:t>gelová</a:t>
            </a:r>
            <a:r>
              <a:rPr sz="1600" spc="-45" dirty="0">
                <a:latin typeface="Arial"/>
                <a:cs typeface="Arial"/>
              </a:rPr>
              <a:t> </a:t>
            </a:r>
            <a:r>
              <a:rPr sz="1600" dirty="0">
                <a:latin typeface="Arial"/>
                <a:cs typeface="Arial"/>
              </a:rPr>
              <a:t>elektroforéza</a:t>
            </a:r>
            <a:r>
              <a:rPr sz="1600" spc="-25" dirty="0">
                <a:latin typeface="Arial"/>
                <a:cs typeface="Arial"/>
              </a:rPr>
              <a:t> </a:t>
            </a:r>
            <a:r>
              <a:rPr sz="1600" dirty="0">
                <a:latin typeface="Arial"/>
                <a:cs typeface="Arial"/>
              </a:rPr>
              <a:t>s</a:t>
            </a:r>
            <a:r>
              <a:rPr sz="1600" spc="-20" dirty="0">
                <a:latin typeface="Arial"/>
                <a:cs typeface="Arial"/>
              </a:rPr>
              <a:t> </a:t>
            </a:r>
            <a:r>
              <a:rPr sz="1600" dirty="0">
                <a:latin typeface="Arial"/>
                <a:cs typeface="Arial"/>
              </a:rPr>
              <a:t>hmot.</a:t>
            </a:r>
            <a:r>
              <a:rPr sz="1600" spc="-25" dirty="0">
                <a:latin typeface="Arial"/>
                <a:cs typeface="Arial"/>
              </a:rPr>
              <a:t> </a:t>
            </a:r>
            <a:r>
              <a:rPr sz="1600" dirty="0">
                <a:latin typeface="Arial"/>
                <a:cs typeface="Arial"/>
              </a:rPr>
              <a:t>spektrometrií, kapalinová</a:t>
            </a:r>
            <a:r>
              <a:rPr sz="1600" spc="-55" dirty="0">
                <a:latin typeface="Arial"/>
                <a:cs typeface="Arial"/>
              </a:rPr>
              <a:t> </a:t>
            </a:r>
            <a:r>
              <a:rPr sz="1600" spc="-10" dirty="0">
                <a:latin typeface="Arial"/>
                <a:cs typeface="Arial"/>
              </a:rPr>
              <a:t>chromatografie</a:t>
            </a:r>
            <a:r>
              <a:rPr sz="1600" spc="-15" dirty="0">
                <a:latin typeface="Arial"/>
                <a:cs typeface="Arial"/>
              </a:rPr>
              <a:t> </a:t>
            </a:r>
            <a:r>
              <a:rPr sz="1600" dirty="0">
                <a:latin typeface="Arial"/>
                <a:cs typeface="Arial"/>
              </a:rPr>
              <a:t>s</a:t>
            </a:r>
            <a:r>
              <a:rPr sz="1600" spc="-35" dirty="0">
                <a:latin typeface="Arial"/>
                <a:cs typeface="Arial"/>
              </a:rPr>
              <a:t> </a:t>
            </a:r>
            <a:r>
              <a:rPr sz="1600" dirty="0">
                <a:latin typeface="Arial"/>
                <a:cs typeface="Arial"/>
              </a:rPr>
              <a:t>hmotnostním </a:t>
            </a:r>
            <a:r>
              <a:rPr sz="1600" spc="-10" dirty="0">
                <a:latin typeface="Arial"/>
                <a:cs typeface="Arial"/>
              </a:rPr>
              <a:t>spektrometrem</a:t>
            </a:r>
            <a:endParaRPr sz="1600" dirty="0">
              <a:latin typeface="Arial"/>
              <a:cs typeface="Arial"/>
            </a:endParaRPr>
          </a:p>
          <a:p>
            <a:pPr marL="601980">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k</a:t>
            </a:r>
            <a:r>
              <a:rPr sz="1600" spc="-30" dirty="0">
                <a:latin typeface="Arial"/>
                <a:cs typeface="Arial"/>
              </a:rPr>
              <a:t> </a:t>
            </a:r>
            <a:r>
              <a:rPr sz="1600" spc="-10" dirty="0">
                <a:latin typeface="Arial"/>
                <a:cs typeface="Arial"/>
              </a:rPr>
              <a:t>charakterizaci</a:t>
            </a:r>
            <a:r>
              <a:rPr sz="1600" spc="-40" dirty="0">
                <a:latin typeface="Arial"/>
                <a:cs typeface="Arial"/>
              </a:rPr>
              <a:t> </a:t>
            </a:r>
            <a:r>
              <a:rPr sz="1600" dirty="0">
                <a:latin typeface="Arial"/>
                <a:cs typeface="Arial"/>
              </a:rPr>
              <a:t>změn</a:t>
            </a:r>
            <a:r>
              <a:rPr sz="1600" spc="-20" dirty="0">
                <a:latin typeface="Arial"/>
                <a:cs typeface="Arial"/>
              </a:rPr>
              <a:t> </a:t>
            </a:r>
            <a:r>
              <a:rPr sz="1600" dirty="0">
                <a:latin typeface="Arial"/>
                <a:cs typeface="Arial"/>
              </a:rPr>
              <a:t>při</a:t>
            </a:r>
            <a:r>
              <a:rPr sz="1600" spc="-30" dirty="0">
                <a:latin typeface="Arial"/>
                <a:cs typeface="Arial"/>
              </a:rPr>
              <a:t> </a:t>
            </a:r>
            <a:r>
              <a:rPr sz="1600" dirty="0">
                <a:latin typeface="Arial"/>
                <a:cs typeface="Arial"/>
              </a:rPr>
              <a:t>gingivitidě,</a:t>
            </a:r>
            <a:r>
              <a:rPr sz="1600" spc="-55" dirty="0">
                <a:latin typeface="Arial"/>
                <a:cs typeface="Arial"/>
              </a:rPr>
              <a:t> </a:t>
            </a:r>
            <a:r>
              <a:rPr sz="1600" dirty="0">
                <a:latin typeface="Arial"/>
                <a:cs typeface="Arial"/>
              </a:rPr>
              <a:t>mírné, středně</a:t>
            </a:r>
            <a:r>
              <a:rPr sz="1600" spc="-25" dirty="0">
                <a:latin typeface="Arial"/>
                <a:cs typeface="Arial"/>
              </a:rPr>
              <a:t> </a:t>
            </a:r>
            <a:r>
              <a:rPr sz="1600" dirty="0">
                <a:latin typeface="Arial"/>
                <a:cs typeface="Arial"/>
              </a:rPr>
              <a:t>těžké</a:t>
            </a:r>
            <a:r>
              <a:rPr sz="1600" spc="-30" dirty="0">
                <a:latin typeface="Arial"/>
                <a:cs typeface="Arial"/>
              </a:rPr>
              <a:t> </a:t>
            </a:r>
            <a:r>
              <a:rPr sz="1600" dirty="0">
                <a:latin typeface="Arial"/>
                <a:cs typeface="Arial"/>
              </a:rPr>
              <a:t>a</a:t>
            </a:r>
            <a:r>
              <a:rPr sz="1600" spc="-20" dirty="0">
                <a:latin typeface="Arial"/>
                <a:cs typeface="Arial"/>
              </a:rPr>
              <a:t> </a:t>
            </a:r>
            <a:r>
              <a:rPr sz="1600" dirty="0">
                <a:latin typeface="Arial"/>
                <a:cs typeface="Arial"/>
              </a:rPr>
              <a:t>chronické</a:t>
            </a:r>
            <a:r>
              <a:rPr sz="1600" spc="-5" dirty="0">
                <a:latin typeface="Arial"/>
                <a:cs typeface="Arial"/>
              </a:rPr>
              <a:t> </a:t>
            </a:r>
            <a:r>
              <a:rPr sz="1600" spc="-10" dirty="0">
                <a:latin typeface="Arial"/>
                <a:cs typeface="Arial"/>
              </a:rPr>
              <a:t>parodontitidě</a:t>
            </a:r>
            <a:endParaRPr sz="1600" dirty="0">
              <a:latin typeface="Arial"/>
              <a:cs typeface="Arial"/>
            </a:endParaRPr>
          </a:p>
          <a:p>
            <a:pPr>
              <a:lnSpc>
                <a:spcPct val="100000"/>
              </a:lnSpc>
            </a:pPr>
            <a:endParaRPr sz="1600" dirty="0">
              <a:latin typeface="Arial"/>
              <a:cs typeface="Arial"/>
            </a:endParaRPr>
          </a:p>
          <a:p>
            <a:pPr>
              <a:lnSpc>
                <a:spcPct val="100000"/>
              </a:lnSpc>
              <a:spcBef>
                <a:spcPts val="1105"/>
              </a:spcBef>
            </a:pPr>
            <a:endParaRPr sz="1600" dirty="0">
              <a:latin typeface="Arial"/>
              <a:cs typeface="Arial"/>
            </a:endParaRPr>
          </a:p>
          <a:p>
            <a:pPr marL="190500" marR="502920" indent="-178435">
              <a:lnSpc>
                <a:spcPct val="100000"/>
              </a:lnSpc>
              <a:spcBef>
                <a:spcPts val="5"/>
              </a:spcBef>
              <a:tabLst>
                <a:tab pos="190500" algn="l"/>
              </a:tabLst>
            </a:pPr>
            <a:r>
              <a:rPr sz="2000" dirty="0">
                <a:solidFill>
                  <a:srgbClr val="0000DC"/>
                </a:solidFill>
                <a:latin typeface="Arial"/>
                <a:cs typeface="Arial"/>
              </a:rPr>
              <a:t>̶	</a:t>
            </a:r>
            <a:r>
              <a:rPr sz="2000" dirty="0">
                <a:solidFill>
                  <a:srgbClr val="FF0000"/>
                </a:solidFill>
                <a:latin typeface="Arial"/>
                <a:cs typeface="Arial"/>
              </a:rPr>
              <a:t>vysoce</a:t>
            </a:r>
            <a:r>
              <a:rPr sz="2000" spc="-35" dirty="0">
                <a:solidFill>
                  <a:srgbClr val="FF0000"/>
                </a:solidFill>
                <a:latin typeface="Arial"/>
                <a:cs typeface="Arial"/>
              </a:rPr>
              <a:t> </a:t>
            </a:r>
            <a:r>
              <a:rPr sz="2000" dirty="0">
                <a:solidFill>
                  <a:srgbClr val="FF0000"/>
                </a:solidFill>
                <a:latin typeface="Arial"/>
                <a:cs typeface="Arial"/>
              </a:rPr>
              <a:t>rozlišovací</a:t>
            </a:r>
            <a:r>
              <a:rPr sz="2000" spc="-60" dirty="0">
                <a:solidFill>
                  <a:srgbClr val="FF0000"/>
                </a:solidFill>
                <a:latin typeface="Arial"/>
                <a:cs typeface="Arial"/>
              </a:rPr>
              <a:t> </a:t>
            </a:r>
            <a:r>
              <a:rPr sz="2000" dirty="0">
                <a:solidFill>
                  <a:srgbClr val="FF0000"/>
                </a:solidFill>
                <a:latin typeface="Arial"/>
                <a:cs typeface="Arial"/>
              </a:rPr>
              <a:t>techniky</a:t>
            </a:r>
            <a:r>
              <a:rPr sz="2000" spc="-45" dirty="0">
                <a:solidFill>
                  <a:srgbClr val="FF0000"/>
                </a:solidFill>
                <a:latin typeface="Arial"/>
                <a:cs typeface="Arial"/>
              </a:rPr>
              <a:t> </a:t>
            </a:r>
            <a:r>
              <a:rPr sz="2000" dirty="0">
                <a:solidFill>
                  <a:srgbClr val="FF0000"/>
                </a:solidFill>
                <a:latin typeface="Arial"/>
                <a:cs typeface="Arial"/>
              </a:rPr>
              <a:t>+</a:t>
            </a:r>
            <a:r>
              <a:rPr sz="2000" spc="-35" dirty="0">
                <a:solidFill>
                  <a:srgbClr val="FF0000"/>
                </a:solidFill>
                <a:latin typeface="Arial"/>
                <a:cs typeface="Arial"/>
              </a:rPr>
              <a:t> </a:t>
            </a:r>
            <a:r>
              <a:rPr sz="2000" dirty="0">
                <a:solidFill>
                  <a:srgbClr val="FF0000"/>
                </a:solidFill>
                <a:latin typeface="Arial"/>
                <a:cs typeface="Arial"/>
              </a:rPr>
              <a:t>klinické</a:t>
            </a:r>
            <a:r>
              <a:rPr sz="2000" spc="-30" dirty="0">
                <a:solidFill>
                  <a:srgbClr val="FF0000"/>
                </a:solidFill>
                <a:latin typeface="Arial"/>
                <a:cs typeface="Arial"/>
              </a:rPr>
              <a:t> </a:t>
            </a:r>
            <a:r>
              <a:rPr sz="2000" dirty="0">
                <a:solidFill>
                  <a:srgbClr val="FF0000"/>
                </a:solidFill>
                <a:latin typeface="Arial"/>
                <a:cs typeface="Arial"/>
              </a:rPr>
              <a:t>údaje</a:t>
            </a:r>
            <a:r>
              <a:rPr sz="2000" spc="-30" dirty="0">
                <a:solidFill>
                  <a:srgbClr val="FF0000"/>
                </a:solidFill>
                <a:latin typeface="Arial"/>
                <a:cs typeface="Arial"/>
              </a:rPr>
              <a:t> </a:t>
            </a:r>
            <a:r>
              <a:rPr sz="2000" dirty="0">
                <a:solidFill>
                  <a:srgbClr val="FF0000"/>
                </a:solidFill>
                <a:latin typeface="Arial"/>
                <a:cs typeface="Arial"/>
              </a:rPr>
              <a:t>+</a:t>
            </a:r>
            <a:r>
              <a:rPr sz="2000" spc="-35" dirty="0">
                <a:solidFill>
                  <a:srgbClr val="FF0000"/>
                </a:solidFill>
                <a:latin typeface="Arial"/>
                <a:cs typeface="Arial"/>
              </a:rPr>
              <a:t> </a:t>
            </a:r>
            <a:r>
              <a:rPr sz="2000" dirty="0">
                <a:solidFill>
                  <a:srgbClr val="FF0000"/>
                </a:solidFill>
                <a:latin typeface="Arial"/>
                <a:cs typeface="Arial"/>
              </a:rPr>
              <a:t>longitudinální</a:t>
            </a:r>
            <a:r>
              <a:rPr sz="2000" spc="-30" dirty="0">
                <a:solidFill>
                  <a:srgbClr val="FF0000"/>
                </a:solidFill>
                <a:latin typeface="Arial"/>
                <a:cs typeface="Arial"/>
              </a:rPr>
              <a:t> </a:t>
            </a:r>
            <a:r>
              <a:rPr sz="2000" dirty="0">
                <a:solidFill>
                  <a:srgbClr val="FF0000"/>
                </a:solidFill>
                <a:latin typeface="Arial"/>
                <a:cs typeface="Arial"/>
              </a:rPr>
              <a:t>studie</a:t>
            </a:r>
            <a:r>
              <a:rPr sz="2000" spc="-25" dirty="0">
                <a:solidFill>
                  <a:srgbClr val="FF0000"/>
                </a:solidFill>
                <a:latin typeface="Arial"/>
                <a:cs typeface="Arial"/>
              </a:rPr>
              <a:t> </a:t>
            </a:r>
            <a:r>
              <a:rPr sz="2000" dirty="0">
                <a:solidFill>
                  <a:srgbClr val="FF0000"/>
                </a:solidFill>
                <a:latin typeface="Wingdings"/>
                <a:cs typeface="Wingdings"/>
              </a:rPr>
              <a:t></a:t>
            </a:r>
            <a:r>
              <a:rPr sz="2000" spc="35" dirty="0">
                <a:solidFill>
                  <a:srgbClr val="FF0000"/>
                </a:solidFill>
                <a:latin typeface="Times New Roman"/>
                <a:cs typeface="Times New Roman"/>
              </a:rPr>
              <a:t> </a:t>
            </a:r>
            <a:r>
              <a:rPr sz="2000" dirty="0">
                <a:solidFill>
                  <a:srgbClr val="FF0000"/>
                </a:solidFill>
                <a:latin typeface="Arial"/>
                <a:cs typeface="Arial"/>
              </a:rPr>
              <a:t>pochopení</a:t>
            </a:r>
            <a:r>
              <a:rPr sz="2000" spc="-60" dirty="0">
                <a:solidFill>
                  <a:srgbClr val="FF0000"/>
                </a:solidFill>
                <a:latin typeface="Arial"/>
                <a:cs typeface="Arial"/>
              </a:rPr>
              <a:t> </a:t>
            </a:r>
            <a:r>
              <a:rPr sz="2000" spc="-10" dirty="0">
                <a:solidFill>
                  <a:srgbClr val="FF0000"/>
                </a:solidFill>
                <a:latin typeface="Arial"/>
                <a:cs typeface="Arial"/>
              </a:rPr>
              <a:t>interakcí </a:t>
            </a:r>
            <a:r>
              <a:rPr sz="2000" dirty="0">
                <a:solidFill>
                  <a:srgbClr val="FF0000"/>
                </a:solidFill>
                <a:latin typeface="Arial"/>
                <a:cs typeface="Arial"/>
              </a:rPr>
              <a:t>mikrobioty</a:t>
            </a:r>
            <a:r>
              <a:rPr sz="2000" spc="-45" dirty="0">
                <a:solidFill>
                  <a:srgbClr val="FF0000"/>
                </a:solidFill>
                <a:latin typeface="Arial"/>
                <a:cs typeface="Arial"/>
              </a:rPr>
              <a:t> </a:t>
            </a:r>
            <a:r>
              <a:rPr sz="2000" dirty="0">
                <a:solidFill>
                  <a:srgbClr val="FF0000"/>
                </a:solidFill>
                <a:latin typeface="Arial"/>
                <a:cs typeface="Arial"/>
              </a:rPr>
              <a:t>od</a:t>
            </a:r>
            <a:r>
              <a:rPr sz="2000" spc="-25" dirty="0">
                <a:solidFill>
                  <a:srgbClr val="FF0000"/>
                </a:solidFill>
                <a:latin typeface="Arial"/>
                <a:cs typeface="Arial"/>
              </a:rPr>
              <a:t> </a:t>
            </a:r>
            <a:r>
              <a:rPr sz="2000" dirty="0">
                <a:solidFill>
                  <a:srgbClr val="FF0000"/>
                </a:solidFill>
                <a:latin typeface="Arial"/>
                <a:cs typeface="Arial"/>
              </a:rPr>
              <a:t>druhové</a:t>
            </a:r>
            <a:r>
              <a:rPr sz="2000" spc="-40" dirty="0">
                <a:solidFill>
                  <a:srgbClr val="FF0000"/>
                </a:solidFill>
                <a:latin typeface="Arial"/>
                <a:cs typeface="Arial"/>
              </a:rPr>
              <a:t> </a:t>
            </a:r>
            <a:r>
              <a:rPr sz="2000" dirty="0">
                <a:solidFill>
                  <a:srgbClr val="FF0000"/>
                </a:solidFill>
                <a:latin typeface="Arial"/>
                <a:cs typeface="Arial"/>
              </a:rPr>
              <a:t>úrovně</a:t>
            </a:r>
            <a:r>
              <a:rPr sz="2000" spc="-30" dirty="0">
                <a:solidFill>
                  <a:srgbClr val="FF0000"/>
                </a:solidFill>
                <a:latin typeface="Arial"/>
                <a:cs typeface="Arial"/>
              </a:rPr>
              <a:t> </a:t>
            </a:r>
            <a:r>
              <a:rPr sz="2000" dirty="0">
                <a:solidFill>
                  <a:srgbClr val="FF0000"/>
                </a:solidFill>
                <a:latin typeface="Arial"/>
                <a:cs typeface="Arial"/>
              </a:rPr>
              <a:t>po</a:t>
            </a:r>
            <a:r>
              <a:rPr sz="2000" spc="-25" dirty="0">
                <a:solidFill>
                  <a:srgbClr val="FF0000"/>
                </a:solidFill>
                <a:latin typeface="Arial"/>
                <a:cs typeface="Arial"/>
              </a:rPr>
              <a:t> </a:t>
            </a:r>
            <a:r>
              <a:rPr sz="2000" dirty="0">
                <a:solidFill>
                  <a:srgbClr val="FF0000"/>
                </a:solidFill>
                <a:latin typeface="Arial"/>
                <a:cs typeface="Arial"/>
              </a:rPr>
              <a:t>molekulární</a:t>
            </a:r>
            <a:r>
              <a:rPr sz="2000" spc="-55" dirty="0">
                <a:solidFill>
                  <a:srgbClr val="FF0000"/>
                </a:solidFill>
                <a:latin typeface="Arial"/>
                <a:cs typeface="Arial"/>
              </a:rPr>
              <a:t> </a:t>
            </a:r>
            <a:r>
              <a:rPr sz="2000" dirty="0">
                <a:solidFill>
                  <a:srgbClr val="FF0000"/>
                </a:solidFill>
                <a:latin typeface="Arial"/>
                <a:cs typeface="Arial"/>
              </a:rPr>
              <a:t>úroveň</a:t>
            </a:r>
            <a:r>
              <a:rPr sz="2000" spc="-40" dirty="0">
                <a:solidFill>
                  <a:srgbClr val="FF0000"/>
                </a:solidFill>
                <a:latin typeface="Arial"/>
                <a:cs typeface="Arial"/>
              </a:rPr>
              <a:t> </a:t>
            </a:r>
            <a:r>
              <a:rPr sz="2000" dirty="0">
                <a:solidFill>
                  <a:srgbClr val="FF0000"/>
                </a:solidFill>
                <a:latin typeface="Arial"/>
                <a:cs typeface="Arial"/>
              </a:rPr>
              <a:t>a</a:t>
            </a:r>
            <a:r>
              <a:rPr sz="2000" spc="-10" dirty="0">
                <a:solidFill>
                  <a:srgbClr val="FF0000"/>
                </a:solidFill>
                <a:latin typeface="Arial"/>
                <a:cs typeface="Arial"/>
              </a:rPr>
              <a:t> </a:t>
            </a:r>
            <a:r>
              <a:rPr sz="2000" dirty="0">
                <a:solidFill>
                  <a:srgbClr val="FF0000"/>
                </a:solidFill>
                <a:latin typeface="Arial"/>
                <a:cs typeface="Arial"/>
              </a:rPr>
              <a:t>jejich</a:t>
            </a:r>
            <a:r>
              <a:rPr sz="2000" spc="-10" dirty="0">
                <a:solidFill>
                  <a:srgbClr val="FF0000"/>
                </a:solidFill>
                <a:latin typeface="Arial"/>
                <a:cs typeface="Arial"/>
              </a:rPr>
              <a:t> </a:t>
            </a:r>
            <a:r>
              <a:rPr sz="2000" dirty="0">
                <a:solidFill>
                  <a:srgbClr val="FF0000"/>
                </a:solidFill>
                <a:latin typeface="Arial"/>
                <a:cs typeface="Arial"/>
              </a:rPr>
              <a:t>důsledků</a:t>
            </a:r>
            <a:r>
              <a:rPr sz="2000" spc="-40" dirty="0">
                <a:solidFill>
                  <a:srgbClr val="FF0000"/>
                </a:solidFill>
                <a:latin typeface="Arial"/>
                <a:cs typeface="Arial"/>
              </a:rPr>
              <a:t> </a:t>
            </a:r>
            <a:r>
              <a:rPr sz="2000" dirty="0">
                <a:solidFill>
                  <a:srgbClr val="FF0000"/>
                </a:solidFill>
                <a:latin typeface="Arial"/>
                <a:cs typeface="Arial"/>
              </a:rPr>
              <a:t>na</a:t>
            </a:r>
            <a:r>
              <a:rPr sz="2000" spc="-25" dirty="0">
                <a:solidFill>
                  <a:srgbClr val="FF0000"/>
                </a:solidFill>
                <a:latin typeface="Arial"/>
                <a:cs typeface="Arial"/>
              </a:rPr>
              <a:t> </a:t>
            </a:r>
            <a:r>
              <a:rPr sz="2000" dirty="0">
                <a:solidFill>
                  <a:srgbClr val="FF0000"/>
                </a:solidFill>
                <a:latin typeface="Arial"/>
                <a:cs typeface="Arial"/>
              </a:rPr>
              <a:t>zdraví</a:t>
            </a:r>
            <a:r>
              <a:rPr sz="2000" spc="-55" dirty="0">
                <a:solidFill>
                  <a:srgbClr val="FF0000"/>
                </a:solidFill>
                <a:latin typeface="Arial"/>
                <a:cs typeface="Arial"/>
              </a:rPr>
              <a:t> </a:t>
            </a:r>
            <a:r>
              <a:rPr sz="2000" spc="-10" dirty="0">
                <a:solidFill>
                  <a:srgbClr val="FF0000"/>
                </a:solidFill>
                <a:latin typeface="Arial"/>
                <a:cs typeface="Arial"/>
              </a:rPr>
              <a:t>hostitele</a:t>
            </a:r>
            <a:endParaRPr sz="2000" dirty="0">
              <a:solidFill>
                <a:srgbClr val="FF0000"/>
              </a:solidFill>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36894" y="469424"/>
            <a:ext cx="8892514" cy="5015426"/>
          </a:xfrm>
          <a:prstGeom prst="rect">
            <a:avLst/>
          </a:prstGeom>
        </p:spPr>
      </p:pic>
      <p:sp>
        <p:nvSpPr>
          <p:cNvPr id="4" name="object 4"/>
          <p:cNvSpPr txBox="1">
            <a:spLocks noGrp="1"/>
          </p:cNvSpPr>
          <p:nvPr>
            <p:ph type="title"/>
          </p:nvPr>
        </p:nvSpPr>
        <p:spPr>
          <a:xfrm>
            <a:off x="141223" y="8890"/>
            <a:ext cx="5782945"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25" dirty="0"/>
              <a:t>OM</a:t>
            </a:r>
          </a:p>
        </p:txBody>
      </p:sp>
      <p:sp>
        <p:nvSpPr>
          <p:cNvPr id="5" name="object 5"/>
          <p:cNvSpPr txBox="1"/>
          <p:nvPr/>
        </p:nvSpPr>
        <p:spPr>
          <a:xfrm>
            <a:off x="8879585" y="6569150"/>
            <a:ext cx="164465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https://doi.org/10.3390/microorganisms8020308</a:t>
            </a:r>
            <a:endParaRPr sz="600">
              <a:latin typeface="Arial"/>
              <a:cs typeface="Arial"/>
            </a:endParaRPr>
          </a:p>
        </p:txBody>
      </p:sp>
      <p:sp>
        <p:nvSpPr>
          <p:cNvPr id="6" name="object 6"/>
          <p:cNvSpPr txBox="1"/>
          <p:nvPr/>
        </p:nvSpPr>
        <p:spPr>
          <a:xfrm>
            <a:off x="144576" y="5495645"/>
            <a:ext cx="10687050" cy="1000760"/>
          </a:xfrm>
          <a:prstGeom prst="rect">
            <a:avLst/>
          </a:prstGeom>
        </p:spPr>
        <p:txBody>
          <a:bodyPr vert="horz" wrap="square" lIns="0" tIns="13335" rIns="0" bIns="0" rtlCol="0">
            <a:spAutoFit/>
          </a:bodyPr>
          <a:lstStyle/>
          <a:p>
            <a:pPr marL="12700" marR="5080" algn="just">
              <a:lnSpc>
                <a:spcPct val="99900"/>
              </a:lnSpc>
              <a:spcBef>
                <a:spcPts val="105"/>
              </a:spcBef>
            </a:pPr>
            <a:r>
              <a:rPr sz="800" dirty="0">
                <a:latin typeface="Tahoma"/>
                <a:cs typeface="Tahoma"/>
              </a:rPr>
              <a:t>Schematics of</a:t>
            </a:r>
            <a:r>
              <a:rPr sz="800" spc="-5" dirty="0">
                <a:latin typeface="Tahoma"/>
                <a:cs typeface="Tahoma"/>
              </a:rPr>
              <a:t> </a:t>
            </a:r>
            <a:r>
              <a:rPr sz="800" dirty="0">
                <a:latin typeface="Tahoma"/>
                <a:cs typeface="Tahoma"/>
              </a:rPr>
              <a:t>standard techniques used</a:t>
            </a:r>
            <a:r>
              <a:rPr sz="800" spc="-5" dirty="0">
                <a:latin typeface="Tahoma"/>
                <a:cs typeface="Tahoma"/>
              </a:rPr>
              <a:t> </a:t>
            </a:r>
            <a:r>
              <a:rPr sz="800" dirty="0">
                <a:latin typeface="Tahoma"/>
                <a:cs typeface="Tahoma"/>
              </a:rPr>
              <a:t>in</a:t>
            </a:r>
            <a:r>
              <a:rPr sz="800" spc="-5" dirty="0">
                <a:latin typeface="Tahoma"/>
                <a:cs typeface="Tahoma"/>
              </a:rPr>
              <a:t> </a:t>
            </a:r>
            <a:r>
              <a:rPr sz="800" dirty="0">
                <a:latin typeface="Tahoma"/>
                <a:cs typeface="Tahoma"/>
              </a:rPr>
              <a:t>microbiome</a:t>
            </a:r>
            <a:r>
              <a:rPr sz="800" spc="-5" dirty="0">
                <a:latin typeface="Tahoma"/>
                <a:cs typeface="Tahoma"/>
              </a:rPr>
              <a:t> </a:t>
            </a:r>
            <a:r>
              <a:rPr sz="800" dirty="0">
                <a:latin typeface="Tahoma"/>
                <a:cs typeface="Tahoma"/>
              </a:rPr>
              <a:t>studies.</a:t>
            </a:r>
            <a:r>
              <a:rPr sz="800" spc="-5" dirty="0">
                <a:latin typeface="Tahoma"/>
                <a:cs typeface="Tahoma"/>
              </a:rPr>
              <a:t> </a:t>
            </a:r>
            <a:r>
              <a:rPr sz="800" dirty="0">
                <a:latin typeface="Tahoma"/>
                <a:cs typeface="Tahoma"/>
              </a:rPr>
              <a:t>(</a:t>
            </a:r>
            <a:r>
              <a:rPr sz="800" b="1" dirty="0">
                <a:latin typeface="Tahoma"/>
                <a:cs typeface="Tahoma"/>
              </a:rPr>
              <a:t>A</a:t>
            </a:r>
            <a:r>
              <a:rPr sz="800" dirty="0">
                <a:latin typeface="Tahoma"/>
                <a:cs typeface="Tahoma"/>
              </a:rPr>
              <a:t>)</a:t>
            </a:r>
            <a:r>
              <a:rPr sz="800" spc="15" dirty="0">
                <a:latin typeface="Tahoma"/>
                <a:cs typeface="Tahoma"/>
              </a:rPr>
              <a:t> </a:t>
            </a:r>
            <a:r>
              <a:rPr sz="800" dirty="0">
                <a:latin typeface="Tahoma"/>
                <a:cs typeface="Tahoma"/>
              </a:rPr>
              <a:t>Marker gene</a:t>
            </a:r>
            <a:r>
              <a:rPr sz="800" spc="-5" dirty="0">
                <a:latin typeface="Tahoma"/>
                <a:cs typeface="Tahoma"/>
              </a:rPr>
              <a:t> </a:t>
            </a:r>
            <a:r>
              <a:rPr sz="800" dirty="0">
                <a:latin typeface="Tahoma"/>
                <a:cs typeface="Tahoma"/>
              </a:rPr>
              <a:t>sequencing techniques can</a:t>
            </a:r>
            <a:r>
              <a:rPr sz="800" spc="-5" dirty="0">
                <a:latin typeface="Tahoma"/>
                <a:cs typeface="Tahoma"/>
              </a:rPr>
              <a:t> </a:t>
            </a:r>
            <a:r>
              <a:rPr sz="800" dirty="0">
                <a:latin typeface="Tahoma"/>
                <a:cs typeface="Tahoma"/>
              </a:rPr>
              <a:t>use</a:t>
            </a:r>
            <a:r>
              <a:rPr sz="800" spc="-5" dirty="0">
                <a:latin typeface="Tahoma"/>
                <a:cs typeface="Tahoma"/>
              </a:rPr>
              <a:t> </a:t>
            </a:r>
            <a:r>
              <a:rPr sz="800" dirty="0">
                <a:latin typeface="Tahoma"/>
                <a:cs typeface="Tahoma"/>
              </a:rPr>
              <a:t>primers to</a:t>
            </a:r>
            <a:r>
              <a:rPr sz="800" spc="-5" dirty="0">
                <a:latin typeface="Tahoma"/>
                <a:cs typeface="Tahoma"/>
              </a:rPr>
              <a:t> </a:t>
            </a:r>
            <a:r>
              <a:rPr sz="800" dirty="0">
                <a:latin typeface="Tahoma"/>
                <a:cs typeface="Tahoma"/>
              </a:rPr>
              <a:t>target</a:t>
            </a:r>
            <a:r>
              <a:rPr sz="800" spc="-5" dirty="0">
                <a:latin typeface="Tahoma"/>
                <a:cs typeface="Tahoma"/>
              </a:rPr>
              <a:t> </a:t>
            </a:r>
            <a:r>
              <a:rPr sz="800" dirty="0">
                <a:latin typeface="Tahoma"/>
                <a:cs typeface="Tahoma"/>
              </a:rPr>
              <a:t>certain</a:t>
            </a:r>
            <a:r>
              <a:rPr sz="800" spc="-5" dirty="0">
                <a:latin typeface="Tahoma"/>
                <a:cs typeface="Tahoma"/>
              </a:rPr>
              <a:t> </a:t>
            </a:r>
            <a:r>
              <a:rPr sz="800" dirty="0">
                <a:latin typeface="Tahoma"/>
                <a:cs typeface="Tahoma"/>
              </a:rPr>
              <a:t>conserved</a:t>
            </a:r>
            <a:r>
              <a:rPr sz="800" spc="5" dirty="0">
                <a:latin typeface="Tahoma"/>
                <a:cs typeface="Tahoma"/>
              </a:rPr>
              <a:t> </a:t>
            </a:r>
            <a:r>
              <a:rPr sz="800" dirty="0">
                <a:latin typeface="Tahoma"/>
                <a:cs typeface="Tahoma"/>
              </a:rPr>
              <a:t>regions of</a:t>
            </a:r>
            <a:r>
              <a:rPr sz="800" spc="-5" dirty="0">
                <a:latin typeface="Tahoma"/>
                <a:cs typeface="Tahoma"/>
              </a:rPr>
              <a:t> </a:t>
            </a:r>
            <a:r>
              <a:rPr sz="800" dirty="0">
                <a:latin typeface="Tahoma"/>
                <a:cs typeface="Tahoma"/>
              </a:rPr>
              <a:t>a genome</a:t>
            </a:r>
            <a:r>
              <a:rPr sz="800" spc="-5" dirty="0">
                <a:latin typeface="Tahoma"/>
                <a:cs typeface="Tahoma"/>
              </a:rPr>
              <a:t> </a:t>
            </a:r>
            <a:r>
              <a:rPr sz="800" dirty="0">
                <a:latin typeface="Tahoma"/>
                <a:cs typeface="Tahoma"/>
              </a:rPr>
              <a:t>to</a:t>
            </a:r>
            <a:r>
              <a:rPr sz="800" spc="-5" dirty="0">
                <a:latin typeface="Tahoma"/>
                <a:cs typeface="Tahoma"/>
              </a:rPr>
              <a:t> </a:t>
            </a:r>
            <a:r>
              <a:rPr sz="800" dirty="0">
                <a:latin typeface="Tahoma"/>
                <a:cs typeface="Tahoma"/>
              </a:rPr>
              <a:t>capture</a:t>
            </a:r>
            <a:r>
              <a:rPr sz="800" spc="-5" dirty="0">
                <a:latin typeface="Tahoma"/>
                <a:cs typeface="Tahoma"/>
              </a:rPr>
              <a:t> </a:t>
            </a:r>
            <a:r>
              <a:rPr sz="800" dirty="0">
                <a:latin typeface="Tahoma"/>
                <a:cs typeface="Tahoma"/>
              </a:rPr>
              <a:t>intermittent variable</a:t>
            </a:r>
            <a:r>
              <a:rPr sz="800" spc="10" dirty="0">
                <a:latin typeface="Tahoma"/>
                <a:cs typeface="Tahoma"/>
              </a:rPr>
              <a:t> </a:t>
            </a:r>
            <a:r>
              <a:rPr sz="800" dirty="0">
                <a:latin typeface="Tahoma"/>
                <a:cs typeface="Tahoma"/>
              </a:rPr>
              <a:t>regions,</a:t>
            </a:r>
            <a:r>
              <a:rPr sz="800" spc="-5" dirty="0">
                <a:latin typeface="Tahoma"/>
                <a:cs typeface="Tahoma"/>
              </a:rPr>
              <a:t> </a:t>
            </a:r>
            <a:r>
              <a:rPr sz="800" dirty="0">
                <a:latin typeface="Tahoma"/>
                <a:cs typeface="Tahoma"/>
              </a:rPr>
              <a:t>which</a:t>
            </a:r>
            <a:r>
              <a:rPr sz="800" spc="-5" dirty="0">
                <a:latin typeface="Tahoma"/>
                <a:cs typeface="Tahoma"/>
              </a:rPr>
              <a:t> </a:t>
            </a:r>
            <a:r>
              <a:rPr sz="800" dirty="0">
                <a:latin typeface="Tahoma"/>
                <a:cs typeface="Tahoma"/>
              </a:rPr>
              <a:t>can</a:t>
            </a:r>
            <a:r>
              <a:rPr sz="800" spc="-5" dirty="0">
                <a:latin typeface="Tahoma"/>
                <a:cs typeface="Tahoma"/>
              </a:rPr>
              <a:t> </a:t>
            </a:r>
            <a:r>
              <a:rPr sz="800" dirty="0">
                <a:latin typeface="Tahoma"/>
                <a:cs typeface="Tahoma"/>
              </a:rPr>
              <a:t>then</a:t>
            </a:r>
            <a:r>
              <a:rPr sz="800" spc="-5" dirty="0">
                <a:latin typeface="Tahoma"/>
                <a:cs typeface="Tahoma"/>
              </a:rPr>
              <a:t> </a:t>
            </a:r>
            <a:r>
              <a:rPr sz="800" dirty="0">
                <a:latin typeface="Tahoma"/>
                <a:cs typeface="Tahoma"/>
              </a:rPr>
              <a:t>be</a:t>
            </a:r>
            <a:r>
              <a:rPr sz="800" spc="-5" dirty="0">
                <a:latin typeface="Tahoma"/>
                <a:cs typeface="Tahoma"/>
              </a:rPr>
              <a:t> </a:t>
            </a:r>
            <a:r>
              <a:rPr sz="800" spc="-20" dirty="0">
                <a:latin typeface="Tahoma"/>
                <a:cs typeface="Tahoma"/>
              </a:rPr>
              <a:t>used</a:t>
            </a:r>
            <a:r>
              <a:rPr sz="800" spc="500" dirty="0">
                <a:latin typeface="Tahoma"/>
                <a:cs typeface="Tahoma"/>
              </a:rPr>
              <a:t> </a:t>
            </a:r>
            <a:r>
              <a:rPr sz="800" dirty="0">
                <a:latin typeface="Tahoma"/>
                <a:cs typeface="Tahoma"/>
              </a:rPr>
              <a:t>to</a:t>
            </a:r>
            <a:r>
              <a:rPr sz="800" spc="-20" dirty="0">
                <a:latin typeface="Tahoma"/>
                <a:cs typeface="Tahoma"/>
              </a:rPr>
              <a:t> </a:t>
            </a:r>
            <a:r>
              <a:rPr sz="800" dirty="0">
                <a:latin typeface="Tahoma"/>
                <a:cs typeface="Tahoma"/>
              </a:rPr>
              <a:t>identify</a:t>
            </a:r>
            <a:r>
              <a:rPr sz="800" spc="-20" dirty="0">
                <a:latin typeface="Tahoma"/>
                <a:cs typeface="Tahoma"/>
              </a:rPr>
              <a:t> </a:t>
            </a:r>
            <a:r>
              <a:rPr sz="800" dirty="0">
                <a:latin typeface="Tahoma"/>
                <a:cs typeface="Tahoma"/>
              </a:rPr>
              <a:t>organisms</a:t>
            </a:r>
            <a:r>
              <a:rPr sz="800" spc="-15" dirty="0">
                <a:latin typeface="Tahoma"/>
                <a:cs typeface="Tahoma"/>
              </a:rPr>
              <a:t> </a:t>
            </a:r>
            <a:r>
              <a:rPr sz="800" dirty="0">
                <a:latin typeface="Tahoma"/>
                <a:cs typeface="Tahoma"/>
              </a:rPr>
              <a:t>in</a:t>
            </a:r>
            <a:r>
              <a:rPr sz="800" spc="-20" dirty="0">
                <a:latin typeface="Tahoma"/>
                <a:cs typeface="Tahoma"/>
              </a:rPr>
              <a:t> </a:t>
            </a:r>
            <a:r>
              <a:rPr sz="800" dirty="0">
                <a:latin typeface="Tahoma"/>
                <a:cs typeface="Tahoma"/>
              </a:rPr>
              <a:t>a</a:t>
            </a:r>
            <a:r>
              <a:rPr sz="800" spc="-15" dirty="0">
                <a:latin typeface="Tahoma"/>
                <a:cs typeface="Tahoma"/>
              </a:rPr>
              <a:t> </a:t>
            </a:r>
            <a:r>
              <a:rPr sz="800" dirty="0">
                <a:latin typeface="Tahoma"/>
                <a:cs typeface="Tahoma"/>
              </a:rPr>
              <a:t>sample</a:t>
            </a:r>
            <a:r>
              <a:rPr sz="800" spc="-10" dirty="0">
                <a:latin typeface="Tahoma"/>
                <a:cs typeface="Tahoma"/>
              </a:rPr>
              <a:t> </a:t>
            </a:r>
            <a:r>
              <a:rPr sz="800" dirty="0">
                <a:latin typeface="Tahoma"/>
                <a:cs typeface="Tahoma"/>
              </a:rPr>
              <a:t>rapidly</a:t>
            </a:r>
            <a:r>
              <a:rPr sz="800" spc="-20" dirty="0">
                <a:latin typeface="Tahoma"/>
                <a:cs typeface="Tahoma"/>
              </a:rPr>
              <a:t> </a:t>
            </a:r>
            <a:r>
              <a:rPr sz="800" dirty="0">
                <a:latin typeface="Tahoma"/>
                <a:cs typeface="Tahoma"/>
              </a:rPr>
              <a:t>and</a:t>
            </a:r>
            <a:r>
              <a:rPr sz="800" spc="-15" dirty="0">
                <a:latin typeface="Tahoma"/>
                <a:cs typeface="Tahoma"/>
              </a:rPr>
              <a:t> </a:t>
            </a:r>
            <a:r>
              <a:rPr sz="800" dirty="0">
                <a:latin typeface="Tahoma"/>
                <a:cs typeface="Tahoma"/>
              </a:rPr>
              <a:t>inexpensively.</a:t>
            </a:r>
            <a:r>
              <a:rPr sz="800" spc="-20" dirty="0">
                <a:latin typeface="Tahoma"/>
                <a:cs typeface="Tahoma"/>
              </a:rPr>
              <a:t> </a:t>
            </a:r>
            <a:r>
              <a:rPr sz="800" dirty="0">
                <a:latin typeface="Tahoma"/>
                <a:cs typeface="Tahoma"/>
              </a:rPr>
              <a:t>The</a:t>
            </a:r>
            <a:r>
              <a:rPr sz="800" spc="-20" dirty="0">
                <a:latin typeface="Tahoma"/>
                <a:cs typeface="Tahoma"/>
              </a:rPr>
              <a:t> </a:t>
            </a:r>
            <a:r>
              <a:rPr sz="800" dirty="0">
                <a:latin typeface="Tahoma"/>
                <a:cs typeface="Tahoma"/>
              </a:rPr>
              <a:t>16S</a:t>
            </a:r>
            <a:r>
              <a:rPr sz="800" spc="-15" dirty="0">
                <a:latin typeface="Tahoma"/>
                <a:cs typeface="Tahoma"/>
              </a:rPr>
              <a:t> </a:t>
            </a:r>
            <a:r>
              <a:rPr sz="800" dirty="0">
                <a:latin typeface="Tahoma"/>
                <a:cs typeface="Tahoma"/>
              </a:rPr>
              <a:t>rRNA</a:t>
            </a:r>
            <a:r>
              <a:rPr sz="800" spc="-30" dirty="0">
                <a:latin typeface="Tahoma"/>
                <a:cs typeface="Tahoma"/>
              </a:rPr>
              <a:t> </a:t>
            </a:r>
            <a:r>
              <a:rPr sz="800" dirty="0">
                <a:latin typeface="Tahoma"/>
                <a:cs typeface="Tahoma"/>
              </a:rPr>
              <a:t>gene</a:t>
            </a:r>
            <a:r>
              <a:rPr sz="800" spc="-15" dirty="0">
                <a:latin typeface="Tahoma"/>
                <a:cs typeface="Tahoma"/>
              </a:rPr>
              <a:t> </a:t>
            </a:r>
            <a:r>
              <a:rPr sz="800" dirty="0">
                <a:latin typeface="Tahoma"/>
                <a:cs typeface="Tahoma"/>
              </a:rPr>
              <a:t>is</a:t>
            </a:r>
            <a:r>
              <a:rPr sz="800" spc="-15" dirty="0">
                <a:latin typeface="Tahoma"/>
                <a:cs typeface="Tahoma"/>
              </a:rPr>
              <a:t> </a:t>
            </a:r>
            <a:r>
              <a:rPr sz="800" dirty="0">
                <a:latin typeface="Tahoma"/>
                <a:cs typeface="Tahoma"/>
              </a:rPr>
              <a:t>the</a:t>
            </a:r>
            <a:r>
              <a:rPr sz="800" spc="-20" dirty="0">
                <a:latin typeface="Tahoma"/>
                <a:cs typeface="Tahoma"/>
              </a:rPr>
              <a:t> </a:t>
            </a:r>
            <a:r>
              <a:rPr sz="800" dirty="0">
                <a:latin typeface="Tahoma"/>
                <a:cs typeface="Tahoma"/>
              </a:rPr>
              <a:t>most</a:t>
            </a:r>
            <a:r>
              <a:rPr sz="800" spc="-10" dirty="0">
                <a:latin typeface="Tahoma"/>
                <a:cs typeface="Tahoma"/>
              </a:rPr>
              <a:t> </a:t>
            </a:r>
            <a:r>
              <a:rPr sz="800" dirty="0">
                <a:latin typeface="Tahoma"/>
                <a:cs typeface="Tahoma"/>
              </a:rPr>
              <a:t>commonly</a:t>
            </a:r>
            <a:r>
              <a:rPr sz="800" spc="-15" dirty="0">
                <a:latin typeface="Tahoma"/>
                <a:cs typeface="Tahoma"/>
              </a:rPr>
              <a:t> </a:t>
            </a:r>
            <a:r>
              <a:rPr sz="800" dirty="0">
                <a:latin typeface="Tahoma"/>
                <a:cs typeface="Tahoma"/>
              </a:rPr>
              <a:t>used</a:t>
            </a:r>
            <a:r>
              <a:rPr sz="800" spc="-15" dirty="0">
                <a:latin typeface="Tahoma"/>
                <a:cs typeface="Tahoma"/>
              </a:rPr>
              <a:t> </a:t>
            </a:r>
            <a:r>
              <a:rPr sz="800" dirty="0">
                <a:latin typeface="Tahoma"/>
                <a:cs typeface="Tahoma"/>
              </a:rPr>
              <a:t>marker</a:t>
            </a:r>
            <a:r>
              <a:rPr sz="800" spc="-15" dirty="0">
                <a:latin typeface="Tahoma"/>
                <a:cs typeface="Tahoma"/>
              </a:rPr>
              <a:t> </a:t>
            </a:r>
            <a:r>
              <a:rPr sz="800" dirty="0">
                <a:latin typeface="Tahoma"/>
                <a:cs typeface="Tahoma"/>
              </a:rPr>
              <a:t>gene</a:t>
            </a:r>
            <a:r>
              <a:rPr sz="800" spc="-15" dirty="0">
                <a:latin typeface="Tahoma"/>
                <a:cs typeface="Tahoma"/>
              </a:rPr>
              <a:t> </a:t>
            </a:r>
            <a:r>
              <a:rPr sz="800" dirty="0">
                <a:latin typeface="Tahoma"/>
                <a:cs typeface="Tahoma"/>
              </a:rPr>
              <a:t>in</a:t>
            </a:r>
            <a:r>
              <a:rPr sz="800" spc="-20" dirty="0">
                <a:latin typeface="Tahoma"/>
                <a:cs typeface="Tahoma"/>
              </a:rPr>
              <a:t> </a:t>
            </a:r>
            <a:r>
              <a:rPr sz="800" dirty="0">
                <a:latin typeface="Tahoma"/>
                <a:cs typeface="Tahoma"/>
              </a:rPr>
              <a:t>bacteria</a:t>
            </a:r>
            <a:r>
              <a:rPr sz="800" spc="-15" dirty="0">
                <a:latin typeface="Tahoma"/>
                <a:cs typeface="Tahoma"/>
              </a:rPr>
              <a:t> </a:t>
            </a:r>
            <a:r>
              <a:rPr sz="800" dirty="0">
                <a:latin typeface="Tahoma"/>
                <a:cs typeface="Tahoma"/>
              </a:rPr>
              <a:t>and</a:t>
            </a:r>
            <a:r>
              <a:rPr sz="800" spc="-15" dirty="0">
                <a:latin typeface="Tahoma"/>
                <a:cs typeface="Tahoma"/>
              </a:rPr>
              <a:t> </a:t>
            </a:r>
            <a:r>
              <a:rPr sz="800" dirty="0">
                <a:latin typeface="Tahoma"/>
                <a:cs typeface="Tahoma"/>
              </a:rPr>
              <a:t>archaea,</a:t>
            </a:r>
            <a:r>
              <a:rPr sz="800" spc="-10" dirty="0">
                <a:latin typeface="Tahoma"/>
                <a:cs typeface="Tahoma"/>
              </a:rPr>
              <a:t> </a:t>
            </a:r>
            <a:r>
              <a:rPr sz="800" dirty="0">
                <a:latin typeface="Tahoma"/>
                <a:cs typeface="Tahoma"/>
              </a:rPr>
              <a:t>and</a:t>
            </a:r>
            <a:r>
              <a:rPr sz="800" spc="-15" dirty="0">
                <a:latin typeface="Tahoma"/>
                <a:cs typeface="Tahoma"/>
              </a:rPr>
              <a:t> </a:t>
            </a:r>
            <a:r>
              <a:rPr sz="800" dirty="0">
                <a:latin typeface="Tahoma"/>
                <a:cs typeface="Tahoma"/>
              </a:rPr>
              <a:t>in</a:t>
            </a:r>
            <a:r>
              <a:rPr sz="800" spc="-20" dirty="0">
                <a:latin typeface="Tahoma"/>
                <a:cs typeface="Tahoma"/>
              </a:rPr>
              <a:t> </a:t>
            </a:r>
            <a:r>
              <a:rPr sz="800" dirty="0">
                <a:latin typeface="Tahoma"/>
                <a:cs typeface="Tahoma"/>
              </a:rPr>
              <a:t>the</a:t>
            </a:r>
            <a:r>
              <a:rPr sz="800" spc="-15" dirty="0">
                <a:latin typeface="Tahoma"/>
                <a:cs typeface="Tahoma"/>
              </a:rPr>
              <a:t> </a:t>
            </a:r>
            <a:r>
              <a:rPr sz="800" dirty="0">
                <a:latin typeface="Tahoma"/>
                <a:cs typeface="Tahoma"/>
              </a:rPr>
              <a:t>figure,</a:t>
            </a:r>
            <a:r>
              <a:rPr sz="800" spc="-20" dirty="0">
                <a:latin typeface="Tahoma"/>
                <a:cs typeface="Tahoma"/>
              </a:rPr>
              <a:t> </a:t>
            </a:r>
            <a:r>
              <a:rPr sz="800" dirty="0">
                <a:latin typeface="Tahoma"/>
                <a:cs typeface="Tahoma"/>
              </a:rPr>
              <a:t>primers</a:t>
            </a:r>
            <a:r>
              <a:rPr sz="800" spc="-15" dirty="0">
                <a:latin typeface="Tahoma"/>
                <a:cs typeface="Tahoma"/>
              </a:rPr>
              <a:t> </a:t>
            </a:r>
            <a:r>
              <a:rPr sz="800" dirty="0">
                <a:latin typeface="Tahoma"/>
                <a:cs typeface="Tahoma"/>
              </a:rPr>
              <a:t>are</a:t>
            </a:r>
            <a:r>
              <a:rPr sz="800" spc="-15" dirty="0">
                <a:latin typeface="Tahoma"/>
                <a:cs typeface="Tahoma"/>
              </a:rPr>
              <a:t> </a:t>
            </a:r>
            <a:r>
              <a:rPr sz="800" dirty="0">
                <a:latin typeface="Tahoma"/>
                <a:cs typeface="Tahoma"/>
              </a:rPr>
              <a:t>used</a:t>
            </a:r>
            <a:r>
              <a:rPr sz="800" spc="-15" dirty="0">
                <a:latin typeface="Tahoma"/>
                <a:cs typeface="Tahoma"/>
              </a:rPr>
              <a:t> </a:t>
            </a:r>
            <a:r>
              <a:rPr sz="800" dirty="0">
                <a:latin typeface="Tahoma"/>
                <a:cs typeface="Tahoma"/>
              </a:rPr>
              <a:t>to</a:t>
            </a:r>
            <a:r>
              <a:rPr sz="800" spc="-20" dirty="0">
                <a:latin typeface="Tahoma"/>
                <a:cs typeface="Tahoma"/>
              </a:rPr>
              <a:t> </a:t>
            </a:r>
            <a:r>
              <a:rPr sz="800" dirty="0">
                <a:latin typeface="Tahoma"/>
                <a:cs typeface="Tahoma"/>
              </a:rPr>
              <a:t>capture</a:t>
            </a:r>
            <a:r>
              <a:rPr sz="800" spc="-20" dirty="0">
                <a:latin typeface="Tahoma"/>
                <a:cs typeface="Tahoma"/>
              </a:rPr>
              <a:t> </a:t>
            </a:r>
            <a:r>
              <a:rPr sz="800" dirty="0">
                <a:latin typeface="Tahoma"/>
                <a:cs typeface="Tahoma"/>
              </a:rPr>
              <a:t>the</a:t>
            </a:r>
            <a:r>
              <a:rPr sz="800" spc="-20" dirty="0">
                <a:latin typeface="Tahoma"/>
                <a:cs typeface="Tahoma"/>
              </a:rPr>
              <a:t> </a:t>
            </a:r>
            <a:r>
              <a:rPr sz="800" dirty="0">
                <a:latin typeface="Tahoma"/>
                <a:cs typeface="Tahoma"/>
              </a:rPr>
              <a:t>V3</a:t>
            </a:r>
            <a:r>
              <a:rPr sz="800" spc="-10" dirty="0">
                <a:latin typeface="Tahoma"/>
                <a:cs typeface="Tahoma"/>
              </a:rPr>
              <a:t> </a:t>
            </a:r>
            <a:r>
              <a:rPr sz="800" dirty="0">
                <a:latin typeface="Tahoma"/>
                <a:cs typeface="Tahoma"/>
              </a:rPr>
              <a:t>and</a:t>
            </a:r>
            <a:r>
              <a:rPr sz="800" spc="-25" dirty="0">
                <a:latin typeface="Tahoma"/>
                <a:cs typeface="Tahoma"/>
              </a:rPr>
              <a:t> </a:t>
            </a:r>
            <a:r>
              <a:rPr sz="800" dirty="0">
                <a:latin typeface="Tahoma"/>
                <a:cs typeface="Tahoma"/>
              </a:rPr>
              <a:t>V4</a:t>
            </a:r>
            <a:r>
              <a:rPr sz="800" spc="-20" dirty="0">
                <a:latin typeface="Tahoma"/>
                <a:cs typeface="Tahoma"/>
              </a:rPr>
              <a:t> </a:t>
            </a:r>
            <a:r>
              <a:rPr sz="800" dirty="0">
                <a:latin typeface="Tahoma"/>
                <a:cs typeface="Tahoma"/>
              </a:rPr>
              <a:t>variable</a:t>
            </a:r>
            <a:r>
              <a:rPr sz="800" spc="-20" dirty="0">
                <a:latin typeface="Tahoma"/>
                <a:cs typeface="Tahoma"/>
              </a:rPr>
              <a:t> </a:t>
            </a:r>
            <a:r>
              <a:rPr sz="800" dirty="0">
                <a:latin typeface="Tahoma"/>
                <a:cs typeface="Tahoma"/>
              </a:rPr>
              <a:t>regions</a:t>
            </a:r>
            <a:r>
              <a:rPr sz="800" spc="-15" dirty="0">
                <a:latin typeface="Tahoma"/>
                <a:cs typeface="Tahoma"/>
              </a:rPr>
              <a:t> </a:t>
            </a:r>
            <a:r>
              <a:rPr sz="800" dirty="0">
                <a:latin typeface="Tahoma"/>
                <a:cs typeface="Tahoma"/>
              </a:rPr>
              <a:t>together,</a:t>
            </a:r>
            <a:r>
              <a:rPr sz="800" spc="-10" dirty="0">
                <a:latin typeface="Tahoma"/>
                <a:cs typeface="Tahoma"/>
              </a:rPr>
              <a:t> </a:t>
            </a:r>
            <a:r>
              <a:rPr sz="800" spc="-50" dirty="0">
                <a:latin typeface="Tahoma"/>
                <a:cs typeface="Tahoma"/>
              </a:rPr>
              <a:t>a</a:t>
            </a:r>
            <a:r>
              <a:rPr sz="800" dirty="0">
                <a:latin typeface="Tahoma"/>
                <a:cs typeface="Tahoma"/>
              </a:rPr>
              <a:t> common approach</a:t>
            </a:r>
            <a:r>
              <a:rPr sz="800" spc="-15" dirty="0">
                <a:latin typeface="Tahoma"/>
                <a:cs typeface="Tahoma"/>
              </a:rPr>
              <a:t> </a:t>
            </a:r>
            <a:r>
              <a:rPr sz="800" dirty="0">
                <a:latin typeface="Tahoma"/>
                <a:cs typeface="Tahoma"/>
              </a:rPr>
              <a:t>for</a:t>
            </a:r>
            <a:r>
              <a:rPr sz="800" spc="-10" dirty="0">
                <a:latin typeface="Tahoma"/>
                <a:cs typeface="Tahoma"/>
              </a:rPr>
              <a:t> </a:t>
            </a:r>
            <a:r>
              <a:rPr sz="800" dirty="0">
                <a:latin typeface="Tahoma"/>
                <a:cs typeface="Tahoma"/>
              </a:rPr>
              <a:t>16S</a:t>
            </a:r>
            <a:r>
              <a:rPr sz="800" spc="-5" dirty="0">
                <a:latin typeface="Tahoma"/>
                <a:cs typeface="Tahoma"/>
              </a:rPr>
              <a:t> </a:t>
            </a:r>
            <a:r>
              <a:rPr sz="800" dirty="0">
                <a:latin typeface="Tahoma"/>
                <a:cs typeface="Tahoma"/>
              </a:rPr>
              <a:t>sequencing.</a:t>
            </a:r>
            <a:r>
              <a:rPr sz="800" spc="-10" dirty="0">
                <a:latin typeface="Tahoma"/>
                <a:cs typeface="Tahoma"/>
              </a:rPr>
              <a:t> </a:t>
            </a:r>
            <a:r>
              <a:rPr sz="800" dirty="0">
                <a:latin typeface="Tahoma"/>
                <a:cs typeface="Tahoma"/>
              </a:rPr>
              <a:t>The</a:t>
            </a:r>
            <a:r>
              <a:rPr sz="800" spc="5" dirty="0">
                <a:latin typeface="Tahoma"/>
                <a:cs typeface="Tahoma"/>
              </a:rPr>
              <a:t> </a:t>
            </a:r>
            <a:r>
              <a:rPr sz="800" dirty="0">
                <a:latin typeface="Tahoma"/>
                <a:cs typeface="Tahoma"/>
              </a:rPr>
              <a:t>internal</a:t>
            </a:r>
            <a:r>
              <a:rPr sz="800" spc="-10" dirty="0">
                <a:latin typeface="Tahoma"/>
                <a:cs typeface="Tahoma"/>
              </a:rPr>
              <a:t> </a:t>
            </a:r>
            <a:r>
              <a:rPr sz="800" dirty="0">
                <a:latin typeface="Tahoma"/>
                <a:cs typeface="Tahoma"/>
              </a:rPr>
              <a:t>transcribed</a:t>
            </a:r>
            <a:r>
              <a:rPr sz="800" spc="-5" dirty="0">
                <a:latin typeface="Tahoma"/>
                <a:cs typeface="Tahoma"/>
              </a:rPr>
              <a:t> </a:t>
            </a:r>
            <a:r>
              <a:rPr sz="800" dirty="0">
                <a:latin typeface="Tahoma"/>
                <a:cs typeface="Tahoma"/>
              </a:rPr>
              <a:t>spacer</a:t>
            </a:r>
            <a:r>
              <a:rPr sz="800" spc="-5" dirty="0">
                <a:latin typeface="Tahoma"/>
                <a:cs typeface="Tahoma"/>
              </a:rPr>
              <a:t> </a:t>
            </a:r>
            <a:r>
              <a:rPr sz="800" dirty="0">
                <a:latin typeface="Tahoma"/>
                <a:cs typeface="Tahoma"/>
              </a:rPr>
              <a:t>(ITS)</a:t>
            </a:r>
            <a:r>
              <a:rPr sz="800" spc="-5" dirty="0">
                <a:latin typeface="Tahoma"/>
                <a:cs typeface="Tahoma"/>
              </a:rPr>
              <a:t> </a:t>
            </a:r>
            <a:r>
              <a:rPr sz="800" dirty="0">
                <a:latin typeface="Tahoma"/>
                <a:cs typeface="Tahoma"/>
              </a:rPr>
              <a:t>region of</a:t>
            </a:r>
            <a:r>
              <a:rPr sz="800" spc="-10" dirty="0">
                <a:latin typeface="Tahoma"/>
                <a:cs typeface="Tahoma"/>
              </a:rPr>
              <a:t> </a:t>
            </a:r>
            <a:r>
              <a:rPr sz="800" dirty="0">
                <a:latin typeface="Tahoma"/>
                <a:cs typeface="Tahoma"/>
              </a:rPr>
              <a:t>the nuclear</a:t>
            </a:r>
            <a:r>
              <a:rPr sz="800" spc="-5" dirty="0">
                <a:latin typeface="Tahoma"/>
                <a:cs typeface="Tahoma"/>
              </a:rPr>
              <a:t> </a:t>
            </a:r>
            <a:r>
              <a:rPr sz="800" dirty="0">
                <a:latin typeface="Tahoma"/>
                <a:cs typeface="Tahoma"/>
              </a:rPr>
              <a:t>rRNA</a:t>
            </a:r>
            <a:r>
              <a:rPr sz="800" spc="-10" dirty="0">
                <a:latin typeface="Tahoma"/>
                <a:cs typeface="Tahoma"/>
              </a:rPr>
              <a:t> </a:t>
            </a:r>
            <a:r>
              <a:rPr sz="800" dirty="0">
                <a:latin typeface="Tahoma"/>
                <a:cs typeface="Tahoma"/>
              </a:rPr>
              <a:t>cistron in</a:t>
            </a:r>
            <a:r>
              <a:rPr sz="800" spc="-15" dirty="0">
                <a:latin typeface="Tahoma"/>
                <a:cs typeface="Tahoma"/>
              </a:rPr>
              <a:t> </a:t>
            </a:r>
            <a:r>
              <a:rPr sz="800" dirty="0">
                <a:latin typeface="Tahoma"/>
                <a:cs typeface="Tahoma"/>
              </a:rPr>
              <a:t>fungi is</a:t>
            </a:r>
            <a:r>
              <a:rPr sz="800" spc="5" dirty="0">
                <a:latin typeface="Tahoma"/>
                <a:cs typeface="Tahoma"/>
              </a:rPr>
              <a:t> </a:t>
            </a:r>
            <a:r>
              <a:rPr sz="800" dirty="0">
                <a:latin typeface="Tahoma"/>
                <a:cs typeface="Tahoma"/>
              </a:rPr>
              <a:t>made</a:t>
            </a:r>
            <a:r>
              <a:rPr sz="800" spc="-5" dirty="0">
                <a:latin typeface="Tahoma"/>
                <a:cs typeface="Tahoma"/>
              </a:rPr>
              <a:t> </a:t>
            </a:r>
            <a:r>
              <a:rPr sz="800" dirty="0">
                <a:latin typeface="Tahoma"/>
                <a:cs typeface="Tahoma"/>
              </a:rPr>
              <a:t>of</a:t>
            </a:r>
            <a:r>
              <a:rPr sz="800" spc="-10" dirty="0">
                <a:latin typeface="Tahoma"/>
                <a:cs typeface="Tahoma"/>
              </a:rPr>
              <a:t> </a:t>
            </a:r>
            <a:r>
              <a:rPr sz="800" dirty="0">
                <a:latin typeface="Tahoma"/>
                <a:cs typeface="Tahoma"/>
              </a:rPr>
              <a:t>two segments,</a:t>
            </a:r>
            <a:r>
              <a:rPr sz="800" spc="-10" dirty="0">
                <a:latin typeface="Tahoma"/>
                <a:cs typeface="Tahoma"/>
              </a:rPr>
              <a:t> </a:t>
            </a:r>
            <a:r>
              <a:rPr sz="800" dirty="0">
                <a:latin typeface="Tahoma"/>
                <a:cs typeface="Tahoma"/>
              </a:rPr>
              <a:t>which</a:t>
            </a:r>
            <a:r>
              <a:rPr sz="800" spc="-5" dirty="0">
                <a:latin typeface="Tahoma"/>
                <a:cs typeface="Tahoma"/>
              </a:rPr>
              <a:t> </a:t>
            </a:r>
            <a:r>
              <a:rPr sz="800" dirty="0">
                <a:latin typeface="Tahoma"/>
                <a:cs typeface="Tahoma"/>
              </a:rPr>
              <a:t>can</a:t>
            </a:r>
            <a:r>
              <a:rPr sz="800" spc="-15" dirty="0">
                <a:latin typeface="Tahoma"/>
                <a:cs typeface="Tahoma"/>
              </a:rPr>
              <a:t> </a:t>
            </a:r>
            <a:r>
              <a:rPr sz="800" dirty="0">
                <a:latin typeface="Tahoma"/>
                <a:cs typeface="Tahoma"/>
              </a:rPr>
              <a:t>be</a:t>
            </a:r>
            <a:r>
              <a:rPr sz="800" spc="-10" dirty="0">
                <a:latin typeface="Tahoma"/>
                <a:cs typeface="Tahoma"/>
              </a:rPr>
              <a:t> </a:t>
            </a:r>
            <a:r>
              <a:rPr sz="800" dirty="0">
                <a:latin typeface="Tahoma"/>
                <a:cs typeface="Tahoma"/>
              </a:rPr>
              <a:t>captured</a:t>
            </a:r>
            <a:r>
              <a:rPr sz="800" spc="5" dirty="0">
                <a:latin typeface="Tahoma"/>
                <a:cs typeface="Tahoma"/>
              </a:rPr>
              <a:t> </a:t>
            </a:r>
            <a:r>
              <a:rPr sz="800" dirty="0">
                <a:latin typeface="Tahoma"/>
                <a:cs typeface="Tahoma"/>
              </a:rPr>
              <a:t>with</a:t>
            </a:r>
            <a:r>
              <a:rPr sz="800" spc="-5" dirty="0">
                <a:latin typeface="Tahoma"/>
                <a:cs typeface="Tahoma"/>
              </a:rPr>
              <a:t> </a:t>
            </a:r>
            <a:r>
              <a:rPr sz="800" dirty="0">
                <a:latin typeface="Tahoma"/>
                <a:cs typeface="Tahoma"/>
              </a:rPr>
              <a:t>primers</a:t>
            </a:r>
            <a:r>
              <a:rPr sz="800" spc="-10" dirty="0">
                <a:latin typeface="Tahoma"/>
                <a:cs typeface="Tahoma"/>
              </a:rPr>
              <a:t> </a:t>
            </a:r>
            <a:r>
              <a:rPr sz="800" dirty="0">
                <a:latin typeface="Tahoma"/>
                <a:cs typeface="Tahoma"/>
              </a:rPr>
              <a:t>targeting</a:t>
            </a:r>
            <a:r>
              <a:rPr sz="800" spc="-5" dirty="0">
                <a:latin typeface="Tahoma"/>
                <a:cs typeface="Tahoma"/>
              </a:rPr>
              <a:t> </a:t>
            </a:r>
            <a:r>
              <a:rPr sz="800" dirty="0">
                <a:latin typeface="Tahoma"/>
                <a:cs typeface="Tahoma"/>
              </a:rPr>
              <a:t>the</a:t>
            </a:r>
            <a:r>
              <a:rPr sz="800" spc="-10" dirty="0">
                <a:latin typeface="Tahoma"/>
                <a:cs typeface="Tahoma"/>
              </a:rPr>
              <a:t> </a:t>
            </a:r>
            <a:r>
              <a:rPr sz="800" dirty="0">
                <a:latin typeface="Tahoma"/>
                <a:cs typeface="Tahoma"/>
              </a:rPr>
              <a:t>18S,</a:t>
            </a:r>
            <a:r>
              <a:rPr sz="800" spc="-5" dirty="0">
                <a:latin typeface="Tahoma"/>
                <a:cs typeface="Tahoma"/>
              </a:rPr>
              <a:t> </a:t>
            </a:r>
            <a:r>
              <a:rPr sz="800" dirty="0">
                <a:latin typeface="Tahoma"/>
                <a:cs typeface="Tahoma"/>
              </a:rPr>
              <a:t>5.8S,</a:t>
            </a:r>
            <a:r>
              <a:rPr sz="800" spc="-10" dirty="0">
                <a:latin typeface="Tahoma"/>
                <a:cs typeface="Tahoma"/>
              </a:rPr>
              <a:t> </a:t>
            </a:r>
            <a:r>
              <a:rPr sz="800" dirty="0">
                <a:latin typeface="Tahoma"/>
                <a:cs typeface="Tahoma"/>
              </a:rPr>
              <a:t>and</a:t>
            </a:r>
            <a:r>
              <a:rPr sz="800" spc="-10" dirty="0">
                <a:latin typeface="Tahoma"/>
                <a:cs typeface="Tahoma"/>
              </a:rPr>
              <a:t> </a:t>
            </a:r>
            <a:r>
              <a:rPr sz="800" dirty="0">
                <a:latin typeface="Tahoma"/>
                <a:cs typeface="Tahoma"/>
              </a:rPr>
              <a:t>28S</a:t>
            </a:r>
            <a:r>
              <a:rPr sz="800" spc="-10" dirty="0">
                <a:latin typeface="Tahoma"/>
                <a:cs typeface="Tahoma"/>
              </a:rPr>
              <a:t> </a:t>
            </a:r>
            <a:r>
              <a:rPr sz="800" dirty="0">
                <a:latin typeface="Tahoma"/>
                <a:cs typeface="Tahoma"/>
              </a:rPr>
              <a:t>rRNA</a:t>
            </a:r>
            <a:r>
              <a:rPr sz="800" spc="-5" dirty="0">
                <a:latin typeface="Tahoma"/>
                <a:cs typeface="Tahoma"/>
              </a:rPr>
              <a:t> </a:t>
            </a:r>
            <a:r>
              <a:rPr sz="800" dirty="0">
                <a:latin typeface="Tahoma"/>
                <a:cs typeface="Tahoma"/>
              </a:rPr>
              <a:t>sections</a:t>
            </a:r>
            <a:r>
              <a:rPr sz="800" spc="-5" dirty="0">
                <a:latin typeface="Tahoma"/>
                <a:cs typeface="Tahoma"/>
              </a:rPr>
              <a:t> </a:t>
            </a:r>
            <a:r>
              <a:rPr sz="800" spc="-20" dirty="0">
                <a:latin typeface="Tahoma"/>
                <a:cs typeface="Tahoma"/>
              </a:rPr>
              <a:t>that </a:t>
            </a:r>
            <a:r>
              <a:rPr sz="800" dirty="0">
                <a:latin typeface="Tahoma"/>
                <a:cs typeface="Tahoma"/>
              </a:rPr>
              <a:t>surround</a:t>
            </a:r>
            <a:r>
              <a:rPr sz="800" spc="-20" dirty="0">
                <a:latin typeface="Tahoma"/>
                <a:cs typeface="Tahoma"/>
              </a:rPr>
              <a:t> </a:t>
            </a:r>
            <a:r>
              <a:rPr sz="800" dirty="0">
                <a:latin typeface="Tahoma"/>
                <a:cs typeface="Tahoma"/>
              </a:rPr>
              <a:t>them.</a:t>
            </a:r>
            <a:r>
              <a:rPr sz="800" spc="-25" dirty="0">
                <a:latin typeface="Tahoma"/>
                <a:cs typeface="Tahoma"/>
              </a:rPr>
              <a:t> </a:t>
            </a:r>
            <a:r>
              <a:rPr sz="800" dirty="0">
                <a:latin typeface="Tahoma"/>
                <a:cs typeface="Tahoma"/>
              </a:rPr>
              <a:t>(</a:t>
            </a:r>
            <a:r>
              <a:rPr sz="800" b="1" dirty="0">
                <a:latin typeface="Tahoma"/>
                <a:cs typeface="Tahoma"/>
              </a:rPr>
              <a:t>B</a:t>
            </a:r>
            <a:r>
              <a:rPr sz="800" dirty="0">
                <a:latin typeface="Tahoma"/>
                <a:cs typeface="Tahoma"/>
              </a:rPr>
              <a:t>–</a:t>
            </a:r>
            <a:r>
              <a:rPr sz="800" b="1" dirty="0">
                <a:latin typeface="Tahoma"/>
                <a:cs typeface="Tahoma"/>
              </a:rPr>
              <a:t>D</a:t>
            </a:r>
            <a:r>
              <a:rPr sz="800" dirty="0">
                <a:latin typeface="Tahoma"/>
                <a:cs typeface="Tahoma"/>
              </a:rPr>
              <a:t>)</a:t>
            </a:r>
            <a:r>
              <a:rPr sz="800" spc="-15" dirty="0">
                <a:latin typeface="Tahoma"/>
                <a:cs typeface="Tahoma"/>
              </a:rPr>
              <a:t> </a:t>
            </a:r>
            <a:r>
              <a:rPr sz="800" dirty="0">
                <a:latin typeface="Tahoma"/>
                <a:cs typeface="Tahoma"/>
              </a:rPr>
              <a:t>Instead</a:t>
            </a:r>
            <a:r>
              <a:rPr sz="800" spc="-25" dirty="0">
                <a:latin typeface="Tahoma"/>
                <a:cs typeface="Tahoma"/>
              </a:rPr>
              <a:t> </a:t>
            </a:r>
            <a:r>
              <a:rPr sz="800" dirty="0">
                <a:latin typeface="Tahoma"/>
                <a:cs typeface="Tahoma"/>
              </a:rPr>
              <a:t>of</a:t>
            </a:r>
            <a:r>
              <a:rPr sz="800" spc="-10" dirty="0">
                <a:latin typeface="Tahoma"/>
                <a:cs typeface="Tahoma"/>
              </a:rPr>
              <a:t> </a:t>
            </a:r>
            <a:r>
              <a:rPr sz="800" dirty="0">
                <a:latin typeface="Tahoma"/>
                <a:cs typeface="Tahoma"/>
              </a:rPr>
              <a:t>targeting</a:t>
            </a:r>
            <a:r>
              <a:rPr sz="800" spc="-15" dirty="0">
                <a:latin typeface="Tahoma"/>
                <a:cs typeface="Tahoma"/>
              </a:rPr>
              <a:t> </a:t>
            </a:r>
            <a:r>
              <a:rPr sz="800" dirty="0">
                <a:latin typeface="Tahoma"/>
                <a:cs typeface="Tahoma"/>
              </a:rPr>
              <a:t>one</a:t>
            </a:r>
            <a:r>
              <a:rPr sz="800" spc="-10" dirty="0">
                <a:latin typeface="Tahoma"/>
                <a:cs typeface="Tahoma"/>
              </a:rPr>
              <a:t> </a:t>
            </a:r>
            <a:r>
              <a:rPr sz="800" dirty="0">
                <a:latin typeface="Tahoma"/>
                <a:cs typeface="Tahoma"/>
              </a:rPr>
              <a:t>small</a:t>
            </a:r>
            <a:r>
              <a:rPr sz="800" spc="-25" dirty="0">
                <a:latin typeface="Tahoma"/>
                <a:cs typeface="Tahoma"/>
              </a:rPr>
              <a:t> </a:t>
            </a:r>
            <a:r>
              <a:rPr sz="800" dirty="0">
                <a:latin typeface="Tahoma"/>
                <a:cs typeface="Tahoma"/>
              </a:rPr>
              <a:t>segment</a:t>
            </a:r>
            <a:r>
              <a:rPr sz="800" spc="-15" dirty="0">
                <a:latin typeface="Tahoma"/>
                <a:cs typeface="Tahoma"/>
              </a:rPr>
              <a:t> </a:t>
            </a:r>
            <a:r>
              <a:rPr sz="800" dirty="0">
                <a:latin typeface="Tahoma"/>
                <a:cs typeface="Tahoma"/>
              </a:rPr>
              <a:t>of</a:t>
            </a:r>
            <a:r>
              <a:rPr sz="800" spc="-25" dirty="0">
                <a:latin typeface="Tahoma"/>
                <a:cs typeface="Tahoma"/>
              </a:rPr>
              <a:t> </a:t>
            </a:r>
            <a:r>
              <a:rPr sz="800" dirty="0">
                <a:latin typeface="Tahoma"/>
                <a:cs typeface="Tahoma"/>
              </a:rPr>
              <a:t>the</a:t>
            </a:r>
            <a:r>
              <a:rPr sz="800" spc="-20" dirty="0">
                <a:latin typeface="Tahoma"/>
                <a:cs typeface="Tahoma"/>
              </a:rPr>
              <a:t> </a:t>
            </a:r>
            <a:r>
              <a:rPr sz="800" dirty="0">
                <a:latin typeface="Tahoma"/>
                <a:cs typeface="Tahoma"/>
              </a:rPr>
              <a:t>genome,</a:t>
            </a:r>
            <a:r>
              <a:rPr sz="800" spc="-20" dirty="0">
                <a:latin typeface="Tahoma"/>
                <a:cs typeface="Tahoma"/>
              </a:rPr>
              <a:t> </a:t>
            </a:r>
            <a:r>
              <a:rPr sz="800" dirty="0">
                <a:latin typeface="Tahoma"/>
                <a:cs typeface="Tahoma"/>
              </a:rPr>
              <a:t>these</a:t>
            </a:r>
            <a:r>
              <a:rPr sz="800" spc="-20" dirty="0">
                <a:latin typeface="Tahoma"/>
                <a:cs typeface="Tahoma"/>
              </a:rPr>
              <a:t> </a:t>
            </a:r>
            <a:r>
              <a:rPr sz="800" dirty="0">
                <a:latin typeface="Tahoma"/>
                <a:cs typeface="Tahoma"/>
              </a:rPr>
              <a:t>techniques</a:t>
            </a:r>
            <a:r>
              <a:rPr sz="800" spc="-15" dirty="0">
                <a:latin typeface="Tahoma"/>
                <a:cs typeface="Tahoma"/>
              </a:rPr>
              <a:t> </a:t>
            </a:r>
            <a:r>
              <a:rPr sz="800" dirty="0">
                <a:latin typeface="Tahoma"/>
                <a:cs typeface="Tahoma"/>
              </a:rPr>
              <a:t>capture</a:t>
            </a:r>
            <a:r>
              <a:rPr sz="800" spc="-25" dirty="0">
                <a:latin typeface="Tahoma"/>
                <a:cs typeface="Tahoma"/>
              </a:rPr>
              <a:t> </a:t>
            </a:r>
            <a:r>
              <a:rPr sz="800" dirty="0">
                <a:latin typeface="Tahoma"/>
                <a:cs typeface="Tahoma"/>
              </a:rPr>
              <a:t>the</a:t>
            </a:r>
            <a:r>
              <a:rPr sz="800" spc="-10" dirty="0">
                <a:latin typeface="Tahoma"/>
                <a:cs typeface="Tahoma"/>
              </a:rPr>
              <a:t> </a:t>
            </a:r>
            <a:r>
              <a:rPr sz="800" dirty="0">
                <a:latin typeface="Tahoma"/>
                <a:cs typeface="Tahoma"/>
              </a:rPr>
              <a:t>entirety</a:t>
            </a:r>
            <a:r>
              <a:rPr sz="800" spc="-20" dirty="0">
                <a:latin typeface="Tahoma"/>
                <a:cs typeface="Tahoma"/>
              </a:rPr>
              <a:t> </a:t>
            </a:r>
            <a:r>
              <a:rPr sz="800" dirty="0">
                <a:latin typeface="Tahoma"/>
                <a:cs typeface="Tahoma"/>
              </a:rPr>
              <a:t>of</a:t>
            </a:r>
            <a:r>
              <a:rPr sz="800" spc="-10" dirty="0">
                <a:latin typeface="Tahoma"/>
                <a:cs typeface="Tahoma"/>
              </a:rPr>
              <a:t> </a:t>
            </a:r>
            <a:r>
              <a:rPr sz="800" dirty="0">
                <a:latin typeface="Tahoma"/>
                <a:cs typeface="Tahoma"/>
              </a:rPr>
              <a:t>the</a:t>
            </a:r>
            <a:r>
              <a:rPr sz="800" spc="-10" dirty="0">
                <a:latin typeface="Tahoma"/>
                <a:cs typeface="Tahoma"/>
              </a:rPr>
              <a:t> </a:t>
            </a:r>
            <a:r>
              <a:rPr sz="800" dirty="0">
                <a:latin typeface="Tahoma"/>
                <a:cs typeface="Tahoma"/>
              </a:rPr>
              <a:t>genetic</a:t>
            </a:r>
            <a:r>
              <a:rPr sz="800" spc="-5" dirty="0">
                <a:latin typeface="Tahoma"/>
                <a:cs typeface="Tahoma"/>
              </a:rPr>
              <a:t> </a:t>
            </a:r>
            <a:r>
              <a:rPr sz="800" dirty="0">
                <a:latin typeface="Tahoma"/>
                <a:cs typeface="Tahoma"/>
              </a:rPr>
              <a:t>material</a:t>
            </a:r>
            <a:r>
              <a:rPr sz="800" spc="-25" dirty="0">
                <a:latin typeface="Tahoma"/>
                <a:cs typeface="Tahoma"/>
              </a:rPr>
              <a:t> </a:t>
            </a:r>
            <a:r>
              <a:rPr sz="800" dirty="0">
                <a:latin typeface="Tahoma"/>
                <a:cs typeface="Tahoma"/>
              </a:rPr>
              <a:t>from</a:t>
            </a:r>
            <a:r>
              <a:rPr sz="800" spc="-10" dirty="0">
                <a:latin typeface="Tahoma"/>
                <a:cs typeface="Tahoma"/>
              </a:rPr>
              <a:t> </a:t>
            </a:r>
            <a:r>
              <a:rPr sz="800" dirty="0">
                <a:latin typeface="Tahoma"/>
                <a:cs typeface="Tahoma"/>
              </a:rPr>
              <a:t>an</a:t>
            </a:r>
            <a:r>
              <a:rPr sz="800" spc="-25" dirty="0">
                <a:latin typeface="Tahoma"/>
                <a:cs typeface="Tahoma"/>
              </a:rPr>
              <a:t> </a:t>
            </a:r>
            <a:r>
              <a:rPr sz="800" dirty="0">
                <a:latin typeface="Tahoma"/>
                <a:cs typeface="Tahoma"/>
              </a:rPr>
              <a:t>organism.</a:t>
            </a:r>
            <a:r>
              <a:rPr sz="800" spc="-20" dirty="0">
                <a:latin typeface="Tahoma"/>
                <a:cs typeface="Tahoma"/>
              </a:rPr>
              <a:t> </a:t>
            </a:r>
            <a:r>
              <a:rPr sz="800" dirty="0">
                <a:latin typeface="Tahoma"/>
                <a:cs typeface="Tahoma"/>
              </a:rPr>
              <a:t>(</a:t>
            </a:r>
            <a:r>
              <a:rPr sz="800" b="1" dirty="0">
                <a:latin typeface="Tahoma"/>
                <a:cs typeface="Tahoma"/>
              </a:rPr>
              <a:t>B</a:t>
            </a:r>
            <a:r>
              <a:rPr sz="800" dirty="0">
                <a:latin typeface="Tahoma"/>
                <a:cs typeface="Tahoma"/>
              </a:rPr>
              <a:t>)</a:t>
            </a:r>
            <a:r>
              <a:rPr sz="800" spc="-10" dirty="0">
                <a:latin typeface="Tahoma"/>
                <a:cs typeface="Tahoma"/>
              </a:rPr>
              <a:t> </a:t>
            </a:r>
            <a:r>
              <a:rPr sz="800" dirty="0">
                <a:latin typeface="Tahoma"/>
                <a:cs typeface="Tahoma"/>
              </a:rPr>
              <a:t>Single</a:t>
            </a:r>
            <a:r>
              <a:rPr sz="800" spc="-10" dirty="0">
                <a:latin typeface="Tahoma"/>
                <a:cs typeface="Tahoma"/>
              </a:rPr>
              <a:t> </a:t>
            </a:r>
            <a:r>
              <a:rPr sz="800" dirty="0">
                <a:latin typeface="Tahoma"/>
                <a:cs typeface="Tahoma"/>
              </a:rPr>
              <a:t>virus</a:t>
            </a:r>
            <a:r>
              <a:rPr sz="800" spc="-20" dirty="0">
                <a:latin typeface="Tahoma"/>
                <a:cs typeface="Tahoma"/>
              </a:rPr>
              <a:t> </a:t>
            </a:r>
            <a:r>
              <a:rPr sz="800" dirty="0">
                <a:latin typeface="Tahoma"/>
                <a:cs typeface="Tahoma"/>
              </a:rPr>
              <a:t>genomics</a:t>
            </a:r>
            <a:r>
              <a:rPr sz="800" spc="-15" dirty="0">
                <a:latin typeface="Tahoma"/>
                <a:cs typeface="Tahoma"/>
              </a:rPr>
              <a:t> </a:t>
            </a:r>
            <a:r>
              <a:rPr sz="800" dirty="0">
                <a:latin typeface="Tahoma"/>
                <a:cs typeface="Tahoma"/>
              </a:rPr>
              <a:t>(SVG)</a:t>
            </a:r>
            <a:r>
              <a:rPr sz="800" spc="-15" dirty="0">
                <a:latin typeface="Tahoma"/>
                <a:cs typeface="Tahoma"/>
              </a:rPr>
              <a:t> </a:t>
            </a:r>
            <a:r>
              <a:rPr sz="800" dirty="0">
                <a:latin typeface="Tahoma"/>
                <a:cs typeface="Tahoma"/>
              </a:rPr>
              <a:t>uses</a:t>
            </a:r>
            <a:r>
              <a:rPr sz="800" spc="-5" dirty="0">
                <a:latin typeface="Tahoma"/>
                <a:cs typeface="Tahoma"/>
              </a:rPr>
              <a:t> </a:t>
            </a:r>
            <a:r>
              <a:rPr sz="800" dirty="0">
                <a:latin typeface="Tahoma"/>
                <a:cs typeface="Tahoma"/>
              </a:rPr>
              <a:t>a</a:t>
            </a:r>
            <a:r>
              <a:rPr sz="800" spc="-20" dirty="0">
                <a:latin typeface="Tahoma"/>
                <a:cs typeface="Tahoma"/>
              </a:rPr>
              <a:t> </a:t>
            </a:r>
            <a:r>
              <a:rPr sz="800" dirty="0">
                <a:latin typeface="Tahoma"/>
                <a:cs typeface="Tahoma"/>
              </a:rPr>
              <a:t>fluorescent</a:t>
            </a:r>
            <a:r>
              <a:rPr sz="800" spc="-20" dirty="0">
                <a:latin typeface="Tahoma"/>
                <a:cs typeface="Tahoma"/>
              </a:rPr>
              <a:t> </a:t>
            </a:r>
            <a:r>
              <a:rPr sz="800" dirty="0">
                <a:latin typeface="Tahoma"/>
                <a:cs typeface="Tahoma"/>
              </a:rPr>
              <a:t>stain</a:t>
            </a:r>
            <a:r>
              <a:rPr sz="800" spc="-25" dirty="0">
                <a:latin typeface="Tahoma"/>
                <a:cs typeface="Tahoma"/>
              </a:rPr>
              <a:t> </a:t>
            </a:r>
            <a:r>
              <a:rPr sz="800" dirty="0">
                <a:latin typeface="Tahoma"/>
                <a:cs typeface="Tahoma"/>
              </a:rPr>
              <a:t>to</a:t>
            </a:r>
            <a:r>
              <a:rPr sz="800" spc="-15" dirty="0">
                <a:latin typeface="Tahoma"/>
                <a:cs typeface="Tahoma"/>
              </a:rPr>
              <a:t> </a:t>
            </a:r>
            <a:r>
              <a:rPr sz="800" dirty="0">
                <a:latin typeface="Tahoma"/>
                <a:cs typeface="Tahoma"/>
              </a:rPr>
              <a:t>isolate</a:t>
            </a:r>
            <a:r>
              <a:rPr sz="800" spc="-10" dirty="0">
                <a:latin typeface="Tahoma"/>
                <a:cs typeface="Tahoma"/>
              </a:rPr>
              <a:t> individual </a:t>
            </a:r>
            <a:r>
              <a:rPr sz="800" dirty="0">
                <a:latin typeface="Tahoma"/>
                <a:cs typeface="Tahoma"/>
              </a:rPr>
              <a:t>virus</a:t>
            </a:r>
            <a:r>
              <a:rPr sz="800" spc="25" dirty="0">
                <a:latin typeface="Tahoma"/>
                <a:cs typeface="Tahoma"/>
              </a:rPr>
              <a:t> </a:t>
            </a:r>
            <a:r>
              <a:rPr sz="800" dirty="0">
                <a:latin typeface="Tahoma"/>
                <a:cs typeface="Tahoma"/>
              </a:rPr>
              <a:t>particles</a:t>
            </a:r>
            <a:r>
              <a:rPr sz="800" spc="40" dirty="0">
                <a:latin typeface="Tahoma"/>
                <a:cs typeface="Tahoma"/>
              </a:rPr>
              <a:t> </a:t>
            </a:r>
            <a:r>
              <a:rPr sz="800" dirty="0">
                <a:latin typeface="Tahoma"/>
                <a:cs typeface="Tahoma"/>
              </a:rPr>
              <a:t>in</a:t>
            </a:r>
            <a:r>
              <a:rPr sz="800" spc="30" dirty="0">
                <a:latin typeface="Tahoma"/>
                <a:cs typeface="Tahoma"/>
              </a:rPr>
              <a:t> </a:t>
            </a:r>
            <a:r>
              <a:rPr sz="800" dirty="0">
                <a:latin typeface="Tahoma"/>
                <a:cs typeface="Tahoma"/>
              </a:rPr>
              <a:t>a</a:t>
            </a:r>
            <a:r>
              <a:rPr sz="800" spc="25" dirty="0">
                <a:latin typeface="Tahoma"/>
                <a:cs typeface="Tahoma"/>
              </a:rPr>
              <a:t> </a:t>
            </a:r>
            <a:r>
              <a:rPr sz="800" dirty="0">
                <a:latin typeface="Tahoma"/>
                <a:cs typeface="Tahoma"/>
              </a:rPr>
              <a:t>sample</a:t>
            </a:r>
            <a:r>
              <a:rPr sz="800" spc="30" dirty="0">
                <a:latin typeface="Tahoma"/>
                <a:cs typeface="Tahoma"/>
              </a:rPr>
              <a:t> </a:t>
            </a:r>
            <a:r>
              <a:rPr sz="800" dirty="0">
                <a:latin typeface="Tahoma"/>
                <a:cs typeface="Tahoma"/>
              </a:rPr>
              <a:t>by</a:t>
            </a:r>
            <a:r>
              <a:rPr sz="800" spc="25" dirty="0">
                <a:latin typeface="Tahoma"/>
                <a:cs typeface="Tahoma"/>
              </a:rPr>
              <a:t> </a:t>
            </a:r>
            <a:r>
              <a:rPr sz="800" spc="-10" dirty="0">
                <a:latin typeface="Tahoma"/>
                <a:cs typeface="Tahoma"/>
              </a:rPr>
              <a:t>fluorescence-</a:t>
            </a:r>
            <a:r>
              <a:rPr sz="800" dirty="0">
                <a:latin typeface="Tahoma"/>
                <a:cs typeface="Tahoma"/>
              </a:rPr>
              <a:t>activated</a:t>
            </a:r>
            <a:r>
              <a:rPr sz="800" spc="30" dirty="0">
                <a:latin typeface="Tahoma"/>
                <a:cs typeface="Tahoma"/>
              </a:rPr>
              <a:t> </a:t>
            </a:r>
            <a:r>
              <a:rPr sz="800" dirty="0">
                <a:latin typeface="Tahoma"/>
                <a:cs typeface="Tahoma"/>
              </a:rPr>
              <a:t>virus</a:t>
            </a:r>
            <a:r>
              <a:rPr sz="800" spc="25" dirty="0">
                <a:latin typeface="Tahoma"/>
                <a:cs typeface="Tahoma"/>
              </a:rPr>
              <a:t> </a:t>
            </a:r>
            <a:r>
              <a:rPr sz="800" dirty="0">
                <a:latin typeface="Tahoma"/>
                <a:cs typeface="Tahoma"/>
              </a:rPr>
              <a:t>sorting</a:t>
            </a:r>
            <a:r>
              <a:rPr sz="800" spc="30" dirty="0">
                <a:latin typeface="Tahoma"/>
                <a:cs typeface="Tahoma"/>
              </a:rPr>
              <a:t> </a:t>
            </a:r>
            <a:r>
              <a:rPr sz="800" dirty="0">
                <a:latin typeface="Tahoma"/>
                <a:cs typeface="Tahoma"/>
              </a:rPr>
              <a:t>(FAVS),</a:t>
            </a:r>
            <a:r>
              <a:rPr sz="800" spc="25" dirty="0">
                <a:latin typeface="Tahoma"/>
                <a:cs typeface="Tahoma"/>
              </a:rPr>
              <a:t> </a:t>
            </a:r>
            <a:r>
              <a:rPr sz="800" dirty="0">
                <a:latin typeface="Tahoma"/>
                <a:cs typeface="Tahoma"/>
              </a:rPr>
              <a:t>wherein</a:t>
            </a:r>
            <a:r>
              <a:rPr sz="800" spc="20" dirty="0">
                <a:latin typeface="Tahoma"/>
                <a:cs typeface="Tahoma"/>
              </a:rPr>
              <a:t> </a:t>
            </a:r>
            <a:r>
              <a:rPr sz="800" dirty="0">
                <a:latin typeface="Tahoma"/>
                <a:cs typeface="Tahoma"/>
              </a:rPr>
              <a:t>they</a:t>
            </a:r>
            <a:r>
              <a:rPr sz="800" spc="35" dirty="0">
                <a:latin typeface="Tahoma"/>
                <a:cs typeface="Tahoma"/>
              </a:rPr>
              <a:t> </a:t>
            </a:r>
            <a:r>
              <a:rPr sz="800" dirty="0">
                <a:latin typeface="Tahoma"/>
                <a:cs typeface="Tahoma"/>
              </a:rPr>
              <a:t>are</a:t>
            </a:r>
            <a:r>
              <a:rPr sz="800" spc="35" dirty="0">
                <a:latin typeface="Tahoma"/>
                <a:cs typeface="Tahoma"/>
              </a:rPr>
              <a:t> </a:t>
            </a:r>
            <a:r>
              <a:rPr sz="800" dirty="0">
                <a:latin typeface="Tahoma"/>
                <a:cs typeface="Tahoma"/>
              </a:rPr>
              <a:t>embedded</a:t>
            </a:r>
            <a:r>
              <a:rPr sz="800" spc="30" dirty="0">
                <a:latin typeface="Tahoma"/>
                <a:cs typeface="Tahoma"/>
              </a:rPr>
              <a:t> </a:t>
            </a:r>
            <a:r>
              <a:rPr sz="800" dirty="0">
                <a:latin typeface="Tahoma"/>
                <a:cs typeface="Tahoma"/>
              </a:rPr>
              <a:t>in</a:t>
            </a:r>
            <a:r>
              <a:rPr sz="800" spc="30" dirty="0">
                <a:latin typeface="Tahoma"/>
                <a:cs typeface="Tahoma"/>
              </a:rPr>
              <a:t> </a:t>
            </a:r>
            <a:r>
              <a:rPr sz="800" dirty="0">
                <a:latin typeface="Tahoma"/>
                <a:cs typeface="Tahoma"/>
              </a:rPr>
              <a:t>an</a:t>
            </a:r>
            <a:r>
              <a:rPr sz="800" spc="35" dirty="0">
                <a:latin typeface="Tahoma"/>
                <a:cs typeface="Tahoma"/>
              </a:rPr>
              <a:t> </a:t>
            </a:r>
            <a:r>
              <a:rPr sz="800" dirty="0">
                <a:latin typeface="Tahoma"/>
                <a:cs typeface="Tahoma"/>
              </a:rPr>
              <a:t>agarose</a:t>
            </a:r>
            <a:r>
              <a:rPr sz="800" spc="25" dirty="0">
                <a:latin typeface="Tahoma"/>
                <a:cs typeface="Tahoma"/>
              </a:rPr>
              <a:t> </a:t>
            </a:r>
            <a:r>
              <a:rPr sz="800" dirty="0">
                <a:latin typeface="Tahoma"/>
                <a:cs typeface="Tahoma"/>
              </a:rPr>
              <a:t>bead</a:t>
            </a:r>
            <a:r>
              <a:rPr sz="800" spc="20" dirty="0">
                <a:latin typeface="Tahoma"/>
                <a:cs typeface="Tahoma"/>
              </a:rPr>
              <a:t> </a:t>
            </a:r>
            <a:r>
              <a:rPr sz="800" dirty="0">
                <a:latin typeface="Tahoma"/>
                <a:cs typeface="Tahoma"/>
              </a:rPr>
              <a:t>before</a:t>
            </a:r>
            <a:r>
              <a:rPr sz="800" spc="35" dirty="0">
                <a:latin typeface="Tahoma"/>
                <a:cs typeface="Tahoma"/>
              </a:rPr>
              <a:t> </a:t>
            </a:r>
            <a:r>
              <a:rPr sz="800" dirty="0">
                <a:latin typeface="Tahoma"/>
                <a:cs typeface="Tahoma"/>
              </a:rPr>
              <a:t>undergoing</a:t>
            </a:r>
            <a:r>
              <a:rPr sz="800" spc="25" dirty="0">
                <a:latin typeface="Tahoma"/>
                <a:cs typeface="Tahoma"/>
              </a:rPr>
              <a:t> </a:t>
            </a:r>
            <a:r>
              <a:rPr sz="800" dirty="0">
                <a:latin typeface="Tahoma"/>
                <a:cs typeface="Tahoma"/>
              </a:rPr>
              <a:t>whole</a:t>
            </a:r>
            <a:r>
              <a:rPr sz="800" spc="25" dirty="0">
                <a:latin typeface="Tahoma"/>
                <a:cs typeface="Tahoma"/>
              </a:rPr>
              <a:t> </a:t>
            </a:r>
            <a:r>
              <a:rPr sz="800" dirty="0">
                <a:latin typeface="Tahoma"/>
                <a:cs typeface="Tahoma"/>
              </a:rPr>
              <a:t>genome</a:t>
            </a:r>
            <a:r>
              <a:rPr sz="800" spc="40" dirty="0">
                <a:latin typeface="Tahoma"/>
                <a:cs typeface="Tahoma"/>
              </a:rPr>
              <a:t> </a:t>
            </a:r>
            <a:r>
              <a:rPr sz="800" dirty="0">
                <a:latin typeface="Tahoma"/>
                <a:cs typeface="Tahoma"/>
              </a:rPr>
              <a:t>amplification</a:t>
            </a:r>
            <a:r>
              <a:rPr sz="800" spc="35" dirty="0">
                <a:latin typeface="Tahoma"/>
                <a:cs typeface="Tahoma"/>
              </a:rPr>
              <a:t> </a:t>
            </a:r>
            <a:r>
              <a:rPr sz="800" dirty="0">
                <a:latin typeface="Tahoma"/>
                <a:cs typeface="Tahoma"/>
              </a:rPr>
              <a:t>and</a:t>
            </a:r>
            <a:r>
              <a:rPr sz="800" spc="30" dirty="0">
                <a:latin typeface="Tahoma"/>
                <a:cs typeface="Tahoma"/>
              </a:rPr>
              <a:t> </a:t>
            </a:r>
            <a:r>
              <a:rPr sz="800" dirty="0">
                <a:latin typeface="Tahoma"/>
                <a:cs typeface="Tahoma"/>
              </a:rPr>
              <a:t>sequencing.</a:t>
            </a:r>
            <a:r>
              <a:rPr sz="800" spc="20" dirty="0">
                <a:latin typeface="Tahoma"/>
                <a:cs typeface="Tahoma"/>
              </a:rPr>
              <a:t> </a:t>
            </a:r>
            <a:r>
              <a:rPr sz="800" dirty="0">
                <a:latin typeface="Tahoma"/>
                <a:cs typeface="Tahoma"/>
              </a:rPr>
              <a:t>(</a:t>
            </a:r>
            <a:r>
              <a:rPr sz="800" b="1" dirty="0">
                <a:latin typeface="Tahoma"/>
                <a:cs typeface="Tahoma"/>
              </a:rPr>
              <a:t>C</a:t>
            </a:r>
            <a:r>
              <a:rPr sz="800" dirty="0">
                <a:latin typeface="Tahoma"/>
                <a:cs typeface="Tahoma"/>
              </a:rPr>
              <a:t>)</a:t>
            </a:r>
            <a:r>
              <a:rPr sz="800" spc="35" dirty="0">
                <a:latin typeface="Tahoma"/>
                <a:cs typeface="Tahoma"/>
              </a:rPr>
              <a:t> </a:t>
            </a:r>
            <a:r>
              <a:rPr sz="800" dirty="0">
                <a:latin typeface="Tahoma"/>
                <a:cs typeface="Tahoma"/>
              </a:rPr>
              <a:t>Whole</a:t>
            </a:r>
            <a:r>
              <a:rPr sz="800" spc="35" dirty="0">
                <a:latin typeface="Tahoma"/>
                <a:cs typeface="Tahoma"/>
              </a:rPr>
              <a:t> </a:t>
            </a:r>
            <a:r>
              <a:rPr sz="800" dirty="0">
                <a:latin typeface="Tahoma"/>
                <a:cs typeface="Tahoma"/>
              </a:rPr>
              <a:t>metagenome</a:t>
            </a:r>
            <a:r>
              <a:rPr sz="800" spc="40" dirty="0">
                <a:latin typeface="Tahoma"/>
                <a:cs typeface="Tahoma"/>
              </a:rPr>
              <a:t> </a:t>
            </a:r>
            <a:r>
              <a:rPr sz="800" dirty="0">
                <a:latin typeface="Tahoma"/>
                <a:cs typeface="Tahoma"/>
              </a:rPr>
              <a:t>shotgun</a:t>
            </a:r>
            <a:r>
              <a:rPr sz="800" spc="30" dirty="0">
                <a:latin typeface="Tahoma"/>
                <a:cs typeface="Tahoma"/>
              </a:rPr>
              <a:t> </a:t>
            </a:r>
            <a:r>
              <a:rPr sz="800" spc="-10" dirty="0">
                <a:latin typeface="Tahoma"/>
                <a:cs typeface="Tahoma"/>
              </a:rPr>
              <a:t>sequencing </a:t>
            </a:r>
            <a:r>
              <a:rPr sz="800" dirty="0">
                <a:latin typeface="Tahoma"/>
                <a:cs typeface="Tahoma"/>
              </a:rPr>
              <a:t>(WMS)</a:t>
            </a:r>
            <a:r>
              <a:rPr sz="800" spc="200" dirty="0">
                <a:latin typeface="Tahoma"/>
                <a:cs typeface="Tahoma"/>
              </a:rPr>
              <a:t> </a:t>
            </a:r>
            <a:r>
              <a:rPr sz="800" dirty="0">
                <a:latin typeface="Tahoma"/>
                <a:cs typeface="Tahoma"/>
              </a:rPr>
              <a:t>involves</a:t>
            </a:r>
            <a:r>
              <a:rPr sz="800" spc="200" dirty="0">
                <a:latin typeface="Tahoma"/>
                <a:cs typeface="Tahoma"/>
              </a:rPr>
              <a:t> </a:t>
            </a:r>
            <a:r>
              <a:rPr sz="800" dirty="0">
                <a:latin typeface="Tahoma"/>
                <a:cs typeface="Tahoma"/>
              </a:rPr>
              <a:t>the</a:t>
            </a:r>
            <a:r>
              <a:rPr sz="800" spc="200" dirty="0">
                <a:latin typeface="Tahoma"/>
                <a:cs typeface="Tahoma"/>
              </a:rPr>
              <a:t> </a:t>
            </a:r>
            <a:r>
              <a:rPr sz="800" dirty="0">
                <a:latin typeface="Tahoma"/>
                <a:cs typeface="Tahoma"/>
              </a:rPr>
              <a:t>fragmentation</a:t>
            </a:r>
            <a:r>
              <a:rPr sz="800" spc="195" dirty="0">
                <a:latin typeface="Tahoma"/>
                <a:cs typeface="Tahoma"/>
              </a:rPr>
              <a:t> </a:t>
            </a:r>
            <a:r>
              <a:rPr sz="800" dirty="0">
                <a:latin typeface="Tahoma"/>
                <a:cs typeface="Tahoma"/>
              </a:rPr>
              <a:t>of</a:t>
            </a:r>
            <a:r>
              <a:rPr sz="800" spc="190" dirty="0">
                <a:latin typeface="Tahoma"/>
                <a:cs typeface="Tahoma"/>
              </a:rPr>
              <a:t> </a:t>
            </a:r>
            <a:r>
              <a:rPr sz="800" dirty="0">
                <a:latin typeface="Tahoma"/>
                <a:cs typeface="Tahoma"/>
              </a:rPr>
              <a:t>all</a:t>
            </a:r>
            <a:r>
              <a:rPr sz="800" spc="200" dirty="0">
                <a:latin typeface="Tahoma"/>
                <a:cs typeface="Tahoma"/>
              </a:rPr>
              <a:t> </a:t>
            </a:r>
            <a:r>
              <a:rPr sz="800" dirty="0">
                <a:latin typeface="Tahoma"/>
                <a:cs typeface="Tahoma"/>
              </a:rPr>
              <a:t>DNA</a:t>
            </a:r>
            <a:r>
              <a:rPr sz="800" spc="195" dirty="0">
                <a:latin typeface="Tahoma"/>
                <a:cs typeface="Tahoma"/>
              </a:rPr>
              <a:t> </a:t>
            </a:r>
            <a:r>
              <a:rPr sz="800" dirty="0">
                <a:latin typeface="Tahoma"/>
                <a:cs typeface="Tahoma"/>
              </a:rPr>
              <a:t>in</a:t>
            </a:r>
            <a:r>
              <a:rPr sz="800" spc="190" dirty="0">
                <a:latin typeface="Tahoma"/>
                <a:cs typeface="Tahoma"/>
              </a:rPr>
              <a:t> </a:t>
            </a:r>
            <a:r>
              <a:rPr sz="800" dirty="0">
                <a:latin typeface="Tahoma"/>
                <a:cs typeface="Tahoma"/>
              </a:rPr>
              <a:t>a</a:t>
            </a:r>
            <a:r>
              <a:rPr sz="800" spc="200" dirty="0">
                <a:latin typeface="Tahoma"/>
                <a:cs typeface="Tahoma"/>
              </a:rPr>
              <a:t> </a:t>
            </a:r>
            <a:r>
              <a:rPr sz="800" dirty="0">
                <a:latin typeface="Tahoma"/>
                <a:cs typeface="Tahoma"/>
              </a:rPr>
              <a:t>sample,</a:t>
            </a:r>
            <a:r>
              <a:rPr sz="800" spc="195" dirty="0">
                <a:latin typeface="Tahoma"/>
                <a:cs typeface="Tahoma"/>
              </a:rPr>
              <a:t> </a:t>
            </a:r>
            <a:r>
              <a:rPr sz="800" dirty="0">
                <a:latin typeface="Tahoma"/>
                <a:cs typeface="Tahoma"/>
              </a:rPr>
              <a:t>sequencing</a:t>
            </a:r>
            <a:r>
              <a:rPr sz="800" spc="200" dirty="0">
                <a:latin typeface="Tahoma"/>
                <a:cs typeface="Tahoma"/>
              </a:rPr>
              <a:t> </a:t>
            </a:r>
            <a:r>
              <a:rPr sz="800" dirty="0">
                <a:latin typeface="Tahoma"/>
                <a:cs typeface="Tahoma"/>
              </a:rPr>
              <a:t>of</a:t>
            </a:r>
            <a:r>
              <a:rPr sz="800" spc="190" dirty="0">
                <a:latin typeface="Tahoma"/>
                <a:cs typeface="Tahoma"/>
              </a:rPr>
              <a:t> </a:t>
            </a:r>
            <a:r>
              <a:rPr sz="800" dirty="0">
                <a:latin typeface="Tahoma"/>
                <a:cs typeface="Tahoma"/>
              </a:rPr>
              <a:t>the</a:t>
            </a:r>
            <a:r>
              <a:rPr sz="800" spc="195" dirty="0">
                <a:latin typeface="Tahoma"/>
                <a:cs typeface="Tahoma"/>
              </a:rPr>
              <a:t> </a:t>
            </a:r>
            <a:r>
              <a:rPr sz="800" dirty="0">
                <a:latin typeface="Tahoma"/>
                <a:cs typeface="Tahoma"/>
              </a:rPr>
              <a:t>fragments,</a:t>
            </a:r>
            <a:r>
              <a:rPr sz="800" spc="200" dirty="0">
                <a:latin typeface="Tahoma"/>
                <a:cs typeface="Tahoma"/>
              </a:rPr>
              <a:t> </a:t>
            </a:r>
            <a:r>
              <a:rPr sz="800" dirty="0">
                <a:latin typeface="Tahoma"/>
                <a:cs typeface="Tahoma"/>
              </a:rPr>
              <a:t>and</a:t>
            </a:r>
            <a:r>
              <a:rPr sz="800" spc="195" dirty="0">
                <a:latin typeface="Tahoma"/>
                <a:cs typeface="Tahoma"/>
              </a:rPr>
              <a:t> </a:t>
            </a:r>
            <a:r>
              <a:rPr sz="800" dirty="0">
                <a:latin typeface="Tahoma"/>
                <a:cs typeface="Tahoma"/>
              </a:rPr>
              <a:t>assembly</a:t>
            </a:r>
            <a:r>
              <a:rPr sz="800" spc="195" dirty="0">
                <a:latin typeface="Tahoma"/>
                <a:cs typeface="Tahoma"/>
              </a:rPr>
              <a:t> </a:t>
            </a:r>
            <a:r>
              <a:rPr sz="800" dirty="0">
                <a:latin typeface="Tahoma"/>
                <a:cs typeface="Tahoma"/>
              </a:rPr>
              <a:t>of</a:t>
            </a:r>
            <a:r>
              <a:rPr sz="800" spc="190" dirty="0">
                <a:latin typeface="Tahoma"/>
                <a:cs typeface="Tahoma"/>
              </a:rPr>
              <a:t> </a:t>
            </a:r>
            <a:r>
              <a:rPr sz="800" dirty="0">
                <a:latin typeface="Tahoma"/>
                <a:cs typeface="Tahoma"/>
              </a:rPr>
              <a:t>the</a:t>
            </a:r>
            <a:r>
              <a:rPr sz="800" spc="195" dirty="0">
                <a:latin typeface="Tahoma"/>
                <a:cs typeface="Tahoma"/>
              </a:rPr>
              <a:t> </a:t>
            </a:r>
            <a:r>
              <a:rPr sz="800" dirty="0">
                <a:latin typeface="Tahoma"/>
                <a:cs typeface="Tahoma"/>
              </a:rPr>
              <a:t>sequences,</a:t>
            </a:r>
            <a:r>
              <a:rPr sz="800" spc="200" dirty="0">
                <a:latin typeface="Tahoma"/>
                <a:cs typeface="Tahoma"/>
              </a:rPr>
              <a:t> </a:t>
            </a:r>
            <a:r>
              <a:rPr sz="800" dirty="0">
                <a:latin typeface="Tahoma"/>
                <a:cs typeface="Tahoma"/>
              </a:rPr>
              <a:t>which</a:t>
            </a:r>
            <a:r>
              <a:rPr sz="800" spc="195" dirty="0">
                <a:latin typeface="Tahoma"/>
                <a:cs typeface="Tahoma"/>
              </a:rPr>
              <a:t> </a:t>
            </a:r>
            <a:r>
              <a:rPr sz="800" dirty="0">
                <a:latin typeface="Tahoma"/>
                <a:cs typeface="Tahoma"/>
              </a:rPr>
              <a:t>can</a:t>
            </a:r>
            <a:r>
              <a:rPr sz="800" spc="195" dirty="0">
                <a:latin typeface="Tahoma"/>
                <a:cs typeface="Tahoma"/>
              </a:rPr>
              <a:t> </a:t>
            </a:r>
            <a:r>
              <a:rPr sz="800" dirty="0">
                <a:latin typeface="Tahoma"/>
                <a:cs typeface="Tahoma"/>
              </a:rPr>
              <a:t>then</a:t>
            </a:r>
            <a:r>
              <a:rPr sz="800" spc="200" dirty="0">
                <a:latin typeface="Tahoma"/>
                <a:cs typeface="Tahoma"/>
              </a:rPr>
              <a:t> </a:t>
            </a:r>
            <a:r>
              <a:rPr sz="800" dirty="0">
                <a:latin typeface="Tahoma"/>
                <a:cs typeface="Tahoma"/>
              </a:rPr>
              <a:t>be</a:t>
            </a:r>
            <a:r>
              <a:rPr sz="800" spc="195" dirty="0">
                <a:latin typeface="Tahoma"/>
                <a:cs typeface="Tahoma"/>
              </a:rPr>
              <a:t> </a:t>
            </a:r>
            <a:r>
              <a:rPr sz="800" dirty="0">
                <a:latin typeface="Tahoma"/>
                <a:cs typeface="Tahoma"/>
              </a:rPr>
              <a:t>mapped</a:t>
            </a:r>
            <a:r>
              <a:rPr sz="800" spc="200" dirty="0">
                <a:latin typeface="Tahoma"/>
                <a:cs typeface="Tahoma"/>
              </a:rPr>
              <a:t> </a:t>
            </a:r>
            <a:r>
              <a:rPr sz="800" dirty="0">
                <a:latin typeface="Tahoma"/>
                <a:cs typeface="Tahoma"/>
              </a:rPr>
              <a:t>to</a:t>
            </a:r>
            <a:r>
              <a:rPr sz="800" spc="190" dirty="0">
                <a:latin typeface="Tahoma"/>
                <a:cs typeface="Tahoma"/>
              </a:rPr>
              <a:t> </a:t>
            </a:r>
            <a:r>
              <a:rPr sz="800" dirty="0">
                <a:latin typeface="Tahoma"/>
                <a:cs typeface="Tahoma"/>
              </a:rPr>
              <a:t>reference</a:t>
            </a:r>
            <a:r>
              <a:rPr sz="800" spc="195" dirty="0">
                <a:latin typeface="Tahoma"/>
                <a:cs typeface="Tahoma"/>
              </a:rPr>
              <a:t> </a:t>
            </a:r>
            <a:r>
              <a:rPr sz="800" dirty="0">
                <a:latin typeface="Tahoma"/>
                <a:cs typeface="Tahoma"/>
              </a:rPr>
              <a:t>genomes,</a:t>
            </a:r>
            <a:r>
              <a:rPr sz="800" spc="200" dirty="0">
                <a:latin typeface="Tahoma"/>
                <a:cs typeface="Tahoma"/>
              </a:rPr>
              <a:t> </a:t>
            </a:r>
            <a:r>
              <a:rPr sz="800" dirty="0">
                <a:latin typeface="Tahoma"/>
                <a:cs typeface="Tahoma"/>
              </a:rPr>
              <a:t>or</a:t>
            </a:r>
            <a:r>
              <a:rPr sz="800" spc="195" dirty="0">
                <a:latin typeface="Tahoma"/>
                <a:cs typeface="Tahoma"/>
              </a:rPr>
              <a:t> </a:t>
            </a:r>
            <a:r>
              <a:rPr sz="800" dirty="0">
                <a:latin typeface="Tahoma"/>
                <a:cs typeface="Tahoma"/>
              </a:rPr>
              <a:t>de</a:t>
            </a:r>
            <a:r>
              <a:rPr sz="800" spc="195" dirty="0">
                <a:latin typeface="Tahoma"/>
                <a:cs typeface="Tahoma"/>
              </a:rPr>
              <a:t> </a:t>
            </a:r>
            <a:r>
              <a:rPr sz="800" dirty="0">
                <a:latin typeface="Tahoma"/>
                <a:cs typeface="Tahoma"/>
              </a:rPr>
              <a:t>novo</a:t>
            </a:r>
            <a:r>
              <a:rPr sz="800" spc="200" dirty="0">
                <a:latin typeface="Tahoma"/>
                <a:cs typeface="Tahoma"/>
              </a:rPr>
              <a:t> </a:t>
            </a:r>
            <a:r>
              <a:rPr sz="800" dirty="0">
                <a:latin typeface="Tahoma"/>
                <a:cs typeface="Tahoma"/>
              </a:rPr>
              <a:t>assembly</a:t>
            </a:r>
            <a:r>
              <a:rPr sz="800" spc="190" dirty="0">
                <a:latin typeface="Tahoma"/>
                <a:cs typeface="Tahoma"/>
              </a:rPr>
              <a:t> </a:t>
            </a:r>
            <a:r>
              <a:rPr sz="800" dirty="0">
                <a:latin typeface="Tahoma"/>
                <a:cs typeface="Tahoma"/>
              </a:rPr>
              <a:t>can</a:t>
            </a:r>
            <a:r>
              <a:rPr sz="800" spc="195" dirty="0">
                <a:latin typeface="Tahoma"/>
                <a:cs typeface="Tahoma"/>
              </a:rPr>
              <a:t> </a:t>
            </a:r>
            <a:r>
              <a:rPr sz="800" dirty="0">
                <a:latin typeface="Tahoma"/>
                <a:cs typeface="Tahoma"/>
              </a:rPr>
              <a:t>be</a:t>
            </a:r>
            <a:r>
              <a:rPr sz="800" spc="195" dirty="0">
                <a:latin typeface="Tahoma"/>
                <a:cs typeface="Tahoma"/>
              </a:rPr>
              <a:t> </a:t>
            </a:r>
            <a:r>
              <a:rPr sz="800" dirty="0">
                <a:latin typeface="Tahoma"/>
                <a:cs typeface="Tahoma"/>
              </a:rPr>
              <a:t>performed.</a:t>
            </a:r>
            <a:r>
              <a:rPr sz="800" spc="190" dirty="0">
                <a:latin typeface="Tahoma"/>
                <a:cs typeface="Tahoma"/>
              </a:rPr>
              <a:t> </a:t>
            </a:r>
            <a:r>
              <a:rPr sz="800" spc="-25" dirty="0">
                <a:latin typeface="Tahoma"/>
                <a:cs typeface="Tahoma"/>
              </a:rPr>
              <a:t>(</a:t>
            </a:r>
            <a:r>
              <a:rPr sz="800" b="1" spc="-25" dirty="0">
                <a:latin typeface="Tahoma"/>
                <a:cs typeface="Tahoma"/>
              </a:rPr>
              <a:t>D</a:t>
            </a:r>
            <a:r>
              <a:rPr sz="800" spc="-25" dirty="0">
                <a:latin typeface="Tahoma"/>
                <a:cs typeface="Tahoma"/>
              </a:rPr>
              <a:t>) </a:t>
            </a:r>
            <a:r>
              <a:rPr sz="800" dirty="0">
                <a:latin typeface="Tahoma"/>
                <a:cs typeface="Tahoma"/>
              </a:rPr>
              <a:t>Metatranscriptomics</a:t>
            </a:r>
            <a:r>
              <a:rPr sz="800" spc="150" dirty="0">
                <a:latin typeface="Tahoma"/>
                <a:cs typeface="Tahoma"/>
              </a:rPr>
              <a:t> </a:t>
            </a:r>
            <a:r>
              <a:rPr sz="800" dirty="0">
                <a:latin typeface="Tahoma"/>
                <a:cs typeface="Tahoma"/>
              </a:rPr>
              <a:t>also</a:t>
            </a:r>
            <a:r>
              <a:rPr sz="800" spc="140" dirty="0">
                <a:latin typeface="Tahoma"/>
                <a:cs typeface="Tahoma"/>
              </a:rPr>
              <a:t> </a:t>
            </a:r>
            <a:r>
              <a:rPr sz="800" dirty="0">
                <a:latin typeface="Tahoma"/>
                <a:cs typeface="Tahoma"/>
              </a:rPr>
              <a:t>involves</a:t>
            </a:r>
            <a:r>
              <a:rPr sz="800" spc="165" dirty="0">
                <a:latin typeface="Tahoma"/>
                <a:cs typeface="Tahoma"/>
              </a:rPr>
              <a:t> </a:t>
            </a:r>
            <a:r>
              <a:rPr sz="800" dirty="0">
                <a:latin typeface="Tahoma"/>
                <a:cs typeface="Tahoma"/>
              </a:rPr>
              <a:t>a</a:t>
            </a:r>
            <a:r>
              <a:rPr sz="800" spc="145" dirty="0">
                <a:latin typeface="Tahoma"/>
                <a:cs typeface="Tahoma"/>
              </a:rPr>
              <a:t> </a:t>
            </a:r>
            <a:r>
              <a:rPr sz="800" dirty="0">
                <a:latin typeface="Tahoma"/>
                <a:cs typeface="Tahoma"/>
              </a:rPr>
              <a:t>shotgun</a:t>
            </a:r>
            <a:r>
              <a:rPr sz="800" spc="145" dirty="0">
                <a:latin typeface="Tahoma"/>
                <a:cs typeface="Tahoma"/>
              </a:rPr>
              <a:t> </a:t>
            </a:r>
            <a:r>
              <a:rPr sz="800" dirty="0">
                <a:latin typeface="Tahoma"/>
                <a:cs typeface="Tahoma"/>
              </a:rPr>
              <a:t>sequencing</a:t>
            </a:r>
            <a:r>
              <a:rPr sz="800" spc="150" dirty="0">
                <a:latin typeface="Tahoma"/>
                <a:cs typeface="Tahoma"/>
              </a:rPr>
              <a:t> </a:t>
            </a:r>
            <a:r>
              <a:rPr sz="800" dirty="0">
                <a:latin typeface="Tahoma"/>
                <a:cs typeface="Tahoma"/>
              </a:rPr>
              <a:t>approach,</a:t>
            </a:r>
            <a:r>
              <a:rPr sz="800" spc="140" dirty="0">
                <a:latin typeface="Tahoma"/>
                <a:cs typeface="Tahoma"/>
              </a:rPr>
              <a:t> </a:t>
            </a:r>
            <a:r>
              <a:rPr sz="800" dirty="0">
                <a:latin typeface="Tahoma"/>
                <a:cs typeface="Tahoma"/>
              </a:rPr>
              <a:t>but</a:t>
            </a:r>
            <a:r>
              <a:rPr sz="800" spc="145" dirty="0">
                <a:latin typeface="Tahoma"/>
                <a:cs typeface="Tahoma"/>
              </a:rPr>
              <a:t> </a:t>
            </a:r>
            <a:r>
              <a:rPr sz="800" dirty="0">
                <a:latin typeface="Tahoma"/>
                <a:cs typeface="Tahoma"/>
              </a:rPr>
              <a:t>it</a:t>
            </a:r>
            <a:r>
              <a:rPr sz="800" spc="135" dirty="0">
                <a:latin typeface="Tahoma"/>
                <a:cs typeface="Tahoma"/>
              </a:rPr>
              <a:t> </a:t>
            </a:r>
            <a:r>
              <a:rPr sz="800" dirty="0">
                <a:latin typeface="Tahoma"/>
                <a:cs typeface="Tahoma"/>
              </a:rPr>
              <a:t>is</a:t>
            </a:r>
            <a:r>
              <a:rPr sz="800" spc="145" dirty="0">
                <a:latin typeface="Tahoma"/>
                <a:cs typeface="Tahoma"/>
              </a:rPr>
              <a:t> </a:t>
            </a:r>
            <a:r>
              <a:rPr sz="800" dirty="0">
                <a:latin typeface="Tahoma"/>
                <a:cs typeface="Tahoma"/>
              </a:rPr>
              <a:t>performed</a:t>
            </a:r>
            <a:r>
              <a:rPr sz="800" spc="145" dirty="0">
                <a:latin typeface="Tahoma"/>
                <a:cs typeface="Tahoma"/>
              </a:rPr>
              <a:t> </a:t>
            </a:r>
            <a:r>
              <a:rPr sz="800" dirty="0">
                <a:latin typeface="Tahoma"/>
                <a:cs typeface="Tahoma"/>
              </a:rPr>
              <a:t>after</a:t>
            </a:r>
            <a:r>
              <a:rPr sz="800" spc="150" dirty="0">
                <a:latin typeface="Tahoma"/>
                <a:cs typeface="Tahoma"/>
              </a:rPr>
              <a:t> </a:t>
            </a:r>
            <a:r>
              <a:rPr sz="800" dirty="0">
                <a:latin typeface="Tahoma"/>
                <a:cs typeface="Tahoma"/>
              </a:rPr>
              <a:t>mRNA</a:t>
            </a:r>
            <a:r>
              <a:rPr sz="800" spc="145" dirty="0">
                <a:latin typeface="Tahoma"/>
                <a:cs typeface="Tahoma"/>
              </a:rPr>
              <a:t> </a:t>
            </a:r>
            <a:r>
              <a:rPr sz="800" dirty="0">
                <a:latin typeface="Tahoma"/>
                <a:cs typeface="Tahoma"/>
              </a:rPr>
              <a:t>extraction.</a:t>
            </a:r>
            <a:r>
              <a:rPr sz="800" spc="145" dirty="0">
                <a:latin typeface="Tahoma"/>
                <a:cs typeface="Tahoma"/>
              </a:rPr>
              <a:t> </a:t>
            </a:r>
            <a:r>
              <a:rPr sz="800" dirty="0">
                <a:latin typeface="Tahoma"/>
                <a:cs typeface="Tahoma"/>
              </a:rPr>
              <a:t>The</a:t>
            </a:r>
            <a:r>
              <a:rPr sz="800" spc="140" dirty="0">
                <a:latin typeface="Tahoma"/>
                <a:cs typeface="Tahoma"/>
              </a:rPr>
              <a:t> </a:t>
            </a:r>
            <a:r>
              <a:rPr sz="800" dirty="0">
                <a:latin typeface="Tahoma"/>
                <a:cs typeface="Tahoma"/>
              </a:rPr>
              <a:t>outputs</a:t>
            </a:r>
            <a:r>
              <a:rPr sz="800" spc="150" dirty="0">
                <a:latin typeface="Tahoma"/>
                <a:cs typeface="Tahoma"/>
              </a:rPr>
              <a:t> </a:t>
            </a:r>
            <a:r>
              <a:rPr sz="800" dirty="0">
                <a:latin typeface="Tahoma"/>
                <a:cs typeface="Tahoma"/>
              </a:rPr>
              <a:t>then</a:t>
            </a:r>
            <a:r>
              <a:rPr sz="800" spc="140" dirty="0">
                <a:latin typeface="Tahoma"/>
                <a:cs typeface="Tahoma"/>
              </a:rPr>
              <a:t> </a:t>
            </a:r>
            <a:r>
              <a:rPr sz="800" dirty="0">
                <a:latin typeface="Tahoma"/>
                <a:cs typeface="Tahoma"/>
              </a:rPr>
              <a:t>allow</a:t>
            </a:r>
            <a:r>
              <a:rPr sz="800" spc="155" dirty="0">
                <a:latin typeface="Tahoma"/>
                <a:cs typeface="Tahoma"/>
              </a:rPr>
              <a:t> </a:t>
            </a:r>
            <a:r>
              <a:rPr sz="800" dirty="0">
                <a:latin typeface="Tahoma"/>
                <a:cs typeface="Tahoma"/>
              </a:rPr>
              <a:t>for</a:t>
            </a:r>
            <a:r>
              <a:rPr sz="800" spc="145" dirty="0">
                <a:latin typeface="Tahoma"/>
                <a:cs typeface="Tahoma"/>
              </a:rPr>
              <a:t> </a:t>
            </a:r>
            <a:r>
              <a:rPr sz="800" dirty="0">
                <a:latin typeface="Tahoma"/>
                <a:cs typeface="Tahoma"/>
              </a:rPr>
              <a:t>differential</a:t>
            </a:r>
            <a:r>
              <a:rPr sz="800" spc="150" dirty="0">
                <a:latin typeface="Tahoma"/>
                <a:cs typeface="Tahoma"/>
              </a:rPr>
              <a:t> </a:t>
            </a:r>
            <a:r>
              <a:rPr sz="800" dirty="0">
                <a:latin typeface="Tahoma"/>
                <a:cs typeface="Tahoma"/>
              </a:rPr>
              <a:t>gene</a:t>
            </a:r>
            <a:r>
              <a:rPr sz="800" spc="140" dirty="0">
                <a:latin typeface="Tahoma"/>
                <a:cs typeface="Tahoma"/>
              </a:rPr>
              <a:t> </a:t>
            </a:r>
            <a:r>
              <a:rPr sz="800" dirty="0">
                <a:latin typeface="Tahoma"/>
                <a:cs typeface="Tahoma"/>
              </a:rPr>
              <a:t>expression</a:t>
            </a:r>
            <a:r>
              <a:rPr sz="800" spc="145" dirty="0">
                <a:latin typeface="Tahoma"/>
                <a:cs typeface="Tahoma"/>
              </a:rPr>
              <a:t> </a:t>
            </a:r>
            <a:r>
              <a:rPr sz="800" dirty="0">
                <a:latin typeface="Tahoma"/>
                <a:cs typeface="Tahoma"/>
              </a:rPr>
              <a:t>analysis.</a:t>
            </a:r>
            <a:r>
              <a:rPr sz="800" spc="140" dirty="0">
                <a:latin typeface="Tahoma"/>
                <a:cs typeface="Tahoma"/>
              </a:rPr>
              <a:t> </a:t>
            </a:r>
            <a:r>
              <a:rPr sz="800" dirty="0">
                <a:latin typeface="Tahoma"/>
                <a:cs typeface="Tahoma"/>
              </a:rPr>
              <a:t>(</a:t>
            </a:r>
            <a:r>
              <a:rPr sz="800" b="1" dirty="0">
                <a:latin typeface="Tahoma"/>
                <a:cs typeface="Tahoma"/>
              </a:rPr>
              <a:t>E</a:t>
            </a:r>
            <a:r>
              <a:rPr sz="800" dirty="0">
                <a:latin typeface="Tahoma"/>
                <a:cs typeface="Tahoma"/>
              </a:rPr>
              <a:t>)</a:t>
            </a:r>
            <a:r>
              <a:rPr sz="800" spc="140" dirty="0">
                <a:latin typeface="Tahoma"/>
                <a:cs typeface="Tahoma"/>
              </a:rPr>
              <a:t> </a:t>
            </a:r>
            <a:r>
              <a:rPr sz="800" dirty="0">
                <a:latin typeface="Tahoma"/>
                <a:cs typeface="Tahoma"/>
              </a:rPr>
              <a:t>Metabolomics</a:t>
            </a:r>
            <a:r>
              <a:rPr sz="800" spc="165" dirty="0">
                <a:latin typeface="Tahoma"/>
                <a:cs typeface="Tahoma"/>
              </a:rPr>
              <a:t> </a:t>
            </a:r>
            <a:r>
              <a:rPr sz="800" dirty="0">
                <a:latin typeface="Tahoma"/>
                <a:cs typeface="Tahoma"/>
              </a:rPr>
              <a:t>and</a:t>
            </a:r>
            <a:r>
              <a:rPr sz="800" spc="145" dirty="0">
                <a:latin typeface="Tahoma"/>
                <a:cs typeface="Tahoma"/>
              </a:rPr>
              <a:t> </a:t>
            </a:r>
            <a:r>
              <a:rPr sz="800" dirty="0">
                <a:latin typeface="Tahoma"/>
                <a:cs typeface="Tahoma"/>
              </a:rPr>
              <a:t>metaproteomics</a:t>
            </a:r>
            <a:r>
              <a:rPr sz="800" spc="155" dirty="0">
                <a:latin typeface="Tahoma"/>
                <a:cs typeface="Tahoma"/>
              </a:rPr>
              <a:t> </a:t>
            </a:r>
            <a:r>
              <a:rPr sz="800" dirty="0">
                <a:latin typeface="Tahoma"/>
                <a:cs typeface="Tahoma"/>
              </a:rPr>
              <a:t>allow</a:t>
            </a:r>
            <a:r>
              <a:rPr sz="800" spc="150" dirty="0">
                <a:latin typeface="Tahoma"/>
                <a:cs typeface="Tahoma"/>
              </a:rPr>
              <a:t> </a:t>
            </a:r>
            <a:r>
              <a:rPr sz="800" spc="-25" dirty="0">
                <a:latin typeface="Tahoma"/>
                <a:cs typeface="Tahoma"/>
              </a:rPr>
              <a:t>for </a:t>
            </a:r>
            <a:r>
              <a:rPr sz="800" spc="-10" dirty="0">
                <a:latin typeface="Tahoma"/>
                <a:cs typeface="Tahoma"/>
              </a:rPr>
              <a:t>quantification</a:t>
            </a:r>
            <a:r>
              <a:rPr sz="800" spc="15" dirty="0">
                <a:latin typeface="Tahoma"/>
                <a:cs typeface="Tahoma"/>
              </a:rPr>
              <a:t> </a:t>
            </a:r>
            <a:r>
              <a:rPr sz="800" dirty="0">
                <a:latin typeface="Tahoma"/>
                <a:cs typeface="Tahoma"/>
              </a:rPr>
              <a:t>of</a:t>
            </a:r>
            <a:r>
              <a:rPr sz="800" spc="-25" dirty="0">
                <a:latin typeface="Tahoma"/>
                <a:cs typeface="Tahoma"/>
              </a:rPr>
              <a:t> </a:t>
            </a:r>
            <a:r>
              <a:rPr sz="800" dirty="0">
                <a:latin typeface="Tahoma"/>
                <a:cs typeface="Tahoma"/>
              </a:rPr>
              <a:t>the</a:t>
            </a:r>
            <a:r>
              <a:rPr sz="800" spc="-15" dirty="0">
                <a:latin typeface="Tahoma"/>
                <a:cs typeface="Tahoma"/>
              </a:rPr>
              <a:t> </a:t>
            </a:r>
            <a:r>
              <a:rPr sz="800" dirty="0">
                <a:latin typeface="Tahoma"/>
                <a:cs typeface="Tahoma"/>
              </a:rPr>
              <a:t>metabolites and</a:t>
            </a:r>
            <a:r>
              <a:rPr sz="800" spc="-25" dirty="0">
                <a:latin typeface="Tahoma"/>
                <a:cs typeface="Tahoma"/>
              </a:rPr>
              <a:t> </a:t>
            </a:r>
            <a:r>
              <a:rPr sz="800" dirty="0">
                <a:latin typeface="Tahoma"/>
                <a:cs typeface="Tahoma"/>
              </a:rPr>
              <a:t>proteins</a:t>
            </a:r>
            <a:r>
              <a:rPr sz="800" spc="5" dirty="0">
                <a:latin typeface="Tahoma"/>
                <a:cs typeface="Tahoma"/>
              </a:rPr>
              <a:t> </a:t>
            </a:r>
            <a:r>
              <a:rPr sz="800" dirty="0">
                <a:latin typeface="Tahoma"/>
                <a:cs typeface="Tahoma"/>
              </a:rPr>
              <a:t>produced</a:t>
            </a:r>
            <a:r>
              <a:rPr sz="800" spc="-35" dirty="0">
                <a:latin typeface="Tahoma"/>
                <a:cs typeface="Tahoma"/>
              </a:rPr>
              <a:t> </a:t>
            </a:r>
            <a:r>
              <a:rPr sz="800" dirty="0">
                <a:latin typeface="Tahoma"/>
                <a:cs typeface="Tahoma"/>
              </a:rPr>
              <a:t>by</a:t>
            </a:r>
            <a:r>
              <a:rPr sz="800" spc="-30" dirty="0">
                <a:latin typeface="Tahoma"/>
                <a:cs typeface="Tahoma"/>
              </a:rPr>
              <a:t> </a:t>
            </a:r>
            <a:r>
              <a:rPr sz="800" dirty="0">
                <a:latin typeface="Tahoma"/>
                <a:cs typeface="Tahoma"/>
              </a:rPr>
              <a:t>the</a:t>
            </a:r>
            <a:r>
              <a:rPr sz="800" spc="-15" dirty="0">
                <a:latin typeface="Tahoma"/>
                <a:cs typeface="Tahoma"/>
              </a:rPr>
              <a:t> </a:t>
            </a:r>
            <a:r>
              <a:rPr sz="800" dirty="0">
                <a:latin typeface="Tahoma"/>
                <a:cs typeface="Tahoma"/>
              </a:rPr>
              <a:t>microbiome</a:t>
            </a:r>
            <a:r>
              <a:rPr sz="800" spc="-5" dirty="0">
                <a:latin typeface="Tahoma"/>
                <a:cs typeface="Tahoma"/>
              </a:rPr>
              <a:t> </a:t>
            </a:r>
            <a:r>
              <a:rPr sz="800" dirty="0">
                <a:latin typeface="Tahoma"/>
                <a:cs typeface="Tahoma"/>
              </a:rPr>
              <a:t>in</a:t>
            </a:r>
            <a:r>
              <a:rPr sz="800" spc="-15" dirty="0">
                <a:latin typeface="Tahoma"/>
                <a:cs typeface="Tahoma"/>
              </a:rPr>
              <a:t> </a:t>
            </a:r>
            <a:r>
              <a:rPr sz="800" dirty="0">
                <a:latin typeface="Tahoma"/>
                <a:cs typeface="Tahoma"/>
              </a:rPr>
              <a:t>a</a:t>
            </a:r>
            <a:r>
              <a:rPr sz="800" spc="-25" dirty="0">
                <a:latin typeface="Tahoma"/>
                <a:cs typeface="Tahoma"/>
              </a:rPr>
              <a:t> </a:t>
            </a:r>
            <a:r>
              <a:rPr sz="800" dirty="0">
                <a:latin typeface="Tahoma"/>
                <a:cs typeface="Tahoma"/>
              </a:rPr>
              <a:t>sample,</a:t>
            </a:r>
            <a:r>
              <a:rPr sz="800" spc="-15" dirty="0">
                <a:latin typeface="Tahoma"/>
                <a:cs typeface="Tahoma"/>
              </a:rPr>
              <a:t> </a:t>
            </a:r>
            <a:r>
              <a:rPr sz="800" dirty="0">
                <a:latin typeface="Tahoma"/>
                <a:cs typeface="Tahoma"/>
              </a:rPr>
              <a:t>respectively.</a:t>
            </a:r>
            <a:r>
              <a:rPr sz="800" spc="5" dirty="0">
                <a:latin typeface="Tahoma"/>
                <a:cs typeface="Tahoma"/>
              </a:rPr>
              <a:t> </a:t>
            </a:r>
            <a:r>
              <a:rPr sz="800" dirty="0">
                <a:latin typeface="Tahoma"/>
                <a:cs typeface="Tahoma"/>
              </a:rPr>
              <a:t>Mass</a:t>
            </a:r>
            <a:r>
              <a:rPr sz="800" spc="-20" dirty="0">
                <a:latin typeface="Tahoma"/>
                <a:cs typeface="Tahoma"/>
              </a:rPr>
              <a:t> </a:t>
            </a:r>
            <a:r>
              <a:rPr sz="800" dirty="0">
                <a:latin typeface="Tahoma"/>
                <a:cs typeface="Tahoma"/>
              </a:rPr>
              <a:t>spectrometry</a:t>
            </a:r>
            <a:r>
              <a:rPr sz="800" spc="-20" dirty="0">
                <a:latin typeface="Tahoma"/>
                <a:cs typeface="Tahoma"/>
              </a:rPr>
              <a:t> </a:t>
            </a:r>
            <a:r>
              <a:rPr sz="800" dirty="0">
                <a:latin typeface="Tahoma"/>
                <a:cs typeface="Tahoma"/>
              </a:rPr>
              <a:t>is</a:t>
            </a:r>
            <a:r>
              <a:rPr sz="800" spc="-10" dirty="0">
                <a:latin typeface="Tahoma"/>
                <a:cs typeface="Tahoma"/>
              </a:rPr>
              <a:t> </a:t>
            </a:r>
            <a:r>
              <a:rPr sz="800" dirty="0">
                <a:latin typeface="Tahoma"/>
                <a:cs typeface="Tahoma"/>
              </a:rPr>
              <a:t>a</a:t>
            </a:r>
            <a:r>
              <a:rPr sz="800" spc="-25" dirty="0">
                <a:latin typeface="Tahoma"/>
                <a:cs typeface="Tahoma"/>
              </a:rPr>
              <a:t> </a:t>
            </a:r>
            <a:r>
              <a:rPr sz="800" dirty="0">
                <a:latin typeface="Tahoma"/>
                <a:cs typeface="Tahoma"/>
              </a:rPr>
              <a:t>common approach</a:t>
            </a:r>
            <a:r>
              <a:rPr sz="800" spc="-15" dirty="0">
                <a:latin typeface="Tahoma"/>
                <a:cs typeface="Tahoma"/>
              </a:rPr>
              <a:t> </a:t>
            </a:r>
            <a:r>
              <a:rPr sz="800" dirty="0">
                <a:latin typeface="Tahoma"/>
                <a:cs typeface="Tahoma"/>
              </a:rPr>
              <a:t>to</a:t>
            </a:r>
            <a:r>
              <a:rPr sz="800" spc="-30" dirty="0">
                <a:latin typeface="Tahoma"/>
                <a:cs typeface="Tahoma"/>
              </a:rPr>
              <a:t> </a:t>
            </a:r>
            <a:r>
              <a:rPr sz="800" spc="-10" dirty="0">
                <a:latin typeface="Tahoma"/>
                <a:cs typeface="Tahoma"/>
              </a:rPr>
              <a:t>quantification.</a:t>
            </a:r>
            <a:endParaRPr sz="800">
              <a:latin typeface="Tahoma"/>
              <a:cs typeface="Taho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25" dirty="0"/>
              <a:t>OM</a:t>
            </a:r>
          </a:p>
        </p:txBody>
      </p:sp>
      <p:sp>
        <p:nvSpPr>
          <p:cNvPr id="4" name="object 4"/>
          <p:cNvSpPr txBox="1"/>
          <p:nvPr/>
        </p:nvSpPr>
        <p:spPr>
          <a:xfrm>
            <a:off x="9175495" y="6602679"/>
            <a:ext cx="127762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https://doi.org/10.3390/app11094050</a:t>
            </a:r>
            <a:endParaRPr sz="600">
              <a:latin typeface="Arial"/>
              <a:cs typeface="Arial"/>
            </a:endParaRPr>
          </a:p>
        </p:txBody>
      </p:sp>
      <p:sp>
        <p:nvSpPr>
          <p:cNvPr id="5" name="object 5"/>
          <p:cNvSpPr txBox="1"/>
          <p:nvPr/>
        </p:nvSpPr>
        <p:spPr>
          <a:xfrm>
            <a:off x="473151" y="1203147"/>
            <a:ext cx="2914650" cy="109855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Orální</a:t>
            </a:r>
            <a:r>
              <a:rPr sz="2800" spc="-80" dirty="0">
                <a:latin typeface="Arial"/>
                <a:cs typeface="Arial"/>
              </a:rPr>
              <a:t> </a:t>
            </a:r>
            <a:r>
              <a:rPr sz="2800" spc="-10" dirty="0">
                <a:latin typeface="Arial"/>
                <a:cs typeface="Arial"/>
              </a:rPr>
              <a:t>mikrobiom</a:t>
            </a:r>
            <a:endParaRPr sz="2800">
              <a:latin typeface="Arial"/>
              <a:cs typeface="Arial"/>
            </a:endParaRPr>
          </a:p>
          <a:p>
            <a:pPr marL="265430">
              <a:lnSpc>
                <a:spcPct val="100000"/>
              </a:lnSpc>
              <a:spcBef>
                <a:spcPts val="2690"/>
              </a:spcBef>
            </a:pPr>
            <a:r>
              <a:rPr sz="2000" dirty="0">
                <a:latin typeface="Wingdings"/>
                <a:cs typeface="Wingdings"/>
              </a:rPr>
              <a:t></a:t>
            </a:r>
            <a:r>
              <a:rPr sz="2000" spc="25" dirty="0">
                <a:latin typeface="Times New Roman"/>
                <a:cs typeface="Times New Roman"/>
              </a:rPr>
              <a:t> </a:t>
            </a:r>
            <a:r>
              <a:rPr sz="2000" dirty="0">
                <a:latin typeface="Arial"/>
                <a:cs typeface="Arial"/>
              </a:rPr>
              <a:t>klinická</a:t>
            </a:r>
            <a:r>
              <a:rPr sz="2000" spc="-35" dirty="0">
                <a:latin typeface="Arial"/>
                <a:cs typeface="Arial"/>
              </a:rPr>
              <a:t> </a:t>
            </a:r>
            <a:r>
              <a:rPr sz="2000" spc="-10" dirty="0">
                <a:latin typeface="Arial"/>
                <a:cs typeface="Arial"/>
              </a:rPr>
              <a:t>uplatnění</a:t>
            </a:r>
            <a:endParaRPr sz="2000">
              <a:latin typeface="Arial"/>
              <a:cs typeface="Arial"/>
            </a:endParaRPr>
          </a:p>
        </p:txBody>
      </p:sp>
      <p:sp>
        <p:nvSpPr>
          <p:cNvPr id="6" name="object 6"/>
          <p:cNvSpPr txBox="1"/>
          <p:nvPr/>
        </p:nvSpPr>
        <p:spPr>
          <a:xfrm>
            <a:off x="1315974" y="2521966"/>
            <a:ext cx="10136505" cy="4028667"/>
          </a:xfrm>
          <a:prstGeom prst="rect">
            <a:avLst/>
          </a:prstGeom>
        </p:spPr>
        <p:txBody>
          <a:bodyPr vert="horz" wrap="square" lIns="0" tIns="12065" rIns="0" bIns="0" rtlCol="0">
            <a:spAutoFit/>
          </a:bodyPr>
          <a:lstStyle/>
          <a:p>
            <a:pPr marL="12700">
              <a:lnSpc>
                <a:spcPct val="100000"/>
              </a:lnSpc>
              <a:spcBef>
                <a:spcPts val="95"/>
              </a:spcBef>
            </a:pPr>
            <a:r>
              <a:rPr sz="1600" dirty="0">
                <a:latin typeface="Wingdings"/>
                <a:cs typeface="Wingdings"/>
              </a:rPr>
              <a:t></a:t>
            </a:r>
            <a:r>
              <a:rPr sz="1600" spc="-5" dirty="0">
                <a:latin typeface="Times New Roman"/>
                <a:cs typeface="Times New Roman"/>
              </a:rPr>
              <a:t> </a:t>
            </a:r>
            <a:r>
              <a:rPr sz="1600" dirty="0">
                <a:latin typeface="Arial"/>
                <a:cs typeface="Arial"/>
              </a:rPr>
              <a:t>predikce</a:t>
            </a:r>
            <a:r>
              <a:rPr sz="1600" spc="-65" dirty="0">
                <a:latin typeface="Arial"/>
                <a:cs typeface="Arial"/>
              </a:rPr>
              <a:t> </a:t>
            </a:r>
            <a:r>
              <a:rPr sz="1600" dirty="0">
                <a:latin typeface="Arial"/>
                <a:cs typeface="Arial"/>
              </a:rPr>
              <a:t>náchylnosti</a:t>
            </a:r>
            <a:r>
              <a:rPr sz="1600" spc="-55" dirty="0">
                <a:latin typeface="Arial"/>
                <a:cs typeface="Arial"/>
              </a:rPr>
              <a:t> </a:t>
            </a:r>
            <a:r>
              <a:rPr sz="1600" dirty="0">
                <a:latin typeface="Arial"/>
                <a:cs typeface="Arial"/>
              </a:rPr>
              <a:t>k</a:t>
            </a:r>
            <a:r>
              <a:rPr sz="1600" spc="-35" dirty="0">
                <a:latin typeface="Arial"/>
                <a:cs typeface="Arial"/>
              </a:rPr>
              <a:t> </a:t>
            </a:r>
            <a:r>
              <a:rPr sz="1600" dirty="0">
                <a:latin typeface="Arial"/>
                <a:cs typeface="Arial"/>
              </a:rPr>
              <a:t>onemocněním</a:t>
            </a:r>
            <a:r>
              <a:rPr sz="1600" spc="-40" dirty="0">
                <a:latin typeface="Arial"/>
                <a:cs typeface="Arial"/>
              </a:rPr>
              <a:t> </a:t>
            </a:r>
            <a:r>
              <a:rPr sz="1600" spc="-25" dirty="0">
                <a:latin typeface="Arial"/>
                <a:cs typeface="Arial"/>
              </a:rPr>
              <a:t>DÚ</a:t>
            </a:r>
            <a:endParaRPr sz="1600" dirty="0">
              <a:latin typeface="Arial"/>
              <a:cs typeface="Arial"/>
            </a:endParaRPr>
          </a:p>
          <a:p>
            <a:pPr>
              <a:lnSpc>
                <a:spcPct val="100000"/>
              </a:lnSpc>
              <a:spcBef>
                <a:spcPts val="80"/>
              </a:spcBef>
            </a:pPr>
            <a:endParaRPr sz="1600" dirty="0">
              <a:latin typeface="Arial"/>
              <a:cs typeface="Arial"/>
            </a:endParaRPr>
          </a:p>
          <a:p>
            <a:pPr marL="12700">
              <a:lnSpc>
                <a:spcPct val="100000"/>
              </a:lnSpc>
              <a:spcBef>
                <a:spcPts val="5"/>
              </a:spcBef>
            </a:pPr>
            <a:r>
              <a:rPr sz="1600" dirty="0">
                <a:latin typeface="Wingdings"/>
                <a:cs typeface="Wingdings"/>
              </a:rPr>
              <a:t></a:t>
            </a:r>
            <a:r>
              <a:rPr sz="1600" dirty="0">
                <a:latin typeface="Times New Roman"/>
                <a:cs typeface="Times New Roman"/>
              </a:rPr>
              <a:t> </a:t>
            </a:r>
            <a:r>
              <a:rPr sz="1600" dirty="0">
                <a:latin typeface="Arial"/>
                <a:cs typeface="Arial"/>
              </a:rPr>
              <a:t>mikrobiální</a:t>
            </a:r>
            <a:r>
              <a:rPr sz="1600" spc="-60" dirty="0">
                <a:latin typeface="Arial"/>
                <a:cs typeface="Arial"/>
              </a:rPr>
              <a:t> </a:t>
            </a:r>
            <a:r>
              <a:rPr sz="1600" dirty="0">
                <a:latin typeface="Arial"/>
                <a:cs typeface="Arial"/>
              </a:rPr>
              <a:t>screening</a:t>
            </a:r>
            <a:r>
              <a:rPr sz="1600" spc="-50" dirty="0">
                <a:latin typeface="Arial"/>
                <a:cs typeface="Arial"/>
              </a:rPr>
              <a:t> </a:t>
            </a:r>
            <a:r>
              <a:rPr sz="1600" dirty="0">
                <a:latin typeface="Arial"/>
                <a:cs typeface="Arial"/>
              </a:rPr>
              <a:t>na</a:t>
            </a:r>
            <a:r>
              <a:rPr sz="1600" spc="-50" dirty="0">
                <a:latin typeface="Arial"/>
                <a:cs typeface="Arial"/>
              </a:rPr>
              <a:t> </a:t>
            </a:r>
            <a:r>
              <a:rPr sz="1600" dirty="0">
                <a:latin typeface="Arial"/>
                <a:cs typeface="Arial"/>
              </a:rPr>
              <a:t>systémová</a:t>
            </a:r>
            <a:r>
              <a:rPr sz="1600" spc="-35" dirty="0">
                <a:latin typeface="Arial"/>
                <a:cs typeface="Arial"/>
              </a:rPr>
              <a:t> </a:t>
            </a:r>
            <a:r>
              <a:rPr sz="1600" spc="-10" dirty="0">
                <a:latin typeface="Arial"/>
                <a:cs typeface="Arial"/>
              </a:rPr>
              <a:t>onemocnění</a:t>
            </a:r>
            <a:endParaRPr sz="1600" dirty="0">
              <a:latin typeface="Arial"/>
              <a:cs typeface="Arial"/>
            </a:endParaRPr>
          </a:p>
          <a:p>
            <a:pPr>
              <a:lnSpc>
                <a:spcPct val="100000"/>
              </a:lnSpc>
              <a:spcBef>
                <a:spcPts val="75"/>
              </a:spcBef>
            </a:pPr>
            <a:endParaRPr sz="1600" dirty="0">
              <a:latin typeface="Arial"/>
              <a:cs typeface="Arial"/>
            </a:endParaRPr>
          </a:p>
          <a:p>
            <a:pPr marL="12700">
              <a:lnSpc>
                <a:spcPct val="100000"/>
              </a:lnSpc>
              <a:spcBef>
                <a:spcPts val="5"/>
              </a:spcBef>
            </a:pPr>
            <a:r>
              <a:rPr sz="1600" dirty="0">
                <a:latin typeface="Wingdings"/>
                <a:cs typeface="Wingdings"/>
              </a:rPr>
              <a:t></a:t>
            </a:r>
            <a:r>
              <a:rPr sz="1600" spc="-5" dirty="0">
                <a:latin typeface="Times New Roman"/>
                <a:cs typeface="Times New Roman"/>
              </a:rPr>
              <a:t> </a:t>
            </a:r>
            <a:r>
              <a:rPr sz="1600" dirty="0">
                <a:latin typeface="Arial"/>
                <a:cs typeface="Arial"/>
              </a:rPr>
              <a:t>včasná</a:t>
            </a:r>
            <a:r>
              <a:rPr sz="1600" spc="-65" dirty="0">
                <a:latin typeface="Arial"/>
                <a:cs typeface="Arial"/>
              </a:rPr>
              <a:t> </a:t>
            </a:r>
            <a:r>
              <a:rPr sz="1600" dirty="0">
                <a:latin typeface="Arial"/>
                <a:cs typeface="Arial"/>
              </a:rPr>
              <a:t>diagnóza</a:t>
            </a:r>
            <a:r>
              <a:rPr sz="1600" spc="-65" dirty="0">
                <a:latin typeface="Arial"/>
                <a:cs typeface="Arial"/>
              </a:rPr>
              <a:t> </a:t>
            </a:r>
            <a:r>
              <a:rPr sz="1600" dirty="0">
                <a:latin typeface="Arial"/>
                <a:cs typeface="Arial"/>
              </a:rPr>
              <a:t>onemocnění</a:t>
            </a:r>
            <a:r>
              <a:rPr sz="1600" spc="-40" dirty="0">
                <a:latin typeface="Arial"/>
                <a:cs typeface="Arial"/>
              </a:rPr>
              <a:t> </a:t>
            </a:r>
            <a:r>
              <a:rPr sz="1600" dirty="0">
                <a:latin typeface="Arial"/>
                <a:cs typeface="Arial"/>
              </a:rPr>
              <a:t>(ještě</a:t>
            </a:r>
            <a:r>
              <a:rPr sz="1600" spc="-45" dirty="0">
                <a:latin typeface="Arial"/>
                <a:cs typeface="Arial"/>
              </a:rPr>
              <a:t> </a:t>
            </a:r>
            <a:r>
              <a:rPr sz="1600" dirty="0">
                <a:latin typeface="Arial"/>
                <a:cs typeface="Arial"/>
              </a:rPr>
              <a:t>před</a:t>
            </a:r>
            <a:r>
              <a:rPr sz="1600" spc="-45" dirty="0">
                <a:latin typeface="Arial"/>
                <a:cs typeface="Arial"/>
              </a:rPr>
              <a:t> </a:t>
            </a:r>
            <a:r>
              <a:rPr sz="1600" dirty="0">
                <a:latin typeface="Arial"/>
                <a:cs typeface="Arial"/>
              </a:rPr>
              <a:t>výskytem</a:t>
            </a:r>
            <a:r>
              <a:rPr sz="1600" spc="-45" dirty="0">
                <a:latin typeface="Arial"/>
                <a:cs typeface="Arial"/>
              </a:rPr>
              <a:t> </a:t>
            </a:r>
            <a:r>
              <a:rPr sz="1600" spc="-10" dirty="0">
                <a:latin typeface="Arial"/>
                <a:cs typeface="Arial"/>
              </a:rPr>
              <a:t>symptomů)</a:t>
            </a:r>
            <a:endParaRPr sz="1600" dirty="0">
              <a:latin typeface="Arial"/>
              <a:cs typeface="Arial"/>
            </a:endParaRPr>
          </a:p>
          <a:p>
            <a:pPr>
              <a:lnSpc>
                <a:spcPct val="100000"/>
              </a:lnSpc>
              <a:spcBef>
                <a:spcPts val="75"/>
              </a:spcBef>
            </a:pPr>
            <a:endParaRPr sz="1600" dirty="0">
              <a:latin typeface="Arial"/>
              <a:cs typeface="Arial"/>
            </a:endParaRPr>
          </a:p>
          <a:p>
            <a:pPr marL="12700">
              <a:lnSpc>
                <a:spcPct val="100000"/>
              </a:lnSpc>
              <a:spcBef>
                <a:spcPts val="5"/>
              </a:spcBef>
            </a:pPr>
            <a:r>
              <a:rPr sz="1600" dirty="0">
                <a:latin typeface="Wingdings"/>
                <a:cs typeface="Wingdings"/>
              </a:rPr>
              <a:t></a:t>
            </a:r>
            <a:r>
              <a:rPr sz="1600" spc="20" dirty="0">
                <a:latin typeface="Times New Roman"/>
                <a:cs typeface="Times New Roman"/>
              </a:rPr>
              <a:t> </a:t>
            </a:r>
            <a:r>
              <a:rPr sz="1600" dirty="0">
                <a:latin typeface="Arial"/>
                <a:cs typeface="Arial"/>
              </a:rPr>
              <a:t>sledování</a:t>
            </a:r>
            <a:r>
              <a:rPr sz="1600" spc="-45" dirty="0">
                <a:latin typeface="Arial"/>
                <a:cs typeface="Arial"/>
              </a:rPr>
              <a:t> </a:t>
            </a:r>
            <a:r>
              <a:rPr sz="1600" dirty="0">
                <a:latin typeface="Arial"/>
                <a:cs typeface="Arial"/>
              </a:rPr>
              <a:t>průběhu</a:t>
            </a:r>
            <a:r>
              <a:rPr sz="1600" spc="-25" dirty="0">
                <a:latin typeface="Arial"/>
                <a:cs typeface="Arial"/>
              </a:rPr>
              <a:t> </a:t>
            </a:r>
            <a:r>
              <a:rPr sz="1600" dirty="0">
                <a:latin typeface="Arial"/>
                <a:cs typeface="Arial"/>
              </a:rPr>
              <a:t>onemocnění</a:t>
            </a:r>
            <a:r>
              <a:rPr sz="1600" spc="-25" dirty="0">
                <a:latin typeface="Arial"/>
                <a:cs typeface="Arial"/>
              </a:rPr>
              <a:t> </a:t>
            </a:r>
            <a:r>
              <a:rPr sz="1600" dirty="0">
                <a:latin typeface="Arial"/>
                <a:cs typeface="Arial"/>
              </a:rPr>
              <a:t>a</a:t>
            </a:r>
            <a:r>
              <a:rPr sz="1600" spc="-35" dirty="0">
                <a:latin typeface="Arial"/>
                <a:cs typeface="Arial"/>
              </a:rPr>
              <a:t> </a:t>
            </a:r>
            <a:r>
              <a:rPr sz="1600" dirty="0">
                <a:latin typeface="Arial"/>
                <a:cs typeface="Arial"/>
              </a:rPr>
              <a:t>účinnosti</a:t>
            </a:r>
            <a:r>
              <a:rPr sz="1600" spc="-40" dirty="0">
                <a:latin typeface="Arial"/>
                <a:cs typeface="Arial"/>
              </a:rPr>
              <a:t> </a:t>
            </a:r>
            <a:r>
              <a:rPr sz="1600" dirty="0">
                <a:latin typeface="Arial"/>
                <a:cs typeface="Arial"/>
              </a:rPr>
              <a:t>léčby</a:t>
            </a:r>
            <a:r>
              <a:rPr sz="1600" spc="-40" dirty="0">
                <a:latin typeface="Arial"/>
                <a:cs typeface="Arial"/>
              </a:rPr>
              <a:t> </a:t>
            </a:r>
            <a:r>
              <a:rPr sz="1600" dirty="0">
                <a:latin typeface="Arial"/>
                <a:cs typeface="Arial"/>
              </a:rPr>
              <a:t>(posun</a:t>
            </a:r>
            <a:r>
              <a:rPr sz="1600" spc="-5" dirty="0">
                <a:latin typeface="Arial"/>
                <a:cs typeface="Arial"/>
              </a:rPr>
              <a:t> </a:t>
            </a:r>
            <a:r>
              <a:rPr sz="1600" dirty="0">
                <a:latin typeface="Arial"/>
                <a:cs typeface="Arial"/>
              </a:rPr>
              <a:t>mikrobioty</a:t>
            </a:r>
            <a:r>
              <a:rPr sz="1600" spc="-30" dirty="0">
                <a:latin typeface="Arial"/>
                <a:cs typeface="Arial"/>
              </a:rPr>
              <a:t> </a:t>
            </a:r>
            <a:r>
              <a:rPr sz="1600" dirty="0">
                <a:latin typeface="Arial"/>
                <a:cs typeface="Arial"/>
              </a:rPr>
              <a:t>z</a:t>
            </a:r>
            <a:r>
              <a:rPr sz="1600" spc="-20" dirty="0">
                <a:latin typeface="Arial"/>
                <a:cs typeface="Arial"/>
              </a:rPr>
              <a:t> </a:t>
            </a:r>
            <a:r>
              <a:rPr sz="1600" dirty="0">
                <a:latin typeface="Arial"/>
                <a:cs typeface="Arial"/>
              </a:rPr>
              <a:t>dysbiózy),</a:t>
            </a:r>
            <a:r>
              <a:rPr sz="1600" spc="-5" dirty="0">
                <a:latin typeface="Arial"/>
                <a:cs typeface="Arial"/>
              </a:rPr>
              <a:t> </a:t>
            </a:r>
            <a:r>
              <a:rPr sz="1600" dirty="0">
                <a:latin typeface="Arial"/>
                <a:cs typeface="Arial"/>
              </a:rPr>
              <a:t>cílená</a:t>
            </a:r>
            <a:r>
              <a:rPr sz="1600" spc="-35" dirty="0">
                <a:latin typeface="Arial"/>
                <a:cs typeface="Arial"/>
              </a:rPr>
              <a:t> </a:t>
            </a:r>
            <a:r>
              <a:rPr sz="1600" spc="-10" dirty="0">
                <a:latin typeface="Arial"/>
                <a:cs typeface="Arial"/>
              </a:rPr>
              <a:t>léčba</a:t>
            </a:r>
            <a:endParaRPr sz="1600" dirty="0">
              <a:latin typeface="Arial"/>
              <a:cs typeface="Arial"/>
            </a:endParaRPr>
          </a:p>
          <a:p>
            <a:pPr>
              <a:lnSpc>
                <a:spcPct val="100000"/>
              </a:lnSpc>
              <a:spcBef>
                <a:spcPts val="80"/>
              </a:spcBef>
            </a:pPr>
            <a:endParaRPr sz="1600" dirty="0">
              <a:latin typeface="Arial"/>
              <a:cs typeface="Arial"/>
            </a:endParaRPr>
          </a:p>
          <a:p>
            <a:pPr marL="12700">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účinný</a:t>
            </a:r>
            <a:r>
              <a:rPr sz="1600" spc="-50" dirty="0">
                <a:latin typeface="Arial"/>
                <a:cs typeface="Arial"/>
              </a:rPr>
              <a:t> </a:t>
            </a:r>
            <a:r>
              <a:rPr sz="1600" dirty="0">
                <a:latin typeface="Arial"/>
                <a:cs typeface="Arial"/>
              </a:rPr>
              <a:t>nástroj</a:t>
            </a:r>
            <a:r>
              <a:rPr sz="1600" spc="-45" dirty="0">
                <a:latin typeface="Arial"/>
                <a:cs typeface="Arial"/>
              </a:rPr>
              <a:t> </a:t>
            </a:r>
            <a:r>
              <a:rPr sz="1600" dirty="0">
                <a:latin typeface="Arial"/>
                <a:cs typeface="Arial"/>
              </a:rPr>
              <a:t>pro</a:t>
            </a:r>
            <a:r>
              <a:rPr sz="1600" spc="-30" dirty="0">
                <a:latin typeface="Arial"/>
                <a:cs typeface="Arial"/>
              </a:rPr>
              <a:t> </a:t>
            </a:r>
            <a:r>
              <a:rPr sz="1600" dirty="0">
                <a:latin typeface="Arial"/>
                <a:cs typeface="Arial"/>
              </a:rPr>
              <a:t>prevenci</a:t>
            </a:r>
            <a:r>
              <a:rPr sz="1600" spc="-40" dirty="0">
                <a:latin typeface="Arial"/>
                <a:cs typeface="Arial"/>
              </a:rPr>
              <a:t> </a:t>
            </a:r>
            <a:r>
              <a:rPr sz="1600" dirty="0">
                <a:latin typeface="Arial"/>
                <a:cs typeface="Arial"/>
              </a:rPr>
              <a:t>(viditelný</a:t>
            </a:r>
            <a:r>
              <a:rPr sz="1600" spc="-60" dirty="0">
                <a:latin typeface="Arial"/>
                <a:cs typeface="Arial"/>
              </a:rPr>
              <a:t> </a:t>
            </a:r>
            <a:r>
              <a:rPr sz="1600" dirty="0">
                <a:latin typeface="Arial"/>
                <a:cs typeface="Arial"/>
              </a:rPr>
              <a:t>důkaz</a:t>
            </a:r>
            <a:r>
              <a:rPr sz="1600" spc="-40" dirty="0">
                <a:latin typeface="Arial"/>
                <a:cs typeface="Arial"/>
              </a:rPr>
              <a:t> </a:t>
            </a:r>
            <a:r>
              <a:rPr sz="1600" dirty="0">
                <a:latin typeface="Arial"/>
                <a:cs typeface="Arial"/>
              </a:rPr>
              <a:t>přístupu</a:t>
            </a:r>
            <a:r>
              <a:rPr sz="1600" spc="-20" dirty="0">
                <a:latin typeface="Arial"/>
                <a:cs typeface="Arial"/>
              </a:rPr>
              <a:t> </a:t>
            </a:r>
            <a:r>
              <a:rPr sz="1600" dirty="0">
                <a:latin typeface="Arial"/>
                <a:cs typeface="Arial"/>
              </a:rPr>
              <a:t>pacienta</a:t>
            </a:r>
            <a:r>
              <a:rPr sz="1600" spc="-45" dirty="0">
                <a:latin typeface="Arial"/>
                <a:cs typeface="Arial"/>
              </a:rPr>
              <a:t> </a:t>
            </a:r>
            <a:r>
              <a:rPr sz="1600" dirty="0">
                <a:latin typeface="Arial"/>
                <a:cs typeface="Arial"/>
              </a:rPr>
              <a:t>k</a:t>
            </a:r>
            <a:r>
              <a:rPr sz="1600" spc="-35" dirty="0">
                <a:latin typeface="Arial"/>
                <a:cs typeface="Arial"/>
              </a:rPr>
              <a:t> </a:t>
            </a:r>
            <a:r>
              <a:rPr sz="1600" dirty="0">
                <a:latin typeface="Arial"/>
                <a:cs typeface="Arial"/>
              </a:rPr>
              <a:t>péči</a:t>
            </a:r>
            <a:r>
              <a:rPr sz="1600" spc="-50" dirty="0">
                <a:latin typeface="Arial"/>
                <a:cs typeface="Arial"/>
              </a:rPr>
              <a:t> </a:t>
            </a:r>
            <a:r>
              <a:rPr sz="1600" dirty="0">
                <a:latin typeface="Arial"/>
                <a:cs typeface="Arial"/>
              </a:rPr>
              <a:t>o</a:t>
            </a:r>
            <a:r>
              <a:rPr sz="1600" spc="-45" dirty="0">
                <a:latin typeface="Arial"/>
                <a:cs typeface="Arial"/>
              </a:rPr>
              <a:t> </a:t>
            </a:r>
            <a:r>
              <a:rPr sz="1600" spc="-10" dirty="0">
                <a:latin typeface="Arial"/>
                <a:cs typeface="Arial"/>
              </a:rPr>
              <a:t>chrup)</a:t>
            </a:r>
            <a:endParaRPr sz="1600" dirty="0">
              <a:latin typeface="Arial"/>
              <a:cs typeface="Arial"/>
            </a:endParaRPr>
          </a:p>
          <a:p>
            <a:pPr>
              <a:lnSpc>
                <a:spcPct val="100000"/>
              </a:lnSpc>
              <a:spcBef>
                <a:spcPts val="80"/>
              </a:spcBef>
            </a:pPr>
            <a:endParaRPr sz="1600" dirty="0">
              <a:latin typeface="Arial"/>
              <a:cs typeface="Arial"/>
            </a:endParaRPr>
          </a:p>
          <a:p>
            <a:pPr marL="12700">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vývoj</a:t>
            </a:r>
            <a:r>
              <a:rPr sz="1600" spc="-50" dirty="0">
                <a:latin typeface="Arial"/>
                <a:cs typeface="Arial"/>
              </a:rPr>
              <a:t> </a:t>
            </a:r>
            <a:r>
              <a:rPr sz="1600" dirty="0">
                <a:latin typeface="Arial"/>
                <a:cs typeface="Arial"/>
              </a:rPr>
              <a:t>nových</a:t>
            </a:r>
            <a:r>
              <a:rPr sz="1600" spc="-30" dirty="0">
                <a:latin typeface="Arial"/>
                <a:cs typeface="Arial"/>
              </a:rPr>
              <a:t> </a:t>
            </a:r>
            <a:r>
              <a:rPr sz="1600" spc="-10" dirty="0">
                <a:latin typeface="Arial"/>
                <a:cs typeface="Arial"/>
              </a:rPr>
              <a:t>terapeutických</a:t>
            </a:r>
            <a:r>
              <a:rPr sz="1600" spc="-30" dirty="0">
                <a:latin typeface="Arial"/>
                <a:cs typeface="Arial"/>
              </a:rPr>
              <a:t> </a:t>
            </a:r>
            <a:r>
              <a:rPr sz="1600" dirty="0">
                <a:latin typeface="Arial"/>
                <a:cs typeface="Arial"/>
              </a:rPr>
              <a:t>přístupů,</a:t>
            </a:r>
            <a:r>
              <a:rPr sz="1600" spc="-10" dirty="0">
                <a:latin typeface="Arial"/>
                <a:cs typeface="Arial"/>
              </a:rPr>
              <a:t> personalizovaná</a:t>
            </a:r>
            <a:r>
              <a:rPr sz="1600" spc="-50" dirty="0">
                <a:latin typeface="Arial"/>
                <a:cs typeface="Arial"/>
              </a:rPr>
              <a:t> </a:t>
            </a:r>
            <a:r>
              <a:rPr sz="1600" dirty="0">
                <a:latin typeface="Arial"/>
                <a:cs typeface="Arial"/>
              </a:rPr>
              <a:t>dentální</a:t>
            </a:r>
            <a:r>
              <a:rPr sz="1600" spc="-15" dirty="0">
                <a:latin typeface="Arial"/>
                <a:cs typeface="Arial"/>
              </a:rPr>
              <a:t> </a:t>
            </a:r>
            <a:r>
              <a:rPr sz="1600" spc="-10" dirty="0">
                <a:latin typeface="Arial"/>
                <a:cs typeface="Arial"/>
              </a:rPr>
              <a:t>léčba</a:t>
            </a:r>
            <a:endParaRPr sz="1600" dirty="0">
              <a:latin typeface="Arial"/>
              <a:cs typeface="Arial"/>
            </a:endParaRPr>
          </a:p>
          <a:p>
            <a:pPr>
              <a:lnSpc>
                <a:spcPct val="100000"/>
              </a:lnSpc>
              <a:spcBef>
                <a:spcPts val="80"/>
              </a:spcBef>
            </a:pPr>
            <a:endParaRPr sz="1600" dirty="0">
              <a:latin typeface="Arial"/>
              <a:cs typeface="Arial"/>
            </a:endParaRPr>
          </a:p>
          <a:p>
            <a:pPr marL="12700">
              <a:lnSpc>
                <a:spcPct val="100000"/>
              </a:lnSpc>
              <a:spcBef>
                <a:spcPts val="5"/>
              </a:spcBef>
            </a:pPr>
            <a:r>
              <a:rPr sz="1600" dirty="0">
                <a:latin typeface="Wingdings"/>
                <a:cs typeface="Wingdings"/>
              </a:rPr>
              <a:t></a:t>
            </a:r>
            <a:r>
              <a:rPr sz="1600" spc="30" dirty="0">
                <a:latin typeface="Times New Roman"/>
                <a:cs typeface="Times New Roman"/>
              </a:rPr>
              <a:t> </a:t>
            </a:r>
            <a:r>
              <a:rPr sz="1600" dirty="0">
                <a:latin typeface="Arial"/>
                <a:cs typeface="Arial"/>
              </a:rPr>
              <a:t>výzkum</a:t>
            </a:r>
            <a:r>
              <a:rPr sz="1600" spc="-20" dirty="0">
                <a:latin typeface="Arial"/>
                <a:cs typeface="Arial"/>
              </a:rPr>
              <a:t> </a:t>
            </a:r>
            <a:r>
              <a:rPr sz="1600" dirty="0">
                <a:latin typeface="Arial"/>
                <a:cs typeface="Arial"/>
              </a:rPr>
              <a:t>–</a:t>
            </a:r>
            <a:r>
              <a:rPr sz="1600" spc="-10" dirty="0">
                <a:latin typeface="Arial"/>
                <a:cs typeface="Arial"/>
              </a:rPr>
              <a:t> </a:t>
            </a:r>
            <a:r>
              <a:rPr sz="1600" dirty="0">
                <a:latin typeface="Arial"/>
                <a:cs typeface="Arial"/>
              </a:rPr>
              <a:t>snaha</a:t>
            </a:r>
            <a:r>
              <a:rPr sz="1600" spc="-20" dirty="0">
                <a:latin typeface="Arial"/>
                <a:cs typeface="Arial"/>
              </a:rPr>
              <a:t> </a:t>
            </a:r>
            <a:r>
              <a:rPr sz="1600" dirty="0">
                <a:latin typeface="Arial"/>
                <a:cs typeface="Arial"/>
              </a:rPr>
              <a:t>o</a:t>
            </a:r>
            <a:r>
              <a:rPr sz="1600" spc="-20" dirty="0">
                <a:latin typeface="Arial"/>
                <a:cs typeface="Arial"/>
              </a:rPr>
              <a:t> </a:t>
            </a:r>
            <a:r>
              <a:rPr sz="1600" dirty="0">
                <a:latin typeface="Arial"/>
                <a:cs typeface="Arial"/>
              </a:rPr>
              <a:t>úplnou</a:t>
            </a:r>
            <a:r>
              <a:rPr sz="1600" spc="-25" dirty="0">
                <a:latin typeface="Arial"/>
                <a:cs typeface="Arial"/>
              </a:rPr>
              <a:t> </a:t>
            </a:r>
            <a:r>
              <a:rPr sz="1600" spc="-10" dirty="0">
                <a:latin typeface="Arial"/>
                <a:cs typeface="Arial"/>
              </a:rPr>
              <a:t>charakterizaci</a:t>
            </a:r>
            <a:r>
              <a:rPr sz="1600" spc="-25" dirty="0">
                <a:latin typeface="Arial"/>
                <a:cs typeface="Arial"/>
              </a:rPr>
              <a:t> </a:t>
            </a:r>
            <a:r>
              <a:rPr sz="1600" dirty="0">
                <a:solidFill>
                  <a:srgbClr val="0000DC"/>
                </a:solidFill>
                <a:latin typeface="Arial"/>
                <a:cs typeface="Arial"/>
              </a:rPr>
              <a:t>„zdravého“</a:t>
            </a:r>
            <a:r>
              <a:rPr sz="1600" spc="15" dirty="0">
                <a:solidFill>
                  <a:srgbClr val="0000DC"/>
                </a:solidFill>
                <a:latin typeface="Arial"/>
                <a:cs typeface="Arial"/>
              </a:rPr>
              <a:t> </a:t>
            </a:r>
            <a:r>
              <a:rPr sz="1600" spc="-10" dirty="0">
                <a:latin typeface="Arial"/>
                <a:cs typeface="Arial"/>
              </a:rPr>
              <a:t>mikrobiomu</a:t>
            </a:r>
            <a:endParaRPr sz="1600" dirty="0">
              <a:latin typeface="Arial"/>
              <a:cs typeface="Arial"/>
            </a:endParaRPr>
          </a:p>
          <a:p>
            <a:pPr marL="12700" marR="5080">
              <a:lnSpc>
                <a:spcPct val="100000"/>
              </a:lnSpc>
            </a:pPr>
            <a:r>
              <a:rPr sz="1600" dirty="0" smtClean="0">
                <a:latin typeface="Arial"/>
                <a:cs typeface="Arial"/>
              </a:rPr>
              <a:t>(</a:t>
            </a:r>
            <a:r>
              <a:rPr lang="cs-CZ" sz="1600" dirty="0" smtClean="0">
                <a:latin typeface="Arial"/>
                <a:cs typeface="Arial"/>
              </a:rPr>
              <a:t>K</a:t>
            </a:r>
            <a:r>
              <a:rPr sz="1600" dirty="0" err="1" smtClean="0">
                <a:latin typeface="Arial"/>
                <a:cs typeface="Arial"/>
              </a:rPr>
              <a:t>teré</a:t>
            </a:r>
            <a:r>
              <a:rPr sz="1600" spc="-40" dirty="0" smtClean="0">
                <a:latin typeface="Arial"/>
                <a:cs typeface="Arial"/>
              </a:rPr>
              <a:t> </a:t>
            </a:r>
            <a:r>
              <a:rPr sz="1600" dirty="0">
                <a:latin typeface="Arial"/>
                <a:cs typeface="Arial"/>
              </a:rPr>
              <a:t>komponenty</a:t>
            </a:r>
            <a:r>
              <a:rPr sz="1600" spc="-30" dirty="0">
                <a:latin typeface="Arial"/>
                <a:cs typeface="Arial"/>
              </a:rPr>
              <a:t> </a:t>
            </a:r>
            <a:r>
              <a:rPr sz="1600" dirty="0">
                <a:latin typeface="Arial"/>
                <a:cs typeface="Arial"/>
              </a:rPr>
              <a:t>mikrobiomu</a:t>
            </a:r>
            <a:r>
              <a:rPr sz="1600" spc="-50" dirty="0">
                <a:latin typeface="Arial"/>
                <a:cs typeface="Arial"/>
              </a:rPr>
              <a:t> </a:t>
            </a:r>
            <a:r>
              <a:rPr sz="1600" dirty="0">
                <a:latin typeface="Arial"/>
                <a:cs typeface="Arial"/>
              </a:rPr>
              <a:t>je</a:t>
            </a:r>
            <a:r>
              <a:rPr sz="1600" spc="-65" dirty="0">
                <a:latin typeface="Arial"/>
                <a:cs typeface="Arial"/>
              </a:rPr>
              <a:t> </a:t>
            </a:r>
            <a:r>
              <a:rPr sz="1600" dirty="0">
                <a:latin typeface="Arial"/>
                <a:cs typeface="Arial"/>
              </a:rPr>
              <a:t>nejvhodnější</a:t>
            </a:r>
            <a:r>
              <a:rPr sz="1600" spc="-65" dirty="0">
                <a:latin typeface="Arial"/>
                <a:cs typeface="Arial"/>
              </a:rPr>
              <a:t> </a:t>
            </a:r>
            <a:r>
              <a:rPr sz="1600" dirty="0">
                <a:latin typeface="Arial"/>
                <a:cs typeface="Arial"/>
              </a:rPr>
              <a:t>sledovat,</a:t>
            </a:r>
            <a:r>
              <a:rPr sz="1600" spc="-65" dirty="0">
                <a:latin typeface="Arial"/>
                <a:cs typeface="Arial"/>
              </a:rPr>
              <a:t> </a:t>
            </a:r>
            <a:r>
              <a:rPr sz="1600" dirty="0">
                <a:latin typeface="Arial"/>
                <a:cs typeface="Arial"/>
              </a:rPr>
              <a:t>aby</a:t>
            </a:r>
            <a:r>
              <a:rPr sz="1600" spc="-40" dirty="0">
                <a:latin typeface="Arial"/>
                <a:cs typeface="Arial"/>
              </a:rPr>
              <a:t> </a:t>
            </a:r>
            <a:r>
              <a:rPr sz="1600" dirty="0">
                <a:latin typeface="Arial"/>
                <a:cs typeface="Arial"/>
              </a:rPr>
              <a:t>bylo</a:t>
            </a:r>
            <a:r>
              <a:rPr sz="1600" spc="-45" dirty="0">
                <a:latin typeface="Arial"/>
                <a:cs typeface="Arial"/>
              </a:rPr>
              <a:t> </a:t>
            </a:r>
            <a:r>
              <a:rPr sz="1600" dirty="0">
                <a:latin typeface="Arial"/>
                <a:cs typeface="Arial"/>
              </a:rPr>
              <a:t>možné</a:t>
            </a:r>
            <a:r>
              <a:rPr sz="1600" spc="-55" dirty="0">
                <a:latin typeface="Arial"/>
                <a:cs typeface="Arial"/>
              </a:rPr>
              <a:t> </a:t>
            </a:r>
            <a:r>
              <a:rPr sz="1600" dirty="0">
                <a:latin typeface="Arial"/>
                <a:cs typeface="Arial"/>
              </a:rPr>
              <a:t>vyhodnotit</a:t>
            </a:r>
            <a:r>
              <a:rPr sz="1600" spc="-35" dirty="0">
                <a:latin typeface="Arial"/>
                <a:cs typeface="Arial"/>
              </a:rPr>
              <a:t> </a:t>
            </a:r>
            <a:r>
              <a:rPr sz="1600" dirty="0">
                <a:latin typeface="Arial"/>
                <a:cs typeface="Arial"/>
              </a:rPr>
              <a:t>návrat</a:t>
            </a:r>
            <a:r>
              <a:rPr sz="1600" spc="-25" dirty="0">
                <a:latin typeface="Arial"/>
                <a:cs typeface="Arial"/>
              </a:rPr>
              <a:t> </a:t>
            </a:r>
            <a:r>
              <a:rPr sz="1600" dirty="0">
                <a:latin typeface="Arial"/>
                <a:cs typeface="Arial"/>
              </a:rPr>
              <a:t>mikrobiomu</a:t>
            </a:r>
            <a:r>
              <a:rPr sz="1600" spc="-50" dirty="0">
                <a:latin typeface="Arial"/>
                <a:cs typeface="Arial"/>
              </a:rPr>
              <a:t> </a:t>
            </a:r>
            <a:r>
              <a:rPr sz="1600" dirty="0">
                <a:latin typeface="Arial"/>
                <a:cs typeface="Arial"/>
              </a:rPr>
              <a:t>ze</a:t>
            </a:r>
            <a:r>
              <a:rPr sz="1600" spc="-45" dirty="0">
                <a:latin typeface="Arial"/>
                <a:cs typeface="Arial"/>
              </a:rPr>
              <a:t> </a:t>
            </a:r>
            <a:r>
              <a:rPr sz="1600" spc="-10" dirty="0">
                <a:latin typeface="Arial"/>
                <a:cs typeface="Arial"/>
              </a:rPr>
              <a:t>stavu </a:t>
            </a:r>
            <a:r>
              <a:rPr sz="1600" dirty="0">
                <a:latin typeface="Arial"/>
                <a:cs typeface="Arial"/>
              </a:rPr>
              <a:t>dysbiózy</a:t>
            </a:r>
            <a:r>
              <a:rPr sz="1600" spc="-30" dirty="0">
                <a:latin typeface="Arial"/>
                <a:cs typeface="Arial"/>
              </a:rPr>
              <a:t> </a:t>
            </a:r>
            <a:r>
              <a:rPr sz="1600" dirty="0">
                <a:latin typeface="Arial"/>
                <a:cs typeface="Arial"/>
              </a:rPr>
              <a:t>do</a:t>
            </a:r>
            <a:r>
              <a:rPr sz="1600" spc="-20" dirty="0">
                <a:latin typeface="Arial"/>
                <a:cs typeface="Arial"/>
              </a:rPr>
              <a:t> </a:t>
            </a:r>
            <a:r>
              <a:rPr sz="1600" dirty="0">
                <a:latin typeface="Arial"/>
                <a:cs typeface="Arial"/>
              </a:rPr>
              <a:t>stavu</a:t>
            </a:r>
            <a:r>
              <a:rPr sz="1600" spc="-40" dirty="0">
                <a:latin typeface="Arial"/>
                <a:cs typeface="Arial"/>
              </a:rPr>
              <a:t> </a:t>
            </a:r>
            <a:r>
              <a:rPr sz="1600" spc="-10" dirty="0">
                <a:latin typeface="Arial"/>
                <a:cs typeface="Arial"/>
              </a:rPr>
              <a:t>kompatibilního</a:t>
            </a:r>
            <a:r>
              <a:rPr sz="1600" spc="-45" dirty="0">
                <a:latin typeface="Arial"/>
                <a:cs typeface="Arial"/>
              </a:rPr>
              <a:t> </a:t>
            </a:r>
            <a:r>
              <a:rPr sz="1600" dirty="0">
                <a:latin typeface="Arial"/>
                <a:cs typeface="Arial"/>
              </a:rPr>
              <a:t>se</a:t>
            </a:r>
            <a:r>
              <a:rPr sz="1600" spc="-35" dirty="0">
                <a:latin typeface="Arial"/>
                <a:cs typeface="Arial"/>
              </a:rPr>
              <a:t> </a:t>
            </a:r>
            <a:r>
              <a:rPr sz="1600" dirty="0">
                <a:latin typeface="Arial"/>
                <a:cs typeface="Arial"/>
              </a:rPr>
              <a:t>zdravím?</a:t>
            </a:r>
            <a:r>
              <a:rPr sz="1600" spc="-25" dirty="0">
                <a:latin typeface="Arial"/>
                <a:cs typeface="Arial"/>
              </a:rPr>
              <a:t> </a:t>
            </a:r>
            <a:r>
              <a:rPr sz="1600" dirty="0">
                <a:latin typeface="Arial"/>
                <a:cs typeface="Arial"/>
              </a:rPr>
              <a:t>Stačí</a:t>
            </a:r>
            <a:r>
              <a:rPr sz="1600" spc="-20" dirty="0">
                <a:latin typeface="Arial"/>
                <a:cs typeface="Arial"/>
              </a:rPr>
              <a:t> </a:t>
            </a:r>
            <a:r>
              <a:rPr sz="1600" dirty="0">
                <a:latin typeface="Arial"/>
                <a:cs typeface="Arial"/>
              </a:rPr>
              <a:t>sledovat</a:t>
            </a:r>
            <a:r>
              <a:rPr sz="1600" spc="-50" dirty="0">
                <a:latin typeface="Arial"/>
                <a:cs typeface="Arial"/>
              </a:rPr>
              <a:t> </a:t>
            </a:r>
            <a:r>
              <a:rPr sz="1600" dirty="0">
                <a:latin typeface="Arial"/>
                <a:cs typeface="Arial"/>
              </a:rPr>
              <a:t>pouze</a:t>
            </a:r>
            <a:r>
              <a:rPr sz="1600" spc="-35" dirty="0">
                <a:latin typeface="Arial"/>
                <a:cs typeface="Arial"/>
              </a:rPr>
              <a:t> </a:t>
            </a:r>
            <a:r>
              <a:rPr sz="1600" dirty="0">
                <a:latin typeface="Arial"/>
                <a:cs typeface="Arial"/>
              </a:rPr>
              <a:t>vybrané</a:t>
            </a:r>
            <a:r>
              <a:rPr sz="1600" spc="-5" dirty="0">
                <a:latin typeface="Arial"/>
                <a:cs typeface="Arial"/>
              </a:rPr>
              <a:t> </a:t>
            </a:r>
            <a:r>
              <a:rPr sz="1600" dirty="0">
                <a:latin typeface="Arial"/>
                <a:cs typeface="Arial"/>
              </a:rPr>
              <a:t>klíčové</a:t>
            </a:r>
            <a:r>
              <a:rPr sz="1600" spc="-45" dirty="0">
                <a:latin typeface="Arial"/>
                <a:cs typeface="Arial"/>
              </a:rPr>
              <a:t> </a:t>
            </a:r>
            <a:r>
              <a:rPr sz="1600" dirty="0">
                <a:latin typeface="Arial"/>
                <a:cs typeface="Arial"/>
              </a:rPr>
              <a:t>druhy</a:t>
            </a:r>
            <a:r>
              <a:rPr sz="1600" spc="-15" dirty="0">
                <a:latin typeface="Arial"/>
                <a:cs typeface="Arial"/>
              </a:rPr>
              <a:t> </a:t>
            </a:r>
            <a:r>
              <a:rPr sz="1600" dirty="0">
                <a:latin typeface="Arial"/>
                <a:cs typeface="Arial"/>
              </a:rPr>
              <a:t>nebo</a:t>
            </a:r>
            <a:r>
              <a:rPr sz="1600" spc="-40" dirty="0">
                <a:latin typeface="Arial"/>
                <a:cs typeface="Arial"/>
              </a:rPr>
              <a:t> </a:t>
            </a:r>
            <a:r>
              <a:rPr sz="1600" dirty="0">
                <a:latin typeface="Arial"/>
                <a:cs typeface="Arial"/>
              </a:rPr>
              <a:t>je</a:t>
            </a:r>
            <a:r>
              <a:rPr sz="1600" spc="-35" dirty="0">
                <a:latin typeface="Arial"/>
                <a:cs typeface="Arial"/>
              </a:rPr>
              <a:t> </a:t>
            </a:r>
            <a:r>
              <a:rPr sz="1600" spc="-10" dirty="0">
                <a:latin typeface="Arial"/>
                <a:cs typeface="Arial"/>
              </a:rPr>
              <a:t>nutné </a:t>
            </a:r>
            <a:r>
              <a:rPr sz="1600" dirty="0">
                <a:latin typeface="Arial"/>
                <a:cs typeface="Arial"/>
              </a:rPr>
              <a:t>používat</a:t>
            </a:r>
            <a:r>
              <a:rPr sz="1600" spc="-60" dirty="0">
                <a:latin typeface="Arial"/>
                <a:cs typeface="Arial"/>
              </a:rPr>
              <a:t> </a:t>
            </a:r>
            <a:r>
              <a:rPr sz="1600" dirty="0">
                <a:latin typeface="Arial"/>
                <a:cs typeface="Arial"/>
              </a:rPr>
              <a:t>vícedruhové</a:t>
            </a:r>
            <a:r>
              <a:rPr sz="1600" spc="-65" dirty="0">
                <a:latin typeface="Arial"/>
                <a:cs typeface="Arial"/>
              </a:rPr>
              <a:t> </a:t>
            </a:r>
            <a:r>
              <a:rPr sz="1600" spc="-10" dirty="0">
                <a:latin typeface="Arial"/>
                <a:cs typeface="Arial"/>
              </a:rPr>
              <a:t>eseje?)</a:t>
            </a:r>
            <a:endParaRPr sz="1600" dirty="0">
              <a:latin typeface="Arial"/>
              <a:cs typeface="Arial"/>
            </a:endParaRPr>
          </a:p>
        </p:txBody>
      </p:sp>
      <p:grpSp>
        <p:nvGrpSpPr>
          <p:cNvPr id="7" name="object 7"/>
          <p:cNvGrpSpPr/>
          <p:nvPr/>
        </p:nvGrpSpPr>
        <p:grpSpPr>
          <a:xfrm>
            <a:off x="9043460" y="144779"/>
            <a:ext cx="2783205" cy="3561715"/>
            <a:chOff x="9043460" y="144779"/>
            <a:chExt cx="2783205" cy="3561715"/>
          </a:xfrm>
        </p:grpSpPr>
        <p:pic>
          <p:nvPicPr>
            <p:cNvPr id="8" name="object 8"/>
            <p:cNvPicPr/>
            <p:nvPr/>
          </p:nvPicPr>
          <p:blipFill>
            <a:blip r:embed="rId3" cstate="print"/>
            <a:stretch>
              <a:fillRect/>
            </a:stretch>
          </p:blipFill>
          <p:spPr>
            <a:xfrm>
              <a:off x="9043460" y="144779"/>
              <a:ext cx="2782765" cy="3561587"/>
            </a:xfrm>
            <a:prstGeom prst="rect">
              <a:avLst/>
            </a:prstGeom>
          </p:spPr>
        </p:pic>
        <p:sp>
          <p:nvSpPr>
            <p:cNvPr id="9" name="object 9"/>
            <p:cNvSpPr/>
            <p:nvPr/>
          </p:nvSpPr>
          <p:spPr>
            <a:xfrm>
              <a:off x="10709910" y="621029"/>
              <a:ext cx="995680" cy="355600"/>
            </a:xfrm>
            <a:custGeom>
              <a:avLst/>
              <a:gdLst/>
              <a:ahLst/>
              <a:cxnLst/>
              <a:rect l="l" t="t" r="r" b="b"/>
              <a:pathLst>
                <a:path w="995679" h="355600">
                  <a:moveTo>
                    <a:pt x="0" y="355091"/>
                  </a:moveTo>
                  <a:lnTo>
                    <a:pt x="995172" y="355091"/>
                  </a:lnTo>
                  <a:lnTo>
                    <a:pt x="995172" y="0"/>
                  </a:lnTo>
                  <a:lnTo>
                    <a:pt x="0" y="0"/>
                  </a:lnTo>
                  <a:lnTo>
                    <a:pt x="0" y="355091"/>
                  </a:lnTo>
                  <a:close/>
                </a:path>
              </a:pathLst>
            </a:custGeom>
            <a:ln w="25908">
              <a:solidFill>
                <a:srgbClr val="EF1828"/>
              </a:solidFill>
            </a:ln>
          </p:spPr>
          <p:txBody>
            <a:bodyPr wrap="square" lIns="0" tIns="0" rIns="0" bIns="0" rtlCol="0"/>
            <a:lstStyle/>
            <a:p>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1502791"/>
            <a:ext cx="6418047" cy="44307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err="1">
                <a:latin typeface="Arial"/>
                <a:cs typeface="Arial"/>
              </a:rPr>
              <a:t>Orální</a:t>
            </a:r>
            <a:r>
              <a:rPr sz="2800" spc="-100" dirty="0">
                <a:latin typeface="Arial"/>
                <a:cs typeface="Arial"/>
              </a:rPr>
              <a:t> </a:t>
            </a:r>
            <a:r>
              <a:rPr sz="2800" dirty="0" err="1" smtClean="0">
                <a:latin typeface="Arial"/>
                <a:cs typeface="Arial"/>
              </a:rPr>
              <a:t>mikrobiom</a:t>
            </a:r>
            <a:r>
              <a:rPr lang="cs-CZ" sz="2800" dirty="0" smtClean="0">
                <a:latin typeface="Arial"/>
                <a:cs typeface="Arial"/>
              </a:rPr>
              <a:t> </a:t>
            </a:r>
            <a:r>
              <a:rPr sz="2800" dirty="0" smtClean="0">
                <a:latin typeface="Arial"/>
                <a:cs typeface="Arial"/>
              </a:rPr>
              <a:t>–</a:t>
            </a:r>
            <a:r>
              <a:rPr sz="2800" spc="-75" dirty="0" smtClean="0">
                <a:latin typeface="Arial"/>
                <a:cs typeface="Arial"/>
              </a:rPr>
              <a:t> </a:t>
            </a:r>
            <a:r>
              <a:rPr sz="2800" dirty="0">
                <a:latin typeface="Arial"/>
                <a:cs typeface="Arial"/>
              </a:rPr>
              <a:t>metody</a:t>
            </a:r>
            <a:r>
              <a:rPr sz="2800" spc="-100" dirty="0">
                <a:latin typeface="Arial"/>
                <a:cs typeface="Arial"/>
              </a:rPr>
              <a:t> </a:t>
            </a:r>
            <a:r>
              <a:rPr sz="2800" spc="-10" dirty="0">
                <a:latin typeface="Arial"/>
                <a:cs typeface="Arial"/>
              </a:rPr>
              <a:t>analýzy</a:t>
            </a:r>
            <a:endParaRPr sz="2800" dirty="0">
              <a:latin typeface="Arial"/>
              <a:cs typeface="Arial"/>
            </a:endParaRPr>
          </a:p>
        </p:txBody>
      </p:sp>
      <p:sp>
        <p:nvSpPr>
          <p:cNvPr id="3" name="object 3"/>
          <p:cNvSpPr txBox="1"/>
          <p:nvPr/>
        </p:nvSpPr>
        <p:spPr>
          <a:xfrm>
            <a:off x="793800" y="2269363"/>
            <a:ext cx="10709275" cy="3726179"/>
          </a:xfrm>
          <a:prstGeom prst="rect">
            <a:avLst/>
          </a:prstGeom>
        </p:spPr>
        <p:txBody>
          <a:bodyPr vert="horz" wrap="square" lIns="0" tIns="13335" rIns="0" bIns="0" rtlCol="0">
            <a:spAutoFit/>
          </a:bodyPr>
          <a:lstStyle/>
          <a:p>
            <a:pPr marL="50800">
              <a:lnSpc>
                <a:spcPct val="100000"/>
              </a:lnSpc>
              <a:spcBef>
                <a:spcPts val="105"/>
              </a:spcBef>
              <a:tabLst>
                <a:tab pos="228600" algn="l"/>
              </a:tabLst>
            </a:pPr>
            <a:r>
              <a:rPr sz="2000" dirty="0">
                <a:solidFill>
                  <a:srgbClr val="0000DC"/>
                </a:solidFill>
                <a:latin typeface="Arial"/>
                <a:cs typeface="Arial"/>
              </a:rPr>
              <a:t>̶	</a:t>
            </a:r>
            <a:r>
              <a:rPr sz="2000" u="sng" dirty="0">
                <a:uFill>
                  <a:solidFill>
                    <a:srgbClr val="000000"/>
                  </a:solidFill>
                </a:uFill>
                <a:latin typeface="Arial"/>
                <a:cs typeface="Arial"/>
              </a:rPr>
              <a:t>testovací</a:t>
            </a:r>
            <a:r>
              <a:rPr sz="2000" u="sng" spc="-35" dirty="0">
                <a:uFill>
                  <a:solidFill>
                    <a:srgbClr val="000000"/>
                  </a:solidFill>
                </a:uFill>
                <a:latin typeface="Arial"/>
                <a:cs typeface="Arial"/>
              </a:rPr>
              <a:t> </a:t>
            </a:r>
            <a:r>
              <a:rPr sz="2000" u="sng" dirty="0">
                <a:uFill>
                  <a:solidFill>
                    <a:srgbClr val="000000"/>
                  </a:solidFill>
                </a:uFill>
                <a:latin typeface="Arial"/>
                <a:cs typeface="Arial"/>
              </a:rPr>
              <a:t>v</a:t>
            </a:r>
            <a:r>
              <a:rPr sz="2000" u="sng" spc="10" dirty="0">
                <a:uFill>
                  <a:solidFill>
                    <a:srgbClr val="000000"/>
                  </a:solidFill>
                </a:uFill>
                <a:latin typeface="Arial"/>
                <a:cs typeface="Arial"/>
              </a:rPr>
              <a:t> </a:t>
            </a:r>
            <a:r>
              <a:rPr sz="2000" u="sng" dirty="0">
                <a:uFill>
                  <a:solidFill>
                    <a:srgbClr val="000000"/>
                  </a:solidFill>
                </a:uFill>
                <a:latin typeface="Arial"/>
                <a:cs typeface="Arial"/>
              </a:rPr>
              <a:t>ordinaci</a:t>
            </a:r>
            <a:r>
              <a:rPr sz="2000" u="sng" spc="-15" dirty="0">
                <a:uFill>
                  <a:solidFill>
                    <a:srgbClr val="000000"/>
                  </a:solidFill>
                </a:uFill>
                <a:latin typeface="Arial"/>
                <a:cs typeface="Arial"/>
              </a:rPr>
              <a:t> </a:t>
            </a:r>
            <a:r>
              <a:rPr sz="2000" u="sng" dirty="0">
                <a:uFill>
                  <a:solidFill>
                    <a:srgbClr val="000000"/>
                  </a:solidFill>
                </a:uFill>
                <a:latin typeface="Arial"/>
                <a:cs typeface="Arial"/>
              </a:rPr>
              <a:t>(chair-</a:t>
            </a:r>
            <a:r>
              <a:rPr sz="2000" u="sng" spc="-10" dirty="0">
                <a:uFill>
                  <a:solidFill>
                    <a:srgbClr val="000000"/>
                  </a:solidFill>
                </a:uFill>
                <a:latin typeface="Arial"/>
                <a:cs typeface="Arial"/>
              </a:rPr>
              <a:t>side/point-of-</a:t>
            </a:r>
            <a:r>
              <a:rPr sz="2000" u="sng" dirty="0">
                <a:uFill>
                  <a:solidFill>
                    <a:srgbClr val="000000"/>
                  </a:solidFill>
                </a:uFill>
                <a:latin typeface="Arial"/>
                <a:cs typeface="Arial"/>
              </a:rPr>
              <a:t>care</a:t>
            </a:r>
            <a:r>
              <a:rPr sz="2000" u="sng" spc="-30" dirty="0">
                <a:uFill>
                  <a:solidFill>
                    <a:srgbClr val="000000"/>
                  </a:solidFill>
                </a:uFill>
                <a:latin typeface="Arial"/>
                <a:cs typeface="Arial"/>
              </a:rPr>
              <a:t> </a:t>
            </a:r>
            <a:r>
              <a:rPr sz="2000" u="sng" spc="-10" dirty="0">
                <a:uFill>
                  <a:solidFill>
                    <a:srgbClr val="000000"/>
                  </a:solidFill>
                </a:uFill>
                <a:latin typeface="Arial"/>
                <a:cs typeface="Arial"/>
              </a:rPr>
              <a:t>testování):</a:t>
            </a:r>
            <a:endParaRPr sz="2000" dirty="0">
              <a:latin typeface="Arial"/>
              <a:cs typeface="Arial"/>
            </a:endParaRPr>
          </a:p>
          <a:p>
            <a:pPr marL="640080">
              <a:lnSpc>
                <a:spcPct val="100000"/>
              </a:lnSpc>
              <a:spcBef>
                <a:spcPts val="15"/>
              </a:spcBef>
            </a:pPr>
            <a:r>
              <a:rPr sz="1600" i="1" dirty="0">
                <a:latin typeface="Arial"/>
                <a:cs typeface="Arial"/>
              </a:rPr>
              <a:t>náchylnost</a:t>
            </a:r>
            <a:r>
              <a:rPr sz="1600" i="1" spc="-75" dirty="0">
                <a:latin typeface="Arial"/>
                <a:cs typeface="Arial"/>
              </a:rPr>
              <a:t> </a:t>
            </a:r>
            <a:r>
              <a:rPr sz="1600" i="1" dirty="0">
                <a:latin typeface="Arial"/>
                <a:cs typeface="Arial"/>
              </a:rPr>
              <a:t>k</a:t>
            </a:r>
            <a:r>
              <a:rPr sz="1600" i="1" spc="-65" dirty="0">
                <a:latin typeface="Arial"/>
                <a:cs typeface="Arial"/>
              </a:rPr>
              <a:t> </a:t>
            </a:r>
            <a:r>
              <a:rPr sz="1600" i="1" dirty="0">
                <a:latin typeface="Arial"/>
                <a:cs typeface="Arial"/>
              </a:rPr>
              <a:t>zubnímu</a:t>
            </a:r>
            <a:r>
              <a:rPr sz="1600" i="1" spc="-5" dirty="0">
                <a:latin typeface="Arial"/>
                <a:cs typeface="Arial"/>
              </a:rPr>
              <a:t> </a:t>
            </a:r>
            <a:r>
              <a:rPr sz="1600" i="1" dirty="0">
                <a:latin typeface="Arial"/>
                <a:cs typeface="Arial"/>
              </a:rPr>
              <a:t>kazu</a:t>
            </a:r>
            <a:r>
              <a:rPr sz="1600" i="1" spc="-10" dirty="0">
                <a:latin typeface="Arial"/>
                <a:cs typeface="Arial"/>
              </a:rPr>
              <a:t> </a:t>
            </a:r>
            <a:r>
              <a:rPr sz="1600" dirty="0">
                <a:latin typeface="Arial"/>
                <a:cs typeface="Arial"/>
              </a:rPr>
              <a:t>–</a:t>
            </a:r>
            <a:r>
              <a:rPr sz="1600" spc="-65" dirty="0">
                <a:latin typeface="Arial"/>
                <a:cs typeface="Arial"/>
              </a:rPr>
              <a:t> </a:t>
            </a:r>
            <a:r>
              <a:rPr sz="1600" dirty="0">
                <a:latin typeface="Arial"/>
                <a:cs typeface="Arial"/>
              </a:rPr>
              <a:t>přístroj</a:t>
            </a:r>
            <a:r>
              <a:rPr sz="1600" spc="-35" dirty="0">
                <a:latin typeface="Arial"/>
                <a:cs typeface="Arial"/>
              </a:rPr>
              <a:t> </a:t>
            </a:r>
            <a:r>
              <a:rPr sz="1600" b="1" dirty="0">
                <a:latin typeface="Arial"/>
                <a:cs typeface="Arial"/>
              </a:rPr>
              <a:t>CariScreen</a:t>
            </a:r>
            <a:r>
              <a:rPr sz="1600" b="1" spc="-50" dirty="0">
                <a:latin typeface="Arial"/>
                <a:cs typeface="Arial"/>
              </a:rPr>
              <a:t> </a:t>
            </a:r>
            <a:r>
              <a:rPr sz="1600" b="1" dirty="0">
                <a:latin typeface="Arial"/>
                <a:cs typeface="Arial"/>
              </a:rPr>
              <a:t>Susceptibility</a:t>
            </a:r>
            <a:r>
              <a:rPr sz="1600" b="1" spc="-35" dirty="0">
                <a:latin typeface="Arial"/>
                <a:cs typeface="Arial"/>
              </a:rPr>
              <a:t> </a:t>
            </a:r>
            <a:r>
              <a:rPr sz="1600" b="1" dirty="0">
                <a:latin typeface="Arial"/>
                <a:cs typeface="Arial"/>
              </a:rPr>
              <a:t>Testing</a:t>
            </a:r>
            <a:r>
              <a:rPr sz="1600" b="1" spc="-50" dirty="0">
                <a:latin typeface="Arial"/>
                <a:cs typeface="Arial"/>
              </a:rPr>
              <a:t> </a:t>
            </a:r>
            <a:r>
              <a:rPr sz="1600" b="1" dirty="0">
                <a:latin typeface="Arial"/>
                <a:cs typeface="Arial"/>
              </a:rPr>
              <a:t>Meter</a:t>
            </a:r>
            <a:r>
              <a:rPr sz="1600" b="1" spc="-30" dirty="0">
                <a:latin typeface="Arial"/>
                <a:cs typeface="Arial"/>
              </a:rPr>
              <a:t> </a:t>
            </a:r>
            <a:r>
              <a:rPr sz="1600" dirty="0">
                <a:latin typeface="Arial"/>
                <a:cs typeface="Arial"/>
              </a:rPr>
              <a:t>(Oral</a:t>
            </a:r>
            <a:r>
              <a:rPr sz="1600" spc="-30" dirty="0">
                <a:latin typeface="Arial"/>
                <a:cs typeface="Arial"/>
              </a:rPr>
              <a:t> </a:t>
            </a:r>
            <a:r>
              <a:rPr sz="1600" dirty="0">
                <a:latin typeface="Arial"/>
                <a:cs typeface="Arial"/>
              </a:rPr>
              <a:t>BioTech</a:t>
            </a:r>
            <a:r>
              <a:rPr sz="1600" spc="-70" dirty="0">
                <a:latin typeface="Arial"/>
                <a:cs typeface="Arial"/>
              </a:rPr>
              <a:t> </a:t>
            </a:r>
            <a:r>
              <a:rPr sz="1600" spc="-20" dirty="0">
                <a:latin typeface="Arial"/>
                <a:cs typeface="Arial"/>
              </a:rPr>
              <a:t>LLC)</a:t>
            </a:r>
            <a:endParaRPr sz="1600" dirty="0">
              <a:latin typeface="Arial"/>
              <a:cs typeface="Arial"/>
            </a:endParaRPr>
          </a:p>
          <a:p>
            <a:pPr marL="1554480">
              <a:lnSpc>
                <a:spcPct val="100000"/>
              </a:lnSpc>
            </a:pPr>
            <a:r>
              <a:rPr sz="1600" dirty="0">
                <a:latin typeface="Wingdings"/>
                <a:cs typeface="Wingdings"/>
              </a:rPr>
              <a:t></a:t>
            </a:r>
            <a:r>
              <a:rPr sz="1600" spc="25" dirty="0">
                <a:latin typeface="Times New Roman"/>
                <a:cs typeface="Times New Roman"/>
              </a:rPr>
              <a:t> </a:t>
            </a:r>
            <a:r>
              <a:rPr sz="1600" dirty="0">
                <a:latin typeface="Arial"/>
                <a:cs typeface="Arial"/>
              </a:rPr>
              <a:t>bakteriální</a:t>
            </a:r>
            <a:r>
              <a:rPr sz="1600" spc="-25" dirty="0">
                <a:latin typeface="Arial"/>
                <a:cs typeface="Arial"/>
              </a:rPr>
              <a:t> </a:t>
            </a:r>
            <a:r>
              <a:rPr sz="1600" dirty="0">
                <a:latin typeface="Arial"/>
                <a:cs typeface="Arial"/>
              </a:rPr>
              <a:t>aktivita</a:t>
            </a:r>
            <a:r>
              <a:rPr sz="1600" spc="-30" dirty="0">
                <a:latin typeface="Arial"/>
                <a:cs typeface="Arial"/>
              </a:rPr>
              <a:t> </a:t>
            </a:r>
            <a:r>
              <a:rPr sz="1600" i="1" dirty="0">
                <a:latin typeface="Arial"/>
                <a:cs typeface="Arial"/>
              </a:rPr>
              <a:t>S.</a:t>
            </a:r>
            <a:r>
              <a:rPr sz="1600" i="1" spc="-25" dirty="0">
                <a:latin typeface="Arial"/>
                <a:cs typeface="Arial"/>
              </a:rPr>
              <a:t> </a:t>
            </a:r>
            <a:r>
              <a:rPr sz="1600" i="1" spc="-10" dirty="0">
                <a:latin typeface="Arial"/>
                <a:cs typeface="Arial"/>
              </a:rPr>
              <a:t>mutans</a:t>
            </a:r>
            <a:endParaRPr sz="1600" dirty="0">
              <a:latin typeface="Arial"/>
              <a:cs typeface="Arial"/>
            </a:endParaRPr>
          </a:p>
          <a:p>
            <a:pPr marL="1783080" marR="17780" indent="-228600">
              <a:lnSpc>
                <a:spcPct val="100000"/>
              </a:lnSpc>
            </a:pPr>
            <a:r>
              <a:rPr sz="1600" dirty="0">
                <a:latin typeface="Wingdings"/>
                <a:cs typeface="Wingdings"/>
              </a:rPr>
              <a:t></a:t>
            </a:r>
            <a:r>
              <a:rPr sz="1600" spc="25" dirty="0">
                <a:latin typeface="Times New Roman"/>
                <a:cs typeface="Times New Roman"/>
              </a:rPr>
              <a:t> </a:t>
            </a:r>
            <a:r>
              <a:rPr sz="1600" dirty="0">
                <a:latin typeface="Arial"/>
                <a:cs typeface="Arial"/>
              </a:rPr>
              <a:t>po</a:t>
            </a:r>
            <a:r>
              <a:rPr sz="1600" spc="-25" dirty="0">
                <a:latin typeface="Arial"/>
                <a:cs typeface="Arial"/>
              </a:rPr>
              <a:t> </a:t>
            </a:r>
            <a:r>
              <a:rPr sz="1600" dirty="0">
                <a:latin typeface="Arial"/>
                <a:cs typeface="Arial"/>
              </a:rPr>
              <a:t>setření plaku</a:t>
            </a:r>
            <a:r>
              <a:rPr sz="1600" spc="-35" dirty="0">
                <a:latin typeface="Arial"/>
                <a:cs typeface="Arial"/>
              </a:rPr>
              <a:t> </a:t>
            </a:r>
            <a:r>
              <a:rPr sz="1600" dirty="0">
                <a:latin typeface="Arial"/>
                <a:cs typeface="Arial"/>
              </a:rPr>
              <a:t>ze</a:t>
            </a:r>
            <a:r>
              <a:rPr sz="1600" spc="-30" dirty="0">
                <a:latin typeface="Arial"/>
                <a:cs typeface="Arial"/>
              </a:rPr>
              <a:t> </a:t>
            </a:r>
            <a:r>
              <a:rPr sz="1600" dirty="0">
                <a:latin typeface="Arial"/>
                <a:cs typeface="Arial"/>
              </a:rPr>
              <a:t>zubní</a:t>
            </a:r>
            <a:r>
              <a:rPr sz="1600" spc="-10" dirty="0">
                <a:latin typeface="Arial"/>
                <a:cs typeface="Arial"/>
              </a:rPr>
              <a:t> </a:t>
            </a:r>
            <a:r>
              <a:rPr sz="1600" dirty="0">
                <a:latin typeface="Arial"/>
                <a:cs typeface="Arial"/>
              </a:rPr>
              <a:t>plošky</a:t>
            </a:r>
            <a:r>
              <a:rPr sz="1600" spc="-40" dirty="0">
                <a:latin typeface="Arial"/>
                <a:cs typeface="Arial"/>
              </a:rPr>
              <a:t> </a:t>
            </a:r>
            <a:r>
              <a:rPr sz="1600" dirty="0">
                <a:latin typeface="Arial"/>
                <a:cs typeface="Arial"/>
              </a:rPr>
              <a:t>dojde</a:t>
            </a:r>
            <a:r>
              <a:rPr sz="1600" spc="-25" dirty="0">
                <a:latin typeface="Arial"/>
                <a:cs typeface="Arial"/>
              </a:rPr>
              <a:t> </a:t>
            </a:r>
            <a:r>
              <a:rPr sz="1600" dirty="0">
                <a:latin typeface="Arial"/>
                <a:cs typeface="Arial"/>
              </a:rPr>
              <a:t>ve</a:t>
            </a:r>
            <a:r>
              <a:rPr sz="1600" spc="-25" dirty="0">
                <a:latin typeface="Arial"/>
                <a:cs typeface="Arial"/>
              </a:rPr>
              <a:t> </a:t>
            </a:r>
            <a:r>
              <a:rPr sz="1600" dirty="0">
                <a:latin typeface="Arial"/>
                <a:cs typeface="Arial"/>
              </a:rPr>
              <a:t>speciální</a:t>
            </a:r>
            <a:r>
              <a:rPr sz="1600" spc="-35" dirty="0">
                <a:latin typeface="Arial"/>
                <a:cs typeface="Arial"/>
              </a:rPr>
              <a:t> </a:t>
            </a:r>
            <a:r>
              <a:rPr sz="1600" dirty="0">
                <a:latin typeface="Arial"/>
                <a:cs typeface="Arial"/>
              </a:rPr>
              <a:t>štětičce</a:t>
            </a:r>
            <a:r>
              <a:rPr sz="1600" spc="-35" dirty="0">
                <a:latin typeface="Arial"/>
                <a:cs typeface="Arial"/>
              </a:rPr>
              <a:t> </a:t>
            </a:r>
            <a:r>
              <a:rPr sz="1600" dirty="0">
                <a:latin typeface="Arial"/>
                <a:cs typeface="Arial"/>
              </a:rPr>
              <a:t>k</a:t>
            </a:r>
            <a:r>
              <a:rPr sz="1600" spc="-25" dirty="0">
                <a:latin typeface="Arial"/>
                <a:cs typeface="Arial"/>
              </a:rPr>
              <a:t> </a:t>
            </a:r>
            <a:r>
              <a:rPr sz="1600" spc="-10" dirty="0">
                <a:latin typeface="Arial"/>
                <a:cs typeface="Arial"/>
              </a:rPr>
              <a:t>bioluminiscenční</a:t>
            </a:r>
            <a:r>
              <a:rPr sz="1600" spc="-45" dirty="0">
                <a:latin typeface="Arial"/>
                <a:cs typeface="Arial"/>
              </a:rPr>
              <a:t> </a:t>
            </a:r>
            <a:r>
              <a:rPr sz="1600" dirty="0">
                <a:latin typeface="Arial"/>
                <a:cs typeface="Arial"/>
              </a:rPr>
              <a:t>reakci</a:t>
            </a:r>
            <a:r>
              <a:rPr sz="1600" spc="-25" dirty="0">
                <a:latin typeface="Arial"/>
                <a:cs typeface="Arial"/>
              </a:rPr>
              <a:t> </a:t>
            </a:r>
            <a:r>
              <a:rPr sz="1600" dirty="0">
                <a:latin typeface="Arial"/>
                <a:cs typeface="Arial"/>
              </a:rPr>
              <a:t>ATP,</a:t>
            </a:r>
            <a:r>
              <a:rPr sz="1600" spc="-25" dirty="0">
                <a:latin typeface="Arial"/>
                <a:cs typeface="Arial"/>
              </a:rPr>
              <a:t> </a:t>
            </a:r>
            <a:r>
              <a:rPr sz="1600" dirty="0">
                <a:latin typeface="Arial"/>
                <a:cs typeface="Arial"/>
              </a:rPr>
              <a:t>která</a:t>
            </a:r>
            <a:r>
              <a:rPr sz="1600" spc="-5" dirty="0">
                <a:latin typeface="Arial"/>
                <a:cs typeface="Arial"/>
              </a:rPr>
              <a:t> </a:t>
            </a:r>
            <a:r>
              <a:rPr sz="1600" spc="-25" dirty="0">
                <a:latin typeface="Arial"/>
                <a:cs typeface="Arial"/>
              </a:rPr>
              <a:t>je </a:t>
            </a:r>
            <a:r>
              <a:rPr sz="1600" dirty="0">
                <a:latin typeface="Arial"/>
                <a:cs typeface="Arial"/>
              </a:rPr>
              <a:t>změřena</a:t>
            </a:r>
            <a:r>
              <a:rPr sz="1600" spc="-80" dirty="0">
                <a:latin typeface="Arial"/>
                <a:cs typeface="Arial"/>
              </a:rPr>
              <a:t> </a:t>
            </a:r>
            <a:r>
              <a:rPr sz="1600" spc="-10" dirty="0">
                <a:latin typeface="Arial"/>
                <a:cs typeface="Arial"/>
              </a:rPr>
              <a:t>přístrojem</a:t>
            </a:r>
            <a:endParaRPr sz="1600" dirty="0">
              <a:latin typeface="Arial"/>
              <a:cs typeface="Arial"/>
            </a:endParaRPr>
          </a:p>
          <a:p>
            <a:pPr marL="640080">
              <a:lnSpc>
                <a:spcPct val="100000"/>
              </a:lnSpc>
              <a:spcBef>
                <a:spcPts val="960"/>
              </a:spcBef>
            </a:pPr>
            <a:r>
              <a:rPr sz="1600" i="1" dirty="0">
                <a:latin typeface="Arial"/>
                <a:cs typeface="Arial"/>
              </a:rPr>
              <a:t>parodontitida</a:t>
            </a:r>
            <a:r>
              <a:rPr sz="1600" i="1" spc="-30" dirty="0">
                <a:latin typeface="Arial"/>
                <a:cs typeface="Arial"/>
              </a:rPr>
              <a:t> </a:t>
            </a:r>
            <a:r>
              <a:rPr sz="1600" dirty="0">
                <a:latin typeface="Arial"/>
                <a:cs typeface="Arial"/>
              </a:rPr>
              <a:t>–</a:t>
            </a:r>
            <a:r>
              <a:rPr sz="1600" spc="-20" dirty="0">
                <a:latin typeface="Arial"/>
                <a:cs typeface="Arial"/>
              </a:rPr>
              <a:t> </a:t>
            </a:r>
            <a:r>
              <a:rPr sz="1600" spc="-10" dirty="0">
                <a:latin typeface="Arial"/>
                <a:cs typeface="Arial"/>
              </a:rPr>
              <a:t>BANA-</a:t>
            </a:r>
            <a:r>
              <a:rPr sz="1600" dirty="0">
                <a:latin typeface="Arial"/>
                <a:cs typeface="Arial"/>
              </a:rPr>
              <a:t>Enzymatic</a:t>
            </a:r>
            <a:r>
              <a:rPr sz="1600" spc="-25" dirty="0">
                <a:latin typeface="Arial"/>
                <a:cs typeface="Arial"/>
              </a:rPr>
              <a:t> </a:t>
            </a:r>
            <a:r>
              <a:rPr sz="1600" dirty="0">
                <a:latin typeface="Arial"/>
                <a:cs typeface="Arial"/>
              </a:rPr>
              <a:t>test™</a:t>
            </a:r>
            <a:r>
              <a:rPr sz="1600" spc="-10" dirty="0">
                <a:latin typeface="Arial"/>
                <a:cs typeface="Arial"/>
              </a:rPr>
              <a:t> </a:t>
            </a:r>
            <a:r>
              <a:rPr sz="1600" dirty="0">
                <a:latin typeface="Arial"/>
                <a:cs typeface="Arial"/>
              </a:rPr>
              <a:t>kit,</a:t>
            </a:r>
            <a:r>
              <a:rPr sz="1600" spc="-30" dirty="0">
                <a:latin typeface="Arial"/>
                <a:cs typeface="Arial"/>
              </a:rPr>
              <a:t> </a:t>
            </a:r>
            <a:r>
              <a:rPr sz="1600" dirty="0">
                <a:latin typeface="Arial"/>
                <a:cs typeface="Arial"/>
              </a:rPr>
              <a:t>Evalusite</a:t>
            </a:r>
            <a:r>
              <a:rPr sz="1600" spc="-50" dirty="0">
                <a:latin typeface="Arial"/>
                <a:cs typeface="Arial"/>
              </a:rPr>
              <a:t> </a:t>
            </a:r>
            <a:r>
              <a:rPr sz="1600" dirty="0">
                <a:latin typeface="Arial"/>
                <a:cs typeface="Arial"/>
              </a:rPr>
              <a:t>kit</a:t>
            </a:r>
            <a:r>
              <a:rPr sz="1600" spc="-35" dirty="0">
                <a:latin typeface="Arial"/>
                <a:cs typeface="Arial"/>
              </a:rPr>
              <a:t> </a:t>
            </a:r>
            <a:r>
              <a:rPr sz="1600" spc="-10" dirty="0">
                <a:latin typeface="Arial"/>
                <a:cs typeface="Arial"/>
              </a:rPr>
              <a:t>(imunoesej)</a:t>
            </a:r>
            <a:endParaRPr sz="1600" dirty="0">
              <a:latin typeface="Arial"/>
              <a:cs typeface="Arial"/>
            </a:endParaRPr>
          </a:p>
          <a:p>
            <a:pPr>
              <a:lnSpc>
                <a:spcPct val="100000"/>
              </a:lnSpc>
              <a:spcBef>
                <a:spcPts val="65"/>
              </a:spcBef>
            </a:pPr>
            <a:endParaRPr sz="1600" dirty="0">
              <a:latin typeface="Arial"/>
              <a:cs typeface="Arial"/>
            </a:endParaRPr>
          </a:p>
          <a:p>
            <a:pPr marL="50800">
              <a:lnSpc>
                <a:spcPct val="100000"/>
              </a:lnSpc>
              <a:spcBef>
                <a:spcPts val="5"/>
              </a:spcBef>
              <a:tabLst>
                <a:tab pos="228600" algn="l"/>
              </a:tabLst>
            </a:pPr>
            <a:r>
              <a:rPr sz="2000" dirty="0">
                <a:solidFill>
                  <a:srgbClr val="0000DC"/>
                </a:solidFill>
                <a:latin typeface="Arial"/>
                <a:cs typeface="Arial"/>
              </a:rPr>
              <a:t>̶	</a:t>
            </a:r>
            <a:r>
              <a:rPr sz="2000" u="sng" dirty="0">
                <a:uFill>
                  <a:solidFill>
                    <a:srgbClr val="000000"/>
                  </a:solidFill>
                </a:uFill>
                <a:latin typeface="Arial"/>
                <a:cs typeface="Arial"/>
              </a:rPr>
              <a:t>laboratorní</a:t>
            </a:r>
            <a:r>
              <a:rPr sz="2000" u="sng" spc="-35" dirty="0">
                <a:uFill>
                  <a:solidFill>
                    <a:srgbClr val="000000"/>
                  </a:solidFill>
                </a:uFill>
                <a:latin typeface="Arial"/>
                <a:cs typeface="Arial"/>
              </a:rPr>
              <a:t> </a:t>
            </a:r>
            <a:r>
              <a:rPr sz="2000" u="sng" spc="-10" dirty="0">
                <a:uFill>
                  <a:solidFill>
                    <a:srgbClr val="000000"/>
                  </a:solidFill>
                </a:uFill>
                <a:latin typeface="Arial"/>
                <a:cs typeface="Arial"/>
              </a:rPr>
              <a:t>analýza</a:t>
            </a:r>
            <a:endParaRPr sz="2000" dirty="0">
              <a:latin typeface="Arial"/>
              <a:cs typeface="Arial"/>
            </a:endParaRPr>
          </a:p>
          <a:p>
            <a:pPr marL="640080">
              <a:lnSpc>
                <a:spcPct val="100000"/>
              </a:lnSpc>
              <a:spcBef>
                <a:spcPts val="15"/>
              </a:spcBef>
            </a:pPr>
            <a:r>
              <a:rPr sz="1600" dirty="0">
                <a:latin typeface="Arial"/>
                <a:cs typeface="Arial"/>
              </a:rPr>
              <a:t>komerční</a:t>
            </a:r>
            <a:r>
              <a:rPr sz="1600" spc="-30" dirty="0">
                <a:latin typeface="Arial"/>
                <a:cs typeface="Arial"/>
              </a:rPr>
              <a:t> </a:t>
            </a:r>
            <a:r>
              <a:rPr sz="1600" dirty="0">
                <a:latin typeface="Arial"/>
                <a:cs typeface="Arial"/>
              </a:rPr>
              <a:t>testy</a:t>
            </a:r>
            <a:r>
              <a:rPr sz="1600" spc="-10" dirty="0">
                <a:latin typeface="Arial"/>
                <a:cs typeface="Arial"/>
              </a:rPr>
              <a:t> </a:t>
            </a:r>
            <a:r>
              <a:rPr sz="1600" dirty="0">
                <a:latin typeface="Arial"/>
                <a:cs typeface="Arial"/>
              </a:rPr>
              <a:t>-</a:t>
            </a:r>
            <a:r>
              <a:rPr sz="1600" spc="-20" dirty="0">
                <a:latin typeface="Arial"/>
                <a:cs typeface="Arial"/>
              </a:rPr>
              <a:t> </a:t>
            </a:r>
            <a:r>
              <a:rPr sz="1600" spc="-10" dirty="0">
                <a:latin typeface="Arial"/>
                <a:cs typeface="Arial"/>
              </a:rPr>
              <a:t>příklad</a:t>
            </a:r>
            <a:endParaRPr sz="1600" dirty="0">
              <a:latin typeface="Arial"/>
              <a:cs typeface="Arial"/>
            </a:endParaRPr>
          </a:p>
          <a:p>
            <a:pPr marL="640080">
              <a:lnSpc>
                <a:spcPct val="100000"/>
              </a:lnSpc>
              <a:spcBef>
                <a:spcPts val="960"/>
              </a:spcBef>
            </a:pPr>
            <a:r>
              <a:rPr sz="1600" i="1" dirty="0">
                <a:latin typeface="Arial"/>
                <a:cs typeface="Arial"/>
              </a:rPr>
              <a:t>parodontitida</a:t>
            </a:r>
            <a:r>
              <a:rPr sz="1600" i="1" spc="-40"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kit</a:t>
            </a:r>
            <a:r>
              <a:rPr sz="1600" spc="-45" dirty="0">
                <a:latin typeface="Arial"/>
                <a:cs typeface="Arial"/>
              </a:rPr>
              <a:t> </a:t>
            </a:r>
            <a:r>
              <a:rPr sz="1600" dirty="0">
                <a:latin typeface="Arial"/>
                <a:cs typeface="Arial"/>
              </a:rPr>
              <a:t>MyPerioPath</a:t>
            </a:r>
            <a:r>
              <a:rPr sz="1575" baseline="26455" dirty="0">
                <a:latin typeface="Arial"/>
                <a:cs typeface="Arial"/>
              </a:rPr>
              <a:t>®</a:t>
            </a:r>
            <a:r>
              <a:rPr sz="1575" spc="179" baseline="26455" dirty="0">
                <a:latin typeface="Arial"/>
                <a:cs typeface="Arial"/>
              </a:rPr>
              <a:t> </a:t>
            </a:r>
            <a:r>
              <a:rPr sz="1600" dirty="0">
                <a:latin typeface="Arial"/>
                <a:cs typeface="Arial"/>
              </a:rPr>
              <a:t>(OralDNA</a:t>
            </a:r>
            <a:r>
              <a:rPr sz="1600" spc="-15" dirty="0">
                <a:latin typeface="Arial"/>
                <a:cs typeface="Arial"/>
              </a:rPr>
              <a:t> </a:t>
            </a:r>
            <a:r>
              <a:rPr sz="1600" spc="-20" dirty="0">
                <a:latin typeface="Arial"/>
                <a:cs typeface="Arial"/>
              </a:rPr>
              <a:t>Lab)</a:t>
            </a:r>
            <a:endParaRPr sz="1600" dirty="0">
              <a:latin typeface="Arial"/>
              <a:cs typeface="Arial"/>
            </a:endParaRPr>
          </a:p>
          <a:p>
            <a:pPr marL="1097280">
              <a:lnSpc>
                <a:spcPct val="100000"/>
              </a:lnSpc>
            </a:pPr>
            <a:r>
              <a:rPr sz="1600" dirty="0">
                <a:latin typeface="Wingdings"/>
                <a:cs typeface="Wingdings"/>
              </a:rPr>
              <a:t></a:t>
            </a:r>
            <a:r>
              <a:rPr sz="1600" spc="15" dirty="0">
                <a:latin typeface="Times New Roman"/>
                <a:cs typeface="Times New Roman"/>
              </a:rPr>
              <a:t> </a:t>
            </a:r>
            <a:r>
              <a:rPr sz="1600" dirty="0">
                <a:latin typeface="Arial"/>
                <a:cs typeface="Arial"/>
              </a:rPr>
              <a:t>testuje</a:t>
            </a:r>
            <a:r>
              <a:rPr sz="1600" spc="-35" dirty="0">
                <a:latin typeface="Arial"/>
                <a:cs typeface="Arial"/>
              </a:rPr>
              <a:t> </a:t>
            </a:r>
            <a:r>
              <a:rPr sz="1600" dirty="0">
                <a:latin typeface="Arial"/>
                <a:cs typeface="Arial"/>
              </a:rPr>
              <a:t>ze</a:t>
            </a:r>
            <a:r>
              <a:rPr sz="1600" spc="-35" dirty="0">
                <a:latin typeface="Arial"/>
                <a:cs typeface="Arial"/>
              </a:rPr>
              <a:t> </a:t>
            </a:r>
            <a:r>
              <a:rPr sz="1600" dirty="0">
                <a:latin typeface="Arial"/>
                <a:cs typeface="Arial"/>
              </a:rPr>
              <a:t>sliny</a:t>
            </a:r>
            <a:r>
              <a:rPr sz="1600" spc="-55" dirty="0">
                <a:latin typeface="Arial"/>
                <a:cs typeface="Arial"/>
              </a:rPr>
              <a:t> </a:t>
            </a:r>
            <a:r>
              <a:rPr sz="1600" dirty="0">
                <a:latin typeface="Arial"/>
                <a:cs typeface="Arial"/>
              </a:rPr>
              <a:t>přítomnost a</a:t>
            </a:r>
            <a:r>
              <a:rPr sz="1600" spc="-40" dirty="0">
                <a:latin typeface="Arial"/>
                <a:cs typeface="Arial"/>
              </a:rPr>
              <a:t> </a:t>
            </a:r>
            <a:r>
              <a:rPr sz="1600" dirty="0">
                <a:latin typeface="Arial"/>
                <a:cs typeface="Arial"/>
              </a:rPr>
              <a:t>množství</a:t>
            </a:r>
            <a:r>
              <a:rPr sz="1600" spc="-20" dirty="0">
                <a:latin typeface="Arial"/>
                <a:cs typeface="Arial"/>
              </a:rPr>
              <a:t> </a:t>
            </a:r>
            <a:r>
              <a:rPr sz="1600" dirty="0">
                <a:latin typeface="Arial"/>
                <a:cs typeface="Arial"/>
              </a:rPr>
              <a:t>11</a:t>
            </a:r>
            <a:r>
              <a:rPr sz="1600" spc="-25" dirty="0">
                <a:latin typeface="Arial"/>
                <a:cs typeface="Arial"/>
              </a:rPr>
              <a:t> </a:t>
            </a:r>
            <a:r>
              <a:rPr sz="1600" dirty="0">
                <a:latin typeface="Arial"/>
                <a:cs typeface="Arial"/>
              </a:rPr>
              <a:t>bakterií,</a:t>
            </a:r>
            <a:r>
              <a:rPr sz="1600" spc="-20" dirty="0">
                <a:latin typeface="Arial"/>
                <a:cs typeface="Arial"/>
              </a:rPr>
              <a:t> </a:t>
            </a:r>
            <a:r>
              <a:rPr sz="1600" dirty="0">
                <a:latin typeface="Arial"/>
                <a:cs typeface="Arial"/>
              </a:rPr>
              <a:t>které</a:t>
            </a:r>
            <a:r>
              <a:rPr sz="1600" spc="-20" dirty="0">
                <a:latin typeface="Arial"/>
                <a:cs typeface="Arial"/>
              </a:rPr>
              <a:t> </a:t>
            </a:r>
            <a:r>
              <a:rPr sz="1600" dirty="0">
                <a:latin typeface="Arial"/>
                <a:cs typeface="Arial"/>
              </a:rPr>
              <a:t>přispívají</a:t>
            </a:r>
            <a:r>
              <a:rPr sz="1600" spc="-45" dirty="0">
                <a:latin typeface="Arial"/>
                <a:cs typeface="Arial"/>
              </a:rPr>
              <a:t> </a:t>
            </a:r>
            <a:r>
              <a:rPr sz="1600" dirty="0">
                <a:latin typeface="Arial"/>
                <a:cs typeface="Arial"/>
              </a:rPr>
              <a:t>ke</a:t>
            </a:r>
            <a:r>
              <a:rPr sz="1600" spc="-20" dirty="0">
                <a:latin typeface="Arial"/>
                <a:cs typeface="Arial"/>
              </a:rPr>
              <a:t> </a:t>
            </a:r>
            <a:r>
              <a:rPr sz="1600" spc="-10" dirty="0">
                <a:latin typeface="Arial"/>
                <a:cs typeface="Arial"/>
              </a:rPr>
              <a:t>vzniku</a:t>
            </a:r>
            <a:endParaRPr sz="1600" dirty="0">
              <a:latin typeface="Arial"/>
              <a:cs typeface="Arial"/>
            </a:endParaRPr>
          </a:p>
          <a:p>
            <a:pPr marL="1325880">
              <a:lnSpc>
                <a:spcPct val="100000"/>
              </a:lnSpc>
            </a:pPr>
            <a:r>
              <a:rPr sz="1600" dirty="0">
                <a:latin typeface="Arial"/>
                <a:cs typeface="Arial"/>
              </a:rPr>
              <a:t>parodontitidy</a:t>
            </a:r>
            <a:r>
              <a:rPr sz="1600" spc="-30" dirty="0">
                <a:latin typeface="Arial"/>
                <a:cs typeface="Arial"/>
              </a:rPr>
              <a:t> </a:t>
            </a:r>
            <a:r>
              <a:rPr sz="1600" dirty="0">
                <a:latin typeface="Arial"/>
                <a:cs typeface="Arial"/>
              </a:rPr>
              <a:t>(analýza</a:t>
            </a:r>
            <a:r>
              <a:rPr sz="1600" spc="-35" dirty="0">
                <a:latin typeface="Arial"/>
                <a:cs typeface="Arial"/>
              </a:rPr>
              <a:t> </a:t>
            </a:r>
            <a:r>
              <a:rPr sz="1600" dirty="0">
                <a:latin typeface="Arial"/>
                <a:cs typeface="Arial"/>
              </a:rPr>
              <a:t>metodou</a:t>
            </a:r>
            <a:r>
              <a:rPr sz="1600" spc="-25" dirty="0">
                <a:latin typeface="Arial"/>
                <a:cs typeface="Arial"/>
              </a:rPr>
              <a:t> </a:t>
            </a:r>
            <a:r>
              <a:rPr sz="1600" spc="-10" dirty="0">
                <a:latin typeface="Arial"/>
                <a:cs typeface="Arial"/>
              </a:rPr>
              <a:t>kvantitativní</a:t>
            </a:r>
            <a:r>
              <a:rPr sz="1600" spc="-35" dirty="0">
                <a:latin typeface="Arial"/>
                <a:cs typeface="Arial"/>
              </a:rPr>
              <a:t> </a:t>
            </a:r>
            <a:r>
              <a:rPr sz="1600" dirty="0">
                <a:latin typeface="Arial"/>
                <a:cs typeface="Arial"/>
              </a:rPr>
              <a:t>PCR</a:t>
            </a:r>
            <a:r>
              <a:rPr sz="1600" spc="-50" dirty="0">
                <a:latin typeface="Arial"/>
                <a:cs typeface="Arial"/>
              </a:rPr>
              <a:t> </a:t>
            </a:r>
            <a:r>
              <a:rPr sz="1600" dirty="0">
                <a:latin typeface="Arial"/>
                <a:cs typeface="Arial"/>
              </a:rPr>
              <a:t>v</a:t>
            </a:r>
            <a:r>
              <a:rPr sz="1600" spc="-30" dirty="0">
                <a:latin typeface="Arial"/>
                <a:cs typeface="Arial"/>
              </a:rPr>
              <a:t> </a:t>
            </a:r>
            <a:r>
              <a:rPr sz="1600" dirty="0">
                <a:latin typeface="Arial"/>
                <a:cs typeface="Arial"/>
              </a:rPr>
              <a:t>reálném</a:t>
            </a:r>
            <a:r>
              <a:rPr sz="1600" spc="-20" dirty="0">
                <a:latin typeface="Arial"/>
                <a:cs typeface="Arial"/>
              </a:rPr>
              <a:t> </a:t>
            </a:r>
            <a:r>
              <a:rPr sz="1600" spc="-10" dirty="0">
                <a:latin typeface="Arial"/>
                <a:cs typeface="Arial"/>
              </a:rPr>
              <a:t>čase)</a:t>
            </a:r>
            <a:endParaRPr sz="1600" dirty="0">
              <a:latin typeface="Arial"/>
              <a:cs typeface="Arial"/>
            </a:endParaRPr>
          </a:p>
          <a:p>
            <a:pPr marL="640080">
              <a:lnSpc>
                <a:spcPct val="100000"/>
              </a:lnSpc>
              <a:spcBef>
                <a:spcPts val="1275"/>
              </a:spcBef>
            </a:pPr>
            <a:r>
              <a:rPr sz="1600" u="sng" dirty="0">
                <a:uFill>
                  <a:solidFill>
                    <a:srgbClr val="000000"/>
                  </a:solidFill>
                </a:uFill>
                <a:latin typeface="Arial"/>
                <a:cs typeface="Arial"/>
              </a:rPr>
              <a:t>ELISA</a:t>
            </a:r>
            <a:r>
              <a:rPr sz="1600" u="sng" spc="-35" dirty="0">
                <a:uFill>
                  <a:solidFill>
                    <a:srgbClr val="000000"/>
                  </a:solidFill>
                </a:uFill>
                <a:latin typeface="Arial"/>
                <a:cs typeface="Arial"/>
              </a:rPr>
              <a:t> </a:t>
            </a:r>
            <a:r>
              <a:rPr sz="1600" u="sng" dirty="0">
                <a:uFill>
                  <a:solidFill>
                    <a:srgbClr val="000000"/>
                  </a:solidFill>
                </a:uFill>
                <a:latin typeface="Arial"/>
                <a:cs typeface="Arial"/>
              </a:rPr>
              <a:t>test</a:t>
            </a:r>
            <a:r>
              <a:rPr sz="1600" spc="-20"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antigeny</a:t>
            </a:r>
            <a:r>
              <a:rPr sz="1600" spc="-20" dirty="0">
                <a:latin typeface="Arial"/>
                <a:cs typeface="Arial"/>
              </a:rPr>
              <a:t> </a:t>
            </a:r>
            <a:r>
              <a:rPr sz="1600" i="1" dirty="0">
                <a:latin typeface="Arial"/>
                <a:cs typeface="Arial"/>
              </a:rPr>
              <a:t>P.</a:t>
            </a:r>
            <a:r>
              <a:rPr sz="1600" i="1" spc="-15" dirty="0">
                <a:latin typeface="Arial"/>
                <a:cs typeface="Arial"/>
              </a:rPr>
              <a:t> </a:t>
            </a:r>
            <a:r>
              <a:rPr sz="1600" i="1" spc="-10" dirty="0">
                <a:latin typeface="Arial"/>
                <a:cs typeface="Arial"/>
              </a:rPr>
              <a:t>gingivalis</a:t>
            </a:r>
            <a:endParaRPr sz="1600" dirty="0">
              <a:latin typeface="Arial"/>
              <a:cs typeface="Arial"/>
            </a:endParaRPr>
          </a:p>
        </p:txBody>
      </p:sp>
      <p:grpSp>
        <p:nvGrpSpPr>
          <p:cNvPr id="4" name="object 4"/>
          <p:cNvGrpSpPr/>
          <p:nvPr/>
        </p:nvGrpSpPr>
        <p:grpSpPr>
          <a:xfrm>
            <a:off x="7546847" y="1523"/>
            <a:ext cx="4643755" cy="2052955"/>
            <a:chOff x="7546847" y="1523"/>
            <a:chExt cx="4643755" cy="2052955"/>
          </a:xfrm>
        </p:grpSpPr>
        <p:pic>
          <p:nvPicPr>
            <p:cNvPr id="5" name="object 5"/>
            <p:cNvPicPr/>
            <p:nvPr/>
          </p:nvPicPr>
          <p:blipFill>
            <a:blip r:embed="rId2" cstate="print"/>
            <a:stretch>
              <a:fillRect/>
            </a:stretch>
          </p:blipFill>
          <p:spPr>
            <a:xfrm>
              <a:off x="9342119" y="1523"/>
              <a:ext cx="2848355" cy="1685543"/>
            </a:xfrm>
            <a:prstGeom prst="rect">
              <a:avLst/>
            </a:prstGeom>
          </p:spPr>
        </p:pic>
        <p:pic>
          <p:nvPicPr>
            <p:cNvPr id="6" name="object 6"/>
            <p:cNvPicPr/>
            <p:nvPr/>
          </p:nvPicPr>
          <p:blipFill>
            <a:blip r:embed="rId3" cstate="print"/>
            <a:stretch>
              <a:fillRect/>
            </a:stretch>
          </p:blipFill>
          <p:spPr>
            <a:xfrm>
              <a:off x="7546847" y="103631"/>
              <a:ext cx="1940052" cy="1950720"/>
            </a:xfrm>
            <a:prstGeom prst="rect">
              <a:avLst/>
            </a:prstGeom>
          </p:spPr>
        </p:pic>
      </p:grpSp>
      <p:sp>
        <p:nvSpPr>
          <p:cNvPr id="8" name="object 8"/>
          <p:cNvSpPr txBox="1">
            <a:spLocks noGrp="1"/>
          </p:cNvSpPr>
          <p:nvPr>
            <p:ph type="title"/>
          </p:nvPr>
        </p:nvSpPr>
        <p:spPr>
          <a:xfrm>
            <a:off x="401218" y="168655"/>
            <a:ext cx="5787390"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50" dirty="0"/>
              <a:t> </a:t>
            </a:r>
            <a:r>
              <a:rPr dirty="0"/>
              <a:t>analýza</a:t>
            </a:r>
            <a:r>
              <a:rPr spc="-170" dirty="0"/>
              <a:t> </a:t>
            </a:r>
            <a:r>
              <a:rPr spc="-25" dirty="0"/>
              <a:t>OM</a:t>
            </a:r>
          </a:p>
        </p:txBody>
      </p:sp>
      <p:sp>
        <p:nvSpPr>
          <p:cNvPr id="9" name="object 9"/>
          <p:cNvSpPr txBox="1"/>
          <p:nvPr/>
        </p:nvSpPr>
        <p:spPr>
          <a:xfrm>
            <a:off x="10436732" y="1736852"/>
            <a:ext cx="1608455" cy="208279"/>
          </a:xfrm>
          <a:prstGeom prst="rect">
            <a:avLst/>
          </a:prstGeom>
        </p:spPr>
        <p:txBody>
          <a:bodyPr vert="horz" wrap="square" lIns="0" tIns="12700" rIns="0" bIns="0" rtlCol="0">
            <a:spAutoFit/>
          </a:bodyPr>
          <a:lstStyle/>
          <a:p>
            <a:pPr marR="7620" algn="r">
              <a:lnSpc>
                <a:spcPct val="100000"/>
              </a:lnSpc>
              <a:spcBef>
                <a:spcPts val="100"/>
              </a:spcBef>
            </a:pPr>
            <a:r>
              <a:rPr sz="600" spc="-10" dirty="0">
                <a:latin typeface="Arial"/>
                <a:cs typeface="Arial"/>
              </a:rPr>
              <a:t>https:/</a:t>
            </a:r>
            <a:r>
              <a:rPr sz="600" spc="-10" dirty="0">
                <a:latin typeface="Arial"/>
                <a:cs typeface="Arial"/>
                <a:hlinkClick r:id="rId4"/>
              </a:rPr>
              <a:t>/w</a:t>
            </a:r>
            <a:r>
              <a:rPr sz="600" spc="-10" dirty="0">
                <a:latin typeface="Arial"/>
                <a:cs typeface="Arial"/>
              </a:rPr>
              <a:t>w</a:t>
            </a:r>
            <a:r>
              <a:rPr sz="600" spc="-10" dirty="0">
                <a:latin typeface="Arial"/>
                <a:cs typeface="Arial"/>
                <a:hlinkClick r:id="rId4"/>
              </a:rPr>
              <a:t>w.creative-bioarray.com/support/atp-</a:t>
            </a:r>
            <a:endParaRPr sz="600">
              <a:latin typeface="Arial"/>
              <a:cs typeface="Arial"/>
            </a:endParaRPr>
          </a:p>
          <a:p>
            <a:pPr marR="5080" algn="r">
              <a:lnSpc>
                <a:spcPct val="100000"/>
              </a:lnSpc>
            </a:pPr>
            <a:r>
              <a:rPr sz="600" spc="-10" dirty="0">
                <a:latin typeface="Arial"/>
                <a:cs typeface="Arial"/>
              </a:rPr>
              <a:t>cell-viability-assay.htm</a:t>
            </a:r>
            <a:endParaRPr sz="600">
              <a:latin typeface="Arial"/>
              <a:cs typeface="Arial"/>
            </a:endParaRPr>
          </a:p>
        </p:txBody>
      </p:sp>
      <p:sp>
        <p:nvSpPr>
          <p:cNvPr id="10" name="object 10"/>
          <p:cNvSpPr txBox="1"/>
          <p:nvPr/>
        </p:nvSpPr>
        <p:spPr>
          <a:xfrm>
            <a:off x="7500366" y="2132203"/>
            <a:ext cx="195643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https://carifree.com/product/pro-cariscreen-testing-meter/</a:t>
            </a:r>
            <a:endParaRPr sz="600">
              <a:latin typeface="Arial"/>
              <a:cs typeface="Arial"/>
            </a:endParaRPr>
          </a:p>
        </p:txBody>
      </p:sp>
      <p:pic>
        <p:nvPicPr>
          <p:cNvPr id="11" name="object 11"/>
          <p:cNvPicPr/>
          <p:nvPr/>
        </p:nvPicPr>
        <p:blipFill>
          <a:blip r:embed="rId5" cstate="print"/>
          <a:stretch>
            <a:fillRect/>
          </a:stretch>
        </p:blipFill>
        <p:spPr>
          <a:xfrm>
            <a:off x="9790176" y="3450334"/>
            <a:ext cx="1953768" cy="338175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3352" y="175641"/>
            <a:ext cx="5787390" cy="635000"/>
          </a:xfrm>
          <a:prstGeom prst="rect">
            <a:avLst/>
          </a:prstGeom>
        </p:spPr>
        <p:txBody>
          <a:bodyPr vert="horz" wrap="square" lIns="0" tIns="12065" rIns="0" bIns="0" rtlCol="0">
            <a:spAutoFit/>
          </a:bodyPr>
          <a:lstStyle/>
          <a:p>
            <a:pPr marL="12700">
              <a:lnSpc>
                <a:spcPct val="100000"/>
              </a:lnSpc>
              <a:spcBef>
                <a:spcPts val="95"/>
              </a:spcBef>
            </a:pPr>
            <a:r>
              <a:rPr dirty="0"/>
              <a:t>Molekulární</a:t>
            </a:r>
            <a:r>
              <a:rPr spc="-150" dirty="0"/>
              <a:t> </a:t>
            </a:r>
            <a:r>
              <a:rPr dirty="0"/>
              <a:t>analýza</a:t>
            </a:r>
            <a:r>
              <a:rPr spc="-170" dirty="0"/>
              <a:t> </a:t>
            </a:r>
            <a:r>
              <a:rPr spc="-25" dirty="0"/>
              <a:t>OM</a:t>
            </a:r>
          </a:p>
        </p:txBody>
      </p:sp>
      <p:sp>
        <p:nvSpPr>
          <p:cNvPr id="4" name="object 4"/>
          <p:cNvSpPr txBox="1"/>
          <p:nvPr/>
        </p:nvSpPr>
        <p:spPr>
          <a:xfrm>
            <a:off x="8594597" y="6614261"/>
            <a:ext cx="153479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https://doi.org/10.3390/diagnostics11060932</a:t>
            </a:r>
            <a:endParaRPr sz="600">
              <a:latin typeface="Arial"/>
              <a:cs typeface="Arial"/>
            </a:endParaRPr>
          </a:p>
        </p:txBody>
      </p:sp>
      <p:grpSp>
        <p:nvGrpSpPr>
          <p:cNvPr id="5" name="object 5"/>
          <p:cNvGrpSpPr/>
          <p:nvPr/>
        </p:nvGrpSpPr>
        <p:grpSpPr>
          <a:xfrm>
            <a:off x="1418857" y="1105104"/>
            <a:ext cx="8415655" cy="5067300"/>
            <a:chOff x="1418857" y="1105104"/>
            <a:chExt cx="8415655" cy="5067300"/>
          </a:xfrm>
        </p:grpSpPr>
        <p:pic>
          <p:nvPicPr>
            <p:cNvPr id="6" name="object 6"/>
            <p:cNvPicPr/>
            <p:nvPr/>
          </p:nvPicPr>
          <p:blipFill>
            <a:blip r:embed="rId2" cstate="print"/>
            <a:stretch>
              <a:fillRect/>
            </a:stretch>
          </p:blipFill>
          <p:spPr>
            <a:xfrm>
              <a:off x="1418857" y="1415796"/>
              <a:ext cx="8415498" cy="4756392"/>
            </a:xfrm>
            <a:prstGeom prst="rect">
              <a:avLst/>
            </a:prstGeom>
          </p:spPr>
        </p:pic>
        <p:pic>
          <p:nvPicPr>
            <p:cNvPr id="7" name="object 7"/>
            <p:cNvPicPr/>
            <p:nvPr/>
          </p:nvPicPr>
          <p:blipFill>
            <a:blip r:embed="rId3" cstate="print"/>
            <a:stretch>
              <a:fillRect/>
            </a:stretch>
          </p:blipFill>
          <p:spPr>
            <a:xfrm>
              <a:off x="1490486" y="1105104"/>
              <a:ext cx="8264620" cy="283054"/>
            </a:xfrm>
            <a:prstGeom prst="rect">
              <a:avLst/>
            </a:prstGeom>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58484" y="0"/>
            <a:ext cx="6006084" cy="6801610"/>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Molekulární</a:t>
            </a:r>
            <a:r>
              <a:rPr spc="-185" dirty="0"/>
              <a:t> </a:t>
            </a:r>
            <a:r>
              <a:rPr dirty="0"/>
              <a:t>analýza</a:t>
            </a:r>
            <a:r>
              <a:rPr spc="-195" dirty="0"/>
              <a:t> </a:t>
            </a:r>
            <a:r>
              <a:rPr spc="-25" dirty="0"/>
              <a:t>OM</a:t>
            </a:r>
          </a:p>
        </p:txBody>
      </p:sp>
      <p:sp>
        <p:nvSpPr>
          <p:cNvPr id="5" name="object 5"/>
          <p:cNvSpPr txBox="1"/>
          <p:nvPr/>
        </p:nvSpPr>
        <p:spPr>
          <a:xfrm>
            <a:off x="473151" y="1179652"/>
            <a:ext cx="2914650" cy="45212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Orální</a:t>
            </a:r>
            <a:r>
              <a:rPr sz="2800" spc="-80" dirty="0">
                <a:latin typeface="Arial"/>
                <a:cs typeface="Arial"/>
              </a:rPr>
              <a:t> </a:t>
            </a:r>
            <a:r>
              <a:rPr sz="2800" spc="-10" dirty="0">
                <a:latin typeface="Arial"/>
                <a:cs typeface="Arial"/>
              </a:rPr>
              <a:t>mikrobiom</a:t>
            </a:r>
            <a:endParaRPr sz="2800">
              <a:latin typeface="Arial"/>
              <a:cs typeface="Arial"/>
            </a:endParaRPr>
          </a:p>
        </p:txBody>
      </p:sp>
      <p:sp>
        <p:nvSpPr>
          <p:cNvPr id="6" name="object 6"/>
          <p:cNvSpPr txBox="1"/>
          <p:nvPr/>
        </p:nvSpPr>
        <p:spPr>
          <a:xfrm>
            <a:off x="726135" y="2404110"/>
            <a:ext cx="1252220" cy="330835"/>
          </a:xfrm>
          <a:prstGeom prst="rect">
            <a:avLst/>
          </a:prstGeom>
        </p:spPr>
        <p:txBody>
          <a:bodyPr vert="horz" wrap="square" lIns="0" tIns="13335" rIns="0" bIns="0" rtlCol="0">
            <a:spAutoFit/>
          </a:bodyPr>
          <a:lstStyle/>
          <a:p>
            <a:pPr marL="12700">
              <a:lnSpc>
                <a:spcPct val="100000"/>
              </a:lnSpc>
              <a:spcBef>
                <a:spcPts val="105"/>
              </a:spcBef>
              <a:tabLst>
                <a:tab pos="190500" algn="l"/>
              </a:tabLst>
            </a:pPr>
            <a:r>
              <a:rPr sz="2000" dirty="0">
                <a:solidFill>
                  <a:srgbClr val="0000DC"/>
                </a:solidFill>
                <a:latin typeface="Arial"/>
                <a:cs typeface="Arial"/>
              </a:rPr>
              <a:t>̶	</a:t>
            </a:r>
            <a:r>
              <a:rPr sz="2000" u="sng" spc="-10" dirty="0">
                <a:uFill>
                  <a:solidFill>
                    <a:srgbClr val="000000"/>
                  </a:solidFill>
                </a:uFill>
                <a:latin typeface="Arial"/>
                <a:cs typeface="Arial"/>
              </a:rPr>
              <a:t>databáze</a:t>
            </a:r>
            <a:endParaRPr sz="2000">
              <a:latin typeface="Arial"/>
              <a:cs typeface="Arial"/>
            </a:endParaRPr>
          </a:p>
        </p:txBody>
      </p:sp>
      <p:sp>
        <p:nvSpPr>
          <p:cNvPr id="7" name="object 7"/>
          <p:cNvSpPr/>
          <p:nvPr/>
        </p:nvSpPr>
        <p:spPr>
          <a:xfrm>
            <a:off x="9760457" y="1337310"/>
            <a:ext cx="706120" cy="9525"/>
          </a:xfrm>
          <a:custGeom>
            <a:avLst/>
            <a:gdLst/>
            <a:ahLst/>
            <a:cxnLst/>
            <a:rect l="l" t="t" r="r" b="b"/>
            <a:pathLst>
              <a:path w="706120" h="9525">
                <a:moveTo>
                  <a:pt x="0" y="0"/>
                </a:moveTo>
                <a:lnTo>
                  <a:pt x="706120" y="9016"/>
                </a:lnTo>
              </a:path>
            </a:pathLst>
          </a:custGeom>
          <a:ln w="28956">
            <a:solidFill>
              <a:srgbClr val="EF1221"/>
            </a:solidFill>
          </a:ln>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text 2"/>
          <p:cNvSpPr>
            <a:spLocks noGrp="1"/>
          </p:cNvSpPr>
          <p:nvPr>
            <p:ph type="body" idx="1"/>
          </p:nvPr>
        </p:nvSpPr>
        <p:spPr/>
        <p:txBody>
          <a:bodyPr/>
          <a:lstStyle/>
          <a:p>
            <a:endParaRPr lang="cs-CZ"/>
          </a:p>
        </p:txBody>
      </p:sp>
      <p:pic>
        <p:nvPicPr>
          <p:cNvPr id="5" name="Obrázek 4"/>
          <p:cNvPicPr>
            <a:picLocks noChangeAspect="1"/>
          </p:cNvPicPr>
          <p:nvPr/>
        </p:nvPicPr>
        <p:blipFill>
          <a:blip r:embed="rId2"/>
          <a:stretch>
            <a:fillRect/>
          </a:stretch>
        </p:blipFill>
        <p:spPr>
          <a:xfrm>
            <a:off x="24384" y="9627"/>
            <a:ext cx="4691028" cy="6227318"/>
          </a:xfrm>
          <a:prstGeom prst="rect">
            <a:avLst/>
          </a:prstGeom>
        </p:spPr>
      </p:pic>
      <p:sp>
        <p:nvSpPr>
          <p:cNvPr id="6" name="Obdélník 5"/>
          <p:cNvSpPr/>
          <p:nvPr/>
        </p:nvSpPr>
        <p:spPr>
          <a:xfrm>
            <a:off x="76200" y="6273521"/>
            <a:ext cx="10668000" cy="430887"/>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Until recently, scientists believed that there were three discrete parts of our nature that reflected solid aspects of an individual self: the </a:t>
            </a:r>
            <a:r>
              <a:rPr lang="en-US" sz="1100" b="1" dirty="0" smtClean="0">
                <a:latin typeface="Arial" panose="020B0604020202020204" pitchFamily="34" charset="0"/>
                <a:cs typeface="Arial" panose="020B0604020202020204" pitchFamily="34" charset="0"/>
              </a:rPr>
              <a:t>immune system, the genome and the brain</a:t>
            </a:r>
            <a:r>
              <a:rPr lang="en-US" sz="1100" dirty="0" smtClean="0">
                <a:latin typeface="Arial" panose="020B0604020202020204" pitchFamily="34" charset="0"/>
                <a:cs typeface="Arial" panose="020B0604020202020204" pitchFamily="34" charset="0"/>
              </a:rPr>
              <a:t>. “None of these pillars of the traditional definitions of the self – immunity, genome integrity, the central nervous system – are free of microbial impact,”</a:t>
            </a:r>
            <a:endParaRPr lang="cs-CZ" sz="1600" dirty="0">
              <a:latin typeface="Arial" panose="020B0604020202020204" pitchFamily="34" charset="0"/>
              <a:cs typeface="Arial" panose="020B0604020202020204" pitchFamily="34" charset="0"/>
            </a:endParaRPr>
          </a:p>
        </p:txBody>
      </p:sp>
      <p:pic>
        <p:nvPicPr>
          <p:cNvPr id="8" name="Obrázek 7"/>
          <p:cNvPicPr>
            <a:picLocks noChangeAspect="1"/>
          </p:cNvPicPr>
          <p:nvPr/>
        </p:nvPicPr>
        <p:blipFill>
          <a:blip r:embed="rId3"/>
          <a:stretch>
            <a:fillRect/>
          </a:stretch>
        </p:blipFill>
        <p:spPr>
          <a:xfrm>
            <a:off x="7107808" y="216637"/>
            <a:ext cx="5084192" cy="5463956"/>
          </a:xfrm>
          <a:prstGeom prst="rect">
            <a:avLst/>
          </a:prstGeom>
        </p:spPr>
      </p:pic>
      <p:sp>
        <p:nvSpPr>
          <p:cNvPr id="9" name="TextovéPole 8"/>
          <p:cNvSpPr txBox="1"/>
          <p:nvPr/>
        </p:nvSpPr>
        <p:spPr>
          <a:xfrm>
            <a:off x="4715412" y="1060405"/>
            <a:ext cx="2608406" cy="3139321"/>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Regardless of birth route, the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researchers </a:t>
            </a:r>
            <a:r>
              <a:rPr lang="en-US" sz="1100" dirty="0">
                <a:latin typeface="Arial" panose="020B0604020202020204" pitchFamily="34" charset="0"/>
                <a:cs typeface="Arial" panose="020B0604020202020204" pitchFamily="34" charset="0"/>
              </a:rPr>
              <a:t>found that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approximately </a:t>
            </a:r>
            <a:r>
              <a:rPr lang="en-US" sz="1100" b="1" dirty="0">
                <a:latin typeface="Arial" panose="020B0604020202020204" pitchFamily="34" charset="0"/>
                <a:cs typeface="Arial" panose="020B0604020202020204" pitchFamily="34" charset="0"/>
              </a:rPr>
              <a:t>58.5% </a:t>
            </a:r>
            <a:r>
              <a:rPr lang="en-US" sz="1100" dirty="0">
                <a:latin typeface="Arial" panose="020B0604020202020204" pitchFamily="34" charset="0"/>
                <a:cs typeface="Arial" panose="020B0604020202020204" pitchFamily="34" charset="0"/>
              </a:rPr>
              <a:t>of a baby’s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microbiome </a:t>
            </a:r>
            <a:r>
              <a:rPr lang="en-US" sz="1100" dirty="0">
                <a:latin typeface="Arial" panose="020B0604020202020204" pitchFamily="34" charset="0"/>
                <a:cs typeface="Arial" panose="020B0604020202020204" pitchFamily="34" charset="0"/>
              </a:rPr>
              <a:t>is </a:t>
            </a:r>
            <a:r>
              <a:rPr lang="en-US" sz="1100" dirty="0" smtClean="0">
                <a:latin typeface="Arial" panose="020B0604020202020204" pitchFamily="34" charset="0"/>
                <a:cs typeface="Arial" panose="020B0604020202020204" pitchFamily="34" charset="0"/>
              </a:rPr>
              <a:t>derived </a:t>
            </a:r>
            <a:r>
              <a:rPr lang="en-US" sz="1100" dirty="0">
                <a:latin typeface="Arial" panose="020B0604020202020204" pitchFamily="34" charset="0"/>
                <a:cs typeface="Arial" panose="020B0604020202020204" pitchFamily="34" charset="0"/>
              </a:rPr>
              <a:t>from its mother.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However</a:t>
            </a:r>
            <a:r>
              <a:rPr lang="en-US" sz="1100" dirty="0">
                <a:latin typeface="Arial" panose="020B0604020202020204" pitchFamily="34" charset="0"/>
                <a:cs typeface="Arial" panose="020B0604020202020204" pitchFamily="34" charset="0"/>
              </a:rPr>
              <a:t>, different maternal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microbial </a:t>
            </a:r>
            <a:r>
              <a:rPr lang="en-US" sz="1100" dirty="0">
                <a:latin typeface="Arial" panose="020B0604020202020204" pitchFamily="34" charset="0"/>
                <a:cs typeface="Arial" panose="020B0604020202020204" pitchFamily="34" charset="0"/>
              </a:rPr>
              <a:t>communities contributed to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different </a:t>
            </a:r>
            <a:r>
              <a:rPr lang="en-US" sz="1100" dirty="0">
                <a:latin typeface="Arial" panose="020B0604020202020204" pitchFamily="34" charset="0"/>
                <a:cs typeface="Arial" panose="020B0604020202020204" pitchFamily="34" charset="0"/>
              </a:rPr>
              <a:t>infant </a:t>
            </a:r>
            <a:r>
              <a:rPr lang="en-US" sz="1100" dirty="0" smtClean="0">
                <a:latin typeface="Arial" panose="020B0604020202020204" pitchFamily="34" charset="0"/>
                <a:cs typeface="Arial" panose="020B0604020202020204" pitchFamily="34" charset="0"/>
              </a:rPr>
              <a:t>microbiomes</a:t>
            </a:r>
            <a:r>
              <a:rPr lang="en-US" sz="1100" dirty="0">
                <a:latin typeface="Arial" panose="020B0604020202020204" pitchFamily="34" charset="0"/>
                <a:cs typeface="Arial" panose="020B0604020202020204" pitchFamily="34" charset="0"/>
              </a:rPr>
              <a:t>.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Cesarean-born </a:t>
            </a:r>
            <a:r>
              <a:rPr lang="en-US" sz="1100" dirty="0">
                <a:latin typeface="Arial" panose="020B0604020202020204" pitchFamily="34" charset="0"/>
                <a:cs typeface="Arial" panose="020B0604020202020204" pitchFamily="34" charset="0"/>
              </a:rPr>
              <a:t>babies received fewer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microbes </a:t>
            </a:r>
            <a:r>
              <a:rPr lang="en-US" sz="1100" dirty="0">
                <a:latin typeface="Arial" panose="020B0604020202020204" pitchFamily="34" charset="0"/>
                <a:cs typeface="Arial" panose="020B0604020202020204" pitchFamily="34" charset="0"/>
              </a:rPr>
              <a:t>from their mother’s vaginal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and </a:t>
            </a:r>
            <a:r>
              <a:rPr lang="en-US" sz="1100" dirty="0">
                <a:latin typeface="Arial" panose="020B0604020202020204" pitchFamily="34" charset="0"/>
                <a:cs typeface="Arial" panose="020B0604020202020204" pitchFamily="34" charset="0"/>
              </a:rPr>
              <a:t>fecal </a:t>
            </a:r>
            <a:r>
              <a:rPr lang="en-US" sz="1100" dirty="0" smtClean="0">
                <a:latin typeface="Arial" panose="020B0604020202020204" pitchFamily="34" charset="0"/>
                <a:cs typeface="Arial" panose="020B0604020202020204" pitchFamily="34" charset="0"/>
              </a:rPr>
              <a:t>microbiomes</a:t>
            </a:r>
            <a:r>
              <a:rPr lang="en-US" sz="1100" dirty="0">
                <a:latin typeface="Arial" panose="020B0604020202020204" pitchFamily="34" charset="0"/>
                <a:cs typeface="Arial" panose="020B0604020202020204" pitchFamily="34" charset="0"/>
              </a:rPr>
              <a:t>, </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but—seemingly </a:t>
            </a:r>
            <a:r>
              <a:rPr lang="en-US" sz="1100" dirty="0">
                <a:latin typeface="Arial" panose="020B0604020202020204" pitchFamily="34" charset="0"/>
                <a:cs typeface="Arial" panose="020B0604020202020204" pitchFamily="34" charset="0"/>
              </a:rPr>
              <a:t>in compensation</a:t>
            </a:r>
            <a:r>
              <a:rPr lang="en-US" sz="1100" dirty="0" smtClean="0">
                <a:latin typeface="Arial" panose="020B0604020202020204" pitchFamily="34" charset="0"/>
                <a:cs typeface="Arial" panose="020B0604020202020204" pitchFamily="34" charset="0"/>
              </a:rPr>
              <a:t>—</a:t>
            </a:r>
            <a:endParaRPr lang="cs-CZ"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acquired </a:t>
            </a:r>
            <a:r>
              <a:rPr lang="en-US" sz="1100" b="1" dirty="0">
                <a:latin typeface="Arial" panose="020B0604020202020204" pitchFamily="34" charset="0"/>
                <a:cs typeface="Arial" panose="020B0604020202020204" pitchFamily="34" charset="0"/>
              </a:rPr>
              <a:t>more microbes from </a:t>
            </a:r>
            <a:endParaRPr lang="cs-CZ" sz="1100" b="1" dirty="0" smtClean="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breastmilk.</a:t>
            </a:r>
            <a:endParaRPr lang="cs-CZ" sz="1100" b="1" dirty="0" smtClean="0">
              <a:latin typeface="Arial" panose="020B0604020202020204" pitchFamily="34" charset="0"/>
              <a:cs typeface="Arial" panose="020B0604020202020204" pitchFamily="34" charset="0"/>
            </a:endParaRPr>
          </a:p>
          <a:p>
            <a:endParaRPr lang="cs-CZ" sz="1100" b="1" dirty="0">
              <a:latin typeface="Arial" panose="020B0604020202020204" pitchFamily="34" charset="0"/>
              <a:cs typeface="Arial" panose="020B0604020202020204" pitchFamily="34" charset="0"/>
            </a:endParaRPr>
          </a:p>
          <a:p>
            <a:r>
              <a:rPr lang="en-US" sz="1100" dirty="0" smtClean="0"/>
              <a:t>maternal </a:t>
            </a:r>
            <a:r>
              <a:rPr lang="en-US" sz="1100" dirty="0"/>
              <a:t>microbiome explains almost </a:t>
            </a:r>
            <a:endParaRPr lang="cs-CZ" sz="1100" dirty="0" smtClean="0"/>
          </a:p>
          <a:p>
            <a:r>
              <a:rPr lang="en-US" sz="1100" b="1" dirty="0" smtClean="0"/>
              <a:t>60</a:t>
            </a:r>
            <a:r>
              <a:rPr lang="en-US" sz="1100" b="1" dirty="0"/>
              <a:t>% </a:t>
            </a:r>
            <a:r>
              <a:rPr lang="en-US" sz="1100" dirty="0"/>
              <a:t>of the infant’s </a:t>
            </a:r>
            <a:r>
              <a:rPr lang="en-US" sz="1100" dirty="0" smtClean="0"/>
              <a:t>total </a:t>
            </a:r>
            <a:r>
              <a:rPr lang="en-US" sz="1100" dirty="0"/>
              <a:t>microbiome, </a:t>
            </a:r>
            <a:endParaRPr lang="cs-CZ" sz="1100" dirty="0" smtClean="0"/>
          </a:p>
          <a:p>
            <a:r>
              <a:rPr lang="en-US" sz="1100" dirty="0" smtClean="0"/>
              <a:t>but </a:t>
            </a:r>
            <a:r>
              <a:rPr lang="en-US" sz="1100" dirty="0"/>
              <a:t>there’s still 40% that we don't </a:t>
            </a:r>
            <a:endParaRPr lang="cs-CZ" sz="1100" dirty="0" smtClean="0"/>
          </a:p>
          <a:p>
            <a:r>
              <a:rPr lang="en-US" sz="1100" dirty="0" smtClean="0"/>
              <a:t>know </a:t>
            </a:r>
            <a:r>
              <a:rPr lang="en-US" sz="1100" dirty="0"/>
              <a:t>about,</a:t>
            </a:r>
            <a:endParaRPr lang="cs-CZ"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824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52400" y="451529"/>
            <a:ext cx="6293123" cy="6647974"/>
          </a:xfrm>
        </p:spPr>
        <p:txBody>
          <a:bodyPr/>
          <a:lstStyle/>
          <a:p>
            <a:pPr marL="285750" indent="-285750">
              <a:buFont typeface="Arial" panose="020B0604020202020204" pitchFamily="34" charset="0"/>
              <a:buChar char="•"/>
            </a:pPr>
            <a:r>
              <a:rPr lang="en-US" sz="1400" b="1" dirty="0"/>
              <a:t>vertical transmission: </a:t>
            </a:r>
            <a:r>
              <a:rPr lang="en-US" sz="1400" dirty="0"/>
              <a:t>microbes passing from one generation to the </a:t>
            </a:r>
            <a:r>
              <a:rPr lang="en-US" sz="1400" dirty="0" smtClean="0"/>
              <a:t>next</a:t>
            </a:r>
            <a:endParaRPr lang="cs-CZ" sz="1400" dirty="0" smtClean="0"/>
          </a:p>
          <a:p>
            <a:pPr marL="285750" indent="-285750">
              <a:buFont typeface="Arial" panose="020B0604020202020204" pitchFamily="34" charset="0"/>
              <a:buChar char="•"/>
            </a:pPr>
            <a:r>
              <a:rPr lang="en-US" sz="1400" b="1" dirty="0" smtClean="0"/>
              <a:t>horizontal </a:t>
            </a:r>
            <a:r>
              <a:rPr lang="en-US" sz="1400" b="1" dirty="0"/>
              <a:t>transmission: </a:t>
            </a:r>
            <a:r>
              <a:rPr lang="en-US" sz="1400" dirty="0"/>
              <a:t>microbes passing between people in close contact, </a:t>
            </a:r>
            <a:r>
              <a:rPr lang="en-US" sz="1400" dirty="0" smtClean="0"/>
              <a:t>including </a:t>
            </a:r>
            <a:r>
              <a:rPr lang="en-US" sz="1400" dirty="0"/>
              <a:t>friends and </a:t>
            </a:r>
            <a:r>
              <a:rPr lang="en-US" sz="1400" dirty="0" smtClean="0"/>
              <a:t>family</a:t>
            </a:r>
            <a:endParaRPr lang="cs-CZ" sz="1400" dirty="0" smtClean="0"/>
          </a:p>
          <a:p>
            <a:pPr marL="285750" indent="-285750">
              <a:buFont typeface="Arial" panose="020B0604020202020204" pitchFamily="34" charset="0"/>
              <a:buChar char="•"/>
            </a:pPr>
            <a:endParaRPr lang="cs-CZ" sz="1200" dirty="0"/>
          </a:p>
          <a:p>
            <a:pPr marL="171450" indent="-171450">
              <a:buFont typeface="Arial" panose="020B0604020202020204" pitchFamily="34" charset="0"/>
              <a:buChar char="•"/>
            </a:pPr>
            <a:r>
              <a:rPr lang="cs-CZ" sz="1200" dirty="0"/>
              <a:t>7</a:t>
            </a:r>
            <a:r>
              <a:rPr lang="en-US" sz="1200" dirty="0" smtClean="0"/>
              <a:t>646 </a:t>
            </a:r>
            <a:r>
              <a:rPr lang="en-US" sz="1200" dirty="0"/>
              <a:t>stool and 2,069 saliva samples from 20 countries on five </a:t>
            </a:r>
            <a:r>
              <a:rPr lang="en-US" sz="1200" dirty="0" smtClean="0"/>
              <a:t>continents</a:t>
            </a:r>
            <a:endParaRPr lang="cs-CZ" sz="1200" dirty="0" smtClean="0"/>
          </a:p>
          <a:p>
            <a:endParaRPr lang="cs-CZ" sz="300" dirty="0"/>
          </a:p>
          <a:p>
            <a:pPr marL="171450" indent="-171450">
              <a:buFont typeface="Arial" panose="020B0604020202020204" pitchFamily="34" charset="0"/>
              <a:buChar char="•"/>
            </a:pPr>
            <a:r>
              <a:rPr lang="en-US" sz="1200" dirty="0" smtClean="0"/>
              <a:t>mother-infant </a:t>
            </a:r>
            <a:r>
              <a:rPr lang="en-US" sz="1200" dirty="0"/>
              <a:t>pairs, members of shared households, twins, residents of villages, and larger populations</a:t>
            </a:r>
            <a:r>
              <a:rPr lang="en-US" sz="1200" dirty="0" smtClean="0"/>
              <a:t>.</a:t>
            </a:r>
            <a:endParaRPr lang="cs-CZ" sz="1200" dirty="0" smtClean="0"/>
          </a:p>
          <a:p>
            <a:pPr marL="171450" indent="-171450">
              <a:buFont typeface="Arial" panose="020B0604020202020204" pitchFamily="34" charset="0"/>
              <a:buChar char="•"/>
            </a:pPr>
            <a:endParaRPr lang="cs-CZ" sz="1200" dirty="0"/>
          </a:p>
          <a:p>
            <a:r>
              <a:rPr lang="cs-CZ" sz="1200" cap="all" dirty="0"/>
              <a:t>Mother-child </a:t>
            </a:r>
            <a:r>
              <a:rPr lang="cs-CZ" sz="1200" cap="all" dirty="0" err="1"/>
              <a:t>relationships</a:t>
            </a:r>
            <a:endParaRPr lang="cs-CZ" sz="1200" cap="all" dirty="0" smtClean="0"/>
          </a:p>
          <a:p>
            <a:endParaRPr lang="cs-CZ" sz="500" dirty="0"/>
          </a:p>
          <a:p>
            <a:pPr marL="171450" indent="-171450">
              <a:buFont typeface="Arial" panose="020B0604020202020204" pitchFamily="34" charset="0"/>
              <a:buChar char="•"/>
            </a:pPr>
            <a:r>
              <a:rPr lang="en-US" sz="1200" b="1" dirty="0"/>
              <a:t>mothers living with their kids aged 3 years </a:t>
            </a:r>
            <a:r>
              <a:rPr lang="en-US" sz="1200" dirty="0"/>
              <a:t>or younger shared </a:t>
            </a:r>
            <a:r>
              <a:rPr lang="en-US" sz="1200" b="1" dirty="0"/>
              <a:t>34%</a:t>
            </a:r>
            <a:r>
              <a:rPr lang="en-US" sz="1200" dirty="0"/>
              <a:t> of their gut bacteria </a:t>
            </a:r>
            <a:r>
              <a:rPr lang="en-US" sz="1200" dirty="0" smtClean="0"/>
              <a:t>strains.</a:t>
            </a:r>
            <a:r>
              <a:rPr lang="cs-CZ" sz="1200" dirty="0" smtClean="0"/>
              <a:t> </a:t>
            </a:r>
            <a:r>
              <a:rPr lang="en-US" sz="1200" dirty="0" smtClean="0"/>
              <a:t>This </a:t>
            </a:r>
            <a:r>
              <a:rPr lang="en-US" sz="1200" dirty="0"/>
              <a:t>is </a:t>
            </a:r>
            <a:r>
              <a:rPr lang="en-US" sz="1200" b="1" dirty="0"/>
              <a:t>higher than </a:t>
            </a:r>
            <a:r>
              <a:rPr lang="en-US" sz="1200" dirty="0"/>
              <a:t>the percentage of strains </a:t>
            </a:r>
            <a:r>
              <a:rPr lang="en-US" sz="1200" b="1" dirty="0"/>
              <a:t>shared between identical twins</a:t>
            </a:r>
            <a:r>
              <a:rPr lang="en-US" sz="1200" b="1" dirty="0" smtClean="0"/>
              <a:t>.</a:t>
            </a:r>
            <a:endParaRPr lang="cs-CZ" sz="1200" b="1" dirty="0" smtClean="0"/>
          </a:p>
          <a:p>
            <a:pPr marL="171450" indent="-171450">
              <a:buFont typeface="Arial" panose="020B0604020202020204" pitchFamily="34" charset="0"/>
              <a:buChar char="•"/>
            </a:pPr>
            <a:r>
              <a:rPr lang="en-US" sz="1200" b="1" dirty="0"/>
              <a:t>By the age of 18, </a:t>
            </a:r>
            <a:r>
              <a:rPr lang="en-US" sz="1200" dirty="0"/>
              <a:t>the percentage of shared strains drops to 19%. By the time we hit 30, it’s 15%. </a:t>
            </a:r>
            <a:endParaRPr lang="cs-CZ" sz="1200" dirty="0" smtClean="0"/>
          </a:p>
          <a:p>
            <a:pPr marL="171450" indent="-171450">
              <a:buFont typeface="Arial" panose="020B0604020202020204" pitchFamily="34" charset="0"/>
              <a:buChar char="•"/>
            </a:pPr>
            <a:r>
              <a:rPr lang="en-US" sz="1200" dirty="0" smtClean="0"/>
              <a:t>mothers</a:t>
            </a:r>
            <a:r>
              <a:rPr lang="en-US" sz="1200" dirty="0"/>
              <a:t>' influence </a:t>
            </a:r>
            <a:r>
              <a:rPr lang="cs-CZ" sz="1200" dirty="0" err="1" smtClean="0"/>
              <a:t>identified</a:t>
            </a:r>
            <a:r>
              <a:rPr lang="cs-CZ" sz="1200" dirty="0" smtClean="0"/>
              <a:t> </a:t>
            </a:r>
            <a:r>
              <a:rPr lang="en-US" sz="1200" dirty="0" smtClean="0"/>
              <a:t>on </a:t>
            </a:r>
            <a:r>
              <a:rPr lang="en-US" sz="1200" dirty="0"/>
              <a:t>participants’ microbiomes in people aged 50–85</a:t>
            </a:r>
            <a:r>
              <a:rPr lang="en-US" sz="1200" dirty="0" smtClean="0"/>
              <a:t>.</a:t>
            </a:r>
            <a:endParaRPr lang="cs-CZ" sz="1200" dirty="0" smtClean="0"/>
          </a:p>
          <a:p>
            <a:pPr marL="171450" indent="-171450">
              <a:buFont typeface="Arial" panose="020B0604020202020204" pitchFamily="34" charset="0"/>
              <a:buChar char="•"/>
            </a:pPr>
            <a:endParaRPr lang="cs-CZ" sz="1200" dirty="0"/>
          </a:p>
          <a:p>
            <a:r>
              <a:rPr lang="en-US" sz="1200" cap="all" dirty="0"/>
              <a:t>A shared </a:t>
            </a:r>
            <a:r>
              <a:rPr lang="en-US" sz="1200" cap="all" dirty="0" smtClean="0"/>
              <a:t>life</a:t>
            </a:r>
            <a:endParaRPr lang="cs-CZ" sz="1200" cap="all" dirty="0" smtClean="0"/>
          </a:p>
          <a:p>
            <a:endParaRPr lang="cs-CZ" sz="500" cap="all" dirty="0"/>
          </a:p>
          <a:p>
            <a:pPr marL="171450" indent="-171450">
              <a:buFont typeface="Arial" panose="020B0604020202020204" pitchFamily="34" charset="0"/>
              <a:buChar char="•"/>
            </a:pPr>
            <a:r>
              <a:rPr lang="cs-CZ" sz="1200" dirty="0"/>
              <a:t>f</a:t>
            </a:r>
            <a:r>
              <a:rPr lang="en-US" sz="1200" dirty="0" err="1" smtClean="0"/>
              <a:t>amily</a:t>
            </a:r>
            <a:r>
              <a:rPr lang="en-US" sz="1200" dirty="0" smtClean="0"/>
              <a:t> </a:t>
            </a:r>
            <a:r>
              <a:rPr lang="en-US" sz="1200" dirty="0"/>
              <a:t>members, friends, housemates, pets, and partners </a:t>
            </a:r>
            <a:r>
              <a:rPr lang="cs-CZ" sz="1200" dirty="0" smtClean="0"/>
              <a:t>-</a:t>
            </a:r>
            <a:r>
              <a:rPr lang="en-US" sz="1200" dirty="0"/>
              <a:t>people’s gut microbiomes more </a:t>
            </a:r>
            <a:r>
              <a:rPr lang="en-US" sz="1200" b="1" dirty="0"/>
              <a:t>closely matched those of the people they lived </a:t>
            </a:r>
            <a:r>
              <a:rPr lang="en-US" sz="1200" dirty="0"/>
              <a:t>with than those of other people in the </a:t>
            </a:r>
            <a:r>
              <a:rPr lang="en-US" sz="1200" dirty="0" smtClean="0"/>
              <a:t>same region.</a:t>
            </a:r>
            <a:endParaRPr lang="cs-CZ" sz="1200" dirty="0" smtClean="0"/>
          </a:p>
          <a:p>
            <a:pPr marL="171450" indent="-171450">
              <a:buFont typeface="Arial" panose="020B0604020202020204" pitchFamily="34" charset="0"/>
              <a:buChar char="•"/>
            </a:pPr>
            <a:r>
              <a:rPr lang="en-US" sz="1200" dirty="0" smtClean="0"/>
              <a:t>people </a:t>
            </a:r>
            <a:r>
              <a:rPr lang="en-US" sz="1200" dirty="0"/>
              <a:t>living in the same village — but not the same home — had more shared microbes than people living in the same part of the world but in different villages</a:t>
            </a:r>
            <a:endParaRPr lang="cs-CZ" sz="1200" dirty="0" smtClean="0"/>
          </a:p>
          <a:p>
            <a:endParaRPr lang="cs-CZ" sz="1200" cap="all" dirty="0"/>
          </a:p>
          <a:p>
            <a:r>
              <a:rPr lang="cs-CZ" sz="1200" cap="all" dirty="0"/>
              <a:t>Mouth to </a:t>
            </a:r>
            <a:r>
              <a:rPr lang="cs-CZ" sz="1200" cap="all" dirty="0" err="1" smtClean="0"/>
              <a:t>mouth</a:t>
            </a:r>
            <a:endParaRPr lang="cs-CZ" sz="1200" cap="all" dirty="0" smtClean="0"/>
          </a:p>
          <a:p>
            <a:endParaRPr lang="cs-CZ" sz="500" cap="all" dirty="0" smtClean="0"/>
          </a:p>
          <a:p>
            <a:pPr marL="171450" indent="-171450">
              <a:buFont typeface="Arial" panose="020B0604020202020204" pitchFamily="34" charset="0"/>
              <a:buChar char="•"/>
            </a:pPr>
            <a:r>
              <a:rPr lang="en-US" sz="1200" dirty="0" smtClean="0"/>
              <a:t>transmission </a:t>
            </a:r>
            <a:r>
              <a:rPr lang="cs-CZ" sz="1200" dirty="0" err="1" smtClean="0"/>
              <a:t>of</a:t>
            </a:r>
            <a:r>
              <a:rPr lang="cs-CZ" sz="1200" dirty="0" smtClean="0"/>
              <a:t> oral </a:t>
            </a:r>
            <a:r>
              <a:rPr lang="cs-CZ" sz="1200" dirty="0" err="1" smtClean="0"/>
              <a:t>microbiom</a:t>
            </a:r>
            <a:r>
              <a:rPr lang="cs-CZ" sz="1200" dirty="0" smtClean="0"/>
              <a:t> </a:t>
            </a:r>
            <a:r>
              <a:rPr lang="en-US" sz="1200" dirty="0" smtClean="0"/>
              <a:t>from </a:t>
            </a:r>
            <a:r>
              <a:rPr lang="en-US" sz="1200" dirty="0"/>
              <a:t>mother to child was much less important. Rather, everyone you live with plays a part. </a:t>
            </a:r>
            <a:endParaRPr lang="cs-CZ" sz="1200" dirty="0" smtClean="0"/>
          </a:p>
          <a:p>
            <a:pPr marL="171450" indent="-171450">
              <a:buFont typeface="Arial" panose="020B0604020202020204" pitchFamily="34" charset="0"/>
              <a:buChar char="•"/>
            </a:pPr>
            <a:r>
              <a:rPr lang="cs-CZ" sz="1200" b="1" dirty="0" smtClean="0"/>
              <a:t>oral </a:t>
            </a:r>
            <a:r>
              <a:rPr lang="cs-CZ" sz="1200" b="1" dirty="0" err="1" smtClean="0"/>
              <a:t>microbiom</a:t>
            </a:r>
            <a:r>
              <a:rPr lang="cs-CZ" sz="1200" b="1" dirty="0" smtClean="0"/>
              <a:t> </a:t>
            </a:r>
            <a:r>
              <a:rPr lang="en-US" sz="1200" b="1" dirty="0" smtClean="0"/>
              <a:t>becomes </a:t>
            </a:r>
            <a:r>
              <a:rPr lang="en-US" sz="1200" b="1" dirty="0"/>
              <a:t>more similar to your mother’s as you get older</a:t>
            </a:r>
            <a:r>
              <a:rPr lang="en-US" sz="1200" dirty="0"/>
              <a:t>. The researchers found that you share an average of </a:t>
            </a:r>
            <a:r>
              <a:rPr lang="en-US" sz="1200" b="1" dirty="0"/>
              <a:t>49 species in your first year, but an average of 85 species at age 18. </a:t>
            </a:r>
            <a:endParaRPr lang="cs-CZ" sz="1200" b="1" dirty="0" smtClean="0"/>
          </a:p>
          <a:p>
            <a:pPr marL="171450" indent="-171450">
              <a:buFont typeface="Arial" panose="020B0604020202020204" pitchFamily="34" charset="0"/>
              <a:buChar char="•"/>
            </a:pPr>
            <a:r>
              <a:rPr lang="en-US" sz="1200" b="1" dirty="0" smtClean="0"/>
              <a:t>couples </a:t>
            </a:r>
            <a:r>
              <a:rPr lang="en-US" sz="1200" b="1" dirty="0"/>
              <a:t>tended to share more species than parents or siblings</a:t>
            </a:r>
            <a:r>
              <a:rPr lang="en-US" sz="1200" dirty="0"/>
              <a:t>. This, they hypothesize, might be due to, ahem, “intimacy.”</a:t>
            </a:r>
            <a:endParaRPr lang="cs-CZ" sz="1200" dirty="0"/>
          </a:p>
          <a:p>
            <a:endParaRPr lang="cs-CZ" sz="1200" cap="all" dirty="0"/>
          </a:p>
          <a:p>
            <a:pPr marL="171450" indent="-171450">
              <a:buFont typeface="Arial" panose="020B0604020202020204" pitchFamily="34" charset="0"/>
              <a:buChar char="•"/>
            </a:pPr>
            <a:endParaRPr lang="en-US" sz="1200" cap="all" dirty="0"/>
          </a:p>
          <a:p>
            <a:endParaRPr lang="en-US" sz="1200" dirty="0"/>
          </a:p>
          <a:p>
            <a:endParaRPr lang="cs-CZ" sz="1200" dirty="0"/>
          </a:p>
        </p:txBody>
      </p:sp>
      <p:pic>
        <p:nvPicPr>
          <p:cNvPr id="5" name="Obrázek 4"/>
          <p:cNvPicPr>
            <a:picLocks noChangeAspect="1"/>
          </p:cNvPicPr>
          <p:nvPr/>
        </p:nvPicPr>
        <p:blipFill>
          <a:blip r:embed="rId2"/>
          <a:stretch>
            <a:fillRect/>
          </a:stretch>
        </p:blipFill>
        <p:spPr>
          <a:xfrm>
            <a:off x="6369698" y="1122484"/>
            <a:ext cx="5791200" cy="5735516"/>
          </a:xfrm>
          <a:prstGeom prst="rect">
            <a:avLst/>
          </a:prstGeom>
        </p:spPr>
      </p:pic>
    </p:spTree>
    <p:extLst>
      <p:ext uri="{BB962C8B-B14F-4D97-AF65-F5344CB8AC3E}">
        <p14:creationId xmlns:p14="http://schemas.microsoft.com/office/powerpoint/2010/main" val="3354321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7502" y="2760040"/>
            <a:ext cx="5641975" cy="2503170"/>
          </a:xfrm>
          <a:prstGeom prst="rect">
            <a:avLst/>
          </a:prstGeom>
        </p:spPr>
        <p:txBody>
          <a:bodyPr vert="horz" wrap="square" lIns="0" tIns="123825" rIns="0" bIns="0" rtlCol="0">
            <a:spAutoFit/>
          </a:bodyPr>
          <a:lstStyle/>
          <a:p>
            <a:pPr marL="140335" marR="241935" indent="-128270" algn="r">
              <a:lnSpc>
                <a:spcPts val="4410"/>
              </a:lnSpc>
              <a:spcBef>
                <a:spcPts val="975"/>
              </a:spcBef>
            </a:pPr>
            <a:r>
              <a:rPr sz="4400" b="1" dirty="0">
                <a:solidFill>
                  <a:srgbClr val="FFFFFF"/>
                </a:solidFill>
                <a:latin typeface="Arial"/>
                <a:cs typeface="Arial"/>
              </a:rPr>
              <a:t>Genetické</a:t>
            </a:r>
            <a:r>
              <a:rPr sz="4400" b="1" spc="-50" dirty="0">
                <a:solidFill>
                  <a:srgbClr val="FFFFFF"/>
                </a:solidFill>
                <a:latin typeface="Arial"/>
                <a:cs typeface="Arial"/>
              </a:rPr>
              <a:t> </a:t>
            </a:r>
            <a:r>
              <a:rPr sz="4400" b="1" spc="-10" dirty="0">
                <a:solidFill>
                  <a:srgbClr val="FFFFFF"/>
                </a:solidFill>
                <a:latin typeface="Arial"/>
                <a:cs typeface="Arial"/>
              </a:rPr>
              <a:t>asociační </a:t>
            </a:r>
            <a:r>
              <a:rPr sz="4400" b="1" dirty="0">
                <a:solidFill>
                  <a:srgbClr val="FFFFFF"/>
                </a:solidFill>
                <a:latin typeface="Arial"/>
                <a:cs typeface="Arial"/>
              </a:rPr>
              <a:t>studie</a:t>
            </a:r>
            <a:r>
              <a:rPr sz="4400" b="1" spc="-35" dirty="0">
                <a:solidFill>
                  <a:srgbClr val="FFFFFF"/>
                </a:solidFill>
                <a:latin typeface="Arial"/>
                <a:cs typeface="Arial"/>
              </a:rPr>
              <a:t> </a:t>
            </a:r>
            <a:r>
              <a:rPr sz="4400" b="1" spc="-10" dirty="0">
                <a:solidFill>
                  <a:srgbClr val="FFFFFF"/>
                </a:solidFill>
                <a:latin typeface="Arial"/>
                <a:cs typeface="Arial"/>
              </a:rPr>
              <a:t>kandidátních</a:t>
            </a:r>
            <a:endParaRPr sz="4400">
              <a:latin typeface="Arial"/>
              <a:cs typeface="Arial"/>
            </a:endParaRPr>
          </a:p>
          <a:p>
            <a:pPr marR="241935" algn="r">
              <a:lnSpc>
                <a:spcPts val="4400"/>
              </a:lnSpc>
            </a:pPr>
            <a:r>
              <a:rPr sz="4400" b="1" spc="-20" dirty="0">
                <a:solidFill>
                  <a:srgbClr val="FFFFFF"/>
                </a:solidFill>
                <a:latin typeface="Arial"/>
                <a:cs typeface="Arial"/>
              </a:rPr>
              <a:t>genů</a:t>
            </a:r>
            <a:endParaRPr sz="4400">
              <a:latin typeface="Arial"/>
              <a:cs typeface="Arial"/>
            </a:endParaRPr>
          </a:p>
          <a:p>
            <a:pPr marL="281305">
              <a:lnSpc>
                <a:spcPct val="100000"/>
              </a:lnSpc>
              <a:spcBef>
                <a:spcPts val="130"/>
              </a:spcBef>
            </a:pPr>
            <a:r>
              <a:rPr sz="4400" spc="-10" dirty="0">
                <a:solidFill>
                  <a:srgbClr val="FFFFFF"/>
                </a:solidFill>
                <a:latin typeface="Arial"/>
                <a:cs typeface="Arial"/>
              </a:rPr>
              <a:t>(case-</a:t>
            </a:r>
            <a:r>
              <a:rPr sz="4400" dirty="0">
                <a:solidFill>
                  <a:srgbClr val="FFFFFF"/>
                </a:solidFill>
                <a:latin typeface="Arial"/>
                <a:cs typeface="Arial"/>
              </a:rPr>
              <a:t>control</a:t>
            </a:r>
            <a:r>
              <a:rPr sz="4400" spc="-5" dirty="0">
                <a:solidFill>
                  <a:srgbClr val="FFFFFF"/>
                </a:solidFill>
                <a:latin typeface="Arial"/>
                <a:cs typeface="Arial"/>
              </a:rPr>
              <a:t> </a:t>
            </a:r>
            <a:r>
              <a:rPr sz="4400" spc="-10" dirty="0">
                <a:solidFill>
                  <a:srgbClr val="FFFFFF"/>
                </a:solidFill>
                <a:latin typeface="Arial"/>
                <a:cs typeface="Arial"/>
              </a:rPr>
              <a:t>studies)</a:t>
            </a:r>
            <a:endParaRPr sz="4400">
              <a:latin typeface="Arial"/>
              <a:cs typeface="Arial"/>
            </a:endParaRPr>
          </a:p>
        </p:txBody>
      </p:sp>
      <p:sp>
        <p:nvSpPr>
          <p:cNvPr id="4" name="object 4"/>
          <p:cNvSpPr txBox="1"/>
          <p:nvPr/>
        </p:nvSpPr>
        <p:spPr>
          <a:xfrm>
            <a:off x="9924033" y="5481929"/>
            <a:ext cx="2188845" cy="269875"/>
          </a:xfrm>
          <a:prstGeom prst="rect">
            <a:avLst/>
          </a:prstGeom>
        </p:spPr>
        <p:txBody>
          <a:bodyPr vert="horz" wrap="square" lIns="0" tIns="12700" rIns="0" bIns="0" rtlCol="0">
            <a:spAutoFit/>
          </a:bodyPr>
          <a:lstStyle/>
          <a:p>
            <a:pPr marR="5080" algn="r">
              <a:lnSpc>
                <a:spcPct val="100000"/>
              </a:lnSpc>
              <a:spcBef>
                <a:spcPts val="100"/>
              </a:spcBef>
            </a:pPr>
            <a:r>
              <a:rPr sz="800" spc="-10" dirty="0">
                <a:solidFill>
                  <a:srgbClr val="FFFFFF"/>
                </a:solidFill>
                <a:latin typeface="Arial"/>
                <a:cs typeface="Arial"/>
                <a:hlinkClick r:id="rId2"/>
              </a:rPr>
              <a:t>http://www.discoveryandinnovation.com/BIOL20</a:t>
            </a:r>
            <a:endParaRPr sz="800">
              <a:latin typeface="Arial"/>
              <a:cs typeface="Arial"/>
            </a:endParaRPr>
          </a:p>
          <a:p>
            <a:pPr marR="5080" algn="r">
              <a:lnSpc>
                <a:spcPct val="100000"/>
              </a:lnSpc>
            </a:pPr>
            <a:r>
              <a:rPr sz="800" spc="-10" dirty="0">
                <a:solidFill>
                  <a:srgbClr val="FFFFFF"/>
                </a:solidFill>
                <a:latin typeface="Arial"/>
                <a:cs typeface="Arial"/>
              </a:rPr>
              <a:t>2/notes/lecture25.html</a:t>
            </a:r>
            <a:endParaRPr sz="800">
              <a:latin typeface="Arial"/>
              <a:cs typeface="Arial"/>
            </a:endParaRPr>
          </a:p>
        </p:txBody>
      </p:sp>
      <p:pic>
        <p:nvPicPr>
          <p:cNvPr id="5" name="object 5"/>
          <p:cNvPicPr/>
          <p:nvPr/>
        </p:nvPicPr>
        <p:blipFill>
          <a:blip r:embed="rId3" cstate="print"/>
          <a:stretch>
            <a:fillRect/>
          </a:stretch>
        </p:blipFill>
        <p:spPr>
          <a:xfrm>
            <a:off x="6228588" y="1085088"/>
            <a:ext cx="5839968" cy="43799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218" y="111074"/>
            <a:ext cx="2366010" cy="635000"/>
          </a:xfrm>
          <a:prstGeom prst="rect">
            <a:avLst/>
          </a:prstGeom>
        </p:spPr>
        <p:txBody>
          <a:bodyPr vert="horz" wrap="square" lIns="0" tIns="12065" rIns="0" bIns="0" rtlCol="0">
            <a:spAutoFit/>
          </a:bodyPr>
          <a:lstStyle/>
          <a:p>
            <a:pPr marL="12700">
              <a:lnSpc>
                <a:spcPct val="100000"/>
              </a:lnSpc>
              <a:spcBef>
                <a:spcPts val="95"/>
              </a:spcBef>
            </a:pPr>
            <a:r>
              <a:rPr dirty="0"/>
              <a:t>Zubní</a:t>
            </a:r>
            <a:r>
              <a:rPr spc="-15" dirty="0"/>
              <a:t> </a:t>
            </a:r>
            <a:r>
              <a:rPr spc="-25" dirty="0"/>
              <a:t>kaz</a:t>
            </a:r>
          </a:p>
        </p:txBody>
      </p:sp>
      <p:pic>
        <p:nvPicPr>
          <p:cNvPr id="3" name="object 3"/>
          <p:cNvPicPr/>
          <p:nvPr/>
        </p:nvPicPr>
        <p:blipFill>
          <a:blip r:embed="rId2" cstate="print"/>
          <a:stretch>
            <a:fillRect/>
          </a:stretch>
        </p:blipFill>
        <p:spPr>
          <a:xfrm>
            <a:off x="3060192" y="691895"/>
            <a:ext cx="6841235" cy="5286756"/>
          </a:xfrm>
          <a:prstGeom prst="rect">
            <a:avLst/>
          </a:prstGeom>
        </p:spPr>
      </p:pic>
      <p:sp>
        <p:nvSpPr>
          <p:cNvPr id="4" name="object 4"/>
          <p:cNvSpPr txBox="1"/>
          <p:nvPr/>
        </p:nvSpPr>
        <p:spPr>
          <a:xfrm>
            <a:off x="9182227" y="6475577"/>
            <a:ext cx="126936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DOI:10.5005/jp-journals-10047-</a:t>
            </a:r>
            <a:r>
              <a:rPr sz="600" spc="-20" dirty="0">
                <a:latin typeface="Arial"/>
                <a:cs typeface="Arial"/>
              </a:rPr>
              <a:t>0051</a:t>
            </a:r>
            <a:endParaRPr sz="600">
              <a:latin typeface="Arial"/>
              <a:cs typeface="Arial"/>
            </a:endParaRPr>
          </a:p>
        </p:txBody>
      </p:sp>
      <p:sp>
        <p:nvSpPr>
          <p:cNvPr id="5" name="object 5"/>
          <p:cNvSpPr txBox="1"/>
          <p:nvPr/>
        </p:nvSpPr>
        <p:spPr>
          <a:xfrm>
            <a:off x="3535807" y="6119876"/>
            <a:ext cx="5077460" cy="330200"/>
          </a:xfrm>
          <a:prstGeom prst="rect">
            <a:avLst/>
          </a:prstGeom>
        </p:spPr>
        <p:txBody>
          <a:bodyPr vert="horz" wrap="square" lIns="0" tIns="12065" rIns="0" bIns="0" rtlCol="0">
            <a:spAutoFit/>
          </a:bodyPr>
          <a:lstStyle/>
          <a:p>
            <a:pPr marL="12700" marR="5080">
              <a:lnSpc>
                <a:spcPct val="100000"/>
              </a:lnSpc>
              <a:spcBef>
                <a:spcPts val="95"/>
              </a:spcBef>
            </a:pPr>
            <a:r>
              <a:rPr sz="1000" spc="-10" dirty="0">
                <a:latin typeface="Arial"/>
                <a:cs typeface="Arial"/>
              </a:rPr>
              <a:t>Diagrammatic</a:t>
            </a:r>
            <a:r>
              <a:rPr sz="1000" spc="-30" dirty="0">
                <a:latin typeface="Arial"/>
                <a:cs typeface="Arial"/>
              </a:rPr>
              <a:t> </a:t>
            </a:r>
            <a:r>
              <a:rPr sz="1000" dirty="0">
                <a:latin typeface="Arial"/>
                <a:cs typeface="Arial"/>
              </a:rPr>
              <a:t>representation</a:t>
            </a:r>
            <a:r>
              <a:rPr sz="1000" spc="-15" dirty="0">
                <a:latin typeface="Arial"/>
                <a:cs typeface="Arial"/>
              </a:rPr>
              <a:t> </a:t>
            </a:r>
            <a:r>
              <a:rPr sz="1000" dirty="0">
                <a:latin typeface="Arial"/>
                <a:cs typeface="Arial"/>
              </a:rPr>
              <a:t>of</a:t>
            </a:r>
            <a:r>
              <a:rPr sz="1000" spc="-25" dirty="0">
                <a:latin typeface="Arial"/>
                <a:cs typeface="Arial"/>
              </a:rPr>
              <a:t> </a:t>
            </a:r>
            <a:r>
              <a:rPr sz="1000" dirty="0">
                <a:latin typeface="Arial"/>
                <a:cs typeface="Arial"/>
              </a:rPr>
              <a:t>the</a:t>
            </a:r>
            <a:r>
              <a:rPr sz="1000" spc="-15" dirty="0">
                <a:latin typeface="Arial"/>
                <a:cs typeface="Arial"/>
              </a:rPr>
              <a:t> </a:t>
            </a:r>
            <a:r>
              <a:rPr sz="1000" dirty="0">
                <a:latin typeface="Arial"/>
                <a:cs typeface="Arial"/>
              </a:rPr>
              <a:t>determining</a:t>
            </a:r>
            <a:r>
              <a:rPr sz="1000" spc="-25" dirty="0">
                <a:latin typeface="Arial"/>
                <a:cs typeface="Arial"/>
              </a:rPr>
              <a:t> </a:t>
            </a:r>
            <a:r>
              <a:rPr sz="1000" dirty="0">
                <a:latin typeface="Arial"/>
                <a:cs typeface="Arial"/>
              </a:rPr>
              <a:t>(risk</a:t>
            </a:r>
            <a:r>
              <a:rPr sz="1000" spc="-5" dirty="0">
                <a:latin typeface="Arial"/>
                <a:cs typeface="Arial"/>
              </a:rPr>
              <a:t> </a:t>
            </a:r>
            <a:r>
              <a:rPr sz="1000" dirty="0">
                <a:latin typeface="Arial"/>
                <a:cs typeface="Arial"/>
              </a:rPr>
              <a:t>factors)</a:t>
            </a:r>
            <a:r>
              <a:rPr sz="1000" spc="-30" dirty="0">
                <a:latin typeface="Arial"/>
                <a:cs typeface="Arial"/>
              </a:rPr>
              <a:t> </a:t>
            </a:r>
            <a:r>
              <a:rPr sz="1000" dirty="0">
                <a:latin typeface="Arial"/>
                <a:cs typeface="Arial"/>
              </a:rPr>
              <a:t>and</a:t>
            </a:r>
            <a:r>
              <a:rPr sz="1000" spc="-5" dirty="0">
                <a:latin typeface="Arial"/>
                <a:cs typeface="Arial"/>
              </a:rPr>
              <a:t> </a:t>
            </a:r>
            <a:r>
              <a:rPr sz="1000" spc="-10" dirty="0">
                <a:latin typeface="Arial"/>
                <a:cs typeface="Arial"/>
              </a:rPr>
              <a:t>confounding</a:t>
            </a:r>
            <a:r>
              <a:rPr sz="1000" spc="-35" dirty="0">
                <a:latin typeface="Arial"/>
                <a:cs typeface="Arial"/>
              </a:rPr>
              <a:t> </a:t>
            </a:r>
            <a:r>
              <a:rPr sz="1000" dirty="0">
                <a:latin typeface="Arial"/>
                <a:cs typeface="Arial"/>
              </a:rPr>
              <a:t>factors</a:t>
            </a:r>
            <a:r>
              <a:rPr sz="1000" spc="-40" dirty="0">
                <a:latin typeface="Arial"/>
                <a:cs typeface="Arial"/>
              </a:rPr>
              <a:t> </a:t>
            </a:r>
            <a:r>
              <a:rPr sz="1000" spc="-10" dirty="0">
                <a:latin typeface="Arial"/>
                <a:cs typeface="Arial"/>
              </a:rPr>
              <a:t>(risk indicators/predictors)</a:t>
            </a:r>
            <a:r>
              <a:rPr sz="1000" spc="5" dirty="0">
                <a:latin typeface="Arial"/>
                <a:cs typeface="Arial"/>
              </a:rPr>
              <a:t> </a:t>
            </a:r>
            <a:r>
              <a:rPr sz="1000" dirty="0">
                <a:latin typeface="Arial"/>
                <a:cs typeface="Arial"/>
              </a:rPr>
              <a:t>in</a:t>
            </a:r>
            <a:r>
              <a:rPr sz="1000" spc="-5" dirty="0">
                <a:latin typeface="Arial"/>
                <a:cs typeface="Arial"/>
              </a:rPr>
              <a:t> </a:t>
            </a:r>
            <a:r>
              <a:rPr sz="1000" dirty="0">
                <a:latin typeface="Arial"/>
                <a:cs typeface="Arial"/>
              </a:rPr>
              <a:t>dental</a:t>
            </a:r>
            <a:r>
              <a:rPr sz="1000" spc="-5" dirty="0">
                <a:latin typeface="Arial"/>
                <a:cs typeface="Arial"/>
              </a:rPr>
              <a:t> </a:t>
            </a:r>
            <a:r>
              <a:rPr sz="1000" dirty="0">
                <a:latin typeface="Arial"/>
                <a:cs typeface="Arial"/>
              </a:rPr>
              <a:t>caries</a:t>
            </a:r>
            <a:r>
              <a:rPr sz="1000" spc="15" dirty="0">
                <a:latin typeface="Arial"/>
                <a:cs typeface="Arial"/>
              </a:rPr>
              <a:t> </a:t>
            </a:r>
            <a:r>
              <a:rPr sz="1000" spc="-10" dirty="0">
                <a:latin typeface="Arial"/>
                <a:cs typeface="Arial"/>
              </a:rPr>
              <a:t>disease.</a:t>
            </a:r>
            <a:endParaRPr sz="1000">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tabLst>
                <a:tab pos="344170" algn="l"/>
              </a:tabLst>
            </a:pPr>
            <a:fld id="{81D60167-4931-47E6-BA6A-407CBD079E47}" type="slidenum">
              <a:rPr spc="-25" dirty="0"/>
              <a:t>50</a:t>
            </a:fld>
            <a:r>
              <a:rPr dirty="0"/>
              <a:t>	Genetika</a:t>
            </a:r>
            <a:r>
              <a:rPr spc="-60" dirty="0"/>
              <a:t> </a:t>
            </a:r>
            <a:r>
              <a:rPr dirty="0"/>
              <a:t>v</a:t>
            </a:r>
            <a:r>
              <a:rPr spc="-30" dirty="0"/>
              <a:t> </a:t>
            </a:r>
            <a:r>
              <a:rPr dirty="0"/>
              <a:t>zubním</a:t>
            </a:r>
            <a:r>
              <a:rPr spc="-35" dirty="0"/>
              <a:t> </a:t>
            </a:r>
            <a:r>
              <a:rPr dirty="0"/>
              <a:t>lékařství,</a:t>
            </a:r>
            <a:r>
              <a:rPr spc="-5" dirty="0"/>
              <a:t> </a:t>
            </a:r>
            <a:r>
              <a:rPr dirty="0"/>
              <a:t>Jaro/2023</a:t>
            </a:r>
            <a:r>
              <a:rPr spc="-50" dirty="0"/>
              <a:t> </a:t>
            </a:r>
            <a:r>
              <a:rPr dirty="0"/>
              <a:t>–</a:t>
            </a:r>
            <a:r>
              <a:rPr spc="-25" dirty="0"/>
              <a:t> </a:t>
            </a:r>
            <a:r>
              <a:rPr dirty="0"/>
              <a:t>Zubní</a:t>
            </a:r>
            <a:r>
              <a:rPr spc="-45" dirty="0"/>
              <a:t> </a:t>
            </a:r>
            <a:r>
              <a:rPr dirty="0"/>
              <a:t>lékařství,</a:t>
            </a:r>
            <a:r>
              <a:rPr spc="-15" dirty="0"/>
              <a:t> </a:t>
            </a:r>
            <a:r>
              <a:rPr dirty="0"/>
              <a:t>Ústav</a:t>
            </a:r>
            <a:r>
              <a:rPr spc="-30" dirty="0"/>
              <a:t> </a:t>
            </a:r>
            <a:r>
              <a:rPr dirty="0"/>
              <a:t>patologické</a:t>
            </a:r>
            <a:r>
              <a:rPr spc="-65" dirty="0"/>
              <a:t> </a:t>
            </a:r>
            <a:r>
              <a:rPr dirty="0"/>
              <a:t>fyziologie</a:t>
            </a:r>
            <a:r>
              <a:rPr spc="-45" dirty="0"/>
              <a:t> </a:t>
            </a:r>
            <a:r>
              <a:rPr dirty="0"/>
              <a:t>LF</a:t>
            </a:r>
            <a:r>
              <a:rPr spc="-30" dirty="0"/>
              <a:t> </a:t>
            </a:r>
            <a:r>
              <a:rPr spc="-25" dirty="0"/>
              <a:t>MU</a:t>
            </a:r>
          </a:p>
        </p:txBody>
      </p:sp>
      <p:sp>
        <p:nvSpPr>
          <p:cNvPr id="3" name="object 3"/>
          <p:cNvSpPr txBox="1"/>
          <p:nvPr/>
        </p:nvSpPr>
        <p:spPr>
          <a:xfrm>
            <a:off x="578916" y="1502791"/>
            <a:ext cx="10456545" cy="207518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Kandidátní</a:t>
            </a:r>
            <a:r>
              <a:rPr sz="2800" spc="-145" dirty="0">
                <a:latin typeface="Arial"/>
                <a:cs typeface="Arial"/>
              </a:rPr>
              <a:t> </a:t>
            </a:r>
            <a:r>
              <a:rPr sz="2800" spc="-20" dirty="0">
                <a:latin typeface="Arial"/>
                <a:cs typeface="Arial"/>
              </a:rPr>
              <a:t>geny</a:t>
            </a:r>
            <a:endParaRPr sz="280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a:t>
            </a:r>
            <a:r>
              <a:rPr sz="2000" u="sng" dirty="0">
                <a:uFill>
                  <a:solidFill>
                    <a:srgbClr val="000000"/>
                  </a:solidFill>
                </a:uFill>
                <a:latin typeface="Arial"/>
                <a:cs typeface="Arial"/>
              </a:rPr>
              <a:t>Výběr</a:t>
            </a:r>
            <a:r>
              <a:rPr sz="2000" u="sng" spc="-40" dirty="0">
                <a:uFill>
                  <a:solidFill>
                    <a:srgbClr val="000000"/>
                  </a:solidFill>
                </a:uFill>
                <a:latin typeface="Arial"/>
                <a:cs typeface="Arial"/>
              </a:rPr>
              <a:t> </a:t>
            </a:r>
            <a:r>
              <a:rPr sz="2000" u="sng" dirty="0">
                <a:uFill>
                  <a:solidFill>
                    <a:srgbClr val="000000"/>
                  </a:solidFill>
                </a:uFill>
                <a:latin typeface="Arial"/>
                <a:cs typeface="Arial"/>
              </a:rPr>
              <a:t>vhodných</a:t>
            </a:r>
            <a:r>
              <a:rPr sz="2000" u="sng" spc="-35" dirty="0">
                <a:uFill>
                  <a:solidFill>
                    <a:srgbClr val="000000"/>
                  </a:solidFill>
                </a:uFill>
                <a:latin typeface="Arial"/>
                <a:cs typeface="Arial"/>
              </a:rPr>
              <a:t> </a:t>
            </a:r>
            <a:r>
              <a:rPr sz="2000" u="sng" dirty="0">
                <a:uFill>
                  <a:solidFill>
                    <a:srgbClr val="000000"/>
                  </a:solidFill>
                </a:uFill>
                <a:latin typeface="Arial"/>
                <a:cs typeface="Arial"/>
              </a:rPr>
              <a:t>kandidátních</a:t>
            </a:r>
            <a:r>
              <a:rPr sz="2000" u="sng" spc="-55" dirty="0">
                <a:uFill>
                  <a:solidFill>
                    <a:srgbClr val="000000"/>
                  </a:solidFill>
                </a:uFill>
                <a:latin typeface="Arial"/>
                <a:cs typeface="Arial"/>
              </a:rPr>
              <a:t> </a:t>
            </a:r>
            <a:r>
              <a:rPr sz="2000" u="sng" spc="-20" dirty="0">
                <a:uFill>
                  <a:solidFill>
                    <a:srgbClr val="000000"/>
                  </a:solidFill>
                </a:uFill>
                <a:latin typeface="Arial"/>
                <a:cs typeface="Arial"/>
              </a:rPr>
              <a:t>genů</a:t>
            </a:r>
            <a:endParaRPr sz="2000">
              <a:latin typeface="Arial"/>
              <a:cs typeface="Arial"/>
            </a:endParaRPr>
          </a:p>
          <a:p>
            <a:pPr marL="855344">
              <a:lnSpc>
                <a:spcPct val="100000"/>
              </a:lnSpc>
              <a:spcBef>
                <a:spcPts val="1935"/>
              </a:spcBef>
            </a:pPr>
            <a:r>
              <a:rPr sz="1600" dirty="0">
                <a:latin typeface="Wingdings"/>
                <a:cs typeface="Wingdings"/>
              </a:rPr>
              <a:t></a:t>
            </a:r>
            <a:r>
              <a:rPr sz="1600" spc="20" dirty="0">
                <a:latin typeface="Times New Roman"/>
                <a:cs typeface="Times New Roman"/>
              </a:rPr>
              <a:t> </a:t>
            </a:r>
            <a:r>
              <a:rPr sz="1600" dirty="0">
                <a:latin typeface="Arial"/>
                <a:cs typeface="Arial"/>
              </a:rPr>
              <a:t>na</a:t>
            </a:r>
            <a:r>
              <a:rPr sz="1600" spc="-35" dirty="0">
                <a:latin typeface="Arial"/>
                <a:cs typeface="Arial"/>
              </a:rPr>
              <a:t> </a:t>
            </a:r>
            <a:r>
              <a:rPr sz="1600" dirty="0">
                <a:latin typeface="Arial"/>
                <a:cs typeface="Arial"/>
              </a:rPr>
              <a:t>základě</a:t>
            </a:r>
            <a:r>
              <a:rPr sz="1600" spc="-40" dirty="0">
                <a:latin typeface="Arial"/>
                <a:cs typeface="Arial"/>
              </a:rPr>
              <a:t> </a:t>
            </a:r>
            <a:r>
              <a:rPr sz="1600" dirty="0">
                <a:latin typeface="Arial"/>
                <a:cs typeface="Arial"/>
              </a:rPr>
              <a:t>známé</a:t>
            </a:r>
            <a:r>
              <a:rPr sz="1600" spc="-35" dirty="0">
                <a:latin typeface="Arial"/>
                <a:cs typeface="Arial"/>
              </a:rPr>
              <a:t> </a:t>
            </a:r>
            <a:r>
              <a:rPr sz="1600" dirty="0">
                <a:latin typeface="Arial"/>
                <a:cs typeface="Arial"/>
              </a:rPr>
              <a:t>biologické,</a:t>
            </a:r>
            <a:r>
              <a:rPr sz="1600" spc="-55" dirty="0">
                <a:latin typeface="Arial"/>
                <a:cs typeface="Arial"/>
              </a:rPr>
              <a:t> </a:t>
            </a:r>
            <a:r>
              <a:rPr sz="1600" dirty="0">
                <a:latin typeface="Arial"/>
                <a:cs typeface="Arial"/>
              </a:rPr>
              <a:t>fyziologické</a:t>
            </a:r>
            <a:r>
              <a:rPr sz="1600" spc="-45" dirty="0">
                <a:latin typeface="Arial"/>
                <a:cs typeface="Arial"/>
              </a:rPr>
              <a:t> </a:t>
            </a:r>
            <a:r>
              <a:rPr sz="1600" dirty="0">
                <a:latin typeface="Arial"/>
                <a:cs typeface="Arial"/>
              </a:rPr>
              <a:t>anebo</a:t>
            </a:r>
            <a:r>
              <a:rPr sz="1600" spc="-30" dirty="0">
                <a:latin typeface="Arial"/>
                <a:cs typeface="Arial"/>
              </a:rPr>
              <a:t> </a:t>
            </a:r>
            <a:r>
              <a:rPr sz="1600" dirty="0">
                <a:latin typeface="Arial"/>
                <a:cs typeface="Arial"/>
              </a:rPr>
              <a:t>funkční</a:t>
            </a:r>
            <a:r>
              <a:rPr sz="1600" spc="-25" dirty="0">
                <a:latin typeface="Arial"/>
                <a:cs typeface="Arial"/>
              </a:rPr>
              <a:t> </a:t>
            </a:r>
            <a:r>
              <a:rPr sz="1600" spc="-10" dirty="0">
                <a:latin typeface="Arial"/>
                <a:cs typeface="Arial"/>
              </a:rPr>
              <a:t>významnosti</a:t>
            </a:r>
            <a:r>
              <a:rPr sz="1600" spc="-35" dirty="0">
                <a:latin typeface="Arial"/>
                <a:cs typeface="Arial"/>
              </a:rPr>
              <a:t> </a:t>
            </a:r>
            <a:r>
              <a:rPr sz="1600" dirty="0">
                <a:latin typeface="Arial"/>
                <a:cs typeface="Arial"/>
              </a:rPr>
              <a:t>ve</a:t>
            </a:r>
            <a:r>
              <a:rPr sz="1600" spc="-35" dirty="0">
                <a:latin typeface="Arial"/>
                <a:cs typeface="Arial"/>
              </a:rPr>
              <a:t> </a:t>
            </a:r>
            <a:r>
              <a:rPr sz="1600" dirty="0">
                <a:latin typeface="Arial"/>
                <a:cs typeface="Arial"/>
              </a:rPr>
              <a:t>vztahu</a:t>
            </a:r>
            <a:r>
              <a:rPr sz="1600" spc="-25" dirty="0">
                <a:latin typeface="Arial"/>
                <a:cs typeface="Arial"/>
              </a:rPr>
              <a:t> </a:t>
            </a:r>
            <a:r>
              <a:rPr sz="1600" dirty="0">
                <a:latin typeface="Arial"/>
                <a:cs typeface="Arial"/>
              </a:rPr>
              <a:t>k</a:t>
            </a:r>
            <a:r>
              <a:rPr sz="1600" spc="-25" dirty="0">
                <a:latin typeface="Arial"/>
                <a:cs typeface="Arial"/>
              </a:rPr>
              <a:t> </a:t>
            </a:r>
            <a:r>
              <a:rPr sz="1600" dirty="0">
                <a:latin typeface="Arial"/>
                <a:cs typeface="Arial"/>
              </a:rPr>
              <a:t>danému</a:t>
            </a:r>
            <a:r>
              <a:rPr sz="1600" spc="-35" dirty="0">
                <a:latin typeface="Arial"/>
                <a:cs typeface="Arial"/>
              </a:rPr>
              <a:t> </a:t>
            </a:r>
            <a:r>
              <a:rPr sz="1600" spc="-10" dirty="0">
                <a:latin typeface="Arial"/>
                <a:cs typeface="Arial"/>
              </a:rPr>
              <a:t>onemocnění</a:t>
            </a:r>
            <a:endParaRPr sz="1600">
              <a:latin typeface="Arial"/>
              <a:cs typeface="Arial"/>
            </a:endParaRPr>
          </a:p>
          <a:p>
            <a:pPr>
              <a:lnSpc>
                <a:spcPct val="100000"/>
              </a:lnSpc>
              <a:spcBef>
                <a:spcPts val="80"/>
              </a:spcBef>
            </a:pPr>
            <a:endParaRPr sz="1600">
              <a:latin typeface="Arial"/>
              <a:cs typeface="Arial"/>
            </a:endParaRPr>
          </a:p>
          <a:p>
            <a:pPr marL="855344">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hledání</a:t>
            </a:r>
            <a:r>
              <a:rPr sz="1600" spc="-30" dirty="0">
                <a:latin typeface="Arial"/>
                <a:cs typeface="Arial"/>
              </a:rPr>
              <a:t> </a:t>
            </a:r>
            <a:r>
              <a:rPr sz="1600" dirty="0">
                <a:latin typeface="Arial"/>
                <a:cs typeface="Arial"/>
              </a:rPr>
              <a:t>nových</a:t>
            </a:r>
            <a:r>
              <a:rPr sz="1600" spc="-45" dirty="0">
                <a:latin typeface="Arial"/>
                <a:cs typeface="Arial"/>
              </a:rPr>
              <a:t> </a:t>
            </a:r>
            <a:r>
              <a:rPr sz="1600" dirty="0">
                <a:latin typeface="Arial"/>
                <a:cs typeface="Arial"/>
              </a:rPr>
              <a:t>potenciálních</a:t>
            </a:r>
            <a:r>
              <a:rPr sz="1600" spc="-40" dirty="0">
                <a:latin typeface="Arial"/>
                <a:cs typeface="Arial"/>
              </a:rPr>
              <a:t> </a:t>
            </a:r>
            <a:r>
              <a:rPr sz="1600" dirty="0">
                <a:latin typeface="Arial"/>
                <a:cs typeface="Arial"/>
              </a:rPr>
              <a:t>genů</a:t>
            </a:r>
            <a:r>
              <a:rPr sz="1600" spc="-30" dirty="0">
                <a:latin typeface="Arial"/>
                <a:cs typeface="Arial"/>
              </a:rPr>
              <a:t> </a:t>
            </a:r>
            <a:r>
              <a:rPr sz="1600" dirty="0">
                <a:latin typeface="Arial"/>
                <a:cs typeface="Arial"/>
              </a:rPr>
              <a:t>(alel)</a:t>
            </a:r>
            <a:r>
              <a:rPr sz="1600" spc="-25" dirty="0">
                <a:latin typeface="Arial"/>
                <a:cs typeface="Arial"/>
              </a:rPr>
              <a:t> </a:t>
            </a:r>
            <a:r>
              <a:rPr sz="1600" dirty="0">
                <a:latin typeface="Arial"/>
                <a:cs typeface="Arial"/>
              </a:rPr>
              <a:t>v</a:t>
            </a:r>
            <a:r>
              <a:rPr sz="1600" spc="-25" dirty="0">
                <a:latin typeface="Arial"/>
                <a:cs typeface="Arial"/>
              </a:rPr>
              <a:t> </a:t>
            </a:r>
            <a:r>
              <a:rPr sz="1600" dirty="0">
                <a:latin typeface="Arial"/>
                <a:cs typeface="Arial"/>
              </a:rPr>
              <a:t>celém</a:t>
            </a:r>
            <a:r>
              <a:rPr sz="1600" spc="-40" dirty="0">
                <a:latin typeface="Arial"/>
                <a:cs typeface="Arial"/>
              </a:rPr>
              <a:t> </a:t>
            </a:r>
            <a:r>
              <a:rPr sz="1600" dirty="0">
                <a:latin typeface="Arial"/>
                <a:cs typeface="Arial"/>
              </a:rPr>
              <a:t>genomu</a:t>
            </a:r>
            <a:r>
              <a:rPr sz="1600" spc="-15" dirty="0">
                <a:latin typeface="Arial"/>
                <a:cs typeface="Arial"/>
              </a:rPr>
              <a:t> </a:t>
            </a:r>
            <a:r>
              <a:rPr sz="1600" dirty="0">
                <a:latin typeface="Arial"/>
                <a:cs typeface="Arial"/>
              </a:rPr>
              <a:t>(GWAS,</a:t>
            </a:r>
            <a:r>
              <a:rPr sz="1600" spc="-10" dirty="0">
                <a:latin typeface="Arial"/>
                <a:cs typeface="Arial"/>
              </a:rPr>
              <a:t> </a:t>
            </a:r>
            <a:r>
              <a:rPr sz="1600" dirty="0">
                <a:latin typeface="Arial"/>
                <a:cs typeface="Arial"/>
              </a:rPr>
              <a:t>QTL</a:t>
            </a:r>
            <a:r>
              <a:rPr sz="1600" spc="25"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lokusy</a:t>
            </a:r>
            <a:r>
              <a:rPr sz="1600" spc="-40" dirty="0">
                <a:latin typeface="Arial"/>
                <a:cs typeface="Arial"/>
              </a:rPr>
              <a:t> </a:t>
            </a:r>
            <a:r>
              <a:rPr sz="1600" spc="-10" dirty="0">
                <a:latin typeface="Arial"/>
                <a:cs typeface="Arial"/>
              </a:rPr>
              <a:t>kvantitativních</a:t>
            </a:r>
            <a:r>
              <a:rPr sz="1600" spc="-30" dirty="0">
                <a:latin typeface="Arial"/>
                <a:cs typeface="Arial"/>
              </a:rPr>
              <a:t> </a:t>
            </a:r>
            <a:r>
              <a:rPr sz="1600" spc="-10" dirty="0">
                <a:latin typeface="Arial"/>
                <a:cs typeface="Arial"/>
              </a:rPr>
              <a:t>znaků)</a:t>
            </a:r>
            <a:endParaRPr sz="1600">
              <a:latin typeface="Arial"/>
              <a:cs typeface="Arial"/>
            </a:endParaRPr>
          </a:p>
        </p:txBody>
      </p:sp>
      <p:sp>
        <p:nvSpPr>
          <p:cNvPr id="4" name="object 4"/>
          <p:cNvSpPr txBox="1"/>
          <p:nvPr/>
        </p:nvSpPr>
        <p:spPr>
          <a:xfrm>
            <a:off x="831900" y="4281677"/>
            <a:ext cx="6933565" cy="1613535"/>
          </a:xfrm>
          <a:prstGeom prst="rect">
            <a:avLst/>
          </a:prstGeom>
        </p:spPr>
        <p:txBody>
          <a:bodyPr vert="horz" wrap="square" lIns="0" tIns="12700" rIns="0" bIns="0" rtlCol="0">
            <a:spAutoFit/>
          </a:bodyPr>
          <a:lstStyle/>
          <a:p>
            <a:pPr marL="12700">
              <a:lnSpc>
                <a:spcPct val="100000"/>
              </a:lnSpc>
              <a:spcBef>
                <a:spcPts val="100"/>
              </a:spcBef>
              <a:tabLst>
                <a:tab pos="190500" algn="l"/>
              </a:tabLst>
            </a:pPr>
            <a:r>
              <a:rPr sz="2000" dirty="0">
                <a:solidFill>
                  <a:srgbClr val="0000DC"/>
                </a:solidFill>
                <a:latin typeface="Arial"/>
                <a:cs typeface="Arial"/>
              </a:rPr>
              <a:t>̶	</a:t>
            </a:r>
            <a:r>
              <a:rPr sz="2000" u="sng" dirty="0">
                <a:uFill>
                  <a:solidFill>
                    <a:srgbClr val="000000"/>
                  </a:solidFill>
                </a:uFill>
                <a:latin typeface="Arial"/>
                <a:cs typeface="Arial"/>
              </a:rPr>
              <a:t>Výběr</a:t>
            </a:r>
            <a:r>
              <a:rPr sz="2000" u="sng" spc="-40" dirty="0">
                <a:uFill>
                  <a:solidFill>
                    <a:srgbClr val="000000"/>
                  </a:solidFill>
                </a:uFill>
                <a:latin typeface="Arial"/>
                <a:cs typeface="Arial"/>
              </a:rPr>
              <a:t> </a:t>
            </a:r>
            <a:r>
              <a:rPr sz="2000" u="sng" dirty="0">
                <a:uFill>
                  <a:solidFill>
                    <a:srgbClr val="000000"/>
                  </a:solidFill>
                </a:uFill>
                <a:latin typeface="Arial"/>
                <a:cs typeface="Arial"/>
              </a:rPr>
              <a:t>vhodných</a:t>
            </a:r>
            <a:r>
              <a:rPr sz="2000" u="sng" spc="-40" dirty="0">
                <a:uFill>
                  <a:solidFill>
                    <a:srgbClr val="000000"/>
                  </a:solidFill>
                </a:uFill>
                <a:latin typeface="Arial"/>
                <a:cs typeface="Arial"/>
              </a:rPr>
              <a:t> </a:t>
            </a:r>
            <a:r>
              <a:rPr sz="2000" u="sng" dirty="0">
                <a:uFill>
                  <a:solidFill>
                    <a:srgbClr val="000000"/>
                  </a:solidFill>
                </a:uFill>
                <a:latin typeface="Arial"/>
                <a:cs typeface="Arial"/>
              </a:rPr>
              <a:t>kandidátních</a:t>
            </a:r>
            <a:r>
              <a:rPr sz="2000" u="sng" spc="-60" dirty="0">
                <a:uFill>
                  <a:solidFill>
                    <a:srgbClr val="000000"/>
                  </a:solidFill>
                </a:uFill>
                <a:latin typeface="Arial"/>
                <a:cs typeface="Arial"/>
              </a:rPr>
              <a:t> </a:t>
            </a:r>
            <a:r>
              <a:rPr sz="2000" u="sng" dirty="0">
                <a:uFill>
                  <a:solidFill>
                    <a:srgbClr val="000000"/>
                  </a:solidFill>
                </a:uFill>
                <a:latin typeface="Arial"/>
                <a:cs typeface="Arial"/>
              </a:rPr>
              <a:t>genů</a:t>
            </a:r>
            <a:r>
              <a:rPr sz="2000" u="sng" spc="-25" dirty="0">
                <a:uFill>
                  <a:solidFill>
                    <a:srgbClr val="000000"/>
                  </a:solidFill>
                </a:uFill>
                <a:latin typeface="Arial"/>
                <a:cs typeface="Arial"/>
              </a:rPr>
              <a:t> </a:t>
            </a:r>
            <a:r>
              <a:rPr sz="2000" u="sng" dirty="0">
                <a:uFill>
                  <a:solidFill>
                    <a:srgbClr val="000000"/>
                  </a:solidFill>
                </a:uFill>
                <a:latin typeface="Arial"/>
                <a:cs typeface="Arial"/>
              </a:rPr>
              <a:t>pro</a:t>
            </a:r>
            <a:r>
              <a:rPr sz="2000" u="sng" spc="-45" dirty="0">
                <a:uFill>
                  <a:solidFill>
                    <a:srgbClr val="000000"/>
                  </a:solidFill>
                </a:uFill>
                <a:latin typeface="Arial"/>
                <a:cs typeface="Arial"/>
              </a:rPr>
              <a:t> </a:t>
            </a:r>
            <a:r>
              <a:rPr sz="2000" u="sng" dirty="0">
                <a:uFill>
                  <a:solidFill>
                    <a:srgbClr val="000000"/>
                  </a:solidFill>
                </a:uFill>
                <a:latin typeface="Arial"/>
                <a:cs typeface="Arial"/>
              </a:rPr>
              <a:t>studie</a:t>
            </a:r>
            <a:r>
              <a:rPr sz="2000" u="sng" spc="-30" dirty="0">
                <a:uFill>
                  <a:solidFill>
                    <a:srgbClr val="000000"/>
                  </a:solidFill>
                </a:uFill>
                <a:latin typeface="Arial"/>
                <a:cs typeface="Arial"/>
              </a:rPr>
              <a:t> </a:t>
            </a:r>
            <a:r>
              <a:rPr sz="2000" u="sng" dirty="0">
                <a:uFill>
                  <a:solidFill>
                    <a:srgbClr val="000000"/>
                  </a:solidFill>
                </a:uFill>
                <a:latin typeface="Arial"/>
                <a:cs typeface="Arial"/>
              </a:rPr>
              <a:t>zubního</a:t>
            </a:r>
            <a:r>
              <a:rPr sz="2000" u="sng" spc="-40" dirty="0">
                <a:uFill>
                  <a:solidFill>
                    <a:srgbClr val="000000"/>
                  </a:solidFill>
                </a:uFill>
                <a:latin typeface="Arial"/>
                <a:cs typeface="Arial"/>
              </a:rPr>
              <a:t> </a:t>
            </a:r>
            <a:r>
              <a:rPr sz="2000" u="sng" spc="-20" dirty="0">
                <a:uFill>
                  <a:solidFill>
                    <a:srgbClr val="000000"/>
                  </a:solidFill>
                </a:uFill>
                <a:latin typeface="Arial"/>
                <a:cs typeface="Arial"/>
              </a:rPr>
              <a:t>kazu</a:t>
            </a:r>
            <a:endParaRPr sz="2000">
              <a:latin typeface="Arial"/>
              <a:cs typeface="Arial"/>
            </a:endParaRPr>
          </a:p>
          <a:p>
            <a:pPr>
              <a:lnSpc>
                <a:spcPct val="100000"/>
              </a:lnSpc>
              <a:spcBef>
                <a:spcPts val="120"/>
              </a:spcBef>
            </a:pPr>
            <a:endParaRPr sz="2000">
              <a:latin typeface="Arial"/>
              <a:cs typeface="Arial"/>
            </a:endParaRPr>
          </a:p>
          <a:p>
            <a:pPr marL="601980">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geny,</a:t>
            </a:r>
            <a:r>
              <a:rPr sz="1600" spc="-5" dirty="0">
                <a:latin typeface="Arial"/>
                <a:cs typeface="Arial"/>
              </a:rPr>
              <a:t> </a:t>
            </a:r>
            <a:r>
              <a:rPr sz="1600" dirty="0">
                <a:latin typeface="Arial"/>
                <a:cs typeface="Arial"/>
              </a:rPr>
              <a:t>které</a:t>
            </a:r>
            <a:r>
              <a:rPr sz="1600" spc="-15" dirty="0">
                <a:latin typeface="Arial"/>
                <a:cs typeface="Arial"/>
              </a:rPr>
              <a:t> </a:t>
            </a:r>
            <a:r>
              <a:rPr sz="1600" dirty="0">
                <a:latin typeface="Arial"/>
                <a:cs typeface="Arial"/>
              </a:rPr>
              <a:t>se</a:t>
            </a:r>
            <a:r>
              <a:rPr sz="1600" spc="-30" dirty="0">
                <a:latin typeface="Arial"/>
                <a:cs typeface="Arial"/>
              </a:rPr>
              <a:t> </a:t>
            </a:r>
            <a:r>
              <a:rPr sz="1600" dirty="0">
                <a:latin typeface="Arial"/>
                <a:cs typeface="Arial"/>
              </a:rPr>
              <a:t>účastní</a:t>
            </a:r>
            <a:r>
              <a:rPr sz="1600" spc="-30" dirty="0">
                <a:latin typeface="Arial"/>
                <a:cs typeface="Arial"/>
              </a:rPr>
              <a:t> </a:t>
            </a:r>
            <a:r>
              <a:rPr sz="1600" dirty="0">
                <a:latin typeface="Arial"/>
                <a:cs typeface="Arial"/>
              </a:rPr>
              <a:t>vývoje</a:t>
            </a:r>
            <a:r>
              <a:rPr sz="1600" spc="-40" dirty="0">
                <a:latin typeface="Arial"/>
                <a:cs typeface="Arial"/>
              </a:rPr>
              <a:t> </a:t>
            </a:r>
            <a:r>
              <a:rPr sz="1600" dirty="0">
                <a:latin typeface="Arial"/>
                <a:cs typeface="Arial"/>
              </a:rPr>
              <a:t>zubu</a:t>
            </a:r>
            <a:r>
              <a:rPr sz="1600" spc="-30" dirty="0">
                <a:latin typeface="Arial"/>
                <a:cs typeface="Arial"/>
              </a:rPr>
              <a:t> </a:t>
            </a:r>
            <a:r>
              <a:rPr sz="1600" dirty="0">
                <a:latin typeface="Arial"/>
                <a:cs typeface="Arial"/>
              </a:rPr>
              <a:t>a</a:t>
            </a:r>
            <a:r>
              <a:rPr sz="1600" spc="-15" dirty="0">
                <a:latin typeface="Arial"/>
                <a:cs typeface="Arial"/>
              </a:rPr>
              <a:t> </a:t>
            </a:r>
            <a:r>
              <a:rPr sz="1600" dirty="0">
                <a:latin typeface="Arial"/>
                <a:cs typeface="Arial"/>
              </a:rPr>
              <a:t>ovlivňují</a:t>
            </a:r>
            <a:r>
              <a:rPr sz="1600" spc="-50" dirty="0">
                <a:latin typeface="Arial"/>
                <a:cs typeface="Arial"/>
              </a:rPr>
              <a:t> </a:t>
            </a:r>
            <a:r>
              <a:rPr sz="1600" dirty="0">
                <a:latin typeface="Arial"/>
                <a:cs typeface="Arial"/>
              </a:rPr>
              <a:t>tak</a:t>
            </a:r>
            <a:r>
              <a:rPr sz="1600" spc="-15" dirty="0">
                <a:latin typeface="Arial"/>
                <a:cs typeface="Arial"/>
              </a:rPr>
              <a:t> </a:t>
            </a:r>
            <a:r>
              <a:rPr sz="1600" dirty="0">
                <a:latin typeface="Arial"/>
                <a:cs typeface="Arial"/>
              </a:rPr>
              <a:t>jeho</a:t>
            </a:r>
            <a:r>
              <a:rPr sz="1600" spc="-40" dirty="0">
                <a:latin typeface="Arial"/>
                <a:cs typeface="Arial"/>
              </a:rPr>
              <a:t> </a:t>
            </a:r>
            <a:r>
              <a:rPr sz="1600" spc="-10" dirty="0">
                <a:latin typeface="Arial"/>
                <a:cs typeface="Arial"/>
              </a:rPr>
              <a:t>morfologii</a:t>
            </a:r>
            <a:endParaRPr sz="1600">
              <a:latin typeface="Arial"/>
              <a:cs typeface="Arial"/>
            </a:endParaRPr>
          </a:p>
          <a:p>
            <a:pPr marL="601980">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geny,</a:t>
            </a:r>
            <a:r>
              <a:rPr sz="1600" spc="-20" dirty="0">
                <a:latin typeface="Arial"/>
                <a:cs typeface="Arial"/>
              </a:rPr>
              <a:t> </a:t>
            </a:r>
            <a:r>
              <a:rPr sz="1600" dirty="0">
                <a:latin typeface="Arial"/>
                <a:cs typeface="Arial"/>
              </a:rPr>
              <a:t>které</a:t>
            </a:r>
            <a:r>
              <a:rPr sz="1600" spc="-20" dirty="0">
                <a:latin typeface="Arial"/>
                <a:cs typeface="Arial"/>
              </a:rPr>
              <a:t> </a:t>
            </a:r>
            <a:r>
              <a:rPr sz="1600" dirty="0">
                <a:latin typeface="Arial"/>
                <a:cs typeface="Arial"/>
              </a:rPr>
              <a:t>souvisí</a:t>
            </a:r>
            <a:r>
              <a:rPr sz="1600" spc="-50" dirty="0">
                <a:latin typeface="Arial"/>
                <a:cs typeface="Arial"/>
              </a:rPr>
              <a:t> </a:t>
            </a:r>
            <a:r>
              <a:rPr sz="1600" dirty="0">
                <a:latin typeface="Arial"/>
                <a:cs typeface="Arial"/>
              </a:rPr>
              <a:t>s</a:t>
            </a:r>
            <a:r>
              <a:rPr sz="1600" spc="-40" dirty="0">
                <a:latin typeface="Arial"/>
                <a:cs typeface="Arial"/>
              </a:rPr>
              <a:t> </a:t>
            </a:r>
            <a:r>
              <a:rPr sz="1600" dirty="0">
                <a:latin typeface="Arial"/>
                <a:cs typeface="Arial"/>
              </a:rPr>
              <a:t>imunitní</a:t>
            </a:r>
            <a:r>
              <a:rPr sz="1600" spc="-40" dirty="0">
                <a:latin typeface="Arial"/>
                <a:cs typeface="Arial"/>
              </a:rPr>
              <a:t> </a:t>
            </a:r>
            <a:r>
              <a:rPr sz="1600" spc="-10" dirty="0">
                <a:latin typeface="Arial"/>
                <a:cs typeface="Arial"/>
              </a:rPr>
              <a:t>odpovědí</a:t>
            </a:r>
            <a:endParaRPr sz="1600">
              <a:latin typeface="Arial"/>
              <a:cs typeface="Arial"/>
            </a:endParaRPr>
          </a:p>
          <a:p>
            <a:pPr marL="601980">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geny,</a:t>
            </a:r>
            <a:r>
              <a:rPr sz="1600" spc="-15" dirty="0">
                <a:latin typeface="Arial"/>
                <a:cs typeface="Arial"/>
              </a:rPr>
              <a:t> </a:t>
            </a:r>
            <a:r>
              <a:rPr sz="1600" dirty="0">
                <a:latin typeface="Arial"/>
                <a:cs typeface="Arial"/>
              </a:rPr>
              <a:t>které</a:t>
            </a:r>
            <a:r>
              <a:rPr sz="1600" spc="-20" dirty="0">
                <a:latin typeface="Arial"/>
                <a:cs typeface="Arial"/>
              </a:rPr>
              <a:t> </a:t>
            </a:r>
            <a:r>
              <a:rPr sz="1600" dirty="0">
                <a:latin typeface="Arial"/>
                <a:cs typeface="Arial"/>
              </a:rPr>
              <a:t>souvisí</a:t>
            </a:r>
            <a:r>
              <a:rPr sz="1600" spc="-50" dirty="0">
                <a:latin typeface="Arial"/>
                <a:cs typeface="Arial"/>
              </a:rPr>
              <a:t> </a:t>
            </a:r>
            <a:r>
              <a:rPr sz="1600" dirty="0">
                <a:latin typeface="Arial"/>
                <a:cs typeface="Arial"/>
              </a:rPr>
              <a:t>s</a:t>
            </a:r>
            <a:r>
              <a:rPr sz="1600" spc="-40" dirty="0">
                <a:latin typeface="Arial"/>
                <a:cs typeface="Arial"/>
              </a:rPr>
              <a:t> </a:t>
            </a:r>
            <a:r>
              <a:rPr sz="1600" dirty="0">
                <a:latin typeface="Arial"/>
                <a:cs typeface="Arial"/>
              </a:rPr>
              <a:t>produkcí</a:t>
            </a:r>
            <a:r>
              <a:rPr sz="1600" spc="-25" dirty="0">
                <a:latin typeface="Arial"/>
                <a:cs typeface="Arial"/>
              </a:rPr>
              <a:t> </a:t>
            </a:r>
            <a:r>
              <a:rPr sz="1600" dirty="0">
                <a:latin typeface="Arial"/>
                <a:cs typeface="Arial"/>
              </a:rPr>
              <a:t>a</a:t>
            </a:r>
            <a:r>
              <a:rPr sz="1600" spc="-40" dirty="0">
                <a:latin typeface="Arial"/>
                <a:cs typeface="Arial"/>
              </a:rPr>
              <a:t> </a:t>
            </a:r>
            <a:r>
              <a:rPr sz="1600" dirty="0">
                <a:latin typeface="Arial"/>
                <a:cs typeface="Arial"/>
              </a:rPr>
              <a:t>složením</a:t>
            </a:r>
            <a:r>
              <a:rPr sz="1600" spc="-40" dirty="0">
                <a:latin typeface="Arial"/>
                <a:cs typeface="Arial"/>
              </a:rPr>
              <a:t> </a:t>
            </a:r>
            <a:r>
              <a:rPr sz="1600" spc="-10" dirty="0">
                <a:latin typeface="Arial"/>
                <a:cs typeface="Arial"/>
              </a:rPr>
              <a:t>sliny</a:t>
            </a:r>
            <a:endParaRPr sz="1600">
              <a:latin typeface="Arial"/>
              <a:cs typeface="Arial"/>
            </a:endParaRPr>
          </a:p>
          <a:p>
            <a:pPr marL="601980">
              <a:lnSpc>
                <a:spcPct val="100000"/>
              </a:lnSpc>
            </a:pPr>
            <a:r>
              <a:rPr sz="1600" dirty="0">
                <a:latin typeface="Wingdings"/>
                <a:cs typeface="Wingdings"/>
              </a:rPr>
              <a:t></a:t>
            </a:r>
            <a:r>
              <a:rPr sz="1600" spc="10" dirty="0">
                <a:latin typeface="Times New Roman"/>
                <a:cs typeface="Times New Roman"/>
              </a:rPr>
              <a:t> </a:t>
            </a:r>
            <a:r>
              <a:rPr sz="1600" dirty="0">
                <a:latin typeface="Arial"/>
                <a:cs typeface="Arial"/>
              </a:rPr>
              <a:t>geny,</a:t>
            </a:r>
            <a:r>
              <a:rPr sz="1600" spc="-25" dirty="0">
                <a:latin typeface="Arial"/>
                <a:cs typeface="Arial"/>
              </a:rPr>
              <a:t> </a:t>
            </a:r>
            <a:r>
              <a:rPr sz="1600" dirty="0">
                <a:latin typeface="Arial"/>
                <a:cs typeface="Arial"/>
              </a:rPr>
              <a:t>které</a:t>
            </a:r>
            <a:r>
              <a:rPr sz="1600" spc="-25" dirty="0">
                <a:latin typeface="Arial"/>
                <a:cs typeface="Arial"/>
              </a:rPr>
              <a:t> </a:t>
            </a:r>
            <a:r>
              <a:rPr sz="1600" dirty="0">
                <a:latin typeface="Arial"/>
                <a:cs typeface="Arial"/>
              </a:rPr>
              <a:t>souvisí</a:t>
            </a:r>
            <a:r>
              <a:rPr sz="1600" spc="-50" dirty="0">
                <a:latin typeface="Arial"/>
                <a:cs typeface="Arial"/>
              </a:rPr>
              <a:t> </a:t>
            </a:r>
            <a:r>
              <a:rPr sz="1600" dirty="0">
                <a:latin typeface="Arial"/>
                <a:cs typeface="Arial"/>
              </a:rPr>
              <a:t>s</a:t>
            </a:r>
            <a:r>
              <a:rPr sz="1600" spc="-40" dirty="0">
                <a:latin typeface="Arial"/>
                <a:cs typeface="Arial"/>
              </a:rPr>
              <a:t> </a:t>
            </a:r>
            <a:r>
              <a:rPr sz="1600" dirty="0">
                <a:latin typeface="Arial"/>
                <a:cs typeface="Arial"/>
              </a:rPr>
              <a:t>chuťovými</a:t>
            </a:r>
            <a:r>
              <a:rPr sz="1600" spc="-50" dirty="0">
                <a:latin typeface="Arial"/>
                <a:cs typeface="Arial"/>
              </a:rPr>
              <a:t> </a:t>
            </a:r>
            <a:r>
              <a:rPr sz="1600" spc="-10" dirty="0">
                <a:latin typeface="Arial"/>
                <a:cs typeface="Arial"/>
              </a:rPr>
              <a:t>preferencemi</a:t>
            </a:r>
            <a:endParaRPr sz="16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578916" y="1502791"/>
            <a:ext cx="3339465" cy="1097915"/>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Kandidátní</a:t>
            </a:r>
            <a:r>
              <a:rPr sz="2800" spc="-145" dirty="0">
                <a:latin typeface="Arial"/>
                <a:cs typeface="Arial"/>
              </a:rPr>
              <a:t> </a:t>
            </a:r>
            <a:r>
              <a:rPr sz="2800" spc="-20" dirty="0">
                <a:latin typeface="Arial"/>
                <a:cs typeface="Arial"/>
              </a:rPr>
              <a:t>geny</a:t>
            </a:r>
            <a:endParaRPr sz="280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a:t>
            </a:r>
            <a:r>
              <a:rPr sz="2000" u="sng" dirty="0">
                <a:uFill>
                  <a:solidFill>
                    <a:srgbClr val="000000"/>
                  </a:solidFill>
                </a:uFill>
                <a:latin typeface="Arial"/>
                <a:cs typeface="Arial"/>
              </a:rPr>
              <a:t>Výběr</a:t>
            </a:r>
            <a:r>
              <a:rPr sz="2000" u="sng" spc="-50" dirty="0">
                <a:uFill>
                  <a:solidFill>
                    <a:srgbClr val="000000"/>
                  </a:solidFill>
                </a:uFill>
                <a:latin typeface="Arial"/>
                <a:cs typeface="Arial"/>
              </a:rPr>
              <a:t> </a:t>
            </a:r>
            <a:r>
              <a:rPr sz="2000" u="sng" dirty="0">
                <a:uFill>
                  <a:solidFill>
                    <a:srgbClr val="000000"/>
                  </a:solidFill>
                </a:uFill>
                <a:latin typeface="Arial"/>
                <a:cs typeface="Arial"/>
              </a:rPr>
              <a:t>alel</a:t>
            </a:r>
            <a:r>
              <a:rPr sz="2000" u="sng" spc="-30" dirty="0">
                <a:uFill>
                  <a:solidFill>
                    <a:srgbClr val="000000"/>
                  </a:solidFill>
                </a:uFill>
                <a:latin typeface="Arial"/>
                <a:cs typeface="Arial"/>
              </a:rPr>
              <a:t> </a:t>
            </a:r>
            <a:r>
              <a:rPr sz="2000" u="sng" spc="-10" dirty="0">
                <a:uFill>
                  <a:solidFill>
                    <a:srgbClr val="000000"/>
                  </a:solidFill>
                </a:uFill>
                <a:latin typeface="Arial"/>
                <a:cs typeface="Arial"/>
              </a:rPr>
              <a:t>(polymorfismů)</a:t>
            </a:r>
            <a:endParaRPr sz="2000">
              <a:latin typeface="Arial"/>
              <a:cs typeface="Arial"/>
            </a:endParaRPr>
          </a:p>
        </p:txBody>
      </p:sp>
      <p:sp>
        <p:nvSpPr>
          <p:cNvPr id="4" name="object 4"/>
          <p:cNvSpPr txBox="1"/>
          <p:nvPr/>
        </p:nvSpPr>
        <p:spPr>
          <a:xfrm>
            <a:off x="1421638" y="2820746"/>
            <a:ext cx="9082405" cy="2220595"/>
          </a:xfrm>
          <a:prstGeom prst="rect">
            <a:avLst/>
          </a:prstGeom>
        </p:spPr>
        <p:txBody>
          <a:bodyPr vert="horz" wrap="square" lIns="0" tIns="12065" rIns="0" bIns="0" rtlCol="0">
            <a:spAutoFit/>
          </a:bodyPr>
          <a:lstStyle/>
          <a:p>
            <a:pPr marL="12700">
              <a:lnSpc>
                <a:spcPct val="100000"/>
              </a:lnSpc>
              <a:spcBef>
                <a:spcPts val="95"/>
              </a:spcBef>
            </a:pPr>
            <a:r>
              <a:rPr sz="1600" dirty="0">
                <a:latin typeface="Wingdings"/>
                <a:cs typeface="Wingdings"/>
              </a:rPr>
              <a:t></a:t>
            </a:r>
            <a:r>
              <a:rPr sz="1600" spc="15" dirty="0">
                <a:latin typeface="Times New Roman"/>
                <a:cs typeface="Times New Roman"/>
              </a:rPr>
              <a:t> </a:t>
            </a:r>
            <a:r>
              <a:rPr sz="1600" dirty="0">
                <a:latin typeface="Arial"/>
                <a:cs typeface="Arial"/>
              </a:rPr>
              <a:t>SNP</a:t>
            </a:r>
            <a:r>
              <a:rPr sz="1600" spc="-50" dirty="0">
                <a:latin typeface="Arial"/>
                <a:cs typeface="Arial"/>
              </a:rPr>
              <a:t> </a:t>
            </a:r>
            <a:r>
              <a:rPr sz="1600" dirty="0">
                <a:latin typeface="Arial"/>
                <a:cs typeface="Arial"/>
              </a:rPr>
              <a:t>(Single</a:t>
            </a:r>
            <a:r>
              <a:rPr sz="1600" spc="-40" dirty="0">
                <a:latin typeface="Arial"/>
                <a:cs typeface="Arial"/>
              </a:rPr>
              <a:t> </a:t>
            </a:r>
            <a:r>
              <a:rPr sz="1600" dirty="0">
                <a:latin typeface="Arial"/>
                <a:cs typeface="Arial"/>
              </a:rPr>
              <a:t>Nucleotide</a:t>
            </a:r>
            <a:r>
              <a:rPr sz="1600" spc="-45" dirty="0">
                <a:latin typeface="Arial"/>
                <a:cs typeface="Arial"/>
              </a:rPr>
              <a:t> </a:t>
            </a:r>
            <a:r>
              <a:rPr sz="1600" dirty="0">
                <a:latin typeface="Arial"/>
                <a:cs typeface="Arial"/>
              </a:rPr>
              <a:t>Polymorhism),</a:t>
            </a:r>
            <a:r>
              <a:rPr sz="1600" spc="-20" dirty="0">
                <a:latin typeface="Arial"/>
                <a:cs typeface="Arial"/>
              </a:rPr>
              <a:t> </a:t>
            </a:r>
            <a:r>
              <a:rPr sz="1600" dirty="0">
                <a:latin typeface="Arial"/>
                <a:cs typeface="Arial"/>
              </a:rPr>
              <a:t>CNV</a:t>
            </a:r>
            <a:r>
              <a:rPr sz="1600" spc="-35" dirty="0">
                <a:latin typeface="Arial"/>
                <a:cs typeface="Arial"/>
              </a:rPr>
              <a:t> </a:t>
            </a:r>
            <a:r>
              <a:rPr sz="1600" dirty="0">
                <a:latin typeface="Arial"/>
                <a:cs typeface="Arial"/>
              </a:rPr>
              <a:t>(Copy</a:t>
            </a:r>
            <a:r>
              <a:rPr sz="1600" spc="-30" dirty="0">
                <a:latin typeface="Arial"/>
                <a:cs typeface="Arial"/>
              </a:rPr>
              <a:t> </a:t>
            </a:r>
            <a:r>
              <a:rPr sz="1600" dirty="0">
                <a:latin typeface="Arial"/>
                <a:cs typeface="Arial"/>
              </a:rPr>
              <a:t>Number</a:t>
            </a:r>
            <a:r>
              <a:rPr sz="1600" spc="-35" dirty="0">
                <a:latin typeface="Arial"/>
                <a:cs typeface="Arial"/>
              </a:rPr>
              <a:t> </a:t>
            </a:r>
            <a:r>
              <a:rPr sz="1600" dirty="0">
                <a:latin typeface="Arial"/>
                <a:cs typeface="Arial"/>
              </a:rPr>
              <a:t>Variation),</a:t>
            </a:r>
            <a:r>
              <a:rPr sz="1600" spc="-35" dirty="0">
                <a:latin typeface="Arial"/>
                <a:cs typeface="Arial"/>
              </a:rPr>
              <a:t> </a:t>
            </a:r>
            <a:r>
              <a:rPr sz="1600" dirty="0">
                <a:latin typeface="Arial"/>
                <a:cs typeface="Arial"/>
              </a:rPr>
              <a:t>VNTR</a:t>
            </a:r>
            <a:r>
              <a:rPr sz="1600" spc="-35" dirty="0">
                <a:latin typeface="Arial"/>
                <a:cs typeface="Arial"/>
              </a:rPr>
              <a:t> </a:t>
            </a:r>
            <a:r>
              <a:rPr sz="1600" dirty="0">
                <a:latin typeface="Arial"/>
                <a:cs typeface="Arial"/>
              </a:rPr>
              <a:t>(Variable</a:t>
            </a:r>
            <a:r>
              <a:rPr sz="1600" spc="-35" dirty="0">
                <a:latin typeface="Arial"/>
                <a:cs typeface="Arial"/>
              </a:rPr>
              <a:t> </a:t>
            </a:r>
            <a:r>
              <a:rPr sz="1600" dirty="0">
                <a:latin typeface="Arial"/>
                <a:cs typeface="Arial"/>
              </a:rPr>
              <a:t>Number</a:t>
            </a:r>
            <a:r>
              <a:rPr sz="1600" spc="-35" dirty="0">
                <a:latin typeface="Arial"/>
                <a:cs typeface="Arial"/>
              </a:rPr>
              <a:t> </a:t>
            </a:r>
            <a:r>
              <a:rPr sz="1600" spc="-25" dirty="0">
                <a:latin typeface="Arial"/>
                <a:cs typeface="Arial"/>
              </a:rPr>
              <a:t>of</a:t>
            </a:r>
            <a:endParaRPr sz="1600">
              <a:latin typeface="Arial"/>
              <a:cs typeface="Arial"/>
            </a:endParaRPr>
          </a:p>
          <a:p>
            <a:pPr marL="12700">
              <a:lnSpc>
                <a:spcPct val="100000"/>
              </a:lnSpc>
              <a:spcBef>
                <a:spcPts val="5"/>
              </a:spcBef>
            </a:pPr>
            <a:r>
              <a:rPr sz="1600" dirty="0">
                <a:latin typeface="Arial"/>
                <a:cs typeface="Arial"/>
              </a:rPr>
              <a:t>Tandem</a:t>
            </a:r>
            <a:r>
              <a:rPr sz="1600" spc="-50" dirty="0">
                <a:latin typeface="Arial"/>
                <a:cs typeface="Arial"/>
              </a:rPr>
              <a:t> </a:t>
            </a:r>
            <a:r>
              <a:rPr sz="1600" spc="-10" dirty="0">
                <a:latin typeface="Arial"/>
                <a:cs typeface="Arial"/>
              </a:rPr>
              <a:t>Repeat)</a:t>
            </a:r>
            <a:endParaRPr sz="1600">
              <a:latin typeface="Arial"/>
              <a:cs typeface="Arial"/>
            </a:endParaRPr>
          </a:p>
          <a:p>
            <a:pPr>
              <a:lnSpc>
                <a:spcPct val="100000"/>
              </a:lnSpc>
              <a:spcBef>
                <a:spcPts val="80"/>
              </a:spcBef>
            </a:pPr>
            <a:endParaRPr sz="1600">
              <a:latin typeface="Arial"/>
              <a:cs typeface="Arial"/>
            </a:endParaRPr>
          </a:p>
          <a:p>
            <a:pPr marL="12700">
              <a:lnSpc>
                <a:spcPct val="100000"/>
              </a:lnSpc>
            </a:pPr>
            <a:r>
              <a:rPr sz="1600" dirty="0">
                <a:latin typeface="Wingdings"/>
                <a:cs typeface="Wingdings"/>
              </a:rPr>
              <a:t></a:t>
            </a:r>
            <a:r>
              <a:rPr sz="1600" spc="15" dirty="0">
                <a:latin typeface="Times New Roman"/>
                <a:cs typeface="Times New Roman"/>
              </a:rPr>
              <a:t> </a:t>
            </a:r>
            <a:r>
              <a:rPr sz="1600" dirty="0">
                <a:latin typeface="Arial"/>
                <a:cs typeface="Arial"/>
              </a:rPr>
              <a:t>na</a:t>
            </a:r>
            <a:r>
              <a:rPr sz="1600" spc="-35" dirty="0">
                <a:latin typeface="Arial"/>
                <a:cs typeface="Arial"/>
              </a:rPr>
              <a:t> </a:t>
            </a:r>
            <a:r>
              <a:rPr sz="1600" dirty="0">
                <a:latin typeface="Arial"/>
                <a:cs typeface="Arial"/>
              </a:rPr>
              <a:t>základě</a:t>
            </a:r>
            <a:r>
              <a:rPr sz="1600" spc="-45" dirty="0">
                <a:latin typeface="Arial"/>
                <a:cs typeface="Arial"/>
              </a:rPr>
              <a:t> </a:t>
            </a:r>
            <a:r>
              <a:rPr sz="1600" dirty="0">
                <a:latin typeface="Arial"/>
                <a:cs typeface="Arial"/>
              </a:rPr>
              <a:t>studií,</a:t>
            </a:r>
            <a:r>
              <a:rPr sz="1600" spc="-20" dirty="0">
                <a:latin typeface="Arial"/>
                <a:cs typeface="Arial"/>
              </a:rPr>
              <a:t> </a:t>
            </a:r>
            <a:r>
              <a:rPr sz="1600" dirty="0">
                <a:latin typeface="Arial"/>
                <a:cs typeface="Arial"/>
              </a:rPr>
              <a:t>které</a:t>
            </a:r>
            <a:r>
              <a:rPr sz="1600" spc="-30" dirty="0">
                <a:latin typeface="Arial"/>
                <a:cs typeface="Arial"/>
              </a:rPr>
              <a:t> </a:t>
            </a:r>
            <a:r>
              <a:rPr sz="1600" dirty="0">
                <a:latin typeface="Arial"/>
                <a:cs typeface="Arial"/>
              </a:rPr>
              <a:t>již</a:t>
            </a:r>
            <a:r>
              <a:rPr sz="1600" spc="-40" dirty="0">
                <a:latin typeface="Arial"/>
                <a:cs typeface="Arial"/>
              </a:rPr>
              <a:t> </a:t>
            </a:r>
            <a:r>
              <a:rPr sz="1600" dirty="0">
                <a:latin typeface="Arial"/>
                <a:cs typeface="Arial"/>
              </a:rPr>
              <a:t>byly</a:t>
            </a:r>
            <a:r>
              <a:rPr sz="1600" spc="-15" dirty="0">
                <a:latin typeface="Arial"/>
                <a:cs typeface="Arial"/>
              </a:rPr>
              <a:t> </a:t>
            </a:r>
            <a:r>
              <a:rPr sz="1600" dirty="0">
                <a:latin typeface="Arial"/>
                <a:cs typeface="Arial"/>
              </a:rPr>
              <a:t>provedeny</a:t>
            </a:r>
            <a:r>
              <a:rPr sz="1600" spc="-30" dirty="0">
                <a:latin typeface="Arial"/>
                <a:cs typeface="Arial"/>
              </a:rPr>
              <a:t> </a:t>
            </a:r>
            <a:r>
              <a:rPr sz="1600" dirty="0">
                <a:latin typeface="Arial"/>
                <a:cs typeface="Arial"/>
              </a:rPr>
              <a:t>v</a:t>
            </a:r>
            <a:r>
              <a:rPr sz="1600" spc="-30" dirty="0">
                <a:latin typeface="Arial"/>
                <a:cs typeface="Arial"/>
              </a:rPr>
              <a:t> </a:t>
            </a:r>
            <a:r>
              <a:rPr sz="1600" dirty="0">
                <a:latin typeface="Arial"/>
                <a:cs typeface="Arial"/>
              </a:rPr>
              <a:t>rámci</a:t>
            </a:r>
            <a:r>
              <a:rPr sz="1600" spc="-20" dirty="0">
                <a:latin typeface="Arial"/>
                <a:cs typeface="Arial"/>
              </a:rPr>
              <a:t> </a:t>
            </a:r>
            <a:r>
              <a:rPr sz="1600" dirty="0">
                <a:latin typeface="Arial"/>
                <a:cs typeface="Arial"/>
              </a:rPr>
              <a:t>jiných</a:t>
            </a:r>
            <a:r>
              <a:rPr sz="1600" spc="-55" dirty="0">
                <a:latin typeface="Arial"/>
                <a:cs typeface="Arial"/>
              </a:rPr>
              <a:t> </a:t>
            </a:r>
            <a:r>
              <a:rPr sz="1600" spc="-10" dirty="0">
                <a:latin typeface="Arial"/>
                <a:cs typeface="Arial"/>
              </a:rPr>
              <a:t>populací</a:t>
            </a:r>
            <a:endParaRPr sz="1600">
              <a:latin typeface="Arial"/>
              <a:cs typeface="Arial"/>
            </a:endParaRPr>
          </a:p>
          <a:p>
            <a:pPr>
              <a:lnSpc>
                <a:spcPct val="100000"/>
              </a:lnSpc>
              <a:spcBef>
                <a:spcPts val="80"/>
              </a:spcBef>
            </a:pPr>
            <a:endParaRPr sz="1600">
              <a:latin typeface="Arial"/>
              <a:cs typeface="Arial"/>
            </a:endParaRPr>
          </a:p>
          <a:p>
            <a:pPr marL="12700">
              <a:lnSpc>
                <a:spcPct val="100000"/>
              </a:lnSpc>
            </a:pPr>
            <a:r>
              <a:rPr sz="1600" dirty="0">
                <a:latin typeface="Wingdings"/>
                <a:cs typeface="Wingdings"/>
              </a:rPr>
              <a:t></a:t>
            </a:r>
            <a:r>
              <a:rPr sz="1600" spc="30" dirty="0">
                <a:latin typeface="Times New Roman"/>
                <a:cs typeface="Times New Roman"/>
              </a:rPr>
              <a:t> </a:t>
            </a:r>
            <a:r>
              <a:rPr sz="1600" dirty="0">
                <a:latin typeface="Arial"/>
                <a:cs typeface="Arial"/>
              </a:rPr>
              <a:t>alela</a:t>
            </a:r>
            <a:r>
              <a:rPr sz="1600" spc="-50" dirty="0">
                <a:latin typeface="Arial"/>
                <a:cs typeface="Arial"/>
              </a:rPr>
              <a:t> </a:t>
            </a:r>
            <a:r>
              <a:rPr sz="1600" dirty="0">
                <a:latin typeface="Arial"/>
                <a:cs typeface="Arial"/>
              </a:rPr>
              <a:t>má</a:t>
            </a:r>
            <a:r>
              <a:rPr sz="1600" spc="-10" dirty="0">
                <a:latin typeface="Arial"/>
                <a:cs typeface="Arial"/>
              </a:rPr>
              <a:t> </a:t>
            </a:r>
            <a:r>
              <a:rPr sz="1600" dirty="0">
                <a:latin typeface="Arial"/>
                <a:cs typeface="Arial"/>
              </a:rPr>
              <a:t>v</a:t>
            </a:r>
            <a:r>
              <a:rPr sz="1600" spc="-20" dirty="0">
                <a:latin typeface="Arial"/>
                <a:cs typeface="Arial"/>
              </a:rPr>
              <a:t> </a:t>
            </a:r>
            <a:r>
              <a:rPr sz="1600" dirty="0">
                <a:latin typeface="Arial"/>
                <a:cs typeface="Arial"/>
              </a:rPr>
              <a:t>dané</a:t>
            </a:r>
            <a:r>
              <a:rPr sz="1600" spc="-15" dirty="0">
                <a:latin typeface="Arial"/>
                <a:cs typeface="Arial"/>
              </a:rPr>
              <a:t> </a:t>
            </a:r>
            <a:r>
              <a:rPr sz="1600" dirty="0">
                <a:latin typeface="Arial"/>
                <a:cs typeface="Arial"/>
              </a:rPr>
              <a:t>populaci</a:t>
            </a:r>
            <a:r>
              <a:rPr sz="1600" spc="-40" dirty="0">
                <a:latin typeface="Arial"/>
                <a:cs typeface="Arial"/>
              </a:rPr>
              <a:t> </a:t>
            </a:r>
            <a:r>
              <a:rPr sz="1600" dirty="0">
                <a:latin typeface="Arial"/>
                <a:cs typeface="Arial"/>
              </a:rPr>
              <a:t>dostatečnou</a:t>
            </a:r>
            <a:r>
              <a:rPr sz="1600" spc="-15" dirty="0">
                <a:latin typeface="Arial"/>
                <a:cs typeface="Arial"/>
              </a:rPr>
              <a:t> </a:t>
            </a:r>
            <a:r>
              <a:rPr sz="1600" spc="-10" dirty="0">
                <a:latin typeface="Arial"/>
                <a:cs typeface="Arial"/>
              </a:rPr>
              <a:t>frekvenci</a:t>
            </a:r>
            <a:endParaRPr sz="1600">
              <a:latin typeface="Arial"/>
              <a:cs typeface="Arial"/>
            </a:endParaRPr>
          </a:p>
          <a:p>
            <a:pPr marL="12700">
              <a:lnSpc>
                <a:spcPct val="100000"/>
              </a:lnSpc>
            </a:pPr>
            <a:r>
              <a:rPr sz="1600" dirty="0">
                <a:latin typeface="Arial"/>
                <a:cs typeface="Arial"/>
              </a:rPr>
              <a:t>(větší</a:t>
            </a:r>
            <a:r>
              <a:rPr sz="1600" spc="-20" dirty="0">
                <a:latin typeface="Arial"/>
                <a:cs typeface="Arial"/>
              </a:rPr>
              <a:t> </a:t>
            </a:r>
            <a:r>
              <a:rPr sz="1600" dirty="0">
                <a:latin typeface="Arial"/>
                <a:cs typeface="Arial"/>
              </a:rPr>
              <a:t>soubor</a:t>
            </a:r>
            <a:r>
              <a:rPr sz="1600" spc="-40" dirty="0">
                <a:latin typeface="Arial"/>
                <a:cs typeface="Arial"/>
              </a:rPr>
              <a:t> </a:t>
            </a:r>
            <a:r>
              <a:rPr sz="1600" dirty="0">
                <a:latin typeface="Arial"/>
                <a:cs typeface="Arial"/>
              </a:rPr>
              <a:t>případů/kontrol </a:t>
            </a:r>
            <a:r>
              <a:rPr sz="1600" dirty="0">
                <a:latin typeface="Wingdings"/>
                <a:cs typeface="Wingdings"/>
              </a:rPr>
              <a:t></a:t>
            </a:r>
            <a:r>
              <a:rPr sz="1600" spc="10" dirty="0">
                <a:latin typeface="Times New Roman"/>
                <a:cs typeface="Times New Roman"/>
              </a:rPr>
              <a:t> </a:t>
            </a:r>
            <a:r>
              <a:rPr sz="1600" dirty="0">
                <a:latin typeface="Arial"/>
                <a:cs typeface="Arial"/>
              </a:rPr>
              <a:t>můžeme</a:t>
            </a:r>
            <a:r>
              <a:rPr sz="1600" spc="-25" dirty="0">
                <a:latin typeface="Arial"/>
                <a:cs typeface="Arial"/>
              </a:rPr>
              <a:t> </a:t>
            </a:r>
            <a:r>
              <a:rPr sz="1600" dirty="0">
                <a:latin typeface="Arial"/>
                <a:cs typeface="Arial"/>
              </a:rPr>
              <a:t>si</a:t>
            </a:r>
            <a:r>
              <a:rPr sz="1600" spc="-45" dirty="0">
                <a:latin typeface="Arial"/>
                <a:cs typeface="Arial"/>
              </a:rPr>
              <a:t> </a:t>
            </a:r>
            <a:r>
              <a:rPr sz="1600" dirty="0">
                <a:latin typeface="Arial"/>
                <a:cs typeface="Arial"/>
              </a:rPr>
              <a:t>dovolit</a:t>
            </a:r>
            <a:r>
              <a:rPr sz="1600" spc="-50" dirty="0">
                <a:latin typeface="Arial"/>
                <a:cs typeface="Arial"/>
              </a:rPr>
              <a:t> </a:t>
            </a:r>
            <a:r>
              <a:rPr sz="1600" dirty="0">
                <a:latin typeface="Arial"/>
                <a:cs typeface="Arial"/>
              </a:rPr>
              <a:t>studovat</a:t>
            </a:r>
            <a:r>
              <a:rPr sz="1600" spc="-25" dirty="0">
                <a:latin typeface="Arial"/>
                <a:cs typeface="Arial"/>
              </a:rPr>
              <a:t> </a:t>
            </a:r>
            <a:r>
              <a:rPr sz="1600" dirty="0">
                <a:latin typeface="Arial"/>
                <a:cs typeface="Arial"/>
              </a:rPr>
              <a:t>alely</a:t>
            </a:r>
            <a:r>
              <a:rPr sz="1600" spc="-50" dirty="0">
                <a:latin typeface="Arial"/>
                <a:cs typeface="Arial"/>
              </a:rPr>
              <a:t> </a:t>
            </a:r>
            <a:r>
              <a:rPr sz="1600" dirty="0">
                <a:latin typeface="Arial"/>
                <a:cs typeface="Arial"/>
              </a:rPr>
              <a:t>i</a:t>
            </a:r>
            <a:r>
              <a:rPr sz="1600" spc="-40" dirty="0">
                <a:latin typeface="Arial"/>
                <a:cs typeface="Arial"/>
              </a:rPr>
              <a:t> </a:t>
            </a:r>
            <a:r>
              <a:rPr sz="1600" dirty="0">
                <a:latin typeface="Arial"/>
                <a:cs typeface="Arial"/>
              </a:rPr>
              <a:t>s</a:t>
            </a:r>
            <a:r>
              <a:rPr sz="1600" spc="-35" dirty="0">
                <a:latin typeface="Arial"/>
                <a:cs typeface="Arial"/>
              </a:rPr>
              <a:t> </a:t>
            </a:r>
            <a:r>
              <a:rPr sz="1600" dirty="0">
                <a:latin typeface="Arial"/>
                <a:cs typeface="Arial"/>
              </a:rPr>
              <a:t>nižší</a:t>
            </a:r>
            <a:r>
              <a:rPr sz="1600" spc="-40" dirty="0">
                <a:latin typeface="Arial"/>
                <a:cs typeface="Arial"/>
              </a:rPr>
              <a:t> </a:t>
            </a:r>
            <a:r>
              <a:rPr sz="1600" dirty="0">
                <a:latin typeface="Arial"/>
                <a:cs typeface="Arial"/>
              </a:rPr>
              <a:t>frekvencí</a:t>
            </a:r>
            <a:r>
              <a:rPr sz="1600" spc="-25" dirty="0">
                <a:latin typeface="Arial"/>
                <a:cs typeface="Arial"/>
              </a:rPr>
              <a:t> </a:t>
            </a:r>
            <a:r>
              <a:rPr sz="1600" dirty="0">
                <a:latin typeface="Arial"/>
                <a:cs typeface="Arial"/>
              </a:rPr>
              <a:t>v</a:t>
            </a:r>
            <a:r>
              <a:rPr sz="1600" spc="-35" dirty="0">
                <a:latin typeface="Arial"/>
                <a:cs typeface="Arial"/>
              </a:rPr>
              <a:t> </a:t>
            </a:r>
            <a:r>
              <a:rPr sz="1600" spc="-10" dirty="0">
                <a:latin typeface="Arial"/>
                <a:cs typeface="Arial"/>
              </a:rPr>
              <a:t>populaci)</a:t>
            </a:r>
            <a:endParaRPr sz="1600">
              <a:latin typeface="Arial"/>
              <a:cs typeface="Arial"/>
            </a:endParaRPr>
          </a:p>
          <a:p>
            <a:pPr>
              <a:lnSpc>
                <a:spcPct val="100000"/>
              </a:lnSpc>
              <a:spcBef>
                <a:spcPts val="80"/>
              </a:spcBef>
            </a:pPr>
            <a:endParaRPr sz="1600">
              <a:latin typeface="Arial"/>
              <a:cs typeface="Arial"/>
            </a:endParaRPr>
          </a:p>
          <a:p>
            <a:pPr marL="12700">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vazebná</a:t>
            </a:r>
            <a:r>
              <a:rPr sz="1600" spc="-45" dirty="0">
                <a:latin typeface="Arial"/>
                <a:cs typeface="Arial"/>
              </a:rPr>
              <a:t> </a:t>
            </a:r>
            <a:r>
              <a:rPr sz="1600" dirty="0">
                <a:latin typeface="Arial"/>
                <a:cs typeface="Arial"/>
              </a:rPr>
              <a:t>nerovnováha</a:t>
            </a:r>
            <a:r>
              <a:rPr sz="1600" spc="-15" dirty="0">
                <a:latin typeface="Arial"/>
                <a:cs typeface="Arial"/>
              </a:rPr>
              <a:t> </a:t>
            </a:r>
            <a:r>
              <a:rPr sz="1600" dirty="0">
                <a:latin typeface="Arial"/>
                <a:cs typeface="Arial"/>
              </a:rPr>
              <a:t>mezi</a:t>
            </a:r>
            <a:r>
              <a:rPr sz="1600" spc="-25" dirty="0">
                <a:latin typeface="Arial"/>
                <a:cs typeface="Arial"/>
              </a:rPr>
              <a:t> </a:t>
            </a:r>
            <a:r>
              <a:rPr sz="1600" dirty="0">
                <a:latin typeface="Arial"/>
                <a:cs typeface="Arial"/>
              </a:rPr>
              <a:t>SNPs</a:t>
            </a:r>
            <a:r>
              <a:rPr sz="1600" spc="-35" dirty="0">
                <a:latin typeface="Arial"/>
                <a:cs typeface="Arial"/>
              </a:rPr>
              <a:t> </a:t>
            </a:r>
            <a:r>
              <a:rPr sz="1600" dirty="0">
                <a:latin typeface="Wingdings"/>
                <a:cs typeface="Wingdings"/>
              </a:rPr>
              <a:t></a:t>
            </a:r>
            <a:r>
              <a:rPr sz="1600" spc="20" dirty="0">
                <a:latin typeface="Times New Roman"/>
                <a:cs typeface="Times New Roman"/>
              </a:rPr>
              <a:t> </a:t>
            </a:r>
            <a:r>
              <a:rPr sz="1600" spc="-10" dirty="0">
                <a:latin typeface="Arial"/>
                <a:cs typeface="Arial"/>
              </a:rPr>
              <a:t>tagSNP</a:t>
            </a:r>
            <a:endParaRPr sz="16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578916" y="1502791"/>
            <a:ext cx="4762500" cy="1097915"/>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Metody</a:t>
            </a:r>
            <a:r>
              <a:rPr sz="2800" spc="-90" dirty="0">
                <a:latin typeface="Arial"/>
                <a:cs typeface="Arial"/>
              </a:rPr>
              <a:t> </a:t>
            </a:r>
            <a:r>
              <a:rPr sz="2800" spc="-10" dirty="0">
                <a:latin typeface="Arial"/>
                <a:cs typeface="Arial"/>
              </a:rPr>
              <a:t>genotypizace</a:t>
            </a:r>
            <a:endParaRPr sz="280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a:t>
            </a:r>
            <a:r>
              <a:rPr sz="2000" dirty="0">
                <a:latin typeface="Arial"/>
                <a:cs typeface="Arial"/>
              </a:rPr>
              <a:t>výběr</a:t>
            </a:r>
            <a:r>
              <a:rPr sz="2000" spc="-40" dirty="0">
                <a:latin typeface="Arial"/>
                <a:cs typeface="Arial"/>
              </a:rPr>
              <a:t> </a:t>
            </a:r>
            <a:r>
              <a:rPr sz="2000" dirty="0">
                <a:latin typeface="Arial"/>
                <a:cs typeface="Arial"/>
              </a:rPr>
              <a:t>vhodného</a:t>
            </a:r>
            <a:r>
              <a:rPr sz="2000" spc="-40" dirty="0">
                <a:latin typeface="Arial"/>
                <a:cs typeface="Arial"/>
              </a:rPr>
              <a:t> </a:t>
            </a:r>
            <a:r>
              <a:rPr sz="2000" dirty="0">
                <a:latin typeface="Arial"/>
                <a:cs typeface="Arial"/>
              </a:rPr>
              <a:t>metodického</a:t>
            </a:r>
            <a:r>
              <a:rPr sz="2000" spc="-45" dirty="0">
                <a:latin typeface="Arial"/>
                <a:cs typeface="Arial"/>
              </a:rPr>
              <a:t> </a:t>
            </a:r>
            <a:r>
              <a:rPr sz="2000" spc="-10" dirty="0">
                <a:latin typeface="Arial"/>
                <a:cs typeface="Arial"/>
              </a:rPr>
              <a:t>přístupu</a:t>
            </a:r>
            <a:endParaRPr sz="2000">
              <a:latin typeface="Arial"/>
              <a:cs typeface="Arial"/>
            </a:endParaRPr>
          </a:p>
        </p:txBody>
      </p:sp>
      <p:sp>
        <p:nvSpPr>
          <p:cNvPr id="4" name="object 4"/>
          <p:cNvSpPr txBox="1"/>
          <p:nvPr/>
        </p:nvSpPr>
        <p:spPr>
          <a:xfrm>
            <a:off x="1421638" y="2820746"/>
            <a:ext cx="6464935" cy="2220595"/>
          </a:xfrm>
          <a:prstGeom prst="rect">
            <a:avLst/>
          </a:prstGeom>
        </p:spPr>
        <p:txBody>
          <a:bodyPr vert="horz" wrap="square" lIns="0" tIns="12065" rIns="0" bIns="0" rtlCol="0">
            <a:spAutoFit/>
          </a:bodyPr>
          <a:lstStyle/>
          <a:p>
            <a:pPr marL="12700">
              <a:lnSpc>
                <a:spcPct val="100000"/>
              </a:lnSpc>
              <a:spcBef>
                <a:spcPts val="95"/>
              </a:spcBef>
            </a:pPr>
            <a:r>
              <a:rPr sz="1600" dirty="0">
                <a:latin typeface="Wingdings"/>
                <a:cs typeface="Wingdings"/>
              </a:rPr>
              <a:t></a:t>
            </a:r>
            <a:r>
              <a:rPr sz="1600" spc="10" dirty="0">
                <a:latin typeface="Times New Roman"/>
                <a:cs typeface="Times New Roman"/>
              </a:rPr>
              <a:t> </a:t>
            </a:r>
            <a:r>
              <a:rPr sz="1600" dirty="0">
                <a:latin typeface="Arial"/>
                <a:cs typeface="Arial"/>
              </a:rPr>
              <a:t>počet</a:t>
            </a:r>
            <a:r>
              <a:rPr sz="1600" spc="-40" dirty="0">
                <a:latin typeface="Arial"/>
                <a:cs typeface="Arial"/>
              </a:rPr>
              <a:t> </a:t>
            </a:r>
            <a:r>
              <a:rPr sz="1600" dirty="0">
                <a:latin typeface="Arial"/>
                <a:cs typeface="Arial"/>
              </a:rPr>
              <a:t>polymorfismů,</a:t>
            </a:r>
            <a:r>
              <a:rPr sz="1600" spc="-10" dirty="0">
                <a:latin typeface="Arial"/>
                <a:cs typeface="Arial"/>
              </a:rPr>
              <a:t> </a:t>
            </a:r>
            <a:r>
              <a:rPr sz="1600" dirty="0">
                <a:latin typeface="Arial"/>
                <a:cs typeface="Arial"/>
              </a:rPr>
              <a:t>které</a:t>
            </a:r>
            <a:r>
              <a:rPr sz="1600" spc="-35" dirty="0">
                <a:latin typeface="Arial"/>
                <a:cs typeface="Arial"/>
              </a:rPr>
              <a:t> </a:t>
            </a:r>
            <a:r>
              <a:rPr sz="1600" dirty="0">
                <a:latin typeface="Arial"/>
                <a:cs typeface="Arial"/>
              </a:rPr>
              <a:t>budou</a:t>
            </a:r>
            <a:r>
              <a:rPr sz="1600" spc="-35" dirty="0">
                <a:latin typeface="Arial"/>
                <a:cs typeface="Arial"/>
              </a:rPr>
              <a:t> </a:t>
            </a:r>
            <a:r>
              <a:rPr sz="1600" spc="-10" dirty="0">
                <a:latin typeface="Arial"/>
                <a:cs typeface="Arial"/>
              </a:rPr>
              <a:t>stanovovány</a:t>
            </a:r>
            <a:endParaRPr sz="1600">
              <a:latin typeface="Arial"/>
              <a:cs typeface="Arial"/>
            </a:endParaRPr>
          </a:p>
          <a:p>
            <a:pPr>
              <a:lnSpc>
                <a:spcPct val="100000"/>
              </a:lnSpc>
              <a:spcBef>
                <a:spcPts val="85"/>
              </a:spcBef>
            </a:pPr>
            <a:endParaRPr sz="1600">
              <a:latin typeface="Arial"/>
              <a:cs typeface="Arial"/>
            </a:endParaRPr>
          </a:p>
          <a:p>
            <a:pPr marL="12700">
              <a:lnSpc>
                <a:spcPct val="100000"/>
              </a:lnSpc>
            </a:pPr>
            <a:r>
              <a:rPr sz="1600" dirty="0">
                <a:latin typeface="Wingdings"/>
                <a:cs typeface="Wingdings"/>
              </a:rPr>
              <a:t></a:t>
            </a:r>
            <a:r>
              <a:rPr sz="1600" spc="15" dirty="0">
                <a:latin typeface="Times New Roman"/>
                <a:cs typeface="Times New Roman"/>
              </a:rPr>
              <a:t> </a:t>
            </a:r>
            <a:r>
              <a:rPr sz="1600" dirty="0">
                <a:latin typeface="Arial"/>
                <a:cs typeface="Arial"/>
              </a:rPr>
              <a:t>celkový</a:t>
            </a:r>
            <a:r>
              <a:rPr sz="1600" spc="-50" dirty="0">
                <a:latin typeface="Arial"/>
                <a:cs typeface="Arial"/>
              </a:rPr>
              <a:t> </a:t>
            </a:r>
            <a:r>
              <a:rPr sz="1600" dirty="0">
                <a:latin typeface="Arial"/>
                <a:cs typeface="Arial"/>
              </a:rPr>
              <a:t>počet</a:t>
            </a:r>
            <a:r>
              <a:rPr sz="1600" spc="-40" dirty="0">
                <a:latin typeface="Arial"/>
                <a:cs typeface="Arial"/>
              </a:rPr>
              <a:t> </a:t>
            </a:r>
            <a:r>
              <a:rPr sz="1600" dirty="0">
                <a:latin typeface="Arial"/>
                <a:cs typeface="Arial"/>
              </a:rPr>
              <a:t>vzorků,</a:t>
            </a:r>
            <a:r>
              <a:rPr sz="1600" spc="-20" dirty="0">
                <a:latin typeface="Arial"/>
                <a:cs typeface="Arial"/>
              </a:rPr>
              <a:t> </a:t>
            </a:r>
            <a:r>
              <a:rPr sz="1600" dirty="0">
                <a:latin typeface="Arial"/>
                <a:cs typeface="Arial"/>
              </a:rPr>
              <a:t>které</a:t>
            </a:r>
            <a:r>
              <a:rPr sz="1600" spc="-20" dirty="0">
                <a:latin typeface="Arial"/>
                <a:cs typeface="Arial"/>
              </a:rPr>
              <a:t> </a:t>
            </a:r>
            <a:r>
              <a:rPr sz="1600" dirty="0">
                <a:latin typeface="Arial"/>
                <a:cs typeface="Arial"/>
              </a:rPr>
              <a:t>budou</a:t>
            </a:r>
            <a:r>
              <a:rPr sz="1600" spc="-20" dirty="0">
                <a:latin typeface="Arial"/>
                <a:cs typeface="Arial"/>
              </a:rPr>
              <a:t> </a:t>
            </a:r>
            <a:r>
              <a:rPr sz="1600" spc="-10" dirty="0">
                <a:latin typeface="Arial"/>
                <a:cs typeface="Arial"/>
              </a:rPr>
              <a:t>genotypizovány</a:t>
            </a:r>
            <a:endParaRPr sz="1600">
              <a:latin typeface="Arial"/>
              <a:cs typeface="Arial"/>
            </a:endParaRPr>
          </a:p>
          <a:p>
            <a:pPr>
              <a:lnSpc>
                <a:spcPct val="100000"/>
              </a:lnSpc>
              <a:spcBef>
                <a:spcPts val="80"/>
              </a:spcBef>
            </a:pPr>
            <a:endParaRPr sz="1600">
              <a:latin typeface="Arial"/>
              <a:cs typeface="Arial"/>
            </a:endParaRPr>
          </a:p>
          <a:p>
            <a:pPr marL="12700">
              <a:lnSpc>
                <a:spcPct val="100000"/>
              </a:lnSpc>
            </a:pPr>
            <a:r>
              <a:rPr sz="1600" dirty="0">
                <a:latin typeface="Wingdings"/>
                <a:cs typeface="Wingdings"/>
              </a:rPr>
              <a:t></a:t>
            </a:r>
            <a:r>
              <a:rPr sz="1600" spc="20" dirty="0">
                <a:latin typeface="Times New Roman"/>
                <a:cs typeface="Times New Roman"/>
              </a:rPr>
              <a:t> </a:t>
            </a:r>
            <a:r>
              <a:rPr sz="1600" dirty="0">
                <a:latin typeface="Arial"/>
                <a:cs typeface="Arial"/>
              </a:rPr>
              <a:t>kvalita</a:t>
            </a:r>
            <a:r>
              <a:rPr sz="1600" spc="-50" dirty="0">
                <a:latin typeface="Arial"/>
                <a:cs typeface="Arial"/>
              </a:rPr>
              <a:t> </a:t>
            </a:r>
            <a:r>
              <a:rPr sz="1600" dirty="0">
                <a:latin typeface="Arial"/>
                <a:cs typeface="Arial"/>
              </a:rPr>
              <a:t>analyzované</a:t>
            </a:r>
            <a:r>
              <a:rPr sz="1600" spc="-20" dirty="0">
                <a:latin typeface="Arial"/>
                <a:cs typeface="Arial"/>
              </a:rPr>
              <a:t> </a:t>
            </a:r>
            <a:r>
              <a:rPr sz="1600" dirty="0">
                <a:latin typeface="Arial"/>
                <a:cs typeface="Arial"/>
              </a:rPr>
              <a:t>DNA</a:t>
            </a:r>
            <a:r>
              <a:rPr sz="1600" spc="-40" dirty="0">
                <a:latin typeface="Arial"/>
                <a:cs typeface="Arial"/>
              </a:rPr>
              <a:t> </a:t>
            </a:r>
            <a:r>
              <a:rPr sz="1600" dirty="0">
                <a:latin typeface="Arial"/>
                <a:cs typeface="Arial"/>
              </a:rPr>
              <a:t>(genomová</a:t>
            </a:r>
            <a:r>
              <a:rPr sz="1600" spc="-10" dirty="0">
                <a:latin typeface="Arial"/>
                <a:cs typeface="Arial"/>
              </a:rPr>
              <a:t> </a:t>
            </a:r>
            <a:r>
              <a:rPr sz="1600" dirty="0">
                <a:latin typeface="Arial"/>
                <a:cs typeface="Arial"/>
              </a:rPr>
              <a:t>DNA</a:t>
            </a:r>
            <a:r>
              <a:rPr sz="1600" spc="-20"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krev,</a:t>
            </a:r>
            <a:r>
              <a:rPr sz="1600" spc="-15" dirty="0">
                <a:latin typeface="Arial"/>
                <a:cs typeface="Arial"/>
              </a:rPr>
              <a:t> </a:t>
            </a:r>
            <a:r>
              <a:rPr sz="1600" dirty="0">
                <a:latin typeface="Arial"/>
                <a:cs typeface="Arial"/>
              </a:rPr>
              <a:t>slina,</a:t>
            </a:r>
            <a:r>
              <a:rPr sz="1600" spc="-45" dirty="0">
                <a:latin typeface="Arial"/>
                <a:cs typeface="Arial"/>
              </a:rPr>
              <a:t> </a:t>
            </a:r>
            <a:r>
              <a:rPr sz="1600" dirty="0">
                <a:latin typeface="Arial"/>
                <a:cs typeface="Arial"/>
              </a:rPr>
              <a:t>bukální</a:t>
            </a:r>
            <a:r>
              <a:rPr sz="1600" spc="-40" dirty="0">
                <a:latin typeface="Arial"/>
                <a:cs typeface="Arial"/>
              </a:rPr>
              <a:t> </a:t>
            </a:r>
            <a:r>
              <a:rPr sz="1600" spc="-10" dirty="0">
                <a:latin typeface="Arial"/>
                <a:cs typeface="Arial"/>
              </a:rPr>
              <a:t>stěr)</a:t>
            </a:r>
            <a:endParaRPr sz="1600">
              <a:latin typeface="Arial"/>
              <a:cs typeface="Arial"/>
            </a:endParaRPr>
          </a:p>
          <a:p>
            <a:pPr>
              <a:lnSpc>
                <a:spcPct val="100000"/>
              </a:lnSpc>
              <a:spcBef>
                <a:spcPts val="80"/>
              </a:spcBef>
            </a:pPr>
            <a:endParaRPr sz="1600">
              <a:latin typeface="Arial"/>
              <a:cs typeface="Arial"/>
            </a:endParaRPr>
          </a:p>
          <a:p>
            <a:pPr marL="12700">
              <a:lnSpc>
                <a:spcPct val="100000"/>
              </a:lnSpc>
            </a:pPr>
            <a:r>
              <a:rPr sz="1600" dirty="0">
                <a:latin typeface="Wingdings"/>
                <a:cs typeface="Wingdings"/>
              </a:rPr>
              <a:t></a:t>
            </a:r>
            <a:r>
              <a:rPr sz="1600" spc="15" dirty="0">
                <a:latin typeface="Times New Roman"/>
                <a:cs typeface="Times New Roman"/>
              </a:rPr>
              <a:t> </a:t>
            </a:r>
            <a:r>
              <a:rPr sz="1600" dirty="0">
                <a:latin typeface="Arial"/>
                <a:cs typeface="Arial"/>
              </a:rPr>
              <a:t>náklady</a:t>
            </a:r>
            <a:r>
              <a:rPr sz="1600" spc="-40" dirty="0">
                <a:latin typeface="Arial"/>
                <a:cs typeface="Arial"/>
              </a:rPr>
              <a:t> </a:t>
            </a:r>
            <a:r>
              <a:rPr sz="1600" dirty="0">
                <a:latin typeface="Arial"/>
                <a:cs typeface="Arial"/>
              </a:rPr>
              <a:t>na</a:t>
            </a:r>
            <a:r>
              <a:rPr sz="1600" spc="-40" dirty="0">
                <a:latin typeface="Arial"/>
                <a:cs typeface="Arial"/>
              </a:rPr>
              <a:t> </a:t>
            </a:r>
            <a:r>
              <a:rPr sz="1600" dirty="0">
                <a:latin typeface="Arial"/>
                <a:cs typeface="Arial"/>
              </a:rPr>
              <a:t>přístroje,</a:t>
            </a:r>
            <a:r>
              <a:rPr sz="1600" spc="-5" dirty="0">
                <a:latin typeface="Arial"/>
                <a:cs typeface="Arial"/>
              </a:rPr>
              <a:t> </a:t>
            </a:r>
            <a:r>
              <a:rPr sz="1600" dirty="0">
                <a:latin typeface="Arial"/>
                <a:cs typeface="Arial"/>
              </a:rPr>
              <a:t>chemii</a:t>
            </a:r>
            <a:r>
              <a:rPr sz="1600" spc="-45" dirty="0">
                <a:latin typeface="Arial"/>
                <a:cs typeface="Arial"/>
              </a:rPr>
              <a:t> </a:t>
            </a:r>
            <a:r>
              <a:rPr sz="1600" dirty="0">
                <a:latin typeface="Arial"/>
                <a:cs typeface="Arial"/>
              </a:rPr>
              <a:t>a</a:t>
            </a:r>
            <a:r>
              <a:rPr sz="1600" spc="-20" dirty="0">
                <a:latin typeface="Arial"/>
                <a:cs typeface="Arial"/>
              </a:rPr>
              <a:t> </a:t>
            </a:r>
            <a:r>
              <a:rPr sz="1600" dirty="0">
                <a:latin typeface="Arial"/>
                <a:cs typeface="Arial"/>
              </a:rPr>
              <a:t>spotřební</a:t>
            </a:r>
            <a:r>
              <a:rPr sz="1600" spc="-25" dirty="0">
                <a:latin typeface="Arial"/>
                <a:cs typeface="Arial"/>
              </a:rPr>
              <a:t> </a:t>
            </a:r>
            <a:r>
              <a:rPr sz="1600" spc="-10" dirty="0">
                <a:latin typeface="Arial"/>
                <a:cs typeface="Arial"/>
              </a:rPr>
              <a:t>materiál</a:t>
            </a:r>
            <a:endParaRPr sz="1600">
              <a:latin typeface="Arial"/>
              <a:cs typeface="Arial"/>
            </a:endParaRPr>
          </a:p>
          <a:p>
            <a:pPr>
              <a:lnSpc>
                <a:spcPct val="100000"/>
              </a:lnSpc>
              <a:spcBef>
                <a:spcPts val="80"/>
              </a:spcBef>
            </a:pPr>
            <a:endParaRPr sz="1600">
              <a:latin typeface="Arial"/>
              <a:cs typeface="Arial"/>
            </a:endParaRPr>
          </a:p>
          <a:p>
            <a:pPr marL="12700">
              <a:lnSpc>
                <a:spcPct val="100000"/>
              </a:lnSpc>
              <a:spcBef>
                <a:spcPts val="5"/>
              </a:spcBef>
            </a:pPr>
            <a:r>
              <a:rPr sz="1600" dirty="0">
                <a:latin typeface="Wingdings"/>
                <a:cs typeface="Wingdings"/>
              </a:rPr>
              <a:t></a:t>
            </a:r>
            <a:r>
              <a:rPr sz="1600" spc="5" dirty="0">
                <a:latin typeface="Times New Roman"/>
                <a:cs typeface="Times New Roman"/>
              </a:rPr>
              <a:t> </a:t>
            </a:r>
            <a:r>
              <a:rPr sz="1600" dirty="0">
                <a:latin typeface="Arial"/>
                <a:cs typeface="Arial"/>
              </a:rPr>
              <a:t>dostupnost</a:t>
            </a:r>
            <a:r>
              <a:rPr sz="1600" spc="-45" dirty="0">
                <a:latin typeface="Arial"/>
                <a:cs typeface="Arial"/>
              </a:rPr>
              <a:t> </a:t>
            </a:r>
            <a:r>
              <a:rPr sz="1600" dirty="0">
                <a:latin typeface="Arial"/>
                <a:cs typeface="Arial"/>
              </a:rPr>
              <a:t>komerčních</a:t>
            </a:r>
            <a:r>
              <a:rPr sz="1600" spc="-30" dirty="0">
                <a:latin typeface="Arial"/>
                <a:cs typeface="Arial"/>
              </a:rPr>
              <a:t> </a:t>
            </a:r>
            <a:r>
              <a:rPr sz="1600" dirty="0">
                <a:latin typeface="Arial"/>
                <a:cs typeface="Arial"/>
              </a:rPr>
              <a:t>služeb</a:t>
            </a:r>
            <a:r>
              <a:rPr sz="1600" spc="-55" dirty="0">
                <a:latin typeface="Arial"/>
                <a:cs typeface="Arial"/>
              </a:rPr>
              <a:t> </a:t>
            </a:r>
            <a:r>
              <a:rPr sz="1600" dirty="0">
                <a:latin typeface="Arial"/>
                <a:cs typeface="Arial"/>
              </a:rPr>
              <a:t>pro</a:t>
            </a:r>
            <a:r>
              <a:rPr sz="1600" spc="-25" dirty="0">
                <a:latin typeface="Arial"/>
                <a:cs typeface="Arial"/>
              </a:rPr>
              <a:t> </a:t>
            </a:r>
            <a:r>
              <a:rPr sz="1600" spc="-10" dirty="0">
                <a:latin typeface="Arial"/>
                <a:cs typeface="Arial"/>
              </a:rPr>
              <a:t>genotypizaci</a:t>
            </a:r>
            <a:endParaRPr sz="16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578916" y="1502791"/>
            <a:ext cx="3568700" cy="45212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Metody</a:t>
            </a:r>
            <a:r>
              <a:rPr sz="2800" spc="-90" dirty="0">
                <a:latin typeface="Arial"/>
                <a:cs typeface="Arial"/>
              </a:rPr>
              <a:t> </a:t>
            </a:r>
            <a:r>
              <a:rPr sz="2800" spc="-10" dirty="0">
                <a:latin typeface="Arial"/>
                <a:cs typeface="Arial"/>
              </a:rPr>
              <a:t>genotypizace</a:t>
            </a:r>
            <a:endParaRPr sz="2800">
              <a:latin typeface="Arial"/>
              <a:cs typeface="Arial"/>
            </a:endParaRPr>
          </a:p>
        </p:txBody>
      </p:sp>
      <p:pic>
        <p:nvPicPr>
          <p:cNvPr id="4" name="object 4"/>
          <p:cNvPicPr/>
          <p:nvPr/>
        </p:nvPicPr>
        <p:blipFill>
          <a:blip r:embed="rId2" cstate="print"/>
          <a:stretch>
            <a:fillRect/>
          </a:stretch>
        </p:blipFill>
        <p:spPr>
          <a:xfrm>
            <a:off x="2045251" y="2164079"/>
            <a:ext cx="7575749" cy="437540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578916" y="1502791"/>
            <a:ext cx="3568700" cy="45212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Metody</a:t>
            </a:r>
            <a:r>
              <a:rPr sz="2800" spc="-90" dirty="0">
                <a:latin typeface="Arial"/>
                <a:cs typeface="Arial"/>
              </a:rPr>
              <a:t> </a:t>
            </a:r>
            <a:r>
              <a:rPr sz="2800" spc="-10" dirty="0">
                <a:latin typeface="Arial"/>
                <a:cs typeface="Arial"/>
              </a:rPr>
              <a:t>genotypizace</a:t>
            </a:r>
            <a:endParaRPr sz="2800">
              <a:latin typeface="Arial"/>
              <a:cs typeface="Arial"/>
            </a:endParaRPr>
          </a:p>
        </p:txBody>
      </p:sp>
      <p:grpSp>
        <p:nvGrpSpPr>
          <p:cNvPr id="4" name="object 4"/>
          <p:cNvGrpSpPr/>
          <p:nvPr/>
        </p:nvGrpSpPr>
        <p:grpSpPr>
          <a:xfrm>
            <a:off x="1595627" y="70103"/>
            <a:ext cx="10514330" cy="6235065"/>
            <a:chOff x="1595627" y="70103"/>
            <a:chExt cx="10514330" cy="6235065"/>
          </a:xfrm>
        </p:grpSpPr>
        <p:pic>
          <p:nvPicPr>
            <p:cNvPr id="5" name="object 5"/>
            <p:cNvPicPr/>
            <p:nvPr/>
          </p:nvPicPr>
          <p:blipFill>
            <a:blip r:embed="rId2" cstate="print"/>
            <a:stretch>
              <a:fillRect/>
            </a:stretch>
          </p:blipFill>
          <p:spPr>
            <a:xfrm>
              <a:off x="1694702" y="2276896"/>
              <a:ext cx="7537671" cy="4027875"/>
            </a:xfrm>
            <a:prstGeom prst="rect">
              <a:avLst/>
            </a:prstGeom>
          </p:spPr>
        </p:pic>
        <p:pic>
          <p:nvPicPr>
            <p:cNvPr id="6" name="object 6"/>
            <p:cNvPicPr/>
            <p:nvPr/>
          </p:nvPicPr>
          <p:blipFill>
            <a:blip r:embed="rId3" cstate="print"/>
            <a:stretch>
              <a:fillRect/>
            </a:stretch>
          </p:blipFill>
          <p:spPr>
            <a:xfrm>
              <a:off x="7572756" y="70103"/>
              <a:ext cx="4536948" cy="2228088"/>
            </a:xfrm>
            <a:prstGeom prst="rect">
              <a:avLst/>
            </a:prstGeom>
          </p:spPr>
        </p:pic>
        <p:sp>
          <p:nvSpPr>
            <p:cNvPr id="7" name="object 7"/>
            <p:cNvSpPr/>
            <p:nvPr/>
          </p:nvSpPr>
          <p:spPr>
            <a:xfrm>
              <a:off x="1595627" y="3983736"/>
              <a:ext cx="1264920" cy="355600"/>
            </a:xfrm>
            <a:custGeom>
              <a:avLst/>
              <a:gdLst/>
              <a:ahLst/>
              <a:cxnLst/>
              <a:rect l="l" t="t" r="r" b="b"/>
              <a:pathLst>
                <a:path w="1264920" h="355600">
                  <a:moveTo>
                    <a:pt x="1264920" y="0"/>
                  </a:moveTo>
                  <a:lnTo>
                    <a:pt x="0" y="0"/>
                  </a:lnTo>
                  <a:lnTo>
                    <a:pt x="0" y="355092"/>
                  </a:lnTo>
                  <a:lnTo>
                    <a:pt x="1264920" y="355092"/>
                  </a:lnTo>
                  <a:lnTo>
                    <a:pt x="1264920" y="0"/>
                  </a:lnTo>
                  <a:close/>
                </a:path>
              </a:pathLst>
            </a:custGeom>
            <a:solidFill>
              <a:srgbClr val="FFFFFF"/>
            </a:solidFill>
          </p:spPr>
          <p:txBody>
            <a:bodyPr wrap="square" lIns="0" tIns="0" rIns="0" bIns="0" rtlCol="0"/>
            <a:lstStyle/>
            <a:p>
              <a:endParaRPr/>
            </a:p>
          </p:txBody>
        </p:sp>
      </p:grpSp>
      <p:sp>
        <p:nvSpPr>
          <p:cNvPr id="8" name="object 8"/>
          <p:cNvSpPr txBox="1"/>
          <p:nvPr/>
        </p:nvSpPr>
        <p:spPr>
          <a:xfrm>
            <a:off x="10684256" y="2381250"/>
            <a:ext cx="1429385" cy="116839"/>
          </a:xfrm>
          <a:prstGeom prst="rect">
            <a:avLst/>
          </a:prstGeom>
        </p:spPr>
        <p:txBody>
          <a:bodyPr vert="horz" wrap="square" lIns="0" tIns="12700" rIns="0" bIns="0" rtlCol="0">
            <a:spAutoFit/>
          </a:bodyPr>
          <a:lstStyle/>
          <a:p>
            <a:pPr marL="12700">
              <a:lnSpc>
                <a:spcPct val="100000"/>
              </a:lnSpc>
              <a:spcBef>
                <a:spcPts val="100"/>
              </a:spcBef>
            </a:pPr>
            <a:r>
              <a:rPr sz="600" u="sng" spc="-10" dirty="0">
                <a:solidFill>
                  <a:srgbClr val="0000DC"/>
                </a:solidFill>
                <a:uFill>
                  <a:solidFill>
                    <a:srgbClr val="0000DC"/>
                  </a:solidFill>
                </a:uFill>
                <a:latin typeface="Tahoma"/>
                <a:cs typeface="Tahoma"/>
                <a:hlinkClick r:id="rId4"/>
              </a:rPr>
              <a:t>https://doi.org/10.1016/j.jim.2004.10.007</a:t>
            </a:r>
            <a:endParaRPr sz="600">
              <a:latin typeface="Tahoma"/>
              <a:cs typeface="Tahom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578916" y="1502791"/>
            <a:ext cx="3568700" cy="45212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Metody</a:t>
            </a:r>
            <a:r>
              <a:rPr sz="2800" spc="-90" dirty="0">
                <a:latin typeface="Arial"/>
                <a:cs typeface="Arial"/>
              </a:rPr>
              <a:t> </a:t>
            </a:r>
            <a:r>
              <a:rPr sz="2800" spc="-10" dirty="0">
                <a:latin typeface="Arial"/>
                <a:cs typeface="Arial"/>
              </a:rPr>
              <a:t>genotypizace</a:t>
            </a:r>
            <a:endParaRPr sz="2800">
              <a:latin typeface="Arial"/>
              <a:cs typeface="Arial"/>
            </a:endParaRPr>
          </a:p>
        </p:txBody>
      </p:sp>
      <p:grpSp>
        <p:nvGrpSpPr>
          <p:cNvPr id="4" name="object 4"/>
          <p:cNvGrpSpPr/>
          <p:nvPr/>
        </p:nvGrpSpPr>
        <p:grpSpPr>
          <a:xfrm>
            <a:off x="539522" y="237743"/>
            <a:ext cx="11372215" cy="6187440"/>
            <a:chOff x="539522" y="237743"/>
            <a:chExt cx="11372215" cy="6187440"/>
          </a:xfrm>
        </p:grpSpPr>
        <p:pic>
          <p:nvPicPr>
            <p:cNvPr id="5" name="object 5"/>
            <p:cNvPicPr/>
            <p:nvPr/>
          </p:nvPicPr>
          <p:blipFill>
            <a:blip r:embed="rId2" cstate="print"/>
            <a:stretch>
              <a:fillRect/>
            </a:stretch>
          </p:blipFill>
          <p:spPr>
            <a:xfrm>
              <a:off x="539522" y="2225069"/>
              <a:ext cx="7309065" cy="4200114"/>
            </a:xfrm>
            <a:prstGeom prst="rect">
              <a:avLst/>
            </a:prstGeom>
          </p:spPr>
        </p:pic>
        <p:pic>
          <p:nvPicPr>
            <p:cNvPr id="6" name="object 6"/>
            <p:cNvPicPr/>
            <p:nvPr/>
          </p:nvPicPr>
          <p:blipFill>
            <a:blip r:embed="rId3" cstate="print"/>
            <a:stretch>
              <a:fillRect/>
            </a:stretch>
          </p:blipFill>
          <p:spPr>
            <a:xfrm>
              <a:off x="7426452" y="3285743"/>
              <a:ext cx="4485132" cy="2692907"/>
            </a:xfrm>
            <a:prstGeom prst="rect">
              <a:avLst/>
            </a:prstGeom>
          </p:spPr>
        </p:pic>
        <p:pic>
          <p:nvPicPr>
            <p:cNvPr id="7" name="object 7"/>
            <p:cNvPicPr/>
            <p:nvPr/>
          </p:nvPicPr>
          <p:blipFill>
            <a:blip r:embed="rId4" cstate="print"/>
            <a:stretch>
              <a:fillRect/>
            </a:stretch>
          </p:blipFill>
          <p:spPr>
            <a:xfrm>
              <a:off x="8206739" y="237743"/>
              <a:ext cx="2854444" cy="2663952"/>
            </a:xfrm>
            <a:prstGeom prst="rect">
              <a:avLst/>
            </a:prstGeom>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578916" y="1502791"/>
            <a:ext cx="3568700" cy="45212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Metody</a:t>
            </a:r>
            <a:r>
              <a:rPr sz="2800" spc="-90" dirty="0">
                <a:latin typeface="Arial"/>
                <a:cs typeface="Arial"/>
              </a:rPr>
              <a:t> </a:t>
            </a:r>
            <a:r>
              <a:rPr sz="2800" spc="-10" dirty="0">
                <a:latin typeface="Arial"/>
                <a:cs typeface="Arial"/>
              </a:rPr>
              <a:t>genotypizace</a:t>
            </a:r>
            <a:endParaRPr sz="2800">
              <a:latin typeface="Arial"/>
              <a:cs typeface="Arial"/>
            </a:endParaRPr>
          </a:p>
        </p:txBody>
      </p:sp>
      <p:pic>
        <p:nvPicPr>
          <p:cNvPr id="4" name="object 4"/>
          <p:cNvPicPr/>
          <p:nvPr/>
        </p:nvPicPr>
        <p:blipFill>
          <a:blip r:embed="rId2" cstate="print"/>
          <a:stretch>
            <a:fillRect/>
          </a:stretch>
        </p:blipFill>
        <p:spPr>
          <a:xfrm>
            <a:off x="2068067" y="2296667"/>
            <a:ext cx="8051289" cy="402486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578916" y="1502791"/>
            <a:ext cx="4203700" cy="1859914"/>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Metody</a:t>
            </a:r>
            <a:r>
              <a:rPr sz="2800" spc="-90" dirty="0">
                <a:latin typeface="Arial"/>
                <a:cs typeface="Arial"/>
              </a:rPr>
              <a:t> </a:t>
            </a:r>
            <a:r>
              <a:rPr sz="2800" spc="-10" dirty="0">
                <a:latin typeface="Arial"/>
                <a:cs typeface="Arial"/>
              </a:rPr>
              <a:t>genotypizace</a:t>
            </a:r>
            <a:endParaRPr sz="2800">
              <a:latin typeface="Arial"/>
              <a:cs typeface="Arial"/>
            </a:endParaRPr>
          </a:p>
          <a:p>
            <a:pPr>
              <a:lnSpc>
                <a:spcPct val="100000"/>
              </a:lnSpc>
              <a:spcBef>
                <a:spcPts val="665"/>
              </a:spcBef>
            </a:pPr>
            <a:endParaRPr sz="2800">
              <a:latin typeface="Arial"/>
              <a:cs typeface="Arial"/>
            </a:endParaRPr>
          </a:p>
          <a:p>
            <a:pPr marL="443865" marR="5080" indent="-178435">
              <a:lnSpc>
                <a:spcPct val="100000"/>
              </a:lnSpc>
              <a:tabLst>
                <a:tab pos="443865" algn="l"/>
              </a:tabLst>
            </a:pPr>
            <a:r>
              <a:rPr sz="2000" dirty="0">
                <a:solidFill>
                  <a:srgbClr val="0000DC"/>
                </a:solidFill>
                <a:latin typeface="Arial"/>
                <a:cs typeface="Arial"/>
              </a:rPr>
              <a:t>̶	</a:t>
            </a:r>
            <a:r>
              <a:rPr sz="2000" dirty="0">
                <a:latin typeface="Arial"/>
                <a:cs typeface="Arial"/>
              </a:rPr>
              <a:t>Single</a:t>
            </a:r>
            <a:r>
              <a:rPr sz="2000" spc="-90" dirty="0">
                <a:latin typeface="Arial"/>
                <a:cs typeface="Arial"/>
              </a:rPr>
              <a:t> </a:t>
            </a:r>
            <a:r>
              <a:rPr sz="2000" dirty="0">
                <a:latin typeface="Arial"/>
                <a:cs typeface="Arial"/>
              </a:rPr>
              <a:t>Nucleotide</a:t>
            </a:r>
            <a:r>
              <a:rPr sz="2000" spc="-105" dirty="0">
                <a:latin typeface="Arial"/>
                <a:cs typeface="Arial"/>
              </a:rPr>
              <a:t> </a:t>
            </a:r>
            <a:r>
              <a:rPr sz="2000" spc="-10" dirty="0">
                <a:latin typeface="Arial"/>
                <a:cs typeface="Arial"/>
              </a:rPr>
              <a:t>Polymorphism </a:t>
            </a:r>
            <a:r>
              <a:rPr sz="2000" dirty="0">
                <a:latin typeface="Arial"/>
                <a:cs typeface="Arial"/>
              </a:rPr>
              <a:t>Detection</a:t>
            </a:r>
            <a:r>
              <a:rPr sz="2000" spc="-65" dirty="0">
                <a:latin typeface="Arial"/>
                <a:cs typeface="Arial"/>
              </a:rPr>
              <a:t> </a:t>
            </a:r>
            <a:r>
              <a:rPr sz="2000" dirty="0">
                <a:latin typeface="Arial"/>
                <a:cs typeface="Arial"/>
              </a:rPr>
              <a:t>with</a:t>
            </a:r>
            <a:r>
              <a:rPr sz="2000" spc="-35" dirty="0">
                <a:latin typeface="Arial"/>
                <a:cs typeface="Arial"/>
              </a:rPr>
              <a:t> </a:t>
            </a:r>
            <a:r>
              <a:rPr sz="2000" dirty="0">
                <a:latin typeface="Arial"/>
                <a:cs typeface="Arial"/>
              </a:rPr>
              <a:t>the</a:t>
            </a:r>
            <a:r>
              <a:rPr sz="2000" spc="-45" dirty="0">
                <a:latin typeface="Arial"/>
                <a:cs typeface="Arial"/>
              </a:rPr>
              <a:t> </a:t>
            </a:r>
            <a:r>
              <a:rPr sz="2000" dirty="0">
                <a:latin typeface="Arial"/>
                <a:cs typeface="Arial"/>
              </a:rPr>
              <a:t>iPLEX®</a:t>
            </a:r>
            <a:r>
              <a:rPr sz="2000" spc="-25" dirty="0">
                <a:latin typeface="Arial"/>
                <a:cs typeface="Arial"/>
              </a:rPr>
              <a:t> </a:t>
            </a:r>
            <a:r>
              <a:rPr sz="2000" spc="-10" dirty="0">
                <a:latin typeface="Arial"/>
                <a:cs typeface="Arial"/>
              </a:rPr>
              <a:t>Assay </a:t>
            </a:r>
            <a:r>
              <a:rPr sz="2000" dirty="0">
                <a:latin typeface="Arial"/>
                <a:cs typeface="Arial"/>
              </a:rPr>
              <a:t>and</a:t>
            </a:r>
            <a:r>
              <a:rPr sz="2000" spc="-50" dirty="0">
                <a:latin typeface="Arial"/>
                <a:cs typeface="Arial"/>
              </a:rPr>
              <a:t> </a:t>
            </a:r>
            <a:r>
              <a:rPr sz="2000" dirty="0">
                <a:latin typeface="Arial"/>
                <a:cs typeface="Arial"/>
              </a:rPr>
              <a:t>the</a:t>
            </a:r>
            <a:r>
              <a:rPr sz="2000" spc="-55" dirty="0">
                <a:latin typeface="Arial"/>
                <a:cs typeface="Arial"/>
              </a:rPr>
              <a:t> </a:t>
            </a:r>
            <a:r>
              <a:rPr sz="2000" dirty="0">
                <a:latin typeface="Arial"/>
                <a:cs typeface="Arial"/>
              </a:rPr>
              <a:t>MassARRAY®</a:t>
            </a:r>
            <a:r>
              <a:rPr sz="2000" spc="-50" dirty="0">
                <a:latin typeface="Arial"/>
                <a:cs typeface="Arial"/>
              </a:rPr>
              <a:t> </a:t>
            </a:r>
            <a:r>
              <a:rPr sz="2000" spc="-10" dirty="0">
                <a:latin typeface="Arial"/>
                <a:cs typeface="Arial"/>
              </a:rPr>
              <a:t>System</a:t>
            </a:r>
            <a:endParaRPr sz="2000">
              <a:latin typeface="Arial"/>
              <a:cs typeface="Arial"/>
            </a:endParaRPr>
          </a:p>
        </p:txBody>
      </p:sp>
      <p:pic>
        <p:nvPicPr>
          <p:cNvPr id="4" name="object 4"/>
          <p:cNvPicPr/>
          <p:nvPr/>
        </p:nvPicPr>
        <p:blipFill>
          <a:blip r:embed="rId2" cstate="print"/>
          <a:stretch>
            <a:fillRect/>
          </a:stretch>
        </p:blipFill>
        <p:spPr>
          <a:xfrm>
            <a:off x="6950964" y="1527047"/>
            <a:ext cx="3633216" cy="423672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578916" y="1502791"/>
            <a:ext cx="7115809" cy="1097915"/>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Metody</a:t>
            </a:r>
            <a:r>
              <a:rPr sz="2800" spc="-90" dirty="0">
                <a:latin typeface="Arial"/>
                <a:cs typeface="Arial"/>
              </a:rPr>
              <a:t> </a:t>
            </a:r>
            <a:r>
              <a:rPr sz="2800" spc="-10" dirty="0">
                <a:latin typeface="Arial"/>
                <a:cs typeface="Arial"/>
              </a:rPr>
              <a:t>genotypizace</a:t>
            </a:r>
            <a:endParaRPr sz="280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a:t>
            </a:r>
            <a:r>
              <a:rPr sz="2000" dirty="0">
                <a:latin typeface="Arial"/>
                <a:cs typeface="Arial"/>
              </a:rPr>
              <a:t>výběr</a:t>
            </a:r>
            <a:r>
              <a:rPr sz="2000" spc="-40" dirty="0">
                <a:latin typeface="Arial"/>
                <a:cs typeface="Arial"/>
              </a:rPr>
              <a:t> </a:t>
            </a:r>
            <a:r>
              <a:rPr sz="2000" dirty="0">
                <a:latin typeface="Arial"/>
                <a:cs typeface="Arial"/>
              </a:rPr>
              <a:t>vhodného</a:t>
            </a:r>
            <a:r>
              <a:rPr sz="2000" spc="-40" dirty="0">
                <a:latin typeface="Arial"/>
                <a:cs typeface="Arial"/>
              </a:rPr>
              <a:t> </a:t>
            </a:r>
            <a:r>
              <a:rPr sz="2000" dirty="0">
                <a:latin typeface="Arial"/>
                <a:cs typeface="Arial"/>
              </a:rPr>
              <a:t>metodického</a:t>
            </a:r>
            <a:r>
              <a:rPr sz="2000" spc="-45" dirty="0">
                <a:latin typeface="Arial"/>
                <a:cs typeface="Arial"/>
              </a:rPr>
              <a:t> </a:t>
            </a:r>
            <a:r>
              <a:rPr sz="2000" dirty="0">
                <a:latin typeface="Arial"/>
                <a:cs typeface="Arial"/>
              </a:rPr>
              <a:t>přístupu</a:t>
            </a:r>
            <a:r>
              <a:rPr sz="2000" spc="-40" dirty="0">
                <a:latin typeface="Arial"/>
                <a:cs typeface="Arial"/>
              </a:rPr>
              <a:t> </a:t>
            </a:r>
            <a:r>
              <a:rPr sz="2000" dirty="0">
                <a:latin typeface="Arial"/>
                <a:cs typeface="Arial"/>
              </a:rPr>
              <a:t>–</a:t>
            </a:r>
            <a:r>
              <a:rPr sz="2000" spc="-25" dirty="0">
                <a:latin typeface="Arial"/>
                <a:cs typeface="Arial"/>
              </a:rPr>
              <a:t> </a:t>
            </a:r>
            <a:r>
              <a:rPr sz="2000" dirty="0">
                <a:latin typeface="Arial"/>
                <a:cs typeface="Arial"/>
              </a:rPr>
              <a:t>podle</a:t>
            </a:r>
            <a:r>
              <a:rPr sz="2000" spc="-30" dirty="0">
                <a:latin typeface="Arial"/>
                <a:cs typeface="Arial"/>
              </a:rPr>
              <a:t> </a:t>
            </a:r>
            <a:r>
              <a:rPr sz="2000" dirty="0">
                <a:latin typeface="Arial"/>
                <a:cs typeface="Arial"/>
              </a:rPr>
              <a:t>čeho</a:t>
            </a:r>
            <a:r>
              <a:rPr sz="2000" spc="-25" dirty="0">
                <a:latin typeface="Arial"/>
                <a:cs typeface="Arial"/>
              </a:rPr>
              <a:t> </a:t>
            </a:r>
            <a:r>
              <a:rPr sz="2000" spc="-10" dirty="0">
                <a:latin typeface="Arial"/>
                <a:cs typeface="Arial"/>
              </a:rPr>
              <a:t>vybírat</a:t>
            </a:r>
            <a:endParaRPr sz="2000">
              <a:latin typeface="Arial"/>
              <a:cs typeface="Arial"/>
            </a:endParaRPr>
          </a:p>
        </p:txBody>
      </p:sp>
      <p:pic>
        <p:nvPicPr>
          <p:cNvPr id="4" name="object 4"/>
          <p:cNvPicPr/>
          <p:nvPr/>
        </p:nvPicPr>
        <p:blipFill>
          <a:blip r:embed="rId2" cstate="print"/>
          <a:stretch>
            <a:fillRect/>
          </a:stretch>
        </p:blipFill>
        <p:spPr>
          <a:xfrm>
            <a:off x="0" y="1316736"/>
            <a:ext cx="12192000" cy="541629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4" name="object 4"/>
          <p:cNvSpPr txBox="1"/>
          <p:nvPr/>
        </p:nvSpPr>
        <p:spPr>
          <a:xfrm>
            <a:off x="724916" y="1428140"/>
            <a:ext cx="6185535" cy="1586230"/>
          </a:xfrm>
          <a:prstGeom prst="rect">
            <a:avLst/>
          </a:prstGeom>
        </p:spPr>
        <p:txBody>
          <a:bodyPr vert="horz" wrap="square" lIns="0" tIns="43180" rIns="0" bIns="0" rtlCol="0">
            <a:spAutoFit/>
          </a:bodyPr>
          <a:lstStyle/>
          <a:p>
            <a:pPr marL="12700">
              <a:lnSpc>
                <a:spcPct val="100000"/>
              </a:lnSpc>
              <a:spcBef>
                <a:spcPts val="340"/>
              </a:spcBef>
              <a:tabLst>
                <a:tab pos="192405" algn="l"/>
              </a:tabLst>
            </a:pPr>
            <a:r>
              <a:rPr sz="2800" dirty="0">
                <a:solidFill>
                  <a:srgbClr val="0000DC"/>
                </a:solidFill>
                <a:latin typeface="Arial"/>
                <a:cs typeface="Arial"/>
              </a:rPr>
              <a:t>̶	</a:t>
            </a:r>
            <a:r>
              <a:rPr sz="2800" dirty="0">
                <a:latin typeface="Arial"/>
                <a:cs typeface="Arial"/>
              </a:rPr>
              <a:t>Kandidátní</a:t>
            </a:r>
            <a:r>
              <a:rPr sz="2800" spc="-80" dirty="0">
                <a:latin typeface="Arial"/>
                <a:cs typeface="Arial"/>
              </a:rPr>
              <a:t> </a:t>
            </a:r>
            <a:r>
              <a:rPr sz="2800" dirty="0">
                <a:latin typeface="Arial"/>
                <a:cs typeface="Arial"/>
              </a:rPr>
              <a:t>geny</a:t>
            </a:r>
            <a:r>
              <a:rPr sz="2800" spc="-70" dirty="0">
                <a:latin typeface="Arial"/>
                <a:cs typeface="Arial"/>
              </a:rPr>
              <a:t> </a:t>
            </a:r>
            <a:r>
              <a:rPr sz="2800" dirty="0">
                <a:latin typeface="Arial"/>
                <a:cs typeface="Arial"/>
              </a:rPr>
              <a:t>asociované</a:t>
            </a:r>
            <a:r>
              <a:rPr sz="2800" spc="-70" dirty="0">
                <a:latin typeface="Arial"/>
                <a:cs typeface="Arial"/>
              </a:rPr>
              <a:t> </a:t>
            </a:r>
            <a:r>
              <a:rPr sz="2800" dirty="0">
                <a:latin typeface="Arial"/>
                <a:cs typeface="Arial"/>
              </a:rPr>
              <a:t>s</a:t>
            </a:r>
            <a:r>
              <a:rPr sz="2800" spc="-75" dirty="0">
                <a:latin typeface="Arial"/>
                <a:cs typeface="Arial"/>
              </a:rPr>
              <a:t> </a:t>
            </a:r>
            <a:r>
              <a:rPr sz="2800" spc="-10" dirty="0">
                <a:latin typeface="Arial"/>
                <a:cs typeface="Arial"/>
              </a:rPr>
              <a:t>rizikem</a:t>
            </a:r>
            <a:endParaRPr sz="2800" dirty="0">
              <a:latin typeface="Arial"/>
              <a:cs typeface="Arial"/>
            </a:endParaRPr>
          </a:p>
          <a:p>
            <a:pPr marL="2684780">
              <a:lnSpc>
                <a:spcPct val="100000"/>
              </a:lnSpc>
              <a:spcBef>
                <a:spcPts val="240"/>
              </a:spcBef>
            </a:pPr>
            <a:r>
              <a:rPr sz="2800" dirty="0">
                <a:latin typeface="Arial"/>
                <a:cs typeface="Arial"/>
              </a:rPr>
              <a:t>vzniku</a:t>
            </a:r>
            <a:r>
              <a:rPr sz="2800" spc="-100" dirty="0">
                <a:latin typeface="Arial"/>
                <a:cs typeface="Arial"/>
              </a:rPr>
              <a:t> </a:t>
            </a:r>
            <a:r>
              <a:rPr sz="2800" dirty="0">
                <a:latin typeface="Arial"/>
                <a:cs typeface="Arial"/>
              </a:rPr>
              <a:t>zubního</a:t>
            </a:r>
            <a:r>
              <a:rPr sz="2800" spc="-85" dirty="0">
                <a:latin typeface="Arial"/>
                <a:cs typeface="Arial"/>
              </a:rPr>
              <a:t> </a:t>
            </a:r>
            <a:r>
              <a:rPr sz="2800" spc="-20" dirty="0">
                <a:latin typeface="Arial"/>
                <a:cs typeface="Arial"/>
              </a:rPr>
              <a:t>kazu</a:t>
            </a:r>
            <a:endParaRPr sz="2800" dirty="0">
              <a:latin typeface="Arial"/>
              <a:cs typeface="Arial"/>
            </a:endParaRPr>
          </a:p>
          <a:p>
            <a:pPr marL="265430">
              <a:lnSpc>
                <a:spcPct val="100000"/>
              </a:lnSpc>
              <a:spcBef>
                <a:spcPts val="2685"/>
              </a:spcBef>
              <a:tabLst>
                <a:tab pos="443865" algn="l"/>
              </a:tabLst>
            </a:pPr>
            <a:r>
              <a:rPr sz="2000" dirty="0">
                <a:solidFill>
                  <a:srgbClr val="0000DC"/>
                </a:solidFill>
                <a:latin typeface="Arial"/>
                <a:cs typeface="Arial"/>
              </a:rPr>
              <a:t>̶	</a:t>
            </a:r>
            <a:r>
              <a:rPr sz="2000" u="sng" dirty="0">
                <a:uFill>
                  <a:solidFill>
                    <a:srgbClr val="000000"/>
                  </a:solidFill>
                </a:uFill>
                <a:latin typeface="Arial"/>
                <a:cs typeface="Arial"/>
              </a:rPr>
              <a:t>Proteiny</a:t>
            </a:r>
            <a:r>
              <a:rPr sz="2000" u="sng" spc="-60" dirty="0">
                <a:uFill>
                  <a:solidFill>
                    <a:srgbClr val="000000"/>
                  </a:solidFill>
                </a:uFill>
                <a:latin typeface="Arial"/>
                <a:cs typeface="Arial"/>
              </a:rPr>
              <a:t> </a:t>
            </a:r>
            <a:r>
              <a:rPr sz="2000" u="sng" dirty="0">
                <a:uFill>
                  <a:solidFill>
                    <a:srgbClr val="000000"/>
                  </a:solidFill>
                </a:uFill>
                <a:latin typeface="Arial"/>
                <a:cs typeface="Arial"/>
              </a:rPr>
              <a:t>zapojené</a:t>
            </a:r>
            <a:r>
              <a:rPr sz="2000" u="sng" spc="-50" dirty="0">
                <a:uFill>
                  <a:solidFill>
                    <a:srgbClr val="000000"/>
                  </a:solidFill>
                </a:uFill>
                <a:latin typeface="Arial"/>
                <a:cs typeface="Arial"/>
              </a:rPr>
              <a:t> </a:t>
            </a:r>
            <a:r>
              <a:rPr sz="2000" u="sng" dirty="0">
                <a:uFill>
                  <a:solidFill>
                    <a:srgbClr val="000000"/>
                  </a:solidFill>
                </a:uFill>
                <a:latin typeface="Arial"/>
                <a:cs typeface="Arial"/>
              </a:rPr>
              <a:t>do</a:t>
            </a:r>
            <a:r>
              <a:rPr sz="2000" u="sng" spc="-35" dirty="0">
                <a:uFill>
                  <a:solidFill>
                    <a:srgbClr val="000000"/>
                  </a:solidFill>
                </a:uFill>
                <a:latin typeface="Arial"/>
                <a:cs typeface="Arial"/>
              </a:rPr>
              <a:t> </a:t>
            </a:r>
            <a:r>
              <a:rPr sz="2000" u="sng" dirty="0">
                <a:uFill>
                  <a:solidFill>
                    <a:srgbClr val="000000"/>
                  </a:solidFill>
                </a:uFill>
                <a:latin typeface="Arial"/>
                <a:cs typeface="Arial"/>
              </a:rPr>
              <a:t>vývoje</a:t>
            </a:r>
            <a:r>
              <a:rPr sz="2000" u="sng" spc="-25" dirty="0">
                <a:uFill>
                  <a:solidFill>
                    <a:srgbClr val="000000"/>
                  </a:solidFill>
                </a:uFill>
                <a:latin typeface="Arial"/>
                <a:cs typeface="Arial"/>
              </a:rPr>
              <a:t> </a:t>
            </a:r>
            <a:r>
              <a:rPr sz="2000" u="sng" spc="-10" dirty="0">
                <a:uFill>
                  <a:solidFill>
                    <a:srgbClr val="000000"/>
                  </a:solidFill>
                </a:uFill>
                <a:latin typeface="Arial"/>
                <a:cs typeface="Arial"/>
              </a:rPr>
              <a:t>skloviny</a:t>
            </a:r>
            <a:endParaRPr sz="2000" dirty="0">
              <a:latin typeface="Arial"/>
              <a:cs typeface="Arial"/>
            </a:endParaRPr>
          </a:p>
        </p:txBody>
      </p:sp>
      <p:sp>
        <p:nvSpPr>
          <p:cNvPr id="5" name="object 5"/>
          <p:cNvSpPr txBox="1"/>
          <p:nvPr/>
        </p:nvSpPr>
        <p:spPr>
          <a:xfrm>
            <a:off x="1282953" y="3234943"/>
            <a:ext cx="2736215" cy="269240"/>
          </a:xfrm>
          <a:prstGeom prst="rect">
            <a:avLst/>
          </a:prstGeom>
        </p:spPr>
        <p:txBody>
          <a:bodyPr vert="horz" wrap="square" lIns="0" tIns="12065" rIns="0" bIns="0" rtlCol="0">
            <a:spAutoFit/>
          </a:bodyPr>
          <a:lstStyle/>
          <a:p>
            <a:pPr marL="12700">
              <a:lnSpc>
                <a:spcPct val="100000"/>
              </a:lnSpc>
              <a:spcBef>
                <a:spcPts val="95"/>
              </a:spcBef>
            </a:pPr>
            <a:r>
              <a:rPr sz="1600" i="1" dirty="0">
                <a:latin typeface="Arial"/>
                <a:cs typeface="Arial"/>
              </a:rPr>
              <a:t>AMELX</a:t>
            </a:r>
            <a:r>
              <a:rPr sz="1600" i="1" spc="-5"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gen</a:t>
            </a:r>
            <a:r>
              <a:rPr sz="1600" spc="-25" dirty="0">
                <a:latin typeface="Arial"/>
                <a:cs typeface="Arial"/>
              </a:rPr>
              <a:t> </a:t>
            </a:r>
            <a:r>
              <a:rPr sz="1600" dirty="0">
                <a:latin typeface="Arial"/>
                <a:cs typeface="Arial"/>
              </a:rPr>
              <a:t>pro </a:t>
            </a:r>
            <a:r>
              <a:rPr sz="1600" spc="-10" dirty="0">
                <a:latin typeface="Arial"/>
                <a:cs typeface="Arial"/>
              </a:rPr>
              <a:t>amelogenin</a:t>
            </a:r>
            <a:endParaRPr sz="1600">
              <a:latin typeface="Arial"/>
              <a:cs typeface="Arial"/>
            </a:endParaRPr>
          </a:p>
        </p:txBody>
      </p:sp>
      <p:sp>
        <p:nvSpPr>
          <p:cNvPr id="6" name="object 6"/>
          <p:cNvSpPr txBox="1"/>
          <p:nvPr/>
        </p:nvSpPr>
        <p:spPr>
          <a:xfrm>
            <a:off x="1278382" y="3722623"/>
            <a:ext cx="2408555" cy="269240"/>
          </a:xfrm>
          <a:prstGeom prst="rect">
            <a:avLst/>
          </a:prstGeom>
        </p:spPr>
        <p:txBody>
          <a:bodyPr vert="horz" wrap="square" lIns="0" tIns="12065" rIns="0" bIns="0" rtlCol="0">
            <a:spAutoFit/>
          </a:bodyPr>
          <a:lstStyle/>
          <a:p>
            <a:pPr marL="12700">
              <a:lnSpc>
                <a:spcPct val="100000"/>
              </a:lnSpc>
              <a:spcBef>
                <a:spcPts val="95"/>
              </a:spcBef>
            </a:pPr>
            <a:r>
              <a:rPr sz="1600" i="1" dirty="0">
                <a:latin typeface="Arial"/>
                <a:cs typeface="Arial"/>
              </a:rPr>
              <a:t>ENAM</a:t>
            </a:r>
            <a:r>
              <a:rPr sz="1600" i="1" spc="-15"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gen</a:t>
            </a:r>
            <a:r>
              <a:rPr sz="1600" spc="-5" dirty="0">
                <a:latin typeface="Arial"/>
                <a:cs typeface="Arial"/>
              </a:rPr>
              <a:t> </a:t>
            </a:r>
            <a:r>
              <a:rPr sz="1600" dirty="0">
                <a:latin typeface="Arial"/>
                <a:cs typeface="Arial"/>
              </a:rPr>
              <a:t>pro</a:t>
            </a:r>
            <a:r>
              <a:rPr sz="1600" spc="-5" dirty="0">
                <a:latin typeface="Arial"/>
                <a:cs typeface="Arial"/>
              </a:rPr>
              <a:t> </a:t>
            </a:r>
            <a:r>
              <a:rPr sz="1600" spc="-10" dirty="0">
                <a:latin typeface="Arial"/>
                <a:cs typeface="Arial"/>
              </a:rPr>
              <a:t>enamelin</a:t>
            </a:r>
            <a:endParaRPr sz="1600">
              <a:latin typeface="Arial"/>
              <a:cs typeface="Arial"/>
            </a:endParaRPr>
          </a:p>
        </p:txBody>
      </p:sp>
      <p:sp>
        <p:nvSpPr>
          <p:cNvPr id="7" name="object 7"/>
          <p:cNvSpPr txBox="1"/>
          <p:nvPr/>
        </p:nvSpPr>
        <p:spPr>
          <a:xfrm>
            <a:off x="1282953" y="4210558"/>
            <a:ext cx="2227580" cy="269240"/>
          </a:xfrm>
          <a:prstGeom prst="rect">
            <a:avLst/>
          </a:prstGeom>
        </p:spPr>
        <p:txBody>
          <a:bodyPr vert="horz" wrap="square" lIns="0" tIns="12065" rIns="0" bIns="0" rtlCol="0">
            <a:spAutoFit/>
          </a:bodyPr>
          <a:lstStyle/>
          <a:p>
            <a:pPr marL="12700">
              <a:lnSpc>
                <a:spcPct val="100000"/>
              </a:lnSpc>
              <a:spcBef>
                <a:spcPts val="95"/>
              </a:spcBef>
            </a:pPr>
            <a:r>
              <a:rPr sz="1600" i="1" dirty="0">
                <a:latin typeface="Arial"/>
                <a:cs typeface="Arial"/>
              </a:rPr>
              <a:t>TUFT1</a:t>
            </a:r>
            <a:r>
              <a:rPr sz="1600" i="1" spc="-10"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gen pro</a:t>
            </a:r>
            <a:r>
              <a:rPr sz="1600" spc="-5" dirty="0">
                <a:latin typeface="Arial"/>
                <a:cs typeface="Arial"/>
              </a:rPr>
              <a:t> </a:t>
            </a:r>
            <a:r>
              <a:rPr sz="1600" spc="-10" dirty="0">
                <a:latin typeface="Arial"/>
                <a:cs typeface="Arial"/>
              </a:rPr>
              <a:t>tuftelin</a:t>
            </a:r>
            <a:endParaRPr sz="1600">
              <a:latin typeface="Arial"/>
              <a:cs typeface="Arial"/>
            </a:endParaRPr>
          </a:p>
        </p:txBody>
      </p:sp>
      <p:sp>
        <p:nvSpPr>
          <p:cNvPr id="8" name="object 8"/>
          <p:cNvSpPr txBox="1"/>
          <p:nvPr/>
        </p:nvSpPr>
        <p:spPr>
          <a:xfrm>
            <a:off x="1282953" y="4698238"/>
            <a:ext cx="5053965" cy="1732280"/>
          </a:xfrm>
          <a:prstGeom prst="rect">
            <a:avLst/>
          </a:prstGeom>
        </p:spPr>
        <p:txBody>
          <a:bodyPr vert="horz" wrap="square" lIns="0" tIns="12065" rIns="0" bIns="0" rtlCol="0">
            <a:spAutoFit/>
          </a:bodyPr>
          <a:lstStyle/>
          <a:p>
            <a:pPr marL="12700">
              <a:lnSpc>
                <a:spcPct val="100000"/>
              </a:lnSpc>
              <a:spcBef>
                <a:spcPts val="95"/>
              </a:spcBef>
            </a:pPr>
            <a:r>
              <a:rPr sz="1600" i="1" dirty="0">
                <a:latin typeface="Arial"/>
                <a:cs typeface="Arial"/>
              </a:rPr>
              <a:t>KLK4</a:t>
            </a:r>
            <a:r>
              <a:rPr sz="1600" i="1" spc="-40" dirty="0">
                <a:latin typeface="Arial"/>
                <a:cs typeface="Arial"/>
              </a:rPr>
              <a:t> </a:t>
            </a:r>
            <a:r>
              <a:rPr sz="1600" dirty="0">
                <a:latin typeface="Arial"/>
                <a:cs typeface="Arial"/>
              </a:rPr>
              <a:t>–</a:t>
            </a:r>
            <a:r>
              <a:rPr sz="1600" spc="-10" dirty="0">
                <a:latin typeface="Arial"/>
                <a:cs typeface="Arial"/>
              </a:rPr>
              <a:t> </a:t>
            </a:r>
            <a:r>
              <a:rPr sz="1600" dirty="0">
                <a:latin typeface="Arial"/>
                <a:cs typeface="Arial"/>
              </a:rPr>
              <a:t>gen</a:t>
            </a:r>
            <a:r>
              <a:rPr sz="1600" spc="-25" dirty="0">
                <a:latin typeface="Arial"/>
                <a:cs typeface="Arial"/>
              </a:rPr>
              <a:t> </a:t>
            </a:r>
            <a:r>
              <a:rPr sz="1600" dirty="0">
                <a:latin typeface="Arial"/>
                <a:cs typeface="Arial"/>
              </a:rPr>
              <a:t>pro kallikrein</a:t>
            </a:r>
            <a:r>
              <a:rPr sz="1600" spc="-35" dirty="0">
                <a:latin typeface="Arial"/>
                <a:cs typeface="Arial"/>
              </a:rPr>
              <a:t> </a:t>
            </a:r>
            <a:r>
              <a:rPr sz="1600" spc="-50" dirty="0">
                <a:latin typeface="Arial"/>
                <a:cs typeface="Arial"/>
              </a:rPr>
              <a:t>4</a:t>
            </a:r>
            <a:endParaRPr sz="1600">
              <a:latin typeface="Arial"/>
              <a:cs typeface="Arial"/>
            </a:endParaRPr>
          </a:p>
          <a:p>
            <a:pPr>
              <a:lnSpc>
                <a:spcPct val="100000"/>
              </a:lnSpc>
              <a:spcBef>
                <a:spcPts val="80"/>
              </a:spcBef>
            </a:pPr>
            <a:endParaRPr sz="1600">
              <a:latin typeface="Arial"/>
              <a:cs typeface="Arial"/>
            </a:endParaRPr>
          </a:p>
          <a:p>
            <a:pPr marL="12700">
              <a:lnSpc>
                <a:spcPct val="100000"/>
              </a:lnSpc>
            </a:pPr>
            <a:r>
              <a:rPr sz="1600" i="1" dirty="0">
                <a:latin typeface="Arial"/>
                <a:cs typeface="Arial"/>
              </a:rPr>
              <a:t>AMBN</a:t>
            </a:r>
            <a:r>
              <a:rPr sz="1600" i="1" spc="-10"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gen</a:t>
            </a:r>
            <a:r>
              <a:rPr sz="1600" spc="-10" dirty="0">
                <a:latin typeface="Arial"/>
                <a:cs typeface="Arial"/>
              </a:rPr>
              <a:t> </a:t>
            </a:r>
            <a:r>
              <a:rPr sz="1600" dirty="0">
                <a:latin typeface="Arial"/>
                <a:cs typeface="Arial"/>
              </a:rPr>
              <a:t>pro</a:t>
            </a:r>
            <a:r>
              <a:rPr sz="1600" spc="-5" dirty="0">
                <a:latin typeface="Arial"/>
                <a:cs typeface="Arial"/>
              </a:rPr>
              <a:t> </a:t>
            </a:r>
            <a:r>
              <a:rPr sz="1600" spc="-10" dirty="0">
                <a:latin typeface="Arial"/>
                <a:cs typeface="Arial"/>
              </a:rPr>
              <a:t>ameloblastin</a:t>
            </a:r>
            <a:endParaRPr sz="1600">
              <a:latin typeface="Arial"/>
              <a:cs typeface="Arial"/>
            </a:endParaRPr>
          </a:p>
          <a:p>
            <a:pPr>
              <a:lnSpc>
                <a:spcPct val="100000"/>
              </a:lnSpc>
              <a:spcBef>
                <a:spcPts val="80"/>
              </a:spcBef>
            </a:pPr>
            <a:endParaRPr sz="1600">
              <a:latin typeface="Arial"/>
              <a:cs typeface="Arial"/>
            </a:endParaRPr>
          </a:p>
          <a:p>
            <a:pPr marL="12700">
              <a:lnSpc>
                <a:spcPct val="100000"/>
              </a:lnSpc>
              <a:spcBef>
                <a:spcPts val="5"/>
              </a:spcBef>
            </a:pPr>
            <a:r>
              <a:rPr sz="1600" i="1" dirty="0">
                <a:latin typeface="Arial"/>
                <a:cs typeface="Arial"/>
              </a:rPr>
              <a:t>TFIP11</a:t>
            </a:r>
            <a:r>
              <a:rPr sz="1600" i="1" spc="-1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gen</a:t>
            </a:r>
            <a:r>
              <a:rPr sz="1600" spc="-15" dirty="0">
                <a:latin typeface="Arial"/>
                <a:cs typeface="Arial"/>
              </a:rPr>
              <a:t> </a:t>
            </a:r>
            <a:r>
              <a:rPr sz="1600" dirty="0">
                <a:latin typeface="Arial"/>
                <a:cs typeface="Arial"/>
              </a:rPr>
              <a:t>pro</a:t>
            </a:r>
            <a:r>
              <a:rPr sz="1600" spc="-20" dirty="0">
                <a:latin typeface="Arial"/>
                <a:cs typeface="Arial"/>
              </a:rPr>
              <a:t> </a:t>
            </a:r>
            <a:r>
              <a:rPr sz="1600" dirty="0">
                <a:latin typeface="Arial"/>
                <a:cs typeface="Arial"/>
              </a:rPr>
              <a:t>protein</a:t>
            </a:r>
            <a:r>
              <a:rPr sz="1600" spc="-20" dirty="0">
                <a:latin typeface="Arial"/>
                <a:cs typeface="Arial"/>
              </a:rPr>
              <a:t> </a:t>
            </a:r>
            <a:r>
              <a:rPr sz="1600" spc="-10" dirty="0">
                <a:latin typeface="Arial"/>
                <a:cs typeface="Arial"/>
              </a:rPr>
              <a:t>interagující</a:t>
            </a:r>
            <a:r>
              <a:rPr sz="1600" spc="-30" dirty="0">
                <a:latin typeface="Arial"/>
                <a:cs typeface="Arial"/>
              </a:rPr>
              <a:t> </a:t>
            </a:r>
            <a:r>
              <a:rPr sz="1600" dirty="0">
                <a:latin typeface="Arial"/>
                <a:cs typeface="Arial"/>
              </a:rPr>
              <a:t>s</a:t>
            </a:r>
            <a:r>
              <a:rPr sz="1600" spc="5" dirty="0">
                <a:latin typeface="Arial"/>
                <a:cs typeface="Arial"/>
              </a:rPr>
              <a:t> </a:t>
            </a:r>
            <a:r>
              <a:rPr sz="1600" spc="-10" dirty="0">
                <a:latin typeface="Arial"/>
                <a:cs typeface="Arial"/>
              </a:rPr>
              <a:t>tuftelinem</a:t>
            </a:r>
            <a:endParaRPr sz="1600">
              <a:latin typeface="Arial"/>
              <a:cs typeface="Arial"/>
            </a:endParaRPr>
          </a:p>
          <a:p>
            <a:pPr>
              <a:lnSpc>
                <a:spcPct val="100000"/>
              </a:lnSpc>
              <a:spcBef>
                <a:spcPts val="75"/>
              </a:spcBef>
            </a:pPr>
            <a:endParaRPr sz="1600">
              <a:latin typeface="Arial"/>
              <a:cs typeface="Arial"/>
            </a:endParaRPr>
          </a:p>
          <a:p>
            <a:pPr marL="12700">
              <a:lnSpc>
                <a:spcPct val="100000"/>
              </a:lnSpc>
              <a:spcBef>
                <a:spcPts val="5"/>
              </a:spcBef>
            </a:pPr>
            <a:r>
              <a:rPr sz="1600" i="1" dirty="0">
                <a:latin typeface="Arial"/>
                <a:cs typeface="Arial"/>
              </a:rPr>
              <a:t>MMPs</a:t>
            </a:r>
            <a:r>
              <a:rPr sz="1600" i="1" spc="-5" dirty="0">
                <a:latin typeface="Arial"/>
                <a:cs typeface="Arial"/>
              </a:rPr>
              <a:t> </a:t>
            </a:r>
            <a:r>
              <a:rPr sz="1600" dirty="0">
                <a:latin typeface="Arial"/>
                <a:cs typeface="Arial"/>
              </a:rPr>
              <a:t>(</a:t>
            </a:r>
            <a:r>
              <a:rPr sz="1600" i="1" dirty="0">
                <a:latin typeface="Arial"/>
                <a:cs typeface="Arial"/>
              </a:rPr>
              <a:t>MMP20</a:t>
            </a:r>
            <a:r>
              <a:rPr sz="1600" dirty="0">
                <a:latin typeface="Arial"/>
                <a:cs typeface="Arial"/>
              </a:rPr>
              <a:t>)</a:t>
            </a:r>
            <a:r>
              <a:rPr sz="1600" spc="-10"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geny</a:t>
            </a:r>
            <a:r>
              <a:rPr sz="1600" spc="-40" dirty="0">
                <a:latin typeface="Arial"/>
                <a:cs typeface="Arial"/>
              </a:rPr>
              <a:t> </a:t>
            </a:r>
            <a:r>
              <a:rPr sz="1600" dirty="0">
                <a:latin typeface="Arial"/>
                <a:cs typeface="Arial"/>
              </a:rPr>
              <a:t>pro</a:t>
            </a:r>
            <a:r>
              <a:rPr sz="1600" spc="-40" dirty="0">
                <a:latin typeface="Arial"/>
                <a:cs typeface="Arial"/>
              </a:rPr>
              <a:t> </a:t>
            </a:r>
            <a:r>
              <a:rPr sz="1600" dirty="0">
                <a:latin typeface="Arial"/>
                <a:cs typeface="Arial"/>
              </a:rPr>
              <a:t>matrixové</a:t>
            </a:r>
            <a:r>
              <a:rPr sz="1600" spc="-25" dirty="0">
                <a:latin typeface="Arial"/>
                <a:cs typeface="Arial"/>
              </a:rPr>
              <a:t> </a:t>
            </a:r>
            <a:r>
              <a:rPr sz="1600" spc="-10" dirty="0">
                <a:latin typeface="Arial"/>
                <a:cs typeface="Arial"/>
              </a:rPr>
              <a:t>metaloproteinázy</a:t>
            </a:r>
            <a:endParaRPr sz="1600">
              <a:latin typeface="Arial"/>
              <a:cs typeface="Arial"/>
            </a:endParaRPr>
          </a:p>
        </p:txBody>
      </p:sp>
      <p:pic>
        <p:nvPicPr>
          <p:cNvPr id="9" name="object 9"/>
          <p:cNvPicPr/>
          <p:nvPr/>
        </p:nvPicPr>
        <p:blipFill>
          <a:blip r:embed="rId2" cstate="print"/>
          <a:stretch>
            <a:fillRect/>
          </a:stretch>
        </p:blipFill>
        <p:spPr>
          <a:xfrm>
            <a:off x="7458456" y="59435"/>
            <a:ext cx="4671059" cy="3428999"/>
          </a:xfrm>
          <a:prstGeom prst="rect">
            <a:avLst/>
          </a:prstGeom>
        </p:spPr>
      </p:pic>
      <p:sp>
        <p:nvSpPr>
          <p:cNvPr id="10" name="object 10"/>
          <p:cNvSpPr txBox="1"/>
          <p:nvPr/>
        </p:nvSpPr>
        <p:spPr>
          <a:xfrm>
            <a:off x="7433818" y="3534283"/>
            <a:ext cx="4681220" cy="1092200"/>
          </a:xfrm>
          <a:prstGeom prst="rect">
            <a:avLst/>
          </a:prstGeom>
        </p:spPr>
        <p:txBody>
          <a:bodyPr vert="horz" wrap="square" lIns="0" tIns="12065" rIns="0" bIns="0" rtlCol="0">
            <a:spAutoFit/>
          </a:bodyPr>
          <a:lstStyle/>
          <a:p>
            <a:pPr marL="12700" marR="5080" algn="just">
              <a:lnSpc>
                <a:spcPct val="100000"/>
              </a:lnSpc>
              <a:spcBef>
                <a:spcPts val="95"/>
              </a:spcBef>
            </a:pPr>
            <a:r>
              <a:rPr sz="700" dirty="0">
                <a:latin typeface="Arial"/>
                <a:cs typeface="Arial"/>
              </a:rPr>
              <a:t>Schematic</a:t>
            </a:r>
            <a:r>
              <a:rPr sz="700" spc="55" dirty="0">
                <a:latin typeface="Arial"/>
                <a:cs typeface="Arial"/>
              </a:rPr>
              <a:t> </a:t>
            </a:r>
            <a:r>
              <a:rPr sz="700" dirty="0">
                <a:latin typeface="Arial"/>
                <a:cs typeface="Arial"/>
              </a:rPr>
              <a:t>diagram</a:t>
            </a:r>
            <a:r>
              <a:rPr sz="700" spc="75" dirty="0">
                <a:latin typeface="Arial"/>
                <a:cs typeface="Arial"/>
              </a:rPr>
              <a:t> </a:t>
            </a:r>
            <a:r>
              <a:rPr sz="700" dirty="0">
                <a:latin typeface="Arial"/>
                <a:cs typeface="Arial"/>
              </a:rPr>
              <a:t>of</a:t>
            </a:r>
            <a:r>
              <a:rPr sz="700" spc="70" dirty="0">
                <a:latin typeface="Arial"/>
                <a:cs typeface="Arial"/>
              </a:rPr>
              <a:t> </a:t>
            </a:r>
            <a:r>
              <a:rPr sz="700" dirty="0">
                <a:latin typeface="Arial"/>
                <a:cs typeface="Arial"/>
              </a:rPr>
              <a:t>histological</a:t>
            </a:r>
            <a:r>
              <a:rPr sz="700" spc="55" dirty="0">
                <a:latin typeface="Arial"/>
                <a:cs typeface="Arial"/>
              </a:rPr>
              <a:t> </a:t>
            </a:r>
            <a:r>
              <a:rPr sz="700" dirty="0">
                <a:latin typeface="Arial"/>
                <a:cs typeface="Arial"/>
              </a:rPr>
              <a:t>changes</a:t>
            </a:r>
            <a:r>
              <a:rPr sz="700" spc="55" dirty="0">
                <a:latin typeface="Arial"/>
                <a:cs typeface="Arial"/>
              </a:rPr>
              <a:t> </a:t>
            </a:r>
            <a:r>
              <a:rPr sz="700" dirty="0">
                <a:latin typeface="Arial"/>
                <a:cs typeface="Arial"/>
              </a:rPr>
              <a:t>in</a:t>
            </a:r>
            <a:r>
              <a:rPr sz="700" spc="55" dirty="0">
                <a:latin typeface="Arial"/>
                <a:cs typeface="Arial"/>
              </a:rPr>
              <a:t> </a:t>
            </a:r>
            <a:r>
              <a:rPr sz="700" dirty="0">
                <a:latin typeface="Arial"/>
                <a:cs typeface="Arial"/>
              </a:rPr>
              <a:t>amelogenesis.</a:t>
            </a:r>
            <a:r>
              <a:rPr sz="700" spc="55" dirty="0">
                <a:latin typeface="Arial"/>
                <a:cs typeface="Arial"/>
              </a:rPr>
              <a:t> </a:t>
            </a:r>
            <a:r>
              <a:rPr sz="700" dirty="0">
                <a:latin typeface="Arial"/>
                <a:cs typeface="Arial"/>
              </a:rPr>
              <a:t>The</a:t>
            </a:r>
            <a:r>
              <a:rPr sz="700" spc="70" dirty="0">
                <a:latin typeface="Arial"/>
                <a:cs typeface="Arial"/>
              </a:rPr>
              <a:t> </a:t>
            </a:r>
            <a:r>
              <a:rPr sz="700" dirty="0">
                <a:latin typeface="Arial"/>
                <a:cs typeface="Arial"/>
              </a:rPr>
              <a:t>histological</a:t>
            </a:r>
            <a:r>
              <a:rPr sz="700" spc="50" dirty="0">
                <a:latin typeface="Arial"/>
                <a:cs typeface="Arial"/>
              </a:rPr>
              <a:t> </a:t>
            </a:r>
            <a:r>
              <a:rPr sz="700" dirty="0">
                <a:latin typeface="Arial"/>
                <a:cs typeface="Arial"/>
              </a:rPr>
              <a:t>development</a:t>
            </a:r>
            <a:r>
              <a:rPr sz="700" spc="60" dirty="0">
                <a:latin typeface="Arial"/>
                <a:cs typeface="Arial"/>
              </a:rPr>
              <a:t> </a:t>
            </a:r>
            <a:r>
              <a:rPr sz="700" dirty="0">
                <a:latin typeface="Arial"/>
                <a:cs typeface="Arial"/>
              </a:rPr>
              <a:t>of</a:t>
            </a:r>
            <a:r>
              <a:rPr sz="700" spc="55" dirty="0">
                <a:latin typeface="Arial"/>
                <a:cs typeface="Arial"/>
              </a:rPr>
              <a:t> </a:t>
            </a:r>
            <a:r>
              <a:rPr sz="700" dirty="0">
                <a:latin typeface="Arial"/>
                <a:cs typeface="Arial"/>
              </a:rPr>
              <a:t>enamel</a:t>
            </a:r>
            <a:r>
              <a:rPr sz="700" spc="60" dirty="0">
                <a:latin typeface="Arial"/>
                <a:cs typeface="Arial"/>
              </a:rPr>
              <a:t> </a:t>
            </a:r>
            <a:r>
              <a:rPr sz="700" dirty="0">
                <a:latin typeface="Arial"/>
                <a:cs typeface="Arial"/>
              </a:rPr>
              <a:t>crystals</a:t>
            </a:r>
            <a:r>
              <a:rPr sz="700" spc="60" dirty="0">
                <a:latin typeface="Arial"/>
                <a:cs typeface="Arial"/>
              </a:rPr>
              <a:t> </a:t>
            </a:r>
            <a:r>
              <a:rPr sz="700" spc="-20" dirty="0">
                <a:latin typeface="Arial"/>
                <a:cs typeface="Arial"/>
              </a:rPr>
              <a:t>goes</a:t>
            </a:r>
            <a:r>
              <a:rPr sz="700" spc="500" dirty="0">
                <a:latin typeface="Arial"/>
                <a:cs typeface="Arial"/>
              </a:rPr>
              <a:t> </a:t>
            </a:r>
            <a:r>
              <a:rPr sz="700" dirty="0">
                <a:latin typeface="Arial"/>
                <a:cs typeface="Arial"/>
              </a:rPr>
              <a:t>hand</a:t>
            </a:r>
            <a:r>
              <a:rPr sz="700" spc="-10" dirty="0">
                <a:latin typeface="Arial"/>
                <a:cs typeface="Arial"/>
              </a:rPr>
              <a:t> </a:t>
            </a:r>
            <a:r>
              <a:rPr sz="700" dirty="0">
                <a:latin typeface="Arial"/>
                <a:cs typeface="Arial"/>
              </a:rPr>
              <a:t>in</a:t>
            </a:r>
            <a:r>
              <a:rPr sz="700" spc="-5" dirty="0">
                <a:latin typeface="Arial"/>
                <a:cs typeface="Arial"/>
              </a:rPr>
              <a:t> </a:t>
            </a:r>
            <a:r>
              <a:rPr sz="700" dirty="0">
                <a:latin typeface="Arial"/>
                <a:cs typeface="Arial"/>
              </a:rPr>
              <a:t>hand</a:t>
            </a:r>
            <a:r>
              <a:rPr sz="700" spc="-5" dirty="0">
                <a:latin typeface="Arial"/>
                <a:cs typeface="Arial"/>
              </a:rPr>
              <a:t> </a:t>
            </a:r>
            <a:r>
              <a:rPr sz="700" dirty="0">
                <a:latin typeface="Arial"/>
                <a:cs typeface="Arial"/>
              </a:rPr>
              <a:t>with</a:t>
            </a:r>
            <a:r>
              <a:rPr sz="700" spc="-5" dirty="0">
                <a:latin typeface="Arial"/>
                <a:cs typeface="Arial"/>
              </a:rPr>
              <a:t> </a:t>
            </a:r>
            <a:r>
              <a:rPr sz="700" dirty="0">
                <a:latin typeface="Arial"/>
                <a:cs typeface="Arial"/>
              </a:rPr>
              <a:t>changes in</a:t>
            </a:r>
            <a:r>
              <a:rPr sz="700" spc="-5" dirty="0">
                <a:latin typeface="Arial"/>
                <a:cs typeface="Arial"/>
              </a:rPr>
              <a:t> </a:t>
            </a:r>
            <a:r>
              <a:rPr sz="700" dirty="0">
                <a:latin typeface="Arial"/>
                <a:cs typeface="Arial"/>
              </a:rPr>
              <a:t>ameloblast morphology. </a:t>
            </a:r>
            <a:r>
              <a:rPr sz="700" spc="-10" dirty="0">
                <a:latin typeface="Arial"/>
                <a:cs typeface="Arial"/>
              </a:rPr>
              <a:t>Undifferentiated</a:t>
            </a:r>
            <a:r>
              <a:rPr sz="700" spc="-5" dirty="0">
                <a:latin typeface="Arial"/>
                <a:cs typeface="Arial"/>
              </a:rPr>
              <a:t> </a:t>
            </a:r>
            <a:r>
              <a:rPr sz="700" dirty="0">
                <a:latin typeface="Arial"/>
                <a:cs typeface="Arial"/>
              </a:rPr>
              <a:t>epithelial</a:t>
            </a:r>
            <a:r>
              <a:rPr sz="700" spc="-5" dirty="0">
                <a:latin typeface="Arial"/>
                <a:cs typeface="Arial"/>
              </a:rPr>
              <a:t> </a:t>
            </a:r>
            <a:r>
              <a:rPr sz="700" dirty="0">
                <a:latin typeface="Arial"/>
                <a:cs typeface="Arial"/>
              </a:rPr>
              <a:t>cells</a:t>
            </a:r>
            <a:r>
              <a:rPr sz="700" spc="-5" dirty="0">
                <a:latin typeface="Arial"/>
                <a:cs typeface="Arial"/>
              </a:rPr>
              <a:t> </a:t>
            </a:r>
            <a:r>
              <a:rPr sz="700" dirty="0">
                <a:latin typeface="Arial"/>
                <a:cs typeface="Arial"/>
              </a:rPr>
              <a:t>receive signals to</a:t>
            </a:r>
            <a:r>
              <a:rPr sz="700" spc="-5" dirty="0">
                <a:latin typeface="Arial"/>
                <a:cs typeface="Arial"/>
              </a:rPr>
              <a:t> </a:t>
            </a:r>
            <a:r>
              <a:rPr sz="700" dirty="0">
                <a:latin typeface="Arial"/>
                <a:cs typeface="Arial"/>
              </a:rPr>
              <a:t>transform</a:t>
            </a:r>
            <a:r>
              <a:rPr sz="700" spc="10" dirty="0">
                <a:latin typeface="Arial"/>
                <a:cs typeface="Arial"/>
              </a:rPr>
              <a:t> </a:t>
            </a:r>
            <a:r>
              <a:rPr sz="700" spc="-20" dirty="0">
                <a:latin typeface="Arial"/>
                <a:cs typeface="Arial"/>
              </a:rPr>
              <a:t>into</a:t>
            </a:r>
            <a:r>
              <a:rPr sz="700" spc="500" dirty="0">
                <a:latin typeface="Arial"/>
                <a:cs typeface="Arial"/>
              </a:rPr>
              <a:t> </a:t>
            </a:r>
            <a:r>
              <a:rPr sz="700" dirty="0">
                <a:latin typeface="Arial"/>
                <a:cs typeface="Arial"/>
              </a:rPr>
              <a:t>secretory</a:t>
            </a:r>
            <a:r>
              <a:rPr sz="700" spc="40" dirty="0">
                <a:latin typeface="Arial"/>
                <a:cs typeface="Arial"/>
              </a:rPr>
              <a:t> </a:t>
            </a:r>
            <a:r>
              <a:rPr sz="700" dirty="0">
                <a:latin typeface="Arial"/>
                <a:cs typeface="Arial"/>
              </a:rPr>
              <a:t>ameloblast</a:t>
            </a:r>
            <a:r>
              <a:rPr sz="700" spc="55" dirty="0">
                <a:latin typeface="Arial"/>
                <a:cs typeface="Arial"/>
              </a:rPr>
              <a:t> </a:t>
            </a:r>
            <a:r>
              <a:rPr sz="700" dirty="0">
                <a:latin typeface="Arial"/>
                <a:cs typeface="Arial"/>
              </a:rPr>
              <a:t>cells</a:t>
            </a:r>
            <a:r>
              <a:rPr sz="700" spc="45" dirty="0">
                <a:latin typeface="Arial"/>
                <a:cs typeface="Arial"/>
              </a:rPr>
              <a:t> </a:t>
            </a:r>
            <a:r>
              <a:rPr sz="700" dirty="0">
                <a:latin typeface="Arial"/>
                <a:cs typeface="Arial"/>
              </a:rPr>
              <a:t>of</a:t>
            </a:r>
            <a:r>
              <a:rPr sz="700" spc="55" dirty="0">
                <a:latin typeface="Arial"/>
                <a:cs typeface="Arial"/>
              </a:rPr>
              <a:t> </a:t>
            </a:r>
            <a:r>
              <a:rPr sz="700" dirty="0">
                <a:latin typeface="Arial"/>
                <a:cs typeface="Arial"/>
              </a:rPr>
              <a:t>some</a:t>
            </a:r>
            <a:r>
              <a:rPr sz="700" spc="50" dirty="0">
                <a:latin typeface="Arial"/>
                <a:cs typeface="Arial"/>
              </a:rPr>
              <a:t> </a:t>
            </a:r>
            <a:r>
              <a:rPr sz="700" dirty="0">
                <a:latin typeface="Arial"/>
                <a:cs typeface="Arial"/>
              </a:rPr>
              <a:t>75</a:t>
            </a:r>
            <a:r>
              <a:rPr sz="700" spc="55" dirty="0">
                <a:latin typeface="Arial"/>
                <a:cs typeface="Arial"/>
              </a:rPr>
              <a:t> </a:t>
            </a:r>
            <a:r>
              <a:rPr sz="700" dirty="0">
                <a:latin typeface="Arial"/>
                <a:cs typeface="Arial"/>
              </a:rPr>
              <a:t>μm</a:t>
            </a:r>
            <a:r>
              <a:rPr sz="700" spc="75" dirty="0">
                <a:latin typeface="Arial"/>
                <a:cs typeface="Arial"/>
              </a:rPr>
              <a:t> </a:t>
            </a:r>
            <a:r>
              <a:rPr sz="700" dirty="0">
                <a:latin typeface="Arial"/>
                <a:cs typeface="Arial"/>
              </a:rPr>
              <a:t>tall</a:t>
            </a:r>
            <a:r>
              <a:rPr sz="700" spc="55" dirty="0">
                <a:latin typeface="Arial"/>
                <a:cs typeface="Arial"/>
              </a:rPr>
              <a:t> </a:t>
            </a:r>
            <a:r>
              <a:rPr sz="700" dirty="0">
                <a:latin typeface="Arial"/>
                <a:cs typeface="Arial"/>
              </a:rPr>
              <a:t>and</a:t>
            </a:r>
            <a:r>
              <a:rPr sz="700" spc="65" dirty="0">
                <a:latin typeface="Arial"/>
                <a:cs typeface="Arial"/>
              </a:rPr>
              <a:t> </a:t>
            </a:r>
            <a:r>
              <a:rPr sz="700" dirty="0">
                <a:latin typeface="Cambria Math"/>
                <a:cs typeface="Cambria Math"/>
              </a:rPr>
              <a:t>∼</a:t>
            </a:r>
            <a:r>
              <a:rPr sz="700" dirty="0">
                <a:latin typeface="Arial"/>
                <a:cs typeface="Arial"/>
              </a:rPr>
              <a:t>5</a:t>
            </a:r>
            <a:r>
              <a:rPr sz="700" spc="55" dirty="0">
                <a:latin typeface="Arial"/>
                <a:cs typeface="Arial"/>
              </a:rPr>
              <a:t> </a:t>
            </a:r>
            <a:r>
              <a:rPr sz="700" dirty="0">
                <a:latin typeface="Arial"/>
                <a:cs typeface="Arial"/>
              </a:rPr>
              <a:t>μm</a:t>
            </a:r>
            <a:r>
              <a:rPr sz="700" spc="60" dirty="0">
                <a:latin typeface="Arial"/>
                <a:cs typeface="Arial"/>
              </a:rPr>
              <a:t> </a:t>
            </a:r>
            <a:r>
              <a:rPr sz="700" dirty="0">
                <a:latin typeface="Arial"/>
                <a:cs typeface="Arial"/>
              </a:rPr>
              <a:t>in</a:t>
            </a:r>
            <a:r>
              <a:rPr sz="700" spc="55" dirty="0">
                <a:latin typeface="Arial"/>
                <a:cs typeface="Arial"/>
              </a:rPr>
              <a:t> </a:t>
            </a:r>
            <a:r>
              <a:rPr sz="700" dirty="0">
                <a:latin typeface="Arial"/>
                <a:cs typeface="Arial"/>
              </a:rPr>
              <a:t>diameter</a:t>
            </a:r>
            <a:r>
              <a:rPr sz="700" spc="65" dirty="0">
                <a:latin typeface="Arial"/>
                <a:cs typeface="Arial"/>
              </a:rPr>
              <a:t> </a:t>
            </a:r>
            <a:r>
              <a:rPr sz="700" dirty="0">
                <a:latin typeface="Arial"/>
                <a:cs typeface="Arial"/>
              </a:rPr>
              <a:t>with</a:t>
            </a:r>
            <a:r>
              <a:rPr sz="700" spc="50" dirty="0">
                <a:latin typeface="Arial"/>
                <a:cs typeface="Arial"/>
              </a:rPr>
              <a:t> </a:t>
            </a:r>
            <a:r>
              <a:rPr sz="700" dirty="0">
                <a:latin typeface="Arial"/>
                <a:cs typeface="Arial"/>
              </a:rPr>
              <a:t>a</a:t>
            </a:r>
            <a:r>
              <a:rPr sz="700" spc="55" dirty="0">
                <a:latin typeface="Arial"/>
                <a:cs typeface="Arial"/>
              </a:rPr>
              <a:t> </a:t>
            </a:r>
            <a:r>
              <a:rPr sz="700" dirty="0">
                <a:latin typeface="Arial"/>
                <a:cs typeface="Arial"/>
              </a:rPr>
              <a:t>specialized</a:t>
            </a:r>
            <a:r>
              <a:rPr sz="700" spc="55" dirty="0">
                <a:latin typeface="Arial"/>
                <a:cs typeface="Arial"/>
              </a:rPr>
              <a:t> </a:t>
            </a:r>
            <a:r>
              <a:rPr sz="700" dirty="0">
                <a:latin typeface="Arial"/>
                <a:cs typeface="Arial"/>
              </a:rPr>
              <a:t>distal</a:t>
            </a:r>
            <a:r>
              <a:rPr sz="700" spc="55" dirty="0">
                <a:latin typeface="Arial"/>
                <a:cs typeface="Arial"/>
              </a:rPr>
              <a:t> </a:t>
            </a:r>
            <a:r>
              <a:rPr sz="700" dirty="0">
                <a:latin typeface="Arial"/>
                <a:cs typeface="Arial"/>
              </a:rPr>
              <a:t>cell</a:t>
            </a:r>
            <a:r>
              <a:rPr sz="700" spc="45" dirty="0">
                <a:latin typeface="Arial"/>
                <a:cs typeface="Arial"/>
              </a:rPr>
              <a:t> </a:t>
            </a:r>
            <a:r>
              <a:rPr sz="700" dirty="0">
                <a:latin typeface="Arial"/>
                <a:cs typeface="Arial"/>
              </a:rPr>
              <a:t>process</a:t>
            </a:r>
            <a:r>
              <a:rPr sz="700" spc="70" dirty="0">
                <a:latin typeface="Arial"/>
                <a:cs typeface="Arial"/>
              </a:rPr>
              <a:t> </a:t>
            </a:r>
            <a:r>
              <a:rPr sz="700" spc="-10" dirty="0">
                <a:latin typeface="Arial"/>
                <a:cs typeface="Arial"/>
              </a:rPr>
              <a:t>(Tomes’</a:t>
            </a:r>
            <a:r>
              <a:rPr sz="700" spc="500" dirty="0">
                <a:latin typeface="Arial"/>
                <a:cs typeface="Arial"/>
              </a:rPr>
              <a:t> </a:t>
            </a:r>
            <a:r>
              <a:rPr sz="700" dirty="0">
                <a:latin typeface="Arial"/>
                <a:cs typeface="Arial"/>
              </a:rPr>
              <a:t>process)</a:t>
            </a:r>
            <a:r>
              <a:rPr sz="700" spc="125" dirty="0">
                <a:latin typeface="Arial"/>
                <a:cs typeface="Arial"/>
              </a:rPr>
              <a:t> </a:t>
            </a:r>
            <a:r>
              <a:rPr sz="700" dirty="0">
                <a:latin typeface="Arial"/>
                <a:cs typeface="Arial"/>
              </a:rPr>
              <a:t>which</a:t>
            </a:r>
            <a:r>
              <a:rPr sz="700" spc="114" dirty="0">
                <a:latin typeface="Arial"/>
                <a:cs typeface="Arial"/>
              </a:rPr>
              <a:t> </a:t>
            </a:r>
            <a:r>
              <a:rPr sz="700" dirty="0">
                <a:latin typeface="Arial"/>
                <a:cs typeface="Arial"/>
              </a:rPr>
              <a:t>plays</a:t>
            </a:r>
            <a:r>
              <a:rPr sz="700" spc="130" dirty="0">
                <a:latin typeface="Arial"/>
                <a:cs typeface="Arial"/>
              </a:rPr>
              <a:t> </a:t>
            </a:r>
            <a:r>
              <a:rPr sz="700" dirty="0">
                <a:latin typeface="Arial"/>
                <a:cs typeface="Arial"/>
              </a:rPr>
              <a:t>an</a:t>
            </a:r>
            <a:r>
              <a:rPr sz="700" spc="114" dirty="0">
                <a:latin typeface="Arial"/>
                <a:cs typeface="Arial"/>
              </a:rPr>
              <a:t> </a:t>
            </a:r>
            <a:r>
              <a:rPr sz="700" dirty="0">
                <a:latin typeface="Arial"/>
                <a:cs typeface="Arial"/>
              </a:rPr>
              <a:t>important</a:t>
            </a:r>
            <a:r>
              <a:rPr sz="700" spc="145" dirty="0">
                <a:latin typeface="Arial"/>
                <a:cs typeface="Arial"/>
              </a:rPr>
              <a:t> </a:t>
            </a:r>
            <a:r>
              <a:rPr sz="700" dirty="0">
                <a:latin typeface="Arial"/>
                <a:cs typeface="Arial"/>
              </a:rPr>
              <a:t>role</a:t>
            </a:r>
            <a:r>
              <a:rPr sz="700" spc="120" dirty="0">
                <a:latin typeface="Arial"/>
                <a:cs typeface="Arial"/>
              </a:rPr>
              <a:t> </a:t>
            </a:r>
            <a:r>
              <a:rPr sz="700" dirty="0">
                <a:latin typeface="Arial"/>
                <a:cs typeface="Arial"/>
              </a:rPr>
              <a:t>in</a:t>
            </a:r>
            <a:r>
              <a:rPr sz="700" spc="114" dirty="0">
                <a:latin typeface="Arial"/>
                <a:cs typeface="Arial"/>
              </a:rPr>
              <a:t> </a:t>
            </a:r>
            <a:r>
              <a:rPr sz="700" dirty="0">
                <a:latin typeface="Arial"/>
                <a:cs typeface="Arial"/>
              </a:rPr>
              <a:t>matrix</a:t>
            </a:r>
            <a:r>
              <a:rPr sz="700" spc="120" dirty="0">
                <a:latin typeface="Arial"/>
                <a:cs typeface="Arial"/>
              </a:rPr>
              <a:t> </a:t>
            </a:r>
            <a:r>
              <a:rPr sz="700" dirty="0">
                <a:latin typeface="Arial"/>
                <a:cs typeface="Arial"/>
              </a:rPr>
              <a:t>exocytosis.</a:t>
            </a:r>
            <a:r>
              <a:rPr sz="700" spc="130" dirty="0">
                <a:latin typeface="Arial"/>
                <a:cs typeface="Arial"/>
              </a:rPr>
              <a:t> </a:t>
            </a:r>
            <a:r>
              <a:rPr sz="700" dirty="0">
                <a:latin typeface="Arial"/>
                <a:cs typeface="Arial"/>
              </a:rPr>
              <a:t>These</a:t>
            </a:r>
            <a:r>
              <a:rPr sz="700" spc="130" dirty="0">
                <a:latin typeface="Arial"/>
                <a:cs typeface="Arial"/>
              </a:rPr>
              <a:t> </a:t>
            </a:r>
            <a:r>
              <a:rPr sz="700" dirty="0">
                <a:latin typeface="Arial"/>
                <a:cs typeface="Arial"/>
              </a:rPr>
              <a:t>same</a:t>
            </a:r>
            <a:r>
              <a:rPr sz="700" spc="135" dirty="0">
                <a:latin typeface="Arial"/>
                <a:cs typeface="Arial"/>
              </a:rPr>
              <a:t> </a:t>
            </a:r>
            <a:r>
              <a:rPr sz="700" dirty="0">
                <a:latin typeface="Arial"/>
                <a:cs typeface="Arial"/>
              </a:rPr>
              <a:t>cells</a:t>
            </a:r>
            <a:r>
              <a:rPr sz="700" spc="120" dirty="0">
                <a:latin typeface="Arial"/>
                <a:cs typeface="Arial"/>
              </a:rPr>
              <a:t> </a:t>
            </a:r>
            <a:r>
              <a:rPr sz="700" dirty="0">
                <a:latin typeface="Arial"/>
                <a:cs typeface="Arial"/>
              </a:rPr>
              <a:t>will</a:t>
            </a:r>
            <a:r>
              <a:rPr sz="700" spc="120" dirty="0">
                <a:latin typeface="Arial"/>
                <a:cs typeface="Arial"/>
              </a:rPr>
              <a:t> </a:t>
            </a:r>
            <a:r>
              <a:rPr sz="700" dirty="0">
                <a:latin typeface="Arial"/>
                <a:cs typeface="Arial"/>
              </a:rPr>
              <a:t>retransform</a:t>
            </a:r>
            <a:r>
              <a:rPr sz="700" spc="145" dirty="0">
                <a:latin typeface="Arial"/>
                <a:cs typeface="Arial"/>
              </a:rPr>
              <a:t> </a:t>
            </a:r>
            <a:r>
              <a:rPr sz="700" dirty="0">
                <a:latin typeface="Arial"/>
                <a:cs typeface="Arial"/>
              </a:rPr>
              <a:t>into</a:t>
            </a:r>
            <a:r>
              <a:rPr sz="700" spc="114" dirty="0">
                <a:latin typeface="Arial"/>
                <a:cs typeface="Arial"/>
              </a:rPr>
              <a:t> </a:t>
            </a:r>
            <a:r>
              <a:rPr sz="700" dirty="0">
                <a:latin typeface="Arial"/>
                <a:cs typeface="Arial"/>
              </a:rPr>
              <a:t>shorter</a:t>
            </a:r>
            <a:r>
              <a:rPr sz="700" spc="130" dirty="0">
                <a:latin typeface="Arial"/>
                <a:cs typeface="Arial"/>
              </a:rPr>
              <a:t> </a:t>
            </a:r>
            <a:r>
              <a:rPr sz="700" spc="-10" dirty="0">
                <a:latin typeface="Arial"/>
                <a:cs typeface="Arial"/>
              </a:rPr>
              <a:t>cells</a:t>
            </a:r>
            <a:r>
              <a:rPr sz="700" spc="500" dirty="0">
                <a:latin typeface="Arial"/>
                <a:cs typeface="Arial"/>
              </a:rPr>
              <a:t> </a:t>
            </a:r>
            <a:r>
              <a:rPr sz="700" dirty="0">
                <a:latin typeface="Arial"/>
                <a:cs typeface="Arial"/>
              </a:rPr>
              <a:t>(</a:t>
            </a:r>
            <a:r>
              <a:rPr sz="700" dirty="0">
                <a:latin typeface="Cambria Math"/>
                <a:cs typeface="Cambria Math"/>
              </a:rPr>
              <a:t>∼</a:t>
            </a:r>
            <a:r>
              <a:rPr sz="700" dirty="0">
                <a:latin typeface="Arial"/>
                <a:cs typeface="Arial"/>
              </a:rPr>
              <a:t>35</a:t>
            </a:r>
            <a:r>
              <a:rPr sz="700" spc="100" dirty="0">
                <a:latin typeface="Arial"/>
                <a:cs typeface="Arial"/>
              </a:rPr>
              <a:t> </a:t>
            </a:r>
            <a:r>
              <a:rPr sz="700" dirty="0">
                <a:latin typeface="Arial"/>
                <a:cs typeface="Arial"/>
              </a:rPr>
              <a:t>μm</a:t>
            </a:r>
            <a:r>
              <a:rPr sz="700" spc="125" dirty="0">
                <a:latin typeface="Arial"/>
                <a:cs typeface="Arial"/>
              </a:rPr>
              <a:t> </a:t>
            </a:r>
            <a:r>
              <a:rPr sz="700" dirty="0">
                <a:latin typeface="Arial"/>
                <a:cs typeface="Arial"/>
              </a:rPr>
              <a:t>tall)</a:t>
            </a:r>
            <a:r>
              <a:rPr sz="700" spc="100" dirty="0">
                <a:latin typeface="Arial"/>
                <a:cs typeface="Arial"/>
              </a:rPr>
              <a:t> </a:t>
            </a:r>
            <a:r>
              <a:rPr sz="700" dirty="0">
                <a:latin typeface="Arial"/>
                <a:cs typeface="Arial"/>
              </a:rPr>
              <a:t>during</a:t>
            </a:r>
            <a:r>
              <a:rPr sz="700" spc="105" dirty="0">
                <a:latin typeface="Arial"/>
                <a:cs typeface="Arial"/>
              </a:rPr>
              <a:t> </a:t>
            </a:r>
            <a:r>
              <a:rPr sz="700" dirty="0">
                <a:latin typeface="Arial"/>
                <a:cs typeface="Arial"/>
              </a:rPr>
              <a:t>maturation</a:t>
            </a:r>
            <a:r>
              <a:rPr sz="700" spc="105" dirty="0">
                <a:latin typeface="Arial"/>
                <a:cs typeface="Arial"/>
              </a:rPr>
              <a:t> </a:t>
            </a:r>
            <a:r>
              <a:rPr sz="700" dirty="0">
                <a:latin typeface="Arial"/>
                <a:cs typeface="Arial"/>
              </a:rPr>
              <a:t>devoid</a:t>
            </a:r>
            <a:r>
              <a:rPr sz="700" spc="105" dirty="0">
                <a:latin typeface="Arial"/>
                <a:cs typeface="Arial"/>
              </a:rPr>
              <a:t> </a:t>
            </a:r>
            <a:r>
              <a:rPr sz="700" dirty="0">
                <a:latin typeface="Arial"/>
                <a:cs typeface="Arial"/>
              </a:rPr>
              <a:t>of</a:t>
            </a:r>
            <a:r>
              <a:rPr sz="700" spc="114" dirty="0">
                <a:latin typeface="Arial"/>
                <a:cs typeface="Arial"/>
              </a:rPr>
              <a:t> </a:t>
            </a:r>
            <a:r>
              <a:rPr sz="700" dirty="0">
                <a:latin typeface="Arial"/>
                <a:cs typeface="Arial"/>
              </a:rPr>
              <a:t>the</a:t>
            </a:r>
            <a:r>
              <a:rPr sz="700" spc="100" dirty="0">
                <a:latin typeface="Arial"/>
                <a:cs typeface="Arial"/>
              </a:rPr>
              <a:t> </a:t>
            </a:r>
            <a:r>
              <a:rPr sz="700" dirty="0">
                <a:latin typeface="Arial"/>
                <a:cs typeface="Arial"/>
              </a:rPr>
              <a:t>Tomes’</a:t>
            </a:r>
            <a:r>
              <a:rPr sz="700" spc="105" dirty="0">
                <a:latin typeface="Arial"/>
                <a:cs typeface="Arial"/>
              </a:rPr>
              <a:t> </a:t>
            </a:r>
            <a:r>
              <a:rPr sz="700" dirty="0">
                <a:latin typeface="Arial"/>
                <a:cs typeface="Arial"/>
              </a:rPr>
              <a:t>process.</a:t>
            </a:r>
            <a:r>
              <a:rPr sz="700" spc="120" dirty="0">
                <a:latin typeface="Arial"/>
                <a:cs typeface="Arial"/>
              </a:rPr>
              <a:t> </a:t>
            </a:r>
            <a:r>
              <a:rPr sz="700" dirty="0">
                <a:latin typeface="Arial"/>
                <a:cs typeface="Arial"/>
              </a:rPr>
              <a:t>In</a:t>
            </a:r>
            <a:r>
              <a:rPr sz="700" spc="100" dirty="0">
                <a:latin typeface="Arial"/>
                <a:cs typeface="Arial"/>
              </a:rPr>
              <a:t> </a:t>
            </a:r>
            <a:r>
              <a:rPr sz="700" dirty="0">
                <a:latin typeface="Arial"/>
                <a:cs typeface="Arial"/>
              </a:rPr>
              <a:t>maturation</a:t>
            </a:r>
            <a:r>
              <a:rPr sz="700" spc="100" dirty="0">
                <a:latin typeface="Arial"/>
                <a:cs typeface="Arial"/>
              </a:rPr>
              <a:t> </a:t>
            </a:r>
            <a:r>
              <a:rPr sz="700" dirty="0">
                <a:latin typeface="Arial"/>
                <a:cs typeface="Arial"/>
              </a:rPr>
              <a:t>stage,</a:t>
            </a:r>
            <a:r>
              <a:rPr sz="700" spc="120" dirty="0">
                <a:latin typeface="Arial"/>
                <a:cs typeface="Arial"/>
              </a:rPr>
              <a:t> </a:t>
            </a:r>
            <a:r>
              <a:rPr sz="700" dirty="0">
                <a:latin typeface="Arial"/>
                <a:cs typeface="Arial"/>
              </a:rPr>
              <a:t>ameloblasts</a:t>
            </a:r>
            <a:r>
              <a:rPr sz="700" spc="105" dirty="0">
                <a:latin typeface="Arial"/>
                <a:cs typeface="Arial"/>
              </a:rPr>
              <a:t> </a:t>
            </a:r>
            <a:r>
              <a:rPr sz="700" dirty="0">
                <a:latin typeface="Arial"/>
                <a:cs typeface="Arial"/>
              </a:rPr>
              <a:t>undergo</a:t>
            </a:r>
            <a:r>
              <a:rPr sz="700" spc="110" dirty="0">
                <a:latin typeface="Arial"/>
                <a:cs typeface="Arial"/>
              </a:rPr>
              <a:t> </a:t>
            </a:r>
            <a:r>
              <a:rPr sz="700" spc="-10" dirty="0">
                <a:latin typeface="Arial"/>
                <a:cs typeface="Arial"/>
              </a:rPr>
              <a:t>cyclical</a:t>
            </a:r>
            <a:r>
              <a:rPr sz="700" spc="500" dirty="0">
                <a:latin typeface="Arial"/>
                <a:cs typeface="Arial"/>
              </a:rPr>
              <a:t> </a:t>
            </a:r>
            <a:r>
              <a:rPr sz="700" dirty="0">
                <a:latin typeface="Arial"/>
                <a:cs typeface="Arial"/>
              </a:rPr>
              <a:t>changes</a:t>
            </a:r>
            <a:r>
              <a:rPr sz="700" spc="20" dirty="0">
                <a:latin typeface="Arial"/>
                <a:cs typeface="Arial"/>
              </a:rPr>
              <a:t> </a:t>
            </a:r>
            <a:r>
              <a:rPr sz="700" dirty="0">
                <a:latin typeface="Arial"/>
                <a:cs typeface="Arial"/>
              </a:rPr>
              <a:t>from</a:t>
            </a:r>
            <a:r>
              <a:rPr sz="700" spc="25" dirty="0">
                <a:latin typeface="Arial"/>
                <a:cs typeface="Arial"/>
              </a:rPr>
              <a:t> </a:t>
            </a:r>
            <a:r>
              <a:rPr sz="700" dirty="0">
                <a:latin typeface="Arial"/>
                <a:cs typeface="Arial"/>
              </a:rPr>
              <a:t>a</a:t>
            </a:r>
            <a:r>
              <a:rPr sz="700" spc="15" dirty="0">
                <a:latin typeface="Arial"/>
                <a:cs typeface="Arial"/>
              </a:rPr>
              <a:t> </a:t>
            </a:r>
            <a:r>
              <a:rPr sz="700" dirty="0">
                <a:latin typeface="Arial"/>
                <a:cs typeface="Arial"/>
              </a:rPr>
              <a:t>cell</a:t>
            </a:r>
            <a:r>
              <a:rPr sz="700" spc="20" dirty="0">
                <a:latin typeface="Arial"/>
                <a:cs typeface="Arial"/>
              </a:rPr>
              <a:t> </a:t>
            </a:r>
            <a:r>
              <a:rPr sz="700" dirty="0">
                <a:latin typeface="Arial"/>
                <a:cs typeface="Arial"/>
              </a:rPr>
              <a:t>with</a:t>
            </a:r>
            <a:r>
              <a:rPr sz="700" spc="20" dirty="0">
                <a:latin typeface="Arial"/>
                <a:cs typeface="Arial"/>
              </a:rPr>
              <a:t> </a:t>
            </a:r>
            <a:r>
              <a:rPr sz="700" dirty="0">
                <a:latin typeface="Arial"/>
                <a:cs typeface="Arial"/>
              </a:rPr>
              <a:t>a</a:t>
            </a:r>
            <a:r>
              <a:rPr sz="700" spc="15" dirty="0">
                <a:latin typeface="Arial"/>
                <a:cs typeface="Arial"/>
              </a:rPr>
              <a:t> </a:t>
            </a:r>
            <a:r>
              <a:rPr sz="700" dirty="0">
                <a:latin typeface="Arial"/>
                <a:cs typeface="Arial"/>
              </a:rPr>
              <a:t>distal</a:t>
            </a:r>
            <a:r>
              <a:rPr sz="700" spc="25" dirty="0">
                <a:latin typeface="Arial"/>
                <a:cs typeface="Arial"/>
              </a:rPr>
              <a:t> </a:t>
            </a:r>
            <a:r>
              <a:rPr sz="700" dirty="0">
                <a:latin typeface="Arial"/>
                <a:cs typeface="Arial"/>
              </a:rPr>
              <a:t>ruffled</a:t>
            </a:r>
            <a:r>
              <a:rPr sz="700" spc="15" dirty="0">
                <a:latin typeface="Arial"/>
                <a:cs typeface="Arial"/>
              </a:rPr>
              <a:t> </a:t>
            </a:r>
            <a:r>
              <a:rPr sz="700" dirty="0">
                <a:latin typeface="Arial"/>
                <a:cs typeface="Arial"/>
              </a:rPr>
              <a:t>border,</a:t>
            </a:r>
            <a:r>
              <a:rPr sz="700" spc="25" dirty="0">
                <a:latin typeface="Arial"/>
                <a:cs typeface="Arial"/>
              </a:rPr>
              <a:t> </a:t>
            </a:r>
            <a:r>
              <a:rPr sz="700" dirty="0">
                <a:latin typeface="Arial"/>
                <a:cs typeface="Arial"/>
              </a:rPr>
              <a:t>the</a:t>
            </a:r>
            <a:r>
              <a:rPr sz="700" spc="30" dirty="0">
                <a:latin typeface="Arial"/>
                <a:cs typeface="Arial"/>
              </a:rPr>
              <a:t> </a:t>
            </a:r>
            <a:r>
              <a:rPr sz="700" dirty="0">
                <a:latin typeface="Arial"/>
                <a:cs typeface="Arial"/>
              </a:rPr>
              <a:t>ruffled</a:t>
            </a:r>
            <a:r>
              <a:rPr sz="700" dirty="0">
                <a:latin typeface="Cambria Math"/>
                <a:cs typeface="Cambria Math"/>
              </a:rPr>
              <a:t>‐</a:t>
            </a:r>
            <a:r>
              <a:rPr sz="700" dirty="0">
                <a:latin typeface="Arial"/>
                <a:cs typeface="Arial"/>
              </a:rPr>
              <a:t>ameloblast</a:t>
            </a:r>
            <a:r>
              <a:rPr sz="700" spc="15" dirty="0">
                <a:latin typeface="Arial"/>
                <a:cs typeface="Arial"/>
              </a:rPr>
              <a:t> </a:t>
            </a:r>
            <a:r>
              <a:rPr sz="700" dirty="0">
                <a:latin typeface="Arial"/>
                <a:cs typeface="Arial"/>
              </a:rPr>
              <a:t>(RA),</a:t>
            </a:r>
            <a:r>
              <a:rPr sz="700" spc="30"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a</a:t>
            </a:r>
            <a:r>
              <a:rPr sz="700" spc="20" dirty="0">
                <a:latin typeface="Arial"/>
                <a:cs typeface="Arial"/>
              </a:rPr>
              <a:t> </a:t>
            </a:r>
            <a:r>
              <a:rPr sz="700" dirty="0">
                <a:latin typeface="Arial"/>
                <a:cs typeface="Arial"/>
              </a:rPr>
              <a:t>cell</a:t>
            </a:r>
            <a:r>
              <a:rPr sz="700" spc="20" dirty="0">
                <a:latin typeface="Arial"/>
                <a:cs typeface="Arial"/>
              </a:rPr>
              <a:t> </a:t>
            </a:r>
            <a:r>
              <a:rPr sz="700" dirty="0">
                <a:latin typeface="Arial"/>
                <a:cs typeface="Arial"/>
              </a:rPr>
              <a:t>with</a:t>
            </a:r>
            <a:r>
              <a:rPr sz="700" spc="30" dirty="0">
                <a:latin typeface="Arial"/>
                <a:cs typeface="Arial"/>
              </a:rPr>
              <a:t> </a:t>
            </a:r>
            <a:r>
              <a:rPr sz="700" dirty="0">
                <a:latin typeface="Arial"/>
                <a:cs typeface="Arial"/>
              </a:rPr>
              <a:t>a</a:t>
            </a:r>
            <a:r>
              <a:rPr sz="700" spc="15" dirty="0">
                <a:latin typeface="Arial"/>
                <a:cs typeface="Arial"/>
              </a:rPr>
              <a:t> </a:t>
            </a:r>
            <a:r>
              <a:rPr sz="700" dirty="0">
                <a:latin typeface="Arial"/>
                <a:cs typeface="Arial"/>
              </a:rPr>
              <a:t>smooth</a:t>
            </a:r>
            <a:r>
              <a:rPr sz="700" spc="25" dirty="0">
                <a:latin typeface="Arial"/>
                <a:cs typeface="Arial"/>
              </a:rPr>
              <a:t> </a:t>
            </a:r>
            <a:r>
              <a:rPr sz="700" dirty="0">
                <a:latin typeface="Arial"/>
                <a:cs typeface="Arial"/>
              </a:rPr>
              <a:t>distal</a:t>
            </a:r>
            <a:r>
              <a:rPr sz="700" spc="25" dirty="0">
                <a:latin typeface="Arial"/>
                <a:cs typeface="Arial"/>
              </a:rPr>
              <a:t> </a:t>
            </a:r>
            <a:r>
              <a:rPr sz="700" dirty="0">
                <a:latin typeface="Arial"/>
                <a:cs typeface="Arial"/>
              </a:rPr>
              <a:t>border,</a:t>
            </a:r>
            <a:r>
              <a:rPr sz="700" spc="30" dirty="0">
                <a:latin typeface="Arial"/>
                <a:cs typeface="Arial"/>
              </a:rPr>
              <a:t> </a:t>
            </a:r>
            <a:r>
              <a:rPr sz="700" spc="-25" dirty="0">
                <a:latin typeface="Arial"/>
                <a:cs typeface="Arial"/>
              </a:rPr>
              <a:t>the</a:t>
            </a:r>
            <a:r>
              <a:rPr sz="700" spc="500" dirty="0">
                <a:latin typeface="Arial"/>
                <a:cs typeface="Arial"/>
              </a:rPr>
              <a:t> </a:t>
            </a:r>
            <a:r>
              <a:rPr sz="700" spc="-10" dirty="0">
                <a:latin typeface="Arial"/>
                <a:cs typeface="Arial"/>
              </a:rPr>
              <a:t>smooth</a:t>
            </a:r>
            <a:r>
              <a:rPr sz="700" spc="-10" dirty="0">
                <a:latin typeface="Cambria Math"/>
                <a:cs typeface="Cambria Math"/>
              </a:rPr>
              <a:t>‐</a:t>
            </a:r>
            <a:r>
              <a:rPr sz="700" spc="-10" dirty="0">
                <a:latin typeface="Arial"/>
                <a:cs typeface="Arial"/>
              </a:rPr>
              <a:t>ameloblast</a:t>
            </a:r>
            <a:r>
              <a:rPr sz="700" dirty="0">
                <a:latin typeface="Arial"/>
                <a:cs typeface="Arial"/>
              </a:rPr>
              <a:t> (SA).</a:t>
            </a:r>
            <a:r>
              <a:rPr sz="700" spc="5" dirty="0">
                <a:latin typeface="Arial"/>
                <a:cs typeface="Arial"/>
              </a:rPr>
              <a:t> </a:t>
            </a:r>
            <a:r>
              <a:rPr sz="700" dirty="0">
                <a:latin typeface="Arial"/>
                <a:cs typeface="Arial"/>
              </a:rPr>
              <a:t>Tight</a:t>
            </a:r>
            <a:r>
              <a:rPr sz="700" spc="-15" dirty="0">
                <a:latin typeface="Arial"/>
                <a:cs typeface="Arial"/>
              </a:rPr>
              <a:t> </a:t>
            </a:r>
            <a:r>
              <a:rPr sz="700" dirty="0">
                <a:latin typeface="Arial"/>
                <a:cs typeface="Arial"/>
              </a:rPr>
              <a:t>junctions</a:t>
            </a:r>
            <a:r>
              <a:rPr sz="700" spc="-5" dirty="0">
                <a:latin typeface="Arial"/>
                <a:cs typeface="Arial"/>
              </a:rPr>
              <a:t> </a:t>
            </a:r>
            <a:r>
              <a:rPr sz="700" dirty="0">
                <a:latin typeface="Arial"/>
                <a:cs typeface="Arial"/>
              </a:rPr>
              <a:t>are found</a:t>
            </a:r>
            <a:r>
              <a:rPr sz="700" spc="-10" dirty="0">
                <a:latin typeface="Arial"/>
                <a:cs typeface="Arial"/>
              </a:rPr>
              <a:t> </a:t>
            </a:r>
            <a:r>
              <a:rPr sz="700" dirty="0">
                <a:latin typeface="Arial"/>
                <a:cs typeface="Arial"/>
              </a:rPr>
              <a:t>at</a:t>
            </a:r>
            <a:r>
              <a:rPr sz="700" spc="-5" dirty="0">
                <a:latin typeface="Arial"/>
                <a:cs typeface="Arial"/>
              </a:rPr>
              <a:t> </a:t>
            </a:r>
            <a:r>
              <a:rPr sz="700" dirty="0">
                <a:latin typeface="Arial"/>
                <a:cs typeface="Arial"/>
              </a:rPr>
              <a:t>the</a:t>
            </a:r>
            <a:r>
              <a:rPr sz="700" spc="-10" dirty="0">
                <a:latin typeface="Arial"/>
                <a:cs typeface="Arial"/>
              </a:rPr>
              <a:t> </a:t>
            </a:r>
            <a:r>
              <a:rPr sz="700" dirty="0">
                <a:latin typeface="Arial"/>
                <a:cs typeface="Arial"/>
              </a:rPr>
              <a:t>basal</a:t>
            </a:r>
            <a:r>
              <a:rPr sz="700" spc="-5" dirty="0">
                <a:latin typeface="Arial"/>
                <a:cs typeface="Arial"/>
              </a:rPr>
              <a:t> </a:t>
            </a:r>
            <a:r>
              <a:rPr sz="700" dirty="0">
                <a:latin typeface="Arial"/>
                <a:cs typeface="Arial"/>
              </a:rPr>
              <a:t>and</a:t>
            </a:r>
            <a:r>
              <a:rPr sz="700" spc="-10" dirty="0">
                <a:latin typeface="Arial"/>
                <a:cs typeface="Arial"/>
              </a:rPr>
              <a:t> </a:t>
            </a:r>
            <a:r>
              <a:rPr sz="700" dirty="0">
                <a:latin typeface="Arial"/>
                <a:cs typeface="Arial"/>
              </a:rPr>
              <a:t>apical</a:t>
            </a:r>
            <a:r>
              <a:rPr sz="700" spc="-10" dirty="0">
                <a:latin typeface="Arial"/>
                <a:cs typeface="Arial"/>
              </a:rPr>
              <a:t> </a:t>
            </a:r>
            <a:r>
              <a:rPr sz="700" dirty="0">
                <a:latin typeface="Arial"/>
                <a:cs typeface="Arial"/>
              </a:rPr>
              <a:t>pole</a:t>
            </a:r>
            <a:r>
              <a:rPr sz="700" spc="-10" dirty="0">
                <a:latin typeface="Arial"/>
                <a:cs typeface="Arial"/>
              </a:rPr>
              <a:t> </a:t>
            </a:r>
            <a:r>
              <a:rPr sz="700" dirty="0">
                <a:latin typeface="Arial"/>
                <a:cs typeface="Arial"/>
              </a:rPr>
              <a:t>of</a:t>
            </a:r>
            <a:r>
              <a:rPr sz="700" spc="-10" dirty="0">
                <a:latin typeface="Arial"/>
                <a:cs typeface="Arial"/>
              </a:rPr>
              <a:t> </a:t>
            </a:r>
            <a:r>
              <a:rPr sz="700" dirty="0">
                <a:latin typeface="Arial"/>
                <a:cs typeface="Arial"/>
              </a:rPr>
              <a:t>secretory</a:t>
            </a:r>
            <a:r>
              <a:rPr sz="700" spc="-5" dirty="0">
                <a:latin typeface="Arial"/>
                <a:cs typeface="Arial"/>
              </a:rPr>
              <a:t> </a:t>
            </a:r>
            <a:r>
              <a:rPr sz="700" dirty="0">
                <a:latin typeface="Arial"/>
                <a:cs typeface="Arial"/>
              </a:rPr>
              <a:t>ameloblasts.</a:t>
            </a:r>
            <a:r>
              <a:rPr sz="700" spc="-15" dirty="0">
                <a:latin typeface="Arial"/>
                <a:cs typeface="Arial"/>
              </a:rPr>
              <a:t> </a:t>
            </a:r>
            <a:r>
              <a:rPr sz="700" dirty="0">
                <a:latin typeface="Arial"/>
                <a:cs typeface="Arial"/>
              </a:rPr>
              <a:t>The apical</a:t>
            </a:r>
            <a:r>
              <a:rPr sz="700" spc="5" dirty="0">
                <a:latin typeface="Arial"/>
                <a:cs typeface="Arial"/>
              </a:rPr>
              <a:t> </a:t>
            </a:r>
            <a:r>
              <a:rPr sz="700" spc="-25" dirty="0">
                <a:latin typeface="Arial"/>
                <a:cs typeface="Arial"/>
              </a:rPr>
              <a:t>or</a:t>
            </a:r>
            <a:r>
              <a:rPr sz="700" spc="500" dirty="0">
                <a:latin typeface="Arial"/>
                <a:cs typeface="Arial"/>
              </a:rPr>
              <a:t> </a:t>
            </a:r>
            <a:r>
              <a:rPr sz="700" dirty="0">
                <a:latin typeface="Arial"/>
                <a:cs typeface="Arial"/>
              </a:rPr>
              <a:t>distal</a:t>
            </a:r>
            <a:r>
              <a:rPr sz="700" spc="-10" dirty="0">
                <a:latin typeface="Arial"/>
                <a:cs typeface="Arial"/>
              </a:rPr>
              <a:t> </a:t>
            </a:r>
            <a:r>
              <a:rPr sz="700" dirty="0">
                <a:latin typeface="Arial"/>
                <a:cs typeface="Arial"/>
              </a:rPr>
              <a:t>pole</a:t>
            </a:r>
            <a:r>
              <a:rPr sz="700" spc="-15" dirty="0">
                <a:latin typeface="Arial"/>
                <a:cs typeface="Arial"/>
              </a:rPr>
              <a:t> </a:t>
            </a:r>
            <a:r>
              <a:rPr sz="700" dirty="0">
                <a:latin typeface="Arial"/>
                <a:cs typeface="Arial"/>
              </a:rPr>
              <a:t>is</a:t>
            </a:r>
            <a:r>
              <a:rPr sz="700" spc="-10" dirty="0">
                <a:latin typeface="Arial"/>
                <a:cs typeface="Arial"/>
              </a:rPr>
              <a:t> </a:t>
            </a:r>
            <a:r>
              <a:rPr sz="700" dirty="0">
                <a:latin typeface="Arial"/>
                <a:cs typeface="Arial"/>
              </a:rPr>
              <a:t>closest</a:t>
            </a:r>
            <a:r>
              <a:rPr sz="700" spc="10" dirty="0">
                <a:latin typeface="Arial"/>
                <a:cs typeface="Arial"/>
              </a:rPr>
              <a:t> </a:t>
            </a:r>
            <a:r>
              <a:rPr sz="700" dirty="0">
                <a:latin typeface="Arial"/>
                <a:cs typeface="Arial"/>
              </a:rPr>
              <a:t>to</a:t>
            </a:r>
            <a:r>
              <a:rPr sz="700" spc="-5" dirty="0">
                <a:latin typeface="Arial"/>
                <a:cs typeface="Arial"/>
              </a:rPr>
              <a:t> </a:t>
            </a:r>
            <a:r>
              <a:rPr sz="700" dirty="0">
                <a:latin typeface="Arial"/>
                <a:cs typeface="Arial"/>
              </a:rPr>
              <a:t>the</a:t>
            </a:r>
            <a:r>
              <a:rPr sz="700" spc="-10" dirty="0">
                <a:latin typeface="Arial"/>
                <a:cs typeface="Arial"/>
              </a:rPr>
              <a:t> </a:t>
            </a:r>
            <a:r>
              <a:rPr sz="700" dirty="0">
                <a:latin typeface="Arial"/>
                <a:cs typeface="Arial"/>
              </a:rPr>
              <a:t>enamel</a:t>
            </a:r>
            <a:r>
              <a:rPr sz="700" spc="5" dirty="0">
                <a:latin typeface="Arial"/>
                <a:cs typeface="Arial"/>
              </a:rPr>
              <a:t> </a:t>
            </a:r>
            <a:r>
              <a:rPr sz="700" dirty="0">
                <a:latin typeface="Arial"/>
                <a:cs typeface="Arial"/>
              </a:rPr>
              <a:t>crystals.</a:t>
            </a:r>
            <a:r>
              <a:rPr sz="700" spc="10" dirty="0">
                <a:latin typeface="Arial"/>
                <a:cs typeface="Arial"/>
              </a:rPr>
              <a:t> </a:t>
            </a:r>
            <a:r>
              <a:rPr sz="700" dirty="0">
                <a:latin typeface="Arial"/>
                <a:cs typeface="Arial"/>
              </a:rPr>
              <a:t>In</a:t>
            </a:r>
            <a:r>
              <a:rPr sz="700" spc="-10" dirty="0">
                <a:latin typeface="Arial"/>
                <a:cs typeface="Arial"/>
              </a:rPr>
              <a:t> </a:t>
            </a:r>
            <a:r>
              <a:rPr sz="700" dirty="0">
                <a:latin typeface="Arial"/>
                <a:cs typeface="Arial"/>
              </a:rPr>
              <a:t>RA</a:t>
            </a:r>
            <a:r>
              <a:rPr sz="700" spc="-10" dirty="0">
                <a:latin typeface="Arial"/>
                <a:cs typeface="Arial"/>
              </a:rPr>
              <a:t> </a:t>
            </a:r>
            <a:r>
              <a:rPr sz="700" dirty="0">
                <a:latin typeface="Arial"/>
                <a:cs typeface="Arial"/>
              </a:rPr>
              <a:t>cells, tight</a:t>
            </a:r>
            <a:r>
              <a:rPr sz="700" spc="5" dirty="0">
                <a:latin typeface="Arial"/>
                <a:cs typeface="Arial"/>
              </a:rPr>
              <a:t> </a:t>
            </a:r>
            <a:r>
              <a:rPr sz="700" dirty="0">
                <a:latin typeface="Arial"/>
                <a:cs typeface="Arial"/>
              </a:rPr>
              <a:t>junctions are</a:t>
            </a:r>
            <a:r>
              <a:rPr sz="700" spc="-5" dirty="0">
                <a:latin typeface="Arial"/>
                <a:cs typeface="Arial"/>
              </a:rPr>
              <a:t> </a:t>
            </a:r>
            <a:r>
              <a:rPr sz="700" dirty="0">
                <a:latin typeface="Arial"/>
                <a:cs typeface="Arial"/>
              </a:rPr>
              <a:t>found</a:t>
            </a:r>
            <a:r>
              <a:rPr sz="700" spc="-10" dirty="0">
                <a:latin typeface="Arial"/>
                <a:cs typeface="Arial"/>
              </a:rPr>
              <a:t> </a:t>
            </a:r>
            <a:r>
              <a:rPr sz="700" dirty="0">
                <a:latin typeface="Arial"/>
                <a:cs typeface="Arial"/>
              </a:rPr>
              <a:t>only</a:t>
            </a:r>
            <a:r>
              <a:rPr sz="700" spc="-25" dirty="0">
                <a:latin typeface="Arial"/>
                <a:cs typeface="Arial"/>
              </a:rPr>
              <a:t> </a:t>
            </a:r>
            <a:r>
              <a:rPr sz="700" dirty="0">
                <a:latin typeface="Arial"/>
                <a:cs typeface="Arial"/>
              </a:rPr>
              <a:t>at the apical</a:t>
            </a:r>
            <a:r>
              <a:rPr sz="700" spc="-10" dirty="0">
                <a:latin typeface="Arial"/>
                <a:cs typeface="Arial"/>
              </a:rPr>
              <a:t> </a:t>
            </a:r>
            <a:r>
              <a:rPr sz="700" dirty="0">
                <a:latin typeface="Arial"/>
                <a:cs typeface="Arial"/>
              </a:rPr>
              <a:t>pole</a:t>
            </a:r>
            <a:r>
              <a:rPr sz="700" spc="-15" dirty="0">
                <a:latin typeface="Arial"/>
                <a:cs typeface="Arial"/>
              </a:rPr>
              <a:t> </a:t>
            </a:r>
            <a:r>
              <a:rPr sz="700" dirty="0">
                <a:latin typeface="Arial"/>
                <a:cs typeface="Arial"/>
              </a:rPr>
              <a:t>but in</a:t>
            </a:r>
            <a:r>
              <a:rPr sz="700" spc="-10" dirty="0">
                <a:latin typeface="Arial"/>
                <a:cs typeface="Arial"/>
              </a:rPr>
              <a:t> </a:t>
            </a:r>
            <a:r>
              <a:rPr sz="700" dirty="0">
                <a:latin typeface="Arial"/>
                <a:cs typeface="Arial"/>
              </a:rPr>
              <a:t>SA</a:t>
            </a:r>
            <a:r>
              <a:rPr sz="700" spc="-10" dirty="0">
                <a:latin typeface="Arial"/>
                <a:cs typeface="Arial"/>
              </a:rPr>
              <a:t> cells</a:t>
            </a:r>
            <a:r>
              <a:rPr sz="700" spc="500" dirty="0">
                <a:latin typeface="Arial"/>
                <a:cs typeface="Arial"/>
              </a:rPr>
              <a:t> </a:t>
            </a:r>
            <a:r>
              <a:rPr sz="700" dirty="0">
                <a:latin typeface="Arial"/>
                <a:cs typeface="Arial"/>
              </a:rPr>
              <a:t>they</a:t>
            </a:r>
            <a:r>
              <a:rPr sz="700" spc="180" dirty="0">
                <a:latin typeface="Arial"/>
                <a:cs typeface="Arial"/>
              </a:rPr>
              <a:t> </a:t>
            </a:r>
            <a:r>
              <a:rPr sz="700" dirty="0">
                <a:latin typeface="Arial"/>
                <a:cs typeface="Arial"/>
              </a:rPr>
              <a:t>are</a:t>
            </a:r>
            <a:r>
              <a:rPr sz="700" spc="195" dirty="0">
                <a:latin typeface="Arial"/>
                <a:cs typeface="Arial"/>
              </a:rPr>
              <a:t> </a:t>
            </a:r>
            <a:r>
              <a:rPr sz="700" dirty="0">
                <a:latin typeface="Arial"/>
                <a:cs typeface="Arial"/>
              </a:rPr>
              <a:t>located</a:t>
            </a:r>
            <a:r>
              <a:rPr sz="700" spc="185" dirty="0">
                <a:latin typeface="Arial"/>
                <a:cs typeface="Arial"/>
              </a:rPr>
              <a:t> </a:t>
            </a:r>
            <a:r>
              <a:rPr sz="700" dirty="0">
                <a:latin typeface="Arial"/>
                <a:cs typeface="Arial"/>
              </a:rPr>
              <a:t>at</a:t>
            </a:r>
            <a:r>
              <a:rPr sz="700" spc="195" dirty="0">
                <a:latin typeface="Arial"/>
                <a:cs typeface="Arial"/>
              </a:rPr>
              <a:t> </a:t>
            </a:r>
            <a:r>
              <a:rPr sz="700" dirty="0">
                <a:latin typeface="Arial"/>
                <a:cs typeface="Arial"/>
              </a:rPr>
              <a:t>the</a:t>
            </a:r>
            <a:r>
              <a:rPr sz="700" spc="195" dirty="0">
                <a:latin typeface="Arial"/>
                <a:cs typeface="Arial"/>
              </a:rPr>
              <a:t> </a:t>
            </a:r>
            <a:r>
              <a:rPr sz="700" dirty="0">
                <a:latin typeface="Arial"/>
                <a:cs typeface="Arial"/>
              </a:rPr>
              <a:t>basal</a:t>
            </a:r>
            <a:r>
              <a:rPr sz="700" spc="190" dirty="0">
                <a:latin typeface="Arial"/>
                <a:cs typeface="Arial"/>
              </a:rPr>
              <a:t> </a:t>
            </a:r>
            <a:r>
              <a:rPr sz="700" dirty="0">
                <a:latin typeface="Arial"/>
                <a:cs typeface="Arial"/>
              </a:rPr>
              <a:t>pole.</a:t>
            </a:r>
            <a:r>
              <a:rPr sz="700" spc="190" dirty="0">
                <a:latin typeface="Arial"/>
                <a:cs typeface="Arial"/>
              </a:rPr>
              <a:t> </a:t>
            </a:r>
            <a:r>
              <a:rPr sz="700" dirty="0">
                <a:latin typeface="Arial"/>
                <a:cs typeface="Arial"/>
              </a:rPr>
              <a:t>Organellar</a:t>
            </a:r>
            <a:r>
              <a:rPr sz="700" spc="195" dirty="0">
                <a:latin typeface="Arial"/>
                <a:cs typeface="Arial"/>
              </a:rPr>
              <a:t> </a:t>
            </a:r>
            <a:r>
              <a:rPr sz="700" dirty="0">
                <a:latin typeface="Arial"/>
                <a:cs typeface="Arial"/>
              </a:rPr>
              <a:t>distribution</a:t>
            </a:r>
            <a:r>
              <a:rPr sz="700" spc="195" dirty="0">
                <a:latin typeface="Arial"/>
                <a:cs typeface="Arial"/>
              </a:rPr>
              <a:t> </a:t>
            </a:r>
            <a:r>
              <a:rPr sz="700" dirty="0">
                <a:latin typeface="Arial"/>
                <a:cs typeface="Arial"/>
              </a:rPr>
              <a:t>differs</a:t>
            </a:r>
            <a:r>
              <a:rPr sz="700" spc="185" dirty="0">
                <a:latin typeface="Arial"/>
                <a:cs typeface="Arial"/>
              </a:rPr>
              <a:t> </a:t>
            </a:r>
            <a:r>
              <a:rPr sz="700" dirty="0">
                <a:latin typeface="Arial"/>
                <a:cs typeface="Arial"/>
              </a:rPr>
              <a:t>in</a:t>
            </a:r>
            <a:r>
              <a:rPr sz="700" spc="195" dirty="0">
                <a:latin typeface="Arial"/>
                <a:cs typeface="Arial"/>
              </a:rPr>
              <a:t> </a:t>
            </a:r>
            <a:r>
              <a:rPr sz="700" dirty="0">
                <a:latin typeface="Arial"/>
                <a:cs typeface="Arial"/>
              </a:rPr>
              <a:t>cells</a:t>
            </a:r>
            <a:r>
              <a:rPr sz="700" spc="185" dirty="0">
                <a:latin typeface="Arial"/>
                <a:cs typeface="Arial"/>
              </a:rPr>
              <a:t> </a:t>
            </a:r>
            <a:r>
              <a:rPr sz="700" dirty="0">
                <a:latin typeface="Arial"/>
                <a:cs typeface="Arial"/>
              </a:rPr>
              <a:t>at</a:t>
            </a:r>
            <a:r>
              <a:rPr sz="700" spc="180" dirty="0">
                <a:latin typeface="Arial"/>
                <a:cs typeface="Arial"/>
              </a:rPr>
              <a:t> </a:t>
            </a:r>
            <a:r>
              <a:rPr sz="700" dirty="0">
                <a:latin typeface="Arial"/>
                <a:cs typeface="Arial"/>
              </a:rPr>
              <a:t>each</a:t>
            </a:r>
            <a:r>
              <a:rPr sz="700" spc="195" dirty="0">
                <a:latin typeface="Arial"/>
                <a:cs typeface="Arial"/>
              </a:rPr>
              <a:t> </a:t>
            </a:r>
            <a:r>
              <a:rPr sz="700" dirty="0">
                <a:latin typeface="Arial"/>
                <a:cs typeface="Arial"/>
              </a:rPr>
              <a:t>stage</a:t>
            </a:r>
            <a:r>
              <a:rPr sz="700" spc="195" dirty="0">
                <a:latin typeface="Arial"/>
                <a:cs typeface="Arial"/>
              </a:rPr>
              <a:t> </a:t>
            </a:r>
            <a:r>
              <a:rPr sz="700" dirty="0">
                <a:latin typeface="Arial"/>
                <a:cs typeface="Arial"/>
              </a:rPr>
              <a:t>(see</a:t>
            </a:r>
            <a:r>
              <a:rPr sz="700" spc="195" dirty="0">
                <a:latin typeface="Arial"/>
                <a:cs typeface="Arial"/>
              </a:rPr>
              <a:t> </a:t>
            </a:r>
            <a:r>
              <a:rPr sz="700" dirty="0">
                <a:latin typeface="Arial"/>
                <a:cs typeface="Arial"/>
              </a:rPr>
              <a:t>text</a:t>
            </a:r>
            <a:r>
              <a:rPr sz="700" spc="195" dirty="0">
                <a:latin typeface="Arial"/>
                <a:cs typeface="Arial"/>
              </a:rPr>
              <a:t> </a:t>
            </a:r>
            <a:r>
              <a:rPr sz="700" dirty="0">
                <a:latin typeface="Arial"/>
                <a:cs typeface="Arial"/>
              </a:rPr>
              <a:t>for</a:t>
            </a:r>
            <a:r>
              <a:rPr sz="700" spc="180" dirty="0">
                <a:latin typeface="Arial"/>
                <a:cs typeface="Arial"/>
              </a:rPr>
              <a:t> </a:t>
            </a:r>
            <a:r>
              <a:rPr sz="700" spc="-10" dirty="0">
                <a:latin typeface="Arial"/>
                <a:cs typeface="Arial"/>
              </a:rPr>
              <a:t>details).</a:t>
            </a:r>
            <a:r>
              <a:rPr sz="700" spc="500" dirty="0">
                <a:latin typeface="Arial"/>
                <a:cs typeface="Arial"/>
              </a:rPr>
              <a:t> </a:t>
            </a:r>
            <a:r>
              <a:rPr sz="700" dirty="0">
                <a:latin typeface="Arial"/>
                <a:cs typeface="Arial"/>
              </a:rPr>
              <a:t>SI</a:t>
            </a:r>
            <a:r>
              <a:rPr sz="700" spc="85" dirty="0">
                <a:latin typeface="Arial"/>
                <a:cs typeface="Arial"/>
              </a:rPr>
              <a:t> </a:t>
            </a:r>
            <a:r>
              <a:rPr sz="700" dirty="0">
                <a:latin typeface="Arial"/>
                <a:cs typeface="Arial"/>
              </a:rPr>
              <a:t>=</a:t>
            </a:r>
            <a:r>
              <a:rPr sz="700" spc="100" dirty="0">
                <a:latin typeface="Arial"/>
                <a:cs typeface="Arial"/>
              </a:rPr>
              <a:t> </a:t>
            </a:r>
            <a:r>
              <a:rPr sz="700" dirty="0">
                <a:latin typeface="Arial"/>
                <a:cs typeface="Arial"/>
              </a:rPr>
              <a:t>stratum</a:t>
            </a:r>
            <a:r>
              <a:rPr sz="700" spc="110" dirty="0">
                <a:latin typeface="Arial"/>
                <a:cs typeface="Arial"/>
              </a:rPr>
              <a:t> </a:t>
            </a:r>
            <a:r>
              <a:rPr sz="700" dirty="0">
                <a:latin typeface="Arial"/>
                <a:cs typeface="Arial"/>
              </a:rPr>
              <a:t>intermedium,</a:t>
            </a:r>
            <a:r>
              <a:rPr sz="700" spc="100" dirty="0">
                <a:latin typeface="Arial"/>
                <a:cs typeface="Arial"/>
              </a:rPr>
              <a:t> </a:t>
            </a:r>
            <a:r>
              <a:rPr sz="700" dirty="0">
                <a:latin typeface="Arial"/>
                <a:cs typeface="Arial"/>
              </a:rPr>
              <a:t>PL</a:t>
            </a:r>
            <a:r>
              <a:rPr sz="700" spc="100" dirty="0">
                <a:latin typeface="Arial"/>
                <a:cs typeface="Arial"/>
              </a:rPr>
              <a:t> </a:t>
            </a:r>
            <a:r>
              <a:rPr sz="700" dirty="0">
                <a:latin typeface="Arial"/>
                <a:cs typeface="Arial"/>
              </a:rPr>
              <a:t>=</a:t>
            </a:r>
            <a:r>
              <a:rPr sz="700" spc="114" dirty="0">
                <a:latin typeface="Arial"/>
                <a:cs typeface="Arial"/>
              </a:rPr>
              <a:t> </a:t>
            </a:r>
            <a:r>
              <a:rPr sz="700" dirty="0">
                <a:latin typeface="Arial"/>
                <a:cs typeface="Arial"/>
              </a:rPr>
              <a:t>papillary</a:t>
            </a:r>
            <a:r>
              <a:rPr sz="700" spc="90" dirty="0">
                <a:latin typeface="Arial"/>
                <a:cs typeface="Arial"/>
              </a:rPr>
              <a:t> </a:t>
            </a:r>
            <a:r>
              <a:rPr sz="700" dirty="0">
                <a:latin typeface="Arial"/>
                <a:cs typeface="Arial"/>
              </a:rPr>
              <a:t>layer,</a:t>
            </a:r>
            <a:r>
              <a:rPr sz="700" spc="100" dirty="0">
                <a:latin typeface="Arial"/>
                <a:cs typeface="Arial"/>
              </a:rPr>
              <a:t> </a:t>
            </a:r>
            <a:r>
              <a:rPr sz="700" dirty="0">
                <a:latin typeface="Arial"/>
                <a:cs typeface="Arial"/>
              </a:rPr>
              <a:t>EMPs</a:t>
            </a:r>
            <a:r>
              <a:rPr sz="700" spc="100" dirty="0">
                <a:latin typeface="Arial"/>
                <a:cs typeface="Arial"/>
              </a:rPr>
              <a:t> </a:t>
            </a:r>
            <a:r>
              <a:rPr sz="700" dirty="0">
                <a:latin typeface="Arial"/>
                <a:cs typeface="Arial"/>
              </a:rPr>
              <a:t>=</a:t>
            </a:r>
            <a:r>
              <a:rPr sz="700" spc="114" dirty="0">
                <a:latin typeface="Arial"/>
                <a:cs typeface="Arial"/>
              </a:rPr>
              <a:t> </a:t>
            </a:r>
            <a:r>
              <a:rPr sz="700" dirty="0">
                <a:latin typeface="Arial"/>
                <a:cs typeface="Arial"/>
              </a:rPr>
              <a:t>enamel</a:t>
            </a:r>
            <a:r>
              <a:rPr sz="700" spc="100" dirty="0">
                <a:latin typeface="Arial"/>
                <a:cs typeface="Arial"/>
              </a:rPr>
              <a:t> </a:t>
            </a:r>
            <a:r>
              <a:rPr sz="700" dirty="0">
                <a:latin typeface="Arial"/>
                <a:cs typeface="Arial"/>
              </a:rPr>
              <a:t>matrix</a:t>
            </a:r>
            <a:r>
              <a:rPr sz="700" spc="90" dirty="0">
                <a:latin typeface="Arial"/>
                <a:cs typeface="Arial"/>
              </a:rPr>
              <a:t> </a:t>
            </a:r>
            <a:r>
              <a:rPr sz="700" dirty="0">
                <a:latin typeface="Arial"/>
                <a:cs typeface="Arial"/>
              </a:rPr>
              <a:t>proteins.</a:t>
            </a:r>
            <a:r>
              <a:rPr sz="700" spc="110" dirty="0">
                <a:latin typeface="Arial"/>
                <a:cs typeface="Arial"/>
              </a:rPr>
              <a:t> </a:t>
            </a:r>
            <a:r>
              <a:rPr sz="700" dirty="0">
                <a:latin typeface="Arial"/>
                <a:cs typeface="Arial"/>
              </a:rPr>
              <a:t>MMP20</a:t>
            </a:r>
            <a:r>
              <a:rPr sz="700" spc="110" dirty="0">
                <a:latin typeface="Arial"/>
                <a:cs typeface="Arial"/>
              </a:rPr>
              <a:t> </a:t>
            </a:r>
            <a:r>
              <a:rPr sz="700" dirty="0">
                <a:latin typeface="Arial"/>
                <a:cs typeface="Arial"/>
              </a:rPr>
              <a:t>and</a:t>
            </a:r>
            <a:r>
              <a:rPr sz="700" spc="110" dirty="0">
                <a:latin typeface="Arial"/>
                <a:cs typeface="Arial"/>
              </a:rPr>
              <a:t> </a:t>
            </a:r>
            <a:r>
              <a:rPr sz="700" dirty="0">
                <a:latin typeface="Arial"/>
                <a:cs typeface="Arial"/>
              </a:rPr>
              <a:t>KLK4</a:t>
            </a:r>
            <a:r>
              <a:rPr sz="700" spc="100" dirty="0">
                <a:latin typeface="Arial"/>
                <a:cs typeface="Arial"/>
              </a:rPr>
              <a:t> </a:t>
            </a:r>
            <a:r>
              <a:rPr sz="700" dirty="0">
                <a:latin typeface="Arial"/>
                <a:cs typeface="Arial"/>
              </a:rPr>
              <a:t>are</a:t>
            </a:r>
            <a:r>
              <a:rPr sz="700" spc="110" dirty="0">
                <a:latin typeface="Arial"/>
                <a:cs typeface="Arial"/>
              </a:rPr>
              <a:t> </a:t>
            </a:r>
            <a:r>
              <a:rPr sz="700" dirty="0">
                <a:latin typeface="Arial"/>
                <a:cs typeface="Arial"/>
              </a:rPr>
              <a:t>the</a:t>
            </a:r>
            <a:r>
              <a:rPr sz="700" spc="100" dirty="0">
                <a:latin typeface="Arial"/>
                <a:cs typeface="Arial"/>
              </a:rPr>
              <a:t> </a:t>
            </a:r>
            <a:r>
              <a:rPr sz="700" spc="-20" dirty="0">
                <a:latin typeface="Arial"/>
                <a:cs typeface="Arial"/>
              </a:rPr>
              <a:t>main</a:t>
            </a:r>
            <a:endParaRPr sz="700">
              <a:latin typeface="Arial"/>
              <a:cs typeface="Arial"/>
            </a:endParaRPr>
          </a:p>
        </p:txBody>
      </p:sp>
      <p:sp>
        <p:nvSpPr>
          <p:cNvPr id="11" name="object 11"/>
          <p:cNvSpPr txBox="1"/>
          <p:nvPr/>
        </p:nvSpPr>
        <p:spPr>
          <a:xfrm>
            <a:off x="7433818" y="4601336"/>
            <a:ext cx="3081655"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a:cs typeface="Arial"/>
              </a:rPr>
              <a:t>proteases in</a:t>
            </a:r>
            <a:r>
              <a:rPr sz="700" spc="-40" dirty="0">
                <a:latin typeface="Arial"/>
                <a:cs typeface="Arial"/>
              </a:rPr>
              <a:t> </a:t>
            </a:r>
            <a:r>
              <a:rPr sz="700" dirty="0">
                <a:latin typeface="Arial"/>
                <a:cs typeface="Arial"/>
              </a:rPr>
              <a:t>AMEL</a:t>
            </a:r>
            <a:r>
              <a:rPr sz="700" spc="-10" dirty="0">
                <a:latin typeface="Arial"/>
                <a:cs typeface="Arial"/>
              </a:rPr>
              <a:t> processing.</a:t>
            </a:r>
            <a:r>
              <a:rPr sz="700" spc="5" dirty="0">
                <a:latin typeface="Arial"/>
                <a:cs typeface="Arial"/>
              </a:rPr>
              <a:t> </a:t>
            </a:r>
            <a:r>
              <a:rPr sz="700" dirty="0">
                <a:latin typeface="Arial"/>
                <a:cs typeface="Arial"/>
              </a:rPr>
              <a:t>See</a:t>
            </a:r>
            <a:r>
              <a:rPr sz="700" spc="-25" dirty="0">
                <a:latin typeface="Arial"/>
                <a:cs typeface="Arial"/>
              </a:rPr>
              <a:t> </a:t>
            </a:r>
            <a:r>
              <a:rPr sz="700" dirty="0">
                <a:latin typeface="Arial"/>
                <a:cs typeface="Arial"/>
              </a:rPr>
              <a:t>also</a:t>
            </a:r>
            <a:r>
              <a:rPr sz="700" spc="-25" dirty="0">
                <a:latin typeface="Arial"/>
                <a:cs typeface="Arial"/>
              </a:rPr>
              <a:t> </a:t>
            </a:r>
            <a:r>
              <a:rPr sz="700" dirty="0">
                <a:latin typeface="Arial"/>
                <a:cs typeface="Arial"/>
              </a:rPr>
              <a:t>organellar</a:t>
            </a:r>
            <a:r>
              <a:rPr sz="700" spc="-10" dirty="0">
                <a:latin typeface="Arial"/>
                <a:cs typeface="Arial"/>
              </a:rPr>
              <a:t> </a:t>
            </a:r>
            <a:r>
              <a:rPr sz="700" dirty="0">
                <a:latin typeface="Arial"/>
                <a:cs typeface="Arial"/>
              </a:rPr>
              <a:t>distribution</a:t>
            </a:r>
            <a:r>
              <a:rPr sz="700" spc="-10" dirty="0">
                <a:latin typeface="Arial"/>
                <a:cs typeface="Arial"/>
              </a:rPr>
              <a:t> </a:t>
            </a:r>
            <a:r>
              <a:rPr sz="700" dirty="0">
                <a:latin typeface="Arial"/>
                <a:cs typeface="Arial"/>
              </a:rPr>
              <a:t>at</a:t>
            </a:r>
            <a:r>
              <a:rPr sz="700" spc="-25" dirty="0">
                <a:latin typeface="Arial"/>
                <a:cs typeface="Arial"/>
              </a:rPr>
              <a:t> </a:t>
            </a:r>
            <a:r>
              <a:rPr sz="700" dirty="0">
                <a:latin typeface="Arial"/>
                <a:cs typeface="Arial"/>
              </a:rPr>
              <a:t>each</a:t>
            </a:r>
            <a:r>
              <a:rPr sz="700" spc="-15" dirty="0">
                <a:latin typeface="Arial"/>
                <a:cs typeface="Arial"/>
              </a:rPr>
              <a:t> </a:t>
            </a:r>
            <a:r>
              <a:rPr sz="700" spc="-10" dirty="0">
                <a:latin typeface="Arial"/>
                <a:cs typeface="Arial"/>
              </a:rPr>
              <a:t>stage.</a:t>
            </a:r>
            <a:endParaRPr sz="700">
              <a:latin typeface="Arial"/>
              <a:cs typeface="Arial"/>
            </a:endParaRPr>
          </a:p>
        </p:txBody>
      </p:sp>
      <p:sp>
        <p:nvSpPr>
          <p:cNvPr id="12" name="object 12"/>
          <p:cNvSpPr txBox="1"/>
          <p:nvPr/>
        </p:nvSpPr>
        <p:spPr>
          <a:xfrm>
            <a:off x="8258302" y="6602679"/>
            <a:ext cx="1457960" cy="116839"/>
          </a:xfrm>
          <a:prstGeom prst="rect">
            <a:avLst/>
          </a:prstGeom>
        </p:spPr>
        <p:txBody>
          <a:bodyPr vert="horz" wrap="square" lIns="0" tIns="12700" rIns="0" bIns="0" rtlCol="0">
            <a:spAutoFit/>
          </a:bodyPr>
          <a:lstStyle/>
          <a:p>
            <a:pPr marL="12700">
              <a:lnSpc>
                <a:spcPct val="100000"/>
              </a:lnSpc>
              <a:spcBef>
                <a:spcPts val="100"/>
              </a:spcBef>
            </a:pPr>
            <a:r>
              <a:rPr sz="600" u="sng" spc="-10" dirty="0">
                <a:solidFill>
                  <a:srgbClr val="0000DC"/>
                </a:solidFill>
                <a:uFill>
                  <a:solidFill>
                    <a:srgbClr val="0000DC"/>
                  </a:solidFill>
                </a:uFill>
                <a:latin typeface="Tahoma"/>
                <a:cs typeface="Tahoma"/>
                <a:hlinkClick r:id="rId3"/>
              </a:rPr>
              <a:t>https://doi.org/10.1016/j.sjbs.2020.11.071</a:t>
            </a:r>
            <a:endParaRPr sz="600">
              <a:latin typeface="Tahoma"/>
              <a:cs typeface="Tahoma"/>
            </a:endParaRPr>
          </a:p>
        </p:txBody>
      </p:sp>
      <p:sp>
        <p:nvSpPr>
          <p:cNvPr id="13" name="object 13"/>
          <p:cNvSpPr txBox="1"/>
          <p:nvPr/>
        </p:nvSpPr>
        <p:spPr>
          <a:xfrm>
            <a:off x="10943970" y="4674870"/>
            <a:ext cx="1165860" cy="116839"/>
          </a:xfrm>
          <a:prstGeom prst="rect">
            <a:avLst/>
          </a:prstGeom>
        </p:spPr>
        <p:txBody>
          <a:bodyPr vert="horz" wrap="square" lIns="0" tIns="12700" rIns="0" bIns="0" rtlCol="0">
            <a:spAutoFit/>
          </a:bodyPr>
          <a:lstStyle/>
          <a:p>
            <a:pPr marL="12700">
              <a:lnSpc>
                <a:spcPct val="100000"/>
              </a:lnSpc>
              <a:spcBef>
                <a:spcPts val="100"/>
              </a:spcBef>
            </a:pPr>
            <a:r>
              <a:rPr sz="600" u="sng" spc="-10" dirty="0">
                <a:solidFill>
                  <a:srgbClr val="0000DC"/>
                </a:solidFill>
                <a:uFill>
                  <a:solidFill>
                    <a:srgbClr val="0000DC"/>
                  </a:solidFill>
                </a:uFill>
                <a:latin typeface="Tahoma"/>
                <a:cs typeface="Tahoma"/>
                <a:hlinkClick r:id="rId4"/>
              </a:rPr>
              <a:t>https://doi.org/10.1113/JP272775</a:t>
            </a:r>
            <a:endParaRPr sz="60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9386476" y="48899"/>
            <a:ext cx="2700272" cy="1211334"/>
          </a:xfrm>
          <a:prstGeom prst="rect">
            <a:avLst/>
          </a:prstGeom>
        </p:spPr>
      </p:pic>
      <p:sp>
        <p:nvSpPr>
          <p:cNvPr id="3" name="object 3"/>
          <p:cNvSpPr txBox="1">
            <a:spLocks noGrp="1"/>
          </p:cNvSpPr>
          <p:nvPr>
            <p:ph type="title"/>
          </p:nvPr>
        </p:nvSpPr>
        <p:spPr>
          <a:xfrm>
            <a:off x="401218" y="111074"/>
            <a:ext cx="2366010" cy="635000"/>
          </a:xfrm>
          <a:prstGeom prst="rect">
            <a:avLst/>
          </a:prstGeom>
        </p:spPr>
        <p:txBody>
          <a:bodyPr vert="horz" wrap="square" lIns="0" tIns="12065" rIns="0" bIns="0" rtlCol="0">
            <a:spAutoFit/>
          </a:bodyPr>
          <a:lstStyle/>
          <a:p>
            <a:pPr marL="12700">
              <a:lnSpc>
                <a:spcPct val="100000"/>
              </a:lnSpc>
              <a:spcBef>
                <a:spcPts val="95"/>
              </a:spcBef>
            </a:pPr>
            <a:r>
              <a:rPr dirty="0"/>
              <a:t>Zubní</a:t>
            </a:r>
            <a:r>
              <a:rPr spc="-15" dirty="0"/>
              <a:t> </a:t>
            </a:r>
            <a:r>
              <a:rPr spc="-25" dirty="0"/>
              <a:t>kaz</a:t>
            </a:r>
          </a:p>
        </p:txBody>
      </p:sp>
      <p:sp>
        <p:nvSpPr>
          <p:cNvPr id="4" name="object 4"/>
          <p:cNvSpPr txBox="1"/>
          <p:nvPr/>
        </p:nvSpPr>
        <p:spPr>
          <a:xfrm>
            <a:off x="358241" y="844324"/>
            <a:ext cx="9848850" cy="1147445"/>
          </a:xfrm>
          <a:prstGeom prst="rect">
            <a:avLst/>
          </a:prstGeom>
        </p:spPr>
        <p:txBody>
          <a:bodyPr vert="horz" wrap="square" lIns="0" tIns="61594" rIns="0" bIns="0" rtlCol="0">
            <a:spAutoFit/>
          </a:bodyPr>
          <a:lstStyle/>
          <a:p>
            <a:pPr marL="12700">
              <a:lnSpc>
                <a:spcPct val="100000"/>
              </a:lnSpc>
              <a:spcBef>
                <a:spcPts val="484"/>
              </a:spcBef>
              <a:tabLst>
                <a:tab pos="192405" algn="l"/>
              </a:tabLst>
            </a:pPr>
            <a:r>
              <a:rPr sz="2800" dirty="0">
                <a:solidFill>
                  <a:srgbClr val="0000DC"/>
                </a:solidFill>
                <a:latin typeface="Arial"/>
                <a:cs typeface="Arial"/>
              </a:rPr>
              <a:t>̶	</a:t>
            </a:r>
            <a:r>
              <a:rPr sz="2800" dirty="0">
                <a:latin typeface="Arial"/>
                <a:cs typeface="Arial"/>
              </a:rPr>
              <a:t>caries</a:t>
            </a:r>
            <a:r>
              <a:rPr sz="2800" spc="-65" dirty="0">
                <a:latin typeface="Arial"/>
                <a:cs typeface="Arial"/>
              </a:rPr>
              <a:t> </a:t>
            </a:r>
            <a:r>
              <a:rPr sz="2800" spc="-10" dirty="0">
                <a:latin typeface="Arial"/>
                <a:cs typeface="Arial"/>
              </a:rPr>
              <a:t>dentium</a:t>
            </a:r>
            <a:endParaRPr sz="2800">
              <a:latin typeface="Arial"/>
              <a:cs typeface="Arial"/>
            </a:endParaRPr>
          </a:p>
          <a:p>
            <a:pPr marL="855344" marR="5080">
              <a:lnSpc>
                <a:spcPct val="100000"/>
              </a:lnSpc>
              <a:spcBef>
                <a:spcPts val="285"/>
              </a:spcBef>
            </a:pPr>
            <a:r>
              <a:rPr sz="2000" dirty="0">
                <a:latin typeface="Arial"/>
                <a:cs typeface="Arial"/>
              </a:rPr>
              <a:t>porušen</a:t>
            </a:r>
            <a:r>
              <a:rPr sz="2000" spc="-50" dirty="0">
                <a:latin typeface="Arial"/>
                <a:cs typeface="Arial"/>
              </a:rPr>
              <a:t> </a:t>
            </a:r>
            <a:r>
              <a:rPr sz="2000" dirty="0">
                <a:latin typeface="Arial"/>
                <a:cs typeface="Arial"/>
              </a:rPr>
              <a:t>dynamický</a:t>
            </a:r>
            <a:r>
              <a:rPr sz="2000" spc="-45" dirty="0">
                <a:latin typeface="Arial"/>
                <a:cs typeface="Arial"/>
              </a:rPr>
              <a:t> </a:t>
            </a:r>
            <a:r>
              <a:rPr sz="2000" dirty="0">
                <a:latin typeface="Arial"/>
                <a:cs typeface="Arial"/>
              </a:rPr>
              <a:t>proces</a:t>
            </a:r>
            <a:r>
              <a:rPr sz="2000" spc="-45" dirty="0">
                <a:latin typeface="Arial"/>
                <a:cs typeface="Arial"/>
              </a:rPr>
              <a:t> </a:t>
            </a:r>
            <a:r>
              <a:rPr sz="2000" dirty="0">
                <a:latin typeface="Arial"/>
                <a:cs typeface="Arial"/>
              </a:rPr>
              <a:t>cyklického</a:t>
            </a:r>
            <a:r>
              <a:rPr sz="2000" spc="-35" dirty="0">
                <a:latin typeface="Arial"/>
                <a:cs typeface="Arial"/>
              </a:rPr>
              <a:t> </a:t>
            </a:r>
            <a:r>
              <a:rPr sz="2000" dirty="0">
                <a:latin typeface="Arial"/>
                <a:cs typeface="Arial"/>
              </a:rPr>
              <a:t>střídání</a:t>
            </a:r>
            <a:r>
              <a:rPr sz="2000" spc="-50" dirty="0">
                <a:latin typeface="Arial"/>
                <a:cs typeface="Arial"/>
              </a:rPr>
              <a:t> </a:t>
            </a:r>
            <a:r>
              <a:rPr sz="2000" dirty="0">
                <a:latin typeface="Arial"/>
                <a:cs typeface="Arial"/>
              </a:rPr>
              <a:t>demineralizace</a:t>
            </a:r>
            <a:r>
              <a:rPr sz="2000" spc="-6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re-</a:t>
            </a:r>
            <a:r>
              <a:rPr sz="2000" spc="-10" dirty="0">
                <a:latin typeface="Arial"/>
                <a:cs typeface="Arial"/>
              </a:rPr>
              <a:t>mineralizace </a:t>
            </a:r>
            <a:r>
              <a:rPr sz="2000" dirty="0">
                <a:latin typeface="Arial"/>
                <a:cs typeface="Arial"/>
              </a:rPr>
              <a:t>zubní</a:t>
            </a:r>
            <a:r>
              <a:rPr sz="2000" spc="-50" dirty="0">
                <a:latin typeface="Arial"/>
                <a:cs typeface="Arial"/>
              </a:rPr>
              <a:t> </a:t>
            </a:r>
            <a:r>
              <a:rPr sz="2000" dirty="0">
                <a:latin typeface="Arial"/>
                <a:cs typeface="Arial"/>
              </a:rPr>
              <a:t>skloviny</a:t>
            </a:r>
            <a:r>
              <a:rPr sz="2000" spc="-30" dirty="0">
                <a:latin typeface="Arial"/>
                <a:cs typeface="Arial"/>
              </a:rPr>
              <a:t> </a:t>
            </a:r>
            <a:r>
              <a:rPr sz="2000" dirty="0">
                <a:latin typeface="Wingdings"/>
                <a:cs typeface="Wingdings"/>
              </a:rPr>
              <a:t></a:t>
            </a:r>
            <a:r>
              <a:rPr sz="2000" spc="30" dirty="0">
                <a:latin typeface="Times New Roman"/>
                <a:cs typeface="Times New Roman"/>
              </a:rPr>
              <a:t> </a:t>
            </a:r>
            <a:r>
              <a:rPr sz="2000" dirty="0">
                <a:latin typeface="Arial"/>
                <a:cs typeface="Arial"/>
              </a:rPr>
              <a:t>↑</a:t>
            </a:r>
            <a:r>
              <a:rPr sz="2000" spc="-35" dirty="0">
                <a:latin typeface="Arial"/>
                <a:cs typeface="Arial"/>
              </a:rPr>
              <a:t> </a:t>
            </a:r>
            <a:r>
              <a:rPr sz="2000" dirty="0">
                <a:latin typeface="Arial"/>
                <a:cs typeface="Arial"/>
              </a:rPr>
              <a:t>demineralizace</a:t>
            </a:r>
            <a:r>
              <a:rPr sz="2000" spc="-45" dirty="0">
                <a:latin typeface="Arial"/>
                <a:cs typeface="Arial"/>
              </a:rPr>
              <a:t> </a:t>
            </a:r>
            <a:r>
              <a:rPr sz="2000" dirty="0">
                <a:latin typeface="Wingdings"/>
                <a:cs typeface="Wingdings"/>
              </a:rPr>
              <a:t></a:t>
            </a:r>
            <a:r>
              <a:rPr sz="2000" spc="30" dirty="0">
                <a:latin typeface="Times New Roman"/>
                <a:cs typeface="Times New Roman"/>
              </a:rPr>
              <a:t> </a:t>
            </a:r>
            <a:r>
              <a:rPr sz="2000" dirty="0">
                <a:latin typeface="Arial"/>
                <a:cs typeface="Arial"/>
              </a:rPr>
              <a:t>tvorba</a:t>
            </a:r>
            <a:r>
              <a:rPr sz="2000" spc="-45" dirty="0">
                <a:latin typeface="Arial"/>
                <a:cs typeface="Arial"/>
              </a:rPr>
              <a:t> </a:t>
            </a:r>
            <a:r>
              <a:rPr sz="2000" dirty="0">
                <a:latin typeface="Arial"/>
                <a:cs typeface="Arial"/>
              </a:rPr>
              <a:t>zubního</a:t>
            </a:r>
            <a:r>
              <a:rPr sz="2000" spc="-45" dirty="0">
                <a:latin typeface="Arial"/>
                <a:cs typeface="Arial"/>
              </a:rPr>
              <a:t> </a:t>
            </a:r>
            <a:r>
              <a:rPr sz="2000" spc="-20" dirty="0">
                <a:latin typeface="Arial"/>
                <a:cs typeface="Arial"/>
              </a:rPr>
              <a:t>kazu</a:t>
            </a:r>
            <a:endParaRPr sz="2000">
              <a:latin typeface="Arial"/>
              <a:cs typeface="Arial"/>
            </a:endParaRPr>
          </a:p>
        </p:txBody>
      </p:sp>
      <p:sp>
        <p:nvSpPr>
          <p:cNvPr id="5" name="object 5"/>
          <p:cNvSpPr txBox="1"/>
          <p:nvPr/>
        </p:nvSpPr>
        <p:spPr>
          <a:xfrm>
            <a:off x="585825" y="2272029"/>
            <a:ext cx="11402060" cy="1307465"/>
          </a:xfrm>
          <a:prstGeom prst="rect">
            <a:avLst/>
          </a:prstGeom>
        </p:spPr>
        <p:txBody>
          <a:bodyPr vert="horz" wrap="square" lIns="0" tIns="12700" rIns="0" bIns="0" rtlCol="0">
            <a:spAutoFit/>
          </a:bodyPr>
          <a:lstStyle/>
          <a:p>
            <a:pPr marL="38100">
              <a:lnSpc>
                <a:spcPct val="100000"/>
              </a:lnSpc>
              <a:spcBef>
                <a:spcPts val="100"/>
              </a:spcBef>
              <a:tabLst>
                <a:tab pos="215900" algn="l"/>
              </a:tabLst>
            </a:pPr>
            <a:r>
              <a:rPr sz="1800" dirty="0">
                <a:solidFill>
                  <a:srgbClr val="0000DC"/>
                </a:solidFill>
                <a:latin typeface="Arial"/>
                <a:cs typeface="Arial"/>
              </a:rPr>
              <a:t>̶	</a:t>
            </a:r>
            <a:r>
              <a:rPr sz="1800" dirty="0">
                <a:latin typeface="Arial"/>
                <a:cs typeface="Arial"/>
              </a:rPr>
              <a:t>sklovina</a:t>
            </a:r>
            <a:r>
              <a:rPr sz="1800" spc="-15" dirty="0">
                <a:latin typeface="Arial"/>
                <a:cs typeface="Arial"/>
              </a:rPr>
              <a:t> </a:t>
            </a:r>
            <a:r>
              <a:rPr sz="1800" dirty="0">
                <a:latin typeface="Wingdings"/>
                <a:cs typeface="Wingdings"/>
              </a:rPr>
              <a:t></a:t>
            </a:r>
            <a:r>
              <a:rPr sz="1800" spc="25" dirty="0">
                <a:latin typeface="Times New Roman"/>
                <a:cs typeface="Times New Roman"/>
              </a:rPr>
              <a:t> </a:t>
            </a:r>
            <a:r>
              <a:rPr sz="1800" dirty="0">
                <a:latin typeface="Arial"/>
                <a:cs typeface="Arial"/>
              </a:rPr>
              <a:t>kolem</a:t>
            </a:r>
            <a:r>
              <a:rPr sz="1800" spc="-20" dirty="0">
                <a:latin typeface="Arial"/>
                <a:cs typeface="Arial"/>
              </a:rPr>
              <a:t> </a:t>
            </a:r>
            <a:r>
              <a:rPr sz="1800" dirty="0">
                <a:latin typeface="Arial"/>
                <a:cs typeface="Arial"/>
              </a:rPr>
              <a:t>97</a:t>
            </a:r>
            <a:r>
              <a:rPr sz="1800" spc="-35" dirty="0">
                <a:latin typeface="Arial"/>
                <a:cs typeface="Arial"/>
              </a:rPr>
              <a:t> </a:t>
            </a:r>
            <a:r>
              <a:rPr sz="1800" dirty="0">
                <a:latin typeface="Arial"/>
                <a:cs typeface="Arial"/>
              </a:rPr>
              <a:t>%</a:t>
            </a:r>
            <a:r>
              <a:rPr sz="1800" spc="-25" dirty="0">
                <a:latin typeface="Arial"/>
                <a:cs typeface="Arial"/>
              </a:rPr>
              <a:t> </a:t>
            </a:r>
            <a:r>
              <a:rPr sz="1800" dirty="0">
                <a:latin typeface="Arial"/>
                <a:cs typeface="Arial"/>
              </a:rPr>
              <a:t>anorganické</a:t>
            </a:r>
            <a:r>
              <a:rPr sz="1800" spc="-10" dirty="0">
                <a:latin typeface="Arial"/>
                <a:cs typeface="Arial"/>
              </a:rPr>
              <a:t> </a:t>
            </a:r>
            <a:r>
              <a:rPr sz="1800" dirty="0">
                <a:latin typeface="Arial"/>
                <a:cs typeface="Arial"/>
              </a:rPr>
              <a:t>hmoty</a:t>
            </a:r>
            <a:r>
              <a:rPr sz="1800" spc="-20" dirty="0">
                <a:latin typeface="Arial"/>
                <a:cs typeface="Arial"/>
              </a:rPr>
              <a:t> </a:t>
            </a:r>
            <a:r>
              <a:rPr sz="1800" dirty="0">
                <a:latin typeface="Arial"/>
                <a:cs typeface="Arial"/>
              </a:rPr>
              <a:t>(apatit –</a:t>
            </a:r>
            <a:r>
              <a:rPr sz="1800" spc="-30" dirty="0">
                <a:latin typeface="Arial"/>
                <a:cs typeface="Arial"/>
              </a:rPr>
              <a:t> </a:t>
            </a:r>
            <a:r>
              <a:rPr sz="1800" dirty="0">
                <a:latin typeface="Arial"/>
                <a:cs typeface="Arial"/>
              </a:rPr>
              <a:t>kationtová</a:t>
            </a:r>
            <a:r>
              <a:rPr sz="1800" spc="-20" dirty="0">
                <a:latin typeface="Arial"/>
                <a:cs typeface="Arial"/>
              </a:rPr>
              <a:t> </a:t>
            </a:r>
            <a:r>
              <a:rPr sz="1800" dirty="0">
                <a:latin typeface="Arial"/>
                <a:cs typeface="Arial"/>
              </a:rPr>
              <a:t>komplexní sloučenina</a:t>
            </a:r>
            <a:r>
              <a:rPr sz="1800" spc="-10" dirty="0">
                <a:latin typeface="Arial"/>
                <a:cs typeface="Arial"/>
              </a:rPr>
              <a:t> </a:t>
            </a:r>
            <a:r>
              <a:rPr sz="1800" dirty="0">
                <a:latin typeface="Arial"/>
                <a:cs typeface="Arial"/>
              </a:rPr>
              <a:t>=</a:t>
            </a:r>
            <a:r>
              <a:rPr sz="1800" spc="-20" dirty="0">
                <a:latin typeface="Arial"/>
                <a:cs typeface="Arial"/>
              </a:rPr>
              <a:t> </a:t>
            </a:r>
            <a:r>
              <a:rPr sz="1800" b="1" dirty="0">
                <a:latin typeface="Arial"/>
                <a:cs typeface="Arial"/>
              </a:rPr>
              <a:t>ligandy</a:t>
            </a:r>
            <a:r>
              <a:rPr sz="1800" b="1" spc="-35" dirty="0">
                <a:latin typeface="Arial"/>
                <a:cs typeface="Arial"/>
              </a:rPr>
              <a:t> </a:t>
            </a:r>
            <a:r>
              <a:rPr sz="1800" dirty="0">
                <a:latin typeface="Arial"/>
                <a:cs typeface="Arial"/>
              </a:rPr>
              <a:t>Ca</a:t>
            </a:r>
            <a:r>
              <a:rPr sz="1800" baseline="25462" dirty="0">
                <a:latin typeface="Arial"/>
                <a:cs typeface="Arial"/>
              </a:rPr>
              <a:t>2+</a:t>
            </a:r>
            <a:r>
              <a:rPr sz="1800" spc="-30" baseline="25462" dirty="0">
                <a:latin typeface="Arial"/>
                <a:cs typeface="Arial"/>
              </a:rPr>
              <a:t> </a:t>
            </a:r>
            <a:r>
              <a:rPr sz="1800" dirty="0">
                <a:latin typeface="Arial"/>
                <a:cs typeface="Arial"/>
              </a:rPr>
              <a:t>a</a:t>
            </a:r>
            <a:r>
              <a:rPr sz="1800" spc="-25" dirty="0">
                <a:latin typeface="Arial"/>
                <a:cs typeface="Arial"/>
              </a:rPr>
              <a:t> </a:t>
            </a:r>
            <a:r>
              <a:rPr sz="1800" spc="-10" dirty="0">
                <a:latin typeface="Arial"/>
                <a:cs typeface="Arial"/>
              </a:rPr>
              <a:t>(PO</a:t>
            </a:r>
            <a:r>
              <a:rPr sz="1800" spc="-15" baseline="-20833" dirty="0">
                <a:latin typeface="Arial"/>
                <a:cs typeface="Arial"/>
              </a:rPr>
              <a:t>4</a:t>
            </a:r>
            <a:r>
              <a:rPr sz="1800" spc="-10" dirty="0">
                <a:latin typeface="Arial"/>
                <a:cs typeface="Arial"/>
              </a:rPr>
              <a:t>)</a:t>
            </a:r>
            <a:r>
              <a:rPr sz="1800" spc="-15" baseline="25462" dirty="0">
                <a:latin typeface="Arial"/>
                <a:cs typeface="Arial"/>
              </a:rPr>
              <a:t>2-</a:t>
            </a:r>
            <a:endParaRPr sz="1800" baseline="25462">
              <a:latin typeface="Arial"/>
              <a:cs typeface="Arial"/>
            </a:endParaRPr>
          </a:p>
          <a:p>
            <a:pPr marL="215900">
              <a:lnSpc>
                <a:spcPct val="100000"/>
              </a:lnSpc>
            </a:pPr>
            <a:r>
              <a:rPr sz="1800" dirty="0">
                <a:latin typeface="Arial"/>
                <a:cs typeface="Arial"/>
              </a:rPr>
              <a:t>+</a:t>
            </a:r>
            <a:r>
              <a:rPr sz="1800" spc="-60" dirty="0">
                <a:latin typeface="Arial"/>
                <a:cs typeface="Arial"/>
              </a:rPr>
              <a:t> </a:t>
            </a:r>
            <a:r>
              <a:rPr sz="1800" b="1" spc="-10" dirty="0">
                <a:latin typeface="Arial"/>
                <a:cs typeface="Arial"/>
              </a:rPr>
              <a:t>proti-</a:t>
            </a:r>
            <a:r>
              <a:rPr sz="1800" b="1" dirty="0">
                <a:latin typeface="Arial"/>
                <a:cs typeface="Arial"/>
              </a:rPr>
              <a:t>anionty</a:t>
            </a:r>
            <a:r>
              <a:rPr sz="1800" b="1" spc="-60" dirty="0">
                <a:latin typeface="Arial"/>
                <a:cs typeface="Arial"/>
              </a:rPr>
              <a:t> </a:t>
            </a:r>
            <a:r>
              <a:rPr sz="1800" dirty="0">
                <a:latin typeface="Wingdings"/>
                <a:cs typeface="Wingdings"/>
              </a:rPr>
              <a:t></a:t>
            </a:r>
            <a:r>
              <a:rPr sz="1800" spc="-15" dirty="0">
                <a:latin typeface="Times New Roman"/>
                <a:cs typeface="Times New Roman"/>
              </a:rPr>
              <a:t> </a:t>
            </a:r>
            <a:r>
              <a:rPr sz="1600" dirty="0">
                <a:latin typeface="Arial"/>
                <a:cs typeface="Arial"/>
              </a:rPr>
              <a:t>Ca</a:t>
            </a:r>
            <a:r>
              <a:rPr sz="1575" baseline="-21164" dirty="0">
                <a:latin typeface="Arial"/>
                <a:cs typeface="Arial"/>
              </a:rPr>
              <a:t>10</a:t>
            </a:r>
            <a:r>
              <a:rPr sz="1600" dirty="0">
                <a:latin typeface="Arial"/>
                <a:cs typeface="Arial"/>
              </a:rPr>
              <a:t>(PO</a:t>
            </a:r>
            <a:r>
              <a:rPr sz="1575" baseline="-21164" dirty="0">
                <a:latin typeface="Arial"/>
                <a:cs typeface="Arial"/>
              </a:rPr>
              <a:t>4</a:t>
            </a:r>
            <a:r>
              <a:rPr sz="1600" dirty="0">
                <a:latin typeface="Arial"/>
                <a:cs typeface="Arial"/>
              </a:rPr>
              <a:t>)</a:t>
            </a:r>
            <a:r>
              <a:rPr sz="1575" baseline="-21164" dirty="0">
                <a:latin typeface="Arial"/>
                <a:cs typeface="Arial"/>
              </a:rPr>
              <a:t>6</a:t>
            </a:r>
            <a:r>
              <a:rPr sz="1600" dirty="0">
                <a:latin typeface="Arial"/>
                <a:cs typeface="Arial"/>
              </a:rPr>
              <a:t>CO</a:t>
            </a:r>
            <a:r>
              <a:rPr sz="1575" baseline="-21164" dirty="0">
                <a:latin typeface="Arial"/>
                <a:cs typeface="Arial"/>
              </a:rPr>
              <a:t>3</a:t>
            </a:r>
            <a:r>
              <a:rPr sz="1575" spc="195" baseline="-21164" dirty="0">
                <a:latin typeface="Arial"/>
                <a:cs typeface="Arial"/>
              </a:rPr>
              <a:t> </a:t>
            </a:r>
            <a:r>
              <a:rPr sz="1800" dirty="0">
                <a:latin typeface="Arial"/>
                <a:cs typeface="Arial"/>
              </a:rPr>
              <a:t>(</a:t>
            </a:r>
            <a:r>
              <a:rPr sz="1800" i="1" u="sng" dirty="0">
                <a:uFill>
                  <a:solidFill>
                    <a:srgbClr val="000000"/>
                  </a:solidFill>
                </a:uFill>
                <a:latin typeface="Arial"/>
                <a:cs typeface="Arial"/>
              </a:rPr>
              <a:t>karbonátapatit</a:t>
            </a:r>
            <a:r>
              <a:rPr sz="1800" dirty="0">
                <a:latin typeface="Arial"/>
                <a:cs typeface="Arial"/>
              </a:rPr>
              <a:t>),</a:t>
            </a:r>
            <a:r>
              <a:rPr sz="1800" spc="-30" dirty="0">
                <a:latin typeface="Arial"/>
                <a:cs typeface="Arial"/>
              </a:rPr>
              <a:t> </a:t>
            </a:r>
            <a:r>
              <a:rPr sz="1600" dirty="0">
                <a:latin typeface="Arial"/>
                <a:cs typeface="Arial"/>
              </a:rPr>
              <a:t>Ca</a:t>
            </a:r>
            <a:r>
              <a:rPr sz="1575" baseline="-21164" dirty="0">
                <a:latin typeface="Arial"/>
                <a:cs typeface="Arial"/>
              </a:rPr>
              <a:t>10</a:t>
            </a:r>
            <a:r>
              <a:rPr sz="1600" dirty="0">
                <a:latin typeface="Arial"/>
                <a:cs typeface="Arial"/>
              </a:rPr>
              <a:t>(PO</a:t>
            </a:r>
            <a:r>
              <a:rPr sz="1575" baseline="-21164" dirty="0">
                <a:latin typeface="Arial"/>
                <a:cs typeface="Arial"/>
              </a:rPr>
              <a:t>4</a:t>
            </a:r>
            <a:r>
              <a:rPr sz="1600" dirty="0">
                <a:latin typeface="Arial"/>
                <a:cs typeface="Arial"/>
              </a:rPr>
              <a:t>)</a:t>
            </a:r>
            <a:r>
              <a:rPr sz="1575" baseline="-21164" dirty="0">
                <a:latin typeface="Arial"/>
                <a:cs typeface="Arial"/>
              </a:rPr>
              <a:t>6</a:t>
            </a:r>
            <a:r>
              <a:rPr sz="1600" dirty="0">
                <a:latin typeface="Arial"/>
                <a:cs typeface="Arial"/>
              </a:rPr>
              <a:t>(OH)</a:t>
            </a:r>
            <a:r>
              <a:rPr sz="1575" baseline="-21164" dirty="0">
                <a:latin typeface="Arial"/>
                <a:cs typeface="Arial"/>
              </a:rPr>
              <a:t>2</a:t>
            </a:r>
            <a:r>
              <a:rPr sz="1575" spc="284" baseline="-21164" dirty="0">
                <a:latin typeface="Arial"/>
                <a:cs typeface="Arial"/>
              </a:rPr>
              <a:t> </a:t>
            </a:r>
            <a:r>
              <a:rPr sz="1800" dirty="0">
                <a:latin typeface="Arial"/>
                <a:cs typeface="Arial"/>
              </a:rPr>
              <a:t>(</a:t>
            </a:r>
            <a:r>
              <a:rPr sz="1800" i="1" u="sng" dirty="0">
                <a:uFill>
                  <a:solidFill>
                    <a:srgbClr val="000000"/>
                  </a:solidFill>
                </a:uFill>
                <a:latin typeface="Arial"/>
                <a:cs typeface="Arial"/>
              </a:rPr>
              <a:t>hydroxyapatit</a:t>
            </a:r>
            <a:r>
              <a:rPr sz="1800" dirty="0">
                <a:latin typeface="Arial"/>
                <a:cs typeface="Arial"/>
              </a:rPr>
              <a:t>),</a:t>
            </a:r>
            <a:r>
              <a:rPr sz="1800" spc="-35" dirty="0">
                <a:latin typeface="Arial"/>
                <a:cs typeface="Arial"/>
              </a:rPr>
              <a:t> </a:t>
            </a:r>
            <a:r>
              <a:rPr sz="1600" dirty="0">
                <a:latin typeface="Arial"/>
                <a:cs typeface="Arial"/>
              </a:rPr>
              <a:t>Ca</a:t>
            </a:r>
            <a:r>
              <a:rPr sz="1575" baseline="-21164" dirty="0">
                <a:latin typeface="Arial"/>
                <a:cs typeface="Arial"/>
              </a:rPr>
              <a:t>10</a:t>
            </a:r>
            <a:r>
              <a:rPr sz="1600" dirty="0">
                <a:latin typeface="Arial"/>
                <a:cs typeface="Arial"/>
              </a:rPr>
              <a:t>(PO</a:t>
            </a:r>
            <a:r>
              <a:rPr sz="1575" baseline="-21164" dirty="0">
                <a:latin typeface="Arial"/>
                <a:cs typeface="Arial"/>
              </a:rPr>
              <a:t>4</a:t>
            </a:r>
            <a:r>
              <a:rPr sz="1600" dirty="0">
                <a:latin typeface="Arial"/>
                <a:cs typeface="Arial"/>
              </a:rPr>
              <a:t>)</a:t>
            </a:r>
            <a:r>
              <a:rPr sz="1575" baseline="-21164" dirty="0">
                <a:latin typeface="Arial"/>
                <a:cs typeface="Arial"/>
              </a:rPr>
              <a:t>6</a:t>
            </a:r>
            <a:r>
              <a:rPr sz="1600" dirty="0">
                <a:latin typeface="Arial"/>
                <a:cs typeface="Arial"/>
              </a:rPr>
              <a:t>F</a:t>
            </a:r>
            <a:r>
              <a:rPr sz="1575" baseline="-21164" dirty="0">
                <a:latin typeface="Arial"/>
                <a:cs typeface="Arial"/>
              </a:rPr>
              <a:t>2</a:t>
            </a:r>
            <a:r>
              <a:rPr sz="1575" spc="37" baseline="-21164" dirty="0">
                <a:latin typeface="Arial"/>
                <a:cs typeface="Arial"/>
              </a:rPr>
              <a:t> </a:t>
            </a:r>
            <a:r>
              <a:rPr sz="1800" spc="-10" dirty="0">
                <a:latin typeface="Arial"/>
                <a:cs typeface="Arial"/>
              </a:rPr>
              <a:t>(</a:t>
            </a:r>
            <a:r>
              <a:rPr sz="1800" i="1" u="sng" spc="-10" dirty="0">
                <a:uFill>
                  <a:solidFill>
                    <a:srgbClr val="000000"/>
                  </a:solidFill>
                </a:uFill>
                <a:latin typeface="Arial"/>
                <a:cs typeface="Arial"/>
              </a:rPr>
              <a:t>fluorapatit</a:t>
            </a:r>
            <a:r>
              <a:rPr sz="1800" spc="-10" dirty="0">
                <a:latin typeface="Arial"/>
                <a:cs typeface="Arial"/>
              </a:rPr>
              <a:t>)</a:t>
            </a:r>
            <a:endParaRPr sz="1800">
              <a:latin typeface="Arial"/>
              <a:cs typeface="Arial"/>
            </a:endParaRPr>
          </a:p>
          <a:p>
            <a:pPr marL="38100">
              <a:lnSpc>
                <a:spcPct val="100000"/>
              </a:lnSpc>
              <a:spcBef>
                <a:spcPts val="1925"/>
              </a:spcBef>
              <a:tabLst>
                <a:tab pos="215900" algn="l"/>
              </a:tabLst>
            </a:pPr>
            <a:r>
              <a:rPr sz="1600" dirty="0">
                <a:solidFill>
                  <a:srgbClr val="0000DC"/>
                </a:solidFill>
                <a:latin typeface="Arial"/>
                <a:cs typeface="Arial"/>
              </a:rPr>
              <a:t>̶	</a:t>
            </a:r>
            <a:r>
              <a:rPr sz="1600" dirty="0">
                <a:latin typeface="Arial"/>
                <a:cs typeface="Arial"/>
              </a:rPr>
              <a:t>organické</a:t>
            </a:r>
            <a:r>
              <a:rPr sz="1600" spc="-55" dirty="0">
                <a:latin typeface="Arial"/>
                <a:cs typeface="Arial"/>
              </a:rPr>
              <a:t> </a:t>
            </a:r>
            <a:r>
              <a:rPr sz="1600" dirty="0">
                <a:latin typeface="Arial"/>
                <a:cs typeface="Arial"/>
              </a:rPr>
              <a:t>kyseliny</a:t>
            </a:r>
            <a:r>
              <a:rPr sz="1600" spc="-55" dirty="0">
                <a:latin typeface="Arial"/>
                <a:cs typeface="Arial"/>
              </a:rPr>
              <a:t> </a:t>
            </a:r>
            <a:r>
              <a:rPr sz="1600" dirty="0">
                <a:latin typeface="Arial"/>
                <a:cs typeface="Arial"/>
              </a:rPr>
              <a:t>(bakterie,</a:t>
            </a:r>
            <a:r>
              <a:rPr sz="1600" spc="-20" dirty="0">
                <a:latin typeface="Arial"/>
                <a:cs typeface="Arial"/>
              </a:rPr>
              <a:t> </a:t>
            </a:r>
            <a:r>
              <a:rPr sz="1600" dirty="0">
                <a:latin typeface="Arial"/>
                <a:cs typeface="Arial"/>
              </a:rPr>
              <a:t>strava)</a:t>
            </a:r>
            <a:r>
              <a:rPr sz="1600" spc="-25" dirty="0">
                <a:latin typeface="Arial"/>
                <a:cs typeface="Arial"/>
              </a:rPr>
              <a:t> </a:t>
            </a:r>
            <a:r>
              <a:rPr sz="1600" dirty="0">
                <a:latin typeface="Wingdings"/>
                <a:cs typeface="Wingdings"/>
              </a:rPr>
              <a:t></a:t>
            </a:r>
            <a:r>
              <a:rPr sz="1600" spc="-10" dirty="0">
                <a:latin typeface="Times New Roman"/>
                <a:cs typeface="Times New Roman"/>
              </a:rPr>
              <a:t> </a:t>
            </a:r>
            <a:r>
              <a:rPr sz="1600" dirty="0">
                <a:latin typeface="Arial"/>
                <a:cs typeface="Arial"/>
              </a:rPr>
              <a:t>neutralizace</a:t>
            </a:r>
            <a:r>
              <a:rPr sz="1600" spc="-50" dirty="0">
                <a:latin typeface="Arial"/>
                <a:cs typeface="Arial"/>
              </a:rPr>
              <a:t> </a:t>
            </a:r>
            <a:r>
              <a:rPr sz="1600" dirty="0">
                <a:latin typeface="Arial"/>
                <a:cs typeface="Arial"/>
              </a:rPr>
              <a:t>aniontů</a:t>
            </a:r>
            <a:r>
              <a:rPr sz="1600" spc="-60" dirty="0">
                <a:latin typeface="Arial"/>
                <a:cs typeface="Arial"/>
              </a:rPr>
              <a:t> </a:t>
            </a:r>
            <a:r>
              <a:rPr sz="1600" dirty="0">
                <a:latin typeface="Arial"/>
                <a:cs typeface="Arial"/>
              </a:rPr>
              <a:t>apatitů</a:t>
            </a:r>
            <a:r>
              <a:rPr sz="1600" spc="-30"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rozpad</a:t>
            </a:r>
            <a:r>
              <a:rPr sz="1600" spc="-50" dirty="0">
                <a:latin typeface="Arial"/>
                <a:cs typeface="Arial"/>
              </a:rPr>
              <a:t> </a:t>
            </a:r>
            <a:r>
              <a:rPr sz="1600" dirty="0">
                <a:latin typeface="Arial"/>
                <a:cs typeface="Arial"/>
              </a:rPr>
              <a:t>krystalové</a:t>
            </a:r>
            <a:r>
              <a:rPr sz="1600" spc="-30" dirty="0">
                <a:latin typeface="Arial"/>
                <a:cs typeface="Arial"/>
              </a:rPr>
              <a:t> </a:t>
            </a:r>
            <a:r>
              <a:rPr sz="1600" dirty="0">
                <a:latin typeface="Arial"/>
                <a:cs typeface="Arial"/>
              </a:rPr>
              <a:t>jednotky</a:t>
            </a:r>
            <a:r>
              <a:rPr sz="1600" spc="-40" dirty="0">
                <a:latin typeface="Arial"/>
                <a:cs typeface="Arial"/>
              </a:rPr>
              <a:t> </a:t>
            </a:r>
            <a:r>
              <a:rPr sz="1600" dirty="0">
                <a:latin typeface="Wingdings"/>
                <a:cs typeface="Wingdings"/>
              </a:rPr>
              <a:t></a:t>
            </a:r>
            <a:r>
              <a:rPr sz="1600" dirty="0">
                <a:latin typeface="Times New Roman"/>
                <a:cs typeface="Times New Roman"/>
              </a:rPr>
              <a:t> </a:t>
            </a:r>
            <a:r>
              <a:rPr sz="1600" dirty="0">
                <a:latin typeface="Arial"/>
                <a:cs typeface="Arial"/>
              </a:rPr>
              <a:t>rozpouštění</a:t>
            </a:r>
            <a:r>
              <a:rPr sz="1600" spc="-35" dirty="0">
                <a:latin typeface="Arial"/>
                <a:cs typeface="Arial"/>
              </a:rPr>
              <a:t> </a:t>
            </a:r>
            <a:r>
              <a:rPr sz="1600" spc="-10" dirty="0">
                <a:latin typeface="Arial"/>
                <a:cs typeface="Arial"/>
              </a:rPr>
              <a:t>minerální</a:t>
            </a:r>
            <a:endParaRPr sz="1600">
              <a:latin typeface="Arial"/>
              <a:cs typeface="Arial"/>
            </a:endParaRPr>
          </a:p>
          <a:p>
            <a:pPr marL="215900">
              <a:lnSpc>
                <a:spcPct val="100000"/>
              </a:lnSpc>
              <a:spcBef>
                <a:spcPts val="5"/>
              </a:spcBef>
            </a:pPr>
            <a:r>
              <a:rPr sz="1600" dirty="0">
                <a:latin typeface="Arial"/>
                <a:cs typeface="Arial"/>
              </a:rPr>
              <a:t>složky</a:t>
            </a:r>
            <a:r>
              <a:rPr sz="1600" spc="-50" dirty="0">
                <a:latin typeface="Arial"/>
                <a:cs typeface="Arial"/>
              </a:rPr>
              <a:t> </a:t>
            </a:r>
            <a:r>
              <a:rPr sz="1600" dirty="0">
                <a:latin typeface="Arial"/>
                <a:cs typeface="Arial"/>
              </a:rPr>
              <a:t>skloviny</a:t>
            </a:r>
            <a:r>
              <a:rPr sz="1600" spc="-35" dirty="0">
                <a:latin typeface="Arial"/>
                <a:cs typeface="Arial"/>
              </a:rPr>
              <a:t> </a:t>
            </a:r>
            <a:r>
              <a:rPr sz="1600" dirty="0">
                <a:latin typeface="Wingdings"/>
                <a:cs typeface="Wingdings"/>
              </a:rPr>
              <a:t></a:t>
            </a:r>
            <a:r>
              <a:rPr sz="1600" spc="10" dirty="0">
                <a:latin typeface="Times New Roman"/>
                <a:cs typeface="Times New Roman"/>
              </a:rPr>
              <a:t> </a:t>
            </a:r>
            <a:r>
              <a:rPr sz="1600" dirty="0">
                <a:latin typeface="Arial"/>
                <a:cs typeface="Arial"/>
              </a:rPr>
              <a:t>vznik</a:t>
            </a:r>
            <a:r>
              <a:rPr sz="1600" spc="-35" dirty="0">
                <a:latin typeface="Arial"/>
                <a:cs typeface="Arial"/>
              </a:rPr>
              <a:t> </a:t>
            </a:r>
            <a:r>
              <a:rPr sz="1600" spc="-20" dirty="0">
                <a:latin typeface="Arial"/>
                <a:cs typeface="Arial"/>
              </a:rPr>
              <a:t>kazu</a:t>
            </a:r>
            <a:endParaRPr sz="1600">
              <a:latin typeface="Arial"/>
              <a:cs typeface="Arial"/>
            </a:endParaRPr>
          </a:p>
        </p:txBody>
      </p:sp>
      <p:sp>
        <p:nvSpPr>
          <p:cNvPr id="6" name="object 6"/>
          <p:cNvSpPr txBox="1"/>
          <p:nvPr/>
        </p:nvSpPr>
        <p:spPr>
          <a:xfrm>
            <a:off x="611225" y="5993079"/>
            <a:ext cx="9152890" cy="513080"/>
          </a:xfrm>
          <a:prstGeom prst="rect">
            <a:avLst/>
          </a:prstGeom>
        </p:spPr>
        <p:txBody>
          <a:bodyPr vert="horz" wrap="square" lIns="0" tIns="12065" rIns="0" bIns="0" rtlCol="0">
            <a:spAutoFit/>
          </a:bodyPr>
          <a:lstStyle/>
          <a:p>
            <a:pPr marL="12700">
              <a:lnSpc>
                <a:spcPct val="100000"/>
              </a:lnSpc>
              <a:spcBef>
                <a:spcPts val="95"/>
              </a:spcBef>
              <a:tabLst>
                <a:tab pos="190500" algn="l"/>
              </a:tabLst>
            </a:pPr>
            <a:r>
              <a:rPr sz="1600" dirty="0">
                <a:solidFill>
                  <a:srgbClr val="0000DC"/>
                </a:solidFill>
                <a:latin typeface="Arial"/>
                <a:cs typeface="Arial"/>
              </a:rPr>
              <a:t>̶	</a:t>
            </a:r>
            <a:r>
              <a:rPr sz="1600" spc="-10" dirty="0">
                <a:latin typeface="Arial"/>
                <a:cs typeface="Arial"/>
              </a:rPr>
              <a:t>proteolytické</a:t>
            </a:r>
            <a:r>
              <a:rPr sz="1600" spc="-45" dirty="0">
                <a:latin typeface="Arial"/>
                <a:cs typeface="Arial"/>
              </a:rPr>
              <a:t> </a:t>
            </a:r>
            <a:r>
              <a:rPr sz="1600" dirty="0">
                <a:latin typeface="Arial"/>
                <a:cs typeface="Arial"/>
              </a:rPr>
              <a:t>enzymy</a:t>
            </a:r>
            <a:r>
              <a:rPr sz="1600" spc="-30" dirty="0">
                <a:latin typeface="Arial"/>
                <a:cs typeface="Arial"/>
              </a:rPr>
              <a:t> </a:t>
            </a:r>
            <a:r>
              <a:rPr sz="1600" dirty="0">
                <a:latin typeface="Arial"/>
                <a:cs typeface="Arial"/>
              </a:rPr>
              <a:t>bakterií</a:t>
            </a:r>
            <a:r>
              <a:rPr sz="1600" spc="-25" dirty="0">
                <a:latin typeface="Arial"/>
                <a:cs typeface="Arial"/>
              </a:rPr>
              <a:t> </a:t>
            </a:r>
            <a:r>
              <a:rPr sz="1600" dirty="0">
                <a:latin typeface="Wingdings"/>
                <a:cs typeface="Wingdings"/>
              </a:rPr>
              <a:t></a:t>
            </a:r>
            <a:r>
              <a:rPr sz="1600" dirty="0">
                <a:latin typeface="Times New Roman"/>
                <a:cs typeface="Times New Roman"/>
              </a:rPr>
              <a:t> </a:t>
            </a:r>
            <a:r>
              <a:rPr sz="1600" dirty="0">
                <a:latin typeface="Arial"/>
                <a:cs typeface="Arial"/>
              </a:rPr>
              <a:t>odbourávání</a:t>
            </a:r>
            <a:r>
              <a:rPr sz="1600" spc="-45" dirty="0">
                <a:latin typeface="Arial"/>
                <a:cs typeface="Arial"/>
              </a:rPr>
              <a:t> </a:t>
            </a:r>
            <a:r>
              <a:rPr sz="1600" dirty="0">
                <a:latin typeface="Arial"/>
                <a:cs typeface="Arial"/>
              </a:rPr>
              <a:t>organické</a:t>
            </a:r>
            <a:r>
              <a:rPr sz="1600" spc="-55" dirty="0">
                <a:latin typeface="Arial"/>
                <a:cs typeface="Arial"/>
              </a:rPr>
              <a:t> </a:t>
            </a:r>
            <a:r>
              <a:rPr sz="1600" dirty="0">
                <a:latin typeface="Arial"/>
                <a:cs typeface="Arial"/>
              </a:rPr>
              <a:t>složky</a:t>
            </a:r>
            <a:r>
              <a:rPr sz="1600" spc="-70" dirty="0">
                <a:latin typeface="Arial"/>
                <a:cs typeface="Arial"/>
              </a:rPr>
              <a:t> </a:t>
            </a:r>
            <a:r>
              <a:rPr sz="1600" dirty="0">
                <a:latin typeface="Arial"/>
                <a:cs typeface="Arial"/>
              </a:rPr>
              <a:t>(kolageny,</a:t>
            </a:r>
            <a:r>
              <a:rPr sz="1600" spc="-30" dirty="0">
                <a:latin typeface="Arial"/>
                <a:cs typeface="Arial"/>
              </a:rPr>
              <a:t> </a:t>
            </a:r>
            <a:r>
              <a:rPr sz="1600" spc="-10" dirty="0">
                <a:latin typeface="Arial"/>
                <a:cs typeface="Arial"/>
              </a:rPr>
              <a:t>proteoglykany)</a:t>
            </a:r>
            <a:endParaRPr sz="1600">
              <a:latin typeface="Arial"/>
              <a:cs typeface="Arial"/>
            </a:endParaRPr>
          </a:p>
          <a:p>
            <a:pPr marL="12700">
              <a:lnSpc>
                <a:spcPct val="100000"/>
              </a:lnSpc>
              <a:tabLst>
                <a:tab pos="190500" algn="l"/>
              </a:tabLst>
            </a:pPr>
            <a:r>
              <a:rPr sz="1600" dirty="0">
                <a:solidFill>
                  <a:srgbClr val="0000DC"/>
                </a:solidFill>
                <a:latin typeface="Arial"/>
                <a:cs typeface="Arial"/>
              </a:rPr>
              <a:t>̶	</a:t>
            </a:r>
            <a:r>
              <a:rPr sz="1600" dirty="0">
                <a:latin typeface="Arial"/>
                <a:cs typeface="Arial"/>
              </a:rPr>
              <a:t>kaz</a:t>
            </a:r>
            <a:r>
              <a:rPr sz="1600" spc="-30"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dentin</a:t>
            </a:r>
            <a:r>
              <a:rPr sz="1600" spc="-30"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dentinové</a:t>
            </a:r>
            <a:r>
              <a:rPr sz="1600" spc="-40" dirty="0">
                <a:latin typeface="Arial"/>
                <a:cs typeface="Arial"/>
              </a:rPr>
              <a:t> </a:t>
            </a:r>
            <a:r>
              <a:rPr sz="1600" dirty="0">
                <a:latin typeface="Arial"/>
                <a:cs typeface="Arial"/>
              </a:rPr>
              <a:t>kanálky</a:t>
            </a:r>
            <a:r>
              <a:rPr sz="1600" spc="-40" dirty="0">
                <a:latin typeface="Arial"/>
                <a:cs typeface="Arial"/>
              </a:rPr>
              <a:t> </a:t>
            </a:r>
            <a:r>
              <a:rPr sz="1600" dirty="0">
                <a:latin typeface="Wingdings"/>
                <a:cs typeface="Wingdings"/>
              </a:rPr>
              <a:t></a:t>
            </a:r>
            <a:r>
              <a:rPr sz="1600" spc="15" dirty="0">
                <a:latin typeface="Times New Roman"/>
                <a:cs typeface="Times New Roman"/>
              </a:rPr>
              <a:t> </a:t>
            </a:r>
            <a:r>
              <a:rPr sz="1600" dirty="0">
                <a:latin typeface="Arial"/>
                <a:cs typeface="Arial"/>
              </a:rPr>
              <a:t>zubní</a:t>
            </a:r>
            <a:r>
              <a:rPr sz="1600" spc="-20" dirty="0">
                <a:latin typeface="Arial"/>
                <a:cs typeface="Arial"/>
              </a:rPr>
              <a:t> </a:t>
            </a:r>
            <a:r>
              <a:rPr sz="1600" dirty="0">
                <a:latin typeface="Arial"/>
                <a:cs typeface="Arial"/>
              </a:rPr>
              <a:t>dřeň</a:t>
            </a:r>
            <a:r>
              <a:rPr sz="1600" spc="-25"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zánět</a:t>
            </a:r>
            <a:r>
              <a:rPr sz="1600" spc="-20" dirty="0">
                <a:latin typeface="Arial"/>
                <a:cs typeface="Arial"/>
              </a:rPr>
              <a:t> </a:t>
            </a:r>
            <a:r>
              <a:rPr sz="1600" dirty="0">
                <a:latin typeface="Arial"/>
                <a:cs typeface="Arial"/>
              </a:rPr>
              <a:t>dřeně</a:t>
            </a:r>
            <a:r>
              <a:rPr sz="1600" spc="-30" dirty="0">
                <a:latin typeface="Arial"/>
                <a:cs typeface="Arial"/>
              </a:rPr>
              <a:t> </a:t>
            </a:r>
            <a:r>
              <a:rPr sz="1600" dirty="0">
                <a:latin typeface="Arial"/>
                <a:cs typeface="Arial"/>
              </a:rPr>
              <a:t>(pulpitida),</a:t>
            </a:r>
            <a:r>
              <a:rPr sz="1600" spc="-30" dirty="0">
                <a:latin typeface="Arial"/>
                <a:cs typeface="Arial"/>
              </a:rPr>
              <a:t> </a:t>
            </a:r>
            <a:r>
              <a:rPr sz="1600" dirty="0">
                <a:latin typeface="Arial"/>
                <a:cs typeface="Arial"/>
              </a:rPr>
              <a:t>ozubice</a:t>
            </a:r>
            <a:r>
              <a:rPr sz="1600" spc="-55" dirty="0">
                <a:latin typeface="Arial"/>
                <a:cs typeface="Arial"/>
              </a:rPr>
              <a:t> </a:t>
            </a:r>
            <a:r>
              <a:rPr sz="1600" spc="-10" dirty="0">
                <a:latin typeface="Arial"/>
                <a:cs typeface="Arial"/>
              </a:rPr>
              <a:t>(periodontitida)</a:t>
            </a:r>
            <a:endParaRPr sz="1600">
              <a:latin typeface="Arial"/>
              <a:cs typeface="Arial"/>
            </a:endParaRPr>
          </a:p>
        </p:txBody>
      </p:sp>
      <p:sp>
        <p:nvSpPr>
          <p:cNvPr id="7" name="object 7"/>
          <p:cNvSpPr txBox="1"/>
          <p:nvPr/>
        </p:nvSpPr>
        <p:spPr>
          <a:xfrm>
            <a:off x="11207242" y="1461008"/>
            <a:ext cx="894715" cy="208915"/>
          </a:xfrm>
          <a:prstGeom prst="rect">
            <a:avLst/>
          </a:prstGeom>
        </p:spPr>
        <p:txBody>
          <a:bodyPr vert="horz" wrap="square" lIns="0" tIns="12700" rIns="0" bIns="0" rtlCol="0">
            <a:spAutoFit/>
          </a:bodyPr>
          <a:lstStyle/>
          <a:p>
            <a:pPr marL="73025" marR="5080" indent="-60960">
              <a:lnSpc>
                <a:spcPct val="100000"/>
              </a:lnSpc>
              <a:spcBef>
                <a:spcPts val="100"/>
              </a:spcBef>
            </a:pPr>
            <a:r>
              <a:rPr sz="600" dirty="0">
                <a:latin typeface="Arial"/>
                <a:cs typeface="Arial"/>
              </a:rPr>
              <a:t>Puwadol</a:t>
            </a:r>
            <a:r>
              <a:rPr sz="600" spc="-35" dirty="0">
                <a:latin typeface="Arial"/>
                <a:cs typeface="Arial"/>
              </a:rPr>
              <a:t> </a:t>
            </a:r>
            <a:r>
              <a:rPr sz="600" spc="-10" dirty="0">
                <a:latin typeface="Arial"/>
                <a:cs typeface="Arial"/>
              </a:rPr>
              <a:t>Jaturawutthichai</a:t>
            </a:r>
            <a:r>
              <a:rPr sz="600" spc="500" dirty="0">
                <a:latin typeface="Arial"/>
                <a:cs typeface="Arial"/>
              </a:rPr>
              <a:t> </a:t>
            </a:r>
            <a:r>
              <a:rPr sz="600" spc="-10" dirty="0">
                <a:latin typeface="Arial"/>
                <a:cs typeface="Arial"/>
              </a:rPr>
              <a:t>(www.shutterstock.com)</a:t>
            </a:r>
            <a:endParaRPr sz="600">
              <a:latin typeface="Arial"/>
              <a:cs typeface="Arial"/>
            </a:endParaRPr>
          </a:p>
        </p:txBody>
      </p:sp>
      <p:grpSp>
        <p:nvGrpSpPr>
          <p:cNvPr id="8" name="object 8"/>
          <p:cNvGrpSpPr/>
          <p:nvPr/>
        </p:nvGrpSpPr>
        <p:grpSpPr>
          <a:xfrm>
            <a:off x="8811768" y="3518472"/>
            <a:ext cx="1866900" cy="2058035"/>
            <a:chOff x="8811768" y="3518472"/>
            <a:chExt cx="1866900" cy="2058035"/>
          </a:xfrm>
        </p:grpSpPr>
        <p:pic>
          <p:nvPicPr>
            <p:cNvPr id="9" name="object 9"/>
            <p:cNvPicPr/>
            <p:nvPr/>
          </p:nvPicPr>
          <p:blipFill>
            <a:blip r:embed="rId4" cstate="print"/>
            <a:stretch>
              <a:fillRect/>
            </a:stretch>
          </p:blipFill>
          <p:spPr>
            <a:xfrm>
              <a:off x="8869680" y="3518472"/>
              <a:ext cx="1808987" cy="2057843"/>
            </a:xfrm>
            <a:prstGeom prst="rect">
              <a:avLst/>
            </a:prstGeom>
          </p:spPr>
        </p:pic>
        <p:sp>
          <p:nvSpPr>
            <p:cNvPr id="10" name="object 10"/>
            <p:cNvSpPr/>
            <p:nvPr/>
          </p:nvSpPr>
          <p:spPr>
            <a:xfrm>
              <a:off x="8811768" y="4338827"/>
              <a:ext cx="437515" cy="332740"/>
            </a:xfrm>
            <a:custGeom>
              <a:avLst/>
              <a:gdLst/>
              <a:ahLst/>
              <a:cxnLst/>
              <a:rect l="l" t="t" r="r" b="b"/>
              <a:pathLst>
                <a:path w="437515" h="332739">
                  <a:moveTo>
                    <a:pt x="437387" y="0"/>
                  </a:moveTo>
                  <a:lnTo>
                    <a:pt x="0" y="0"/>
                  </a:lnTo>
                  <a:lnTo>
                    <a:pt x="0" y="332232"/>
                  </a:lnTo>
                  <a:lnTo>
                    <a:pt x="437387" y="332232"/>
                  </a:lnTo>
                  <a:lnTo>
                    <a:pt x="437387" y="0"/>
                  </a:lnTo>
                  <a:close/>
                </a:path>
              </a:pathLst>
            </a:custGeom>
            <a:solidFill>
              <a:srgbClr val="FFFFFF"/>
            </a:solidFill>
          </p:spPr>
          <p:txBody>
            <a:bodyPr wrap="square" lIns="0" tIns="0" rIns="0" bIns="0" rtlCol="0"/>
            <a:lstStyle/>
            <a:p>
              <a:endParaRPr/>
            </a:p>
          </p:txBody>
        </p:sp>
      </p:grpSp>
      <p:sp>
        <p:nvSpPr>
          <p:cNvPr id="11" name="object 11"/>
          <p:cNvSpPr txBox="1"/>
          <p:nvPr/>
        </p:nvSpPr>
        <p:spPr>
          <a:xfrm>
            <a:off x="9682988" y="5542584"/>
            <a:ext cx="942975" cy="208279"/>
          </a:xfrm>
          <a:prstGeom prst="rect">
            <a:avLst/>
          </a:prstGeom>
        </p:spPr>
        <p:txBody>
          <a:bodyPr vert="horz" wrap="square" lIns="0" tIns="12700" rIns="0" bIns="0" rtlCol="0">
            <a:spAutoFit/>
          </a:bodyPr>
          <a:lstStyle/>
          <a:p>
            <a:pPr marR="5080" algn="r">
              <a:lnSpc>
                <a:spcPct val="100000"/>
              </a:lnSpc>
              <a:spcBef>
                <a:spcPts val="100"/>
              </a:spcBef>
            </a:pPr>
            <a:r>
              <a:rPr sz="600" dirty="0">
                <a:latin typeface="Arial"/>
                <a:cs typeface="Arial"/>
              </a:rPr>
              <a:t>Color</a:t>
            </a:r>
            <a:r>
              <a:rPr sz="600" spc="-25" dirty="0">
                <a:latin typeface="Arial"/>
                <a:cs typeface="Arial"/>
              </a:rPr>
              <a:t> </a:t>
            </a:r>
            <a:r>
              <a:rPr sz="600" dirty="0">
                <a:latin typeface="Arial"/>
                <a:cs typeface="Arial"/>
              </a:rPr>
              <a:t>Atlas</a:t>
            </a:r>
            <a:r>
              <a:rPr sz="600" spc="-20" dirty="0">
                <a:latin typeface="Arial"/>
                <a:cs typeface="Arial"/>
              </a:rPr>
              <a:t> </a:t>
            </a:r>
            <a:r>
              <a:rPr sz="600" dirty="0">
                <a:latin typeface="Arial"/>
                <a:cs typeface="Arial"/>
              </a:rPr>
              <a:t>of</a:t>
            </a:r>
            <a:r>
              <a:rPr sz="600" spc="-10" dirty="0">
                <a:latin typeface="Arial"/>
                <a:cs typeface="Arial"/>
              </a:rPr>
              <a:t> Biochemistry</a:t>
            </a:r>
            <a:endParaRPr sz="600">
              <a:latin typeface="Arial"/>
              <a:cs typeface="Arial"/>
            </a:endParaRPr>
          </a:p>
          <a:p>
            <a:pPr marR="5080" algn="r">
              <a:lnSpc>
                <a:spcPct val="100000"/>
              </a:lnSpc>
            </a:pPr>
            <a:r>
              <a:rPr sz="600" dirty="0">
                <a:latin typeface="Arial"/>
                <a:cs typeface="Arial"/>
              </a:rPr>
              <a:t>(3rd</a:t>
            </a:r>
            <a:r>
              <a:rPr sz="600" spc="-25" dirty="0">
                <a:latin typeface="Arial"/>
                <a:cs typeface="Arial"/>
              </a:rPr>
              <a:t> </a:t>
            </a:r>
            <a:r>
              <a:rPr sz="600" dirty="0">
                <a:latin typeface="Arial"/>
                <a:cs typeface="Arial"/>
              </a:rPr>
              <a:t>edition,</a:t>
            </a:r>
            <a:r>
              <a:rPr sz="600" spc="-40" dirty="0">
                <a:latin typeface="Arial"/>
                <a:cs typeface="Arial"/>
              </a:rPr>
              <a:t> </a:t>
            </a:r>
            <a:r>
              <a:rPr sz="600" spc="-10" dirty="0">
                <a:latin typeface="Arial"/>
                <a:cs typeface="Arial"/>
              </a:rPr>
              <a:t>2013)</a:t>
            </a:r>
            <a:endParaRPr sz="600">
              <a:latin typeface="Arial"/>
              <a:cs typeface="Arial"/>
            </a:endParaRPr>
          </a:p>
        </p:txBody>
      </p:sp>
      <p:pic>
        <p:nvPicPr>
          <p:cNvPr id="12" name="object 12"/>
          <p:cNvPicPr/>
          <p:nvPr/>
        </p:nvPicPr>
        <p:blipFill>
          <a:blip r:embed="rId5" cstate="print"/>
          <a:stretch>
            <a:fillRect/>
          </a:stretch>
        </p:blipFill>
        <p:spPr>
          <a:xfrm>
            <a:off x="3976115" y="3616452"/>
            <a:ext cx="3695699" cy="2045208"/>
          </a:xfrm>
          <a:prstGeom prst="rect">
            <a:avLst/>
          </a:prstGeom>
        </p:spPr>
      </p:pic>
      <p:sp>
        <p:nvSpPr>
          <p:cNvPr id="13" name="object 13"/>
          <p:cNvSpPr txBox="1"/>
          <p:nvPr/>
        </p:nvSpPr>
        <p:spPr>
          <a:xfrm>
            <a:off x="5903467" y="5078348"/>
            <a:ext cx="905510" cy="147955"/>
          </a:xfrm>
          <a:prstGeom prst="rect">
            <a:avLst/>
          </a:prstGeom>
        </p:spPr>
        <p:txBody>
          <a:bodyPr vert="horz" wrap="square" lIns="0" tIns="12700" rIns="0" bIns="0" rtlCol="0">
            <a:spAutoFit/>
          </a:bodyPr>
          <a:lstStyle/>
          <a:p>
            <a:pPr marL="12700">
              <a:lnSpc>
                <a:spcPct val="100000"/>
              </a:lnSpc>
              <a:spcBef>
                <a:spcPts val="100"/>
              </a:spcBef>
            </a:pPr>
            <a:r>
              <a:rPr sz="800" b="1" dirty="0">
                <a:latin typeface="Arial"/>
                <a:cs typeface="Arial"/>
              </a:rPr>
              <a:t>kyselina</a:t>
            </a:r>
            <a:r>
              <a:rPr sz="800" b="1" spc="-35" dirty="0">
                <a:latin typeface="Arial"/>
                <a:cs typeface="Arial"/>
              </a:rPr>
              <a:t> </a:t>
            </a:r>
            <a:r>
              <a:rPr sz="800" b="1" spc="-10" dirty="0">
                <a:latin typeface="Arial"/>
                <a:cs typeface="Arial"/>
              </a:rPr>
              <a:t>mravenčí</a:t>
            </a:r>
            <a:endParaRPr sz="800">
              <a:latin typeface="Arial"/>
              <a:cs typeface="Arial"/>
            </a:endParaRPr>
          </a:p>
        </p:txBody>
      </p:sp>
      <p:pic>
        <p:nvPicPr>
          <p:cNvPr id="14" name="object 14"/>
          <p:cNvPicPr/>
          <p:nvPr/>
        </p:nvPicPr>
        <p:blipFill>
          <a:blip r:embed="rId6" cstate="print"/>
          <a:stretch>
            <a:fillRect/>
          </a:stretch>
        </p:blipFill>
        <p:spPr>
          <a:xfrm>
            <a:off x="7388352" y="3845064"/>
            <a:ext cx="911339" cy="765035"/>
          </a:xfrm>
          <a:prstGeom prst="rect">
            <a:avLst/>
          </a:prstGeom>
        </p:spPr>
      </p:pic>
      <p:sp>
        <p:nvSpPr>
          <p:cNvPr id="15" name="object 15"/>
          <p:cNvSpPr txBox="1"/>
          <p:nvPr/>
        </p:nvSpPr>
        <p:spPr>
          <a:xfrm>
            <a:off x="7543038" y="3999738"/>
            <a:ext cx="607060" cy="460375"/>
          </a:xfrm>
          <a:prstGeom prst="rect">
            <a:avLst/>
          </a:prstGeom>
          <a:solidFill>
            <a:srgbClr val="FFFFFF"/>
          </a:solidFill>
          <a:ln w="25907">
            <a:solidFill>
              <a:srgbClr val="FF7300"/>
            </a:solidFill>
          </a:ln>
        </p:spPr>
        <p:txBody>
          <a:bodyPr vert="horz" wrap="square" lIns="0" tIns="40640" rIns="0" bIns="0" rtlCol="0">
            <a:spAutoFit/>
          </a:bodyPr>
          <a:lstStyle/>
          <a:p>
            <a:pPr marL="167640" marR="90170" indent="-73660">
              <a:lnSpc>
                <a:spcPct val="100000"/>
              </a:lnSpc>
              <a:spcBef>
                <a:spcPts val="320"/>
              </a:spcBef>
            </a:pPr>
            <a:r>
              <a:rPr sz="1200" spc="-10" dirty="0">
                <a:latin typeface="Arial"/>
                <a:cs typeface="Arial"/>
              </a:rPr>
              <a:t>strava </a:t>
            </a:r>
            <a:r>
              <a:rPr sz="1200" spc="-20" dirty="0">
                <a:latin typeface="Arial"/>
                <a:cs typeface="Arial"/>
              </a:rPr>
              <a:t>léky</a:t>
            </a:r>
            <a:endParaRPr sz="1200">
              <a:latin typeface="Arial"/>
              <a:cs typeface="Arial"/>
            </a:endParaRPr>
          </a:p>
        </p:txBody>
      </p:sp>
      <p:grpSp>
        <p:nvGrpSpPr>
          <p:cNvPr id="16" name="object 16"/>
          <p:cNvGrpSpPr/>
          <p:nvPr/>
        </p:nvGrpSpPr>
        <p:grpSpPr>
          <a:xfrm>
            <a:off x="6004559" y="4236720"/>
            <a:ext cx="1466215" cy="419100"/>
            <a:chOff x="6004559" y="4236720"/>
            <a:chExt cx="1466215" cy="419100"/>
          </a:xfrm>
        </p:grpSpPr>
        <p:sp>
          <p:nvSpPr>
            <p:cNvPr id="17" name="object 17"/>
            <p:cNvSpPr/>
            <p:nvPr/>
          </p:nvSpPr>
          <p:spPr>
            <a:xfrm>
              <a:off x="6618731" y="4236720"/>
              <a:ext cx="852169" cy="264160"/>
            </a:xfrm>
            <a:custGeom>
              <a:avLst/>
              <a:gdLst/>
              <a:ahLst/>
              <a:cxnLst/>
              <a:rect l="l" t="t" r="r" b="b"/>
              <a:pathLst>
                <a:path w="852170" h="264160">
                  <a:moveTo>
                    <a:pt x="62865" y="190753"/>
                  </a:moveTo>
                  <a:lnTo>
                    <a:pt x="0" y="248284"/>
                  </a:lnTo>
                  <a:lnTo>
                    <a:pt x="83693" y="264032"/>
                  </a:lnTo>
                  <a:lnTo>
                    <a:pt x="76004" y="236981"/>
                  </a:lnTo>
                  <a:lnTo>
                    <a:pt x="62865" y="236981"/>
                  </a:lnTo>
                  <a:lnTo>
                    <a:pt x="59309" y="224789"/>
                  </a:lnTo>
                  <a:lnTo>
                    <a:pt x="71547" y="221302"/>
                  </a:lnTo>
                  <a:lnTo>
                    <a:pt x="62865" y="190753"/>
                  </a:lnTo>
                  <a:close/>
                </a:path>
                <a:path w="852170" h="264160">
                  <a:moveTo>
                    <a:pt x="71547" y="221302"/>
                  </a:moveTo>
                  <a:lnTo>
                    <a:pt x="59309" y="224789"/>
                  </a:lnTo>
                  <a:lnTo>
                    <a:pt x="62865" y="236981"/>
                  </a:lnTo>
                  <a:lnTo>
                    <a:pt x="75019" y="233518"/>
                  </a:lnTo>
                  <a:lnTo>
                    <a:pt x="71547" y="221302"/>
                  </a:lnTo>
                  <a:close/>
                </a:path>
                <a:path w="852170" h="264160">
                  <a:moveTo>
                    <a:pt x="75019" y="233518"/>
                  </a:moveTo>
                  <a:lnTo>
                    <a:pt x="62865" y="236981"/>
                  </a:lnTo>
                  <a:lnTo>
                    <a:pt x="76004" y="236981"/>
                  </a:lnTo>
                  <a:lnTo>
                    <a:pt x="75019" y="233518"/>
                  </a:lnTo>
                  <a:close/>
                </a:path>
                <a:path w="852170" h="264160">
                  <a:moveTo>
                    <a:pt x="848233" y="0"/>
                  </a:moveTo>
                  <a:lnTo>
                    <a:pt x="71547" y="221302"/>
                  </a:lnTo>
                  <a:lnTo>
                    <a:pt x="75019" y="233518"/>
                  </a:lnTo>
                  <a:lnTo>
                    <a:pt x="851662" y="12191"/>
                  </a:lnTo>
                  <a:lnTo>
                    <a:pt x="848233" y="0"/>
                  </a:lnTo>
                  <a:close/>
                </a:path>
              </a:pathLst>
            </a:custGeom>
            <a:solidFill>
              <a:srgbClr val="000000"/>
            </a:solidFill>
          </p:spPr>
          <p:txBody>
            <a:bodyPr wrap="square" lIns="0" tIns="0" rIns="0" bIns="0" rtlCol="0"/>
            <a:lstStyle/>
            <a:p>
              <a:endParaRPr/>
            </a:p>
          </p:txBody>
        </p:sp>
        <p:sp>
          <p:nvSpPr>
            <p:cNvPr id="18" name="object 18"/>
            <p:cNvSpPr/>
            <p:nvPr/>
          </p:nvSpPr>
          <p:spPr>
            <a:xfrm>
              <a:off x="6009131" y="4468368"/>
              <a:ext cx="672465" cy="182880"/>
            </a:xfrm>
            <a:custGeom>
              <a:avLst/>
              <a:gdLst/>
              <a:ahLst/>
              <a:cxnLst/>
              <a:rect l="l" t="t" r="r" b="b"/>
              <a:pathLst>
                <a:path w="672465" h="182879">
                  <a:moveTo>
                    <a:pt x="0" y="91439"/>
                  </a:moveTo>
                  <a:lnTo>
                    <a:pt x="26414" y="55828"/>
                  </a:lnTo>
                  <a:lnTo>
                    <a:pt x="98440" y="26765"/>
                  </a:lnTo>
                  <a:lnTo>
                    <a:pt x="148177" y="15604"/>
                  </a:lnTo>
                  <a:lnTo>
                    <a:pt x="205257" y="7179"/>
                  </a:lnTo>
                  <a:lnTo>
                    <a:pt x="268330" y="1855"/>
                  </a:lnTo>
                  <a:lnTo>
                    <a:pt x="336041" y="0"/>
                  </a:lnTo>
                  <a:lnTo>
                    <a:pt x="403753" y="1855"/>
                  </a:lnTo>
                  <a:lnTo>
                    <a:pt x="466826" y="7179"/>
                  </a:lnTo>
                  <a:lnTo>
                    <a:pt x="523906" y="15604"/>
                  </a:lnTo>
                  <a:lnTo>
                    <a:pt x="573643" y="26765"/>
                  </a:lnTo>
                  <a:lnTo>
                    <a:pt x="614681" y="40295"/>
                  </a:lnTo>
                  <a:lnTo>
                    <a:pt x="665255" y="72998"/>
                  </a:lnTo>
                  <a:lnTo>
                    <a:pt x="672084" y="91439"/>
                  </a:lnTo>
                  <a:lnTo>
                    <a:pt x="665255" y="109881"/>
                  </a:lnTo>
                  <a:lnTo>
                    <a:pt x="614681" y="142584"/>
                  </a:lnTo>
                  <a:lnTo>
                    <a:pt x="573643" y="156114"/>
                  </a:lnTo>
                  <a:lnTo>
                    <a:pt x="523906" y="167275"/>
                  </a:lnTo>
                  <a:lnTo>
                    <a:pt x="466826" y="175700"/>
                  </a:lnTo>
                  <a:lnTo>
                    <a:pt x="403753" y="181024"/>
                  </a:lnTo>
                  <a:lnTo>
                    <a:pt x="336041" y="182879"/>
                  </a:lnTo>
                  <a:lnTo>
                    <a:pt x="268330" y="181024"/>
                  </a:lnTo>
                  <a:lnTo>
                    <a:pt x="205257" y="175700"/>
                  </a:lnTo>
                  <a:lnTo>
                    <a:pt x="148177" y="167275"/>
                  </a:lnTo>
                  <a:lnTo>
                    <a:pt x="98440" y="156114"/>
                  </a:lnTo>
                  <a:lnTo>
                    <a:pt x="57402" y="142584"/>
                  </a:lnTo>
                  <a:lnTo>
                    <a:pt x="6828" y="109881"/>
                  </a:lnTo>
                  <a:lnTo>
                    <a:pt x="0" y="91439"/>
                  </a:lnTo>
                  <a:close/>
                </a:path>
              </a:pathLst>
            </a:custGeom>
            <a:ln w="9144">
              <a:solidFill>
                <a:srgbClr val="FF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object 5"/>
          <p:cNvGrpSpPr/>
          <p:nvPr/>
        </p:nvGrpSpPr>
        <p:grpSpPr>
          <a:xfrm>
            <a:off x="9372600" y="54437"/>
            <a:ext cx="3109332" cy="2781571"/>
            <a:chOff x="8689466" y="-380464"/>
            <a:chExt cx="3466466" cy="2925937"/>
          </a:xfrm>
        </p:grpSpPr>
        <p:pic>
          <p:nvPicPr>
            <p:cNvPr id="6" name="object 6"/>
            <p:cNvPicPr/>
            <p:nvPr/>
          </p:nvPicPr>
          <p:blipFill>
            <a:blip r:embed="rId2" cstate="print"/>
            <a:stretch>
              <a:fillRect/>
            </a:stretch>
          </p:blipFill>
          <p:spPr>
            <a:xfrm>
              <a:off x="8689466" y="-380464"/>
              <a:ext cx="3147059" cy="2487168"/>
            </a:xfrm>
            <a:prstGeom prst="rect">
              <a:avLst/>
            </a:prstGeom>
          </p:spPr>
        </p:pic>
        <p:sp>
          <p:nvSpPr>
            <p:cNvPr id="7" name="object 7"/>
            <p:cNvSpPr/>
            <p:nvPr/>
          </p:nvSpPr>
          <p:spPr>
            <a:xfrm>
              <a:off x="8919972" y="326148"/>
              <a:ext cx="3235960" cy="2219325"/>
            </a:xfrm>
            <a:custGeom>
              <a:avLst/>
              <a:gdLst/>
              <a:ahLst/>
              <a:cxnLst/>
              <a:rect l="l" t="t" r="r" b="b"/>
              <a:pathLst>
                <a:path w="3235959" h="2219325">
                  <a:moveTo>
                    <a:pt x="390144" y="1833359"/>
                  </a:moveTo>
                  <a:lnTo>
                    <a:pt x="0" y="1833359"/>
                  </a:lnTo>
                  <a:lnTo>
                    <a:pt x="0" y="2218931"/>
                  </a:lnTo>
                  <a:lnTo>
                    <a:pt x="390144" y="2218931"/>
                  </a:lnTo>
                  <a:lnTo>
                    <a:pt x="390144" y="1833359"/>
                  </a:lnTo>
                  <a:close/>
                </a:path>
                <a:path w="3235959" h="2219325">
                  <a:moveTo>
                    <a:pt x="3235452" y="0"/>
                  </a:moveTo>
                  <a:lnTo>
                    <a:pt x="2904744" y="0"/>
                  </a:lnTo>
                  <a:lnTo>
                    <a:pt x="2904744" y="1240523"/>
                  </a:lnTo>
                  <a:lnTo>
                    <a:pt x="3235452" y="1240523"/>
                  </a:lnTo>
                  <a:lnTo>
                    <a:pt x="3235452" y="0"/>
                  </a:lnTo>
                  <a:close/>
                </a:path>
              </a:pathLst>
            </a:custGeom>
            <a:solidFill>
              <a:srgbClr val="FFFFFF"/>
            </a:solidFill>
          </p:spPr>
          <p:txBody>
            <a:bodyPr wrap="square" lIns="0" tIns="0" rIns="0" bIns="0" rtlCol="0"/>
            <a:lstStyle/>
            <a:p>
              <a:endParaRPr/>
            </a:p>
          </p:txBody>
        </p:sp>
      </p:grpSp>
      <p:sp>
        <p:nvSpPr>
          <p:cNvPr id="2" name="object 2"/>
          <p:cNvSpPr txBox="1">
            <a:spLocks noGrp="1"/>
          </p:cNvSpPr>
          <p:nvPr>
            <p:ph type="title"/>
          </p:nvPr>
        </p:nvSpPr>
        <p:spPr>
          <a:xfrm>
            <a:off x="457200" y="373197"/>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605224" y="1023061"/>
            <a:ext cx="10189943" cy="943848"/>
          </a:xfrm>
          <a:prstGeom prst="rect">
            <a:avLst/>
          </a:prstGeom>
        </p:spPr>
        <p:txBody>
          <a:bodyPr vert="horz" wrap="square" lIns="0" tIns="43180" rIns="0" bIns="0" rtlCol="0">
            <a:spAutoFit/>
          </a:bodyPr>
          <a:lstStyle/>
          <a:p>
            <a:pPr marL="12700">
              <a:lnSpc>
                <a:spcPct val="100000"/>
              </a:lnSpc>
              <a:spcBef>
                <a:spcPts val="340"/>
              </a:spcBef>
              <a:tabLst>
                <a:tab pos="192405" algn="l"/>
              </a:tabLst>
            </a:pPr>
            <a:r>
              <a:rPr sz="2800" dirty="0">
                <a:solidFill>
                  <a:srgbClr val="0000DC"/>
                </a:solidFill>
                <a:latin typeface="Arial"/>
                <a:cs typeface="Arial"/>
              </a:rPr>
              <a:t>̶	</a:t>
            </a:r>
            <a:r>
              <a:rPr sz="2800" dirty="0">
                <a:latin typeface="Arial"/>
                <a:cs typeface="Arial"/>
              </a:rPr>
              <a:t>Kandidátní</a:t>
            </a:r>
            <a:r>
              <a:rPr sz="2800" spc="-95" dirty="0">
                <a:latin typeface="Arial"/>
                <a:cs typeface="Arial"/>
              </a:rPr>
              <a:t> </a:t>
            </a:r>
            <a:r>
              <a:rPr sz="2800" dirty="0" err="1">
                <a:latin typeface="Arial"/>
                <a:cs typeface="Arial"/>
              </a:rPr>
              <a:t>geny</a:t>
            </a:r>
            <a:r>
              <a:rPr sz="2800" spc="-80" dirty="0">
                <a:latin typeface="Arial"/>
                <a:cs typeface="Arial"/>
              </a:rPr>
              <a:t> </a:t>
            </a:r>
            <a:r>
              <a:rPr sz="2800" dirty="0" err="1" smtClean="0">
                <a:latin typeface="Arial"/>
                <a:cs typeface="Arial"/>
              </a:rPr>
              <a:t>asociované</a:t>
            </a:r>
            <a:r>
              <a:rPr lang="cs-CZ" sz="2800" dirty="0" smtClean="0">
                <a:latin typeface="Arial"/>
                <a:cs typeface="Arial"/>
              </a:rPr>
              <a:t> </a:t>
            </a:r>
            <a:r>
              <a:rPr sz="2800" dirty="0" smtClean="0">
                <a:latin typeface="Arial"/>
                <a:cs typeface="Arial"/>
              </a:rPr>
              <a:t>s</a:t>
            </a:r>
            <a:r>
              <a:rPr sz="2800" spc="-90" dirty="0" smtClean="0">
                <a:latin typeface="Arial"/>
                <a:cs typeface="Arial"/>
              </a:rPr>
              <a:t> </a:t>
            </a:r>
            <a:r>
              <a:rPr sz="2800" spc="-10" dirty="0" err="1" smtClean="0">
                <a:latin typeface="Arial"/>
                <a:cs typeface="Arial"/>
              </a:rPr>
              <a:t>rizikem</a:t>
            </a:r>
            <a:r>
              <a:rPr lang="cs-CZ" sz="2800" spc="-10" dirty="0" smtClean="0">
                <a:latin typeface="Arial"/>
                <a:cs typeface="Arial"/>
              </a:rPr>
              <a:t> </a:t>
            </a:r>
            <a:r>
              <a:rPr sz="2800" dirty="0" err="1" smtClean="0">
                <a:latin typeface="Arial"/>
                <a:cs typeface="Arial"/>
              </a:rPr>
              <a:t>vzniku</a:t>
            </a:r>
            <a:r>
              <a:rPr sz="2800" spc="-100" dirty="0" smtClean="0">
                <a:latin typeface="Arial"/>
                <a:cs typeface="Arial"/>
              </a:rPr>
              <a:t> </a:t>
            </a:r>
            <a:endParaRPr lang="cs-CZ" sz="2800" spc="-100" dirty="0" smtClean="0">
              <a:latin typeface="Arial"/>
              <a:cs typeface="Arial"/>
            </a:endParaRPr>
          </a:p>
          <a:p>
            <a:pPr marL="12700">
              <a:lnSpc>
                <a:spcPct val="100000"/>
              </a:lnSpc>
              <a:spcBef>
                <a:spcPts val="340"/>
              </a:spcBef>
              <a:tabLst>
                <a:tab pos="192405" algn="l"/>
              </a:tabLst>
            </a:pPr>
            <a:r>
              <a:rPr lang="cs-CZ" sz="2800" spc="-100" dirty="0">
                <a:latin typeface="Arial"/>
                <a:cs typeface="Arial"/>
              </a:rPr>
              <a:t>	</a:t>
            </a:r>
            <a:r>
              <a:rPr sz="2800" dirty="0" err="1" smtClean="0">
                <a:latin typeface="Arial"/>
                <a:cs typeface="Arial"/>
              </a:rPr>
              <a:t>zubního</a:t>
            </a:r>
            <a:r>
              <a:rPr sz="2800" spc="-85" dirty="0" smtClean="0">
                <a:latin typeface="Arial"/>
                <a:cs typeface="Arial"/>
              </a:rPr>
              <a:t> </a:t>
            </a:r>
            <a:r>
              <a:rPr sz="2800" spc="-20" dirty="0" err="1" smtClean="0">
                <a:latin typeface="Arial"/>
                <a:cs typeface="Arial"/>
              </a:rPr>
              <a:t>kazu</a:t>
            </a:r>
            <a:endParaRPr sz="2800" dirty="0">
              <a:latin typeface="Arial"/>
              <a:cs typeface="Arial"/>
            </a:endParaRPr>
          </a:p>
        </p:txBody>
      </p:sp>
      <p:sp>
        <p:nvSpPr>
          <p:cNvPr id="4" name="object 4"/>
          <p:cNvSpPr txBox="1"/>
          <p:nvPr/>
        </p:nvSpPr>
        <p:spPr>
          <a:xfrm>
            <a:off x="256447" y="2119023"/>
            <a:ext cx="11144885" cy="2060179"/>
          </a:xfrm>
          <a:prstGeom prst="rect">
            <a:avLst/>
          </a:prstGeom>
        </p:spPr>
        <p:txBody>
          <a:bodyPr vert="horz" wrap="square" lIns="0" tIns="13335" rIns="0" bIns="0" rtlCol="0">
            <a:spAutoFit/>
          </a:bodyPr>
          <a:lstStyle/>
          <a:p>
            <a:pPr marL="12700">
              <a:lnSpc>
                <a:spcPct val="100000"/>
              </a:lnSpc>
              <a:spcBef>
                <a:spcPts val="105"/>
              </a:spcBef>
              <a:tabLst>
                <a:tab pos="190500" algn="l"/>
              </a:tabLst>
            </a:pPr>
            <a:r>
              <a:rPr sz="2000" dirty="0">
                <a:solidFill>
                  <a:srgbClr val="0000DC"/>
                </a:solidFill>
                <a:latin typeface="Arial"/>
                <a:cs typeface="Arial"/>
              </a:rPr>
              <a:t>̶	</a:t>
            </a:r>
            <a:r>
              <a:rPr sz="2000" u="sng" dirty="0">
                <a:uFill>
                  <a:solidFill>
                    <a:srgbClr val="000000"/>
                  </a:solidFill>
                </a:uFill>
                <a:latin typeface="Arial"/>
                <a:cs typeface="Arial"/>
              </a:rPr>
              <a:t>Chuťové</a:t>
            </a:r>
            <a:r>
              <a:rPr sz="2000" u="sng" spc="-40" dirty="0">
                <a:uFill>
                  <a:solidFill>
                    <a:srgbClr val="000000"/>
                  </a:solidFill>
                </a:uFill>
                <a:latin typeface="Arial"/>
                <a:cs typeface="Arial"/>
              </a:rPr>
              <a:t> </a:t>
            </a:r>
            <a:r>
              <a:rPr sz="2000" u="sng" dirty="0">
                <a:uFill>
                  <a:solidFill>
                    <a:srgbClr val="000000"/>
                  </a:solidFill>
                </a:uFill>
                <a:latin typeface="Arial"/>
                <a:cs typeface="Arial"/>
              </a:rPr>
              <a:t>receptory</a:t>
            </a:r>
            <a:r>
              <a:rPr sz="2000" u="sng" spc="-50" dirty="0">
                <a:uFill>
                  <a:solidFill>
                    <a:srgbClr val="000000"/>
                  </a:solidFill>
                </a:uFill>
                <a:latin typeface="Arial"/>
                <a:cs typeface="Arial"/>
              </a:rPr>
              <a:t> </a:t>
            </a:r>
            <a:r>
              <a:rPr sz="2000" u="sng" dirty="0">
                <a:uFill>
                  <a:solidFill>
                    <a:srgbClr val="000000"/>
                  </a:solidFill>
                </a:uFill>
                <a:latin typeface="Wingdings"/>
                <a:cs typeface="Wingdings"/>
              </a:rPr>
              <a:t></a:t>
            </a:r>
            <a:r>
              <a:rPr sz="2000" u="sng" spc="35" dirty="0">
                <a:uFill>
                  <a:solidFill>
                    <a:srgbClr val="000000"/>
                  </a:solidFill>
                </a:uFill>
                <a:latin typeface="Times New Roman"/>
                <a:cs typeface="Times New Roman"/>
              </a:rPr>
              <a:t> </a:t>
            </a:r>
            <a:r>
              <a:rPr sz="2000" u="sng" dirty="0">
                <a:uFill>
                  <a:solidFill>
                    <a:srgbClr val="000000"/>
                  </a:solidFill>
                </a:uFill>
                <a:latin typeface="Arial"/>
                <a:cs typeface="Arial"/>
              </a:rPr>
              <a:t>asociace</a:t>
            </a:r>
            <a:r>
              <a:rPr sz="2000" u="sng" spc="-45" dirty="0">
                <a:uFill>
                  <a:solidFill>
                    <a:srgbClr val="000000"/>
                  </a:solidFill>
                </a:uFill>
                <a:latin typeface="Arial"/>
                <a:cs typeface="Arial"/>
              </a:rPr>
              <a:t> </a:t>
            </a:r>
            <a:r>
              <a:rPr sz="2000" u="sng" dirty="0">
                <a:uFill>
                  <a:solidFill>
                    <a:srgbClr val="000000"/>
                  </a:solidFill>
                </a:uFill>
                <a:latin typeface="Arial"/>
                <a:cs typeface="Arial"/>
              </a:rPr>
              <a:t>s</a:t>
            </a:r>
            <a:r>
              <a:rPr sz="2000" u="sng" spc="-10" dirty="0">
                <a:uFill>
                  <a:solidFill>
                    <a:srgbClr val="000000"/>
                  </a:solidFill>
                </a:uFill>
                <a:latin typeface="Arial"/>
                <a:cs typeface="Arial"/>
              </a:rPr>
              <a:t> </a:t>
            </a:r>
            <a:r>
              <a:rPr sz="2000" u="sng" dirty="0">
                <a:uFill>
                  <a:solidFill>
                    <a:srgbClr val="000000"/>
                  </a:solidFill>
                </a:uFill>
                <a:latin typeface="Arial"/>
                <a:cs typeface="Arial"/>
              </a:rPr>
              <a:t>preferencí</a:t>
            </a:r>
            <a:r>
              <a:rPr sz="2000" u="sng" spc="-60" dirty="0">
                <a:uFill>
                  <a:solidFill>
                    <a:srgbClr val="000000"/>
                  </a:solidFill>
                </a:uFill>
                <a:latin typeface="Arial"/>
                <a:cs typeface="Arial"/>
              </a:rPr>
              <a:t> </a:t>
            </a:r>
            <a:r>
              <a:rPr sz="2000" u="sng" dirty="0">
                <a:uFill>
                  <a:solidFill>
                    <a:srgbClr val="000000"/>
                  </a:solidFill>
                </a:uFill>
                <a:latin typeface="Arial"/>
                <a:cs typeface="Arial"/>
              </a:rPr>
              <a:t>ke</a:t>
            </a:r>
            <a:r>
              <a:rPr sz="2000" u="sng" spc="-20" dirty="0">
                <a:uFill>
                  <a:solidFill>
                    <a:srgbClr val="000000"/>
                  </a:solidFill>
                </a:uFill>
                <a:latin typeface="Arial"/>
                <a:cs typeface="Arial"/>
              </a:rPr>
              <a:t> </a:t>
            </a:r>
            <a:r>
              <a:rPr sz="2000" u="sng" dirty="0">
                <a:uFill>
                  <a:solidFill>
                    <a:srgbClr val="000000"/>
                  </a:solidFill>
                </a:uFill>
                <a:latin typeface="Arial"/>
                <a:cs typeface="Arial"/>
              </a:rPr>
              <a:t>sladké</a:t>
            </a:r>
            <a:r>
              <a:rPr sz="2000" u="sng" spc="-35" dirty="0">
                <a:uFill>
                  <a:solidFill>
                    <a:srgbClr val="000000"/>
                  </a:solidFill>
                </a:uFill>
                <a:latin typeface="Arial"/>
                <a:cs typeface="Arial"/>
              </a:rPr>
              <a:t> </a:t>
            </a:r>
            <a:r>
              <a:rPr sz="2000" u="sng" dirty="0">
                <a:uFill>
                  <a:solidFill>
                    <a:srgbClr val="000000"/>
                  </a:solidFill>
                </a:uFill>
                <a:latin typeface="Arial"/>
                <a:cs typeface="Arial"/>
              </a:rPr>
              <a:t>chuti</a:t>
            </a:r>
            <a:r>
              <a:rPr sz="2000" u="sng" spc="-20" dirty="0">
                <a:uFill>
                  <a:solidFill>
                    <a:srgbClr val="000000"/>
                  </a:solidFill>
                </a:uFill>
                <a:latin typeface="Arial"/>
                <a:cs typeface="Arial"/>
              </a:rPr>
              <a:t> </a:t>
            </a:r>
            <a:r>
              <a:rPr sz="2000" u="sng" dirty="0">
                <a:uFill>
                  <a:solidFill>
                    <a:srgbClr val="000000"/>
                  </a:solidFill>
                </a:uFill>
                <a:latin typeface="Wingdings"/>
                <a:cs typeface="Wingdings"/>
              </a:rPr>
              <a:t></a:t>
            </a:r>
            <a:r>
              <a:rPr sz="2000" u="sng" spc="45" dirty="0">
                <a:uFill>
                  <a:solidFill>
                    <a:srgbClr val="000000"/>
                  </a:solidFill>
                </a:uFill>
                <a:latin typeface="Times New Roman"/>
                <a:cs typeface="Times New Roman"/>
              </a:rPr>
              <a:t> </a:t>
            </a:r>
            <a:r>
              <a:rPr sz="2000" u="sng" dirty="0">
                <a:uFill>
                  <a:solidFill>
                    <a:srgbClr val="000000"/>
                  </a:solidFill>
                </a:uFill>
                <a:latin typeface="Arial"/>
                <a:cs typeface="Arial"/>
              </a:rPr>
              <a:t>↑</a:t>
            </a:r>
            <a:r>
              <a:rPr sz="2000" u="sng" spc="-15" dirty="0">
                <a:uFill>
                  <a:solidFill>
                    <a:srgbClr val="000000"/>
                  </a:solidFill>
                </a:uFill>
                <a:latin typeface="Arial"/>
                <a:cs typeface="Arial"/>
              </a:rPr>
              <a:t> </a:t>
            </a:r>
            <a:r>
              <a:rPr sz="2000" u="sng" dirty="0">
                <a:uFill>
                  <a:solidFill>
                    <a:srgbClr val="000000"/>
                  </a:solidFill>
                </a:uFill>
                <a:latin typeface="Arial"/>
                <a:cs typeface="Arial"/>
              </a:rPr>
              <a:t>příjem</a:t>
            </a:r>
            <a:r>
              <a:rPr sz="2000" u="sng" spc="-40" dirty="0">
                <a:uFill>
                  <a:solidFill>
                    <a:srgbClr val="000000"/>
                  </a:solidFill>
                </a:uFill>
                <a:latin typeface="Arial"/>
                <a:cs typeface="Arial"/>
              </a:rPr>
              <a:t> </a:t>
            </a:r>
            <a:r>
              <a:rPr sz="2000" u="sng" spc="-10" dirty="0">
                <a:uFill>
                  <a:solidFill>
                    <a:srgbClr val="000000"/>
                  </a:solidFill>
                </a:uFill>
                <a:latin typeface="Arial"/>
                <a:cs typeface="Arial"/>
              </a:rPr>
              <a:t>cukrů</a:t>
            </a:r>
            <a:endParaRPr sz="2000" dirty="0">
              <a:latin typeface="Arial"/>
              <a:cs typeface="Arial"/>
            </a:endParaRPr>
          </a:p>
          <a:p>
            <a:pPr>
              <a:lnSpc>
                <a:spcPct val="100000"/>
              </a:lnSpc>
              <a:spcBef>
                <a:spcPts val="1555"/>
              </a:spcBef>
            </a:pPr>
            <a:endParaRPr sz="500" dirty="0">
              <a:latin typeface="Arial"/>
              <a:cs typeface="Arial"/>
            </a:endParaRPr>
          </a:p>
          <a:p>
            <a:pPr marL="1390015" marR="5080" indent="-1073150">
              <a:lnSpc>
                <a:spcPct val="100000"/>
              </a:lnSpc>
              <a:spcBef>
                <a:spcPts val="5"/>
              </a:spcBef>
            </a:pPr>
            <a:r>
              <a:rPr sz="1600" i="1" dirty="0">
                <a:latin typeface="Arial"/>
                <a:cs typeface="Arial"/>
              </a:rPr>
              <a:t>TAS2R38</a:t>
            </a:r>
            <a:r>
              <a:rPr sz="1600" i="1" spc="-50" dirty="0">
                <a:latin typeface="Arial"/>
                <a:cs typeface="Arial"/>
              </a:rPr>
              <a:t> </a:t>
            </a:r>
            <a:r>
              <a:rPr sz="1600" dirty="0">
                <a:latin typeface="Arial"/>
                <a:cs typeface="Arial"/>
              </a:rPr>
              <a:t>–</a:t>
            </a:r>
            <a:r>
              <a:rPr sz="1600" spc="-50" dirty="0">
                <a:latin typeface="Arial"/>
                <a:cs typeface="Arial"/>
              </a:rPr>
              <a:t> </a:t>
            </a:r>
            <a:r>
              <a:rPr sz="1600" dirty="0">
                <a:latin typeface="Arial"/>
                <a:cs typeface="Arial"/>
              </a:rPr>
              <a:t>gen</a:t>
            </a:r>
            <a:r>
              <a:rPr sz="1600" spc="-50" dirty="0">
                <a:latin typeface="Arial"/>
                <a:cs typeface="Arial"/>
              </a:rPr>
              <a:t> </a:t>
            </a:r>
            <a:r>
              <a:rPr sz="1600" dirty="0">
                <a:latin typeface="Arial"/>
                <a:cs typeface="Arial"/>
              </a:rPr>
              <a:t>pro</a:t>
            </a:r>
            <a:r>
              <a:rPr sz="1600" spc="-25" dirty="0">
                <a:latin typeface="Arial"/>
                <a:cs typeface="Arial"/>
              </a:rPr>
              <a:t> </a:t>
            </a:r>
            <a:r>
              <a:rPr sz="1600" dirty="0">
                <a:latin typeface="Arial"/>
                <a:cs typeface="Arial"/>
              </a:rPr>
              <a:t>chuťový</a:t>
            </a:r>
            <a:r>
              <a:rPr sz="1600" spc="-55" dirty="0">
                <a:latin typeface="Arial"/>
                <a:cs typeface="Arial"/>
              </a:rPr>
              <a:t> </a:t>
            </a:r>
            <a:r>
              <a:rPr sz="1600" dirty="0">
                <a:latin typeface="Arial"/>
                <a:cs typeface="Arial"/>
              </a:rPr>
              <a:t>receptor</a:t>
            </a:r>
            <a:r>
              <a:rPr sz="1600" spc="-30" dirty="0">
                <a:latin typeface="Arial"/>
                <a:cs typeface="Arial"/>
              </a:rPr>
              <a:t> </a:t>
            </a:r>
            <a:r>
              <a:rPr sz="1600" dirty="0">
                <a:latin typeface="Arial"/>
                <a:cs typeface="Arial"/>
              </a:rPr>
              <a:t>(Taste</a:t>
            </a:r>
            <a:r>
              <a:rPr sz="1600" spc="-30" dirty="0">
                <a:latin typeface="Arial"/>
                <a:cs typeface="Arial"/>
              </a:rPr>
              <a:t> </a:t>
            </a:r>
            <a:r>
              <a:rPr sz="1600" dirty="0">
                <a:latin typeface="Arial"/>
                <a:cs typeface="Arial"/>
              </a:rPr>
              <a:t>receptor</a:t>
            </a:r>
            <a:r>
              <a:rPr sz="1600" spc="-30" dirty="0">
                <a:latin typeface="Arial"/>
                <a:cs typeface="Arial"/>
              </a:rPr>
              <a:t> </a:t>
            </a:r>
            <a:r>
              <a:rPr sz="1600" dirty="0">
                <a:latin typeface="Arial"/>
                <a:cs typeface="Arial"/>
              </a:rPr>
              <a:t>2</a:t>
            </a:r>
            <a:r>
              <a:rPr sz="1600" spc="-30" dirty="0">
                <a:latin typeface="Arial"/>
                <a:cs typeface="Arial"/>
              </a:rPr>
              <a:t> </a:t>
            </a:r>
            <a:r>
              <a:rPr sz="1600" dirty="0">
                <a:latin typeface="Arial"/>
                <a:cs typeface="Arial"/>
              </a:rPr>
              <a:t>member</a:t>
            </a:r>
            <a:r>
              <a:rPr sz="1600" spc="-25" dirty="0">
                <a:latin typeface="Arial"/>
                <a:cs typeface="Arial"/>
              </a:rPr>
              <a:t> </a:t>
            </a:r>
            <a:r>
              <a:rPr sz="1600" dirty="0">
                <a:latin typeface="Arial"/>
                <a:cs typeface="Arial"/>
              </a:rPr>
              <a:t>38)</a:t>
            </a:r>
            <a:r>
              <a:rPr sz="1600" spc="-30" dirty="0">
                <a:latin typeface="Arial"/>
                <a:cs typeface="Arial"/>
              </a:rPr>
              <a:t> </a:t>
            </a:r>
            <a:r>
              <a:rPr sz="1600" dirty="0">
                <a:latin typeface="Arial"/>
                <a:cs typeface="Arial"/>
              </a:rPr>
              <a:t>–</a:t>
            </a:r>
            <a:r>
              <a:rPr sz="1600" spc="-50" dirty="0">
                <a:latin typeface="Arial"/>
                <a:cs typeface="Arial"/>
              </a:rPr>
              <a:t> </a:t>
            </a:r>
            <a:r>
              <a:rPr sz="1600" dirty="0">
                <a:latin typeface="Arial"/>
                <a:cs typeface="Arial"/>
              </a:rPr>
              <a:t>receptor</a:t>
            </a:r>
            <a:r>
              <a:rPr sz="1600" spc="-30" dirty="0">
                <a:latin typeface="Arial"/>
                <a:cs typeface="Arial"/>
              </a:rPr>
              <a:t> </a:t>
            </a:r>
            <a:r>
              <a:rPr sz="1600" dirty="0">
                <a:latin typeface="Arial"/>
                <a:cs typeface="Arial"/>
              </a:rPr>
              <a:t>spřažený</a:t>
            </a:r>
            <a:r>
              <a:rPr sz="1600" spc="-45" dirty="0">
                <a:latin typeface="Arial"/>
                <a:cs typeface="Arial"/>
              </a:rPr>
              <a:t> </a:t>
            </a:r>
            <a:r>
              <a:rPr sz="1600" dirty="0">
                <a:latin typeface="Arial"/>
                <a:cs typeface="Arial"/>
              </a:rPr>
              <a:t>s</a:t>
            </a:r>
            <a:r>
              <a:rPr sz="1600" spc="-45" dirty="0">
                <a:latin typeface="Arial"/>
                <a:cs typeface="Arial"/>
              </a:rPr>
              <a:t> </a:t>
            </a:r>
            <a:r>
              <a:rPr sz="1600" spc="-20" dirty="0">
                <a:latin typeface="Arial"/>
                <a:cs typeface="Arial"/>
              </a:rPr>
              <a:t>G-</a:t>
            </a:r>
            <a:r>
              <a:rPr sz="1600" dirty="0">
                <a:latin typeface="Arial"/>
                <a:cs typeface="Arial"/>
              </a:rPr>
              <a:t>proteinem,</a:t>
            </a:r>
            <a:r>
              <a:rPr sz="1600" spc="-5" dirty="0">
                <a:latin typeface="Arial"/>
                <a:cs typeface="Arial"/>
              </a:rPr>
              <a:t> </a:t>
            </a:r>
            <a:r>
              <a:rPr sz="1600" dirty="0">
                <a:latin typeface="Arial"/>
                <a:cs typeface="Arial"/>
              </a:rPr>
              <a:t>zodpovědný</a:t>
            </a:r>
            <a:r>
              <a:rPr sz="1600" spc="-55" dirty="0">
                <a:latin typeface="Arial"/>
                <a:cs typeface="Arial"/>
              </a:rPr>
              <a:t> </a:t>
            </a:r>
            <a:r>
              <a:rPr sz="1600" spc="-25" dirty="0">
                <a:latin typeface="Arial"/>
                <a:cs typeface="Arial"/>
              </a:rPr>
              <a:t>za </a:t>
            </a:r>
            <a:r>
              <a:rPr sz="1600" dirty="0">
                <a:latin typeface="Arial"/>
                <a:cs typeface="Arial"/>
              </a:rPr>
              <a:t>citlivost</a:t>
            </a:r>
            <a:r>
              <a:rPr sz="1600" spc="-65" dirty="0">
                <a:latin typeface="Arial"/>
                <a:cs typeface="Arial"/>
              </a:rPr>
              <a:t> </a:t>
            </a:r>
            <a:r>
              <a:rPr sz="1600" dirty="0">
                <a:latin typeface="Arial"/>
                <a:cs typeface="Arial"/>
              </a:rPr>
              <a:t>k</a:t>
            </a:r>
            <a:r>
              <a:rPr sz="1600" spc="-40" dirty="0">
                <a:latin typeface="Arial"/>
                <a:cs typeface="Arial"/>
              </a:rPr>
              <a:t> </a:t>
            </a:r>
            <a:r>
              <a:rPr sz="1600" dirty="0">
                <a:latin typeface="Arial"/>
                <a:cs typeface="Arial"/>
              </a:rPr>
              <a:t>hořké</a:t>
            </a:r>
            <a:r>
              <a:rPr sz="1600" spc="-30" dirty="0">
                <a:latin typeface="Arial"/>
                <a:cs typeface="Arial"/>
              </a:rPr>
              <a:t> </a:t>
            </a:r>
            <a:r>
              <a:rPr sz="1600" spc="-10" dirty="0">
                <a:latin typeface="Arial"/>
                <a:cs typeface="Arial"/>
              </a:rPr>
              <a:t>chuti</a:t>
            </a:r>
            <a:endParaRPr sz="1600" dirty="0">
              <a:latin typeface="Arial"/>
              <a:cs typeface="Arial"/>
            </a:endParaRPr>
          </a:p>
          <a:p>
            <a:pPr>
              <a:lnSpc>
                <a:spcPct val="100000"/>
              </a:lnSpc>
            </a:pPr>
            <a:endParaRPr sz="800" dirty="0">
              <a:latin typeface="Arial"/>
              <a:cs typeface="Arial"/>
            </a:endParaRPr>
          </a:p>
          <a:p>
            <a:pPr>
              <a:lnSpc>
                <a:spcPct val="100000"/>
              </a:lnSpc>
              <a:spcBef>
                <a:spcPts val="160"/>
              </a:spcBef>
            </a:pPr>
            <a:endParaRPr sz="500" dirty="0">
              <a:latin typeface="Arial"/>
              <a:cs typeface="Arial"/>
            </a:endParaRPr>
          </a:p>
          <a:p>
            <a:pPr marL="2110740" marR="342265" indent="-1798320">
              <a:lnSpc>
                <a:spcPct val="100000"/>
              </a:lnSpc>
            </a:pPr>
            <a:r>
              <a:rPr sz="1600" i="1" dirty="0">
                <a:latin typeface="Arial"/>
                <a:cs typeface="Arial"/>
              </a:rPr>
              <a:t>TAS1R1</a:t>
            </a:r>
            <a:r>
              <a:rPr sz="1600" dirty="0">
                <a:latin typeface="Arial"/>
                <a:cs typeface="Arial"/>
              </a:rPr>
              <a:t>/</a:t>
            </a:r>
            <a:r>
              <a:rPr sz="1600" i="1" dirty="0">
                <a:latin typeface="Arial"/>
                <a:cs typeface="Arial"/>
              </a:rPr>
              <a:t>TAS1R3</a:t>
            </a:r>
            <a:r>
              <a:rPr sz="1600" i="1" spc="-50"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geny</a:t>
            </a:r>
            <a:r>
              <a:rPr sz="1600" spc="-35" dirty="0">
                <a:latin typeface="Arial"/>
                <a:cs typeface="Arial"/>
              </a:rPr>
              <a:t> </a:t>
            </a:r>
            <a:r>
              <a:rPr sz="1600" dirty="0">
                <a:latin typeface="Arial"/>
                <a:cs typeface="Arial"/>
              </a:rPr>
              <a:t>pro</a:t>
            </a:r>
            <a:r>
              <a:rPr sz="1600" spc="-35" dirty="0">
                <a:latin typeface="Arial"/>
                <a:cs typeface="Arial"/>
              </a:rPr>
              <a:t> </a:t>
            </a:r>
            <a:r>
              <a:rPr sz="1600" dirty="0">
                <a:latin typeface="Arial"/>
                <a:cs typeface="Arial"/>
              </a:rPr>
              <a:t>chuťové</a:t>
            </a:r>
            <a:r>
              <a:rPr sz="1600" spc="-45" dirty="0">
                <a:latin typeface="Arial"/>
                <a:cs typeface="Arial"/>
              </a:rPr>
              <a:t> </a:t>
            </a:r>
            <a:r>
              <a:rPr sz="1600" dirty="0">
                <a:latin typeface="Arial"/>
                <a:cs typeface="Arial"/>
              </a:rPr>
              <a:t>receptory</a:t>
            </a:r>
            <a:r>
              <a:rPr sz="1600" spc="-30" dirty="0">
                <a:latin typeface="Arial"/>
                <a:cs typeface="Arial"/>
              </a:rPr>
              <a:t> </a:t>
            </a:r>
            <a:r>
              <a:rPr sz="1600" dirty="0">
                <a:latin typeface="Arial"/>
                <a:cs typeface="Arial"/>
              </a:rPr>
              <a:t>(Taste</a:t>
            </a:r>
            <a:r>
              <a:rPr sz="1600" spc="-25" dirty="0">
                <a:latin typeface="Arial"/>
                <a:cs typeface="Arial"/>
              </a:rPr>
              <a:t> </a:t>
            </a:r>
            <a:r>
              <a:rPr sz="1600" dirty="0">
                <a:latin typeface="Arial"/>
                <a:cs typeface="Arial"/>
              </a:rPr>
              <a:t>receptor</a:t>
            </a:r>
            <a:r>
              <a:rPr sz="1600" spc="-25" dirty="0">
                <a:latin typeface="Arial"/>
                <a:cs typeface="Arial"/>
              </a:rPr>
              <a:t> </a:t>
            </a:r>
            <a:r>
              <a:rPr sz="1600" dirty="0">
                <a:latin typeface="Arial"/>
                <a:cs typeface="Arial"/>
              </a:rPr>
              <a:t>1</a:t>
            </a:r>
            <a:r>
              <a:rPr sz="1600" spc="-20" dirty="0">
                <a:latin typeface="Arial"/>
                <a:cs typeface="Arial"/>
              </a:rPr>
              <a:t> </a:t>
            </a:r>
            <a:r>
              <a:rPr sz="1600" dirty="0">
                <a:latin typeface="Arial"/>
                <a:cs typeface="Arial"/>
              </a:rPr>
              <a:t>member</a:t>
            </a:r>
            <a:r>
              <a:rPr sz="1600" spc="-10" dirty="0">
                <a:latin typeface="Arial"/>
                <a:cs typeface="Arial"/>
              </a:rPr>
              <a:t> </a:t>
            </a:r>
            <a:r>
              <a:rPr sz="1600" dirty="0">
                <a:latin typeface="Arial"/>
                <a:cs typeface="Arial"/>
              </a:rPr>
              <a:t>1/3)</a:t>
            </a:r>
            <a:r>
              <a:rPr sz="1600" spc="-3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receptory</a:t>
            </a:r>
            <a:r>
              <a:rPr sz="1600" spc="-35" dirty="0">
                <a:latin typeface="Arial"/>
                <a:cs typeface="Arial"/>
              </a:rPr>
              <a:t> </a:t>
            </a:r>
            <a:r>
              <a:rPr sz="1600" dirty="0">
                <a:latin typeface="Arial"/>
                <a:cs typeface="Arial"/>
              </a:rPr>
              <a:t>spřažené</a:t>
            </a:r>
            <a:r>
              <a:rPr sz="1600" spc="-30" dirty="0">
                <a:latin typeface="Arial"/>
                <a:cs typeface="Arial"/>
              </a:rPr>
              <a:t> </a:t>
            </a:r>
            <a:r>
              <a:rPr sz="1600" dirty="0">
                <a:latin typeface="Arial"/>
                <a:cs typeface="Arial"/>
              </a:rPr>
              <a:t>s</a:t>
            </a:r>
            <a:r>
              <a:rPr sz="1600" spc="-40" dirty="0">
                <a:latin typeface="Arial"/>
                <a:cs typeface="Arial"/>
              </a:rPr>
              <a:t> </a:t>
            </a:r>
            <a:r>
              <a:rPr sz="1600" spc="-20" dirty="0">
                <a:latin typeface="Arial"/>
                <a:cs typeface="Arial"/>
              </a:rPr>
              <a:t>G-</a:t>
            </a:r>
            <a:r>
              <a:rPr sz="1600" spc="-10" dirty="0">
                <a:latin typeface="Arial"/>
                <a:cs typeface="Arial"/>
              </a:rPr>
              <a:t>proteinem, </a:t>
            </a:r>
            <a:r>
              <a:rPr sz="1600" dirty="0">
                <a:latin typeface="Arial"/>
                <a:cs typeface="Arial"/>
              </a:rPr>
              <a:t>zodpovědné</a:t>
            </a:r>
            <a:r>
              <a:rPr sz="1600" spc="-45" dirty="0">
                <a:latin typeface="Arial"/>
                <a:cs typeface="Arial"/>
              </a:rPr>
              <a:t> </a:t>
            </a:r>
            <a:r>
              <a:rPr sz="1600" dirty="0">
                <a:latin typeface="Arial"/>
                <a:cs typeface="Arial"/>
              </a:rPr>
              <a:t>za</a:t>
            </a:r>
            <a:r>
              <a:rPr sz="1600" spc="-25" dirty="0">
                <a:latin typeface="Arial"/>
                <a:cs typeface="Arial"/>
              </a:rPr>
              <a:t> </a:t>
            </a:r>
            <a:r>
              <a:rPr sz="1600" dirty="0">
                <a:latin typeface="Arial"/>
                <a:cs typeface="Arial"/>
              </a:rPr>
              <a:t>citlivost</a:t>
            </a:r>
            <a:r>
              <a:rPr sz="1600" spc="-55" dirty="0">
                <a:latin typeface="Arial"/>
                <a:cs typeface="Arial"/>
              </a:rPr>
              <a:t> </a:t>
            </a:r>
            <a:r>
              <a:rPr sz="1600" dirty="0">
                <a:latin typeface="Arial"/>
                <a:cs typeface="Arial"/>
              </a:rPr>
              <a:t>ke</a:t>
            </a:r>
            <a:r>
              <a:rPr sz="1600" spc="-35" dirty="0">
                <a:latin typeface="Arial"/>
                <a:cs typeface="Arial"/>
              </a:rPr>
              <a:t> </a:t>
            </a:r>
            <a:r>
              <a:rPr sz="1600" dirty="0" err="1">
                <a:latin typeface="Arial"/>
                <a:cs typeface="Arial"/>
              </a:rPr>
              <a:t>sladké</a:t>
            </a:r>
            <a:r>
              <a:rPr sz="1600" spc="-45" dirty="0">
                <a:latin typeface="Arial"/>
                <a:cs typeface="Arial"/>
              </a:rPr>
              <a:t> </a:t>
            </a:r>
            <a:r>
              <a:rPr sz="1600" spc="-10" dirty="0" err="1" smtClean="0">
                <a:latin typeface="Arial"/>
                <a:cs typeface="Arial"/>
              </a:rPr>
              <a:t>chuti</a:t>
            </a:r>
            <a:endParaRPr lang="cs-CZ" sz="1600" spc="-10" dirty="0" smtClean="0">
              <a:latin typeface="Arial"/>
              <a:cs typeface="Arial"/>
            </a:endParaRPr>
          </a:p>
          <a:p>
            <a:pPr marL="2110740" marR="342265" indent="-1798320">
              <a:lnSpc>
                <a:spcPct val="100000"/>
              </a:lnSpc>
            </a:pPr>
            <a:endParaRPr sz="1600" dirty="0">
              <a:latin typeface="Arial"/>
              <a:cs typeface="Arial"/>
            </a:endParaRPr>
          </a:p>
        </p:txBody>
      </p:sp>
      <p:sp>
        <p:nvSpPr>
          <p:cNvPr id="8" name="object 8"/>
          <p:cNvSpPr txBox="1"/>
          <p:nvPr/>
        </p:nvSpPr>
        <p:spPr>
          <a:xfrm>
            <a:off x="10850138" y="2556075"/>
            <a:ext cx="1226928" cy="105157"/>
          </a:xfrm>
          <a:prstGeom prst="rect">
            <a:avLst/>
          </a:prstGeom>
        </p:spPr>
        <p:txBody>
          <a:bodyPr vert="horz" wrap="square" lIns="0" tIns="12700" rIns="0" bIns="0" rtlCol="0">
            <a:spAutoFit/>
          </a:bodyPr>
          <a:lstStyle/>
          <a:p>
            <a:pPr marL="12700">
              <a:lnSpc>
                <a:spcPct val="100000"/>
              </a:lnSpc>
              <a:spcBef>
                <a:spcPts val="100"/>
              </a:spcBef>
            </a:pPr>
            <a:r>
              <a:rPr sz="600" u="sng" spc="-10" dirty="0">
                <a:solidFill>
                  <a:srgbClr val="0000DC"/>
                </a:solidFill>
                <a:uFill>
                  <a:solidFill>
                    <a:srgbClr val="0000DC"/>
                  </a:solidFill>
                </a:uFill>
                <a:latin typeface="Tahoma"/>
                <a:cs typeface="Tahoma"/>
                <a:hlinkClick r:id="rId3"/>
              </a:rPr>
              <a:t>https://doi.org/10.3390/s100403411</a:t>
            </a:r>
            <a:endParaRPr sz="600" dirty="0">
              <a:latin typeface="Tahoma"/>
              <a:cs typeface="Tahoma"/>
            </a:endParaRPr>
          </a:p>
        </p:txBody>
      </p:sp>
      <p:sp>
        <p:nvSpPr>
          <p:cNvPr id="10" name="object 10"/>
          <p:cNvSpPr txBox="1"/>
          <p:nvPr/>
        </p:nvSpPr>
        <p:spPr>
          <a:xfrm>
            <a:off x="10408828" y="6629400"/>
            <a:ext cx="1671955" cy="117475"/>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https://doi.org/10.1080/00016357.2020.1832253</a:t>
            </a:r>
            <a:endParaRPr sz="600" dirty="0">
              <a:latin typeface="Tahoma"/>
              <a:cs typeface="Tahoma"/>
            </a:endParaRPr>
          </a:p>
        </p:txBody>
      </p:sp>
      <p:sp>
        <p:nvSpPr>
          <p:cNvPr id="11" name="object 4"/>
          <p:cNvSpPr txBox="1"/>
          <p:nvPr/>
        </p:nvSpPr>
        <p:spPr>
          <a:xfrm>
            <a:off x="197005" y="4179202"/>
            <a:ext cx="9220200" cy="641842"/>
          </a:xfrm>
          <a:prstGeom prst="rect">
            <a:avLst/>
          </a:prstGeom>
        </p:spPr>
        <p:txBody>
          <a:bodyPr vert="horz" wrap="square" lIns="0" tIns="13335" rIns="0" bIns="0" rtlCol="0">
            <a:spAutoFit/>
          </a:bodyPr>
          <a:lstStyle/>
          <a:p>
            <a:pPr marL="12700">
              <a:lnSpc>
                <a:spcPct val="100000"/>
              </a:lnSpc>
              <a:spcBef>
                <a:spcPts val="105"/>
              </a:spcBef>
              <a:tabLst>
                <a:tab pos="190500" algn="l"/>
              </a:tabLst>
            </a:pPr>
            <a:r>
              <a:rPr sz="2000" dirty="0">
                <a:solidFill>
                  <a:srgbClr val="0000DC"/>
                </a:solidFill>
                <a:latin typeface="Arial"/>
                <a:cs typeface="Arial"/>
              </a:rPr>
              <a:t>̶	</a:t>
            </a:r>
            <a:r>
              <a:rPr sz="2000" u="sng" dirty="0">
                <a:uFill>
                  <a:solidFill>
                    <a:srgbClr val="000000"/>
                  </a:solidFill>
                </a:uFill>
                <a:latin typeface="Arial"/>
                <a:cs typeface="Arial"/>
              </a:rPr>
              <a:t>Glukózový</a:t>
            </a:r>
            <a:r>
              <a:rPr sz="2000" u="sng" spc="-45" dirty="0">
                <a:uFill>
                  <a:solidFill>
                    <a:srgbClr val="000000"/>
                  </a:solidFill>
                </a:uFill>
                <a:latin typeface="Arial"/>
                <a:cs typeface="Arial"/>
              </a:rPr>
              <a:t> </a:t>
            </a:r>
            <a:r>
              <a:rPr sz="2000" u="sng" dirty="0">
                <a:uFill>
                  <a:solidFill>
                    <a:srgbClr val="000000"/>
                  </a:solidFill>
                </a:uFill>
                <a:latin typeface="Arial"/>
                <a:cs typeface="Arial"/>
              </a:rPr>
              <a:t>transportér</a:t>
            </a:r>
            <a:r>
              <a:rPr sz="2000" u="sng" spc="-55" dirty="0">
                <a:uFill>
                  <a:solidFill>
                    <a:srgbClr val="000000"/>
                  </a:solidFill>
                </a:uFill>
                <a:latin typeface="Arial"/>
                <a:cs typeface="Arial"/>
              </a:rPr>
              <a:t> </a:t>
            </a:r>
            <a:r>
              <a:rPr sz="2000" u="sng" dirty="0">
                <a:uFill>
                  <a:solidFill>
                    <a:srgbClr val="000000"/>
                  </a:solidFill>
                </a:uFill>
                <a:latin typeface="Wingdings"/>
                <a:cs typeface="Wingdings"/>
              </a:rPr>
              <a:t></a:t>
            </a:r>
            <a:r>
              <a:rPr sz="2000" u="sng" spc="30" dirty="0">
                <a:uFill>
                  <a:solidFill>
                    <a:srgbClr val="000000"/>
                  </a:solidFill>
                </a:uFill>
                <a:latin typeface="Times New Roman"/>
                <a:cs typeface="Times New Roman"/>
              </a:rPr>
              <a:t> </a:t>
            </a:r>
            <a:r>
              <a:rPr sz="2000" u="sng" dirty="0">
                <a:uFill>
                  <a:solidFill>
                    <a:srgbClr val="000000"/>
                  </a:solidFill>
                </a:uFill>
                <a:latin typeface="Arial"/>
                <a:cs typeface="Arial"/>
              </a:rPr>
              <a:t>asociace</a:t>
            </a:r>
            <a:r>
              <a:rPr sz="2000" u="sng" spc="-30" dirty="0">
                <a:uFill>
                  <a:solidFill>
                    <a:srgbClr val="000000"/>
                  </a:solidFill>
                </a:uFill>
                <a:latin typeface="Arial"/>
                <a:cs typeface="Arial"/>
              </a:rPr>
              <a:t> </a:t>
            </a:r>
            <a:r>
              <a:rPr sz="2000" u="sng" dirty="0">
                <a:uFill>
                  <a:solidFill>
                    <a:srgbClr val="000000"/>
                  </a:solidFill>
                </a:uFill>
                <a:latin typeface="Arial"/>
                <a:cs typeface="Arial"/>
              </a:rPr>
              <a:t>s</a:t>
            </a:r>
            <a:r>
              <a:rPr sz="2000" u="sng" spc="-20" dirty="0">
                <a:uFill>
                  <a:solidFill>
                    <a:srgbClr val="000000"/>
                  </a:solidFill>
                </a:uFill>
                <a:latin typeface="Arial"/>
                <a:cs typeface="Arial"/>
              </a:rPr>
              <a:t> </a:t>
            </a:r>
            <a:r>
              <a:rPr sz="2000" u="sng" dirty="0">
                <a:uFill>
                  <a:solidFill>
                    <a:srgbClr val="000000"/>
                  </a:solidFill>
                </a:uFill>
                <a:latin typeface="Arial"/>
                <a:cs typeface="Arial"/>
              </a:rPr>
              <a:t>preferencí</a:t>
            </a:r>
            <a:r>
              <a:rPr sz="2000" u="sng" spc="-60" dirty="0">
                <a:uFill>
                  <a:solidFill>
                    <a:srgbClr val="000000"/>
                  </a:solidFill>
                </a:uFill>
                <a:latin typeface="Arial"/>
                <a:cs typeface="Arial"/>
              </a:rPr>
              <a:t> </a:t>
            </a:r>
            <a:r>
              <a:rPr sz="2000" u="sng" dirty="0" err="1">
                <a:uFill>
                  <a:solidFill>
                    <a:srgbClr val="000000"/>
                  </a:solidFill>
                </a:uFill>
                <a:latin typeface="Arial"/>
                <a:cs typeface="Arial"/>
              </a:rPr>
              <a:t>ke</a:t>
            </a:r>
            <a:r>
              <a:rPr sz="2000" u="sng" spc="-25" dirty="0">
                <a:uFill>
                  <a:solidFill>
                    <a:srgbClr val="000000"/>
                  </a:solidFill>
                </a:uFill>
                <a:latin typeface="Arial"/>
                <a:cs typeface="Arial"/>
              </a:rPr>
              <a:t> </a:t>
            </a:r>
            <a:endParaRPr lang="cs-CZ" sz="2000" u="sng" spc="-25" dirty="0" smtClean="0">
              <a:uFill>
                <a:solidFill>
                  <a:srgbClr val="000000"/>
                </a:solidFill>
              </a:uFill>
              <a:latin typeface="Arial"/>
              <a:cs typeface="Arial"/>
            </a:endParaRPr>
          </a:p>
          <a:p>
            <a:pPr marL="12700">
              <a:lnSpc>
                <a:spcPct val="100000"/>
              </a:lnSpc>
              <a:spcBef>
                <a:spcPts val="105"/>
              </a:spcBef>
              <a:tabLst>
                <a:tab pos="190500" algn="l"/>
              </a:tabLst>
            </a:pPr>
            <a:r>
              <a:rPr lang="cs-CZ" sz="2000" spc="-25" dirty="0">
                <a:uFill>
                  <a:solidFill>
                    <a:srgbClr val="000000"/>
                  </a:solidFill>
                </a:uFill>
                <a:latin typeface="Arial"/>
                <a:cs typeface="Arial"/>
              </a:rPr>
              <a:t>	</a:t>
            </a:r>
            <a:r>
              <a:rPr sz="2000" u="sng" dirty="0" err="1" smtClean="0">
                <a:uFill>
                  <a:solidFill>
                    <a:srgbClr val="000000"/>
                  </a:solidFill>
                </a:uFill>
                <a:latin typeface="Arial"/>
                <a:cs typeface="Arial"/>
              </a:rPr>
              <a:t>sladké</a:t>
            </a:r>
            <a:r>
              <a:rPr sz="2000" u="sng" spc="-35" dirty="0" smtClean="0">
                <a:uFill>
                  <a:solidFill>
                    <a:srgbClr val="000000"/>
                  </a:solidFill>
                </a:uFill>
                <a:latin typeface="Arial"/>
                <a:cs typeface="Arial"/>
              </a:rPr>
              <a:t> </a:t>
            </a:r>
            <a:r>
              <a:rPr sz="2000" u="sng" dirty="0">
                <a:uFill>
                  <a:solidFill>
                    <a:srgbClr val="000000"/>
                  </a:solidFill>
                </a:uFill>
                <a:latin typeface="Arial"/>
                <a:cs typeface="Arial"/>
              </a:rPr>
              <a:t>chuti</a:t>
            </a:r>
            <a:r>
              <a:rPr sz="2000" u="sng" spc="-20" dirty="0">
                <a:uFill>
                  <a:solidFill>
                    <a:srgbClr val="000000"/>
                  </a:solidFill>
                </a:uFill>
                <a:latin typeface="Arial"/>
                <a:cs typeface="Arial"/>
              </a:rPr>
              <a:t> </a:t>
            </a:r>
            <a:r>
              <a:rPr sz="2000" u="sng" dirty="0">
                <a:uFill>
                  <a:solidFill>
                    <a:srgbClr val="000000"/>
                  </a:solidFill>
                </a:uFill>
                <a:latin typeface="Wingdings"/>
                <a:cs typeface="Wingdings"/>
              </a:rPr>
              <a:t></a:t>
            </a:r>
            <a:r>
              <a:rPr sz="2000" u="sng" spc="45" dirty="0">
                <a:uFill>
                  <a:solidFill>
                    <a:srgbClr val="000000"/>
                  </a:solidFill>
                </a:uFill>
                <a:latin typeface="Times New Roman"/>
                <a:cs typeface="Times New Roman"/>
              </a:rPr>
              <a:t> </a:t>
            </a:r>
            <a:r>
              <a:rPr sz="2000" u="sng" dirty="0">
                <a:uFill>
                  <a:solidFill>
                    <a:srgbClr val="000000"/>
                  </a:solidFill>
                </a:uFill>
                <a:latin typeface="Arial"/>
                <a:cs typeface="Arial"/>
              </a:rPr>
              <a:t>↑</a:t>
            </a:r>
            <a:r>
              <a:rPr sz="2000" u="sng" spc="-20" dirty="0">
                <a:uFill>
                  <a:solidFill>
                    <a:srgbClr val="000000"/>
                  </a:solidFill>
                </a:uFill>
                <a:latin typeface="Arial"/>
                <a:cs typeface="Arial"/>
              </a:rPr>
              <a:t> </a:t>
            </a:r>
            <a:r>
              <a:rPr sz="2000" u="sng" dirty="0">
                <a:uFill>
                  <a:solidFill>
                    <a:srgbClr val="000000"/>
                  </a:solidFill>
                </a:uFill>
                <a:latin typeface="Arial"/>
                <a:cs typeface="Arial"/>
              </a:rPr>
              <a:t>příjem</a:t>
            </a:r>
            <a:r>
              <a:rPr sz="2000" u="sng" spc="-40" dirty="0">
                <a:uFill>
                  <a:solidFill>
                    <a:srgbClr val="000000"/>
                  </a:solidFill>
                </a:uFill>
                <a:latin typeface="Arial"/>
                <a:cs typeface="Arial"/>
              </a:rPr>
              <a:t> </a:t>
            </a:r>
            <a:r>
              <a:rPr sz="2000" u="sng" spc="-10" dirty="0">
                <a:uFill>
                  <a:solidFill>
                    <a:srgbClr val="000000"/>
                  </a:solidFill>
                </a:uFill>
                <a:latin typeface="Arial"/>
                <a:cs typeface="Arial"/>
              </a:rPr>
              <a:t>cukrů</a:t>
            </a:r>
            <a:endParaRPr sz="2000" dirty="0">
              <a:latin typeface="Arial"/>
              <a:cs typeface="Arial"/>
            </a:endParaRPr>
          </a:p>
        </p:txBody>
      </p:sp>
      <p:sp>
        <p:nvSpPr>
          <p:cNvPr id="12" name="object 5"/>
          <p:cNvSpPr txBox="1"/>
          <p:nvPr/>
        </p:nvSpPr>
        <p:spPr>
          <a:xfrm>
            <a:off x="457200" y="5203135"/>
            <a:ext cx="10635615" cy="1553630"/>
          </a:xfrm>
          <a:prstGeom prst="rect">
            <a:avLst/>
          </a:prstGeom>
        </p:spPr>
        <p:txBody>
          <a:bodyPr vert="horz" wrap="square" lIns="0" tIns="12065" rIns="0" bIns="0" rtlCol="0">
            <a:spAutoFit/>
          </a:bodyPr>
          <a:lstStyle/>
          <a:p>
            <a:pPr marL="905510" marR="5080" indent="-893444">
              <a:lnSpc>
                <a:spcPct val="100000"/>
              </a:lnSpc>
              <a:spcBef>
                <a:spcPts val="95"/>
              </a:spcBef>
            </a:pPr>
            <a:r>
              <a:rPr sz="1600" i="1" dirty="0">
                <a:latin typeface="Arial"/>
                <a:cs typeface="Arial"/>
              </a:rPr>
              <a:t>GLUT2</a:t>
            </a:r>
            <a:r>
              <a:rPr sz="1600" i="1" spc="-20" dirty="0">
                <a:latin typeface="Arial"/>
                <a:cs typeface="Arial"/>
              </a:rPr>
              <a:t> </a:t>
            </a:r>
            <a:r>
              <a:rPr sz="1600" dirty="0">
                <a:latin typeface="Arial"/>
                <a:cs typeface="Arial"/>
              </a:rPr>
              <a:t>–</a:t>
            </a:r>
            <a:r>
              <a:rPr sz="1600" spc="-40" dirty="0">
                <a:latin typeface="Arial"/>
                <a:cs typeface="Arial"/>
              </a:rPr>
              <a:t> </a:t>
            </a:r>
            <a:r>
              <a:rPr sz="1600" dirty="0">
                <a:latin typeface="Arial"/>
                <a:cs typeface="Arial"/>
              </a:rPr>
              <a:t>gen</a:t>
            </a:r>
            <a:r>
              <a:rPr sz="1600" spc="-40" dirty="0">
                <a:latin typeface="Arial"/>
                <a:cs typeface="Arial"/>
              </a:rPr>
              <a:t> </a:t>
            </a:r>
            <a:r>
              <a:rPr sz="1600" dirty="0">
                <a:latin typeface="Arial"/>
                <a:cs typeface="Arial"/>
              </a:rPr>
              <a:t>pro</a:t>
            </a:r>
            <a:r>
              <a:rPr sz="1600" spc="-20" dirty="0">
                <a:latin typeface="Arial"/>
                <a:cs typeface="Arial"/>
              </a:rPr>
              <a:t> </a:t>
            </a:r>
            <a:r>
              <a:rPr sz="1600" dirty="0">
                <a:latin typeface="Arial"/>
                <a:cs typeface="Arial"/>
              </a:rPr>
              <a:t>glukózový</a:t>
            </a:r>
            <a:r>
              <a:rPr sz="1600" spc="-55" dirty="0">
                <a:latin typeface="Arial"/>
                <a:cs typeface="Arial"/>
              </a:rPr>
              <a:t> </a:t>
            </a:r>
            <a:r>
              <a:rPr sz="1600" dirty="0">
                <a:latin typeface="Arial"/>
                <a:cs typeface="Arial"/>
              </a:rPr>
              <a:t>transportér</a:t>
            </a:r>
            <a:r>
              <a:rPr sz="1600" spc="-15" dirty="0">
                <a:latin typeface="Arial"/>
                <a:cs typeface="Arial"/>
              </a:rPr>
              <a:t> </a:t>
            </a:r>
            <a:r>
              <a:rPr sz="1600" dirty="0">
                <a:latin typeface="Arial"/>
                <a:cs typeface="Arial"/>
              </a:rPr>
              <a:t>2</a:t>
            </a:r>
            <a:r>
              <a:rPr sz="1600" spc="-10" dirty="0">
                <a:latin typeface="Arial"/>
                <a:cs typeface="Arial"/>
              </a:rPr>
              <a:t> </a:t>
            </a:r>
            <a:r>
              <a:rPr sz="1600" dirty="0">
                <a:latin typeface="Arial"/>
                <a:cs typeface="Arial"/>
              </a:rPr>
              <a:t>–</a:t>
            </a:r>
            <a:r>
              <a:rPr sz="1600" spc="-40" dirty="0">
                <a:latin typeface="Arial"/>
                <a:cs typeface="Arial"/>
              </a:rPr>
              <a:t> </a:t>
            </a:r>
            <a:r>
              <a:rPr sz="1600" dirty="0">
                <a:latin typeface="Arial"/>
                <a:cs typeface="Arial"/>
              </a:rPr>
              <a:t>potřebný</a:t>
            </a:r>
            <a:r>
              <a:rPr sz="1600" spc="-25" dirty="0">
                <a:latin typeface="Arial"/>
                <a:cs typeface="Arial"/>
              </a:rPr>
              <a:t> </a:t>
            </a:r>
            <a:r>
              <a:rPr sz="1600" dirty="0">
                <a:latin typeface="Arial"/>
                <a:cs typeface="Arial"/>
              </a:rPr>
              <a:t>pro</a:t>
            </a:r>
            <a:r>
              <a:rPr sz="1600" spc="-20" dirty="0">
                <a:latin typeface="Arial"/>
                <a:cs typeface="Arial"/>
              </a:rPr>
              <a:t> </a:t>
            </a:r>
            <a:r>
              <a:rPr sz="1600" dirty="0" err="1">
                <a:latin typeface="Arial"/>
                <a:cs typeface="Arial"/>
              </a:rPr>
              <a:t>glukózou</a:t>
            </a:r>
            <a:r>
              <a:rPr sz="1600" spc="-60" dirty="0">
                <a:latin typeface="Arial"/>
                <a:cs typeface="Arial"/>
              </a:rPr>
              <a:t> </a:t>
            </a:r>
            <a:endParaRPr lang="cs-CZ" sz="1600" spc="-60" dirty="0" smtClean="0">
              <a:latin typeface="Arial"/>
              <a:cs typeface="Arial"/>
            </a:endParaRPr>
          </a:p>
          <a:p>
            <a:pPr marL="905510" marR="5080" indent="-893444">
              <a:lnSpc>
                <a:spcPct val="100000"/>
              </a:lnSpc>
              <a:spcBef>
                <a:spcPts val="95"/>
              </a:spcBef>
            </a:pPr>
            <a:r>
              <a:rPr lang="cs-CZ" sz="1600" spc="-60" dirty="0">
                <a:latin typeface="Arial"/>
                <a:cs typeface="Arial"/>
              </a:rPr>
              <a:t>	</a:t>
            </a:r>
            <a:r>
              <a:rPr sz="1600" dirty="0" err="1" smtClean="0">
                <a:latin typeface="Arial"/>
                <a:cs typeface="Arial"/>
              </a:rPr>
              <a:t>stimulovanou</a:t>
            </a:r>
            <a:r>
              <a:rPr sz="1600" spc="-50" dirty="0" smtClean="0">
                <a:latin typeface="Arial"/>
                <a:cs typeface="Arial"/>
              </a:rPr>
              <a:t> </a:t>
            </a:r>
            <a:r>
              <a:rPr sz="1600" dirty="0">
                <a:latin typeface="Arial"/>
                <a:cs typeface="Arial"/>
              </a:rPr>
              <a:t>sekreci</a:t>
            </a:r>
            <a:r>
              <a:rPr sz="1600" spc="-30" dirty="0">
                <a:latin typeface="Arial"/>
                <a:cs typeface="Arial"/>
              </a:rPr>
              <a:t> </a:t>
            </a:r>
            <a:r>
              <a:rPr sz="1600" dirty="0">
                <a:latin typeface="Arial"/>
                <a:cs typeface="Arial"/>
              </a:rPr>
              <a:t>inzulinu</a:t>
            </a:r>
            <a:r>
              <a:rPr sz="1600" spc="-75" dirty="0">
                <a:latin typeface="Arial"/>
                <a:cs typeface="Arial"/>
              </a:rPr>
              <a:t> </a:t>
            </a:r>
            <a:r>
              <a:rPr sz="1600" spc="-10" dirty="0">
                <a:latin typeface="Arial"/>
                <a:cs typeface="Arial"/>
              </a:rPr>
              <a:t>(β-</a:t>
            </a:r>
            <a:r>
              <a:rPr sz="1600" dirty="0">
                <a:latin typeface="Arial"/>
                <a:cs typeface="Arial"/>
              </a:rPr>
              <a:t>buňky</a:t>
            </a:r>
            <a:r>
              <a:rPr sz="1600" spc="-15" dirty="0">
                <a:latin typeface="Arial"/>
                <a:cs typeface="Arial"/>
              </a:rPr>
              <a:t> </a:t>
            </a:r>
            <a:r>
              <a:rPr sz="1600" spc="-10" dirty="0">
                <a:latin typeface="Arial"/>
                <a:cs typeface="Arial"/>
              </a:rPr>
              <a:t>pankreatu), </a:t>
            </a:r>
            <a:r>
              <a:rPr sz="1600" dirty="0">
                <a:latin typeface="Arial"/>
                <a:cs typeface="Arial"/>
              </a:rPr>
              <a:t>řídí</a:t>
            </a:r>
            <a:r>
              <a:rPr sz="1600" spc="-25" dirty="0">
                <a:latin typeface="Arial"/>
                <a:cs typeface="Arial"/>
              </a:rPr>
              <a:t> </a:t>
            </a:r>
            <a:r>
              <a:rPr sz="1600" dirty="0" err="1">
                <a:latin typeface="Arial"/>
                <a:cs typeface="Arial"/>
              </a:rPr>
              <a:t>vnímání</a:t>
            </a:r>
            <a:r>
              <a:rPr sz="1600" spc="-25" dirty="0">
                <a:latin typeface="Arial"/>
                <a:cs typeface="Arial"/>
              </a:rPr>
              <a:t> </a:t>
            </a:r>
            <a:endParaRPr lang="cs-CZ" sz="1600" spc="-25" dirty="0" smtClean="0">
              <a:latin typeface="Arial"/>
              <a:cs typeface="Arial"/>
            </a:endParaRPr>
          </a:p>
          <a:p>
            <a:pPr marL="905510" marR="5080" indent="-893444">
              <a:lnSpc>
                <a:spcPct val="100000"/>
              </a:lnSpc>
              <a:spcBef>
                <a:spcPts val="95"/>
              </a:spcBef>
            </a:pPr>
            <a:r>
              <a:rPr lang="cs-CZ" sz="1600" spc="-25" dirty="0">
                <a:latin typeface="Arial"/>
                <a:cs typeface="Arial"/>
              </a:rPr>
              <a:t>	</a:t>
            </a:r>
            <a:r>
              <a:rPr sz="1600" dirty="0" err="1" smtClean="0">
                <a:latin typeface="Arial"/>
                <a:cs typeface="Arial"/>
              </a:rPr>
              <a:t>glukózy</a:t>
            </a:r>
            <a:r>
              <a:rPr sz="1600" spc="-60" dirty="0" smtClean="0">
                <a:latin typeface="Arial"/>
                <a:cs typeface="Arial"/>
              </a:rPr>
              <a:t> </a:t>
            </a:r>
            <a:r>
              <a:rPr sz="1600" dirty="0">
                <a:latin typeface="Arial"/>
                <a:cs typeface="Arial"/>
              </a:rPr>
              <a:t>(nervový</a:t>
            </a:r>
            <a:r>
              <a:rPr sz="1600" spc="-35" dirty="0">
                <a:latin typeface="Arial"/>
                <a:cs typeface="Arial"/>
              </a:rPr>
              <a:t> </a:t>
            </a:r>
            <a:r>
              <a:rPr sz="1600" dirty="0">
                <a:latin typeface="Arial"/>
                <a:cs typeface="Arial"/>
              </a:rPr>
              <a:t>systém) </a:t>
            </a:r>
            <a:r>
              <a:rPr sz="1600" dirty="0">
                <a:latin typeface="Wingdings"/>
                <a:cs typeface="Wingdings"/>
              </a:rPr>
              <a:t></a:t>
            </a:r>
            <a:r>
              <a:rPr sz="1600" spc="10" dirty="0">
                <a:latin typeface="Times New Roman"/>
                <a:cs typeface="Times New Roman"/>
              </a:rPr>
              <a:t> </a:t>
            </a:r>
            <a:r>
              <a:rPr sz="1600" dirty="0">
                <a:latin typeface="Arial"/>
                <a:cs typeface="Arial"/>
              </a:rPr>
              <a:t>kontrola</a:t>
            </a:r>
            <a:r>
              <a:rPr sz="1600" spc="-30" dirty="0">
                <a:latin typeface="Arial"/>
                <a:cs typeface="Arial"/>
              </a:rPr>
              <a:t> </a:t>
            </a:r>
            <a:r>
              <a:rPr sz="1600" dirty="0">
                <a:latin typeface="Arial"/>
                <a:cs typeface="Arial"/>
              </a:rPr>
              <a:t>přijmu</a:t>
            </a:r>
            <a:r>
              <a:rPr sz="1600" spc="-45" dirty="0">
                <a:latin typeface="Arial"/>
                <a:cs typeface="Arial"/>
              </a:rPr>
              <a:t> </a:t>
            </a:r>
            <a:r>
              <a:rPr sz="1600" dirty="0">
                <a:latin typeface="Arial"/>
                <a:cs typeface="Arial"/>
              </a:rPr>
              <a:t>potravy,</a:t>
            </a:r>
            <a:r>
              <a:rPr sz="1600" spc="-15" dirty="0">
                <a:latin typeface="Arial"/>
                <a:cs typeface="Arial"/>
              </a:rPr>
              <a:t> </a:t>
            </a:r>
            <a:r>
              <a:rPr sz="1600" dirty="0">
                <a:latin typeface="Arial"/>
                <a:cs typeface="Arial"/>
              </a:rPr>
              <a:t>jeho</a:t>
            </a:r>
            <a:r>
              <a:rPr sz="1600" spc="-45" dirty="0">
                <a:latin typeface="Arial"/>
                <a:cs typeface="Arial"/>
              </a:rPr>
              <a:t> </a:t>
            </a:r>
            <a:r>
              <a:rPr sz="1600" dirty="0" err="1">
                <a:latin typeface="Arial"/>
                <a:cs typeface="Arial"/>
              </a:rPr>
              <a:t>exprese</a:t>
            </a:r>
            <a:r>
              <a:rPr sz="1600" spc="-30" dirty="0">
                <a:latin typeface="Arial"/>
                <a:cs typeface="Arial"/>
              </a:rPr>
              <a:t> </a:t>
            </a:r>
            <a:endParaRPr lang="cs-CZ" sz="1600" spc="-30" dirty="0" smtClean="0">
              <a:latin typeface="Arial"/>
              <a:cs typeface="Arial"/>
            </a:endParaRPr>
          </a:p>
          <a:p>
            <a:pPr marL="905510" marR="5080" indent="-893444">
              <a:lnSpc>
                <a:spcPct val="100000"/>
              </a:lnSpc>
              <a:spcBef>
                <a:spcPts val="95"/>
              </a:spcBef>
            </a:pPr>
            <a:r>
              <a:rPr lang="cs-CZ" sz="1600" spc="-30" dirty="0">
                <a:latin typeface="Arial"/>
                <a:cs typeface="Arial"/>
              </a:rPr>
              <a:t>	</a:t>
            </a:r>
            <a:r>
              <a:rPr sz="1600" dirty="0" err="1" smtClean="0">
                <a:latin typeface="Arial"/>
                <a:cs typeface="Arial"/>
              </a:rPr>
              <a:t>nutná</a:t>
            </a:r>
            <a:r>
              <a:rPr sz="1600" spc="-40" dirty="0" smtClean="0">
                <a:latin typeface="Arial"/>
                <a:cs typeface="Arial"/>
              </a:rPr>
              <a:t> </a:t>
            </a:r>
            <a:r>
              <a:rPr sz="1600" dirty="0">
                <a:latin typeface="Arial"/>
                <a:cs typeface="Arial"/>
              </a:rPr>
              <a:t>pro</a:t>
            </a:r>
            <a:r>
              <a:rPr sz="1600" spc="-35" dirty="0">
                <a:latin typeface="Arial"/>
                <a:cs typeface="Arial"/>
              </a:rPr>
              <a:t> </a:t>
            </a:r>
            <a:r>
              <a:rPr sz="1600" spc="-10" dirty="0">
                <a:latin typeface="Arial"/>
                <a:cs typeface="Arial"/>
              </a:rPr>
              <a:t>fyziologickou </a:t>
            </a:r>
            <a:r>
              <a:rPr sz="1600" dirty="0">
                <a:latin typeface="Arial"/>
                <a:cs typeface="Arial"/>
              </a:rPr>
              <a:t>kontrolu</a:t>
            </a:r>
            <a:r>
              <a:rPr sz="1600" spc="-40" dirty="0">
                <a:latin typeface="Arial"/>
                <a:cs typeface="Arial"/>
              </a:rPr>
              <a:t> </a:t>
            </a:r>
            <a:r>
              <a:rPr sz="1600" dirty="0">
                <a:latin typeface="Arial"/>
                <a:cs typeface="Arial"/>
              </a:rPr>
              <a:t>genů</a:t>
            </a:r>
            <a:r>
              <a:rPr sz="1600" spc="-30" dirty="0">
                <a:latin typeface="Arial"/>
                <a:cs typeface="Arial"/>
              </a:rPr>
              <a:t> </a:t>
            </a:r>
            <a:r>
              <a:rPr sz="1600" dirty="0">
                <a:latin typeface="Arial"/>
                <a:cs typeface="Arial"/>
              </a:rPr>
              <a:t>citlivých</a:t>
            </a:r>
            <a:r>
              <a:rPr sz="1600" spc="-65" dirty="0">
                <a:latin typeface="Arial"/>
                <a:cs typeface="Arial"/>
              </a:rPr>
              <a:t> </a:t>
            </a:r>
            <a:r>
              <a:rPr sz="1600" dirty="0">
                <a:latin typeface="Arial"/>
                <a:cs typeface="Arial"/>
              </a:rPr>
              <a:t>na</a:t>
            </a:r>
            <a:r>
              <a:rPr sz="1600" spc="-45" dirty="0">
                <a:latin typeface="Arial"/>
                <a:cs typeface="Arial"/>
              </a:rPr>
              <a:t> </a:t>
            </a:r>
            <a:r>
              <a:rPr sz="1600" dirty="0">
                <a:latin typeface="Arial"/>
                <a:cs typeface="Arial"/>
              </a:rPr>
              <a:t>glukózu</a:t>
            </a:r>
            <a:r>
              <a:rPr sz="1600" spc="-50" dirty="0">
                <a:latin typeface="Arial"/>
                <a:cs typeface="Arial"/>
              </a:rPr>
              <a:t> </a:t>
            </a:r>
            <a:r>
              <a:rPr sz="1600" dirty="0">
                <a:latin typeface="Arial"/>
                <a:cs typeface="Arial"/>
              </a:rPr>
              <a:t>a</a:t>
            </a:r>
            <a:r>
              <a:rPr sz="1600" spc="-35" dirty="0">
                <a:latin typeface="Arial"/>
                <a:cs typeface="Arial"/>
              </a:rPr>
              <a:t> </a:t>
            </a:r>
            <a:r>
              <a:rPr sz="1600" dirty="0" err="1">
                <a:latin typeface="Arial"/>
                <a:cs typeface="Arial"/>
              </a:rPr>
              <a:t>její</a:t>
            </a:r>
            <a:r>
              <a:rPr sz="1600" spc="-50" dirty="0">
                <a:latin typeface="Arial"/>
                <a:cs typeface="Arial"/>
              </a:rPr>
              <a:t> </a:t>
            </a:r>
            <a:endParaRPr lang="cs-CZ" sz="1600" spc="-50" dirty="0" smtClean="0">
              <a:latin typeface="Arial"/>
              <a:cs typeface="Arial"/>
            </a:endParaRPr>
          </a:p>
          <a:p>
            <a:pPr marL="905510" marR="5080" indent="-893444">
              <a:lnSpc>
                <a:spcPct val="100000"/>
              </a:lnSpc>
              <a:spcBef>
                <a:spcPts val="95"/>
              </a:spcBef>
            </a:pPr>
            <a:r>
              <a:rPr lang="cs-CZ" sz="1600" spc="-50" dirty="0">
                <a:latin typeface="Arial"/>
                <a:cs typeface="Arial"/>
              </a:rPr>
              <a:t>	</a:t>
            </a:r>
            <a:r>
              <a:rPr sz="1600" dirty="0" err="1" smtClean="0">
                <a:latin typeface="Arial"/>
                <a:cs typeface="Arial"/>
              </a:rPr>
              <a:t>inaktivace</a:t>
            </a:r>
            <a:r>
              <a:rPr sz="1600" spc="-65" dirty="0" smtClean="0">
                <a:latin typeface="Arial"/>
                <a:cs typeface="Arial"/>
              </a:rPr>
              <a:t> </a:t>
            </a:r>
            <a:r>
              <a:rPr sz="1600" dirty="0">
                <a:latin typeface="Arial"/>
                <a:cs typeface="Arial"/>
              </a:rPr>
              <a:t>vede</a:t>
            </a:r>
            <a:r>
              <a:rPr sz="1600" spc="-40" dirty="0">
                <a:latin typeface="Arial"/>
                <a:cs typeface="Arial"/>
              </a:rPr>
              <a:t> </a:t>
            </a:r>
            <a:r>
              <a:rPr sz="1600" dirty="0">
                <a:latin typeface="Arial"/>
                <a:cs typeface="Arial"/>
              </a:rPr>
              <a:t>ke</a:t>
            </a:r>
            <a:r>
              <a:rPr sz="1600" spc="-45" dirty="0">
                <a:latin typeface="Arial"/>
                <a:cs typeface="Arial"/>
              </a:rPr>
              <a:t> </a:t>
            </a:r>
            <a:r>
              <a:rPr sz="1600" dirty="0">
                <a:latin typeface="Arial"/>
                <a:cs typeface="Arial"/>
              </a:rPr>
              <a:t>zhoršené</a:t>
            </a:r>
            <a:r>
              <a:rPr sz="1600" spc="-30" dirty="0">
                <a:latin typeface="Arial"/>
                <a:cs typeface="Arial"/>
              </a:rPr>
              <a:t> </a:t>
            </a:r>
            <a:r>
              <a:rPr sz="1600" dirty="0">
                <a:latin typeface="Arial"/>
                <a:cs typeface="Arial"/>
              </a:rPr>
              <a:t>glukózou</a:t>
            </a:r>
            <a:r>
              <a:rPr sz="1600" spc="-65" dirty="0">
                <a:latin typeface="Arial"/>
                <a:cs typeface="Arial"/>
              </a:rPr>
              <a:t> </a:t>
            </a:r>
            <a:r>
              <a:rPr sz="1600" dirty="0">
                <a:latin typeface="Arial"/>
                <a:cs typeface="Arial"/>
              </a:rPr>
              <a:t>stimulované</a:t>
            </a:r>
            <a:r>
              <a:rPr sz="1600" spc="-55" dirty="0">
                <a:latin typeface="Arial"/>
                <a:cs typeface="Arial"/>
              </a:rPr>
              <a:t> </a:t>
            </a:r>
            <a:r>
              <a:rPr sz="1600" dirty="0" err="1">
                <a:latin typeface="Arial"/>
                <a:cs typeface="Arial"/>
              </a:rPr>
              <a:t>sekreci</a:t>
            </a:r>
            <a:r>
              <a:rPr sz="1600" spc="-35" dirty="0">
                <a:latin typeface="Arial"/>
                <a:cs typeface="Arial"/>
              </a:rPr>
              <a:t> </a:t>
            </a:r>
            <a:endParaRPr lang="cs-CZ" sz="1600" spc="-35" dirty="0" smtClean="0">
              <a:latin typeface="Arial"/>
              <a:cs typeface="Arial"/>
            </a:endParaRPr>
          </a:p>
          <a:p>
            <a:pPr marL="905510" marR="5080" indent="-893444">
              <a:lnSpc>
                <a:spcPct val="100000"/>
              </a:lnSpc>
              <a:spcBef>
                <a:spcPts val="95"/>
              </a:spcBef>
            </a:pPr>
            <a:r>
              <a:rPr lang="cs-CZ" sz="1600" spc="-35" dirty="0">
                <a:latin typeface="Arial"/>
                <a:cs typeface="Arial"/>
              </a:rPr>
              <a:t>	</a:t>
            </a:r>
            <a:r>
              <a:rPr sz="1600" spc="-10" dirty="0" err="1" smtClean="0">
                <a:latin typeface="Arial"/>
                <a:cs typeface="Arial"/>
              </a:rPr>
              <a:t>inzulínu</a:t>
            </a:r>
            <a:r>
              <a:rPr sz="1600" spc="-10" dirty="0" smtClean="0">
                <a:latin typeface="Arial"/>
                <a:cs typeface="Arial"/>
              </a:rPr>
              <a:t> </a:t>
            </a:r>
            <a:r>
              <a:rPr sz="1600" spc="-10" dirty="0">
                <a:latin typeface="Arial"/>
                <a:cs typeface="Arial"/>
              </a:rPr>
              <a:t>(</a:t>
            </a:r>
            <a:r>
              <a:rPr sz="1600" spc="-10" dirty="0" err="1">
                <a:latin typeface="Arial"/>
                <a:cs typeface="Arial"/>
              </a:rPr>
              <a:t>játra</a:t>
            </a:r>
            <a:r>
              <a:rPr sz="1600" spc="-10" dirty="0" smtClean="0">
                <a:latin typeface="Arial"/>
                <a:cs typeface="Arial"/>
              </a:rPr>
              <a:t>)</a:t>
            </a:r>
            <a:endParaRPr sz="1600" dirty="0">
              <a:latin typeface="Arial"/>
              <a:cs typeface="Arial"/>
            </a:endParaRPr>
          </a:p>
        </p:txBody>
      </p:sp>
      <p:pic>
        <p:nvPicPr>
          <p:cNvPr id="13" name="object 6"/>
          <p:cNvPicPr/>
          <p:nvPr/>
        </p:nvPicPr>
        <p:blipFill>
          <a:blip r:embed="rId4" cstate="print"/>
          <a:stretch>
            <a:fillRect/>
          </a:stretch>
        </p:blipFill>
        <p:spPr>
          <a:xfrm>
            <a:off x="7391400" y="4018674"/>
            <a:ext cx="4741893" cy="245861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972725" y="1207803"/>
            <a:ext cx="6181725" cy="941069"/>
          </a:xfrm>
          <a:prstGeom prst="rect">
            <a:avLst/>
          </a:prstGeom>
        </p:spPr>
        <p:txBody>
          <a:bodyPr vert="horz" wrap="square" lIns="0" tIns="43815" rIns="0" bIns="0" rtlCol="0">
            <a:spAutoFit/>
          </a:bodyPr>
          <a:lstStyle/>
          <a:p>
            <a:pPr marL="12700">
              <a:lnSpc>
                <a:spcPct val="100000"/>
              </a:lnSpc>
              <a:spcBef>
                <a:spcPts val="345"/>
              </a:spcBef>
              <a:tabLst>
                <a:tab pos="192405" algn="l"/>
              </a:tabLst>
            </a:pPr>
            <a:r>
              <a:rPr sz="2800" dirty="0">
                <a:solidFill>
                  <a:srgbClr val="0000DC"/>
                </a:solidFill>
                <a:latin typeface="Arial"/>
                <a:cs typeface="Arial"/>
              </a:rPr>
              <a:t>̶	</a:t>
            </a:r>
            <a:r>
              <a:rPr sz="2800" dirty="0">
                <a:latin typeface="Arial"/>
                <a:cs typeface="Arial"/>
              </a:rPr>
              <a:t>Kandidátní</a:t>
            </a:r>
            <a:r>
              <a:rPr sz="2800" spc="-90" dirty="0">
                <a:latin typeface="Arial"/>
                <a:cs typeface="Arial"/>
              </a:rPr>
              <a:t> </a:t>
            </a:r>
            <a:r>
              <a:rPr sz="2800" dirty="0">
                <a:latin typeface="Arial"/>
                <a:cs typeface="Arial"/>
              </a:rPr>
              <a:t>geny</a:t>
            </a:r>
            <a:r>
              <a:rPr sz="2800" spc="-80" dirty="0">
                <a:latin typeface="Arial"/>
                <a:cs typeface="Arial"/>
              </a:rPr>
              <a:t> </a:t>
            </a:r>
            <a:r>
              <a:rPr sz="2800" dirty="0">
                <a:latin typeface="Arial"/>
                <a:cs typeface="Arial"/>
              </a:rPr>
              <a:t>asociované</a:t>
            </a:r>
            <a:r>
              <a:rPr sz="2800" spc="-80" dirty="0">
                <a:latin typeface="Arial"/>
                <a:cs typeface="Arial"/>
              </a:rPr>
              <a:t> </a:t>
            </a:r>
            <a:r>
              <a:rPr sz="2800" dirty="0">
                <a:latin typeface="Arial"/>
                <a:cs typeface="Arial"/>
              </a:rPr>
              <a:t>s</a:t>
            </a:r>
            <a:r>
              <a:rPr sz="2800" spc="-90" dirty="0">
                <a:latin typeface="Arial"/>
                <a:cs typeface="Arial"/>
              </a:rPr>
              <a:t> </a:t>
            </a:r>
            <a:r>
              <a:rPr sz="2800" spc="-10" dirty="0">
                <a:latin typeface="Arial"/>
                <a:cs typeface="Arial"/>
              </a:rPr>
              <a:t>rizikem</a:t>
            </a:r>
            <a:endParaRPr sz="2800" dirty="0">
              <a:latin typeface="Arial"/>
              <a:cs typeface="Arial"/>
            </a:endParaRPr>
          </a:p>
          <a:p>
            <a:pPr marL="2684780">
              <a:lnSpc>
                <a:spcPct val="100000"/>
              </a:lnSpc>
              <a:spcBef>
                <a:spcPts val="240"/>
              </a:spcBef>
            </a:pPr>
            <a:r>
              <a:rPr sz="2800" dirty="0">
                <a:latin typeface="Arial"/>
                <a:cs typeface="Arial"/>
              </a:rPr>
              <a:t>vzniku</a:t>
            </a:r>
            <a:r>
              <a:rPr sz="2800" spc="-100" dirty="0">
                <a:latin typeface="Arial"/>
                <a:cs typeface="Arial"/>
              </a:rPr>
              <a:t> </a:t>
            </a:r>
            <a:r>
              <a:rPr sz="2800" dirty="0">
                <a:latin typeface="Arial"/>
                <a:cs typeface="Arial"/>
              </a:rPr>
              <a:t>zubního</a:t>
            </a:r>
            <a:r>
              <a:rPr sz="2800" spc="-85" dirty="0">
                <a:latin typeface="Arial"/>
                <a:cs typeface="Arial"/>
              </a:rPr>
              <a:t> </a:t>
            </a:r>
            <a:r>
              <a:rPr sz="2800" spc="-20" dirty="0">
                <a:latin typeface="Arial"/>
                <a:cs typeface="Arial"/>
              </a:rPr>
              <a:t>kazu</a:t>
            </a:r>
            <a:endParaRPr sz="2800" dirty="0">
              <a:latin typeface="Arial"/>
              <a:cs typeface="Arial"/>
            </a:endParaRPr>
          </a:p>
        </p:txBody>
      </p:sp>
      <p:sp>
        <p:nvSpPr>
          <p:cNvPr id="4" name="object 4"/>
          <p:cNvSpPr txBox="1"/>
          <p:nvPr/>
        </p:nvSpPr>
        <p:spPr>
          <a:xfrm>
            <a:off x="972725" y="3518478"/>
            <a:ext cx="3197860" cy="331470"/>
          </a:xfrm>
          <a:prstGeom prst="rect">
            <a:avLst/>
          </a:prstGeom>
        </p:spPr>
        <p:txBody>
          <a:bodyPr vert="horz" wrap="square" lIns="0" tIns="13335" rIns="0" bIns="0" rtlCol="0">
            <a:spAutoFit/>
          </a:bodyPr>
          <a:lstStyle/>
          <a:p>
            <a:pPr marL="12700">
              <a:lnSpc>
                <a:spcPct val="100000"/>
              </a:lnSpc>
              <a:spcBef>
                <a:spcPts val="105"/>
              </a:spcBef>
              <a:tabLst>
                <a:tab pos="190500" algn="l"/>
              </a:tabLst>
            </a:pPr>
            <a:r>
              <a:rPr sz="2000" dirty="0">
                <a:solidFill>
                  <a:srgbClr val="0000DC"/>
                </a:solidFill>
                <a:latin typeface="Arial"/>
                <a:cs typeface="Arial"/>
              </a:rPr>
              <a:t>̶	</a:t>
            </a:r>
            <a:r>
              <a:rPr sz="2000" u="sng" dirty="0">
                <a:uFill>
                  <a:solidFill>
                    <a:srgbClr val="000000"/>
                  </a:solidFill>
                </a:uFill>
                <a:latin typeface="Arial"/>
                <a:cs typeface="Arial"/>
              </a:rPr>
              <a:t>Proteiny</a:t>
            </a:r>
            <a:r>
              <a:rPr sz="2000" u="sng" spc="-40" dirty="0">
                <a:uFill>
                  <a:solidFill>
                    <a:srgbClr val="000000"/>
                  </a:solidFill>
                </a:uFill>
                <a:latin typeface="Arial"/>
                <a:cs typeface="Arial"/>
              </a:rPr>
              <a:t> </a:t>
            </a:r>
            <a:r>
              <a:rPr sz="2000" u="sng" dirty="0">
                <a:uFill>
                  <a:solidFill>
                    <a:srgbClr val="000000"/>
                  </a:solidFill>
                </a:uFill>
                <a:latin typeface="Arial"/>
                <a:cs typeface="Arial"/>
              </a:rPr>
              <a:t>imunitní</a:t>
            </a:r>
            <a:r>
              <a:rPr sz="2000" u="sng" spc="-35" dirty="0">
                <a:uFill>
                  <a:solidFill>
                    <a:srgbClr val="000000"/>
                  </a:solidFill>
                </a:uFill>
                <a:latin typeface="Arial"/>
                <a:cs typeface="Arial"/>
              </a:rPr>
              <a:t> </a:t>
            </a:r>
            <a:r>
              <a:rPr sz="2000" u="sng" spc="-10" dirty="0">
                <a:uFill>
                  <a:solidFill>
                    <a:srgbClr val="000000"/>
                  </a:solidFill>
                </a:uFill>
                <a:latin typeface="Arial"/>
                <a:cs typeface="Arial"/>
              </a:rPr>
              <a:t>odpovědi</a:t>
            </a:r>
            <a:endParaRPr sz="2000" dirty="0">
              <a:latin typeface="Arial"/>
              <a:cs typeface="Arial"/>
            </a:endParaRPr>
          </a:p>
        </p:txBody>
      </p:sp>
      <p:sp>
        <p:nvSpPr>
          <p:cNvPr id="5" name="object 5"/>
          <p:cNvSpPr txBox="1"/>
          <p:nvPr/>
        </p:nvSpPr>
        <p:spPr>
          <a:xfrm>
            <a:off x="920292" y="4684267"/>
            <a:ext cx="10419080" cy="513080"/>
          </a:xfrm>
          <a:prstGeom prst="rect">
            <a:avLst/>
          </a:prstGeom>
        </p:spPr>
        <p:txBody>
          <a:bodyPr vert="horz" wrap="square" lIns="0" tIns="12065" rIns="0" bIns="0" rtlCol="0">
            <a:spAutoFit/>
          </a:bodyPr>
          <a:lstStyle/>
          <a:p>
            <a:pPr marL="12700">
              <a:lnSpc>
                <a:spcPct val="100000"/>
              </a:lnSpc>
              <a:spcBef>
                <a:spcPts val="95"/>
              </a:spcBef>
            </a:pPr>
            <a:r>
              <a:rPr sz="1600" i="1" dirty="0">
                <a:latin typeface="Arial"/>
                <a:cs typeface="Arial"/>
              </a:rPr>
              <a:t>MBL2</a:t>
            </a:r>
            <a:r>
              <a:rPr sz="1600" i="1" spc="-15"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gen</a:t>
            </a:r>
            <a:r>
              <a:rPr sz="1600" spc="-35" dirty="0">
                <a:latin typeface="Arial"/>
                <a:cs typeface="Arial"/>
              </a:rPr>
              <a:t> </a:t>
            </a:r>
            <a:r>
              <a:rPr sz="1600" dirty="0">
                <a:latin typeface="Arial"/>
                <a:cs typeface="Arial"/>
              </a:rPr>
              <a:t>pro</a:t>
            </a:r>
            <a:r>
              <a:rPr sz="1600" spc="-20" dirty="0">
                <a:latin typeface="Arial"/>
                <a:cs typeface="Arial"/>
              </a:rPr>
              <a:t> </a:t>
            </a:r>
            <a:r>
              <a:rPr sz="1600" dirty="0">
                <a:latin typeface="Arial"/>
                <a:cs typeface="Arial"/>
              </a:rPr>
              <a:t>lektin</a:t>
            </a:r>
            <a:r>
              <a:rPr sz="1600" spc="-35" dirty="0">
                <a:latin typeface="Arial"/>
                <a:cs typeface="Arial"/>
              </a:rPr>
              <a:t> </a:t>
            </a:r>
            <a:r>
              <a:rPr sz="1600" dirty="0">
                <a:latin typeface="Arial"/>
                <a:cs typeface="Arial"/>
              </a:rPr>
              <a:t>vázající</a:t>
            </a:r>
            <a:r>
              <a:rPr sz="1600" spc="-30" dirty="0">
                <a:latin typeface="Arial"/>
                <a:cs typeface="Arial"/>
              </a:rPr>
              <a:t> </a:t>
            </a:r>
            <a:r>
              <a:rPr sz="1600" dirty="0">
                <a:latin typeface="Arial"/>
                <a:cs typeface="Arial"/>
              </a:rPr>
              <a:t>manózu</a:t>
            </a:r>
            <a:r>
              <a:rPr sz="1600" spc="-35" dirty="0">
                <a:latin typeface="Arial"/>
                <a:cs typeface="Arial"/>
              </a:rPr>
              <a:t> </a:t>
            </a:r>
            <a:r>
              <a:rPr sz="1600" spc="-20" dirty="0">
                <a:latin typeface="Arial"/>
                <a:cs typeface="Arial"/>
              </a:rPr>
              <a:t>(mannose-</a:t>
            </a:r>
            <a:r>
              <a:rPr sz="1600" dirty="0">
                <a:latin typeface="Arial"/>
                <a:cs typeface="Arial"/>
              </a:rPr>
              <a:t>binding</a:t>
            </a:r>
            <a:r>
              <a:rPr sz="1600" spc="-15" dirty="0">
                <a:latin typeface="Arial"/>
                <a:cs typeface="Arial"/>
              </a:rPr>
              <a:t> </a:t>
            </a:r>
            <a:r>
              <a:rPr sz="1600" dirty="0">
                <a:latin typeface="Arial"/>
                <a:cs typeface="Arial"/>
              </a:rPr>
              <a:t>lectin)</a:t>
            </a:r>
            <a:r>
              <a:rPr sz="1600" spc="-50"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rozpustný</a:t>
            </a:r>
            <a:r>
              <a:rPr sz="1600" spc="-25" dirty="0">
                <a:latin typeface="Arial"/>
                <a:cs typeface="Arial"/>
              </a:rPr>
              <a:t> </a:t>
            </a:r>
            <a:r>
              <a:rPr sz="1600" dirty="0">
                <a:latin typeface="Arial"/>
                <a:cs typeface="Arial"/>
              </a:rPr>
              <a:t>sérový</a:t>
            </a:r>
            <a:r>
              <a:rPr sz="1600" spc="-5" dirty="0">
                <a:latin typeface="Arial"/>
                <a:cs typeface="Arial"/>
              </a:rPr>
              <a:t> </a:t>
            </a:r>
            <a:r>
              <a:rPr sz="1600" dirty="0">
                <a:latin typeface="Arial"/>
                <a:cs typeface="Arial"/>
              </a:rPr>
              <a:t>lektin</a:t>
            </a:r>
            <a:r>
              <a:rPr sz="1600" spc="-50" dirty="0">
                <a:latin typeface="Arial"/>
                <a:cs typeface="Arial"/>
              </a:rPr>
              <a:t> </a:t>
            </a:r>
            <a:r>
              <a:rPr sz="1600" dirty="0">
                <a:latin typeface="Arial"/>
                <a:cs typeface="Arial"/>
              </a:rPr>
              <a:t>rozpoznávající</a:t>
            </a:r>
            <a:r>
              <a:rPr sz="1600" spc="-35" dirty="0">
                <a:latin typeface="Arial"/>
                <a:cs typeface="Arial"/>
              </a:rPr>
              <a:t> </a:t>
            </a:r>
            <a:r>
              <a:rPr sz="1600" spc="-10" dirty="0">
                <a:latin typeface="Arial"/>
                <a:cs typeface="Arial"/>
              </a:rPr>
              <a:t>specifické</a:t>
            </a:r>
            <a:endParaRPr sz="1600">
              <a:latin typeface="Arial"/>
              <a:cs typeface="Arial"/>
            </a:endParaRPr>
          </a:p>
          <a:p>
            <a:pPr marL="818515">
              <a:lnSpc>
                <a:spcPct val="100000"/>
              </a:lnSpc>
            </a:pPr>
            <a:r>
              <a:rPr sz="1600" dirty="0">
                <a:latin typeface="Arial"/>
                <a:cs typeface="Arial"/>
              </a:rPr>
              <a:t>sacharidy</a:t>
            </a:r>
            <a:r>
              <a:rPr sz="1600" spc="-35" dirty="0">
                <a:latin typeface="Arial"/>
                <a:cs typeface="Arial"/>
              </a:rPr>
              <a:t> </a:t>
            </a:r>
            <a:r>
              <a:rPr sz="1600" dirty="0">
                <a:latin typeface="Arial"/>
                <a:cs typeface="Arial"/>
              </a:rPr>
              <a:t>na</a:t>
            </a:r>
            <a:r>
              <a:rPr sz="1600" spc="-15" dirty="0">
                <a:latin typeface="Arial"/>
                <a:cs typeface="Arial"/>
              </a:rPr>
              <a:t> </a:t>
            </a:r>
            <a:r>
              <a:rPr sz="1600" dirty="0">
                <a:latin typeface="Arial"/>
                <a:cs typeface="Arial"/>
              </a:rPr>
              <a:t>površích</a:t>
            </a:r>
            <a:r>
              <a:rPr sz="1600" spc="-25" dirty="0">
                <a:latin typeface="Arial"/>
                <a:cs typeface="Arial"/>
              </a:rPr>
              <a:t> </a:t>
            </a:r>
            <a:r>
              <a:rPr sz="1600" dirty="0">
                <a:latin typeface="Arial"/>
                <a:cs typeface="Arial"/>
              </a:rPr>
              <a:t>bakterií</a:t>
            </a:r>
            <a:r>
              <a:rPr sz="1600" spc="-5" dirty="0">
                <a:latin typeface="Arial"/>
                <a:cs typeface="Arial"/>
              </a:rPr>
              <a:t> </a:t>
            </a:r>
            <a:r>
              <a:rPr sz="1600" dirty="0">
                <a:latin typeface="Wingdings"/>
                <a:cs typeface="Wingdings"/>
              </a:rPr>
              <a:t></a:t>
            </a:r>
            <a:r>
              <a:rPr sz="1600" spc="25" dirty="0">
                <a:latin typeface="Times New Roman"/>
                <a:cs typeface="Times New Roman"/>
              </a:rPr>
              <a:t> </a:t>
            </a:r>
            <a:r>
              <a:rPr sz="1600" dirty="0">
                <a:latin typeface="Arial"/>
                <a:cs typeface="Arial"/>
              </a:rPr>
              <a:t>↓</a:t>
            </a:r>
            <a:r>
              <a:rPr sz="1600" spc="-20" dirty="0">
                <a:latin typeface="Arial"/>
                <a:cs typeface="Arial"/>
              </a:rPr>
              <a:t> </a:t>
            </a:r>
            <a:r>
              <a:rPr sz="1600" dirty="0">
                <a:latin typeface="Arial"/>
                <a:cs typeface="Arial"/>
              </a:rPr>
              <a:t>aktivace</a:t>
            </a:r>
            <a:r>
              <a:rPr sz="1600" spc="-30" dirty="0">
                <a:latin typeface="Arial"/>
                <a:cs typeface="Arial"/>
              </a:rPr>
              <a:t> </a:t>
            </a:r>
            <a:r>
              <a:rPr sz="1600" spc="-10" dirty="0">
                <a:latin typeface="Arial"/>
                <a:cs typeface="Arial"/>
              </a:rPr>
              <a:t>komplementu</a:t>
            </a:r>
            <a:endParaRPr sz="1600">
              <a:latin typeface="Arial"/>
              <a:cs typeface="Arial"/>
            </a:endParaRPr>
          </a:p>
        </p:txBody>
      </p:sp>
      <p:pic>
        <p:nvPicPr>
          <p:cNvPr id="6" name="object 6"/>
          <p:cNvPicPr/>
          <p:nvPr/>
        </p:nvPicPr>
        <p:blipFill>
          <a:blip r:embed="rId2" cstate="print"/>
          <a:stretch>
            <a:fillRect/>
          </a:stretch>
        </p:blipFill>
        <p:spPr>
          <a:xfrm>
            <a:off x="8229600" y="609428"/>
            <a:ext cx="3595116" cy="2473452"/>
          </a:xfrm>
          <a:prstGeom prst="rect">
            <a:avLst/>
          </a:prstGeom>
        </p:spPr>
      </p:pic>
      <p:sp>
        <p:nvSpPr>
          <p:cNvPr id="7" name="object 7"/>
          <p:cNvSpPr txBox="1"/>
          <p:nvPr/>
        </p:nvSpPr>
        <p:spPr>
          <a:xfrm>
            <a:off x="7782687" y="3220091"/>
            <a:ext cx="4318635" cy="878840"/>
          </a:xfrm>
          <a:prstGeom prst="rect">
            <a:avLst/>
          </a:prstGeom>
        </p:spPr>
        <p:txBody>
          <a:bodyPr vert="horz" wrap="square" lIns="0" tIns="12065" rIns="0" bIns="0" rtlCol="0">
            <a:spAutoFit/>
          </a:bodyPr>
          <a:lstStyle/>
          <a:p>
            <a:pPr marL="38100" marR="30480" algn="just">
              <a:lnSpc>
                <a:spcPct val="100000"/>
              </a:lnSpc>
              <a:spcBef>
                <a:spcPts val="95"/>
              </a:spcBef>
            </a:pPr>
            <a:r>
              <a:rPr sz="700" dirty="0">
                <a:latin typeface="Arial"/>
                <a:cs typeface="Arial"/>
              </a:rPr>
              <a:t>Schematic</a:t>
            </a:r>
            <a:r>
              <a:rPr sz="700" spc="130" dirty="0">
                <a:latin typeface="Arial"/>
                <a:cs typeface="Arial"/>
              </a:rPr>
              <a:t> </a:t>
            </a:r>
            <a:r>
              <a:rPr sz="700" dirty="0">
                <a:latin typeface="Arial"/>
                <a:cs typeface="Arial"/>
              </a:rPr>
              <a:t>representation</a:t>
            </a:r>
            <a:r>
              <a:rPr sz="700" spc="130" dirty="0">
                <a:latin typeface="Arial"/>
                <a:cs typeface="Arial"/>
              </a:rPr>
              <a:t> </a:t>
            </a:r>
            <a:r>
              <a:rPr sz="700" dirty="0">
                <a:latin typeface="Arial"/>
                <a:cs typeface="Arial"/>
              </a:rPr>
              <a:t>of</a:t>
            </a:r>
            <a:r>
              <a:rPr sz="700" spc="135" dirty="0">
                <a:latin typeface="Arial"/>
                <a:cs typeface="Arial"/>
              </a:rPr>
              <a:t> </a:t>
            </a:r>
            <a:r>
              <a:rPr sz="700" dirty="0">
                <a:latin typeface="Arial"/>
                <a:cs typeface="Arial"/>
              </a:rPr>
              <a:t>the</a:t>
            </a:r>
            <a:r>
              <a:rPr sz="700" spc="130" dirty="0">
                <a:latin typeface="Arial"/>
                <a:cs typeface="Arial"/>
              </a:rPr>
              <a:t> </a:t>
            </a:r>
            <a:r>
              <a:rPr sz="700" dirty="0">
                <a:latin typeface="Arial"/>
                <a:cs typeface="Arial"/>
              </a:rPr>
              <a:t>lectin</a:t>
            </a:r>
            <a:r>
              <a:rPr sz="700" spc="110" dirty="0">
                <a:latin typeface="Arial"/>
                <a:cs typeface="Arial"/>
              </a:rPr>
              <a:t> </a:t>
            </a:r>
            <a:r>
              <a:rPr sz="700" dirty="0">
                <a:latin typeface="Arial"/>
                <a:cs typeface="Arial"/>
              </a:rPr>
              <a:t>pathway</a:t>
            </a:r>
            <a:r>
              <a:rPr sz="700" spc="120" dirty="0">
                <a:latin typeface="Arial"/>
                <a:cs typeface="Arial"/>
              </a:rPr>
              <a:t> </a:t>
            </a:r>
            <a:r>
              <a:rPr sz="700" dirty="0">
                <a:latin typeface="Arial"/>
                <a:cs typeface="Arial"/>
              </a:rPr>
              <a:t>of</a:t>
            </a:r>
            <a:r>
              <a:rPr sz="700" spc="140" dirty="0">
                <a:latin typeface="Arial"/>
                <a:cs typeface="Arial"/>
              </a:rPr>
              <a:t> </a:t>
            </a:r>
            <a:r>
              <a:rPr sz="700" dirty="0">
                <a:latin typeface="Arial"/>
                <a:cs typeface="Arial"/>
              </a:rPr>
              <a:t>the</a:t>
            </a:r>
            <a:r>
              <a:rPr sz="700" spc="130" dirty="0">
                <a:latin typeface="Arial"/>
                <a:cs typeface="Arial"/>
              </a:rPr>
              <a:t> </a:t>
            </a:r>
            <a:r>
              <a:rPr sz="700" dirty="0">
                <a:latin typeface="Arial"/>
                <a:cs typeface="Arial"/>
              </a:rPr>
              <a:t>complement</a:t>
            </a:r>
            <a:r>
              <a:rPr sz="700" spc="125" dirty="0">
                <a:latin typeface="Arial"/>
                <a:cs typeface="Arial"/>
              </a:rPr>
              <a:t> </a:t>
            </a:r>
            <a:r>
              <a:rPr sz="700" dirty="0">
                <a:latin typeface="Arial"/>
                <a:cs typeface="Arial"/>
              </a:rPr>
              <a:t>system.</a:t>
            </a:r>
            <a:r>
              <a:rPr sz="700" spc="120" dirty="0">
                <a:latin typeface="Arial"/>
                <a:cs typeface="Arial"/>
              </a:rPr>
              <a:t> </a:t>
            </a:r>
            <a:r>
              <a:rPr sz="700" dirty="0">
                <a:latin typeface="Arial"/>
                <a:cs typeface="Arial"/>
              </a:rPr>
              <a:t>The</a:t>
            </a:r>
            <a:r>
              <a:rPr sz="700" spc="130" dirty="0">
                <a:latin typeface="Arial"/>
                <a:cs typeface="Arial"/>
              </a:rPr>
              <a:t> </a:t>
            </a:r>
            <a:r>
              <a:rPr sz="700" dirty="0">
                <a:latin typeface="Arial"/>
                <a:cs typeface="Arial"/>
              </a:rPr>
              <a:t>lectin</a:t>
            </a:r>
            <a:r>
              <a:rPr sz="700" spc="125" dirty="0">
                <a:latin typeface="Arial"/>
                <a:cs typeface="Arial"/>
              </a:rPr>
              <a:t> </a:t>
            </a:r>
            <a:r>
              <a:rPr sz="700" dirty="0">
                <a:latin typeface="Arial"/>
                <a:cs typeface="Arial"/>
              </a:rPr>
              <a:t>pathway</a:t>
            </a:r>
            <a:r>
              <a:rPr sz="700" spc="120" dirty="0">
                <a:latin typeface="Arial"/>
                <a:cs typeface="Arial"/>
              </a:rPr>
              <a:t> </a:t>
            </a:r>
            <a:r>
              <a:rPr sz="700" dirty="0">
                <a:latin typeface="Arial"/>
                <a:cs typeface="Arial"/>
              </a:rPr>
              <a:t>(LP)</a:t>
            </a:r>
            <a:r>
              <a:rPr sz="700" spc="130" dirty="0">
                <a:latin typeface="Arial"/>
                <a:cs typeface="Arial"/>
              </a:rPr>
              <a:t> </a:t>
            </a:r>
            <a:r>
              <a:rPr sz="700" spc="-25" dirty="0">
                <a:latin typeface="Arial"/>
                <a:cs typeface="Arial"/>
              </a:rPr>
              <a:t>is</a:t>
            </a:r>
            <a:r>
              <a:rPr sz="700" spc="500" dirty="0">
                <a:latin typeface="Arial"/>
                <a:cs typeface="Arial"/>
              </a:rPr>
              <a:t> </a:t>
            </a:r>
            <a:r>
              <a:rPr sz="700" dirty="0">
                <a:latin typeface="Arial"/>
                <a:cs typeface="Arial"/>
              </a:rPr>
              <a:t>triggered</a:t>
            </a:r>
            <a:r>
              <a:rPr sz="700" spc="65" dirty="0">
                <a:latin typeface="Arial"/>
                <a:cs typeface="Arial"/>
              </a:rPr>
              <a:t> </a:t>
            </a:r>
            <a:r>
              <a:rPr sz="700" dirty="0">
                <a:latin typeface="Arial"/>
                <a:cs typeface="Arial"/>
              </a:rPr>
              <a:t>by</a:t>
            </a:r>
            <a:r>
              <a:rPr sz="700" spc="55" dirty="0">
                <a:latin typeface="Arial"/>
                <a:cs typeface="Arial"/>
              </a:rPr>
              <a:t> </a:t>
            </a:r>
            <a:r>
              <a:rPr sz="700" dirty="0">
                <a:latin typeface="Arial"/>
                <a:cs typeface="Arial"/>
              </a:rPr>
              <a:t>five</a:t>
            </a:r>
            <a:r>
              <a:rPr sz="700" spc="70" dirty="0">
                <a:latin typeface="Arial"/>
                <a:cs typeface="Arial"/>
              </a:rPr>
              <a:t> </a:t>
            </a:r>
            <a:r>
              <a:rPr sz="700" dirty="0">
                <a:latin typeface="Arial"/>
                <a:cs typeface="Arial"/>
              </a:rPr>
              <a:t>pattern</a:t>
            </a:r>
            <a:r>
              <a:rPr sz="700" spc="65" dirty="0">
                <a:latin typeface="Arial"/>
                <a:cs typeface="Arial"/>
              </a:rPr>
              <a:t> </a:t>
            </a:r>
            <a:r>
              <a:rPr sz="700" dirty="0">
                <a:latin typeface="Arial"/>
                <a:cs typeface="Arial"/>
              </a:rPr>
              <a:t>recognition</a:t>
            </a:r>
            <a:r>
              <a:rPr sz="700" spc="80" dirty="0">
                <a:latin typeface="Arial"/>
                <a:cs typeface="Arial"/>
              </a:rPr>
              <a:t> </a:t>
            </a:r>
            <a:r>
              <a:rPr sz="700" dirty="0">
                <a:latin typeface="Arial"/>
                <a:cs typeface="Arial"/>
              </a:rPr>
              <a:t>receptors</a:t>
            </a:r>
            <a:r>
              <a:rPr sz="700" spc="65" dirty="0">
                <a:latin typeface="Arial"/>
                <a:cs typeface="Arial"/>
              </a:rPr>
              <a:t> </a:t>
            </a:r>
            <a:r>
              <a:rPr sz="700" dirty="0">
                <a:latin typeface="Arial"/>
                <a:cs typeface="Arial"/>
              </a:rPr>
              <a:t>(PRR):</a:t>
            </a:r>
            <a:r>
              <a:rPr sz="700" spc="65" dirty="0">
                <a:latin typeface="Arial"/>
                <a:cs typeface="Arial"/>
              </a:rPr>
              <a:t> </a:t>
            </a:r>
            <a:r>
              <a:rPr sz="700" spc="-10" dirty="0">
                <a:latin typeface="Arial"/>
                <a:cs typeface="Arial"/>
              </a:rPr>
              <a:t>mannose-</a:t>
            </a:r>
            <a:r>
              <a:rPr sz="700" dirty="0">
                <a:latin typeface="Arial"/>
                <a:cs typeface="Arial"/>
              </a:rPr>
              <a:t>binding</a:t>
            </a:r>
            <a:r>
              <a:rPr sz="700" spc="65" dirty="0">
                <a:latin typeface="Arial"/>
                <a:cs typeface="Arial"/>
              </a:rPr>
              <a:t> </a:t>
            </a:r>
            <a:r>
              <a:rPr sz="700" dirty="0">
                <a:latin typeface="Arial"/>
                <a:cs typeface="Arial"/>
              </a:rPr>
              <a:t>lectin</a:t>
            </a:r>
            <a:r>
              <a:rPr sz="700" spc="65" dirty="0">
                <a:latin typeface="Arial"/>
                <a:cs typeface="Arial"/>
              </a:rPr>
              <a:t> </a:t>
            </a:r>
            <a:r>
              <a:rPr sz="700" dirty="0">
                <a:latin typeface="Arial"/>
                <a:cs typeface="Arial"/>
              </a:rPr>
              <a:t>(MBL),</a:t>
            </a:r>
            <a:r>
              <a:rPr sz="700" spc="85" dirty="0">
                <a:latin typeface="Arial"/>
                <a:cs typeface="Arial"/>
              </a:rPr>
              <a:t> </a:t>
            </a:r>
            <a:r>
              <a:rPr sz="700" spc="-10" dirty="0">
                <a:latin typeface="Arial"/>
                <a:cs typeface="Arial"/>
              </a:rPr>
              <a:t>ficolin-</a:t>
            </a:r>
            <a:r>
              <a:rPr sz="700" dirty="0">
                <a:latin typeface="Arial"/>
                <a:cs typeface="Arial"/>
              </a:rPr>
              <a:t>1,</a:t>
            </a:r>
            <a:r>
              <a:rPr sz="700" spc="65" dirty="0">
                <a:latin typeface="Arial"/>
                <a:cs typeface="Arial"/>
              </a:rPr>
              <a:t> </a:t>
            </a:r>
            <a:r>
              <a:rPr sz="700" spc="-20" dirty="0">
                <a:latin typeface="Arial"/>
                <a:cs typeface="Arial"/>
              </a:rPr>
              <a:t>-</a:t>
            </a:r>
            <a:r>
              <a:rPr sz="700" dirty="0">
                <a:latin typeface="Arial"/>
                <a:cs typeface="Arial"/>
              </a:rPr>
              <a:t>2,</a:t>
            </a:r>
            <a:r>
              <a:rPr sz="700" spc="60" dirty="0">
                <a:latin typeface="Arial"/>
                <a:cs typeface="Arial"/>
              </a:rPr>
              <a:t> </a:t>
            </a:r>
            <a:r>
              <a:rPr sz="700" dirty="0">
                <a:latin typeface="Arial"/>
                <a:cs typeface="Arial"/>
              </a:rPr>
              <a:t>and</a:t>
            </a:r>
            <a:r>
              <a:rPr sz="700" spc="65" dirty="0">
                <a:latin typeface="Arial"/>
                <a:cs typeface="Arial"/>
              </a:rPr>
              <a:t> </a:t>
            </a:r>
            <a:r>
              <a:rPr sz="700" spc="-20" dirty="0">
                <a:latin typeface="Arial"/>
                <a:cs typeface="Arial"/>
              </a:rPr>
              <a:t>-</a:t>
            </a:r>
            <a:r>
              <a:rPr sz="700" spc="-25" dirty="0">
                <a:latin typeface="Arial"/>
                <a:cs typeface="Arial"/>
              </a:rPr>
              <a:t>3,</a:t>
            </a:r>
            <a:r>
              <a:rPr sz="700" spc="500" dirty="0">
                <a:latin typeface="Arial"/>
                <a:cs typeface="Arial"/>
              </a:rPr>
              <a:t> </a:t>
            </a:r>
            <a:r>
              <a:rPr sz="700" dirty="0">
                <a:latin typeface="Arial"/>
                <a:cs typeface="Arial"/>
              </a:rPr>
              <a:t>and</a:t>
            </a:r>
            <a:r>
              <a:rPr sz="700" spc="165" dirty="0">
                <a:latin typeface="Arial"/>
                <a:cs typeface="Arial"/>
              </a:rPr>
              <a:t> </a:t>
            </a:r>
            <a:r>
              <a:rPr sz="700" dirty="0">
                <a:latin typeface="Arial"/>
                <a:cs typeface="Arial"/>
              </a:rPr>
              <a:t>collectin</a:t>
            </a:r>
            <a:r>
              <a:rPr sz="700" spc="165" dirty="0">
                <a:latin typeface="Arial"/>
                <a:cs typeface="Arial"/>
              </a:rPr>
              <a:t> </a:t>
            </a:r>
            <a:r>
              <a:rPr sz="700" dirty="0">
                <a:latin typeface="Arial"/>
                <a:cs typeface="Arial"/>
              </a:rPr>
              <a:t>11</a:t>
            </a:r>
            <a:r>
              <a:rPr sz="700" spc="170" dirty="0">
                <a:latin typeface="Arial"/>
                <a:cs typeface="Arial"/>
              </a:rPr>
              <a:t> </a:t>
            </a:r>
            <a:r>
              <a:rPr sz="700" dirty="0">
                <a:latin typeface="Arial"/>
                <a:cs typeface="Arial"/>
              </a:rPr>
              <a:t>(CL11</a:t>
            </a:r>
            <a:r>
              <a:rPr sz="700" spc="150" dirty="0">
                <a:latin typeface="Arial"/>
                <a:cs typeface="Arial"/>
              </a:rPr>
              <a:t> </a:t>
            </a:r>
            <a:r>
              <a:rPr sz="700" dirty="0">
                <a:latin typeface="Arial"/>
                <a:cs typeface="Arial"/>
              </a:rPr>
              <a:t>or</a:t>
            </a:r>
            <a:r>
              <a:rPr sz="700" spc="160" dirty="0">
                <a:latin typeface="Arial"/>
                <a:cs typeface="Arial"/>
              </a:rPr>
              <a:t> </a:t>
            </a:r>
            <a:r>
              <a:rPr sz="700" spc="-10" dirty="0">
                <a:latin typeface="Arial"/>
                <a:cs typeface="Arial"/>
              </a:rPr>
              <a:t>CL-</a:t>
            </a:r>
            <a:r>
              <a:rPr sz="700" dirty="0">
                <a:latin typeface="Arial"/>
                <a:cs typeface="Arial"/>
              </a:rPr>
              <a:t>K1).</a:t>
            </a:r>
            <a:r>
              <a:rPr sz="700" spc="155" dirty="0">
                <a:latin typeface="Arial"/>
                <a:cs typeface="Arial"/>
              </a:rPr>
              <a:t> </a:t>
            </a:r>
            <a:r>
              <a:rPr sz="700" dirty="0">
                <a:latin typeface="Arial"/>
                <a:cs typeface="Arial"/>
              </a:rPr>
              <a:t>The</a:t>
            </a:r>
            <a:r>
              <a:rPr sz="700" spc="150" dirty="0">
                <a:latin typeface="Arial"/>
                <a:cs typeface="Arial"/>
              </a:rPr>
              <a:t> </a:t>
            </a:r>
            <a:r>
              <a:rPr sz="700" dirty="0">
                <a:latin typeface="Arial"/>
                <a:cs typeface="Arial"/>
              </a:rPr>
              <a:t>LP</a:t>
            </a:r>
            <a:r>
              <a:rPr sz="700" spc="160" dirty="0">
                <a:latin typeface="Arial"/>
                <a:cs typeface="Arial"/>
              </a:rPr>
              <a:t> </a:t>
            </a:r>
            <a:r>
              <a:rPr sz="700" dirty="0">
                <a:latin typeface="Arial"/>
                <a:cs typeface="Arial"/>
              </a:rPr>
              <a:t>is</a:t>
            </a:r>
            <a:r>
              <a:rPr sz="700" spc="165" dirty="0">
                <a:latin typeface="Arial"/>
                <a:cs typeface="Arial"/>
              </a:rPr>
              <a:t> </a:t>
            </a:r>
            <a:r>
              <a:rPr sz="700" dirty="0">
                <a:latin typeface="Arial"/>
                <a:cs typeface="Arial"/>
              </a:rPr>
              <a:t>initiated</a:t>
            </a:r>
            <a:r>
              <a:rPr sz="700" spc="170" dirty="0">
                <a:latin typeface="Arial"/>
                <a:cs typeface="Arial"/>
              </a:rPr>
              <a:t> </a:t>
            </a:r>
            <a:r>
              <a:rPr sz="700" dirty="0">
                <a:latin typeface="Arial"/>
                <a:cs typeface="Arial"/>
              </a:rPr>
              <a:t>when</a:t>
            </a:r>
            <a:r>
              <a:rPr sz="700" spc="165" dirty="0">
                <a:latin typeface="Arial"/>
                <a:cs typeface="Arial"/>
              </a:rPr>
              <a:t> </a:t>
            </a:r>
            <a:r>
              <a:rPr sz="700" dirty="0">
                <a:latin typeface="Arial"/>
                <a:cs typeface="Arial"/>
              </a:rPr>
              <a:t>these</a:t>
            </a:r>
            <a:r>
              <a:rPr sz="700" spc="150" dirty="0">
                <a:latin typeface="Arial"/>
                <a:cs typeface="Arial"/>
              </a:rPr>
              <a:t> </a:t>
            </a:r>
            <a:r>
              <a:rPr sz="700" dirty="0">
                <a:latin typeface="Arial"/>
                <a:cs typeface="Arial"/>
              </a:rPr>
              <a:t>PRRs</a:t>
            </a:r>
            <a:r>
              <a:rPr sz="700" spc="170" dirty="0">
                <a:latin typeface="Arial"/>
                <a:cs typeface="Arial"/>
              </a:rPr>
              <a:t> </a:t>
            </a:r>
            <a:r>
              <a:rPr sz="700" dirty="0">
                <a:latin typeface="Arial"/>
                <a:cs typeface="Arial"/>
              </a:rPr>
              <a:t>bind</a:t>
            </a:r>
            <a:r>
              <a:rPr sz="700" spc="150" dirty="0">
                <a:latin typeface="Arial"/>
                <a:cs typeface="Arial"/>
              </a:rPr>
              <a:t> </a:t>
            </a:r>
            <a:r>
              <a:rPr sz="700" dirty="0">
                <a:latin typeface="Arial"/>
                <a:cs typeface="Arial"/>
              </a:rPr>
              <a:t>to</a:t>
            </a:r>
            <a:r>
              <a:rPr sz="700" spc="170" dirty="0">
                <a:latin typeface="Arial"/>
                <a:cs typeface="Arial"/>
              </a:rPr>
              <a:t> </a:t>
            </a:r>
            <a:r>
              <a:rPr sz="700" spc="-10" dirty="0">
                <a:latin typeface="Arial"/>
                <a:cs typeface="Arial"/>
              </a:rPr>
              <a:t>pathogen-associated</a:t>
            </a:r>
            <a:r>
              <a:rPr sz="700" spc="500" dirty="0">
                <a:latin typeface="Arial"/>
                <a:cs typeface="Arial"/>
              </a:rPr>
              <a:t> </a:t>
            </a:r>
            <a:r>
              <a:rPr sz="700" dirty="0">
                <a:latin typeface="Arial"/>
                <a:cs typeface="Arial"/>
              </a:rPr>
              <a:t>molecular</a:t>
            </a:r>
            <a:r>
              <a:rPr sz="700" spc="185" dirty="0">
                <a:latin typeface="Arial"/>
                <a:cs typeface="Arial"/>
              </a:rPr>
              <a:t> </a:t>
            </a:r>
            <a:r>
              <a:rPr sz="700" dirty="0">
                <a:latin typeface="Arial"/>
                <a:cs typeface="Arial"/>
              </a:rPr>
              <a:t>patterns</a:t>
            </a:r>
            <a:r>
              <a:rPr sz="700" spc="195" dirty="0">
                <a:latin typeface="Arial"/>
                <a:cs typeface="Arial"/>
              </a:rPr>
              <a:t> </a:t>
            </a:r>
            <a:r>
              <a:rPr sz="700" dirty="0">
                <a:latin typeface="Arial"/>
                <a:cs typeface="Arial"/>
              </a:rPr>
              <a:t>(PAMPs)</a:t>
            </a:r>
            <a:r>
              <a:rPr sz="700" spc="190" dirty="0">
                <a:latin typeface="Arial"/>
                <a:cs typeface="Arial"/>
              </a:rPr>
              <a:t> </a:t>
            </a:r>
            <a:r>
              <a:rPr sz="700" dirty="0">
                <a:latin typeface="Arial"/>
                <a:cs typeface="Arial"/>
              </a:rPr>
              <a:t>on</a:t>
            </a:r>
            <a:r>
              <a:rPr sz="700" spc="190" dirty="0">
                <a:latin typeface="Arial"/>
                <a:cs typeface="Arial"/>
              </a:rPr>
              <a:t> </a:t>
            </a:r>
            <a:r>
              <a:rPr sz="700" dirty="0">
                <a:latin typeface="Arial"/>
                <a:cs typeface="Arial"/>
              </a:rPr>
              <a:t>the</a:t>
            </a:r>
            <a:r>
              <a:rPr sz="700" spc="190" dirty="0">
                <a:latin typeface="Arial"/>
                <a:cs typeface="Arial"/>
              </a:rPr>
              <a:t> </a:t>
            </a:r>
            <a:r>
              <a:rPr sz="700" dirty="0">
                <a:latin typeface="Arial"/>
                <a:cs typeface="Arial"/>
              </a:rPr>
              <a:t>surface</a:t>
            </a:r>
            <a:r>
              <a:rPr sz="700" spc="180" dirty="0">
                <a:latin typeface="Arial"/>
                <a:cs typeface="Arial"/>
              </a:rPr>
              <a:t> </a:t>
            </a:r>
            <a:r>
              <a:rPr sz="700" dirty="0">
                <a:latin typeface="Arial"/>
                <a:cs typeface="Arial"/>
              </a:rPr>
              <a:t>of</a:t>
            </a:r>
            <a:r>
              <a:rPr sz="700" spc="190" dirty="0">
                <a:latin typeface="Arial"/>
                <a:cs typeface="Arial"/>
              </a:rPr>
              <a:t> </a:t>
            </a:r>
            <a:r>
              <a:rPr sz="700" dirty="0">
                <a:latin typeface="Arial"/>
                <a:cs typeface="Arial"/>
              </a:rPr>
              <a:t>pathogens</a:t>
            </a:r>
            <a:r>
              <a:rPr sz="700" spc="195" dirty="0">
                <a:latin typeface="Arial"/>
                <a:cs typeface="Arial"/>
              </a:rPr>
              <a:t> </a:t>
            </a:r>
            <a:r>
              <a:rPr sz="700" dirty="0">
                <a:latin typeface="Arial"/>
                <a:cs typeface="Arial"/>
              </a:rPr>
              <a:t>or</a:t>
            </a:r>
            <a:r>
              <a:rPr sz="700" spc="190" dirty="0">
                <a:latin typeface="Arial"/>
                <a:cs typeface="Arial"/>
              </a:rPr>
              <a:t> </a:t>
            </a:r>
            <a:r>
              <a:rPr sz="700" dirty="0">
                <a:latin typeface="Arial"/>
                <a:cs typeface="Arial"/>
              </a:rPr>
              <a:t>to</a:t>
            </a:r>
            <a:r>
              <a:rPr sz="700" spc="190" dirty="0">
                <a:latin typeface="Arial"/>
                <a:cs typeface="Arial"/>
              </a:rPr>
              <a:t> </a:t>
            </a:r>
            <a:r>
              <a:rPr sz="700" dirty="0">
                <a:latin typeface="Arial"/>
                <a:cs typeface="Arial"/>
              </a:rPr>
              <a:t>apoptotic</a:t>
            </a:r>
            <a:r>
              <a:rPr sz="700" spc="180" dirty="0">
                <a:latin typeface="Arial"/>
                <a:cs typeface="Arial"/>
              </a:rPr>
              <a:t> </a:t>
            </a:r>
            <a:r>
              <a:rPr sz="700" dirty="0">
                <a:latin typeface="Arial"/>
                <a:cs typeface="Arial"/>
              </a:rPr>
              <a:t>or</a:t>
            </a:r>
            <a:r>
              <a:rPr sz="700" spc="175" dirty="0">
                <a:latin typeface="Arial"/>
                <a:cs typeface="Arial"/>
              </a:rPr>
              <a:t> </a:t>
            </a:r>
            <a:r>
              <a:rPr sz="700" dirty="0">
                <a:latin typeface="Arial"/>
                <a:cs typeface="Arial"/>
              </a:rPr>
              <a:t>necrotic</a:t>
            </a:r>
            <a:r>
              <a:rPr sz="700" spc="190" dirty="0">
                <a:latin typeface="Arial"/>
                <a:cs typeface="Arial"/>
              </a:rPr>
              <a:t> </a:t>
            </a:r>
            <a:r>
              <a:rPr sz="700" dirty="0">
                <a:latin typeface="Arial"/>
                <a:cs typeface="Arial"/>
              </a:rPr>
              <a:t>cells</a:t>
            </a:r>
            <a:r>
              <a:rPr sz="700" spc="180" dirty="0">
                <a:latin typeface="Arial"/>
                <a:cs typeface="Arial"/>
              </a:rPr>
              <a:t> </a:t>
            </a:r>
            <a:r>
              <a:rPr sz="700" spc="-10" dirty="0">
                <a:latin typeface="Arial"/>
                <a:cs typeface="Arial"/>
              </a:rPr>
              <a:t>(damage-</a:t>
            </a:r>
            <a:r>
              <a:rPr sz="700" spc="500" dirty="0">
                <a:latin typeface="Arial"/>
                <a:cs typeface="Arial"/>
              </a:rPr>
              <a:t> </a:t>
            </a:r>
            <a:r>
              <a:rPr sz="700" dirty="0">
                <a:latin typeface="Arial"/>
                <a:cs typeface="Arial"/>
              </a:rPr>
              <a:t>associates</a:t>
            </a:r>
            <a:r>
              <a:rPr sz="700" spc="10" dirty="0">
                <a:latin typeface="Arial"/>
                <a:cs typeface="Arial"/>
              </a:rPr>
              <a:t> </a:t>
            </a:r>
            <a:r>
              <a:rPr sz="700" dirty="0">
                <a:latin typeface="Arial"/>
                <a:cs typeface="Arial"/>
              </a:rPr>
              <a:t>molecular</a:t>
            </a:r>
            <a:r>
              <a:rPr sz="700" spc="5" dirty="0">
                <a:latin typeface="Arial"/>
                <a:cs typeface="Arial"/>
              </a:rPr>
              <a:t> </a:t>
            </a:r>
            <a:r>
              <a:rPr sz="700" dirty="0">
                <a:latin typeface="Arial"/>
                <a:cs typeface="Arial"/>
              </a:rPr>
              <a:t>patterns,</a:t>
            </a:r>
            <a:r>
              <a:rPr sz="700" spc="5" dirty="0">
                <a:latin typeface="Arial"/>
                <a:cs typeface="Arial"/>
              </a:rPr>
              <a:t> </a:t>
            </a:r>
            <a:r>
              <a:rPr sz="700" dirty="0">
                <a:latin typeface="Arial"/>
                <a:cs typeface="Arial"/>
              </a:rPr>
              <a:t>DMAPs).</a:t>
            </a:r>
            <a:r>
              <a:rPr sz="700" spc="5" dirty="0">
                <a:latin typeface="Arial"/>
                <a:cs typeface="Arial"/>
              </a:rPr>
              <a:t> </a:t>
            </a:r>
            <a:r>
              <a:rPr sz="700" dirty="0">
                <a:latin typeface="Arial"/>
                <a:cs typeface="Arial"/>
              </a:rPr>
              <a:t>Circulating</a:t>
            </a:r>
            <a:r>
              <a:rPr sz="700" spc="20" dirty="0">
                <a:latin typeface="Arial"/>
                <a:cs typeface="Arial"/>
              </a:rPr>
              <a:t> </a:t>
            </a:r>
            <a:r>
              <a:rPr sz="700" dirty="0">
                <a:latin typeface="Arial"/>
                <a:cs typeface="Arial"/>
              </a:rPr>
              <a:t>MBL,</a:t>
            </a:r>
            <a:r>
              <a:rPr sz="700" spc="10" dirty="0">
                <a:latin typeface="Arial"/>
                <a:cs typeface="Arial"/>
              </a:rPr>
              <a:t> </a:t>
            </a:r>
            <a:r>
              <a:rPr sz="700" dirty="0">
                <a:latin typeface="Arial"/>
                <a:cs typeface="Arial"/>
              </a:rPr>
              <a:t>CL11,</a:t>
            </a:r>
            <a:r>
              <a:rPr sz="700" spc="10" dirty="0">
                <a:latin typeface="Arial"/>
                <a:cs typeface="Arial"/>
              </a:rPr>
              <a:t> </a:t>
            </a:r>
            <a:r>
              <a:rPr sz="700" dirty="0">
                <a:latin typeface="Arial"/>
                <a:cs typeface="Arial"/>
              </a:rPr>
              <a:t>and</a:t>
            </a:r>
            <a:r>
              <a:rPr sz="700" spc="5" dirty="0">
                <a:latin typeface="Arial"/>
                <a:cs typeface="Arial"/>
              </a:rPr>
              <a:t> </a:t>
            </a:r>
            <a:r>
              <a:rPr sz="700" dirty="0">
                <a:latin typeface="Arial"/>
                <a:cs typeface="Arial"/>
              </a:rPr>
              <a:t>ficolins</a:t>
            </a:r>
            <a:r>
              <a:rPr sz="700" spc="10" dirty="0">
                <a:latin typeface="Arial"/>
                <a:cs typeface="Arial"/>
              </a:rPr>
              <a:t> </a:t>
            </a:r>
            <a:r>
              <a:rPr sz="700" dirty="0">
                <a:latin typeface="Arial"/>
                <a:cs typeface="Arial"/>
              </a:rPr>
              <a:t>form</a:t>
            </a:r>
            <a:r>
              <a:rPr sz="700" spc="15" dirty="0">
                <a:latin typeface="Arial"/>
                <a:cs typeface="Arial"/>
              </a:rPr>
              <a:t> </a:t>
            </a:r>
            <a:r>
              <a:rPr sz="700" dirty="0">
                <a:latin typeface="Arial"/>
                <a:cs typeface="Arial"/>
              </a:rPr>
              <a:t>complexes</a:t>
            </a:r>
            <a:r>
              <a:rPr sz="700" spc="20" dirty="0">
                <a:latin typeface="Arial"/>
                <a:cs typeface="Arial"/>
              </a:rPr>
              <a:t> </a:t>
            </a:r>
            <a:r>
              <a:rPr sz="700" dirty="0">
                <a:latin typeface="Arial"/>
                <a:cs typeface="Arial"/>
              </a:rPr>
              <a:t>with</a:t>
            </a:r>
            <a:r>
              <a:rPr sz="700" spc="15" dirty="0">
                <a:latin typeface="Arial"/>
                <a:cs typeface="Arial"/>
              </a:rPr>
              <a:t> </a:t>
            </a:r>
            <a:r>
              <a:rPr sz="700" spc="-10" dirty="0">
                <a:latin typeface="Arial"/>
                <a:cs typeface="Arial"/>
              </a:rPr>
              <a:t>MASP-</a:t>
            </a:r>
            <a:r>
              <a:rPr sz="700" spc="-50" dirty="0">
                <a:latin typeface="Arial"/>
                <a:cs typeface="Arial"/>
              </a:rPr>
              <a:t>1</a:t>
            </a:r>
            <a:r>
              <a:rPr sz="700" spc="500" dirty="0">
                <a:latin typeface="Arial"/>
                <a:cs typeface="Arial"/>
              </a:rPr>
              <a:t> </a:t>
            </a:r>
            <a:r>
              <a:rPr sz="700" dirty="0">
                <a:latin typeface="Arial"/>
                <a:cs typeface="Arial"/>
              </a:rPr>
              <a:t>and</a:t>
            </a:r>
            <a:r>
              <a:rPr sz="700" spc="120" dirty="0">
                <a:latin typeface="Arial"/>
                <a:cs typeface="Arial"/>
              </a:rPr>
              <a:t> </a:t>
            </a:r>
            <a:r>
              <a:rPr sz="700" spc="-10" dirty="0">
                <a:latin typeface="Arial"/>
                <a:cs typeface="Arial"/>
              </a:rPr>
              <a:t>MASP-</a:t>
            </a:r>
            <a:r>
              <a:rPr sz="700" dirty="0">
                <a:latin typeface="Arial"/>
                <a:cs typeface="Arial"/>
              </a:rPr>
              <a:t>2.</a:t>
            </a:r>
            <a:r>
              <a:rPr sz="700" spc="110" dirty="0">
                <a:latin typeface="Arial"/>
                <a:cs typeface="Arial"/>
              </a:rPr>
              <a:t> </a:t>
            </a:r>
            <a:r>
              <a:rPr sz="700" dirty="0">
                <a:latin typeface="Arial"/>
                <a:cs typeface="Arial"/>
              </a:rPr>
              <a:t>After</a:t>
            </a:r>
            <a:r>
              <a:rPr sz="700" spc="120" dirty="0">
                <a:latin typeface="Arial"/>
                <a:cs typeface="Arial"/>
              </a:rPr>
              <a:t> </a:t>
            </a:r>
            <a:r>
              <a:rPr sz="700" dirty="0">
                <a:latin typeface="Arial"/>
                <a:cs typeface="Arial"/>
              </a:rPr>
              <a:t>the</a:t>
            </a:r>
            <a:r>
              <a:rPr sz="700" spc="105" dirty="0">
                <a:latin typeface="Arial"/>
                <a:cs typeface="Arial"/>
              </a:rPr>
              <a:t> </a:t>
            </a:r>
            <a:r>
              <a:rPr sz="700" dirty="0">
                <a:latin typeface="Arial"/>
                <a:cs typeface="Arial"/>
              </a:rPr>
              <a:t>binding</a:t>
            </a:r>
            <a:r>
              <a:rPr sz="700" spc="120" dirty="0">
                <a:latin typeface="Arial"/>
                <a:cs typeface="Arial"/>
              </a:rPr>
              <a:t> </a:t>
            </a:r>
            <a:r>
              <a:rPr sz="700" dirty="0">
                <a:latin typeface="Arial"/>
                <a:cs typeface="Arial"/>
              </a:rPr>
              <a:t>of</a:t>
            </a:r>
            <a:r>
              <a:rPr sz="700" spc="120" dirty="0">
                <a:latin typeface="Arial"/>
                <a:cs typeface="Arial"/>
              </a:rPr>
              <a:t> </a:t>
            </a:r>
            <a:r>
              <a:rPr sz="700" dirty="0">
                <a:latin typeface="Arial"/>
                <a:cs typeface="Arial"/>
              </a:rPr>
              <a:t>MBL,</a:t>
            </a:r>
            <a:r>
              <a:rPr sz="700" spc="125" dirty="0">
                <a:latin typeface="Arial"/>
                <a:cs typeface="Arial"/>
              </a:rPr>
              <a:t> </a:t>
            </a:r>
            <a:r>
              <a:rPr sz="700" dirty="0">
                <a:latin typeface="Arial"/>
                <a:cs typeface="Arial"/>
              </a:rPr>
              <a:t>ficolins,</a:t>
            </a:r>
            <a:r>
              <a:rPr sz="700" spc="110" dirty="0">
                <a:latin typeface="Arial"/>
                <a:cs typeface="Arial"/>
              </a:rPr>
              <a:t> </a:t>
            </a:r>
            <a:r>
              <a:rPr sz="700" dirty="0">
                <a:latin typeface="Arial"/>
                <a:cs typeface="Arial"/>
              </a:rPr>
              <a:t>and</a:t>
            </a:r>
            <a:r>
              <a:rPr sz="700" spc="110" dirty="0">
                <a:latin typeface="Arial"/>
                <a:cs typeface="Arial"/>
              </a:rPr>
              <a:t> </a:t>
            </a:r>
            <a:r>
              <a:rPr sz="700" spc="-10" dirty="0">
                <a:latin typeface="Arial"/>
                <a:cs typeface="Arial"/>
              </a:rPr>
              <a:t>CL-</a:t>
            </a:r>
            <a:r>
              <a:rPr sz="700" dirty="0">
                <a:latin typeface="Arial"/>
                <a:cs typeface="Arial"/>
              </a:rPr>
              <a:t>11</a:t>
            </a:r>
            <a:r>
              <a:rPr sz="700" spc="120" dirty="0">
                <a:latin typeface="Arial"/>
                <a:cs typeface="Arial"/>
              </a:rPr>
              <a:t> </a:t>
            </a:r>
            <a:r>
              <a:rPr sz="700" dirty="0">
                <a:latin typeface="Arial"/>
                <a:cs typeface="Arial"/>
              </a:rPr>
              <a:t>to</a:t>
            </a:r>
            <a:r>
              <a:rPr sz="700" spc="120" dirty="0">
                <a:latin typeface="Arial"/>
                <a:cs typeface="Arial"/>
              </a:rPr>
              <a:t> </a:t>
            </a:r>
            <a:r>
              <a:rPr sz="700" dirty="0">
                <a:latin typeface="Arial"/>
                <a:cs typeface="Arial"/>
              </a:rPr>
              <a:t>their</a:t>
            </a:r>
            <a:r>
              <a:rPr sz="700" spc="120" dirty="0">
                <a:latin typeface="Arial"/>
                <a:cs typeface="Arial"/>
              </a:rPr>
              <a:t> </a:t>
            </a:r>
            <a:r>
              <a:rPr sz="700" dirty="0">
                <a:latin typeface="Arial"/>
                <a:cs typeface="Arial"/>
              </a:rPr>
              <a:t>targets,</a:t>
            </a:r>
            <a:r>
              <a:rPr sz="700" spc="125" dirty="0">
                <a:latin typeface="Arial"/>
                <a:cs typeface="Arial"/>
              </a:rPr>
              <a:t> </a:t>
            </a:r>
            <a:r>
              <a:rPr sz="700" spc="-10" dirty="0">
                <a:latin typeface="Arial"/>
                <a:cs typeface="Arial"/>
              </a:rPr>
              <a:t>MASP-</a:t>
            </a:r>
            <a:r>
              <a:rPr sz="700" dirty="0">
                <a:latin typeface="Arial"/>
                <a:cs typeface="Arial"/>
              </a:rPr>
              <a:t>1</a:t>
            </a:r>
            <a:r>
              <a:rPr sz="700" spc="110" dirty="0">
                <a:latin typeface="Arial"/>
                <a:cs typeface="Arial"/>
              </a:rPr>
              <a:t> </a:t>
            </a:r>
            <a:r>
              <a:rPr sz="700" spc="-10" dirty="0">
                <a:latin typeface="Arial"/>
                <a:cs typeface="Arial"/>
              </a:rPr>
              <a:t>auto-</a:t>
            </a:r>
            <a:r>
              <a:rPr sz="700" dirty="0">
                <a:latin typeface="Arial"/>
                <a:cs typeface="Arial"/>
              </a:rPr>
              <a:t>activates</a:t>
            </a:r>
            <a:r>
              <a:rPr sz="700" spc="120"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triggers</a:t>
            </a:r>
            <a:r>
              <a:rPr sz="700" spc="10" dirty="0">
                <a:latin typeface="Arial"/>
                <a:cs typeface="Arial"/>
              </a:rPr>
              <a:t> </a:t>
            </a:r>
            <a:r>
              <a:rPr sz="700" spc="-10" dirty="0">
                <a:latin typeface="Arial"/>
                <a:cs typeface="Arial"/>
              </a:rPr>
              <a:t>MASP-</a:t>
            </a:r>
            <a:r>
              <a:rPr sz="700" dirty="0">
                <a:latin typeface="Arial"/>
                <a:cs typeface="Arial"/>
              </a:rPr>
              <a:t>2. Activated</a:t>
            </a:r>
            <a:r>
              <a:rPr sz="700" spc="15" dirty="0">
                <a:latin typeface="Arial"/>
                <a:cs typeface="Arial"/>
              </a:rPr>
              <a:t> </a:t>
            </a:r>
            <a:r>
              <a:rPr sz="700" spc="-10" dirty="0">
                <a:latin typeface="Arial"/>
                <a:cs typeface="Arial"/>
              </a:rPr>
              <a:t>MASP-</a:t>
            </a:r>
            <a:r>
              <a:rPr sz="700" dirty="0">
                <a:latin typeface="Arial"/>
                <a:cs typeface="Arial"/>
              </a:rPr>
              <a:t>2</a:t>
            </a:r>
            <a:r>
              <a:rPr sz="700" spc="-5" dirty="0">
                <a:latin typeface="Arial"/>
                <a:cs typeface="Arial"/>
              </a:rPr>
              <a:t> </a:t>
            </a:r>
            <a:r>
              <a:rPr sz="700" dirty="0">
                <a:latin typeface="Arial"/>
                <a:cs typeface="Arial"/>
              </a:rPr>
              <a:t>cleaves</a:t>
            </a:r>
            <a:r>
              <a:rPr sz="700" spc="15" dirty="0">
                <a:latin typeface="Arial"/>
                <a:cs typeface="Arial"/>
              </a:rPr>
              <a:t> </a:t>
            </a:r>
            <a:r>
              <a:rPr sz="700" dirty="0">
                <a:latin typeface="Arial"/>
                <a:cs typeface="Arial"/>
              </a:rPr>
              <a:t>C4</a:t>
            </a:r>
            <a:r>
              <a:rPr sz="700" spc="-5" dirty="0">
                <a:latin typeface="Arial"/>
                <a:cs typeface="Arial"/>
              </a:rPr>
              <a:t> </a:t>
            </a:r>
            <a:r>
              <a:rPr sz="700" dirty="0">
                <a:latin typeface="Arial"/>
                <a:cs typeface="Arial"/>
              </a:rPr>
              <a:t>and</a:t>
            </a:r>
            <a:r>
              <a:rPr sz="700" spc="5" dirty="0">
                <a:latin typeface="Arial"/>
                <a:cs typeface="Arial"/>
              </a:rPr>
              <a:t> </a:t>
            </a:r>
            <a:r>
              <a:rPr sz="700" dirty="0">
                <a:latin typeface="Arial"/>
                <a:cs typeface="Arial"/>
              </a:rPr>
              <a:t>C2</a:t>
            </a:r>
            <a:r>
              <a:rPr sz="700" spc="10" dirty="0">
                <a:latin typeface="Arial"/>
                <a:cs typeface="Arial"/>
              </a:rPr>
              <a:t> </a:t>
            </a:r>
            <a:r>
              <a:rPr sz="700" dirty="0">
                <a:latin typeface="Arial"/>
                <a:cs typeface="Arial"/>
              </a:rPr>
              <a:t>allowing</a:t>
            </a:r>
            <a:r>
              <a:rPr sz="700" spc="5" dirty="0">
                <a:latin typeface="Arial"/>
                <a:cs typeface="Arial"/>
              </a:rPr>
              <a:t> </a:t>
            </a:r>
            <a:r>
              <a:rPr sz="700" dirty="0">
                <a:latin typeface="Arial"/>
                <a:cs typeface="Arial"/>
              </a:rPr>
              <a:t>the assembly</a:t>
            </a:r>
            <a:r>
              <a:rPr sz="700" spc="5" dirty="0">
                <a:latin typeface="Arial"/>
                <a:cs typeface="Arial"/>
              </a:rPr>
              <a:t> </a:t>
            </a:r>
            <a:r>
              <a:rPr sz="700" dirty="0">
                <a:latin typeface="Arial"/>
                <a:cs typeface="Arial"/>
              </a:rPr>
              <a:t>of</a:t>
            </a:r>
            <a:r>
              <a:rPr sz="700" spc="10" dirty="0">
                <a:latin typeface="Arial"/>
                <a:cs typeface="Arial"/>
              </a:rPr>
              <a:t> </a:t>
            </a:r>
            <a:r>
              <a:rPr sz="700" dirty="0">
                <a:latin typeface="Arial"/>
                <a:cs typeface="Arial"/>
              </a:rPr>
              <a:t>the</a:t>
            </a:r>
            <a:r>
              <a:rPr sz="700" spc="10" dirty="0">
                <a:latin typeface="Arial"/>
                <a:cs typeface="Arial"/>
              </a:rPr>
              <a:t> </a:t>
            </a:r>
            <a:r>
              <a:rPr sz="700" dirty="0">
                <a:latin typeface="Arial"/>
                <a:cs typeface="Arial"/>
              </a:rPr>
              <a:t>C3</a:t>
            </a:r>
            <a:r>
              <a:rPr sz="700" spc="15" dirty="0">
                <a:latin typeface="Arial"/>
                <a:cs typeface="Arial"/>
              </a:rPr>
              <a:t> </a:t>
            </a:r>
            <a:r>
              <a:rPr sz="700" dirty="0">
                <a:latin typeface="Arial"/>
                <a:cs typeface="Arial"/>
              </a:rPr>
              <a:t>(C4bC2a)</a:t>
            </a:r>
            <a:r>
              <a:rPr sz="700" spc="5" dirty="0">
                <a:latin typeface="Arial"/>
                <a:cs typeface="Arial"/>
              </a:rPr>
              <a:t> </a:t>
            </a:r>
            <a:r>
              <a:rPr sz="700" dirty="0">
                <a:latin typeface="Arial"/>
                <a:cs typeface="Arial"/>
              </a:rPr>
              <a:t>and</a:t>
            </a:r>
            <a:r>
              <a:rPr sz="700" spc="10" dirty="0">
                <a:latin typeface="Arial"/>
                <a:cs typeface="Arial"/>
              </a:rPr>
              <a:t> </a:t>
            </a:r>
            <a:r>
              <a:rPr sz="700" spc="-25" dirty="0">
                <a:latin typeface="Arial"/>
                <a:cs typeface="Arial"/>
              </a:rPr>
              <a:t>C5</a:t>
            </a:r>
            <a:r>
              <a:rPr sz="700" spc="500" dirty="0">
                <a:latin typeface="Arial"/>
                <a:cs typeface="Arial"/>
              </a:rPr>
              <a:t> </a:t>
            </a:r>
            <a:r>
              <a:rPr sz="700" spc="-10" dirty="0">
                <a:latin typeface="Arial"/>
                <a:cs typeface="Arial"/>
              </a:rPr>
              <a:t>(C4bC2a(C3)</a:t>
            </a:r>
            <a:r>
              <a:rPr sz="675" spc="-15" baseline="-18518" dirty="0">
                <a:latin typeface="Arial"/>
                <a:cs typeface="Arial"/>
              </a:rPr>
              <a:t>n</a:t>
            </a:r>
            <a:r>
              <a:rPr sz="700" spc="-10" dirty="0">
                <a:latin typeface="Arial"/>
                <a:cs typeface="Arial"/>
              </a:rPr>
              <a:t>)convertases</a:t>
            </a:r>
            <a:r>
              <a:rPr sz="700" spc="35" dirty="0">
                <a:latin typeface="Arial"/>
                <a:cs typeface="Arial"/>
              </a:rPr>
              <a:t> </a:t>
            </a:r>
            <a:r>
              <a:rPr sz="700" dirty="0">
                <a:latin typeface="Arial"/>
                <a:cs typeface="Arial"/>
              </a:rPr>
              <a:t>and</a:t>
            </a:r>
            <a:r>
              <a:rPr sz="700" spc="35" dirty="0">
                <a:latin typeface="Arial"/>
                <a:cs typeface="Arial"/>
              </a:rPr>
              <a:t> </a:t>
            </a:r>
            <a:r>
              <a:rPr sz="700" dirty="0">
                <a:latin typeface="Arial"/>
                <a:cs typeface="Arial"/>
              </a:rPr>
              <a:t>the</a:t>
            </a:r>
            <a:r>
              <a:rPr sz="700" spc="25" dirty="0">
                <a:latin typeface="Arial"/>
                <a:cs typeface="Arial"/>
              </a:rPr>
              <a:t> </a:t>
            </a:r>
            <a:r>
              <a:rPr sz="700" dirty="0">
                <a:latin typeface="Arial"/>
                <a:cs typeface="Arial"/>
              </a:rPr>
              <a:t>subsequent</a:t>
            </a:r>
            <a:r>
              <a:rPr sz="700" spc="30" dirty="0">
                <a:latin typeface="Arial"/>
                <a:cs typeface="Arial"/>
              </a:rPr>
              <a:t> </a:t>
            </a:r>
            <a:r>
              <a:rPr sz="700" dirty="0">
                <a:latin typeface="Arial"/>
                <a:cs typeface="Arial"/>
              </a:rPr>
              <a:t>activation</a:t>
            </a:r>
            <a:r>
              <a:rPr sz="700" spc="30" dirty="0">
                <a:latin typeface="Arial"/>
                <a:cs typeface="Arial"/>
              </a:rPr>
              <a:t> </a:t>
            </a:r>
            <a:r>
              <a:rPr sz="700" dirty="0">
                <a:latin typeface="Arial"/>
                <a:cs typeface="Arial"/>
              </a:rPr>
              <a:t>of</a:t>
            </a:r>
            <a:r>
              <a:rPr sz="700" spc="40" dirty="0">
                <a:latin typeface="Arial"/>
                <a:cs typeface="Arial"/>
              </a:rPr>
              <a:t> </a:t>
            </a:r>
            <a:r>
              <a:rPr sz="700" dirty="0">
                <a:latin typeface="Arial"/>
                <a:cs typeface="Arial"/>
              </a:rPr>
              <a:t>the</a:t>
            </a:r>
            <a:r>
              <a:rPr sz="700" spc="35" dirty="0">
                <a:latin typeface="Arial"/>
                <a:cs typeface="Arial"/>
              </a:rPr>
              <a:t> </a:t>
            </a:r>
            <a:r>
              <a:rPr sz="700" dirty="0">
                <a:latin typeface="Arial"/>
                <a:cs typeface="Arial"/>
              </a:rPr>
              <a:t>terminal</a:t>
            </a:r>
            <a:r>
              <a:rPr sz="700" spc="30" dirty="0">
                <a:latin typeface="Arial"/>
                <a:cs typeface="Arial"/>
              </a:rPr>
              <a:t> </a:t>
            </a:r>
            <a:r>
              <a:rPr sz="700" dirty="0">
                <a:latin typeface="Arial"/>
                <a:cs typeface="Arial"/>
              </a:rPr>
              <a:t>pathway.</a:t>
            </a:r>
            <a:r>
              <a:rPr sz="700" spc="40" dirty="0">
                <a:latin typeface="Arial"/>
                <a:cs typeface="Arial"/>
              </a:rPr>
              <a:t> </a:t>
            </a:r>
            <a:r>
              <a:rPr sz="700" dirty="0">
                <a:latin typeface="Arial"/>
                <a:cs typeface="Arial"/>
              </a:rPr>
              <a:t>Activated</a:t>
            </a:r>
            <a:r>
              <a:rPr sz="700" spc="40" dirty="0">
                <a:latin typeface="Arial"/>
                <a:cs typeface="Arial"/>
              </a:rPr>
              <a:t> </a:t>
            </a:r>
            <a:r>
              <a:rPr sz="700" spc="-10" dirty="0">
                <a:latin typeface="Arial"/>
                <a:cs typeface="Arial"/>
              </a:rPr>
              <a:t>MASP-</a:t>
            </a:r>
            <a:r>
              <a:rPr sz="700" dirty="0">
                <a:latin typeface="Arial"/>
                <a:cs typeface="Arial"/>
              </a:rPr>
              <a:t>1</a:t>
            </a:r>
            <a:r>
              <a:rPr sz="700" spc="25" dirty="0">
                <a:latin typeface="Arial"/>
                <a:cs typeface="Arial"/>
              </a:rPr>
              <a:t> </a:t>
            </a:r>
            <a:r>
              <a:rPr sz="700" spc="-20" dirty="0">
                <a:latin typeface="Arial"/>
                <a:cs typeface="Arial"/>
              </a:rPr>
              <a:t>also</a:t>
            </a:r>
            <a:endParaRPr sz="700" dirty="0">
              <a:latin typeface="Arial"/>
              <a:cs typeface="Arial"/>
            </a:endParaRPr>
          </a:p>
        </p:txBody>
      </p:sp>
      <p:sp>
        <p:nvSpPr>
          <p:cNvPr id="8" name="object 8"/>
          <p:cNvSpPr txBox="1"/>
          <p:nvPr/>
        </p:nvSpPr>
        <p:spPr>
          <a:xfrm>
            <a:off x="7819858" y="4061959"/>
            <a:ext cx="188087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a:cs typeface="Arial"/>
              </a:rPr>
              <a:t>cleaves</a:t>
            </a:r>
            <a:r>
              <a:rPr sz="700" spc="-20" dirty="0">
                <a:latin typeface="Arial"/>
                <a:cs typeface="Arial"/>
              </a:rPr>
              <a:t> </a:t>
            </a:r>
            <a:r>
              <a:rPr sz="700" dirty="0">
                <a:latin typeface="Arial"/>
                <a:cs typeface="Arial"/>
              </a:rPr>
              <a:t>C2.</a:t>
            </a:r>
            <a:r>
              <a:rPr sz="700" spc="-25" dirty="0">
                <a:latin typeface="Arial"/>
                <a:cs typeface="Arial"/>
              </a:rPr>
              <a:t> </a:t>
            </a:r>
            <a:r>
              <a:rPr sz="700" dirty="0">
                <a:latin typeface="Arial"/>
                <a:cs typeface="Arial"/>
              </a:rPr>
              <a:t>MAC</a:t>
            </a:r>
            <a:r>
              <a:rPr sz="700" spc="-15" dirty="0">
                <a:latin typeface="Arial"/>
                <a:cs typeface="Arial"/>
              </a:rPr>
              <a:t> </a:t>
            </a:r>
            <a:r>
              <a:rPr sz="700" dirty="0">
                <a:latin typeface="Arial"/>
                <a:cs typeface="Arial"/>
              </a:rPr>
              <a:t>=</a:t>
            </a:r>
            <a:r>
              <a:rPr sz="700" spc="-25" dirty="0">
                <a:latin typeface="Arial"/>
                <a:cs typeface="Arial"/>
              </a:rPr>
              <a:t> </a:t>
            </a:r>
            <a:r>
              <a:rPr sz="700" dirty="0">
                <a:latin typeface="Arial"/>
                <a:cs typeface="Arial"/>
              </a:rPr>
              <a:t>membrane</a:t>
            </a:r>
            <a:r>
              <a:rPr sz="700" spc="-5" dirty="0">
                <a:latin typeface="Arial"/>
                <a:cs typeface="Arial"/>
              </a:rPr>
              <a:t> </a:t>
            </a:r>
            <a:r>
              <a:rPr sz="700" dirty="0">
                <a:latin typeface="Arial"/>
                <a:cs typeface="Arial"/>
              </a:rPr>
              <a:t>attack</a:t>
            </a:r>
            <a:r>
              <a:rPr sz="700" spc="-15" dirty="0">
                <a:latin typeface="Arial"/>
                <a:cs typeface="Arial"/>
              </a:rPr>
              <a:t> </a:t>
            </a:r>
            <a:r>
              <a:rPr sz="700" spc="-10" dirty="0">
                <a:latin typeface="Arial"/>
                <a:cs typeface="Arial"/>
              </a:rPr>
              <a:t>complex.</a:t>
            </a:r>
            <a:endParaRPr sz="700" dirty="0">
              <a:latin typeface="Arial"/>
              <a:cs typeface="Arial"/>
            </a:endParaRPr>
          </a:p>
        </p:txBody>
      </p:sp>
      <p:sp>
        <p:nvSpPr>
          <p:cNvPr id="9" name="object 9"/>
          <p:cNvSpPr txBox="1"/>
          <p:nvPr/>
        </p:nvSpPr>
        <p:spPr>
          <a:xfrm>
            <a:off x="10461117" y="355378"/>
            <a:ext cx="164020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https://doi.org/10.1007/978-1-4614-9209-2_7-</a:t>
            </a:r>
            <a:r>
              <a:rPr sz="600" spc="-50" dirty="0">
                <a:latin typeface="Tahoma"/>
                <a:cs typeface="Tahoma"/>
              </a:rPr>
              <a:t>1</a:t>
            </a:r>
            <a:endParaRPr sz="600" dirty="0">
              <a:latin typeface="Tahoma"/>
              <a:cs typeface="Tahoma"/>
            </a:endParaRPr>
          </a:p>
        </p:txBody>
      </p:sp>
      <p:sp>
        <p:nvSpPr>
          <p:cNvPr id="10" name="object 10"/>
          <p:cNvSpPr txBox="1"/>
          <p:nvPr/>
        </p:nvSpPr>
        <p:spPr>
          <a:xfrm>
            <a:off x="8518017" y="6350609"/>
            <a:ext cx="167195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https://doi.org/10.1080/08927014.2020.1856821</a:t>
            </a:r>
            <a:endParaRPr sz="600">
              <a:latin typeface="Tahoma"/>
              <a:cs typeface="Tahom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0" y="35051"/>
            <a:ext cx="5317236" cy="3493008"/>
          </a:xfrm>
          <a:prstGeom prst="rect">
            <a:avLst/>
          </a:prstGeom>
        </p:spPr>
      </p:pic>
      <p:sp>
        <p:nvSpPr>
          <p:cNvPr id="3" name="object 3"/>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4" name="object 4"/>
          <p:cNvSpPr txBox="1">
            <a:spLocks noGrp="1"/>
          </p:cNvSpPr>
          <p:nvPr>
            <p:ph type="body" idx="1"/>
          </p:nvPr>
        </p:nvSpPr>
        <p:spPr>
          <a:prstGeom prst="rect">
            <a:avLst/>
          </a:prstGeom>
        </p:spPr>
        <p:txBody>
          <a:bodyPr vert="horz" wrap="square" lIns="0" tIns="42545" rIns="0" bIns="0" rtlCol="0">
            <a:spAutoFit/>
          </a:bodyPr>
          <a:lstStyle/>
          <a:p>
            <a:pPr marL="12700">
              <a:lnSpc>
                <a:spcPct val="100000"/>
              </a:lnSpc>
              <a:spcBef>
                <a:spcPts val="335"/>
              </a:spcBef>
              <a:tabLst>
                <a:tab pos="192405" algn="l"/>
              </a:tabLst>
            </a:pPr>
            <a:r>
              <a:rPr dirty="0">
                <a:solidFill>
                  <a:srgbClr val="0000DC"/>
                </a:solidFill>
              </a:rPr>
              <a:t>̶	</a:t>
            </a:r>
            <a:r>
              <a:rPr dirty="0"/>
              <a:t>Kandidátní</a:t>
            </a:r>
            <a:r>
              <a:rPr spc="-95" dirty="0"/>
              <a:t> </a:t>
            </a:r>
            <a:r>
              <a:rPr dirty="0"/>
              <a:t>geny</a:t>
            </a:r>
            <a:r>
              <a:rPr spc="-80" dirty="0"/>
              <a:t> </a:t>
            </a:r>
            <a:r>
              <a:rPr dirty="0"/>
              <a:t>asociované</a:t>
            </a:r>
            <a:r>
              <a:rPr spc="-80" dirty="0"/>
              <a:t> </a:t>
            </a:r>
            <a:r>
              <a:rPr dirty="0"/>
              <a:t>s</a:t>
            </a:r>
            <a:r>
              <a:rPr spc="-90" dirty="0"/>
              <a:t> </a:t>
            </a:r>
            <a:r>
              <a:rPr spc="-10" dirty="0"/>
              <a:t>rizikem</a:t>
            </a:r>
          </a:p>
          <a:p>
            <a:pPr marL="2684780">
              <a:lnSpc>
                <a:spcPct val="100000"/>
              </a:lnSpc>
              <a:spcBef>
                <a:spcPts val="240"/>
              </a:spcBef>
            </a:pPr>
            <a:r>
              <a:rPr dirty="0"/>
              <a:t>vzniku</a:t>
            </a:r>
            <a:r>
              <a:rPr spc="-100" dirty="0"/>
              <a:t> </a:t>
            </a:r>
            <a:r>
              <a:rPr dirty="0"/>
              <a:t>zubního</a:t>
            </a:r>
            <a:r>
              <a:rPr spc="-90" dirty="0"/>
              <a:t> </a:t>
            </a:r>
            <a:r>
              <a:rPr spc="-20" dirty="0"/>
              <a:t>kazu</a:t>
            </a:r>
          </a:p>
          <a:p>
            <a:pPr marL="265430">
              <a:lnSpc>
                <a:spcPct val="100000"/>
              </a:lnSpc>
              <a:spcBef>
                <a:spcPts val="2690"/>
              </a:spcBef>
              <a:tabLst>
                <a:tab pos="443865" algn="l"/>
              </a:tabLst>
            </a:pPr>
            <a:r>
              <a:rPr sz="2000" dirty="0">
                <a:solidFill>
                  <a:srgbClr val="0000DC"/>
                </a:solidFill>
              </a:rPr>
              <a:t>̶	</a:t>
            </a:r>
            <a:r>
              <a:rPr sz="2000" u="sng" dirty="0">
                <a:uFill>
                  <a:solidFill>
                    <a:srgbClr val="000000"/>
                  </a:solidFill>
                </a:uFill>
              </a:rPr>
              <a:t>Proteiny</a:t>
            </a:r>
            <a:r>
              <a:rPr sz="2000" u="sng" spc="-25" dirty="0">
                <a:uFill>
                  <a:solidFill>
                    <a:srgbClr val="000000"/>
                  </a:solidFill>
                </a:uFill>
              </a:rPr>
              <a:t> </a:t>
            </a:r>
            <a:r>
              <a:rPr sz="2000" u="sng" spc="-10" dirty="0">
                <a:uFill>
                  <a:solidFill>
                    <a:srgbClr val="000000"/>
                  </a:solidFill>
                </a:uFill>
              </a:rPr>
              <a:t>sliny</a:t>
            </a:r>
            <a:endParaRPr sz="2000" dirty="0"/>
          </a:p>
        </p:txBody>
      </p:sp>
      <p:sp>
        <p:nvSpPr>
          <p:cNvPr id="5" name="object 5"/>
          <p:cNvSpPr txBox="1"/>
          <p:nvPr/>
        </p:nvSpPr>
        <p:spPr>
          <a:xfrm>
            <a:off x="882192" y="3852417"/>
            <a:ext cx="11122660" cy="2463800"/>
          </a:xfrm>
          <a:prstGeom prst="rect">
            <a:avLst/>
          </a:prstGeom>
        </p:spPr>
        <p:txBody>
          <a:bodyPr vert="horz" wrap="square" lIns="0" tIns="12065" rIns="0" bIns="0" rtlCol="0">
            <a:spAutoFit/>
          </a:bodyPr>
          <a:lstStyle/>
          <a:p>
            <a:pPr marL="946785" marR="17780" indent="-896619">
              <a:lnSpc>
                <a:spcPct val="100000"/>
              </a:lnSpc>
              <a:spcBef>
                <a:spcPts val="95"/>
              </a:spcBef>
            </a:pPr>
            <a:r>
              <a:rPr sz="1600" i="1" dirty="0">
                <a:latin typeface="Arial"/>
                <a:cs typeface="Arial"/>
              </a:rPr>
              <a:t>DEFB1</a:t>
            </a:r>
            <a:r>
              <a:rPr sz="1600" i="1" spc="-40" dirty="0">
                <a:latin typeface="Arial"/>
                <a:cs typeface="Arial"/>
              </a:rPr>
              <a:t> </a:t>
            </a:r>
            <a:r>
              <a:rPr sz="1600" dirty="0">
                <a:latin typeface="Arial"/>
                <a:cs typeface="Arial"/>
              </a:rPr>
              <a:t>–</a:t>
            </a:r>
            <a:r>
              <a:rPr sz="1600" spc="-40" dirty="0">
                <a:latin typeface="Arial"/>
                <a:cs typeface="Arial"/>
              </a:rPr>
              <a:t> </a:t>
            </a:r>
            <a:r>
              <a:rPr sz="1600" dirty="0">
                <a:latin typeface="Arial"/>
                <a:cs typeface="Arial"/>
              </a:rPr>
              <a:t>gen</a:t>
            </a:r>
            <a:r>
              <a:rPr sz="1600" spc="-40" dirty="0">
                <a:latin typeface="Arial"/>
                <a:cs typeface="Arial"/>
              </a:rPr>
              <a:t> </a:t>
            </a:r>
            <a:r>
              <a:rPr sz="1600" dirty="0">
                <a:latin typeface="Arial"/>
                <a:cs typeface="Arial"/>
              </a:rPr>
              <a:t>pro</a:t>
            </a:r>
            <a:r>
              <a:rPr sz="1600" spc="-15" dirty="0">
                <a:latin typeface="Arial"/>
                <a:cs typeface="Arial"/>
              </a:rPr>
              <a:t> </a:t>
            </a:r>
            <a:r>
              <a:rPr sz="1600" dirty="0">
                <a:latin typeface="Arial"/>
                <a:cs typeface="Arial"/>
              </a:rPr>
              <a:t>beta</a:t>
            </a:r>
            <a:r>
              <a:rPr sz="1600" spc="-25" dirty="0">
                <a:latin typeface="Arial"/>
                <a:cs typeface="Arial"/>
              </a:rPr>
              <a:t> </a:t>
            </a:r>
            <a:r>
              <a:rPr sz="1600" dirty="0">
                <a:latin typeface="Arial"/>
                <a:cs typeface="Arial"/>
              </a:rPr>
              <a:t>defenzin</a:t>
            </a:r>
            <a:r>
              <a:rPr sz="1600" spc="-50" dirty="0">
                <a:latin typeface="Arial"/>
                <a:cs typeface="Arial"/>
              </a:rPr>
              <a:t> </a:t>
            </a:r>
            <a:r>
              <a:rPr sz="1600" dirty="0">
                <a:latin typeface="Arial"/>
                <a:cs typeface="Arial"/>
              </a:rPr>
              <a:t>1</a:t>
            </a:r>
            <a:r>
              <a:rPr sz="1600" spc="-25" dirty="0">
                <a:latin typeface="Arial"/>
                <a:cs typeface="Arial"/>
              </a:rPr>
              <a:t> </a:t>
            </a:r>
            <a:r>
              <a:rPr sz="1600" dirty="0">
                <a:latin typeface="Arial"/>
                <a:cs typeface="Arial"/>
              </a:rPr>
              <a:t>–</a:t>
            </a:r>
            <a:r>
              <a:rPr sz="1600" spc="-40" dirty="0">
                <a:latin typeface="Arial"/>
                <a:cs typeface="Arial"/>
              </a:rPr>
              <a:t> </a:t>
            </a:r>
            <a:r>
              <a:rPr sz="1600" dirty="0">
                <a:latin typeface="Arial"/>
                <a:cs typeface="Arial"/>
              </a:rPr>
              <a:t>antimikrobiální</a:t>
            </a:r>
            <a:r>
              <a:rPr sz="1600" spc="-50" dirty="0">
                <a:latin typeface="Arial"/>
                <a:cs typeface="Arial"/>
              </a:rPr>
              <a:t> </a:t>
            </a:r>
            <a:r>
              <a:rPr sz="1600" dirty="0">
                <a:latin typeface="Arial"/>
                <a:cs typeface="Arial"/>
              </a:rPr>
              <a:t>peptid</a:t>
            </a:r>
            <a:r>
              <a:rPr sz="1600" spc="-40" dirty="0">
                <a:latin typeface="Arial"/>
                <a:cs typeface="Arial"/>
              </a:rPr>
              <a:t> </a:t>
            </a:r>
            <a:r>
              <a:rPr sz="1600" dirty="0">
                <a:latin typeface="Arial"/>
                <a:cs typeface="Arial"/>
              </a:rPr>
              <a:t>z</a:t>
            </a:r>
            <a:r>
              <a:rPr sz="1600" spc="-35" dirty="0">
                <a:latin typeface="Arial"/>
                <a:cs typeface="Arial"/>
              </a:rPr>
              <a:t> </a:t>
            </a:r>
            <a:r>
              <a:rPr sz="1600" dirty="0">
                <a:latin typeface="Arial"/>
                <a:cs typeface="Arial"/>
              </a:rPr>
              <a:t>rodiny</a:t>
            </a:r>
            <a:r>
              <a:rPr sz="1600" spc="-20" dirty="0">
                <a:latin typeface="Arial"/>
                <a:cs typeface="Arial"/>
              </a:rPr>
              <a:t> </a:t>
            </a:r>
            <a:r>
              <a:rPr sz="1600" dirty="0">
                <a:latin typeface="Arial"/>
                <a:cs typeface="Arial"/>
              </a:rPr>
              <a:t>defenzinů</a:t>
            </a:r>
            <a:r>
              <a:rPr sz="1600" spc="-35" dirty="0">
                <a:latin typeface="Arial"/>
                <a:cs typeface="Arial"/>
              </a:rPr>
              <a:t> </a:t>
            </a:r>
            <a:r>
              <a:rPr sz="1600" dirty="0">
                <a:latin typeface="Arial"/>
                <a:cs typeface="Arial"/>
              </a:rPr>
              <a:t>(alfa,</a:t>
            </a:r>
            <a:r>
              <a:rPr sz="1600" spc="-25" dirty="0">
                <a:latin typeface="Arial"/>
                <a:cs typeface="Arial"/>
              </a:rPr>
              <a:t> </a:t>
            </a:r>
            <a:r>
              <a:rPr sz="1600" dirty="0">
                <a:latin typeface="Arial"/>
                <a:cs typeface="Arial"/>
              </a:rPr>
              <a:t>beta),</a:t>
            </a:r>
            <a:r>
              <a:rPr sz="1600" spc="-20" dirty="0">
                <a:latin typeface="Arial"/>
                <a:cs typeface="Arial"/>
              </a:rPr>
              <a:t> </a:t>
            </a:r>
            <a:r>
              <a:rPr sz="1600" dirty="0">
                <a:latin typeface="Arial"/>
                <a:cs typeface="Arial"/>
              </a:rPr>
              <a:t>která</a:t>
            </a:r>
            <a:r>
              <a:rPr sz="1600" spc="-20" dirty="0">
                <a:latin typeface="Arial"/>
                <a:cs typeface="Arial"/>
              </a:rPr>
              <a:t> </a:t>
            </a:r>
            <a:r>
              <a:rPr sz="1600" dirty="0">
                <a:latin typeface="Arial"/>
                <a:cs typeface="Arial"/>
              </a:rPr>
              <a:t>zahrnuje</a:t>
            </a:r>
            <a:r>
              <a:rPr sz="1600" spc="-35" dirty="0">
                <a:latin typeface="Arial"/>
                <a:cs typeface="Arial"/>
              </a:rPr>
              <a:t> </a:t>
            </a:r>
            <a:r>
              <a:rPr sz="1600" dirty="0">
                <a:latin typeface="Arial"/>
                <a:cs typeface="Arial"/>
              </a:rPr>
              <a:t>cyklické</a:t>
            </a:r>
            <a:r>
              <a:rPr sz="1600" spc="-50" dirty="0">
                <a:latin typeface="Arial"/>
                <a:cs typeface="Arial"/>
              </a:rPr>
              <a:t> </a:t>
            </a:r>
            <a:r>
              <a:rPr sz="1600" spc="-10" dirty="0">
                <a:latin typeface="Arial"/>
                <a:cs typeface="Arial"/>
              </a:rPr>
              <a:t>kationtové </a:t>
            </a:r>
            <a:r>
              <a:rPr sz="1600" dirty="0">
                <a:latin typeface="Arial"/>
                <a:cs typeface="Arial"/>
              </a:rPr>
              <a:t>peptidy</a:t>
            </a:r>
            <a:r>
              <a:rPr sz="1600" spc="-55" dirty="0">
                <a:latin typeface="Arial"/>
                <a:cs typeface="Arial"/>
              </a:rPr>
              <a:t> </a:t>
            </a:r>
            <a:r>
              <a:rPr sz="1600" dirty="0">
                <a:latin typeface="Arial"/>
                <a:cs typeface="Arial"/>
              </a:rPr>
              <a:t>bohaté</a:t>
            </a:r>
            <a:r>
              <a:rPr sz="1600" spc="-55" dirty="0">
                <a:latin typeface="Arial"/>
                <a:cs typeface="Arial"/>
              </a:rPr>
              <a:t> </a:t>
            </a:r>
            <a:r>
              <a:rPr sz="1600" dirty="0">
                <a:latin typeface="Arial"/>
                <a:cs typeface="Arial"/>
              </a:rPr>
              <a:t>na</a:t>
            </a:r>
            <a:r>
              <a:rPr sz="1600" spc="-40" dirty="0">
                <a:latin typeface="Arial"/>
                <a:cs typeface="Arial"/>
              </a:rPr>
              <a:t> </a:t>
            </a:r>
            <a:r>
              <a:rPr sz="1600" dirty="0">
                <a:latin typeface="Arial"/>
                <a:cs typeface="Arial"/>
              </a:rPr>
              <a:t>cystein.</a:t>
            </a:r>
            <a:r>
              <a:rPr sz="1600" spc="-40" dirty="0">
                <a:latin typeface="Arial"/>
                <a:cs typeface="Arial"/>
              </a:rPr>
              <a:t> </a:t>
            </a:r>
            <a:r>
              <a:rPr sz="1600" dirty="0">
                <a:latin typeface="Arial"/>
                <a:cs typeface="Arial"/>
              </a:rPr>
              <a:t>Jsou</a:t>
            </a:r>
            <a:r>
              <a:rPr sz="1600" spc="-55" dirty="0">
                <a:latin typeface="Arial"/>
                <a:cs typeface="Arial"/>
              </a:rPr>
              <a:t> </a:t>
            </a:r>
            <a:r>
              <a:rPr sz="1600" dirty="0">
                <a:latin typeface="Arial"/>
                <a:cs typeface="Arial"/>
              </a:rPr>
              <a:t>součástí</a:t>
            </a:r>
            <a:r>
              <a:rPr sz="1600" spc="-45" dirty="0">
                <a:latin typeface="Arial"/>
                <a:cs typeface="Arial"/>
              </a:rPr>
              <a:t> </a:t>
            </a:r>
            <a:r>
              <a:rPr sz="1600" dirty="0">
                <a:latin typeface="Arial"/>
                <a:cs typeface="Arial"/>
              </a:rPr>
              <a:t>vrozené</a:t>
            </a:r>
            <a:r>
              <a:rPr sz="1600" spc="-50" dirty="0">
                <a:latin typeface="Arial"/>
                <a:cs typeface="Arial"/>
              </a:rPr>
              <a:t> </a:t>
            </a:r>
            <a:r>
              <a:rPr sz="1600" dirty="0">
                <a:latin typeface="Arial"/>
                <a:cs typeface="Arial"/>
              </a:rPr>
              <a:t>imunity,</a:t>
            </a:r>
            <a:r>
              <a:rPr sz="1600" spc="-30" dirty="0">
                <a:latin typeface="Arial"/>
                <a:cs typeface="Arial"/>
              </a:rPr>
              <a:t> </a:t>
            </a:r>
            <a:r>
              <a:rPr sz="1600" dirty="0">
                <a:latin typeface="Arial"/>
                <a:cs typeface="Arial"/>
              </a:rPr>
              <a:t>vytváří</a:t>
            </a:r>
            <a:r>
              <a:rPr sz="1600" spc="-25" dirty="0">
                <a:latin typeface="Arial"/>
                <a:cs typeface="Arial"/>
              </a:rPr>
              <a:t> </a:t>
            </a:r>
            <a:r>
              <a:rPr sz="1600" dirty="0">
                <a:latin typeface="Arial"/>
                <a:cs typeface="Arial"/>
              </a:rPr>
              <a:t>kanály</a:t>
            </a:r>
            <a:r>
              <a:rPr sz="1600" spc="-60" dirty="0">
                <a:latin typeface="Arial"/>
                <a:cs typeface="Arial"/>
              </a:rPr>
              <a:t> </a:t>
            </a:r>
            <a:r>
              <a:rPr sz="1600" dirty="0">
                <a:latin typeface="Arial"/>
                <a:cs typeface="Arial"/>
              </a:rPr>
              <a:t>v</a:t>
            </a:r>
            <a:r>
              <a:rPr sz="1600" spc="-50" dirty="0">
                <a:latin typeface="Arial"/>
                <a:cs typeface="Arial"/>
              </a:rPr>
              <a:t> </a:t>
            </a:r>
            <a:r>
              <a:rPr sz="1600" spc="-10" dirty="0">
                <a:latin typeface="Arial"/>
                <a:cs typeface="Arial"/>
              </a:rPr>
              <a:t>cytoplasmatické</a:t>
            </a:r>
            <a:r>
              <a:rPr sz="1600" spc="-40" dirty="0">
                <a:latin typeface="Arial"/>
                <a:cs typeface="Arial"/>
              </a:rPr>
              <a:t> </a:t>
            </a:r>
            <a:r>
              <a:rPr sz="1600" dirty="0">
                <a:latin typeface="Arial"/>
                <a:cs typeface="Arial"/>
              </a:rPr>
              <a:t>membráně</a:t>
            </a:r>
            <a:r>
              <a:rPr sz="1600" spc="-35" dirty="0">
                <a:latin typeface="Arial"/>
                <a:cs typeface="Arial"/>
              </a:rPr>
              <a:t> </a:t>
            </a:r>
            <a:r>
              <a:rPr sz="1600" spc="-10" dirty="0">
                <a:latin typeface="Arial"/>
                <a:cs typeface="Arial"/>
              </a:rPr>
              <a:t>bakterií, </a:t>
            </a:r>
            <a:r>
              <a:rPr sz="1600" dirty="0">
                <a:latin typeface="Arial"/>
                <a:cs typeface="Arial"/>
              </a:rPr>
              <a:t>stimulují</a:t>
            </a:r>
            <a:r>
              <a:rPr sz="1600" spc="-60" dirty="0">
                <a:latin typeface="Arial"/>
                <a:cs typeface="Arial"/>
              </a:rPr>
              <a:t> </a:t>
            </a:r>
            <a:r>
              <a:rPr sz="1600" dirty="0">
                <a:latin typeface="Arial"/>
                <a:cs typeface="Arial"/>
              </a:rPr>
              <a:t>imunitní</a:t>
            </a:r>
            <a:r>
              <a:rPr sz="1600" spc="-45" dirty="0">
                <a:latin typeface="Arial"/>
                <a:cs typeface="Arial"/>
              </a:rPr>
              <a:t> </a:t>
            </a:r>
            <a:r>
              <a:rPr sz="1600" dirty="0">
                <a:latin typeface="Arial"/>
                <a:cs typeface="Arial"/>
              </a:rPr>
              <a:t>systém</a:t>
            </a:r>
            <a:r>
              <a:rPr sz="1600" spc="-15" dirty="0">
                <a:latin typeface="Arial"/>
                <a:cs typeface="Arial"/>
              </a:rPr>
              <a:t> </a:t>
            </a:r>
            <a:r>
              <a:rPr sz="1600" dirty="0">
                <a:latin typeface="Arial"/>
                <a:cs typeface="Arial"/>
              </a:rPr>
              <a:t>vč.</a:t>
            </a:r>
            <a:r>
              <a:rPr sz="1600" spc="-45" dirty="0">
                <a:latin typeface="Arial"/>
                <a:cs typeface="Arial"/>
              </a:rPr>
              <a:t> </a:t>
            </a:r>
            <a:r>
              <a:rPr sz="1600" spc="-10" dirty="0">
                <a:latin typeface="Arial"/>
                <a:cs typeface="Arial"/>
              </a:rPr>
              <a:t>komplementu</a:t>
            </a:r>
            <a:r>
              <a:rPr sz="1600" spc="-45" dirty="0">
                <a:latin typeface="Arial"/>
                <a:cs typeface="Arial"/>
              </a:rPr>
              <a:t> </a:t>
            </a:r>
            <a:r>
              <a:rPr sz="1600" dirty="0">
                <a:latin typeface="Arial"/>
                <a:cs typeface="Arial"/>
              </a:rPr>
              <a:t>(klasická</a:t>
            </a:r>
            <a:r>
              <a:rPr sz="1600" spc="-55" dirty="0">
                <a:latin typeface="Arial"/>
                <a:cs typeface="Arial"/>
              </a:rPr>
              <a:t> </a:t>
            </a:r>
            <a:r>
              <a:rPr sz="1600" dirty="0">
                <a:latin typeface="Arial"/>
                <a:cs typeface="Arial"/>
              </a:rPr>
              <a:t>cesta),</a:t>
            </a:r>
            <a:r>
              <a:rPr sz="1600" spc="-40" dirty="0">
                <a:latin typeface="Arial"/>
                <a:cs typeface="Arial"/>
              </a:rPr>
              <a:t> </a:t>
            </a:r>
            <a:r>
              <a:rPr sz="1600" dirty="0">
                <a:latin typeface="Arial"/>
                <a:cs typeface="Arial"/>
              </a:rPr>
              <a:t>působí</a:t>
            </a:r>
            <a:r>
              <a:rPr sz="1600" spc="-35" dirty="0">
                <a:latin typeface="Arial"/>
                <a:cs typeface="Arial"/>
              </a:rPr>
              <a:t> </a:t>
            </a:r>
            <a:r>
              <a:rPr sz="1600" dirty="0">
                <a:latin typeface="Arial"/>
                <a:cs typeface="Arial"/>
              </a:rPr>
              <a:t>jako</a:t>
            </a:r>
            <a:r>
              <a:rPr sz="1600" spc="-15" dirty="0">
                <a:latin typeface="Arial"/>
                <a:cs typeface="Arial"/>
              </a:rPr>
              <a:t> </a:t>
            </a:r>
            <a:r>
              <a:rPr sz="1600" spc="-10" dirty="0">
                <a:latin typeface="Arial"/>
                <a:cs typeface="Arial"/>
              </a:rPr>
              <a:t>chemoatraktanty.</a:t>
            </a:r>
            <a:endParaRPr sz="1600" dirty="0">
              <a:latin typeface="Arial"/>
              <a:cs typeface="Arial"/>
            </a:endParaRPr>
          </a:p>
          <a:p>
            <a:pPr>
              <a:lnSpc>
                <a:spcPct val="100000"/>
              </a:lnSpc>
              <a:spcBef>
                <a:spcPts val="80"/>
              </a:spcBef>
            </a:pPr>
            <a:endParaRPr sz="1600" dirty="0">
              <a:latin typeface="Arial"/>
              <a:cs typeface="Arial"/>
            </a:endParaRPr>
          </a:p>
          <a:p>
            <a:pPr marL="675005" marR="182245" indent="-629920">
              <a:lnSpc>
                <a:spcPct val="100000"/>
              </a:lnSpc>
            </a:pPr>
            <a:r>
              <a:rPr sz="1600" i="1" dirty="0">
                <a:latin typeface="Arial"/>
                <a:cs typeface="Arial"/>
              </a:rPr>
              <a:t>LTF</a:t>
            </a:r>
            <a:r>
              <a:rPr sz="1600" i="1" spc="-50" dirty="0">
                <a:latin typeface="Arial"/>
                <a:cs typeface="Arial"/>
              </a:rPr>
              <a:t> </a:t>
            </a:r>
            <a:r>
              <a:rPr sz="1600" dirty="0">
                <a:latin typeface="Arial"/>
                <a:cs typeface="Arial"/>
              </a:rPr>
              <a:t>–</a:t>
            </a:r>
            <a:r>
              <a:rPr sz="1600" spc="-50" dirty="0">
                <a:latin typeface="Arial"/>
                <a:cs typeface="Arial"/>
              </a:rPr>
              <a:t> </a:t>
            </a:r>
            <a:r>
              <a:rPr sz="1600" dirty="0">
                <a:latin typeface="Arial"/>
                <a:cs typeface="Arial"/>
              </a:rPr>
              <a:t>gen</a:t>
            </a:r>
            <a:r>
              <a:rPr sz="1600" spc="-40" dirty="0">
                <a:latin typeface="Arial"/>
                <a:cs typeface="Arial"/>
              </a:rPr>
              <a:t> </a:t>
            </a:r>
            <a:r>
              <a:rPr sz="1600" dirty="0">
                <a:latin typeface="Arial"/>
                <a:cs typeface="Arial"/>
              </a:rPr>
              <a:t>pro</a:t>
            </a:r>
            <a:r>
              <a:rPr sz="1600" spc="-40" dirty="0">
                <a:latin typeface="Arial"/>
                <a:cs typeface="Arial"/>
              </a:rPr>
              <a:t> </a:t>
            </a:r>
            <a:r>
              <a:rPr sz="1600" dirty="0">
                <a:latin typeface="Arial"/>
                <a:cs typeface="Arial"/>
              </a:rPr>
              <a:t>laktoferin</a:t>
            </a:r>
            <a:r>
              <a:rPr sz="1600" spc="-40"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transportní</a:t>
            </a:r>
            <a:r>
              <a:rPr sz="1600" spc="-25" dirty="0">
                <a:latin typeface="Arial"/>
                <a:cs typeface="Arial"/>
              </a:rPr>
              <a:t> </a:t>
            </a:r>
            <a:r>
              <a:rPr sz="1600" dirty="0">
                <a:latin typeface="Arial"/>
                <a:cs typeface="Arial"/>
              </a:rPr>
              <a:t>globulární</a:t>
            </a:r>
            <a:r>
              <a:rPr sz="1600" spc="-50" dirty="0">
                <a:latin typeface="Arial"/>
                <a:cs typeface="Arial"/>
              </a:rPr>
              <a:t> </a:t>
            </a:r>
            <a:r>
              <a:rPr sz="1600" dirty="0">
                <a:latin typeface="Arial"/>
                <a:cs typeface="Arial"/>
              </a:rPr>
              <a:t>glykoprotein,</a:t>
            </a:r>
            <a:r>
              <a:rPr sz="1600" spc="-40" dirty="0">
                <a:latin typeface="Arial"/>
                <a:cs typeface="Arial"/>
              </a:rPr>
              <a:t> </a:t>
            </a:r>
            <a:r>
              <a:rPr sz="1600" dirty="0">
                <a:latin typeface="Arial"/>
                <a:cs typeface="Arial"/>
              </a:rPr>
              <a:t>váže</a:t>
            </a:r>
            <a:r>
              <a:rPr sz="1600" spc="-50" dirty="0">
                <a:latin typeface="Arial"/>
                <a:cs typeface="Arial"/>
              </a:rPr>
              <a:t> </a:t>
            </a:r>
            <a:r>
              <a:rPr sz="1600" dirty="0">
                <a:latin typeface="Arial"/>
                <a:cs typeface="Arial"/>
              </a:rPr>
              <a:t>volné</a:t>
            </a:r>
            <a:r>
              <a:rPr sz="1600" spc="-60" dirty="0">
                <a:latin typeface="Arial"/>
                <a:cs typeface="Arial"/>
              </a:rPr>
              <a:t> </a:t>
            </a:r>
            <a:r>
              <a:rPr sz="1600" dirty="0">
                <a:latin typeface="Arial"/>
                <a:cs typeface="Arial"/>
              </a:rPr>
              <a:t>železo.</a:t>
            </a:r>
            <a:r>
              <a:rPr sz="1600" spc="-55" dirty="0">
                <a:latin typeface="Arial"/>
                <a:cs typeface="Arial"/>
              </a:rPr>
              <a:t> </a:t>
            </a:r>
            <a:r>
              <a:rPr sz="1600" dirty="0">
                <a:latin typeface="Arial"/>
                <a:cs typeface="Arial"/>
              </a:rPr>
              <a:t>Součást</a:t>
            </a:r>
            <a:r>
              <a:rPr sz="1600" spc="-60" dirty="0">
                <a:latin typeface="Arial"/>
                <a:cs typeface="Arial"/>
              </a:rPr>
              <a:t> </a:t>
            </a:r>
            <a:r>
              <a:rPr sz="1600" dirty="0">
                <a:latin typeface="Arial"/>
                <a:cs typeface="Arial"/>
              </a:rPr>
              <a:t>vrozené</a:t>
            </a:r>
            <a:r>
              <a:rPr sz="1600" spc="-40" dirty="0">
                <a:latin typeface="Arial"/>
                <a:cs typeface="Arial"/>
              </a:rPr>
              <a:t> </a:t>
            </a:r>
            <a:r>
              <a:rPr sz="1600" dirty="0">
                <a:latin typeface="Arial"/>
                <a:cs typeface="Arial"/>
              </a:rPr>
              <a:t>imunity,</a:t>
            </a:r>
            <a:r>
              <a:rPr sz="1600" spc="-30" dirty="0">
                <a:latin typeface="Arial"/>
                <a:cs typeface="Arial"/>
              </a:rPr>
              <a:t> </a:t>
            </a:r>
            <a:r>
              <a:rPr sz="1600" spc="-10" dirty="0">
                <a:latin typeface="Arial"/>
                <a:cs typeface="Arial"/>
              </a:rPr>
              <a:t>antibakteriální </a:t>
            </a:r>
            <a:r>
              <a:rPr sz="1600" dirty="0">
                <a:latin typeface="Arial"/>
                <a:cs typeface="Arial"/>
              </a:rPr>
              <a:t>(při</a:t>
            </a:r>
            <a:r>
              <a:rPr sz="1600" spc="-30" dirty="0">
                <a:latin typeface="Arial"/>
                <a:cs typeface="Arial"/>
              </a:rPr>
              <a:t> </a:t>
            </a:r>
            <a:r>
              <a:rPr sz="1600" dirty="0">
                <a:latin typeface="Arial"/>
                <a:cs typeface="Arial"/>
              </a:rPr>
              <a:t>interakci</a:t>
            </a:r>
            <a:r>
              <a:rPr sz="1600" spc="-35" dirty="0">
                <a:latin typeface="Arial"/>
                <a:cs typeface="Arial"/>
              </a:rPr>
              <a:t> </a:t>
            </a:r>
            <a:r>
              <a:rPr sz="1600" dirty="0">
                <a:latin typeface="Arial"/>
                <a:cs typeface="Arial"/>
              </a:rPr>
              <a:t>s</a:t>
            </a:r>
            <a:r>
              <a:rPr sz="1600" spc="-40" dirty="0">
                <a:latin typeface="Arial"/>
                <a:cs typeface="Arial"/>
              </a:rPr>
              <a:t> </a:t>
            </a:r>
            <a:r>
              <a:rPr sz="1600" dirty="0">
                <a:latin typeface="Arial"/>
                <a:cs typeface="Arial"/>
              </a:rPr>
              <a:t>bakteriální</a:t>
            </a:r>
            <a:r>
              <a:rPr sz="1600" spc="-35" dirty="0">
                <a:latin typeface="Arial"/>
                <a:cs typeface="Arial"/>
              </a:rPr>
              <a:t> </a:t>
            </a:r>
            <a:r>
              <a:rPr sz="1600" spc="-10" dirty="0">
                <a:latin typeface="Arial"/>
                <a:cs typeface="Arial"/>
              </a:rPr>
              <a:t>membránami</a:t>
            </a:r>
            <a:r>
              <a:rPr sz="1600" spc="-25" dirty="0">
                <a:latin typeface="Arial"/>
                <a:cs typeface="Arial"/>
              </a:rPr>
              <a:t> </a:t>
            </a:r>
            <a:r>
              <a:rPr sz="1600" dirty="0">
                <a:latin typeface="Arial"/>
                <a:cs typeface="Arial"/>
              </a:rPr>
              <a:t>vznikají</a:t>
            </a:r>
            <a:r>
              <a:rPr sz="1600" spc="-45" dirty="0">
                <a:latin typeface="Arial"/>
                <a:cs typeface="Arial"/>
              </a:rPr>
              <a:t> </a:t>
            </a:r>
            <a:r>
              <a:rPr sz="1600" dirty="0">
                <a:latin typeface="Arial"/>
                <a:cs typeface="Arial"/>
              </a:rPr>
              <a:t>peroxidy), antivirová</a:t>
            </a:r>
            <a:r>
              <a:rPr sz="1600" spc="-45" dirty="0">
                <a:latin typeface="Arial"/>
                <a:cs typeface="Arial"/>
              </a:rPr>
              <a:t> </a:t>
            </a:r>
            <a:r>
              <a:rPr sz="1600" dirty="0">
                <a:latin typeface="Arial"/>
                <a:cs typeface="Arial"/>
              </a:rPr>
              <a:t>(kompetice</a:t>
            </a:r>
            <a:r>
              <a:rPr sz="1600" spc="-40" dirty="0">
                <a:latin typeface="Arial"/>
                <a:cs typeface="Arial"/>
              </a:rPr>
              <a:t> </a:t>
            </a:r>
            <a:r>
              <a:rPr sz="1600" dirty="0">
                <a:latin typeface="Arial"/>
                <a:cs typeface="Arial"/>
              </a:rPr>
              <a:t>adheze</a:t>
            </a:r>
            <a:r>
              <a:rPr sz="1600" spc="-40" dirty="0">
                <a:latin typeface="Arial"/>
                <a:cs typeface="Arial"/>
              </a:rPr>
              <a:t> </a:t>
            </a:r>
            <a:r>
              <a:rPr sz="1600" dirty="0">
                <a:latin typeface="Arial"/>
                <a:cs typeface="Arial"/>
              </a:rPr>
              <a:t>virových</a:t>
            </a:r>
            <a:r>
              <a:rPr sz="1600" spc="-50" dirty="0">
                <a:latin typeface="Arial"/>
                <a:cs typeface="Arial"/>
              </a:rPr>
              <a:t> </a:t>
            </a:r>
            <a:r>
              <a:rPr sz="1600" dirty="0">
                <a:latin typeface="Arial"/>
                <a:cs typeface="Arial"/>
              </a:rPr>
              <a:t>částic</a:t>
            </a:r>
            <a:r>
              <a:rPr sz="1600" spc="-35" dirty="0">
                <a:latin typeface="Arial"/>
                <a:cs typeface="Arial"/>
              </a:rPr>
              <a:t> </a:t>
            </a:r>
            <a:r>
              <a:rPr sz="1600" dirty="0">
                <a:latin typeface="Arial"/>
                <a:cs typeface="Arial"/>
              </a:rPr>
              <a:t>na</a:t>
            </a:r>
            <a:r>
              <a:rPr sz="1600" spc="-40" dirty="0">
                <a:latin typeface="Arial"/>
                <a:cs typeface="Arial"/>
              </a:rPr>
              <a:t> </a:t>
            </a:r>
            <a:r>
              <a:rPr sz="1600" spc="-10" dirty="0">
                <a:latin typeface="Arial"/>
                <a:cs typeface="Arial"/>
              </a:rPr>
              <a:t>buňky </a:t>
            </a:r>
            <a:r>
              <a:rPr sz="1600" dirty="0">
                <a:latin typeface="Arial"/>
                <a:cs typeface="Arial"/>
              </a:rPr>
              <a:t>hostitele,</a:t>
            </a:r>
            <a:r>
              <a:rPr sz="1600" spc="-45" dirty="0">
                <a:latin typeface="Arial"/>
                <a:cs typeface="Arial"/>
              </a:rPr>
              <a:t> </a:t>
            </a:r>
            <a:r>
              <a:rPr sz="1600" dirty="0">
                <a:latin typeface="Arial"/>
                <a:cs typeface="Arial"/>
              </a:rPr>
              <a:t>vazba</a:t>
            </a:r>
            <a:r>
              <a:rPr sz="1600" spc="-45" dirty="0">
                <a:latin typeface="Arial"/>
                <a:cs typeface="Arial"/>
              </a:rPr>
              <a:t> </a:t>
            </a:r>
            <a:r>
              <a:rPr sz="1600" dirty="0">
                <a:latin typeface="Arial"/>
                <a:cs typeface="Arial"/>
              </a:rPr>
              <a:t>na</a:t>
            </a:r>
            <a:r>
              <a:rPr sz="1600" spc="-40" dirty="0">
                <a:latin typeface="Arial"/>
                <a:cs typeface="Arial"/>
              </a:rPr>
              <a:t> </a:t>
            </a:r>
            <a:r>
              <a:rPr sz="1600" dirty="0">
                <a:latin typeface="Arial"/>
                <a:cs typeface="Arial"/>
              </a:rPr>
              <a:t>částice</a:t>
            </a:r>
            <a:r>
              <a:rPr sz="1600" spc="-50" dirty="0">
                <a:latin typeface="Arial"/>
                <a:cs typeface="Arial"/>
              </a:rPr>
              <a:t> </a:t>
            </a:r>
            <a:r>
              <a:rPr sz="1600" dirty="0">
                <a:latin typeface="Arial"/>
                <a:cs typeface="Arial"/>
              </a:rPr>
              <a:t>určitých</a:t>
            </a:r>
            <a:r>
              <a:rPr sz="1600" spc="-45" dirty="0">
                <a:latin typeface="Arial"/>
                <a:cs typeface="Arial"/>
              </a:rPr>
              <a:t> </a:t>
            </a:r>
            <a:r>
              <a:rPr sz="1600" dirty="0">
                <a:latin typeface="Arial"/>
                <a:cs typeface="Arial"/>
              </a:rPr>
              <a:t>typů</a:t>
            </a:r>
            <a:r>
              <a:rPr sz="1600" spc="-5" dirty="0">
                <a:latin typeface="Arial"/>
                <a:cs typeface="Arial"/>
              </a:rPr>
              <a:t> </a:t>
            </a:r>
            <a:r>
              <a:rPr sz="1600" dirty="0">
                <a:latin typeface="Arial"/>
                <a:cs typeface="Arial"/>
              </a:rPr>
              <a:t>virů),</a:t>
            </a:r>
            <a:r>
              <a:rPr sz="1600" spc="-30" dirty="0">
                <a:latin typeface="Arial"/>
                <a:cs typeface="Arial"/>
              </a:rPr>
              <a:t> </a:t>
            </a:r>
            <a:r>
              <a:rPr sz="1600" spc="-10" dirty="0">
                <a:latin typeface="Arial"/>
                <a:cs typeface="Arial"/>
              </a:rPr>
              <a:t>antifungální</a:t>
            </a:r>
            <a:r>
              <a:rPr sz="1600" spc="-45" dirty="0">
                <a:latin typeface="Arial"/>
                <a:cs typeface="Arial"/>
              </a:rPr>
              <a:t> </a:t>
            </a:r>
            <a:r>
              <a:rPr sz="1600" dirty="0">
                <a:latin typeface="Arial"/>
                <a:cs typeface="Arial"/>
              </a:rPr>
              <a:t>(proti</a:t>
            </a:r>
            <a:r>
              <a:rPr sz="1600" spc="20" dirty="0">
                <a:latin typeface="Arial"/>
                <a:cs typeface="Arial"/>
              </a:rPr>
              <a:t> </a:t>
            </a:r>
            <a:r>
              <a:rPr sz="1600" i="1" dirty="0">
                <a:latin typeface="Arial"/>
                <a:cs typeface="Arial"/>
              </a:rPr>
              <a:t>C.</a:t>
            </a:r>
            <a:r>
              <a:rPr sz="1600" i="1" spc="-45" dirty="0">
                <a:latin typeface="Arial"/>
                <a:cs typeface="Arial"/>
              </a:rPr>
              <a:t> </a:t>
            </a:r>
            <a:r>
              <a:rPr sz="1600" i="1" dirty="0">
                <a:latin typeface="Arial"/>
                <a:cs typeface="Arial"/>
              </a:rPr>
              <a:t>albicans</a:t>
            </a:r>
            <a:r>
              <a:rPr sz="1600" dirty="0">
                <a:latin typeface="Arial"/>
                <a:cs typeface="Arial"/>
              </a:rPr>
              <a:t>)</a:t>
            </a:r>
            <a:r>
              <a:rPr sz="1600" spc="-55" dirty="0">
                <a:latin typeface="Arial"/>
                <a:cs typeface="Arial"/>
              </a:rPr>
              <a:t> </a:t>
            </a:r>
            <a:r>
              <a:rPr sz="1600" dirty="0">
                <a:latin typeface="Arial"/>
                <a:cs typeface="Arial"/>
              </a:rPr>
              <a:t>aktivita,</a:t>
            </a:r>
            <a:r>
              <a:rPr sz="1600" spc="-45" dirty="0">
                <a:latin typeface="Arial"/>
                <a:cs typeface="Arial"/>
              </a:rPr>
              <a:t> </a:t>
            </a:r>
            <a:r>
              <a:rPr sz="1600" dirty="0">
                <a:latin typeface="Arial"/>
                <a:cs typeface="Arial"/>
              </a:rPr>
              <a:t>stimulace</a:t>
            </a:r>
            <a:r>
              <a:rPr sz="1600" spc="-50" dirty="0">
                <a:latin typeface="Arial"/>
                <a:cs typeface="Arial"/>
              </a:rPr>
              <a:t> </a:t>
            </a:r>
            <a:r>
              <a:rPr sz="1600" spc="-10" dirty="0">
                <a:latin typeface="Arial"/>
                <a:cs typeface="Arial"/>
              </a:rPr>
              <a:t>fagocytózy.</a:t>
            </a:r>
            <a:endParaRPr sz="1600" dirty="0">
              <a:latin typeface="Arial"/>
              <a:cs typeface="Arial"/>
            </a:endParaRPr>
          </a:p>
          <a:p>
            <a:pPr>
              <a:lnSpc>
                <a:spcPct val="100000"/>
              </a:lnSpc>
              <a:spcBef>
                <a:spcPts val="80"/>
              </a:spcBef>
            </a:pPr>
            <a:endParaRPr sz="1600" dirty="0">
              <a:latin typeface="Arial"/>
              <a:cs typeface="Arial"/>
            </a:endParaRPr>
          </a:p>
          <a:p>
            <a:pPr marL="856615" marR="1506855" indent="-806450">
              <a:lnSpc>
                <a:spcPct val="100000"/>
              </a:lnSpc>
              <a:spcBef>
                <a:spcPts val="5"/>
              </a:spcBef>
            </a:pPr>
            <a:r>
              <a:rPr sz="1600" i="1" dirty="0">
                <a:latin typeface="Arial"/>
                <a:cs typeface="Arial"/>
              </a:rPr>
              <a:t>LYZL2</a:t>
            </a:r>
            <a:r>
              <a:rPr sz="1600" i="1" spc="-35"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gen</a:t>
            </a:r>
            <a:r>
              <a:rPr sz="1600" spc="-40" dirty="0">
                <a:latin typeface="Arial"/>
                <a:cs typeface="Arial"/>
              </a:rPr>
              <a:t> </a:t>
            </a:r>
            <a:r>
              <a:rPr sz="1600" dirty="0">
                <a:latin typeface="Arial"/>
                <a:cs typeface="Arial"/>
              </a:rPr>
              <a:t>pro</a:t>
            </a:r>
            <a:r>
              <a:rPr sz="1600" spc="-20" dirty="0">
                <a:latin typeface="Arial"/>
                <a:cs typeface="Arial"/>
              </a:rPr>
              <a:t> </a:t>
            </a:r>
            <a:r>
              <a:rPr sz="1600" dirty="0">
                <a:latin typeface="Arial"/>
                <a:cs typeface="Arial"/>
              </a:rPr>
              <a:t>lysozymu</a:t>
            </a:r>
            <a:r>
              <a:rPr sz="1600" spc="-5" dirty="0">
                <a:latin typeface="Arial"/>
                <a:cs typeface="Arial"/>
              </a:rPr>
              <a:t> </a:t>
            </a:r>
            <a:r>
              <a:rPr sz="1600" dirty="0">
                <a:latin typeface="Arial"/>
                <a:cs typeface="Arial"/>
              </a:rPr>
              <a:t>podobný</a:t>
            </a:r>
            <a:r>
              <a:rPr sz="1600" spc="-25" dirty="0">
                <a:latin typeface="Arial"/>
                <a:cs typeface="Arial"/>
              </a:rPr>
              <a:t> </a:t>
            </a:r>
            <a:r>
              <a:rPr sz="1600" dirty="0">
                <a:latin typeface="Arial"/>
                <a:cs typeface="Arial"/>
              </a:rPr>
              <a:t>protein</a:t>
            </a:r>
            <a:r>
              <a:rPr sz="1600" spc="-25" dirty="0">
                <a:latin typeface="Arial"/>
                <a:cs typeface="Arial"/>
              </a:rPr>
              <a:t> </a:t>
            </a:r>
            <a:r>
              <a:rPr sz="1600" dirty="0">
                <a:latin typeface="Arial"/>
                <a:cs typeface="Arial"/>
              </a:rPr>
              <a:t>2</a:t>
            </a:r>
            <a:r>
              <a:rPr sz="1600" spc="-40" dirty="0">
                <a:latin typeface="Arial"/>
                <a:cs typeface="Arial"/>
              </a:rPr>
              <a:t> </a:t>
            </a:r>
            <a:r>
              <a:rPr sz="1600" spc="-20" dirty="0">
                <a:latin typeface="Arial"/>
                <a:cs typeface="Arial"/>
              </a:rPr>
              <a:t>(lysozyme-</a:t>
            </a:r>
            <a:r>
              <a:rPr sz="1600" dirty="0">
                <a:latin typeface="Arial"/>
                <a:cs typeface="Arial"/>
              </a:rPr>
              <a:t>like</a:t>
            </a:r>
            <a:r>
              <a:rPr sz="1600" spc="-15" dirty="0">
                <a:latin typeface="Arial"/>
                <a:cs typeface="Arial"/>
              </a:rPr>
              <a:t> </a:t>
            </a:r>
            <a:r>
              <a:rPr sz="1600" dirty="0">
                <a:latin typeface="Arial"/>
                <a:cs typeface="Arial"/>
              </a:rPr>
              <a:t>protein</a:t>
            </a:r>
            <a:r>
              <a:rPr sz="1600" spc="-25" dirty="0">
                <a:latin typeface="Arial"/>
                <a:cs typeface="Arial"/>
              </a:rPr>
              <a:t> </a:t>
            </a:r>
            <a:r>
              <a:rPr sz="1600" dirty="0">
                <a:latin typeface="Arial"/>
                <a:cs typeface="Arial"/>
              </a:rPr>
              <a:t>2)</a:t>
            </a:r>
            <a:r>
              <a:rPr sz="1600" spc="-20"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součástí</a:t>
            </a:r>
            <a:r>
              <a:rPr sz="1600" spc="-40" dirty="0">
                <a:latin typeface="Arial"/>
                <a:cs typeface="Arial"/>
              </a:rPr>
              <a:t> </a:t>
            </a:r>
            <a:r>
              <a:rPr sz="1600" dirty="0">
                <a:latin typeface="Arial"/>
                <a:cs typeface="Arial"/>
              </a:rPr>
              <a:t>rodiny</a:t>
            </a:r>
            <a:r>
              <a:rPr sz="1600" spc="-35" dirty="0">
                <a:latin typeface="Arial"/>
                <a:cs typeface="Arial"/>
              </a:rPr>
              <a:t> </a:t>
            </a:r>
            <a:r>
              <a:rPr sz="1600" dirty="0">
                <a:latin typeface="Arial"/>
                <a:cs typeface="Arial"/>
              </a:rPr>
              <a:t>lysozymů typu </a:t>
            </a:r>
            <a:r>
              <a:rPr sz="1600" spc="-25" dirty="0">
                <a:latin typeface="Arial"/>
                <a:cs typeface="Arial"/>
              </a:rPr>
              <a:t>C. </a:t>
            </a:r>
            <a:r>
              <a:rPr sz="1600" dirty="0">
                <a:latin typeface="Arial"/>
                <a:cs typeface="Arial"/>
              </a:rPr>
              <a:t>Hydrolyzuje</a:t>
            </a:r>
            <a:r>
              <a:rPr sz="1600" spc="-20" dirty="0">
                <a:latin typeface="Arial"/>
                <a:cs typeface="Arial"/>
              </a:rPr>
              <a:t> </a:t>
            </a:r>
            <a:r>
              <a:rPr sz="1600" dirty="0">
                <a:latin typeface="Arial"/>
                <a:cs typeface="Arial"/>
              </a:rPr>
              <a:t>glykosidické</a:t>
            </a:r>
            <a:r>
              <a:rPr sz="1600" spc="-60" dirty="0">
                <a:latin typeface="Arial"/>
                <a:cs typeface="Arial"/>
              </a:rPr>
              <a:t> </a:t>
            </a:r>
            <a:r>
              <a:rPr sz="1600" dirty="0">
                <a:latin typeface="Arial"/>
                <a:cs typeface="Arial"/>
              </a:rPr>
              <a:t>vazby</a:t>
            </a:r>
            <a:r>
              <a:rPr sz="1600" spc="-40" dirty="0">
                <a:latin typeface="Arial"/>
                <a:cs typeface="Arial"/>
              </a:rPr>
              <a:t> </a:t>
            </a:r>
            <a:r>
              <a:rPr sz="1600" dirty="0">
                <a:latin typeface="Arial"/>
                <a:cs typeface="Arial"/>
              </a:rPr>
              <a:t>v</a:t>
            </a:r>
            <a:r>
              <a:rPr sz="1600" spc="-20" dirty="0">
                <a:latin typeface="Arial"/>
                <a:cs typeface="Arial"/>
              </a:rPr>
              <a:t> </a:t>
            </a:r>
            <a:r>
              <a:rPr sz="1600" spc="-10" dirty="0">
                <a:latin typeface="Arial"/>
                <a:cs typeface="Arial"/>
              </a:rPr>
              <a:t>peptidoglykanech</a:t>
            </a:r>
            <a:r>
              <a:rPr sz="1600" spc="-30" dirty="0">
                <a:latin typeface="Arial"/>
                <a:cs typeface="Arial"/>
              </a:rPr>
              <a:t> </a:t>
            </a:r>
            <a:r>
              <a:rPr sz="1600" dirty="0">
                <a:latin typeface="Arial"/>
                <a:cs typeface="Arial"/>
              </a:rPr>
              <a:t>(rozkládá</a:t>
            </a:r>
            <a:r>
              <a:rPr sz="1600" spc="-45" dirty="0">
                <a:latin typeface="Arial"/>
                <a:cs typeface="Arial"/>
              </a:rPr>
              <a:t> </a:t>
            </a:r>
            <a:r>
              <a:rPr sz="1600" dirty="0">
                <a:latin typeface="Arial"/>
                <a:cs typeface="Arial"/>
              </a:rPr>
              <a:t>buněčnou</a:t>
            </a:r>
            <a:r>
              <a:rPr sz="1600" spc="-40" dirty="0">
                <a:latin typeface="Arial"/>
                <a:cs typeface="Arial"/>
              </a:rPr>
              <a:t> </a:t>
            </a:r>
            <a:r>
              <a:rPr sz="1600" dirty="0">
                <a:latin typeface="Arial"/>
                <a:cs typeface="Arial"/>
              </a:rPr>
              <a:t>stěnu</a:t>
            </a:r>
            <a:r>
              <a:rPr sz="1600" spc="-30" dirty="0">
                <a:latin typeface="Arial"/>
                <a:cs typeface="Arial"/>
              </a:rPr>
              <a:t> </a:t>
            </a:r>
            <a:r>
              <a:rPr sz="1600" dirty="0">
                <a:latin typeface="Arial"/>
                <a:cs typeface="Arial"/>
              </a:rPr>
              <a:t>G</a:t>
            </a:r>
            <a:r>
              <a:rPr sz="1575" baseline="26455" dirty="0">
                <a:latin typeface="Arial"/>
                <a:cs typeface="Arial"/>
              </a:rPr>
              <a:t>+</a:t>
            </a:r>
            <a:r>
              <a:rPr sz="1575" spc="195" baseline="26455" dirty="0">
                <a:latin typeface="Arial"/>
                <a:cs typeface="Arial"/>
              </a:rPr>
              <a:t> </a:t>
            </a:r>
            <a:r>
              <a:rPr sz="1600" spc="-10" dirty="0">
                <a:latin typeface="Arial"/>
                <a:cs typeface="Arial"/>
              </a:rPr>
              <a:t>bakterií).</a:t>
            </a:r>
            <a:endParaRPr sz="1600" dirty="0">
              <a:latin typeface="Arial"/>
              <a:cs typeface="Arial"/>
            </a:endParaRPr>
          </a:p>
        </p:txBody>
      </p:sp>
      <p:sp>
        <p:nvSpPr>
          <p:cNvPr id="6" name="object 6"/>
          <p:cNvSpPr txBox="1"/>
          <p:nvPr/>
        </p:nvSpPr>
        <p:spPr>
          <a:xfrm>
            <a:off x="10204195" y="3423920"/>
            <a:ext cx="1892935" cy="116839"/>
          </a:xfrm>
          <a:prstGeom prst="rect">
            <a:avLst/>
          </a:prstGeom>
        </p:spPr>
        <p:txBody>
          <a:bodyPr vert="horz" wrap="square" lIns="0" tIns="12700" rIns="0" bIns="0" rtlCol="0">
            <a:spAutoFit/>
          </a:bodyPr>
          <a:lstStyle/>
          <a:p>
            <a:pPr marL="12700">
              <a:lnSpc>
                <a:spcPct val="100000"/>
              </a:lnSpc>
              <a:spcBef>
                <a:spcPts val="100"/>
              </a:spcBef>
            </a:pPr>
            <a:r>
              <a:rPr sz="600" u="sng" spc="-10" dirty="0">
                <a:solidFill>
                  <a:srgbClr val="0000DC"/>
                </a:solidFill>
                <a:uFill>
                  <a:solidFill>
                    <a:srgbClr val="0000DC"/>
                  </a:solidFill>
                </a:uFill>
                <a:latin typeface="Tahoma"/>
                <a:cs typeface="Tahoma"/>
                <a:hlinkClick r:id="rId3"/>
              </a:rPr>
              <a:t>https://doi.org/10.1590/1807-3107bor-2017.vol31.0041</a:t>
            </a:r>
            <a:endParaRPr sz="600">
              <a:latin typeface="Tahoma"/>
              <a:cs typeface="Tahom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0" y="35051"/>
            <a:ext cx="5317236" cy="3493008"/>
          </a:xfrm>
          <a:prstGeom prst="rect">
            <a:avLst/>
          </a:prstGeom>
        </p:spPr>
      </p:pic>
      <p:sp>
        <p:nvSpPr>
          <p:cNvPr id="3" name="object 3"/>
          <p:cNvSpPr txBox="1"/>
          <p:nvPr/>
        </p:nvSpPr>
        <p:spPr>
          <a:xfrm>
            <a:off x="10204195" y="3423920"/>
            <a:ext cx="1892935" cy="116839"/>
          </a:xfrm>
          <a:prstGeom prst="rect">
            <a:avLst/>
          </a:prstGeom>
        </p:spPr>
        <p:txBody>
          <a:bodyPr vert="horz" wrap="square" lIns="0" tIns="12700" rIns="0" bIns="0" rtlCol="0">
            <a:spAutoFit/>
          </a:bodyPr>
          <a:lstStyle/>
          <a:p>
            <a:pPr marL="12700">
              <a:lnSpc>
                <a:spcPct val="100000"/>
              </a:lnSpc>
              <a:spcBef>
                <a:spcPts val="100"/>
              </a:spcBef>
            </a:pPr>
            <a:r>
              <a:rPr sz="600" u="sng" spc="-10" dirty="0">
                <a:solidFill>
                  <a:srgbClr val="0000DC"/>
                </a:solidFill>
                <a:uFill>
                  <a:solidFill>
                    <a:srgbClr val="0000DC"/>
                  </a:solidFill>
                </a:uFill>
                <a:latin typeface="Tahoma"/>
                <a:cs typeface="Tahoma"/>
                <a:hlinkClick r:id="rId3"/>
              </a:rPr>
              <a:t>https://doi.org/10.1590/1807-3107bor-2017.vol31.0041</a:t>
            </a:r>
            <a:endParaRPr sz="600">
              <a:latin typeface="Tahoma"/>
              <a:cs typeface="Tahoma"/>
            </a:endParaRPr>
          </a:p>
        </p:txBody>
      </p:sp>
      <p:sp>
        <p:nvSpPr>
          <p:cNvPr id="4" name="object 4"/>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5" name="object 5"/>
          <p:cNvSpPr txBox="1">
            <a:spLocks noGrp="1"/>
          </p:cNvSpPr>
          <p:nvPr>
            <p:ph type="body" idx="1"/>
          </p:nvPr>
        </p:nvSpPr>
        <p:spPr>
          <a:prstGeom prst="rect">
            <a:avLst/>
          </a:prstGeom>
        </p:spPr>
        <p:txBody>
          <a:bodyPr vert="horz" wrap="square" lIns="0" tIns="42545" rIns="0" bIns="0" rtlCol="0">
            <a:spAutoFit/>
          </a:bodyPr>
          <a:lstStyle/>
          <a:p>
            <a:pPr marL="12700">
              <a:lnSpc>
                <a:spcPct val="100000"/>
              </a:lnSpc>
              <a:spcBef>
                <a:spcPts val="335"/>
              </a:spcBef>
              <a:tabLst>
                <a:tab pos="192405" algn="l"/>
              </a:tabLst>
            </a:pPr>
            <a:r>
              <a:rPr dirty="0">
                <a:solidFill>
                  <a:srgbClr val="0000DC"/>
                </a:solidFill>
              </a:rPr>
              <a:t>̶	</a:t>
            </a:r>
            <a:r>
              <a:rPr dirty="0"/>
              <a:t>Kandidátní</a:t>
            </a:r>
            <a:r>
              <a:rPr spc="-95" dirty="0"/>
              <a:t> </a:t>
            </a:r>
            <a:r>
              <a:rPr dirty="0"/>
              <a:t>geny</a:t>
            </a:r>
            <a:r>
              <a:rPr spc="-80" dirty="0"/>
              <a:t> </a:t>
            </a:r>
            <a:r>
              <a:rPr dirty="0"/>
              <a:t>asociované</a:t>
            </a:r>
            <a:r>
              <a:rPr spc="-80" dirty="0"/>
              <a:t> </a:t>
            </a:r>
            <a:r>
              <a:rPr dirty="0"/>
              <a:t>s</a:t>
            </a:r>
            <a:r>
              <a:rPr spc="-90" dirty="0"/>
              <a:t> </a:t>
            </a:r>
            <a:r>
              <a:rPr spc="-10" dirty="0"/>
              <a:t>rizikem</a:t>
            </a:r>
          </a:p>
          <a:p>
            <a:pPr marL="2684780">
              <a:lnSpc>
                <a:spcPct val="100000"/>
              </a:lnSpc>
              <a:spcBef>
                <a:spcPts val="240"/>
              </a:spcBef>
            </a:pPr>
            <a:r>
              <a:rPr dirty="0"/>
              <a:t>vzniku</a:t>
            </a:r>
            <a:r>
              <a:rPr spc="-100" dirty="0"/>
              <a:t> </a:t>
            </a:r>
            <a:r>
              <a:rPr dirty="0"/>
              <a:t>zubního</a:t>
            </a:r>
            <a:r>
              <a:rPr spc="-90" dirty="0"/>
              <a:t> </a:t>
            </a:r>
            <a:r>
              <a:rPr spc="-20" dirty="0"/>
              <a:t>kazu</a:t>
            </a:r>
          </a:p>
          <a:p>
            <a:pPr marL="265430">
              <a:lnSpc>
                <a:spcPct val="100000"/>
              </a:lnSpc>
              <a:spcBef>
                <a:spcPts val="2690"/>
              </a:spcBef>
              <a:tabLst>
                <a:tab pos="443865" algn="l"/>
              </a:tabLst>
            </a:pPr>
            <a:r>
              <a:rPr sz="2000" dirty="0">
                <a:solidFill>
                  <a:srgbClr val="0000DC"/>
                </a:solidFill>
              </a:rPr>
              <a:t>̶	</a:t>
            </a:r>
            <a:r>
              <a:rPr sz="2000" u="sng" dirty="0">
                <a:uFill>
                  <a:solidFill>
                    <a:srgbClr val="000000"/>
                  </a:solidFill>
                </a:uFill>
              </a:rPr>
              <a:t>Proteiny</a:t>
            </a:r>
            <a:r>
              <a:rPr sz="2000" u="sng" spc="-25" dirty="0">
                <a:uFill>
                  <a:solidFill>
                    <a:srgbClr val="000000"/>
                  </a:solidFill>
                </a:uFill>
              </a:rPr>
              <a:t> </a:t>
            </a:r>
            <a:r>
              <a:rPr sz="2000" u="sng" spc="-10" dirty="0">
                <a:uFill>
                  <a:solidFill>
                    <a:srgbClr val="000000"/>
                  </a:solidFill>
                </a:uFill>
              </a:rPr>
              <a:t>sliny</a:t>
            </a:r>
            <a:endParaRPr sz="2000"/>
          </a:p>
        </p:txBody>
      </p:sp>
      <p:sp>
        <p:nvSpPr>
          <p:cNvPr id="6" name="object 6"/>
          <p:cNvSpPr txBox="1"/>
          <p:nvPr/>
        </p:nvSpPr>
        <p:spPr>
          <a:xfrm>
            <a:off x="920292" y="3852417"/>
            <a:ext cx="10857230" cy="2219960"/>
          </a:xfrm>
          <a:prstGeom prst="rect">
            <a:avLst/>
          </a:prstGeom>
        </p:spPr>
        <p:txBody>
          <a:bodyPr vert="horz" wrap="square" lIns="0" tIns="12065" rIns="0" bIns="0" rtlCol="0">
            <a:spAutoFit/>
          </a:bodyPr>
          <a:lstStyle/>
          <a:p>
            <a:pPr marL="725805" marR="1442720" indent="-713740">
              <a:lnSpc>
                <a:spcPct val="100000"/>
              </a:lnSpc>
              <a:spcBef>
                <a:spcPts val="95"/>
              </a:spcBef>
            </a:pPr>
            <a:r>
              <a:rPr sz="1600" i="1" dirty="0">
                <a:latin typeface="Arial"/>
                <a:cs typeface="Arial"/>
              </a:rPr>
              <a:t>CA6</a:t>
            </a:r>
            <a:r>
              <a:rPr sz="1600" i="1" spc="-45" dirty="0">
                <a:latin typeface="Arial"/>
                <a:cs typeface="Arial"/>
              </a:rPr>
              <a:t> </a:t>
            </a:r>
            <a:r>
              <a:rPr sz="1600" dirty="0">
                <a:latin typeface="Arial"/>
                <a:cs typeface="Arial"/>
              </a:rPr>
              <a:t>–</a:t>
            </a:r>
            <a:r>
              <a:rPr sz="1600" spc="-45" dirty="0">
                <a:latin typeface="Arial"/>
                <a:cs typeface="Arial"/>
              </a:rPr>
              <a:t> </a:t>
            </a:r>
            <a:r>
              <a:rPr sz="1600" dirty="0">
                <a:latin typeface="Arial"/>
                <a:cs typeface="Arial"/>
              </a:rPr>
              <a:t>gen</a:t>
            </a:r>
            <a:r>
              <a:rPr sz="1600" spc="-35" dirty="0">
                <a:latin typeface="Arial"/>
                <a:cs typeface="Arial"/>
              </a:rPr>
              <a:t> </a:t>
            </a:r>
            <a:r>
              <a:rPr sz="1600" dirty="0">
                <a:latin typeface="Arial"/>
                <a:cs typeface="Arial"/>
              </a:rPr>
              <a:t>pro</a:t>
            </a:r>
            <a:r>
              <a:rPr sz="1600" spc="-30" dirty="0">
                <a:latin typeface="Arial"/>
                <a:cs typeface="Arial"/>
              </a:rPr>
              <a:t> </a:t>
            </a:r>
            <a:r>
              <a:rPr sz="1600" dirty="0">
                <a:latin typeface="Arial"/>
                <a:cs typeface="Arial"/>
              </a:rPr>
              <a:t>karbonickou</a:t>
            </a:r>
            <a:r>
              <a:rPr sz="1600" spc="-50" dirty="0">
                <a:latin typeface="Arial"/>
                <a:cs typeface="Arial"/>
              </a:rPr>
              <a:t> </a:t>
            </a:r>
            <a:r>
              <a:rPr sz="1600" dirty="0">
                <a:latin typeface="Arial"/>
                <a:cs typeface="Arial"/>
              </a:rPr>
              <a:t>anhydrázu</a:t>
            </a:r>
            <a:r>
              <a:rPr sz="1600" spc="-20" dirty="0">
                <a:latin typeface="Arial"/>
                <a:cs typeface="Arial"/>
              </a:rPr>
              <a:t> </a:t>
            </a:r>
            <a:r>
              <a:rPr sz="1600" dirty="0">
                <a:latin typeface="Arial"/>
                <a:cs typeface="Arial"/>
              </a:rPr>
              <a:t>VI</a:t>
            </a:r>
            <a:r>
              <a:rPr sz="1600" spc="-30" dirty="0">
                <a:latin typeface="Arial"/>
                <a:cs typeface="Arial"/>
              </a:rPr>
              <a:t> </a:t>
            </a:r>
            <a:r>
              <a:rPr sz="1600" dirty="0">
                <a:latin typeface="Arial"/>
                <a:cs typeface="Arial"/>
              </a:rPr>
              <a:t>–</a:t>
            </a:r>
            <a:r>
              <a:rPr sz="1600" spc="-45" dirty="0">
                <a:latin typeface="Arial"/>
                <a:cs typeface="Arial"/>
              </a:rPr>
              <a:t> </a:t>
            </a:r>
            <a:r>
              <a:rPr sz="1600" dirty="0">
                <a:latin typeface="Arial"/>
                <a:cs typeface="Arial"/>
              </a:rPr>
              <a:t>enzym</a:t>
            </a:r>
            <a:r>
              <a:rPr sz="1600" spc="-10" dirty="0">
                <a:latin typeface="Arial"/>
                <a:cs typeface="Arial"/>
              </a:rPr>
              <a:t> </a:t>
            </a:r>
            <a:r>
              <a:rPr sz="1600" dirty="0">
                <a:latin typeface="Arial"/>
                <a:cs typeface="Arial"/>
              </a:rPr>
              <a:t>gustin,</a:t>
            </a:r>
            <a:r>
              <a:rPr sz="1600" spc="-45" dirty="0">
                <a:latin typeface="Arial"/>
                <a:cs typeface="Arial"/>
              </a:rPr>
              <a:t> </a:t>
            </a:r>
            <a:r>
              <a:rPr sz="1600" dirty="0">
                <a:latin typeface="Arial"/>
                <a:cs typeface="Arial"/>
              </a:rPr>
              <a:t>katalyzuje</a:t>
            </a:r>
            <a:r>
              <a:rPr sz="1600" spc="-45" dirty="0">
                <a:latin typeface="Arial"/>
                <a:cs typeface="Arial"/>
              </a:rPr>
              <a:t> </a:t>
            </a:r>
            <a:r>
              <a:rPr sz="1600" dirty="0">
                <a:latin typeface="Arial"/>
                <a:cs typeface="Arial"/>
              </a:rPr>
              <a:t>hydrataci</a:t>
            </a:r>
            <a:r>
              <a:rPr sz="1600" spc="-15" dirty="0">
                <a:latin typeface="Arial"/>
                <a:cs typeface="Arial"/>
              </a:rPr>
              <a:t> </a:t>
            </a:r>
            <a:r>
              <a:rPr sz="1600" dirty="0">
                <a:latin typeface="Arial"/>
                <a:cs typeface="Arial"/>
              </a:rPr>
              <a:t>oxidu</a:t>
            </a:r>
            <a:r>
              <a:rPr sz="1600" spc="-45" dirty="0">
                <a:latin typeface="Arial"/>
                <a:cs typeface="Arial"/>
              </a:rPr>
              <a:t> </a:t>
            </a:r>
            <a:r>
              <a:rPr sz="1600" dirty="0">
                <a:latin typeface="Arial"/>
                <a:cs typeface="Arial"/>
              </a:rPr>
              <a:t>uhličitého</a:t>
            </a:r>
            <a:r>
              <a:rPr sz="1600" spc="-65" dirty="0">
                <a:latin typeface="Arial"/>
                <a:cs typeface="Arial"/>
              </a:rPr>
              <a:t> </a:t>
            </a:r>
            <a:r>
              <a:rPr sz="1600" dirty="0">
                <a:latin typeface="Arial"/>
                <a:cs typeface="Arial"/>
              </a:rPr>
              <a:t>za</a:t>
            </a:r>
            <a:r>
              <a:rPr sz="1600" spc="-45" dirty="0">
                <a:latin typeface="Arial"/>
                <a:cs typeface="Arial"/>
              </a:rPr>
              <a:t> </a:t>
            </a:r>
            <a:r>
              <a:rPr sz="1600" spc="-10" dirty="0">
                <a:latin typeface="Arial"/>
                <a:cs typeface="Arial"/>
              </a:rPr>
              <a:t>vzniku hydrogenuhličitanového</a:t>
            </a:r>
            <a:r>
              <a:rPr sz="1600" spc="-45" dirty="0">
                <a:latin typeface="Arial"/>
                <a:cs typeface="Arial"/>
              </a:rPr>
              <a:t> </a:t>
            </a:r>
            <a:r>
              <a:rPr sz="1600" dirty="0">
                <a:latin typeface="Arial"/>
                <a:cs typeface="Arial"/>
              </a:rPr>
              <a:t>iontu</a:t>
            </a:r>
            <a:r>
              <a:rPr sz="1600" spc="-45" dirty="0">
                <a:latin typeface="Arial"/>
                <a:cs typeface="Arial"/>
              </a:rPr>
              <a:t> </a:t>
            </a:r>
            <a:r>
              <a:rPr sz="1600" dirty="0">
                <a:latin typeface="Arial"/>
                <a:cs typeface="Arial"/>
              </a:rPr>
              <a:t>a</a:t>
            </a:r>
            <a:r>
              <a:rPr sz="1600" spc="-45" dirty="0">
                <a:latin typeface="Arial"/>
                <a:cs typeface="Arial"/>
              </a:rPr>
              <a:t> </a:t>
            </a:r>
            <a:r>
              <a:rPr sz="1600" dirty="0">
                <a:latin typeface="Arial"/>
                <a:cs typeface="Arial"/>
              </a:rPr>
              <a:t>protonu,</a:t>
            </a:r>
            <a:r>
              <a:rPr sz="1600" spc="-15" dirty="0">
                <a:latin typeface="Arial"/>
                <a:cs typeface="Arial"/>
              </a:rPr>
              <a:t> </a:t>
            </a:r>
            <a:r>
              <a:rPr sz="1600" dirty="0">
                <a:latin typeface="Arial"/>
                <a:cs typeface="Arial"/>
              </a:rPr>
              <a:t>kontrola</a:t>
            </a:r>
            <a:r>
              <a:rPr sz="1600" spc="-30" dirty="0">
                <a:latin typeface="Arial"/>
                <a:cs typeface="Arial"/>
              </a:rPr>
              <a:t> </a:t>
            </a:r>
            <a:r>
              <a:rPr sz="1600" dirty="0">
                <a:latin typeface="Arial"/>
                <a:cs typeface="Arial"/>
              </a:rPr>
              <a:t>pH</a:t>
            </a:r>
            <a:r>
              <a:rPr sz="1600" spc="-45" dirty="0">
                <a:latin typeface="Arial"/>
                <a:cs typeface="Arial"/>
              </a:rPr>
              <a:t> </a:t>
            </a:r>
            <a:r>
              <a:rPr sz="1600" dirty="0">
                <a:latin typeface="Arial"/>
                <a:cs typeface="Arial"/>
              </a:rPr>
              <a:t>sliny</a:t>
            </a:r>
            <a:r>
              <a:rPr sz="1600" spc="-60" dirty="0">
                <a:latin typeface="Arial"/>
                <a:cs typeface="Arial"/>
              </a:rPr>
              <a:t> </a:t>
            </a:r>
            <a:r>
              <a:rPr sz="1600" dirty="0">
                <a:latin typeface="Arial"/>
                <a:cs typeface="Arial"/>
              </a:rPr>
              <a:t>(bikarbonátový</a:t>
            </a:r>
            <a:r>
              <a:rPr sz="1600" spc="-20" dirty="0">
                <a:latin typeface="Arial"/>
                <a:cs typeface="Arial"/>
              </a:rPr>
              <a:t> </a:t>
            </a:r>
            <a:r>
              <a:rPr sz="1600" dirty="0">
                <a:latin typeface="Arial"/>
                <a:cs typeface="Arial"/>
              </a:rPr>
              <a:t>pufrační</a:t>
            </a:r>
            <a:r>
              <a:rPr sz="1600" spc="-25" dirty="0">
                <a:latin typeface="Arial"/>
                <a:cs typeface="Arial"/>
              </a:rPr>
              <a:t> </a:t>
            </a:r>
            <a:r>
              <a:rPr sz="1600" spc="-10" dirty="0">
                <a:latin typeface="Arial"/>
                <a:cs typeface="Arial"/>
              </a:rPr>
              <a:t>systém).</a:t>
            </a:r>
            <a:endParaRPr sz="1600" dirty="0">
              <a:latin typeface="Arial"/>
              <a:cs typeface="Arial"/>
            </a:endParaRPr>
          </a:p>
          <a:p>
            <a:pPr>
              <a:lnSpc>
                <a:spcPct val="100000"/>
              </a:lnSpc>
              <a:spcBef>
                <a:spcPts val="80"/>
              </a:spcBef>
            </a:pPr>
            <a:endParaRPr sz="1600" dirty="0">
              <a:latin typeface="Arial"/>
              <a:cs typeface="Arial"/>
            </a:endParaRPr>
          </a:p>
          <a:p>
            <a:pPr marL="12700">
              <a:lnSpc>
                <a:spcPct val="100000"/>
              </a:lnSpc>
            </a:pPr>
            <a:r>
              <a:rPr sz="1600" i="1" dirty="0">
                <a:latin typeface="Arial"/>
                <a:cs typeface="Arial"/>
              </a:rPr>
              <a:t>MUC7</a:t>
            </a:r>
            <a:r>
              <a:rPr sz="1600" i="1" spc="-10"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gen</a:t>
            </a:r>
            <a:r>
              <a:rPr sz="1600" spc="-30" dirty="0">
                <a:latin typeface="Arial"/>
                <a:cs typeface="Arial"/>
              </a:rPr>
              <a:t> </a:t>
            </a:r>
            <a:r>
              <a:rPr sz="1600" dirty="0">
                <a:latin typeface="Arial"/>
                <a:cs typeface="Arial"/>
              </a:rPr>
              <a:t>pro</a:t>
            </a:r>
            <a:r>
              <a:rPr sz="1600" spc="-5" dirty="0">
                <a:latin typeface="Arial"/>
                <a:cs typeface="Arial"/>
              </a:rPr>
              <a:t> </a:t>
            </a:r>
            <a:r>
              <a:rPr sz="1600" dirty="0">
                <a:latin typeface="Arial"/>
                <a:cs typeface="Arial"/>
              </a:rPr>
              <a:t>mucin</a:t>
            </a:r>
            <a:r>
              <a:rPr sz="1600" spc="-40" dirty="0">
                <a:latin typeface="Arial"/>
                <a:cs typeface="Arial"/>
              </a:rPr>
              <a:t> </a:t>
            </a:r>
            <a:r>
              <a:rPr sz="1600" dirty="0">
                <a:latin typeface="Arial"/>
                <a:cs typeface="Arial"/>
              </a:rPr>
              <a:t>7</a:t>
            </a:r>
            <a:r>
              <a:rPr sz="1600" spc="-10" dirty="0">
                <a:latin typeface="Arial"/>
                <a:cs typeface="Arial"/>
              </a:rPr>
              <a:t> </a:t>
            </a:r>
            <a:r>
              <a:rPr sz="1600" dirty="0">
                <a:latin typeface="Arial"/>
                <a:cs typeface="Arial"/>
              </a:rPr>
              <a:t>–</a:t>
            </a:r>
            <a:r>
              <a:rPr sz="1600" spc="-30" dirty="0">
                <a:latin typeface="Arial"/>
                <a:cs typeface="Arial"/>
              </a:rPr>
              <a:t> </a:t>
            </a:r>
            <a:r>
              <a:rPr sz="1600" spc="-10" dirty="0">
                <a:latin typeface="Arial"/>
                <a:cs typeface="Arial"/>
              </a:rPr>
              <a:t>nízkomolekulární</a:t>
            </a:r>
            <a:r>
              <a:rPr sz="1600" spc="-30" dirty="0">
                <a:latin typeface="Arial"/>
                <a:cs typeface="Arial"/>
              </a:rPr>
              <a:t> </a:t>
            </a:r>
            <a:r>
              <a:rPr sz="1600" dirty="0">
                <a:latin typeface="Arial"/>
                <a:cs typeface="Arial"/>
              </a:rPr>
              <a:t>glykoprotein</a:t>
            </a:r>
            <a:r>
              <a:rPr sz="1600" spc="-15" dirty="0">
                <a:latin typeface="Arial"/>
                <a:cs typeface="Arial"/>
              </a:rPr>
              <a:t> </a:t>
            </a:r>
            <a:r>
              <a:rPr sz="1600" dirty="0">
                <a:latin typeface="Arial"/>
                <a:cs typeface="Arial"/>
              </a:rPr>
              <a:t>(MG2),</a:t>
            </a:r>
            <a:r>
              <a:rPr sz="1600" spc="15" dirty="0">
                <a:latin typeface="Arial"/>
                <a:cs typeface="Arial"/>
              </a:rPr>
              <a:t> </a:t>
            </a:r>
            <a:r>
              <a:rPr sz="1600" dirty="0">
                <a:latin typeface="Arial"/>
                <a:cs typeface="Arial"/>
              </a:rPr>
              <a:t>podílí</a:t>
            </a:r>
            <a:r>
              <a:rPr sz="1600" spc="-15" dirty="0">
                <a:latin typeface="Arial"/>
                <a:cs typeface="Arial"/>
              </a:rPr>
              <a:t> </a:t>
            </a:r>
            <a:r>
              <a:rPr sz="1600" dirty="0">
                <a:latin typeface="Arial"/>
                <a:cs typeface="Arial"/>
              </a:rPr>
              <a:t>se</a:t>
            </a:r>
            <a:r>
              <a:rPr sz="1600" spc="-30" dirty="0">
                <a:latin typeface="Arial"/>
                <a:cs typeface="Arial"/>
              </a:rPr>
              <a:t> </a:t>
            </a:r>
            <a:r>
              <a:rPr sz="1600" dirty="0">
                <a:latin typeface="Arial"/>
                <a:cs typeface="Arial"/>
              </a:rPr>
              <a:t>na</a:t>
            </a:r>
            <a:r>
              <a:rPr sz="1600" spc="-15" dirty="0">
                <a:latin typeface="Arial"/>
                <a:cs typeface="Arial"/>
              </a:rPr>
              <a:t> </a:t>
            </a:r>
            <a:r>
              <a:rPr sz="1600" dirty="0">
                <a:latin typeface="Arial"/>
                <a:cs typeface="Arial"/>
              </a:rPr>
              <a:t>vzniku</a:t>
            </a:r>
            <a:r>
              <a:rPr sz="1600" spc="-50" dirty="0">
                <a:latin typeface="Arial"/>
                <a:cs typeface="Arial"/>
              </a:rPr>
              <a:t> </a:t>
            </a:r>
            <a:r>
              <a:rPr sz="1600" dirty="0">
                <a:latin typeface="Arial"/>
                <a:cs typeface="Arial"/>
              </a:rPr>
              <a:t>pelikuly</a:t>
            </a:r>
            <a:r>
              <a:rPr sz="1600" spc="-50" dirty="0">
                <a:latin typeface="Arial"/>
                <a:cs typeface="Arial"/>
              </a:rPr>
              <a:t> </a:t>
            </a:r>
            <a:r>
              <a:rPr sz="1600" dirty="0">
                <a:latin typeface="Arial"/>
                <a:cs typeface="Arial"/>
              </a:rPr>
              <a:t>a</a:t>
            </a:r>
            <a:r>
              <a:rPr sz="1600" spc="-15" dirty="0">
                <a:latin typeface="Arial"/>
                <a:cs typeface="Arial"/>
              </a:rPr>
              <a:t> </a:t>
            </a:r>
            <a:r>
              <a:rPr sz="1600" dirty="0">
                <a:latin typeface="Arial"/>
                <a:cs typeface="Arial"/>
              </a:rPr>
              <a:t>tím</a:t>
            </a:r>
            <a:r>
              <a:rPr sz="1600" spc="-5" dirty="0">
                <a:latin typeface="Arial"/>
                <a:cs typeface="Arial"/>
              </a:rPr>
              <a:t> </a:t>
            </a:r>
            <a:r>
              <a:rPr sz="1600" dirty="0">
                <a:latin typeface="Arial"/>
                <a:cs typeface="Arial"/>
              </a:rPr>
              <a:t>na</a:t>
            </a:r>
            <a:r>
              <a:rPr sz="1600" spc="-30" dirty="0">
                <a:latin typeface="Arial"/>
                <a:cs typeface="Arial"/>
              </a:rPr>
              <a:t> </a:t>
            </a:r>
            <a:r>
              <a:rPr sz="1600" dirty="0">
                <a:latin typeface="Arial"/>
                <a:cs typeface="Arial"/>
              </a:rPr>
              <a:t>bakteriální</a:t>
            </a:r>
            <a:r>
              <a:rPr sz="1600" spc="-30" dirty="0">
                <a:latin typeface="Arial"/>
                <a:cs typeface="Arial"/>
              </a:rPr>
              <a:t> </a:t>
            </a:r>
            <a:r>
              <a:rPr sz="1600" spc="-10" dirty="0">
                <a:latin typeface="Arial"/>
                <a:cs typeface="Arial"/>
              </a:rPr>
              <a:t>adhezi.</a:t>
            </a:r>
            <a:endParaRPr sz="1600" dirty="0">
              <a:latin typeface="Arial"/>
              <a:cs typeface="Arial"/>
            </a:endParaRPr>
          </a:p>
          <a:p>
            <a:pPr>
              <a:lnSpc>
                <a:spcPct val="100000"/>
              </a:lnSpc>
              <a:spcBef>
                <a:spcPts val="80"/>
              </a:spcBef>
            </a:pPr>
            <a:endParaRPr sz="1600" dirty="0">
              <a:latin typeface="Arial"/>
              <a:cs typeface="Arial"/>
            </a:endParaRPr>
          </a:p>
          <a:p>
            <a:pPr marL="12700">
              <a:lnSpc>
                <a:spcPct val="100000"/>
              </a:lnSpc>
            </a:pPr>
            <a:r>
              <a:rPr sz="1600" i="1" dirty="0">
                <a:latin typeface="Arial"/>
                <a:cs typeface="Arial"/>
              </a:rPr>
              <a:t>MUC5B</a:t>
            </a:r>
            <a:r>
              <a:rPr sz="1600" i="1" spc="-10" dirty="0">
                <a:latin typeface="Arial"/>
                <a:cs typeface="Arial"/>
              </a:rPr>
              <a:t> </a:t>
            </a:r>
            <a:r>
              <a:rPr sz="1600" dirty="0">
                <a:latin typeface="Arial"/>
                <a:cs typeface="Arial"/>
              </a:rPr>
              <a:t>–</a:t>
            </a:r>
            <a:r>
              <a:rPr sz="1600" spc="-10" dirty="0">
                <a:latin typeface="Arial"/>
                <a:cs typeface="Arial"/>
              </a:rPr>
              <a:t> </a:t>
            </a:r>
            <a:r>
              <a:rPr sz="1600" dirty="0">
                <a:latin typeface="Arial"/>
                <a:cs typeface="Arial"/>
              </a:rPr>
              <a:t>gen</a:t>
            </a:r>
            <a:r>
              <a:rPr sz="1600" spc="-25" dirty="0">
                <a:latin typeface="Arial"/>
                <a:cs typeface="Arial"/>
              </a:rPr>
              <a:t> </a:t>
            </a:r>
            <a:r>
              <a:rPr sz="1600" dirty="0">
                <a:latin typeface="Arial"/>
                <a:cs typeface="Arial"/>
              </a:rPr>
              <a:t>pro</a:t>
            </a:r>
            <a:r>
              <a:rPr sz="1600" spc="-15" dirty="0">
                <a:latin typeface="Arial"/>
                <a:cs typeface="Arial"/>
              </a:rPr>
              <a:t> </a:t>
            </a:r>
            <a:r>
              <a:rPr sz="1600" dirty="0">
                <a:latin typeface="Arial"/>
                <a:cs typeface="Arial"/>
              </a:rPr>
              <a:t>mucin</a:t>
            </a:r>
            <a:r>
              <a:rPr sz="1600" spc="-25" dirty="0">
                <a:latin typeface="Arial"/>
                <a:cs typeface="Arial"/>
              </a:rPr>
              <a:t> </a:t>
            </a:r>
            <a:r>
              <a:rPr sz="1600" dirty="0">
                <a:latin typeface="Arial"/>
                <a:cs typeface="Arial"/>
              </a:rPr>
              <a:t>5B</a:t>
            </a:r>
            <a:r>
              <a:rPr sz="1600" spc="-15"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glykoprotein, podílí</a:t>
            </a:r>
            <a:r>
              <a:rPr sz="1600" spc="-10" dirty="0">
                <a:latin typeface="Arial"/>
                <a:cs typeface="Arial"/>
              </a:rPr>
              <a:t> </a:t>
            </a:r>
            <a:r>
              <a:rPr sz="1600" dirty="0">
                <a:latin typeface="Arial"/>
                <a:cs typeface="Arial"/>
              </a:rPr>
              <a:t>se</a:t>
            </a:r>
            <a:r>
              <a:rPr sz="1600" spc="-25" dirty="0">
                <a:latin typeface="Arial"/>
                <a:cs typeface="Arial"/>
              </a:rPr>
              <a:t> </a:t>
            </a:r>
            <a:r>
              <a:rPr sz="1600" dirty="0">
                <a:latin typeface="Arial"/>
                <a:cs typeface="Arial"/>
              </a:rPr>
              <a:t>na</a:t>
            </a:r>
            <a:r>
              <a:rPr sz="1600" spc="-20" dirty="0">
                <a:latin typeface="Arial"/>
                <a:cs typeface="Arial"/>
              </a:rPr>
              <a:t> </a:t>
            </a:r>
            <a:r>
              <a:rPr sz="1600" dirty="0">
                <a:latin typeface="Arial"/>
                <a:cs typeface="Arial"/>
              </a:rPr>
              <a:t>vzniku</a:t>
            </a:r>
            <a:r>
              <a:rPr sz="1600" spc="-35" dirty="0">
                <a:latin typeface="Arial"/>
                <a:cs typeface="Arial"/>
              </a:rPr>
              <a:t> </a:t>
            </a:r>
            <a:r>
              <a:rPr sz="1600" dirty="0">
                <a:latin typeface="Arial"/>
                <a:cs typeface="Arial"/>
              </a:rPr>
              <a:t>pelikuly</a:t>
            </a:r>
            <a:r>
              <a:rPr sz="1600" spc="-50"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tím na</a:t>
            </a:r>
            <a:r>
              <a:rPr sz="1600" spc="-15" dirty="0">
                <a:latin typeface="Arial"/>
                <a:cs typeface="Arial"/>
              </a:rPr>
              <a:t> </a:t>
            </a:r>
            <a:r>
              <a:rPr sz="1600" dirty="0">
                <a:latin typeface="Arial"/>
                <a:cs typeface="Arial"/>
              </a:rPr>
              <a:t>bakteriální</a:t>
            </a:r>
            <a:r>
              <a:rPr sz="1600" spc="-15" dirty="0">
                <a:latin typeface="Arial"/>
                <a:cs typeface="Arial"/>
              </a:rPr>
              <a:t> </a:t>
            </a:r>
            <a:r>
              <a:rPr sz="1600" spc="-10" dirty="0">
                <a:latin typeface="Arial"/>
                <a:cs typeface="Arial"/>
              </a:rPr>
              <a:t>adhezi.</a:t>
            </a:r>
            <a:endParaRPr sz="1600" dirty="0">
              <a:latin typeface="Arial"/>
              <a:cs typeface="Arial"/>
            </a:endParaRPr>
          </a:p>
          <a:p>
            <a:pPr>
              <a:lnSpc>
                <a:spcPct val="100000"/>
              </a:lnSpc>
              <a:spcBef>
                <a:spcPts val="80"/>
              </a:spcBef>
            </a:pPr>
            <a:endParaRPr sz="1600" dirty="0">
              <a:latin typeface="Arial"/>
              <a:cs typeface="Arial"/>
            </a:endParaRPr>
          </a:p>
          <a:p>
            <a:pPr marL="818515" marR="742315" indent="-806450">
              <a:lnSpc>
                <a:spcPct val="100000"/>
              </a:lnSpc>
              <a:spcBef>
                <a:spcPts val="5"/>
              </a:spcBef>
            </a:pPr>
            <a:r>
              <a:rPr sz="1600" i="1" dirty="0">
                <a:latin typeface="Arial"/>
                <a:cs typeface="Arial"/>
              </a:rPr>
              <a:t>PRH1</a:t>
            </a:r>
            <a:r>
              <a:rPr sz="1600" i="1" spc="-2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gen</a:t>
            </a:r>
            <a:r>
              <a:rPr sz="1600" spc="-25" dirty="0">
                <a:latin typeface="Arial"/>
                <a:cs typeface="Arial"/>
              </a:rPr>
              <a:t> </a:t>
            </a:r>
            <a:r>
              <a:rPr sz="1600" dirty="0">
                <a:latin typeface="Arial"/>
                <a:cs typeface="Arial"/>
              </a:rPr>
              <a:t>pro</a:t>
            </a:r>
            <a:r>
              <a:rPr sz="1600" spc="-5" dirty="0">
                <a:latin typeface="Arial"/>
                <a:cs typeface="Arial"/>
              </a:rPr>
              <a:t> </a:t>
            </a:r>
            <a:r>
              <a:rPr sz="1600" dirty="0">
                <a:latin typeface="Arial"/>
                <a:cs typeface="Arial"/>
              </a:rPr>
              <a:t>kyselý</a:t>
            </a:r>
            <a:r>
              <a:rPr sz="1600" spc="-25" dirty="0">
                <a:latin typeface="Arial"/>
                <a:cs typeface="Arial"/>
              </a:rPr>
              <a:t> </a:t>
            </a:r>
            <a:r>
              <a:rPr sz="1600" dirty="0">
                <a:latin typeface="Arial"/>
                <a:cs typeface="Arial"/>
              </a:rPr>
              <a:t>PRP</a:t>
            </a:r>
            <a:r>
              <a:rPr sz="1600" spc="-20" dirty="0">
                <a:latin typeface="Arial"/>
                <a:cs typeface="Arial"/>
              </a:rPr>
              <a:t> </a:t>
            </a:r>
            <a:r>
              <a:rPr sz="1600" dirty="0">
                <a:latin typeface="Arial"/>
                <a:cs typeface="Arial"/>
              </a:rPr>
              <a:t>–</a:t>
            </a:r>
            <a:r>
              <a:rPr sz="1600" spc="-15" dirty="0">
                <a:latin typeface="Arial"/>
                <a:cs typeface="Arial"/>
              </a:rPr>
              <a:t> </a:t>
            </a:r>
            <a:r>
              <a:rPr sz="1600" dirty="0">
                <a:latin typeface="Arial"/>
                <a:cs typeface="Arial"/>
              </a:rPr>
              <a:t>protein</a:t>
            </a:r>
            <a:r>
              <a:rPr sz="1600" spc="-10" dirty="0">
                <a:latin typeface="Arial"/>
                <a:cs typeface="Arial"/>
              </a:rPr>
              <a:t> </a:t>
            </a:r>
            <a:r>
              <a:rPr sz="1600" dirty="0">
                <a:latin typeface="Arial"/>
                <a:cs typeface="Arial"/>
              </a:rPr>
              <a:t>bohatý</a:t>
            </a:r>
            <a:r>
              <a:rPr sz="1600" spc="-20" dirty="0">
                <a:latin typeface="Arial"/>
                <a:cs typeface="Arial"/>
              </a:rPr>
              <a:t> </a:t>
            </a:r>
            <a:r>
              <a:rPr sz="1600" dirty="0">
                <a:latin typeface="Arial"/>
                <a:cs typeface="Arial"/>
              </a:rPr>
              <a:t>na</a:t>
            </a:r>
            <a:r>
              <a:rPr sz="1600" spc="-15" dirty="0">
                <a:latin typeface="Arial"/>
                <a:cs typeface="Arial"/>
              </a:rPr>
              <a:t> </a:t>
            </a:r>
            <a:r>
              <a:rPr sz="1600" dirty="0">
                <a:latin typeface="Arial"/>
                <a:cs typeface="Arial"/>
              </a:rPr>
              <a:t>prolin</a:t>
            </a:r>
            <a:r>
              <a:rPr sz="1600" spc="-35" dirty="0">
                <a:latin typeface="Arial"/>
                <a:cs typeface="Arial"/>
              </a:rPr>
              <a:t> </a:t>
            </a:r>
            <a:r>
              <a:rPr sz="1600" spc="-10" dirty="0">
                <a:latin typeface="Arial"/>
                <a:cs typeface="Arial"/>
              </a:rPr>
              <a:t>(proline-</a:t>
            </a:r>
            <a:r>
              <a:rPr sz="1600" dirty="0">
                <a:latin typeface="Arial"/>
                <a:cs typeface="Arial"/>
              </a:rPr>
              <a:t>rich</a:t>
            </a:r>
            <a:r>
              <a:rPr sz="1600" spc="-15" dirty="0">
                <a:latin typeface="Arial"/>
                <a:cs typeface="Arial"/>
              </a:rPr>
              <a:t> </a:t>
            </a:r>
            <a:r>
              <a:rPr sz="1600" dirty="0">
                <a:latin typeface="Arial"/>
                <a:cs typeface="Arial"/>
              </a:rPr>
              <a:t>protein),</a:t>
            </a:r>
            <a:r>
              <a:rPr sz="1600" spc="-10" dirty="0">
                <a:latin typeface="Arial"/>
                <a:cs typeface="Arial"/>
              </a:rPr>
              <a:t> </a:t>
            </a:r>
            <a:r>
              <a:rPr sz="1600" dirty="0">
                <a:latin typeface="Arial"/>
                <a:cs typeface="Arial"/>
              </a:rPr>
              <a:t>podílí</a:t>
            </a:r>
            <a:r>
              <a:rPr sz="1600" spc="-25" dirty="0">
                <a:latin typeface="Arial"/>
                <a:cs typeface="Arial"/>
              </a:rPr>
              <a:t> </a:t>
            </a:r>
            <a:r>
              <a:rPr sz="1600" dirty="0">
                <a:latin typeface="Arial"/>
                <a:cs typeface="Arial"/>
              </a:rPr>
              <a:t>se</a:t>
            </a:r>
            <a:r>
              <a:rPr sz="1600" spc="-30" dirty="0">
                <a:latin typeface="Arial"/>
                <a:cs typeface="Arial"/>
              </a:rPr>
              <a:t> </a:t>
            </a:r>
            <a:r>
              <a:rPr sz="1600" dirty="0">
                <a:latin typeface="Arial"/>
                <a:cs typeface="Arial"/>
              </a:rPr>
              <a:t>na</a:t>
            </a:r>
            <a:r>
              <a:rPr sz="1600" spc="-10" dirty="0">
                <a:latin typeface="Arial"/>
                <a:cs typeface="Arial"/>
              </a:rPr>
              <a:t> </a:t>
            </a:r>
            <a:r>
              <a:rPr sz="1600" dirty="0">
                <a:latin typeface="Arial"/>
                <a:cs typeface="Arial"/>
              </a:rPr>
              <a:t>vzniku</a:t>
            </a:r>
            <a:r>
              <a:rPr sz="1600" spc="-50" dirty="0">
                <a:latin typeface="Arial"/>
                <a:cs typeface="Arial"/>
              </a:rPr>
              <a:t> </a:t>
            </a:r>
            <a:r>
              <a:rPr sz="1600" dirty="0">
                <a:latin typeface="Arial"/>
                <a:cs typeface="Arial"/>
              </a:rPr>
              <a:t>pelikuly</a:t>
            </a:r>
            <a:r>
              <a:rPr sz="1600" spc="-40" dirty="0">
                <a:latin typeface="Arial"/>
                <a:cs typeface="Arial"/>
              </a:rPr>
              <a:t> </a:t>
            </a:r>
            <a:r>
              <a:rPr sz="1600" dirty="0">
                <a:latin typeface="Arial"/>
                <a:cs typeface="Arial"/>
              </a:rPr>
              <a:t>a</a:t>
            </a:r>
            <a:r>
              <a:rPr sz="1600" spc="-30" dirty="0">
                <a:latin typeface="Arial"/>
                <a:cs typeface="Arial"/>
              </a:rPr>
              <a:t> </a:t>
            </a:r>
            <a:r>
              <a:rPr sz="1600" dirty="0">
                <a:latin typeface="Arial"/>
                <a:cs typeface="Arial"/>
              </a:rPr>
              <a:t>tím</a:t>
            </a:r>
            <a:r>
              <a:rPr sz="1600" spc="5" dirty="0">
                <a:latin typeface="Arial"/>
                <a:cs typeface="Arial"/>
              </a:rPr>
              <a:t> </a:t>
            </a:r>
            <a:r>
              <a:rPr sz="1600" spc="-25" dirty="0">
                <a:latin typeface="Arial"/>
                <a:cs typeface="Arial"/>
              </a:rPr>
              <a:t>na </a:t>
            </a:r>
            <a:r>
              <a:rPr sz="1600" dirty="0">
                <a:latin typeface="Arial"/>
                <a:cs typeface="Arial"/>
              </a:rPr>
              <a:t>bakteriální</a:t>
            </a:r>
            <a:r>
              <a:rPr sz="1600" spc="-95" dirty="0">
                <a:latin typeface="Arial"/>
                <a:cs typeface="Arial"/>
              </a:rPr>
              <a:t> </a:t>
            </a:r>
            <a:r>
              <a:rPr sz="1600" spc="-10" dirty="0">
                <a:latin typeface="Arial"/>
                <a:cs typeface="Arial"/>
              </a:rPr>
              <a:t>adhezi.</a:t>
            </a:r>
            <a:endParaRPr sz="1600" dirty="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542" y="591388"/>
            <a:ext cx="6544945" cy="635000"/>
          </a:xfrm>
          <a:prstGeom prst="rect">
            <a:avLst/>
          </a:prstGeom>
        </p:spPr>
        <p:txBody>
          <a:bodyPr vert="horz" wrap="square" lIns="0" tIns="12065" rIns="0" bIns="0" rtlCol="0">
            <a:spAutoFit/>
          </a:bodyPr>
          <a:lstStyle/>
          <a:p>
            <a:pPr marL="12700">
              <a:lnSpc>
                <a:spcPct val="100000"/>
              </a:lnSpc>
              <a:spcBef>
                <a:spcPts val="95"/>
              </a:spcBef>
            </a:pPr>
            <a:r>
              <a:rPr dirty="0"/>
              <a:t>Genetické</a:t>
            </a:r>
            <a:r>
              <a:rPr spc="-130" dirty="0"/>
              <a:t> </a:t>
            </a:r>
            <a:r>
              <a:rPr dirty="0"/>
              <a:t>asociační</a:t>
            </a:r>
            <a:r>
              <a:rPr spc="-125" dirty="0"/>
              <a:t> </a:t>
            </a:r>
            <a:r>
              <a:rPr spc="-10" dirty="0"/>
              <a:t>studie</a:t>
            </a:r>
          </a:p>
        </p:txBody>
      </p:sp>
      <p:sp>
        <p:nvSpPr>
          <p:cNvPr id="3" name="object 3"/>
          <p:cNvSpPr txBox="1"/>
          <p:nvPr/>
        </p:nvSpPr>
        <p:spPr>
          <a:xfrm>
            <a:off x="765615" y="1658223"/>
            <a:ext cx="10308590" cy="452120"/>
          </a:xfrm>
          <a:prstGeom prst="rect">
            <a:avLst/>
          </a:prstGeom>
        </p:spPr>
        <p:txBody>
          <a:bodyPr vert="horz" wrap="square" lIns="0" tIns="12065" rIns="0" bIns="0" rtlCol="0">
            <a:spAutoFit/>
          </a:bodyPr>
          <a:lstStyle/>
          <a:p>
            <a:pPr marL="12700">
              <a:lnSpc>
                <a:spcPct val="100000"/>
              </a:lnSpc>
              <a:spcBef>
                <a:spcPts val="95"/>
              </a:spcBef>
              <a:tabLst>
                <a:tab pos="192405" algn="l"/>
              </a:tabLst>
            </a:pPr>
            <a:r>
              <a:rPr sz="2800" dirty="0">
                <a:solidFill>
                  <a:srgbClr val="0000DC"/>
                </a:solidFill>
                <a:latin typeface="Arial"/>
                <a:cs typeface="Arial"/>
              </a:rPr>
              <a:t>̶	</a:t>
            </a:r>
            <a:r>
              <a:rPr sz="2800" dirty="0">
                <a:latin typeface="Arial"/>
                <a:cs typeface="Arial"/>
              </a:rPr>
              <a:t>Úskalí</a:t>
            </a:r>
            <a:r>
              <a:rPr sz="2800" spc="-85" dirty="0">
                <a:latin typeface="Arial"/>
                <a:cs typeface="Arial"/>
              </a:rPr>
              <a:t> </a:t>
            </a:r>
            <a:r>
              <a:rPr sz="2800" dirty="0">
                <a:latin typeface="Arial"/>
                <a:cs typeface="Arial"/>
              </a:rPr>
              <a:t>genetických</a:t>
            </a:r>
            <a:r>
              <a:rPr sz="2800" spc="-85" dirty="0">
                <a:latin typeface="Arial"/>
                <a:cs typeface="Arial"/>
              </a:rPr>
              <a:t> </a:t>
            </a:r>
            <a:r>
              <a:rPr sz="2800" dirty="0">
                <a:latin typeface="Arial"/>
                <a:cs typeface="Arial"/>
              </a:rPr>
              <a:t>asociačních</a:t>
            </a:r>
            <a:r>
              <a:rPr sz="2800" spc="-95" dirty="0">
                <a:latin typeface="Arial"/>
                <a:cs typeface="Arial"/>
              </a:rPr>
              <a:t> </a:t>
            </a:r>
            <a:r>
              <a:rPr sz="2800" dirty="0">
                <a:latin typeface="Arial"/>
                <a:cs typeface="Arial"/>
              </a:rPr>
              <a:t>studií</a:t>
            </a:r>
            <a:r>
              <a:rPr sz="2800" spc="-85" dirty="0">
                <a:latin typeface="Arial"/>
                <a:cs typeface="Arial"/>
              </a:rPr>
              <a:t> </a:t>
            </a:r>
            <a:r>
              <a:rPr sz="2800" dirty="0">
                <a:latin typeface="Arial"/>
                <a:cs typeface="Arial"/>
              </a:rPr>
              <a:t>ve</a:t>
            </a:r>
            <a:r>
              <a:rPr sz="2800" spc="-75" dirty="0">
                <a:latin typeface="Arial"/>
                <a:cs typeface="Arial"/>
              </a:rPr>
              <a:t> </a:t>
            </a:r>
            <a:r>
              <a:rPr sz="2800" dirty="0">
                <a:latin typeface="Arial"/>
                <a:cs typeface="Arial"/>
              </a:rPr>
              <a:t>vztahu</a:t>
            </a:r>
            <a:r>
              <a:rPr sz="2800" spc="-85" dirty="0">
                <a:latin typeface="Arial"/>
                <a:cs typeface="Arial"/>
              </a:rPr>
              <a:t> </a:t>
            </a:r>
            <a:r>
              <a:rPr sz="2800" dirty="0">
                <a:latin typeface="Arial"/>
                <a:cs typeface="Arial"/>
              </a:rPr>
              <a:t>k</a:t>
            </a:r>
            <a:r>
              <a:rPr sz="2800" spc="-80" dirty="0">
                <a:latin typeface="Arial"/>
                <a:cs typeface="Arial"/>
              </a:rPr>
              <a:t> </a:t>
            </a:r>
            <a:r>
              <a:rPr sz="2800" dirty="0">
                <a:latin typeface="Arial"/>
                <a:cs typeface="Arial"/>
              </a:rPr>
              <a:t>zubnímu</a:t>
            </a:r>
            <a:r>
              <a:rPr sz="2800" spc="-70" dirty="0">
                <a:latin typeface="Arial"/>
                <a:cs typeface="Arial"/>
              </a:rPr>
              <a:t> </a:t>
            </a:r>
            <a:r>
              <a:rPr sz="2800" spc="-20" dirty="0">
                <a:latin typeface="Arial"/>
                <a:cs typeface="Arial"/>
              </a:rPr>
              <a:t>kazu</a:t>
            </a:r>
            <a:endParaRPr sz="2800">
              <a:latin typeface="Arial"/>
              <a:cs typeface="Arial"/>
            </a:endParaRPr>
          </a:p>
        </p:txBody>
      </p:sp>
      <p:sp>
        <p:nvSpPr>
          <p:cNvPr id="4" name="object 4"/>
          <p:cNvSpPr txBox="1"/>
          <p:nvPr/>
        </p:nvSpPr>
        <p:spPr>
          <a:xfrm>
            <a:off x="1201927" y="2332100"/>
            <a:ext cx="10607675" cy="4003019"/>
          </a:xfrm>
          <a:prstGeom prst="rect">
            <a:avLst/>
          </a:prstGeom>
        </p:spPr>
        <p:txBody>
          <a:bodyPr vert="horz" wrap="square" lIns="0" tIns="12065" rIns="0" bIns="0" rtlCol="0">
            <a:spAutoFit/>
          </a:bodyPr>
          <a:lstStyle/>
          <a:p>
            <a:pPr marL="299085" indent="-286385">
              <a:lnSpc>
                <a:spcPct val="100000"/>
              </a:lnSpc>
              <a:spcBef>
                <a:spcPts val="95"/>
              </a:spcBef>
              <a:buClr>
                <a:srgbClr val="5AC7AE"/>
              </a:buClr>
              <a:buSzPct val="78125"/>
              <a:buFont typeface="Wingdings"/>
              <a:buChar char=""/>
              <a:tabLst>
                <a:tab pos="299085" algn="l"/>
              </a:tabLst>
            </a:pPr>
            <a:r>
              <a:rPr sz="1600" dirty="0">
                <a:latin typeface="Arial"/>
                <a:cs typeface="Arial"/>
              </a:rPr>
              <a:t>příliš</a:t>
            </a:r>
            <a:r>
              <a:rPr sz="1600" spc="-50" dirty="0">
                <a:latin typeface="Arial"/>
                <a:cs typeface="Arial"/>
              </a:rPr>
              <a:t> </a:t>
            </a:r>
            <a:r>
              <a:rPr sz="1600" dirty="0">
                <a:latin typeface="Arial"/>
                <a:cs typeface="Arial"/>
              </a:rPr>
              <a:t>mnoho</a:t>
            </a:r>
            <a:r>
              <a:rPr sz="1600" spc="-35" dirty="0">
                <a:latin typeface="Arial"/>
                <a:cs typeface="Arial"/>
              </a:rPr>
              <a:t> </a:t>
            </a:r>
            <a:r>
              <a:rPr sz="1600" dirty="0">
                <a:latin typeface="Arial"/>
                <a:cs typeface="Arial"/>
              </a:rPr>
              <a:t>faktorů</a:t>
            </a:r>
            <a:r>
              <a:rPr sz="1600" spc="-40" dirty="0">
                <a:latin typeface="Arial"/>
                <a:cs typeface="Arial"/>
              </a:rPr>
              <a:t> </a:t>
            </a:r>
            <a:r>
              <a:rPr sz="1600" dirty="0">
                <a:latin typeface="Arial"/>
                <a:cs typeface="Arial"/>
              </a:rPr>
              <a:t>majících</a:t>
            </a:r>
            <a:r>
              <a:rPr sz="1600" spc="-35" dirty="0">
                <a:latin typeface="Arial"/>
                <a:cs typeface="Arial"/>
              </a:rPr>
              <a:t> </a:t>
            </a:r>
            <a:r>
              <a:rPr sz="1600" dirty="0">
                <a:latin typeface="Arial"/>
                <a:cs typeface="Arial"/>
              </a:rPr>
              <a:t>úlohu</a:t>
            </a:r>
            <a:r>
              <a:rPr sz="1600" spc="-60" dirty="0">
                <a:latin typeface="Arial"/>
                <a:cs typeface="Arial"/>
              </a:rPr>
              <a:t> </a:t>
            </a:r>
            <a:r>
              <a:rPr sz="1600" dirty="0">
                <a:latin typeface="Arial"/>
                <a:cs typeface="Arial"/>
              </a:rPr>
              <a:t>v</a:t>
            </a:r>
            <a:r>
              <a:rPr sz="1600" spc="-45" dirty="0">
                <a:latin typeface="Arial"/>
                <a:cs typeface="Arial"/>
              </a:rPr>
              <a:t> </a:t>
            </a:r>
            <a:r>
              <a:rPr sz="1600" dirty="0">
                <a:latin typeface="Arial"/>
                <a:cs typeface="Arial"/>
              </a:rPr>
              <a:t>etiopatogenezi</a:t>
            </a:r>
            <a:r>
              <a:rPr sz="1600" spc="-15"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pacienty</a:t>
            </a:r>
            <a:r>
              <a:rPr sz="1600" spc="-40" dirty="0">
                <a:latin typeface="Arial"/>
                <a:cs typeface="Arial"/>
              </a:rPr>
              <a:t> </a:t>
            </a:r>
            <a:r>
              <a:rPr sz="1600" dirty="0">
                <a:latin typeface="Arial"/>
                <a:cs typeface="Arial"/>
              </a:rPr>
              <a:t>(cases)</a:t>
            </a:r>
            <a:r>
              <a:rPr sz="1600" spc="-40" dirty="0">
                <a:latin typeface="Arial"/>
                <a:cs typeface="Arial"/>
              </a:rPr>
              <a:t> </a:t>
            </a:r>
            <a:r>
              <a:rPr sz="1600" dirty="0">
                <a:latin typeface="Arial"/>
                <a:cs typeface="Arial"/>
              </a:rPr>
              <a:t>nikdy</a:t>
            </a:r>
            <a:r>
              <a:rPr sz="1600" spc="-55" dirty="0">
                <a:latin typeface="Arial"/>
                <a:cs typeface="Arial"/>
              </a:rPr>
              <a:t> </a:t>
            </a:r>
            <a:r>
              <a:rPr sz="1600" dirty="0">
                <a:latin typeface="Arial"/>
                <a:cs typeface="Arial"/>
              </a:rPr>
              <a:t>nejde</a:t>
            </a:r>
            <a:r>
              <a:rPr sz="1600" spc="-60" dirty="0">
                <a:latin typeface="Arial"/>
                <a:cs typeface="Arial"/>
              </a:rPr>
              <a:t> </a:t>
            </a:r>
            <a:r>
              <a:rPr sz="1600" dirty="0">
                <a:latin typeface="Arial"/>
                <a:cs typeface="Arial"/>
              </a:rPr>
              <a:t>dokonale</a:t>
            </a:r>
            <a:r>
              <a:rPr sz="1600" spc="-60" dirty="0">
                <a:latin typeface="Arial"/>
                <a:cs typeface="Arial"/>
              </a:rPr>
              <a:t> </a:t>
            </a:r>
            <a:r>
              <a:rPr sz="1600" dirty="0">
                <a:latin typeface="Arial"/>
                <a:cs typeface="Arial"/>
              </a:rPr>
              <a:t>roztřídit</a:t>
            </a:r>
            <a:r>
              <a:rPr sz="1600" spc="-30" dirty="0">
                <a:latin typeface="Arial"/>
                <a:cs typeface="Arial"/>
              </a:rPr>
              <a:t> </a:t>
            </a:r>
            <a:r>
              <a:rPr sz="1600" dirty="0">
                <a:latin typeface="Arial"/>
                <a:cs typeface="Arial"/>
              </a:rPr>
              <a:t>do</a:t>
            </a:r>
            <a:r>
              <a:rPr sz="1600" spc="-35" dirty="0">
                <a:latin typeface="Arial"/>
                <a:cs typeface="Arial"/>
              </a:rPr>
              <a:t> </a:t>
            </a:r>
            <a:r>
              <a:rPr sz="1600" spc="-10" dirty="0">
                <a:latin typeface="Arial"/>
                <a:cs typeface="Arial"/>
              </a:rPr>
              <a:t>kategorií</a:t>
            </a:r>
            <a:endParaRPr sz="1600" dirty="0">
              <a:latin typeface="Arial"/>
              <a:cs typeface="Arial"/>
            </a:endParaRPr>
          </a:p>
          <a:p>
            <a:pPr marL="299085">
              <a:lnSpc>
                <a:spcPct val="100000"/>
              </a:lnSpc>
              <a:spcBef>
                <a:spcPts val="5"/>
              </a:spcBef>
            </a:pPr>
            <a:r>
              <a:rPr sz="1600" dirty="0">
                <a:latin typeface="Wingdings"/>
                <a:cs typeface="Wingdings"/>
              </a:rPr>
              <a:t></a:t>
            </a:r>
            <a:r>
              <a:rPr sz="1600" spc="5" dirty="0">
                <a:latin typeface="Times New Roman"/>
                <a:cs typeface="Times New Roman"/>
              </a:rPr>
              <a:t> </a:t>
            </a:r>
            <a:r>
              <a:rPr sz="1600" dirty="0">
                <a:latin typeface="Arial"/>
                <a:cs typeface="Arial"/>
              </a:rPr>
              <a:t>nelze</a:t>
            </a:r>
            <a:r>
              <a:rPr sz="1600" spc="-50" dirty="0">
                <a:latin typeface="Arial"/>
                <a:cs typeface="Arial"/>
              </a:rPr>
              <a:t> </a:t>
            </a:r>
            <a:r>
              <a:rPr sz="1600" dirty="0">
                <a:latin typeface="Arial"/>
                <a:cs typeface="Arial"/>
              </a:rPr>
              <a:t>vytvořit</a:t>
            </a:r>
            <a:r>
              <a:rPr sz="1600" spc="-20" dirty="0">
                <a:latin typeface="Arial"/>
                <a:cs typeface="Arial"/>
              </a:rPr>
              <a:t> </a:t>
            </a:r>
            <a:r>
              <a:rPr sz="1600" dirty="0">
                <a:latin typeface="Arial"/>
                <a:cs typeface="Arial"/>
              </a:rPr>
              <a:t>dokonale</a:t>
            </a:r>
            <a:r>
              <a:rPr sz="1600" spc="-55" dirty="0">
                <a:latin typeface="Arial"/>
                <a:cs typeface="Arial"/>
              </a:rPr>
              <a:t> </a:t>
            </a:r>
            <a:r>
              <a:rPr sz="1600" dirty="0">
                <a:latin typeface="Arial"/>
                <a:cs typeface="Arial"/>
              </a:rPr>
              <a:t>definovaný</a:t>
            </a:r>
            <a:r>
              <a:rPr sz="1600" spc="-35" dirty="0">
                <a:latin typeface="Arial"/>
                <a:cs typeface="Arial"/>
              </a:rPr>
              <a:t> </a:t>
            </a:r>
            <a:r>
              <a:rPr sz="1600" dirty="0">
                <a:latin typeface="Arial"/>
                <a:cs typeface="Arial"/>
              </a:rPr>
              <a:t>soubor</a:t>
            </a:r>
            <a:r>
              <a:rPr sz="1600" spc="-30" dirty="0">
                <a:latin typeface="Arial"/>
                <a:cs typeface="Arial"/>
              </a:rPr>
              <a:t> </a:t>
            </a:r>
            <a:r>
              <a:rPr sz="1600" dirty="0">
                <a:latin typeface="Wingdings"/>
                <a:cs typeface="Wingdings"/>
              </a:rPr>
              <a:t></a:t>
            </a:r>
            <a:r>
              <a:rPr sz="1600" spc="10" dirty="0">
                <a:latin typeface="Times New Roman"/>
                <a:cs typeface="Times New Roman"/>
              </a:rPr>
              <a:t> </a:t>
            </a:r>
            <a:r>
              <a:rPr sz="1600" dirty="0">
                <a:latin typeface="Arial"/>
                <a:cs typeface="Arial"/>
              </a:rPr>
              <a:t>maximálně</a:t>
            </a:r>
            <a:r>
              <a:rPr sz="1600" spc="-45" dirty="0">
                <a:latin typeface="Arial"/>
                <a:cs typeface="Arial"/>
              </a:rPr>
              <a:t> </a:t>
            </a:r>
            <a:r>
              <a:rPr sz="1600" dirty="0">
                <a:latin typeface="Arial"/>
                <a:cs typeface="Arial"/>
              </a:rPr>
              <a:t>definovaný</a:t>
            </a:r>
            <a:r>
              <a:rPr sz="1600" spc="-35" dirty="0">
                <a:latin typeface="Arial"/>
                <a:cs typeface="Arial"/>
              </a:rPr>
              <a:t> </a:t>
            </a:r>
            <a:r>
              <a:rPr sz="1600" dirty="0">
                <a:latin typeface="Arial"/>
                <a:cs typeface="Arial"/>
              </a:rPr>
              <a:t>soubor</a:t>
            </a:r>
            <a:r>
              <a:rPr sz="1600" spc="-45" dirty="0">
                <a:latin typeface="Arial"/>
                <a:cs typeface="Arial"/>
              </a:rPr>
              <a:t> </a:t>
            </a:r>
            <a:r>
              <a:rPr sz="1600" dirty="0">
                <a:latin typeface="Arial"/>
                <a:cs typeface="Arial"/>
              </a:rPr>
              <a:t>dle</a:t>
            </a:r>
            <a:r>
              <a:rPr sz="1600" spc="-45" dirty="0">
                <a:latin typeface="Arial"/>
                <a:cs typeface="Arial"/>
              </a:rPr>
              <a:t> </a:t>
            </a:r>
            <a:r>
              <a:rPr sz="1600" spc="-10" dirty="0">
                <a:latin typeface="Arial"/>
                <a:cs typeface="Arial"/>
              </a:rPr>
              <a:t>možností</a:t>
            </a:r>
            <a:endParaRPr sz="1600" dirty="0">
              <a:latin typeface="Arial"/>
              <a:cs typeface="Arial"/>
            </a:endParaRPr>
          </a:p>
          <a:p>
            <a:pPr>
              <a:lnSpc>
                <a:spcPct val="100000"/>
              </a:lnSpc>
              <a:spcBef>
                <a:spcPts val="75"/>
              </a:spcBef>
            </a:pPr>
            <a:endParaRPr sz="1600" dirty="0">
              <a:latin typeface="Arial"/>
              <a:cs typeface="Arial"/>
            </a:endParaRPr>
          </a:p>
          <a:p>
            <a:pPr marL="299085" marR="229235" indent="-287020">
              <a:lnSpc>
                <a:spcPct val="100000"/>
              </a:lnSpc>
              <a:spcBef>
                <a:spcPts val="5"/>
              </a:spcBef>
              <a:buClr>
                <a:srgbClr val="5AC7AE"/>
              </a:buClr>
              <a:buSzPct val="78125"/>
              <a:buFont typeface="Wingdings"/>
              <a:buChar char=""/>
              <a:tabLst>
                <a:tab pos="299085" algn="l"/>
              </a:tabLst>
            </a:pPr>
            <a:r>
              <a:rPr sz="1600" dirty="0">
                <a:latin typeface="Arial"/>
                <a:cs typeface="Arial"/>
              </a:rPr>
              <a:t>většina</a:t>
            </a:r>
            <a:r>
              <a:rPr sz="1600" spc="-65" dirty="0">
                <a:latin typeface="Arial"/>
                <a:cs typeface="Arial"/>
              </a:rPr>
              <a:t> </a:t>
            </a:r>
            <a:r>
              <a:rPr sz="1600" dirty="0">
                <a:latin typeface="Arial"/>
                <a:cs typeface="Arial"/>
              </a:rPr>
              <a:t>studií</a:t>
            </a:r>
            <a:r>
              <a:rPr sz="1600" spc="-35" dirty="0">
                <a:latin typeface="Arial"/>
                <a:cs typeface="Arial"/>
              </a:rPr>
              <a:t> </a:t>
            </a:r>
            <a:r>
              <a:rPr sz="1600" dirty="0">
                <a:latin typeface="Arial"/>
                <a:cs typeface="Arial"/>
              </a:rPr>
              <a:t>nepotvrdí</a:t>
            </a:r>
            <a:r>
              <a:rPr sz="1600" spc="-45" dirty="0">
                <a:latin typeface="Arial"/>
                <a:cs typeface="Arial"/>
              </a:rPr>
              <a:t> </a:t>
            </a:r>
            <a:r>
              <a:rPr sz="1600" dirty="0">
                <a:latin typeface="Arial"/>
                <a:cs typeface="Arial"/>
              </a:rPr>
              <a:t>asociaci</a:t>
            </a:r>
            <a:r>
              <a:rPr sz="1600" spc="-65" dirty="0">
                <a:latin typeface="Arial"/>
                <a:cs typeface="Arial"/>
              </a:rPr>
              <a:t> </a:t>
            </a:r>
            <a:r>
              <a:rPr sz="1600" dirty="0">
                <a:latin typeface="Arial"/>
                <a:cs typeface="Arial"/>
              </a:rPr>
              <a:t>pouze</a:t>
            </a:r>
            <a:r>
              <a:rPr sz="1600" spc="-55" dirty="0">
                <a:latin typeface="Arial"/>
                <a:cs typeface="Arial"/>
              </a:rPr>
              <a:t> </a:t>
            </a:r>
            <a:r>
              <a:rPr sz="1600" dirty="0">
                <a:latin typeface="Arial"/>
                <a:cs typeface="Arial"/>
              </a:rPr>
              <a:t>naznačí,</a:t>
            </a:r>
            <a:r>
              <a:rPr sz="1600" spc="-35" dirty="0">
                <a:latin typeface="Arial"/>
                <a:cs typeface="Arial"/>
              </a:rPr>
              <a:t> </a:t>
            </a:r>
            <a:r>
              <a:rPr sz="1600" dirty="0">
                <a:latin typeface="Arial"/>
                <a:cs typeface="Arial"/>
              </a:rPr>
              <a:t>ale</a:t>
            </a:r>
            <a:r>
              <a:rPr sz="1600" spc="-60" dirty="0">
                <a:latin typeface="Arial"/>
                <a:cs typeface="Arial"/>
              </a:rPr>
              <a:t> </a:t>
            </a:r>
            <a:r>
              <a:rPr sz="1600" dirty="0">
                <a:latin typeface="Arial"/>
                <a:cs typeface="Arial"/>
              </a:rPr>
              <a:t>málokdy</a:t>
            </a:r>
            <a:r>
              <a:rPr sz="1600" spc="-50" dirty="0">
                <a:latin typeface="Arial"/>
                <a:cs typeface="Arial"/>
              </a:rPr>
              <a:t> </a:t>
            </a:r>
            <a:r>
              <a:rPr sz="1600" dirty="0">
                <a:latin typeface="Arial"/>
                <a:cs typeface="Arial"/>
              </a:rPr>
              <a:t>potvrdí</a:t>
            </a:r>
            <a:r>
              <a:rPr sz="1600" spc="-25" dirty="0">
                <a:latin typeface="Arial"/>
                <a:cs typeface="Arial"/>
              </a:rPr>
              <a:t> </a:t>
            </a:r>
            <a:r>
              <a:rPr sz="1600" dirty="0">
                <a:latin typeface="Arial"/>
                <a:cs typeface="Arial"/>
              </a:rPr>
              <a:t>(některé</a:t>
            </a:r>
            <a:r>
              <a:rPr sz="1600" spc="-30" dirty="0">
                <a:latin typeface="Arial"/>
                <a:cs typeface="Arial"/>
              </a:rPr>
              <a:t> </a:t>
            </a:r>
            <a:r>
              <a:rPr sz="1600" dirty="0">
                <a:latin typeface="Arial"/>
                <a:cs typeface="Arial"/>
              </a:rPr>
              <a:t>studie</a:t>
            </a:r>
            <a:r>
              <a:rPr sz="1600" spc="-60" dirty="0">
                <a:latin typeface="Arial"/>
                <a:cs typeface="Arial"/>
              </a:rPr>
              <a:t> </a:t>
            </a:r>
            <a:r>
              <a:rPr sz="1600" dirty="0">
                <a:latin typeface="Arial"/>
                <a:cs typeface="Arial"/>
              </a:rPr>
              <a:t>dávají</a:t>
            </a:r>
            <a:r>
              <a:rPr sz="1600" spc="-50" dirty="0">
                <a:latin typeface="Arial"/>
                <a:cs typeface="Arial"/>
              </a:rPr>
              <a:t> </a:t>
            </a:r>
            <a:r>
              <a:rPr sz="1600" dirty="0">
                <a:latin typeface="Arial"/>
                <a:cs typeface="Arial"/>
              </a:rPr>
              <a:t>dokonce</a:t>
            </a:r>
            <a:r>
              <a:rPr sz="1600" spc="-55" dirty="0">
                <a:latin typeface="Arial"/>
                <a:cs typeface="Arial"/>
              </a:rPr>
              <a:t> </a:t>
            </a:r>
            <a:r>
              <a:rPr sz="1600" spc="-10" dirty="0">
                <a:latin typeface="Arial"/>
                <a:cs typeface="Arial"/>
              </a:rPr>
              <a:t>protichůdné </a:t>
            </a:r>
            <a:r>
              <a:rPr sz="1600" dirty="0">
                <a:latin typeface="Arial"/>
                <a:cs typeface="Arial"/>
              </a:rPr>
              <a:t>výsledky)</a:t>
            </a:r>
            <a:r>
              <a:rPr sz="1600" spc="-50" dirty="0">
                <a:latin typeface="Arial"/>
                <a:cs typeface="Arial"/>
              </a:rPr>
              <a:t> </a:t>
            </a:r>
            <a:r>
              <a:rPr sz="1600" dirty="0">
                <a:latin typeface="Wingdings"/>
                <a:cs typeface="Wingdings"/>
              </a:rPr>
              <a:t></a:t>
            </a:r>
            <a:r>
              <a:rPr sz="1600" spc="-20" dirty="0">
                <a:latin typeface="Times New Roman"/>
                <a:cs typeface="Times New Roman"/>
              </a:rPr>
              <a:t> </a:t>
            </a:r>
            <a:r>
              <a:rPr sz="1600" dirty="0">
                <a:latin typeface="Arial"/>
                <a:cs typeface="Arial"/>
              </a:rPr>
              <a:t>další</a:t>
            </a:r>
            <a:r>
              <a:rPr sz="1600" spc="-60" dirty="0">
                <a:latin typeface="Arial"/>
                <a:cs typeface="Arial"/>
              </a:rPr>
              <a:t> </a:t>
            </a:r>
            <a:r>
              <a:rPr sz="1600" dirty="0">
                <a:latin typeface="Arial"/>
                <a:cs typeface="Arial"/>
              </a:rPr>
              <a:t>studie,</a:t>
            </a:r>
            <a:r>
              <a:rPr sz="1600" spc="-65" dirty="0">
                <a:latin typeface="Arial"/>
                <a:cs typeface="Arial"/>
              </a:rPr>
              <a:t> </a:t>
            </a:r>
            <a:r>
              <a:rPr sz="1600" dirty="0">
                <a:latin typeface="Arial"/>
                <a:cs typeface="Arial"/>
              </a:rPr>
              <a:t>nezbytné</a:t>
            </a:r>
            <a:r>
              <a:rPr sz="1600" spc="-30" dirty="0">
                <a:latin typeface="Arial"/>
                <a:cs typeface="Arial"/>
              </a:rPr>
              <a:t> </a:t>
            </a:r>
            <a:r>
              <a:rPr sz="1600" dirty="0">
                <a:latin typeface="Arial"/>
                <a:cs typeface="Arial"/>
              </a:rPr>
              <a:t>k</a:t>
            </a:r>
            <a:r>
              <a:rPr sz="1600" spc="-45" dirty="0">
                <a:latin typeface="Arial"/>
                <a:cs typeface="Arial"/>
              </a:rPr>
              <a:t> </a:t>
            </a:r>
            <a:r>
              <a:rPr sz="1600" dirty="0">
                <a:latin typeface="Arial"/>
                <a:cs typeface="Arial"/>
              </a:rPr>
              <a:t>porozumění</a:t>
            </a:r>
            <a:r>
              <a:rPr sz="1600" spc="-50" dirty="0">
                <a:latin typeface="Arial"/>
                <a:cs typeface="Arial"/>
              </a:rPr>
              <a:t> </a:t>
            </a:r>
            <a:r>
              <a:rPr sz="1600" dirty="0">
                <a:latin typeface="Arial"/>
                <a:cs typeface="Arial"/>
              </a:rPr>
              <a:t>předchozích</a:t>
            </a:r>
            <a:r>
              <a:rPr sz="1600" spc="-50" dirty="0">
                <a:latin typeface="Arial"/>
                <a:cs typeface="Arial"/>
              </a:rPr>
              <a:t> </a:t>
            </a:r>
            <a:r>
              <a:rPr sz="1600" dirty="0">
                <a:latin typeface="Arial"/>
                <a:cs typeface="Arial"/>
              </a:rPr>
              <a:t>nalezených</a:t>
            </a:r>
            <a:r>
              <a:rPr sz="1600" spc="-80" dirty="0">
                <a:latin typeface="Arial"/>
                <a:cs typeface="Arial"/>
              </a:rPr>
              <a:t> </a:t>
            </a:r>
            <a:r>
              <a:rPr sz="1600" spc="-10" dirty="0">
                <a:latin typeface="Arial"/>
                <a:cs typeface="Arial"/>
              </a:rPr>
              <a:t>korelací</a:t>
            </a:r>
            <a:endParaRPr sz="1600" dirty="0">
              <a:latin typeface="Arial"/>
              <a:cs typeface="Arial"/>
            </a:endParaRPr>
          </a:p>
          <a:p>
            <a:pPr>
              <a:lnSpc>
                <a:spcPct val="100000"/>
              </a:lnSpc>
              <a:spcBef>
                <a:spcPts val="80"/>
              </a:spcBef>
              <a:buClr>
                <a:srgbClr val="5AC7AE"/>
              </a:buClr>
              <a:buFont typeface="Wingdings"/>
              <a:buChar char=""/>
            </a:pPr>
            <a:endParaRPr sz="1600" dirty="0">
              <a:latin typeface="Arial"/>
              <a:cs typeface="Arial"/>
            </a:endParaRPr>
          </a:p>
          <a:p>
            <a:pPr marL="299085" marR="19050" indent="-287020">
              <a:lnSpc>
                <a:spcPct val="100000"/>
              </a:lnSpc>
              <a:buClr>
                <a:srgbClr val="5AC7AE"/>
              </a:buClr>
              <a:buSzPct val="78125"/>
              <a:buFont typeface="Wingdings"/>
              <a:buChar char=""/>
              <a:tabLst>
                <a:tab pos="299085" algn="l"/>
              </a:tabLst>
            </a:pPr>
            <a:r>
              <a:rPr sz="1600" dirty="0">
                <a:latin typeface="Arial"/>
                <a:cs typeface="Arial"/>
              </a:rPr>
              <a:t>Další</a:t>
            </a:r>
            <a:r>
              <a:rPr sz="1600" spc="-35" dirty="0">
                <a:latin typeface="Arial"/>
                <a:cs typeface="Arial"/>
              </a:rPr>
              <a:t> </a:t>
            </a:r>
            <a:r>
              <a:rPr sz="1600" dirty="0">
                <a:latin typeface="Arial"/>
                <a:cs typeface="Arial"/>
              </a:rPr>
              <a:t>asociační</a:t>
            </a:r>
            <a:r>
              <a:rPr sz="1600" spc="-45" dirty="0">
                <a:latin typeface="Arial"/>
                <a:cs typeface="Arial"/>
              </a:rPr>
              <a:t> </a:t>
            </a:r>
            <a:r>
              <a:rPr sz="1600" dirty="0">
                <a:latin typeface="Arial"/>
                <a:cs typeface="Arial"/>
              </a:rPr>
              <a:t>studie</a:t>
            </a:r>
            <a:r>
              <a:rPr sz="1600" spc="-40" dirty="0">
                <a:latin typeface="Arial"/>
                <a:cs typeface="Arial"/>
              </a:rPr>
              <a:t> </a:t>
            </a:r>
            <a:r>
              <a:rPr sz="1600" dirty="0">
                <a:latin typeface="Arial"/>
                <a:cs typeface="Arial"/>
              </a:rPr>
              <a:t>s</a:t>
            </a:r>
            <a:r>
              <a:rPr sz="1600" spc="-15" dirty="0">
                <a:latin typeface="Arial"/>
                <a:cs typeface="Arial"/>
              </a:rPr>
              <a:t> </a:t>
            </a:r>
            <a:r>
              <a:rPr sz="1600" dirty="0">
                <a:latin typeface="Arial"/>
                <a:cs typeface="Arial"/>
              </a:rPr>
              <a:t>více</a:t>
            </a:r>
            <a:r>
              <a:rPr sz="1600" spc="-35" dirty="0">
                <a:latin typeface="Arial"/>
                <a:cs typeface="Arial"/>
              </a:rPr>
              <a:t> </a:t>
            </a:r>
            <a:r>
              <a:rPr sz="1600" dirty="0">
                <a:latin typeface="Arial"/>
                <a:cs typeface="Arial"/>
              </a:rPr>
              <a:t>vzorky</a:t>
            </a:r>
            <a:r>
              <a:rPr sz="1600" spc="-5" dirty="0">
                <a:latin typeface="Arial"/>
                <a:cs typeface="Arial"/>
              </a:rPr>
              <a:t> </a:t>
            </a:r>
            <a:r>
              <a:rPr sz="1600" dirty="0">
                <a:latin typeface="Wingdings"/>
                <a:cs typeface="Wingdings"/>
              </a:rPr>
              <a:t></a:t>
            </a:r>
            <a:r>
              <a:rPr sz="1600" spc="10" dirty="0">
                <a:latin typeface="Times New Roman"/>
                <a:cs typeface="Times New Roman"/>
              </a:rPr>
              <a:t> </a:t>
            </a:r>
            <a:r>
              <a:rPr sz="1600" dirty="0">
                <a:latin typeface="Arial"/>
                <a:cs typeface="Arial"/>
              </a:rPr>
              <a:t>studie</a:t>
            </a:r>
            <a:r>
              <a:rPr sz="1600" spc="-35" dirty="0">
                <a:latin typeface="Arial"/>
                <a:cs typeface="Arial"/>
              </a:rPr>
              <a:t> </a:t>
            </a:r>
            <a:r>
              <a:rPr sz="1600" spc="-10" dirty="0">
                <a:latin typeface="Arial"/>
                <a:cs typeface="Arial"/>
              </a:rPr>
              <a:t>jednotlivých</a:t>
            </a:r>
            <a:r>
              <a:rPr sz="1600" spc="-65" dirty="0">
                <a:latin typeface="Arial"/>
                <a:cs typeface="Arial"/>
              </a:rPr>
              <a:t> </a:t>
            </a:r>
            <a:r>
              <a:rPr sz="1600" dirty="0">
                <a:latin typeface="Arial"/>
                <a:cs typeface="Arial"/>
              </a:rPr>
              <a:t>polymorfismů</a:t>
            </a:r>
            <a:r>
              <a:rPr sz="1600" spc="5" dirty="0">
                <a:latin typeface="Arial"/>
                <a:cs typeface="Arial"/>
              </a:rPr>
              <a:t> </a:t>
            </a:r>
            <a:r>
              <a:rPr sz="1600" dirty="0">
                <a:latin typeface="Arial"/>
                <a:cs typeface="Arial"/>
              </a:rPr>
              <a:t>(ale</a:t>
            </a:r>
            <a:r>
              <a:rPr sz="1600" spc="-35" dirty="0">
                <a:latin typeface="Arial"/>
                <a:cs typeface="Arial"/>
              </a:rPr>
              <a:t> </a:t>
            </a:r>
            <a:r>
              <a:rPr sz="1600" dirty="0">
                <a:latin typeface="Arial"/>
                <a:cs typeface="Arial"/>
              </a:rPr>
              <a:t>jejich</a:t>
            </a:r>
            <a:r>
              <a:rPr sz="1600" spc="-50" dirty="0">
                <a:latin typeface="Arial"/>
                <a:cs typeface="Arial"/>
              </a:rPr>
              <a:t> </a:t>
            </a:r>
            <a:r>
              <a:rPr sz="1600" dirty="0">
                <a:latin typeface="Arial"/>
                <a:cs typeface="Arial"/>
              </a:rPr>
              <a:t>efekt</a:t>
            </a:r>
            <a:r>
              <a:rPr sz="1600" spc="-20" dirty="0">
                <a:latin typeface="Arial"/>
                <a:cs typeface="Arial"/>
              </a:rPr>
              <a:t> </a:t>
            </a:r>
            <a:r>
              <a:rPr sz="1600" dirty="0">
                <a:latin typeface="Arial"/>
                <a:cs typeface="Arial"/>
              </a:rPr>
              <a:t>může</a:t>
            </a:r>
            <a:r>
              <a:rPr sz="1600" spc="-35" dirty="0">
                <a:latin typeface="Arial"/>
                <a:cs typeface="Arial"/>
              </a:rPr>
              <a:t> </a:t>
            </a:r>
            <a:r>
              <a:rPr sz="1600" dirty="0">
                <a:latin typeface="Arial"/>
                <a:cs typeface="Arial"/>
              </a:rPr>
              <a:t>být</a:t>
            </a:r>
            <a:r>
              <a:rPr sz="1600" spc="-20" dirty="0">
                <a:latin typeface="Arial"/>
                <a:cs typeface="Arial"/>
              </a:rPr>
              <a:t> </a:t>
            </a:r>
            <a:r>
              <a:rPr sz="1600" dirty="0">
                <a:latin typeface="Arial"/>
                <a:cs typeface="Arial"/>
              </a:rPr>
              <a:t>malý),</a:t>
            </a:r>
            <a:r>
              <a:rPr sz="1600" spc="-25" dirty="0">
                <a:latin typeface="Arial"/>
                <a:cs typeface="Arial"/>
              </a:rPr>
              <a:t> </a:t>
            </a:r>
            <a:r>
              <a:rPr sz="1600" dirty="0">
                <a:latin typeface="Arial"/>
                <a:cs typeface="Arial"/>
              </a:rPr>
              <a:t>ale</a:t>
            </a:r>
            <a:r>
              <a:rPr sz="1600" spc="-40" dirty="0">
                <a:latin typeface="Arial"/>
                <a:cs typeface="Arial"/>
              </a:rPr>
              <a:t> </a:t>
            </a:r>
            <a:r>
              <a:rPr sz="1600" dirty="0">
                <a:latin typeface="Arial"/>
                <a:cs typeface="Arial"/>
              </a:rPr>
              <a:t>i</a:t>
            </a:r>
            <a:r>
              <a:rPr sz="1600" spc="-30" dirty="0">
                <a:latin typeface="Arial"/>
                <a:cs typeface="Arial"/>
              </a:rPr>
              <a:t> </a:t>
            </a:r>
            <a:r>
              <a:rPr sz="1600" spc="-20" dirty="0">
                <a:latin typeface="Arial"/>
                <a:cs typeface="Arial"/>
              </a:rPr>
              <a:t>genů </a:t>
            </a:r>
            <a:r>
              <a:rPr sz="1600" dirty="0">
                <a:latin typeface="Arial"/>
                <a:cs typeface="Arial"/>
              </a:rPr>
              <a:t>a</a:t>
            </a:r>
            <a:r>
              <a:rPr sz="1600" spc="-20" dirty="0">
                <a:latin typeface="Arial"/>
                <a:cs typeface="Arial"/>
              </a:rPr>
              <a:t> </a:t>
            </a:r>
            <a:r>
              <a:rPr sz="1600" dirty="0">
                <a:latin typeface="Arial"/>
                <a:cs typeface="Arial"/>
              </a:rPr>
              <a:t>lokusů</a:t>
            </a:r>
            <a:r>
              <a:rPr sz="1600" spc="-25" dirty="0">
                <a:latin typeface="Arial"/>
                <a:cs typeface="Arial"/>
              </a:rPr>
              <a:t> </a:t>
            </a:r>
            <a:r>
              <a:rPr sz="1600" spc="-20" dirty="0">
                <a:latin typeface="Arial"/>
                <a:cs typeface="Arial"/>
              </a:rPr>
              <a:t>(gene-</a:t>
            </a:r>
            <a:r>
              <a:rPr sz="1600" dirty="0">
                <a:latin typeface="Arial"/>
                <a:cs typeface="Arial"/>
              </a:rPr>
              <a:t>based a</a:t>
            </a:r>
            <a:r>
              <a:rPr sz="1600" spc="-15" dirty="0">
                <a:latin typeface="Arial"/>
                <a:cs typeface="Arial"/>
              </a:rPr>
              <a:t> </a:t>
            </a:r>
            <a:r>
              <a:rPr sz="1600" spc="-10" dirty="0">
                <a:latin typeface="Arial"/>
                <a:cs typeface="Arial"/>
              </a:rPr>
              <a:t>gene-</a:t>
            </a:r>
            <a:r>
              <a:rPr sz="1600" dirty="0">
                <a:latin typeface="Arial"/>
                <a:cs typeface="Arial"/>
              </a:rPr>
              <a:t>cluster</a:t>
            </a:r>
            <a:r>
              <a:rPr sz="1600" spc="-10" dirty="0">
                <a:latin typeface="Arial"/>
                <a:cs typeface="Arial"/>
              </a:rPr>
              <a:t> </a:t>
            </a:r>
            <a:r>
              <a:rPr sz="1600" dirty="0">
                <a:latin typeface="Arial"/>
                <a:cs typeface="Arial"/>
              </a:rPr>
              <a:t>analýzy</a:t>
            </a:r>
            <a:r>
              <a:rPr sz="1600" spc="-10" dirty="0">
                <a:latin typeface="Arial"/>
                <a:cs typeface="Arial"/>
              </a:rPr>
              <a:t> </a:t>
            </a:r>
            <a:r>
              <a:rPr sz="1600" dirty="0">
                <a:latin typeface="Wingdings"/>
                <a:cs typeface="Wingdings"/>
              </a:rPr>
              <a:t></a:t>
            </a:r>
            <a:r>
              <a:rPr sz="1600" spc="25" dirty="0">
                <a:latin typeface="Times New Roman"/>
                <a:cs typeface="Times New Roman"/>
              </a:rPr>
              <a:t> </a:t>
            </a:r>
            <a:r>
              <a:rPr sz="1600" dirty="0">
                <a:latin typeface="Arial"/>
                <a:cs typeface="Arial"/>
              </a:rPr>
              <a:t>další</a:t>
            </a:r>
            <a:r>
              <a:rPr sz="1600" spc="-20" dirty="0">
                <a:latin typeface="Arial"/>
                <a:cs typeface="Arial"/>
              </a:rPr>
              <a:t> </a:t>
            </a:r>
            <a:r>
              <a:rPr sz="1600" dirty="0">
                <a:latin typeface="Arial"/>
                <a:cs typeface="Arial"/>
              </a:rPr>
              <a:t>posílení</a:t>
            </a:r>
            <a:r>
              <a:rPr sz="1600" spc="-20" dirty="0">
                <a:latin typeface="Arial"/>
                <a:cs typeface="Arial"/>
              </a:rPr>
              <a:t> </a:t>
            </a:r>
            <a:r>
              <a:rPr sz="1600" spc="-10" dirty="0">
                <a:latin typeface="Arial"/>
                <a:cs typeface="Arial"/>
              </a:rPr>
              <a:t>výsledků</a:t>
            </a:r>
            <a:endParaRPr sz="1600" dirty="0">
              <a:latin typeface="Arial"/>
              <a:cs typeface="Arial"/>
            </a:endParaRPr>
          </a:p>
          <a:p>
            <a:pPr>
              <a:lnSpc>
                <a:spcPct val="100000"/>
              </a:lnSpc>
              <a:spcBef>
                <a:spcPts val="80"/>
              </a:spcBef>
              <a:buClr>
                <a:srgbClr val="5AC7AE"/>
              </a:buClr>
              <a:buFont typeface="Wingdings"/>
              <a:buChar char=""/>
            </a:pPr>
            <a:endParaRPr sz="1600" dirty="0">
              <a:latin typeface="Arial"/>
              <a:cs typeface="Arial"/>
            </a:endParaRPr>
          </a:p>
          <a:p>
            <a:pPr marL="299085" marR="150495" indent="-287020">
              <a:lnSpc>
                <a:spcPct val="100000"/>
              </a:lnSpc>
              <a:buClr>
                <a:srgbClr val="5AC7AE"/>
              </a:buClr>
              <a:buSzPct val="78125"/>
              <a:buFont typeface="Wingdings"/>
              <a:buChar char=""/>
              <a:tabLst>
                <a:tab pos="299085" algn="l"/>
              </a:tabLst>
            </a:pPr>
            <a:r>
              <a:rPr sz="1600" spc="-20" dirty="0">
                <a:latin typeface="Arial"/>
                <a:cs typeface="Arial"/>
              </a:rPr>
              <a:t>meta-</a:t>
            </a:r>
            <a:r>
              <a:rPr sz="1600" dirty="0">
                <a:latin typeface="Arial"/>
                <a:cs typeface="Arial"/>
              </a:rPr>
              <a:t>analýza</a:t>
            </a:r>
            <a:r>
              <a:rPr sz="1600" spc="-35"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kombinace</a:t>
            </a:r>
            <a:r>
              <a:rPr sz="1600" spc="-45" dirty="0">
                <a:latin typeface="Arial"/>
                <a:cs typeface="Arial"/>
              </a:rPr>
              <a:t> </a:t>
            </a:r>
            <a:r>
              <a:rPr sz="1600" dirty="0">
                <a:latin typeface="Arial"/>
                <a:cs typeface="Arial"/>
              </a:rPr>
              <a:t>dat</a:t>
            </a:r>
            <a:r>
              <a:rPr sz="1600" spc="-25" dirty="0">
                <a:latin typeface="Arial"/>
                <a:cs typeface="Arial"/>
              </a:rPr>
              <a:t> </a:t>
            </a:r>
            <a:r>
              <a:rPr sz="1600" dirty="0">
                <a:latin typeface="Arial"/>
                <a:cs typeface="Arial"/>
              </a:rPr>
              <a:t>získaných</a:t>
            </a:r>
            <a:r>
              <a:rPr sz="1600" spc="-50" dirty="0">
                <a:latin typeface="Arial"/>
                <a:cs typeface="Arial"/>
              </a:rPr>
              <a:t> </a:t>
            </a:r>
            <a:r>
              <a:rPr sz="1600" spc="-10" dirty="0">
                <a:latin typeface="Arial"/>
                <a:cs typeface="Arial"/>
              </a:rPr>
              <a:t>vyčerpávajícím</a:t>
            </a:r>
            <a:r>
              <a:rPr sz="1600" spc="-15" dirty="0">
                <a:latin typeface="Arial"/>
                <a:cs typeface="Arial"/>
              </a:rPr>
              <a:t> </a:t>
            </a:r>
            <a:r>
              <a:rPr sz="1600" dirty="0">
                <a:latin typeface="Arial"/>
                <a:cs typeface="Arial"/>
              </a:rPr>
              <a:t>vyhledáváním</a:t>
            </a:r>
            <a:r>
              <a:rPr sz="1600" spc="-15" dirty="0">
                <a:latin typeface="Arial"/>
                <a:cs typeface="Arial"/>
              </a:rPr>
              <a:t> </a:t>
            </a:r>
            <a:r>
              <a:rPr sz="1600" dirty="0">
                <a:latin typeface="Arial"/>
                <a:cs typeface="Arial"/>
              </a:rPr>
              <a:t>publikovaných</a:t>
            </a:r>
            <a:r>
              <a:rPr sz="1600" spc="-70" dirty="0">
                <a:latin typeface="Arial"/>
                <a:cs typeface="Arial"/>
              </a:rPr>
              <a:t> </a:t>
            </a:r>
            <a:r>
              <a:rPr sz="1600" dirty="0">
                <a:latin typeface="Arial"/>
                <a:cs typeface="Arial"/>
              </a:rPr>
              <a:t>i</a:t>
            </a:r>
            <a:r>
              <a:rPr sz="1600" spc="-35" dirty="0">
                <a:latin typeface="Arial"/>
                <a:cs typeface="Arial"/>
              </a:rPr>
              <a:t> </a:t>
            </a:r>
            <a:r>
              <a:rPr sz="1600" spc="-10" dirty="0">
                <a:latin typeface="Arial"/>
                <a:cs typeface="Arial"/>
              </a:rPr>
              <a:t>nepublikovaných </a:t>
            </a:r>
            <a:r>
              <a:rPr sz="1600" dirty="0">
                <a:latin typeface="Arial"/>
                <a:cs typeface="Arial"/>
              </a:rPr>
              <a:t>světových</a:t>
            </a:r>
            <a:r>
              <a:rPr sz="1600" spc="-65" dirty="0">
                <a:latin typeface="Arial"/>
                <a:cs typeface="Arial"/>
              </a:rPr>
              <a:t> </a:t>
            </a:r>
            <a:r>
              <a:rPr sz="1600" dirty="0">
                <a:latin typeface="Arial"/>
                <a:cs typeface="Arial"/>
              </a:rPr>
              <a:t>dat</a:t>
            </a:r>
            <a:r>
              <a:rPr sz="1600" spc="-30"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zvyšování</a:t>
            </a:r>
            <a:r>
              <a:rPr sz="1600" spc="-35" dirty="0">
                <a:latin typeface="Arial"/>
                <a:cs typeface="Arial"/>
              </a:rPr>
              <a:t> </a:t>
            </a:r>
            <a:r>
              <a:rPr sz="1600" dirty="0">
                <a:latin typeface="Arial"/>
                <a:cs typeface="Arial"/>
              </a:rPr>
              <a:t>konzistence</a:t>
            </a:r>
            <a:r>
              <a:rPr sz="1600" spc="-60" dirty="0">
                <a:latin typeface="Arial"/>
                <a:cs typeface="Arial"/>
              </a:rPr>
              <a:t> </a:t>
            </a:r>
            <a:r>
              <a:rPr sz="1600" dirty="0">
                <a:latin typeface="Arial"/>
                <a:cs typeface="Arial"/>
              </a:rPr>
              <a:t>výsledků</a:t>
            </a:r>
            <a:r>
              <a:rPr sz="1600" spc="-70" dirty="0">
                <a:latin typeface="Arial"/>
                <a:cs typeface="Arial"/>
              </a:rPr>
              <a:t> </a:t>
            </a:r>
            <a:r>
              <a:rPr sz="1600" dirty="0">
                <a:latin typeface="Arial"/>
                <a:cs typeface="Arial"/>
              </a:rPr>
              <a:t>(tím,</a:t>
            </a:r>
            <a:r>
              <a:rPr sz="1600" spc="-20" dirty="0">
                <a:latin typeface="Arial"/>
                <a:cs typeface="Arial"/>
              </a:rPr>
              <a:t> </a:t>
            </a:r>
            <a:r>
              <a:rPr sz="1600" dirty="0">
                <a:latin typeface="Arial"/>
                <a:cs typeface="Arial"/>
              </a:rPr>
              <a:t>že</a:t>
            </a:r>
            <a:r>
              <a:rPr sz="1600" spc="-50" dirty="0">
                <a:latin typeface="Arial"/>
                <a:cs typeface="Arial"/>
              </a:rPr>
              <a:t> </a:t>
            </a:r>
            <a:r>
              <a:rPr sz="1600" dirty="0">
                <a:latin typeface="Arial"/>
                <a:cs typeface="Arial"/>
              </a:rPr>
              <a:t>se</a:t>
            </a:r>
            <a:r>
              <a:rPr sz="1600" spc="-55" dirty="0">
                <a:latin typeface="Arial"/>
                <a:cs typeface="Arial"/>
              </a:rPr>
              <a:t> </a:t>
            </a:r>
            <a:r>
              <a:rPr sz="1600" dirty="0">
                <a:latin typeface="Arial"/>
                <a:cs typeface="Arial"/>
              </a:rPr>
              <a:t>zvyšuje</a:t>
            </a:r>
            <a:r>
              <a:rPr sz="1600" spc="-35" dirty="0">
                <a:latin typeface="Arial"/>
                <a:cs typeface="Arial"/>
              </a:rPr>
              <a:t> </a:t>
            </a:r>
            <a:r>
              <a:rPr sz="1600" dirty="0">
                <a:latin typeface="Arial"/>
                <a:cs typeface="Arial"/>
              </a:rPr>
              <a:t>síla</a:t>
            </a:r>
            <a:r>
              <a:rPr sz="1600" spc="-60" dirty="0">
                <a:latin typeface="Arial"/>
                <a:cs typeface="Arial"/>
              </a:rPr>
              <a:t> </a:t>
            </a:r>
            <a:r>
              <a:rPr sz="1600" dirty="0">
                <a:latin typeface="Arial"/>
                <a:cs typeface="Arial"/>
              </a:rPr>
              <a:t>výsledku).</a:t>
            </a:r>
            <a:r>
              <a:rPr sz="1600" spc="-55" dirty="0">
                <a:latin typeface="Arial"/>
                <a:cs typeface="Arial"/>
              </a:rPr>
              <a:t> </a:t>
            </a:r>
            <a:r>
              <a:rPr sz="1600" dirty="0">
                <a:latin typeface="Arial"/>
                <a:cs typeface="Arial"/>
              </a:rPr>
              <a:t>Mnoho</a:t>
            </a:r>
            <a:r>
              <a:rPr sz="1600" spc="-35" dirty="0">
                <a:latin typeface="Arial"/>
                <a:cs typeface="Arial"/>
              </a:rPr>
              <a:t> </a:t>
            </a:r>
            <a:r>
              <a:rPr sz="1600" dirty="0">
                <a:latin typeface="Arial"/>
                <a:cs typeface="Arial"/>
              </a:rPr>
              <a:t>primárních</a:t>
            </a:r>
            <a:r>
              <a:rPr sz="1600" spc="-40" dirty="0">
                <a:latin typeface="Arial"/>
                <a:cs typeface="Arial"/>
              </a:rPr>
              <a:t> </a:t>
            </a:r>
            <a:r>
              <a:rPr sz="1600" dirty="0">
                <a:latin typeface="Arial"/>
                <a:cs typeface="Arial"/>
              </a:rPr>
              <a:t>studií</a:t>
            </a:r>
            <a:r>
              <a:rPr sz="1600" spc="-40" dirty="0">
                <a:latin typeface="Arial"/>
                <a:cs typeface="Arial"/>
              </a:rPr>
              <a:t> </a:t>
            </a:r>
            <a:r>
              <a:rPr sz="1600" spc="-25" dirty="0">
                <a:latin typeface="Arial"/>
                <a:cs typeface="Arial"/>
              </a:rPr>
              <a:t>je </a:t>
            </a:r>
            <a:r>
              <a:rPr sz="1600" dirty="0">
                <a:latin typeface="Arial"/>
                <a:cs typeface="Arial"/>
              </a:rPr>
              <a:t>příliš</a:t>
            </a:r>
            <a:r>
              <a:rPr sz="1600" spc="-30" dirty="0">
                <a:latin typeface="Arial"/>
                <a:cs typeface="Arial"/>
              </a:rPr>
              <a:t> </a:t>
            </a:r>
            <a:r>
              <a:rPr sz="1600" dirty="0">
                <a:latin typeface="Arial"/>
                <a:cs typeface="Arial"/>
              </a:rPr>
              <a:t>malých</a:t>
            </a:r>
            <a:r>
              <a:rPr sz="1600" spc="-45" dirty="0">
                <a:latin typeface="Arial"/>
                <a:cs typeface="Arial"/>
              </a:rPr>
              <a:t> </a:t>
            </a:r>
            <a:r>
              <a:rPr sz="1600" dirty="0">
                <a:latin typeface="Arial"/>
                <a:cs typeface="Arial"/>
              </a:rPr>
              <a:t>nato,</a:t>
            </a:r>
            <a:r>
              <a:rPr sz="1600" spc="-10" dirty="0">
                <a:latin typeface="Arial"/>
                <a:cs typeface="Arial"/>
              </a:rPr>
              <a:t> </a:t>
            </a:r>
            <a:r>
              <a:rPr sz="1600" dirty="0">
                <a:latin typeface="Arial"/>
                <a:cs typeface="Arial"/>
              </a:rPr>
              <a:t>aby</a:t>
            </a:r>
            <a:r>
              <a:rPr sz="1600" spc="-30" dirty="0">
                <a:latin typeface="Arial"/>
                <a:cs typeface="Arial"/>
              </a:rPr>
              <a:t> </a:t>
            </a:r>
            <a:r>
              <a:rPr sz="1600" dirty="0">
                <a:latin typeface="Arial"/>
                <a:cs typeface="Arial"/>
              </a:rPr>
              <a:t>mohly</a:t>
            </a:r>
            <a:r>
              <a:rPr sz="1600" spc="-35" dirty="0">
                <a:latin typeface="Arial"/>
                <a:cs typeface="Arial"/>
              </a:rPr>
              <a:t> </a:t>
            </a:r>
            <a:r>
              <a:rPr sz="1600" dirty="0">
                <a:latin typeface="Arial"/>
                <a:cs typeface="Arial"/>
              </a:rPr>
              <a:t>prokázat</a:t>
            </a:r>
            <a:r>
              <a:rPr sz="1600" spc="-20" dirty="0">
                <a:latin typeface="Arial"/>
                <a:cs typeface="Arial"/>
              </a:rPr>
              <a:t> </a:t>
            </a:r>
            <a:r>
              <a:rPr sz="1600" dirty="0">
                <a:latin typeface="Arial"/>
                <a:cs typeface="Arial"/>
              </a:rPr>
              <a:t>důležitý</a:t>
            </a:r>
            <a:r>
              <a:rPr sz="1600" spc="-40" dirty="0">
                <a:latin typeface="Arial"/>
                <a:cs typeface="Arial"/>
              </a:rPr>
              <a:t> </a:t>
            </a:r>
            <a:r>
              <a:rPr sz="1600" dirty="0">
                <a:latin typeface="Arial"/>
                <a:cs typeface="Arial"/>
              </a:rPr>
              <a:t>klinický</a:t>
            </a:r>
            <a:r>
              <a:rPr sz="1600" spc="-60" dirty="0">
                <a:latin typeface="Arial"/>
                <a:cs typeface="Arial"/>
              </a:rPr>
              <a:t> </a:t>
            </a:r>
            <a:r>
              <a:rPr sz="1600" dirty="0">
                <a:latin typeface="Arial"/>
                <a:cs typeface="Arial"/>
              </a:rPr>
              <a:t>účinek</a:t>
            </a:r>
            <a:r>
              <a:rPr sz="1600" spc="-40" dirty="0">
                <a:latin typeface="Arial"/>
                <a:cs typeface="Arial"/>
              </a:rPr>
              <a:t> </a:t>
            </a:r>
            <a:r>
              <a:rPr sz="1600" dirty="0">
                <a:latin typeface="Arial"/>
                <a:cs typeface="Arial"/>
              </a:rPr>
              <a:t>(nemají</a:t>
            </a:r>
            <a:r>
              <a:rPr sz="1600" spc="-5" dirty="0">
                <a:latin typeface="Arial"/>
                <a:cs typeface="Arial"/>
              </a:rPr>
              <a:t> </a:t>
            </a:r>
            <a:r>
              <a:rPr sz="1600" dirty="0">
                <a:latin typeface="Arial"/>
                <a:cs typeface="Arial"/>
              </a:rPr>
              <a:t>dostatečnou</a:t>
            </a:r>
            <a:r>
              <a:rPr sz="1600" spc="-30" dirty="0">
                <a:latin typeface="Arial"/>
                <a:cs typeface="Arial"/>
              </a:rPr>
              <a:t> </a:t>
            </a:r>
            <a:r>
              <a:rPr sz="1600" dirty="0">
                <a:latin typeface="Arial"/>
                <a:cs typeface="Arial"/>
              </a:rPr>
              <a:t>sílu).</a:t>
            </a:r>
            <a:r>
              <a:rPr sz="1600" spc="-25" dirty="0">
                <a:latin typeface="Arial"/>
                <a:cs typeface="Arial"/>
              </a:rPr>
              <a:t> </a:t>
            </a:r>
            <a:r>
              <a:rPr sz="1600" dirty="0">
                <a:latin typeface="Arial"/>
                <a:cs typeface="Arial"/>
              </a:rPr>
              <a:t>Kombinací</a:t>
            </a:r>
            <a:r>
              <a:rPr sz="1600" spc="-30" dirty="0">
                <a:latin typeface="Arial"/>
                <a:cs typeface="Arial"/>
              </a:rPr>
              <a:t> </a:t>
            </a:r>
            <a:r>
              <a:rPr sz="1600" dirty="0">
                <a:latin typeface="Arial"/>
                <a:cs typeface="Arial"/>
              </a:rPr>
              <a:t>všech</a:t>
            </a:r>
            <a:r>
              <a:rPr sz="1600" spc="-35" dirty="0">
                <a:latin typeface="Arial"/>
                <a:cs typeface="Arial"/>
              </a:rPr>
              <a:t> </a:t>
            </a:r>
            <a:r>
              <a:rPr sz="1600" spc="-10" dirty="0">
                <a:latin typeface="Arial"/>
                <a:cs typeface="Arial"/>
              </a:rPr>
              <a:t>studií, </a:t>
            </a:r>
            <a:r>
              <a:rPr sz="1600" dirty="0">
                <a:latin typeface="Arial"/>
                <a:cs typeface="Arial"/>
              </a:rPr>
              <a:t>které</a:t>
            </a:r>
            <a:r>
              <a:rPr sz="1600" spc="-40" dirty="0">
                <a:latin typeface="Arial"/>
                <a:cs typeface="Arial"/>
              </a:rPr>
              <a:t> </a:t>
            </a:r>
            <a:r>
              <a:rPr sz="1600" dirty="0">
                <a:latin typeface="Arial"/>
                <a:cs typeface="Arial"/>
              </a:rPr>
              <a:t>odpovídají</a:t>
            </a:r>
            <a:r>
              <a:rPr sz="1600" spc="-45" dirty="0">
                <a:latin typeface="Arial"/>
                <a:cs typeface="Arial"/>
              </a:rPr>
              <a:t> </a:t>
            </a:r>
            <a:r>
              <a:rPr sz="1600" dirty="0">
                <a:latin typeface="Arial"/>
                <a:cs typeface="Arial"/>
              </a:rPr>
              <a:t>na</a:t>
            </a:r>
            <a:r>
              <a:rPr sz="1600" spc="-35" dirty="0">
                <a:latin typeface="Arial"/>
                <a:cs typeface="Arial"/>
              </a:rPr>
              <a:t> </a:t>
            </a:r>
            <a:r>
              <a:rPr sz="1600" dirty="0">
                <a:latin typeface="Arial"/>
                <a:cs typeface="Arial"/>
              </a:rPr>
              <a:t>stejnou</a:t>
            </a:r>
            <a:r>
              <a:rPr sz="1600" spc="-45" dirty="0">
                <a:latin typeface="Arial"/>
                <a:cs typeface="Arial"/>
              </a:rPr>
              <a:t> </a:t>
            </a:r>
            <a:r>
              <a:rPr sz="1600" dirty="0">
                <a:latin typeface="Arial"/>
                <a:cs typeface="Arial"/>
              </a:rPr>
              <a:t>klinickou</a:t>
            </a:r>
            <a:r>
              <a:rPr sz="1600" spc="-80" dirty="0">
                <a:latin typeface="Arial"/>
                <a:cs typeface="Arial"/>
              </a:rPr>
              <a:t> </a:t>
            </a:r>
            <a:r>
              <a:rPr sz="1600" dirty="0">
                <a:latin typeface="Arial"/>
                <a:cs typeface="Arial"/>
              </a:rPr>
              <a:t>otázku</a:t>
            </a:r>
            <a:r>
              <a:rPr sz="1600" spc="-10" dirty="0">
                <a:latin typeface="Arial"/>
                <a:cs typeface="Arial"/>
              </a:rPr>
              <a:t> </a:t>
            </a:r>
            <a:r>
              <a:rPr sz="1600" dirty="0">
                <a:latin typeface="Wingdings"/>
                <a:cs typeface="Wingdings"/>
              </a:rPr>
              <a:t></a:t>
            </a:r>
            <a:r>
              <a:rPr sz="1600" dirty="0">
                <a:latin typeface="Times New Roman"/>
                <a:cs typeface="Times New Roman"/>
              </a:rPr>
              <a:t> </a:t>
            </a:r>
            <a:r>
              <a:rPr sz="1600" dirty="0">
                <a:latin typeface="Arial"/>
                <a:cs typeface="Arial"/>
              </a:rPr>
              <a:t>zvýšení</a:t>
            </a:r>
            <a:r>
              <a:rPr sz="1600" spc="-45" dirty="0">
                <a:latin typeface="Arial"/>
                <a:cs typeface="Arial"/>
              </a:rPr>
              <a:t> </a:t>
            </a:r>
            <a:r>
              <a:rPr sz="1600" dirty="0">
                <a:latin typeface="Arial"/>
                <a:cs typeface="Arial"/>
              </a:rPr>
              <a:t>statistické,</a:t>
            </a:r>
            <a:r>
              <a:rPr sz="1600" spc="-60" dirty="0">
                <a:latin typeface="Arial"/>
                <a:cs typeface="Arial"/>
              </a:rPr>
              <a:t> </a:t>
            </a:r>
            <a:r>
              <a:rPr sz="1600" dirty="0">
                <a:latin typeface="Arial"/>
                <a:cs typeface="Arial"/>
              </a:rPr>
              <a:t>klinické</a:t>
            </a:r>
            <a:r>
              <a:rPr sz="1600" spc="-75" dirty="0">
                <a:latin typeface="Arial"/>
                <a:cs typeface="Arial"/>
              </a:rPr>
              <a:t> </a:t>
            </a:r>
            <a:r>
              <a:rPr sz="1600" dirty="0">
                <a:latin typeface="Arial"/>
                <a:cs typeface="Arial"/>
              </a:rPr>
              <a:t>nebo</a:t>
            </a:r>
            <a:r>
              <a:rPr sz="1600" spc="-35" dirty="0">
                <a:latin typeface="Arial"/>
                <a:cs typeface="Arial"/>
              </a:rPr>
              <a:t> </a:t>
            </a:r>
            <a:r>
              <a:rPr sz="1600" dirty="0" err="1">
                <a:latin typeface="Arial"/>
                <a:cs typeface="Arial"/>
              </a:rPr>
              <a:t>významové</a:t>
            </a:r>
            <a:r>
              <a:rPr sz="1600" spc="-55" dirty="0">
                <a:latin typeface="Arial"/>
                <a:cs typeface="Arial"/>
              </a:rPr>
              <a:t> </a:t>
            </a:r>
            <a:r>
              <a:rPr sz="1600" spc="-10" dirty="0" err="1" smtClean="0">
                <a:latin typeface="Arial"/>
                <a:cs typeface="Arial"/>
              </a:rPr>
              <a:t>síly</a:t>
            </a:r>
            <a:endParaRPr sz="1600" dirty="0">
              <a:latin typeface="Arial"/>
              <a:cs typeface="Arial"/>
            </a:endParaRPr>
          </a:p>
          <a:p>
            <a:pPr>
              <a:lnSpc>
                <a:spcPct val="100000"/>
              </a:lnSpc>
              <a:spcBef>
                <a:spcPts val="80"/>
              </a:spcBef>
              <a:buClr>
                <a:srgbClr val="5AC7AE"/>
              </a:buClr>
              <a:buFont typeface="Wingdings"/>
              <a:buChar char=""/>
            </a:pPr>
            <a:endParaRPr sz="1600" dirty="0">
              <a:latin typeface="Arial"/>
              <a:cs typeface="Arial"/>
            </a:endParaRPr>
          </a:p>
          <a:p>
            <a:pPr marL="299085" indent="-286385">
              <a:lnSpc>
                <a:spcPct val="100000"/>
              </a:lnSpc>
              <a:spcBef>
                <a:spcPts val="5"/>
              </a:spcBef>
              <a:buClr>
                <a:srgbClr val="5AC7AE"/>
              </a:buClr>
              <a:buSzPct val="78125"/>
              <a:buFont typeface="Wingdings"/>
              <a:buChar char=""/>
              <a:tabLst>
                <a:tab pos="299085" algn="l"/>
              </a:tabLst>
            </a:pPr>
            <a:r>
              <a:rPr sz="1600" dirty="0">
                <a:latin typeface="Arial"/>
                <a:cs typeface="Arial"/>
              </a:rPr>
              <a:t>podrobné</a:t>
            </a:r>
            <a:r>
              <a:rPr sz="1600" spc="-20" dirty="0">
                <a:latin typeface="Arial"/>
                <a:cs typeface="Arial"/>
              </a:rPr>
              <a:t> </a:t>
            </a:r>
            <a:r>
              <a:rPr sz="1600" dirty="0">
                <a:latin typeface="Arial"/>
                <a:cs typeface="Arial"/>
              </a:rPr>
              <a:t>dotazníky</a:t>
            </a:r>
            <a:r>
              <a:rPr sz="1600" spc="-25" dirty="0">
                <a:latin typeface="Arial"/>
                <a:cs typeface="Arial"/>
              </a:rPr>
              <a:t> </a:t>
            </a:r>
            <a:r>
              <a:rPr sz="1600" dirty="0">
                <a:latin typeface="Arial"/>
                <a:cs typeface="Arial"/>
              </a:rPr>
              <a:t>pro</a:t>
            </a:r>
            <a:r>
              <a:rPr sz="1600" spc="-10" dirty="0">
                <a:latin typeface="Arial"/>
                <a:cs typeface="Arial"/>
              </a:rPr>
              <a:t> </a:t>
            </a:r>
            <a:r>
              <a:rPr sz="1600" dirty="0">
                <a:latin typeface="Arial"/>
                <a:cs typeface="Arial"/>
              </a:rPr>
              <a:t>zhodnocení</a:t>
            </a:r>
            <a:r>
              <a:rPr sz="1600" spc="-30" dirty="0">
                <a:latin typeface="Arial"/>
                <a:cs typeface="Arial"/>
              </a:rPr>
              <a:t> </a:t>
            </a:r>
            <a:r>
              <a:rPr sz="1600" dirty="0">
                <a:latin typeface="Arial"/>
                <a:cs typeface="Arial"/>
              </a:rPr>
              <a:t>vlivu</a:t>
            </a:r>
            <a:r>
              <a:rPr sz="1600" spc="-50" dirty="0">
                <a:latin typeface="Arial"/>
                <a:cs typeface="Arial"/>
              </a:rPr>
              <a:t> </a:t>
            </a:r>
            <a:r>
              <a:rPr sz="1600" spc="-10" dirty="0">
                <a:latin typeface="Arial"/>
                <a:cs typeface="Arial"/>
              </a:rPr>
              <a:t>psychologických,</a:t>
            </a:r>
            <a:r>
              <a:rPr sz="1600" spc="-45" dirty="0">
                <a:latin typeface="Arial"/>
                <a:cs typeface="Arial"/>
              </a:rPr>
              <a:t> </a:t>
            </a:r>
            <a:r>
              <a:rPr sz="1600" spc="-10" dirty="0">
                <a:latin typeface="Arial"/>
                <a:cs typeface="Arial"/>
              </a:rPr>
              <a:t>sociologických,</a:t>
            </a:r>
            <a:r>
              <a:rPr sz="1600" spc="-50" dirty="0">
                <a:latin typeface="Arial"/>
                <a:cs typeface="Arial"/>
              </a:rPr>
              <a:t> </a:t>
            </a:r>
            <a:r>
              <a:rPr sz="1600" spc="-10" dirty="0">
                <a:latin typeface="Arial"/>
                <a:cs typeface="Arial"/>
              </a:rPr>
              <a:t>ekonomických</a:t>
            </a:r>
            <a:r>
              <a:rPr sz="1600" spc="-50" dirty="0">
                <a:latin typeface="Arial"/>
                <a:cs typeface="Arial"/>
              </a:rPr>
              <a:t> </a:t>
            </a:r>
            <a:r>
              <a:rPr sz="1600" dirty="0">
                <a:latin typeface="Arial"/>
                <a:cs typeface="Arial"/>
              </a:rPr>
              <a:t>a</a:t>
            </a:r>
            <a:r>
              <a:rPr sz="1600" spc="-30" dirty="0">
                <a:latin typeface="Arial"/>
                <a:cs typeface="Arial"/>
              </a:rPr>
              <a:t> </a:t>
            </a:r>
            <a:r>
              <a:rPr sz="1600" dirty="0">
                <a:latin typeface="Arial"/>
                <a:cs typeface="Arial"/>
              </a:rPr>
              <a:t>behaviorálních</a:t>
            </a:r>
            <a:r>
              <a:rPr sz="1600" spc="-30" dirty="0">
                <a:latin typeface="Arial"/>
                <a:cs typeface="Arial"/>
              </a:rPr>
              <a:t> </a:t>
            </a:r>
            <a:r>
              <a:rPr sz="1600" spc="-10" dirty="0">
                <a:latin typeface="Arial"/>
                <a:cs typeface="Arial"/>
              </a:rPr>
              <a:t>faktorů</a:t>
            </a:r>
            <a:endParaRPr sz="1600" dirty="0">
              <a:latin typeface="Arial"/>
              <a:cs typeface="Arial"/>
            </a:endParaRPr>
          </a:p>
          <a:p>
            <a:pPr marL="299085">
              <a:lnSpc>
                <a:spcPct val="100000"/>
              </a:lnSpc>
            </a:pPr>
            <a:r>
              <a:rPr sz="1600" dirty="0">
                <a:latin typeface="Wingdings"/>
                <a:cs typeface="Wingdings"/>
              </a:rPr>
              <a:t></a:t>
            </a:r>
            <a:r>
              <a:rPr sz="1600" spc="5" dirty="0">
                <a:latin typeface="Times New Roman"/>
                <a:cs typeface="Times New Roman"/>
              </a:rPr>
              <a:t> </a:t>
            </a:r>
            <a:r>
              <a:rPr sz="1600" dirty="0">
                <a:latin typeface="Arial"/>
                <a:cs typeface="Arial"/>
              </a:rPr>
              <a:t>rozmělnění</a:t>
            </a:r>
            <a:r>
              <a:rPr sz="1600" spc="-30" dirty="0">
                <a:latin typeface="Arial"/>
                <a:cs typeface="Arial"/>
              </a:rPr>
              <a:t> </a:t>
            </a:r>
            <a:r>
              <a:rPr sz="1600" dirty="0">
                <a:latin typeface="Arial"/>
                <a:cs typeface="Arial"/>
              </a:rPr>
              <a:t>souboru</a:t>
            </a:r>
            <a:r>
              <a:rPr sz="1600" spc="-45" dirty="0">
                <a:latin typeface="Arial"/>
                <a:cs typeface="Arial"/>
              </a:rPr>
              <a:t> </a:t>
            </a:r>
            <a:r>
              <a:rPr sz="1600" dirty="0">
                <a:latin typeface="Arial"/>
                <a:cs typeface="Arial"/>
              </a:rPr>
              <a:t>na</a:t>
            </a:r>
            <a:r>
              <a:rPr sz="1600" spc="-30" dirty="0">
                <a:latin typeface="Arial"/>
                <a:cs typeface="Arial"/>
              </a:rPr>
              <a:t> </a:t>
            </a:r>
            <a:r>
              <a:rPr sz="1600" dirty="0">
                <a:latin typeface="Arial"/>
                <a:cs typeface="Arial"/>
              </a:rPr>
              <a:t>příliš</a:t>
            </a:r>
            <a:r>
              <a:rPr sz="1600" spc="-40" dirty="0">
                <a:latin typeface="Arial"/>
                <a:cs typeface="Arial"/>
              </a:rPr>
              <a:t> </a:t>
            </a:r>
            <a:r>
              <a:rPr sz="1600" dirty="0">
                <a:latin typeface="Arial"/>
                <a:cs typeface="Arial"/>
              </a:rPr>
              <a:t>velké</a:t>
            </a:r>
            <a:r>
              <a:rPr sz="1600" spc="-65" dirty="0">
                <a:latin typeface="Arial"/>
                <a:cs typeface="Arial"/>
              </a:rPr>
              <a:t> </a:t>
            </a:r>
            <a:r>
              <a:rPr sz="1600" dirty="0">
                <a:latin typeface="Arial"/>
                <a:cs typeface="Arial"/>
              </a:rPr>
              <a:t>množství</a:t>
            </a:r>
            <a:r>
              <a:rPr sz="1600" spc="-30" dirty="0">
                <a:latin typeface="Arial"/>
                <a:cs typeface="Arial"/>
              </a:rPr>
              <a:t> </a:t>
            </a:r>
            <a:r>
              <a:rPr sz="1600" dirty="0">
                <a:latin typeface="Arial"/>
                <a:cs typeface="Arial"/>
              </a:rPr>
              <a:t>skupinek</a:t>
            </a:r>
            <a:r>
              <a:rPr sz="1600" spc="-50" dirty="0">
                <a:latin typeface="Arial"/>
                <a:cs typeface="Arial"/>
              </a:rPr>
              <a:t> </a:t>
            </a:r>
            <a:r>
              <a:rPr sz="1600" dirty="0">
                <a:latin typeface="Arial"/>
                <a:cs typeface="Arial"/>
              </a:rPr>
              <a:t>o</a:t>
            </a:r>
            <a:r>
              <a:rPr sz="1600" spc="-45" dirty="0">
                <a:latin typeface="Arial"/>
                <a:cs typeface="Arial"/>
              </a:rPr>
              <a:t> </a:t>
            </a:r>
            <a:r>
              <a:rPr sz="1600" dirty="0">
                <a:latin typeface="Arial"/>
                <a:cs typeface="Arial"/>
              </a:rPr>
              <a:t>příliš</a:t>
            </a:r>
            <a:r>
              <a:rPr sz="1600" spc="-40" dirty="0">
                <a:latin typeface="Arial"/>
                <a:cs typeface="Arial"/>
              </a:rPr>
              <a:t> </a:t>
            </a:r>
            <a:r>
              <a:rPr sz="1600" dirty="0">
                <a:latin typeface="Arial"/>
                <a:cs typeface="Arial"/>
              </a:rPr>
              <a:t>malém</a:t>
            </a:r>
            <a:r>
              <a:rPr sz="1600" spc="-35" dirty="0">
                <a:latin typeface="Arial"/>
                <a:cs typeface="Arial"/>
              </a:rPr>
              <a:t> </a:t>
            </a:r>
            <a:r>
              <a:rPr sz="1600" dirty="0">
                <a:latin typeface="Arial"/>
                <a:cs typeface="Arial"/>
              </a:rPr>
              <a:t>počtu</a:t>
            </a:r>
            <a:r>
              <a:rPr sz="1600" spc="-45" dirty="0">
                <a:latin typeface="Arial"/>
                <a:cs typeface="Arial"/>
              </a:rPr>
              <a:t> </a:t>
            </a:r>
            <a:r>
              <a:rPr sz="1600" spc="-10" dirty="0">
                <a:latin typeface="Arial"/>
                <a:cs typeface="Arial"/>
              </a:rPr>
              <a:t>pacientů</a:t>
            </a:r>
            <a:endParaRPr sz="1600" dirty="0">
              <a:latin typeface="Arial"/>
              <a:cs typeface="Arial"/>
            </a:endParaRPr>
          </a:p>
        </p:txBody>
      </p:sp>
      <p:pic>
        <p:nvPicPr>
          <p:cNvPr id="5" name="object 5"/>
          <p:cNvPicPr/>
          <p:nvPr/>
        </p:nvPicPr>
        <p:blipFill>
          <a:blip r:embed="rId2" cstate="print"/>
          <a:stretch>
            <a:fillRect/>
          </a:stretch>
        </p:blipFill>
        <p:spPr>
          <a:xfrm>
            <a:off x="9020556" y="85343"/>
            <a:ext cx="1972055" cy="1524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881359" y="6048758"/>
            <a:ext cx="153073" cy="239389"/>
          </a:xfrm>
          <a:prstGeom prst="rect">
            <a:avLst/>
          </a:prstGeom>
        </p:spPr>
      </p:pic>
      <p:pic>
        <p:nvPicPr>
          <p:cNvPr id="3" name="object 3"/>
          <p:cNvPicPr/>
          <p:nvPr/>
        </p:nvPicPr>
        <p:blipFill>
          <a:blip r:embed="rId3" cstate="print"/>
          <a:stretch>
            <a:fillRect/>
          </a:stretch>
        </p:blipFill>
        <p:spPr>
          <a:xfrm>
            <a:off x="11141369" y="6048758"/>
            <a:ext cx="121382" cy="242283"/>
          </a:xfrm>
          <a:prstGeom prst="rect">
            <a:avLst/>
          </a:prstGeom>
        </p:spPr>
      </p:pic>
      <p:pic>
        <p:nvPicPr>
          <p:cNvPr id="4" name="object 4"/>
          <p:cNvPicPr/>
          <p:nvPr/>
        </p:nvPicPr>
        <p:blipFill>
          <a:blip r:embed="rId4" cstate="print"/>
          <a:stretch>
            <a:fillRect/>
          </a:stretch>
        </p:blipFill>
        <p:spPr>
          <a:xfrm>
            <a:off x="11381256" y="6048758"/>
            <a:ext cx="127166" cy="239389"/>
          </a:xfrm>
          <a:prstGeom prst="rect">
            <a:avLst/>
          </a:prstGeom>
        </p:spPr>
      </p:pic>
      <p:sp>
        <p:nvSpPr>
          <p:cNvPr id="5" name="object 5"/>
          <p:cNvSpPr/>
          <p:nvPr/>
        </p:nvSpPr>
        <p:spPr>
          <a:xfrm>
            <a:off x="11635588" y="6048768"/>
            <a:ext cx="104139" cy="239395"/>
          </a:xfrm>
          <a:custGeom>
            <a:avLst/>
            <a:gdLst/>
            <a:ahLst/>
            <a:cxnLst/>
            <a:rect l="l" t="t" r="r" b="b"/>
            <a:pathLst>
              <a:path w="104140" h="239395">
                <a:moveTo>
                  <a:pt x="104038" y="0"/>
                </a:moveTo>
                <a:lnTo>
                  <a:pt x="0" y="0"/>
                </a:lnTo>
                <a:lnTo>
                  <a:pt x="0" y="11303"/>
                </a:lnTo>
                <a:lnTo>
                  <a:pt x="31788" y="11303"/>
                </a:lnTo>
                <a:lnTo>
                  <a:pt x="31788" y="224955"/>
                </a:lnTo>
                <a:lnTo>
                  <a:pt x="0" y="224955"/>
                </a:lnTo>
                <a:lnTo>
                  <a:pt x="0" y="239382"/>
                </a:lnTo>
                <a:lnTo>
                  <a:pt x="104038" y="239382"/>
                </a:lnTo>
                <a:lnTo>
                  <a:pt x="104038" y="224955"/>
                </a:lnTo>
                <a:lnTo>
                  <a:pt x="69354" y="224955"/>
                </a:lnTo>
                <a:lnTo>
                  <a:pt x="69354" y="11303"/>
                </a:lnTo>
                <a:lnTo>
                  <a:pt x="104038" y="11303"/>
                </a:lnTo>
                <a:lnTo>
                  <a:pt x="104038" y="0"/>
                </a:lnTo>
                <a:close/>
              </a:path>
            </a:pathLst>
          </a:custGeom>
          <a:solidFill>
            <a:srgbClr val="0000DC"/>
          </a:solidFill>
        </p:spPr>
        <p:txBody>
          <a:bodyPr wrap="square" lIns="0" tIns="0" rIns="0" bIns="0" rtlCol="0"/>
          <a:lstStyle/>
          <a:p>
            <a:endParaRPr/>
          </a:p>
        </p:txBody>
      </p:sp>
      <p:pic>
        <p:nvPicPr>
          <p:cNvPr id="6" name="object 6"/>
          <p:cNvPicPr/>
          <p:nvPr/>
        </p:nvPicPr>
        <p:blipFill>
          <a:blip r:embed="rId5" cstate="print"/>
          <a:stretch>
            <a:fillRect/>
          </a:stretch>
        </p:blipFill>
        <p:spPr>
          <a:xfrm>
            <a:off x="10884145" y="6392090"/>
            <a:ext cx="147400" cy="242524"/>
          </a:xfrm>
          <a:prstGeom prst="rect">
            <a:avLst/>
          </a:prstGeom>
        </p:spPr>
      </p:pic>
      <p:sp>
        <p:nvSpPr>
          <p:cNvPr id="7" name="object 7"/>
          <p:cNvSpPr/>
          <p:nvPr/>
        </p:nvSpPr>
        <p:spPr>
          <a:xfrm>
            <a:off x="11147145" y="6392303"/>
            <a:ext cx="118745" cy="242570"/>
          </a:xfrm>
          <a:custGeom>
            <a:avLst/>
            <a:gdLst/>
            <a:ahLst/>
            <a:cxnLst/>
            <a:rect l="l" t="t" r="r" b="b"/>
            <a:pathLst>
              <a:path w="118745" h="242570">
                <a:moveTo>
                  <a:pt x="118491" y="0"/>
                </a:moveTo>
                <a:lnTo>
                  <a:pt x="0" y="0"/>
                </a:lnTo>
                <a:lnTo>
                  <a:pt x="0" y="16497"/>
                </a:lnTo>
                <a:lnTo>
                  <a:pt x="0" y="106616"/>
                </a:lnTo>
                <a:lnTo>
                  <a:pt x="0" y="124396"/>
                </a:lnTo>
                <a:lnTo>
                  <a:pt x="0" y="224675"/>
                </a:lnTo>
                <a:lnTo>
                  <a:pt x="0" y="242443"/>
                </a:lnTo>
                <a:lnTo>
                  <a:pt x="118491" y="242443"/>
                </a:lnTo>
                <a:lnTo>
                  <a:pt x="118491" y="224675"/>
                </a:lnTo>
                <a:lnTo>
                  <a:pt x="20231" y="224675"/>
                </a:lnTo>
                <a:lnTo>
                  <a:pt x="20231" y="124396"/>
                </a:lnTo>
                <a:lnTo>
                  <a:pt x="112712" y="124396"/>
                </a:lnTo>
                <a:lnTo>
                  <a:pt x="112712" y="106616"/>
                </a:lnTo>
                <a:lnTo>
                  <a:pt x="20231" y="106616"/>
                </a:lnTo>
                <a:lnTo>
                  <a:pt x="20231" y="16497"/>
                </a:lnTo>
                <a:lnTo>
                  <a:pt x="118491" y="16497"/>
                </a:lnTo>
                <a:lnTo>
                  <a:pt x="118491" y="0"/>
                </a:lnTo>
                <a:close/>
              </a:path>
            </a:pathLst>
          </a:custGeom>
          <a:solidFill>
            <a:srgbClr val="0000DC"/>
          </a:solidFill>
        </p:spPr>
        <p:txBody>
          <a:bodyPr wrap="square" lIns="0" tIns="0" rIns="0" bIns="0" rtlCol="0"/>
          <a:lstStyle/>
          <a:p>
            <a:endParaRPr/>
          </a:p>
        </p:txBody>
      </p:sp>
      <p:pic>
        <p:nvPicPr>
          <p:cNvPr id="8" name="object 8"/>
          <p:cNvPicPr/>
          <p:nvPr/>
        </p:nvPicPr>
        <p:blipFill>
          <a:blip r:embed="rId6" cstate="print"/>
          <a:stretch>
            <a:fillRect/>
          </a:stretch>
        </p:blipFill>
        <p:spPr>
          <a:xfrm>
            <a:off x="11387031" y="6392090"/>
            <a:ext cx="118494" cy="242524"/>
          </a:xfrm>
          <a:prstGeom prst="rect">
            <a:avLst/>
          </a:prstGeom>
        </p:spPr>
      </p:pic>
      <p:pic>
        <p:nvPicPr>
          <p:cNvPr id="10" name="object 10"/>
          <p:cNvPicPr/>
          <p:nvPr/>
        </p:nvPicPr>
        <p:blipFill>
          <a:blip r:embed="rId7" cstate="print"/>
          <a:stretch>
            <a:fillRect/>
          </a:stretch>
        </p:blipFill>
        <p:spPr>
          <a:xfrm>
            <a:off x="1828800" y="1053083"/>
            <a:ext cx="8534400" cy="4751832"/>
          </a:xfrm>
          <a:prstGeom prst="rect">
            <a:avLst/>
          </a:prstGeom>
        </p:spPr>
      </p:pic>
      <p:sp>
        <p:nvSpPr>
          <p:cNvPr id="11" name="object 11"/>
          <p:cNvSpPr txBox="1"/>
          <p:nvPr/>
        </p:nvSpPr>
        <p:spPr>
          <a:xfrm>
            <a:off x="9024619" y="6514592"/>
            <a:ext cx="1176020" cy="116839"/>
          </a:xfrm>
          <a:prstGeom prst="rect">
            <a:avLst/>
          </a:prstGeom>
        </p:spPr>
        <p:txBody>
          <a:bodyPr vert="horz" wrap="square" lIns="0" tIns="12700" rIns="0" bIns="0" rtlCol="0">
            <a:spAutoFit/>
          </a:bodyPr>
          <a:lstStyle/>
          <a:p>
            <a:pPr marL="12700">
              <a:lnSpc>
                <a:spcPct val="100000"/>
              </a:lnSpc>
              <a:spcBef>
                <a:spcPts val="100"/>
              </a:spcBef>
            </a:pPr>
            <a:r>
              <a:rPr sz="600" u="sng" spc="-10" dirty="0">
                <a:solidFill>
                  <a:srgbClr val="0000DC"/>
                </a:solidFill>
                <a:uFill>
                  <a:solidFill>
                    <a:srgbClr val="0000DC"/>
                  </a:solidFill>
                </a:uFill>
                <a:latin typeface="Tahoma"/>
                <a:cs typeface="Tahoma"/>
                <a:hlinkClick r:id="rId8"/>
              </a:rPr>
              <a:t>https://doi.org/10.1111/adj.12262</a:t>
            </a:r>
            <a:endParaRPr sz="600">
              <a:latin typeface="Tahoma"/>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80631" y="652272"/>
            <a:ext cx="5602224" cy="5379720"/>
          </a:xfrm>
          <a:prstGeom prst="rect">
            <a:avLst/>
          </a:prstGeom>
        </p:spPr>
      </p:pic>
      <p:sp>
        <p:nvSpPr>
          <p:cNvPr id="4" name="object 4"/>
          <p:cNvSpPr txBox="1">
            <a:spLocks noGrp="1"/>
          </p:cNvSpPr>
          <p:nvPr>
            <p:ph type="title"/>
          </p:nvPr>
        </p:nvSpPr>
        <p:spPr>
          <a:xfrm>
            <a:off x="707542" y="48590"/>
            <a:ext cx="10438765" cy="635000"/>
          </a:xfrm>
          <a:prstGeom prst="rect">
            <a:avLst/>
          </a:prstGeom>
        </p:spPr>
        <p:txBody>
          <a:bodyPr vert="horz" wrap="square" lIns="0" tIns="12065" rIns="0" bIns="0" rtlCol="0">
            <a:spAutoFit/>
          </a:bodyPr>
          <a:lstStyle/>
          <a:p>
            <a:pPr marL="12700">
              <a:lnSpc>
                <a:spcPct val="100000"/>
              </a:lnSpc>
              <a:spcBef>
                <a:spcPts val="95"/>
              </a:spcBef>
            </a:pPr>
            <a:r>
              <a:rPr dirty="0"/>
              <a:t>Faktory</a:t>
            </a:r>
            <a:r>
              <a:rPr spc="-65" dirty="0"/>
              <a:t> </a:t>
            </a:r>
            <a:r>
              <a:rPr dirty="0"/>
              <a:t>přispívající</a:t>
            </a:r>
            <a:r>
              <a:rPr spc="-80" dirty="0"/>
              <a:t> </a:t>
            </a:r>
            <a:r>
              <a:rPr dirty="0"/>
              <a:t>ke</a:t>
            </a:r>
            <a:r>
              <a:rPr spc="-70" dirty="0"/>
              <a:t> </a:t>
            </a:r>
            <a:r>
              <a:rPr dirty="0"/>
              <a:t>vzniku</a:t>
            </a:r>
            <a:r>
              <a:rPr spc="-80" dirty="0"/>
              <a:t> </a:t>
            </a:r>
            <a:r>
              <a:rPr dirty="0"/>
              <a:t>zubního</a:t>
            </a:r>
            <a:r>
              <a:rPr spc="-95" dirty="0"/>
              <a:t> </a:t>
            </a:r>
            <a:r>
              <a:rPr spc="-20" dirty="0"/>
              <a:t>kazu</a:t>
            </a:r>
          </a:p>
        </p:txBody>
      </p:sp>
      <p:sp>
        <p:nvSpPr>
          <p:cNvPr id="5" name="object 5"/>
          <p:cNvSpPr txBox="1"/>
          <p:nvPr/>
        </p:nvSpPr>
        <p:spPr>
          <a:xfrm>
            <a:off x="383844" y="850168"/>
            <a:ext cx="6829425" cy="5221605"/>
          </a:xfrm>
          <a:prstGeom prst="rect">
            <a:avLst/>
          </a:prstGeom>
        </p:spPr>
        <p:txBody>
          <a:bodyPr vert="horz" wrap="square" lIns="0" tIns="231140" rIns="0" bIns="0" rtlCol="0">
            <a:spAutoFit/>
          </a:bodyPr>
          <a:lstStyle/>
          <a:p>
            <a:pPr marL="12700">
              <a:lnSpc>
                <a:spcPct val="100000"/>
              </a:lnSpc>
              <a:spcBef>
                <a:spcPts val="1820"/>
              </a:spcBef>
              <a:tabLst>
                <a:tab pos="192405" algn="l"/>
              </a:tabLst>
            </a:pPr>
            <a:r>
              <a:rPr sz="2800" dirty="0">
                <a:solidFill>
                  <a:srgbClr val="0000DC"/>
                </a:solidFill>
                <a:latin typeface="Arial"/>
                <a:cs typeface="Arial"/>
              </a:rPr>
              <a:t>̶	</a:t>
            </a:r>
            <a:r>
              <a:rPr sz="2800" spc="-10" dirty="0">
                <a:latin typeface="Arial"/>
                <a:cs typeface="Arial"/>
              </a:rPr>
              <a:t>Slina:</a:t>
            </a:r>
            <a:endParaRPr sz="2800" dirty="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dirty="0">
                <a:latin typeface="Arial"/>
                <a:cs typeface="Arial"/>
              </a:rPr>
              <a:t>komplexní</a:t>
            </a:r>
            <a:r>
              <a:rPr sz="2000" spc="-70" dirty="0">
                <a:latin typeface="Arial"/>
                <a:cs typeface="Arial"/>
              </a:rPr>
              <a:t> </a:t>
            </a:r>
            <a:r>
              <a:rPr sz="2000" dirty="0">
                <a:latin typeface="Arial"/>
                <a:cs typeface="Arial"/>
              </a:rPr>
              <a:t>karioprotektivní</a:t>
            </a:r>
            <a:r>
              <a:rPr sz="2000" spc="-60" dirty="0">
                <a:latin typeface="Arial"/>
                <a:cs typeface="Arial"/>
              </a:rPr>
              <a:t> </a:t>
            </a:r>
            <a:r>
              <a:rPr sz="2000" spc="-10" dirty="0">
                <a:latin typeface="Arial"/>
                <a:cs typeface="Arial"/>
              </a:rPr>
              <a:t>faktor</a:t>
            </a:r>
            <a:endParaRPr sz="2000" dirty="0">
              <a:latin typeface="Arial"/>
              <a:cs typeface="Arial"/>
            </a:endParaRPr>
          </a:p>
          <a:p>
            <a:pPr marL="265430">
              <a:lnSpc>
                <a:spcPct val="100000"/>
              </a:lnSpc>
              <a:spcBef>
                <a:spcPts val="1920"/>
              </a:spcBef>
              <a:tabLst>
                <a:tab pos="443865" algn="l"/>
              </a:tabLst>
            </a:pPr>
            <a:r>
              <a:rPr sz="2000" dirty="0">
                <a:solidFill>
                  <a:srgbClr val="0000DC"/>
                </a:solidFill>
                <a:latin typeface="Arial"/>
                <a:cs typeface="Arial"/>
              </a:rPr>
              <a:t>̶	</a:t>
            </a:r>
            <a:r>
              <a:rPr sz="2000" dirty="0">
                <a:latin typeface="Arial"/>
                <a:cs typeface="Arial"/>
              </a:rPr>
              <a:t>udržování</a:t>
            </a:r>
            <a:r>
              <a:rPr sz="2000" spc="-55" dirty="0">
                <a:latin typeface="Arial"/>
                <a:cs typeface="Arial"/>
              </a:rPr>
              <a:t> </a:t>
            </a:r>
            <a:r>
              <a:rPr sz="2000" spc="-10" dirty="0">
                <a:latin typeface="Arial"/>
                <a:cs typeface="Arial"/>
              </a:rPr>
              <a:t>homeostázy</a:t>
            </a:r>
            <a:endParaRPr sz="2000" dirty="0">
              <a:latin typeface="Arial"/>
              <a:cs typeface="Arial"/>
            </a:endParaRPr>
          </a:p>
          <a:p>
            <a:pPr marL="265430">
              <a:lnSpc>
                <a:spcPct val="100000"/>
              </a:lnSpc>
              <a:spcBef>
                <a:spcPts val="1920"/>
              </a:spcBef>
              <a:tabLst>
                <a:tab pos="443865" algn="l"/>
              </a:tabLst>
            </a:pPr>
            <a:r>
              <a:rPr sz="2000" dirty="0">
                <a:solidFill>
                  <a:srgbClr val="0000DC"/>
                </a:solidFill>
                <a:latin typeface="Arial"/>
                <a:cs typeface="Arial"/>
              </a:rPr>
              <a:t>̶	</a:t>
            </a:r>
            <a:r>
              <a:rPr sz="2000" b="1" dirty="0">
                <a:latin typeface="Arial"/>
                <a:cs typeface="Arial"/>
              </a:rPr>
              <a:t>fyzikální</a:t>
            </a:r>
            <a:r>
              <a:rPr sz="2000" b="1" spc="-50" dirty="0">
                <a:latin typeface="Arial"/>
                <a:cs typeface="Arial"/>
              </a:rPr>
              <a:t> </a:t>
            </a:r>
            <a:r>
              <a:rPr sz="2000" b="1" spc="-10" dirty="0">
                <a:latin typeface="Arial"/>
                <a:cs typeface="Arial"/>
              </a:rPr>
              <a:t>faktor</a:t>
            </a:r>
            <a:endParaRPr sz="2000" b="1" dirty="0">
              <a:latin typeface="Arial"/>
              <a:cs typeface="Arial"/>
            </a:endParaRPr>
          </a:p>
          <a:p>
            <a:pPr marL="855344" marR="1392555">
              <a:lnSpc>
                <a:spcPct val="100000"/>
              </a:lnSpc>
              <a:spcBef>
                <a:spcPts val="15"/>
              </a:spcBef>
            </a:pPr>
            <a:r>
              <a:rPr sz="1600" dirty="0">
                <a:latin typeface="Arial"/>
                <a:cs typeface="Arial"/>
              </a:rPr>
              <a:t>průtok</a:t>
            </a:r>
            <a:r>
              <a:rPr sz="1600" spc="-20" dirty="0">
                <a:latin typeface="Arial"/>
                <a:cs typeface="Arial"/>
              </a:rPr>
              <a:t> </a:t>
            </a:r>
            <a:r>
              <a:rPr sz="1600" dirty="0">
                <a:latin typeface="Arial"/>
                <a:cs typeface="Arial"/>
              </a:rPr>
              <a:t>slin</a:t>
            </a:r>
            <a:r>
              <a:rPr sz="1600" spc="-45" dirty="0">
                <a:latin typeface="Arial"/>
                <a:cs typeface="Arial"/>
              </a:rPr>
              <a:t> </a:t>
            </a:r>
            <a:r>
              <a:rPr sz="1600" dirty="0">
                <a:latin typeface="Arial"/>
                <a:cs typeface="Arial"/>
              </a:rPr>
              <a:t>(omývání</a:t>
            </a:r>
            <a:r>
              <a:rPr sz="1600" spc="-25"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lubrikace</a:t>
            </a:r>
            <a:r>
              <a:rPr sz="1600" spc="-40" dirty="0">
                <a:latin typeface="Arial"/>
                <a:cs typeface="Arial"/>
              </a:rPr>
              <a:t> </a:t>
            </a:r>
            <a:r>
              <a:rPr sz="1600" dirty="0">
                <a:latin typeface="Arial"/>
                <a:cs typeface="Arial"/>
              </a:rPr>
              <a:t>tkání</a:t>
            </a:r>
            <a:r>
              <a:rPr sz="1600" spc="-20" dirty="0">
                <a:latin typeface="Arial"/>
                <a:cs typeface="Arial"/>
              </a:rPr>
              <a:t> </a:t>
            </a:r>
            <a:r>
              <a:rPr sz="1600" dirty="0">
                <a:latin typeface="Arial"/>
                <a:cs typeface="Arial"/>
              </a:rPr>
              <a:t>dutiny</a:t>
            </a:r>
            <a:r>
              <a:rPr sz="1600" spc="-40" dirty="0">
                <a:latin typeface="Arial"/>
                <a:cs typeface="Arial"/>
              </a:rPr>
              <a:t> </a:t>
            </a:r>
            <a:r>
              <a:rPr sz="1600" spc="-10" dirty="0">
                <a:latin typeface="Arial"/>
                <a:cs typeface="Arial"/>
              </a:rPr>
              <a:t>ústní), </a:t>
            </a:r>
            <a:r>
              <a:rPr sz="1600" dirty="0">
                <a:latin typeface="Arial"/>
                <a:cs typeface="Arial"/>
              </a:rPr>
              <a:t>orální</a:t>
            </a:r>
            <a:r>
              <a:rPr sz="1600" spc="-60" dirty="0">
                <a:latin typeface="Arial"/>
                <a:cs typeface="Arial"/>
              </a:rPr>
              <a:t> </a:t>
            </a:r>
            <a:r>
              <a:rPr sz="1600" dirty="0">
                <a:latin typeface="Arial"/>
                <a:cs typeface="Arial"/>
              </a:rPr>
              <a:t>clearance</a:t>
            </a:r>
            <a:r>
              <a:rPr sz="1600" spc="-70" dirty="0">
                <a:latin typeface="Arial"/>
                <a:cs typeface="Arial"/>
              </a:rPr>
              <a:t> </a:t>
            </a:r>
            <a:r>
              <a:rPr sz="1600" dirty="0">
                <a:latin typeface="Arial"/>
                <a:cs typeface="Arial"/>
              </a:rPr>
              <a:t>(odmývání</a:t>
            </a:r>
            <a:r>
              <a:rPr sz="1600" spc="-35" dirty="0">
                <a:latin typeface="Arial"/>
                <a:cs typeface="Arial"/>
              </a:rPr>
              <a:t> </a:t>
            </a:r>
            <a:r>
              <a:rPr sz="1600" dirty="0">
                <a:latin typeface="Arial"/>
                <a:cs typeface="Arial"/>
              </a:rPr>
              <a:t>škodlivých</a:t>
            </a:r>
            <a:r>
              <a:rPr sz="1600" spc="-75" dirty="0">
                <a:latin typeface="Arial"/>
                <a:cs typeface="Arial"/>
              </a:rPr>
              <a:t> </a:t>
            </a:r>
            <a:r>
              <a:rPr sz="1600" spc="-10" dirty="0">
                <a:latin typeface="Arial"/>
                <a:cs typeface="Arial"/>
              </a:rPr>
              <a:t>látek, </a:t>
            </a:r>
            <a:r>
              <a:rPr sz="1600" dirty="0">
                <a:latin typeface="Arial"/>
                <a:cs typeface="Arial"/>
              </a:rPr>
              <a:t>nepřisedlých</a:t>
            </a:r>
            <a:r>
              <a:rPr sz="1600" spc="-90" dirty="0">
                <a:latin typeface="Arial"/>
                <a:cs typeface="Arial"/>
              </a:rPr>
              <a:t> </a:t>
            </a:r>
            <a:r>
              <a:rPr sz="1600" spc="-10" dirty="0">
                <a:latin typeface="Arial"/>
                <a:cs typeface="Arial"/>
              </a:rPr>
              <a:t>mikroorganismů)</a:t>
            </a:r>
            <a:endParaRPr sz="1600" dirty="0">
              <a:latin typeface="Arial"/>
              <a:cs typeface="Arial"/>
            </a:endParaRPr>
          </a:p>
          <a:p>
            <a:pPr>
              <a:lnSpc>
                <a:spcPct val="100000"/>
              </a:lnSpc>
              <a:spcBef>
                <a:spcPts val="70"/>
              </a:spcBef>
            </a:pPr>
            <a:endParaRPr sz="16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b="1" dirty="0">
                <a:latin typeface="Arial"/>
                <a:cs typeface="Arial"/>
              </a:rPr>
              <a:t>„chemický“</a:t>
            </a:r>
            <a:r>
              <a:rPr sz="2000" b="1" spc="-40" dirty="0">
                <a:latin typeface="Arial"/>
                <a:cs typeface="Arial"/>
              </a:rPr>
              <a:t> </a:t>
            </a:r>
            <a:r>
              <a:rPr sz="2000" b="1" spc="-10" dirty="0">
                <a:latin typeface="Arial"/>
                <a:cs typeface="Arial"/>
              </a:rPr>
              <a:t>faktor</a:t>
            </a:r>
            <a:endParaRPr sz="2000" b="1" dirty="0">
              <a:latin typeface="Arial"/>
              <a:cs typeface="Arial"/>
            </a:endParaRPr>
          </a:p>
          <a:p>
            <a:pPr marL="855344">
              <a:lnSpc>
                <a:spcPct val="100000"/>
              </a:lnSpc>
              <a:spcBef>
                <a:spcPts val="15"/>
              </a:spcBef>
            </a:pPr>
            <a:r>
              <a:rPr sz="1600" dirty="0">
                <a:latin typeface="Arial"/>
                <a:cs typeface="Arial"/>
              </a:rPr>
              <a:t>gustin</a:t>
            </a:r>
            <a:r>
              <a:rPr sz="1600" spc="-30" dirty="0">
                <a:latin typeface="Arial"/>
                <a:cs typeface="Arial"/>
              </a:rPr>
              <a:t> </a:t>
            </a:r>
            <a:r>
              <a:rPr sz="1600" dirty="0">
                <a:latin typeface="Arial"/>
                <a:cs typeface="Arial"/>
              </a:rPr>
              <a:t>(karbonická</a:t>
            </a:r>
            <a:r>
              <a:rPr sz="1600" spc="-25" dirty="0">
                <a:latin typeface="Arial"/>
                <a:cs typeface="Arial"/>
              </a:rPr>
              <a:t> </a:t>
            </a:r>
            <a:r>
              <a:rPr sz="1600" dirty="0">
                <a:latin typeface="Arial"/>
                <a:cs typeface="Arial"/>
              </a:rPr>
              <a:t>anhydráza</a:t>
            </a:r>
            <a:r>
              <a:rPr sz="1600" spc="-5" dirty="0">
                <a:latin typeface="Arial"/>
                <a:cs typeface="Arial"/>
              </a:rPr>
              <a:t> </a:t>
            </a:r>
            <a:r>
              <a:rPr sz="1600" dirty="0">
                <a:latin typeface="Arial"/>
                <a:cs typeface="Arial"/>
              </a:rPr>
              <a:t>VI</a:t>
            </a:r>
            <a:r>
              <a:rPr sz="1600" spc="-20" dirty="0">
                <a:latin typeface="Arial"/>
                <a:cs typeface="Arial"/>
              </a:rPr>
              <a:t> </a:t>
            </a:r>
            <a:r>
              <a:rPr sz="1600" dirty="0">
                <a:latin typeface="Wingdings"/>
                <a:cs typeface="Wingdings"/>
              </a:rPr>
              <a:t></a:t>
            </a:r>
            <a:r>
              <a:rPr sz="1600" spc="10" dirty="0">
                <a:latin typeface="Times New Roman"/>
                <a:cs typeface="Times New Roman"/>
              </a:rPr>
              <a:t> </a:t>
            </a:r>
            <a:r>
              <a:rPr sz="1600" dirty="0">
                <a:latin typeface="Arial"/>
                <a:cs typeface="Arial"/>
              </a:rPr>
              <a:t>pufrovací</a:t>
            </a:r>
            <a:r>
              <a:rPr sz="1600" spc="-5" dirty="0">
                <a:latin typeface="Arial"/>
                <a:cs typeface="Arial"/>
              </a:rPr>
              <a:t> </a:t>
            </a:r>
            <a:r>
              <a:rPr sz="1600" spc="-10" dirty="0">
                <a:latin typeface="Arial"/>
                <a:cs typeface="Arial"/>
              </a:rPr>
              <a:t>kapacita),</a:t>
            </a:r>
            <a:endParaRPr sz="1600" dirty="0">
              <a:latin typeface="Arial"/>
              <a:cs typeface="Arial"/>
            </a:endParaRPr>
          </a:p>
          <a:p>
            <a:pPr marL="855344" marR="2658110">
              <a:lnSpc>
                <a:spcPct val="100000"/>
              </a:lnSpc>
            </a:pPr>
            <a:r>
              <a:rPr sz="1600" dirty="0">
                <a:latin typeface="Arial"/>
                <a:cs typeface="Arial"/>
              </a:rPr>
              <a:t>vápenaté,</a:t>
            </a:r>
            <a:r>
              <a:rPr sz="1600" spc="-60" dirty="0">
                <a:latin typeface="Arial"/>
                <a:cs typeface="Arial"/>
              </a:rPr>
              <a:t> </a:t>
            </a:r>
            <a:r>
              <a:rPr sz="1600" dirty="0">
                <a:latin typeface="Arial"/>
                <a:cs typeface="Arial"/>
              </a:rPr>
              <a:t>fosfátové,</a:t>
            </a:r>
            <a:r>
              <a:rPr sz="1600" spc="-45" dirty="0">
                <a:latin typeface="Arial"/>
                <a:cs typeface="Arial"/>
              </a:rPr>
              <a:t> </a:t>
            </a:r>
            <a:r>
              <a:rPr sz="1600" dirty="0">
                <a:latin typeface="Arial"/>
                <a:cs typeface="Arial"/>
              </a:rPr>
              <a:t>fluoridové</a:t>
            </a:r>
            <a:r>
              <a:rPr sz="1600" spc="-80" dirty="0">
                <a:latin typeface="Arial"/>
                <a:cs typeface="Arial"/>
              </a:rPr>
              <a:t> </a:t>
            </a:r>
            <a:r>
              <a:rPr sz="1600" spc="-10" dirty="0">
                <a:latin typeface="Arial"/>
                <a:cs typeface="Arial"/>
              </a:rPr>
              <a:t>ionty, </a:t>
            </a:r>
            <a:r>
              <a:rPr sz="1600" dirty="0">
                <a:latin typeface="Arial"/>
                <a:cs typeface="Arial"/>
              </a:rPr>
              <a:t>lysozym,</a:t>
            </a:r>
            <a:r>
              <a:rPr sz="1600" spc="-60" dirty="0">
                <a:latin typeface="Arial"/>
                <a:cs typeface="Arial"/>
              </a:rPr>
              <a:t> </a:t>
            </a:r>
            <a:r>
              <a:rPr sz="1600" spc="-10" dirty="0">
                <a:latin typeface="Arial"/>
                <a:cs typeface="Arial"/>
              </a:rPr>
              <a:t>laktoferin,</a:t>
            </a:r>
            <a:endParaRPr sz="1600" dirty="0">
              <a:latin typeface="Arial"/>
              <a:cs typeface="Arial"/>
            </a:endParaRPr>
          </a:p>
          <a:p>
            <a:pPr marL="855344">
              <a:lnSpc>
                <a:spcPct val="100000"/>
              </a:lnSpc>
            </a:pPr>
            <a:r>
              <a:rPr sz="1600" dirty="0">
                <a:latin typeface="Arial"/>
                <a:cs typeface="Arial"/>
              </a:rPr>
              <a:t>proteiny</a:t>
            </a:r>
            <a:r>
              <a:rPr sz="1600" spc="-65" dirty="0">
                <a:latin typeface="Arial"/>
                <a:cs typeface="Arial"/>
              </a:rPr>
              <a:t> </a:t>
            </a:r>
            <a:r>
              <a:rPr sz="1600" dirty="0">
                <a:latin typeface="Arial"/>
                <a:cs typeface="Arial"/>
              </a:rPr>
              <a:t>specifické</a:t>
            </a:r>
            <a:r>
              <a:rPr sz="1600" spc="-80" dirty="0">
                <a:latin typeface="Arial"/>
                <a:cs typeface="Arial"/>
              </a:rPr>
              <a:t> </a:t>
            </a:r>
            <a:r>
              <a:rPr sz="1600" dirty="0">
                <a:latin typeface="Arial"/>
                <a:cs typeface="Arial"/>
              </a:rPr>
              <a:t>(IgA,</a:t>
            </a:r>
            <a:r>
              <a:rPr sz="1600" spc="-40" dirty="0">
                <a:latin typeface="Arial"/>
                <a:cs typeface="Arial"/>
              </a:rPr>
              <a:t> </a:t>
            </a:r>
            <a:r>
              <a:rPr sz="1600" spc="-20" dirty="0">
                <a:latin typeface="Arial"/>
                <a:cs typeface="Arial"/>
              </a:rPr>
              <a:t>IgG)</a:t>
            </a:r>
            <a:endParaRPr sz="1600" dirty="0">
              <a:latin typeface="Arial"/>
              <a:cs typeface="Arial"/>
            </a:endParaRPr>
          </a:p>
          <a:p>
            <a:pPr marL="855344">
              <a:lnSpc>
                <a:spcPct val="100000"/>
              </a:lnSpc>
            </a:pPr>
            <a:r>
              <a:rPr sz="1600" dirty="0">
                <a:latin typeface="Arial"/>
                <a:cs typeface="Arial"/>
              </a:rPr>
              <a:t>a</a:t>
            </a:r>
            <a:r>
              <a:rPr sz="1600" spc="-70" dirty="0">
                <a:latin typeface="Arial"/>
                <a:cs typeface="Arial"/>
              </a:rPr>
              <a:t> </a:t>
            </a:r>
            <a:r>
              <a:rPr sz="1600" dirty="0">
                <a:latin typeface="Arial"/>
                <a:cs typeface="Arial"/>
              </a:rPr>
              <a:t>nespecifické</a:t>
            </a:r>
            <a:r>
              <a:rPr sz="1600" spc="-85" dirty="0">
                <a:latin typeface="Arial"/>
                <a:cs typeface="Arial"/>
              </a:rPr>
              <a:t> </a:t>
            </a:r>
            <a:r>
              <a:rPr sz="1600" dirty="0">
                <a:latin typeface="Arial"/>
                <a:cs typeface="Arial"/>
              </a:rPr>
              <a:t>imunity</a:t>
            </a:r>
            <a:r>
              <a:rPr sz="1600" spc="-65" dirty="0">
                <a:latin typeface="Arial"/>
                <a:cs typeface="Arial"/>
              </a:rPr>
              <a:t> </a:t>
            </a:r>
            <a:r>
              <a:rPr sz="1600" dirty="0">
                <a:latin typeface="Arial"/>
                <a:cs typeface="Arial"/>
              </a:rPr>
              <a:t>(defensiny,</a:t>
            </a:r>
            <a:r>
              <a:rPr sz="1600" spc="-45" dirty="0">
                <a:latin typeface="Arial"/>
                <a:cs typeface="Arial"/>
              </a:rPr>
              <a:t> </a:t>
            </a:r>
            <a:r>
              <a:rPr sz="1600" dirty="0">
                <a:latin typeface="Arial"/>
                <a:cs typeface="Arial"/>
              </a:rPr>
              <a:t>katelicidiny,</a:t>
            </a:r>
            <a:r>
              <a:rPr sz="1600" spc="-80" dirty="0">
                <a:latin typeface="Arial"/>
                <a:cs typeface="Arial"/>
              </a:rPr>
              <a:t> </a:t>
            </a:r>
            <a:r>
              <a:rPr sz="1600" dirty="0">
                <a:latin typeface="Arial"/>
                <a:cs typeface="Arial"/>
              </a:rPr>
              <a:t>histatiny,</a:t>
            </a:r>
            <a:r>
              <a:rPr sz="1600" spc="-45" dirty="0">
                <a:latin typeface="Arial"/>
                <a:cs typeface="Arial"/>
              </a:rPr>
              <a:t> </a:t>
            </a:r>
            <a:r>
              <a:rPr sz="1600" spc="-10" dirty="0">
                <a:latin typeface="Arial"/>
                <a:cs typeface="Arial"/>
              </a:rPr>
              <a:t>statherin),</a:t>
            </a:r>
            <a:endParaRPr sz="1600" dirty="0">
              <a:latin typeface="Arial"/>
              <a:cs typeface="Arial"/>
            </a:endParaRPr>
          </a:p>
          <a:p>
            <a:pPr marL="855344">
              <a:lnSpc>
                <a:spcPct val="100000"/>
              </a:lnSpc>
              <a:spcBef>
                <a:spcPts val="5"/>
              </a:spcBef>
            </a:pPr>
            <a:r>
              <a:rPr sz="1600" dirty="0">
                <a:latin typeface="Arial"/>
                <a:cs typeface="Arial"/>
              </a:rPr>
              <a:t>proteiny</a:t>
            </a:r>
            <a:r>
              <a:rPr sz="1600" spc="-15" dirty="0">
                <a:latin typeface="Arial"/>
                <a:cs typeface="Arial"/>
              </a:rPr>
              <a:t> </a:t>
            </a:r>
            <a:r>
              <a:rPr sz="1600" dirty="0">
                <a:latin typeface="Arial"/>
                <a:cs typeface="Arial"/>
              </a:rPr>
              <a:t>bohaté</a:t>
            </a:r>
            <a:r>
              <a:rPr sz="1600" spc="-15" dirty="0">
                <a:latin typeface="Arial"/>
                <a:cs typeface="Arial"/>
              </a:rPr>
              <a:t> </a:t>
            </a:r>
            <a:r>
              <a:rPr sz="1600" dirty="0">
                <a:latin typeface="Arial"/>
                <a:cs typeface="Arial"/>
              </a:rPr>
              <a:t>na</a:t>
            </a:r>
            <a:r>
              <a:rPr sz="1600" spc="-15" dirty="0">
                <a:latin typeface="Arial"/>
                <a:cs typeface="Arial"/>
              </a:rPr>
              <a:t> </a:t>
            </a:r>
            <a:r>
              <a:rPr sz="1600" dirty="0">
                <a:latin typeface="Arial"/>
                <a:cs typeface="Arial"/>
              </a:rPr>
              <a:t>prolin</a:t>
            </a:r>
            <a:r>
              <a:rPr sz="1600" spc="-30" dirty="0">
                <a:latin typeface="Arial"/>
                <a:cs typeface="Arial"/>
              </a:rPr>
              <a:t> </a:t>
            </a:r>
            <a:r>
              <a:rPr sz="1600" spc="-10" dirty="0">
                <a:latin typeface="Arial"/>
                <a:cs typeface="Arial"/>
              </a:rPr>
              <a:t>(PRPs),</a:t>
            </a:r>
            <a:endParaRPr sz="1600" dirty="0">
              <a:latin typeface="Arial"/>
              <a:cs typeface="Arial"/>
            </a:endParaRPr>
          </a:p>
          <a:p>
            <a:pPr marL="855344">
              <a:lnSpc>
                <a:spcPct val="100000"/>
              </a:lnSpc>
            </a:pPr>
            <a:r>
              <a:rPr sz="1600" spc="-10" dirty="0">
                <a:latin typeface="Arial"/>
                <a:cs typeface="Arial"/>
              </a:rPr>
              <a:t>muciny</a:t>
            </a:r>
            <a:endParaRPr sz="1600" dirty="0">
              <a:latin typeface="Arial"/>
              <a:cs typeface="Arial"/>
            </a:endParaRPr>
          </a:p>
        </p:txBody>
      </p:sp>
      <p:sp>
        <p:nvSpPr>
          <p:cNvPr id="6" name="object 6"/>
          <p:cNvSpPr txBox="1"/>
          <p:nvPr/>
        </p:nvSpPr>
        <p:spPr>
          <a:xfrm>
            <a:off x="9038590" y="6542938"/>
            <a:ext cx="156019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Tahoma"/>
                <a:cs typeface="Tahoma"/>
              </a:rPr>
              <a:t>https://doi.org/10.1371/journal.ppat.1008058</a:t>
            </a:r>
            <a:endParaRPr sz="600">
              <a:latin typeface="Tahoma"/>
              <a:cs typeface="Tahom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218" y="3970113"/>
            <a:ext cx="7382509" cy="2759710"/>
          </a:xfrm>
          <a:prstGeom prst="rect">
            <a:avLst/>
          </a:prstGeom>
        </p:spPr>
        <p:txBody>
          <a:bodyPr vert="horz" wrap="square" lIns="0" tIns="135255" rIns="0" bIns="0" rtlCol="0">
            <a:spAutoFit/>
          </a:bodyPr>
          <a:lstStyle/>
          <a:p>
            <a:pPr marL="461645">
              <a:lnSpc>
                <a:spcPct val="100000"/>
              </a:lnSpc>
              <a:spcBef>
                <a:spcPts val="1065"/>
              </a:spcBef>
              <a:tabLst>
                <a:tab pos="640080" algn="l"/>
              </a:tabLst>
            </a:pPr>
            <a:r>
              <a:rPr sz="2000" dirty="0">
                <a:solidFill>
                  <a:srgbClr val="0000DC"/>
                </a:solidFill>
                <a:latin typeface="Arial"/>
                <a:cs typeface="Arial"/>
              </a:rPr>
              <a:t>̶	</a:t>
            </a:r>
            <a:r>
              <a:rPr sz="2000" b="1" dirty="0">
                <a:solidFill>
                  <a:srgbClr val="FF0000"/>
                </a:solidFill>
                <a:latin typeface="Arial"/>
                <a:cs typeface="Arial"/>
              </a:rPr>
              <a:t>problém</a:t>
            </a:r>
            <a:r>
              <a:rPr sz="2000" spc="-45" dirty="0">
                <a:latin typeface="Arial"/>
                <a:cs typeface="Arial"/>
              </a:rPr>
              <a:t> </a:t>
            </a:r>
            <a:r>
              <a:rPr sz="2000" dirty="0">
                <a:latin typeface="Wingdings"/>
                <a:cs typeface="Wingdings"/>
              </a:rPr>
              <a:t></a:t>
            </a:r>
            <a:r>
              <a:rPr sz="2000" spc="20" dirty="0">
                <a:latin typeface="Times New Roman"/>
                <a:cs typeface="Times New Roman"/>
              </a:rPr>
              <a:t> </a:t>
            </a:r>
            <a:r>
              <a:rPr sz="2000" b="1" dirty="0">
                <a:solidFill>
                  <a:srgbClr val="0000DC"/>
                </a:solidFill>
                <a:latin typeface="Arial"/>
                <a:cs typeface="Arial"/>
              </a:rPr>
              <a:t>snížená</a:t>
            </a:r>
            <a:r>
              <a:rPr sz="2000" b="1" spc="-45" dirty="0">
                <a:solidFill>
                  <a:srgbClr val="0000DC"/>
                </a:solidFill>
                <a:latin typeface="Arial"/>
                <a:cs typeface="Arial"/>
              </a:rPr>
              <a:t> </a:t>
            </a:r>
            <a:r>
              <a:rPr sz="2000" b="1" dirty="0">
                <a:solidFill>
                  <a:srgbClr val="0000DC"/>
                </a:solidFill>
                <a:latin typeface="Arial"/>
                <a:cs typeface="Arial"/>
              </a:rPr>
              <a:t>tvorba</a:t>
            </a:r>
            <a:r>
              <a:rPr sz="2000" b="1" spc="-30" dirty="0">
                <a:solidFill>
                  <a:srgbClr val="0000DC"/>
                </a:solidFill>
                <a:latin typeface="Arial"/>
                <a:cs typeface="Arial"/>
              </a:rPr>
              <a:t> </a:t>
            </a:r>
            <a:r>
              <a:rPr sz="2000" b="1" spc="-20" dirty="0">
                <a:solidFill>
                  <a:srgbClr val="0000DC"/>
                </a:solidFill>
                <a:latin typeface="Arial"/>
                <a:cs typeface="Arial"/>
              </a:rPr>
              <a:t>slin</a:t>
            </a:r>
            <a:endParaRPr sz="2000" b="1" dirty="0">
              <a:solidFill>
                <a:srgbClr val="0000DC"/>
              </a:solidFill>
              <a:latin typeface="Arial"/>
              <a:cs typeface="Arial"/>
            </a:endParaRPr>
          </a:p>
          <a:p>
            <a:pPr marL="1400175" marR="5080" indent="-349250">
              <a:lnSpc>
                <a:spcPct val="100000"/>
              </a:lnSpc>
              <a:spcBef>
                <a:spcPts val="960"/>
              </a:spcBef>
            </a:pPr>
            <a:r>
              <a:rPr sz="2000" dirty="0">
                <a:latin typeface="Wingdings"/>
                <a:cs typeface="Wingdings"/>
              </a:rPr>
              <a:t></a:t>
            </a:r>
            <a:r>
              <a:rPr sz="2000" spc="30" dirty="0">
                <a:latin typeface="Times New Roman"/>
                <a:cs typeface="Times New Roman"/>
              </a:rPr>
              <a:t> </a:t>
            </a:r>
            <a:r>
              <a:rPr sz="2000" dirty="0">
                <a:latin typeface="Arial"/>
                <a:cs typeface="Arial"/>
              </a:rPr>
              <a:t>dehydratace,</a:t>
            </a:r>
            <a:r>
              <a:rPr sz="2000" spc="-50" dirty="0">
                <a:latin typeface="Arial"/>
                <a:cs typeface="Arial"/>
              </a:rPr>
              <a:t> </a:t>
            </a:r>
            <a:r>
              <a:rPr sz="2000" dirty="0">
                <a:latin typeface="Arial"/>
                <a:cs typeface="Arial"/>
              </a:rPr>
              <a:t>úzkostné</a:t>
            </a:r>
            <a:r>
              <a:rPr sz="2000" spc="-60" dirty="0">
                <a:latin typeface="Arial"/>
                <a:cs typeface="Arial"/>
              </a:rPr>
              <a:t> </a:t>
            </a:r>
            <a:r>
              <a:rPr sz="2000" dirty="0">
                <a:latin typeface="Arial"/>
                <a:cs typeface="Arial"/>
              </a:rPr>
              <a:t>stavy,</a:t>
            </a:r>
            <a:r>
              <a:rPr sz="2000" spc="-35" dirty="0">
                <a:latin typeface="Arial"/>
                <a:cs typeface="Arial"/>
              </a:rPr>
              <a:t> </a:t>
            </a:r>
            <a:r>
              <a:rPr sz="2000" spc="-10" dirty="0">
                <a:latin typeface="Arial"/>
                <a:cs typeface="Arial"/>
              </a:rPr>
              <a:t>obstrukce/hypofunkce </a:t>
            </a:r>
            <a:r>
              <a:rPr sz="2000" dirty="0">
                <a:latin typeface="Arial"/>
                <a:cs typeface="Arial"/>
              </a:rPr>
              <a:t>slinných</a:t>
            </a:r>
            <a:r>
              <a:rPr sz="2000" spc="-50" dirty="0">
                <a:latin typeface="Arial"/>
                <a:cs typeface="Arial"/>
              </a:rPr>
              <a:t> </a:t>
            </a:r>
            <a:r>
              <a:rPr sz="2000" dirty="0">
                <a:latin typeface="Arial"/>
                <a:cs typeface="Arial"/>
              </a:rPr>
              <a:t>žláz</a:t>
            </a:r>
            <a:r>
              <a:rPr sz="2000" spc="-35" dirty="0">
                <a:latin typeface="Arial"/>
                <a:cs typeface="Arial"/>
              </a:rPr>
              <a:t> </a:t>
            </a:r>
            <a:r>
              <a:rPr sz="2000" dirty="0">
                <a:latin typeface="Arial"/>
                <a:cs typeface="Arial"/>
              </a:rPr>
              <a:t>(DM,</a:t>
            </a:r>
            <a:r>
              <a:rPr sz="2000" spc="-45" dirty="0">
                <a:latin typeface="Arial"/>
                <a:cs typeface="Arial"/>
              </a:rPr>
              <a:t> </a:t>
            </a:r>
            <a:r>
              <a:rPr sz="2000" dirty="0">
                <a:latin typeface="Arial"/>
                <a:cs typeface="Arial"/>
              </a:rPr>
              <a:t>Sjögrenův</a:t>
            </a:r>
            <a:r>
              <a:rPr sz="2000" spc="-35" dirty="0">
                <a:latin typeface="Arial"/>
                <a:cs typeface="Arial"/>
              </a:rPr>
              <a:t> </a:t>
            </a:r>
            <a:r>
              <a:rPr sz="2000" dirty="0">
                <a:latin typeface="Arial"/>
                <a:cs typeface="Arial"/>
              </a:rPr>
              <a:t>syndrom,</a:t>
            </a:r>
            <a:r>
              <a:rPr sz="2000" spc="-65" dirty="0">
                <a:latin typeface="Arial"/>
                <a:cs typeface="Arial"/>
              </a:rPr>
              <a:t> </a:t>
            </a:r>
            <a:r>
              <a:rPr sz="2000" dirty="0">
                <a:latin typeface="Arial"/>
                <a:cs typeface="Arial"/>
              </a:rPr>
              <a:t>AIDS,</a:t>
            </a:r>
            <a:r>
              <a:rPr sz="2000" spc="-30" dirty="0">
                <a:latin typeface="Arial"/>
                <a:cs typeface="Arial"/>
              </a:rPr>
              <a:t> </a:t>
            </a:r>
            <a:r>
              <a:rPr sz="2000" spc="-10" dirty="0">
                <a:latin typeface="Arial"/>
                <a:cs typeface="Arial"/>
              </a:rPr>
              <a:t>tumory </a:t>
            </a:r>
            <a:r>
              <a:rPr sz="2000" dirty="0">
                <a:latin typeface="Arial"/>
                <a:cs typeface="Arial"/>
              </a:rPr>
              <a:t>a</a:t>
            </a:r>
            <a:r>
              <a:rPr sz="2000" spc="-20" dirty="0">
                <a:latin typeface="Arial"/>
                <a:cs typeface="Arial"/>
              </a:rPr>
              <a:t> </a:t>
            </a:r>
            <a:r>
              <a:rPr sz="2000" dirty="0">
                <a:latin typeface="Arial"/>
                <a:cs typeface="Arial"/>
              </a:rPr>
              <a:t>jejich</a:t>
            </a:r>
            <a:r>
              <a:rPr sz="2000" spc="-20" dirty="0">
                <a:latin typeface="Arial"/>
                <a:cs typeface="Arial"/>
              </a:rPr>
              <a:t> </a:t>
            </a:r>
            <a:r>
              <a:rPr sz="2000" dirty="0">
                <a:latin typeface="Arial"/>
                <a:cs typeface="Arial"/>
              </a:rPr>
              <a:t>léčba,</a:t>
            </a:r>
            <a:r>
              <a:rPr sz="2000" spc="-55" dirty="0">
                <a:latin typeface="Arial"/>
                <a:cs typeface="Arial"/>
              </a:rPr>
              <a:t> </a:t>
            </a:r>
            <a:r>
              <a:rPr sz="2000" dirty="0">
                <a:latin typeface="Arial"/>
                <a:cs typeface="Arial"/>
              </a:rPr>
              <a:t>akutní</a:t>
            </a:r>
            <a:r>
              <a:rPr sz="2000" spc="-55" dirty="0">
                <a:latin typeface="Arial"/>
                <a:cs typeface="Arial"/>
              </a:rPr>
              <a:t> </a:t>
            </a:r>
            <a:r>
              <a:rPr sz="2000" spc="-10" dirty="0">
                <a:latin typeface="Arial"/>
                <a:cs typeface="Arial"/>
              </a:rPr>
              <a:t>infekce)</a:t>
            </a:r>
            <a:endParaRPr sz="2000" dirty="0">
              <a:latin typeface="Arial"/>
              <a:cs typeface="Arial"/>
            </a:endParaRPr>
          </a:p>
          <a:p>
            <a:pPr marL="1051560">
              <a:lnSpc>
                <a:spcPct val="100000"/>
              </a:lnSpc>
            </a:pPr>
            <a:r>
              <a:rPr sz="2000" dirty="0">
                <a:latin typeface="Wingdings"/>
                <a:cs typeface="Wingdings"/>
              </a:rPr>
              <a:t></a:t>
            </a:r>
            <a:r>
              <a:rPr sz="2000" spc="25" dirty="0">
                <a:latin typeface="Times New Roman"/>
                <a:cs typeface="Times New Roman"/>
              </a:rPr>
              <a:t> </a:t>
            </a:r>
            <a:r>
              <a:rPr sz="2000" dirty="0">
                <a:latin typeface="Arial"/>
                <a:cs typeface="Arial"/>
              </a:rPr>
              <a:t>léky</a:t>
            </a:r>
            <a:r>
              <a:rPr sz="2000" spc="-25" dirty="0">
                <a:latin typeface="Arial"/>
                <a:cs typeface="Arial"/>
              </a:rPr>
              <a:t> </a:t>
            </a:r>
            <a:r>
              <a:rPr sz="2000" dirty="0">
                <a:latin typeface="Arial"/>
                <a:cs typeface="Arial"/>
              </a:rPr>
              <a:t>(beta</a:t>
            </a:r>
            <a:r>
              <a:rPr sz="2000" spc="-40" dirty="0">
                <a:latin typeface="Arial"/>
                <a:cs typeface="Arial"/>
              </a:rPr>
              <a:t> </a:t>
            </a:r>
            <a:r>
              <a:rPr sz="2000" dirty="0">
                <a:latin typeface="Arial"/>
                <a:cs typeface="Arial"/>
              </a:rPr>
              <a:t>blokátory,</a:t>
            </a:r>
            <a:r>
              <a:rPr sz="2000" spc="-55" dirty="0">
                <a:latin typeface="Arial"/>
                <a:cs typeface="Arial"/>
              </a:rPr>
              <a:t> </a:t>
            </a:r>
            <a:r>
              <a:rPr sz="2000" dirty="0">
                <a:latin typeface="Arial"/>
                <a:cs typeface="Arial"/>
              </a:rPr>
              <a:t>antidepresiva,</a:t>
            </a:r>
            <a:r>
              <a:rPr sz="2000" spc="-55" dirty="0">
                <a:latin typeface="Arial"/>
                <a:cs typeface="Arial"/>
              </a:rPr>
              <a:t> </a:t>
            </a:r>
            <a:r>
              <a:rPr sz="2000" spc="-10" dirty="0">
                <a:latin typeface="Arial"/>
                <a:cs typeface="Arial"/>
              </a:rPr>
              <a:t>antihistaminika)</a:t>
            </a:r>
            <a:endParaRPr sz="2000" dirty="0">
              <a:latin typeface="Arial"/>
              <a:cs typeface="Arial"/>
            </a:endParaRPr>
          </a:p>
          <a:p>
            <a:pPr marL="1051560">
              <a:lnSpc>
                <a:spcPct val="100000"/>
              </a:lnSpc>
            </a:pPr>
            <a:r>
              <a:rPr sz="2000" dirty="0">
                <a:latin typeface="Wingdings"/>
                <a:cs typeface="Wingdings"/>
              </a:rPr>
              <a:t></a:t>
            </a:r>
            <a:r>
              <a:rPr sz="2000" spc="35" dirty="0">
                <a:latin typeface="Times New Roman"/>
                <a:cs typeface="Times New Roman"/>
              </a:rPr>
              <a:t> </a:t>
            </a:r>
            <a:r>
              <a:rPr sz="2000" dirty="0">
                <a:latin typeface="Arial"/>
                <a:cs typeface="Arial"/>
              </a:rPr>
              <a:t>drogy</a:t>
            </a:r>
            <a:r>
              <a:rPr sz="2000" spc="-30" dirty="0">
                <a:latin typeface="Arial"/>
                <a:cs typeface="Arial"/>
              </a:rPr>
              <a:t> </a:t>
            </a:r>
            <a:r>
              <a:rPr sz="2000" dirty="0">
                <a:latin typeface="Arial"/>
                <a:cs typeface="Arial"/>
              </a:rPr>
              <a:t>(metamfetamin,</a:t>
            </a:r>
            <a:r>
              <a:rPr sz="2000" spc="-50" dirty="0">
                <a:latin typeface="Arial"/>
                <a:cs typeface="Arial"/>
              </a:rPr>
              <a:t> </a:t>
            </a:r>
            <a:r>
              <a:rPr sz="2000" spc="-20" dirty="0">
                <a:latin typeface="Arial"/>
                <a:cs typeface="Arial"/>
              </a:rPr>
              <a:t>THC)</a:t>
            </a:r>
            <a:endParaRPr sz="2000" dirty="0">
              <a:latin typeface="Arial"/>
              <a:cs typeface="Arial"/>
            </a:endParaRPr>
          </a:p>
          <a:p>
            <a:pPr marL="2880360">
              <a:lnSpc>
                <a:spcPct val="100000"/>
              </a:lnSpc>
              <a:spcBef>
                <a:spcPts val="600"/>
              </a:spcBef>
            </a:pPr>
            <a:r>
              <a:rPr sz="2000" dirty="0">
                <a:latin typeface="Wingdings"/>
                <a:cs typeface="Wingdings"/>
              </a:rPr>
              <a:t></a:t>
            </a:r>
            <a:r>
              <a:rPr sz="2000" spc="35" dirty="0">
                <a:latin typeface="Times New Roman"/>
                <a:cs typeface="Times New Roman"/>
              </a:rPr>
              <a:t> </a:t>
            </a:r>
            <a:r>
              <a:rPr sz="2000" dirty="0">
                <a:latin typeface="Arial"/>
                <a:cs typeface="Arial"/>
              </a:rPr>
              <a:t>podpora</a:t>
            </a:r>
            <a:r>
              <a:rPr sz="2000" spc="-40" dirty="0">
                <a:latin typeface="Arial"/>
                <a:cs typeface="Arial"/>
              </a:rPr>
              <a:t> </a:t>
            </a:r>
            <a:r>
              <a:rPr sz="2000" b="1" dirty="0">
                <a:latin typeface="Arial"/>
                <a:cs typeface="Arial"/>
              </a:rPr>
              <a:t>vzniku</a:t>
            </a:r>
            <a:r>
              <a:rPr sz="2000" b="1" spc="-35" dirty="0">
                <a:latin typeface="Arial"/>
                <a:cs typeface="Arial"/>
              </a:rPr>
              <a:t> </a:t>
            </a:r>
            <a:r>
              <a:rPr sz="2000" b="1" dirty="0">
                <a:latin typeface="Arial"/>
                <a:cs typeface="Arial"/>
              </a:rPr>
              <a:t>zubního</a:t>
            </a:r>
            <a:r>
              <a:rPr sz="2000" b="1" spc="-35" dirty="0">
                <a:latin typeface="Arial"/>
                <a:cs typeface="Arial"/>
              </a:rPr>
              <a:t> </a:t>
            </a:r>
            <a:r>
              <a:rPr sz="2000" b="1" spc="-20" dirty="0">
                <a:latin typeface="Arial"/>
                <a:cs typeface="Arial"/>
              </a:rPr>
              <a:t>kazu</a:t>
            </a:r>
            <a:endParaRPr sz="2000" b="1" dirty="0">
              <a:latin typeface="Arial"/>
              <a:cs typeface="Arial"/>
            </a:endParaRPr>
          </a:p>
          <a:p>
            <a:pPr marL="12700">
              <a:lnSpc>
                <a:spcPct val="100000"/>
              </a:lnSpc>
              <a:spcBef>
                <a:spcPts val="760"/>
              </a:spcBef>
              <a:tabLst>
                <a:tab pos="318770" algn="l"/>
              </a:tabLst>
            </a:pPr>
            <a:endParaRPr sz="1200" dirty="0">
              <a:latin typeface="Arial"/>
              <a:cs typeface="Arial"/>
            </a:endParaRPr>
          </a:p>
        </p:txBody>
      </p:sp>
      <p:sp>
        <p:nvSpPr>
          <p:cNvPr id="3" name="object 3"/>
          <p:cNvSpPr txBox="1">
            <a:spLocks noGrp="1"/>
          </p:cNvSpPr>
          <p:nvPr>
            <p:ph type="title"/>
          </p:nvPr>
        </p:nvSpPr>
        <p:spPr>
          <a:xfrm>
            <a:off x="707542" y="56210"/>
            <a:ext cx="10438765" cy="635000"/>
          </a:xfrm>
          <a:prstGeom prst="rect">
            <a:avLst/>
          </a:prstGeom>
        </p:spPr>
        <p:txBody>
          <a:bodyPr vert="horz" wrap="square" lIns="0" tIns="12065" rIns="0" bIns="0" rtlCol="0">
            <a:spAutoFit/>
          </a:bodyPr>
          <a:lstStyle/>
          <a:p>
            <a:pPr marL="12700">
              <a:lnSpc>
                <a:spcPct val="100000"/>
              </a:lnSpc>
              <a:spcBef>
                <a:spcPts val="95"/>
              </a:spcBef>
            </a:pPr>
            <a:r>
              <a:rPr dirty="0"/>
              <a:t>Faktory</a:t>
            </a:r>
            <a:r>
              <a:rPr spc="-65" dirty="0"/>
              <a:t> </a:t>
            </a:r>
            <a:r>
              <a:rPr dirty="0"/>
              <a:t>přispívající</a:t>
            </a:r>
            <a:r>
              <a:rPr spc="-80" dirty="0"/>
              <a:t> </a:t>
            </a:r>
            <a:r>
              <a:rPr dirty="0"/>
              <a:t>ke</a:t>
            </a:r>
            <a:r>
              <a:rPr spc="-70" dirty="0"/>
              <a:t> </a:t>
            </a:r>
            <a:r>
              <a:rPr dirty="0"/>
              <a:t>vzniku</a:t>
            </a:r>
            <a:r>
              <a:rPr spc="-80" dirty="0"/>
              <a:t> </a:t>
            </a:r>
            <a:r>
              <a:rPr dirty="0"/>
              <a:t>zubního</a:t>
            </a:r>
            <a:r>
              <a:rPr spc="-95" dirty="0"/>
              <a:t> </a:t>
            </a:r>
            <a:r>
              <a:rPr spc="-20" dirty="0"/>
              <a:t>kazu</a:t>
            </a:r>
          </a:p>
        </p:txBody>
      </p:sp>
      <p:sp>
        <p:nvSpPr>
          <p:cNvPr id="4" name="object 4"/>
          <p:cNvSpPr txBox="1"/>
          <p:nvPr/>
        </p:nvSpPr>
        <p:spPr>
          <a:xfrm>
            <a:off x="597509" y="850168"/>
            <a:ext cx="6461125" cy="2963545"/>
          </a:xfrm>
          <a:prstGeom prst="rect">
            <a:avLst/>
          </a:prstGeom>
        </p:spPr>
        <p:txBody>
          <a:bodyPr vert="horz" wrap="square" lIns="0" tIns="231140" rIns="0" bIns="0" rtlCol="0">
            <a:spAutoFit/>
          </a:bodyPr>
          <a:lstStyle/>
          <a:p>
            <a:pPr marL="12700">
              <a:lnSpc>
                <a:spcPct val="100000"/>
              </a:lnSpc>
              <a:spcBef>
                <a:spcPts val="1820"/>
              </a:spcBef>
              <a:tabLst>
                <a:tab pos="192405" algn="l"/>
              </a:tabLst>
            </a:pPr>
            <a:r>
              <a:rPr sz="2800" dirty="0">
                <a:solidFill>
                  <a:srgbClr val="0000DC"/>
                </a:solidFill>
                <a:latin typeface="Arial"/>
                <a:cs typeface="Arial"/>
              </a:rPr>
              <a:t>̶	</a:t>
            </a:r>
            <a:r>
              <a:rPr sz="2800" spc="-10" dirty="0">
                <a:latin typeface="Arial"/>
                <a:cs typeface="Arial"/>
              </a:rPr>
              <a:t>Slina:</a:t>
            </a:r>
            <a:endParaRPr sz="2800" dirty="0">
              <a:latin typeface="Arial"/>
              <a:cs typeface="Arial"/>
            </a:endParaRPr>
          </a:p>
          <a:p>
            <a:pPr marL="265430">
              <a:lnSpc>
                <a:spcPct val="100000"/>
              </a:lnSpc>
              <a:spcBef>
                <a:spcPts val="1245"/>
              </a:spcBef>
              <a:tabLst>
                <a:tab pos="443865" algn="l"/>
              </a:tabLst>
            </a:pPr>
            <a:r>
              <a:rPr sz="2000" dirty="0">
                <a:solidFill>
                  <a:srgbClr val="0000DC"/>
                </a:solidFill>
                <a:latin typeface="Arial"/>
                <a:cs typeface="Arial"/>
              </a:rPr>
              <a:t>̶	</a:t>
            </a:r>
            <a:r>
              <a:rPr sz="2000" dirty="0">
                <a:latin typeface="Arial"/>
                <a:cs typeface="Arial"/>
              </a:rPr>
              <a:t>působení</a:t>
            </a:r>
            <a:r>
              <a:rPr sz="2000" spc="-60" dirty="0">
                <a:latin typeface="Arial"/>
                <a:cs typeface="Arial"/>
              </a:rPr>
              <a:t> </a:t>
            </a:r>
            <a:r>
              <a:rPr sz="2000" spc="-10" dirty="0">
                <a:latin typeface="Arial"/>
                <a:cs typeface="Arial"/>
              </a:rPr>
              <a:t>sliny:</a:t>
            </a:r>
            <a:endParaRPr sz="2000" dirty="0">
              <a:latin typeface="Arial"/>
              <a:cs typeface="Arial"/>
            </a:endParaRPr>
          </a:p>
          <a:p>
            <a:pPr marL="855344">
              <a:lnSpc>
                <a:spcPct val="100000"/>
              </a:lnSpc>
            </a:pPr>
            <a:r>
              <a:rPr sz="2000" dirty="0">
                <a:latin typeface="Wingdings"/>
                <a:cs typeface="Wingdings"/>
              </a:rPr>
              <a:t></a:t>
            </a:r>
            <a:r>
              <a:rPr sz="2000" spc="40" dirty="0">
                <a:latin typeface="Times New Roman"/>
                <a:cs typeface="Times New Roman"/>
              </a:rPr>
              <a:t> </a:t>
            </a:r>
            <a:r>
              <a:rPr sz="2000" dirty="0">
                <a:latin typeface="Arial"/>
                <a:cs typeface="Arial"/>
              </a:rPr>
              <a:t>↑</a:t>
            </a:r>
            <a:r>
              <a:rPr sz="2000" spc="-5" dirty="0">
                <a:latin typeface="Arial"/>
                <a:cs typeface="Arial"/>
              </a:rPr>
              <a:t> </a:t>
            </a:r>
            <a:r>
              <a:rPr sz="2000" dirty="0">
                <a:latin typeface="Arial"/>
                <a:cs typeface="Arial"/>
              </a:rPr>
              <a:t>rovnováha</a:t>
            </a:r>
            <a:r>
              <a:rPr sz="2000" spc="-30" dirty="0">
                <a:latin typeface="Arial"/>
                <a:cs typeface="Arial"/>
              </a:rPr>
              <a:t> </a:t>
            </a:r>
            <a:r>
              <a:rPr sz="2000" dirty="0">
                <a:latin typeface="Arial"/>
                <a:cs typeface="Arial"/>
              </a:rPr>
              <a:t>mezi</a:t>
            </a:r>
            <a:r>
              <a:rPr sz="2000" spc="-35" dirty="0">
                <a:latin typeface="Arial"/>
                <a:cs typeface="Arial"/>
              </a:rPr>
              <a:t> </a:t>
            </a:r>
            <a:r>
              <a:rPr sz="2000" dirty="0">
                <a:latin typeface="Arial"/>
                <a:cs typeface="Arial"/>
              </a:rPr>
              <a:t>re-</a:t>
            </a:r>
            <a:r>
              <a:rPr sz="2000" spc="-25" dirty="0">
                <a:latin typeface="Arial"/>
                <a:cs typeface="Arial"/>
              </a:rPr>
              <a:t> </a:t>
            </a:r>
            <a:r>
              <a:rPr sz="2000" dirty="0">
                <a:latin typeface="Arial"/>
                <a:cs typeface="Arial"/>
              </a:rPr>
              <a:t>a</a:t>
            </a:r>
            <a:r>
              <a:rPr sz="2000" spc="-5" dirty="0">
                <a:latin typeface="Arial"/>
                <a:cs typeface="Arial"/>
              </a:rPr>
              <a:t> </a:t>
            </a:r>
            <a:r>
              <a:rPr sz="2000" spc="-10" dirty="0">
                <a:latin typeface="Arial"/>
                <a:cs typeface="Arial"/>
              </a:rPr>
              <a:t>demineralizací</a:t>
            </a:r>
            <a:endParaRPr sz="2000" dirty="0">
              <a:latin typeface="Arial"/>
              <a:cs typeface="Arial"/>
            </a:endParaRPr>
          </a:p>
          <a:p>
            <a:pPr marL="855344">
              <a:lnSpc>
                <a:spcPct val="100000"/>
              </a:lnSpc>
            </a:pPr>
            <a:r>
              <a:rPr sz="2000" dirty="0">
                <a:latin typeface="Wingdings"/>
                <a:cs typeface="Wingdings"/>
              </a:rPr>
              <a:t></a:t>
            </a:r>
            <a:r>
              <a:rPr sz="2000" spc="40" dirty="0">
                <a:latin typeface="Times New Roman"/>
                <a:cs typeface="Times New Roman"/>
              </a:rPr>
              <a:t> </a:t>
            </a:r>
            <a:r>
              <a:rPr sz="2000" dirty="0">
                <a:latin typeface="Arial"/>
                <a:cs typeface="Arial"/>
              </a:rPr>
              <a:t>↓</a:t>
            </a:r>
            <a:r>
              <a:rPr sz="2000" spc="-5" dirty="0">
                <a:latin typeface="Arial"/>
                <a:cs typeface="Arial"/>
              </a:rPr>
              <a:t> </a:t>
            </a:r>
            <a:r>
              <a:rPr sz="2000" dirty="0">
                <a:latin typeface="Arial"/>
                <a:cs typeface="Arial"/>
              </a:rPr>
              <a:t>zbytky</a:t>
            </a:r>
            <a:r>
              <a:rPr sz="2000" spc="-30" dirty="0">
                <a:latin typeface="Arial"/>
                <a:cs typeface="Arial"/>
              </a:rPr>
              <a:t> </a:t>
            </a:r>
            <a:r>
              <a:rPr sz="2000" dirty="0">
                <a:latin typeface="Arial"/>
                <a:cs typeface="Arial"/>
              </a:rPr>
              <a:t>potravy,</a:t>
            </a:r>
            <a:r>
              <a:rPr sz="2000" spc="-30" dirty="0">
                <a:latin typeface="Arial"/>
                <a:cs typeface="Arial"/>
              </a:rPr>
              <a:t> </a:t>
            </a:r>
            <a:r>
              <a:rPr sz="2000" dirty="0">
                <a:latin typeface="Arial"/>
                <a:cs typeface="Arial"/>
              </a:rPr>
              <a:t>↓</a:t>
            </a:r>
            <a:r>
              <a:rPr sz="2000" spc="-15" dirty="0">
                <a:latin typeface="Arial"/>
                <a:cs typeface="Arial"/>
              </a:rPr>
              <a:t> </a:t>
            </a:r>
            <a:r>
              <a:rPr sz="2000" spc="-10" dirty="0">
                <a:latin typeface="Arial"/>
                <a:cs typeface="Arial"/>
              </a:rPr>
              <a:t>mikroorganismy,</a:t>
            </a:r>
            <a:endParaRPr sz="2000" dirty="0">
              <a:latin typeface="Arial"/>
              <a:cs typeface="Arial"/>
            </a:endParaRPr>
          </a:p>
          <a:p>
            <a:pPr marL="1191260" algn="ctr">
              <a:lnSpc>
                <a:spcPct val="100000"/>
              </a:lnSpc>
            </a:pPr>
            <a:r>
              <a:rPr sz="2000" dirty="0">
                <a:latin typeface="Arial"/>
                <a:cs typeface="Arial"/>
              </a:rPr>
              <a:t>↓</a:t>
            </a:r>
            <a:r>
              <a:rPr sz="2000" spc="-20" dirty="0">
                <a:latin typeface="Arial"/>
                <a:cs typeface="Arial"/>
              </a:rPr>
              <a:t> </a:t>
            </a:r>
            <a:r>
              <a:rPr sz="2000" dirty="0">
                <a:latin typeface="Arial"/>
                <a:cs typeface="Arial"/>
              </a:rPr>
              <a:t>kyselost</a:t>
            </a:r>
            <a:r>
              <a:rPr sz="2000" spc="-40" dirty="0">
                <a:latin typeface="Arial"/>
                <a:cs typeface="Arial"/>
              </a:rPr>
              <a:t> </a:t>
            </a:r>
            <a:r>
              <a:rPr sz="2000" dirty="0">
                <a:latin typeface="Arial"/>
                <a:cs typeface="Arial"/>
              </a:rPr>
              <a:t>prostředí</a:t>
            </a:r>
            <a:r>
              <a:rPr sz="2000" spc="-55" dirty="0">
                <a:latin typeface="Arial"/>
                <a:cs typeface="Arial"/>
              </a:rPr>
              <a:t> </a:t>
            </a:r>
            <a:r>
              <a:rPr sz="2000" dirty="0">
                <a:latin typeface="Arial"/>
                <a:cs typeface="Arial"/>
              </a:rPr>
              <a:t>(ředění,</a:t>
            </a:r>
            <a:r>
              <a:rPr sz="2000" spc="-40" dirty="0">
                <a:latin typeface="Arial"/>
                <a:cs typeface="Arial"/>
              </a:rPr>
              <a:t> </a:t>
            </a:r>
            <a:r>
              <a:rPr sz="2000" dirty="0" err="1" smtClean="0">
                <a:latin typeface="Arial"/>
                <a:cs typeface="Arial"/>
              </a:rPr>
              <a:t>pufrovací</a:t>
            </a:r>
            <a:r>
              <a:rPr sz="2000" spc="-45" dirty="0" smtClean="0">
                <a:latin typeface="Arial"/>
                <a:cs typeface="Arial"/>
              </a:rPr>
              <a:t> </a:t>
            </a:r>
            <a:r>
              <a:rPr sz="2000" spc="-10" dirty="0">
                <a:latin typeface="Arial"/>
                <a:cs typeface="Arial"/>
              </a:rPr>
              <a:t>systémy</a:t>
            </a:r>
            <a:endParaRPr sz="2000" dirty="0">
              <a:latin typeface="Arial"/>
              <a:cs typeface="Arial"/>
            </a:endParaRPr>
          </a:p>
          <a:p>
            <a:pPr marL="1130935" algn="ctr">
              <a:lnSpc>
                <a:spcPct val="100000"/>
              </a:lnSpc>
            </a:pPr>
            <a:r>
              <a:rPr sz="2000" dirty="0">
                <a:latin typeface="Arial"/>
                <a:cs typeface="Arial"/>
              </a:rPr>
              <a:t>–</a:t>
            </a:r>
            <a:r>
              <a:rPr sz="2000" spc="-25" dirty="0">
                <a:latin typeface="Arial"/>
                <a:cs typeface="Arial"/>
              </a:rPr>
              <a:t> </a:t>
            </a:r>
            <a:r>
              <a:rPr sz="2000" dirty="0">
                <a:latin typeface="Arial"/>
                <a:cs typeface="Arial"/>
              </a:rPr>
              <a:t>bikarbonát,</a:t>
            </a:r>
            <a:r>
              <a:rPr sz="2000" spc="-65" dirty="0">
                <a:latin typeface="Arial"/>
                <a:cs typeface="Arial"/>
              </a:rPr>
              <a:t> </a:t>
            </a:r>
            <a:r>
              <a:rPr sz="2000" dirty="0">
                <a:latin typeface="Arial"/>
                <a:cs typeface="Arial"/>
              </a:rPr>
              <a:t>hydrogenfosfát,</a:t>
            </a:r>
            <a:r>
              <a:rPr sz="2000" spc="-75" dirty="0">
                <a:latin typeface="Arial"/>
                <a:cs typeface="Arial"/>
              </a:rPr>
              <a:t> </a:t>
            </a:r>
            <a:r>
              <a:rPr sz="2000" spc="-10" dirty="0">
                <a:latin typeface="Arial"/>
                <a:cs typeface="Arial"/>
              </a:rPr>
              <a:t>proteiny)</a:t>
            </a:r>
            <a:endParaRPr sz="2000" dirty="0">
              <a:latin typeface="Arial"/>
              <a:cs typeface="Arial"/>
            </a:endParaRPr>
          </a:p>
          <a:p>
            <a:pPr marL="1134110" marR="507365" indent="-279400">
              <a:lnSpc>
                <a:spcPct val="100000"/>
              </a:lnSpc>
              <a:spcBef>
                <a:spcPts val="5"/>
              </a:spcBef>
            </a:pPr>
            <a:r>
              <a:rPr sz="2000" dirty="0">
                <a:latin typeface="Wingdings"/>
                <a:cs typeface="Wingdings"/>
              </a:rPr>
              <a:t></a:t>
            </a:r>
            <a:r>
              <a:rPr sz="2000" spc="35" dirty="0">
                <a:latin typeface="Times New Roman"/>
                <a:cs typeface="Times New Roman"/>
              </a:rPr>
              <a:t> </a:t>
            </a:r>
            <a:r>
              <a:rPr sz="2000" dirty="0">
                <a:latin typeface="Arial"/>
                <a:cs typeface="Arial"/>
              </a:rPr>
              <a:t>↑ látky</a:t>
            </a:r>
            <a:r>
              <a:rPr sz="2000" spc="-20" dirty="0">
                <a:latin typeface="Arial"/>
                <a:cs typeface="Arial"/>
              </a:rPr>
              <a:t> </a:t>
            </a:r>
            <a:r>
              <a:rPr sz="2000" dirty="0">
                <a:latin typeface="Arial"/>
                <a:cs typeface="Arial"/>
              </a:rPr>
              <a:t>s</a:t>
            </a:r>
            <a:r>
              <a:rPr sz="2000" spc="-15" dirty="0">
                <a:latin typeface="Arial"/>
                <a:cs typeface="Arial"/>
              </a:rPr>
              <a:t> </a:t>
            </a:r>
            <a:r>
              <a:rPr sz="2000" dirty="0">
                <a:latin typeface="Arial"/>
                <a:cs typeface="Arial"/>
              </a:rPr>
              <a:t>antibakteriálními,</a:t>
            </a:r>
            <a:r>
              <a:rPr sz="2000" spc="-50" dirty="0">
                <a:latin typeface="Arial"/>
                <a:cs typeface="Arial"/>
              </a:rPr>
              <a:t> </a:t>
            </a:r>
            <a:r>
              <a:rPr sz="2000" spc="-10" dirty="0">
                <a:latin typeface="Arial"/>
                <a:cs typeface="Arial"/>
              </a:rPr>
              <a:t>antimykotickými </a:t>
            </a:r>
            <a:r>
              <a:rPr sz="2000" dirty="0">
                <a:latin typeface="Arial"/>
                <a:cs typeface="Arial"/>
              </a:rPr>
              <a:t>a</a:t>
            </a:r>
            <a:r>
              <a:rPr sz="2000" spc="-25" dirty="0">
                <a:latin typeface="Arial"/>
                <a:cs typeface="Arial"/>
              </a:rPr>
              <a:t> </a:t>
            </a:r>
            <a:r>
              <a:rPr sz="2000" dirty="0">
                <a:latin typeface="Arial"/>
                <a:cs typeface="Arial"/>
              </a:rPr>
              <a:t>antivirovými</a:t>
            </a:r>
            <a:r>
              <a:rPr sz="2000" spc="-35" dirty="0">
                <a:latin typeface="Arial"/>
                <a:cs typeface="Arial"/>
              </a:rPr>
              <a:t> </a:t>
            </a:r>
            <a:r>
              <a:rPr sz="2000" spc="-10" dirty="0">
                <a:latin typeface="Arial"/>
                <a:cs typeface="Arial"/>
              </a:rPr>
              <a:t>vlastnostmi</a:t>
            </a:r>
            <a:endParaRPr sz="2000" dirty="0">
              <a:latin typeface="Arial"/>
              <a:cs typeface="Arial"/>
            </a:endParaRPr>
          </a:p>
        </p:txBody>
      </p:sp>
      <p:sp>
        <p:nvSpPr>
          <p:cNvPr id="5" name="object 5"/>
          <p:cNvSpPr txBox="1"/>
          <p:nvPr/>
        </p:nvSpPr>
        <p:spPr>
          <a:xfrm>
            <a:off x="8730742" y="6542938"/>
            <a:ext cx="1868170" cy="208279"/>
          </a:xfrm>
          <a:prstGeom prst="rect">
            <a:avLst/>
          </a:prstGeom>
        </p:spPr>
        <p:txBody>
          <a:bodyPr vert="horz" wrap="square" lIns="0" tIns="12700" rIns="0" bIns="0" rtlCol="0">
            <a:spAutoFit/>
          </a:bodyPr>
          <a:lstStyle/>
          <a:p>
            <a:pPr marL="281940" marR="5080" indent="-269875">
              <a:lnSpc>
                <a:spcPct val="100000"/>
              </a:lnSpc>
              <a:spcBef>
                <a:spcPts val="100"/>
              </a:spcBef>
            </a:pPr>
            <a:r>
              <a:rPr sz="600" spc="-10" dirty="0">
                <a:latin typeface="Arial"/>
                <a:cs typeface="Arial"/>
                <a:hlinkClick r:id="rId3"/>
              </a:rPr>
              <a:t>www.dentalcare.com/en-us/professional-education/ce-</a:t>
            </a:r>
            <a:r>
              <a:rPr sz="600" spc="500" dirty="0">
                <a:latin typeface="Arial"/>
                <a:cs typeface="Arial"/>
              </a:rPr>
              <a:t> </a:t>
            </a:r>
            <a:r>
              <a:rPr sz="600" spc="-10" dirty="0">
                <a:latin typeface="Arial"/>
                <a:cs typeface="Arial"/>
              </a:rPr>
              <a:t>courses/ce410/fluoride-s-mechanism-of-action</a:t>
            </a:r>
            <a:endParaRPr sz="600">
              <a:latin typeface="Arial"/>
              <a:cs typeface="Arial"/>
            </a:endParaRPr>
          </a:p>
        </p:txBody>
      </p:sp>
      <p:grpSp>
        <p:nvGrpSpPr>
          <p:cNvPr id="6" name="object 6"/>
          <p:cNvGrpSpPr/>
          <p:nvPr/>
        </p:nvGrpSpPr>
        <p:grpSpPr>
          <a:xfrm>
            <a:off x="7884322" y="3329940"/>
            <a:ext cx="4144645" cy="2493010"/>
            <a:chOff x="7884322" y="3329940"/>
            <a:chExt cx="4144645" cy="2493010"/>
          </a:xfrm>
        </p:grpSpPr>
        <p:pic>
          <p:nvPicPr>
            <p:cNvPr id="7" name="object 7"/>
            <p:cNvPicPr/>
            <p:nvPr/>
          </p:nvPicPr>
          <p:blipFill>
            <a:blip r:embed="rId4" cstate="print"/>
            <a:stretch>
              <a:fillRect/>
            </a:stretch>
          </p:blipFill>
          <p:spPr>
            <a:xfrm>
              <a:off x="7884322" y="3329940"/>
              <a:ext cx="4144609" cy="2492665"/>
            </a:xfrm>
            <a:prstGeom prst="rect">
              <a:avLst/>
            </a:prstGeom>
          </p:spPr>
        </p:pic>
        <p:sp>
          <p:nvSpPr>
            <p:cNvPr id="8" name="object 8"/>
            <p:cNvSpPr/>
            <p:nvPr/>
          </p:nvSpPr>
          <p:spPr>
            <a:xfrm>
              <a:off x="10085324" y="5086223"/>
              <a:ext cx="590550" cy="228600"/>
            </a:xfrm>
            <a:custGeom>
              <a:avLst/>
              <a:gdLst/>
              <a:ahLst/>
              <a:cxnLst/>
              <a:rect l="l" t="t" r="r" b="b"/>
              <a:pathLst>
                <a:path w="590550" h="228600">
                  <a:moveTo>
                    <a:pt x="363220" y="0"/>
                  </a:moveTo>
                  <a:lnTo>
                    <a:pt x="362118" y="76277"/>
                  </a:lnTo>
                  <a:lnTo>
                    <a:pt x="400176" y="76834"/>
                  </a:lnTo>
                  <a:lnTo>
                    <a:pt x="399160" y="153034"/>
                  </a:lnTo>
                  <a:lnTo>
                    <a:pt x="361009" y="153034"/>
                  </a:lnTo>
                  <a:lnTo>
                    <a:pt x="359918" y="228599"/>
                  </a:lnTo>
                  <a:lnTo>
                    <a:pt x="516667" y="153034"/>
                  </a:lnTo>
                  <a:lnTo>
                    <a:pt x="399160" y="153034"/>
                  </a:lnTo>
                  <a:lnTo>
                    <a:pt x="361017" y="152476"/>
                  </a:lnTo>
                  <a:lnTo>
                    <a:pt x="517825" y="152476"/>
                  </a:lnTo>
                  <a:lnTo>
                    <a:pt x="590169" y="117601"/>
                  </a:lnTo>
                  <a:lnTo>
                    <a:pt x="363220" y="0"/>
                  </a:lnTo>
                  <a:close/>
                </a:path>
                <a:path w="590550" h="228600">
                  <a:moveTo>
                    <a:pt x="362118" y="76277"/>
                  </a:moveTo>
                  <a:lnTo>
                    <a:pt x="361017" y="152476"/>
                  </a:lnTo>
                  <a:lnTo>
                    <a:pt x="399160" y="153034"/>
                  </a:lnTo>
                  <a:lnTo>
                    <a:pt x="400176" y="76834"/>
                  </a:lnTo>
                  <a:lnTo>
                    <a:pt x="362118" y="76277"/>
                  </a:lnTo>
                  <a:close/>
                </a:path>
                <a:path w="590550" h="228600">
                  <a:moveTo>
                    <a:pt x="1016" y="70993"/>
                  </a:moveTo>
                  <a:lnTo>
                    <a:pt x="0" y="147192"/>
                  </a:lnTo>
                  <a:lnTo>
                    <a:pt x="361017" y="152476"/>
                  </a:lnTo>
                  <a:lnTo>
                    <a:pt x="362118" y="76277"/>
                  </a:lnTo>
                  <a:lnTo>
                    <a:pt x="1016" y="70993"/>
                  </a:lnTo>
                  <a:close/>
                </a:path>
              </a:pathLst>
            </a:custGeom>
            <a:solidFill>
              <a:srgbClr val="0000DC"/>
            </a:solidFill>
          </p:spPr>
          <p:txBody>
            <a:bodyPr wrap="square" lIns="0" tIns="0" rIns="0" bIns="0" rtlCol="0"/>
            <a:lstStyle/>
            <a:p>
              <a:endParaRPr/>
            </a:p>
          </p:txBody>
        </p:sp>
      </p:grpSp>
      <p:grpSp>
        <p:nvGrpSpPr>
          <p:cNvPr id="9" name="object 9"/>
          <p:cNvGrpSpPr/>
          <p:nvPr/>
        </p:nvGrpSpPr>
        <p:grpSpPr>
          <a:xfrm>
            <a:off x="7734300" y="879217"/>
            <a:ext cx="4271645" cy="2317115"/>
            <a:chOff x="7734300" y="879217"/>
            <a:chExt cx="4271645" cy="2317115"/>
          </a:xfrm>
        </p:grpSpPr>
        <p:pic>
          <p:nvPicPr>
            <p:cNvPr id="10" name="object 10"/>
            <p:cNvPicPr/>
            <p:nvPr/>
          </p:nvPicPr>
          <p:blipFill>
            <a:blip r:embed="rId5" cstate="print"/>
            <a:stretch>
              <a:fillRect/>
            </a:stretch>
          </p:blipFill>
          <p:spPr>
            <a:xfrm>
              <a:off x="7734300" y="879217"/>
              <a:ext cx="4271078" cy="2316853"/>
            </a:xfrm>
            <a:prstGeom prst="rect">
              <a:avLst/>
            </a:prstGeom>
          </p:spPr>
        </p:pic>
        <p:sp>
          <p:nvSpPr>
            <p:cNvPr id="11" name="object 11"/>
            <p:cNvSpPr/>
            <p:nvPr/>
          </p:nvSpPr>
          <p:spPr>
            <a:xfrm>
              <a:off x="10094467" y="2443606"/>
              <a:ext cx="590550" cy="228600"/>
            </a:xfrm>
            <a:custGeom>
              <a:avLst/>
              <a:gdLst/>
              <a:ahLst/>
              <a:cxnLst/>
              <a:rect l="l" t="t" r="r" b="b"/>
              <a:pathLst>
                <a:path w="590550" h="228600">
                  <a:moveTo>
                    <a:pt x="363220" y="0"/>
                  </a:moveTo>
                  <a:lnTo>
                    <a:pt x="362118" y="76277"/>
                  </a:lnTo>
                  <a:lnTo>
                    <a:pt x="400176" y="76834"/>
                  </a:lnTo>
                  <a:lnTo>
                    <a:pt x="399160" y="153034"/>
                  </a:lnTo>
                  <a:lnTo>
                    <a:pt x="361009" y="153034"/>
                  </a:lnTo>
                  <a:lnTo>
                    <a:pt x="359917" y="228600"/>
                  </a:lnTo>
                  <a:lnTo>
                    <a:pt x="516667" y="153034"/>
                  </a:lnTo>
                  <a:lnTo>
                    <a:pt x="399160" y="153034"/>
                  </a:lnTo>
                  <a:lnTo>
                    <a:pt x="361017" y="152476"/>
                  </a:lnTo>
                  <a:lnTo>
                    <a:pt x="517825" y="152476"/>
                  </a:lnTo>
                  <a:lnTo>
                    <a:pt x="590168" y="117601"/>
                  </a:lnTo>
                  <a:lnTo>
                    <a:pt x="363220" y="0"/>
                  </a:lnTo>
                  <a:close/>
                </a:path>
                <a:path w="590550" h="228600">
                  <a:moveTo>
                    <a:pt x="362118" y="76277"/>
                  </a:moveTo>
                  <a:lnTo>
                    <a:pt x="361017" y="152476"/>
                  </a:lnTo>
                  <a:lnTo>
                    <a:pt x="399160" y="153034"/>
                  </a:lnTo>
                  <a:lnTo>
                    <a:pt x="400176" y="76834"/>
                  </a:lnTo>
                  <a:lnTo>
                    <a:pt x="362118" y="76277"/>
                  </a:lnTo>
                  <a:close/>
                </a:path>
                <a:path w="590550" h="228600">
                  <a:moveTo>
                    <a:pt x="1015" y="70992"/>
                  </a:moveTo>
                  <a:lnTo>
                    <a:pt x="0" y="147192"/>
                  </a:lnTo>
                  <a:lnTo>
                    <a:pt x="361017" y="152476"/>
                  </a:lnTo>
                  <a:lnTo>
                    <a:pt x="362118" y="76277"/>
                  </a:lnTo>
                  <a:lnTo>
                    <a:pt x="1015" y="70992"/>
                  </a:lnTo>
                  <a:close/>
                </a:path>
              </a:pathLst>
            </a:custGeom>
            <a:solidFill>
              <a:srgbClr val="0000DC"/>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86828" y="760476"/>
            <a:ext cx="4792980" cy="3215640"/>
          </a:xfrm>
          <a:prstGeom prst="rect">
            <a:avLst/>
          </a:prstGeom>
        </p:spPr>
      </p:pic>
      <p:sp>
        <p:nvSpPr>
          <p:cNvPr id="3" name="object 3"/>
          <p:cNvSpPr txBox="1">
            <a:spLocks noGrp="1"/>
          </p:cNvSpPr>
          <p:nvPr>
            <p:ph type="title"/>
          </p:nvPr>
        </p:nvSpPr>
        <p:spPr>
          <a:xfrm>
            <a:off x="707542" y="44907"/>
            <a:ext cx="10438765" cy="635000"/>
          </a:xfrm>
          <a:prstGeom prst="rect">
            <a:avLst/>
          </a:prstGeom>
        </p:spPr>
        <p:txBody>
          <a:bodyPr vert="horz" wrap="square" lIns="0" tIns="12065" rIns="0" bIns="0" rtlCol="0">
            <a:spAutoFit/>
          </a:bodyPr>
          <a:lstStyle/>
          <a:p>
            <a:pPr marL="12700">
              <a:lnSpc>
                <a:spcPct val="100000"/>
              </a:lnSpc>
              <a:spcBef>
                <a:spcPts val="95"/>
              </a:spcBef>
            </a:pPr>
            <a:r>
              <a:rPr dirty="0"/>
              <a:t>Faktory</a:t>
            </a:r>
            <a:r>
              <a:rPr spc="-65" dirty="0"/>
              <a:t> </a:t>
            </a:r>
            <a:r>
              <a:rPr dirty="0"/>
              <a:t>přispívající</a:t>
            </a:r>
            <a:r>
              <a:rPr spc="-80" dirty="0"/>
              <a:t> </a:t>
            </a:r>
            <a:r>
              <a:rPr dirty="0"/>
              <a:t>ke</a:t>
            </a:r>
            <a:r>
              <a:rPr spc="-70" dirty="0"/>
              <a:t> </a:t>
            </a:r>
            <a:r>
              <a:rPr dirty="0"/>
              <a:t>vzniku</a:t>
            </a:r>
            <a:r>
              <a:rPr spc="-80" dirty="0"/>
              <a:t> </a:t>
            </a:r>
            <a:r>
              <a:rPr dirty="0"/>
              <a:t>zubního</a:t>
            </a:r>
            <a:r>
              <a:rPr spc="-95" dirty="0"/>
              <a:t> </a:t>
            </a:r>
            <a:r>
              <a:rPr spc="-20" dirty="0"/>
              <a:t>kazu</a:t>
            </a:r>
          </a:p>
        </p:txBody>
      </p:sp>
      <p:sp>
        <p:nvSpPr>
          <p:cNvPr id="4" name="object 4"/>
          <p:cNvSpPr txBox="1"/>
          <p:nvPr/>
        </p:nvSpPr>
        <p:spPr>
          <a:xfrm>
            <a:off x="10782681" y="3993895"/>
            <a:ext cx="131953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https://periobasics.com/dental-plaque/</a:t>
            </a:r>
            <a:endParaRPr sz="600">
              <a:latin typeface="Arial"/>
              <a:cs typeface="Arial"/>
            </a:endParaRPr>
          </a:p>
        </p:txBody>
      </p:sp>
      <p:sp>
        <p:nvSpPr>
          <p:cNvPr id="5" name="object 5"/>
          <p:cNvSpPr txBox="1"/>
          <p:nvPr/>
        </p:nvSpPr>
        <p:spPr>
          <a:xfrm>
            <a:off x="1016000" y="3941445"/>
            <a:ext cx="473011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Wingdings"/>
                <a:cs typeface="Wingdings"/>
              </a:rPr>
              <a:t></a:t>
            </a:r>
            <a:r>
              <a:rPr sz="1600" spc="20" dirty="0">
                <a:latin typeface="Times New Roman"/>
                <a:cs typeface="Times New Roman"/>
              </a:rPr>
              <a:t> </a:t>
            </a:r>
            <a:r>
              <a:rPr sz="1600" dirty="0">
                <a:latin typeface="Arial"/>
                <a:cs typeface="Arial"/>
              </a:rPr>
              <a:t>matrix</a:t>
            </a:r>
            <a:r>
              <a:rPr sz="1600" spc="-20" dirty="0">
                <a:latin typeface="Arial"/>
                <a:cs typeface="Arial"/>
              </a:rPr>
              <a:t> </a:t>
            </a:r>
            <a:r>
              <a:rPr sz="1600" dirty="0">
                <a:latin typeface="Arial"/>
                <a:cs typeface="Arial"/>
              </a:rPr>
              <a:t>z</a:t>
            </a:r>
            <a:r>
              <a:rPr sz="1600" spc="-25" dirty="0">
                <a:latin typeface="Arial"/>
                <a:cs typeface="Arial"/>
              </a:rPr>
              <a:t> </a:t>
            </a:r>
            <a:r>
              <a:rPr sz="1600" spc="-10" dirty="0">
                <a:latin typeface="Arial"/>
                <a:cs typeface="Arial"/>
              </a:rPr>
              <a:t>extracelulárních</a:t>
            </a:r>
            <a:r>
              <a:rPr sz="1600" spc="-25" dirty="0">
                <a:latin typeface="Arial"/>
                <a:cs typeface="Arial"/>
              </a:rPr>
              <a:t> </a:t>
            </a:r>
            <a:r>
              <a:rPr sz="1600" dirty="0">
                <a:latin typeface="Arial"/>
                <a:cs typeface="Arial"/>
              </a:rPr>
              <a:t>polymerních látek</a:t>
            </a:r>
            <a:r>
              <a:rPr sz="1600" spc="-40" dirty="0">
                <a:latin typeface="Arial"/>
                <a:cs typeface="Arial"/>
              </a:rPr>
              <a:t> </a:t>
            </a:r>
            <a:r>
              <a:rPr sz="1600" spc="-10" dirty="0">
                <a:latin typeface="Arial"/>
                <a:cs typeface="Arial"/>
              </a:rPr>
              <a:t>(EPS)</a:t>
            </a:r>
            <a:endParaRPr sz="1600">
              <a:latin typeface="Arial"/>
              <a:cs typeface="Arial"/>
            </a:endParaRPr>
          </a:p>
        </p:txBody>
      </p:sp>
      <p:sp>
        <p:nvSpPr>
          <p:cNvPr id="6" name="object 6"/>
          <p:cNvSpPr txBox="1"/>
          <p:nvPr/>
        </p:nvSpPr>
        <p:spPr>
          <a:xfrm>
            <a:off x="426212" y="4185284"/>
            <a:ext cx="11536680" cy="2281555"/>
          </a:xfrm>
          <a:prstGeom prst="rect">
            <a:avLst/>
          </a:prstGeom>
        </p:spPr>
        <p:txBody>
          <a:bodyPr vert="horz" wrap="square" lIns="0" tIns="12065" rIns="0" bIns="0" rtlCol="0">
            <a:spAutoFit/>
          </a:bodyPr>
          <a:lstStyle/>
          <a:p>
            <a:pPr marL="601980">
              <a:lnSpc>
                <a:spcPct val="100000"/>
              </a:lnSpc>
              <a:spcBef>
                <a:spcPts val="95"/>
              </a:spcBef>
            </a:pPr>
            <a:r>
              <a:rPr sz="1600" dirty="0">
                <a:latin typeface="Wingdings"/>
                <a:cs typeface="Wingdings"/>
              </a:rPr>
              <a:t></a:t>
            </a:r>
            <a:r>
              <a:rPr sz="1600" spc="-5" dirty="0">
                <a:latin typeface="Times New Roman"/>
                <a:cs typeface="Times New Roman"/>
              </a:rPr>
              <a:t> </a:t>
            </a:r>
            <a:r>
              <a:rPr sz="1600" dirty="0">
                <a:latin typeface="Arial"/>
                <a:cs typeface="Arial"/>
              </a:rPr>
              <a:t>aerobní</a:t>
            </a:r>
            <a:r>
              <a:rPr sz="1600" spc="-45" dirty="0">
                <a:latin typeface="Arial"/>
                <a:cs typeface="Arial"/>
              </a:rPr>
              <a:t> </a:t>
            </a:r>
            <a:r>
              <a:rPr sz="1600" dirty="0">
                <a:latin typeface="Arial"/>
                <a:cs typeface="Arial"/>
              </a:rPr>
              <a:t>bakterie</a:t>
            </a:r>
            <a:r>
              <a:rPr sz="1600" spc="-45" dirty="0">
                <a:latin typeface="Arial"/>
                <a:cs typeface="Arial"/>
              </a:rPr>
              <a:t> </a:t>
            </a:r>
            <a:r>
              <a:rPr sz="1600" dirty="0">
                <a:latin typeface="Arial"/>
                <a:cs typeface="Arial"/>
              </a:rPr>
              <a:t>(</a:t>
            </a:r>
            <a:r>
              <a:rPr sz="1600" i="1" dirty="0">
                <a:latin typeface="Arial"/>
                <a:cs typeface="Arial"/>
              </a:rPr>
              <a:t>Streptococcus</a:t>
            </a:r>
            <a:r>
              <a:rPr sz="1600" i="1" spc="-30" dirty="0">
                <a:latin typeface="Arial"/>
                <a:cs typeface="Arial"/>
              </a:rPr>
              <a:t> </a:t>
            </a:r>
            <a:r>
              <a:rPr sz="1600" i="1" dirty="0">
                <a:latin typeface="Arial"/>
                <a:cs typeface="Arial"/>
              </a:rPr>
              <a:t>sanguinis</a:t>
            </a:r>
            <a:r>
              <a:rPr sz="1600" dirty="0">
                <a:latin typeface="Arial"/>
                <a:cs typeface="Arial"/>
              </a:rPr>
              <a:t>),</a:t>
            </a:r>
            <a:r>
              <a:rPr sz="1600" spc="-70" dirty="0">
                <a:latin typeface="Arial"/>
                <a:cs typeface="Arial"/>
              </a:rPr>
              <a:t> </a:t>
            </a:r>
            <a:r>
              <a:rPr sz="1600" dirty="0">
                <a:latin typeface="Arial"/>
                <a:cs typeface="Arial"/>
              </a:rPr>
              <a:t>fakultativně</a:t>
            </a:r>
            <a:r>
              <a:rPr sz="1600" spc="-55" dirty="0">
                <a:latin typeface="Arial"/>
                <a:cs typeface="Arial"/>
              </a:rPr>
              <a:t> </a:t>
            </a:r>
            <a:r>
              <a:rPr sz="1600" dirty="0">
                <a:latin typeface="Arial"/>
                <a:cs typeface="Arial"/>
              </a:rPr>
              <a:t>anaerobní</a:t>
            </a:r>
            <a:r>
              <a:rPr sz="1600" spc="-45" dirty="0">
                <a:latin typeface="Arial"/>
                <a:cs typeface="Arial"/>
              </a:rPr>
              <a:t> </a:t>
            </a:r>
            <a:r>
              <a:rPr sz="1600" dirty="0">
                <a:latin typeface="Arial"/>
                <a:cs typeface="Arial"/>
              </a:rPr>
              <a:t>bakterie</a:t>
            </a:r>
            <a:r>
              <a:rPr sz="1600" spc="-45" dirty="0">
                <a:latin typeface="Arial"/>
                <a:cs typeface="Arial"/>
              </a:rPr>
              <a:t> </a:t>
            </a:r>
            <a:r>
              <a:rPr sz="1600" dirty="0">
                <a:latin typeface="Arial"/>
                <a:cs typeface="Arial"/>
              </a:rPr>
              <a:t>(</a:t>
            </a:r>
            <a:r>
              <a:rPr sz="1600" i="1" dirty="0">
                <a:latin typeface="Arial"/>
                <a:cs typeface="Arial"/>
              </a:rPr>
              <a:t>S.</a:t>
            </a:r>
            <a:r>
              <a:rPr sz="1600" i="1" spc="-40" dirty="0">
                <a:latin typeface="Arial"/>
                <a:cs typeface="Arial"/>
              </a:rPr>
              <a:t> </a:t>
            </a:r>
            <a:r>
              <a:rPr sz="1600" i="1" dirty="0">
                <a:latin typeface="Arial"/>
                <a:cs typeface="Arial"/>
              </a:rPr>
              <a:t>mutans,</a:t>
            </a:r>
            <a:r>
              <a:rPr sz="1600" i="1" spc="-35" dirty="0">
                <a:latin typeface="Arial"/>
                <a:cs typeface="Arial"/>
              </a:rPr>
              <a:t> </a:t>
            </a:r>
            <a:r>
              <a:rPr sz="1600" i="1" dirty="0">
                <a:latin typeface="Arial"/>
                <a:cs typeface="Arial"/>
              </a:rPr>
              <a:t>S.</a:t>
            </a:r>
            <a:r>
              <a:rPr sz="1600" i="1" spc="-40" dirty="0">
                <a:latin typeface="Arial"/>
                <a:cs typeface="Arial"/>
              </a:rPr>
              <a:t> </a:t>
            </a:r>
            <a:r>
              <a:rPr sz="1600" i="1" dirty="0">
                <a:latin typeface="Arial"/>
                <a:cs typeface="Arial"/>
              </a:rPr>
              <a:t>sobrinus,</a:t>
            </a:r>
            <a:r>
              <a:rPr sz="1600" i="1" spc="-55" dirty="0">
                <a:latin typeface="Arial"/>
                <a:cs typeface="Arial"/>
              </a:rPr>
              <a:t> </a:t>
            </a:r>
            <a:r>
              <a:rPr sz="1600" i="1" dirty="0">
                <a:latin typeface="Arial"/>
                <a:cs typeface="Arial"/>
              </a:rPr>
              <a:t>Lactobacillus</a:t>
            </a:r>
            <a:r>
              <a:rPr sz="1600" i="1" spc="-80" dirty="0">
                <a:latin typeface="Arial"/>
                <a:cs typeface="Arial"/>
              </a:rPr>
              <a:t> </a:t>
            </a:r>
            <a:r>
              <a:rPr sz="1600" spc="-10" dirty="0">
                <a:latin typeface="Arial"/>
                <a:cs typeface="Arial"/>
              </a:rPr>
              <a:t>sp.),</a:t>
            </a:r>
            <a:endParaRPr sz="1600" dirty="0">
              <a:latin typeface="Arial"/>
              <a:cs typeface="Arial"/>
            </a:endParaRPr>
          </a:p>
          <a:p>
            <a:pPr marL="831215">
              <a:lnSpc>
                <a:spcPct val="100000"/>
              </a:lnSpc>
            </a:pPr>
            <a:r>
              <a:rPr sz="1600" dirty="0">
                <a:latin typeface="Arial"/>
                <a:cs typeface="Arial"/>
              </a:rPr>
              <a:t>anaerobní</a:t>
            </a:r>
            <a:r>
              <a:rPr sz="1600" spc="-35" dirty="0">
                <a:latin typeface="Arial"/>
                <a:cs typeface="Arial"/>
              </a:rPr>
              <a:t> </a:t>
            </a:r>
            <a:r>
              <a:rPr sz="1600" dirty="0">
                <a:latin typeface="Arial"/>
                <a:cs typeface="Arial"/>
              </a:rPr>
              <a:t>bakterie</a:t>
            </a:r>
            <a:r>
              <a:rPr sz="1600" spc="-30" dirty="0">
                <a:latin typeface="Arial"/>
                <a:cs typeface="Arial"/>
              </a:rPr>
              <a:t> </a:t>
            </a:r>
            <a:r>
              <a:rPr sz="1600" dirty="0">
                <a:latin typeface="Arial"/>
                <a:cs typeface="Arial"/>
              </a:rPr>
              <a:t>(</a:t>
            </a:r>
            <a:r>
              <a:rPr sz="1600" i="1" dirty="0">
                <a:latin typeface="Arial"/>
                <a:cs typeface="Arial"/>
              </a:rPr>
              <a:t>Actinomyces</a:t>
            </a:r>
            <a:r>
              <a:rPr sz="1600" i="1" spc="-25" dirty="0">
                <a:latin typeface="Arial"/>
                <a:cs typeface="Arial"/>
              </a:rPr>
              <a:t> </a:t>
            </a:r>
            <a:r>
              <a:rPr sz="1600" dirty="0">
                <a:latin typeface="Arial"/>
                <a:cs typeface="Arial"/>
              </a:rPr>
              <a:t>sp.,</a:t>
            </a:r>
            <a:r>
              <a:rPr sz="1600" spc="-20" dirty="0">
                <a:latin typeface="Arial"/>
                <a:cs typeface="Arial"/>
              </a:rPr>
              <a:t> </a:t>
            </a:r>
            <a:r>
              <a:rPr sz="1600" i="1" dirty="0">
                <a:latin typeface="Arial"/>
                <a:cs typeface="Arial"/>
              </a:rPr>
              <a:t>Veillonella</a:t>
            </a:r>
            <a:r>
              <a:rPr sz="1600" i="1" spc="-70" dirty="0">
                <a:latin typeface="Arial"/>
                <a:cs typeface="Arial"/>
              </a:rPr>
              <a:t> </a:t>
            </a:r>
            <a:r>
              <a:rPr sz="1600" dirty="0">
                <a:latin typeface="Arial"/>
                <a:cs typeface="Arial"/>
              </a:rPr>
              <a:t>sp.),</a:t>
            </a:r>
            <a:r>
              <a:rPr sz="1600" spc="-20" dirty="0">
                <a:latin typeface="Arial"/>
                <a:cs typeface="Arial"/>
              </a:rPr>
              <a:t> </a:t>
            </a:r>
            <a:r>
              <a:rPr sz="1600" dirty="0">
                <a:latin typeface="Arial"/>
                <a:cs typeface="Arial"/>
              </a:rPr>
              <a:t>plísně</a:t>
            </a:r>
            <a:r>
              <a:rPr sz="1600" spc="-45" dirty="0">
                <a:latin typeface="Arial"/>
                <a:cs typeface="Arial"/>
              </a:rPr>
              <a:t> </a:t>
            </a:r>
            <a:r>
              <a:rPr sz="1600" dirty="0">
                <a:latin typeface="Arial"/>
                <a:cs typeface="Arial"/>
              </a:rPr>
              <a:t>(</a:t>
            </a:r>
            <a:r>
              <a:rPr sz="1600" i="1" dirty="0">
                <a:latin typeface="Arial"/>
                <a:cs typeface="Arial"/>
              </a:rPr>
              <a:t>Candida</a:t>
            </a:r>
            <a:r>
              <a:rPr sz="1600" i="1" spc="-40" dirty="0">
                <a:latin typeface="Arial"/>
                <a:cs typeface="Arial"/>
              </a:rPr>
              <a:t> </a:t>
            </a:r>
            <a:r>
              <a:rPr sz="1600" spc="-20" dirty="0">
                <a:latin typeface="Arial"/>
                <a:cs typeface="Arial"/>
              </a:rPr>
              <a:t>sp.)</a:t>
            </a:r>
            <a:endParaRPr sz="1600" dirty="0">
              <a:latin typeface="Arial"/>
              <a:cs typeface="Arial"/>
            </a:endParaRPr>
          </a:p>
          <a:p>
            <a:pPr>
              <a:lnSpc>
                <a:spcPct val="100000"/>
              </a:lnSpc>
              <a:spcBef>
                <a:spcPts val="65"/>
              </a:spcBef>
            </a:pPr>
            <a:endParaRPr sz="1600" dirty="0">
              <a:latin typeface="Arial"/>
              <a:cs typeface="Arial"/>
            </a:endParaRPr>
          </a:p>
          <a:p>
            <a:pPr marL="12700">
              <a:lnSpc>
                <a:spcPct val="100000"/>
              </a:lnSpc>
              <a:tabLst>
                <a:tab pos="190500" algn="l"/>
              </a:tabLst>
            </a:pPr>
            <a:r>
              <a:rPr sz="2000" dirty="0">
                <a:solidFill>
                  <a:srgbClr val="0000DC"/>
                </a:solidFill>
                <a:latin typeface="Arial"/>
                <a:cs typeface="Arial"/>
              </a:rPr>
              <a:t>̶	</a:t>
            </a:r>
            <a:r>
              <a:rPr lang="cs-CZ" sz="2000" b="1" dirty="0">
                <a:solidFill>
                  <a:srgbClr val="0000DC"/>
                </a:solidFill>
                <a:latin typeface="Arial"/>
                <a:cs typeface="Arial"/>
              </a:rPr>
              <a:t>p</a:t>
            </a:r>
            <a:r>
              <a:rPr sz="2000" b="1" dirty="0" err="1" smtClean="0">
                <a:solidFill>
                  <a:srgbClr val="0000DC"/>
                </a:solidFill>
                <a:latin typeface="Arial"/>
                <a:cs typeface="Arial"/>
              </a:rPr>
              <a:t>elikula</a:t>
            </a:r>
            <a:r>
              <a:rPr sz="2000" b="1" spc="-60" dirty="0" smtClean="0">
                <a:solidFill>
                  <a:srgbClr val="0000DC"/>
                </a:solidFill>
                <a:latin typeface="Arial"/>
                <a:cs typeface="Arial"/>
              </a:rPr>
              <a:t> </a:t>
            </a:r>
            <a:r>
              <a:rPr sz="2000" dirty="0">
                <a:latin typeface="Arial"/>
                <a:cs typeface="Arial"/>
              </a:rPr>
              <a:t>(získaná</a:t>
            </a:r>
            <a:r>
              <a:rPr sz="2000" spc="-105" dirty="0">
                <a:latin typeface="Arial"/>
                <a:cs typeface="Arial"/>
              </a:rPr>
              <a:t> </a:t>
            </a:r>
            <a:r>
              <a:rPr sz="2000" spc="-10" dirty="0">
                <a:latin typeface="Arial"/>
                <a:cs typeface="Arial"/>
              </a:rPr>
              <a:t>kutikula)</a:t>
            </a:r>
            <a:endParaRPr sz="2000" dirty="0">
              <a:latin typeface="Arial"/>
              <a:cs typeface="Arial"/>
            </a:endParaRPr>
          </a:p>
          <a:p>
            <a:pPr marL="601980" marR="165735">
              <a:lnSpc>
                <a:spcPct val="100000"/>
              </a:lnSpc>
              <a:spcBef>
                <a:spcPts val="20"/>
              </a:spcBef>
            </a:pPr>
            <a:r>
              <a:rPr sz="1600" dirty="0">
                <a:latin typeface="Wingdings"/>
                <a:cs typeface="Wingdings"/>
              </a:rPr>
              <a:t></a:t>
            </a:r>
            <a:r>
              <a:rPr sz="1600" spc="10" dirty="0">
                <a:latin typeface="Times New Roman"/>
                <a:cs typeface="Times New Roman"/>
              </a:rPr>
              <a:t> </a:t>
            </a:r>
            <a:r>
              <a:rPr sz="1600" dirty="0">
                <a:latin typeface="Arial"/>
                <a:cs typeface="Arial"/>
              </a:rPr>
              <a:t>slina</a:t>
            </a:r>
            <a:r>
              <a:rPr sz="1600" spc="-65" dirty="0">
                <a:latin typeface="Arial"/>
                <a:cs typeface="Arial"/>
              </a:rPr>
              <a:t> </a:t>
            </a:r>
            <a:r>
              <a:rPr sz="1600" dirty="0">
                <a:latin typeface="Wingdings"/>
                <a:cs typeface="Wingdings"/>
              </a:rPr>
              <a:t></a:t>
            </a:r>
            <a:r>
              <a:rPr sz="1600" spc="10" dirty="0">
                <a:latin typeface="Times New Roman"/>
                <a:cs typeface="Times New Roman"/>
              </a:rPr>
              <a:t> </a:t>
            </a:r>
            <a:r>
              <a:rPr sz="1600" dirty="0">
                <a:latin typeface="Arial"/>
                <a:cs typeface="Arial"/>
              </a:rPr>
              <a:t>proteiny</a:t>
            </a:r>
            <a:r>
              <a:rPr sz="1600" spc="-40" dirty="0">
                <a:latin typeface="Arial"/>
                <a:cs typeface="Arial"/>
              </a:rPr>
              <a:t> </a:t>
            </a:r>
            <a:r>
              <a:rPr sz="1600" dirty="0">
                <a:latin typeface="Arial"/>
                <a:cs typeface="Arial"/>
              </a:rPr>
              <a:t>s</a:t>
            </a:r>
            <a:r>
              <a:rPr sz="1600" spc="-40" dirty="0">
                <a:latin typeface="Arial"/>
                <a:cs typeface="Arial"/>
              </a:rPr>
              <a:t> </a:t>
            </a:r>
            <a:r>
              <a:rPr sz="1600" dirty="0">
                <a:latin typeface="Arial"/>
                <a:cs typeface="Arial"/>
              </a:rPr>
              <a:t>povrchovým</a:t>
            </a:r>
            <a:r>
              <a:rPr sz="1600" spc="-30" dirty="0">
                <a:latin typeface="Arial"/>
                <a:cs typeface="Arial"/>
              </a:rPr>
              <a:t> </a:t>
            </a:r>
            <a:r>
              <a:rPr sz="1600" dirty="0">
                <a:latin typeface="Arial"/>
                <a:cs typeface="Arial"/>
              </a:rPr>
              <a:t>nábojem</a:t>
            </a:r>
            <a:r>
              <a:rPr sz="1600" spc="-45" dirty="0">
                <a:latin typeface="Arial"/>
                <a:cs typeface="Arial"/>
              </a:rPr>
              <a:t> </a:t>
            </a:r>
            <a:r>
              <a:rPr sz="1600" dirty="0">
                <a:latin typeface="Arial"/>
                <a:cs typeface="Arial"/>
              </a:rPr>
              <a:t>(kyselé</a:t>
            </a:r>
            <a:r>
              <a:rPr sz="1600" spc="-10" dirty="0">
                <a:latin typeface="Arial"/>
                <a:cs typeface="Arial"/>
              </a:rPr>
              <a:t> </a:t>
            </a:r>
            <a:r>
              <a:rPr sz="1600" dirty="0">
                <a:latin typeface="Arial"/>
                <a:cs typeface="Arial"/>
              </a:rPr>
              <a:t>PRPs,</a:t>
            </a:r>
            <a:r>
              <a:rPr sz="1600" spc="-45" dirty="0">
                <a:latin typeface="Arial"/>
                <a:cs typeface="Arial"/>
              </a:rPr>
              <a:t> </a:t>
            </a:r>
            <a:r>
              <a:rPr sz="1600" dirty="0">
                <a:latin typeface="Arial"/>
                <a:cs typeface="Arial"/>
              </a:rPr>
              <a:t>statherin,</a:t>
            </a:r>
            <a:r>
              <a:rPr sz="1600" spc="-30" dirty="0">
                <a:latin typeface="Arial"/>
                <a:cs typeface="Arial"/>
              </a:rPr>
              <a:t> </a:t>
            </a:r>
            <a:r>
              <a:rPr sz="1600" dirty="0">
                <a:latin typeface="Arial"/>
                <a:cs typeface="Arial"/>
              </a:rPr>
              <a:t>histatiny)</a:t>
            </a:r>
            <a:r>
              <a:rPr sz="1600" spc="-20" dirty="0">
                <a:latin typeface="Arial"/>
                <a:cs typeface="Arial"/>
              </a:rPr>
              <a:t> </a:t>
            </a:r>
            <a:r>
              <a:rPr sz="1600" dirty="0">
                <a:latin typeface="Wingdings"/>
                <a:cs typeface="Wingdings"/>
              </a:rPr>
              <a:t></a:t>
            </a:r>
            <a:r>
              <a:rPr sz="1600" spc="10" dirty="0">
                <a:latin typeface="Times New Roman"/>
                <a:cs typeface="Times New Roman"/>
              </a:rPr>
              <a:t> </a:t>
            </a:r>
            <a:r>
              <a:rPr sz="1600" u="sng" dirty="0">
                <a:uFill>
                  <a:solidFill>
                    <a:srgbClr val="000000"/>
                  </a:solidFill>
                </a:uFill>
                <a:latin typeface="Arial"/>
                <a:cs typeface="Arial"/>
              </a:rPr>
              <a:t>el.stat.</a:t>
            </a:r>
            <a:r>
              <a:rPr sz="1600" u="sng" spc="-30" dirty="0">
                <a:uFill>
                  <a:solidFill>
                    <a:srgbClr val="000000"/>
                  </a:solidFill>
                </a:uFill>
                <a:latin typeface="Arial"/>
                <a:cs typeface="Arial"/>
              </a:rPr>
              <a:t> </a:t>
            </a:r>
            <a:r>
              <a:rPr sz="1600" u="sng" dirty="0">
                <a:uFill>
                  <a:solidFill>
                    <a:srgbClr val="000000"/>
                  </a:solidFill>
                </a:uFill>
                <a:latin typeface="Arial"/>
                <a:cs typeface="Arial"/>
              </a:rPr>
              <a:t>interakce</a:t>
            </a:r>
            <a:r>
              <a:rPr sz="1600" u="sng" spc="-45" dirty="0">
                <a:uFill>
                  <a:solidFill>
                    <a:srgbClr val="000000"/>
                  </a:solidFill>
                </a:uFill>
                <a:latin typeface="Arial"/>
                <a:cs typeface="Arial"/>
              </a:rPr>
              <a:t> </a:t>
            </a:r>
            <a:r>
              <a:rPr sz="1600" u="sng" dirty="0">
                <a:uFill>
                  <a:solidFill>
                    <a:srgbClr val="000000"/>
                  </a:solidFill>
                </a:uFill>
                <a:latin typeface="Arial"/>
                <a:cs typeface="Arial"/>
              </a:rPr>
              <a:t>s</a:t>
            </a:r>
            <a:r>
              <a:rPr sz="1600" u="sng" spc="-40" dirty="0">
                <a:uFill>
                  <a:solidFill>
                    <a:srgbClr val="000000"/>
                  </a:solidFill>
                </a:uFill>
                <a:latin typeface="Arial"/>
                <a:cs typeface="Arial"/>
              </a:rPr>
              <a:t> </a:t>
            </a:r>
            <a:r>
              <a:rPr sz="1600" u="sng" dirty="0">
                <a:uFill>
                  <a:solidFill>
                    <a:srgbClr val="000000"/>
                  </a:solidFill>
                </a:uFill>
                <a:latin typeface="Arial"/>
                <a:cs typeface="Arial"/>
              </a:rPr>
              <a:t>fosfátovými</a:t>
            </a:r>
            <a:r>
              <a:rPr sz="1600" u="sng" spc="-25" dirty="0">
                <a:uFill>
                  <a:solidFill>
                    <a:srgbClr val="000000"/>
                  </a:solidFill>
                </a:uFill>
                <a:latin typeface="Arial"/>
                <a:cs typeface="Arial"/>
              </a:rPr>
              <a:t> </a:t>
            </a:r>
            <a:r>
              <a:rPr sz="1600" u="sng" spc="-50" dirty="0">
                <a:uFill>
                  <a:solidFill>
                    <a:srgbClr val="000000"/>
                  </a:solidFill>
                </a:uFill>
                <a:latin typeface="Arial"/>
                <a:cs typeface="Arial"/>
              </a:rPr>
              <a:t>a</a:t>
            </a:r>
            <a:r>
              <a:rPr sz="1600" spc="-50" dirty="0">
                <a:latin typeface="Arial"/>
                <a:cs typeface="Arial"/>
              </a:rPr>
              <a:t> </a:t>
            </a:r>
            <a:r>
              <a:rPr sz="1600" u="sng" dirty="0">
                <a:uFill>
                  <a:solidFill>
                    <a:srgbClr val="000000"/>
                  </a:solidFill>
                </a:uFill>
                <a:latin typeface="Arial"/>
                <a:cs typeface="Arial"/>
              </a:rPr>
              <a:t>vápenatými</a:t>
            </a:r>
            <a:r>
              <a:rPr sz="1600" u="sng" spc="-55" dirty="0">
                <a:uFill>
                  <a:solidFill>
                    <a:srgbClr val="000000"/>
                  </a:solidFill>
                </a:uFill>
                <a:latin typeface="Arial"/>
                <a:cs typeface="Arial"/>
              </a:rPr>
              <a:t> </a:t>
            </a:r>
            <a:r>
              <a:rPr sz="1600" u="sng" dirty="0">
                <a:uFill>
                  <a:solidFill>
                    <a:srgbClr val="000000"/>
                  </a:solidFill>
                </a:uFill>
                <a:latin typeface="Arial"/>
                <a:cs typeface="Arial"/>
              </a:rPr>
              <a:t>ionty</a:t>
            </a:r>
            <a:r>
              <a:rPr sz="1600" u="sng" spc="-50" dirty="0">
                <a:uFill>
                  <a:solidFill>
                    <a:srgbClr val="000000"/>
                  </a:solidFill>
                </a:uFill>
                <a:latin typeface="Arial"/>
                <a:cs typeface="Arial"/>
              </a:rPr>
              <a:t> </a:t>
            </a:r>
            <a:r>
              <a:rPr sz="1600" u="sng" dirty="0">
                <a:uFill>
                  <a:solidFill>
                    <a:srgbClr val="000000"/>
                  </a:solidFill>
                </a:uFill>
                <a:latin typeface="Arial"/>
                <a:cs typeface="Arial"/>
              </a:rPr>
              <a:t>apatitu</a:t>
            </a:r>
            <a:r>
              <a:rPr sz="1600" spc="-50" dirty="0">
                <a:latin typeface="Arial"/>
                <a:cs typeface="Arial"/>
              </a:rPr>
              <a:t> </a:t>
            </a:r>
            <a:r>
              <a:rPr sz="1600" dirty="0">
                <a:latin typeface="Wingdings"/>
                <a:cs typeface="Wingdings"/>
              </a:rPr>
              <a:t></a:t>
            </a:r>
            <a:r>
              <a:rPr sz="1600" dirty="0">
                <a:latin typeface="Times New Roman"/>
                <a:cs typeface="Times New Roman"/>
              </a:rPr>
              <a:t> </a:t>
            </a:r>
            <a:r>
              <a:rPr sz="1600" dirty="0">
                <a:latin typeface="Arial"/>
                <a:cs typeface="Arial"/>
              </a:rPr>
              <a:t>vznik</a:t>
            </a:r>
            <a:r>
              <a:rPr sz="1600" spc="-70" dirty="0">
                <a:latin typeface="Arial"/>
                <a:cs typeface="Arial"/>
              </a:rPr>
              <a:t> </a:t>
            </a:r>
            <a:r>
              <a:rPr sz="1600" dirty="0">
                <a:latin typeface="Arial"/>
                <a:cs typeface="Arial"/>
              </a:rPr>
              <a:t>acelulární</a:t>
            </a:r>
            <a:r>
              <a:rPr sz="1600" spc="-60" dirty="0">
                <a:latin typeface="Arial"/>
                <a:cs typeface="Arial"/>
              </a:rPr>
              <a:t> </a:t>
            </a:r>
            <a:r>
              <a:rPr sz="1600" dirty="0">
                <a:latin typeface="Arial"/>
                <a:cs typeface="Arial"/>
              </a:rPr>
              <a:t>pelikuly</a:t>
            </a:r>
            <a:r>
              <a:rPr sz="1600" spc="-80" dirty="0">
                <a:latin typeface="Arial"/>
                <a:cs typeface="Arial"/>
              </a:rPr>
              <a:t> </a:t>
            </a:r>
            <a:r>
              <a:rPr sz="1600" dirty="0">
                <a:latin typeface="Arial"/>
                <a:cs typeface="Arial"/>
              </a:rPr>
              <a:t>(muciny,</a:t>
            </a:r>
            <a:r>
              <a:rPr sz="1600" spc="-5" dirty="0">
                <a:latin typeface="Arial"/>
                <a:cs typeface="Arial"/>
              </a:rPr>
              <a:t> </a:t>
            </a:r>
            <a:r>
              <a:rPr sz="1600" dirty="0">
                <a:latin typeface="Arial"/>
                <a:cs typeface="Arial"/>
              </a:rPr>
              <a:t>cystatiny,</a:t>
            </a:r>
            <a:r>
              <a:rPr sz="1600" spc="-15" dirty="0">
                <a:latin typeface="Arial"/>
                <a:cs typeface="Arial"/>
              </a:rPr>
              <a:t> </a:t>
            </a:r>
            <a:r>
              <a:rPr sz="1600" dirty="0">
                <a:latin typeface="Arial"/>
                <a:cs typeface="Arial"/>
              </a:rPr>
              <a:t>albumin,</a:t>
            </a:r>
            <a:r>
              <a:rPr sz="1600" spc="-60" dirty="0">
                <a:latin typeface="Arial"/>
                <a:cs typeface="Arial"/>
              </a:rPr>
              <a:t> </a:t>
            </a:r>
            <a:r>
              <a:rPr sz="1600" dirty="0">
                <a:latin typeface="Arial"/>
                <a:cs typeface="Arial"/>
              </a:rPr>
              <a:t>IgA,</a:t>
            </a:r>
            <a:r>
              <a:rPr sz="1600" spc="-45" dirty="0">
                <a:latin typeface="Arial"/>
                <a:cs typeface="Arial"/>
              </a:rPr>
              <a:t> </a:t>
            </a:r>
            <a:r>
              <a:rPr sz="1600" dirty="0">
                <a:latin typeface="Arial"/>
                <a:cs typeface="Arial"/>
              </a:rPr>
              <a:t>IgG,</a:t>
            </a:r>
            <a:r>
              <a:rPr sz="1600" spc="-25" dirty="0">
                <a:latin typeface="Arial"/>
                <a:cs typeface="Arial"/>
              </a:rPr>
              <a:t> </a:t>
            </a:r>
            <a:r>
              <a:rPr sz="1600" dirty="0">
                <a:latin typeface="Arial"/>
                <a:cs typeface="Arial"/>
              </a:rPr>
              <a:t>lysozym,</a:t>
            </a:r>
            <a:r>
              <a:rPr sz="1600" spc="-25" dirty="0">
                <a:latin typeface="Arial"/>
                <a:cs typeface="Arial"/>
              </a:rPr>
              <a:t> </a:t>
            </a:r>
            <a:r>
              <a:rPr sz="1600" spc="-10" dirty="0">
                <a:latin typeface="Arial"/>
                <a:cs typeface="Arial"/>
              </a:rPr>
              <a:t>alfa-</a:t>
            </a:r>
            <a:r>
              <a:rPr sz="1600" dirty="0">
                <a:latin typeface="Arial"/>
                <a:cs typeface="Arial"/>
              </a:rPr>
              <a:t>amyláza,</a:t>
            </a:r>
            <a:r>
              <a:rPr sz="1600" spc="-35" dirty="0">
                <a:latin typeface="Arial"/>
                <a:cs typeface="Arial"/>
              </a:rPr>
              <a:t> </a:t>
            </a:r>
            <a:r>
              <a:rPr sz="1600" spc="-10" dirty="0">
                <a:latin typeface="Arial"/>
                <a:cs typeface="Arial"/>
              </a:rPr>
              <a:t>cukry, </a:t>
            </a:r>
            <a:r>
              <a:rPr sz="1600" dirty="0">
                <a:latin typeface="Arial"/>
                <a:cs typeface="Arial"/>
              </a:rPr>
              <a:t>neutrální</a:t>
            </a:r>
            <a:r>
              <a:rPr sz="1600" spc="-20" dirty="0">
                <a:latin typeface="Arial"/>
                <a:cs typeface="Arial"/>
              </a:rPr>
              <a:t> </a:t>
            </a:r>
            <a:r>
              <a:rPr sz="1600" dirty="0">
                <a:latin typeface="Arial"/>
                <a:cs typeface="Arial"/>
              </a:rPr>
              <a:t>lipidy,</a:t>
            </a:r>
            <a:r>
              <a:rPr sz="1600" spc="-20" dirty="0">
                <a:latin typeface="Arial"/>
                <a:cs typeface="Arial"/>
              </a:rPr>
              <a:t> </a:t>
            </a:r>
            <a:r>
              <a:rPr sz="1600" dirty="0">
                <a:latin typeface="Arial"/>
                <a:cs typeface="Arial"/>
              </a:rPr>
              <a:t>fosfo-</a:t>
            </a:r>
            <a:r>
              <a:rPr sz="1600" spc="-10" dirty="0">
                <a:latin typeface="Arial"/>
                <a:cs typeface="Arial"/>
              </a:rPr>
              <a:t> </a:t>
            </a:r>
            <a:r>
              <a:rPr sz="1600" dirty="0">
                <a:latin typeface="Arial"/>
                <a:cs typeface="Arial"/>
              </a:rPr>
              <a:t>a</a:t>
            </a:r>
            <a:r>
              <a:rPr sz="1600" spc="-25" dirty="0">
                <a:latin typeface="Arial"/>
                <a:cs typeface="Arial"/>
              </a:rPr>
              <a:t> </a:t>
            </a:r>
            <a:r>
              <a:rPr sz="1600" dirty="0">
                <a:latin typeface="Arial"/>
                <a:cs typeface="Arial"/>
              </a:rPr>
              <a:t>glykolipidy,</a:t>
            </a:r>
            <a:r>
              <a:rPr sz="1600" spc="-20" dirty="0">
                <a:latin typeface="Arial"/>
                <a:cs typeface="Arial"/>
              </a:rPr>
              <a:t> </a:t>
            </a:r>
            <a:r>
              <a:rPr sz="1600" spc="-10" dirty="0">
                <a:latin typeface="Arial"/>
                <a:cs typeface="Arial"/>
              </a:rPr>
              <a:t>glukosyltransferáza) </a:t>
            </a:r>
            <a:r>
              <a:rPr sz="1600" dirty="0">
                <a:latin typeface="Wingdings"/>
                <a:cs typeface="Wingdings"/>
              </a:rPr>
              <a:t></a:t>
            </a:r>
            <a:r>
              <a:rPr sz="1600" spc="20" dirty="0">
                <a:latin typeface="Times New Roman"/>
                <a:cs typeface="Times New Roman"/>
              </a:rPr>
              <a:t> </a:t>
            </a:r>
            <a:r>
              <a:rPr sz="1600" u="sng" dirty="0">
                <a:uFill>
                  <a:solidFill>
                    <a:srgbClr val="000000"/>
                  </a:solidFill>
                </a:uFill>
                <a:latin typeface="Arial"/>
                <a:cs typeface="Arial"/>
              </a:rPr>
              <a:t>ochrana</a:t>
            </a:r>
            <a:r>
              <a:rPr sz="1600" u="sng" spc="-20" dirty="0">
                <a:uFill>
                  <a:solidFill>
                    <a:srgbClr val="000000"/>
                  </a:solidFill>
                </a:uFill>
                <a:latin typeface="Arial"/>
                <a:cs typeface="Arial"/>
              </a:rPr>
              <a:t> </a:t>
            </a:r>
            <a:r>
              <a:rPr sz="1600" u="sng" dirty="0">
                <a:uFill>
                  <a:solidFill>
                    <a:srgbClr val="000000"/>
                  </a:solidFill>
                </a:uFill>
                <a:latin typeface="Arial"/>
                <a:cs typeface="Arial"/>
              </a:rPr>
              <a:t>před</a:t>
            </a:r>
            <a:r>
              <a:rPr sz="1600" u="sng" spc="-20" dirty="0">
                <a:uFill>
                  <a:solidFill>
                    <a:srgbClr val="000000"/>
                  </a:solidFill>
                </a:uFill>
                <a:latin typeface="Arial"/>
                <a:cs typeface="Arial"/>
              </a:rPr>
              <a:t> </a:t>
            </a:r>
            <a:r>
              <a:rPr sz="1600" u="sng" dirty="0">
                <a:uFill>
                  <a:solidFill>
                    <a:srgbClr val="000000"/>
                  </a:solidFill>
                </a:uFill>
                <a:latin typeface="Arial"/>
                <a:cs typeface="Arial"/>
              </a:rPr>
              <a:t>demineralizací</a:t>
            </a:r>
            <a:r>
              <a:rPr sz="1600" u="sng" spc="-35" dirty="0">
                <a:uFill>
                  <a:solidFill>
                    <a:srgbClr val="000000"/>
                  </a:solidFill>
                </a:uFill>
                <a:latin typeface="Arial"/>
                <a:cs typeface="Arial"/>
              </a:rPr>
              <a:t> </a:t>
            </a:r>
            <a:r>
              <a:rPr sz="1600" u="sng" dirty="0">
                <a:uFill>
                  <a:solidFill>
                    <a:srgbClr val="000000"/>
                  </a:solidFill>
                </a:uFill>
                <a:latin typeface="Arial"/>
                <a:cs typeface="Arial"/>
              </a:rPr>
              <a:t>a</a:t>
            </a:r>
            <a:r>
              <a:rPr sz="1600" u="sng" spc="-30" dirty="0">
                <a:uFill>
                  <a:solidFill>
                    <a:srgbClr val="000000"/>
                  </a:solidFill>
                </a:uFill>
                <a:latin typeface="Arial"/>
                <a:cs typeface="Arial"/>
              </a:rPr>
              <a:t> </a:t>
            </a:r>
            <a:r>
              <a:rPr sz="1600" u="sng" dirty="0">
                <a:uFill>
                  <a:solidFill>
                    <a:srgbClr val="000000"/>
                  </a:solidFill>
                </a:uFill>
                <a:latin typeface="Arial"/>
                <a:cs typeface="Arial"/>
              </a:rPr>
              <a:t>částečně</a:t>
            </a:r>
            <a:r>
              <a:rPr sz="1600" u="sng" spc="-35" dirty="0">
                <a:uFill>
                  <a:solidFill>
                    <a:srgbClr val="000000"/>
                  </a:solidFill>
                </a:uFill>
                <a:latin typeface="Arial"/>
                <a:cs typeface="Arial"/>
              </a:rPr>
              <a:t> </a:t>
            </a:r>
            <a:r>
              <a:rPr sz="1600" u="sng" dirty="0">
                <a:uFill>
                  <a:solidFill>
                    <a:srgbClr val="000000"/>
                  </a:solidFill>
                </a:uFill>
                <a:latin typeface="Arial"/>
                <a:cs typeface="Arial"/>
              </a:rPr>
              <a:t>před</a:t>
            </a:r>
            <a:r>
              <a:rPr sz="1600" u="sng" spc="-20" dirty="0">
                <a:uFill>
                  <a:solidFill>
                    <a:srgbClr val="000000"/>
                  </a:solidFill>
                </a:uFill>
                <a:latin typeface="Arial"/>
                <a:cs typeface="Arial"/>
              </a:rPr>
              <a:t> </a:t>
            </a:r>
            <a:r>
              <a:rPr sz="1600" u="sng" spc="-10" dirty="0">
                <a:uFill>
                  <a:solidFill>
                    <a:srgbClr val="000000"/>
                  </a:solidFill>
                </a:uFill>
                <a:latin typeface="Arial"/>
                <a:cs typeface="Arial"/>
              </a:rPr>
              <a:t>adhezí</a:t>
            </a:r>
            <a:r>
              <a:rPr sz="1600" spc="-10" dirty="0">
                <a:latin typeface="Arial"/>
                <a:cs typeface="Arial"/>
              </a:rPr>
              <a:t> </a:t>
            </a:r>
            <a:r>
              <a:rPr sz="1600" u="sng" dirty="0">
                <a:uFill>
                  <a:solidFill>
                    <a:srgbClr val="000000"/>
                  </a:solidFill>
                </a:uFill>
                <a:latin typeface="Arial"/>
                <a:cs typeface="Arial"/>
              </a:rPr>
              <a:t>mikroorganismů</a:t>
            </a:r>
            <a:r>
              <a:rPr sz="1600" spc="-40" dirty="0">
                <a:latin typeface="Arial"/>
                <a:cs typeface="Arial"/>
              </a:rPr>
              <a:t> </a:t>
            </a:r>
            <a:r>
              <a:rPr sz="1600" dirty="0">
                <a:latin typeface="Arial"/>
                <a:cs typeface="Arial"/>
              </a:rPr>
              <a:t>(proteiny</a:t>
            </a:r>
            <a:r>
              <a:rPr sz="1600" spc="-20" dirty="0">
                <a:latin typeface="Arial"/>
                <a:cs typeface="Arial"/>
              </a:rPr>
              <a:t> </a:t>
            </a:r>
            <a:r>
              <a:rPr sz="1600" dirty="0">
                <a:latin typeface="Arial"/>
                <a:cs typeface="Arial"/>
              </a:rPr>
              <a:t>na</a:t>
            </a:r>
            <a:r>
              <a:rPr sz="1600" spc="-50" dirty="0">
                <a:latin typeface="Arial"/>
                <a:cs typeface="Arial"/>
              </a:rPr>
              <a:t> </a:t>
            </a:r>
            <a:r>
              <a:rPr sz="1600" dirty="0">
                <a:latin typeface="Arial"/>
                <a:cs typeface="Arial"/>
              </a:rPr>
              <a:t>površích</a:t>
            </a:r>
            <a:r>
              <a:rPr sz="1600" spc="-35" dirty="0">
                <a:latin typeface="Arial"/>
                <a:cs typeface="Arial"/>
              </a:rPr>
              <a:t> </a:t>
            </a:r>
            <a:r>
              <a:rPr sz="1600" dirty="0">
                <a:latin typeface="Arial"/>
                <a:cs typeface="Arial"/>
              </a:rPr>
              <a:t>jsou</a:t>
            </a:r>
            <a:r>
              <a:rPr sz="1600" spc="-55" dirty="0">
                <a:latin typeface="Arial"/>
                <a:cs typeface="Arial"/>
              </a:rPr>
              <a:t> </a:t>
            </a:r>
            <a:r>
              <a:rPr sz="1600" dirty="0">
                <a:latin typeface="Arial"/>
                <a:cs typeface="Arial"/>
              </a:rPr>
              <a:t>zároveň</a:t>
            </a:r>
            <a:r>
              <a:rPr sz="1600" spc="-45" dirty="0">
                <a:latin typeface="Arial"/>
                <a:cs typeface="Arial"/>
              </a:rPr>
              <a:t> </a:t>
            </a:r>
            <a:r>
              <a:rPr sz="1600" dirty="0">
                <a:latin typeface="Arial"/>
                <a:cs typeface="Arial"/>
              </a:rPr>
              <a:t>i</a:t>
            </a:r>
            <a:r>
              <a:rPr sz="1600" spc="-40" dirty="0">
                <a:latin typeface="Arial"/>
                <a:cs typeface="Arial"/>
              </a:rPr>
              <a:t> </a:t>
            </a:r>
            <a:r>
              <a:rPr sz="1600" dirty="0">
                <a:latin typeface="Arial"/>
                <a:cs typeface="Arial"/>
              </a:rPr>
              <a:t>ve</a:t>
            </a:r>
            <a:r>
              <a:rPr sz="1600" spc="-50" dirty="0">
                <a:latin typeface="Arial"/>
                <a:cs typeface="Arial"/>
              </a:rPr>
              <a:t> </a:t>
            </a:r>
            <a:r>
              <a:rPr sz="1600" dirty="0">
                <a:latin typeface="Arial"/>
                <a:cs typeface="Arial"/>
              </a:rPr>
              <a:t>slině)</a:t>
            </a:r>
            <a:r>
              <a:rPr sz="1600" spc="-35"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kompetice</a:t>
            </a:r>
            <a:r>
              <a:rPr sz="1600" spc="-45" dirty="0">
                <a:latin typeface="Arial"/>
                <a:cs typeface="Arial"/>
              </a:rPr>
              <a:t> </a:t>
            </a:r>
            <a:r>
              <a:rPr sz="1600" dirty="0">
                <a:latin typeface="Arial"/>
                <a:cs typeface="Arial"/>
              </a:rPr>
              <a:t>bakteriálních</a:t>
            </a:r>
            <a:r>
              <a:rPr sz="1600" spc="-50" dirty="0">
                <a:latin typeface="Arial"/>
                <a:cs typeface="Arial"/>
              </a:rPr>
              <a:t> </a:t>
            </a:r>
            <a:r>
              <a:rPr sz="1600" spc="-10" dirty="0">
                <a:latin typeface="Arial"/>
                <a:cs typeface="Arial"/>
              </a:rPr>
              <a:t>vazebných</a:t>
            </a:r>
            <a:endParaRPr sz="1600" dirty="0">
              <a:latin typeface="Arial"/>
              <a:cs typeface="Arial"/>
            </a:endParaRPr>
          </a:p>
          <a:p>
            <a:pPr marL="601980">
              <a:lnSpc>
                <a:spcPct val="100000"/>
              </a:lnSpc>
            </a:pPr>
            <a:r>
              <a:rPr sz="1600" dirty="0">
                <a:latin typeface="Arial"/>
                <a:cs typeface="Arial"/>
              </a:rPr>
              <a:t>receptorů</a:t>
            </a:r>
            <a:r>
              <a:rPr sz="1600" spc="-20" dirty="0">
                <a:latin typeface="Arial"/>
                <a:cs typeface="Arial"/>
              </a:rPr>
              <a:t> </a:t>
            </a:r>
            <a:r>
              <a:rPr sz="1600" dirty="0">
                <a:latin typeface="Wingdings"/>
                <a:cs typeface="Wingdings"/>
              </a:rPr>
              <a:t></a:t>
            </a:r>
            <a:r>
              <a:rPr sz="1600" spc="5" dirty="0">
                <a:latin typeface="Times New Roman"/>
                <a:cs typeface="Times New Roman"/>
              </a:rPr>
              <a:t> </a:t>
            </a:r>
            <a:r>
              <a:rPr sz="1600" u="sng" dirty="0">
                <a:uFill>
                  <a:solidFill>
                    <a:srgbClr val="000000"/>
                  </a:solidFill>
                </a:uFill>
                <a:latin typeface="Arial"/>
                <a:cs typeface="Arial"/>
              </a:rPr>
              <a:t>substrát</a:t>
            </a:r>
            <a:r>
              <a:rPr sz="1600" u="sng" spc="-40" dirty="0">
                <a:uFill>
                  <a:solidFill>
                    <a:srgbClr val="000000"/>
                  </a:solidFill>
                </a:uFill>
                <a:latin typeface="Arial"/>
                <a:cs typeface="Arial"/>
              </a:rPr>
              <a:t> </a:t>
            </a:r>
            <a:r>
              <a:rPr sz="1600" u="sng" dirty="0">
                <a:uFill>
                  <a:solidFill>
                    <a:srgbClr val="000000"/>
                  </a:solidFill>
                </a:uFill>
                <a:latin typeface="Arial"/>
                <a:cs typeface="Arial"/>
              </a:rPr>
              <a:t>pro</a:t>
            </a:r>
            <a:r>
              <a:rPr sz="1600" u="sng" spc="-35" dirty="0">
                <a:uFill>
                  <a:solidFill>
                    <a:srgbClr val="000000"/>
                  </a:solidFill>
                </a:uFill>
                <a:latin typeface="Arial"/>
                <a:cs typeface="Arial"/>
              </a:rPr>
              <a:t> </a:t>
            </a:r>
            <a:r>
              <a:rPr sz="1600" u="sng" dirty="0">
                <a:uFill>
                  <a:solidFill>
                    <a:srgbClr val="000000"/>
                  </a:solidFill>
                </a:uFill>
                <a:latin typeface="Arial"/>
                <a:cs typeface="Arial"/>
              </a:rPr>
              <a:t>bakterie</a:t>
            </a:r>
            <a:r>
              <a:rPr sz="1600" spc="-25" dirty="0">
                <a:latin typeface="Arial"/>
                <a:cs typeface="Arial"/>
              </a:rPr>
              <a:t> </a:t>
            </a:r>
            <a:r>
              <a:rPr sz="1600" dirty="0">
                <a:latin typeface="Wingdings"/>
                <a:cs typeface="Wingdings"/>
              </a:rPr>
              <a:t></a:t>
            </a:r>
            <a:r>
              <a:rPr sz="1600" spc="5" dirty="0">
                <a:latin typeface="Times New Roman"/>
                <a:cs typeface="Times New Roman"/>
              </a:rPr>
              <a:t> </a:t>
            </a:r>
            <a:r>
              <a:rPr sz="1600" dirty="0">
                <a:latin typeface="Arial"/>
                <a:cs typeface="Arial"/>
              </a:rPr>
              <a:t>formace</a:t>
            </a:r>
            <a:r>
              <a:rPr sz="1600" spc="-30" dirty="0">
                <a:latin typeface="Arial"/>
                <a:cs typeface="Arial"/>
              </a:rPr>
              <a:t> </a:t>
            </a:r>
            <a:r>
              <a:rPr sz="1600" spc="-10" dirty="0">
                <a:latin typeface="Arial"/>
                <a:cs typeface="Arial"/>
              </a:rPr>
              <a:t>biofilmu</a:t>
            </a:r>
            <a:endParaRPr sz="1600" dirty="0">
              <a:latin typeface="Arial"/>
              <a:cs typeface="Arial"/>
            </a:endParaRPr>
          </a:p>
        </p:txBody>
      </p:sp>
      <p:sp>
        <p:nvSpPr>
          <p:cNvPr id="7" name="object 7"/>
          <p:cNvSpPr txBox="1"/>
          <p:nvPr/>
        </p:nvSpPr>
        <p:spPr>
          <a:xfrm>
            <a:off x="173228" y="621203"/>
            <a:ext cx="7138034" cy="3402213"/>
          </a:xfrm>
          <a:prstGeom prst="rect">
            <a:avLst/>
          </a:prstGeom>
        </p:spPr>
        <p:txBody>
          <a:bodyPr vert="horz" wrap="square" lIns="0" tIns="62230" rIns="0" bIns="0" rtlCol="0">
            <a:spAutoFit/>
          </a:bodyPr>
          <a:lstStyle/>
          <a:p>
            <a:pPr marL="12700">
              <a:lnSpc>
                <a:spcPct val="100000"/>
              </a:lnSpc>
              <a:spcBef>
                <a:spcPts val="490"/>
              </a:spcBef>
              <a:tabLst>
                <a:tab pos="192405" algn="l"/>
              </a:tabLst>
            </a:pPr>
            <a:r>
              <a:rPr sz="2800" dirty="0">
                <a:solidFill>
                  <a:srgbClr val="0000DC"/>
                </a:solidFill>
                <a:latin typeface="Arial"/>
                <a:cs typeface="Arial"/>
              </a:rPr>
              <a:t>̶	</a:t>
            </a:r>
            <a:r>
              <a:rPr sz="2800" dirty="0">
                <a:latin typeface="Arial"/>
                <a:cs typeface="Arial"/>
              </a:rPr>
              <a:t>Orální</a:t>
            </a:r>
            <a:r>
              <a:rPr sz="2800" spc="-80" dirty="0">
                <a:latin typeface="Arial"/>
                <a:cs typeface="Arial"/>
              </a:rPr>
              <a:t> </a:t>
            </a:r>
            <a:r>
              <a:rPr sz="2800" spc="-10" dirty="0">
                <a:latin typeface="Arial"/>
                <a:cs typeface="Arial"/>
              </a:rPr>
              <a:t>mikrobiom:</a:t>
            </a:r>
            <a:endParaRPr sz="2800" dirty="0">
              <a:latin typeface="Arial"/>
              <a:cs typeface="Arial"/>
            </a:endParaRPr>
          </a:p>
          <a:p>
            <a:pPr marL="405765" marR="5080" indent="-140335">
              <a:lnSpc>
                <a:spcPct val="100000"/>
              </a:lnSpc>
              <a:spcBef>
                <a:spcPts val="285"/>
              </a:spcBef>
              <a:tabLst>
                <a:tab pos="443865" algn="l"/>
              </a:tabLst>
            </a:pPr>
            <a:r>
              <a:rPr sz="2000" dirty="0">
                <a:solidFill>
                  <a:srgbClr val="0000DC"/>
                </a:solidFill>
                <a:latin typeface="Arial"/>
                <a:cs typeface="Arial"/>
              </a:rPr>
              <a:t>̶		</a:t>
            </a:r>
            <a:r>
              <a:rPr sz="2000" dirty="0">
                <a:latin typeface="Arial"/>
                <a:cs typeface="Arial"/>
              </a:rPr>
              <a:t>dutina</a:t>
            </a:r>
            <a:r>
              <a:rPr sz="2000" spc="-25" dirty="0">
                <a:latin typeface="Arial"/>
                <a:cs typeface="Arial"/>
              </a:rPr>
              <a:t> </a:t>
            </a:r>
            <a:r>
              <a:rPr sz="2000" dirty="0">
                <a:latin typeface="Arial"/>
                <a:cs typeface="Arial"/>
              </a:rPr>
              <a:t>ústní</a:t>
            </a:r>
            <a:r>
              <a:rPr sz="2000" spc="-40" dirty="0">
                <a:latin typeface="Arial"/>
                <a:cs typeface="Arial"/>
              </a:rPr>
              <a:t> </a:t>
            </a:r>
            <a:r>
              <a:rPr sz="2000" dirty="0">
                <a:latin typeface="Wingdings"/>
                <a:cs typeface="Wingdings"/>
              </a:rPr>
              <a:t></a:t>
            </a:r>
            <a:r>
              <a:rPr sz="2000" spc="45" dirty="0">
                <a:latin typeface="Times New Roman"/>
                <a:cs typeface="Times New Roman"/>
              </a:rPr>
              <a:t> </a:t>
            </a:r>
            <a:r>
              <a:rPr sz="2000" dirty="0">
                <a:latin typeface="Arial"/>
                <a:cs typeface="Arial"/>
              </a:rPr>
              <a:t>unikátní</a:t>
            </a:r>
            <a:r>
              <a:rPr sz="2000" spc="-40" dirty="0">
                <a:latin typeface="Arial"/>
                <a:cs typeface="Arial"/>
              </a:rPr>
              <a:t> </a:t>
            </a:r>
            <a:r>
              <a:rPr sz="2000" dirty="0">
                <a:latin typeface="Arial"/>
                <a:cs typeface="Arial"/>
              </a:rPr>
              <a:t>mikrobiologický</a:t>
            </a:r>
            <a:r>
              <a:rPr sz="2000" spc="-60" dirty="0">
                <a:latin typeface="Arial"/>
                <a:cs typeface="Arial"/>
              </a:rPr>
              <a:t> </a:t>
            </a:r>
            <a:r>
              <a:rPr sz="2000" dirty="0">
                <a:latin typeface="Arial"/>
                <a:cs typeface="Arial"/>
              </a:rPr>
              <a:t>habitat</a:t>
            </a:r>
            <a:r>
              <a:rPr sz="2000" spc="-20" dirty="0">
                <a:latin typeface="Arial"/>
                <a:cs typeface="Arial"/>
              </a:rPr>
              <a:t> </a:t>
            </a:r>
            <a:r>
              <a:rPr sz="2000" dirty="0">
                <a:latin typeface="Wingdings"/>
                <a:cs typeface="Wingdings"/>
              </a:rPr>
              <a:t></a:t>
            </a:r>
            <a:r>
              <a:rPr sz="2000" spc="40" dirty="0">
                <a:latin typeface="Times New Roman"/>
                <a:cs typeface="Times New Roman"/>
              </a:rPr>
              <a:t> </a:t>
            </a:r>
            <a:r>
              <a:rPr sz="2000" spc="-10" dirty="0">
                <a:latin typeface="Arial"/>
                <a:cs typeface="Arial"/>
              </a:rPr>
              <a:t>separátní </a:t>
            </a:r>
            <a:r>
              <a:rPr sz="2000" u="sng" dirty="0">
                <a:uFill>
                  <a:solidFill>
                    <a:srgbClr val="000000"/>
                  </a:solidFill>
                </a:uFill>
                <a:latin typeface="Arial"/>
                <a:cs typeface="Arial"/>
              </a:rPr>
              <a:t>ekologické</a:t>
            </a:r>
            <a:r>
              <a:rPr sz="2000" u="sng" spc="-65" dirty="0">
                <a:uFill>
                  <a:solidFill>
                    <a:srgbClr val="000000"/>
                  </a:solidFill>
                </a:uFill>
                <a:latin typeface="Arial"/>
                <a:cs typeface="Arial"/>
              </a:rPr>
              <a:t> </a:t>
            </a:r>
            <a:r>
              <a:rPr sz="2000" u="sng" dirty="0">
                <a:uFill>
                  <a:solidFill>
                    <a:srgbClr val="000000"/>
                  </a:solidFill>
                </a:uFill>
                <a:latin typeface="Arial"/>
                <a:cs typeface="Arial"/>
              </a:rPr>
              <a:t>niky</a:t>
            </a:r>
            <a:r>
              <a:rPr sz="2000" spc="-40" dirty="0">
                <a:latin typeface="Arial"/>
                <a:cs typeface="Arial"/>
              </a:rPr>
              <a:t> </a:t>
            </a:r>
            <a:r>
              <a:rPr sz="2000" dirty="0">
                <a:latin typeface="Arial"/>
                <a:cs typeface="Arial"/>
              </a:rPr>
              <a:t>(ne/deskvamující</a:t>
            </a:r>
            <a:r>
              <a:rPr sz="2000" spc="-70" dirty="0">
                <a:latin typeface="Arial"/>
                <a:cs typeface="Arial"/>
              </a:rPr>
              <a:t> </a:t>
            </a:r>
            <a:r>
              <a:rPr sz="2000" dirty="0">
                <a:latin typeface="Arial"/>
                <a:cs typeface="Arial"/>
              </a:rPr>
              <a:t>povrchy,</a:t>
            </a:r>
            <a:r>
              <a:rPr sz="2000" spc="-70" dirty="0">
                <a:latin typeface="Arial"/>
                <a:cs typeface="Arial"/>
              </a:rPr>
              <a:t> </a:t>
            </a:r>
            <a:r>
              <a:rPr sz="2000" dirty="0">
                <a:latin typeface="Arial"/>
                <a:cs typeface="Arial"/>
              </a:rPr>
              <a:t>slina)</a:t>
            </a:r>
            <a:r>
              <a:rPr sz="2000" spc="-30" dirty="0">
                <a:latin typeface="Arial"/>
                <a:cs typeface="Arial"/>
              </a:rPr>
              <a:t> </a:t>
            </a:r>
            <a:r>
              <a:rPr sz="2000" spc="-50" dirty="0">
                <a:latin typeface="Wingdings"/>
                <a:cs typeface="Wingdings"/>
              </a:rPr>
              <a:t></a:t>
            </a:r>
            <a:r>
              <a:rPr sz="2000" spc="-50" dirty="0">
                <a:latin typeface="Times New Roman"/>
                <a:cs typeface="Times New Roman"/>
              </a:rPr>
              <a:t> </a:t>
            </a:r>
            <a:r>
              <a:rPr sz="2000" dirty="0">
                <a:latin typeface="Arial"/>
                <a:cs typeface="Arial"/>
              </a:rPr>
              <a:t>kolonizace</a:t>
            </a:r>
            <a:r>
              <a:rPr sz="2000" spc="-65" dirty="0">
                <a:latin typeface="Arial"/>
                <a:cs typeface="Arial"/>
              </a:rPr>
              <a:t> </a:t>
            </a:r>
            <a:r>
              <a:rPr sz="2000" dirty="0">
                <a:latin typeface="Arial"/>
                <a:cs typeface="Arial"/>
              </a:rPr>
              <a:t>specifickými</a:t>
            </a:r>
            <a:r>
              <a:rPr sz="2000" spc="-60" dirty="0">
                <a:latin typeface="Arial"/>
                <a:cs typeface="Arial"/>
              </a:rPr>
              <a:t> </a:t>
            </a:r>
            <a:r>
              <a:rPr sz="2000" dirty="0">
                <a:latin typeface="Arial"/>
                <a:cs typeface="Arial"/>
              </a:rPr>
              <a:t>druhy</a:t>
            </a:r>
            <a:r>
              <a:rPr sz="2000" spc="-55" dirty="0">
                <a:latin typeface="Arial"/>
                <a:cs typeface="Arial"/>
              </a:rPr>
              <a:t> </a:t>
            </a:r>
            <a:r>
              <a:rPr sz="2000" spc="-10" dirty="0">
                <a:latin typeface="Arial"/>
                <a:cs typeface="Arial"/>
              </a:rPr>
              <a:t>mikroorganismů</a:t>
            </a:r>
            <a:endParaRPr sz="2000" dirty="0">
              <a:latin typeface="Arial"/>
              <a:cs typeface="Arial"/>
            </a:endParaRPr>
          </a:p>
          <a:p>
            <a:pPr>
              <a:lnSpc>
                <a:spcPct val="100000"/>
              </a:lnSpc>
              <a:spcBef>
                <a:spcPts val="105"/>
              </a:spcBef>
            </a:pPr>
            <a:endParaRPr sz="2000" dirty="0">
              <a:latin typeface="Arial"/>
              <a:cs typeface="Arial"/>
            </a:endParaRPr>
          </a:p>
          <a:p>
            <a:pPr marL="265430">
              <a:lnSpc>
                <a:spcPct val="100000"/>
              </a:lnSpc>
              <a:tabLst>
                <a:tab pos="443865" algn="l"/>
              </a:tabLst>
            </a:pPr>
            <a:r>
              <a:rPr sz="2000" dirty="0">
                <a:solidFill>
                  <a:srgbClr val="0000DC"/>
                </a:solidFill>
                <a:latin typeface="Arial"/>
                <a:cs typeface="Arial"/>
              </a:rPr>
              <a:t>̶	</a:t>
            </a:r>
            <a:r>
              <a:rPr sz="2000" dirty="0">
                <a:latin typeface="Arial"/>
                <a:cs typeface="Arial"/>
              </a:rPr>
              <a:t>druhý</a:t>
            </a:r>
            <a:r>
              <a:rPr sz="2000" spc="-50" dirty="0">
                <a:latin typeface="Arial"/>
                <a:cs typeface="Arial"/>
              </a:rPr>
              <a:t> </a:t>
            </a:r>
            <a:r>
              <a:rPr sz="2000" dirty="0">
                <a:latin typeface="Arial"/>
                <a:cs typeface="Arial"/>
              </a:rPr>
              <a:t>nejrozmanitější</a:t>
            </a:r>
            <a:r>
              <a:rPr sz="2000" spc="-50" dirty="0">
                <a:latin typeface="Arial"/>
                <a:cs typeface="Arial"/>
              </a:rPr>
              <a:t> </a:t>
            </a:r>
            <a:r>
              <a:rPr sz="2000" dirty="0">
                <a:latin typeface="Arial"/>
                <a:cs typeface="Arial"/>
              </a:rPr>
              <a:t>(až</a:t>
            </a:r>
            <a:r>
              <a:rPr sz="2000" spc="-30" dirty="0">
                <a:latin typeface="Arial"/>
                <a:cs typeface="Arial"/>
              </a:rPr>
              <a:t> </a:t>
            </a:r>
            <a:r>
              <a:rPr sz="2000" dirty="0">
                <a:latin typeface="Arial"/>
                <a:cs typeface="Arial"/>
              </a:rPr>
              <a:t>1000</a:t>
            </a:r>
            <a:r>
              <a:rPr sz="2000" spc="-20" dirty="0">
                <a:latin typeface="Arial"/>
                <a:cs typeface="Arial"/>
              </a:rPr>
              <a:t> </a:t>
            </a:r>
            <a:r>
              <a:rPr sz="2000" dirty="0">
                <a:latin typeface="Arial"/>
                <a:cs typeface="Arial"/>
              </a:rPr>
              <a:t>druhů</a:t>
            </a:r>
            <a:r>
              <a:rPr sz="2000" spc="-25" dirty="0">
                <a:latin typeface="Arial"/>
                <a:cs typeface="Arial"/>
              </a:rPr>
              <a:t> </a:t>
            </a:r>
            <a:r>
              <a:rPr sz="2000" spc="-10" dirty="0">
                <a:latin typeface="Arial"/>
                <a:cs typeface="Arial"/>
              </a:rPr>
              <a:t>mikroorganismů)</a:t>
            </a:r>
            <a:endParaRPr sz="2000" dirty="0">
              <a:latin typeface="Arial"/>
              <a:cs typeface="Arial"/>
            </a:endParaRPr>
          </a:p>
          <a:p>
            <a:pPr marL="1140460" marR="506730" indent="-285750">
              <a:lnSpc>
                <a:spcPct val="100000"/>
              </a:lnSpc>
              <a:spcBef>
                <a:spcPts val="15"/>
              </a:spcBef>
            </a:pPr>
            <a:r>
              <a:rPr sz="1600" dirty="0">
                <a:latin typeface="Wingdings"/>
                <a:cs typeface="Wingdings"/>
              </a:rPr>
              <a:t></a:t>
            </a:r>
            <a:r>
              <a:rPr sz="1600" spc="-10" dirty="0">
                <a:latin typeface="Times New Roman"/>
                <a:cs typeface="Times New Roman"/>
              </a:rPr>
              <a:t> </a:t>
            </a:r>
            <a:r>
              <a:rPr sz="1600" u="sng" dirty="0">
                <a:uFill>
                  <a:solidFill>
                    <a:srgbClr val="000000"/>
                  </a:solidFill>
                </a:uFill>
                <a:latin typeface="Arial"/>
                <a:cs typeface="Arial"/>
              </a:rPr>
              <a:t>udržování</a:t>
            </a:r>
            <a:r>
              <a:rPr sz="1600" u="sng" spc="-45" dirty="0">
                <a:uFill>
                  <a:solidFill>
                    <a:srgbClr val="000000"/>
                  </a:solidFill>
                </a:uFill>
                <a:latin typeface="Arial"/>
                <a:cs typeface="Arial"/>
              </a:rPr>
              <a:t> </a:t>
            </a:r>
            <a:r>
              <a:rPr sz="1600" u="sng" dirty="0">
                <a:uFill>
                  <a:solidFill>
                    <a:srgbClr val="000000"/>
                  </a:solidFill>
                </a:uFill>
                <a:latin typeface="Arial"/>
                <a:cs typeface="Arial"/>
              </a:rPr>
              <a:t>homeostázy</a:t>
            </a:r>
            <a:r>
              <a:rPr sz="1600" spc="-45" dirty="0">
                <a:latin typeface="Arial"/>
                <a:cs typeface="Arial"/>
              </a:rPr>
              <a:t> </a:t>
            </a:r>
            <a:r>
              <a:rPr sz="1600" dirty="0">
                <a:latin typeface="Arial"/>
                <a:cs typeface="Arial"/>
              </a:rPr>
              <a:t>(kompetice</a:t>
            </a:r>
            <a:r>
              <a:rPr sz="1600" spc="-60" dirty="0">
                <a:latin typeface="Arial"/>
                <a:cs typeface="Arial"/>
              </a:rPr>
              <a:t> </a:t>
            </a:r>
            <a:r>
              <a:rPr sz="1600" dirty="0">
                <a:latin typeface="Arial"/>
                <a:cs typeface="Arial"/>
              </a:rPr>
              <a:t>a</a:t>
            </a:r>
            <a:r>
              <a:rPr sz="1600" spc="-50" dirty="0">
                <a:latin typeface="Arial"/>
                <a:cs typeface="Arial"/>
              </a:rPr>
              <a:t> </a:t>
            </a:r>
            <a:r>
              <a:rPr sz="1600" dirty="0">
                <a:latin typeface="Arial"/>
                <a:cs typeface="Arial"/>
              </a:rPr>
              <a:t>vytěsňování</a:t>
            </a:r>
            <a:r>
              <a:rPr sz="1600" spc="-35" dirty="0">
                <a:latin typeface="Arial"/>
                <a:cs typeface="Arial"/>
              </a:rPr>
              <a:t> </a:t>
            </a:r>
            <a:r>
              <a:rPr sz="1600" spc="-10" dirty="0">
                <a:latin typeface="Arial"/>
                <a:cs typeface="Arial"/>
              </a:rPr>
              <a:t>exogenních </a:t>
            </a:r>
            <a:r>
              <a:rPr sz="1600" dirty="0">
                <a:latin typeface="Arial"/>
                <a:cs typeface="Arial"/>
              </a:rPr>
              <a:t>patogenů</a:t>
            </a:r>
            <a:r>
              <a:rPr sz="1600" spc="-50" dirty="0">
                <a:latin typeface="Arial"/>
                <a:cs typeface="Arial"/>
              </a:rPr>
              <a:t> </a:t>
            </a:r>
            <a:r>
              <a:rPr sz="1600" dirty="0">
                <a:latin typeface="Arial"/>
                <a:cs typeface="Arial"/>
              </a:rPr>
              <a:t>pro</a:t>
            </a:r>
            <a:r>
              <a:rPr sz="1600" spc="-45" dirty="0">
                <a:latin typeface="Arial"/>
                <a:cs typeface="Arial"/>
              </a:rPr>
              <a:t> </a:t>
            </a:r>
            <a:r>
              <a:rPr sz="1600" dirty="0">
                <a:latin typeface="Arial"/>
                <a:cs typeface="Arial"/>
              </a:rPr>
              <a:t>zachování</a:t>
            </a:r>
            <a:r>
              <a:rPr sz="1600" spc="-50" dirty="0">
                <a:latin typeface="Arial"/>
                <a:cs typeface="Arial"/>
              </a:rPr>
              <a:t> </a:t>
            </a:r>
            <a:r>
              <a:rPr sz="1600" dirty="0">
                <a:latin typeface="Arial"/>
                <a:cs typeface="Arial"/>
              </a:rPr>
              <a:t>stability</a:t>
            </a:r>
            <a:r>
              <a:rPr sz="1600" spc="-70" dirty="0">
                <a:latin typeface="Arial"/>
                <a:cs typeface="Arial"/>
              </a:rPr>
              <a:t> </a:t>
            </a:r>
            <a:r>
              <a:rPr sz="1600" spc="-10" dirty="0">
                <a:latin typeface="Arial"/>
                <a:cs typeface="Arial"/>
              </a:rPr>
              <a:t>ekosystému)</a:t>
            </a:r>
            <a:endParaRPr sz="1600" dirty="0">
              <a:latin typeface="Arial"/>
              <a:cs typeface="Arial"/>
            </a:endParaRPr>
          </a:p>
          <a:p>
            <a:pPr marL="855344">
              <a:lnSpc>
                <a:spcPct val="100000"/>
              </a:lnSpc>
            </a:pPr>
            <a:r>
              <a:rPr sz="1600" dirty="0">
                <a:latin typeface="Wingdings"/>
                <a:cs typeface="Wingdings"/>
              </a:rPr>
              <a:t></a:t>
            </a:r>
            <a:r>
              <a:rPr sz="1600" spc="-10" dirty="0">
                <a:latin typeface="Times New Roman"/>
                <a:cs typeface="Times New Roman"/>
              </a:rPr>
              <a:t> </a:t>
            </a:r>
            <a:r>
              <a:rPr sz="1600" u="sng" dirty="0">
                <a:uFill>
                  <a:solidFill>
                    <a:srgbClr val="000000"/>
                  </a:solidFill>
                </a:uFill>
                <a:latin typeface="Arial"/>
                <a:cs typeface="Arial"/>
              </a:rPr>
              <a:t>modulace</a:t>
            </a:r>
            <a:r>
              <a:rPr sz="1600" u="sng" spc="-65" dirty="0">
                <a:uFill>
                  <a:solidFill>
                    <a:srgbClr val="000000"/>
                  </a:solidFill>
                </a:uFill>
                <a:latin typeface="Arial"/>
                <a:cs typeface="Arial"/>
              </a:rPr>
              <a:t> </a:t>
            </a:r>
            <a:r>
              <a:rPr sz="1600" u="sng" dirty="0">
                <a:uFill>
                  <a:solidFill>
                    <a:srgbClr val="000000"/>
                  </a:solidFill>
                </a:uFill>
                <a:latin typeface="Arial"/>
                <a:cs typeface="Arial"/>
              </a:rPr>
              <a:t>imunitního</a:t>
            </a:r>
            <a:r>
              <a:rPr sz="1600" u="sng" spc="-60" dirty="0">
                <a:uFill>
                  <a:solidFill>
                    <a:srgbClr val="000000"/>
                  </a:solidFill>
                </a:uFill>
                <a:latin typeface="Arial"/>
                <a:cs typeface="Arial"/>
              </a:rPr>
              <a:t> </a:t>
            </a:r>
            <a:r>
              <a:rPr sz="1600" u="sng" spc="-10" dirty="0">
                <a:uFill>
                  <a:solidFill>
                    <a:srgbClr val="000000"/>
                  </a:solidFill>
                </a:uFill>
                <a:latin typeface="Arial"/>
                <a:cs typeface="Arial"/>
              </a:rPr>
              <a:t>systému</a:t>
            </a:r>
            <a:endParaRPr sz="1600" dirty="0">
              <a:latin typeface="Arial"/>
              <a:cs typeface="Arial"/>
            </a:endParaRPr>
          </a:p>
          <a:p>
            <a:pPr>
              <a:lnSpc>
                <a:spcPct val="100000"/>
              </a:lnSpc>
              <a:spcBef>
                <a:spcPts val="185"/>
              </a:spcBef>
            </a:pPr>
            <a:endParaRPr sz="1600" dirty="0">
              <a:latin typeface="Arial"/>
              <a:cs typeface="Arial"/>
            </a:endParaRPr>
          </a:p>
          <a:p>
            <a:pPr marL="265430">
              <a:lnSpc>
                <a:spcPct val="100000"/>
              </a:lnSpc>
              <a:tabLst>
                <a:tab pos="443865" algn="l"/>
              </a:tabLst>
            </a:pPr>
            <a:r>
              <a:rPr sz="3000" baseline="2777" dirty="0">
                <a:solidFill>
                  <a:srgbClr val="0000DC"/>
                </a:solidFill>
                <a:latin typeface="Arial"/>
                <a:cs typeface="Arial"/>
              </a:rPr>
              <a:t>̶	</a:t>
            </a:r>
            <a:r>
              <a:rPr sz="3000" b="1" baseline="2777" dirty="0">
                <a:solidFill>
                  <a:srgbClr val="0000DC"/>
                </a:solidFill>
                <a:latin typeface="Arial"/>
                <a:cs typeface="Arial"/>
              </a:rPr>
              <a:t>dentální</a:t>
            </a:r>
            <a:r>
              <a:rPr sz="3000" b="1" spc="-30" baseline="2777" dirty="0">
                <a:solidFill>
                  <a:srgbClr val="0000DC"/>
                </a:solidFill>
                <a:latin typeface="Arial"/>
                <a:cs typeface="Arial"/>
              </a:rPr>
              <a:t> </a:t>
            </a:r>
            <a:r>
              <a:rPr sz="3000" b="1" baseline="2777" dirty="0">
                <a:solidFill>
                  <a:srgbClr val="0000DC"/>
                </a:solidFill>
                <a:latin typeface="Arial"/>
                <a:cs typeface="Arial"/>
              </a:rPr>
              <a:t>plak</a:t>
            </a:r>
            <a:r>
              <a:rPr sz="3000" b="1" spc="367" baseline="2777" dirty="0">
                <a:solidFill>
                  <a:srgbClr val="0000DC"/>
                </a:solidFill>
                <a:latin typeface="Arial"/>
                <a:cs typeface="Arial"/>
              </a:rPr>
              <a:t> </a:t>
            </a:r>
            <a:r>
              <a:rPr sz="2000" dirty="0">
                <a:latin typeface="Arial"/>
                <a:cs typeface="Arial"/>
              </a:rPr>
              <a:t>=</a:t>
            </a:r>
            <a:r>
              <a:rPr sz="2000" spc="-15" dirty="0">
                <a:latin typeface="Arial"/>
                <a:cs typeface="Arial"/>
              </a:rPr>
              <a:t> </a:t>
            </a:r>
            <a:r>
              <a:rPr sz="2000" dirty="0">
                <a:latin typeface="Arial"/>
                <a:cs typeface="Arial"/>
              </a:rPr>
              <a:t>mikrobiální</a:t>
            </a:r>
            <a:r>
              <a:rPr sz="2000" spc="-25" dirty="0">
                <a:latin typeface="Arial"/>
                <a:cs typeface="Arial"/>
              </a:rPr>
              <a:t> </a:t>
            </a:r>
            <a:r>
              <a:rPr sz="2000" spc="-10" dirty="0">
                <a:latin typeface="Arial"/>
                <a:cs typeface="Arial"/>
              </a:rPr>
              <a:t>biofilm</a:t>
            </a:r>
            <a:endParaRPr sz="2000" dirty="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TotalTime>
  <Words>3371</Words>
  <Application>Microsoft Office PowerPoint</Application>
  <PresentationFormat>Širokoúhlá obrazovka</PresentationFormat>
  <Paragraphs>764</Paragraphs>
  <Slides>65</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65</vt:i4>
      </vt:variant>
    </vt:vector>
  </HeadingPairs>
  <TitlesOfParts>
    <vt:vector size="72" baseType="lpstr">
      <vt:lpstr>Arial</vt:lpstr>
      <vt:lpstr>Calibri</vt:lpstr>
      <vt:lpstr>Cambria Math</vt:lpstr>
      <vt:lpstr>Tahoma</vt:lpstr>
      <vt:lpstr>Times New Roman</vt:lpstr>
      <vt:lpstr>Wingdings</vt:lpstr>
      <vt:lpstr>Office Theme</vt:lpstr>
      <vt:lpstr>Prezentace aplikace PowerPoint</vt:lpstr>
      <vt:lpstr>Témata</vt:lpstr>
      <vt:lpstr>Prezentace aplikace PowerPoint</vt:lpstr>
      <vt:lpstr>Zubní kaz jako onemocnění</vt:lpstr>
      <vt:lpstr>Zubní kaz</vt:lpstr>
      <vt:lpstr>Zubní kaz</vt:lpstr>
      <vt:lpstr>Faktory přispívající ke vzniku zubního kazu</vt:lpstr>
      <vt:lpstr>Faktory přispívající ke vzniku zubního kazu</vt:lpstr>
      <vt:lpstr>Faktory přispívající ke vzniku zubního kazu</vt:lpstr>
      <vt:lpstr>Faktory přispívající ke vzniku zubního kazu</vt:lpstr>
      <vt:lpstr>Faktory přispívající ke vzniku zubního kazu</vt:lpstr>
      <vt:lpstr>Faktory přispívající ke vzniku zubního kazu</vt:lpstr>
      <vt:lpstr>Prezentace aplikace PowerPoint</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vt:lpstr>
      <vt:lpstr>Molekulární analýza sliny ̶ Slina jako diagnostické medium – laboratorní biomarkery</vt:lpstr>
      <vt:lpstr>Molekulární analýza sliny ̶ Slina jako diagnostické medium – laboratorní biomarkery</vt:lpstr>
      <vt:lpstr>Prezentace aplikace PowerPoint</vt:lpstr>
      <vt:lpstr>Molekulární analýza OM</vt:lpstr>
      <vt:lpstr>Molekulární analýza OM</vt:lpstr>
      <vt:lpstr>Molekulární analýza OM</vt:lpstr>
      <vt:lpstr>Molekulární analýza OM ̶ Orální mikrobiom – potenciální biomarker systémových onemocnění</vt:lpstr>
      <vt:lpstr>Molekulární analýza OM ̶ Orální mikrobiom</vt:lpstr>
      <vt:lpstr>Molekulární analýza OM</vt:lpstr>
      <vt:lpstr>Molekulární analýza OM</vt:lpstr>
      <vt:lpstr>Molekulární analýza OM</vt:lpstr>
      <vt:lpstr>Molekulární analýza OM</vt:lpstr>
      <vt:lpstr>Molekulární analýza OM</vt:lpstr>
      <vt:lpstr>Molekulární analýza OM</vt:lpstr>
      <vt:lpstr>Molekulární analýza OM</vt:lpstr>
      <vt:lpstr>Molekulární analýza OM</vt:lpstr>
      <vt:lpstr>Molekulární analýza OM</vt:lpstr>
      <vt:lpstr>Prezentace aplikace PowerPoint</vt:lpstr>
      <vt:lpstr>Prezentace aplikace PowerPoint</vt:lpstr>
      <vt:lpstr>Prezentace aplikace PowerPoint</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Genetické asociační studie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Uživatel</dc:creator>
  <cp:lastModifiedBy>Filip</cp:lastModifiedBy>
  <cp:revision>35</cp:revision>
  <dcterms:created xsi:type="dcterms:W3CDTF">2024-03-05T11:43:06Z</dcterms:created>
  <dcterms:modified xsi:type="dcterms:W3CDTF">2024-03-11T12:18:37Z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2023-04-17T00:00:00Z</vt:filetime>
  </property>
  <property fmtid="{D5CDD505-2E9C-101B-9397-08002B2CF9AE}" pid="3" name="Creator">
    <vt:lpwstr>Microsoft® PowerPoint® 2016</vt:lpwstr>
  </property>
  <property fmtid="{D5CDD505-2E9C-101B-9397-08002B2CF9AE}" pid="4" name="LastSaved">
    <vt:filetime>2024-03-05T00:00:00Z</vt:filetime>
  </property>
  <property fmtid="{D5CDD505-2E9C-101B-9397-08002B2CF9AE}" pid="5" name="Producer">
    <vt:lpwstr>Microsoft® PowerPoint® 2016</vt:lpwstr>
  </property>
</Properties>
</file>