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5"/>
  </p:notesMasterIdLst>
  <p:sldIdLst>
    <p:sldId id="256" r:id="rId2"/>
    <p:sldId id="324" r:id="rId3"/>
    <p:sldId id="366" r:id="rId4"/>
    <p:sldId id="258" r:id="rId5"/>
    <p:sldId id="294" r:id="rId6"/>
    <p:sldId id="290" r:id="rId7"/>
    <p:sldId id="325" r:id="rId8"/>
    <p:sldId id="316" r:id="rId9"/>
    <p:sldId id="367" r:id="rId10"/>
    <p:sldId id="287" r:id="rId11"/>
    <p:sldId id="292" r:id="rId12"/>
    <p:sldId id="368" r:id="rId13"/>
    <p:sldId id="369" r:id="rId14"/>
    <p:sldId id="293" r:id="rId15"/>
    <p:sldId id="261" r:id="rId16"/>
    <p:sldId id="263" r:id="rId17"/>
    <p:sldId id="262" r:id="rId18"/>
    <p:sldId id="272" r:id="rId19"/>
    <p:sldId id="297" r:id="rId20"/>
    <p:sldId id="299" r:id="rId21"/>
    <p:sldId id="281" r:id="rId22"/>
    <p:sldId id="370" r:id="rId23"/>
    <p:sldId id="311" r:id="rId24"/>
    <p:sldId id="317" r:id="rId25"/>
    <p:sldId id="312" r:id="rId26"/>
    <p:sldId id="310" r:id="rId27"/>
    <p:sldId id="301" r:id="rId28"/>
    <p:sldId id="295" r:id="rId29"/>
    <p:sldId id="323" r:id="rId30"/>
    <p:sldId id="320" r:id="rId31"/>
    <p:sldId id="302" r:id="rId32"/>
    <p:sldId id="304" r:id="rId33"/>
    <p:sldId id="303" r:id="rId34"/>
  </p:sldIdLst>
  <p:sldSz cx="9144000" cy="6858000" type="screen4x3"/>
  <p:notesSz cx="6735763" cy="9866313"/>
  <p:custDataLst>
    <p:tags r:id="rId3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1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94660"/>
  </p:normalViewPr>
  <p:slideViewPr>
    <p:cSldViewPr>
      <p:cViewPr varScale="1">
        <p:scale>
          <a:sx n="85" d="100"/>
          <a:sy n="85" d="100"/>
        </p:scale>
        <p:origin x="61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43511-9CA8-4C45-89ED-9F361381BA39}" type="datetimeFigureOut">
              <a:rPr lang="cs-CZ" smtClean="0"/>
              <a:t>21.05.2024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F8A696-3FBF-40F4-AE28-777CC3047F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691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21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613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958" y="6048048"/>
            <a:ext cx="650507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1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68" r:id="rId12"/>
    <p:sldLayoutId id="2147483769" r:id="rId13"/>
    <p:sldLayoutId id="214748377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332037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879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57" y="1529351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395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07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716016" y="3356992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5">
            <a:extLst>
              <a:ext uri="{FF2B5EF4-FFF2-40B4-BE49-F238E27FC236}">
                <a16:creationId xmlns:a16="http://schemas.microsoft.com/office/drawing/2014/main" id="{C1F98AC6-7ACB-4266-91F8-90DF45AE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1140750"/>
            <a:ext cx="8405395" cy="466904"/>
          </a:xfrm>
        </p:spPr>
        <p:txBody>
          <a:bodyPr>
            <a:normAutofit fontScale="90000"/>
          </a:bodyPr>
          <a:lstStyle/>
          <a:p>
            <a:r>
              <a:rPr lang="cs-CZ" dirty="0"/>
              <a:t>Muskarinové receptory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ACB1D6-7E73-48E1-A288-AC82E15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59" y="1916832"/>
            <a:ext cx="8933213" cy="4752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dirty="0" err="1"/>
              <a:t>metabotropní</a:t>
            </a:r>
            <a:r>
              <a:rPr lang="cs-CZ" dirty="0"/>
              <a:t> receptory G-protein spřažený – reguluje iontové kanály. Odezva je relativně pomalá. Dosud bylo objeveno pět typů </a:t>
            </a:r>
          </a:p>
          <a:p>
            <a:pPr lvl="1"/>
            <a:r>
              <a:rPr lang="cs-CZ" dirty="0"/>
              <a:t>Receptory M1 - "</a:t>
            </a:r>
            <a:r>
              <a:rPr lang="cs-CZ" dirty="0" err="1"/>
              <a:t>neuronální</a:t>
            </a:r>
            <a:r>
              <a:rPr lang="cs-CZ" dirty="0"/>
              <a:t>", se nacházejí ve vysoké hustotě v CNS, zejména v hipokampální formaci kůře. Excitace prostřednictvím </a:t>
            </a:r>
            <a:r>
              <a:rPr lang="cs-CZ" dirty="0" err="1"/>
              <a:t>Gq</a:t>
            </a:r>
            <a:r>
              <a:rPr lang="cs-CZ" dirty="0"/>
              <a:t>-proteinu připojeného k signální kaskádě, jejímž konečným výsledkem je snížení permeability membrány pro K+. Předpokládá se, že snížení jejich funkce nebo snížení jejich hustoty je jednou z příčin demence.</a:t>
            </a:r>
          </a:p>
          <a:p>
            <a:pPr lvl="1"/>
            <a:endParaRPr lang="en-US" dirty="0"/>
          </a:p>
          <a:p>
            <a:pPr lvl="1"/>
            <a:r>
              <a:rPr lang="cs-CZ" dirty="0"/>
              <a:t>M2 receptory - "kardiální" - jsou nejvíce exprimovány v </a:t>
            </a:r>
            <a:r>
              <a:rPr lang="cs-CZ" dirty="0" err="1"/>
              <a:t>kardiomyocytech</a:t>
            </a:r>
            <a:r>
              <a:rPr lang="cs-CZ" dirty="0"/>
              <a:t>, ale lze je nalézt i v </a:t>
            </a:r>
            <a:r>
              <a:rPr lang="cs-CZ" dirty="0" err="1"/>
              <a:t>neuronálních</a:t>
            </a:r>
            <a:r>
              <a:rPr lang="cs-CZ" dirty="0"/>
              <a:t> tkáních ve vysokých hustotách. Inhibice prostřednictvím </a:t>
            </a:r>
            <a:r>
              <a:rPr lang="cs-CZ" dirty="0" err="1"/>
              <a:t>Gi</a:t>
            </a:r>
            <a:r>
              <a:rPr lang="cs-CZ" dirty="0"/>
              <a:t>-proteinu, který snižuje koncentrace </a:t>
            </a:r>
            <a:r>
              <a:rPr lang="cs-CZ" dirty="0" err="1"/>
              <a:t>cAMP</a:t>
            </a:r>
            <a:r>
              <a:rPr lang="cs-CZ" dirty="0"/>
              <a:t>, aktivuje kanály pro K+ (</a:t>
            </a:r>
            <a:r>
              <a:rPr lang="cs-CZ" dirty="0" err="1"/>
              <a:t>hyperpolarizace</a:t>
            </a:r>
            <a:r>
              <a:rPr lang="cs-CZ" dirty="0"/>
              <a:t>). Tímto mechanismem působí bloudivý nerv negativně </a:t>
            </a:r>
            <a:r>
              <a:rPr lang="cs-CZ" dirty="0" err="1"/>
              <a:t>chronotropně</a:t>
            </a:r>
            <a:r>
              <a:rPr lang="cs-CZ" dirty="0"/>
              <a:t> na sinusový uzel a negativně </a:t>
            </a:r>
            <a:r>
              <a:rPr lang="cs-CZ" dirty="0" err="1"/>
              <a:t>dromotropně</a:t>
            </a:r>
            <a:r>
              <a:rPr lang="cs-CZ" dirty="0"/>
              <a:t> na atrioventrikulární uzel. V CNS se vyskytují na presynaptických terminálech a jako </a:t>
            </a:r>
            <a:r>
              <a:rPr lang="cs-CZ" dirty="0" err="1"/>
              <a:t>autoreceptory</a:t>
            </a:r>
            <a:r>
              <a:rPr lang="cs-CZ" dirty="0"/>
              <a:t> inhibují sekreci acetylcholinu v kůře a hipokampální formaci.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M3 receptory - "žlázy a hladké svaly", zprostředkovávají </a:t>
            </a:r>
            <a:r>
              <a:rPr lang="cs-CZ" dirty="0" err="1"/>
              <a:t>cholinergní</a:t>
            </a:r>
            <a:r>
              <a:rPr lang="cs-CZ" dirty="0"/>
              <a:t> stimulaci sekrece žláz a kontrakci hladké svaloviny gastrointestinálního traktu (a dalších orgánů). Ve spojení s </a:t>
            </a:r>
            <a:r>
              <a:rPr lang="cs-CZ" dirty="0" err="1"/>
              <a:t>Gq</a:t>
            </a:r>
            <a:r>
              <a:rPr lang="cs-CZ" dirty="0"/>
              <a:t>-proteinem a prostřednictvím fosfolipázy C (katalyzuje tvorbu IP3 a DAG) zvyšuje intracelulární koncentraci vápníku. Přestože se v CNS vyskytují pouze v nízké hustotě, jsou schopny vyvolat velmi silný emetický efekt.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426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CA47A0-03C5-48AE-8F93-ACF2C1D76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I seminář (VLFY0321s)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DE389-FFA9-4609-B53E-32794D346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ACB1D6-7E73-48E1-A288-AC82E15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5" y="1556792"/>
            <a:ext cx="7411384" cy="4151486"/>
          </a:xfrm>
        </p:spPr>
        <p:txBody>
          <a:bodyPr>
            <a:normAutofit lnSpcReduction="10000"/>
          </a:bodyPr>
          <a:lstStyle/>
          <a:p>
            <a:pPr lvl="1"/>
            <a:r>
              <a:rPr lang="cs-CZ" b="1" dirty="0"/>
              <a:t>M4 receptory </a:t>
            </a:r>
            <a:r>
              <a:rPr lang="cs-CZ" dirty="0"/>
              <a:t>- Nejsou dosud plně prozkoumány. Mechanismus jejich účinku je podobný jako u receptorů M2 (</a:t>
            </a:r>
            <a:r>
              <a:rPr lang="cs-CZ" dirty="0" err="1"/>
              <a:t>Gi</a:t>
            </a:r>
            <a:r>
              <a:rPr lang="cs-CZ" dirty="0"/>
              <a:t>-protein aktivuje K+ kanály snížením koncentrace </a:t>
            </a:r>
            <a:r>
              <a:rPr lang="cs-CZ" dirty="0" err="1"/>
              <a:t>cAMP</a:t>
            </a:r>
            <a:r>
              <a:rPr lang="cs-CZ" dirty="0"/>
              <a:t>). Nacházejí se především ve </a:t>
            </a:r>
            <a:r>
              <a:rPr lang="cs-CZ" dirty="0" err="1"/>
              <a:t>striatu</a:t>
            </a:r>
            <a:r>
              <a:rPr lang="cs-CZ" dirty="0"/>
              <a:t>, kde působí jako regulační </a:t>
            </a:r>
            <a:r>
              <a:rPr lang="cs-CZ" dirty="0" err="1"/>
              <a:t>autoreceptory</a:t>
            </a:r>
            <a:r>
              <a:rPr lang="cs-CZ" dirty="0"/>
              <a:t> </a:t>
            </a:r>
            <a:r>
              <a:rPr lang="cs-CZ" dirty="0" err="1"/>
              <a:t>cholinergních</a:t>
            </a:r>
            <a:r>
              <a:rPr lang="cs-CZ" dirty="0"/>
              <a:t> neuronů (M2 má stejný účinek v hipokampu a dalších kortikálních oblastech).</a:t>
            </a:r>
          </a:p>
          <a:p>
            <a:pPr lvl="1"/>
            <a:endParaRPr lang="cs-CZ" dirty="0"/>
          </a:p>
          <a:p>
            <a:pPr lvl="1"/>
            <a:r>
              <a:rPr lang="en-US" b="1" dirty="0" err="1"/>
              <a:t>Receptory</a:t>
            </a:r>
            <a:r>
              <a:rPr lang="en-US" b="1" dirty="0"/>
              <a:t> M5</a:t>
            </a:r>
            <a:r>
              <a:rPr lang="en-US" dirty="0"/>
              <a:t>, </a:t>
            </a:r>
            <a:r>
              <a:rPr lang="en-US" dirty="0" err="1"/>
              <a:t>jako</a:t>
            </a:r>
            <a:r>
              <a:rPr lang="en-US" dirty="0"/>
              <a:t> M1 a M3,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spřaženy</a:t>
            </a:r>
            <a:r>
              <a:rPr lang="en-US" dirty="0"/>
              <a:t> s </a:t>
            </a:r>
            <a:r>
              <a:rPr lang="en-US" dirty="0" err="1"/>
              <a:t>Gq-proteinem</a:t>
            </a:r>
            <a:r>
              <a:rPr lang="en-US" dirty="0"/>
              <a:t>. </a:t>
            </a:r>
            <a:r>
              <a:rPr lang="en-US" dirty="0" err="1"/>
              <a:t>Většina</a:t>
            </a:r>
            <a:r>
              <a:rPr lang="en-US" dirty="0"/>
              <a:t> </a:t>
            </a:r>
            <a:r>
              <a:rPr lang="en-US" dirty="0" err="1"/>
              <a:t>dosavadních</a:t>
            </a:r>
            <a:r>
              <a:rPr lang="en-US" dirty="0"/>
              <a:t> </a:t>
            </a:r>
            <a:r>
              <a:rPr lang="en-US" dirty="0" err="1"/>
              <a:t>výzkumů</a:t>
            </a:r>
            <a:r>
              <a:rPr lang="en-US" dirty="0"/>
              <a:t> M5 </a:t>
            </a:r>
            <a:r>
              <a:rPr lang="en-US" dirty="0" err="1"/>
              <a:t>receptorů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en-US" dirty="0" err="1"/>
              <a:t>provedena</a:t>
            </a:r>
            <a:r>
              <a:rPr lang="en-US" dirty="0"/>
              <a:t> in vitro.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b="1" dirty="0"/>
              <a:t>M3 </a:t>
            </a:r>
            <a:r>
              <a:rPr lang="en-US" b="1" dirty="0" err="1"/>
              <a:t>receptory</a:t>
            </a:r>
            <a:r>
              <a:rPr lang="en-US" b="1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studovány</a:t>
            </a:r>
            <a:r>
              <a:rPr lang="en-US" dirty="0"/>
              <a:t> </a:t>
            </a:r>
            <a:r>
              <a:rPr lang="en-US" dirty="0" err="1"/>
              <a:t>velmi</a:t>
            </a:r>
            <a:r>
              <a:rPr lang="en-US" dirty="0"/>
              <a:t> </a:t>
            </a:r>
            <a:r>
              <a:rPr lang="en-US" dirty="0" err="1"/>
              <a:t>intenzivně</a:t>
            </a:r>
            <a:r>
              <a:rPr lang="en-US" dirty="0"/>
              <a:t> </a:t>
            </a:r>
            <a:r>
              <a:rPr lang="en-US" dirty="0" err="1"/>
              <a:t>vzhledem</a:t>
            </a:r>
            <a:r>
              <a:rPr lang="en-US" dirty="0"/>
              <a:t> k </a:t>
            </a:r>
            <a:r>
              <a:rPr lang="en-US" dirty="0" err="1"/>
              <a:t>jejich</a:t>
            </a:r>
            <a:r>
              <a:rPr lang="en-US" dirty="0"/>
              <a:t> </a:t>
            </a:r>
            <a:r>
              <a:rPr lang="en-US" dirty="0" err="1"/>
              <a:t>roli</a:t>
            </a:r>
            <a:r>
              <a:rPr lang="en-US" dirty="0"/>
              <a:t> v </a:t>
            </a:r>
            <a:r>
              <a:rPr lang="en-US" dirty="0" err="1"/>
              <a:t>patogenezi</a:t>
            </a:r>
            <a:r>
              <a:rPr lang="en-US" dirty="0"/>
              <a:t> </a:t>
            </a:r>
            <a:r>
              <a:rPr lang="en-US" dirty="0" err="1"/>
              <a:t>diabetu</a:t>
            </a:r>
            <a:r>
              <a:rPr lang="en-US" dirty="0"/>
              <a:t> 2. </a:t>
            </a:r>
            <a:r>
              <a:rPr lang="en-US" dirty="0" err="1"/>
              <a:t>typu</a:t>
            </a:r>
            <a:r>
              <a:rPr lang="en-US" dirty="0"/>
              <a:t>. V CNS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umístěny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strukturách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zodpovědné</a:t>
            </a:r>
            <a:r>
              <a:rPr lang="en-US" dirty="0"/>
              <a:t> za </a:t>
            </a:r>
            <a:r>
              <a:rPr lang="en-US" dirty="0" err="1"/>
              <a:t>sledování</a:t>
            </a:r>
            <a:r>
              <a:rPr lang="en-US" dirty="0"/>
              <a:t> a </a:t>
            </a:r>
            <a:r>
              <a:rPr lang="en-US" dirty="0" err="1"/>
              <a:t>udržování</a:t>
            </a:r>
            <a:r>
              <a:rPr lang="en-US" dirty="0"/>
              <a:t> </a:t>
            </a:r>
            <a:r>
              <a:rPr lang="en-US" dirty="0" err="1"/>
              <a:t>hladiny</a:t>
            </a:r>
            <a:r>
              <a:rPr lang="en-US" dirty="0"/>
              <a:t> </a:t>
            </a:r>
            <a:r>
              <a:rPr lang="en-US" dirty="0" err="1"/>
              <a:t>glykémie</a:t>
            </a:r>
            <a:r>
              <a:rPr lang="en-US" dirty="0"/>
              <a:t> (a </a:t>
            </a:r>
            <a:r>
              <a:rPr lang="en-US" dirty="0" err="1"/>
              <a:t>tím</a:t>
            </a:r>
            <a:r>
              <a:rPr lang="en-US" dirty="0"/>
              <a:t> </a:t>
            </a:r>
            <a:r>
              <a:rPr lang="en-US" dirty="0" err="1"/>
              <a:t>regulují</a:t>
            </a:r>
            <a:r>
              <a:rPr lang="en-US" dirty="0"/>
              <a:t> </a:t>
            </a:r>
            <a:r>
              <a:rPr lang="en-US" dirty="0" err="1"/>
              <a:t>sekreci</a:t>
            </a:r>
            <a:r>
              <a:rPr lang="en-US" dirty="0"/>
              <a:t> </a:t>
            </a:r>
            <a:r>
              <a:rPr lang="en-US" dirty="0" err="1"/>
              <a:t>inzulínu</a:t>
            </a:r>
            <a:r>
              <a:rPr lang="en-US" dirty="0"/>
              <a:t>), ), </a:t>
            </a:r>
            <a:r>
              <a:rPr lang="en-US" dirty="0" err="1"/>
              <a:t>tj</a:t>
            </a:r>
            <a:r>
              <a:rPr lang="en-US" dirty="0"/>
              <a:t>. 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částech</a:t>
            </a:r>
            <a:r>
              <a:rPr lang="en-US" dirty="0"/>
              <a:t> </a:t>
            </a:r>
            <a:r>
              <a:rPr lang="en-US" dirty="0" err="1"/>
              <a:t>hypotalamu</a:t>
            </a:r>
            <a:r>
              <a:rPr lang="en-US" dirty="0"/>
              <a:t> a </a:t>
            </a:r>
            <a:r>
              <a:rPr lang="en-US" dirty="0" err="1"/>
              <a:t>parasympatických</a:t>
            </a:r>
            <a:r>
              <a:rPr lang="en-US" dirty="0"/>
              <a:t> </a:t>
            </a:r>
            <a:r>
              <a:rPr lang="en-US" dirty="0" err="1"/>
              <a:t>jádrech</a:t>
            </a:r>
            <a:r>
              <a:rPr lang="en-US" dirty="0"/>
              <a:t> </a:t>
            </a:r>
            <a:r>
              <a:rPr lang="en-US" dirty="0" err="1"/>
              <a:t>trupu</a:t>
            </a:r>
            <a:r>
              <a:rPr lang="en-US" dirty="0"/>
              <a:t>.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slinivce</a:t>
            </a:r>
            <a:r>
              <a:rPr lang="en-US" dirty="0"/>
              <a:t> </a:t>
            </a:r>
            <a:r>
              <a:rPr lang="en-US" dirty="0" err="1"/>
              <a:t>břišní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exprimovány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vysokých</a:t>
            </a:r>
            <a:r>
              <a:rPr lang="en-US" dirty="0"/>
              <a:t> </a:t>
            </a:r>
            <a:r>
              <a:rPr lang="en-US" dirty="0" err="1"/>
              <a:t>hustotách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beta </a:t>
            </a:r>
            <a:r>
              <a:rPr lang="en-US" dirty="0" err="1"/>
              <a:t>buňkách</a:t>
            </a:r>
            <a:r>
              <a:rPr lang="en-US" dirty="0"/>
              <a:t> </a:t>
            </a:r>
            <a:r>
              <a:rPr lang="en-US" dirty="0" err="1"/>
              <a:t>Langerhansových</a:t>
            </a:r>
            <a:r>
              <a:rPr lang="en-US" dirty="0"/>
              <a:t> </a:t>
            </a:r>
            <a:r>
              <a:rPr lang="en-US" dirty="0" err="1"/>
              <a:t>ostrůvků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To je </a:t>
            </a:r>
            <a:r>
              <a:rPr lang="en-US" dirty="0" err="1"/>
              <a:t>významné</a:t>
            </a:r>
            <a:r>
              <a:rPr lang="en-US" dirty="0"/>
              <a:t>, </a:t>
            </a:r>
            <a:r>
              <a:rPr lang="en-US" dirty="0" err="1"/>
              <a:t>protože</a:t>
            </a:r>
            <a:r>
              <a:rPr lang="en-US" dirty="0"/>
              <a:t> </a:t>
            </a:r>
            <a:r>
              <a:rPr lang="en-US" dirty="0" err="1"/>
              <a:t>některá</a:t>
            </a:r>
            <a:r>
              <a:rPr lang="en-US" dirty="0"/>
              <a:t> </a:t>
            </a:r>
            <a:r>
              <a:rPr lang="en-US" dirty="0" err="1"/>
              <a:t>antipsychotika</a:t>
            </a:r>
            <a:r>
              <a:rPr lang="en-US" dirty="0"/>
              <a:t> </a:t>
            </a:r>
            <a:r>
              <a:rPr lang="en-US" dirty="0" err="1"/>
              <a:t>používaná</a:t>
            </a:r>
            <a:r>
              <a:rPr lang="en-US" dirty="0"/>
              <a:t> k </a:t>
            </a:r>
            <a:r>
              <a:rPr lang="en-US" dirty="0" err="1"/>
              <a:t>léčbě</a:t>
            </a:r>
            <a:r>
              <a:rPr lang="en-US" dirty="0"/>
              <a:t> </a:t>
            </a:r>
            <a:r>
              <a:rPr lang="en-US" dirty="0" err="1"/>
              <a:t>schizofrenie</a:t>
            </a:r>
            <a:r>
              <a:rPr lang="en-US" dirty="0"/>
              <a:t> </a:t>
            </a:r>
            <a:r>
              <a:rPr lang="en-US" dirty="0" err="1"/>
              <a:t>blokují</a:t>
            </a:r>
            <a:r>
              <a:rPr lang="en-US" dirty="0"/>
              <a:t> M3 </a:t>
            </a:r>
            <a:r>
              <a:rPr lang="en-US" dirty="0" err="1"/>
              <a:t>receptory</a:t>
            </a:r>
            <a:r>
              <a:rPr lang="en-US" dirty="0"/>
              <a:t> a </a:t>
            </a:r>
            <a:r>
              <a:rPr lang="en-US" dirty="0" err="1"/>
              <a:t>vedou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k </a:t>
            </a:r>
            <a:r>
              <a:rPr lang="en-US" dirty="0" err="1"/>
              <a:t>dysregulaci</a:t>
            </a:r>
            <a:r>
              <a:rPr lang="en-US" dirty="0"/>
              <a:t> </a:t>
            </a:r>
            <a:r>
              <a:rPr lang="en-US" dirty="0" err="1"/>
              <a:t>glykémie</a:t>
            </a:r>
            <a:r>
              <a:rPr lang="en-US" dirty="0"/>
              <a:t>.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jev</a:t>
            </a:r>
            <a:r>
              <a:rPr lang="en-US" dirty="0"/>
              <a:t> </a:t>
            </a:r>
            <a:r>
              <a:rPr lang="en-US" dirty="0" err="1"/>
              <a:t>významně</a:t>
            </a:r>
            <a:r>
              <a:rPr lang="en-US" dirty="0"/>
              <a:t> </a:t>
            </a:r>
            <a:r>
              <a:rPr lang="en-US" dirty="0" err="1"/>
              <a:t>predisponuje</a:t>
            </a:r>
            <a:r>
              <a:rPr lang="en-US" dirty="0"/>
              <a:t> k T2DM.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pic>
        <p:nvPicPr>
          <p:cNvPr id="6" name="Picture 2" descr="Muchomůrka červená | muskarin, jedovaté, lupenaté houby, ozdoba lesa |  FOTOGALERIE">
            <a:extLst>
              <a:ext uri="{FF2B5EF4-FFF2-40B4-BE49-F238E27FC236}">
                <a16:creationId xmlns:a16="http://schemas.microsoft.com/office/drawing/2014/main" id="{FF462222-2E67-4F9F-B1B9-03B12E70F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882579"/>
            <a:ext cx="16002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21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796136" y="3811553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292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Postgandliová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DB771D-197A-4D54-8FF5-DEBD35BF1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47DE72B-FFDC-4A6E-A1FB-EFA509D4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59" y="1945633"/>
            <a:ext cx="5101041" cy="3297743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9D8E5882-93C4-425F-89F7-1840A96114C8}"/>
              </a:ext>
            </a:extLst>
          </p:cNvPr>
          <p:cNvSpPr txBox="1">
            <a:spLocks/>
          </p:cNvSpPr>
          <p:nvPr/>
        </p:nvSpPr>
        <p:spPr>
          <a:xfrm>
            <a:off x="291230" y="1945632"/>
            <a:ext cx="2741082" cy="3104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</a:t>
            </a:r>
            <a:r>
              <a:rPr lang="cs-CZ" sz="21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cs-CZ" sz="21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sz="21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 lvl="1">
              <a:spcBef>
                <a:spcPts val="450"/>
              </a:spcBef>
              <a:spcAft>
                <a:spcPts val="450"/>
              </a:spcAft>
            </a:pPr>
            <a:r>
              <a:rPr lang="cs-CZ" sz="15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sz="15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sz="1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kern="0" dirty="0"/>
          </a:p>
        </p:txBody>
      </p:sp>
    </p:spTree>
    <p:extLst>
      <p:ext uri="{BB962C8B-B14F-4D97-AF65-F5344CB8AC3E}">
        <p14:creationId xmlns:p14="http://schemas.microsoft.com/office/powerpoint/2010/main" val="320358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94664-0E95-4B71-9BA2-4047CA01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Autonomic</a:t>
            </a:r>
            <a:r>
              <a:rPr lang="cs-CZ" dirty="0"/>
              <a:t> </a:t>
            </a:r>
            <a:r>
              <a:rPr lang="cs-CZ" dirty="0" err="1"/>
              <a:t>nervous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E07279D-4E89-4669-A102-1941C48341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699130"/>
            <a:ext cx="7578662" cy="2301620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5378D8A-B3C6-4A50-BBF7-A085BC112578}"/>
              </a:ext>
            </a:extLst>
          </p:cNvPr>
          <p:cNvSpPr txBox="1">
            <a:spLocks/>
          </p:cNvSpPr>
          <p:nvPr/>
        </p:nvSpPr>
        <p:spPr>
          <a:xfrm>
            <a:off x="459317" y="1735932"/>
            <a:ext cx="2741082" cy="31049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4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54000" indent="0">
              <a:spcBef>
                <a:spcPts val="450"/>
              </a:spcBef>
              <a:spcAft>
                <a:spcPts val="450"/>
              </a:spcAft>
              <a:buNone/>
            </a:pPr>
            <a:r>
              <a:rPr lang="cs-CZ" sz="21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Adrenergic</a:t>
            </a:r>
            <a:r>
              <a:rPr lang="cs-CZ" sz="21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receptor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cs-CZ" sz="21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G-protein </a:t>
            </a:r>
            <a:r>
              <a:rPr lang="cs-CZ" sz="21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endParaRPr lang="cs-CZ" sz="21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Excitatory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1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</a:t>
            </a:r>
            <a:r>
              <a:rPr lang="el-G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Inhibitory </a:t>
            </a:r>
            <a:r>
              <a:rPr lang="cs-CZ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receptors</a:t>
            </a:r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000" lvl="1" indent="0">
              <a:spcBef>
                <a:spcPts val="450"/>
              </a:spcBef>
              <a:spcAft>
                <a:spcPts val="450"/>
              </a:spcAft>
              <a:buNone/>
            </a:pPr>
            <a:endParaRPr lang="cs-CZ" sz="15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3FEF532-3099-4639-A99E-A0CAB09F20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61" y="1831498"/>
            <a:ext cx="2741082" cy="177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365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E99713-9A4E-4538-B5C2-68B569665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Second messenger </a:t>
            </a:r>
            <a:r>
              <a:rPr lang="cs-CZ" dirty="0" err="1"/>
              <a:t>systems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B7A7FB4-2D8B-4FB3-B477-1C840B4B6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674" y="1822923"/>
            <a:ext cx="4266652" cy="403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3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5723751"/>
            <a:ext cx="25690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50" dirty="0">
                <a:latin typeface="Franklin Gothic Book" panose="020B0503020102020204" pitchFamily="34" charset="0"/>
              </a:rPr>
              <a:t>Fyziologie I - seminář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11685" y="5723751"/>
            <a:ext cx="273231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350" dirty="0">
                <a:latin typeface="Franklin Gothic Book" panose="020B0503020102020204" pitchFamily="34" charset="0"/>
              </a:rPr>
              <a:t>2016     Tibor Stračina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35" y="1056837"/>
            <a:ext cx="6585823" cy="4457191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8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1883719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34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nadledvin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Stresové hormony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-8527" y="4505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467544" y="956176"/>
            <a:ext cx="8496944" cy="5210608"/>
            <a:chOff x="467544" y="956176"/>
            <a:chExt cx="8496944" cy="5210608"/>
          </a:xfrm>
        </p:grpSpPr>
        <p:sp>
          <p:nvSpPr>
            <p:cNvPr id="4" name="TextBox 2"/>
            <p:cNvSpPr txBox="1"/>
            <p:nvPr/>
          </p:nvSpPr>
          <p:spPr>
            <a:xfrm>
              <a:off x="467544" y="1270501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cs-CZ" b="1" i="1" dirty="0">
                  <a:latin typeface="Times New Roman" pitchFamily="18" charset="0"/>
                  <a:cs typeface="Times New Roman" pitchFamily="18" charset="0"/>
                </a:rPr>
                <a:t>lokální versus systémová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3"/>
            <p:cNvSpPr txBox="1"/>
            <p:nvPr/>
          </p:nvSpPr>
          <p:spPr>
            <a:xfrm>
              <a:off x="528370" y="3574757"/>
              <a:ext cx="3611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i="1" dirty="0">
                  <a:latin typeface="Times New Roman" pitchFamily="18" charset="0"/>
                  <a:cs typeface="Times New Roman" pitchFamily="18" charset="0"/>
                </a:rPr>
                <a:t>hormonální  versus nervová</a:t>
              </a:r>
              <a:endParaRPr lang="ru-RU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589551" y="5463327"/>
              <a:ext cx="17502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5"/>
            <p:cNvSpPr txBox="1"/>
            <p:nvPr/>
          </p:nvSpPr>
          <p:spPr>
            <a:xfrm>
              <a:off x="528370" y="2422629"/>
              <a:ext cx="31075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6"/>
            <p:cNvSpPr txBox="1"/>
            <p:nvPr/>
          </p:nvSpPr>
          <p:spPr>
            <a:xfrm>
              <a:off x="495805" y="1699354"/>
              <a:ext cx="47962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7"/>
            <p:cNvSpPr txBox="1"/>
            <p:nvPr/>
          </p:nvSpPr>
          <p:spPr>
            <a:xfrm>
              <a:off x="525900" y="2854677"/>
              <a:ext cx="4543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</a:pP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589630" y="4006805"/>
              <a:ext cx="8374858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Hormonální: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Hormony jsou látky chemické povahy, secernované specializovanými buňkami do krve nebo do mezibuněčné tekutiny, které působí na jiné tkáně a regulují řadu dějů v organismu</a:t>
              </a:r>
            </a:p>
            <a:p>
              <a:pPr marL="285750" indent="-285750">
                <a:spcAft>
                  <a:spcPts val="1800"/>
                </a:spcAft>
                <a:buFont typeface="Arial" pitchFamily="34" charset="0"/>
                <a:buChar char="•"/>
              </a:pPr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slouží k pomalému a dlouhodobému přenášení signálů</a:t>
              </a:r>
            </a:p>
            <a:p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 endokrinní sekrece 	parakrinní sekrece		autokrinní sekrece</a:t>
              </a:r>
              <a:endParaRPr 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589551" y="5520453"/>
              <a:ext cx="73667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Nervová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centrální nervový systém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cs-CZ" sz="1200" dirty="0">
                  <a:latin typeface="Times New Roman" pitchFamily="18" charset="0"/>
                  <a:cs typeface="Times New Roman" pitchFamily="18" charset="0"/>
                </a:rPr>
                <a:t>periferní nervový systém</a:t>
              </a:r>
            </a:p>
          </p:txBody>
        </p:sp>
        <p:grpSp>
          <p:nvGrpSpPr>
            <p:cNvPr id="18" name="Skupina 17"/>
            <p:cNvGrpSpPr/>
            <p:nvPr/>
          </p:nvGrpSpPr>
          <p:grpSpPr>
            <a:xfrm>
              <a:off x="4611312" y="956176"/>
              <a:ext cx="3935613" cy="3138938"/>
              <a:chOff x="4611312" y="956176"/>
              <a:chExt cx="3935613" cy="3138938"/>
            </a:xfrm>
          </p:grpSpPr>
          <p:pic>
            <p:nvPicPr>
              <p:cNvPr id="14" name="Obrázek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11312" y="2464225"/>
                <a:ext cx="2913016" cy="1630889"/>
              </a:xfrm>
              <a:prstGeom prst="rect">
                <a:avLst/>
              </a:prstGeom>
            </p:spPr>
          </p:pic>
          <p:pic>
            <p:nvPicPr>
              <p:cNvPr id="15" name="Obrázek 1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1346" y="1210910"/>
                <a:ext cx="2502968" cy="1421723"/>
              </a:xfrm>
              <a:prstGeom prst="rect">
                <a:avLst/>
              </a:prstGeom>
            </p:spPr>
          </p:pic>
          <p:sp>
            <p:nvSpPr>
              <p:cNvPr id="16" name="TextovéPole 15"/>
              <p:cNvSpPr txBox="1"/>
              <p:nvPr/>
            </p:nvSpPr>
            <p:spPr>
              <a:xfrm>
                <a:off x="7741820" y="956176"/>
                <a:ext cx="805105" cy="129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/>
                  <a:t>+</a:t>
                </a:r>
              </a:p>
            </p:txBody>
          </p:sp>
          <p:sp>
            <p:nvSpPr>
              <p:cNvPr id="17" name="TextovéPole 16"/>
              <p:cNvSpPr txBox="1"/>
              <p:nvPr/>
            </p:nvSpPr>
            <p:spPr>
              <a:xfrm>
                <a:off x="7853820" y="2319173"/>
                <a:ext cx="638253" cy="1072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9600" dirty="0"/>
                  <a:t>-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1306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6200000">
            <a:off x="-1245839" y="291013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FIGHT OR FLIGHT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7221487" y="348620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REST OR DIGEST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r="3605"/>
          <a:stretch/>
        </p:blipFill>
        <p:spPr>
          <a:xfrm>
            <a:off x="834999" y="1163585"/>
            <a:ext cx="7478552" cy="5482192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040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88" y="1847088"/>
            <a:ext cx="8064900" cy="4606248"/>
          </a:xfrm>
        </p:spPr>
        <p:txBody>
          <a:bodyPr>
            <a:normAutofit fontScale="92500"/>
          </a:bodyPr>
          <a:lstStyle/>
          <a:p>
            <a:r>
              <a:rPr lang="cs-CZ" sz="1200" dirty="0"/>
              <a:t>Sekreční žlázy (slinné, potní, slzné a různé žlázy produkující hlen; hladké svaly, srdeční svaly)</a:t>
            </a:r>
          </a:p>
          <a:p>
            <a:r>
              <a:rPr lang="cs-CZ" sz="1200" dirty="0"/>
              <a:t>Srdce a cévy pro kontrolu krevního tlaku a průtoku</a:t>
            </a:r>
          </a:p>
          <a:p>
            <a:r>
              <a:rPr lang="cs-CZ" sz="1200" dirty="0"/>
              <a:t>Průdušky plic, aby uspokojily požadavky těla na kyslík</a:t>
            </a:r>
          </a:p>
          <a:p>
            <a:pPr marL="54000" indent="0">
              <a:buNone/>
            </a:pPr>
            <a:r>
              <a:rPr lang="cs-CZ" sz="1700" b="1" dirty="0">
                <a:solidFill>
                  <a:srgbClr val="8E1064"/>
                </a:solidFill>
                <a:latin typeface="+mj-lt"/>
              </a:rPr>
              <a:t>ANS reguluje</a:t>
            </a:r>
          </a:p>
          <a:p>
            <a:r>
              <a:rPr lang="cs-CZ" sz="1200" dirty="0"/>
              <a:t>Trávicí a metabolické funkce jater, GIT, slinivky břišní</a:t>
            </a:r>
          </a:p>
          <a:p>
            <a:r>
              <a:rPr lang="cs-CZ" sz="1200" dirty="0"/>
              <a:t>Funkce ledvin, močového měchýře, tlustého střeva, konečníku</a:t>
            </a:r>
          </a:p>
          <a:p>
            <a:r>
              <a:rPr lang="cs-CZ" sz="1200" dirty="0"/>
              <a:t>ANS je nezbytný pro sexuální reakce pohlavních orgánů a reprodukčních orgánů</a:t>
            </a:r>
          </a:p>
          <a:p>
            <a:r>
              <a:rPr lang="cs-CZ" sz="1200" dirty="0"/>
              <a:t>Interaguje s imunitním systémem těla</a:t>
            </a:r>
          </a:p>
          <a:p>
            <a:pPr marL="54000" indent="0">
              <a:buNone/>
            </a:pPr>
            <a:endParaRPr lang="cs-CZ" sz="1100" dirty="0"/>
          </a:p>
          <a:p>
            <a:pPr marL="54000" indent="0">
              <a:buNone/>
            </a:pPr>
            <a:r>
              <a:rPr lang="cs-CZ" sz="1100" dirty="0"/>
              <a:t>Použitá mnemotechnická pomůcka: </a:t>
            </a:r>
          </a:p>
          <a:p>
            <a:r>
              <a:rPr lang="cs-CZ" sz="1100" dirty="0"/>
              <a:t>Sympatické dělení má tendenci k </a:t>
            </a:r>
            <a:r>
              <a:rPr lang="cs-CZ" sz="1100" dirty="0" err="1"/>
              <a:t>Fs</a:t>
            </a:r>
            <a:r>
              <a:rPr lang="cs-CZ" sz="1100" dirty="0"/>
              <a:t>: </a:t>
            </a:r>
            <a:r>
              <a:rPr lang="cs-CZ" sz="1100" dirty="0" err="1"/>
              <a:t>fight</a:t>
            </a:r>
            <a:r>
              <a:rPr lang="cs-CZ" sz="1100" dirty="0"/>
              <a:t>, </a:t>
            </a:r>
            <a:r>
              <a:rPr lang="cs-CZ" sz="1100" dirty="0" err="1"/>
              <a:t>flight</a:t>
            </a:r>
            <a:r>
              <a:rPr lang="cs-CZ" sz="1100" dirty="0"/>
              <a:t>, </a:t>
            </a:r>
            <a:r>
              <a:rPr lang="cs-CZ" sz="1100" dirty="0" err="1"/>
              <a:t>fright,and</a:t>
            </a:r>
            <a:r>
              <a:rPr lang="cs-CZ" sz="1100" dirty="0"/>
              <a:t> sex : bojuj, uteč, strach a sex</a:t>
            </a:r>
          </a:p>
          <a:p>
            <a:r>
              <a:rPr lang="cs-CZ" sz="1100" dirty="0"/>
              <a:t>Parasympatické dělení usnadňuje různé non-F procesy – jako trávení, růst, imunitní odpověď, ukládání energie</a:t>
            </a:r>
          </a:p>
          <a:p>
            <a:endParaRPr lang="cs-CZ" sz="1200" dirty="0"/>
          </a:p>
          <a:p>
            <a:pPr marL="54000" indent="0">
              <a:buNone/>
            </a:pPr>
            <a:r>
              <a:rPr lang="cs-CZ" sz="1600" b="1" dirty="0">
                <a:solidFill>
                  <a:srgbClr val="8E1064"/>
                </a:solidFill>
              </a:rPr>
              <a:t>Ve většině případů jsou úrovně aktivity 2 divizí ANS reciproční – když je jedno vysoké, druhé má tendenci být nízké a naopak.</a:t>
            </a:r>
          </a:p>
          <a:p>
            <a:endParaRPr lang="cs-CZ" sz="1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rgbClr val="8E1064"/>
                </a:solidFill>
              </a:rPr>
              <a:t>ANS inervuje</a:t>
            </a:r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stůl&#10;&#10;Popis byl vytvořen automaticky">
            <a:extLst>
              <a:ext uri="{FF2B5EF4-FFF2-40B4-BE49-F238E27FC236}">
                <a16:creationId xmlns:a16="http://schemas.microsoft.com/office/drawing/2014/main" id="{C2EDA31D-F8D7-4683-865F-62E83BB5D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" t="6381"/>
          <a:stretch/>
        </p:blipFill>
        <p:spPr>
          <a:xfrm>
            <a:off x="35760" y="527831"/>
            <a:ext cx="9108240" cy="63301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ABFBE6-347B-4646-A9B7-AAE0F701A2BC}"/>
              </a:ext>
            </a:extLst>
          </p:cNvPr>
          <p:cNvSpPr txBox="1"/>
          <p:nvPr/>
        </p:nvSpPr>
        <p:spPr>
          <a:xfrm>
            <a:off x="6876256" y="6525344"/>
            <a:ext cx="2049314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 err="1">
                <a:latin typeface="+mj-lt"/>
              </a:rPr>
              <a:t>Boron</a:t>
            </a:r>
            <a:r>
              <a:rPr lang="cs-CZ" sz="900" dirty="0">
                <a:latin typeface="+mj-lt"/>
              </a:rPr>
              <a:t> et al: </a:t>
            </a:r>
            <a:r>
              <a:rPr lang="cs-CZ" sz="900" dirty="0" err="1">
                <a:latin typeface="+mj-lt"/>
              </a:rPr>
              <a:t>Medical</a:t>
            </a:r>
            <a:r>
              <a:rPr lang="cs-CZ" sz="900" dirty="0">
                <a:latin typeface="+mj-lt"/>
              </a:rPr>
              <a:t> </a:t>
            </a:r>
            <a:r>
              <a:rPr lang="cs-CZ" sz="900" dirty="0" err="1">
                <a:latin typeface="+mj-lt"/>
              </a:rPr>
              <a:t>Physiology</a:t>
            </a:r>
            <a:r>
              <a:rPr lang="cs-CZ" sz="900" dirty="0">
                <a:latin typeface="+mj-lt"/>
              </a:rPr>
              <a:t>, 2017</a:t>
            </a:r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309697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825" y="1157029"/>
            <a:ext cx="4750072" cy="3605572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MOZKOVÁ CENTRA KONTROLUJÍCÍ ANS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3673996" y="2516899"/>
            <a:ext cx="5319888" cy="4239099"/>
            <a:chOff x="3673996" y="2516899"/>
            <a:chExt cx="5319888" cy="4239099"/>
          </a:xfrm>
        </p:grpSpPr>
        <p:sp>
          <p:nvSpPr>
            <p:cNvPr id="70" name="TextovéPole 69"/>
            <p:cNvSpPr txBox="1"/>
            <p:nvPr/>
          </p:nvSpPr>
          <p:spPr>
            <a:xfrm>
              <a:off x="3793629" y="3160018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Eating</a:t>
              </a:r>
              <a:endParaRPr lang="cs-CZ" sz="1200" dirty="0"/>
            </a:p>
            <a:p>
              <a:r>
                <a:rPr lang="cs-CZ" sz="1200" dirty="0" err="1"/>
                <a:t>behavior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5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4746418" y="507786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Urinary bladder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860032" y="555962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Secondary</a:t>
              </a:r>
            </a:p>
            <a:p>
              <a:r>
                <a:rPr lang="en-US" sz="1200" dirty="0"/>
                <a:t>respiratory center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4932040" y="6294333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Bl</a:t>
              </a:r>
              <a:r>
                <a:rPr lang="en-US" sz="1200" dirty="0"/>
                <a:t>o</a:t>
              </a:r>
              <a:r>
                <a:rPr lang="cs-CZ" sz="1200" dirty="0"/>
                <a:t>od </a:t>
              </a:r>
              <a:r>
                <a:rPr lang="en-US" sz="1200" dirty="0"/>
                <a:t>pressure</a:t>
              </a:r>
            </a:p>
            <a:p>
              <a:r>
                <a:rPr lang="en-US" sz="1200" dirty="0"/>
                <a:t>control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4636693" y="601358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R</a:t>
              </a:r>
              <a:r>
                <a:rPr lang="en-US" sz="1200" dirty="0" err="1"/>
                <a:t>espiratory</a:t>
              </a:r>
              <a:r>
                <a:rPr lang="en-US" sz="1200" dirty="0"/>
                <a:t> center</a:t>
              </a:r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673996" y="2564904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Temperatu</a:t>
              </a:r>
              <a:r>
                <a:rPr lang="en-US" sz="1200" dirty="0"/>
                <a:t>r</a:t>
              </a:r>
              <a:r>
                <a:rPr lang="cs-CZ" sz="1200" dirty="0"/>
                <a:t>e </a:t>
              </a:r>
              <a:r>
                <a:rPr lang="en-US" sz="1200" dirty="0"/>
                <a:t>control</a:t>
              </a:r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3789437" y="2898810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err="1"/>
                <a:t>Water</a:t>
              </a:r>
              <a:r>
                <a:rPr lang="cs-CZ" sz="1200" dirty="0"/>
                <a:t> balance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0466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BARORECEPTORY VS. CHEMORECEPTORY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58393"/>
            <a:ext cx="5745994" cy="5494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794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8" y="1194329"/>
            <a:ext cx="4572476" cy="3764724"/>
          </a:xfrm>
          <a:prstGeom prst="rect">
            <a:avLst/>
          </a:prstGeom>
        </p:spPr>
      </p:pic>
      <p:grpSp>
        <p:nvGrpSpPr>
          <p:cNvPr id="25" name="Skupina 24"/>
          <p:cNvGrpSpPr/>
          <p:nvPr/>
        </p:nvGrpSpPr>
        <p:grpSpPr>
          <a:xfrm>
            <a:off x="1094333" y="5200235"/>
            <a:ext cx="2304256" cy="1200329"/>
            <a:chOff x="251520" y="5229200"/>
            <a:chExt cx="2304256" cy="1200329"/>
          </a:xfrm>
        </p:grpSpPr>
        <p:sp>
          <p:nvSpPr>
            <p:cNvPr id="3" name="Obdélník 2"/>
            <p:cNvSpPr/>
            <p:nvPr/>
          </p:nvSpPr>
          <p:spPr>
            <a:xfrm>
              <a:off x="251520" y="5229200"/>
              <a:ext cx="230425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Chronotropní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Dromotropní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Batmotropní</a:t>
              </a:r>
            </a:p>
          </p:txBody>
        </p:sp>
        <p:sp>
          <p:nvSpPr>
            <p:cNvPr id="5" name="Pravá složená závorka 4"/>
            <p:cNvSpPr/>
            <p:nvPr/>
          </p:nvSpPr>
          <p:spPr>
            <a:xfrm>
              <a:off x="1931072" y="5291480"/>
              <a:ext cx="143084" cy="101784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TextovéPole 8"/>
            <p:cNvSpPr txBox="1"/>
            <p:nvPr/>
          </p:nvSpPr>
          <p:spPr>
            <a:xfrm rot="16200000">
              <a:off x="1904424" y="5615734"/>
              <a:ext cx="6840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efekt</a:t>
              </a:r>
            </a:p>
          </p:txBody>
        </p:sp>
      </p:grpSp>
      <p:grpSp>
        <p:nvGrpSpPr>
          <p:cNvPr id="22" name="Skupina 21"/>
          <p:cNvGrpSpPr/>
          <p:nvPr/>
        </p:nvGrpSpPr>
        <p:grpSpPr>
          <a:xfrm>
            <a:off x="5309750" y="1196752"/>
            <a:ext cx="2448272" cy="719585"/>
            <a:chOff x="6228184" y="5373711"/>
            <a:chExt cx="2448272" cy="719585"/>
          </a:xfrm>
        </p:grpSpPr>
        <p:cxnSp>
          <p:nvCxnSpPr>
            <p:cNvPr id="11" name="Přímá spojnice 10"/>
            <p:cNvCxnSpPr/>
            <p:nvPr/>
          </p:nvCxnSpPr>
          <p:spPr>
            <a:xfrm>
              <a:off x="6228184" y="5560551"/>
              <a:ext cx="504056" cy="0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/>
            <p:cNvCxnSpPr/>
            <p:nvPr/>
          </p:nvCxnSpPr>
          <p:spPr>
            <a:xfrm>
              <a:off x="6237912" y="5761591"/>
              <a:ext cx="504056" cy="0"/>
            </a:xfrm>
            <a:prstGeom prst="line">
              <a:avLst/>
            </a:prstGeom>
            <a:ln w="76200">
              <a:solidFill>
                <a:srgbClr val="8E106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6237912" y="5962631"/>
              <a:ext cx="504056" cy="0"/>
            </a:xfrm>
            <a:prstGeom prst="line">
              <a:avLst/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ovéPole 13"/>
            <p:cNvSpPr txBox="1"/>
            <p:nvPr/>
          </p:nvSpPr>
          <p:spPr>
            <a:xfrm>
              <a:off x="6687076" y="5373711"/>
              <a:ext cx="15121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aferentní vlákna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6679688" y="5574751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parasympatická vlákna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6679688" y="5785519"/>
              <a:ext cx="199676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sympatická vlákna</a:t>
              </a:r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-8527" y="40466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REFLEX</a:t>
            </a: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823" y="2167538"/>
            <a:ext cx="2881777" cy="3061662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940747" y="5487615"/>
            <a:ext cx="2879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BP=HR x SV x R</a:t>
            </a:r>
            <a:endParaRPr lang="cs-CZ" alt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75856" y="4293096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4524980" y="2175274"/>
            <a:ext cx="50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737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VLIV SNS A PNS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90" y="2081685"/>
            <a:ext cx="4947698" cy="429725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397" y="2054692"/>
            <a:ext cx="4947698" cy="4385347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1403648" y="1482090"/>
            <a:ext cx="166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SNS 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>
            <a:off x="6203393" y="1485764"/>
            <a:ext cx="1608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VLIV PNS</a:t>
            </a:r>
            <a:endParaRPr lang="cs-C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1832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2729" r="2023"/>
          <a:stretch/>
        </p:blipFill>
        <p:spPr>
          <a:xfrm>
            <a:off x="2123728" y="2060848"/>
            <a:ext cx="5337544" cy="387415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GIT. ENTERICKÝ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751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957284"/>
              </p:ext>
            </p:extLst>
          </p:nvPr>
        </p:nvGraphicFramePr>
        <p:xfrm>
          <a:off x="467544" y="5048191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PARASYMPATIKUS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7871" y="508518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87871" y="543188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87871" y="5826530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5" idx="2"/>
          </p:cNvCxnSpPr>
          <p:nvPr/>
        </p:nvCxnSpPr>
        <p:spPr>
          <a:xfrm>
            <a:off x="2063552" y="543198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005818"/>
              </p:ext>
            </p:extLst>
          </p:nvPr>
        </p:nvGraphicFramePr>
        <p:xfrm>
          <a:off x="539552" y="2208529"/>
          <a:ext cx="3192016" cy="113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6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SYMPATIKUS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DETRUSOR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RELAXACE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SFINKTER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latin typeface="Times New Roman" pitchFamily="18" charset="0"/>
                          <a:cs typeface="Times New Roman" pitchFamily="18" charset="0"/>
                        </a:rPr>
                        <a:t>KONTRAKCE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539552" y="2572535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39552" y="2968958"/>
            <a:ext cx="3168352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15233" y="2593801"/>
            <a:ext cx="0" cy="75413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39552" y="2204864"/>
            <a:ext cx="3168352" cy="1152128"/>
          </a:xfrm>
          <a:prstGeom prst="rect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-8527" y="55528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A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37485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NEUROGENNÍ MOČOVÝ MĚCHÝŘ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4290184"/>
              </p:ext>
            </p:extLst>
          </p:nvPr>
        </p:nvGraphicFramePr>
        <p:xfrm>
          <a:off x="179512" y="1268760"/>
          <a:ext cx="8784976" cy="5461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NÁZEV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Neinhibovaný neurogenní močový měchýř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nad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snížené uvědomění o plnosti močového měchýře může dojít k inkontinenci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Detruzoro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-sfinkterová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dyssynergie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mezi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pontinním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centrem mikce a sakrální míchou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je obvykle spastický; současná kontrakce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močového svěrače zvyšují tlak v močovém měchýři;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může vést k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vezikoureterálnímu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refluxu a poškození ledvin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A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jádře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detruzoru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jádrem</a:t>
                      </a:r>
                    </a:p>
                    <a:p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sval je ochablý, močový měchýř je velký, vnější močový svěrač je spastický, inkontinence méně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Smíšený typ B</a:t>
                      </a:r>
                    </a:p>
                    <a:p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poškození sakrální míchy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pudendálním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jádře s intaktním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detrusorem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Příznaky: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močový měchýř je spastický a externí močový svěrač je ochablý; inkontinence je častá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Porucha níže uloženého motorického neuronu</a:t>
                      </a: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Léze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sakrální mícha;</a:t>
                      </a:r>
                      <a:r>
                        <a:rPr lang="cs-CZ" sz="16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hrudní sympatická inervace do dolních močových cest je zachována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Příznak: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cs-CZ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močový měchýř je velký a hypotonický, méně častá inkontinence</a:t>
                      </a:r>
                      <a:endParaRPr lang="cs-CZ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7807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F8E238-1FA8-4611-BDAE-69EB237C4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9" t="32706" r="48782" b="19886"/>
          <a:stretch/>
        </p:blipFill>
        <p:spPr>
          <a:xfrm>
            <a:off x="803031" y="1142569"/>
            <a:ext cx="8012723" cy="47014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7167536-156E-44F3-868B-07026DAFBCC9}"/>
              </a:ext>
            </a:extLst>
          </p:cNvPr>
          <p:cNvSpPr txBox="1"/>
          <p:nvPr/>
        </p:nvSpPr>
        <p:spPr>
          <a:xfrm>
            <a:off x="1115616" y="773237"/>
            <a:ext cx="4158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systémové regulace pomocí ANS</a:t>
            </a:r>
          </a:p>
        </p:txBody>
      </p:sp>
    </p:spTree>
    <p:extLst>
      <p:ext uri="{BB962C8B-B14F-4D97-AF65-F5344CB8AC3E}">
        <p14:creationId xmlns:p14="http://schemas.microsoft.com/office/powerpoint/2010/main" val="1296981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 txBox="1">
            <a:spLocks/>
          </p:cNvSpPr>
          <p:nvPr/>
        </p:nvSpPr>
        <p:spPr>
          <a:xfrm>
            <a:off x="-8527" y="470224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REGULACE SEXUÁLNÍCH FUNKCÍ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33103"/>
            <a:ext cx="6586470" cy="5102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170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563888" y="2887776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563888" y="4482986"/>
            <a:ext cx="5112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KŮŽE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napřimovačů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aerektorů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kožních chlupů 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kožních (a svalových) cév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dilatace bronchů (beta2)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39552" y="119675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 CHOLINERGNÍ ZAKONČENÍ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nadledviny (aktivují sekreci katecholaminů - adrenalinu)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5556" y="2001614"/>
            <a:ext cx="5580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CHOLINERGNÍ ZAKONČENÍ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potních žláz </a:t>
            </a:r>
          </a:p>
        </p:txBody>
      </p:sp>
      <p:sp>
        <p:nvSpPr>
          <p:cNvPr id="12" name="TextovéPole 11"/>
          <p:cNvSpPr txBox="1"/>
          <p:nvPr/>
        </p:nvSpPr>
        <p:spPr>
          <a:xfrm rot="16200000">
            <a:off x="983503" y="39330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 ADRENERGNÍ ZAKONČENÍ </a:t>
            </a:r>
          </a:p>
          <a:p>
            <a:pPr algn="ctr"/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87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557808" y="1484784"/>
            <a:ext cx="79026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pPr algn="just"/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ledvinách aktivace sekrece reninu (beta1)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snižují napětí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detruzoru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(beta2) a kontrahují sfinkter močového měchýře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muže způsobuje ejakulaci (alfa 1) 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dělohy u těhotných žen (alfa 1) a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tokolýza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(beta 2)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11560" y="3712964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žaludečního a střevních sfinkterů (alfa1)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napětí svaloviny žaludku a střeva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snížení napětí žlučníku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sekrece inzulinu (alfa2) </a:t>
            </a:r>
          </a:p>
          <a:p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sekrece inzulinu (beta2)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inhibice exokrinní sekrece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ovlivnění glukoneogeneze v játrech (beta2 a alfa1)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207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139952" y="187385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zvyšuje tonus v žaludku a střevech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snižuje napětí sfinkterů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aktivuje žaludeční a střevní sekreci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žlučníku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glykogeneze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játrech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aktivace exokrinní sekrece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POHLAVNÍ ÚSTROJÍ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erekce způsobená vazodilatací (u obou pohlaví)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11560" y="1628800"/>
            <a:ext cx="3096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SRDCE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chronotropní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dromotropní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negativní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inotropní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vliv 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PLÍCE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svaloviny bronchů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zvýšení bronchiální sekrece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MOČOVÝ SYSTÉM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močovodu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kontrakce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detrusoru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snížené napětí sfinkteru v močovém měchýři 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-8527" y="498138"/>
            <a:ext cx="9161055" cy="931919"/>
          </a:xfrm>
          <a:prstGeom prst="rect">
            <a:avLst/>
          </a:prstGeom>
        </p:spPr>
        <p:txBody>
          <a:bodyPr vert="horz" lIns="0" rIns="0" bIns="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PARASYMPATICKÝ NERVOVÝ SYSTÉM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5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555288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156201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3002176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Parasympetický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3275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63888" y="33622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3568" y="4586352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Morfologie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fokální lokalizace autonomních jader v CNS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nakupení těl efektorových neuronů v podobě ganglií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nervová dráha od vegetativního jádra do efektoru obsahuje dva neurony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5" name="Skupina 14"/>
          <p:cNvGrpSpPr/>
          <p:nvPr/>
        </p:nvGrpSpPr>
        <p:grpSpPr>
          <a:xfrm>
            <a:off x="1777668" y="1249710"/>
            <a:ext cx="5746660" cy="553276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-8527" y="4141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ANS vs. SOMATICKÝ NS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3289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5076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527" y="488613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" y="1337338"/>
            <a:ext cx="7507685" cy="54408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3894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CA47A0-03C5-48AE-8F93-ACF2C1D76C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Fyziologie I seminář (VLFY0321s)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1FDE389-FFA9-4609-B53E-32794D346F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5">
            <a:extLst>
              <a:ext uri="{FF2B5EF4-FFF2-40B4-BE49-F238E27FC236}">
                <a16:creationId xmlns:a16="http://schemas.microsoft.com/office/drawing/2014/main" id="{C1F98AC6-7ACB-4266-91F8-90DF45AED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06" y="1140750"/>
            <a:ext cx="8405395" cy="466904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Cholinergní</a:t>
            </a:r>
            <a:r>
              <a:rPr lang="cs-CZ" dirty="0"/>
              <a:t> systém - Acetylcholin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0ACB1D6-7E73-48E1-A288-AC82E151C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05" y="2132856"/>
            <a:ext cx="8405395" cy="332659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Je to </a:t>
            </a:r>
            <a:r>
              <a:rPr lang="en-US" dirty="0" err="1"/>
              <a:t>neurotransmiter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neuromuskulárních</a:t>
            </a:r>
            <a:r>
              <a:rPr lang="en-US" dirty="0"/>
              <a:t> </a:t>
            </a:r>
            <a:r>
              <a:rPr lang="en-US" dirty="0" err="1"/>
              <a:t>plotének</a:t>
            </a:r>
            <a:r>
              <a:rPr lang="en-US" dirty="0"/>
              <a:t> </a:t>
            </a:r>
            <a:r>
              <a:rPr lang="en-US" dirty="0" err="1"/>
              <a:t>obratlovců</a:t>
            </a:r>
            <a:r>
              <a:rPr lang="en-US" dirty="0"/>
              <a:t>,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presynaptických</a:t>
            </a:r>
            <a:r>
              <a:rPr lang="en-US" dirty="0"/>
              <a:t> </a:t>
            </a:r>
            <a:r>
              <a:rPr lang="en-US" dirty="0" err="1"/>
              <a:t>neuronů</a:t>
            </a:r>
            <a:r>
              <a:rPr lang="en-US" dirty="0"/>
              <a:t> v </a:t>
            </a:r>
            <a:r>
              <a:rPr lang="en-US" dirty="0" err="1"/>
              <a:t>autonomním</a:t>
            </a:r>
            <a:r>
              <a:rPr lang="en-US" dirty="0"/>
              <a:t> </a:t>
            </a:r>
            <a:r>
              <a:rPr lang="en-US" dirty="0" err="1"/>
              <a:t>nervovém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a </a:t>
            </a:r>
            <a:r>
              <a:rPr lang="en-US" dirty="0" err="1"/>
              <a:t>také</a:t>
            </a:r>
            <a:r>
              <a:rPr lang="en-US" dirty="0"/>
              <a:t> </a:t>
            </a:r>
            <a:r>
              <a:rPr lang="en-US" dirty="0" err="1"/>
              <a:t>všech</a:t>
            </a:r>
            <a:r>
              <a:rPr lang="en-US" dirty="0"/>
              <a:t> </a:t>
            </a:r>
            <a:r>
              <a:rPr lang="en-US" dirty="0" err="1"/>
              <a:t>postgangliových</a:t>
            </a:r>
            <a:r>
              <a:rPr lang="en-US" dirty="0"/>
              <a:t> </a:t>
            </a:r>
            <a:r>
              <a:rPr lang="en-US" dirty="0" err="1"/>
              <a:t>neuronů</a:t>
            </a:r>
            <a:r>
              <a:rPr lang="en-US" dirty="0"/>
              <a:t> </a:t>
            </a:r>
            <a:r>
              <a:rPr lang="en-US" dirty="0" err="1"/>
              <a:t>parasympatického</a:t>
            </a:r>
            <a:r>
              <a:rPr lang="en-US" dirty="0"/>
              <a:t> </a:t>
            </a:r>
            <a:r>
              <a:rPr lang="en-US" dirty="0" err="1"/>
              <a:t>nervového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. V CNS </a:t>
            </a:r>
            <a:r>
              <a:rPr lang="en-US" dirty="0" err="1"/>
              <a:t>moduluje</a:t>
            </a:r>
            <a:r>
              <a:rPr lang="en-US" dirty="0"/>
              <a:t> </a:t>
            </a:r>
            <a:r>
              <a:rPr lang="en-US" dirty="0" err="1"/>
              <a:t>širokou</a:t>
            </a:r>
            <a:r>
              <a:rPr lang="en-US" dirty="0"/>
              <a:t> </a:t>
            </a:r>
            <a:r>
              <a:rPr lang="en-US" dirty="0" err="1"/>
              <a:t>škálu</a:t>
            </a:r>
            <a:r>
              <a:rPr lang="en-US" dirty="0"/>
              <a:t> </a:t>
            </a:r>
            <a:r>
              <a:rPr lang="en-US" dirty="0" err="1"/>
              <a:t>kortikálních</a:t>
            </a:r>
            <a:r>
              <a:rPr lang="en-US" dirty="0"/>
              <a:t> </a:t>
            </a:r>
            <a:r>
              <a:rPr lang="en-US" dirty="0" err="1"/>
              <a:t>aktivit</a:t>
            </a:r>
            <a:r>
              <a:rPr lang="en-US" dirty="0"/>
              <a:t>, </a:t>
            </a:r>
            <a:r>
              <a:rPr lang="en-US" dirty="0" err="1"/>
              <a:t>zejména</a:t>
            </a:r>
            <a:r>
              <a:rPr lang="en-US" dirty="0"/>
              <a:t> </a:t>
            </a:r>
            <a:r>
              <a:rPr lang="en-US" dirty="0" err="1"/>
              <a:t>bdění</a:t>
            </a:r>
            <a:r>
              <a:rPr lang="en-US" dirty="0"/>
              <a:t>, </a:t>
            </a:r>
            <a:r>
              <a:rPr lang="en-US" dirty="0" err="1"/>
              <a:t>spánek</a:t>
            </a:r>
            <a:r>
              <a:rPr lang="en-US" dirty="0"/>
              <a:t> a </a:t>
            </a:r>
            <a:r>
              <a:rPr lang="en-US" dirty="0" err="1"/>
              <a:t>konsolidaci</a:t>
            </a:r>
            <a:r>
              <a:rPr lang="en-US" dirty="0"/>
              <a:t> </a:t>
            </a:r>
            <a:r>
              <a:rPr lang="en-US" dirty="0" err="1"/>
              <a:t>paměťových</a:t>
            </a:r>
            <a:r>
              <a:rPr lang="en-US" dirty="0"/>
              <a:t> stop.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Acetylcholin</a:t>
            </a:r>
            <a:r>
              <a:rPr lang="en-US" dirty="0"/>
              <a:t> je ester </a:t>
            </a:r>
            <a:r>
              <a:rPr lang="en-US" dirty="0" err="1"/>
              <a:t>cholinu</a:t>
            </a:r>
            <a:r>
              <a:rPr lang="en-US" dirty="0"/>
              <a:t> a </a:t>
            </a:r>
            <a:r>
              <a:rPr lang="en-US" dirty="0" err="1"/>
              <a:t>acetátu</a:t>
            </a:r>
            <a:r>
              <a:rPr lang="en-US" dirty="0"/>
              <a:t>. </a:t>
            </a:r>
            <a:r>
              <a:rPr lang="en-US" dirty="0" err="1"/>
              <a:t>Mozek</a:t>
            </a:r>
            <a:r>
              <a:rPr lang="en-US" dirty="0"/>
              <a:t> </a:t>
            </a:r>
            <a:r>
              <a:rPr lang="en-US" dirty="0" err="1"/>
              <a:t>získává</a:t>
            </a:r>
            <a:r>
              <a:rPr lang="en-US" dirty="0"/>
              <a:t> </a:t>
            </a:r>
            <a:r>
              <a:rPr lang="en-US" dirty="0" err="1"/>
              <a:t>téměř</a:t>
            </a:r>
            <a:r>
              <a:rPr lang="en-US" dirty="0"/>
              <a:t> </a:t>
            </a:r>
            <a:r>
              <a:rPr lang="en-US" dirty="0" err="1"/>
              <a:t>veškerý</a:t>
            </a:r>
            <a:r>
              <a:rPr lang="en-US" dirty="0"/>
              <a:t> </a:t>
            </a:r>
            <a:r>
              <a:rPr lang="en-US" dirty="0" err="1"/>
              <a:t>cholin</a:t>
            </a:r>
            <a:r>
              <a:rPr lang="en-US" dirty="0"/>
              <a:t> z </a:t>
            </a:r>
            <a:r>
              <a:rPr lang="en-US" dirty="0" err="1"/>
              <a:t>krve</a:t>
            </a:r>
            <a:r>
              <a:rPr lang="en-US" dirty="0"/>
              <a:t>. </a:t>
            </a:r>
            <a:r>
              <a:rPr lang="en-US" dirty="0" err="1"/>
              <a:t>Hlavním</a:t>
            </a:r>
            <a:r>
              <a:rPr lang="en-US" dirty="0"/>
              <a:t> </a:t>
            </a:r>
            <a:r>
              <a:rPr lang="en-US" dirty="0" err="1"/>
              <a:t>místem</a:t>
            </a:r>
            <a:r>
              <a:rPr lang="en-US" dirty="0"/>
              <a:t> </a:t>
            </a:r>
            <a:r>
              <a:rPr lang="en-US" dirty="0" err="1"/>
              <a:t>produkce</a:t>
            </a:r>
            <a:r>
              <a:rPr lang="en-US" dirty="0"/>
              <a:t> </a:t>
            </a:r>
            <a:r>
              <a:rPr lang="en-US" dirty="0" err="1"/>
              <a:t>cholinu</a:t>
            </a:r>
            <a:r>
              <a:rPr lang="en-US" dirty="0"/>
              <a:t> </a:t>
            </a:r>
            <a:r>
              <a:rPr lang="en-US" dirty="0" err="1"/>
              <a:t>jsou</a:t>
            </a:r>
            <a:r>
              <a:rPr lang="en-US" dirty="0"/>
              <a:t> </a:t>
            </a:r>
            <a:r>
              <a:rPr lang="en-US" dirty="0" err="1"/>
              <a:t>játra</a:t>
            </a:r>
            <a:r>
              <a:rPr lang="en-US" dirty="0"/>
              <a:t>. </a:t>
            </a:r>
            <a:r>
              <a:rPr lang="en-US" dirty="0" err="1"/>
              <a:t>Cholinergní</a:t>
            </a:r>
            <a:r>
              <a:rPr lang="en-US" dirty="0"/>
              <a:t> </a:t>
            </a:r>
            <a:r>
              <a:rPr lang="en-US" dirty="0" err="1"/>
              <a:t>přenos</a:t>
            </a:r>
            <a:r>
              <a:rPr lang="en-US" dirty="0"/>
              <a:t> je </a:t>
            </a:r>
            <a:r>
              <a:rPr lang="en-US" dirty="0" err="1"/>
              <a:t>ukončen</a:t>
            </a:r>
            <a:r>
              <a:rPr lang="en-US" dirty="0"/>
              <a:t> </a:t>
            </a:r>
            <a:r>
              <a:rPr lang="en-US" dirty="0" err="1"/>
              <a:t>acetylcholinesterázou</a:t>
            </a:r>
            <a:r>
              <a:rPr lang="en-US" dirty="0"/>
              <a:t> (</a:t>
            </a:r>
            <a:r>
              <a:rPr lang="en-US" dirty="0" err="1"/>
              <a:t>AChE</a:t>
            </a:r>
            <a:r>
              <a:rPr lang="en-US" dirty="0"/>
              <a:t>), </a:t>
            </a:r>
            <a:r>
              <a:rPr lang="en-US" dirty="0" err="1"/>
              <a:t>která</a:t>
            </a:r>
            <a:r>
              <a:rPr lang="en-US" dirty="0"/>
              <a:t> je </a:t>
            </a:r>
            <a:r>
              <a:rPr lang="en-US" dirty="0" err="1"/>
              <a:t>vázána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postsynaptickou</a:t>
            </a:r>
            <a:r>
              <a:rPr lang="en-US" dirty="0"/>
              <a:t> </a:t>
            </a:r>
            <a:r>
              <a:rPr lang="en-US" dirty="0" err="1"/>
              <a:t>membránu</a:t>
            </a:r>
            <a:r>
              <a:rPr lang="en-US" dirty="0"/>
              <a:t>.</a:t>
            </a:r>
            <a:endParaRPr lang="cs-CZ" dirty="0"/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err="1"/>
              <a:t>Receptory</a:t>
            </a:r>
            <a:r>
              <a:rPr lang="en-US" dirty="0"/>
              <a:t>: </a:t>
            </a:r>
            <a:r>
              <a:rPr lang="en-US" dirty="0" err="1"/>
              <a:t>muskarinové</a:t>
            </a:r>
            <a:r>
              <a:rPr lang="en-US" dirty="0"/>
              <a:t> a </a:t>
            </a:r>
            <a:r>
              <a:rPr lang="en-US" dirty="0" err="1"/>
              <a:t>nikotinové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86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1d7def4b-065b-45cf-8329-4b7f45b962a6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SLIDE_DUENO" val="100"/>
  <p:tag name="ARS_SLIDE_PARTICIPANTNUM" val="10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3637</TotalTime>
  <Words>1383</Words>
  <Application>Microsoft Office PowerPoint</Application>
  <PresentationFormat>Předvádění na obrazovce (4:3)</PresentationFormat>
  <Paragraphs>229</Paragraphs>
  <Slides>33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Constantia</vt:lpstr>
      <vt:lpstr>Franklin Gothic Book</vt:lpstr>
      <vt:lpstr>Times New Roman</vt:lpstr>
      <vt:lpstr>Wingdings 2</vt:lpstr>
      <vt:lpstr>Tok</vt:lpstr>
      <vt:lpstr>Prezentace aplikace PowerPoint</vt:lpstr>
      <vt:lpstr>REGULACE</vt:lpstr>
      <vt:lpstr>Prezentace aplikace PowerPoint</vt:lpstr>
      <vt:lpstr>AUTONOMNÍ NERVOVÝ SYSTÉM</vt:lpstr>
      <vt:lpstr>AUTONOMNÍ NERVOVÝ SYSTÉM</vt:lpstr>
      <vt:lpstr>ANS vs. SOMATICKÝ NS</vt:lpstr>
      <vt:lpstr>ANS vs. SOMATICKÝ NS</vt:lpstr>
      <vt:lpstr>AUTONOMNÍ NERVOVÝ SYSTÉM</vt:lpstr>
      <vt:lpstr>Cholinergní systém - Acetylcholin</vt:lpstr>
      <vt:lpstr>AUTONOMNÍ NERVOVÝ SYSTÉM</vt:lpstr>
      <vt:lpstr>AUTONOMNÍ NERVOVÝ SYSTÉM</vt:lpstr>
      <vt:lpstr>Muskarinové receptory</vt:lpstr>
      <vt:lpstr>Prezentace aplikace PowerPoint</vt:lpstr>
      <vt:lpstr>AUTONOMNÍ NERVOVÝ SYSTÉM</vt:lpstr>
      <vt:lpstr>Autonomic nervous system</vt:lpstr>
      <vt:lpstr>Autonomic nervous system</vt:lpstr>
      <vt:lpstr>Second messenger systems</vt:lpstr>
      <vt:lpstr>Prezentace aplikace PowerPoint</vt:lpstr>
      <vt:lpstr>AUTONOMNÍ NERVOVÝ SYSTÉM</vt:lpstr>
      <vt:lpstr>Prezentace aplikace PowerPoint</vt:lpstr>
      <vt:lpstr>ANS inervuje</vt:lpstr>
      <vt:lpstr>Prezentace aplikace PowerPoint</vt:lpstr>
      <vt:lpstr>Prezentace aplikace PowerPoint</vt:lpstr>
      <vt:lpstr>BARORECEPTORY VS. CHEMORECEPTORY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КСЮНЬКА</dc:creator>
  <cp:lastModifiedBy>Zuzana Nováková</cp:lastModifiedBy>
  <cp:revision>139</cp:revision>
  <cp:lastPrinted>2018-10-30T12:49:11Z</cp:lastPrinted>
  <dcterms:created xsi:type="dcterms:W3CDTF">2016-10-28T18:49:31Z</dcterms:created>
  <dcterms:modified xsi:type="dcterms:W3CDTF">2024-05-21T15:00:42Z</dcterms:modified>
</cp:coreProperties>
</file>