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319" r:id="rId6"/>
    <p:sldId id="296" r:id="rId7"/>
    <p:sldId id="295" r:id="rId8"/>
    <p:sldId id="294" r:id="rId9"/>
    <p:sldId id="297" r:id="rId10"/>
    <p:sldId id="313" r:id="rId11"/>
    <p:sldId id="316" r:id="rId12"/>
    <p:sldId id="298" r:id="rId13"/>
    <p:sldId id="311" r:id="rId14"/>
    <p:sldId id="304" r:id="rId15"/>
    <p:sldId id="305" r:id="rId16"/>
    <p:sldId id="257" r:id="rId17"/>
    <p:sldId id="312" r:id="rId18"/>
    <p:sldId id="259" r:id="rId19"/>
    <p:sldId id="262" r:id="rId20"/>
    <p:sldId id="263" r:id="rId21"/>
    <p:sldId id="264" r:id="rId22"/>
    <p:sldId id="265" r:id="rId23"/>
    <p:sldId id="266" r:id="rId24"/>
    <p:sldId id="270" r:id="rId25"/>
    <p:sldId id="272" r:id="rId26"/>
    <p:sldId id="306" r:id="rId27"/>
    <p:sldId id="307" r:id="rId28"/>
    <p:sldId id="308" r:id="rId29"/>
    <p:sldId id="267" r:id="rId30"/>
    <p:sldId id="271" r:id="rId31"/>
    <p:sldId id="273" r:id="rId32"/>
    <p:sldId id="274" r:id="rId33"/>
    <p:sldId id="276" r:id="rId34"/>
    <p:sldId id="278" r:id="rId35"/>
    <p:sldId id="315" r:id="rId36"/>
    <p:sldId id="282" r:id="rId37"/>
    <p:sldId id="314" r:id="rId38"/>
    <p:sldId id="279" r:id="rId39"/>
    <p:sldId id="284" r:id="rId40"/>
    <p:sldId id="323" r:id="rId41"/>
    <p:sldId id="322" r:id="rId42"/>
    <p:sldId id="285" r:id="rId43"/>
    <p:sldId id="286" r:id="rId44"/>
    <p:sldId id="281" r:id="rId45"/>
    <p:sldId id="287" r:id="rId46"/>
    <p:sldId id="291" r:id="rId47"/>
    <p:sldId id="288" r:id="rId48"/>
    <p:sldId id="283" r:id="rId49"/>
    <p:sldId id="310" r:id="rId50"/>
    <p:sldId id="303" r:id="rId51"/>
    <p:sldId id="309" r:id="rId52"/>
    <p:sldId id="292" r:id="rId53"/>
    <p:sldId id="293" r:id="rId54"/>
    <p:sldId id="302" r:id="rId55"/>
    <p:sldId id="290" r:id="rId56"/>
    <p:sldId id="300" r:id="rId57"/>
    <p:sldId id="318" r:id="rId58"/>
    <p:sldId id="320" r:id="rId59"/>
    <p:sldId id="321" r:id="rId60"/>
    <p:sldId id="289" r:id="rId61"/>
    <p:sldId id="299" r:id="rId62"/>
    <p:sldId id="317" r:id="rId63"/>
    <p:sldId id="301" r:id="rId64"/>
  </p:sldIdLst>
  <p:sldSz cx="12192000" cy="6858000"/>
  <p:notesSz cx="6858000" cy="9144000"/>
  <p:custDataLst>
    <p:tags r:id="rId65"/>
  </p:custDataLst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739CA95B-FC24-4C82-BEE0-ECB6B74CCCBA}">
          <p14:sldIdLst>
            <p14:sldId id="256"/>
            <p14:sldId id="319"/>
            <p14:sldId id="296"/>
            <p14:sldId id="295"/>
            <p14:sldId id="294"/>
            <p14:sldId id="297"/>
            <p14:sldId id="313"/>
            <p14:sldId id="316"/>
            <p14:sldId id="298"/>
            <p14:sldId id="311"/>
            <p14:sldId id="304"/>
            <p14:sldId id="305"/>
            <p14:sldId id="257"/>
            <p14:sldId id="312"/>
            <p14:sldId id="259"/>
            <p14:sldId id="262"/>
            <p14:sldId id="263"/>
            <p14:sldId id="264"/>
            <p14:sldId id="265"/>
            <p14:sldId id="266"/>
            <p14:sldId id="270"/>
            <p14:sldId id="272"/>
            <p14:sldId id="306"/>
            <p14:sldId id="307"/>
            <p14:sldId id="308"/>
            <p14:sldId id="267"/>
            <p14:sldId id="271"/>
            <p14:sldId id="273"/>
            <p14:sldId id="274"/>
            <p14:sldId id="276"/>
            <p14:sldId id="278"/>
            <p14:sldId id="315"/>
            <p14:sldId id="282"/>
            <p14:sldId id="314"/>
            <p14:sldId id="279"/>
            <p14:sldId id="284"/>
            <p14:sldId id="323"/>
            <p14:sldId id="322"/>
            <p14:sldId id="285"/>
            <p14:sldId id="286"/>
            <p14:sldId id="281"/>
            <p14:sldId id="287"/>
            <p14:sldId id="291"/>
            <p14:sldId id="288"/>
            <p14:sldId id="283"/>
            <p14:sldId id="310"/>
            <p14:sldId id="303"/>
            <p14:sldId id="309"/>
            <p14:sldId id="292"/>
            <p14:sldId id="293"/>
            <p14:sldId id="302"/>
            <p14:sldId id="290"/>
            <p14:sldId id="300"/>
            <p14:sldId id="318"/>
            <p14:sldId id="320"/>
            <p14:sldId id="321"/>
            <p14:sldId id="289"/>
            <p14:sldId id="299"/>
            <p14:sldId id="317"/>
            <p14:sldId id="30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ta Kujalová" initials="EK" lastIdx="1" clrIdx="0">
    <p:extLst>
      <p:ext uri="{19B8F6BF-5375-455C-9EA6-DF929625EA0E}">
        <p15:presenceInfo xmlns:p15="http://schemas.microsoft.com/office/powerpoint/2012/main" userId="Edita Kujal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5" autoAdjust="0"/>
    <p:restoredTop sz="94604" autoAdjust="0"/>
  </p:normalViewPr>
  <p:slideViewPr>
    <p:cSldViewPr snapToGrid="0">
      <p:cViewPr varScale="1">
        <p:scale>
          <a:sx n="102" d="100"/>
          <a:sy n="102" d="100"/>
        </p:scale>
        <p:origin x="87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9B46E4-E8B3-4A35-8906-E7BF0A173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2DDA072-B391-4E68-A91E-B3EEF0235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sk-SK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DBA657-28BF-4152-9A14-8C3EA1485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DFED-02D5-49D3-AE85-9DB58EED5B98}" type="datetimeFigureOut">
              <a:rPr lang="sk-SK" smtClean="0"/>
              <a:t>11. 3. 2024</a:t>
            </a:fld>
            <a:endParaRPr lang="sk-SK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A4BA3A4-18F0-4FB1-BC83-EE63B9226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FBE92ED-9248-4DAE-A5EF-01DB6F6F2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11B4D-6095-4C85-8680-A855DD353B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19841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4316FA-97C8-4590-9241-B5F884D0F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923CB7D-8A9A-44CF-8BAC-070297C74D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599036E-60E8-4BE6-9A3D-8F8D3E5C2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DFED-02D5-49D3-AE85-9DB58EED5B98}" type="datetimeFigureOut">
              <a:rPr lang="sk-SK" smtClean="0"/>
              <a:t>11. 3. 2024</a:t>
            </a:fld>
            <a:endParaRPr lang="sk-SK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7E2D068-443A-400F-8B61-52A09786C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2E3A127-5A70-4037-A9B8-3001E2877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11B4D-6095-4C85-8680-A855DD353B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78070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338117C-F987-4D5A-A484-B0831DB2AD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1E3A319-D6C9-471C-AE91-6DA33A89E8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0982CEA-4651-4BAC-B5FE-79D78306A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DFED-02D5-49D3-AE85-9DB58EED5B98}" type="datetimeFigureOut">
              <a:rPr lang="sk-SK" smtClean="0"/>
              <a:t>11. 3. 2024</a:t>
            </a:fld>
            <a:endParaRPr lang="sk-SK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0312FE1-8057-4627-B309-3F275E4CE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AB6D980-2980-4CAC-B482-19BDEC0B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11B4D-6095-4C85-8680-A855DD353B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47773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ABE174-4F76-4468-B334-58A2D208E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970F44-E508-427F-87F4-E46057BE0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9E504A2-66A3-4318-B84A-02B097C2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DFED-02D5-49D3-AE85-9DB58EED5B98}" type="datetimeFigureOut">
              <a:rPr lang="sk-SK" smtClean="0"/>
              <a:t>11. 3. 2024</a:t>
            </a:fld>
            <a:endParaRPr lang="sk-SK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63C7816-E6E6-43D8-9805-13DD48AC9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FF7F8B0-0D71-4E76-B3AA-8FA94F4BA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11B4D-6095-4C85-8680-A855DD353B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47519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7F14EC-C629-4C18-A13A-E73DB101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C62B465-C7B7-481E-996F-653EE3E70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0458C0-2B1F-4155-9BB1-D12B034A5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DFED-02D5-49D3-AE85-9DB58EED5B98}" type="datetimeFigureOut">
              <a:rPr lang="sk-SK" smtClean="0"/>
              <a:t>11. 3. 2024</a:t>
            </a:fld>
            <a:endParaRPr lang="sk-SK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6129755-7723-4749-B9DA-702447974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FD6E004-45BA-475F-9EED-0466BBC5D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11B4D-6095-4C85-8680-A855DD353B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98122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A969B0-F392-4149-BEB0-3505CFC84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9F4758-D09E-484B-985D-EBFDFF24CA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F4FAEAB-0F33-4857-8904-F6C0393E91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A96F4A0-C5B3-4429-BB10-C6FB0C7E2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DFED-02D5-49D3-AE85-9DB58EED5B98}" type="datetimeFigureOut">
              <a:rPr lang="sk-SK" smtClean="0"/>
              <a:t>11. 3. 2024</a:t>
            </a:fld>
            <a:endParaRPr lang="sk-SK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763E717-CC52-4AC9-B542-62A233CA8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601AB32-181E-4318-93D9-C4C6EABB9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11B4D-6095-4C85-8680-A855DD353B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97051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0C7345-654C-4B28-8AA8-9ED509245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F8D710A-0ABB-45C6-931E-0EAAE0219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054FABE-52EB-448D-9E2E-63D827764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98692FD-325F-4374-BC70-2BC579C9E3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58A5780-9434-46BA-BFAD-AA1567AE4A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323B5A2-8DF0-4D93-BFA4-68F5817F8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DFED-02D5-49D3-AE85-9DB58EED5B98}" type="datetimeFigureOut">
              <a:rPr lang="sk-SK" smtClean="0"/>
              <a:t>11. 3. 2024</a:t>
            </a:fld>
            <a:endParaRPr lang="sk-SK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ADC01D7-4974-42C4-AC55-F6D89EE6C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2A47513-B8FE-44DA-9638-05AFB1EB6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11B4D-6095-4C85-8680-A855DD353B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1229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123A0B-E6B6-4765-88BC-463026C0B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59F48C6-D0A3-41D7-B0A1-34EE85A28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DFED-02D5-49D3-AE85-9DB58EED5B98}" type="datetimeFigureOut">
              <a:rPr lang="sk-SK" smtClean="0"/>
              <a:t>11. 3. 2024</a:t>
            </a:fld>
            <a:endParaRPr lang="sk-SK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0CD3314-0E2E-4EEC-AB6D-8EC37160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BE4B896-AA46-4BD2-809B-611EED9BC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11B4D-6095-4C85-8680-A855DD353B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16533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635022E-F1B8-4FA7-8954-508629BBB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DFED-02D5-49D3-AE85-9DB58EED5B98}" type="datetimeFigureOut">
              <a:rPr lang="sk-SK" smtClean="0"/>
              <a:t>11. 3. 2024</a:t>
            </a:fld>
            <a:endParaRPr lang="sk-SK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0299D85-2EDC-4057-9697-565B5EC7E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B9078CE-E149-4A7E-9267-814771CE7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11B4D-6095-4C85-8680-A855DD353B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20078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2D1830-F061-4CDD-A76E-2DB28AC14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ABB537-00E1-4CAF-A9FF-FCFC6750B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C731638-11BF-4737-B29F-E0EE5FBB2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A6942B8-4FB7-45CD-B66B-A20082A9E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DFED-02D5-49D3-AE85-9DB58EED5B98}" type="datetimeFigureOut">
              <a:rPr lang="sk-SK" smtClean="0"/>
              <a:t>11. 3. 2024</a:t>
            </a:fld>
            <a:endParaRPr lang="sk-SK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65C49FD-FD70-460C-9FF9-0E2D649CB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9E3B7C1-CF2D-42E1-AA1E-AC03EF982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11B4D-6095-4C85-8680-A855DD353B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40296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F21C3B-DE51-4693-BC2E-1D4B11943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1AD9081-D5E0-4C5D-9858-5DE4072695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F5AB9FA-EC81-4BBE-A8EC-F6E785895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B2BF24-4FCF-4CF6-B71D-5E024A3D7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DFED-02D5-49D3-AE85-9DB58EED5B98}" type="datetimeFigureOut">
              <a:rPr lang="sk-SK" smtClean="0"/>
              <a:t>11. 3. 2024</a:t>
            </a:fld>
            <a:endParaRPr lang="sk-SK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F5EE475-CF62-4114-AA45-48E5A373E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058DD99-486B-48C0-93A1-8D06064B1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11B4D-6095-4C85-8680-A855DD353B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2755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1058CE1-A833-4960-8C86-9E72576A0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C04C038-7829-43AB-AF2D-C7A759B79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8C0A854-1694-4633-B3AC-FE43A82459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1DFED-02D5-49D3-AE85-9DB58EED5B98}" type="datetimeFigureOut">
              <a:rPr lang="sk-SK" smtClean="0"/>
              <a:t>11. 3. 2024</a:t>
            </a:fld>
            <a:endParaRPr lang="sk-SK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88FB4-5681-4ECA-8ACA-D1C362929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EA1D9DE-5973-4896-B9DA-E58B2F51B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11B4D-6095-4C85-8680-A855DD353B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29220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9BE6F6B-19BD-443C-8FB0-FA45F13F9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9505" cy="6857542"/>
          </a:xfrm>
          <a:custGeom>
            <a:avLst/>
            <a:gdLst>
              <a:gd name="connsiteX0" fmla="*/ 0 w 7539505"/>
              <a:gd name="connsiteY0" fmla="*/ 0 h 6857542"/>
              <a:gd name="connsiteX1" fmla="*/ 6392832 w 7539505"/>
              <a:gd name="connsiteY1" fmla="*/ 0 h 6857542"/>
              <a:gd name="connsiteX2" fmla="*/ 6405479 w 7539505"/>
              <a:gd name="connsiteY2" fmla="*/ 31774 h 6857542"/>
              <a:gd name="connsiteX3" fmla="*/ 7460487 w 7539505"/>
              <a:gd name="connsiteY3" fmla="*/ 2682457 h 6857542"/>
              <a:gd name="connsiteX4" fmla="*/ 7460487 w 7539505"/>
              <a:gd name="connsiteY4" fmla="*/ 3752208 h 6857542"/>
              <a:gd name="connsiteX5" fmla="*/ 6302983 w 7539505"/>
              <a:gd name="connsiteY5" fmla="*/ 6660411 h 6857542"/>
              <a:gd name="connsiteX6" fmla="*/ 6224521 w 7539505"/>
              <a:gd name="connsiteY6" fmla="*/ 6857542 h 6857542"/>
              <a:gd name="connsiteX7" fmla="*/ 0 w 7539505"/>
              <a:gd name="connsiteY7" fmla="*/ 6857542 h 685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39505" h="6857542">
                <a:moveTo>
                  <a:pt x="0" y="0"/>
                </a:moveTo>
                <a:lnTo>
                  <a:pt x="6392832" y="0"/>
                </a:lnTo>
                <a:lnTo>
                  <a:pt x="6405479" y="31774"/>
                </a:lnTo>
                <a:cubicBezTo>
                  <a:pt x="7460487" y="2682457"/>
                  <a:pt x="7460487" y="2682457"/>
                  <a:pt x="7460487" y="2682457"/>
                </a:cubicBezTo>
                <a:cubicBezTo>
                  <a:pt x="7565845" y="2988100"/>
                  <a:pt x="7565845" y="3446565"/>
                  <a:pt x="7460487" y="3752208"/>
                </a:cubicBezTo>
                <a:cubicBezTo>
                  <a:pt x="6976500" y="4968215"/>
                  <a:pt x="6598385" y="5918220"/>
                  <a:pt x="6302983" y="6660411"/>
                </a:cubicBezTo>
                <a:lnTo>
                  <a:pt x="6224521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750D12C-A048-4F7D-973B-427089334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207" y="2734491"/>
            <a:ext cx="6127421" cy="1306286"/>
          </a:xfrm>
        </p:spPr>
        <p:txBody>
          <a:bodyPr anchor="b">
            <a:normAutofit/>
          </a:bodyPr>
          <a:lstStyle/>
          <a:p>
            <a:pPr algn="r"/>
            <a:r>
              <a:rPr lang="cs-CZ" sz="4000" b="1" dirty="0">
                <a:solidFill>
                  <a:schemeClr val="bg1"/>
                </a:solidFill>
              </a:rPr>
              <a:t>Anatomické podklady pro anestezii v zubním lékařství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1D09382-4EF8-4571-A62B-30817053A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1915" y="4871989"/>
            <a:ext cx="5271714" cy="495942"/>
          </a:xfrm>
        </p:spPr>
        <p:txBody>
          <a:bodyPr anchor="t">
            <a:normAutofit/>
          </a:bodyPr>
          <a:lstStyle/>
          <a:p>
            <a:pPr algn="r"/>
            <a:r>
              <a:rPr lang="sk-SK" dirty="0">
                <a:solidFill>
                  <a:schemeClr val="bg1"/>
                </a:solidFill>
              </a:rPr>
              <a:t>MUDr. Erik Kročka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6B5F537-3960-4E10-AE03-D496B4CD5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0080" y="640080"/>
            <a:ext cx="1128382" cy="847206"/>
            <a:chOff x="5307830" y="325570"/>
            <a:chExt cx="1128382" cy="847206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4F9A94D1-9FCD-4778-A663-68663B4D3F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BB080F40-90BD-4CAA-9447-8DC3FCD0F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3" name="Grafický objekt 12" descr="Jehla obrys">
            <a:extLst>
              <a:ext uri="{FF2B5EF4-FFF2-40B4-BE49-F238E27FC236}">
                <a16:creationId xmlns:a16="http://schemas.microsoft.com/office/drawing/2014/main" id="{69B9D7F3-8D0D-4226-A49C-45703EAC4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72931" y="1127845"/>
            <a:ext cx="2140290" cy="2140290"/>
          </a:xfrm>
          <a:prstGeom prst="rect">
            <a:avLst/>
          </a:prstGeom>
        </p:spPr>
      </p:pic>
      <p:pic>
        <p:nvPicPr>
          <p:cNvPr id="11" name="Grafický objekt 10" descr="Zub se souvislou výplní">
            <a:extLst>
              <a:ext uri="{FF2B5EF4-FFF2-40B4-BE49-F238E27FC236}">
                <a16:creationId xmlns:a16="http://schemas.microsoft.com/office/drawing/2014/main" id="{C854274F-7ABF-4A23-82BF-F70EC67A70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73375" y="3606466"/>
            <a:ext cx="2148242" cy="21482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7160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87F6042-A6AA-7769-335B-DF52382BC976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Dentoalveolární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topografie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A2E97FD-4C24-4410-F1CE-CF3B0B4D1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880" y="400040"/>
            <a:ext cx="7085286" cy="60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78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A248C36C-92FC-48CF-9E11-89AA3532071B}"/>
              </a:ext>
            </a:extLst>
          </p:cNvPr>
          <p:cNvSpPr txBox="1"/>
          <p:nvPr/>
        </p:nvSpPr>
        <p:spPr>
          <a:xfrm>
            <a:off x="322217" y="365760"/>
            <a:ext cx="4402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INTRALIGAMENTÓZNÍ ANESTEZIE</a:t>
            </a:r>
          </a:p>
        </p:txBody>
      </p:sp>
      <p:pic>
        <p:nvPicPr>
          <p:cNvPr id="5" name="Picture 5" descr="4534dd2">
            <a:extLst>
              <a:ext uri="{FF2B5EF4-FFF2-40B4-BE49-F238E27FC236}">
                <a16:creationId xmlns:a16="http://schemas.microsoft.com/office/drawing/2014/main" id="{3420EA0E-7DE2-4877-BC94-C9FAD679B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903" y="1046425"/>
            <a:ext cx="3976688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56B7CC1-52A1-4597-983F-57FF412A9405}"/>
              </a:ext>
            </a:extLst>
          </p:cNvPr>
          <p:cNvSpPr txBox="1"/>
          <p:nvPr/>
        </p:nvSpPr>
        <p:spPr>
          <a:xfrm>
            <a:off x="322217" y="2925941"/>
            <a:ext cx="6628999" cy="197500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000" b="1" dirty="0"/>
              <a:t>Indikace: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anestézie 1 nebo 2 zubů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anestézie 2 izolovaných zubů v obou kvadrantech mandibuly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doplňková anestezie při nedostatečném znecitlivění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při kontraindikaci klasické anestézie  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preference pacienta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558CD6C-1810-4BBC-B7FC-107991F463F6}"/>
              </a:ext>
            </a:extLst>
          </p:cNvPr>
          <p:cNvSpPr txBox="1"/>
          <p:nvPr/>
        </p:nvSpPr>
        <p:spPr>
          <a:xfrm>
            <a:off x="322217" y="5031174"/>
            <a:ext cx="6628999" cy="105560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000" b="1" dirty="0"/>
              <a:t>Kontraindikace: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dočasný chrup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 err="1"/>
              <a:t>parodontitis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8F1FBB3-135D-43C3-B32F-784FE13D1530}"/>
              </a:ext>
            </a:extLst>
          </p:cNvPr>
          <p:cNvSpPr txBox="1"/>
          <p:nvPr/>
        </p:nvSpPr>
        <p:spPr>
          <a:xfrm>
            <a:off x="322217" y="957649"/>
            <a:ext cx="679487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indent="-177800">
              <a:buFont typeface="Wingdings" panose="05000000000000000000" pitchFamily="2" charset="2"/>
              <a:buChar char="§"/>
            </a:pPr>
            <a:r>
              <a:rPr lang="cs-CZ" dirty="0" err="1">
                <a:solidFill>
                  <a:srgbClr val="00B0F0"/>
                </a:solidFill>
              </a:rPr>
              <a:t>intraoseální</a:t>
            </a:r>
            <a:r>
              <a:rPr lang="cs-CZ" dirty="0">
                <a:solidFill>
                  <a:srgbClr val="00B0F0"/>
                </a:solidFill>
              </a:rPr>
              <a:t> anestezie 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B0F0"/>
                </a:solidFill>
              </a:rPr>
              <a:t>nutnost aplikace pod velkým tlakem cca 0,2 ml anestetika 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B0F0"/>
                </a:solidFill>
              </a:rPr>
              <a:t>délka anestézie v rozmezí 30 – 45 minut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B0F0"/>
                </a:solidFill>
              </a:rPr>
              <a:t>technická náročnost u distálních zubů 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B0F0"/>
                </a:solidFill>
              </a:rPr>
              <a:t>výhoda: malý rozsah anestézie bez parestézii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B0F0"/>
                </a:solidFill>
              </a:rPr>
              <a:t>nežádoucí účinky: bolest při aplikaci, </a:t>
            </a:r>
            <a:r>
              <a:rPr lang="cs-CZ" dirty="0" err="1">
                <a:solidFill>
                  <a:srgbClr val="00B0F0"/>
                </a:solidFill>
              </a:rPr>
              <a:t>postinjekční</a:t>
            </a:r>
            <a:r>
              <a:rPr lang="cs-CZ" dirty="0">
                <a:solidFill>
                  <a:srgbClr val="00B0F0"/>
                </a:solidFill>
              </a:rPr>
              <a:t> diskomfort, infekce</a:t>
            </a:r>
          </a:p>
        </p:txBody>
      </p:sp>
    </p:spTree>
    <p:extLst>
      <p:ext uri="{BB962C8B-B14F-4D97-AF65-F5344CB8AC3E}">
        <p14:creationId xmlns:p14="http://schemas.microsoft.com/office/powerpoint/2010/main" val="1423660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2E07476C-CCDA-41D5-8AB1-A8DDD2DC2069}"/>
              </a:ext>
            </a:extLst>
          </p:cNvPr>
          <p:cNvSpPr txBox="1"/>
          <p:nvPr/>
        </p:nvSpPr>
        <p:spPr>
          <a:xfrm>
            <a:off x="322217" y="365760"/>
            <a:ext cx="3595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INTRASEPTÁLNÍ ANESTEZIE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C34779A-636F-4766-8377-BA567D82A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810" y="365760"/>
            <a:ext cx="4234451" cy="619623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70D2749-9D8A-4A41-8B88-923CA292CAA9}"/>
              </a:ext>
            </a:extLst>
          </p:cNvPr>
          <p:cNvSpPr txBox="1"/>
          <p:nvPr/>
        </p:nvSpPr>
        <p:spPr>
          <a:xfrm>
            <a:off x="322217" y="3181361"/>
            <a:ext cx="6628999" cy="166854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000" b="1" dirty="0"/>
              <a:t>Indikace: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anestézie molárů mandibuly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parodontologie (kyretáž </a:t>
            </a:r>
            <a:r>
              <a:rPr lang="cs-CZ" dirty="0" err="1"/>
              <a:t>parodontálních</a:t>
            </a:r>
            <a:r>
              <a:rPr lang="cs-CZ" dirty="0"/>
              <a:t> chobotů)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chirurgie dásně a alveolů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při kontraindikaci </a:t>
            </a:r>
            <a:r>
              <a:rPr lang="cs-CZ" dirty="0" err="1"/>
              <a:t>intraligamentózní</a:t>
            </a:r>
            <a:r>
              <a:rPr lang="cs-CZ" dirty="0"/>
              <a:t> anestézie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CBC02CE-1D99-49F5-97AB-3306D01D840D}"/>
              </a:ext>
            </a:extLst>
          </p:cNvPr>
          <p:cNvSpPr txBox="1"/>
          <p:nvPr/>
        </p:nvSpPr>
        <p:spPr>
          <a:xfrm>
            <a:off x="322217" y="5144552"/>
            <a:ext cx="6628999" cy="74914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000" b="1" dirty="0"/>
              <a:t>Kontraindikace: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zánět gingivy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55F05FE-42D0-456F-9EFB-B6C816C67FDF}"/>
              </a:ext>
            </a:extLst>
          </p:cNvPr>
          <p:cNvSpPr txBox="1"/>
          <p:nvPr/>
        </p:nvSpPr>
        <p:spPr>
          <a:xfrm>
            <a:off x="322217" y="957649"/>
            <a:ext cx="56121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indent="-17780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B0F0"/>
                </a:solidFill>
              </a:rPr>
              <a:t>aplikace 0,2 - 0,4 ml anestetika do interdentálního septa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B0F0"/>
                </a:solidFill>
              </a:rPr>
              <a:t>délka anestézie cca 23 minut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B0F0"/>
                </a:solidFill>
              </a:rPr>
              <a:t>výhoda: malý rozsah anestézie bez parestézii 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B0F0"/>
                </a:solidFill>
              </a:rPr>
              <a:t>nežádoucí účinky: lehčí otok dásně</a:t>
            </a:r>
          </a:p>
        </p:txBody>
      </p:sp>
    </p:spTree>
    <p:extLst>
      <p:ext uri="{BB962C8B-B14F-4D97-AF65-F5344CB8AC3E}">
        <p14:creationId xmlns:p14="http://schemas.microsoft.com/office/powerpoint/2010/main" val="2775595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3E443FD7-A66B-4AA0-872D-B088B9BC5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F967165-C601-4CF3-A1C1-4EA7F199E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095" y="851517"/>
            <a:ext cx="5238466" cy="29914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Anest</a:t>
            </a:r>
            <a:r>
              <a:rPr lang="cs-CZ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é</a:t>
            </a:r>
            <a:r>
              <a:rPr lang="en-US" sz="6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zie</a:t>
            </a:r>
            <a:r>
              <a:rPr lang="en-US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 </a:t>
            </a:r>
            <a:r>
              <a:rPr lang="en-US" sz="6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oblasti</a:t>
            </a:r>
            <a:r>
              <a:rPr lang="en-US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maxily</a:t>
            </a:r>
            <a:endParaRPr lang="en-US" sz="6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04BE0EF-3561-49B4-9A29-F283168A9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0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3 h 5154967"/>
              <a:gd name="connsiteX37" fmla="*/ 1625714 w 6184806"/>
              <a:gd name="connsiteY37" fmla="*/ 109243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2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0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3"/>
                  <a:pt x="2445216" y="109243"/>
                </a:cubicBezTo>
                <a:cubicBezTo>
                  <a:pt x="1625714" y="109243"/>
                  <a:pt x="1625714" y="109243"/>
                  <a:pt x="1625714" y="109243"/>
                </a:cubicBezTo>
                <a:cubicBezTo>
                  <a:pt x="1572615" y="109243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7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2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Grafický objekt 8" descr="Jehla se souvislou výplní">
            <a:extLst>
              <a:ext uri="{FF2B5EF4-FFF2-40B4-BE49-F238E27FC236}">
                <a16:creationId xmlns:a16="http://schemas.microsoft.com/office/drawing/2014/main" id="{20F3CDD7-3D29-47ED-A782-B09555D67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7531503" y="2129307"/>
            <a:ext cx="3217333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68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7D22278-CC25-A81B-CCF2-FBB648892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353" y="634291"/>
            <a:ext cx="7387284" cy="537533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F05B952-E555-4C6C-2D38-E5C2D82E572C}"/>
              </a:ext>
            </a:extLst>
          </p:cNvPr>
          <p:cNvSpPr txBox="1"/>
          <p:nvPr/>
        </p:nvSpPr>
        <p:spPr>
          <a:xfrm>
            <a:off x="429359" y="922189"/>
            <a:ext cx="4234994" cy="122586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/>
              <a:t>ZUBY</a:t>
            </a:r>
          </a:p>
          <a:p>
            <a:r>
              <a:rPr lang="cs-CZ" sz="1600" dirty="0"/>
              <a:t>I</a:t>
            </a:r>
            <a:r>
              <a:rPr lang="cs-CZ" sz="1600" baseline="-25000" dirty="0"/>
              <a:t>1</a:t>
            </a:r>
            <a:r>
              <a:rPr lang="cs-CZ" sz="1600" dirty="0"/>
              <a:t>, I</a:t>
            </a:r>
            <a:r>
              <a:rPr lang="cs-CZ" sz="1600" baseline="-25000" dirty="0"/>
              <a:t>2</a:t>
            </a:r>
            <a:r>
              <a:rPr lang="cs-CZ" sz="1600" dirty="0"/>
              <a:t>, C – </a:t>
            </a:r>
            <a:r>
              <a:rPr lang="cs-CZ" sz="1600" i="1" dirty="0" err="1"/>
              <a:t>nn</a:t>
            </a:r>
            <a:r>
              <a:rPr lang="cs-CZ" sz="1600" i="1" dirty="0"/>
              <a:t>. alveolares superiores anteriores</a:t>
            </a:r>
          </a:p>
          <a:p>
            <a:r>
              <a:rPr lang="cs-CZ" sz="1600" dirty="0"/>
              <a:t>P</a:t>
            </a:r>
            <a:r>
              <a:rPr lang="cs-CZ" sz="1600" baseline="-25000" dirty="0"/>
              <a:t>1</a:t>
            </a:r>
            <a:r>
              <a:rPr lang="cs-CZ" sz="1600" dirty="0"/>
              <a:t>, P</a:t>
            </a:r>
            <a:r>
              <a:rPr lang="cs-CZ" sz="1600" baseline="-25000" dirty="0"/>
              <a:t>2</a:t>
            </a:r>
            <a:r>
              <a:rPr lang="cs-CZ" sz="1600" dirty="0"/>
              <a:t> – </a:t>
            </a:r>
            <a:r>
              <a:rPr lang="cs-CZ" sz="1600" i="1" dirty="0"/>
              <a:t>n. alveolaris superior medius </a:t>
            </a:r>
          </a:p>
          <a:p>
            <a:r>
              <a:rPr lang="cs-CZ" sz="1600" dirty="0"/>
              <a:t>M</a:t>
            </a:r>
            <a:r>
              <a:rPr lang="cs-CZ" sz="1600" baseline="-25000" dirty="0"/>
              <a:t>1</a:t>
            </a:r>
            <a:r>
              <a:rPr lang="cs-CZ" sz="1600" dirty="0"/>
              <a:t>-M</a:t>
            </a:r>
            <a:r>
              <a:rPr lang="cs-CZ" sz="1600" baseline="-25000" dirty="0"/>
              <a:t>3</a:t>
            </a:r>
            <a:r>
              <a:rPr lang="cs-CZ" sz="1600" dirty="0"/>
              <a:t> – </a:t>
            </a:r>
            <a:r>
              <a:rPr lang="cs-CZ" sz="1600" i="1" dirty="0" err="1"/>
              <a:t>nn</a:t>
            </a:r>
            <a:r>
              <a:rPr lang="cs-CZ" sz="1600" i="1" dirty="0"/>
              <a:t>. alveolares superiores posteriores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4ACFF2F-A589-53CD-96DB-94663BB5A8F5}"/>
              </a:ext>
            </a:extLst>
          </p:cNvPr>
          <p:cNvSpPr txBox="1"/>
          <p:nvPr/>
        </p:nvSpPr>
        <p:spPr>
          <a:xfrm>
            <a:off x="429359" y="3075453"/>
            <a:ext cx="4234994" cy="286035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b="1" dirty="0"/>
              <a:t>DÁSEŇ</a:t>
            </a:r>
          </a:p>
          <a:p>
            <a:endParaRPr lang="cs-CZ" sz="1600" b="1" dirty="0"/>
          </a:p>
          <a:p>
            <a:r>
              <a:rPr lang="cs-CZ" sz="1600" b="1" dirty="0"/>
              <a:t>1. Vestibulární strana</a:t>
            </a:r>
          </a:p>
          <a:p>
            <a:r>
              <a:rPr lang="cs-CZ" sz="1600" dirty="0"/>
              <a:t>I</a:t>
            </a:r>
            <a:r>
              <a:rPr lang="cs-CZ" sz="1600" baseline="-25000" dirty="0"/>
              <a:t>1</a:t>
            </a:r>
            <a:r>
              <a:rPr lang="cs-CZ" sz="1600" dirty="0"/>
              <a:t>, I</a:t>
            </a:r>
            <a:r>
              <a:rPr lang="cs-CZ" sz="1600" baseline="-25000" dirty="0"/>
              <a:t>2</a:t>
            </a:r>
            <a:r>
              <a:rPr lang="cs-CZ" sz="1600" dirty="0"/>
              <a:t>, C – </a:t>
            </a:r>
            <a:r>
              <a:rPr lang="cs-CZ" sz="1600" i="1" dirty="0" err="1"/>
              <a:t>nn</a:t>
            </a:r>
            <a:r>
              <a:rPr lang="cs-CZ" sz="1600" i="1" dirty="0"/>
              <a:t>. alveolares superiores anteriores</a:t>
            </a:r>
          </a:p>
          <a:p>
            <a:r>
              <a:rPr lang="cs-CZ" sz="1600" dirty="0"/>
              <a:t>P</a:t>
            </a:r>
            <a:r>
              <a:rPr lang="cs-CZ" sz="1600" baseline="-25000" dirty="0"/>
              <a:t>1</a:t>
            </a:r>
            <a:r>
              <a:rPr lang="cs-CZ" sz="1600" dirty="0"/>
              <a:t>, P</a:t>
            </a:r>
            <a:r>
              <a:rPr lang="cs-CZ" sz="1600" baseline="-25000" dirty="0"/>
              <a:t>2</a:t>
            </a:r>
            <a:r>
              <a:rPr lang="cs-CZ" sz="1600" dirty="0"/>
              <a:t> – </a:t>
            </a:r>
            <a:r>
              <a:rPr lang="cs-CZ" sz="1600" i="1" dirty="0"/>
              <a:t>n. alveolaris superior medius </a:t>
            </a:r>
          </a:p>
          <a:p>
            <a:r>
              <a:rPr lang="cs-CZ" sz="1600" dirty="0"/>
              <a:t>M</a:t>
            </a:r>
            <a:r>
              <a:rPr lang="cs-CZ" sz="1600" baseline="-25000" dirty="0"/>
              <a:t>1</a:t>
            </a:r>
            <a:r>
              <a:rPr lang="cs-CZ" sz="1600" dirty="0"/>
              <a:t>-M</a:t>
            </a:r>
            <a:r>
              <a:rPr lang="cs-CZ" sz="1600" baseline="-25000" dirty="0"/>
              <a:t>3</a:t>
            </a:r>
            <a:r>
              <a:rPr lang="cs-CZ" sz="1600" dirty="0"/>
              <a:t> – </a:t>
            </a:r>
            <a:r>
              <a:rPr lang="cs-CZ" sz="1600" i="1" dirty="0" err="1"/>
              <a:t>nn</a:t>
            </a:r>
            <a:r>
              <a:rPr lang="cs-CZ" sz="1600" i="1" dirty="0"/>
              <a:t>. alveolares superiores posteriores</a:t>
            </a:r>
          </a:p>
          <a:p>
            <a:endParaRPr lang="cs-CZ" sz="1600" i="1" dirty="0"/>
          </a:p>
          <a:p>
            <a:r>
              <a:rPr lang="cs-CZ" sz="1600" b="1" dirty="0"/>
              <a:t>2. Palatinální strana </a:t>
            </a:r>
          </a:p>
          <a:p>
            <a:r>
              <a:rPr lang="cs-CZ" sz="1600" dirty="0"/>
              <a:t>I</a:t>
            </a:r>
            <a:r>
              <a:rPr lang="cs-CZ" sz="1600" baseline="-25000" dirty="0"/>
              <a:t>1</a:t>
            </a:r>
            <a:r>
              <a:rPr lang="cs-CZ" sz="1600" dirty="0"/>
              <a:t>, I</a:t>
            </a:r>
            <a:r>
              <a:rPr lang="cs-CZ" sz="1600" baseline="-25000" dirty="0"/>
              <a:t>2</a:t>
            </a:r>
            <a:r>
              <a:rPr lang="cs-CZ" sz="1600" dirty="0"/>
              <a:t>, C – </a:t>
            </a:r>
            <a:r>
              <a:rPr lang="cs-CZ" sz="1600" i="1" dirty="0"/>
              <a:t>n. nasopalatinus </a:t>
            </a:r>
          </a:p>
          <a:p>
            <a:r>
              <a:rPr lang="cs-CZ" sz="1600" dirty="0"/>
              <a:t>P</a:t>
            </a:r>
            <a:r>
              <a:rPr lang="cs-CZ" sz="1600" baseline="-25000" dirty="0"/>
              <a:t>1</a:t>
            </a:r>
            <a:r>
              <a:rPr lang="cs-CZ" sz="1600" dirty="0"/>
              <a:t>, P</a:t>
            </a:r>
            <a:r>
              <a:rPr lang="cs-CZ" sz="1600" baseline="-25000" dirty="0"/>
              <a:t>2</a:t>
            </a:r>
            <a:r>
              <a:rPr lang="cs-CZ" sz="1600" dirty="0"/>
              <a:t>, M</a:t>
            </a:r>
            <a:r>
              <a:rPr lang="cs-CZ" sz="1600" baseline="-25000" dirty="0"/>
              <a:t>1</a:t>
            </a:r>
            <a:r>
              <a:rPr lang="cs-CZ" sz="1600" dirty="0"/>
              <a:t>-M</a:t>
            </a:r>
            <a:r>
              <a:rPr lang="cs-CZ" sz="1600" baseline="-25000" dirty="0"/>
              <a:t>3</a:t>
            </a:r>
            <a:r>
              <a:rPr lang="cs-CZ" sz="1600" dirty="0"/>
              <a:t> – </a:t>
            </a:r>
            <a:r>
              <a:rPr lang="cs-CZ" sz="1600" i="1" dirty="0"/>
              <a:t>n. palatinus major </a:t>
            </a:r>
          </a:p>
        </p:txBody>
      </p:sp>
    </p:spTree>
    <p:extLst>
      <p:ext uri="{BB962C8B-B14F-4D97-AF65-F5344CB8AC3E}">
        <p14:creationId xmlns:p14="http://schemas.microsoft.com/office/powerpoint/2010/main" val="2743107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AAF33EF1-E6E9-4380-8397-ACFF4B496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 err="1"/>
              <a:t>Anest</a:t>
            </a:r>
            <a:r>
              <a:rPr lang="cs-CZ" sz="5400" b="1" dirty="0"/>
              <a:t>é</a:t>
            </a:r>
            <a:r>
              <a:rPr lang="en-US" sz="5400" b="1" dirty="0" err="1"/>
              <a:t>zie</a:t>
            </a:r>
            <a:r>
              <a:rPr lang="en-US" sz="5400" b="1" dirty="0"/>
              <a:t> </a:t>
            </a:r>
            <a:r>
              <a:rPr lang="en-US" sz="5400" b="1" dirty="0" err="1"/>
              <a:t>řezáků</a:t>
            </a:r>
            <a:r>
              <a:rPr lang="en-US" sz="5400" b="1" dirty="0"/>
              <a:t> </a:t>
            </a:r>
            <a:br>
              <a:rPr lang="en-US" sz="5400" b="1" dirty="0"/>
            </a:br>
            <a:r>
              <a:rPr lang="en-US" sz="5400" b="1" dirty="0"/>
              <a:t>a </a:t>
            </a:r>
            <a:r>
              <a:rPr lang="en-US" sz="5400" b="1" dirty="0" err="1"/>
              <a:t>špičáků</a:t>
            </a:r>
            <a:endParaRPr lang="en-US" sz="5400" b="1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D93C41E-B717-4966-AE4A-D917E8D830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" r="-2" b="-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503706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88796759-0521-4F20-B7A4-76429F7E4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444" y="0"/>
            <a:ext cx="6665556" cy="6858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4D19B58-5870-4006-8E73-45834C920546}"/>
              </a:ext>
            </a:extLst>
          </p:cNvPr>
          <p:cNvSpPr txBox="1"/>
          <p:nvPr/>
        </p:nvSpPr>
        <p:spPr>
          <a:xfrm>
            <a:off x="269966" y="575389"/>
            <a:ext cx="5256478" cy="4120277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/>
              <a:t>Nn. alveolares superiores anteriores</a:t>
            </a:r>
            <a:r>
              <a:rPr lang="cs-CZ" dirty="0"/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obvykle 2 až 3 větvičky z </a:t>
            </a:r>
            <a:r>
              <a:rPr lang="cs-CZ" i="1" dirty="0"/>
              <a:t>n. infraorbitalis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odstupují v průběhu </a:t>
            </a:r>
            <a:r>
              <a:rPr lang="cs-CZ" i="1" dirty="0"/>
              <a:t>canalis infraorbitalis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probíhají v kostních kanálcích ventrálně </a:t>
            </a:r>
          </a:p>
          <a:p>
            <a:pPr algn="just"/>
            <a:r>
              <a:rPr lang="cs-CZ" dirty="0"/>
              <a:t>     od </a:t>
            </a:r>
            <a:r>
              <a:rPr lang="cs-CZ" i="1" dirty="0"/>
              <a:t>sinus maxillaris</a:t>
            </a:r>
            <a:r>
              <a:rPr lang="cs-CZ" dirty="0"/>
              <a:t>, někdy přímo pod sliznicí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po vstupu do alveolárního výběžku </a:t>
            </a:r>
            <a:r>
              <a:rPr lang="cs-CZ" i="1" dirty="0"/>
              <a:t>maxilly</a:t>
            </a:r>
            <a:r>
              <a:rPr lang="cs-CZ" dirty="0"/>
              <a:t> </a:t>
            </a:r>
          </a:p>
          <a:p>
            <a:pPr algn="just"/>
            <a:r>
              <a:rPr lang="cs-CZ" dirty="0"/>
              <a:t>     </a:t>
            </a:r>
            <a:r>
              <a:rPr lang="cs-CZ" dirty="0" err="1"/>
              <a:t>anastomozují</a:t>
            </a:r>
            <a:r>
              <a:rPr lang="cs-CZ" dirty="0"/>
              <a:t> s ostatními </a:t>
            </a:r>
            <a:r>
              <a:rPr lang="cs-CZ" i="1" dirty="0" err="1"/>
              <a:t>nn</a:t>
            </a:r>
            <a:r>
              <a:rPr lang="cs-CZ" i="1" dirty="0"/>
              <a:t>. alveolares    </a:t>
            </a:r>
          </a:p>
          <a:p>
            <a:pPr algn="just"/>
            <a:r>
              <a:rPr lang="cs-CZ" i="1" dirty="0"/>
              <a:t>     superiores</a:t>
            </a:r>
            <a:r>
              <a:rPr lang="cs-CZ" dirty="0"/>
              <a:t> za vzniku </a:t>
            </a:r>
            <a:r>
              <a:rPr lang="cs-CZ" i="1" dirty="0"/>
              <a:t>plexus alveolaris superior </a:t>
            </a:r>
          </a:p>
          <a:p>
            <a:pPr marL="269875" indent="-269875" algn="just">
              <a:buFont typeface="Wingdings" panose="05000000000000000000" pitchFamily="2" charset="2"/>
              <a:buChar char="Ø"/>
            </a:pPr>
            <a:r>
              <a:rPr lang="cs-CZ" dirty="0"/>
              <a:t>konečnými větvemi jsou </a:t>
            </a:r>
            <a:r>
              <a:rPr lang="cs-CZ" i="1" dirty="0" err="1"/>
              <a:t>rr</a:t>
            </a:r>
            <a:r>
              <a:rPr lang="cs-CZ" i="1" dirty="0"/>
              <a:t>. dentales superiores </a:t>
            </a:r>
            <a:r>
              <a:rPr lang="cs-CZ" dirty="0"/>
              <a:t>a </a:t>
            </a:r>
            <a:r>
              <a:rPr lang="cs-CZ" i="1" dirty="0" err="1"/>
              <a:t>rr</a:t>
            </a:r>
            <a:r>
              <a:rPr lang="cs-CZ" i="1" dirty="0"/>
              <a:t>. gingivales superiores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kromě </a:t>
            </a:r>
            <a:r>
              <a:rPr lang="cs-CZ" dirty="0" err="1"/>
              <a:t>somatosenzorické</a:t>
            </a:r>
            <a:r>
              <a:rPr lang="cs-CZ" dirty="0"/>
              <a:t> inervace horních řezáků, špičáků a přilehlé vestibulární gingivy zásobují ventrální část sliznice </a:t>
            </a:r>
            <a:r>
              <a:rPr lang="cs-CZ" i="1" dirty="0"/>
              <a:t>sinus maxillaris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0CF8891-E147-4255-A416-FBD4E5D84E1E}"/>
              </a:ext>
            </a:extLst>
          </p:cNvPr>
          <p:cNvSpPr txBox="1"/>
          <p:nvPr/>
        </p:nvSpPr>
        <p:spPr>
          <a:xfrm>
            <a:off x="803974" y="5817484"/>
            <a:ext cx="4306885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CAVE: přenesené</a:t>
            </a:r>
            <a:r>
              <a:rPr lang="sk-SK" dirty="0"/>
              <a:t> bolesti zub</a:t>
            </a:r>
            <a:r>
              <a:rPr lang="cs-CZ" dirty="0"/>
              <a:t>ů při sinusitidě!</a:t>
            </a:r>
          </a:p>
        </p:txBody>
      </p:sp>
    </p:spTree>
    <p:extLst>
      <p:ext uri="{BB962C8B-B14F-4D97-AF65-F5344CB8AC3E}">
        <p14:creationId xmlns:p14="http://schemas.microsoft.com/office/powerpoint/2010/main" val="4214091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zavřít&#10;&#10;Popis byl vytvořen automaticky">
            <a:extLst>
              <a:ext uri="{FF2B5EF4-FFF2-40B4-BE49-F238E27FC236}">
                <a16:creationId xmlns:a16="http://schemas.microsoft.com/office/drawing/2014/main" id="{2EDED2FD-A5A3-4BF0-A7AA-B41AF884A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237" y="388060"/>
            <a:ext cx="4770441" cy="3174282"/>
          </a:xfrm>
          <a:prstGeom prst="rect">
            <a:avLst/>
          </a:prstGeom>
        </p:spPr>
      </p:pic>
      <p:grpSp>
        <p:nvGrpSpPr>
          <p:cNvPr id="33" name="Skupina 32">
            <a:extLst>
              <a:ext uri="{FF2B5EF4-FFF2-40B4-BE49-F238E27FC236}">
                <a16:creationId xmlns:a16="http://schemas.microsoft.com/office/drawing/2014/main" id="{E45E34E7-4C8F-4C3F-8D56-47113A0059C3}"/>
              </a:ext>
            </a:extLst>
          </p:cNvPr>
          <p:cNvGrpSpPr/>
          <p:nvPr/>
        </p:nvGrpSpPr>
        <p:grpSpPr>
          <a:xfrm>
            <a:off x="277773" y="1178106"/>
            <a:ext cx="6706488" cy="2098494"/>
            <a:chOff x="277773" y="1178106"/>
            <a:chExt cx="6706488" cy="2098494"/>
          </a:xfrm>
        </p:grpSpPr>
        <p:sp>
          <p:nvSpPr>
            <p:cNvPr id="2" name="TextovéPole 1">
              <a:extLst>
                <a:ext uri="{FF2B5EF4-FFF2-40B4-BE49-F238E27FC236}">
                  <a16:creationId xmlns:a16="http://schemas.microsoft.com/office/drawing/2014/main" id="{C32DA789-A4F7-44E3-8C44-DE79C5AD3224}"/>
                </a:ext>
              </a:extLst>
            </p:cNvPr>
            <p:cNvSpPr txBox="1"/>
            <p:nvPr/>
          </p:nvSpPr>
          <p:spPr>
            <a:xfrm>
              <a:off x="343004" y="1355528"/>
              <a:ext cx="657602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0070C0"/>
                  </a:solidFill>
                </a:rPr>
                <a:t>INFILTRAČNÍ ANESTEZIE NN. ALVEOLARES SUPERIORES ANTERIORES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70C0"/>
                  </a:solidFill>
                </a:rPr>
                <a:t>vpich nad apexem příslušného zubu z labiální / bukální strany 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70C0"/>
                  </a:solidFill>
                </a:rPr>
                <a:t>jehla orientována paralelně s osou zubu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b="1" dirty="0">
                  <a:solidFill>
                    <a:srgbClr val="0070C0"/>
                  </a:solidFill>
                </a:rPr>
                <a:t>otvor jehly obrácen ke kosti </a:t>
              </a:r>
              <a:r>
                <a:rPr lang="cs-CZ" dirty="0">
                  <a:solidFill>
                    <a:srgbClr val="0070C0"/>
                  </a:solidFill>
                </a:rPr>
                <a:t> 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70C0"/>
                  </a:solidFill>
                </a:rPr>
                <a:t>aplikace malého množství anestetika </a:t>
              </a:r>
              <a:r>
                <a:rPr lang="cs-CZ" b="1" dirty="0">
                  <a:solidFill>
                    <a:srgbClr val="0070C0"/>
                  </a:solidFill>
                </a:rPr>
                <a:t>supraperiostálně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70C0"/>
                  </a:solidFill>
                </a:rPr>
                <a:t>bez nutnosti aspirace</a:t>
              </a:r>
            </a:p>
          </p:txBody>
        </p:sp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id="{BE859012-77ED-4746-8048-D28619D92EA8}"/>
                </a:ext>
              </a:extLst>
            </p:cNvPr>
            <p:cNvGrpSpPr/>
            <p:nvPr/>
          </p:nvGrpSpPr>
          <p:grpSpPr>
            <a:xfrm>
              <a:off x="277773" y="1178106"/>
              <a:ext cx="6706488" cy="2098494"/>
              <a:chOff x="241160" y="1149531"/>
              <a:chExt cx="6572128" cy="2098494"/>
            </a:xfrm>
          </p:grpSpPr>
          <p:cxnSp>
            <p:nvCxnSpPr>
              <p:cNvPr id="8" name="Přímá spojnice 7">
                <a:extLst>
                  <a:ext uri="{FF2B5EF4-FFF2-40B4-BE49-F238E27FC236}">
                    <a16:creationId xmlns:a16="http://schemas.microsoft.com/office/drawing/2014/main" id="{2072083A-C6BC-4327-8629-ACF6E3C421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160" y="3236106"/>
                <a:ext cx="6572128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Přímá spojnice 10">
                <a:extLst>
                  <a:ext uri="{FF2B5EF4-FFF2-40B4-BE49-F238E27FC236}">
                    <a16:creationId xmlns:a16="http://schemas.microsoft.com/office/drawing/2014/main" id="{66D55807-40B7-4E4C-A856-422182D068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160" y="1167910"/>
                <a:ext cx="6572128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Přímá spojnice 11">
                <a:extLst>
                  <a:ext uri="{FF2B5EF4-FFF2-40B4-BE49-F238E27FC236}">
                    <a16:creationId xmlns:a16="http://schemas.microsoft.com/office/drawing/2014/main" id="{81DCA6F7-A306-41D8-AD74-5723CB8D56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160" y="1149531"/>
                <a:ext cx="0" cy="2098494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561FF2FD-0849-4337-8FA6-F9A3A30C1EE7}"/>
              </a:ext>
            </a:extLst>
          </p:cNvPr>
          <p:cNvCxnSpPr>
            <a:cxnSpLocks/>
          </p:cNvCxnSpPr>
          <p:nvPr/>
        </p:nvCxnSpPr>
        <p:spPr>
          <a:xfrm>
            <a:off x="8386354" y="1680595"/>
            <a:ext cx="79724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 descr="Obsah obrázku zelenina, maso&#10;&#10;Popis byl vytvořen automaticky">
            <a:extLst>
              <a:ext uri="{FF2B5EF4-FFF2-40B4-BE49-F238E27FC236}">
                <a16:creationId xmlns:a16="http://schemas.microsoft.com/office/drawing/2014/main" id="{EA774BA5-157B-40FE-BE81-EC691BCF9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57" y="3631474"/>
            <a:ext cx="4726221" cy="3147824"/>
          </a:xfrm>
          <a:prstGeom prst="rect">
            <a:avLst/>
          </a:prstGeom>
        </p:spPr>
      </p:pic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550E5E04-A1AE-4C67-AC64-155DF106609E}"/>
              </a:ext>
            </a:extLst>
          </p:cNvPr>
          <p:cNvCxnSpPr>
            <a:cxnSpLocks/>
          </p:cNvCxnSpPr>
          <p:nvPr/>
        </p:nvCxnSpPr>
        <p:spPr>
          <a:xfrm>
            <a:off x="8456023" y="5053151"/>
            <a:ext cx="814659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7CC591D2-88D8-4E8D-A2E2-76AA01BA3897}"/>
              </a:ext>
            </a:extLst>
          </p:cNvPr>
          <p:cNvSpPr txBox="1"/>
          <p:nvPr/>
        </p:nvSpPr>
        <p:spPr>
          <a:xfrm>
            <a:off x="252549" y="426719"/>
            <a:ext cx="6092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Menší zákroky (preparace kazů,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endodoncie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…)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4C342865-A262-4867-BC78-EED9FCF01ADC}"/>
              </a:ext>
            </a:extLst>
          </p:cNvPr>
          <p:cNvGrpSpPr/>
          <p:nvPr/>
        </p:nvGrpSpPr>
        <p:grpSpPr>
          <a:xfrm>
            <a:off x="277773" y="3996000"/>
            <a:ext cx="6706486" cy="2365200"/>
            <a:chOff x="277773" y="3996000"/>
            <a:chExt cx="6706486" cy="2365200"/>
          </a:xfrm>
        </p:grpSpPr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29600664-8816-4E20-878E-50DF2CB518E0}"/>
                </a:ext>
              </a:extLst>
            </p:cNvPr>
            <p:cNvSpPr txBox="1"/>
            <p:nvPr/>
          </p:nvSpPr>
          <p:spPr>
            <a:xfrm>
              <a:off x="343003" y="4162052"/>
              <a:ext cx="6423553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00B050"/>
                  </a:solidFill>
                </a:rPr>
                <a:t>INFILTRAČNÍ ANESTEZIE N. NASOPALATINUS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b="1" dirty="0">
                  <a:solidFill>
                    <a:srgbClr val="00B050"/>
                  </a:solidFill>
                </a:rPr>
                <a:t>při atypické inervace 1. horního řezáku 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B050"/>
                  </a:solidFill>
                </a:rPr>
                <a:t>vhodné před vlastním vpichem </a:t>
              </a:r>
              <a:r>
                <a:rPr lang="cs-CZ" b="1" dirty="0">
                  <a:solidFill>
                    <a:srgbClr val="00B050"/>
                  </a:solidFill>
                </a:rPr>
                <a:t>místo topicky znecitlivět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B050"/>
                  </a:solidFill>
                </a:rPr>
                <a:t>aplikace do oblasti </a:t>
              </a:r>
              <a:r>
                <a:rPr lang="cs-CZ" i="1" dirty="0">
                  <a:solidFill>
                    <a:srgbClr val="00B050"/>
                  </a:solidFill>
                </a:rPr>
                <a:t>papilla incisiva </a:t>
              </a:r>
              <a:r>
                <a:rPr lang="cs-CZ" dirty="0">
                  <a:solidFill>
                    <a:srgbClr val="00B050"/>
                  </a:solidFill>
                </a:rPr>
                <a:t>z laterální strany 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B050"/>
                  </a:solidFill>
                </a:rPr>
                <a:t>otvor jehly obrácen ke kosti 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B050"/>
                  </a:solidFill>
                </a:rPr>
                <a:t>aplikace malého množství anestetika (0,3 ml) </a:t>
              </a:r>
              <a:r>
                <a:rPr lang="cs-CZ" b="1" dirty="0">
                  <a:solidFill>
                    <a:srgbClr val="00B050"/>
                  </a:solidFill>
                </a:rPr>
                <a:t>supraperiostálně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b="1" dirty="0">
                  <a:solidFill>
                    <a:srgbClr val="00B050"/>
                  </a:solidFill>
                </a:rPr>
                <a:t>aspirace nutná pro přítomnost </a:t>
              </a:r>
              <a:r>
                <a:rPr lang="cs-CZ" b="1" i="1" dirty="0">
                  <a:solidFill>
                    <a:srgbClr val="00B050"/>
                  </a:solidFill>
                </a:rPr>
                <a:t>vasa nasopalatina</a:t>
              </a:r>
              <a:r>
                <a:rPr lang="cs-CZ" b="1" dirty="0">
                  <a:solidFill>
                    <a:srgbClr val="00B050"/>
                  </a:solidFill>
                </a:rPr>
                <a:t>!</a:t>
              </a:r>
            </a:p>
          </p:txBody>
        </p:sp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83FCB6C5-1671-4086-896B-A8D7B682787A}"/>
                </a:ext>
              </a:extLst>
            </p:cNvPr>
            <p:cNvGrpSpPr/>
            <p:nvPr/>
          </p:nvGrpSpPr>
          <p:grpSpPr>
            <a:xfrm>
              <a:off x="277773" y="3996000"/>
              <a:ext cx="6706486" cy="2365200"/>
              <a:chOff x="277773" y="3996000"/>
              <a:chExt cx="6359665" cy="2365200"/>
            </a:xfrm>
          </p:grpSpPr>
          <p:cxnSp>
            <p:nvCxnSpPr>
              <p:cNvPr id="29" name="Přímá spojnice 28">
                <a:extLst>
                  <a:ext uri="{FF2B5EF4-FFF2-40B4-BE49-F238E27FC236}">
                    <a16:creationId xmlns:a16="http://schemas.microsoft.com/office/drawing/2014/main" id="{BF9F6BB8-6400-44BF-8DAC-8EDEEFE115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7773" y="6343200"/>
                <a:ext cx="6359665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Přímá spojnice 29">
                <a:extLst>
                  <a:ext uri="{FF2B5EF4-FFF2-40B4-BE49-F238E27FC236}">
                    <a16:creationId xmlns:a16="http://schemas.microsoft.com/office/drawing/2014/main" id="{2E824B73-8B34-459A-BE2E-BB3A4056AC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7773" y="4012229"/>
                <a:ext cx="6359665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Přímá spojnice 30">
                <a:extLst>
                  <a:ext uri="{FF2B5EF4-FFF2-40B4-BE49-F238E27FC236}">
                    <a16:creationId xmlns:a16="http://schemas.microsoft.com/office/drawing/2014/main" id="{D29839FF-0425-4704-9AE5-5CC249047D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7773" y="3996000"/>
                <a:ext cx="0" cy="236520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711347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2544A10E-8299-4F64-8582-03D57A9E1FAD}"/>
              </a:ext>
            </a:extLst>
          </p:cNvPr>
          <p:cNvSpPr txBox="1"/>
          <p:nvPr/>
        </p:nvSpPr>
        <p:spPr>
          <a:xfrm>
            <a:off x="252549" y="426719"/>
            <a:ext cx="6441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Větší zákroky (stomatochirurgie,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implantologie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…)</a:t>
            </a:r>
          </a:p>
        </p:txBody>
      </p:sp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F9DB1A08-20A5-4794-8A27-531AEE78C3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047" y="1353729"/>
            <a:ext cx="6643985" cy="4713696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AE58A18-2EBC-44FC-972D-95AF43791CCF}"/>
              </a:ext>
            </a:extLst>
          </p:cNvPr>
          <p:cNvSpPr txBox="1"/>
          <p:nvPr/>
        </p:nvSpPr>
        <p:spPr>
          <a:xfrm>
            <a:off x="252549" y="1733006"/>
            <a:ext cx="3919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chemeClr val="accent4">
                    <a:lumMod val="50000"/>
                  </a:schemeClr>
                </a:solidFill>
              </a:rPr>
              <a:t>Potřeba většího rozsahu anestezie…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9628459-26B5-4758-B563-19AF3FEC6506}"/>
              </a:ext>
            </a:extLst>
          </p:cNvPr>
          <p:cNvSpPr txBox="1"/>
          <p:nvPr/>
        </p:nvSpPr>
        <p:spPr>
          <a:xfrm>
            <a:off x="252549" y="3510522"/>
            <a:ext cx="50328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70C0"/>
                </a:solidFill>
              </a:rPr>
              <a:t>Regionální anestezie na foramen infraorbitale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070C0"/>
                </a:solidFill>
              </a:rPr>
              <a:t>znecitlivění celé inervační oblasti </a:t>
            </a:r>
          </a:p>
          <a:p>
            <a:r>
              <a:rPr lang="cs-CZ" sz="2000" dirty="0">
                <a:solidFill>
                  <a:srgbClr val="0070C0"/>
                </a:solidFill>
              </a:rPr>
              <a:t>      </a:t>
            </a:r>
            <a:r>
              <a:rPr lang="cs-CZ" sz="2000" i="1" dirty="0" err="1">
                <a:solidFill>
                  <a:srgbClr val="0070C0"/>
                </a:solidFill>
              </a:rPr>
              <a:t>nn</a:t>
            </a:r>
            <a:r>
              <a:rPr lang="cs-CZ" sz="2000" i="1" dirty="0">
                <a:solidFill>
                  <a:srgbClr val="0070C0"/>
                </a:solidFill>
              </a:rPr>
              <a:t>. alveolares superiores anteriores</a:t>
            </a:r>
          </a:p>
        </p:txBody>
      </p:sp>
    </p:spTree>
    <p:extLst>
      <p:ext uri="{BB962C8B-B14F-4D97-AF65-F5344CB8AC3E}">
        <p14:creationId xmlns:p14="http://schemas.microsoft.com/office/powerpoint/2010/main" val="4208848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osoba, interiér, kosmetické, zavřít&#10;&#10;Popis byl vytvořen automaticky">
            <a:extLst>
              <a:ext uri="{FF2B5EF4-FFF2-40B4-BE49-F238E27FC236}">
                <a16:creationId xmlns:a16="http://schemas.microsoft.com/office/drawing/2014/main" id="{030A9FB2-4CD4-4A9C-9375-446210C86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018" y="165705"/>
            <a:ext cx="4845018" cy="3204376"/>
          </a:xfrm>
          <a:prstGeom prst="rect">
            <a:avLst/>
          </a:prstGeom>
        </p:spPr>
      </p:pic>
      <p:pic>
        <p:nvPicPr>
          <p:cNvPr id="8" name="Obrázek 7" descr="Obsah obrázku osoba, interiér, kosmetické, zavřít&#10;&#10;Popis byl vytvořen automaticky">
            <a:extLst>
              <a:ext uri="{FF2B5EF4-FFF2-40B4-BE49-F238E27FC236}">
                <a16:creationId xmlns:a16="http://schemas.microsoft.com/office/drawing/2014/main" id="{6DC2CB0C-46FA-4F9C-A033-FE73E88ED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018" y="3556783"/>
            <a:ext cx="4845018" cy="314545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2643C2C-806C-45B3-9922-A932D88D164F}"/>
              </a:ext>
            </a:extLst>
          </p:cNvPr>
          <p:cNvSpPr txBox="1"/>
          <p:nvPr/>
        </p:nvSpPr>
        <p:spPr>
          <a:xfrm>
            <a:off x="252549" y="426719"/>
            <a:ext cx="4587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Technika anestezie n. infraorbitalis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C4F9AEE-1160-4351-8A07-9C3A3B30FE51}"/>
              </a:ext>
            </a:extLst>
          </p:cNvPr>
          <p:cNvSpPr txBox="1"/>
          <p:nvPr/>
        </p:nvSpPr>
        <p:spPr>
          <a:xfrm>
            <a:off x="252549" y="1224391"/>
            <a:ext cx="1770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1. EXTRAORÁLNÍ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7CEF028-7B64-4AF2-83CA-E2DD7C9FE0B1}"/>
              </a:ext>
            </a:extLst>
          </p:cNvPr>
          <p:cNvSpPr txBox="1"/>
          <p:nvPr/>
        </p:nvSpPr>
        <p:spPr>
          <a:xfrm>
            <a:off x="229742" y="2217289"/>
            <a:ext cx="65314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2. INTRAORÁLNÍ </a:t>
            </a:r>
          </a:p>
          <a:p>
            <a:endParaRPr lang="cs-CZ" dirty="0"/>
          </a:p>
          <a:p>
            <a:r>
              <a:rPr lang="cs-CZ" b="1" dirty="0">
                <a:solidFill>
                  <a:srgbClr val="00B050"/>
                </a:solidFill>
              </a:rPr>
              <a:t>A. VPICH NAD 2. ŘEZÁKEM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B050"/>
                </a:solidFill>
              </a:rPr>
              <a:t>kraniolaterálně</a:t>
            </a:r>
            <a:r>
              <a:rPr lang="cs-CZ" dirty="0">
                <a:solidFill>
                  <a:srgbClr val="00B050"/>
                </a:solidFill>
              </a:rPr>
              <a:t> směrem k ukazováku 2. ruky / </a:t>
            </a:r>
            <a:r>
              <a:rPr lang="cs-CZ" dirty="0" err="1">
                <a:solidFill>
                  <a:srgbClr val="00B050"/>
                </a:solidFill>
              </a:rPr>
              <a:t>ipsilaterální</a:t>
            </a:r>
            <a:r>
              <a:rPr lang="cs-CZ" dirty="0">
                <a:solidFill>
                  <a:srgbClr val="00B050"/>
                </a:solidFill>
              </a:rPr>
              <a:t> </a:t>
            </a:r>
            <a:r>
              <a:rPr lang="cs-CZ" dirty="0" err="1">
                <a:solidFill>
                  <a:srgbClr val="00B050"/>
                </a:solidFill>
              </a:rPr>
              <a:t>pupille</a:t>
            </a:r>
            <a:r>
              <a:rPr lang="cs-CZ" dirty="0">
                <a:solidFill>
                  <a:srgbClr val="00B050"/>
                </a:solidFill>
              </a:rPr>
              <a:t>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B050"/>
                </a:solidFill>
              </a:rPr>
              <a:t>kontrola hrotu jehly prstem druhé ruky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B050"/>
                </a:solidFill>
              </a:rPr>
              <a:t>hrot jehly zavést 0,5 cm od kaudálního okraje orbity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B050"/>
                </a:solidFill>
              </a:rPr>
              <a:t>nutnost aspirace</a:t>
            </a:r>
            <a:r>
              <a:rPr lang="cs-CZ" dirty="0">
                <a:solidFill>
                  <a:srgbClr val="00B050"/>
                </a:solidFill>
              </a:rPr>
              <a:t> (</a:t>
            </a:r>
            <a:r>
              <a:rPr lang="cs-CZ" i="1" dirty="0">
                <a:solidFill>
                  <a:srgbClr val="00B050"/>
                </a:solidFill>
              </a:rPr>
              <a:t>vasa infraorbitalia</a:t>
            </a:r>
            <a:r>
              <a:rPr lang="cs-CZ" dirty="0">
                <a:solidFill>
                  <a:srgbClr val="00B050"/>
                </a:solidFill>
              </a:rPr>
              <a:t>)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B050"/>
                </a:solidFill>
              </a:rPr>
              <a:t>množství anestetika cca 1,5 ml </a:t>
            </a:r>
          </a:p>
          <a:p>
            <a:pPr marL="269875"/>
            <a:endParaRPr lang="cs-CZ" dirty="0"/>
          </a:p>
          <a:p>
            <a:r>
              <a:rPr lang="cs-CZ" b="1" dirty="0">
                <a:solidFill>
                  <a:srgbClr val="0070C0"/>
                </a:solidFill>
              </a:rPr>
              <a:t>B. VPICH NAD 1. PREMOLÁREM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vertikálním směrem paralelně s osou 1. premoláru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podmínky stejné jako v případe A.</a:t>
            </a:r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18997284-6F76-4295-BADF-09D397B6498D}"/>
              </a:ext>
            </a:extLst>
          </p:cNvPr>
          <p:cNvCxnSpPr>
            <a:cxnSpLocks/>
          </p:cNvCxnSpPr>
          <p:nvPr/>
        </p:nvCxnSpPr>
        <p:spPr>
          <a:xfrm flipV="1">
            <a:off x="10101943" y="5726047"/>
            <a:ext cx="0" cy="77490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71B5B4A5-9867-4B3E-9FE1-144F34EB7772}"/>
              </a:ext>
            </a:extLst>
          </p:cNvPr>
          <p:cNvCxnSpPr>
            <a:cxnSpLocks/>
          </p:cNvCxnSpPr>
          <p:nvPr/>
        </p:nvCxnSpPr>
        <p:spPr>
          <a:xfrm flipH="1" flipV="1">
            <a:off x="9853748" y="2037805"/>
            <a:ext cx="248195" cy="71410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E245A6BF-6E23-4CF8-8ADF-222AE529D2BC}"/>
              </a:ext>
            </a:extLst>
          </p:cNvPr>
          <p:cNvSpPr txBox="1"/>
          <p:nvPr/>
        </p:nvSpPr>
        <p:spPr>
          <a:xfrm>
            <a:off x="252549" y="1582340"/>
            <a:ext cx="3333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dirty="0" err="1"/>
              <a:t>transdermálně</a:t>
            </a:r>
            <a:r>
              <a:rPr lang="cs-CZ" dirty="0"/>
              <a:t>, málo používaná</a:t>
            </a:r>
          </a:p>
        </p:txBody>
      </p:sp>
    </p:spTree>
    <p:extLst>
      <p:ext uri="{BB962C8B-B14F-4D97-AF65-F5344CB8AC3E}">
        <p14:creationId xmlns:p14="http://schemas.microsoft.com/office/powerpoint/2010/main" val="3733545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F87DA962-8563-B41F-4434-6BDE0DD2A3B5}"/>
              </a:ext>
            </a:extLst>
          </p:cNvPr>
          <p:cNvSpPr txBox="1"/>
          <p:nvPr/>
        </p:nvSpPr>
        <p:spPr>
          <a:xfrm>
            <a:off x="322217" y="365760"/>
            <a:ext cx="3370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Bolest – definice a dělení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3329BC8-284B-9168-B85A-DF2D34EC79CA}"/>
              </a:ext>
            </a:extLst>
          </p:cNvPr>
          <p:cNvSpPr txBox="1"/>
          <p:nvPr/>
        </p:nvSpPr>
        <p:spPr>
          <a:xfrm>
            <a:off x="322217" y="974437"/>
            <a:ext cx="113913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cs-CZ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Bolest je nepříjemná smyslová a emocionální zkušenost spojená se skutečným nebo potenciálním poškozením tkáně </a:t>
            </a:r>
          </a:p>
          <a:p>
            <a:r>
              <a:rPr lang="cs-CZ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nebo podobná té, která je se skutečným nebo potenciálním poškozením tkáně spojena.“ </a:t>
            </a:r>
          </a:p>
          <a:p>
            <a:r>
              <a:rPr lang="en-GB" i="0" dirty="0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[</a:t>
            </a:r>
            <a:r>
              <a:rPr lang="en-US" i="0" dirty="0">
                <a:solidFill>
                  <a:srgbClr val="000000"/>
                </a:solidFill>
                <a:effectLst/>
              </a:rPr>
              <a:t>International Association for the Study of Pain </a:t>
            </a:r>
            <a:r>
              <a:rPr lang="cs-CZ" i="0" dirty="0">
                <a:solidFill>
                  <a:srgbClr val="000000"/>
                </a:solidFill>
                <a:effectLst/>
              </a:rPr>
              <a:t>(</a:t>
            </a:r>
            <a:r>
              <a:rPr lang="en-US" i="0" dirty="0">
                <a:solidFill>
                  <a:srgbClr val="000000"/>
                </a:solidFill>
                <a:effectLst/>
              </a:rPr>
              <a:t>IASP</a:t>
            </a:r>
            <a:r>
              <a:rPr lang="cs-CZ" i="0" dirty="0">
                <a:solidFill>
                  <a:srgbClr val="000000"/>
                </a:solidFill>
                <a:effectLst/>
              </a:rPr>
              <a:t>)</a:t>
            </a:r>
            <a:r>
              <a:rPr lang="cs-CZ" dirty="0">
                <a:solidFill>
                  <a:srgbClr val="000000"/>
                </a:solidFill>
                <a:cs typeface="Calibri" panose="020F0502020204030204" pitchFamily="34" charset="0"/>
              </a:rPr>
              <a:t>, 2020</a:t>
            </a:r>
            <a:r>
              <a:rPr lang="en-GB" dirty="0">
                <a:solidFill>
                  <a:srgbClr val="000000"/>
                </a:solidFill>
                <a:cs typeface="Calibri" panose="020F0502020204030204" pitchFamily="34" charset="0"/>
              </a:rPr>
              <a:t>]</a:t>
            </a:r>
            <a:endParaRPr lang="cs-CZ" dirty="0">
              <a:cs typeface="Calibri" panose="020F050202020403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884F04B-A261-0711-726F-D11C283A567C}"/>
              </a:ext>
            </a:extLst>
          </p:cNvPr>
          <p:cNvSpPr txBox="1"/>
          <p:nvPr/>
        </p:nvSpPr>
        <p:spPr>
          <a:xfrm>
            <a:off x="729344" y="2505670"/>
            <a:ext cx="32327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1.  Dle časového hlediska:</a:t>
            </a:r>
          </a:p>
          <a:p>
            <a:pPr marL="714375" indent="-266700">
              <a:buFont typeface="+mj-lt"/>
              <a:buAutoNum type="alphaLcParenR"/>
            </a:pPr>
            <a:r>
              <a:rPr lang="cs-CZ" b="1" dirty="0">
                <a:solidFill>
                  <a:srgbClr val="0070C0"/>
                </a:solidFill>
              </a:rPr>
              <a:t>Akutní </a:t>
            </a:r>
            <a:r>
              <a:rPr lang="cs-CZ" dirty="0">
                <a:solidFill>
                  <a:srgbClr val="0070C0"/>
                </a:solidFill>
              </a:rPr>
              <a:t>(&lt; 3-6 měsíců)</a:t>
            </a:r>
          </a:p>
          <a:p>
            <a:pPr marL="714375" indent="-266700">
              <a:buFont typeface="+mj-lt"/>
              <a:buAutoNum type="alphaLcParenR"/>
            </a:pPr>
            <a:r>
              <a:rPr lang="cs-CZ" b="1" dirty="0">
                <a:solidFill>
                  <a:srgbClr val="0070C0"/>
                </a:solidFill>
              </a:rPr>
              <a:t>Chronická </a:t>
            </a:r>
            <a:r>
              <a:rPr lang="cs-CZ" dirty="0">
                <a:solidFill>
                  <a:srgbClr val="0070C0"/>
                </a:solidFill>
              </a:rPr>
              <a:t>(&gt; 3-6 měsíců)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094B000-CD90-7C31-54B0-C1D37587F7C2}"/>
              </a:ext>
            </a:extLst>
          </p:cNvPr>
          <p:cNvSpPr txBox="1"/>
          <p:nvPr/>
        </p:nvSpPr>
        <p:spPr>
          <a:xfrm>
            <a:off x="729344" y="3804761"/>
            <a:ext cx="397134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2.  Dle patofyziologického mechanizmu:</a:t>
            </a:r>
          </a:p>
          <a:p>
            <a:pPr marL="714375" indent="-266700">
              <a:buFont typeface="+mj-lt"/>
              <a:buAutoNum type="alphaLcParenR"/>
            </a:pPr>
            <a:r>
              <a:rPr lang="cs-CZ" b="1" dirty="0">
                <a:solidFill>
                  <a:srgbClr val="0070C0"/>
                </a:solidFill>
              </a:rPr>
              <a:t>Nociceptivní </a:t>
            </a:r>
          </a:p>
          <a:p>
            <a:pPr marL="714375" indent="-266700">
              <a:buFont typeface="+mj-lt"/>
              <a:buAutoNum type="alphaLcParenR"/>
            </a:pPr>
            <a:r>
              <a:rPr lang="cs-CZ" b="1" dirty="0">
                <a:solidFill>
                  <a:srgbClr val="0070C0"/>
                </a:solidFill>
              </a:rPr>
              <a:t>Neuropatická </a:t>
            </a:r>
          </a:p>
          <a:p>
            <a:pPr marL="714375" indent="-266700">
              <a:buFont typeface="+mj-lt"/>
              <a:buAutoNum type="alphaLcParenR"/>
            </a:pPr>
            <a:r>
              <a:rPr lang="cs-CZ" b="1" dirty="0">
                <a:solidFill>
                  <a:srgbClr val="0070C0"/>
                </a:solidFill>
              </a:rPr>
              <a:t>Nociplastická </a:t>
            </a:r>
          </a:p>
          <a:p>
            <a:pPr marL="714375" indent="-266700">
              <a:buFont typeface="+mj-lt"/>
              <a:buAutoNum type="alphaLcParenR"/>
            </a:pPr>
            <a:r>
              <a:rPr lang="cs-CZ" b="1" dirty="0">
                <a:solidFill>
                  <a:srgbClr val="0070C0"/>
                </a:solidFill>
              </a:rPr>
              <a:t>Psychogenní </a:t>
            </a:r>
            <a:endParaRPr lang="cs-CZ" dirty="0">
              <a:solidFill>
                <a:srgbClr val="0070C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1D98D85-A1DA-4B8B-8D6D-5AD513E537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550" y="1710169"/>
            <a:ext cx="4264887" cy="501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6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AAF33EF1-E6E9-4380-8397-ACFF4B496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 err="1"/>
              <a:t>Anest</a:t>
            </a:r>
            <a:r>
              <a:rPr lang="cs-CZ" sz="5400" b="1" dirty="0"/>
              <a:t>é</a:t>
            </a:r>
            <a:r>
              <a:rPr lang="en-US" sz="5400" b="1" dirty="0" err="1"/>
              <a:t>zie</a:t>
            </a:r>
            <a:r>
              <a:rPr lang="en-US" sz="5400" b="1" dirty="0"/>
              <a:t> </a:t>
            </a:r>
            <a:r>
              <a:rPr lang="en-US" sz="5400" b="1" dirty="0" err="1"/>
              <a:t>premolárů</a:t>
            </a:r>
            <a:endParaRPr lang="en-US" sz="5400" b="1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D93C41E-B717-4966-AE4A-D917E8D830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" r="-2" b="-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541300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88796759-0521-4F20-B7A4-76429F7E4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444" y="0"/>
            <a:ext cx="6665556" cy="6858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4D19B58-5870-4006-8E73-45834C920546}"/>
              </a:ext>
            </a:extLst>
          </p:cNvPr>
          <p:cNvSpPr txBox="1"/>
          <p:nvPr/>
        </p:nvSpPr>
        <p:spPr>
          <a:xfrm>
            <a:off x="191589" y="453470"/>
            <a:ext cx="5334855" cy="4733211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/>
              <a:t>N. alveolaris superior medius</a:t>
            </a:r>
            <a:r>
              <a:rPr lang="cs-CZ" dirty="0"/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variabilní, vytvořený ve 30% případů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obvykle 1 větvička z </a:t>
            </a:r>
            <a:r>
              <a:rPr lang="cs-CZ" i="1" dirty="0"/>
              <a:t>n. infraorbitalis</a:t>
            </a:r>
            <a:r>
              <a:rPr lang="cs-CZ" dirty="0"/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odstupuje v průběhu </a:t>
            </a:r>
            <a:r>
              <a:rPr lang="cs-CZ" i="1" dirty="0"/>
              <a:t>sulcus infraorbitalis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probíhá v kostním kanálku </a:t>
            </a:r>
            <a:r>
              <a:rPr lang="cs-CZ" dirty="0" err="1"/>
              <a:t>ventrolaterálně</a:t>
            </a:r>
            <a:r>
              <a:rPr lang="cs-CZ" dirty="0"/>
              <a:t> </a:t>
            </a:r>
          </a:p>
          <a:p>
            <a:pPr algn="just"/>
            <a:r>
              <a:rPr lang="cs-CZ" dirty="0"/>
              <a:t>     od </a:t>
            </a:r>
            <a:r>
              <a:rPr lang="cs-CZ" i="1" dirty="0"/>
              <a:t>sinus maxillaris</a:t>
            </a:r>
            <a:r>
              <a:rPr lang="cs-CZ" dirty="0"/>
              <a:t>, někdy přímo pod sliznicí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po vstupu do alveolárního výběžku </a:t>
            </a:r>
            <a:r>
              <a:rPr lang="cs-CZ" i="1" dirty="0"/>
              <a:t>maxilly</a:t>
            </a:r>
            <a:r>
              <a:rPr lang="cs-CZ" dirty="0"/>
              <a:t> </a:t>
            </a:r>
          </a:p>
          <a:p>
            <a:pPr algn="just"/>
            <a:r>
              <a:rPr lang="cs-CZ" dirty="0"/>
              <a:t>     </a:t>
            </a:r>
            <a:r>
              <a:rPr lang="cs-CZ" dirty="0" err="1"/>
              <a:t>anastomozuje</a:t>
            </a:r>
            <a:r>
              <a:rPr lang="cs-CZ" dirty="0"/>
              <a:t> s ostatními </a:t>
            </a:r>
            <a:r>
              <a:rPr lang="cs-CZ" i="1" dirty="0" err="1"/>
              <a:t>nn</a:t>
            </a:r>
            <a:r>
              <a:rPr lang="cs-CZ" i="1" dirty="0"/>
              <a:t>. alveolares  </a:t>
            </a:r>
          </a:p>
          <a:p>
            <a:pPr algn="just"/>
            <a:r>
              <a:rPr lang="cs-CZ" i="1" dirty="0"/>
              <a:t>     superiores</a:t>
            </a:r>
            <a:r>
              <a:rPr lang="cs-CZ" dirty="0"/>
              <a:t> za vzniku </a:t>
            </a:r>
            <a:r>
              <a:rPr lang="cs-CZ" i="1" dirty="0"/>
              <a:t>plexus alveolaris superior </a:t>
            </a:r>
          </a:p>
          <a:p>
            <a:pPr marL="269875" indent="-269875" algn="just">
              <a:buFont typeface="Wingdings" panose="05000000000000000000" pitchFamily="2" charset="2"/>
              <a:buChar char="Ø"/>
            </a:pPr>
            <a:r>
              <a:rPr lang="cs-CZ" dirty="0"/>
              <a:t>konečnými větvemi jsou </a:t>
            </a:r>
            <a:r>
              <a:rPr lang="cs-CZ" i="1" dirty="0" err="1"/>
              <a:t>rr</a:t>
            </a:r>
            <a:r>
              <a:rPr lang="cs-CZ" i="1" dirty="0"/>
              <a:t>. dentales superiores </a:t>
            </a:r>
            <a:r>
              <a:rPr lang="cs-CZ" dirty="0"/>
              <a:t>a </a:t>
            </a:r>
            <a:r>
              <a:rPr lang="cs-CZ" i="1" dirty="0" err="1"/>
              <a:t>rr</a:t>
            </a:r>
            <a:r>
              <a:rPr lang="cs-CZ" i="1" dirty="0"/>
              <a:t>. gingivales superiores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kromě </a:t>
            </a:r>
            <a:r>
              <a:rPr lang="cs-CZ" dirty="0" err="1"/>
              <a:t>somatosenzorické</a:t>
            </a:r>
            <a:r>
              <a:rPr lang="cs-CZ" dirty="0"/>
              <a:t> inervace horních premolárů a přilehlé vestibulární gingivy zásobuje i </a:t>
            </a:r>
            <a:r>
              <a:rPr lang="cs-CZ" dirty="0" err="1"/>
              <a:t>ventrolaterální</a:t>
            </a:r>
            <a:r>
              <a:rPr lang="cs-CZ" dirty="0"/>
              <a:t> část sliznice </a:t>
            </a:r>
            <a:r>
              <a:rPr lang="cs-CZ" i="1" dirty="0"/>
              <a:t>sinus maxillaris</a:t>
            </a:r>
            <a:r>
              <a:rPr lang="cs-CZ" dirty="0"/>
              <a:t>, často i </a:t>
            </a:r>
            <a:r>
              <a:rPr lang="cs-CZ" dirty="0" err="1"/>
              <a:t>mesiobukální</a:t>
            </a:r>
            <a:r>
              <a:rPr lang="cs-CZ" dirty="0"/>
              <a:t> kořen M</a:t>
            </a:r>
            <a:r>
              <a:rPr lang="cs-CZ" baseline="-25000" dirty="0"/>
              <a:t>1</a:t>
            </a:r>
            <a:endParaRPr lang="cs-CZ" i="1" baseline="-250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0CF8891-E147-4255-A416-FBD4E5D84E1E}"/>
              </a:ext>
            </a:extLst>
          </p:cNvPr>
          <p:cNvSpPr txBox="1"/>
          <p:nvPr/>
        </p:nvSpPr>
        <p:spPr>
          <a:xfrm>
            <a:off x="803974" y="5817484"/>
            <a:ext cx="4306885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CAVE: přenesené</a:t>
            </a:r>
            <a:r>
              <a:rPr lang="sk-SK" dirty="0"/>
              <a:t> bolesti zub</a:t>
            </a:r>
            <a:r>
              <a:rPr lang="cs-CZ" dirty="0"/>
              <a:t>ů při sinusitidě!</a:t>
            </a:r>
          </a:p>
        </p:txBody>
      </p:sp>
    </p:spTree>
    <p:extLst>
      <p:ext uri="{BB962C8B-B14F-4D97-AF65-F5344CB8AC3E}">
        <p14:creationId xmlns:p14="http://schemas.microsoft.com/office/powerpoint/2010/main" val="1452107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interiér, zelenina&#10;&#10;Popis byl vytvořen automaticky">
            <a:extLst>
              <a:ext uri="{FF2B5EF4-FFF2-40B4-BE49-F238E27FC236}">
                <a16:creationId xmlns:a16="http://schemas.microsoft.com/office/drawing/2014/main" id="{F0F09DA7-3BE4-4B01-82BC-1687EEBE9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972" y="159993"/>
            <a:ext cx="4995781" cy="3269007"/>
          </a:xfrm>
          <a:prstGeom prst="rect">
            <a:avLst/>
          </a:prstGeom>
        </p:spPr>
      </p:pic>
      <p:pic>
        <p:nvPicPr>
          <p:cNvPr id="9" name="Obrázek 8" descr="Obsah obrázku zelenina&#10;&#10;Popis byl vytvořen automaticky">
            <a:extLst>
              <a:ext uri="{FF2B5EF4-FFF2-40B4-BE49-F238E27FC236}">
                <a16:creationId xmlns:a16="http://schemas.microsoft.com/office/drawing/2014/main" id="{FE472490-D480-4768-80CD-FCA742A76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972" y="3474460"/>
            <a:ext cx="4995780" cy="3306031"/>
          </a:xfrm>
          <a:prstGeom prst="rect">
            <a:avLst/>
          </a:prstGeom>
        </p:spPr>
      </p:pic>
      <p:grpSp>
        <p:nvGrpSpPr>
          <p:cNvPr id="19" name="Skupina 18">
            <a:extLst>
              <a:ext uri="{FF2B5EF4-FFF2-40B4-BE49-F238E27FC236}">
                <a16:creationId xmlns:a16="http://schemas.microsoft.com/office/drawing/2014/main" id="{A31E98D0-9DDE-4DE7-904D-9B9AB3E47254}"/>
              </a:ext>
            </a:extLst>
          </p:cNvPr>
          <p:cNvGrpSpPr/>
          <p:nvPr/>
        </p:nvGrpSpPr>
        <p:grpSpPr>
          <a:xfrm>
            <a:off x="211786" y="719925"/>
            <a:ext cx="6771717" cy="2642400"/>
            <a:chOff x="211786" y="1074076"/>
            <a:chExt cx="6771717" cy="2642400"/>
          </a:xfrm>
        </p:grpSpPr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0CC1199B-8228-4696-9664-B11C1642B915}"/>
                </a:ext>
              </a:extLst>
            </p:cNvPr>
            <p:cNvSpPr txBox="1"/>
            <p:nvPr/>
          </p:nvSpPr>
          <p:spPr>
            <a:xfrm>
              <a:off x="277017" y="1232980"/>
              <a:ext cx="670648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0070C0"/>
                  </a:solidFill>
                </a:rPr>
                <a:t>INFILTRAČNÍ ANESTEZIE N. ALVEOLARIS SUPERIOR MEDIUS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70C0"/>
                  </a:solidFill>
                </a:rPr>
                <a:t>vpich nad apexem příslušného zubu z labiální / bukální strany 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70C0"/>
                  </a:solidFill>
                </a:rPr>
                <a:t>jehla orientována paralelně s osou zubu 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70C0"/>
                  </a:solidFill>
                </a:rPr>
                <a:t>vpich je třeba vést mediálním směrem pro konkávní tvar zdejšího </a:t>
              </a:r>
            </a:p>
            <a:p>
              <a:r>
                <a:rPr lang="cs-CZ" dirty="0">
                  <a:solidFill>
                    <a:srgbClr val="0070C0"/>
                  </a:solidFill>
                </a:rPr>
                <a:t>     alveolárního výběžku, </a:t>
              </a:r>
              <a:r>
                <a:rPr lang="cs-CZ" b="1" dirty="0">
                  <a:solidFill>
                    <a:srgbClr val="0070C0"/>
                  </a:solidFill>
                </a:rPr>
                <a:t>hloubka cca 5 mm </a:t>
              </a:r>
              <a:r>
                <a:rPr lang="cs-CZ" b="1" dirty="0" err="1">
                  <a:solidFill>
                    <a:srgbClr val="0070C0"/>
                  </a:solidFill>
                </a:rPr>
                <a:t>supraapikálně</a:t>
              </a:r>
              <a:endParaRPr lang="cs-CZ" b="1" dirty="0">
                <a:solidFill>
                  <a:srgbClr val="0070C0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b="1" dirty="0">
                  <a:solidFill>
                    <a:srgbClr val="0070C0"/>
                  </a:solidFill>
                </a:rPr>
                <a:t>otvor jehly obrácen ke kosti</a:t>
              </a:r>
              <a:r>
                <a:rPr lang="cs-CZ" dirty="0">
                  <a:solidFill>
                    <a:srgbClr val="0070C0"/>
                  </a:solidFill>
                </a:rPr>
                <a:t>  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70C0"/>
                  </a:solidFill>
                </a:rPr>
                <a:t>aplikace malého množství anestetika </a:t>
              </a:r>
              <a:r>
                <a:rPr lang="cs-CZ" b="1" dirty="0">
                  <a:solidFill>
                    <a:srgbClr val="0070C0"/>
                  </a:solidFill>
                </a:rPr>
                <a:t>supraperiostálně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b="1" dirty="0">
                  <a:solidFill>
                    <a:srgbClr val="0070C0"/>
                  </a:solidFill>
                </a:rPr>
                <a:t>nutnost aspirace pro průběh </a:t>
              </a:r>
              <a:r>
                <a:rPr lang="cs-CZ" b="1" i="1" dirty="0">
                  <a:solidFill>
                    <a:srgbClr val="0070C0"/>
                  </a:solidFill>
                </a:rPr>
                <a:t>a. facialis </a:t>
              </a:r>
              <a:r>
                <a:rPr lang="cs-CZ" b="1" dirty="0">
                  <a:solidFill>
                    <a:srgbClr val="0070C0"/>
                  </a:solidFill>
                </a:rPr>
                <a:t>nad kořenem P</a:t>
              </a:r>
              <a:r>
                <a:rPr lang="cs-CZ" b="1" baseline="-25000" dirty="0">
                  <a:solidFill>
                    <a:srgbClr val="0070C0"/>
                  </a:solidFill>
                </a:rPr>
                <a:t>1</a:t>
              </a:r>
            </a:p>
          </p:txBody>
        </p:sp>
        <p:grpSp>
          <p:nvGrpSpPr>
            <p:cNvPr id="18" name="Skupina 17">
              <a:extLst>
                <a:ext uri="{FF2B5EF4-FFF2-40B4-BE49-F238E27FC236}">
                  <a16:creationId xmlns:a16="http://schemas.microsoft.com/office/drawing/2014/main" id="{8DA12C00-6639-451A-8E9E-4F57938C91C1}"/>
                </a:ext>
              </a:extLst>
            </p:cNvPr>
            <p:cNvGrpSpPr/>
            <p:nvPr/>
          </p:nvGrpSpPr>
          <p:grpSpPr>
            <a:xfrm>
              <a:off x="211786" y="1074076"/>
              <a:ext cx="6706488" cy="2642400"/>
              <a:chOff x="211786" y="1074076"/>
              <a:chExt cx="6706488" cy="2642400"/>
            </a:xfrm>
          </p:grpSpPr>
          <p:cxnSp>
            <p:nvCxnSpPr>
              <p:cNvPr id="13" name="Přímá spojnice 12">
                <a:extLst>
                  <a:ext uri="{FF2B5EF4-FFF2-40B4-BE49-F238E27FC236}">
                    <a16:creationId xmlns:a16="http://schemas.microsoft.com/office/drawing/2014/main" id="{AA953A9A-20C9-4289-BC32-B98F2CFBC2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786" y="3703540"/>
                <a:ext cx="6706488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Přímá spojnice 13">
                <a:extLst>
                  <a:ext uri="{FF2B5EF4-FFF2-40B4-BE49-F238E27FC236}">
                    <a16:creationId xmlns:a16="http://schemas.microsoft.com/office/drawing/2014/main" id="{75A336FE-4824-45D3-94E5-E1A5D36823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786" y="1097237"/>
                <a:ext cx="6706488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Přímá spojnice 14">
                <a:extLst>
                  <a:ext uri="{FF2B5EF4-FFF2-40B4-BE49-F238E27FC236}">
                    <a16:creationId xmlns:a16="http://schemas.microsoft.com/office/drawing/2014/main" id="{DE914630-2E10-4BBA-9DE2-968B9AF568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786" y="1074076"/>
                <a:ext cx="0" cy="264240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9A03C979-407C-4AF2-85A9-64352B48BE2E}"/>
              </a:ext>
            </a:extLst>
          </p:cNvPr>
          <p:cNvCxnSpPr>
            <a:cxnSpLocks/>
          </p:cNvCxnSpPr>
          <p:nvPr/>
        </p:nvCxnSpPr>
        <p:spPr>
          <a:xfrm>
            <a:off x="8299268" y="1074076"/>
            <a:ext cx="79724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Skupina 2">
            <a:extLst>
              <a:ext uri="{FF2B5EF4-FFF2-40B4-BE49-F238E27FC236}">
                <a16:creationId xmlns:a16="http://schemas.microsoft.com/office/drawing/2014/main" id="{545EBC15-09FC-4CE4-8520-28178A917DE7}"/>
              </a:ext>
            </a:extLst>
          </p:cNvPr>
          <p:cNvGrpSpPr/>
          <p:nvPr/>
        </p:nvGrpSpPr>
        <p:grpSpPr>
          <a:xfrm>
            <a:off x="277773" y="3996000"/>
            <a:ext cx="6706486" cy="2365200"/>
            <a:chOff x="277773" y="3996000"/>
            <a:chExt cx="6706486" cy="2365200"/>
          </a:xfrm>
        </p:grpSpPr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E1336283-B440-4CE1-8F62-31FB2F67A410}"/>
                </a:ext>
              </a:extLst>
            </p:cNvPr>
            <p:cNvSpPr txBox="1"/>
            <p:nvPr/>
          </p:nvSpPr>
          <p:spPr>
            <a:xfrm>
              <a:off x="343003" y="4162052"/>
              <a:ext cx="6575270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00B050"/>
                  </a:solidFill>
                </a:rPr>
                <a:t>DOPLŇKOVÁ INFILTRAČNÍ PALATINÁLNÍ ANESTEZIE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b="1" dirty="0">
                  <a:solidFill>
                    <a:srgbClr val="00B050"/>
                  </a:solidFill>
                </a:rPr>
                <a:t>indikace: anestezie P</a:t>
              </a:r>
              <a:r>
                <a:rPr lang="cs-CZ" b="1" baseline="-25000" dirty="0">
                  <a:solidFill>
                    <a:srgbClr val="00B050"/>
                  </a:solidFill>
                </a:rPr>
                <a:t>1</a:t>
              </a:r>
              <a:r>
                <a:rPr lang="cs-CZ" b="1" dirty="0">
                  <a:solidFill>
                    <a:srgbClr val="00B050"/>
                  </a:solidFill>
                </a:rPr>
                <a:t> s dvěma divergentními kořeny 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B050"/>
                  </a:solidFill>
                </a:rPr>
                <a:t>vhodné před vlastním vpichem </a:t>
              </a:r>
              <a:r>
                <a:rPr lang="cs-CZ" b="1" dirty="0">
                  <a:solidFill>
                    <a:srgbClr val="00B050"/>
                  </a:solidFill>
                </a:rPr>
                <a:t>místo topicky znecitlivět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B050"/>
                  </a:solidFill>
                </a:rPr>
                <a:t>aplikace na rozhraní vertikální a horizontální kostní lamely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b="1" dirty="0">
                  <a:solidFill>
                    <a:srgbClr val="00B050"/>
                  </a:solidFill>
                </a:rPr>
                <a:t>otvor jehly obrácen ke kosti</a:t>
              </a:r>
              <a:r>
                <a:rPr lang="cs-CZ" dirty="0">
                  <a:solidFill>
                    <a:srgbClr val="00B050"/>
                  </a:solidFill>
                </a:rPr>
                <a:t> 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B050"/>
                  </a:solidFill>
                </a:rPr>
                <a:t>aplikace malého množství anestetika (0,25 ml) </a:t>
              </a:r>
              <a:r>
                <a:rPr lang="cs-CZ" b="1" dirty="0">
                  <a:solidFill>
                    <a:srgbClr val="00B050"/>
                  </a:solidFill>
                </a:rPr>
                <a:t>supraperiostálně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b="1" dirty="0">
                  <a:solidFill>
                    <a:srgbClr val="00B050"/>
                  </a:solidFill>
                </a:rPr>
                <a:t>aspirace nutná pro přítomnost </a:t>
              </a:r>
              <a:r>
                <a:rPr lang="cs-CZ" b="1" i="1" dirty="0">
                  <a:solidFill>
                    <a:srgbClr val="00B050"/>
                  </a:solidFill>
                </a:rPr>
                <a:t>vasa palatina majora</a:t>
              </a:r>
              <a:r>
                <a:rPr lang="cs-CZ" b="1" dirty="0">
                  <a:solidFill>
                    <a:srgbClr val="00B050"/>
                  </a:solidFill>
                </a:rPr>
                <a:t>!</a:t>
              </a:r>
            </a:p>
          </p:txBody>
        </p:sp>
        <p:grpSp>
          <p:nvGrpSpPr>
            <p:cNvPr id="20" name="Skupina 19">
              <a:extLst>
                <a:ext uri="{FF2B5EF4-FFF2-40B4-BE49-F238E27FC236}">
                  <a16:creationId xmlns:a16="http://schemas.microsoft.com/office/drawing/2014/main" id="{CFBA2ABA-6532-4252-BA83-074261CCEA1D}"/>
                </a:ext>
              </a:extLst>
            </p:cNvPr>
            <p:cNvGrpSpPr/>
            <p:nvPr/>
          </p:nvGrpSpPr>
          <p:grpSpPr>
            <a:xfrm>
              <a:off x="277773" y="3996000"/>
              <a:ext cx="6706486" cy="2365200"/>
              <a:chOff x="277773" y="3996000"/>
              <a:chExt cx="6359665" cy="2365200"/>
            </a:xfrm>
          </p:grpSpPr>
          <p:cxnSp>
            <p:nvCxnSpPr>
              <p:cNvPr id="21" name="Přímá spojnice 20">
                <a:extLst>
                  <a:ext uri="{FF2B5EF4-FFF2-40B4-BE49-F238E27FC236}">
                    <a16:creationId xmlns:a16="http://schemas.microsoft.com/office/drawing/2014/main" id="{753BB072-188F-4A7F-AD5C-3120499B59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7773" y="6343200"/>
                <a:ext cx="6359665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Přímá spojnice 21">
                <a:extLst>
                  <a:ext uri="{FF2B5EF4-FFF2-40B4-BE49-F238E27FC236}">
                    <a16:creationId xmlns:a16="http://schemas.microsoft.com/office/drawing/2014/main" id="{4337478A-314E-4BD7-B227-FB09B70611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7773" y="4012229"/>
                <a:ext cx="6359665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Přímá spojnice 22">
                <a:extLst>
                  <a:ext uri="{FF2B5EF4-FFF2-40B4-BE49-F238E27FC236}">
                    <a16:creationId xmlns:a16="http://schemas.microsoft.com/office/drawing/2014/main" id="{2E14ED6B-6AF7-4C56-BECC-B9C8A5F5F1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7773" y="3996000"/>
                <a:ext cx="0" cy="236520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F0AFBF93-3518-424D-BEF8-87A87DDCF046}"/>
              </a:ext>
            </a:extLst>
          </p:cNvPr>
          <p:cNvCxnSpPr>
            <a:cxnSpLocks/>
          </p:cNvCxnSpPr>
          <p:nvPr/>
        </p:nvCxnSpPr>
        <p:spPr>
          <a:xfrm>
            <a:off x="8299268" y="4974773"/>
            <a:ext cx="814659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692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AA22DEC9-0AE3-E6DB-6FF4-B67C67104F1F}"/>
              </a:ext>
            </a:extLst>
          </p:cNvPr>
          <p:cNvSpPr txBox="1"/>
          <p:nvPr/>
        </p:nvSpPr>
        <p:spPr>
          <a:xfrm>
            <a:off x="252549" y="426719"/>
            <a:ext cx="10003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Anterior </a:t>
            </a:r>
            <a:r>
              <a:rPr lang="cs-CZ" sz="2800" b="1" dirty="0" err="1">
                <a:solidFill>
                  <a:schemeClr val="accent1">
                    <a:lumMod val="75000"/>
                  </a:schemeClr>
                </a:solidFill>
              </a:rPr>
              <a:t>middle</a:t>
            </a:r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 superior </a:t>
            </a:r>
            <a:r>
              <a:rPr lang="cs-CZ" sz="2800" b="1" dirty="0" err="1">
                <a:solidFill>
                  <a:schemeClr val="accent1">
                    <a:lumMod val="75000"/>
                  </a:schemeClr>
                </a:solidFill>
              </a:rPr>
              <a:t>alveolar</a:t>
            </a:r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 nerve </a:t>
            </a:r>
            <a:r>
              <a:rPr lang="cs-CZ" sz="2800" b="1" dirty="0" err="1">
                <a:solidFill>
                  <a:schemeClr val="accent1">
                    <a:lumMod val="75000"/>
                  </a:schemeClr>
                </a:solidFill>
              </a:rPr>
              <a:t>block</a:t>
            </a:r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 (AMSA nerve </a:t>
            </a:r>
            <a:r>
              <a:rPr lang="cs-CZ" sz="2800" b="1" dirty="0" err="1">
                <a:solidFill>
                  <a:schemeClr val="accent1">
                    <a:lumMod val="75000"/>
                  </a:schemeClr>
                </a:solidFill>
              </a:rPr>
              <a:t>block</a:t>
            </a:r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FF6A661-4933-4F29-2607-A7F900F91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354" y="2017507"/>
            <a:ext cx="5696745" cy="39439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53C37E0-F70B-D95A-560F-32DD0A4AC12F}"/>
              </a:ext>
            </a:extLst>
          </p:cNvPr>
          <p:cNvSpPr txBox="1"/>
          <p:nvPr/>
        </p:nvSpPr>
        <p:spPr>
          <a:xfrm>
            <a:off x="252549" y="1094177"/>
            <a:ext cx="8930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technika kombinované anestézie maxilárních řezáků, špičáku a premolárů pomocí 1 vpichu  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anestézie terminálních větví ASA a MSA (</a:t>
            </a:r>
            <a:r>
              <a:rPr lang="cs-CZ" i="1" dirty="0"/>
              <a:t>plexus dentalis superior</a:t>
            </a:r>
            <a:r>
              <a:rPr lang="cs-CZ" dirty="0"/>
              <a:t>)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2AB2271-E27E-999D-7DB1-021315FFADDE}"/>
              </a:ext>
            </a:extLst>
          </p:cNvPr>
          <p:cNvSpPr txBox="1"/>
          <p:nvPr/>
        </p:nvSpPr>
        <p:spPr>
          <a:xfrm>
            <a:off x="325902" y="2372107"/>
            <a:ext cx="5696746" cy="166854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000" b="1" dirty="0"/>
              <a:t>Indikace: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ošetření 2 a více zubů najednou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parodontologie a chirurgie dásně a alveolů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kosmetické zákroky s posouzením „smile-line“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 err="1"/>
              <a:t>denzní</a:t>
            </a:r>
            <a:r>
              <a:rPr lang="cs-CZ" dirty="0"/>
              <a:t> </a:t>
            </a:r>
            <a:r>
              <a:rPr lang="cs-CZ" i="1" dirty="0"/>
              <a:t>lamina vestibularis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10CD3EE-63BF-32A2-6E01-81FE4DFCA93B}"/>
              </a:ext>
            </a:extLst>
          </p:cNvPr>
          <p:cNvSpPr txBox="1"/>
          <p:nvPr/>
        </p:nvSpPr>
        <p:spPr>
          <a:xfrm>
            <a:off x="325902" y="4492299"/>
            <a:ext cx="5696745" cy="136207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000" b="1" dirty="0"/>
              <a:t>Kontraindikace: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abnormálně nízká patrová sliznice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intolerance delší aplikace anestetika (3 až 4 minuty)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zákroky delší 90 minut</a:t>
            </a:r>
          </a:p>
        </p:txBody>
      </p:sp>
    </p:spTree>
    <p:extLst>
      <p:ext uri="{BB962C8B-B14F-4D97-AF65-F5344CB8AC3E}">
        <p14:creationId xmlns:p14="http://schemas.microsoft.com/office/powerpoint/2010/main" val="3045416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FF9CF0C6-3198-6B73-AD5F-6106A4A0A2CD}"/>
              </a:ext>
            </a:extLst>
          </p:cNvPr>
          <p:cNvSpPr txBox="1"/>
          <p:nvPr/>
        </p:nvSpPr>
        <p:spPr>
          <a:xfrm>
            <a:off x="252549" y="426719"/>
            <a:ext cx="4245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Anatomický podklad AMSA</a:t>
            </a:r>
          </a:p>
        </p:txBody>
      </p:sp>
      <p:pic>
        <p:nvPicPr>
          <p:cNvPr id="8" name="Obrázek 7" descr="Obsah obrázku interiér, několik&#10;&#10;Popis byl vytvořen automaticky">
            <a:extLst>
              <a:ext uri="{FF2B5EF4-FFF2-40B4-BE49-F238E27FC236}">
                <a16:creationId xmlns:a16="http://schemas.microsoft.com/office/drawing/2014/main" id="{AC2DB921-22D8-9D0A-7FFB-8CE6EC484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515" y="985496"/>
            <a:ext cx="4839375" cy="4887007"/>
          </a:xfrm>
          <a:prstGeom prst="rect">
            <a:avLst/>
          </a:prstGeom>
        </p:spPr>
      </p:pic>
      <p:pic>
        <p:nvPicPr>
          <p:cNvPr id="10" name="Obrázek 9" descr="Obsah obrázku krájené, výseč, jídlo&#10;&#10;Popis byl vytvořen automaticky">
            <a:extLst>
              <a:ext uri="{FF2B5EF4-FFF2-40B4-BE49-F238E27FC236}">
                <a16:creationId xmlns:a16="http://schemas.microsoft.com/office/drawing/2014/main" id="{3E44D3F5-0E39-624B-1801-E96BDAE80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84" y="2709762"/>
            <a:ext cx="4848902" cy="316274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74D7EC5A-A0C0-10B8-5AE8-E54EE3BDDB6C}"/>
              </a:ext>
            </a:extLst>
          </p:cNvPr>
          <p:cNvSpPr txBox="1"/>
          <p:nvPr/>
        </p:nvSpPr>
        <p:spPr>
          <a:xfrm>
            <a:off x="252549" y="1094177"/>
            <a:ext cx="5724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tenká a porózní </a:t>
            </a:r>
            <a:r>
              <a:rPr lang="cs-CZ" i="1" dirty="0"/>
              <a:t>lamina oralis</a:t>
            </a:r>
            <a:r>
              <a:rPr lang="cs-CZ" dirty="0"/>
              <a:t> umožňující difuzi anestetika</a:t>
            </a:r>
          </a:p>
          <a:p>
            <a:pPr marL="179388"/>
            <a:r>
              <a:rPr lang="cs-CZ" dirty="0"/>
              <a:t>k </a:t>
            </a:r>
            <a:r>
              <a:rPr lang="cs-CZ" i="1" dirty="0"/>
              <a:t>plexus dentalis superior </a:t>
            </a:r>
            <a:r>
              <a:rPr lang="cs-CZ" dirty="0"/>
              <a:t>(ASA + MSA)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268442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335E47E-B22B-E8C7-0A50-E0631F61083B}"/>
              </a:ext>
            </a:extLst>
          </p:cNvPr>
          <p:cNvSpPr txBox="1"/>
          <p:nvPr/>
        </p:nvSpPr>
        <p:spPr>
          <a:xfrm>
            <a:off x="252549" y="426719"/>
            <a:ext cx="2646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AMSA - technika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461518C-BE12-2E25-24E5-0D47B1292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557" y="87102"/>
            <a:ext cx="4873624" cy="2962398"/>
          </a:xfrm>
          <a:prstGeom prst="rect">
            <a:avLst/>
          </a:prstGeom>
        </p:spPr>
      </p:pic>
      <p:pic>
        <p:nvPicPr>
          <p:cNvPr id="12" name="Obrázek 11" descr="Obsah obrázku interiér&#10;&#10;Popis byl vytvořen automaticky">
            <a:extLst>
              <a:ext uri="{FF2B5EF4-FFF2-40B4-BE49-F238E27FC236}">
                <a16:creationId xmlns:a16="http://schemas.microsoft.com/office/drawing/2014/main" id="{1943251D-E57D-B471-B63B-E14F052E4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557" y="3096618"/>
            <a:ext cx="4876147" cy="3674280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1459FF96-58B5-3052-0B07-74774CE94CB8}"/>
              </a:ext>
            </a:extLst>
          </p:cNvPr>
          <p:cNvSpPr txBox="1"/>
          <p:nvPr/>
        </p:nvSpPr>
        <p:spPr>
          <a:xfrm>
            <a:off x="252549" y="1094177"/>
            <a:ext cx="639534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polovina vzdálenosti mezi </a:t>
            </a:r>
            <a:r>
              <a:rPr lang="cs-CZ" i="1" dirty="0"/>
              <a:t>raphe palati</a:t>
            </a:r>
            <a:r>
              <a:rPr lang="cs-CZ" dirty="0"/>
              <a:t> a okrajem gingivy</a:t>
            </a:r>
          </a:p>
          <a:p>
            <a:pPr marL="179388"/>
            <a:r>
              <a:rPr lang="cs-CZ" dirty="0"/>
              <a:t>na čáře vedené mezi P</a:t>
            </a:r>
            <a:r>
              <a:rPr lang="cs-CZ" baseline="-25000" dirty="0"/>
              <a:t>1</a:t>
            </a:r>
            <a:r>
              <a:rPr lang="cs-CZ" dirty="0"/>
              <a:t> a P</a:t>
            </a:r>
            <a:r>
              <a:rPr lang="cs-CZ" baseline="-25000" dirty="0"/>
              <a:t>2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hrot jehly směruje mediálně, osa jehly cca 45° vůči sliznici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kontakt jehly s kostí, nutnost aspirace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aplikace 1,4 až 1,8 ml anestetika pomalou rychlostí (0,5 ml/min.)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vazokonstriktor s nízkou koncentrací (&gt; 1 : 50 000)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E79D469-4B32-D062-2F42-D2E005B518FE}"/>
              </a:ext>
            </a:extLst>
          </p:cNvPr>
          <p:cNvSpPr txBox="1"/>
          <p:nvPr/>
        </p:nvSpPr>
        <p:spPr>
          <a:xfrm>
            <a:off x="399254" y="5236019"/>
            <a:ext cx="5696745" cy="105560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000" b="1" dirty="0"/>
              <a:t>Nevýhody: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nutnost pomalé aplikace anestetika (ischémie)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někdy potřebná doplňková anestézie I</a:t>
            </a:r>
            <a:r>
              <a:rPr lang="cs-CZ" baseline="-25000" dirty="0"/>
              <a:t>1</a:t>
            </a:r>
            <a:r>
              <a:rPr lang="cs-CZ" dirty="0"/>
              <a:t> a I</a:t>
            </a:r>
            <a:r>
              <a:rPr lang="cs-CZ" baseline="-25000" dirty="0"/>
              <a:t>2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3C0B19C3-70ED-44F9-BE55-C78AF7CA7AAC}"/>
              </a:ext>
            </a:extLst>
          </p:cNvPr>
          <p:cNvSpPr txBox="1"/>
          <p:nvPr/>
        </p:nvSpPr>
        <p:spPr>
          <a:xfrm>
            <a:off x="399255" y="3337455"/>
            <a:ext cx="5696745" cy="13620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000" b="1" dirty="0"/>
              <a:t>Výhody: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jednoduchá a bezpečná metoda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anestézie několika zubů v jedné aplikaci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/>
              <a:t>eliminace dysestézii tváře  </a:t>
            </a:r>
            <a:endParaRPr lang="cs-CZ" baseline="-25000" dirty="0"/>
          </a:p>
        </p:txBody>
      </p:sp>
    </p:spTree>
    <p:extLst>
      <p:ext uri="{BB962C8B-B14F-4D97-AF65-F5344CB8AC3E}">
        <p14:creationId xmlns:p14="http://schemas.microsoft.com/office/powerpoint/2010/main" val="21341243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AAF33EF1-E6E9-4380-8397-ACFF4B496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 err="1"/>
              <a:t>Anest</a:t>
            </a:r>
            <a:r>
              <a:rPr lang="cs-CZ" sz="5400" b="1" dirty="0"/>
              <a:t>é</a:t>
            </a:r>
            <a:r>
              <a:rPr lang="en-US" sz="5400" b="1" dirty="0" err="1"/>
              <a:t>zie</a:t>
            </a:r>
            <a:r>
              <a:rPr lang="en-US" sz="5400" b="1" dirty="0"/>
              <a:t> </a:t>
            </a:r>
            <a:r>
              <a:rPr lang="en-US" sz="5400" b="1" dirty="0" err="1"/>
              <a:t>molárů</a:t>
            </a:r>
            <a:endParaRPr lang="en-US" sz="5400" b="1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D93C41E-B717-4966-AE4A-D917E8D830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" r="-2" b="-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969176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88796759-0521-4F20-B7A4-76429F7E4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444" y="0"/>
            <a:ext cx="6665556" cy="6858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4D19B58-5870-4006-8E73-45834C920546}"/>
              </a:ext>
            </a:extLst>
          </p:cNvPr>
          <p:cNvSpPr txBox="1"/>
          <p:nvPr/>
        </p:nvSpPr>
        <p:spPr>
          <a:xfrm>
            <a:off x="226423" y="540555"/>
            <a:ext cx="5300021" cy="4733211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/>
              <a:t>Nn. alveolares superiores posteriores</a:t>
            </a:r>
            <a:r>
              <a:rPr lang="cs-CZ" dirty="0"/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obvykle 2 až 4 větvičky z </a:t>
            </a:r>
            <a:r>
              <a:rPr lang="cs-CZ" i="1" dirty="0"/>
              <a:t>n. infraorbitalis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odstupují ve </a:t>
            </a:r>
            <a:r>
              <a:rPr lang="cs-CZ" i="1" dirty="0"/>
              <a:t>fossa pterygopalatina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vstupují do </a:t>
            </a:r>
            <a:r>
              <a:rPr lang="cs-CZ" i="1" dirty="0"/>
              <a:t>tuber maxillae </a:t>
            </a:r>
            <a:r>
              <a:rPr lang="cs-CZ" dirty="0"/>
              <a:t>skrze </a:t>
            </a:r>
            <a:r>
              <a:rPr lang="cs-CZ" i="1" dirty="0"/>
              <a:t>foramina alveolaria posteriora</a:t>
            </a:r>
            <a:r>
              <a:rPr lang="cs-CZ" dirty="0"/>
              <a:t>     </a:t>
            </a:r>
            <a:endParaRPr lang="cs-CZ" i="1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probíhají v kostních kanálcích </a:t>
            </a:r>
            <a:r>
              <a:rPr lang="cs-CZ" dirty="0" err="1"/>
              <a:t>dorzolaterálně</a:t>
            </a:r>
            <a:r>
              <a:rPr lang="cs-CZ" dirty="0"/>
              <a:t> od </a:t>
            </a:r>
            <a:r>
              <a:rPr lang="cs-CZ" i="1" dirty="0"/>
              <a:t>sinus maxillaris</a:t>
            </a:r>
            <a:r>
              <a:rPr lang="cs-CZ" dirty="0"/>
              <a:t>, někdy přímo pod sliznicí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po vstupu do alveolárního výběžku </a:t>
            </a:r>
            <a:r>
              <a:rPr lang="cs-CZ" i="1" dirty="0"/>
              <a:t>maxilly</a:t>
            </a:r>
            <a:r>
              <a:rPr lang="cs-CZ" dirty="0"/>
              <a:t> </a:t>
            </a:r>
          </a:p>
          <a:p>
            <a:pPr algn="just"/>
            <a:r>
              <a:rPr lang="cs-CZ" dirty="0"/>
              <a:t>     </a:t>
            </a:r>
            <a:r>
              <a:rPr lang="cs-CZ" dirty="0" err="1"/>
              <a:t>anastomozují</a:t>
            </a:r>
            <a:r>
              <a:rPr lang="cs-CZ" dirty="0"/>
              <a:t> s ostatními </a:t>
            </a:r>
            <a:r>
              <a:rPr lang="cs-CZ" i="1" dirty="0" err="1"/>
              <a:t>nn</a:t>
            </a:r>
            <a:r>
              <a:rPr lang="cs-CZ" i="1" dirty="0"/>
              <a:t>. alveolares    </a:t>
            </a:r>
          </a:p>
          <a:p>
            <a:pPr algn="just"/>
            <a:r>
              <a:rPr lang="cs-CZ" i="1" dirty="0"/>
              <a:t>     superiores</a:t>
            </a:r>
            <a:r>
              <a:rPr lang="cs-CZ" dirty="0"/>
              <a:t> za vzniku </a:t>
            </a:r>
            <a:r>
              <a:rPr lang="cs-CZ" i="1" dirty="0"/>
              <a:t>plexus alveolaris superior </a:t>
            </a:r>
          </a:p>
          <a:p>
            <a:pPr marL="269875" indent="-269875" algn="just">
              <a:buFont typeface="Wingdings" panose="05000000000000000000" pitchFamily="2" charset="2"/>
              <a:buChar char="Ø"/>
            </a:pPr>
            <a:r>
              <a:rPr lang="cs-CZ" dirty="0"/>
              <a:t>konečnými větvemi jsou </a:t>
            </a:r>
            <a:r>
              <a:rPr lang="cs-CZ" i="1" dirty="0" err="1"/>
              <a:t>rr</a:t>
            </a:r>
            <a:r>
              <a:rPr lang="cs-CZ" i="1" dirty="0"/>
              <a:t>. dentales superiores </a:t>
            </a:r>
          </a:p>
          <a:p>
            <a:pPr algn="just"/>
            <a:r>
              <a:rPr lang="cs-CZ" dirty="0"/>
              <a:t>     a </a:t>
            </a:r>
            <a:r>
              <a:rPr lang="cs-CZ" i="1" dirty="0" err="1"/>
              <a:t>rr</a:t>
            </a:r>
            <a:r>
              <a:rPr lang="cs-CZ" i="1" dirty="0"/>
              <a:t>. gingivales superiores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kromě </a:t>
            </a:r>
            <a:r>
              <a:rPr lang="cs-CZ" dirty="0" err="1"/>
              <a:t>somatosenzorické</a:t>
            </a:r>
            <a:r>
              <a:rPr lang="cs-CZ" dirty="0"/>
              <a:t> inervace horních molárů a přilehlé vestibulární gingivy zásobují větší část sliznice </a:t>
            </a:r>
            <a:r>
              <a:rPr lang="cs-CZ" i="1" dirty="0"/>
              <a:t>sinus maxillaris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0CF8891-E147-4255-A416-FBD4E5D84E1E}"/>
              </a:ext>
            </a:extLst>
          </p:cNvPr>
          <p:cNvSpPr txBox="1"/>
          <p:nvPr/>
        </p:nvSpPr>
        <p:spPr>
          <a:xfrm>
            <a:off x="803974" y="5817484"/>
            <a:ext cx="4306885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CAVE: přenesené</a:t>
            </a:r>
            <a:r>
              <a:rPr lang="sk-SK" dirty="0"/>
              <a:t> bolesti zub</a:t>
            </a:r>
            <a:r>
              <a:rPr lang="cs-CZ" dirty="0"/>
              <a:t>ů při sinusitidě!</a:t>
            </a:r>
          </a:p>
        </p:txBody>
      </p:sp>
    </p:spTree>
    <p:extLst>
      <p:ext uri="{BB962C8B-B14F-4D97-AF65-F5344CB8AC3E}">
        <p14:creationId xmlns:p14="http://schemas.microsoft.com/office/powerpoint/2010/main" val="8919946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kupina 16">
            <a:extLst>
              <a:ext uri="{FF2B5EF4-FFF2-40B4-BE49-F238E27FC236}">
                <a16:creationId xmlns:a16="http://schemas.microsoft.com/office/drawing/2014/main" id="{000B71A2-6C62-4072-9E63-4448796D4D85}"/>
              </a:ext>
            </a:extLst>
          </p:cNvPr>
          <p:cNvGrpSpPr/>
          <p:nvPr/>
        </p:nvGrpSpPr>
        <p:grpSpPr>
          <a:xfrm>
            <a:off x="317023" y="284496"/>
            <a:ext cx="6771717" cy="2066818"/>
            <a:chOff x="317023" y="284496"/>
            <a:chExt cx="6771717" cy="2066818"/>
          </a:xfrm>
        </p:grpSpPr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3E98F7D4-CE97-469B-9911-800975335313}"/>
                </a:ext>
              </a:extLst>
            </p:cNvPr>
            <p:cNvSpPr txBox="1"/>
            <p:nvPr/>
          </p:nvSpPr>
          <p:spPr>
            <a:xfrm>
              <a:off x="382254" y="443400"/>
              <a:ext cx="670648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0070C0"/>
                  </a:solidFill>
                </a:rPr>
                <a:t>INFILTRAČNÍ ANESTEZIE NN. ALVEOLARES SUPERIORES POSTERIORES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70C0"/>
                  </a:solidFill>
                </a:rPr>
                <a:t>vpich nad apexem příslušného zubu z bukální strany 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70C0"/>
                  </a:solidFill>
                </a:rPr>
                <a:t>jehla zaváděná pod úhlem, směruje dorzokraniálně 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b="1" dirty="0">
                  <a:solidFill>
                    <a:srgbClr val="0070C0"/>
                  </a:solidFill>
                </a:rPr>
                <a:t>aplikace anestetika dorzálně a kraniálně od příslušných kořenů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70C0"/>
                  </a:solidFill>
                </a:rPr>
                <a:t>otvor jehly obrácen ke kosti  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cs-CZ" dirty="0">
                  <a:solidFill>
                    <a:srgbClr val="0070C0"/>
                  </a:solidFill>
                </a:rPr>
                <a:t>aplikace anestetika </a:t>
              </a:r>
              <a:r>
                <a:rPr lang="cs-CZ" b="1" dirty="0">
                  <a:solidFill>
                    <a:srgbClr val="0070C0"/>
                  </a:solidFill>
                </a:rPr>
                <a:t>supraperiostálně</a:t>
              </a:r>
              <a:r>
                <a:rPr lang="cs-CZ" dirty="0">
                  <a:solidFill>
                    <a:srgbClr val="0070C0"/>
                  </a:solidFill>
                </a:rPr>
                <a:t> (1-1,5 ml)</a:t>
              </a:r>
            </a:p>
          </p:txBody>
        </p:sp>
        <p:grpSp>
          <p:nvGrpSpPr>
            <p:cNvPr id="11" name="Skupina 10">
              <a:extLst>
                <a:ext uri="{FF2B5EF4-FFF2-40B4-BE49-F238E27FC236}">
                  <a16:creationId xmlns:a16="http://schemas.microsoft.com/office/drawing/2014/main" id="{129202AA-9F34-4A5E-8751-D0FFA43C3469}"/>
                </a:ext>
              </a:extLst>
            </p:cNvPr>
            <p:cNvGrpSpPr/>
            <p:nvPr/>
          </p:nvGrpSpPr>
          <p:grpSpPr>
            <a:xfrm>
              <a:off x="317023" y="284496"/>
              <a:ext cx="6706488" cy="2066818"/>
              <a:chOff x="211786" y="1074076"/>
              <a:chExt cx="6706488" cy="2642400"/>
            </a:xfrm>
          </p:grpSpPr>
          <p:cxnSp>
            <p:nvCxnSpPr>
              <p:cNvPr id="12" name="Přímá spojnice 11">
                <a:extLst>
                  <a:ext uri="{FF2B5EF4-FFF2-40B4-BE49-F238E27FC236}">
                    <a16:creationId xmlns:a16="http://schemas.microsoft.com/office/drawing/2014/main" id="{23283D6C-310C-4F59-B619-637E85E21A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786" y="3703540"/>
                <a:ext cx="6706488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Přímá spojnice 12">
                <a:extLst>
                  <a:ext uri="{FF2B5EF4-FFF2-40B4-BE49-F238E27FC236}">
                    <a16:creationId xmlns:a16="http://schemas.microsoft.com/office/drawing/2014/main" id="{B0747015-F5A0-4877-97E6-5419BACC79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786" y="1097237"/>
                <a:ext cx="6706488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Přímá spojnice 13">
                <a:extLst>
                  <a:ext uri="{FF2B5EF4-FFF2-40B4-BE49-F238E27FC236}">
                    <a16:creationId xmlns:a16="http://schemas.microsoft.com/office/drawing/2014/main" id="{26A945FE-C5A1-4B65-9707-FB83C5CCF1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786" y="1074076"/>
                <a:ext cx="0" cy="264240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6" name="Obrázek 15" descr="Obsah obrázku text&#10;&#10;Popis byl vytvořen automaticky">
            <a:extLst>
              <a:ext uri="{FF2B5EF4-FFF2-40B4-BE49-F238E27FC236}">
                <a16:creationId xmlns:a16="http://schemas.microsoft.com/office/drawing/2014/main" id="{D16562D9-38E1-4E96-8CF6-245AF0D0C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162" y="0"/>
            <a:ext cx="3438902" cy="6858000"/>
          </a:xfrm>
          <a:prstGeom prst="rect">
            <a:avLst/>
          </a:prstGeom>
        </p:spPr>
      </p:pic>
      <p:pic>
        <p:nvPicPr>
          <p:cNvPr id="5" name="Obrázek 4" descr="Obsah obrázku interiér, zelenina, zavřít&#10;&#10;Popis byl vytvořen automaticky">
            <a:extLst>
              <a:ext uri="{FF2B5EF4-FFF2-40B4-BE49-F238E27FC236}">
                <a16:creationId xmlns:a16="http://schemas.microsoft.com/office/drawing/2014/main" id="{6E8E7C5C-5083-46FB-83A3-CB67459AB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968" y="3634168"/>
            <a:ext cx="4314771" cy="2849880"/>
          </a:xfrm>
          <a:prstGeom prst="rect">
            <a:avLst/>
          </a:prstGeom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7AF0C5E5-582C-482E-A203-051C8E48C9C9}"/>
              </a:ext>
            </a:extLst>
          </p:cNvPr>
          <p:cNvCxnSpPr>
            <a:cxnSpLocks/>
          </p:cNvCxnSpPr>
          <p:nvPr/>
        </p:nvCxnSpPr>
        <p:spPr>
          <a:xfrm>
            <a:off x="6465707" y="5059108"/>
            <a:ext cx="79724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12DB6C81-0A72-4F22-B6D5-A3E63359589F}"/>
              </a:ext>
            </a:extLst>
          </p:cNvPr>
          <p:cNvSpPr txBox="1"/>
          <p:nvPr/>
        </p:nvSpPr>
        <p:spPr>
          <a:xfrm>
            <a:off x="317023" y="2577502"/>
            <a:ext cx="8010332" cy="64633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b="1" dirty="0"/>
              <a:t>Anestezie M</a:t>
            </a:r>
            <a:r>
              <a:rPr lang="cs-CZ" b="1" baseline="-25000" dirty="0"/>
              <a:t>1</a:t>
            </a:r>
            <a:r>
              <a:rPr lang="cs-CZ" b="1" dirty="0"/>
              <a:t> </a:t>
            </a:r>
            <a:r>
              <a:rPr lang="cs-CZ" dirty="0"/>
              <a:t>komplikována průběhem </a:t>
            </a:r>
            <a:r>
              <a:rPr lang="cs-CZ" b="1" i="1" dirty="0"/>
              <a:t>crista infrazygomatica </a:t>
            </a:r>
            <a:r>
              <a:rPr lang="cs-CZ" dirty="0"/>
              <a:t>(hutnější </a:t>
            </a:r>
            <a:r>
              <a:rPr lang="cs-CZ" dirty="0" err="1"/>
              <a:t>corticalis</a:t>
            </a:r>
            <a:r>
              <a:rPr lang="cs-CZ" dirty="0"/>
              <a:t>). </a:t>
            </a:r>
          </a:p>
          <a:p>
            <a:r>
              <a:rPr lang="cs-CZ" b="1" dirty="0"/>
              <a:t>Potřeba aplikace anestetika za kostěnou hranu a </a:t>
            </a:r>
            <a:r>
              <a:rPr lang="cs-CZ" b="1" dirty="0" err="1"/>
              <a:t>kraniálněji</a:t>
            </a:r>
            <a:r>
              <a:rPr lang="cs-CZ" b="1" dirty="0"/>
              <a:t>.</a:t>
            </a:r>
          </a:p>
        </p:txBody>
      </p:sp>
      <p:grpSp>
        <p:nvGrpSpPr>
          <p:cNvPr id="45" name="Skupina 44">
            <a:extLst>
              <a:ext uri="{FF2B5EF4-FFF2-40B4-BE49-F238E27FC236}">
                <a16:creationId xmlns:a16="http://schemas.microsoft.com/office/drawing/2014/main" id="{8CD244AA-490E-4B84-9E77-A35C4BA55C7C}"/>
              </a:ext>
            </a:extLst>
          </p:cNvPr>
          <p:cNvGrpSpPr/>
          <p:nvPr/>
        </p:nvGrpSpPr>
        <p:grpSpPr>
          <a:xfrm>
            <a:off x="512882" y="3353317"/>
            <a:ext cx="4548373" cy="3411633"/>
            <a:chOff x="512882" y="3353317"/>
            <a:chExt cx="4548373" cy="3411633"/>
          </a:xfrm>
        </p:grpSpPr>
        <p:grpSp>
          <p:nvGrpSpPr>
            <p:cNvPr id="26" name="Skupina 25">
              <a:extLst>
                <a:ext uri="{FF2B5EF4-FFF2-40B4-BE49-F238E27FC236}">
                  <a16:creationId xmlns:a16="http://schemas.microsoft.com/office/drawing/2014/main" id="{8946A680-23F1-49F4-9510-DF01026F1EB4}"/>
                </a:ext>
              </a:extLst>
            </p:cNvPr>
            <p:cNvGrpSpPr/>
            <p:nvPr/>
          </p:nvGrpSpPr>
          <p:grpSpPr>
            <a:xfrm>
              <a:off x="512882" y="3353317"/>
              <a:ext cx="3971780" cy="3411633"/>
              <a:chOff x="614391" y="3446367"/>
              <a:chExt cx="3971780" cy="3411633"/>
            </a:xfrm>
          </p:grpSpPr>
          <p:pic>
            <p:nvPicPr>
              <p:cNvPr id="20" name="Obrázek 19">
                <a:extLst>
                  <a:ext uri="{FF2B5EF4-FFF2-40B4-BE49-F238E27FC236}">
                    <a16:creationId xmlns:a16="http://schemas.microsoft.com/office/drawing/2014/main" id="{0D28D865-9FAB-4DE4-AC9F-FCBB0296AB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392" y="3446367"/>
                <a:ext cx="3970801" cy="3411633"/>
              </a:xfrm>
              <a:prstGeom prst="rect">
                <a:avLst/>
              </a:prstGeom>
            </p:spPr>
          </p:pic>
          <p:sp>
            <p:nvSpPr>
              <p:cNvPr id="21" name="Obdélník 20">
                <a:extLst>
                  <a:ext uri="{FF2B5EF4-FFF2-40B4-BE49-F238E27FC236}">
                    <a16:creationId xmlns:a16="http://schemas.microsoft.com/office/drawing/2014/main" id="{22F9F401-6C10-4CE4-A872-B7043AF102CB}"/>
                  </a:ext>
                </a:extLst>
              </p:cNvPr>
              <p:cNvSpPr/>
              <p:nvPr/>
            </p:nvSpPr>
            <p:spPr>
              <a:xfrm>
                <a:off x="614391" y="4463144"/>
                <a:ext cx="695763" cy="1698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2" name="Obdélník 21">
                <a:extLst>
                  <a:ext uri="{FF2B5EF4-FFF2-40B4-BE49-F238E27FC236}">
                    <a16:creationId xmlns:a16="http://schemas.microsoft.com/office/drawing/2014/main" id="{271FCE0F-A55F-4EC7-BFB5-AEA5E83663E1}"/>
                  </a:ext>
                </a:extLst>
              </p:cNvPr>
              <p:cNvSpPr/>
              <p:nvPr/>
            </p:nvSpPr>
            <p:spPr>
              <a:xfrm>
                <a:off x="614391" y="5067275"/>
                <a:ext cx="839940" cy="1698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3" name="Obdélník 22">
                <a:extLst>
                  <a:ext uri="{FF2B5EF4-FFF2-40B4-BE49-F238E27FC236}">
                    <a16:creationId xmlns:a16="http://schemas.microsoft.com/office/drawing/2014/main" id="{1BFD1686-62F4-4F42-979D-8FDA35806F08}"/>
                  </a:ext>
                </a:extLst>
              </p:cNvPr>
              <p:cNvSpPr/>
              <p:nvPr/>
            </p:nvSpPr>
            <p:spPr>
              <a:xfrm>
                <a:off x="3887670" y="4548052"/>
                <a:ext cx="695763" cy="1698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4" name="Obdélník 23">
                <a:extLst>
                  <a:ext uri="{FF2B5EF4-FFF2-40B4-BE49-F238E27FC236}">
                    <a16:creationId xmlns:a16="http://schemas.microsoft.com/office/drawing/2014/main" id="{D188A0FB-CF0F-473A-BFA1-C256DFCF80E6}"/>
                  </a:ext>
                </a:extLst>
              </p:cNvPr>
              <p:cNvSpPr/>
              <p:nvPr/>
            </p:nvSpPr>
            <p:spPr>
              <a:xfrm>
                <a:off x="3890408" y="5618117"/>
                <a:ext cx="695763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25" name="Obdélník 24">
                <a:extLst>
                  <a:ext uri="{FF2B5EF4-FFF2-40B4-BE49-F238E27FC236}">
                    <a16:creationId xmlns:a16="http://schemas.microsoft.com/office/drawing/2014/main" id="{49905B52-7D84-427A-90DB-F16F0620194B}"/>
                  </a:ext>
                </a:extLst>
              </p:cNvPr>
              <p:cNvSpPr/>
              <p:nvPr/>
            </p:nvSpPr>
            <p:spPr>
              <a:xfrm>
                <a:off x="614391" y="6264448"/>
                <a:ext cx="695763" cy="1698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41" name="TextovéPole 40">
              <a:extLst>
                <a:ext uri="{FF2B5EF4-FFF2-40B4-BE49-F238E27FC236}">
                  <a16:creationId xmlns:a16="http://schemas.microsoft.com/office/drawing/2014/main" id="{20CEA03E-79BB-43E1-A61D-B3C0011091A1}"/>
                </a:ext>
              </a:extLst>
            </p:cNvPr>
            <p:cNvSpPr txBox="1"/>
            <p:nvPr/>
          </p:nvSpPr>
          <p:spPr>
            <a:xfrm>
              <a:off x="3696394" y="5464893"/>
              <a:ext cx="13648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b="1" dirty="0"/>
                <a:t>Crista </a:t>
              </a:r>
            </a:p>
            <a:p>
              <a:r>
                <a:rPr lang="cs-CZ" sz="1400" b="1" dirty="0"/>
                <a:t>infrazygomatica</a:t>
              </a:r>
            </a:p>
          </p:txBody>
        </p:sp>
        <p:cxnSp>
          <p:nvCxnSpPr>
            <p:cNvPr id="43" name="Přímá spojnice 42">
              <a:extLst>
                <a:ext uri="{FF2B5EF4-FFF2-40B4-BE49-F238E27FC236}">
                  <a16:creationId xmlns:a16="http://schemas.microsoft.com/office/drawing/2014/main" id="{A190B471-D38D-49A9-B970-68FCD4A0F5ED}"/>
                </a:ext>
              </a:extLst>
            </p:cNvPr>
            <p:cNvCxnSpPr>
              <a:cxnSpLocks/>
              <a:stCxn id="41" idx="1"/>
              <a:endCxn id="40" idx="1"/>
            </p:cNvCxnSpPr>
            <p:nvPr/>
          </p:nvCxnSpPr>
          <p:spPr>
            <a:xfrm flipH="1">
              <a:off x="2557401" y="5726503"/>
              <a:ext cx="1138993" cy="1206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Volný tvar: obrazec 39">
              <a:extLst>
                <a:ext uri="{FF2B5EF4-FFF2-40B4-BE49-F238E27FC236}">
                  <a16:creationId xmlns:a16="http://schemas.microsoft.com/office/drawing/2014/main" id="{5484ADF4-7923-45E2-9640-948CF5881482}"/>
                </a:ext>
              </a:extLst>
            </p:cNvPr>
            <p:cNvSpPr/>
            <p:nvPr/>
          </p:nvSpPr>
          <p:spPr>
            <a:xfrm>
              <a:off x="2554406" y="5612062"/>
              <a:ext cx="148046" cy="574766"/>
            </a:xfrm>
            <a:custGeom>
              <a:avLst/>
              <a:gdLst>
                <a:gd name="connsiteX0" fmla="*/ 168880 w 168880"/>
                <a:gd name="connsiteY0" fmla="*/ 0 h 574766"/>
                <a:gd name="connsiteX1" fmla="*/ 3417 w 168880"/>
                <a:gd name="connsiteY1" fmla="*/ 235131 h 574766"/>
                <a:gd name="connsiteX2" fmla="*/ 73086 w 168880"/>
                <a:gd name="connsiteY2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880" h="574766">
                  <a:moveTo>
                    <a:pt x="168880" y="0"/>
                  </a:moveTo>
                  <a:cubicBezTo>
                    <a:pt x="94131" y="69668"/>
                    <a:pt x="19383" y="139337"/>
                    <a:pt x="3417" y="235131"/>
                  </a:cubicBezTo>
                  <a:cubicBezTo>
                    <a:pt x="-12549" y="330925"/>
                    <a:pt x="30268" y="452845"/>
                    <a:pt x="73086" y="574766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3439131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479DE3C6-AF38-4A4A-94B2-806CD5C61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30" y="270175"/>
            <a:ext cx="3829215" cy="3761290"/>
          </a:xfrm>
          <a:prstGeom prst="rect">
            <a:avLst/>
          </a:prstGeom>
        </p:spPr>
      </p:pic>
      <p:pic>
        <p:nvPicPr>
          <p:cNvPr id="19" name="Obrázek 18" descr="Obsah obrázku interiér, osoba, zavřít, zelenina&#10;&#10;Popis byl vytvořen automaticky">
            <a:extLst>
              <a:ext uri="{FF2B5EF4-FFF2-40B4-BE49-F238E27FC236}">
                <a16:creationId xmlns:a16="http://schemas.microsoft.com/office/drawing/2014/main" id="{115BC0C9-A9A6-4EAA-AE6E-048D07534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372" y="4126717"/>
            <a:ext cx="3827573" cy="2517693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0C1BF651-0FF1-42FA-A4CC-1C2D84D8CF85}"/>
              </a:ext>
            </a:extLst>
          </p:cNvPr>
          <p:cNvSpPr txBox="1"/>
          <p:nvPr/>
        </p:nvSpPr>
        <p:spPr>
          <a:xfrm>
            <a:off x="63791" y="209839"/>
            <a:ext cx="50827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REGIONÁLNÍ ANESTEZIE N. PALATINUS MAJOR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E5C1F2AD-EF98-4671-BCAA-2CDE5BA61094}"/>
              </a:ext>
            </a:extLst>
          </p:cNvPr>
          <p:cNvSpPr txBox="1"/>
          <p:nvPr/>
        </p:nvSpPr>
        <p:spPr>
          <a:xfrm>
            <a:off x="63791" y="694088"/>
            <a:ext cx="8143511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600" dirty="0"/>
              <a:t>kompletní blokáda → anestezie </a:t>
            </a:r>
            <a:r>
              <a:rPr lang="cs-CZ" sz="1600" dirty="0" err="1"/>
              <a:t>ipsilaterální</a:t>
            </a:r>
            <a:r>
              <a:rPr lang="cs-CZ" sz="1600" dirty="0"/>
              <a:t> poloviny tvrdého patra, palatinální gingivy po P</a:t>
            </a:r>
            <a:r>
              <a:rPr lang="cs-CZ" sz="1600" baseline="-25000" dirty="0"/>
              <a:t>1</a:t>
            </a:r>
            <a:r>
              <a:rPr lang="cs-CZ" sz="1600" dirty="0"/>
              <a:t> </a:t>
            </a:r>
          </a:p>
          <a:p>
            <a:r>
              <a:rPr lang="cs-CZ" sz="1600" dirty="0"/>
              <a:t>                                             a eventuálně palatinálních kořenů molárů a premolárů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600" dirty="0"/>
              <a:t>vhodná při zákrocích na </a:t>
            </a:r>
            <a:r>
              <a:rPr lang="cs-CZ" sz="1600" b="1" dirty="0"/>
              <a:t>M</a:t>
            </a:r>
            <a:r>
              <a:rPr lang="cs-CZ" sz="1600" b="1" baseline="-25000" dirty="0"/>
              <a:t>2</a:t>
            </a:r>
            <a:r>
              <a:rPr lang="cs-CZ" sz="1600" b="1" dirty="0"/>
              <a:t>, M</a:t>
            </a:r>
            <a:r>
              <a:rPr lang="cs-CZ" sz="1600" b="1" baseline="-25000" dirty="0"/>
              <a:t>3</a:t>
            </a:r>
          </a:p>
          <a:p>
            <a:pPr marL="285750" indent="-285750" defTabSz="896938">
              <a:buFont typeface="Wingdings" panose="05000000000000000000" pitchFamily="2" charset="2"/>
              <a:buChar char="Ø"/>
            </a:pPr>
            <a:r>
              <a:rPr lang="cs-CZ" sz="1600" i="1" dirty="0"/>
              <a:t>foramen palatinum majus</a:t>
            </a:r>
            <a:r>
              <a:rPr lang="cs-CZ" sz="1600" dirty="0"/>
              <a:t> → 1 cm mediálně od M</a:t>
            </a:r>
            <a:r>
              <a:rPr lang="cs-CZ" sz="1600" baseline="-25000" dirty="0"/>
              <a:t>2 </a:t>
            </a:r>
            <a:r>
              <a:rPr lang="cs-CZ" sz="1600" dirty="0"/>
              <a:t>- M</a:t>
            </a:r>
            <a:r>
              <a:rPr lang="cs-CZ" sz="1600" baseline="-25000" dirty="0"/>
              <a:t>3</a:t>
            </a:r>
            <a:r>
              <a:rPr lang="cs-CZ" sz="1600" dirty="0"/>
              <a:t> a 0,5 cm ventrálně </a:t>
            </a:r>
            <a:br>
              <a:rPr lang="cs-CZ" sz="1600" dirty="0"/>
            </a:br>
            <a:r>
              <a:rPr lang="cs-CZ" sz="1600" dirty="0"/>
              <a:t>			od </a:t>
            </a:r>
            <a:r>
              <a:rPr lang="cs-CZ" sz="1600" i="1" dirty="0"/>
              <a:t>hamulus pterygoideus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600" dirty="0"/>
              <a:t>možnosti: </a:t>
            </a:r>
          </a:p>
          <a:p>
            <a:pPr marL="627063" indent="-269875">
              <a:buFont typeface="+mj-lt"/>
              <a:buAutoNum type="arabicParenR"/>
            </a:pPr>
            <a:r>
              <a:rPr lang="cs-CZ" sz="1600" b="1" dirty="0">
                <a:solidFill>
                  <a:schemeClr val="accent2"/>
                </a:solidFill>
              </a:rPr>
              <a:t>zavedení zahnuté jehly do </a:t>
            </a:r>
            <a:r>
              <a:rPr lang="cs-CZ" sz="1600" b="1" i="1" dirty="0">
                <a:solidFill>
                  <a:schemeClr val="accent2"/>
                </a:solidFill>
              </a:rPr>
              <a:t>canalis palatinus major</a:t>
            </a:r>
            <a:r>
              <a:rPr lang="cs-CZ" sz="1600" b="1" dirty="0">
                <a:solidFill>
                  <a:schemeClr val="accent2"/>
                </a:solidFill>
              </a:rPr>
              <a:t> dorzálním směrem pod úhlem 45° </a:t>
            </a:r>
          </a:p>
          <a:p>
            <a:pPr marL="642938" indent="-285750">
              <a:buFontTx/>
              <a:buChar char="-"/>
            </a:pPr>
            <a:r>
              <a:rPr lang="cs-CZ" sz="1600" dirty="0">
                <a:solidFill>
                  <a:schemeClr val="accent2"/>
                </a:solidFill>
              </a:rPr>
              <a:t>rizikovější, možnost poranění nervově-cévních struktur </a:t>
            </a:r>
          </a:p>
          <a:p>
            <a:pPr marL="642938" indent="-285750">
              <a:buFontTx/>
              <a:buChar char="-"/>
            </a:pPr>
            <a:r>
              <a:rPr lang="cs-CZ" sz="1600" dirty="0">
                <a:solidFill>
                  <a:schemeClr val="accent2"/>
                </a:solidFill>
              </a:rPr>
              <a:t>při krátkém kanálu difuze anestetika ke </a:t>
            </a:r>
            <a:r>
              <a:rPr lang="cs-CZ" sz="1600" i="1" dirty="0">
                <a:solidFill>
                  <a:schemeClr val="accent2"/>
                </a:solidFill>
              </a:rPr>
              <a:t>ganglion pterygopalatinum</a:t>
            </a:r>
            <a:r>
              <a:rPr lang="cs-CZ" sz="1600" dirty="0">
                <a:solidFill>
                  <a:schemeClr val="accent2"/>
                </a:solidFill>
              </a:rPr>
              <a:t> (diplopie) </a:t>
            </a:r>
          </a:p>
          <a:p>
            <a:pPr marL="642938" indent="-285750">
              <a:buFontTx/>
              <a:buChar char="-"/>
            </a:pPr>
            <a:r>
              <a:rPr lang="cs-CZ" sz="1600" b="1" dirty="0">
                <a:solidFill>
                  <a:schemeClr val="accent2"/>
                </a:solidFill>
              </a:rPr>
              <a:t>nutnost aspirace </a:t>
            </a:r>
          </a:p>
          <a:p>
            <a:pPr marL="357188">
              <a:tabLst>
                <a:tab pos="357188" algn="l"/>
              </a:tabLst>
            </a:pPr>
            <a:r>
              <a:rPr lang="cs-CZ" sz="1600" b="1" dirty="0">
                <a:solidFill>
                  <a:srgbClr val="0070C0"/>
                </a:solidFill>
              </a:rPr>
              <a:t>2)  opich okolí </a:t>
            </a:r>
            <a:r>
              <a:rPr lang="cs-CZ" sz="1600" b="1" i="1" dirty="0">
                <a:solidFill>
                  <a:srgbClr val="0070C0"/>
                </a:solidFill>
              </a:rPr>
              <a:t>foramen palatinum majus</a:t>
            </a:r>
            <a:r>
              <a:rPr lang="cs-CZ" sz="1600" b="1" dirty="0">
                <a:solidFill>
                  <a:srgbClr val="0070C0"/>
                </a:solidFill>
              </a:rPr>
              <a:t> rovnou jehlou </a:t>
            </a:r>
          </a:p>
          <a:p>
            <a:pPr marL="642938" indent="-285750">
              <a:buFontTx/>
              <a:buChar char="-"/>
            </a:pPr>
            <a:r>
              <a:rPr lang="cs-CZ" sz="1600" dirty="0">
                <a:solidFill>
                  <a:srgbClr val="0070C0"/>
                </a:solidFill>
              </a:rPr>
              <a:t>bezpečnější, bolestivá </a:t>
            </a:r>
          </a:p>
          <a:p>
            <a:pPr marL="642938" indent="-285750">
              <a:buFontTx/>
              <a:buChar char="-"/>
            </a:pPr>
            <a:r>
              <a:rPr lang="cs-CZ" sz="1600" b="1" dirty="0">
                <a:solidFill>
                  <a:srgbClr val="0070C0"/>
                </a:solidFill>
              </a:rPr>
              <a:t>také nutnost aspirace </a:t>
            </a:r>
          </a:p>
        </p:txBody>
      </p:sp>
      <p:pic>
        <p:nvPicPr>
          <p:cNvPr id="13" name="Obrázek 12" descr="Obsah obrázku osoba, zavřít&#10;&#10;Popis byl vytvořen automaticky">
            <a:extLst>
              <a:ext uri="{FF2B5EF4-FFF2-40B4-BE49-F238E27FC236}">
                <a16:creationId xmlns:a16="http://schemas.microsoft.com/office/drawing/2014/main" id="{E70C542A-B595-47C5-871D-3752438163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41" y="4266138"/>
            <a:ext cx="3630250" cy="231212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26" name="Obrázek 25" descr="Obsah obrázku osoba, interiér, zavřít&#10;&#10;Popis byl vytvořen automaticky">
            <a:extLst>
              <a:ext uri="{FF2B5EF4-FFF2-40B4-BE49-F238E27FC236}">
                <a16:creationId xmlns:a16="http://schemas.microsoft.com/office/drawing/2014/main" id="{DD314E20-23A7-42C1-816F-A43B88B750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760" y="4262387"/>
            <a:ext cx="3630250" cy="231212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9C6D670A-F489-4366-AB42-D4978A5029CA}"/>
              </a:ext>
            </a:extLst>
          </p:cNvPr>
          <p:cNvGrpSpPr/>
          <p:nvPr/>
        </p:nvGrpSpPr>
        <p:grpSpPr>
          <a:xfrm>
            <a:off x="8081554" y="106491"/>
            <a:ext cx="4032069" cy="6552000"/>
            <a:chOff x="8081554" y="115200"/>
            <a:chExt cx="4032069" cy="6552000"/>
          </a:xfrm>
        </p:grpSpPr>
        <p:cxnSp>
          <p:nvCxnSpPr>
            <p:cNvPr id="3" name="Přímá spojnice 2">
              <a:extLst>
                <a:ext uri="{FF2B5EF4-FFF2-40B4-BE49-F238E27FC236}">
                  <a16:creationId xmlns:a16="http://schemas.microsoft.com/office/drawing/2014/main" id="{B0A2336F-AE42-4208-8B18-12A7264B99EA}"/>
                </a:ext>
              </a:extLst>
            </p:cNvPr>
            <p:cNvCxnSpPr>
              <a:cxnSpLocks/>
            </p:cNvCxnSpPr>
            <p:nvPr/>
          </p:nvCxnSpPr>
          <p:spPr>
            <a:xfrm>
              <a:off x="8081554" y="115200"/>
              <a:ext cx="0" cy="655200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59DE585F-5300-4016-B112-6AC80FFAB407}"/>
                </a:ext>
              </a:extLst>
            </p:cNvPr>
            <p:cNvCxnSpPr>
              <a:cxnSpLocks/>
            </p:cNvCxnSpPr>
            <p:nvPr/>
          </p:nvCxnSpPr>
          <p:spPr>
            <a:xfrm>
              <a:off x="8081554" y="140400"/>
              <a:ext cx="4032069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98C15F5C-5A51-4740-A3BA-580541EF3560}"/>
              </a:ext>
            </a:extLst>
          </p:cNvPr>
          <p:cNvGrpSpPr/>
          <p:nvPr/>
        </p:nvGrpSpPr>
        <p:grpSpPr>
          <a:xfrm>
            <a:off x="115200" y="4126717"/>
            <a:ext cx="7704000" cy="2557213"/>
            <a:chOff x="115200" y="4126717"/>
            <a:chExt cx="7704000" cy="2557213"/>
          </a:xfrm>
        </p:grpSpPr>
        <p:cxnSp>
          <p:nvCxnSpPr>
            <p:cNvPr id="16" name="Přímá spojnice 15">
              <a:extLst>
                <a:ext uri="{FF2B5EF4-FFF2-40B4-BE49-F238E27FC236}">
                  <a16:creationId xmlns:a16="http://schemas.microsoft.com/office/drawing/2014/main" id="{A1622075-A6E3-468A-ADD4-42097A3EC9BB}"/>
                </a:ext>
              </a:extLst>
            </p:cNvPr>
            <p:cNvCxnSpPr>
              <a:cxnSpLocks/>
            </p:cNvCxnSpPr>
            <p:nvPr/>
          </p:nvCxnSpPr>
          <p:spPr>
            <a:xfrm>
              <a:off x="115200" y="4126717"/>
              <a:ext cx="7704000" cy="0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>
              <a:extLst>
                <a:ext uri="{FF2B5EF4-FFF2-40B4-BE49-F238E27FC236}">
                  <a16:creationId xmlns:a16="http://schemas.microsoft.com/office/drawing/2014/main" id="{7FD83337-AA2D-4BA6-9315-59A50F2BBA77}"/>
                </a:ext>
              </a:extLst>
            </p:cNvPr>
            <p:cNvCxnSpPr>
              <a:cxnSpLocks/>
            </p:cNvCxnSpPr>
            <p:nvPr/>
          </p:nvCxnSpPr>
          <p:spPr>
            <a:xfrm>
              <a:off x="140400" y="4126717"/>
              <a:ext cx="0" cy="2557213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65015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B64C1B47-F676-4C87-AF59-029A07B86CC8}"/>
              </a:ext>
            </a:extLst>
          </p:cNvPr>
          <p:cNvSpPr txBox="1"/>
          <p:nvPr/>
        </p:nvSpPr>
        <p:spPr>
          <a:xfrm>
            <a:off x="328836" y="718040"/>
            <a:ext cx="3950932" cy="57252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Zákroky zubních lékařů v dutině ústní působí porušení celistvosti inervovaných tkání → diskomfort až bolest → nutnost anestézie: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Celkové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b="1" dirty="0"/>
              <a:t>Lokální (místní)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cs-CZ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b="1" dirty="0"/>
              <a:t>Bolest = výsledek stimulace nociceptorů </a:t>
            </a:r>
            <a:r>
              <a:rPr lang="cs-CZ" dirty="0"/>
              <a:t>(</a:t>
            </a:r>
            <a:r>
              <a:rPr lang="cs-CZ" dirty="0" err="1"/>
              <a:t>Aδ</a:t>
            </a:r>
            <a:r>
              <a:rPr lang="cs-CZ" dirty="0"/>
              <a:t>, C vláken aferentních axonů)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cs-CZ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1865 Kokain</a:t>
            </a:r>
            <a:br>
              <a:rPr lang="cs-CZ" dirty="0"/>
            </a:br>
            <a:r>
              <a:rPr lang="cs-CZ" dirty="0"/>
              <a:t>1894 Prokain (Novokain)</a:t>
            </a:r>
            <a:br>
              <a:rPr lang="cs-CZ" dirty="0"/>
            </a:br>
            <a:r>
              <a:rPr lang="cs-CZ" dirty="0"/>
              <a:t>1943 Lidokain ...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E6847F4-7D53-4E09-9906-A16A78FD2A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52" b="2"/>
          <a:stretch/>
        </p:blipFill>
        <p:spPr>
          <a:xfrm>
            <a:off x="5410918" y="807593"/>
            <a:ext cx="6009218" cy="5239568"/>
          </a:xfrm>
          <a:prstGeom prst="rect">
            <a:avLst/>
          </a:prstGeom>
          <a:effectLst/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9E271EB7-57EF-4C63-8B5A-958ABE860D83}"/>
              </a:ext>
            </a:extLst>
          </p:cNvPr>
          <p:cNvSpPr/>
          <p:nvPr/>
        </p:nvSpPr>
        <p:spPr>
          <a:xfrm>
            <a:off x="328836" y="255812"/>
            <a:ext cx="914400" cy="15893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22998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A4C99C5E-7052-471E-9FDF-443DBE9BAA09}"/>
              </a:ext>
            </a:extLst>
          </p:cNvPr>
          <p:cNvSpPr txBox="1"/>
          <p:nvPr/>
        </p:nvSpPr>
        <p:spPr>
          <a:xfrm>
            <a:off x="170788" y="228089"/>
            <a:ext cx="4391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70C0"/>
                </a:solidFill>
              </a:rPr>
              <a:t>ANESTEZIE V OBLASTI TUBER MAXILLAE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8043016-72F9-44F9-91B4-F8711262B288}"/>
              </a:ext>
            </a:extLst>
          </p:cNvPr>
          <p:cNvSpPr txBox="1"/>
          <p:nvPr/>
        </p:nvSpPr>
        <p:spPr>
          <a:xfrm>
            <a:off x="170788" y="836023"/>
            <a:ext cx="6056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B0F0"/>
                </a:solidFill>
              </a:rPr>
              <a:t>1. ANESTEZIE NA NN. ALVEOLARES SUPERIORES POSTERIORES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878C0BC-7314-48A9-BFF1-998578C8B97C}"/>
              </a:ext>
            </a:extLst>
          </p:cNvPr>
          <p:cNvSpPr txBox="1"/>
          <p:nvPr/>
        </p:nvSpPr>
        <p:spPr>
          <a:xfrm>
            <a:off x="170788" y="3590543"/>
            <a:ext cx="3259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2. ANESTEZIE NA N. MAXILLARIS</a:t>
            </a:r>
          </a:p>
        </p:txBody>
      </p:sp>
      <p:pic>
        <p:nvPicPr>
          <p:cNvPr id="8" name="Obrázek 7" descr="Obsah obrázku osoba, interiér, zavřít&#10;&#10;Popis byl vytvořen automaticky">
            <a:extLst>
              <a:ext uri="{FF2B5EF4-FFF2-40B4-BE49-F238E27FC236}">
                <a16:creationId xmlns:a16="http://schemas.microsoft.com/office/drawing/2014/main" id="{20D94CD6-D674-4DB8-854E-4AFB29590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554" y="3529274"/>
            <a:ext cx="4807027" cy="3175551"/>
          </a:xfrm>
          <a:prstGeom prst="rect">
            <a:avLst/>
          </a:prstGeom>
        </p:spPr>
      </p:pic>
      <p:pic>
        <p:nvPicPr>
          <p:cNvPr id="10" name="Obrázek 9" descr="Obsah obrázku savci, snězeno&#10;&#10;Popis byl vytvořen automaticky">
            <a:extLst>
              <a:ext uri="{FF2B5EF4-FFF2-40B4-BE49-F238E27FC236}">
                <a16:creationId xmlns:a16="http://schemas.microsoft.com/office/drawing/2014/main" id="{E340C698-80AC-4ADF-A43D-A3DAF6ED2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554" y="209839"/>
            <a:ext cx="4807027" cy="3185204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0F9DD496-C25A-4AAF-A388-F4896D59272B}"/>
              </a:ext>
            </a:extLst>
          </p:cNvPr>
          <p:cNvSpPr txBox="1"/>
          <p:nvPr/>
        </p:nvSpPr>
        <p:spPr>
          <a:xfrm>
            <a:off x="170788" y="1135686"/>
            <a:ext cx="65696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regionální anestezie všech molárů (kromě </a:t>
            </a:r>
            <a:r>
              <a:rPr lang="cs-CZ" sz="1600" dirty="0" err="1"/>
              <a:t>mesiobukálního</a:t>
            </a:r>
            <a:r>
              <a:rPr lang="cs-CZ" sz="1600" dirty="0"/>
              <a:t> kořene M</a:t>
            </a:r>
            <a:r>
              <a:rPr lang="cs-CZ" sz="1600" baseline="-25000" dirty="0"/>
              <a:t>1</a:t>
            </a:r>
            <a:r>
              <a:rPr lang="cs-CZ" sz="1600" dirty="0"/>
              <a:t>, </a:t>
            </a:r>
          </a:p>
          <a:p>
            <a:r>
              <a:rPr lang="cs-CZ" sz="1600" dirty="0"/>
              <a:t>      variabilně i palatinálních kořenů) a bukální gingivy molárů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jehlu zavádíme za </a:t>
            </a:r>
            <a:r>
              <a:rPr lang="cs-CZ" sz="1600" i="1" dirty="0"/>
              <a:t>crista infrazygomatica </a:t>
            </a:r>
            <a:r>
              <a:rPr lang="cs-CZ" sz="1600" dirty="0"/>
              <a:t>(distálně od M</a:t>
            </a:r>
            <a:r>
              <a:rPr lang="cs-CZ" sz="1600" baseline="-25000" dirty="0"/>
              <a:t>2</a:t>
            </a:r>
            <a:r>
              <a:rPr lang="cs-CZ" sz="1600" dirty="0"/>
              <a:t>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postupujeme supraperiostálně </a:t>
            </a:r>
            <a:r>
              <a:rPr lang="cs-CZ" sz="1600" dirty="0" err="1"/>
              <a:t>dorzomediálním</a:t>
            </a:r>
            <a:r>
              <a:rPr lang="cs-CZ" sz="1600" dirty="0"/>
              <a:t> směrem v neustálém kontaktu se zahnutou </a:t>
            </a:r>
            <a:r>
              <a:rPr lang="cs-CZ" sz="1600" i="1" dirty="0"/>
              <a:t>facies infratemporalis maxillae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b="1" dirty="0"/>
              <a:t>hloubka vpichu alespoň 2 cm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nutnost aspirace pro přítomnost </a:t>
            </a:r>
            <a:r>
              <a:rPr lang="cs-CZ" sz="1600" i="1" dirty="0"/>
              <a:t>plexus pterygoideus</a:t>
            </a:r>
            <a:endParaRPr lang="cs-CZ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deponujeme 1,5 ml anestetika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b="1" dirty="0"/>
              <a:t>riziko vzniku </a:t>
            </a:r>
            <a:r>
              <a:rPr lang="cs-CZ" sz="1600" b="1" dirty="0" err="1"/>
              <a:t>infratemporálního</a:t>
            </a:r>
            <a:r>
              <a:rPr lang="cs-CZ" sz="1600" b="1" dirty="0"/>
              <a:t> hematomu 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435FC5B-C27E-40C2-8BC1-80AD5834B343}"/>
              </a:ext>
            </a:extLst>
          </p:cNvPr>
          <p:cNvSpPr txBox="1"/>
          <p:nvPr/>
        </p:nvSpPr>
        <p:spPr>
          <a:xfrm>
            <a:off x="145960" y="3959875"/>
            <a:ext cx="65696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kmenová anestezie </a:t>
            </a:r>
            <a:r>
              <a:rPr lang="cs-CZ" sz="1600" i="1" dirty="0"/>
              <a:t>n. maxillaris</a:t>
            </a:r>
            <a:r>
              <a:rPr lang="cs-CZ" sz="1600" dirty="0"/>
              <a:t> ve </a:t>
            </a:r>
            <a:r>
              <a:rPr lang="cs-CZ" sz="1600" i="1" dirty="0"/>
              <a:t>fossa pterygopalatina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znecitlivění celé </a:t>
            </a:r>
            <a:r>
              <a:rPr lang="cs-CZ" sz="1600" dirty="0" err="1"/>
              <a:t>ipsilaterální</a:t>
            </a:r>
            <a:r>
              <a:rPr lang="cs-CZ" sz="1600" dirty="0"/>
              <a:t> poloviny </a:t>
            </a:r>
            <a:r>
              <a:rPr lang="cs-CZ" sz="1600" i="1" dirty="0"/>
              <a:t>maxilly</a:t>
            </a:r>
            <a:r>
              <a:rPr lang="cs-CZ" sz="1600" dirty="0"/>
              <a:t> včetně sliznice horního rtu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použití speciální zahnuté jehly (45°)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vpich distálně od M</a:t>
            </a:r>
            <a:r>
              <a:rPr lang="cs-CZ" sz="1600" baseline="-25000" dirty="0"/>
              <a:t>3</a:t>
            </a:r>
            <a:r>
              <a:rPr lang="cs-CZ" sz="1600" dirty="0"/>
              <a:t>, postup supraperiostálně </a:t>
            </a:r>
            <a:r>
              <a:rPr lang="cs-CZ" sz="1600" dirty="0" err="1"/>
              <a:t>dorzomediálním</a:t>
            </a:r>
            <a:r>
              <a:rPr lang="cs-CZ" sz="1600" dirty="0"/>
              <a:t> směrem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b="1" dirty="0"/>
              <a:t>hloubka vpichu cca 3,5 cm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nutnost aspirace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b="1" dirty="0"/>
              <a:t>riziko vzniku </a:t>
            </a:r>
            <a:r>
              <a:rPr lang="cs-CZ" sz="1600" b="1" dirty="0" err="1"/>
              <a:t>infratemporálního</a:t>
            </a:r>
            <a:r>
              <a:rPr lang="cs-CZ" sz="1600" b="1" dirty="0"/>
              <a:t> hematomu 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B76B60B9-FCC7-4F28-AA86-1D1A4C9CF1DE}"/>
              </a:ext>
            </a:extLst>
          </p:cNvPr>
          <p:cNvCxnSpPr>
            <a:cxnSpLocks/>
          </p:cNvCxnSpPr>
          <p:nvPr/>
        </p:nvCxnSpPr>
        <p:spPr>
          <a:xfrm>
            <a:off x="8207421" y="1767268"/>
            <a:ext cx="797242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C7828C42-C165-4845-B76A-95DAB1BD66CF}"/>
              </a:ext>
            </a:extLst>
          </p:cNvPr>
          <p:cNvCxnSpPr>
            <a:cxnSpLocks/>
          </p:cNvCxnSpPr>
          <p:nvPr/>
        </p:nvCxnSpPr>
        <p:spPr>
          <a:xfrm>
            <a:off x="8882336" y="4950251"/>
            <a:ext cx="797242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8546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E443FD7-A66B-4AA0-872D-B088B9BC5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F967165-C601-4CF3-A1C1-4EA7F199E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095" y="851517"/>
            <a:ext cx="5238466" cy="29914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Anest</a:t>
            </a:r>
            <a:r>
              <a:rPr lang="cs-CZ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é</a:t>
            </a:r>
            <a:r>
              <a:rPr lang="en-US" sz="6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zie</a:t>
            </a:r>
            <a:r>
              <a:rPr lang="en-US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cs-CZ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 </a:t>
            </a:r>
            <a:r>
              <a:rPr lang="en-US" sz="6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oblasti</a:t>
            </a:r>
            <a:r>
              <a:rPr lang="en-US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ma</a:t>
            </a:r>
            <a:r>
              <a:rPr lang="cs-CZ" sz="6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ndibuly</a:t>
            </a:r>
            <a:endParaRPr lang="en-US" sz="6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04BE0EF-3561-49B4-9A29-F283168A9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0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3 h 5154967"/>
              <a:gd name="connsiteX37" fmla="*/ 1625714 w 6184806"/>
              <a:gd name="connsiteY37" fmla="*/ 109243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2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0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3"/>
                  <a:pt x="2445216" y="109243"/>
                </a:cubicBezTo>
                <a:cubicBezTo>
                  <a:pt x="1625714" y="109243"/>
                  <a:pt x="1625714" y="109243"/>
                  <a:pt x="1625714" y="109243"/>
                </a:cubicBezTo>
                <a:cubicBezTo>
                  <a:pt x="1572615" y="109243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7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2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Grafický objekt 8" descr="Jehla se souvislou výplní">
            <a:extLst>
              <a:ext uri="{FF2B5EF4-FFF2-40B4-BE49-F238E27FC236}">
                <a16:creationId xmlns:a16="http://schemas.microsoft.com/office/drawing/2014/main" id="{20F3CDD7-3D29-47ED-A782-B09555D67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31503" y="2129307"/>
            <a:ext cx="3217333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731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Obrázek 36">
            <a:extLst>
              <a:ext uri="{FF2B5EF4-FFF2-40B4-BE49-F238E27FC236}">
                <a16:creationId xmlns:a16="http://schemas.microsoft.com/office/drawing/2014/main" id="{640DD2DE-DCFD-B7F3-B9FA-44F2F9978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46" y="954788"/>
            <a:ext cx="6862014" cy="4674487"/>
          </a:xfrm>
          <a:prstGeom prst="rect">
            <a:avLst/>
          </a:prstGeom>
        </p:spPr>
      </p:pic>
      <p:sp>
        <p:nvSpPr>
          <p:cNvPr id="38" name="TextovéPole 37">
            <a:extLst>
              <a:ext uri="{FF2B5EF4-FFF2-40B4-BE49-F238E27FC236}">
                <a16:creationId xmlns:a16="http://schemas.microsoft.com/office/drawing/2014/main" id="{E989EA03-0746-2622-421B-0A3EC9BA93B0}"/>
              </a:ext>
            </a:extLst>
          </p:cNvPr>
          <p:cNvSpPr txBox="1"/>
          <p:nvPr/>
        </p:nvSpPr>
        <p:spPr>
          <a:xfrm>
            <a:off x="410309" y="1152217"/>
            <a:ext cx="4590316" cy="95345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/>
              <a:t>ZUBY</a:t>
            </a:r>
          </a:p>
          <a:p>
            <a:r>
              <a:rPr lang="cs-CZ" sz="1600" dirty="0"/>
              <a:t>I</a:t>
            </a:r>
            <a:r>
              <a:rPr lang="cs-CZ" sz="1600" baseline="-25000" dirty="0"/>
              <a:t>1</a:t>
            </a:r>
            <a:r>
              <a:rPr lang="cs-CZ" sz="1600" dirty="0"/>
              <a:t>, I</a:t>
            </a:r>
            <a:r>
              <a:rPr lang="cs-CZ" sz="1600" baseline="-25000" dirty="0"/>
              <a:t>2</a:t>
            </a:r>
            <a:r>
              <a:rPr lang="cs-CZ" sz="1600" dirty="0"/>
              <a:t>, C, P</a:t>
            </a:r>
            <a:r>
              <a:rPr lang="cs-CZ" sz="1600" baseline="-25000" dirty="0"/>
              <a:t>1</a:t>
            </a:r>
            <a:r>
              <a:rPr lang="cs-CZ" sz="1600" dirty="0"/>
              <a:t> – </a:t>
            </a:r>
            <a:r>
              <a:rPr lang="cs-CZ" sz="1600" i="1" dirty="0" err="1"/>
              <a:t>ramus</a:t>
            </a:r>
            <a:r>
              <a:rPr lang="cs-CZ" sz="1600" i="1" dirty="0"/>
              <a:t> incisivus n. alveolaris inferioris</a:t>
            </a:r>
          </a:p>
          <a:p>
            <a:r>
              <a:rPr lang="cs-CZ" sz="1600" dirty="0"/>
              <a:t>P</a:t>
            </a:r>
            <a:r>
              <a:rPr lang="cs-CZ" sz="1600" baseline="-25000" dirty="0"/>
              <a:t>2</a:t>
            </a:r>
            <a:r>
              <a:rPr lang="cs-CZ" sz="1600" dirty="0"/>
              <a:t>,</a:t>
            </a:r>
            <a:r>
              <a:rPr lang="cs-CZ" sz="1600" baseline="-25000" dirty="0"/>
              <a:t> </a:t>
            </a:r>
            <a:r>
              <a:rPr lang="cs-CZ" sz="1600" dirty="0"/>
              <a:t>M</a:t>
            </a:r>
            <a:r>
              <a:rPr lang="cs-CZ" sz="1600" baseline="-25000" dirty="0"/>
              <a:t>1</a:t>
            </a:r>
            <a:r>
              <a:rPr lang="cs-CZ" sz="1600" dirty="0"/>
              <a:t>-M</a:t>
            </a:r>
            <a:r>
              <a:rPr lang="cs-CZ" sz="1600" baseline="-25000" dirty="0"/>
              <a:t>3</a:t>
            </a:r>
            <a:r>
              <a:rPr lang="cs-CZ" sz="1600" dirty="0"/>
              <a:t> – </a:t>
            </a:r>
            <a:r>
              <a:rPr lang="cs-CZ" sz="1600" i="1" dirty="0"/>
              <a:t>n. alveolaris inferior</a:t>
            </a: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DBD41798-8EEF-DD9B-7E60-28C8CC0A1DA8}"/>
              </a:ext>
            </a:extLst>
          </p:cNvPr>
          <p:cNvSpPr txBox="1"/>
          <p:nvPr/>
        </p:nvSpPr>
        <p:spPr>
          <a:xfrm>
            <a:off x="410309" y="2942103"/>
            <a:ext cx="4590316" cy="23155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/>
              <a:t>DÁSEŇ</a:t>
            </a:r>
          </a:p>
          <a:p>
            <a:endParaRPr lang="cs-CZ" sz="1600" b="1" dirty="0"/>
          </a:p>
          <a:p>
            <a:r>
              <a:rPr lang="cs-CZ" sz="1600" b="1" dirty="0"/>
              <a:t>1. Vestibulární strana</a:t>
            </a:r>
          </a:p>
          <a:p>
            <a:r>
              <a:rPr lang="cs-CZ" sz="1600" dirty="0"/>
              <a:t>I</a:t>
            </a:r>
            <a:r>
              <a:rPr lang="cs-CZ" sz="1600" baseline="-25000" dirty="0"/>
              <a:t>1</a:t>
            </a:r>
            <a:r>
              <a:rPr lang="cs-CZ" sz="1600" dirty="0"/>
              <a:t>, I</a:t>
            </a:r>
            <a:r>
              <a:rPr lang="cs-CZ" sz="1600" baseline="-25000" dirty="0"/>
              <a:t>2</a:t>
            </a:r>
            <a:r>
              <a:rPr lang="cs-CZ" sz="1600" dirty="0"/>
              <a:t>, C, P</a:t>
            </a:r>
            <a:r>
              <a:rPr lang="cs-CZ" sz="1600" baseline="-25000" dirty="0"/>
              <a:t>1</a:t>
            </a:r>
            <a:r>
              <a:rPr lang="cs-CZ" sz="1600" dirty="0"/>
              <a:t>, P</a:t>
            </a:r>
            <a:r>
              <a:rPr lang="cs-CZ" sz="1600" baseline="-25000" dirty="0"/>
              <a:t>2</a:t>
            </a:r>
            <a:r>
              <a:rPr lang="cs-CZ" sz="1600" dirty="0"/>
              <a:t> – </a:t>
            </a:r>
            <a:r>
              <a:rPr lang="cs-CZ" sz="1600" i="1" dirty="0"/>
              <a:t>n. mentalis</a:t>
            </a:r>
          </a:p>
          <a:p>
            <a:r>
              <a:rPr lang="cs-CZ" sz="1600" dirty="0"/>
              <a:t>M</a:t>
            </a:r>
            <a:r>
              <a:rPr lang="cs-CZ" sz="1600" baseline="-25000" dirty="0"/>
              <a:t>1</a:t>
            </a:r>
            <a:r>
              <a:rPr lang="cs-CZ" sz="1600" dirty="0"/>
              <a:t>-M</a:t>
            </a:r>
            <a:r>
              <a:rPr lang="cs-CZ" sz="1600" baseline="-25000" dirty="0"/>
              <a:t>3</a:t>
            </a:r>
            <a:r>
              <a:rPr lang="cs-CZ" sz="1600" dirty="0"/>
              <a:t> – </a:t>
            </a:r>
            <a:r>
              <a:rPr lang="cs-CZ" sz="1600" i="1" dirty="0"/>
              <a:t>n. buccalis</a:t>
            </a:r>
          </a:p>
          <a:p>
            <a:endParaRPr lang="cs-CZ" sz="1600" i="1" dirty="0"/>
          </a:p>
          <a:p>
            <a:r>
              <a:rPr lang="cs-CZ" sz="1600" b="1" dirty="0"/>
              <a:t>2. Linguální strana </a:t>
            </a:r>
          </a:p>
          <a:p>
            <a:r>
              <a:rPr lang="cs-CZ" sz="1600" dirty="0"/>
              <a:t>I</a:t>
            </a:r>
            <a:r>
              <a:rPr lang="cs-CZ" sz="1600" baseline="-25000" dirty="0"/>
              <a:t>1</a:t>
            </a:r>
            <a:r>
              <a:rPr lang="cs-CZ" sz="1600" dirty="0"/>
              <a:t>, I</a:t>
            </a:r>
            <a:r>
              <a:rPr lang="cs-CZ" sz="1600" baseline="-25000" dirty="0"/>
              <a:t>2</a:t>
            </a:r>
            <a:r>
              <a:rPr lang="cs-CZ" sz="1600" dirty="0"/>
              <a:t>, C, P</a:t>
            </a:r>
            <a:r>
              <a:rPr lang="cs-CZ" sz="1600" baseline="-25000" dirty="0"/>
              <a:t>1</a:t>
            </a:r>
            <a:r>
              <a:rPr lang="cs-CZ" sz="1600" dirty="0"/>
              <a:t>,</a:t>
            </a:r>
            <a:r>
              <a:rPr lang="cs-CZ" sz="1600" baseline="-25000" dirty="0"/>
              <a:t> </a:t>
            </a:r>
            <a:r>
              <a:rPr lang="cs-CZ" sz="1600" dirty="0"/>
              <a:t>P</a:t>
            </a:r>
            <a:r>
              <a:rPr lang="cs-CZ" sz="1600" baseline="-25000" dirty="0"/>
              <a:t>2</a:t>
            </a:r>
            <a:r>
              <a:rPr lang="cs-CZ" sz="1600" dirty="0"/>
              <a:t>, M</a:t>
            </a:r>
            <a:r>
              <a:rPr lang="cs-CZ" sz="1600" baseline="-25000" dirty="0"/>
              <a:t>1</a:t>
            </a:r>
            <a:r>
              <a:rPr lang="cs-CZ" sz="1600" dirty="0"/>
              <a:t>-M</a:t>
            </a:r>
            <a:r>
              <a:rPr lang="cs-CZ" sz="1600" baseline="-25000" dirty="0"/>
              <a:t>3</a:t>
            </a:r>
            <a:r>
              <a:rPr lang="cs-CZ" sz="1600" dirty="0"/>
              <a:t> – </a:t>
            </a:r>
            <a:r>
              <a:rPr lang="cs-CZ" sz="1600" i="1" dirty="0"/>
              <a:t>n. lingualis</a:t>
            </a:r>
          </a:p>
        </p:txBody>
      </p:sp>
    </p:spTree>
    <p:extLst>
      <p:ext uri="{BB962C8B-B14F-4D97-AF65-F5344CB8AC3E}">
        <p14:creationId xmlns:p14="http://schemas.microsoft.com/office/powerpoint/2010/main" val="15836075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6AF5770-0139-F3FA-7DA2-CDB663EA1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91" y="0"/>
            <a:ext cx="9809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969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1EF5DF1-779F-940F-648D-86FF1BC02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63" y="6024"/>
            <a:ext cx="5252232" cy="685197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0649D67-87E2-D387-EBB5-C42414EFDA94}"/>
              </a:ext>
            </a:extLst>
          </p:cNvPr>
          <p:cNvSpPr txBox="1"/>
          <p:nvPr/>
        </p:nvSpPr>
        <p:spPr>
          <a:xfrm>
            <a:off x="267572" y="300382"/>
            <a:ext cx="6038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Atypické inervace mandibulárních zubů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A432CC4-21C1-BB7D-5B7B-BD684B746A2A}"/>
              </a:ext>
            </a:extLst>
          </p:cNvPr>
          <p:cNvSpPr txBox="1"/>
          <p:nvPr/>
        </p:nvSpPr>
        <p:spPr>
          <a:xfrm>
            <a:off x="267572" y="1200956"/>
            <a:ext cx="63222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inervace M</a:t>
            </a:r>
            <a:r>
              <a:rPr lang="cs-CZ" baseline="-25000" dirty="0"/>
              <a:t>3</a:t>
            </a:r>
            <a:r>
              <a:rPr lang="cs-CZ" dirty="0"/>
              <a:t> větvičkou z </a:t>
            </a:r>
            <a:r>
              <a:rPr lang="cs-CZ" i="1" dirty="0"/>
              <a:t>nervus buccalis</a:t>
            </a:r>
            <a:r>
              <a:rPr lang="cs-CZ" dirty="0"/>
              <a:t> (1)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inervace M</a:t>
            </a:r>
            <a:r>
              <a:rPr lang="cs-CZ" baseline="-25000" dirty="0"/>
              <a:t>3</a:t>
            </a:r>
            <a:r>
              <a:rPr lang="cs-CZ" dirty="0"/>
              <a:t> samostatní větvičkou z </a:t>
            </a:r>
            <a:r>
              <a:rPr lang="cs-CZ" i="1" dirty="0"/>
              <a:t>nervus alveolaris inferior</a:t>
            </a:r>
            <a:r>
              <a:rPr lang="cs-CZ" dirty="0"/>
              <a:t> (2)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inervace I</a:t>
            </a:r>
            <a:r>
              <a:rPr lang="cs-CZ" baseline="-25000" dirty="0"/>
              <a:t>1</a:t>
            </a:r>
            <a:r>
              <a:rPr lang="cs-CZ" dirty="0"/>
              <a:t> nebo I</a:t>
            </a:r>
            <a:r>
              <a:rPr lang="cs-CZ" baseline="-25000" dirty="0"/>
              <a:t>2</a:t>
            </a:r>
            <a:r>
              <a:rPr lang="cs-CZ" dirty="0"/>
              <a:t> větvičkou z </a:t>
            </a:r>
            <a:r>
              <a:rPr lang="cs-CZ" i="1" dirty="0"/>
              <a:t>nervus mylohyoideus</a:t>
            </a:r>
            <a:r>
              <a:rPr lang="cs-CZ" dirty="0"/>
              <a:t> (5)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DFDCAEB-223A-D7A7-CA14-31C2452E9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51" y="2724345"/>
            <a:ext cx="5252231" cy="338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20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AAF33EF1-E6E9-4380-8397-ACFF4B496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cs-CZ" sz="5400" b="1" dirty="0"/>
              <a:t>Anesté</a:t>
            </a:r>
            <a:r>
              <a:rPr lang="en-US" sz="5400" b="1" dirty="0"/>
              <a:t>zie řezáků</a:t>
            </a:r>
            <a:r>
              <a:rPr lang="cs-CZ" sz="5400" b="1" dirty="0"/>
              <a:t>, </a:t>
            </a:r>
            <a:r>
              <a:rPr lang="en-US" sz="5400" b="1" dirty="0"/>
              <a:t>špičáků</a:t>
            </a:r>
            <a:r>
              <a:rPr lang="cs-CZ" sz="5400" b="1" dirty="0"/>
              <a:t> a premolárů</a:t>
            </a:r>
            <a:endParaRPr lang="en-US" sz="5400" b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D93C41E-B717-4966-AE4A-D917E8D830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" r="-2" b="-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9817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44728E4E-BBC0-4182-943D-07AAA57C8283}"/>
              </a:ext>
            </a:extLst>
          </p:cNvPr>
          <p:cNvSpPr txBox="1"/>
          <p:nvPr/>
        </p:nvSpPr>
        <p:spPr>
          <a:xfrm>
            <a:off x="400595" y="5136437"/>
            <a:ext cx="5424049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CAVE: vestibulární infiltrační anestezie I</a:t>
            </a:r>
            <a:r>
              <a:rPr lang="cs-CZ" baseline="-25000" dirty="0"/>
              <a:t>2</a:t>
            </a:r>
            <a:r>
              <a:rPr lang="cs-CZ" dirty="0"/>
              <a:t> často bolestivá</a:t>
            </a:r>
          </a:p>
          <a:p>
            <a:r>
              <a:rPr lang="cs-CZ" dirty="0"/>
              <a:t>            pro odstup </a:t>
            </a:r>
            <a:r>
              <a:rPr lang="cs-CZ" i="1" dirty="0"/>
              <a:t>musculus mentalis</a:t>
            </a:r>
            <a:endParaRPr lang="cs-CZ" dirty="0"/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390AC93A-FE64-435D-B744-B358184AB12A}"/>
              </a:ext>
            </a:extLst>
          </p:cNvPr>
          <p:cNvGrpSpPr/>
          <p:nvPr/>
        </p:nvGrpSpPr>
        <p:grpSpPr>
          <a:xfrm>
            <a:off x="6096000" y="2081349"/>
            <a:ext cx="6027862" cy="4713234"/>
            <a:chOff x="5798378" y="1567368"/>
            <a:chExt cx="6325483" cy="5096586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70FD7A64-9E56-4D66-B71E-442A634D4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8378" y="1567368"/>
              <a:ext cx="6325483" cy="5096586"/>
            </a:xfrm>
            <a:prstGeom prst="rect">
              <a:avLst/>
            </a:prstGeom>
          </p:spPr>
        </p:pic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A53A22D9-ACA2-48DF-93D2-53F5E354ED4D}"/>
                </a:ext>
              </a:extLst>
            </p:cNvPr>
            <p:cNvSpPr/>
            <p:nvPr/>
          </p:nvSpPr>
          <p:spPr>
            <a:xfrm>
              <a:off x="5798378" y="1567368"/>
              <a:ext cx="3124636" cy="29912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A0790904-A679-4F9E-93D2-EBC78BB92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191" y="81431"/>
            <a:ext cx="2974671" cy="2766272"/>
          </a:xfrm>
          <a:prstGeom prst="rect">
            <a:avLst/>
          </a:prstGeom>
        </p:spPr>
      </p:pic>
      <p:grpSp>
        <p:nvGrpSpPr>
          <p:cNvPr id="13" name="Skupina 12">
            <a:extLst>
              <a:ext uri="{FF2B5EF4-FFF2-40B4-BE49-F238E27FC236}">
                <a16:creationId xmlns:a16="http://schemas.microsoft.com/office/drawing/2014/main" id="{3B0B76C6-AF90-4D7D-8940-5BE220855A2E}"/>
              </a:ext>
            </a:extLst>
          </p:cNvPr>
          <p:cNvGrpSpPr/>
          <p:nvPr/>
        </p:nvGrpSpPr>
        <p:grpSpPr>
          <a:xfrm>
            <a:off x="637684" y="600892"/>
            <a:ext cx="7713836" cy="3257005"/>
            <a:chOff x="-964693" y="0"/>
            <a:chExt cx="7713836" cy="3257005"/>
          </a:xfrm>
        </p:grpSpPr>
        <p:sp>
          <p:nvSpPr>
            <p:cNvPr id="8" name="Ovál 7">
              <a:extLst>
                <a:ext uri="{FF2B5EF4-FFF2-40B4-BE49-F238E27FC236}">
                  <a16:creationId xmlns:a16="http://schemas.microsoft.com/office/drawing/2014/main" id="{02DAF0B5-CC95-422C-8F96-C418DF9BD8F4}"/>
                </a:ext>
              </a:extLst>
            </p:cNvPr>
            <p:cNvSpPr/>
            <p:nvPr/>
          </p:nvSpPr>
          <p:spPr>
            <a:xfrm>
              <a:off x="-964693" y="0"/>
              <a:ext cx="7713836" cy="3257005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A8223D36-1C1A-49E3-BEE2-B6A7B5D7A0A1}"/>
                </a:ext>
              </a:extLst>
            </p:cNvPr>
            <p:cNvSpPr txBox="1"/>
            <p:nvPr/>
          </p:nvSpPr>
          <p:spPr>
            <a:xfrm>
              <a:off x="287698" y="474340"/>
              <a:ext cx="527670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563" indent="-182563">
                <a:buFontTx/>
                <a:buChar char="-"/>
              </a:pPr>
              <a:r>
                <a:rPr lang="cs-CZ" b="1" dirty="0"/>
                <a:t>v oblasti dolních řezáků a špičáků </a:t>
              </a:r>
              <a:r>
                <a:rPr lang="cs-CZ" dirty="0"/>
                <a:t>je plně dostačující</a:t>
              </a:r>
            </a:p>
            <a:p>
              <a:r>
                <a:rPr lang="cs-CZ" dirty="0"/>
                <a:t>   </a:t>
              </a:r>
              <a:r>
                <a:rPr lang="cs-CZ" b="1" dirty="0"/>
                <a:t>infiltrační anestezie z vestibulární strany</a:t>
              </a:r>
              <a:r>
                <a:rPr lang="cs-CZ" dirty="0"/>
                <a:t>, protože </a:t>
              </a:r>
            </a:p>
            <a:p>
              <a:r>
                <a:rPr lang="cs-CZ" dirty="0"/>
                <a:t>   </a:t>
              </a:r>
              <a:r>
                <a:rPr lang="cs-CZ" i="1" dirty="0" err="1"/>
                <a:t>corticalis</a:t>
              </a:r>
              <a:r>
                <a:rPr lang="cs-CZ" dirty="0"/>
                <a:t> zde umožňuje difuzi anestetika k </a:t>
              </a:r>
              <a:r>
                <a:rPr lang="cs-CZ" i="1" dirty="0"/>
                <a:t>plexus </a:t>
              </a:r>
            </a:p>
            <a:p>
              <a:r>
                <a:rPr lang="cs-CZ" i="1" dirty="0"/>
                <a:t>   dentalis inferior</a:t>
              </a:r>
              <a:r>
                <a:rPr lang="cs-CZ" dirty="0"/>
                <a:t> </a:t>
              </a:r>
            </a:p>
            <a:p>
              <a:pPr marL="182563" indent="-182563">
                <a:buFontTx/>
                <a:buChar char="-"/>
              </a:pPr>
              <a:r>
                <a:rPr lang="cs-CZ" b="1" dirty="0"/>
                <a:t>technika stejná jako při anestezii horní čelisti </a:t>
              </a:r>
            </a:p>
            <a:p>
              <a:pPr marL="182563" indent="-182563">
                <a:buFontTx/>
                <a:buChar char="-"/>
              </a:pPr>
              <a:r>
                <a:rPr lang="cs-CZ" dirty="0"/>
                <a:t>doplňková anestezie z </a:t>
              </a:r>
              <a:r>
                <a:rPr lang="cs-CZ" dirty="0" err="1"/>
                <a:t>linguální</a:t>
              </a:r>
              <a:r>
                <a:rPr lang="cs-CZ" dirty="0"/>
                <a:t> strany se uplatní </a:t>
              </a:r>
            </a:p>
            <a:p>
              <a:r>
                <a:rPr lang="cs-CZ" dirty="0"/>
                <a:t>    při širší vestibulární </a:t>
              </a:r>
              <a:r>
                <a:rPr lang="cs-CZ" i="1" dirty="0" err="1"/>
                <a:t>corticalis</a:t>
              </a:r>
              <a:r>
                <a:rPr lang="cs-CZ" dirty="0"/>
                <a:t> nebo při atypické </a:t>
              </a:r>
            </a:p>
            <a:p>
              <a:r>
                <a:rPr lang="cs-CZ" dirty="0"/>
                <a:t>    inervaci I</a:t>
              </a:r>
              <a:r>
                <a:rPr lang="cs-CZ" baseline="-25000" dirty="0"/>
                <a:t>1</a:t>
              </a:r>
              <a:r>
                <a:rPr lang="cs-CZ" dirty="0"/>
                <a:t> cestou </a:t>
              </a:r>
              <a:r>
                <a:rPr lang="cs-CZ" i="1" dirty="0"/>
                <a:t>n. mylohyoideus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15231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1A8185F-C7B4-406F-8E38-4DCBAE52C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72" y="2890981"/>
            <a:ext cx="5907824" cy="349805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CC168A0-CBF8-4346-A2BA-F19613C2302B}"/>
              </a:ext>
            </a:extLst>
          </p:cNvPr>
          <p:cNvSpPr txBox="1"/>
          <p:nvPr/>
        </p:nvSpPr>
        <p:spPr>
          <a:xfrm>
            <a:off x="267572" y="300382"/>
            <a:ext cx="3236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Anestézie r. incisivus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01E379F-4238-4171-B3EF-2F14C6E11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951" y="1582921"/>
            <a:ext cx="5325218" cy="356284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3F0235D-FF50-479C-91D9-A8C06685DF76}"/>
              </a:ext>
            </a:extLst>
          </p:cNvPr>
          <p:cNvSpPr txBox="1"/>
          <p:nvPr/>
        </p:nvSpPr>
        <p:spPr>
          <a:xfrm>
            <a:off x="304891" y="896156"/>
            <a:ext cx="607557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anestézie I</a:t>
            </a:r>
            <a:r>
              <a:rPr lang="cs-CZ" baseline="-25000" dirty="0"/>
              <a:t>1</a:t>
            </a:r>
            <a:r>
              <a:rPr lang="cs-CZ" dirty="0"/>
              <a:t>-I</a:t>
            </a:r>
            <a:r>
              <a:rPr lang="cs-CZ" baseline="-25000" dirty="0"/>
              <a:t>2</a:t>
            </a:r>
            <a:r>
              <a:rPr lang="cs-CZ" dirty="0"/>
              <a:t>, C, P</a:t>
            </a:r>
            <a:r>
              <a:rPr lang="cs-CZ" baseline="-25000" dirty="0"/>
              <a:t>1</a:t>
            </a:r>
            <a:r>
              <a:rPr lang="cs-CZ" dirty="0"/>
              <a:t>-P</a:t>
            </a:r>
            <a:r>
              <a:rPr lang="cs-CZ" baseline="-25000" dirty="0"/>
              <a:t>2 </a:t>
            </a:r>
            <a:r>
              <a:rPr lang="cs-CZ" dirty="0"/>
              <a:t>a přilehlé vestibulární dásně</a:t>
            </a:r>
            <a:endParaRPr lang="cs-CZ" baseline="-25000" dirty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vpich jehly ve </a:t>
            </a:r>
            <a:r>
              <a:rPr lang="cs-CZ" i="1" dirty="0"/>
              <a:t>fornix vestibuli inferior</a:t>
            </a:r>
            <a:r>
              <a:rPr lang="cs-CZ" dirty="0"/>
              <a:t> mezi C a P</a:t>
            </a:r>
            <a:r>
              <a:rPr lang="cs-CZ" baseline="-25000" dirty="0"/>
              <a:t>1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osa jehly směruje k </a:t>
            </a:r>
            <a:r>
              <a:rPr lang="cs-CZ" i="1" dirty="0"/>
              <a:t>foramen mentale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hloubka vpichu asi 5-6 mm do kontaktu s kostí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aspirace, aplikace cca 0,9 ml anestetika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v průběhu aplikace vyvíjet tlak prstem vůči </a:t>
            </a:r>
            <a:r>
              <a:rPr lang="cs-CZ" i="1" dirty="0"/>
              <a:t>foramen mentale </a:t>
            </a:r>
          </a:p>
        </p:txBody>
      </p:sp>
    </p:spTree>
    <p:extLst>
      <p:ext uri="{BB962C8B-B14F-4D97-AF65-F5344CB8AC3E}">
        <p14:creationId xmlns:p14="http://schemas.microsoft.com/office/powerpoint/2010/main" val="38156572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88747E0-2114-4A02-96A0-502B1712F4BD}"/>
              </a:ext>
            </a:extLst>
          </p:cNvPr>
          <p:cNvSpPr txBox="1"/>
          <p:nvPr/>
        </p:nvSpPr>
        <p:spPr>
          <a:xfrm>
            <a:off x="267572" y="300382"/>
            <a:ext cx="3357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Anestézie n. mentalis</a:t>
            </a: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39EDBDF2-2E6B-4B8D-AC4F-7543D19E0F4E}"/>
              </a:ext>
            </a:extLst>
          </p:cNvPr>
          <p:cNvGrpSpPr/>
          <p:nvPr/>
        </p:nvGrpSpPr>
        <p:grpSpPr>
          <a:xfrm>
            <a:off x="5661891" y="561992"/>
            <a:ext cx="6411127" cy="5734349"/>
            <a:chOff x="5564140" y="509433"/>
            <a:chExt cx="6499642" cy="5758750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5064567F-CEFD-4F74-AA87-DADCDAED3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4140" y="509433"/>
              <a:ext cx="6499642" cy="5758750"/>
            </a:xfrm>
            <a:prstGeom prst="rect">
              <a:avLst/>
            </a:prstGeom>
          </p:spPr>
        </p:pic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852E5311-06A2-4BD7-8D39-B6CF2185B10E}"/>
                </a:ext>
              </a:extLst>
            </p:cNvPr>
            <p:cNvSpPr/>
            <p:nvPr/>
          </p:nvSpPr>
          <p:spPr>
            <a:xfrm>
              <a:off x="5867400" y="5574083"/>
              <a:ext cx="457200" cy="4572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6" name="Obrázek 5">
            <a:extLst>
              <a:ext uri="{FF2B5EF4-FFF2-40B4-BE49-F238E27FC236}">
                <a16:creationId xmlns:a16="http://schemas.microsoft.com/office/drawing/2014/main" id="{9AB4ABC0-DDD5-472D-BE7E-D11B7DD5E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72" y="2990120"/>
            <a:ext cx="5394319" cy="335844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70ACE255-EDDC-4E39-A145-C619F6A11A5D}"/>
              </a:ext>
            </a:extLst>
          </p:cNvPr>
          <p:cNvSpPr txBox="1"/>
          <p:nvPr/>
        </p:nvSpPr>
        <p:spPr>
          <a:xfrm>
            <a:off x="317204" y="1025465"/>
            <a:ext cx="53902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doplňková anestézie vestibulární dásně I</a:t>
            </a:r>
            <a:r>
              <a:rPr lang="cs-CZ" baseline="-25000" dirty="0"/>
              <a:t>1</a:t>
            </a:r>
            <a:r>
              <a:rPr lang="cs-CZ" dirty="0"/>
              <a:t>-I</a:t>
            </a:r>
            <a:r>
              <a:rPr lang="cs-CZ" baseline="-25000" dirty="0"/>
              <a:t>2</a:t>
            </a:r>
            <a:r>
              <a:rPr lang="cs-CZ" dirty="0"/>
              <a:t>, C, P</a:t>
            </a:r>
            <a:r>
              <a:rPr lang="cs-CZ" baseline="-25000" dirty="0"/>
              <a:t>1</a:t>
            </a:r>
            <a:r>
              <a:rPr lang="cs-CZ" dirty="0"/>
              <a:t>-P</a:t>
            </a:r>
            <a:r>
              <a:rPr lang="cs-CZ" baseline="-25000" dirty="0"/>
              <a:t>2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vpich jehly ve </a:t>
            </a:r>
            <a:r>
              <a:rPr lang="cs-CZ" i="1" dirty="0"/>
              <a:t>fornix vestibuli inferior</a:t>
            </a:r>
            <a:r>
              <a:rPr lang="cs-CZ" dirty="0"/>
              <a:t> mezi C a P</a:t>
            </a:r>
            <a:r>
              <a:rPr lang="cs-CZ" baseline="-25000" dirty="0"/>
              <a:t>1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osa jehly směruje k </a:t>
            </a:r>
            <a:r>
              <a:rPr lang="cs-CZ" i="1" dirty="0"/>
              <a:t>foramen mentale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hloubka vpichu asi 5-6 mm, není nutný kontakt s kostí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aspirace, aplikace cca 0,6 ml anestetika</a:t>
            </a:r>
          </a:p>
        </p:txBody>
      </p:sp>
    </p:spTree>
    <p:extLst>
      <p:ext uri="{BB962C8B-B14F-4D97-AF65-F5344CB8AC3E}">
        <p14:creationId xmlns:p14="http://schemas.microsoft.com/office/powerpoint/2010/main" val="27397283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AAF33EF1-E6E9-4380-8397-ACFF4B496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5400" b="1" dirty="0"/>
              <a:t>Anestézie</a:t>
            </a:r>
            <a:r>
              <a:rPr lang="en-US" sz="5400" b="1" dirty="0"/>
              <a:t> </a:t>
            </a:r>
            <a:r>
              <a:rPr lang="cs-CZ" sz="5400" b="1" dirty="0"/>
              <a:t>molárů</a:t>
            </a:r>
            <a:endParaRPr lang="en-US" sz="5400" b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D93C41E-B717-4966-AE4A-D917E8D830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" r="-2" b="-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5981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C6569254-9AEB-4FC5-AE5D-40F6CA774793}"/>
              </a:ext>
            </a:extLst>
          </p:cNvPr>
          <p:cNvSpPr txBox="1"/>
          <p:nvPr/>
        </p:nvSpPr>
        <p:spPr>
          <a:xfrm>
            <a:off x="322217" y="365760"/>
            <a:ext cx="3197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Dělení lokální anestézie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A872341-4B89-4893-803D-BF5E9354A7CA}"/>
              </a:ext>
            </a:extLst>
          </p:cNvPr>
          <p:cNvSpPr txBox="1"/>
          <p:nvPr/>
        </p:nvSpPr>
        <p:spPr>
          <a:xfrm>
            <a:off x="322217" y="992778"/>
            <a:ext cx="461094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1. Dle způsobu aplikace:</a:t>
            </a:r>
          </a:p>
          <a:p>
            <a:pPr marL="627063" indent="-269875">
              <a:buFont typeface="+mj-lt"/>
              <a:buAutoNum type="alphaLcParenR"/>
            </a:pPr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Povrchová (topická, slizniční) </a:t>
            </a:r>
          </a:p>
          <a:p>
            <a:pPr marL="627063" indent="-269875">
              <a:buFont typeface="+mj-lt"/>
              <a:buAutoNum type="alphaLcParenR"/>
            </a:pPr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Infiltrační </a:t>
            </a:r>
          </a:p>
          <a:p>
            <a:pPr marL="984250" indent="-269875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B0F0"/>
                </a:solidFill>
              </a:rPr>
              <a:t>Intraligamentózní</a:t>
            </a:r>
            <a:r>
              <a:rPr lang="cs-CZ" b="1" dirty="0">
                <a:solidFill>
                  <a:srgbClr val="00B0F0"/>
                </a:solidFill>
              </a:rPr>
              <a:t> </a:t>
            </a:r>
          </a:p>
          <a:p>
            <a:pPr marL="984250" indent="-269875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B0F0"/>
                </a:solidFill>
              </a:rPr>
              <a:t>Intraseptální</a:t>
            </a:r>
            <a:r>
              <a:rPr lang="cs-CZ" b="1" dirty="0">
                <a:solidFill>
                  <a:srgbClr val="00B0F0"/>
                </a:solidFill>
              </a:rPr>
              <a:t> </a:t>
            </a:r>
          </a:p>
          <a:p>
            <a:pPr marL="984250" indent="-269875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B0F0"/>
                </a:solidFill>
              </a:rPr>
              <a:t>Intrapulpální</a:t>
            </a:r>
            <a:r>
              <a:rPr lang="cs-CZ" b="1" dirty="0">
                <a:solidFill>
                  <a:srgbClr val="00B0F0"/>
                </a:solidFill>
              </a:rPr>
              <a:t> </a:t>
            </a:r>
          </a:p>
          <a:p>
            <a:pPr marL="984250" indent="-269875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B0F0"/>
                </a:solidFill>
              </a:rPr>
              <a:t>Intraoseální</a:t>
            </a:r>
            <a:endParaRPr lang="cs-CZ" b="1" dirty="0">
              <a:solidFill>
                <a:srgbClr val="00B0F0"/>
              </a:solidFill>
            </a:endParaRPr>
          </a:p>
          <a:p>
            <a:pPr marL="627063" indent="-269875"/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c)  Svodná </a:t>
            </a:r>
          </a:p>
          <a:p>
            <a:pPr marL="1000125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B0F0"/>
                </a:solidFill>
              </a:rPr>
              <a:t>Regionální (kmenová, </a:t>
            </a:r>
            <a:r>
              <a:rPr lang="cs-CZ" b="1" dirty="0" err="1">
                <a:solidFill>
                  <a:srgbClr val="00B0F0"/>
                </a:solidFill>
              </a:rPr>
              <a:t>neuroaxiální</a:t>
            </a:r>
            <a:r>
              <a:rPr lang="cs-CZ" b="1" dirty="0">
                <a:solidFill>
                  <a:srgbClr val="00B0F0"/>
                </a:solidFill>
              </a:rPr>
              <a:t>) </a:t>
            </a:r>
          </a:p>
          <a:p>
            <a:pPr marL="1000125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B0F0"/>
                </a:solidFill>
              </a:rPr>
              <a:t>Epidurální </a:t>
            </a:r>
          </a:p>
          <a:p>
            <a:pPr marL="1000125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B0F0"/>
                </a:solidFill>
              </a:rPr>
              <a:t>Subarachnoideální</a:t>
            </a:r>
            <a:endParaRPr lang="cs-CZ" b="1" dirty="0">
              <a:solidFill>
                <a:srgbClr val="00B0F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EDE66DF-422C-4DE8-B438-C2408EDC4950}"/>
              </a:ext>
            </a:extLst>
          </p:cNvPr>
          <p:cNvSpPr txBox="1"/>
          <p:nvPr/>
        </p:nvSpPr>
        <p:spPr>
          <a:xfrm>
            <a:off x="6096000" y="992778"/>
            <a:ext cx="50049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2. Dle chemického složení:</a:t>
            </a:r>
          </a:p>
          <a:p>
            <a:pPr marL="357188"/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a) S esterovou vazbou</a:t>
            </a:r>
          </a:p>
          <a:p>
            <a:pPr marL="809625" indent="-182563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B0F0"/>
                </a:solidFill>
              </a:rPr>
              <a:t> kokain, prokain, </a:t>
            </a:r>
            <a:r>
              <a:rPr lang="cs-CZ" b="1" dirty="0" err="1">
                <a:solidFill>
                  <a:srgbClr val="00B0F0"/>
                </a:solidFill>
              </a:rPr>
              <a:t>tetrakain</a:t>
            </a:r>
            <a:endParaRPr lang="cs-CZ" b="1" dirty="0">
              <a:solidFill>
                <a:srgbClr val="00B0F0"/>
              </a:solidFill>
            </a:endParaRPr>
          </a:p>
          <a:p>
            <a:pPr marL="357187">
              <a:tabLst>
                <a:tab pos="714375" algn="l"/>
              </a:tabLst>
            </a:pPr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b) S amidovou vazbou</a:t>
            </a:r>
          </a:p>
          <a:p>
            <a:pPr marL="896938" indent="-269875" defTabSz="714375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B0F0"/>
                </a:solidFill>
              </a:rPr>
              <a:t>artikain</a:t>
            </a:r>
            <a:r>
              <a:rPr lang="cs-CZ" b="1" dirty="0">
                <a:solidFill>
                  <a:srgbClr val="00B0F0"/>
                </a:solidFill>
              </a:rPr>
              <a:t>, </a:t>
            </a:r>
            <a:r>
              <a:rPr lang="cs-CZ" b="1" dirty="0" err="1">
                <a:solidFill>
                  <a:srgbClr val="00B0F0"/>
                </a:solidFill>
              </a:rPr>
              <a:t>trimekain</a:t>
            </a:r>
            <a:r>
              <a:rPr lang="cs-CZ" b="1" dirty="0">
                <a:solidFill>
                  <a:srgbClr val="00B0F0"/>
                </a:solidFill>
              </a:rPr>
              <a:t>, lidokain, </a:t>
            </a:r>
            <a:r>
              <a:rPr lang="cs-CZ" b="1" dirty="0" err="1">
                <a:solidFill>
                  <a:srgbClr val="00B0F0"/>
                </a:solidFill>
              </a:rPr>
              <a:t>mepivakain</a:t>
            </a:r>
            <a:r>
              <a:rPr lang="cs-CZ" b="1" dirty="0">
                <a:solidFill>
                  <a:srgbClr val="00B0F0"/>
                </a:solidFill>
              </a:rPr>
              <a:t>,</a:t>
            </a:r>
          </a:p>
          <a:p>
            <a:pPr marL="627063">
              <a:tabLst>
                <a:tab pos="627063" algn="l"/>
              </a:tabLst>
            </a:pPr>
            <a:r>
              <a:rPr lang="cs-CZ" b="1" dirty="0">
                <a:solidFill>
                  <a:srgbClr val="00B0F0"/>
                </a:solidFill>
              </a:rPr>
              <a:t>     </a:t>
            </a:r>
            <a:r>
              <a:rPr lang="cs-CZ" b="1" dirty="0" err="1">
                <a:solidFill>
                  <a:srgbClr val="00B0F0"/>
                </a:solidFill>
              </a:rPr>
              <a:t>bupivakain</a:t>
            </a:r>
            <a:r>
              <a:rPr lang="cs-CZ" b="1" dirty="0">
                <a:solidFill>
                  <a:srgbClr val="00B0F0"/>
                </a:solidFill>
              </a:rPr>
              <a:t>, </a:t>
            </a:r>
            <a:r>
              <a:rPr lang="cs-CZ" b="1" dirty="0" err="1">
                <a:solidFill>
                  <a:srgbClr val="00B0F0"/>
                </a:solidFill>
              </a:rPr>
              <a:t>levobupivakain</a:t>
            </a:r>
            <a:r>
              <a:rPr lang="cs-CZ" b="1" dirty="0">
                <a:solidFill>
                  <a:srgbClr val="00B0F0"/>
                </a:solidFill>
              </a:rPr>
              <a:t>, </a:t>
            </a:r>
            <a:r>
              <a:rPr lang="cs-CZ" b="1" dirty="0" err="1">
                <a:solidFill>
                  <a:srgbClr val="00B0F0"/>
                </a:solidFill>
              </a:rPr>
              <a:t>ropivakain</a:t>
            </a:r>
            <a:endParaRPr lang="cs-CZ" b="1" dirty="0">
              <a:solidFill>
                <a:srgbClr val="00B0F0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E6BF8F5-3477-46DE-92E8-8F6745607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44481"/>
            <a:ext cx="5295334" cy="3133549"/>
          </a:xfrm>
          <a:prstGeom prst="rect">
            <a:avLst/>
          </a:prstGeom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94539714-311B-46C1-9F86-BBFA9DB706D9}"/>
              </a:ext>
            </a:extLst>
          </p:cNvPr>
          <p:cNvGrpSpPr/>
          <p:nvPr/>
        </p:nvGrpSpPr>
        <p:grpSpPr>
          <a:xfrm>
            <a:off x="637778" y="4472345"/>
            <a:ext cx="4015501" cy="1673997"/>
            <a:chOff x="637778" y="4472345"/>
            <a:chExt cx="4015501" cy="1673997"/>
          </a:xfrm>
        </p:grpSpPr>
        <p:sp>
          <p:nvSpPr>
            <p:cNvPr id="9" name="Šipka: pětiúhelník 8">
              <a:extLst>
                <a:ext uri="{FF2B5EF4-FFF2-40B4-BE49-F238E27FC236}">
                  <a16:creationId xmlns:a16="http://schemas.microsoft.com/office/drawing/2014/main" id="{AB204093-0DF3-45C5-A1B3-5C4B2B6FC08B}"/>
                </a:ext>
              </a:extLst>
            </p:cNvPr>
            <p:cNvSpPr/>
            <p:nvPr/>
          </p:nvSpPr>
          <p:spPr>
            <a:xfrm>
              <a:off x="637778" y="4472345"/>
              <a:ext cx="4015501" cy="1673997"/>
            </a:xfrm>
            <a:prstGeom prst="homePlate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A7FCD0F2-37FE-4104-A8E2-1F9661B16088}"/>
                </a:ext>
              </a:extLst>
            </p:cNvPr>
            <p:cNvSpPr txBox="1"/>
            <p:nvPr/>
          </p:nvSpPr>
          <p:spPr>
            <a:xfrm>
              <a:off x="726317" y="4570679"/>
              <a:ext cx="3460371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u="sng" dirty="0">
                  <a:solidFill>
                    <a:srgbClr val="FF0000"/>
                  </a:solidFill>
                </a:rPr>
                <a:t>Přídavek vasokonstrikční látky</a:t>
              </a:r>
              <a:r>
                <a:rPr lang="cs-CZ" u="sng" dirty="0">
                  <a:solidFill>
                    <a:srgbClr val="FF0000"/>
                  </a:solidFill>
                </a:rPr>
                <a:t>:</a:t>
              </a:r>
            </a:p>
            <a:p>
              <a:r>
                <a:rPr lang="cs-CZ" dirty="0">
                  <a:solidFill>
                    <a:srgbClr val="FF0000"/>
                  </a:solidFill>
                </a:rPr>
                <a:t>- ředění od 1:50 000 do 1:200 000 </a:t>
              </a:r>
            </a:p>
            <a:p>
              <a:r>
                <a:rPr lang="cs-CZ" b="1" dirty="0">
                  <a:solidFill>
                    <a:srgbClr val="FF0000"/>
                  </a:solidFill>
                </a:rPr>
                <a:t>- prodloužení působení anestetika</a:t>
              </a:r>
            </a:p>
            <a:p>
              <a:r>
                <a:rPr lang="cs-CZ" b="1" dirty="0">
                  <a:solidFill>
                    <a:srgbClr val="FF0000"/>
                  </a:solidFill>
                </a:rPr>
                <a:t>- potřeba menší dávky anestetika </a:t>
              </a:r>
            </a:p>
            <a:p>
              <a:r>
                <a:rPr lang="cs-CZ" b="1" dirty="0">
                  <a:solidFill>
                    <a:srgbClr val="FF0000"/>
                  </a:solidFill>
                </a:rPr>
                <a:t>- eliminace systémových účinků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18772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E173C2D2-8E8F-4D36-A488-C74407D8A00A}"/>
              </a:ext>
            </a:extLst>
          </p:cNvPr>
          <p:cNvSpPr txBox="1"/>
          <p:nvPr/>
        </p:nvSpPr>
        <p:spPr>
          <a:xfrm>
            <a:off x="1219633" y="906970"/>
            <a:ext cx="97527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U dospělých lidí je </a:t>
            </a:r>
            <a:r>
              <a:rPr lang="cs-CZ" sz="2800" b="1" i="1" dirty="0" err="1">
                <a:solidFill>
                  <a:srgbClr val="FF0000"/>
                </a:solidFill>
              </a:rPr>
              <a:t>corticalis</a:t>
            </a:r>
            <a:r>
              <a:rPr lang="cs-CZ" sz="2800" b="1" dirty="0">
                <a:solidFill>
                  <a:srgbClr val="FF0000"/>
                </a:solidFill>
              </a:rPr>
              <a:t> v oblasti premolárů a molárů široká </a:t>
            </a:r>
          </a:p>
          <a:p>
            <a:pPr algn="ctr"/>
            <a:r>
              <a:rPr lang="cs-CZ" sz="2800" b="1" dirty="0">
                <a:solidFill>
                  <a:srgbClr val="FF0000"/>
                </a:solidFill>
              </a:rPr>
              <a:t>a neumožňuje difuzi anestetika k </a:t>
            </a:r>
            <a:r>
              <a:rPr lang="cs-CZ" sz="2800" b="1" i="1" dirty="0">
                <a:solidFill>
                  <a:srgbClr val="FF0000"/>
                </a:solidFill>
              </a:rPr>
              <a:t>plexus alveolaris inferior.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BCE52E4-9CF4-4A14-A33B-A1C11935557D}"/>
              </a:ext>
            </a:extLst>
          </p:cNvPr>
          <p:cNvSpPr txBox="1"/>
          <p:nvPr/>
        </p:nvSpPr>
        <p:spPr>
          <a:xfrm>
            <a:off x="2550574" y="4519870"/>
            <a:ext cx="70908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b="1" dirty="0">
                <a:solidFill>
                  <a:srgbClr val="00B050"/>
                </a:solidFill>
              </a:rPr>
              <a:t>Nutno použít regionální (</a:t>
            </a:r>
            <a:r>
              <a:rPr lang="cs-CZ" sz="2800" b="1" i="1" dirty="0">
                <a:solidFill>
                  <a:srgbClr val="00B050"/>
                </a:solidFill>
              </a:rPr>
              <a:t>n. alveolaris inferior</a:t>
            </a:r>
            <a:r>
              <a:rPr lang="cs-CZ" sz="2800" b="1" dirty="0">
                <a:solidFill>
                  <a:srgbClr val="00B050"/>
                </a:solidFill>
              </a:rPr>
              <a:t>) </a:t>
            </a:r>
          </a:p>
          <a:p>
            <a:pPr algn="ctr"/>
            <a:r>
              <a:rPr lang="cs-CZ" sz="2800" b="1" dirty="0">
                <a:solidFill>
                  <a:srgbClr val="00B050"/>
                </a:solidFill>
              </a:rPr>
              <a:t>nebo kmenovou anestezii (</a:t>
            </a:r>
            <a:r>
              <a:rPr lang="cs-CZ" sz="2800" b="1" i="1" dirty="0">
                <a:solidFill>
                  <a:srgbClr val="00B050"/>
                </a:solidFill>
              </a:rPr>
              <a:t>n. mandibularis</a:t>
            </a:r>
            <a:r>
              <a:rPr lang="cs-CZ" sz="2800" b="1" dirty="0">
                <a:solidFill>
                  <a:srgbClr val="00B050"/>
                </a:solidFill>
              </a:rPr>
              <a:t>).</a:t>
            </a:r>
            <a:endParaRPr lang="cs-CZ" sz="2800" b="1" i="1" dirty="0">
              <a:solidFill>
                <a:srgbClr val="00B050"/>
              </a:solidFill>
            </a:endParaRPr>
          </a:p>
        </p:txBody>
      </p:sp>
      <p:sp>
        <p:nvSpPr>
          <p:cNvPr id="2" name="Šipka: dolů 1">
            <a:extLst>
              <a:ext uri="{FF2B5EF4-FFF2-40B4-BE49-F238E27FC236}">
                <a16:creationId xmlns:a16="http://schemas.microsoft.com/office/drawing/2014/main" id="{7CE09A62-A81A-4476-BDAC-608A2BA16585}"/>
              </a:ext>
            </a:extLst>
          </p:cNvPr>
          <p:cNvSpPr/>
          <p:nvPr/>
        </p:nvSpPr>
        <p:spPr>
          <a:xfrm>
            <a:off x="5853684" y="2456341"/>
            <a:ext cx="484632" cy="1468265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11728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>
            <a:extLst>
              <a:ext uri="{FF2B5EF4-FFF2-40B4-BE49-F238E27FC236}">
                <a16:creationId xmlns:a16="http://schemas.microsoft.com/office/drawing/2014/main" id="{2B9697F0-4624-4B20-AF0A-15E00168FBBC}"/>
              </a:ext>
            </a:extLst>
          </p:cNvPr>
          <p:cNvGrpSpPr/>
          <p:nvPr/>
        </p:nvGrpSpPr>
        <p:grpSpPr>
          <a:xfrm>
            <a:off x="5468983" y="764177"/>
            <a:ext cx="6723017" cy="5329645"/>
            <a:chOff x="6421572" y="235131"/>
            <a:chExt cx="5039265" cy="3991497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F8228A50-7D6A-4CA9-B253-3B8913A65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572" y="235131"/>
              <a:ext cx="5039265" cy="3991497"/>
            </a:xfrm>
            <a:prstGeom prst="rect">
              <a:avLst/>
            </a:prstGeom>
          </p:spPr>
        </p:pic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E01B5833-4331-41F8-A389-4968368A5B32}"/>
                </a:ext>
              </a:extLst>
            </p:cNvPr>
            <p:cNvSpPr/>
            <p:nvPr/>
          </p:nvSpPr>
          <p:spPr>
            <a:xfrm>
              <a:off x="6421572" y="235131"/>
              <a:ext cx="1102634" cy="5138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B0B07537-AA18-4235-BF8D-564328B773D6}"/>
                </a:ext>
              </a:extLst>
            </p:cNvPr>
            <p:cNvSpPr/>
            <p:nvPr/>
          </p:nvSpPr>
          <p:spPr>
            <a:xfrm>
              <a:off x="9683931" y="235131"/>
              <a:ext cx="1776906" cy="3222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B53D78E-4461-4484-807D-2F5F3ED333B4}"/>
              </a:ext>
            </a:extLst>
          </p:cNvPr>
          <p:cNvSpPr txBox="1"/>
          <p:nvPr/>
        </p:nvSpPr>
        <p:spPr>
          <a:xfrm>
            <a:off x="156755" y="200440"/>
            <a:ext cx="5312228" cy="6457117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cs-CZ" sz="2000" b="1" dirty="0"/>
              <a:t>N. mandibularis</a:t>
            </a:r>
            <a:endParaRPr lang="cs-CZ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3. větev </a:t>
            </a:r>
            <a:r>
              <a:rPr lang="cs-CZ" i="1" dirty="0"/>
              <a:t>nervus trigeminus</a:t>
            </a:r>
            <a:r>
              <a:rPr lang="cs-CZ" dirty="0"/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v lebce přijímá</a:t>
            </a:r>
            <a:r>
              <a:rPr lang="cs-CZ" i="1" dirty="0"/>
              <a:t> radix motoria n. trigemini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smíšený nerv, </a:t>
            </a:r>
            <a:r>
              <a:rPr lang="cs-CZ" dirty="0" err="1"/>
              <a:t>branchiomotoricky</a:t>
            </a:r>
            <a:r>
              <a:rPr lang="cs-CZ" dirty="0"/>
              <a:t> inervuje žvýkací svaly, </a:t>
            </a:r>
            <a:r>
              <a:rPr lang="cs-CZ" i="1" dirty="0"/>
              <a:t>m. mylohyoideus a</a:t>
            </a:r>
            <a:r>
              <a:rPr lang="cs-CZ" dirty="0"/>
              <a:t> </a:t>
            </a:r>
          </a:p>
          <a:p>
            <a:pPr algn="just"/>
            <a:r>
              <a:rPr lang="cs-CZ" i="1" dirty="0"/>
              <a:t>      venter anterior m. digastrici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vystupuje ve </a:t>
            </a:r>
            <a:r>
              <a:rPr lang="cs-CZ" i="1" dirty="0"/>
              <a:t>fossa infratemporalis</a:t>
            </a:r>
            <a:r>
              <a:rPr lang="cs-CZ" dirty="0"/>
              <a:t> přes </a:t>
            </a:r>
          </a:p>
          <a:p>
            <a:pPr algn="just"/>
            <a:r>
              <a:rPr lang="cs-CZ" dirty="0"/>
              <a:t>      </a:t>
            </a:r>
            <a:r>
              <a:rPr lang="cs-CZ" i="1" dirty="0"/>
              <a:t>foramen ovale</a:t>
            </a:r>
            <a:r>
              <a:rPr lang="cs-CZ" dirty="0"/>
              <a:t>, záhy se dělí na konečné větve</a:t>
            </a:r>
            <a:endParaRPr lang="cs-CZ" i="1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cs-CZ" dirty="0"/>
          </a:p>
          <a:p>
            <a:pPr algn="just"/>
            <a:r>
              <a:rPr lang="cs-CZ" b="1" dirty="0"/>
              <a:t>N. alveolaris inferior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silná větev z </a:t>
            </a:r>
            <a:r>
              <a:rPr lang="cs-CZ" i="1" dirty="0"/>
              <a:t>n. mandibularis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ve </a:t>
            </a:r>
            <a:r>
              <a:rPr lang="cs-CZ" i="1" dirty="0"/>
              <a:t>spatium pterygomandibulare</a:t>
            </a:r>
            <a:r>
              <a:rPr lang="cs-CZ" dirty="0"/>
              <a:t> vydává </a:t>
            </a:r>
          </a:p>
          <a:p>
            <a:pPr algn="just"/>
            <a:r>
              <a:rPr lang="cs-CZ" i="1" dirty="0"/>
              <a:t>      n. mylohyoideus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/>
              <a:t>vstupuje do </a:t>
            </a:r>
            <a:r>
              <a:rPr lang="cs-CZ" i="1" dirty="0"/>
              <a:t>canalis mandibulae</a:t>
            </a:r>
            <a:r>
              <a:rPr lang="cs-CZ" dirty="0"/>
              <a:t>, vytváří </a:t>
            </a:r>
          </a:p>
          <a:p>
            <a:pPr algn="just"/>
            <a:r>
              <a:rPr lang="cs-CZ" i="1" dirty="0"/>
              <a:t>      plexus dentalis inferior</a:t>
            </a:r>
          </a:p>
          <a:p>
            <a:pPr marL="269875" indent="-269875" algn="just">
              <a:buFont typeface="Wingdings" panose="05000000000000000000" pitchFamily="2" charset="2"/>
              <a:buChar char="Ø"/>
            </a:pPr>
            <a:r>
              <a:rPr lang="cs-CZ" dirty="0"/>
              <a:t>konečnou větví je </a:t>
            </a:r>
            <a:r>
              <a:rPr lang="cs-CZ" i="1" dirty="0"/>
              <a:t>n. mentalis </a:t>
            </a:r>
            <a:r>
              <a:rPr lang="cs-CZ" dirty="0"/>
              <a:t>vystupující </a:t>
            </a:r>
          </a:p>
          <a:p>
            <a:pPr algn="just"/>
            <a:r>
              <a:rPr lang="cs-CZ" dirty="0"/>
              <a:t>     ve </a:t>
            </a:r>
            <a:r>
              <a:rPr lang="cs-CZ" i="1" dirty="0"/>
              <a:t>foramen mentale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dirty="0" err="1"/>
              <a:t>somatosenzoricky</a:t>
            </a:r>
            <a:r>
              <a:rPr lang="cs-CZ" dirty="0"/>
              <a:t> inervuje všechny zuby dolní čelisti s variací pro I</a:t>
            </a:r>
            <a:r>
              <a:rPr lang="cs-CZ" baseline="-25000" dirty="0"/>
              <a:t>1</a:t>
            </a:r>
            <a:r>
              <a:rPr lang="cs-CZ" dirty="0"/>
              <a:t> přes </a:t>
            </a:r>
            <a:r>
              <a:rPr lang="cs-CZ" i="1" dirty="0"/>
              <a:t>n. mylohyoideus</a:t>
            </a:r>
            <a:r>
              <a:rPr lang="cs-CZ" dirty="0"/>
              <a:t> </a:t>
            </a:r>
          </a:p>
          <a:p>
            <a:pPr algn="just"/>
            <a:r>
              <a:rPr lang="cs-CZ" i="1" dirty="0"/>
              <a:t>     </a:t>
            </a:r>
            <a:r>
              <a:rPr lang="cs-CZ" dirty="0"/>
              <a:t>a</a:t>
            </a:r>
            <a:r>
              <a:rPr lang="cs-CZ" i="1" dirty="0"/>
              <a:t> </a:t>
            </a:r>
            <a:r>
              <a:rPr lang="cs-CZ" dirty="0"/>
              <a:t>poslední moláry přes samostatné větvičky </a:t>
            </a:r>
          </a:p>
          <a:p>
            <a:pPr algn="just"/>
            <a:r>
              <a:rPr lang="cs-CZ" i="1" dirty="0"/>
              <a:t>     </a:t>
            </a:r>
            <a:r>
              <a:rPr lang="cs-CZ" dirty="0"/>
              <a:t>z </a:t>
            </a:r>
            <a:r>
              <a:rPr lang="cs-CZ" dirty="0" err="1"/>
              <a:t>pterygomandibulárního</a:t>
            </a:r>
            <a:r>
              <a:rPr lang="cs-CZ" dirty="0"/>
              <a:t> prostoru</a:t>
            </a:r>
          </a:p>
        </p:txBody>
      </p:sp>
    </p:spTree>
    <p:extLst>
      <p:ext uri="{BB962C8B-B14F-4D97-AF65-F5344CB8AC3E}">
        <p14:creationId xmlns:p14="http://schemas.microsoft.com/office/powerpoint/2010/main" val="314105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2B198851-8929-4FC6-B1C7-CB49C9FCFA2F}"/>
              </a:ext>
            </a:extLst>
          </p:cNvPr>
          <p:cNvSpPr txBox="1"/>
          <p:nvPr/>
        </p:nvSpPr>
        <p:spPr>
          <a:xfrm>
            <a:off x="188150" y="130629"/>
            <a:ext cx="4908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Topografie </a:t>
            </a:r>
            <a:r>
              <a:rPr lang="cs-CZ" sz="2800" b="1" i="1" dirty="0">
                <a:solidFill>
                  <a:schemeClr val="accent1">
                    <a:lumMod val="75000"/>
                  </a:schemeClr>
                </a:solidFill>
              </a:rPr>
              <a:t>n. alveolaris inferior 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062A6AB5-BDF6-417E-9E19-2F3700A3F316}"/>
              </a:ext>
            </a:extLst>
          </p:cNvPr>
          <p:cNvGrpSpPr/>
          <p:nvPr/>
        </p:nvGrpSpPr>
        <p:grpSpPr>
          <a:xfrm>
            <a:off x="67112" y="2393573"/>
            <a:ext cx="5794620" cy="3709839"/>
            <a:chOff x="301380" y="1502447"/>
            <a:chExt cx="5794620" cy="3709839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D3DE631A-E36F-4AA9-9C9D-C881D805F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380" y="1502447"/>
              <a:ext cx="5794620" cy="3709839"/>
            </a:xfrm>
            <a:prstGeom prst="rect">
              <a:avLst/>
            </a:prstGeom>
          </p:spPr>
        </p:pic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7D39B948-8B1C-46B6-8F01-BA8FF09F71E6}"/>
                </a:ext>
              </a:extLst>
            </p:cNvPr>
            <p:cNvSpPr/>
            <p:nvPr/>
          </p:nvSpPr>
          <p:spPr>
            <a:xfrm>
              <a:off x="301381" y="2743200"/>
              <a:ext cx="613020" cy="24690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10" name="Obrázek 9">
            <a:extLst>
              <a:ext uri="{FF2B5EF4-FFF2-40B4-BE49-F238E27FC236}">
                <a16:creationId xmlns:a16="http://schemas.microsoft.com/office/drawing/2014/main" id="{06031C88-39AF-4382-A687-E0835C7FE1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732" y="1570472"/>
            <a:ext cx="6330268" cy="528752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387CF5E-2AEA-4147-A22A-30B57130A8AA}"/>
              </a:ext>
            </a:extLst>
          </p:cNvPr>
          <p:cNvSpPr txBox="1"/>
          <p:nvPr/>
        </p:nvSpPr>
        <p:spPr>
          <a:xfrm>
            <a:off x="188150" y="715656"/>
            <a:ext cx="99817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probíhá v </a:t>
            </a:r>
            <a:r>
              <a:rPr lang="cs-CZ" b="1" i="1" dirty="0"/>
              <a:t>spatium pterygomandibulare</a:t>
            </a:r>
            <a:r>
              <a:rPr lang="cs-CZ" dirty="0"/>
              <a:t> mezi </a:t>
            </a:r>
            <a:r>
              <a:rPr lang="cs-CZ" i="1" dirty="0"/>
              <a:t>musculus pterygoideus medialis</a:t>
            </a:r>
            <a:r>
              <a:rPr lang="cs-CZ" dirty="0"/>
              <a:t> a </a:t>
            </a:r>
            <a:r>
              <a:rPr lang="cs-CZ" i="1" dirty="0" err="1"/>
              <a:t>ramus</a:t>
            </a:r>
            <a:r>
              <a:rPr lang="cs-CZ" i="1" dirty="0"/>
              <a:t> mandibulae</a:t>
            </a:r>
            <a:endParaRPr lang="cs-CZ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1 cm </a:t>
            </a:r>
            <a:r>
              <a:rPr lang="cs-CZ" dirty="0" err="1"/>
              <a:t>dorzolaterálně</a:t>
            </a:r>
            <a:r>
              <a:rPr lang="cs-CZ" dirty="0"/>
              <a:t> od </a:t>
            </a:r>
            <a:r>
              <a:rPr lang="cs-CZ" i="1" dirty="0"/>
              <a:t>nervus lingualis</a:t>
            </a:r>
            <a:r>
              <a:rPr lang="cs-CZ" dirty="0"/>
              <a:t>, laterálně ho kříží</a:t>
            </a:r>
            <a:r>
              <a:rPr lang="cs-CZ" i="1" dirty="0"/>
              <a:t> </a:t>
            </a:r>
            <a:r>
              <a:rPr lang="cs-CZ" i="1" dirty="0" err="1"/>
              <a:t>arteria</a:t>
            </a:r>
            <a:r>
              <a:rPr lang="cs-CZ" i="1" dirty="0"/>
              <a:t> maxillaris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v půlce výšky </a:t>
            </a:r>
            <a:r>
              <a:rPr lang="cs-CZ" i="1" dirty="0" err="1"/>
              <a:t>ramus</a:t>
            </a:r>
            <a:r>
              <a:rPr lang="cs-CZ" i="1" dirty="0"/>
              <a:t> mandibulae</a:t>
            </a:r>
            <a:r>
              <a:rPr lang="cs-CZ" dirty="0"/>
              <a:t> vstupuje do </a:t>
            </a:r>
            <a:r>
              <a:rPr lang="cs-CZ" i="1" dirty="0"/>
              <a:t>foramen mandibulae</a:t>
            </a:r>
            <a:r>
              <a:rPr lang="cs-CZ" dirty="0"/>
              <a:t> společně s </a:t>
            </a:r>
            <a:r>
              <a:rPr lang="cs-CZ" i="1" dirty="0"/>
              <a:t>vasa alveolaria </a:t>
            </a:r>
            <a:r>
              <a:rPr lang="cs-CZ" i="1" dirty="0" err="1"/>
              <a:t>inferiora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1243695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soba, zavřít&#10;&#10;Popis byl vytvořen automaticky">
            <a:extLst>
              <a:ext uri="{FF2B5EF4-FFF2-40B4-BE49-F238E27FC236}">
                <a16:creationId xmlns:a16="http://schemas.microsoft.com/office/drawing/2014/main" id="{7C7FA7CF-6527-41D5-A25D-D6F08A066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29888"/>
            <a:ext cx="5662192" cy="4792183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39FE3BFD-CB99-4020-96F4-5C1FFD271101}"/>
              </a:ext>
            </a:extLst>
          </p:cNvPr>
          <p:cNvGrpSpPr/>
          <p:nvPr/>
        </p:nvGrpSpPr>
        <p:grpSpPr>
          <a:xfrm>
            <a:off x="664995" y="929888"/>
            <a:ext cx="4734586" cy="5239481"/>
            <a:chOff x="664995" y="929888"/>
            <a:chExt cx="4734586" cy="5239481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EB00CA36-09D5-478F-A4C9-7268974D2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995" y="929888"/>
              <a:ext cx="4734586" cy="5239481"/>
            </a:xfrm>
            <a:prstGeom prst="rect">
              <a:avLst/>
            </a:prstGeom>
          </p:spPr>
        </p:pic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2CA18A80-F88A-4415-B2AE-00D7B6AF058B}"/>
                </a:ext>
              </a:extLst>
            </p:cNvPr>
            <p:cNvSpPr/>
            <p:nvPr/>
          </p:nvSpPr>
          <p:spPr>
            <a:xfrm>
              <a:off x="4485181" y="4509962"/>
              <a:ext cx="914400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bg1"/>
                </a:solidFill>
              </a:endParaRPr>
            </a:p>
          </p:txBody>
        </p:sp>
      </p:grpSp>
      <p:sp>
        <p:nvSpPr>
          <p:cNvPr id="11" name="Rovnoramenný trojúhelník 10">
            <a:extLst>
              <a:ext uri="{FF2B5EF4-FFF2-40B4-BE49-F238E27FC236}">
                <a16:creationId xmlns:a16="http://schemas.microsoft.com/office/drawing/2014/main" id="{282526AA-2A63-4C13-8CB6-46677FCAD7D8}"/>
              </a:ext>
            </a:extLst>
          </p:cNvPr>
          <p:cNvSpPr/>
          <p:nvPr/>
        </p:nvSpPr>
        <p:spPr>
          <a:xfrm rot="10303169">
            <a:off x="10382463" y="2214201"/>
            <a:ext cx="452865" cy="1419273"/>
          </a:xfrm>
          <a:prstGeom prst="triangle">
            <a:avLst>
              <a:gd name="adj" fmla="val 52039"/>
            </a:avLst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7F01354C-A9EC-46C1-8E12-C259BF4C2310}"/>
              </a:ext>
            </a:extLst>
          </p:cNvPr>
          <p:cNvCxnSpPr>
            <a:cxnSpLocks/>
          </p:cNvCxnSpPr>
          <p:nvPr/>
        </p:nvCxnSpPr>
        <p:spPr>
          <a:xfrm>
            <a:off x="10154194" y="2272937"/>
            <a:ext cx="446482" cy="1469698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39D598E-867D-43DB-8B20-779378180BA3}"/>
              </a:ext>
            </a:extLst>
          </p:cNvPr>
          <p:cNvSpPr txBox="1"/>
          <p:nvPr/>
        </p:nvSpPr>
        <p:spPr>
          <a:xfrm>
            <a:off x="5063221" y="5852561"/>
            <a:ext cx="6341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rgbClr val="0070C0"/>
                </a:solidFill>
              </a:rPr>
              <a:t>Plica pterygomandibularis </a:t>
            </a:r>
            <a:r>
              <a:rPr lang="cs-CZ" b="1" dirty="0">
                <a:solidFill>
                  <a:srgbClr val="0070C0"/>
                </a:solidFill>
              </a:rPr>
              <a:t>(podklad </a:t>
            </a:r>
            <a:r>
              <a:rPr lang="cs-CZ" b="1" i="1" dirty="0">
                <a:solidFill>
                  <a:srgbClr val="0070C0"/>
                </a:solidFill>
              </a:rPr>
              <a:t>raphe pterygomandibularis</a:t>
            </a:r>
            <a:r>
              <a:rPr lang="cs-CZ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630FA04C-84F8-4034-97D8-BDEC98361643}"/>
              </a:ext>
            </a:extLst>
          </p:cNvPr>
          <p:cNvSpPr txBox="1"/>
          <p:nvPr/>
        </p:nvSpPr>
        <p:spPr>
          <a:xfrm>
            <a:off x="5063221" y="6280760"/>
            <a:ext cx="6989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Místo vedení vpichu při anestezii </a:t>
            </a:r>
            <a:r>
              <a:rPr lang="cs-CZ" b="1" i="1" dirty="0">
                <a:solidFill>
                  <a:srgbClr val="00B050"/>
                </a:solidFill>
              </a:rPr>
              <a:t>n. alveolaris inferior / n. mandibularis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D6D9FB8C-55EC-4577-AD40-FD4054D78FF2}"/>
              </a:ext>
            </a:extLst>
          </p:cNvPr>
          <p:cNvSpPr txBox="1"/>
          <p:nvPr/>
        </p:nvSpPr>
        <p:spPr>
          <a:xfrm>
            <a:off x="188150" y="130629"/>
            <a:ext cx="7115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Orální přístup do </a:t>
            </a:r>
            <a:r>
              <a:rPr lang="cs-CZ" sz="2800" b="1" i="1" dirty="0">
                <a:solidFill>
                  <a:schemeClr val="accent1">
                    <a:lumMod val="75000"/>
                  </a:schemeClr>
                </a:solidFill>
              </a:rPr>
              <a:t>spatium pterygomandibulare</a:t>
            </a:r>
          </a:p>
        </p:txBody>
      </p:sp>
    </p:spTree>
    <p:extLst>
      <p:ext uri="{BB962C8B-B14F-4D97-AF65-F5344CB8AC3E}">
        <p14:creationId xmlns:p14="http://schemas.microsoft.com/office/powerpoint/2010/main" val="17707870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3E563586-8F64-4B9A-ABD4-4732A436D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60" y="4275414"/>
            <a:ext cx="3880704" cy="248733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91BE2A3-CF0F-477D-B949-9F6AEA072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82" y="200602"/>
            <a:ext cx="4482216" cy="4170061"/>
          </a:xfrm>
          <a:prstGeom prst="rect">
            <a:avLst/>
          </a:prstGeom>
        </p:spPr>
      </p:pic>
      <p:grpSp>
        <p:nvGrpSpPr>
          <p:cNvPr id="21" name="Skupina 20">
            <a:extLst>
              <a:ext uri="{FF2B5EF4-FFF2-40B4-BE49-F238E27FC236}">
                <a16:creationId xmlns:a16="http://schemas.microsoft.com/office/drawing/2014/main" id="{6A9BC138-18EE-4CF3-A58A-26745E54866B}"/>
              </a:ext>
            </a:extLst>
          </p:cNvPr>
          <p:cNvGrpSpPr/>
          <p:nvPr/>
        </p:nvGrpSpPr>
        <p:grpSpPr>
          <a:xfrm>
            <a:off x="5847428" y="246589"/>
            <a:ext cx="6260681" cy="6364822"/>
            <a:chOff x="5931318" y="0"/>
            <a:chExt cx="6260681" cy="6364822"/>
          </a:xfrm>
        </p:grpSpPr>
        <p:pic>
          <p:nvPicPr>
            <p:cNvPr id="20" name="Obrázek 19">
              <a:extLst>
                <a:ext uri="{FF2B5EF4-FFF2-40B4-BE49-F238E27FC236}">
                  <a16:creationId xmlns:a16="http://schemas.microsoft.com/office/drawing/2014/main" id="{8E0F1244-C00A-4CE8-AC70-5827B21FE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9404" y="0"/>
              <a:ext cx="6252595" cy="6364822"/>
            </a:xfrm>
            <a:prstGeom prst="rect">
              <a:avLst/>
            </a:prstGeom>
          </p:spPr>
        </p:pic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0264AB69-B36D-4A88-B67A-5C00C6AEECB4}"/>
                </a:ext>
              </a:extLst>
            </p:cNvPr>
            <p:cNvSpPr/>
            <p:nvPr/>
          </p:nvSpPr>
          <p:spPr>
            <a:xfrm>
              <a:off x="5931319" y="722675"/>
              <a:ext cx="1157378" cy="3858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B64BCFBE-2238-439E-B861-1B973D4B4E87}"/>
                </a:ext>
              </a:extLst>
            </p:cNvPr>
            <p:cNvSpPr/>
            <p:nvPr/>
          </p:nvSpPr>
          <p:spPr>
            <a:xfrm>
              <a:off x="5939405" y="1708382"/>
              <a:ext cx="989598" cy="2684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C3123151-A8EE-4B4E-BE62-AF787511C80F}"/>
                </a:ext>
              </a:extLst>
            </p:cNvPr>
            <p:cNvSpPr/>
            <p:nvPr/>
          </p:nvSpPr>
          <p:spPr>
            <a:xfrm>
              <a:off x="5931318" y="2713051"/>
              <a:ext cx="1266435" cy="598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>
              <a:extLst>
                <a:ext uri="{FF2B5EF4-FFF2-40B4-BE49-F238E27FC236}">
                  <a16:creationId xmlns:a16="http://schemas.microsoft.com/office/drawing/2014/main" id="{A2C938A5-1CC9-4ECA-9FA2-821E2C21B28C}"/>
                </a:ext>
              </a:extLst>
            </p:cNvPr>
            <p:cNvSpPr/>
            <p:nvPr/>
          </p:nvSpPr>
          <p:spPr>
            <a:xfrm>
              <a:off x="5931318" y="4915597"/>
              <a:ext cx="989598" cy="598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>
              <a:extLst>
                <a:ext uri="{FF2B5EF4-FFF2-40B4-BE49-F238E27FC236}">
                  <a16:creationId xmlns:a16="http://schemas.microsoft.com/office/drawing/2014/main" id="{863C33CC-0B95-42C7-BF5A-0A145C32DDD0}"/>
                </a:ext>
              </a:extLst>
            </p:cNvPr>
            <p:cNvSpPr/>
            <p:nvPr/>
          </p:nvSpPr>
          <p:spPr>
            <a:xfrm>
              <a:off x="5931319" y="5766757"/>
              <a:ext cx="1887220" cy="598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2253BB80-EAD3-49C2-95A7-D9C0A6E18044}"/>
                </a:ext>
              </a:extLst>
            </p:cNvPr>
            <p:cNvSpPr/>
            <p:nvPr/>
          </p:nvSpPr>
          <p:spPr>
            <a:xfrm>
              <a:off x="9229589" y="6079943"/>
              <a:ext cx="2254939" cy="2848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7112900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1511FEC-E54C-434E-A5A4-F160299CE349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Variabilita</a:t>
            </a: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průběhu</a:t>
            </a: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n. alveolaris inferior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6C40A38-9E00-4964-9584-93DEBC015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16" y="757935"/>
            <a:ext cx="6780700" cy="533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525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A8F3658-7F43-35EA-ACA8-19053594F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82" y="947889"/>
            <a:ext cx="5974761" cy="568064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44215FA-43FB-33BF-AA35-51B25E886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579" y="1930132"/>
            <a:ext cx="5163271" cy="346758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7D4A5E1-624E-56DC-220B-F6073B7E4861}"/>
              </a:ext>
            </a:extLst>
          </p:cNvPr>
          <p:cNvSpPr txBox="1"/>
          <p:nvPr/>
        </p:nvSpPr>
        <p:spPr>
          <a:xfrm>
            <a:off x="267572" y="300382"/>
            <a:ext cx="4694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Anestézie n. alveolaris inferior</a:t>
            </a:r>
          </a:p>
        </p:txBody>
      </p:sp>
    </p:spTree>
    <p:extLst>
      <p:ext uri="{BB962C8B-B14F-4D97-AF65-F5344CB8AC3E}">
        <p14:creationId xmlns:p14="http://schemas.microsoft.com/office/powerpoint/2010/main" val="2619942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osmetické, zavřít&#10;&#10;Popis byl vytvořen automaticky">
            <a:extLst>
              <a:ext uri="{FF2B5EF4-FFF2-40B4-BE49-F238E27FC236}">
                <a16:creationId xmlns:a16="http://schemas.microsoft.com/office/drawing/2014/main" id="{FDBE8D46-A0DD-41DD-ADE4-BA9410A01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8" y="1308591"/>
            <a:ext cx="5859317" cy="4417506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34E7568-7EFF-4F68-9B6A-7BAD96D41DB2}"/>
              </a:ext>
            </a:extLst>
          </p:cNvPr>
          <p:cNvSpPr txBox="1"/>
          <p:nvPr/>
        </p:nvSpPr>
        <p:spPr>
          <a:xfrm>
            <a:off x="252549" y="426719"/>
            <a:ext cx="4694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Anestézie n. alveolaris inferior</a:t>
            </a:r>
          </a:p>
        </p:txBody>
      </p:sp>
      <p:pic>
        <p:nvPicPr>
          <p:cNvPr id="6" name="Obrázek 5" descr="Obsah obrázku text, interiér&#10;&#10;Popis byl vytvořen automaticky">
            <a:extLst>
              <a:ext uri="{FF2B5EF4-FFF2-40B4-BE49-F238E27FC236}">
                <a16:creationId xmlns:a16="http://schemas.microsoft.com/office/drawing/2014/main" id="{ED9AF3E5-29A9-8EF4-92D4-BBE20370A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132" y="842601"/>
            <a:ext cx="5268060" cy="517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2840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9F2361EE-5220-5EEA-9BC5-A60E42678AF5}"/>
              </a:ext>
            </a:extLst>
          </p:cNvPr>
          <p:cNvSpPr txBox="1"/>
          <p:nvPr/>
        </p:nvSpPr>
        <p:spPr>
          <a:xfrm>
            <a:off x="252549" y="364575"/>
            <a:ext cx="4694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Anestézie n. alveolaris inferior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2110D34-0622-5D64-008D-21A77833A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646" y="887795"/>
            <a:ext cx="9034867" cy="582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904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C746A6B-2003-4490-A4AC-58F16CB6BC85}"/>
              </a:ext>
            </a:extLst>
          </p:cNvPr>
          <p:cNvSpPr txBox="1"/>
          <p:nvPr/>
        </p:nvSpPr>
        <p:spPr>
          <a:xfrm>
            <a:off x="344904" y="287383"/>
            <a:ext cx="8614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PŘÍMÁ METODA ANESTEZIE NA </a:t>
            </a:r>
            <a:r>
              <a:rPr lang="cs-CZ" sz="2800" b="1" i="1" dirty="0">
                <a:solidFill>
                  <a:schemeClr val="accent1">
                    <a:lumMod val="75000"/>
                  </a:schemeClr>
                </a:solidFill>
              </a:rPr>
              <a:t>FORAMEN MANDIBULAE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93CED8F-DFC2-411C-8FE3-31AE6153C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038" y="999786"/>
            <a:ext cx="5048955" cy="485842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8E5DCE7-C592-49A9-810E-089BFAF8A382}"/>
              </a:ext>
            </a:extLst>
          </p:cNvPr>
          <p:cNvSpPr txBox="1"/>
          <p:nvPr/>
        </p:nvSpPr>
        <p:spPr>
          <a:xfrm>
            <a:off x="162024" y="1185188"/>
            <a:ext cx="674229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70C0"/>
                </a:solidFill>
              </a:rPr>
              <a:t>regionální anestezie na </a:t>
            </a:r>
            <a:r>
              <a:rPr lang="cs-CZ" b="1" i="1" dirty="0">
                <a:solidFill>
                  <a:srgbClr val="0070C0"/>
                </a:solidFill>
              </a:rPr>
              <a:t>n. alveolaris inferior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</a:rPr>
              <a:t>ukazovák levé ruky spočívá na žvýkacích plochách molárů, </a:t>
            </a:r>
          </a:p>
          <a:p>
            <a:r>
              <a:rPr lang="cs-CZ" dirty="0">
                <a:solidFill>
                  <a:srgbClr val="0070C0"/>
                </a:solidFill>
              </a:rPr>
              <a:t>      špička prstu přitlačí sliznici k </a:t>
            </a:r>
            <a:r>
              <a:rPr lang="cs-CZ" i="1" dirty="0">
                <a:solidFill>
                  <a:srgbClr val="0070C0"/>
                </a:solidFill>
              </a:rPr>
              <a:t>linea obliqua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</a:rPr>
              <a:t>jehla se zavádí horizontálně od kontralaterálních premolárů 1 cm </a:t>
            </a:r>
          </a:p>
          <a:p>
            <a:r>
              <a:rPr lang="cs-CZ" dirty="0">
                <a:solidFill>
                  <a:srgbClr val="0070C0"/>
                </a:solidFill>
              </a:rPr>
              <a:t>      nad okluzní rovinu dolní M</a:t>
            </a:r>
            <a:r>
              <a:rPr lang="cs-CZ" baseline="-25000" dirty="0">
                <a:solidFill>
                  <a:srgbClr val="0070C0"/>
                </a:solidFill>
              </a:rPr>
              <a:t>3</a:t>
            </a:r>
            <a:r>
              <a:rPr lang="cs-CZ" dirty="0">
                <a:solidFill>
                  <a:srgbClr val="0070C0"/>
                </a:solidFill>
              </a:rPr>
              <a:t> laterálně od </a:t>
            </a:r>
            <a:r>
              <a:rPr lang="cs-CZ" i="1" dirty="0">
                <a:solidFill>
                  <a:srgbClr val="0070C0"/>
                </a:solidFill>
              </a:rPr>
              <a:t>plica pteryromandibularis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70C0"/>
                </a:solidFill>
              </a:rPr>
              <a:t>hloubka vpichu 20-25 mm do kontaktu s kostí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</a:rPr>
              <a:t>poté aspirace a vpravení anestetika k </a:t>
            </a:r>
            <a:r>
              <a:rPr lang="cs-CZ" i="1" dirty="0">
                <a:solidFill>
                  <a:srgbClr val="0070C0"/>
                </a:solidFill>
              </a:rPr>
              <a:t>foramen mandibulae </a:t>
            </a:r>
            <a:r>
              <a:rPr lang="cs-CZ" dirty="0">
                <a:solidFill>
                  <a:srgbClr val="0070C0"/>
                </a:solidFill>
              </a:rPr>
              <a:t>(1,5 ml)</a:t>
            </a:r>
            <a:endParaRPr lang="cs-CZ" i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</a:rPr>
              <a:t>pak možno jehlu povytáhnout o 1 cm, aspirovat a vpravit zbytek </a:t>
            </a:r>
          </a:p>
          <a:p>
            <a:r>
              <a:rPr lang="cs-CZ" dirty="0">
                <a:solidFill>
                  <a:srgbClr val="0070C0"/>
                </a:solidFill>
              </a:rPr>
              <a:t>     anestetika - anestezie </a:t>
            </a:r>
            <a:r>
              <a:rPr lang="cs-CZ" i="1" dirty="0">
                <a:solidFill>
                  <a:srgbClr val="0070C0"/>
                </a:solidFill>
              </a:rPr>
              <a:t>n. lingualis</a:t>
            </a:r>
            <a:r>
              <a:rPr lang="cs-CZ" dirty="0">
                <a:solidFill>
                  <a:srgbClr val="0070C0"/>
                </a:solidFill>
              </a:rPr>
              <a:t> a </a:t>
            </a:r>
            <a:r>
              <a:rPr lang="cs-CZ" i="1" dirty="0">
                <a:solidFill>
                  <a:srgbClr val="0070C0"/>
                </a:solidFill>
              </a:rPr>
              <a:t>n. buccalis </a:t>
            </a:r>
            <a:r>
              <a:rPr lang="cs-CZ" dirty="0">
                <a:solidFill>
                  <a:srgbClr val="0070C0"/>
                </a:solidFill>
              </a:rPr>
              <a:t>(0,2 ml)</a:t>
            </a: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B21FCF58-76C0-47EB-BDFE-E8AB4CEF7332}"/>
              </a:ext>
            </a:extLst>
          </p:cNvPr>
          <p:cNvGrpSpPr/>
          <p:nvPr/>
        </p:nvGrpSpPr>
        <p:grpSpPr>
          <a:xfrm>
            <a:off x="487680" y="5211883"/>
            <a:ext cx="5892264" cy="646331"/>
            <a:chOff x="461554" y="5147287"/>
            <a:chExt cx="5892264" cy="646331"/>
          </a:xfrm>
        </p:grpSpPr>
        <p:sp>
          <p:nvSpPr>
            <p:cNvPr id="9" name="Obdélník: se zakulacenými rohy 8">
              <a:extLst>
                <a:ext uri="{FF2B5EF4-FFF2-40B4-BE49-F238E27FC236}">
                  <a16:creationId xmlns:a16="http://schemas.microsoft.com/office/drawing/2014/main" id="{B7DAB70D-0727-4098-8368-FE254ABA471F}"/>
                </a:ext>
              </a:extLst>
            </p:cNvPr>
            <p:cNvSpPr/>
            <p:nvPr/>
          </p:nvSpPr>
          <p:spPr>
            <a:xfrm>
              <a:off x="461554" y="5147287"/>
              <a:ext cx="5892264" cy="646330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72CC5BBB-EE9D-4612-91C5-C512D6079825}"/>
                </a:ext>
              </a:extLst>
            </p:cNvPr>
            <p:cNvSpPr txBox="1"/>
            <p:nvPr/>
          </p:nvSpPr>
          <p:spPr>
            <a:xfrm>
              <a:off x="461554" y="5147287"/>
              <a:ext cx="58922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FF0000"/>
                  </a:solidFill>
                </a:rPr>
                <a:t>Větší riziko vpravení anestetika do </a:t>
              </a:r>
              <a:r>
                <a:rPr lang="cs-CZ" b="1" i="1" dirty="0">
                  <a:solidFill>
                    <a:srgbClr val="FF0000"/>
                  </a:solidFill>
                </a:rPr>
                <a:t>m. pterygoideus medialis </a:t>
              </a:r>
            </a:p>
            <a:p>
              <a:r>
                <a:rPr lang="cs-CZ" b="1" dirty="0">
                  <a:solidFill>
                    <a:srgbClr val="FF0000"/>
                  </a:solidFill>
                </a:rPr>
                <a:t>s bolestivým trismem!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2756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tůl&#10;&#10;Popis byl vytvořen automaticky">
            <a:extLst>
              <a:ext uri="{FF2B5EF4-FFF2-40B4-BE49-F238E27FC236}">
                <a16:creationId xmlns:a16="http://schemas.microsoft.com/office/drawing/2014/main" id="{1F8AA37D-B8A6-4C54-BA0E-8C7E5E0DB6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52" y="877085"/>
            <a:ext cx="5765937" cy="2447412"/>
          </a:xfrm>
          <a:prstGeom prst="rect">
            <a:avLst/>
          </a:prstGeom>
        </p:spPr>
      </p:pic>
      <p:pic>
        <p:nvPicPr>
          <p:cNvPr id="9" name="Obrázek 8" descr="Obsah obrázku stůl&#10;&#10;Popis byl vytvořen automaticky">
            <a:extLst>
              <a:ext uri="{FF2B5EF4-FFF2-40B4-BE49-F238E27FC236}">
                <a16:creationId xmlns:a16="http://schemas.microsoft.com/office/drawing/2014/main" id="{C045E40F-C372-4A36-A464-5B109D999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713" y="877085"/>
            <a:ext cx="5761210" cy="5205013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D82C0131-7B3D-4232-933B-014DAC8D377C}"/>
              </a:ext>
            </a:extLst>
          </p:cNvPr>
          <p:cNvSpPr/>
          <p:nvPr/>
        </p:nvSpPr>
        <p:spPr>
          <a:xfrm>
            <a:off x="171351" y="1454331"/>
            <a:ext cx="1579071" cy="42672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FF3FF392-C4EC-4674-9B47-42EB6BA53297}"/>
              </a:ext>
            </a:extLst>
          </p:cNvPr>
          <p:cNvSpPr/>
          <p:nvPr/>
        </p:nvSpPr>
        <p:spPr>
          <a:xfrm>
            <a:off x="171351" y="2621279"/>
            <a:ext cx="1579071" cy="3614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A4218A3-FE89-456D-8411-811A46E55C5D}"/>
              </a:ext>
            </a:extLst>
          </p:cNvPr>
          <p:cNvSpPr txBox="1"/>
          <p:nvPr/>
        </p:nvSpPr>
        <p:spPr>
          <a:xfrm>
            <a:off x="171351" y="3722912"/>
            <a:ext cx="538871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4375"/>
            <a:r>
              <a:rPr lang="cs-CZ" b="1" dirty="0" err="1">
                <a:solidFill>
                  <a:schemeClr val="accent2"/>
                </a:solidFill>
              </a:rPr>
              <a:t>Artikain</a:t>
            </a:r>
            <a:r>
              <a:rPr lang="cs-CZ" b="1" dirty="0">
                <a:solidFill>
                  <a:schemeClr val="accent2"/>
                </a:solidFill>
              </a:rPr>
              <a:t> </a:t>
            </a:r>
            <a:r>
              <a:rPr lang="cs-CZ" sz="1600" dirty="0">
                <a:solidFill>
                  <a:schemeClr val="accent2"/>
                </a:solidFill>
              </a:rPr>
              <a:t>→ obsahuje molekulu </a:t>
            </a:r>
            <a:r>
              <a:rPr lang="cs-CZ" sz="1600" dirty="0" err="1">
                <a:solidFill>
                  <a:schemeClr val="accent2"/>
                </a:solidFill>
              </a:rPr>
              <a:t>thiofenu</a:t>
            </a:r>
            <a:r>
              <a:rPr lang="cs-CZ" sz="1600" dirty="0">
                <a:solidFill>
                  <a:schemeClr val="accent2"/>
                </a:solidFill>
              </a:rPr>
              <a:t> → </a:t>
            </a:r>
            <a:r>
              <a:rPr lang="cs-CZ" sz="1600" b="1" dirty="0">
                <a:solidFill>
                  <a:schemeClr val="accent2"/>
                </a:solidFill>
              </a:rPr>
              <a:t>větší </a:t>
            </a:r>
            <a:r>
              <a:rPr lang="cs-CZ" sz="1600" b="1" dirty="0" err="1">
                <a:solidFill>
                  <a:schemeClr val="accent2"/>
                </a:solidFill>
              </a:rPr>
              <a:t>liposolubilita</a:t>
            </a:r>
            <a:endParaRPr lang="cs-CZ" sz="1600" b="1" dirty="0">
              <a:solidFill>
                <a:schemeClr val="accent2"/>
              </a:solidFill>
            </a:endParaRPr>
          </a:p>
          <a:p>
            <a:pPr defTabSz="809625"/>
            <a:r>
              <a:rPr lang="cs-CZ" sz="1600" b="1" dirty="0">
                <a:solidFill>
                  <a:schemeClr val="accent2"/>
                </a:solidFill>
              </a:rPr>
              <a:t>	</a:t>
            </a:r>
            <a:r>
              <a:rPr lang="cs-CZ" sz="1600" dirty="0">
                <a:solidFill>
                  <a:schemeClr val="accent2"/>
                </a:solidFill>
              </a:rPr>
              <a:t>→ lepší průnik přes dáseň a kost 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17F4986-8897-4C92-A579-B5CBC506964F}"/>
              </a:ext>
            </a:extLst>
          </p:cNvPr>
          <p:cNvSpPr txBox="1"/>
          <p:nvPr/>
        </p:nvSpPr>
        <p:spPr>
          <a:xfrm>
            <a:off x="173715" y="4606832"/>
            <a:ext cx="576121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Mepivacain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sz="1600" dirty="0">
                <a:solidFill>
                  <a:srgbClr val="FF0000"/>
                </a:solidFill>
              </a:rPr>
              <a:t>→ bez nutnosti vasokonstrikčních přísad</a:t>
            </a:r>
            <a:endParaRPr lang="cs-CZ" sz="1600" b="1" dirty="0">
              <a:solidFill>
                <a:srgbClr val="FF0000"/>
              </a:solidFill>
            </a:endParaRPr>
          </a:p>
          <a:p>
            <a:r>
              <a:rPr lang="cs-CZ" sz="1600" dirty="0">
                <a:solidFill>
                  <a:srgbClr val="FF0000"/>
                </a:solidFill>
              </a:rPr>
              <a:t>                         → vhodný u pacientů s hypersenzitivitou k adrenalinu</a:t>
            </a:r>
          </a:p>
        </p:txBody>
      </p:sp>
    </p:spTree>
    <p:extLst>
      <p:ext uri="{BB962C8B-B14F-4D97-AF65-F5344CB8AC3E}">
        <p14:creationId xmlns:p14="http://schemas.microsoft.com/office/powerpoint/2010/main" val="35888256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zeď, interiér&#10;&#10;Popis byl vytvořen automaticky">
            <a:extLst>
              <a:ext uri="{FF2B5EF4-FFF2-40B4-BE49-F238E27FC236}">
                <a16:creationId xmlns:a16="http://schemas.microsoft.com/office/drawing/2014/main" id="{4B9C3E3B-6094-436C-9B93-45A8A6734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292" y="1171260"/>
            <a:ext cx="5262918" cy="471573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C06A74E-A4D3-4D80-B672-12724FBC5CFD}"/>
              </a:ext>
            </a:extLst>
          </p:cNvPr>
          <p:cNvSpPr txBox="1"/>
          <p:nvPr/>
        </p:nvSpPr>
        <p:spPr>
          <a:xfrm>
            <a:off x="162024" y="1185188"/>
            <a:ext cx="650043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70C0"/>
                </a:solidFill>
              </a:rPr>
              <a:t>regionální anestezie na </a:t>
            </a:r>
            <a:r>
              <a:rPr lang="cs-CZ" b="1" i="1" dirty="0">
                <a:solidFill>
                  <a:srgbClr val="0070C0"/>
                </a:solidFill>
              </a:rPr>
              <a:t>n. alveolaris inferior</a:t>
            </a:r>
            <a:endParaRPr lang="cs-CZ" b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</a:rPr>
              <a:t>místo vpichu vyhledáme stejně jako u přímé metody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</a:rPr>
              <a:t>jehla se ale zavádí od kontralaterálních řezáků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</a:rPr>
              <a:t>po dosažení kosti přesuneme aplikátor nad okluzní plochu </a:t>
            </a:r>
          </a:p>
          <a:p>
            <a:pPr marL="266700"/>
            <a:r>
              <a:rPr lang="cs-CZ" dirty="0" err="1">
                <a:solidFill>
                  <a:srgbClr val="0070C0"/>
                </a:solidFill>
              </a:rPr>
              <a:t>ipsilaterálních</a:t>
            </a:r>
            <a:r>
              <a:rPr lang="cs-CZ" dirty="0">
                <a:solidFill>
                  <a:srgbClr val="0070C0"/>
                </a:solidFill>
              </a:rPr>
              <a:t> molárů a postupujeme podél kosti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</a:rPr>
              <a:t>po ztracení kontaktu s kostí přesuneme aplikátor do původní </a:t>
            </a:r>
          </a:p>
          <a:p>
            <a:pPr marL="266700"/>
            <a:r>
              <a:rPr lang="cs-CZ" dirty="0">
                <a:solidFill>
                  <a:srgbClr val="0070C0"/>
                </a:solidFill>
              </a:rPr>
              <a:t>polohy, jehlu opět zasuneme, aspirujeme a deponujeme (1,5 ml)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</a:rPr>
              <a:t>pak možno jehlu povytáhnout o 1 cm, aspirovat a vpravit zbytek </a:t>
            </a:r>
          </a:p>
          <a:p>
            <a:pPr marL="266700"/>
            <a:r>
              <a:rPr lang="cs-CZ" dirty="0">
                <a:solidFill>
                  <a:srgbClr val="0070C0"/>
                </a:solidFill>
              </a:rPr>
              <a:t>anestetika - anestezie </a:t>
            </a:r>
            <a:r>
              <a:rPr lang="cs-CZ" i="1" dirty="0">
                <a:solidFill>
                  <a:srgbClr val="0070C0"/>
                </a:solidFill>
              </a:rPr>
              <a:t>n. lingualis</a:t>
            </a:r>
            <a:r>
              <a:rPr lang="cs-CZ" dirty="0">
                <a:solidFill>
                  <a:srgbClr val="0070C0"/>
                </a:solidFill>
              </a:rPr>
              <a:t> a </a:t>
            </a:r>
            <a:r>
              <a:rPr lang="cs-CZ" i="1" dirty="0">
                <a:solidFill>
                  <a:srgbClr val="0070C0"/>
                </a:solidFill>
              </a:rPr>
              <a:t>n. buccalis </a:t>
            </a:r>
            <a:r>
              <a:rPr lang="cs-CZ" dirty="0">
                <a:solidFill>
                  <a:srgbClr val="0070C0"/>
                </a:solidFill>
              </a:rPr>
              <a:t>(0,2 ml)</a:t>
            </a: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46C0CDB5-C5E5-4D6F-8AB2-D00711B61BC1}"/>
              </a:ext>
            </a:extLst>
          </p:cNvPr>
          <p:cNvGrpSpPr/>
          <p:nvPr/>
        </p:nvGrpSpPr>
        <p:grpSpPr>
          <a:xfrm>
            <a:off x="461554" y="4946442"/>
            <a:ext cx="5018084" cy="940552"/>
            <a:chOff x="426720" y="4258294"/>
            <a:chExt cx="5018084" cy="940552"/>
          </a:xfrm>
        </p:grpSpPr>
        <p:sp>
          <p:nvSpPr>
            <p:cNvPr id="10" name="Obdélník: se zakulacenými rohy 9">
              <a:extLst>
                <a:ext uri="{FF2B5EF4-FFF2-40B4-BE49-F238E27FC236}">
                  <a16:creationId xmlns:a16="http://schemas.microsoft.com/office/drawing/2014/main" id="{70E9DBBB-A011-41B0-A811-0E12E439DF5B}"/>
                </a:ext>
              </a:extLst>
            </p:cNvPr>
            <p:cNvSpPr/>
            <p:nvPr/>
          </p:nvSpPr>
          <p:spPr>
            <a:xfrm>
              <a:off x="426720" y="4258294"/>
              <a:ext cx="5018084" cy="940551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C1C22129-8314-40DB-B889-D5CCBBA8C142}"/>
                </a:ext>
              </a:extLst>
            </p:cNvPr>
            <p:cNvSpPr txBox="1"/>
            <p:nvPr/>
          </p:nvSpPr>
          <p:spPr>
            <a:xfrm>
              <a:off x="577173" y="4275516"/>
              <a:ext cx="486763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FF0000"/>
                  </a:solidFill>
                </a:rPr>
                <a:t>Vhodnější pro začátečníky. </a:t>
              </a:r>
            </a:p>
            <a:p>
              <a:r>
                <a:rPr lang="cs-CZ" b="1" dirty="0">
                  <a:solidFill>
                    <a:srgbClr val="FF0000"/>
                  </a:solidFill>
                </a:rPr>
                <a:t>Menší riziko poranění </a:t>
              </a:r>
              <a:r>
                <a:rPr lang="cs-CZ" b="1" i="1" dirty="0">
                  <a:solidFill>
                    <a:srgbClr val="FF0000"/>
                  </a:solidFill>
                </a:rPr>
                <a:t>m. pterygoideus medialis</a:t>
              </a:r>
              <a:r>
                <a:rPr lang="cs-CZ" b="1" dirty="0">
                  <a:solidFill>
                    <a:srgbClr val="FF0000"/>
                  </a:solidFill>
                </a:rPr>
                <a:t>.</a:t>
              </a:r>
            </a:p>
            <a:p>
              <a:r>
                <a:rPr lang="cs-CZ" b="1" dirty="0">
                  <a:solidFill>
                    <a:srgbClr val="FF0000"/>
                  </a:solidFill>
                </a:rPr>
                <a:t>Méně používaná.</a:t>
              </a:r>
            </a:p>
          </p:txBody>
        </p:sp>
      </p:grp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BD923E8-5089-4B28-AF4E-D06203C91FB3}"/>
              </a:ext>
            </a:extLst>
          </p:cNvPr>
          <p:cNvSpPr txBox="1"/>
          <p:nvPr/>
        </p:nvSpPr>
        <p:spPr>
          <a:xfrm>
            <a:off x="344904" y="287383"/>
            <a:ext cx="9021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NEPŘÍMÁ METODA ANESTEZIE NA </a:t>
            </a:r>
            <a:r>
              <a:rPr lang="cs-CZ" sz="2800" b="1" i="1" dirty="0">
                <a:solidFill>
                  <a:schemeClr val="accent1">
                    <a:lumMod val="75000"/>
                  </a:schemeClr>
                </a:solidFill>
              </a:rPr>
              <a:t>FORAMEN MANDIBULAE</a:t>
            </a:r>
          </a:p>
        </p:txBody>
      </p:sp>
    </p:spTree>
    <p:extLst>
      <p:ext uri="{BB962C8B-B14F-4D97-AF65-F5344CB8AC3E}">
        <p14:creationId xmlns:p14="http://schemas.microsoft.com/office/powerpoint/2010/main" val="7639774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různé&#10;&#10;Popis byl vytvořen automaticky">
            <a:extLst>
              <a:ext uri="{FF2B5EF4-FFF2-40B4-BE49-F238E27FC236}">
                <a16:creationId xmlns:a16="http://schemas.microsoft.com/office/drawing/2014/main" id="{86ABDFEB-3810-41E7-A525-ECCBD2CAA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040" y="304364"/>
            <a:ext cx="4077269" cy="6249272"/>
          </a:xfrm>
          <a:prstGeom prst="rect">
            <a:avLst/>
          </a:prstGeom>
        </p:spPr>
      </p:pic>
      <p:pic>
        <p:nvPicPr>
          <p:cNvPr id="7" name="Obrázek 6" descr="Obsah obrázku různé&#10;&#10;Popis byl vytvořen automaticky">
            <a:extLst>
              <a:ext uri="{FF2B5EF4-FFF2-40B4-BE49-F238E27FC236}">
                <a16:creationId xmlns:a16="http://schemas.microsoft.com/office/drawing/2014/main" id="{FD6A8DA3-1890-468B-A8AA-458E9B168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692" y="304364"/>
            <a:ext cx="4058216" cy="629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709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303293B0-6E74-4F67-A50C-AB303C9CDC47}"/>
              </a:ext>
            </a:extLst>
          </p:cNvPr>
          <p:cNvSpPr txBox="1"/>
          <p:nvPr/>
        </p:nvSpPr>
        <p:spPr>
          <a:xfrm>
            <a:off x="344904" y="287383"/>
            <a:ext cx="45713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i="1" dirty="0">
                <a:solidFill>
                  <a:schemeClr val="accent1">
                    <a:lumMod val="75000"/>
                  </a:schemeClr>
                </a:solidFill>
              </a:rPr>
              <a:t>VAZIRANI-AKINOSI</a:t>
            </a:r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 TECHNIKA</a:t>
            </a:r>
            <a:endParaRPr lang="cs-CZ" sz="28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705A768-11C3-4BDA-A604-1EF2119884B7}"/>
              </a:ext>
            </a:extLst>
          </p:cNvPr>
          <p:cNvSpPr txBox="1"/>
          <p:nvPr/>
        </p:nvSpPr>
        <p:spPr>
          <a:xfrm>
            <a:off x="344904" y="810603"/>
            <a:ext cx="54550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70C0"/>
                </a:solidFill>
              </a:rPr>
              <a:t>kombinována regionální anestezie </a:t>
            </a:r>
            <a:r>
              <a:rPr lang="cs-CZ" b="1" i="1" dirty="0">
                <a:solidFill>
                  <a:srgbClr val="0070C0"/>
                </a:solidFill>
              </a:rPr>
              <a:t>n. lingualis </a:t>
            </a:r>
          </a:p>
          <a:p>
            <a:r>
              <a:rPr lang="cs-CZ" b="1" dirty="0">
                <a:solidFill>
                  <a:srgbClr val="0070C0"/>
                </a:solidFill>
              </a:rPr>
              <a:t>     </a:t>
            </a:r>
            <a:r>
              <a:rPr lang="cs-CZ" dirty="0">
                <a:solidFill>
                  <a:srgbClr val="0070C0"/>
                </a:solidFill>
              </a:rPr>
              <a:t>a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i="1" dirty="0">
                <a:solidFill>
                  <a:srgbClr val="0070C0"/>
                </a:solidFill>
              </a:rPr>
              <a:t>n. alveolaris inferior </a:t>
            </a:r>
            <a:r>
              <a:rPr lang="cs-CZ" dirty="0">
                <a:solidFill>
                  <a:srgbClr val="0070C0"/>
                </a:solidFill>
              </a:rPr>
              <a:t>při zavřených ústech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70C0"/>
                </a:solidFill>
              </a:rPr>
              <a:t>longitudinální osa jehly orientována ve směru přímky mezi krčky horního C a M</a:t>
            </a:r>
            <a:r>
              <a:rPr lang="cs-CZ" baseline="-25000" dirty="0">
                <a:solidFill>
                  <a:srgbClr val="0070C0"/>
                </a:solidFill>
              </a:rPr>
              <a:t>2</a:t>
            </a:r>
            <a:r>
              <a:rPr lang="cs-CZ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70C0"/>
                </a:solidFill>
              </a:rPr>
              <a:t>hloubka vpichu cca 3 cm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70C0"/>
                </a:solidFill>
              </a:rPr>
              <a:t>nutnost aspirace </a:t>
            </a:r>
            <a:r>
              <a:rPr lang="cs-CZ" dirty="0">
                <a:solidFill>
                  <a:srgbClr val="0070C0"/>
                </a:solidFill>
              </a:rPr>
              <a:t>(větve </a:t>
            </a:r>
            <a:r>
              <a:rPr lang="cs-CZ" i="1" dirty="0">
                <a:solidFill>
                  <a:srgbClr val="0070C0"/>
                </a:solidFill>
              </a:rPr>
              <a:t>a. maxillaris</a:t>
            </a:r>
            <a:r>
              <a:rPr lang="cs-CZ" dirty="0">
                <a:solidFill>
                  <a:srgbClr val="0070C0"/>
                </a:solidFill>
              </a:rPr>
              <a:t>)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3752DF7-A617-B9F2-DD4D-8DF54BC21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76" y="2809130"/>
            <a:ext cx="5486012" cy="343064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C2CF554-29C6-2910-7044-9E66B331E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48993"/>
            <a:ext cx="6048098" cy="522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82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interiér&#10;&#10;Popis byl vytvořen automaticky">
            <a:extLst>
              <a:ext uri="{FF2B5EF4-FFF2-40B4-BE49-F238E27FC236}">
                <a16:creationId xmlns:a16="http://schemas.microsoft.com/office/drawing/2014/main" id="{CA9820DA-D9CB-28D6-EBC6-6F3B155E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32" y="466563"/>
            <a:ext cx="11386485" cy="592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964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>
            <a:extLst>
              <a:ext uri="{FF2B5EF4-FFF2-40B4-BE49-F238E27FC236}">
                <a16:creationId xmlns:a16="http://schemas.microsoft.com/office/drawing/2014/main" id="{7E23515E-2D91-A6B9-624B-81B86A422052}"/>
              </a:ext>
            </a:extLst>
          </p:cNvPr>
          <p:cNvGrpSpPr/>
          <p:nvPr/>
        </p:nvGrpSpPr>
        <p:grpSpPr>
          <a:xfrm>
            <a:off x="587803" y="155213"/>
            <a:ext cx="11016393" cy="6547573"/>
            <a:chOff x="442182" y="155213"/>
            <a:chExt cx="11016393" cy="6547573"/>
          </a:xfrm>
        </p:grpSpPr>
        <p:pic>
          <p:nvPicPr>
            <p:cNvPr id="5" name="Obrázek 4" descr="Obsah obrázku text&#10;&#10;Popis byl vytvořen automaticky">
              <a:extLst>
                <a:ext uri="{FF2B5EF4-FFF2-40B4-BE49-F238E27FC236}">
                  <a16:creationId xmlns:a16="http://schemas.microsoft.com/office/drawing/2014/main" id="{36267E58-5F19-D711-A5B7-B7723E49F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83" y="155213"/>
              <a:ext cx="11016392" cy="6547573"/>
            </a:xfrm>
            <a:prstGeom prst="rect">
              <a:avLst/>
            </a:prstGeom>
          </p:spPr>
        </p:pic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C49270D0-5A0E-CB5B-7F47-12AA303BFD09}"/>
                </a:ext>
              </a:extLst>
            </p:cNvPr>
            <p:cNvSpPr/>
            <p:nvPr/>
          </p:nvSpPr>
          <p:spPr>
            <a:xfrm>
              <a:off x="442182" y="5114925"/>
              <a:ext cx="3910743" cy="15878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B4C36B0F-E8DE-4184-6219-EDABA2923A25}"/>
                </a:ext>
              </a:extLst>
            </p:cNvPr>
            <p:cNvSpPr/>
            <p:nvPr/>
          </p:nvSpPr>
          <p:spPr>
            <a:xfrm>
              <a:off x="10420350" y="3857625"/>
              <a:ext cx="1038225" cy="28451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8151458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0DFD52C8-9CD4-4146-B4F0-D85EC311DE7C}"/>
              </a:ext>
            </a:extLst>
          </p:cNvPr>
          <p:cNvSpPr txBox="1"/>
          <p:nvPr/>
        </p:nvSpPr>
        <p:spPr>
          <a:xfrm>
            <a:off x="252549" y="364575"/>
            <a:ext cx="3258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Anestézie n. buccalis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94456EF-D36C-4F77-9B38-95BA75D82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04" y="3245090"/>
            <a:ext cx="4901342" cy="3092754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0F77AC73-18FA-4103-BA63-05CDB2D92089}"/>
              </a:ext>
            </a:extLst>
          </p:cNvPr>
          <p:cNvGrpSpPr/>
          <p:nvPr/>
        </p:nvGrpSpPr>
        <p:grpSpPr>
          <a:xfrm>
            <a:off x="5472090" y="765769"/>
            <a:ext cx="6584961" cy="5326462"/>
            <a:chOff x="5388962" y="765769"/>
            <a:chExt cx="6584961" cy="5326462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BDD27DC5-5AC7-4D6D-ABB1-D6060B9D0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8962" y="765769"/>
              <a:ext cx="6584961" cy="5326462"/>
            </a:xfrm>
            <a:prstGeom prst="rect">
              <a:avLst/>
            </a:prstGeom>
          </p:spPr>
        </p:pic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7D6486E4-ED31-4A4D-8FF4-2A8E5FA960B0}"/>
                </a:ext>
              </a:extLst>
            </p:cNvPr>
            <p:cNvSpPr/>
            <p:nvPr/>
          </p:nvSpPr>
          <p:spPr>
            <a:xfrm>
              <a:off x="5491018" y="5412508"/>
              <a:ext cx="604982" cy="5911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60E19D3-D883-4424-938F-7F3206509658}"/>
              </a:ext>
            </a:extLst>
          </p:cNvPr>
          <p:cNvSpPr txBox="1"/>
          <p:nvPr/>
        </p:nvSpPr>
        <p:spPr>
          <a:xfrm>
            <a:off x="317204" y="1025465"/>
            <a:ext cx="528599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doplňková anestézie vestibulární dásně molárů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vpich jehly bukálně a distálně od posledního moláru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osa jehly orientovaná dle alveolárního výběžku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hloubka vpichu asi 2-4 mm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aspirace, aplikace cca 0,3 ml anestetika</a:t>
            </a:r>
          </a:p>
        </p:txBody>
      </p:sp>
    </p:spTree>
    <p:extLst>
      <p:ext uri="{BB962C8B-B14F-4D97-AF65-F5344CB8AC3E}">
        <p14:creationId xmlns:p14="http://schemas.microsoft.com/office/powerpoint/2010/main" val="21169879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58C51DC-D78F-4D90-B024-72861FEF0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192" y="320718"/>
            <a:ext cx="9633616" cy="621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695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3A7BCB8-4BA4-4A78-9AB5-1E5C3046159E}"/>
              </a:ext>
            </a:extLst>
          </p:cNvPr>
          <p:cNvSpPr txBox="1"/>
          <p:nvPr/>
        </p:nvSpPr>
        <p:spPr>
          <a:xfrm>
            <a:off x="344904" y="287383"/>
            <a:ext cx="8682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i="1" dirty="0">
                <a:solidFill>
                  <a:schemeClr val="accent1">
                    <a:lumMod val="75000"/>
                  </a:schemeClr>
                </a:solidFill>
              </a:rPr>
              <a:t>GOW-GATES </a:t>
            </a:r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TECHNIKA ANESTEZIE NA N. MANDIBULARIS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397E4B3-BB55-4EF6-A892-E815C95DCF1B}"/>
              </a:ext>
            </a:extLst>
          </p:cNvPr>
          <p:cNvSpPr txBox="1"/>
          <p:nvPr/>
        </p:nvSpPr>
        <p:spPr>
          <a:xfrm>
            <a:off x="230160" y="810603"/>
            <a:ext cx="601017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70C0"/>
                </a:solidFill>
              </a:rPr>
              <a:t>kmenová anestezie na </a:t>
            </a:r>
            <a:r>
              <a:rPr lang="cs-CZ" b="1" i="1" dirty="0">
                <a:solidFill>
                  <a:srgbClr val="0070C0"/>
                </a:solidFill>
              </a:rPr>
              <a:t>n. mandibularis</a:t>
            </a:r>
            <a:r>
              <a:rPr lang="cs-CZ" dirty="0">
                <a:solidFill>
                  <a:srgbClr val="0070C0"/>
                </a:solidFill>
              </a:rPr>
              <a:t>,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dirty="0">
                <a:solidFill>
                  <a:srgbClr val="0070C0"/>
                </a:solidFill>
              </a:rPr>
              <a:t>úspěšnost cca 95%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vpich veden na úrovni okluzní plochy horního M</a:t>
            </a:r>
            <a:r>
              <a:rPr lang="cs-CZ" baseline="-25000" dirty="0">
                <a:solidFill>
                  <a:srgbClr val="0070C0"/>
                </a:solidFill>
              </a:rPr>
              <a:t>2</a:t>
            </a:r>
            <a:r>
              <a:rPr lang="cs-CZ" dirty="0">
                <a:solidFill>
                  <a:srgbClr val="0070C0"/>
                </a:solidFill>
              </a:rPr>
              <a:t>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jehla směruje k </a:t>
            </a:r>
            <a:r>
              <a:rPr lang="cs-CZ" i="1" dirty="0">
                <a:solidFill>
                  <a:srgbClr val="0070C0"/>
                </a:solidFill>
              </a:rPr>
              <a:t>meatus acusticus externus</a:t>
            </a:r>
            <a:r>
              <a:rPr lang="cs-CZ" dirty="0">
                <a:solidFill>
                  <a:srgbClr val="0070C0"/>
                </a:solidFill>
              </a:rPr>
              <a:t>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70C0"/>
                </a:solidFill>
              </a:rPr>
              <a:t>hloubka vpichu 25-27 mm</a:t>
            </a:r>
            <a:r>
              <a:rPr lang="cs-CZ" i="1" dirty="0">
                <a:solidFill>
                  <a:srgbClr val="0070C0"/>
                </a:solidFill>
              </a:rPr>
              <a:t>, </a:t>
            </a:r>
            <a:r>
              <a:rPr lang="cs-CZ" dirty="0">
                <a:solidFill>
                  <a:srgbClr val="0070C0"/>
                </a:solidFill>
              </a:rPr>
              <a:t>dokud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dirty="0">
                <a:solidFill>
                  <a:srgbClr val="0070C0"/>
                </a:solidFill>
              </a:rPr>
              <a:t>hrot nenarazí na okraj </a:t>
            </a:r>
          </a:p>
          <a:p>
            <a:pPr marL="177800"/>
            <a:r>
              <a:rPr lang="cs-CZ" i="1" dirty="0">
                <a:solidFill>
                  <a:srgbClr val="0070C0"/>
                </a:solidFill>
              </a:rPr>
              <a:t>collum mandibulae</a:t>
            </a:r>
            <a:endParaRPr lang="cs-CZ" dirty="0">
              <a:solidFill>
                <a:srgbClr val="0070C0"/>
              </a:solidFill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70C0"/>
                </a:solidFill>
              </a:rPr>
              <a:t>nutnost aspirace</a:t>
            </a:r>
            <a:r>
              <a:rPr lang="cs-CZ" dirty="0">
                <a:solidFill>
                  <a:srgbClr val="0070C0"/>
                </a:solidFill>
              </a:rPr>
              <a:t> (větve </a:t>
            </a:r>
            <a:r>
              <a:rPr lang="cs-CZ" i="1" dirty="0">
                <a:solidFill>
                  <a:srgbClr val="0070C0"/>
                </a:solidFill>
              </a:rPr>
              <a:t>a. maxillaris</a:t>
            </a:r>
            <a:r>
              <a:rPr lang="cs-CZ" dirty="0">
                <a:solidFill>
                  <a:srgbClr val="0070C0"/>
                </a:solidFill>
              </a:rPr>
              <a:t>)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deponování cca 1,8 ml anestetika, ev. přidání dalších 1,2 ml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B894F53-FDE6-0DA0-6EA3-ECA3E0108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04" y="3053177"/>
            <a:ext cx="5513205" cy="3517440"/>
          </a:xfrm>
          <a:prstGeom prst="rect">
            <a:avLst/>
          </a:prstGeom>
        </p:spPr>
      </p:pic>
      <p:grpSp>
        <p:nvGrpSpPr>
          <p:cNvPr id="11" name="Skupina 10">
            <a:extLst>
              <a:ext uri="{FF2B5EF4-FFF2-40B4-BE49-F238E27FC236}">
                <a16:creationId xmlns:a16="http://schemas.microsoft.com/office/drawing/2014/main" id="{1D67BAEF-5059-A641-A16A-AEC561022DDC}"/>
              </a:ext>
            </a:extLst>
          </p:cNvPr>
          <p:cNvGrpSpPr/>
          <p:nvPr/>
        </p:nvGrpSpPr>
        <p:grpSpPr>
          <a:xfrm>
            <a:off x="6010741" y="734402"/>
            <a:ext cx="6010171" cy="5691641"/>
            <a:chOff x="6010741" y="734402"/>
            <a:chExt cx="6010171" cy="5691641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A3A25947-496B-D4C9-4DA7-61723325C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0741" y="734402"/>
              <a:ext cx="6010171" cy="5691641"/>
            </a:xfrm>
            <a:prstGeom prst="rect">
              <a:avLst/>
            </a:prstGeom>
          </p:spPr>
        </p:pic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A62074A3-E34D-7069-7298-C538CEEBA5B1}"/>
                </a:ext>
              </a:extLst>
            </p:cNvPr>
            <p:cNvSpPr/>
            <p:nvPr/>
          </p:nvSpPr>
          <p:spPr>
            <a:xfrm>
              <a:off x="6010741" y="6248399"/>
              <a:ext cx="409109" cy="1776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0304731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interiér, růžová, zavřít, zelenina&#10;&#10;Popis byl vytvořen automaticky">
            <a:extLst>
              <a:ext uri="{FF2B5EF4-FFF2-40B4-BE49-F238E27FC236}">
                <a16:creationId xmlns:a16="http://schemas.microsoft.com/office/drawing/2014/main" id="{98B7D406-7B24-9F28-C2C4-EA98F68C2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454" y="401612"/>
            <a:ext cx="9573092" cy="605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054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osoba, interiér, nemocniční pokoj&#10;&#10;Popis byl vytvořen automaticky">
            <a:extLst>
              <a:ext uri="{FF2B5EF4-FFF2-40B4-BE49-F238E27FC236}">
                <a16:creationId xmlns:a16="http://schemas.microsoft.com/office/drawing/2014/main" id="{99F470EF-E48A-7C7F-7851-934FE8F98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875" y="135555"/>
            <a:ext cx="5366633" cy="658688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E1234B6-33B9-F2B5-0312-1D66F330CA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16" y="566584"/>
            <a:ext cx="5903384" cy="572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9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B40EAF0-FE22-4942-A464-6247C7B1C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443" y="80031"/>
            <a:ext cx="7775675" cy="669793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A107049-DD3B-4752-A259-E69077276E4A}"/>
              </a:ext>
            </a:extLst>
          </p:cNvPr>
          <p:cNvSpPr txBox="1"/>
          <p:nvPr/>
        </p:nvSpPr>
        <p:spPr>
          <a:xfrm>
            <a:off x="489525" y="526473"/>
            <a:ext cx="3128485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i="1" u="sng" dirty="0"/>
              <a:t>Plexus dentalis</a:t>
            </a:r>
          </a:p>
          <a:p>
            <a:pPr marL="268288" indent="-268288">
              <a:buFont typeface="Wingdings" panose="05000000000000000000" pitchFamily="2" charset="2"/>
              <a:buChar char="§"/>
            </a:pPr>
            <a:endParaRPr lang="cs-CZ" sz="2400" b="1" i="1" dirty="0"/>
          </a:p>
          <a:p>
            <a:pPr marL="268288" indent="-268288">
              <a:buFont typeface="Wingdings" panose="05000000000000000000" pitchFamily="2" charset="2"/>
              <a:buChar char="§"/>
            </a:pPr>
            <a:r>
              <a:rPr lang="cs-CZ" sz="2400" b="1" i="1" dirty="0"/>
              <a:t>Rami dentales </a:t>
            </a:r>
          </a:p>
          <a:p>
            <a:pPr marL="268288" indent="174625">
              <a:buFont typeface="Arial" panose="020B0604020202020204" pitchFamily="34" charset="0"/>
              <a:buChar char="•"/>
            </a:pPr>
            <a:r>
              <a:rPr lang="cs-CZ" sz="2000" i="1" dirty="0"/>
              <a:t>Ramus dentalis proprius</a:t>
            </a:r>
          </a:p>
          <a:p>
            <a:pPr marL="442913" indent="-174625">
              <a:buFont typeface="Arial" panose="020B0604020202020204" pitchFamily="34" charset="0"/>
              <a:buChar char="•"/>
            </a:pPr>
            <a:r>
              <a:rPr lang="cs-CZ" sz="2000" i="1" dirty="0"/>
              <a:t>Rami periodontales</a:t>
            </a:r>
          </a:p>
          <a:p>
            <a:pPr marL="176213" indent="-176213">
              <a:buFont typeface="Wingdings" panose="05000000000000000000" pitchFamily="2" charset="2"/>
              <a:buChar char="§"/>
            </a:pPr>
            <a:endParaRPr lang="cs-CZ" sz="2400" dirty="0"/>
          </a:p>
          <a:p>
            <a:pPr marL="268288" indent="-268288">
              <a:buFont typeface="Wingdings" panose="05000000000000000000" pitchFamily="2" charset="2"/>
              <a:buChar char="§"/>
            </a:pPr>
            <a:r>
              <a:rPr lang="cs-CZ" sz="2400" b="1" i="1" dirty="0"/>
              <a:t>Rami alveolares</a:t>
            </a:r>
          </a:p>
          <a:p>
            <a:pPr marL="442913" indent="-174625">
              <a:buFont typeface="Arial" panose="020B0604020202020204" pitchFamily="34" charset="0"/>
              <a:buChar char="•"/>
            </a:pPr>
            <a:r>
              <a:rPr lang="cs-CZ" sz="2000" i="1" dirty="0"/>
              <a:t>Rami interalveolares </a:t>
            </a:r>
          </a:p>
          <a:p>
            <a:pPr marL="442913" indent="-174625">
              <a:buFont typeface="Arial" panose="020B0604020202020204" pitchFamily="34" charset="0"/>
              <a:buChar char="•"/>
            </a:pPr>
            <a:r>
              <a:rPr lang="cs-CZ" sz="2000" i="1" dirty="0"/>
              <a:t>Rami interradiculares</a:t>
            </a:r>
          </a:p>
          <a:p>
            <a:pPr marL="176213" indent="-176213">
              <a:buFont typeface="Wingdings" panose="05000000000000000000" pitchFamily="2" charset="2"/>
              <a:buChar char="§"/>
            </a:pPr>
            <a:endParaRPr lang="cs-CZ" sz="2400" dirty="0"/>
          </a:p>
          <a:p>
            <a:pPr marL="268288" indent="-268288">
              <a:buFont typeface="Wingdings" panose="05000000000000000000" pitchFamily="2" charset="2"/>
              <a:buChar char="§"/>
            </a:pPr>
            <a:r>
              <a:rPr lang="cs-CZ" sz="2400" b="1" i="1" dirty="0"/>
              <a:t>Rami gingivales</a:t>
            </a:r>
          </a:p>
        </p:txBody>
      </p:sp>
    </p:spTree>
    <p:extLst>
      <p:ext uri="{BB962C8B-B14F-4D97-AF65-F5344CB8AC3E}">
        <p14:creationId xmlns:p14="http://schemas.microsoft.com/office/powerpoint/2010/main" val="38733238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13C6866F-C99A-4289-ACA7-AE3EC7BFFD73}"/>
              </a:ext>
            </a:extLst>
          </p:cNvPr>
          <p:cNvSpPr txBox="1"/>
          <p:nvPr/>
        </p:nvSpPr>
        <p:spPr>
          <a:xfrm>
            <a:off x="188308" y="241743"/>
            <a:ext cx="11216532" cy="655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212529"/>
                </a:solidFill>
                <a:latin typeface="Open Sans"/>
              </a:rPr>
              <a:t>Literatura použitá při tvorbě přednášky (včetně obrázků):</a:t>
            </a:r>
          </a:p>
          <a:p>
            <a:endParaRPr lang="cs-CZ" sz="1200" b="0" i="0" dirty="0">
              <a:solidFill>
                <a:srgbClr val="212529"/>
              </a:solidFill>
              <a:effectLst/>
              <a:latin typeface="Open Sans"/>
            </a:endParaRPr>
          </a:p>
          <a:p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BAART, J. A.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,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H. S. BRAND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, et al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en-US" sz="11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Local </a:t>
            </a:r>
            <a:r>
              <a:rPr lang="en-US" sz="1100" b="0" i="1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Anaesthesia</a:t>
            </a:r>
            <a:r>
              <a:rPr lang="en-US" sz="11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in Dentistry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 Second Edition. Springer, 2017. ISBN 978-3-319-43704-0.</a:t>
            </a:r>
            <a:endParaRPr lang="cs-CZ" sz="1100" b="0" i="0" dirty="0">
              <a:solidFill>
                <a:srgbClr val="212529"/>
              </a:solidFill>
              <a:effectLst/>
              <a:latin typeface="Open Sans" panose="020B0606030504020204" pitchFamily="34" charset="0"/>
            </a:endParaRPr>
          </a:p>
          <a:p>
            <a:endParaRPr lang="cs-CZ" sz="1100" dirty="0">
              <a:solidFill>
                <a:srgbClr val="212529"/>
              </a:solidFill>
              <a:latin typeface="Open Sans" panose="020B0606030504020204" pitchFamily="34" charset="0"/>
            </a:endParaRPr>
          </a:p>
          <a:p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BAKER, E. W., M. SCHUENKE, E. SCHULTE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,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U. SCHUMACHER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, et al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en-US" sz="11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Anatomy for Dental Medicine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 Second Edition. </a:t>
            </a:r>
            <a:r>
              <a:rPr lang="en-US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Thieme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Medical Publishers, 2015. ISBN 978-1-62623-085-9.</a:t>
            </a:r>
            <a:endParaRPr lang="cs-CZ" sz="1100" b="0" i="0" dirty="0">
              <a:solidFill>
                <a:srgbClr val="212529"/>
              </a:solidFill>
              <a:effectLst/>
              <a:latin typeface="Open Sans" panose="020B0606030504020204" pitchFamily="34" charset="0"/>
            </a:endParaRPr>
          </a:p>
          <a:p>
            <a:endParaRPr lang="cs-CZ" sz="1100" dirty="0">
              <a:solidFill>
                <a:srgbClr val="212529"/>
              </a:solidFill>
              <a:latin typeface="Open Sans" panose="020B0606030504020204" pitchFamily="34" charset="0"/>
            </a:endParaRPr>
          </a:p>
          <a:p>
            <a:r>
              <a:rPr lang="cs-CZ" sz="1100" dirty="0">
                <a:solidFill>
                  <a:srgbClr val="212529"/>
                </a:solidFill>
                <a:latin typeface="Open Sans"/>
              </a:rPr>
              <a:t>ČIHÁK, Radomír. </a:t>
            </a:r>
            <a:r>
              <a:rPr lang="cs-CZ" sz="1100" i="1" dirty="0">
                <a:solidFill>
                  <a:srgbClr val="212529"/>
                </a:solidFill>
                <a:latin typeface="Open Sans"/>
              </a:rPr>
              <a:t>Anatomie 3</a:t>
            </a:r>
            <a:r>
              <a:rPr lang="cs-CZ" sz="1100" dirty="0">
                <a:solidFill>
                  <a:srgbClr val="212529"/>
                </a:solidFill>
                <a:latin typeface="Open Sans"/>
              </a:rPr>
              <a:t>. Třetí, upravené a doplněné vydání. Praha: Grada, 2016, 832 s. ISBN 978-802-4756-363. </a:t>
            </a:r>
          </a:p>
          <a:p>
            <a:endParaRPr lang="cs-CZ" sz="1100" b="0" i="0" dirty="0">
              <a:solidFill>
                <a:srgbClr val="212529"/>
              </a:solidFill>
              <a:effectLst/>
              <a:latin typeface="Open Sans"/>
            </a:endParaRPr>
          </a:p>
          <a:p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DRAKE, R. L., A. WAYNE VOGL 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and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 A. W. M. MITCHELL. </a:t>
            </a:r>
            <a:r>
              <a:rPr lang="en-US" sz="1100" b="0" i="1" dirty="0">
                <a:solidFill>
                  <a:srgbClr val="212529"/>
                </a:solidFill>
                <a:effectLst/>
                <a:latin typeface="Open Sans"/>
              </a:rPr>
              <a:t>Gray's Anatomy for Students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. 4th. Philadelphia: Elsevier, 2020. ISBN 978-0-323-39304-1.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 </a:t>
            </a:r>
          </a:p>
          <a:p>
            <a:endParaRPr lang="sk-SK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dirty="0">
                <a:solidFill>
                  <a:srgbClr val="212529"/>
                </a:solidFill>
                <a:latin typeface="Open Sans"/>
              </a:rPr>
              <a:t>DRAKE, R. L., A. WAYNE VOGL, A. W. M. MITCHELL, R. M. TIBBITTS a</a:t>
            </a:r>
            <a:r>
              <a:rPr lang="cs-CZ" sz="1100" dirty="0" err="1">
                <a:solidFill>
                  <a:srgbClr val="212529"/>
                </a:solidFill>
                <a:latin typeface="Open Sans"/>
              </a:rPr>
              <a:t>nd</a:t>
            </a:r>
            <a:r>
              <a:rPr lang="en-US" sz="1100" dirty="0">
                <a:solidFill>
                  <a:srgbClr val="212529"/>
                </a:solidFill>
                <a:latin typeface="Open Sans"/>
              </a:rPr>
              <a:t> P. E. RICHARDSON. </a:t>
            </a:r>
            <a:r>
              <a:rPr lang="en-US" sz="1100" i="1" dirty="0">
                <a:solidFill>
                  <a:srgbClr val="212529"/>
                </a:solidFill>
                <a:latin typeface="Open Sans"/>
              </a:rPr>
              <a:t>Gray's Atlas of Anatomy</a:t>
            </a:r>
            <a:r>
              <a:rPr lang="en-US" sz="1100" dirty="0">
                <a:solidFill>
                  <a:srgbClr val="212529"/>
                </a:solidFill>
                <a:latin typeface="Open Sans"/>
              </a:rPr>
              <a:t>. 2. Philadelphia: Churchill Livingstone, 2015, </a:t>
            </a:r>
            <a:endParaRPr lang="cs-CZ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dirty="0">
                <a:solidFill>
                  <a:srgbClr val="212529"/>
                </a:solidFill>
                <a:latin typeface="Open Sans"/>
              </a:rPr>
              <a:t>648 s. ISBN 978-1-4557-4802-0.</a:t>
            </a:r>
            <a:endParaRPr lang="cs-CZ" sz="1100" dirty="0">
              <a:solidFill>
                <a:srgbClr val="212529"/>
              </a:solidFill>
              <a:latin typeface="Open Sans"/>
            </a:endParaRPr>
          </a:p>
          <a:p>
            <a:endParaRPr lang="cs-CZ" sz="1100" b="0" i="0" dirty="0">
              <a:solidFill>
                <a:srgbClr val="212529"/>
              </a:solidFill>
              <a:effectLst/>
              <a:latin typeface="Open Sans"/>
            </a:endParaRPr>
          </a:p>
          <a:p>
            <a:r>
              <a:rPr lang="cs-CZ" sz="1100" dirty="0">
                <a:latin typeface="Open Sans"/>
              </a:rPr>
              <a:t>ELLIS, H. and V. MAHADEVAN. </a:t>
            </a:r>
            <a:r>
              <a:rPr lang="cs-CZ" sz="1100" i="1" dirty="0" err="1">
                <a:latin typeface="Open Sans"/>
              </a:rPr>
              <a:t>Clinical</a:t>
            </a:r>
            <a:r>
              <a:rPr lang="cs-CZ" sz="1100" i="1" dirty="0">
                <a:latin typeface="Open Sans"/>
              </a:rPr>
              <a:t> anatomy: </a:t>
            </a:r>
            <a:r>
              <a:rPr lang="cs-CZ" sz="1100" i="1" dirty="0" err="1">
                <a:latin typeface="Open Sans"/>
              </a:rPr>
              <a:t>applied</a:t>
            </a:r>
            <a:r>
              <a:rPr lang="cs-CZ" sz="1100" i="1" dirty="0">
                <a:latin typeface="Open Sans"/>
              </a:rPr>
              <a:t> anatomy </a:t>
            </a:r>
            <a:r>
              <a:rPr lang="cs-CZ" sz="1100" i="1" dirty="0" err="1">
                <a:latin typeface="Open Sans"/>
              </a:rPr>
              <a:t>for</a:t>
            </a:r>
            <a:r>
              <a:rPr lang="cs-CZ" sz="1100" i="1" dirty="0">
                <a:latin typeface="Open Sans"/>
              </a:rPr>
              <a:t> </a:t>
            </a:r>
            <a:r>
              <a:rPr lang="cs-CZ" sz="1100" i="1" dirty="0" err="1">
                <a:latin typeface="Open Sans"/>
              </a:rPr>
              <a:t>students</a:t>
            </a:r>
            <a:r>
              <a:rPr lang="cs-CZ" sz="1100" i="1" dirty="0">
                <a:latin typeface="Open Sans"/>
              </a:rPr>
              <a:t> and junior </a:t>
            </a:r>
            <a:r>
              <a:rPr lang="cs-CZ" sz="1100" i="1" dirty="0" err="1">
                <a:latin typeface="Open Sans"/>
              </a:rPr>
              <a:t>doctors</a:t>
            </a:r>
            <a:r>
              <a:rPr lang="cs-CZ" sz="1100" dirty="0">
                <a:latin typeface="Open Sans"/>
              </a:rPr>
              <a:t>. </a:t>
            </a:r>
            <a:r>
              <a:rPr lang="cs-CZ" sz="1100" dirty="0" err="1">
                <a:latin typeface="Open Sans"/>
              </a:rPr>
              <a:t>Fourteenth</a:t>
            </a:r>
            <a:r>
              <a:rPr lang="cs-CZ" sz="1100" dirty="0">
                <a:latin typeface="Open Sans"/>
              </a:rPr>
              <a:t> </a:t>
            </a:r>
            <a:r>
              <a:rPr lang="cs-CZ" sz="1100" dirty="0" err="1">
                <a:latin typeface="Open Sans"/>
              </a:rPr>
              <a:t>edition</a:t>
            </a:r>
            <a:r>
              <a:rPr lang="cs-CZ" sz="1100" dirty="0">
                <a:latin typeface="Open Sans"/>
              </a:rPr>
              <a:t>. </a:t>
            </a:r>
            <a:r>
              <a:rPr lang="cs-CZ" sz="1100" dirty="0" err="1">
                <a:latin typeface="Open Sans"/>
              </a:rPr>
              <a:t>Hoboken</a:t>
            </a:r>
            <a:r>
              <a:rPr lang="cs-CZ" sz="1100" dirty="0">
                <a:latin typeface="Open Sans"/>
              </a:rPr>
              <a:t>, USA: </a:t>
            </a:r>
            <a:r>
              <a:rPr lang="cs-CZ" sz="1100" dirty="0" err="1">
                <a:latin typeface="Open Sans"/>
              </a:rPr>
              <a:t>Wiley-Blackwell</a:t>
            </a:r>
            <a:r>
              <a:rPr lang="cs-CZ" sz="1100" dirty="0">
                <a:latin typeface="Open Sans"/>
              </a:rPr>
              <a:t>, 2019. </a:t>
            </a:r>
          </a:p>
          <a:p>
            <a:r>
              <a:rPr lang="cs-CZ" sz="1100" dirty="0">
                <a:latin typeface="Open Sans"/>
              </a:rPr>
              <a:t>ISBN 978-111-9325-536. </a:t>
            </a:r>
          </a:p>
          <a:p>
            <a:endParaRPr lang="sk-SK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dirty="0">
                <a:solidFill>
                  <a:srgbClr val="212529"/>
                </a:solidFill>
                <a:latin typeface="Open Sans"/>
              </a:rPr>
              <a:t>GOSLING, J. A., P. F. HARRIS, J. R. HUMPHERSON, I. WHITMORE</a:t>
            </a:r>
            <a:r>
              <a:rPr lang="cs-CZ" sz="1100" dirty="0">
                <a:solidFill>
                  <a:srgbClr val="212529"/>
                </a:solidFill>
                <a:latin typeface="Open Sans"/>
              </a:rPr>
              <a:t>,</a:t>
            </a:r>
            <a:r>
              <a:rPr lang="en-US" sz="1100" dirty="0">
                <a:solidFill>
                  <a:srgbClr val="212529"/>
                </a:solidFill>
                <a:latin typeface="Open Sans"/>
              </a:rPr>
              <a:t> P. L. T. WILLAN</a:t>
            </a:r>
            <a:r>
              <a:rPr lang="cs-CZ" sz="1100" dirty="0">
                <a:solidFill>
                  <a:srgbClr val="212529"/>
                </a:solidFill>
                <a:latin typeface="Open Sans"/>
              </a:rPr>
              <a:t> et al</a:t>
            </a:r>
            <a:r>
              <a:rPr lang="en-US" sz="1100" dirty="0">
                <a:solidFill>
                  <a:srgbClr val="212529"/>
                </a:solidFill>
                <a:latin typeface="Open Sans"/>
              </a:rPr>
              <a:t>. </a:t>
            </a:r>
            <a:r>
              <a:rPr lang="en-US" sz="1100" i="1" dirty="0">
                <a:solidFill>
                  <a:srgbClr val="212529"/>
                </a:solidFill>
                <a:latin typeface="Open Sans"/>
              </a:rPr>
              <a:t>Human Anatomy, Color Atlas and Textbook</a:t>
            </a:r>
            <a:r>
              <a:rPr lang="en-US" sz="1100" dirty="0">
                <a:solidFill>
                  <a:srgbClr val="212529"/>
                </a:solidFill>
                <a:latin typeface="Open Sans"/>
              </a:rPr>
              <a:t>. 6. Philadelphia: Elsevier, </a:t>
            </a:r>
            <a:endParaRPr lang="cs-CZ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dirty="0">
                <a:solidFill>
                  <a:srgbClr val="212529"/>
                </a:solidFill>
                <a:latin typeface="Open Sans"/>
              </a:rPr>
              <a:t>2017, 456 s. ISBN 978-0-7234-3827-4.</a:t>
            </a:r>
            <a:endParaRPr lang="cs-CZ" sz="1100" dirty="0">
              <a:solidFill>
                <a:srgbClr val="212529"/>
              </a:solidFill>
              <a:latin typeface="Open Sans"/>
            </a:endParaRPr>
          </a:p>
          <a:p>
            <a:endParaRPr lang="cs-CZ" sz="1100" b="0" i="0" dirty="0">
              <a:solidFill>
                <a:srgbClr val="212529"/>
              </a:solidFill>
              <a:effectLst/>
              <a:latin typeface="Open Sans"/>
            </a:endParaRPr>
          </a:p>
          <a:p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HOMBACH-KLONISCH, S., T. KLONISCH and J. PEELER. </a:t>
            </a:r>
            <a:r>
              <a:rPr lang="cs-CZ" sz="1100" b="0" i="1" dirty="0" err="1">
                <a:solidFill>
                  <a:srgbClr val="212529"/>
                </a:solidFill>
                <a:effectLst/>
                <a:latin typeface="Open Sans"/>
              </a:rPr>
              <a:t>Sobotta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/>
              </a:rPr>
              <a:t>: </a:t>
            </a:r>
            <a:r>
              <a:rPr lang="cs-CZ" sz="1100" b="0" i="1" dirty="0" err="1">
                <a:solidFill>
                  <a:srgbClr val="212529"/>
                </a:solidFill>
                <a:effectLst/>
                <a:latin typeface="Open Sans"/>
              </a:rPr>
              <a:t>Clinical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/>
              </a:rPr>
              <a:t> Atlas </a:t>
            </a:r>
            <a:r>
              <a:rPr lang="cs-CZ" sz="1100" b="0" i="1" dirty="0" err="1">
                <a:solidFill>
                  <a:srgbClr val="212529"/>
                </a:solidFill>
                <a:effectLst/>
                <a:latin typeface="Open Sans"/>
              </a:rPr>
              <a:t>of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/>
              </a:rPr>
              <a:t> </a:t>
            </a:r>
            <a:r>
              <a:rPr lang="cs-CZ" sz="1100" b="0" i="1" dirty="0" err="1">
                <a:solidFill>
                  <a:srgbClr val="212529"/>
                </a:solidFill>
                <a:effectLst/>
                <a:latin typeface="Open Sans"/>
              </a:rPr>
              <a:t>Human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/>
              </a:rPr>
              <a:t> Anatomy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.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/>
              </a:rPr>
              <a:t>Munich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, Germany: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/>
              </a:rPr>
              <a:t>Elsevier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 Science, 2019, 680 s. ISBN 978-0-7020-5273-6. </a:t>
            </a:r>
          </a:p>
          <a:p>
            <a:endParaRPr lang="cs-CZ" sz="1100" dirty="0">
              <a:solidFill>
                <a:srgbClr val="212529"/>
              </a:solidFill>
              <a:latin typeface="Open Sans"/>
            </a:endParaRPr>
          </a:p>
          <a:p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ITOH,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Katsuhiro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The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Distribution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of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Nerves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Human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Deciduous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and Permanent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Teeth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cs-CZ" sz="1100" b="0" i="1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Archivum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100" b="0" i="1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histologicum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100" b="0" i="1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japonicum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 1976, </a:t>
            </a:r>
            <a:r>
              <a:rPr lang="cs-CZ" sz="1100" b="1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39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(5), 379-399. ISSN 0004-0681. </a:t>
            </a:r>
          </a:p>
          <a:p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DOI:10.1679/aohc1950.39.379</a:t>
            </a:r>
          </a:p>
          <a:p>
            <a:endParaRPr lang="cs-CZ" sz="1100" dirty="0">
              <a:solidFill>
                <a:srgbClr val="212529"/>
              </a:solidFill>
              <a:latin typeface="Open Sans" panose="020B0606030504020204" pitchFamily="34" charset="0"/>
            </a:endParaRPr>
          </a:p>
          <a:p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LEMEŽ, L., M. DOKLÁDAL, J. HLADÍKOVÁ, P. LISONĚK a T. REMIŠ. 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Topografická anatomie pro stomatology: učebnice pro lékařské fakulty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 2. vydání. Praha: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Aviceum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, 1985.</a:t>
            </a:r>
          </a:p>
          <a:p>
            <a:endParaRPr lang="cs-CZ" sz="1100" dirty="0">
              <a:solidFill>
                <a:srgbClr val="212529"/>
              </a:solidFill>
              <a:latin typeface="Open Sans" panose="020B0606030504020204" pitchFamily="34" charset="0"/>
            </a:endParaRPr>
          </a:p>
          <a:p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MALAMED, S. F.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et al.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US" sz="11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Handbook of Local Anesthesia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 7th Edition. Elsevier, 2020. ISBN 978-0-323-58207-0.</a:t>
            </a:r>
            <a:endParaRPr lang="cs-CZ" sz="1100" b="0" i="0" dirty="0">
              <a:solidFill>
                <a:srgbClr val="212529"/>
              </a:solidFill>
              <a:effectLst/>
              <a:latin typeface="Open Sans" panose="020B0606030504020204" pitchFamily="34" charset="0"/>
            </a:endParaRPr>
          </a:p>
          <a:p>
            <a:endParaRPr lang="cs-CZ" sz="1100" dirty="0">
              <a:solidFill>
                <a:srgbClr val="212529"/>
              </a:solidFill>
              <a:latin typeface="Open Sans" panose="020B0606030504020204" pitchFamily="34" charset="0"/>
            </a:endParaRPr>
          </a:p>
          <a:p>
            <a:r>
              <a:rPr lang="en-US" sz="1100" dirty="0">
                <a:solidFill>
                  <a:srgbClr val="212529"/>
                </a:solidFill>
                <a:latin typeface="Open Sans"/>
              </a:rPr>
              <a:t>NETTER, F. H. </a:t>
            </a:r>
            <a:r>
              <a:rPr lang="en-US" sz="1100" i="1" dirty="0">
                <a:solidFill>
                  <a:srgbClr val="212529"/>
                </a:solidFill>
                <a:latin typeface="Open Sans"/>
              </a:rPr>
              <a:t>Atlas of Human Anatomy</a:t>
            </a:r>
            <a:r>
              <a:rPr lang="en-US" sz="1100" dirty="0">
                <a:solidFill>
                  <a:srgbClr val="212529"/>
                </a:solidFill>
                <a:latin typeface="Open Sans"/>
              </a:rPr>
              <a:t>. 6. Philadelphia: Saunders, 2014, 624 s. ISBN 978-1-4557-0418-7.</a:t>
            </a:r>
            <a:r>
              <a:rPr lang="sk-SK" sz="1100" dirty="0">
                <a:solidFill>
                  <a:srgbClr val="212529"/>
                </a:solidFill>
                <a:latin typeface="Open Sans"/>
              </a:rPr>
              <a:t> </a:t>
            </a:r>
            <a:endParaRPr lang="cs-CZ" sz="1100" b="0" i="0" dirty="0">
              <a:solidFill>
                <a:srgbClr val="212529"/>
              </a:solidFill>
              <a:effectLst/>
              <a:latin typeface="Open Sans" panose="020B0606030504020204" pitchFamily="34" charset="0"/>
            </a:endParaRPr>
          </a:p>
          <a:p>
            <a:endParaRPr lang="cs-CZ" sz="1100" dirty="0">
              <a:solidFill>
                <a:srgbClr val="212529"/>
              </a:solidFill>
              <a:latin typeface="Open Sans" panose="020B0606030504020204" pitchFamily="34" charset="0"/>
            </a:endParaRPr>
          </a:p>
          <a:p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RODELLA, L. F., B. BUFFOLI, M. LABANCA and R. REZZANI. A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review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of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the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mandibular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and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maxillary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nerve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supplies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and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their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clinical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relevance. </a:t>
            </a:r>
            <a:r>
              <a:rPr lang="cs-CZ" sz="1100" b="0" i="1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Archives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100" b="0" i="1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of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Oral Biology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 </a:t>
            </a:r>
          </a:p>
          <a:p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2012, </a:t>
            </a:r>
            <a:r>
              <a:rPr lang="cs-CZ" sz="1100" b="1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57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(4), 323-334. ISSN 0003-9969. DOI:10.1016/j.archoralbio.2011.09.007</a:t>
            </a:r>
          </a:p>
          <a:p>
            <a:endParaRPr lang="cs-CZ" sz="1100" dirty="0">
              <a:solidFill>
                <a:srgbClr val="212529"/>
              </a:solidFill>
              <a:latin typeface="Open Sans" panose="020B0606030504020204" pitchFamily="34" charset="0"/>
            </a:endParaRPr>
          </a:p>
          <a:p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STANDRING, S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, 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/>
              </a:rPr>
              <a:t>et al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. </a:t>
            </a:r>
            <a:r>
              <a:rPr lang="en-US" sz="1100" b="0" i="1" dirty="0">
                <a:solidFill>
                  <a:srgbClr val="212529"/>
                </a:solidFill>
                <a:effectLst/>
                <a:latin typeface="Open Sans"/>
              </a:rPr>
              <a:t>Gray's Anatomy: The Anatomical Basis of Clinical Practice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. 41st. Philadelphia: Elsevier, 2016, 1562 s. ISBN 978-0-7020-5230-9.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 </a:t>
            </a:r>
            <a:endParaRPr lang="cs-CZ" sz="1100" b="0" i="0" dirty="0">
              <a:solidFill>
                <a:srgbClr val="212529"/>
              </a:solidFill>
              <a:effectLst/>
              <a:latin typeface="Open Sans" panose="020B0606030504020204" pitchFamily="34" charset="0"/>
            </a:endParaRPr>
          </a:p>
          <a:p>
            <a:endParaRPr lang="cs-CZ" sz="1100" dirty="0">
              <a:solidFill>
                <a:srgbClr val="212529"/>
              </a:solidFill>
              <a:latin typeface="Open Sans" panose="020B0606030504020204" pitchFamily="34" charset="0"/>
            </a:endParaRPr>
          </a:p>
          <a:p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STEIN, P., J. BRUECKNER and M. MILLINER. Sensory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innervation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of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mandibular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teeth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by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the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nerve to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the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mylohyoid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: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Implications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local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anesthesia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cs-CZ" sz="1100" b="0" i="1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Clinical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Anatomy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 </a:t>
            </a:r>
          </a:p>
          <a:p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2007, </a:t>
            </a:r>
            <a:r>
              <a:rPr lang="cs-CZ" sz="1100" b="1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20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(6), 591-595. ISSN 0897-3806. DOI:10.1002/ca.20479</a:t>
            </a:r>
            <a:endParaRPr lang="cs-CZ" sz="1100" dirty="0">
              <a:solidFill>
                <a:srgbClr val="212529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619353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exteriér, strom, rostlina&#10;&#10;Popis byl vytvořen automaticky">
            <a:extLst>
              <a:ext uri="{FF2B5EF4-FFF2-40B4-BE49-F238E27FC236}">
                <a16:creationId xmlns:a16="http://schemas.microsoft.com/office/drawing/2014/main" id="{858AFA5C-0287-4B46-51B5-2DB747568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76" y="1812287"/>
            <a:ext cx="5589236" cy="4204077"/>
          </a:xfrm>
          <a:prstGeom prst="rect">
            <a:avLst/>
          </a:prstGeom>
        </p:spPr>
      </p:pic>
      <p:pic>
        <p:nvPicPr>
          <p:cNvPr id="3" name="Obrázek 2" descr="Obsah obrázku text, kámen&#10;&#10;Popis byl vytvořen automaticky">
            <a:extLst>
              <a:ext uri="{FF2B5EF4-FFF2-40B4-BE49-F238E27FC236}">
                <a16:creationId xmlns:a16="http://schemas.microsoft.com/office/drawing/2014/main" id="{24B246B5-E683-C0A1-D86C-6A738057D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47650"/>
            <a:ext cx="5877928" cy="339092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A90FBB2-F966-E1BD-F505-4E3E14716B8A}"/>
              </a:ext>
            </a:extLst>
          </p:cNvPr>
          <p:cNvSpPr txBox="1"/>
          <p:nvPr/>
        </p:nvSpPr>
        <p:spPr>
          <a:xfrm>
            <a:off x="308476" y="378819"/>
            <a:ext cx="4981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Plexus </a:t>
            </a:r>
            <a:r>
              <a:rPr lang="cs-CZ" sz="2400" b="1" dirty="0" err="1">
                <a:solidFill>
                  <a:srgbClr val="0070C0"/>
                </a:solidFill>
              </a:rPr>
              <a:t>subodontoblasticus</a:t>
            </a:r>
            <a:r>
              <a:rPr lang="cs-CZ" sz="2400" b="1" dirty="0">
                <a:solidFill>
                  <a:srgbClr val="0070C0"/>
                </a:solidFill>
              </a:rPr>
              <a:t> </a:t>
            </a:r>
            <a:r>
              <a:rPr lang="cs-CZ" sz="2400" b="1" i="1" dirty="0" err="1">
                <a:solidFill>
                  <a:srgbClr val="0070C0"/>
                </a:solidFill>
              </a:rPr>
              <a:t>Raschkowi</a:t>
            </a:r>
            <a:endParaRPr lang="cs-CZ" sz="2400" b="1" i="1" dirty="0">
              <a:solidFill>
                <a:srgbClr val="0070C0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3ABE670-8E16-E561-400B-AB1CA662E0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473" y="4020738"/>
            <a:ext cx="5223957" cy="263993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7984EDA-C725-9F95-DABC-D2C9BBEFF964}"/>
              </a:ext>
            </a:extLst>
          </p:cNvPr>
          <p:cNvSpPr txBox="1"/>
          <p:nvPr/>
        </p:nvSpPr>
        <p:spPr>
          <a:xfrm>
            <a:off x="308476" y="957053"/>
            <a:ext cx="2371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Isaac </a:t>
            </a:r>
            <a:r>
              <a:rPr lang="cs-CZ" dirty="0" err="1"/>
              <a:t>Raschkow</a:t>
            </a:r>
            <a:r>
              <a:rPr lang="cs-CZ" dirty="0"/>
              <a:t>, 1835</a:t>
            </a:r>
          </a:p>
        </p:txBody>
      </p:sp>
    </p:spTree>
    <p:extLst>
      <p:ext uri="{BB962C8B-B14F-4D97-AF65-F5344CB8AC3E}">
        <p14:creationId xmlns:p14="http://schemas.microsoft.com/office/powerpoint/2010/main" val="3637811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kráter&#10;&#10;Popis byl vytvořen automaticky">
            <a:extLst>
              <a:ext uri="{FF2B5EF4-FFF2-40B4-BE49-F238E27FC236}">
                <a16:creationId xmlns:a16="http://schemas.microsoft.com/office/drawing/2014/main" id="{0D1466B7-61D8-5B7F-24C9-EF2A57CDC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52" y="2173827"/>
            <a:ext cx="5787524" cy="430535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6F8420A-E104-38D7-B3C9-6D29A99F1549}"/>
              </a:ext>
            </a:extLst>
          </p:cNvPr>
          <p:cNvSpPr txBox="1"/>
          <p:nvPr/>
        </p:nvSpPr>
        <p:spPr>
          <a:xfrm>
            <a:off x="308476" y="303404"/>
            <a:ext cx="2390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Plexus marginalis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4BB9958-3299-3852-E9D4-3122CFBAD800}"/>
              </a:ext>
            </a:extLst>
          </p:cNvPr>
          <p:cNvSpPr txBox="1"/>
          <p:nvPr/>
        </p:nvSpPr>
        <p:spPr>
          <a:xfrm>
            <a:off x="308476" y="765069"/>
            <a:ext cx="102475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poprvé popsán Robertem </a:t>
            </a:r>
            <a:r>
              <a:rPr lang="cs-CZ" dirty="0" err="1"/>
              <a:t>Bradlawem</a:t>
            </a:r>
            <a:r>
              <a:rPr lang="cs-CZ" dirty="0"/>
              <a:t> v roce 1939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nervová pleteň mezi vrstvou odontoblastů a </a:t>
            </a:r>
            <a:r>
              <a:rPr lang="cs-CZ" dirty="0" err="1"/>
              <a:t>predentinem</a:t>
            </a:r>
            <a:endParaRPr lang="cs-CZ" dirty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větvičky vstupují do dentinových tubulů, malé množství dosahuje až na rozhraní dentinu a skloviny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oba nervové plexy výraznější u trvalého chrupu (nižší citlivost dočasného chrupu) </a:t>
            </a:r>
            <a:r>
              <a:rPr lang="en-GB" dirty="0"/>
              <a:t>[</a:t>
            </a:r>
            <a:r>
              <a:rPr lang="cs-CZ" dirty="0"/>
              <a:t>R. W. </a:t>
            </a:r>
            <a:r>
              <a:rPr lang="cs-CZ" dirty="0" err="1"/>
              <a:t>Fearnhead</a:t>
            </a:r>
            <a:r>
              <a:rPr lang="cs-CZ" dirty="0"/>
              <a:t>, 1970</a:t>
            </a:r>
            <a:r>
              <a:rPr lang="en-GB" dirty="0"/>
              <a:t>]</a:t>
            </a:r>
            <a:endParaRPr lang="cs-CZ" dirty="0"/>
          </a:p>
        </p:txBody>
      </p:sp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9E8ABFB2-223C-8B7C-C33D-576A51980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73827"/>
            <a:ext cx="5885949" cy="430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27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EA3D41B-11D2-4367-9544-B349D21EA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991" y="285311"/>
            <a:ext cx="5439534" cy="6287377"/>
          </a:xfrm>
          <a:prstGeom prst="rect">
            <a:avLst/>
          </a:prstGeom>
        </p:spPr>
      </p:pic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D998BF90-F19F-48F5-B079-B3878AC0A468}"/>
              </a:ext>
            </a:extLst>
          </p:cNvPr>
          <p:cNvCxnSpPr>
            <a:cxnSpLocks/>
          </p:cNvCxnSpPr>
          <p:nvPr/>
        </p:nvCxnSpPr>
        <p:spPr>
          <a:xfrm>
            <a:off x="6693582" y="4246662"/>
            <a:ext cx="1104900" cy="0"/>
          </a:xfrm>
          <a:prstGeom prst="line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7FFB0B0-9D57-4B71-A911-BBA97771CCE7}"/>
              </a:ext>
            </a:extLst>
          </p:cNvPr>
          <p:cNvSpPr txBox="1"/>
          <p:nvPr/>
        </p:nvSpPr>
        <p:spPr>
          <a:xfrm>
            <a:off x="5108404" y="4092773"/>
            <a:ext cx="1620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/>
              <a:t>Lamina vestibularis</a:t>
            </a:r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96B0EB8B-C5AE-4E62-AB5B-367ABE72F002}"/>
              </a:ext>
            </a:extLst>
          </p:cNvPr>
          <p:cNvCxnSpPr>
            <a:cxnSpLocks/>
          </p:cNvCxnSpPr>
          <p:nvPr/>
        </p:nvCxnSpPr>
        <p:spPr>
          <a:xfrm rot="10800000">
            <a:off x="9620250" y="4092774"/>
            <a:ext cx="1104900" cy="0"/>
          </a:xfrm>
          <a:prstGeom prst="line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EBF30C0-F533-44EA-946C-CF048B518155}"/>
              </a:ext>
            </a:extLst>
          </p:cNvPr>
          <p:cNvSpPr txBox="1"/>
          <p:nvPr/>
        </p:nvSpPr>
        <p:spPr>
          <a:xfrm>
            <a:off x="10725150" y="3938884"/>
            <a:ext cx="1169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/>
              <a:t>Lamina oralis</a:t>
            </a:r>
          </a:p>
        </p:txBody>
      </p: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AF6FA8E4-427A-4126-B914-6F8023E99672}"/>
              </a:ext>
            </a:extLst>
          </p:cNvPr>
          <p:cNvCxnSpPr>
            <a:cxnSpLocks/>
          </p:cNvCxnSpPr>
          <p:nvPr/>
        </p:nvCxnSpPr>
        <p:spPr>
          <a:xfrm>
            <a:off x="6734175" y="5591175"/>
            <a:ext cx="1476375" cy="0"/>
          </a:xfrm>
          <a:prstGeom prst="line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0E8BB5A2-FD21-4182-A846-A659B0006CE1}"/>
              </a:ext>
            </a:extLst>
          </p:cNvPr>
          <p:cNvSpPr txBox="1"/>
          <p:nvPr/>
        </p:nvSpPr>
        <p:spPr>
          <a:xfrm>
            <a:off x="5546927" y="5329565"/>
            <a:ext cx="1213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err="1"/>
              <a:t>Prealveolární</a:t>
            </a:r>
            <a:r>
              <a:rPr lang="cs-CZ" sz="1400" b="1" dirty="0"/>
              <a:t> </a:t>
            </a:r>
          </a:p>
          <a:p>
            <a:r>
              <a:rPr lang="cs-CZ" sz="1400" b="1" dirty="0"/>
              <a:t>spongióza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304219A8-B03E-4C63-B7D5-DDA42C650CBE}"/>
              </a:ext>
            </a:extLst>
          </p:cNvPr>
          <p:cNvCxnSpPr>
            <a:cxnSpLocks/>
          </p:cNvCxnSpPr>
          <p:nvPr/>
        </p:nvCxnSpPr>
        <p:spPr>
          <a:xfrm flipH="1">
            <a:off x="9363075" y="4926042"/>
            <a:ext cx="1362075" cy="0"/>
          </a:xfrm>
          <a:prstGeom prst="line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A51982B8-F14F-43AE-951B-A455AA01B03F}"/>
              </a:ext>
            </a:extLst>
          </p:cNvPr>
          <p:cNvSpPr txBox="1"/>
          <p:nvPr/>
        </p:nvSpPr>
        <p:spPr>
          <a:xfrm>
            <a:off x="10725150" y="4664432"/>
            <a:ext cx="1372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err="1"/>
              <a:t>Retroalveolární</a:t>
            </a:r>
            <a:r>
              <a:rPr lang="cs-CZ" sz="1400" b="1" dirty="0"/>
              <a:t> </a:t>
            </a:r>
          </a:p>
          <a:p>
            <a:r>
              <a:rPr lang="cs-CZ" sz="1400" b="1" dirty="0"/>
              <a:t>spongióza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6EEFD7DC-44E0-48E2-9879-5BBEEDAB7F5F}"/>
              </a:ext>
            </a:extLst>
          </p:cNvPr>
          <p:cNvSpPr txBox="1"/>
          <p:nvPr/>
        </p:nvSpPr>
        <p:spPr>
          <a:xfrm>
            <a:off x="322217" y="365760"/>
            <a:ext cx="5543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Anestézie ve vztahu k </a:t>
            </a:r>
            <a:r>
              <a:rPr lang="cs-CZ" sz="2400" b="1" dirty="0" err="1">
                <a:solidFill>
                  <a:srgbClr val="0070C0"/>
                </a:solidFill>
              </a:rPr>
              <a:t>processus</a:t>
            </a:r>
            <a:r>
              <a:rPr lang="cs-CZ" sz="2400" b="1" dirty="0">
                <a:solidFill>
                  <a:srgbClr val="0070C0"/>
                </a:solidFill>
              </a:rPr>
              <a:t> alveolaris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0ABE6545-A236-421A-A698-2B4B42B91713}"/>
              </a:ext>
            </a:extLst>
          </p:cNvPr>
          <p:cNvSpPr txBox="1"/>
          <p:nvPr/>
        </p:nvSpPr>
        <p:spPr>
          <a:xfrm>
            <a:off x="322217" y="992778"/>
            <a:ext cx="553074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0070C0"/>
                </a:solidFill>
              </a:rPr>
              <a:t>Maxilla</a:t>
            </a:r>
            <a:r>
              <a:rPr lang="cs-CZ" sz="2000" b="1" dirty="0">
                <a:solidFill>
                  <a:srgbClr val="0070C0"/>
                </a:solidFill>
              </a:rPr>
              <a:t>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/>
              <a:t>lamina vestubularis tenká, volně prostupná pro anestetikum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/>
              <a:t>výjimka </a:t>
            </a:r>
            <a:r>
              <a:rPr lang="cs-CZ" sz="1600" i="1" dirty="0"/>
              <a:t>crista infrazygomatica</a:t>
            </a:r>
            <a:r>
              <a:rPr lang="cs-CZ" sz="1600" dirty="0"/>
              <a:t> (M</a:t>
            </a:r>
            <a:r>
              <a:rPr lang="cs-CZ" sz="1600" baseline="-25000" dirty="0"/>
              <a:t>1</a:t>
            </a:r>
            <a:r>
              <a:rPr lang="cs-CZ" sz="1600" dirty="0"/>
              <a:t>)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/>
              <a:t>excentrické umístnění alveolů frontálních zubů a premolárů </a:t>
            </a:r>
          </a:p>
          <a:p>
            <a:pPr marL="180975"/>
            <a:r>
              <a:rPr lang="cs-CZ" sz="1600" dirty="0"/>
              <a:t>vestibulárním směrem</a:t>
            </a:r>
          </a:p>
          <a:p>
            <a:pPr marL="444500" indent="-82550">
              <a:buFontTx/>
              <a:buChar char="-"/>
            </a:pPr>
            <a:r>
              <a:rPr lang="cs-CZ" sz="1400" dirty="0"/>
              <a:t>tenká </a:t>
            </a:r>
            <a:r>
              <a:rPr lang="cs-CZ" sz="1400" dirty="0" err="1"/>
              <a:t>prealveolární</a:t>
            </a:r>
            <a:r>
              <a:rPr lang="cs-CZ" sz="1400" dirty="0"/>
              <a:t> spongióza 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AA72AA22-17F9-43B3-BE9E-AC3820A0526F}"/>
              </a:ext>
            </a:extLst>
          </p:cNvPr>
          <p:cNvSpPr txBox="1"/>
          <p:nvPr/>
        </p:nvSpPr>
        <p:spPr>
          <a:xfrm>
            <a:off x="322217" y="2667324"/>
            <a:ext cx="552433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70C0"/>
                </a:solidFill>
              </a:rPr>
              <a:t>Mandibula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/>
              <a:t>lamina vestubularis tenká a perforovaná u frontálních zubů </a:t>
            </a:r>
          </a:p>
          <a:p>
            <a:pPr marL="180975"/>
            <a:r>
              <a:rPr lang="cs-CZ" sz="1600" dirty="0"/>
              <a:t>a premolárů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 err="1"/>
              <a:t>prealveolární</a:t>
            </a:r>
            <a:r>
              <a:rPr lang="cs-CZ" sz="1600" dirty="0"/>
              <a:t> i </a:t>
            </a:r>
            <a:r>
              <a:rPr lang="cs-CZ" sz="1600" dirty="0" err="1"/>
              <a:t>retroalveolární</a:t>
            </a:r>
            <a:r>
              <a:rPr lang="cs-CZ" sz="1600" dirty="0"/>
              <a:t> spongióza chybí kolem řezáků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/>
              <a:t>excentrické umístnění alveolů frontálních zubů a premolárů </a:t>
            </a:r>
          </a:p>
          <a:p>
            <a:pPr marL="180975"/>
            <a:r>
              <a:rPr lang="cs-CZ" sz="1600" dirty="0"/>
              <a:t>vestibulárním směrem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/>
              <a:t>centrální poloha M</a:t>
            </a:r>
            <a:r>
              <a:rPr lang="cs-CZ" sz="1600" baseline="-25000" dirty="0"/>
              <a:t>1</a:t>
            </a:r>
            <a:r>
              <a:rPr lang="cs-CZ" sz="1600" dirty="0"/>
              <a:t>, orální excentricita M</a:t>
            </a:r>
            <a:r>
              <a:rPr lang="cs-CZ" sz="1600" baseline="-25000" dirty="0"/>
              <a:t>2</a:t>
            </a:r>
            <a:r>
              <a:rPr lang="cs-CZ" sz="1600" dirty="0"/>
              <a:t> a M</a:t>
            </a:r>
            <a:r>
              <a:rPr lang="cs-CZ" sz="1600" baseline="-25000" dirty="0"/>
              <a:t>3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/>
              <a:t>mohutná </a:t>
            </a:r>
            <a:r>
              <a:rPr lang="cs-CZ" sz="1600" dirty="0" err="1"/>
              <a:t>kompakta</a:t>
            </a:r>
            <a:r>
              <a:rPr lang="cs-CZ" sz="1600" dirty="0"/>
              <a:t> i spongióza kolem stoliček   </a:t>
            </a:r>
          </a:p>
        </p:txBody>
      </p:sp>
    </p:spTree>
    <p:extLst>
      <p:ext uri="{BB962C8B-B14F-4D97-AF65-F5344CB8AC3E}">
        <p14:creationId xmlns:p14="http://schemas.microsoft.com/office/powerpoint/2010/main" val="26934713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Anatomické podklady pro anestezii v zubním lékařství[2022030716560334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1D854681020AF4EA53681E06F168A2F" ma:contentTypeVersion="4" ma:contentTypeDescription="Vytvoří nový dokument" ma:contentTypeScope="" ma:versionID="0d24d46bc171a7c15bfe4752909b2cac">
  <xsd:schema xmlns:xsd="http://www.w3.org/2001/XMLSchema" xmlns:xs="http://www.w3.org/2001/XMLSchema" xmlns:p="http://schemas.microsoft.com/office/2006/metadata/properties" xmlns:ns2="46e2a3a6-279f-479b-95b8-8c79f73acc89" targetNamespace="http://schemas.microsoft.com/office/2006/metadata/properties" ma:root="true" ma:fieldsID="1a83a9c97dce274ddff532bb3ddc7d9e" ns2:_="">
    <xsd:import namespace="46e2a3a6-279f-479b-95b8-8c79f73acc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e2a3a6-279f-479b-95b8-8c79f73acc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283B384-B148-4425-BAEF-843B5C3710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e2a3a6-279f-479b-95b8-8c79f73acc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AE92ECC-D9C2-4919-8C96-E941FDAF421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43E558A-4B27-4DE7-9BE1-69025A64B20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6895</TotalTime>
  <Words>3184</Words>
  <Application>Microsoft Office PowerPoint</Application>
  <PresentationFormat>Širokoúhlá obrazovka</PresentationFormat>
  <Paragraphs>450</Paragraphs>
  <Slides>60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60</vt:i4>
      </vt:variant>
    </vt:vector>
  </HeadingPairs>
  <TitlesOfParts>
    <vt:vector size="66" baseType="lpstr">
      <vt:lpstr>Arial</vt:lpstr>
      <vt:lpstr>Calibri</vt:lpstr>
      <vt:lpstr>Calibri Light</vt:lpstr>
      <vt:lpstr>Open Sans</vt:lpstr>
      <vt:lpstr>Wingdings</vt:lpstr>
      <vt:lpstr>Motiv Office</vt:lpstr>
      <vt:lpstr>Anatomické podklady pro anestezii v zubním lékařství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Anestézie v oblasti maxily</vt:lpstr>
      <vt:lpstr>Prezentace aplikace PowerPoint</vt:lpstr>
      <vt:lpstr>Anestézie řezáků  a špičáků</vt:lpstr>
      <vt:lpstr>Prezentace aplikace PowerPoint</vt:lpstr>
      <vt:lpstr>Prezentace aplikace PowerPoint</vt:lpstr>
      <vt:lpstr>Prezentace aplikace PowerPoint</vt:lpstr>
      <vt:lpstr>Prezentace aplikace PowerPoint</vt:lpstr>
      <vt:lpstr>Anestézie premolárů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Anestézie molárů</vt:lpstr>
      <vt:lpstr>Prezentace aplikace PowerPoint</vt:lpstr>
      <vt:lpstr>Prezentace aplikace PowerPoint</vt:lpstr>
      <vt:lpstr>Prezentace aplikace PowerPoint</vt:lpstr>
      <vt:lpstr>Prezentace aplikace PowerPoint</vt:lpstr>
      <vt:lpstr>Anestézie  v oblasti mandibuly</vt:lpstr>
      <vt:lpstr>Prezentace aplikace PowerPoint</vt:lpstr>
      <vt:lpstr>Prezentace aplikace PowerPoint</vt:lpstr>
      <vt:lpstr>Prezentace aplikace PowerPoint</vt:lpstr>
      <vt:lpstr>Anestézie řezáků, špičáků a premolárů</vt:lpstr>
      <vt:lpstr>Prezentace aplikace PowerPoint</vt:lpstr>
      <vt:lpstr>Prezentace aplikace PowerPoint</vt:lpstr>
      <vt:lpstr>Prezentace aplikace PowerPoint</vt:lpstr>
      <vt:lpstr>Anestézie molárů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Erik Kročka</dc:creator>
  <cp:lastModifiedBy>Erik Kročka</cp:lastModifiedBy>
  <cp:revision>310</cp:revision>
  <dcterms:created xsi:type="dcterms:W3CDTF">2021-02-19T16:50:16Z</dcterms:created>
  <dcterms:modified xsi:type="dcterms:W3CDTF">2024-03-11T19:01:07Z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0x01010051D854681020AF4EA53681E06F168A2F</vt:lpwstr>
  </property>
</Properties>
</file>