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7" r:id="rId2"/>
    <p:sldId id="258" r:id="rId3"/>
    <p:sldId id="320" r:id="rId4"/>
    <p:sldId id="259" r:id="rId5"/>
    <p:sldId id="260" r:id="rId6"/>
    <p:sldId id="278" r:id="rId7"/>
    <p:sldId id="262" r:id="rId8"/>
    <p:sldId id="263" r:id="rId9"/>
    <p:sldId id="264" r:id="rId10"/>
    <p:sldId id="265" r:id="rId11"/>
    <p:sldId id="266" r:id="rId12"/>
    <p:sldId id="319" r:id="rId13"/>
    <p:sldId id="321" r:id="rId14"/>
  </p:sldIdLst>
  <p:sldSz cx="12192000" cy="6858000"/>
  <p:notesSz cx="6797675" cy="9929813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0" d="100"/>
          <a:sy n="80" d="100"/>
        </p:scale>
        <p:origin x="126" y="2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5C0EBC-BA6F-4EEB-B575-05E57EEB0955}" type="datetimeFigureOut">
              <a:rPr lang="cs-CZ" smtClean="0"/>
              <a:t>21.05.2024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1425"/>
            <a:ext cx="5956300" cy="3351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79768" y="4778722"/>
            <a:ext cx="5438140" cy="390986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431600"/>
            <a:ext cx="2945659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50443" y="9431600"/>
            <a:ext cx="2945659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69E80F-B8AB-4FF8-A764-24C6AC706EF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87925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Tento reflex je jeden z </a:t>
            </a:r>
            <a:r>
              <a:rPr lang="cs-CZ" dirty="0" err="1"/>
              <a:t>nejprimitivnejších</a:t>
            </a:r>
            <a:r>
              <a:rPr lang="cs-CZ" dirty="0"/>
              <a:t>, vyskytuje se u prvních strunatců, </a:t>
            </a:r>
            <a:r>
              <a:rPr lang="cs-CZ" dirty="0" err="1"/>
              <a:t>jejiž</a:t>
            </a:r>
            <a:r>
              <a:rPr lang="cs-CZ" dirty="0"/>
              <a:t> zástupce je kopinatec patřící do řádu bezlebečních. Tento živočich nemá mozek, jen míchu (</a:t>
            </a:r>
            <a:r>
              <a:rPr lang="cs-CZ" dirty="0" err="1"/>
              <a:t>neuralni</a:t>
            </a:r>
            <a:r>
              <a:rPr lang="cs-CZ" dirty="0"/>
              <a:t> trubici)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205F54-3983-4360-AADC-FF590122EA0F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959318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Tento reflex se objevuje při výstupu ryb na souš, kde je důležitá koordinace pohybu končetin.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205F54-3983-4360-AADC-FF590122EA0F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268475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Tento reflex se objevil u pokročilých plazů, kdy bylo nutné hlídat, aby nedošlo k poškození svalů a šlach.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205F54-3983-4360-AADC-FF590122EA0F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832931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Tento reflex vznikl u </a:t>
            </a:r>
            <a:r>
              <a:rPr lang="cs-CZ" dirty="0" err="1"/>
              <a:t>savcovitých</a:t>
            </a:r>
            <a:r>
              <a:rPr lang="cs-CZ" dirty="0"/>
              <a:t> plazů. Kdy ztratili šupiny a měli holou kůži s chlupy a bylo důležité, aby organismus byl ochráněn před poškozením.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205F54-3983-4360-AADC-FF590122EA0F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871342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Pupilární reflex vznikl při výstupu na souš. Sympatikus je evolučně starší než parasympatikus. Sympatikus rozšiřuje zornice, což bylo důležité ve vodě a v moři, když ryby vylezli na souš, tak tam bylo důležité chránit oči před slunečním zářením a parasympatikus </a:t>
            </a:r>
            <a:r>
              <a:rPr lang="cs-CZ"/>
              <a:t>uzavřel zornice.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205F54-3983-4360-AADC-FF590122EA0F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292625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247CEBE-002A-42B6-97A4-339AED46EB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088015C7-3A83-4F59-A7E5-5826F23A52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DCA4B8F-7031-4D8D-9878-5C8A2433F7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35326-08EC-49E1-B5D8-1BF64EC7CCA7}" type="datetimeFigureOut">
              <a:rPr lang="cs-CZ" smtClean="0"/>
              <a:t>21.05.2024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C767C4B-F649-4E1B-A122-AA77117209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F5EDF89-4883-4548-AB1E-3F4781006C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B1B06-1B4E-4694-837C-57FDE2FC314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069950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F6AE253-1F7E-4B88-93EB-55D4D330B6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50C69E44-C13E-420E-9FD1-63D59806A8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E638ACA-6F84-467C-BE68-24F7C17F73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35326-08EC-49E1-B5D8-1BF64EC7CCA7}" type="datetimeFigureOut">
              <a:rPr lang="cs-CZ" smtClean="0"/>
              <a:t>21.05.2024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9C83F31-C902-469B-B82A-F54C3932A4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4B47F14-79D5-4B97-B7B8-16EC94C5FF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B1B06-1B4E-4694-837C-57FDE2FC314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866394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6EE1067B-4535-4EAC-A97F-A644EE1535A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9D5F6ECA-3479-46E0-A88C-88A504DA8A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0BFE96C-AF5C-4DCF-ADCD-206EA72ADD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35326-08EC-49E1-B5D8-1BF64EC7CCA7}" type="datetimeFigureOut">
              <a:rPr lang="cs-CZ" smtClean="0"/>
              <a:t>21.05.2024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7FB7412-FBC8-444D-82F9-0118059982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234F803-5554-440D-BAEF-C60A4B0B51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B1B06-1B4E-4694-837C-57FDE2FC314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147967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rázdný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504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84D95FF-2BBE-4BC6-A0D9-DCC6089B52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0AB205C-3F38-4A5E-A3BE-31CF2C47CF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4886C32-D9D9-44F7-B3C4-F0509A639E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35326-08EC-49E1-B5D8-1BF64EC7CCA7}" type="datetimeFigureOut">
              <a:rPr lang="cs-CZ" smtClean="0"/>
              <a:t>21.05.2024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77EAE4C-A977-4946-A457-24EE531C06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A077989-93C6-409D-8C8D-1D4D16DB94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B1B06-1B4E-4694-837C-57FDE2FC314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217951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F9DC0F5-DCE4-44E2-A563-7C3D0BB666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BC801E2B-E7B7-4D29-ACD3-A16E1DE569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00DEBF5-5482-4E36-97F3-7AD8EE87B4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35326-08EC-49E1-B5D8-1BF64EC7CCA7}" type="datetimeFigureOut">
              <a:rPr lang="cs-CZ" smtClean="0"/>
              <a:t>21.05.2024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8E28BFB-A07F-4E77-97F3-E8D83EB829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71CC93A-0DDE-4792-8C0D-19514A77EF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B1B06-1B4E-4694-837C-57FDE2FC314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802711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327E494-8F8E-4034-86FE-4F5DEEE06C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5975EB9-9351-4290-8A61-0A8ECFD8E31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80A96686-FF77-4430-8E35-1CD26CA836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9BB1D055-7E99-4B46-98A8-250D619F80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35326-08EC-49E1-B5D8-1BF64EC7CCA7}" type="datetimeFigureOut">
              <a:rPr lang="cs-CZ" smtClean="0"/>
              <a:t>21.05.2024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7F52299D-FD8E-4BA8-A3FB-5072AA1D15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B0215C02-8B91-49B2-BB21-3DCF32B5F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B1B06-1B4E-4694-837C-57FDE2FC314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392408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0ADDEDD-D997-4B83-8F52-109D74E169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EBEF2876-70D1-4A63-A34F-60D1E46DDD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7D62754E-7E33-431D-ABA8-F7905AE7A4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D144CCB3-124B-456D-89D7-2CA846265D7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C9260FB4-91D7-4523-A556-325756A5C0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2D79D081-2759-4F4A-A457-2416E844D5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35326-08EC-49E1-B5D8-1BF64EC7CCA7}" type="datetimeFigureOut">
              <a:rPr lang="cs-CZ" smtClean="0"/>
              <a:t>21.05.2024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9702C8C2-0606-48DD-A00E-6737F092C8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E044EC24-74B6-413C-8865-733A0EAC8D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B1B06-1B4E-4694-837C-57FDE2FC314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777349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C73594C-5159-4AE9-B99C-27EA19734D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0D031666-C4CB-41ED-97A4-19C998C3FA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35326-08EC-49E1-B5D8-1BF64EC7CCA7}" type="datetimeFigureOut">
              <a:rPr lang="cs-CZ" smtClean="0"/>
              <a:t>21.05.2024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B37C4C60-51B8-4ACE-8733-F0DFE944DF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EA5B00EE-5A46-4D98-8100-1226B5854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B1B06-1B4E-4694-837C-57FDE2FC314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753823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6146C444-0A8D-4616-8327-F2FD1F950E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35326-08EC-49E1-B5D8-1BF64EC7CCA7}" type="datetimeFigureOut">
              <a:rPr lang="cs-CZ" smtClean="0"/>
              <a:t>21.05.2024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5861A954-AC61-417D-BD9C-A13ED1BE4D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0514F231-B48A-45BA-A34A-DAB02F121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B1B06-1B4E-4694-837C-57FDE2FC314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266237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55E5884-AB02-4AE5-8AC5-D81D68E085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399C7B2-CB13-45AB-8D08-41520B72A0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A67B7DE9-4B25-4C53-80D3-9B923639CC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94250BDA-9037-48D6-86EE-F7484BD88B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35326-08EC-49E1-B5D8-1BF64EC7CCA7}" type="datetimeFigureOut">
              <a:rPr lang="cs-CZ" smtClean="0"/>
              <a:t>21.05.2024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A3692C80-223A-4174-9FF0-91669FC749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E79D42EA-D55B-466D-8026-D1D0279BFD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B1B06-1B4E-4694-837C-57FDE2FC314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704824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36598BE-5809-4C25-811E-AC3454B443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1F43CC92-EEE9-4810-A265-233674983E8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DB98FCA2-8502-47A3-ACAF-51E088A3FC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5DEEB4FA-9EFA-4F3F-9E99-F8B9D13563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35326-08EC-49E1-B5D8-1BF64EC7CCA7}" type="datetimeFigureOut">
              <a:rPr lang="cs-CZ" smtClean="0"/>
              <a:t>21.05.2024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24525631-814E-44EE-81F9-8246788812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A3FA40E7-0D66-41F3-ADD6-90748A5A71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B1B06-1B4E-4694-837C-57FDE2FC314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135439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568F3811-3E51-4352-A622-1F09E22ED5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DF8A3559-6304-4518-AC2B-6A68D9D882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2AAC895-FBC5-4446-AB65-728607C83FB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A35326-08EC-49E1-B5D8-1BF64EC7CCA7}" type="datetimeFigureOut">
              <a:rPr lang="cs-CZ" smtClean="0"/>
              <a:t>21.05.2024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A89B5EF-49F4-4DF3-820C-A7EB1F1CEF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A595DB6-A0ED-4166-AB38-CE8E2EE3E5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EB1B06-1B4E-4694-837C-57FDE2FC314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942547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6.jpe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7" Type="http://schemas.openxmlformats.org/officeDocument/2006/relationships/image" Target="../media/image4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2.png"/><Relationship Id="rId5" Type="http://schemas.openxmlformats.org/officeDocument/2006/relationships/slideLayout" Target="../slideLayouts/slideLayout12.xml"/><Relationship Id="rId4" Type="http://schemas.openxmlformats.org/officeDocument/2006/relationships/video" Target="../media/media2.mp4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6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99771E6D-93BF-4B5A-A4E7-8719B8DC0840}"/>
              </a:ext>
            </a:extLst>
          </p:cNvPr>
          <p:cNvSpPr txBox="1"/>
          <p:nvPr/>
        </p:nvSpPr>
        <p:spPr>
          <a:xfrm>
            <a:off x="661948" y="505123"/>
            <a:ext cx="10868103" cy="29238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4800" b="1" dirty="0"/>
              <a:t>Evoluce autonomního nervového systému</a:t>
            </a:r>
          </a:p>
          <a:p>
            <a:pPr algn="ctr"/>
            <a:endParaRPr lang="cs-CZ" dirty="0"/>
          </a:p>
          <a:p>
            <a:pPr algn="ctr"/>
            <a:r>
              <a:rPr lang="cs-CZ" sz="3200" dirty="0"/>
              <a:t>Miriam Nývltová Fišáková</a:t>
            </a:r>
          </a:p>
          <a:p>
            <a:pPr algn="ctr"/>
            <a:endParaRPr lang="cs-CZ" sz="3200" dirty="0"/>
          </a:p>
          <a:p>
            <a:r>
              <a:rPr lang="cs-CZ" i="1" dirty="0"/>
              <a:t>Ústav fyziologie LF MU</a:t>
            </a:r>
          </a:p>
          <a:p>
            <a:endParaRPr lang="cs-CZ" dirty="0"/>
          </a:p>
          <a:p>
            <a:r>
              <a:rPr lang="cs-CZ" dirty="0"/>
              <a:t>miriam.nyvltova</a:t>
            </a:r>
            <a:r>
              <a:rPr lang="en-US" dirty="0"/>
              <a:t>@</a:t>
            </a:r>
            <a:r>
              <a:rPr lang="cs-CZ" dirty="0"/>
              <a:t>med.muni.cz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436F6222-739A-4BF5-9C57-1B7BC33B79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4867" y="2057400"/>
            <a:ext cx="4267200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6528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38200" y="298313"/>
            <a:ext cx="9453116" cy="752384"/>
          </a:xfrm>
          <a:prstGeom prst="rect">
            <a:avLst/>
          </a:prstGeom>
        </p:spPr>
        <p:txBody>
          <a:bodyPr vert="horz" wrap="square" lIns="0" tIns="74548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/>
              <a:t>Axonový</a:t>
            </a:r>
            <a:r>
              <a:rPr spc="-150" dirty="0"/>
              <a:t> </a:t>
            </a:r>
            <a:r>
              <a:rPr dirty="0"/>
              <a:t>reflex</a:t>
            </a:r>
            <a:r>
              <a:rPr spc="-145" dirty="0"/>
              <a:t> </a:t>
            </a:r>
            <a:r>
              <a:rPr sz="3200" b="0" spc="-10" dirty="0">
                <a:latin typeface="Arial"/>
                <a:cs typeface="Arial"/>
              </a:rPr>
              <a:t>(extracentrální)</a:t>
            </a:r>
            <a:endParaRPr sz="3200" dirty="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95144" y="1350738"/>
            <a:ext cx="6454772" cy="29367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7815" marR="5080" indent="-285750">
              <a:lnSpc>
                <a:spcPct val="100000"/>
              </a:lnSpc>
              <a:spcBef>
                <a:spcPts val="100"/>
              </a:spcBef>
              <a:buClr>
                <a:srgbClr val="0000DC"/>
              </a:buClr>
              <a:buFont typeface="Wingdings" panose="05000000000000000000" pitchFamily="2" charset="2"/>
              <a:buChar char="Ø"/>
              <a:tabLst>
                <a:tab pos="192405" algn="l"/>
                <a:tab pos="193040" algn="l"/>
              </a:tabLst>
            </a:pPr>
            <a:r>
              <a:rPr lang="cs-CZ" sz="1600" dirty="0">
                <a:latin typeface="Arial"/>
                <a:cs typeface="Arial"/>
              </a:rPr>
              <a:t>i</a:t>
            </a:r>
            <a:r>
              <a:rPr sz="1600" dirty="0" err="1">
                <a:latin typeface="Arial"/>
                <a:cs typeface="Arial"/>
              </a:rPr>
              <a:t>mpulzy</a:t>
            </a:r>
            <a:r>
              <a:rPr sz="1600" spc="-2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vznikající</a:t>
            </a:r>
            <a:r>
              <a:rPr sz="1600" spc="-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v</a:t>
            </a:r>
            <a:r>
              <a:rPr sz="1600" spc="-15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sensorickém </a:t>
            </a:r>
            <a:r>
              <a:rPr sz="1600" dirty="0">
                <a:latin typeface="Arial"/>
                <a:cs typeface="Arial"/>
              </a:rPr>
              <a:t>nervu</a:t>
            </a:r>
            <a:r>
              <a:rPr sz="1600" spc="-3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se</a:t>
            </a:r>
            <a:r>
              <a:rPr sz="1600" spc="-2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antidromně</a:t>
            </a:r>
            <a:r>
              <a:rPr sz="1600" spc="-10" dirty="0">
                <a:latin typeface="Arial"/>
                <a:cs typeface="Arial"/>
              </a:rPr>
              <a:t> (protisměrně) </a:t>
            </a:r>
            <a:r>
              <a:rPr sz="1600" dirty="0">
                <a:latin typeface="Arial"/>
                <a:cs typeface="Arial"/>
              </a:rPr>
              <a:t>přenáší</a:t>
            </a:r>
            <a:r>
              <a:rPr sz="1600" spc="-3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do</a:t>
            </a:r>
            <a:r>
              <a:rPr sz="1600" spc="-2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dalších</a:t>
            </a:r>
            <a:r>
              <a:rPr sz="1600" spc="-10" dirty="0">
                <a:latin typeface="Arial"/>
                <a:cs typeface="Arial"/>
              </a:rPr>
              <a:t> větví </a:t>
            </a:r>
            <a:r>
              <a:rPr sz="1600" dirty="0">
                <a:latin typeface="Arial"/>
                <a:cs typeface="Arial"/>
              </a:rPr>
              <a:t>sensorického</a:t>
            </a:r>
            <a:r>
              <a:rPr sz="1600" spc="-5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vlákna</a:t>
            </a:r>
            <a:endParaRPr sz="1600" dirty="0">
              <a:latin typeface="Arial"/>
              <a:cs typeface="Arial"/>
            </a:endParaRPr>
          </a:p>
          <a:p>
            <a:pPr marL="297815" marR="5080" indent="-285750">
              <a:lnSpc>
                <a:spcPct val="100000"/>
              </a:lnSpc>
              <a:spcBef>
                <a:spcPts val="600"/>
              </a:spcBef>
              <a:buClr>
                <a:srgbClr val="0000DC"/>
              </a:buClr>
              <a:buFont typeface="Wingdings" panose="05000000000000000000" pitchFamily="2" charset="2"/>
              <a:buChar char="Ø"/>
              <a:tabLst>
                <a:tab pos="192405" algn="l"/>
                <a:tab pos="193040" algn="l"/>
              </a:tabLst>
            </a:pPr>
            <a:r>
              <a:rPr lang="cs-CZ" sz="1600" dirty="0">
                <a:latin typeface="Arial"/>
                <a:cs typeface="Arial"/>
              </a:rPr>
              <a:t>p</a:t>
            </a:r>
            <a:r>
              <a:rPr sz="1600" dirty="0" err="1">
                <a:latin typeface="Arial"/>
                <a:cs typeface="Arial"/>
              </a:rPr>
              <a:t>ři</a:t>
            </a:r>
            <a:r>
              <a:rPr sz="1600" spc="-2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podráždění </a:t>
            </a:r>
            <a:r>
              <a:rPr sz="1600" dirty="0" err="1">
                <a:latin typeface="Arial"/>
                <a:cs typeface="Arial"/>
              </a:rPr>
              <a:t>kožních</a:t>
            </a:r>
            <a:r>
              <a:rPr sz="1600" spc="-15" dirty="0">
                <a:latin typeface="Arial"/>
                <a:cs typeface="Arial"/>
              </a:rPr>
              <a:t> </a:t>
            </a:r>
            <a:r>
              <a:rPr sz="1600" spc="-10" dirty="0" err="1">
                <a:latin typeface="Arial"/>
                <a:cs typeface="Arial"/>
              </a:rPr>
              <a:t>receptorů</a:t>
            </a:r>
            <a:r>
              <a:rPr lang="cs-CZ" sz="1600" spc="-10" dirty="0">
                <a:latin typeface="Arial"/>
                <a:cs typeface="Arial"/>
              </a:rPr>
              <a:t> </a:t>
            </a:r>
            <a:r>
              <a:rPr lang="cs-CZ" sz="1600" dirty="0">
                <a:latin typeface="Arial"/>
                <a:cs typeface="Arial"/>
              </a:rPr>
              <a:t>dochází</a:t>
            </a:r>
            <a:r>
              <a:rPr lang="cs-CZ" sz="1600" spc="-35" dirty="0">
                <a:latin typeface="Arial"/>
                <a:cs typeface="Arial"/>
              </a:rPr>
              <a:t> </a:t>
            </a:r>
            <a:r>
              <a:rPr lang="cs-CZ" sz="1600" dirty="0">
                <a:latin typeface="Arial"/>
                <a:cs typeface="Arial"/>
              </a:rPr>
              <a:t>k</a:t>
            </a:r>
            <a:r>
              <a:rPr lang="cs-CZ" sz="1600" spc="-30" dirty="0">
                <a:latin typeface="Arial"/>
                <a:cs typeface="Arial"/>
              </a:rPr>
              <a:t> </a:t>
            </a:r>
            <a:r>
              <a:rPr lang="cs-CZ" sz="1600" dirty="0">
                <a:latin typeface="Arial"/>
                <a:cs typeface="Arial"/>
              </a:rPr>
              <a:t>převedení impulzu k</a:t>
            </a:r>
            <a:r>
              <a:rPr lang="cs-CZ" sz="1600" spc="-30" dirty="0">
                <a:latin typeface="Arial"/>
                <a:cs typeface="Arial"/>
              </a:rPr>
              <a:t> </a:t>
            </a:r>
            <a:r>
              <a:rPr lang="cs-CZ" sz="1600" dirty="0">
                <a:latin typeface="Arial"/>
                <a:cs typeface="Arial"/>
              </a:rPr>
              <a:t>blízkým</a:t>
            </a:r>
            <a:r>
              <a:rPr lang="cs-CZ" sz="1600" spc="-15" dirty="0">
                <a:latin typeface="Arial"/>
                <a:cs typeface="Arial"/>
              </a:rPr>
              <a:t> </a:t>
            </a:r>
            <a:r>
              <a:rPr lang="cs-CZ" sz="1600" spc="-10" dirty="0">
                <a:latin typeface="Arial"/>
                <a:cs typeface="Arial"/>
              </a:rPr>
              <a:t>arteriolám, </a:t>
            </a:r>
            <a:r>
              <a:rPr lang="cs-CZ" sz="1600" dirty="0">
                <a:latin typeface="Arial"/>
                <a:cs typeface="Arial"/>
              </a:rPr>
              <a:t>které</a:t>
            </a:r>
            <a:r>
              <a:rPr lang="cs-CZ" sz="1600" spc="-35" dirty="0">
                <a:latin typeface="Arial"/>
                <a:cs typeface="Arial"/>
              </a:rPr>
              <a:t> </a:t>
            </a:r>
            <a:r>
              <a:rPr lang="cs-CZ" sz="1600" dirty="0">
                <a:latin typeface="Arial"/>
                <a:cs typeface="Arial"/>
              </a:rPr>
              <a:t>jsou</a:t>
            </a:r>
            <a:r>
              <a:rPr lang="cs-CZ" sz="1600" spc="-10" dirty="0">
                <a:latin typeface="Arial"/>
                <a:cs typeface="Arial"/>
              </a:rPr>
              <a:t> </a:t>
            </a:r>
            <a:r>
              <a:rPr lang="cs-CZ" sz="1600" dirty="0">
                <a:latin typeface="Arial"/>
                <a:cs typeface="Arial"/>
              </a:rPr>
              <a:t>inervované</a:t>
            </a:r>
            <a:r>
              <a:rPr lang="cs-CZ" sz="1600" spc="10" dirty="0">
                <a:latin typeface="Arial"/>
                <a:cs typeface="Arial"/>
              </a:rPr>
              <a:t> </a:t>
            </a:r>
            <a:r>
              <a:rPr lang="cs-CZ" sz="1600" dirty="0">
                <a:latin typeface="Arial"/>
                <a:cs typeface="Arial"/>
              </a:rPr>
              <a:t>stejným</a:t>
            </a:r>
            <a:r>
              <a:rPr lang="cs-CZ" sz="1600" spc="-10" dirty="0">
                <a:latin typeface="Arial"/>
                <a:cs typeface="Arial"/>
              </a:rPr>
              <a:t> vláknem. </a:t>
            </a:r>
            <a:r>
              <a:rPr lang="cs-CZ" sz="1600" dirty="0">
                <a:latin typeface="Arial"/>
                <a:cs typeface="Arial"/>
              </a:rPr>
              <a:t>Z</a:t>
            </a:r>
            <a:r>
              <a:rPr lang="cs-CZ" sz="1600" spc="-35" dirty="0">
                <a:latin typeface="Arial"/>
                <a:cs typeface="Arial"/>
              </a:rPr>
              <a:t> </a:t>
            </a:r>
            <a:r>
              <a:rPr lang="cs-CZ" sz="1600" dirty="0">
                <a:latin typeface="Arial"/>
                <a:cs typeface="Arial"/>
              </a:rPr>
              <a:t>nervových</a:t>
            </a:r>
            <a:r>
              <a:rPr lang="cs-CZ" sz="1600" spc="-5" dirty="0">
                <a:latin typeface="Arial"/>
                <a:cs typeface="Arial"/>
              </a:rPr>
              <a:t> </a:t>
            </a:r>
            <a:r>
              <a:rPr lang="cs-CZ" sz="1600" dirty="0">
                <a:latin typeface="Arial"/>
                <a:cs typeface="Arial"/>
              </a:rPr>
              <a:t>zakončení</a:t>
            </a:r>
            <a:r>
              <a:rPr lang="cs-CZ" sz="1600" spc="5" dirty="0">
                <a:latin typeface="Arial"/>
                <a:cs typeface="Arial"/>
              </a:rPr>
              <a:t> </a:t>
            </a:r>
            <a:r>
              <a:rPr lang="cs-CZ" sz="1600" dirty="0">
                <a:latin typeface="Arial"/>
                <a:cs typeface="Arial"/>
              </a:rPr>
              <a:t>je</a:t>
            </a:r>
            <a:r>
              <a:rPr lang="cs-CZ" sz="1600" spc="-20" dirty="0">
                <a:latin typeface="Arial"/>
                <a:cs typeface="Arial"/>
              </a:rPr>
              <a:t> </a:t>
            </a:r>
            <a:r>
              <a:rPr lang="cs-CZ" sz="1600" dirty="0">
                <a:latin typeface="Arial"/>
                <a:cs typeface="Arial"/>
              </a:rPr>
              <a:t>vyplavena</a:t>
            </a:r>
            <a:r>
              <a:rPr lang="cs-CZ" sz="1600" spc="5" dirty="0">
                <a:latin typeface="Arial"/>
                <a:cs typeface="Arial"/>
              </a:rPr>
              <a:t> </a:t>
            </a:r>
            <a:r>
              <a:rPr lang="cs-CZ" sz="1600" dirty="0">
                <a:latin typeface="Arial"/>
                <a:cs typeface="Arial"/>
              </a:rPr>
              <a:t>substance</a:t>
            </a:r>
            <a:r>
              <a:rPr lang="cs-CZ" sz="1600" spc="-5" dirty="0">
                <a:latin typeface="Arial"/>
                <a:cs typeface="Arial"/>
              </a:rPr>
              <a:t> </a:t>
            </a:r>
            <a:r>
              <a:rPr lang="cs-CZ" sz="1600" spc="-509" dirty="0">
                <a:latin typeface="Arial"/>
                <a:cs typeface="Arial"/>
              </a:rPr>
              <a:t>P,</a:t>
            </a:r>
            <a:r>
              <a:rPr lang="cs-CZ" sz="1600" dirty="0">
                <a:latin typeface="Arial"/>
                <a:cs typeface="Arial"/>
              </a:rPr>
              <a:t>  která</a:t>
            </a:r>
            <a:r>
              <a:rPr lang="cs-CZ" sz="1600" spc="-30" dirty="0">
                <a:latin typeface="Arial"/>
                <a:cs typeface="Arial"/>
              </a:rPr>
              <a:t> </a:t>
            </a:r>
            <a:r>
              <a:rPr lang="cs-CZ" sz="1600" dirty="0">
                <a:latin typeface="Arial"/>
                <a:cs typeface="Arial"/>
              </a:rPr>
              <a:t>z</a:t>
            </a:r>
            <a:r>
              <a:rPr lang="cs-CZ" sz="1600" spc="-25" dirty="0">
                <a:latin typeface="Arial"/>
                <a:cs typeface="Arial"/>
              </a:rPr>
              <a:t> </a:t>
            </a:r>
            <a:r>
              <a:rPr lang="cs-CZ" sz="1600" dirty="0">
                <a:latin typeface="Arial"/>
                <a:cs typeface="Arial"/>
              </a:rPr>
              <a:t>dilatuje</a:t>
            </a:r>
            <a:r>
              <a:rPr lang="cs-CZ" sz="1600" spc="5" dirty="0">
                <a:latin typeface="Arial"/>
                <a:cs typeface="Arial"/>
              </a:rPr>
              <a:t> </a:t>
            </a:r>
            <a:r>
              <a:rPr lang="cs-CZ" sz="1600" dirty="0">
                <a:latin typeface="Arial"/>
                <a:cs typeface="Arial"/>
              </a:rPr>
              <a:t>arteriolu</a:t>
            </a:r>
            <a:r>
              <a:rPr lang="cs-CZ" sz="1600" spc="-10" dirty="0">
                <a:latin typeface="Arial"/>
                <a:cs typeface="Arial"/>
              </a:rPr>
              <a:t> </a:t>
            </a:r>
            <a:r>
              <a:rPr lang="cs-CZ" sz="1600" dirty="0">
                <a:latin typeface="Arial"/>
                <a:cs typeface="Arial"/>
              </a:rPr>
              <a:t>a</a:t>
            </a:r>
            <a:r>
              <a:rPr lang="cs-CZ" sz="1600" spc="-20" dirty="0">
                <a:latin typeface="Arial"/>
                <a:cs typeface="Arial"/>
              </a:rPr>
              <a:t> </a:t>
            </a:r>
            <a:r>
              <a:rPr lang="cs-CZ" sz="1600" dirty="0">
                <a:latin typeface="Arial"/>
                <a:cs typeface="Arial"/>
              </a:rPr>
              <a:t>zvyšuje</a:t>
            </a:r>
            <a:r>
              <a:rPr lang="cs-CZ" sz="1600" spc="-20" dirty="0">
                <a:latin typeface="Arial"/>
                <a:cs typeface="Arial"/>
              </a:rPr>
              <a:t> </a:t>
            </a:r>
            <a:r>
              <a:rPr lang="cs-CZ" sz="1600" dirty="0">
                <a:latin typeface="Arial"/>
                <a:cs typeface="Arial"/>
              </a:rPr>
              <a:t>propustnost</a:t>
            </a:r>
            <a:r>
              <a:rPr lang="cs-CZ" sz="1600" spc="-15" dirty="0">
                <a:latin typeface="Arial"/>
                <a:cs typeface="Arial"/>
              </a:rPr>
              <a:t> </a:t>
            </a:r>
            <a:r>
              <a:rPr lang="cs-CZ" sz="1600" spc="-25" dirty="0">
                <a:latin typeface="Arial"/>
                <a:cs typeface="Arial"/>
              </a:rPr>
              <a:t>cév </a:t>
            </a:r>
            <a:r>
              <a:rPr lang="cs-CZ" sz="1400" dirty="0">
                <a:latin typeface="Arial"/>
                <a:cs typeface="Arial"/>
              </a:rPr>
              <a:t>(podstata</a:t>
            </a:r>
            <a:r>
              <a:rPr lang="cs-CZ" sz="1400" spc="-55" dirty="0">
                <a:latin typeface="Arial"/>
                <a:cs typeface="Arial"/>
              </a:rPr>
              <a:t> </a:t>
            </a:r>
            <a:r>
              <a:rPr lang="cs-CZ" sz="1400" dirty="0">
                <a:latin typeface="Arial"/>
                <a:cs typeface="Arial"/>
              </a:rPr>
              <a:t>červeného</a:t>
            </a:r>
            <a:r>
              <a:rPr lang="cs-CZ" sz="1400" spc="-40" dirty="0">
                <a:latin typeface="Arial"/>
                <a:cs typeface="Arial"/>
              </a:rPr>
              <a:t> </a:t>
            </a:r>
            <a:r>
              <a:rPr lang="cs-CZ" sz="1400" dirty="0" err="1">
                <a:latin typeface="Arial"/>
                <a:cs typeface="Arial"/>
              </a:rPr>
              <a:t>dermatografismu</a:t>
            </a:r>
            <a:r>
              <a:rPr lang="cs-CZ" sz="1400" spc="-60" dirty="0">
                <a:latin typeface="Arial"/>
                <a:cs typeface="Arial"/>
              </a:rPr>
              <a:t> </a:t>
            </a:r>
            <a:r>
              <a:rPr lang="cs-CZ" sz="1400" dirty="0">
                <a:latin typeface="Arial"/>
                <a:cs typeface="Arial"/>
              </a:rPr>
              <a:t>–</a:t>
            </a:r>
            <a:r>
              <a:rPr lang="cs-CZ" sz="1400" spc="-15" dirty="0">
                <a:latin typeface="Arial"/>
                <a:cs typeface="Arial"/>
              </a:rPr>
              <a:t> </a:t>
            </a:r>
            <a:r>
              <a:rPr lang="cs-CZ" sz="1400" dirty="0">
                <a:latin typeface="Arial"/>
                <a:cs typeface="Arial"/>
              </a:rPr>
              <a:t>zčervenání</a:t>
            </a:r>
            <a:r>
              <a:rPr lang="cs-CZ" sz="1400" spc="-70" dirty="0">
                <a:latin typeface="Arial"/>
                <a:cs typeface="Arial"/>
              </a:rPr>
              <a:t> </a:t>
            </a:r>
            <a:r>
              <a:rPr lang="cs-CZ" sz="1400" spc="-25" dirty="0">
                <a:latin typeface="Arial"/>
                <a:cs typeface="Arial"/>
              </a:rPr>
              <a:t>po </a:t>
            </a:r>
            <a:r>
              <a:rPr lang="cs-CZ" sz="1400" spc="-10" dirty="0">
                <a:latin typeface="Arial"/>
                <a:cs typeface="Arial"/>
              </a:rPr>
              <a:t>škrábnutí)</a:t>
            </a:r>
            <a:endParaRPr lang="cs-CZ" sz="1400" dirty="0">
              <a:latin typeface="Arial"/>
              <a:cs typeface="Arial"/>
            </a:endParaRPr>
          </a:p>
          <a:p>
            <a:pPr marL="297815" marR="27305" indent="-285750">
              <a:lnSpc>
                <a:spcPct val="100000"/>
              </a:lnSpc>
              <a:spcBef>
                <a:spcPts val="605"/>
              </a:spcBef>
              <a:buClr>
                <a:srgbClr val="0000DC"/>
              </a:buClr>
              <a:buFont typeface="Wingdings" panose="05000000000000000000" pitchFamily="2" charset="2"/>
              <a:buChar char="Ø"/>
              <a:tabLst>
                <a:tab pos="192405" algn="l"/>
                <a:tab pos="193040" algn="l"/>
              </a:tabLst>
            </a:pPr>
            <a:r>
              <a:rPr lang="cs-CZ" sz="1400" dirty="0">
                <a:latin typeface="Arial"/>
                <a:cs typeface="Arial"/>
              </a:rPr>
              <a:t>kromě</a:t>
            </a:r>
            <a:r>
              <a:rPr lang="cs-CZ" sz="1400" spc="-30" dirty="0">
                <a:latin typeface="Arial"/>
                <a:cs typeface="Arial"/>
              </a:rPr>
              <a:t> </a:t>
            </a:r>
            <a:r>
              <a:rPr lang="cs-CZ" sz="1400" dirty="0">
                <a:latin typeface="Arial"/>
                <a:cs typeface="Arial"/>
              </a:rPr>
              <a:t>toho</a:t>
            </a:r>
            <a:r>
              <a:rPr lang="cs-CZ" sz="1400" spc="-25" dirty="0">
                <a:latin typeface="Arial"/>
                <a:cs typeface="Arial"/>
              </a:rPr>
              <a:t> </a:t>
            </a:r>
            <a:r>
              <a:rPr lang="cs-CZ" sz="1400" dirty="0">
                <a:latin typeface="Arial"/>
                <a:cs typeface="Arial"/>
              </a:rPr>
              <a:t>dochází</a:t>
            </a:r>
            <a:r>
              <a:rPr lang="cs-CZ" sz="1400" spc="-45" dirty="0">
                <a:latin typeface="Arial"/>
                <a:cs typeface="Arial"/>
              </a:rPr>
              <a:t> </a:t>
            </a:r>
            <a:r>
              <a:rPr lang="cs-CZ" sz="1400" dirty="0">
                <a:latin typeface="Arial"/>
                <a:cs typeface="Arial"/>
              </a:rPr>
              <a:t>k</a:t>
            </a:r>
            <a:r>
              <a:rPr lang="cs-CZ" sz="1400" spc="-10" dirty="0">
                <a:latin typeface="Arial"/>
                <a:cs typeface="Arial"/>
              </a:rPr>
              <a:t> </a:t>
            </a:r>
            <a:r>
              <a:rPr lang="cs-CZ" sz="1400" dirty="0">
                <a:latin typeface="Arial"/>
                <a:cs typeface="Arial"/>
              </a:rPr>
              <a:t>vylití</a:t>
            </a:r>
            <a:r>
              <a:rPr lang="cs-CZ" sz="1400" spc="-5" dirty="0">
                <a:latin typeface="Arial"/>
                <a:cs typeface="Arial"/>
              </a:rPr>
              <a:t> </a:t>
            </a:r>
            <a:r>
              <a:rPr lang="cs-CZ" sz="1400" dirty="0">
                <a:latin typeface="Arial"/>
                <a:cs typeface="Arial"/>
              </a:rPr>
              <a:t>histaminu</a:t>
            </a:r>
            <a:r>
              <a:rPr lang="cs-CZ" sz="1400" spc="-35" dirty="0">
                <a:latin typeface="Arial"/>
                <a:cs typeface="Arial"/>
              </a:rPr>
              <a:t> </a:t>
            </a:r>
            <a:r>
              <a:rPr lang="cs-CZ" sz="1400" dirty="0">
                <a:latin typeface="Arial"/>
                <a:cs typeface="Arial"/>
              </a:rPr>
              <a:t>z</a:t>
            </a:r>
            <a:r>
              <a:rPr lang="cs-CZ" sz="1400" spc="-20" dirty="0">
                <a:latin typeface="Arial"/>
                <a:cs typeface="Arial"/>
              </a:rPr>
              <a:t> </a:t>
            </a:r>
            <a:r>
              <a:rPr lang="cs-CZ" sz="1400" dirty="0">
                <a:latin typeface="Arial"/>
                <a:cs typeface="Arial"/>
              </a:rPr>
              <a:t>žírných</a:t>
            </a:r>
            <a:r>
              <a:rPr lang="cs-CZ" sz="1400" spc="-45" dirty="0">
                <a:latin typeface="Arial"/>
                <a:cs typeface="Arial"/>
              </a:rPr>
              <a:t> </a:t>
            </a:r>
            <a:r>
              <a:rPr lang="cs-CZ" sz="1400" dirty="0">
                <a:latin typeface="Arial"/>
                <a:cs typeface="Arial"/>
              </a:rPr>
              <a:t>buněk,</a:t>
            </a:r>
            <a:r>
              <a:rPr lang="cs-CZ" sz="1400" spc="-40" dirty="0">
                <a:latin typeface="Arial"/>
                <a:cs typeface="Arial"/>
              </a:rPr>
              <a:t> </a:t>
            </a:r>
            <a:r>
              <a:rPr lang="cs-CZ" sz="1400" spc="-10" dirty="0">
                <a:latin typeface="Arial"/>
                <a:cs typeface="Arial"/>
              </a:rPr>
              <a:t>který </a:t>
            </a:r>
            <a:r>
              <a:rPr lang="cs-CZ" sz="1400" dirty="0">
                <a:latin typeface="Arial"/>
                <a:cs typeface="Arial"/>
              </a:rPr>
              <a:t>rovněž</a:t>
            </a:r>
            <a:r>
              <a:rPr lang="cs-CZ" sz="1400" spc="-40" dirty="0">
                <a:latin typeface="Arial"/>
                <a:cs typeface="Arial"/>
              </a:rPr>
              <a:t> </a:t>
            </a:r>
            <a:r>
              <a:rPr lang="cs-CZ" sz="1400" dirty="0">
                <a:latin typeface="Arial"/>
                <a:cs typeface="Arial"/>
              </a:rPr>
              <a:t>dilatuje</a:t>
            </a:r>
            <a:r>
              <a:rPr lang="cs-CZ" sz="1400" spc="-10" dirty="0">
                <a:latin typeface="Arial"/>
                <a:cs typeface="Arial"/>
              </a:rPr>
              <a:t> </a:t>
            </a:r>
            <a:r>
              <a:rPr lang="cs-CZ" sz="1400" dirty="0">
                <a:latin typeface="Arial"/>
                <a:cs typeface="Arial"/>
              </a:rPr>
              <a:t>cévy</a:t>
            </a:r>
            <a:r>
              <a:rPr lang="cs-CZ" sz="1400" spc="-40" dirty="0">
                <a:latin typeface="Arial"/>
                <a:cs typeface="Arial"/>
              </a:rPr>
              <a:t> </a:t>
            </a:r>
            <a:r>
              <a:rPr lang="cs-CZ" sz="1400" dirty="0">
                <a:latin typeface="Arial"/>
                <a:cs typeface="Arial"/>
              </a:rPr>
              <a:t>a</a:t>
            </a:r>
            <a:r>
              <a:rPr lang="cs-CZ" sz="1400" spc="-15" dirty="0">
                <a:latin typeface="Arial"/>
                <a:cs typeface="Arial"/>
              </a:rPr>
              <a:t> </a:t>
            </a:r>
            <a:r>
              <a:rPr lang="cs-CZ" sz="1400" dirty="0">
                <a:latin typeface="Arial"/>
                <a:cs typeface="Arial"/>
              </a:rPr>
              <a:t>zvyšuje</a:t>
            </a:r>
            <a:r>
              <a:rPr lang="cs-CZ" sz="1400" spc="-30" dirty="0">
                <a:latin typeface="Arial"/>
                <a:cs typeface="Arial"/>
              </a:rPr>
              <a:t> </a:t>
            </a:r>
            <a:r>
              <a:rPr lang="cs-CZ" sz="1400" dirty="0">
                <a:latin typeface="Arial"/>
                <a:cs typeface="Arial"/>
              </a:rPr>
              <a:t>jejich</a:t>
            </a:r>
            <a:r>
              <a:rPr lang="cs-CZ" sz="1400" spc="-5" dirty="0">
                <a:latin typeface="Arial"/>
                <a:cs typeface="Arial"/>
              </a:rPr>
              <a:t> </a:t>
            </a:r>
            <a:r>
              <a:rPr lang="cs-CZ" sz="1400" spc="-10" dirty="0">
                <a:latin typeface="Arial"/>
                <a:cs typeface="Arial"/>
              </a:rPr>
              <a:t>propustnost</a:t>
            </a:r>
            <a:endParaRPr lang="cs-CZ" sz="1400" dirty="0">
              <a:latin typeface="Arial"/>
              <a:cs typeface="Arial"/>
            </a:endParaRPr>
          </a:p>
          <a:p>
            <a:pPr marL="192405" indent="-180340">
              <a:spcBef>
                <a:spcPts val="605"/>
              </a:spcBef>
              <a:buClr>
                <a:srgbClr val="0000DC"/>
              </a:buClr>
              <a:buFontTx/>
              <a:buChar char="—"/>
              <a:tabLst>
                <a:tab pos="192405" algn="l"/>
                <a:tab pos="193040" algn="l"/>
              </a:tabLst>
            </a:pPr>
            <a:endParaRPr lang="cs-CZ" sz="1600" dirty="0">
              <a:latin typeface="Arial"/>
              <a:cs typeface="Arial"/>
            </a:endParaRPr>
          </a:p>
          <a:p>
            <a:pPr marL="192405" indent="-180340">
              <a:lnSpc>
                <a:spcPct val="100000"/>
              </a:lnSpc>
              <a:spcBef>
                <a:spcPts val="605"/>
              </a:spcBef>
              <a:buClr>
                <a:srgbClr val="0000DC"/>
              </a:buClr>
              <a:buChar char="—"/>
              <a:tabLst>
                <a:tab pos="192405" algn="l"/>
                <a:tab pos="193040" algn="l"/>
              </a:tabLst>
            </a:pPr>
            <a:endParaRPr sz="1600" dirty="0">
              <a:latin typeface="Arial"/>
              <a:cs typeface="Arial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7133590" y="1587779"/>
            <a:ext cx="4291886" cy="4071085"/>
            <a:chOff x="5718731" y="1521205"/>
            <a:chExt cx="5706745" cy="4137660"/>
          </a:xfrm>
        </p:grpSpPr>
        <p:sp>
          <p:nvSpPr>
            <p:cNvPr id="6" name="object 6"/>
            <p:cNvSpPr/>
            <p:nvPr/>
          </p:nvSpPr>
          <p:spPr>
            <a:xfrm>
              <a:off x="9917430" y="3470910"/>
              <a:ext cx="463550" cy="265430"/>
            </a:xfrm>
            <a:custGeom>
              <a:avLst/>
              <a:gdLst/>
              <a:ahLst/>
              <a:cxnLst/>
              <a:rect l="l" t="t" r="r" b="b"/>
              <a:pathLst>
                <a:path w="463550" h="265429">
                  <a:moveTo>
                    <a:pt x="376554" y="0"/>
                  </a:moveTo>
                  <a:lnTo>
                    <a:pt x="86614" y="0"/>
                  </a:lnTo>
                  <a:lnTo>
                    <a:pt x="52935" y="6820"/>
                  </a:lnTo>
                  <a:lnTo>
                    <a:pt x="25400" y="25415"/>
                  </a:lnTo>
                  <a:lnTo>
                    <a:pt x="6818" y="52988"/>
                  </a:lnTo>
                  <a:lnTo>
                    <a:pt x="0" y="86740"/>
                  </a:lnTo>
                  <a:lnTo>
                    <a:pt x="0" y="178434"/>
                  </a:lnTo>
                  <a:lnTo>
                    <a:pt x="6818" y="212187"/>
                  </a:lnTo>
                  <a:lnTo>
                    <a:pt x="25400" y="239760"/>
                  </a:lnTo>
                  <a:lnTo>
                    <a:pt x="52935" y="258355"/>
                  </a:lnTo>
                  <a:lnTo>
                    <a:pt x="86614" y="265175"/>
                  </a:lnTo>
                  <a:lnTo>
                    <a:pt x="376554" y="265175"/>
                  </a:lnTo>
                  <a:lnTo>
                    <a:pt x="410307" y="258355"/>
                  </a:lnTo>
                  <a:lnTo>
                    <a:pt x="437880" y="239760"/>
                  </a:lnTo>
                  <a:lnTo>
                    <a:pt x="456475" y="212187"/>
                  </a:lnTo>
                  <a:lnTo>
                    <a:pt x="463296" y="178434"/>
                  </a:lnTo>
                  <a:lnTo>
                    <a:pt x="463296" y="86740"/>
                  </a:lnTo>
                  <a:lnTo>
                    <a:pt x="456475" y="52988"/>
                  </a:lnTo>
                  <a:lnTo>
                    <a:pt x="437880" y="25415"/>
                  </a:lnTo>
                  <a:lnTo>
                    <a:pt x="410307" y="6820"/>
                  </a:lnTo>
                  <a:lnTo>
                    <a:pt x="376554" y="0"/>
                  </a:lnTo>
                  <a:close/>
                </a:path>
              </a:pathLst>
            </a:custGeom>
            <a:solidFill>
              <a:srgbClr val="FF7CC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9917430" y="3470910"/>
              <a:ext cx="463550" cy="265430"/>
            </a:xfrm>
            <a:custGeom>
              <a:avLst/>
              <a:gdLst/>
              <a:ahLst/>
              <a:cxnLst/>
              <a:rect l="l" t="t" r="r" b="b"/>
              <a:pathLst>
                <a:path w="463550" h="265429">
                  <a:moveTo>
                    <a:pt x="0" y="86740"/>
                  </a:moveTo>
                  <a:lnTo>
                    <a:pt x="6818" y="52988"/>
                  </a:lnTo>
                  <a:lnTo>
                    <a:pt x="25400" y="25415"/>
                  </a:lnTo>
                  <a:lnTo>
                    <a:pt x="52935" y="6820"/>
                  </a:lnTo>
                  <a:lnTo>
                    <a:pt x="86614" y="0"/>
                  </a:lnTo>
                  <a:lnTo>
                    <a:pt x="376554" y="0"/>
                  </a:lnTo>
                  <a:lnTo>
                    <a:pt x="410307" y="6820"/>
                  </a:lnTo>
                  <a:lnTo>
                    <a:pt x="437880" y="25415"/>
                  </a:lnTo>
                  <a:lnTo>
                    <a:pt x="456475" y="52988"/>
                  </a:lnTo>
                  <a:lnTo>
                    <a:pt x="463296" y="86740"/>
                  </a:lnTo>
                  <a:lnTo>
                    <a:pt x="463296" y="178434"/>
                  </a:lnTo>
                  <a:lnTo>
                    <a:pt x="456475" y="212187"/>
                  </a:lnTo>
                  <a:lnTo>
                    <a:pt x="437880" y="239760"/>
                  </a:lnTo>
                  <a:lnTo>
                    <a:pt x="410307" y="258355"/>
                  </a:lnTo>
                  <a:lnTo>
                    <a:pt x="376554" y="265175"/>
                  </a:lnTo>
                  <a:lnTo>
                    <a:pt x="86614" y="265175"/>
                  </a:lnTo>
                  <a:lnTo>
                    <a:pt x="52935" y="258355"/>
                  </a:lnTo>
                  <a:lnTo>
                    <a:pt x="25400" y="239760"/>
                  </a:lnTo>
                  <a:lnTo>
                    <a:pt x="6818" y="212187"/>
                  </a:lnTo>
                  <a:lnTo>
                    <a:pt x="0" y="178434"/>
                  </a:lnTo>
                  <a:lnTo>
                    <a:pt x="0" y="86740"/>
                  </a:lnTo>
                  <a:close/>
                </a:path>
              </a:pathLst>
            </a:custGeom>
            <a:ln w="25400">
              <a:solidFill>
                <a:srgbClr val="5D003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0391394" y="3475482"/>
              <a:ext cx="463550" cy="265430"/>
            </a:xfrm>
            <a:custGeom>
              <a:avLst/>
              <a:gdLst/>
              <a:ahLst/>
              <a:cxnLst/>
              <a:rect l="l" t="t" r="r" b="b"/>
              <a:pathLst>
                <a:path w="463550" h="265429">
                  <a:moveTo>
                    <a:pt x="376554" y="0"/>
                  </a:moveTo>
                  <a:lnTo>
                    <a:pt x="86613" y="0"/>
                  </a:lnTo>
                  <a:lnTo>
                    <a:pt x="52935" y="6820"/>
                  </a:lnTo>
                  <a:lnTo>
                    <a:pt x="25400" y="25415"/>
                  </a:lnTo>
                  <a:lnTo>
                    <a:pt x="6818" y="52988"/>
                  </a:lnTo>
                  <a:lnTo>
                    <a:pt x="0" y="86740"/>
                  </a:lnTo>
                  <a:lnTo>
                    <a:pt x="0" y="178434"/>
                  </a:lnTo>
                  <a:lnTo>
                    <a:pt x="6818" y="212187"/>
                  </a:lnTo>
                  <a:lnTo>
                    <a:pt x="25399" y="239760"/>
                  </a:lnTo>
                  <a:lnTo>
                    <a:pt x="52935" y="258355"/>
                  </a:lnTo>
                  <a:lnTo>
                    <a:pt x="86613" y="265175"/>
                  </a:lnTo>
                  <a:lnTo>
                    <a:pt x="376554" y="265175"/>
                  </a:lnTo>
                  <a:lnTo>
                    <a:pt x="410307" y="258355"/>
                  </a:lnTo>
                  <a:lnTo>
                    <a:pt x="437880" y="239760"/>
                  </a:lnTo>
                  <a:lnTo>
                    <a:pt x="456475" y="212187"/>
                  </a:lnTo>
                  <a:lnTo>
                    <a:pt x="463296" y="178434"/>
                  </a:lnTo>
                  <a:lnTo>
                    <a:pt x="463296" y="86740"/>
                  </a:lnTo>
                  <a:lnTo>
                    <a:pt x="456475" y="52988"/>
                  </a:lnTo>
                  <a:lnTo>
                    <a:pt x="437880" y="25415"/>
                  </a:lnTo>
                  <a:lnTo>
                    <a:pt x="410307" y="6820"/>
                  </a:lnTo>
                  <a:lnTo>
                    <a:pt x="376554" y="0"/>
                  </a:lnTo>
                  <a:close/>
                </a:path>
              </a:pathLst>
            </a:custGeom>
            <a:solidFill>
              <a:srgbClr val="FF7CC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0391394" y="3475482"/>
              <a:ext cx="463550" cy="265430"/>
            </a:xfrm>
            <a:custGeom>
              <a:avLst/>
              <a:gdLst/>
              <a:ahLst/>
              <a:cxnLst/>
              <a:rect l="l" t="t" r="r" b="b"/>
              <a:pathLst>
                <a:path w="463550" h="265429">
                  <a:moveTo>
                    <a:pt x="0" y="86740"/>
                  </a:moveTo>
                  <a:lnTo>
                    <a:pt x="6818" y="52988"/>
                  </a:lnTo>
                  <a:lnTo>
                    <a:pt x="25400" y="25415"/>
                  </a:lnTo>
                  <a:lnTo>
                    <a:pt x="52935" y="6820"/>
                  </a:lnTo>
                  <a:lnTo>
                    <a:pt x="86613" y="0"/>
                  </a:lnTo>
                  <a:lnTo>
                    <a:pt x="376554" y="0"/>
                  </a:lnTo>
                  <a:lnTo>
                    <a:pt x="410307" y="6820"/>
                  </a:lnTo>
                  <a:lnTo>
                    <a:pt x="437880" y="25415"/>
                  </a:lnTo>
                  <a:lnTo>
                    <a:pt x="456475" y="52988"/>
                  </a:lnTo>
                  <a:lnTo>
                    <a:pt x="463296" y="86740"/>
                  </a:lnTo>
                  <a:lnTo>
                    <a:pt x="463296" y="178434"/>
                  </a:lnTo>
                  <a:lnTo>
                    <a:pt x="456475" y="212187"/>
                  </a:lnTo>
                  <a:lnTo>
                    <a:pt x="437880" y="239760"/>
                  </a:lnTo>
                  <a:lnTo>
                    <a:pt x="410307" y="258355"/>
                  </a:lnTo>
                  <a:lnTo>
                    <a:pt x="376554" y="265175"/>
                  </a:lnTo>
                  <a:lnTo>
                    <a:pt x="86613" y="265175"/>
                  </a:lnTo>
                  <a:lnTo>
                    <a:pt x="52935" y="258355"/>
                  </a:lnTo>
                  <a:lnTo>
                    <a:pt x="25399" y="239760"/>
                  </a:lnTo>
                  <a:lnTo>
                    <a:pt x="6818" y="212187"/>
                  </a:lnTo>
                  <a:lnTo>
                    <a:pt x="0" y="178434"/>
                  </a:lnTo>
                  <a:lnTo>
                    <a:pt x="0" y="86740"/>
                  </a:lnTo>
                  <a:close/>
                </a:path>
              </a:pathLst>
            </a:custGeom>
            <a:ln w="25400">
              <a:solidFill>
                <a:srgbClr val="5D003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0856214" y="3475482"/>
              <a:ext cx="463550" cy="265430"/>
            </a:xfrm>
            <a:custGeom>
              <a:avLst/>
              <a:gdLst/>
              <a:ahLst/>
              <a:cxnLst/>
              <a:rect l="l" t="t" r="r" b="b"/>
              <a:pathLst>
                <a:path w="463550" h="265429">
                  <a:moveTo>
                    <a:pt x="376554" y="0"/>
                  </a:moveTo>
                  <a:lnTo>
                    <a:pt x="86613" y="0"/>
                  </a:lnTo>
                  <a:lnTo>
                    <a:pt x="52935" y="6820"/>
                  </a:lnTo>
                  <a:lnTo>
                    <a:pt x="25400" y="25415"/>
                  </a:lnTo>
                  <a:lnTo>
                    <a:pt x="6818" y="52988"/>
                  </a:lnTo>
                  <a:lnTo>
                    <a:pt x="0" y="86740"/>
                  </a:lnTo>
                  <a:lnTo>
                    <a:pt x="0" y="178434"/>
                  </a:lnTo>
                  <a:lnTo>
                    <a:pt x="6818" y="212187"/>
                  </a:lnTo>
                  <a:lnTo>
                    <a:pt x="25399" y="239760"/>
                  </a:lnTo>
                  <a:lnTo>
                    <a:pt x="52935" y="258355"/>
                  </a:lnTo>
                  <a:lnTo>
                    <a:pt x="86613" y="265175"/>
                  </a:lnTo>
                  <a:lnTo>
                    <a:pt x="376554" y="265175"/>
                  </a:lnTo>
                  <a:lnTo>
                    <a:pt x="410307" y="258355"/>
                  </a:lnTo>
                  <a:lnTo>
                    <a:pt x="437880" y="239760"/>
                  </a:lnTo>
                  <a:lnTo>
                    <a:pt x="456475" y="212187"/>
                  </a:lnTo>
                  <a:lnTo>
                    <a:pt x="463295" y="178434"/>
                  </a:lnTo>
                  <a:lnTo>
                    <a:pt x="463295" y="86740"/>
                  </a:lnTo>
                  <a:lnTo>
                    <a:pt x="456475" y="52988"/>
                  </a:lnTo>
                  <a:lnTo>
                    <a:pt x="437880" y="25415"/>
                  </a:lnTo>
                  <a:lnTo>
                    <a:pt x="410307" y="6820"/>
                  </a:lnTo>
                  <a:lnTo>
                    <a:pt x="376554" y="0"/>
                  </a:lnTo>
                  <a:close/>
                </a:path>
              </a:pathLst>
            </a:custGeom>
            <a:solidFill>
              <a:srgbClr val="FF7CC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0856214" y="3475482"/>
              <a:ext cx="463550" cy="265430"/>
            </a:xfrm>
            <a:custGeom>
              <a:avLst/>
              <a:gdLst/>
              <a:ahLst/>
              <a:cxnLst/>
              <a:rect l="l" t="t" r="r" b="b"/>
              <a:pathLst>
                <a:path w="463550" h="265429">
                  <a:moveTo>
                    <a:pt x="0" y="86740"/>
                  </a:moveTo>
                  <a:lnTo>
                    <a:pt x="6818" y="52988"/>
                  </a:lnTo>
                  <a:lnTo>
                    <a:pt x="25400" y="25415"/>
                  </a:lnTo>
                  <a:lnTo>
                    <a:pt x="52935" y="6820"/>
                  </a:lnTo>
                  <a:lnTo>
                    <a:pt x="86613" y="0"/>
                  </a:lnTo>
                  <a:lnTo>
                    <a:pt x="376554" y="0"/>
                  </a:lnTo>
                  <a:lnTo>
                    <a:pt x="410307" y="6820"/>
                  </a:lnTo>
                  <a:lnTo>
                    <a:pt x="437880" y="25415"/>
                  </a:lnTo>
                  <a:lnTo>
                    <a:pt x="456475" y="52988"/>
                  </a:lnTo>
                  <a:lnTo>
                    <a:pt x="463295" y="86740"/>
                  </a:lnTo>
                  <a:lnTo>
                    <a:pt x="463295" y="178434"/>
                  </a:lnTo>
                  <a:lnTo>
                    <a:pt x="456475" y="212187"/>
                  </a:lnTo>
                  <a:lnTo>
                    <a:pt x="437880" y="239760"/>
                  </a:lnTo>
                  <a:lnTo>
                    <a:pt x="410307" y="258355"/>
                  </a:lnTo>
                  <a:lnTo>
                    <a:pt x="376554" y="265175"/>
                  </a:lnTo>
                  <a:lnTo>
                    <a:pt x="86613" y="265175"/>
                  </a:lnTo>
                  <a:lnTo>
                    <a:pt x="52935" y="258355"/>
                  </a:lnTo>
                  <a:lnTo>
                    <a:pt x="25399" y="239760"/>
                  </a:lnTo>
                  <a:lnTo>
                    <a:pt x="6818" y="212187"/>
                  </a:lnTo>
                  <a:lnTo>
                    <a:pt x="0" y="178434"/>
                  </a:lnTo>
                  <a:lnTo>
                    <a:pt x="0" y="86740"/>
                  </a:lnTo>
                  <a:close/>
                </a:path>
              </a:pathLst>
            </a:custGeom>
            <a:ln w="25400">
              <a:solidFill>
                <a:srgbClr val="5D003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070846" y="3551173"/>
              <a:ext cx="156463" cy="130556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564622" y="3560317"/>
              <a:ext cx="157987" cy="130556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040110" y="3560317"/>
              <a:ext cx="157988" cy="130556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9163050" y="3528822"/>
              <a:ext cx="1844039" cy="567055"/>
            </a:xfrm>
            <a:custGeom>
              <a:avLst/>
              <a:gdLst/>
              <a:ahLst/>
              <a:cxnLst/>
              <a:rect l="l" t="t" r="r" b="b"/>
              <a:pathLst>
                <a:path w="1844040" h="567054">
                  <a:moveTo>
                    <a:pt x="0" y="0"/>
                  </a:moveTo>
                  <a:lnTo>
                    <a:pt x="20276" y="35270"/>
                  </a:lnTo>
                  <a:lnTo>
                    <a:pt x="49818" y="68975"/>
                  </a:lnTo>
                  <a:lnTo>
                    <a:pt x="86956" y="100963"/>
                  </a:lnTo>
                  <a:lnTo>
                    <a:pt x="130019" y="131086"/>
                  </a:lnTo>
                  <a:lnTo>
                    <a:pt x="177339" y="159194"/>
                  </a:lnTo>
                  <a:lnTo>
                    <a:pt x="227246" y="185138"/>
                  </a:lnTo>
                  <a:lnTo>
                    <a:pt x="278071" y="208769"/>
                  </a:lnTo>
                  <a:lnTo>
                    <a:pt x="328143" y="229937"/>
                  </a:lnTo>
                  <a:lnTo>
                    <a:pt x="375794" y="248492"/>
                  </a:lnTo>
                  <a:lnTo>
                    <a:pt x="419353" y="264286"/>
                  </a:lnTo>
                  <a:lnTo>
                    <a:pt x="471194" y="279693"/>
                  </a:lnTo>
                  <a:lnTo>
                    <a:pt x="523799" y="290385"/>
                  </a:lnTo>
                  <a:lnTo>
                    <a:pt x="576529" y="296933"/>
                  </a:lnTo>
                  <a:lnTo>
                    <a:pt x="628745" y="299910"/>
                  </a:lnTo>
                  <a:lnTo>
                    <a:pt x="679805" y="299886"/>
                  </a:lnTo>
                  <a:lnTo>
                    <a:pt x="729071" y="297433"/>
                  </a:lnTo>
                  <a:lnTo>
                    <a:pt x="775902" y="293123"/>
                  </a:lnTo>
                  <a:lnTo>
                    <a:pt x="819657" y="287527"/>
                  </a:lnTo>
                  <a:lnTo>
                    <a:pt x="873646" y="276750"/>
                  </a:lnTo>
                  <a:lnTo>
                    <a:pt x="923863" y="261126"/>
                  </a:lnTo>
                  <a:lnTo>
                    <a:pt x="970518" y="241522"/>
                  </a:lnTo>
                  <a:lnTo>
                    <a:pt x="1013817" y="218806"/>
                  </a:lnTo>
                  <a:lnTo>
                    <a:pt x="1053970" y="193847"/>
                  </a:lnTo>
                  <a:lnTo>
                    <a:pt x="1091183" y="167512"/>
                  </a:lnTo>
                </a:path>
                <a:path w="1844040" h="567054">
                  <a:moveTo>
                    <a:pt x="10668" y="39624"/>
                  </a:moveTo>
                  <a:lnTo>
                    <a:pt x="33905" y="76018"/>
                  </a:lnTo>
                  <a:lnTo>
                    <a:pt x="61270" y="107937"/>
                  </a:lnTo>
                  <a:lnTo>
                    <a:pt x="93476" y="137217"/>
                  </a:lnTo>
                  <a:lnTo>
                    <a:pt x="131234" y="165693"/>
                  </a:lnTo>
                  <a:lnTo>
                    <a:pt x="175259" y="195198"/>
                  </a:lnTo>
                  <a:lnTo>
                    <a:pt x="211032" y="217753"/>
                  </a:lnTo>
                  <a:lnTo>
                    <a:pt x="250272" y="241100"/>
                  </a:lnTo>
                  <a:lnTo>
                    <a:pt x="292592" y="264572"/>
                  </a:lnTo>
                  <a:lnTo>
                    <a:pt x="337602" y="287499"/>
                  </a:lnTo>
                  <a:lnTo>
                    <a:pt x="384913" y="309213"/>
                  </a:lnTo>
                  <a:lnTo>
                    <a:pt x="434137" y="329046"/>
                  </a:lnTo>
                  <a:lnTo>
                    <a:pt x="484885" y="346328"/>
                  </a:lnTo>
                  <a:lnTo>
                    <a:pt x="531962" y="359638"/>
                  </a:lnTo>
                  <a:lnTo>
                    <a:pt x="582513" y="371867"/>
                  </a:lnTo>
                  <a:lnTo>
                    <a:pt x="635391" y="382900"/>
                  </a:lnTo>
                  <a:lnTo>
                    <a:pt x="689451" y="392620"/>
                  </a:lnTo>
                  <a:lnTo>
                    <a:pt x="743546" y="400911"/>
                  </a:lnTo>
                  <a:lnTo>
                    <a:pt x="796532" y="407658"/>
                  </a:lnTo>
                  <a:lnTo>
                    <a:pt x="847261" y="412743"/>
                  </a:lnTo>
                  <a:lnTo>
                    <a:pt x="894588" y="416051"/>
                  </a:lnTo>
                  <a:lnTo>
                    <a:pt x="954223" y="417531"/>
                  </a:lnTo>
                  <a:lnTo>
                    <a:pt x="1011968" y="415779"/>
                  </a:lnTo>
                  <a:lnTo>
                    <a:pt x="1067053" y="411225"/>
                  </a:lnTo>
                  <a:lnTo>
                    <a:pt x="1118710" y="404302"/>
                  </a:lnTo>
                  <a:lnTo>
                    <a:pt x="1166168" y="395438"/>
                  </a:lnTo>
                  <a:lnTo>
                    <a:pt x="1208658" y="385063"/>
                  </a:lnTo>
                  <a:lnTo>
                    <a:pt x="1261754" y="365148"/>
                  </a:lnTo>
                  <a:lnTo>
                    <a:pt x="1304242" y="340042"/>
                  </a:lnTo>
                  <a:lnTo>
                    <a:pt x="1339514" y="312269"/>
                  </a:lnTo>
                  <a:lnTo>
                    <a:pt x="1370965" y="284352"/>
                  </a:lnTo>
                  <a:lnTo>
                    <a:pt x="1399192" y="258464"/>
                  </a:lnTo>
                  <a:lnTo>
                    <a:pt x="1440741" y="203878"/>
                  </a:lnTo>
                  <a:lnTo>
                    <a:pt x="1453896" y="168275"/>
                  </a:lnTo>
                </a:path>
                <a:path w="1844040" h="567054">
                  <a:moveTo>
                    <a:pt x="16764" y="56387"/>
                  </a:moveTo>
                  <a:lnTo>
                    <a:pt x="24080" y="70737"/>
                  </a:lnTo>
                  <a:lnTo>
                    <a:pt x="35575" y="94884"/>
                  </a:lnTo>
                  <a:lnTo>
                    <a:pt x="52714" y="125057"/>
                  </a:lnTo>
                  <a:lnTo>
                    <a:pt x="76961" y="157479"/>
                  </a:lnTo>
                  <a:lnTo>
                    <a:pt x="128853" y="213232"/>
                  </a:lnTo>
                  <a:lnTo>
                    <a:pt x="164703" y="247443"/>
                  </a:lnTo>
                  <a:lnTo>
                    <a:pt x="206511" y="283040"/>
                  </a:lnTo>
                  <a:lnTo>
                    <a:pt x="253794" y="317896"/>
                  </a:lnTo>
                  <a:lnTo>
                    <a:pt x="306070" y="349884"/>
                  </a:lnTo>
                  <a:lnTo>
                    <a:pt x="344125" y="370173"/>
                  </a:lnTo>
                  <a:lnTo>
                    <a:pt x="385262" y="390905"/>
                  </a:lnTo>
                  <a:lnTo>
                    <a:pt x="429156" y="411696"/>
                  </a:lnTo>
                  <a:lnTo>
                    <a:pt x="475484" y="432160"/>
                  </a:lnTo>
                  <a:lnTo>
                    <a:pt x="523921" y="451914"/>
                  </a:lnTo>
                  <a:lnTo>
                    <a:pt x="574143" y="470572"/>
                  </a:lnTo>
                  <a:lnTo>
                    <a:pt x="625827" y="487750"/>
                  </a:lnTo>
                  <a:lnTo>
                    <a:pt x="678647" y="503064"/>
                  </a:lnTo>
                  <a:lnTo>
                    <a:pt x="732281" y="516127"/>
                  </a:lnTo>
                  <a:lnTo>
                    <a:pt x="778067" y="525520"/>
                  </a:lnTo>
                  <a:lnTo>
                    <a:pt x="826703" y="534335"/>
                  </a:lnTo>
                  <a:lnTo>
                    <a:pt x="877489" y="542417"/>
                  </a:lnTo>
                  <a:lnTo>
                    <a:pt x="929722" y="549613"/>
                  </a:lnTo>
                  <a:lnTo>
                    <a:pt x="982702" y="555766"/>
                  </a:lnTo>
                  <a:lnTo>
                    <a:pt x="1035727" y="560721"/>
                  </a:lnTo>
                  <a:lnTo>
                    <a:pt x="1088096" y="564323"/>
                  </a:lnTo>
                  <a:lnTo>
                    <a:pt x="1139107" y="566418"/>
                  </a:lnTo>
                  <a:lnTo>
                    <a:pt x="1188060" y="566849"/>
                  </a:lnTo>
                  <a:lnTo>
                    <a:pt x="1234253" y="565462"/>
                  </a:lnTo>
                  <a:lnTo>
                    <a:pt x="1276984" y="562101"/>
                  </a:lnTo>
                  <a:lnTo>
                    <a:pt x="1331195" y="554139"/>
                  </a:lnTo>
                  <a:lnTo>
                    <a:pt x="1381839" y="542667"/>
                  </a:lnTo>
                  <a:lnTo>
                    <a:pt x="1429245" y="528021"/>
                  </a:lnTo>
                  <a:lnTo>
                    <a:pt x="1473739" y="510539"/>
                  </a:lnTo>
                  <a:lnTo>
                    <a:pt x="1515650" y="490557"/>
                  </a:lnTo>
                  <a:lnTo>
                    <a:pt x="1555305" y="468411"/>
                  </a:lnTo>
                  <a:lnTo>
                    <a:pt x="1593031" y="444437"/>
                  </a:lnTo>
                  <a:lnTo>
                    <a:pt x="1629155" y="418972"/>
                  </a:lnTo>
                  <a:lnTo>
                    <a:pt x="1668091" y="386635"/>
                  </a:lnTo>
                  <a:lnTo>
                    <a:pt x="1704014" y="350053"/>
                  </a:lnTo>
                  <a:lnTo>
                    <a:pt x="1737084" y="310397"/>
                  </a:lnTo>
                  <a:lnTo>
                    <a:pt x="1767462" y="268836"/>
                  </a:lnTo>
                  <a:lnTo>
                    <a:pt x="1795307" y="226536"/>
                  </a:lnTo>
                  <a:lnTo>
                    <a:pt x="1820780" y="184667"/>
                  </a:lnTo>
                  <a:lnTo>
                    <a:pt x="1844040" y="144398"/>
                  </a:lnTo>
                </a:path>
              </a:pathLst>
            </a:custGeom>
            <a:ln w="28575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718731" y="1551050"/>
              <a:ext cx="2103722" cy="1365250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8311372" y="1646681"/>
              <a:ext cx="257810" cy="228600"/>
            </a:xfrm>
            <a:custGeom>
              <a:avLst/>
              <a:gdLst/>
              <a:ahLst/>
              <a:cxnLst/>
              <a:rect l="l" t="t" r="r" b="b"/>
              <a:pathLst>
                <a:path w="257809" h="228600">
                  <a:moveTo>
                    <a:pt x="8905" y="228600"/>
                  </a:moveTo>
                  <a:lnTo>
                    <a:pt x="3351" y="202797"/>
                  </a:lnTo>
                  <a:lnTo>
                    <a:pt x="0" y="177625"/>
                  </a:lnTo>
                  <a:lnTo>
                    <a:pt x="1101" y="153715"/>
                  </a:lnTo>
                  <a:lnTo>
                    <a:pt x="26009" y="111035"/>
                  </a:lnTo>
                  <a:lnTo>
                    <a:pt x="78075" y="74709"/>
                  </a:lnTo>
                  <a:lnTo>
                    <a:pt x="130391" y="55883"/>
                  </a:lnTo>
                  <a:lnTo>
                    <a:pt x="182957" y="54653"/>
                  </a:lnTo>
                  <a:lnTo>
                    <a:pt x="204739" y="50418"/>
                  </a:lnTo>
                  <a:lnTo>
                    <a:pt x="221813" y="39237"/>
                  </a:lnTo>
                  <a:lnTo>
                    <a:pt x="235505" y="24209"/>
                  </a:lnTo>
                  <a:lnTo>
                    <a:pt x="246959" y="9681"/>
                  </a:lnTo>
                  <a:lnTo>
                    <a:pt x="257317" y="0"/>
                  </a:lnTo>
                </a:path>
              </a:pathLst>
            </a:custGeom>
            <a:ln w="28575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11187916" y="4544532"/>
              <a:ext cx="225425" cy="347345"/>
            </a:xfrm>
            <a:custGeom>
              <a:avLst/>
              <a:gdLst/>
              <a:ahLst/>
              <a:cxnLst/>
              <a:rect l="l" t="t" r="r" b="b"/>
              <a:pathLst>
                <a:path w="225425" h="347345">
                  <a:moveTo>
                    <a:pt x="94362" y="0"/>
                  </a:moveTo>
                  <a:lnTo>
                    <a:pt x="59838" y="924"/>
                  </a:lnTo>
                  <a:lnTo>
                    <a:pt x="30630" y="19400"/>
                  </a:lnTo>
                  <a:lnTo>
                    <a:pt x="10426" y="52323"/>
                  </a:lnTo>
                  <a:lnTo>
                    <a:pt x="0" y="96342"/>
                  </a:lnTo>
                  <a:lnTo>
                    <a:pt x="125" y="148102"/>
                  </a:lnTo>
                  <a:lnTo>
                    <a:pt x="11578" y="204251"/>
                  </a:lnTo>
                  <a:lnTo>
                    <a:pt x="33361" y="257276"/>
                  </a:lnTo>
                  <a:lnTo>
                    <a:pt x="62124" y="300334"/>
                  </a:lnTo>
                  <a:lnTo>
                    <a:pt x="95337" y="331078"/>
                  </a:lnTo>
                  <a:lnTo>
                    <a:pt x="130470" y="347162"/>
                  </a:lnTo>
                  <a:lnTo>
                    <a:pt x="164994" y="346237"/>
                  </a:lnTo>
                  <a:lnTo>
                    <a:pt x="194202" y="327761"/>
                  </a:lnTo>
                  <a:lnTo>
                    <a:pt x="214406" y="294838"/>
                  </a:lnTo>
                  <a:lnTo>
                    <a:pt x="224832" y="250819"/>
                  </a:lnTo>
                  <a:lnTo>
                    <a:pt x="224706" y="199059"/>
                  </a:lnTo>
                  <a:lnTo>
                    <a:pt x="213254" y="142910"/>
                  </a:lnTo>
                  <a:lnTo>
                    <a:pt x="191471" y="89885"/>
                  </a:lnTo>
                  <a:lnTo>
                    <a:pt x="162708" y="46827"/>
                  </a:lnTo>
                  <a:lnTo>
                    <a:pt x="129495" y="16083"/>
                  </a:lnTo>
                  <a:lnTo>
                    <a:pt x="94362" y="0"/>
                  </a:lnTo>
                  <a:close/>
                </a:path>
              </a:pathLst>
            </a:custGeom>
            <a:solidFill>
              <a:srgbClr val="F6757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11187916" y="4544532"/>
              <a:ext cx="225425" cy="347345"/>
            </a:xfrm>
            <a:custGeom>
              <a:avLst/>
              <a:gdLst/>
              <a:ahLst/>
              <a:cxnLst/>
              <a:rect l="l" t="t" r="r" b="b"/>
              <a:pathLst>
                <a:path w="225425" h="347345">
                  <a:moveTo>
                    <a:pt x="11578" y="204251"/>
                  </a:moveTo>
                  <a:lnTo>
                    <a:pt x="125" y="148102"/>
                  </a:lnTo>
                  <a:lnTo>
                    <a:pt x="0" y="96342"/>
                  </a:lnTo>
                  <a:lnTo>
                    <a:pt x="10426" y="52323"/>
                  </a:lnTo>
                  <a:lnTo>
                    <a:pt x="30630" y="19400"/>
                  </a:lnTo>
                  <a:lnTo>
                    <a:pt x="59838" y="924"/>
                  </a:lnTo>
                  <a:lnTo>
                    <a:pt x="94362" y="0"/>
                  </a:lnTo>
                  <a:lnTo>
                    <a:pt x="129495" y="16083"/>
                  </a:lnTo>
                  <a:lnTo>
                    <a:pt x="162708" y="46827"/>
                  </a:lnTo>
                  <a:lnTo>
                    <a:pt x="191471" y="89885"/>
                  </a:lnTo>
                  <a:lnTo>
                    <a:pt x="213254" y="142910"/>
                  </a:lnTo>
                  <a:lnTo>
                    <a:pt x="224706" y="199059"/>
                  </a:lnTo>
                  <a:lnTo>
                    <a:pt x="224832" y="250819"/>
                  </a:lnTo>
                  <a:lnTo>
                    <a:pt x="214406" y="294838"/>
                  </a:lnTo>
                  <a:lnTo>
                    <a:pt x="194202" y="327761"/>
                  </a:lnTo>
                  <a:lnTo>
                    <a:pt x="164994" y="346237"/>
                  </a:lnTo>
                  <a:lnTo>
                    <a:pt x="130470" y="347162"/>
                  </a:lnTo>
                  <a:lnTo>
                    <a:pt x="95337" y="331078"/>
                  </a:lnTo>
                  <a:lnTo>
                    <a:pt x="62124" y="300334"/>
                  </a:lnTo>
                  <a:lnTo>
                    <a:pt x="33361" y="257276"/>
                  </a:lnTo>
                  <a:lnTo>
                    <a:pt x="11578" y="204251"/>
                  </a:lnTo>
                  <a:close/>
                </a:path>
              </a:pathLst>
            </a:custGeom>
            <a:ln w="25400">
              <a:solidFill>
                <a:srgbClr val="CC33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8768715" y="4549520"/>
              <a:ext cx="2571115" cy="1096645"/>
            </a:xfrm>
            <a:custGeom>
              <a:avLst/>
              <a:gdLst/>
              <a:ahLst/>
              <a:cxnLst/>
              <a:rect l="l" t="t" r="r" b="b"/>
              <a:pathLst>
                <a:path w="2571115" h="1096645">
                  <a:moveTo>
                    <a:pt x="2465704" y="0"/>
                  </a:moveTo>
                  <a:lnTo>
                    <a:pt x="0" y="751077"/>
                  </a:lnTo>
                  <a:lnTo>
                    <a:pt x="105282" y="1096403"/>
                  </a:lnTo>
                  <a:lnTo>
                    <a:pt x="2570860" y="345312"/>
                  </a:lnTo>
                  <a:lnTo>
                    <a:pt x="2465704" y="0"/>
                  </a:lnTo>
                  <a:close/>
                </a:path>
              </a:pathLst>
            </a:custGeom>
            <a:solidFill>
              <a:srgbClr val="F6757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8768715" y="4549520"/>
              <a:ext cx="2571115" cy="1096645"/>
            </a:xfrm>
            <a:custGeom>
              <a:avLst/>
              <a:gdLst/>
              <a:ahLst/>
              <a:cxnLst/>
              <a:rect l="l" t="t" r="r" b="b"/>
              <a:pathLst>
                <a:path w="2571115" h="1096645">
                  <a:moveTo>
                    <a:pt x="0" y="751077"/>
                  </a:moveTo>
                  <a:lnTo>
                    <a:pt x="2465704" y="0"/>
                  </a:lnTo>
                  <a:lnTo>
                    <a:pt x="2570860" y="345312"/>
                  </a:lnTo>
                  <a:lnTo>
                    <a:pt x="105282" y="1096403"/>
                  </a:lnTo>
                  <a:lnTo>
                    <a:pt x="0" y="751077"/>
                  </a:lnTo>
                  <a:close/>
                </a:path>
              </a:pathLst>
            </a:custGeom>
            <a:ln w="25399">
              <a:solidFill>
                <a:srgbClr val="CC33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8723808" y="5293070"/>
              <a:ext cx="225425" cy="347345"/>
            </a:xfrm>
            <a:custGeom>
              <a:avLst/>
              <a:gdLst/>
              <a:ahLst/>
              <a:cxnLst/>
              <a:rect l="l" t="t" r="r" b="b"/>
              <a:pathLst>
                <a:path w="225425" h="347345">
                  <a:moveTo>
                    <a:pt x="94416" y="0"/>
                  </a:moveTo>
                  <a:lnTo>
                    <a:pt x="59893" y="924"/>
                  </a:lnTo>
                  <a:lnTo>
                    <a:pt x="30673" y="19400"/>
                  </a:lnTo>
                  <a:lnTo>
                    <a:pt x="10444" y="52324"/>
                  </a:lnTo>
                  <a:lnTo>
                    <a:pt x="0" y="96342"/>
                  </a:lnTo>
                  <a:lnTo>
                    <a:pt x="132" y="148102"/>
                  </a:lnTo>
                  <a:lnTo>
                    <a:pt x="11633" y="204251"/>
                  </a:lnTo>
                  <a:lnTo>
                    <a:pt x="33416" y="257278"/>
                  </a:lnTo>
                  <a:lnTo>
                    <a:pt x="62179" y="300330"/>
                  </a:lnTo>
                  <a:lnTo>
                    <a:pt x="95392" y="331071"/>
                  </a:lnTo>
                  <a:lnTo>
                    <a:pt x="130525" y="347161"/>
                  </a:lnTo>
                  <a:lnTo>
                    <a:pt x="165049" y="346262"/>
                  </a:lnTo>
                  <a:lnTo>
                    <a:pt x="194208" y="327759"/>
                  </a:lnTo>
                  <a:lnTo>
                    <a:pt x="214406" y="294827"/>
                  </a:lnTo>
                  <a:lnTo>
                    <a:pt x="224850" y="250810"/>
                  </a:lnTo>
                  <a:lnTo>
                    <a:pt x="224749" y="199056"/>
                  </a:lnTo>
                  <a:lnTo>
                    <a:pt x="213309" y="142910"/>
                  </a:lnTo>
                  <a:lnTo>
                    <a:pt x="191526" y="89885"/>
                  </a:lnTo>
                  <a:lnTo>
                    <a:pt x="162763" y="46827"/>
                  </a:lnTo>
                  <a:lnTo>
                    <a:pt x="129550" y="16083"/>
                  </a:lnTo>
                  <a:lnTo>
                    <a:pt x="94416" y="0"/>
                  </a:lnTo>
                  <a:close/>
                </a:path>
              </a:pathLst>
            </a:custGeom>
            <a:solidFill>
              <a:srgbClr val="F6757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8723808" y="5293070"/>
              <a:ext cx="225425" cy="347345"/>
            </a:xfrm>
            <a:custGeom>
              <a:avLst/>
              <a:gdLst/>
              <a:ahLst/>
              <a:cxnLst/>
              <a:rect l="l" t="t" r="r" b="b"/>
              <a:pathLst>
                <a:path w="225425" h="347345">
                  <a:moveTo>
                    <a:pt x="11633" y="204251"/>
                  </a:moveTo>
                  <a:lnTo>
                    <a:pt x="132" y="148102"/>
                  </a:lnTo>
                  <a:lnTo>
                    <a:pt x="0" y="96342"/>
                  </a:lnTo>
                  <a:lnTo>
                    <a:pt x="10444" y="52324"/>
                  </a:lnTo>
                  <a:lnTo>
                    <a:pt x="30673" y="19400"/>
                  </a:lnTo>
                  <a:lnTo>
                    <a:pt x="59893" y="924"/>
                  </a:lnTo>
                  <a:lnTo>
                    <a:pt x="94416" y="0"/>
                  </a:lnTo>
                  <a:lnTo>
                    <a:pt x="129550" y="16083"/>
                  </a:lnTo>
                  <a:lnTo>
                    <a:pt x="162763" y="46827"/>
                  </a:lnTo>
                  <a:lnTo>
                    <a:pt x="191526" y="89885"/>
                  </a:lnTo>
                  <a:lnTo>
                    <a:pt x="213309" y="142910"/>
                  </a:lnTo>
                  <a:lnTo>
                    <a:pt x="224749" y="199056"/>
                  </a:lnTo>
                  <a:lnTo>
                    <a:pt x="224850" y="250810"/>
                  </a:lnTo>
                  <a:lnTo>
                    <a:pt x="214406" y="294827"/>
                  </a:lnTo>
                  <a:lnTo>
                    <a:pt x="194208" y="327759"/>
                  </a:lnTo>
                  <a:lnTo>
                    <a:pt x="165049" y="346262"/>
                  </a:lnTo>
                  <a:lnTo>
                    <a:pt x="130525" y="347161"/>
                  </a:lnTo>
                  <a:lnTo>
                    <a:pt x="95392" y="331071"/>
                  </a:lnTo>
                  <a:lnTo>
                    <a:pt x="62179" y="300330"/>
                  </a:lnTo>
                  <a:lnTo>
                    <a:pt x="33416" y="257278"/>
                  </a:lnTo>
                  <a:lnTo>
                    <a:pt x="11633" y="204251"/>
                  </a:lnTo>
                  <a:close/>
                </a:path>
              </a:pathLst>
            </a:custGeom>
            <a:ln w="25399">
              <a:solidFill>
                <a:srgbClr val="CC33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11196066" y="4561332"/>
              <a:ext cx="163195" cy="328930"/>
            </a:xfrm>
            <a:custGeom>
              <a:avLst/>
              <a:gdLst/>
              <a:ahLst/>
              <a:cxnLst/>
              <a:rect l="l" t="t" r="r" b="b"/>
              <a:pathLst>
                <a:path w="163195" h="328929">
                  <a:moveTo>
                    <a:pt x="68960" y="0"/>
                  </a:moveTo>
                  <a:lnTo>
                    <a:pt x="0" y="20955"/>
                  </a:lnTo>
                  <a:lnTo>
                    <a:pt x="93852" y="328676"/>
                  </a:lnTo>
                  <a:lnTo>
                    <a:pt x="162686" y="307721"/>
                  </a:lnTo>
                  <a:lnTo>
                    <a:pt x="68960" y="0"/>
                  </a:lnTo>
                  <a:close/>
                </a:path>
              </a:pathLst>
            </a:custGeom>
            <a:solidFill>
              <a:srgbClr val="F6757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11196066" y="4561332"/>
              <a:ext cx="163195" cy="328930"/>
            </a:xfrm>
            <a:custGeom>
              <a:avLst/>
              <a:gdLst/>
              <a:ahLst/>
              <a:cxnLst/>
              <a:rect l="l" t="t" r="r" b="b"/>
              <a:pathLst>
                <a:path w="163195" h="328929">
                  <a:moveTo>
                    <a:pt x="0" y="20955"/>
                  </a:moveTo>
                  <a:lnTo>
                    <a:pt x="68960" y="0"/>
                  </a:lnTo>
                  <a:lnTo>
                    <a:pt x="162686" y="307721"/>
                  </a:lnTo>
                  <a:lnTo>
                    <a:pt x="93852" y="328676"/>
                  </a:lnTo>
                  <a:lnTo>
                    <a:pt x="0" y="20955"/>
                  </a:lnTo>
                  <a:close/>
                </a:path>
              </a:pathLst>
            </a:custGeom>
            <a:ln w="25400">
              <a:solidFill>
                <a:srgbClr val="F6757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" name="object 2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387018" y="1521205"/>
              <a:ext cx="3761104" cy="3730307"/>
            </a:xfrm>
            <a:prstGeom prst="rect">
              <a:avLst/>
            </a:prstGeom>
          </p:spPr>
        </p:pic>
      </p:grpSp>
      <p:sp>
        <p:nvSpPr>
          <p:cNvPr id="27" name="object 27"/>
          <p:cNvSpPr txBox="1"/>
          <p:nvPr/>
        </p:nvSpPr>
        <p:spPr>
          <a:xfrm>
            <a:off x="8693247" y="932234"/>
            <a:ext cx="1772285" cy="5753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Tahoma"/>
                <a:cs typeface="Tahoma"/>
              </a:rPr>
              <a:t>tělo</a:t>
            </a:r>
            <a:r>
              <a:rPr sz="1800" spc="-15" dirty="0">
                <a:latin typeface="Tahoma"/>
                <a:cs typeface="Tahoma"/>
              </a:rPr>
              <a:t> </a:t>
            </a:r>
            <a:r>
              <a:rPr sz="1800" spc="-10" dirty="0">
                <a:latin typeface="Tahoma"/>
                <a:cs typeface="Tahoma"/>
              </a:rPr>
              <a:t>sensorického</a:t>
            </a:r>
            <a:endParaRPr sz="1800" dirty="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800" spc="-10" dirty="0">
                <a:latin typeface="Tahoma"/>
                <a:cs typeface="Tahoma"/>
              </a:rPr>
              <a:t>neuronu</a:t>
            </a:r>
            <a:endParaRPr sz="1800" dirty="0">
              <a:latin typeface="Tahoma"/>
              <a:cs typeface="Tahoma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10368533" y="3112465"/>
            <a:ext cx="1606550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Tahoma"/>
                <a:cs typeface="Tahoma"/>
              </a:rPr>
              <a:t>kožní</a:t>
            </a:r>
            <a:r>
              <a:rPr sz="1800" spc="-40" dirty="0">
                <a:latin typeface="Tahoma"/>
                <a:cs typeface="Tahoma"/>
              </a:rPr>
              <a:t> </a:t>
            </a:r>
            <a:r>
              <a:rPr sz="1800" spc="-10" dirty="0">
                <a:latin typeface="Tahoma"/>
                <a:cs typeface="Tahoma"/>
              </a:rPr>
              <a:t>zakončení</a:t>
            </a:r>
            <a:endParaRPr sz="1800">
              <a:latin typeface="Tahoma"/>
              <a:cs typeface="Tahoma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10346501" y="5425646"/>
            <a:ext cx="121475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Tahoma"/>
                <a:cs typeface="Tahoma"/>
              </a:rPr>
              <a:t>zakončení</a:t>
            </a:r>
            <a:r>
              <a:rPr sz="1800" spc="-40" dirty="0">
                <a:latin typeface="Tahoma"/>
                <a:cs typeface="Tahoma"/>
              </a:rPr>
              <a:t> </a:t>
            </a:r>
            <a:r>
              <a:rPr sz="1800" spc="-50" dirty="0">
                <a:latin typeface="Tahoma"/>
                <a:cs typeface="Tahoma"/>
              </a:rPr>
              <a:t>u</a:t>
            </a:r>
            <a:endParaRPr sz="1800" dirty="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</a:pPr>
            <a:r>
              <a:rPr sz="1800" spc="-10" dirty="0">
                <a:latin typeface="Tahoma"/>
                <a:cs typeface="Tahoma"/>
              </a:rPr>
              <a:t>arteriol</a:t>
            </a:r>
            <a:endParaRPr sz="1800" dirty="0">
              <a:latin typeface="Tahoma"/>
              <a:cs typeface="Tahoma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8217905" y="3535206"/>
            <a:ext cx="110490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latin typeface="Tahoma"/>
                <a:cs typeface="Tahoma"/>
              </a:rPr>
              <a:t>antidromní vedení</a:t>
            </a:r>
            <a:endParaRPr sz="1800" dirty="0">
              <a:latin typeface="Tahoma"/>
              <a:cs typeface="Tahoma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9992994" y="4112767"/>
            <a:ext cx="198183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Tahoma"/>
                <a:cs typeface="Tahoma"/>
              </a:rPr>
              <a:t>směr</a:t>
            </a:r>
            <a:r>
              <a:rPr sz="1800" spc="-25" dirty="0">
                <a:latin typeface="Tahoma"/>
                <a:cs typeface="Tahoma"/>
              </a:rPr>
              <a:t> </a:t>
            </a:r>
            <a:r>
              <a:rPr sz="1800" dirty="0">
                <a:latin typeface="Tahoma"/>
                <a:cs typeface="Tahoma"/>
              </a:rPr>
              <a:t>šíření</a:t>
            </a:r>
            <a:r>
              <a:rPr sz="1800" spc="-25" dirty="0">
                <a:latin typeface="Tahoma"/>
                <a:cs typeface="Tahoma"/>
              </a:rPr>
              <a:t> </a:t>
            </a:r>
            <a:r>
              <a:rPr sz="1800" spc="-10" dirty="0">
                <a:latin typeface="Tahoma"/>
                <a:cs typeface="Tahoma"/>
              </a:rPr>
              <a:t>impulzů </a:t>
            </a:r>
            <a:r>
              <a:rPr sz="1800" dirty="0">
                <a:latin typeface="Tahoma"/>
                <a:cs typeface="Tahoma"/>
              </a:rPr>
              <a:t>(reflexní</a:t>
            </a:r>
            <a:r>
              <a:rPr sz="1800" spc="-45" dirty="0">
                <a:latin typeface="Tahoma"/>
                <a:cs typeface="Tahoma"/>
              </a:rPr>
              <a:t> </a:t>
            </a:r>
            <a:r>
              <a:rPr sz="1800" spc="-10" dirty="0">
                <a:latin typeface="Tahoma"/>
                <a:cs typeface="Tahoma"/>
              </a:rPr>
              <a:t>oblouk)</a:t>
            </a:r>
            <a:endParaRPr sz="1800" dirty="0">
              <a:latin typeface="Tahoma"/>
              <a:cs typeface="Tahoma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9657713" y="2138925"/>
            <a:ext cx="186817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Tahoma"/>
                <a:cs typeface="Tahoma"/>
              </a:rPr>
              <a:t>ortodromní</a:t>
            </a:r>
            <a:r>
              <a:rPr sz="1800" spc="-25" dirty="0">
                <a:latin typeface="Tahoma"/>
                <a:cs typeface="Tahoma"/>
              </a:rPr>
              <a:t> </a:t>
            </a:r>
            <a:r>
              <a:rPr sz="1800" spc="-10" dirty="0">
                <a:latin typeface="Tahoma"/>
                <a:cs typeface="Tahoma"/>
              </a:rPr>
              <a:t>vedení</a:t>
            </a:r>
            <a:endParaRPr sz="1800" dirty="0">
              <a:latin typeface="Tahoma"/>
              <a:cs typeface="Tahoma"/>
            </a:endParaRP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05C07121-1B5D-C7D9-8882-DE3C9899FC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709" y="3413567"/>
            <a:ext cx="4369716" cy="2460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ovéPole 35">
            <a:extLst>
              <a:ext uri="{FF2B5EF4-FFF2-40B4-BE49-F238E27FC236}">
                <a16:creationId xmlns:a16="http://schemas.microsoft.com/office/drawing/2014/main" id="{F52D07E6-4A8E-8798-16B4-03801428F018}"/>
              </a:ext>
            </a:extLst>
          </p:cNvPr>
          <p:cNvSpPr txBox="1"/>
          <p:nvPr/>
        </p:nvSpPr>
        <p:spPr>
          <a:xfrm>
            <a:off x="4995496" y="5317545"/>
            <a:ext cx="34337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/>
              <a:t>Therapsid</a:t>
            </a:r>
            <a:r>
              <a:rPr lang="cs-CZ" dirty="0"/>
              <a:t>  300-250 </a:t>
            </a:r>
            <a:r>
              <a:rPr lang="cs-CZ" dirty="0" err="1"/>
              <a:t>milónů</a:t>
            </a:r>
            <a:r>
              <a:rPr lang="cs-CZ" dirty="0"/>
              <a:t> let –prvohory-perm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445855" y="1115059"/>
            <a:ext cx="3276600" cy="2953258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07542" y="177800"/>
            <a:ext cx="4065904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dirty="0"/>
              <a:t>Pupilární </a:t>
            </a:r>
            <a:r>
              <a:rPr sz="4400" spc="-10" dirty="0"/>
              <a:t>reflex</a:t>
            </a:r>
            <a:endParaRPr sz="4400"/>
          </a:p>
        </p:txBody>
      </p:sp>
      <p:sp>
        <p:nvSpPr>
          <p:cNvPr id="5" name="object 5"/>
          <p:cNvSpPr txBox="1"/>
          <p:nvPr/>
        </p:nvSpPr>
        <p:spPr>
          <a:xfrm>
            <a:off x="5126228" y="388442"/>
            <a:ext cx="4066540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latin typeface="Tahoma"/>
                <a:cs typeface="Tahoma"/>
              </a:rPr>
              <a:t>Zúžení</a:t>
            </a:r>
            <a:r>
              <a:rPr sz="2400" spc="-50" dirty="0">
                <a:latin typeface="Tahoma"/>
                <a:cs typeface="Tahoma"/>
              </a:rPr>
              <a:t> </a:t>
            </a:r>
            <a:r>
              <a:rPr sz="2400" dirty="0">
                <a:latin typeface="Tahoma"/>
                <a:cs typeface="Tahoma"/>
              </a:rPr>
              <a:t>zornic</a:t>
            </a:r>
            <a:r>
              <a:rPr sz="2400" spc="-30" dirty="0">
                <a:latin typeface="Tahoma"/>
                <a:cs typeface="Tahoma"/>
              </a:rPr>
              <a:t> </a:t>
            </a:r>
            <a:r>
              <a:rPr sz="2400" dirty="0">
                <a:latin typeface="Tahoma"/>
                <a:cs typeface="Tahoma"/>
              </a:rPr>
              <a:t>v</a:t>
            </a:r>
            <a:r>
              <a:rPr sz="2400" spc="-15" dirty="0">
                <a:latin typeface="Tahoma"/>
                <a:cs typeface="Tahoma"/>
              </a:rPr>
              <a:t> </a:t>
            </a:r>
            <a:r>
              <a:rPr sz="2400" dirty="0">
                <a:latin typeface="Tahoma"/>
                <a:cs typeface="Tahoma"/>
              </a:rPr>
              <a:t>reakci</a:t>
            </a:r>
            <a:r>
              <a:rPr sz="2400" spc="-5" dirty="0">
                <a:latin typeface="Tahoma"/>
                <a:cs typeface="Tahoma"/>
              </a:rPr>
              <a:t> </a:t>
            </a:r>
            <a:r>
              <a:rPr sz="2400" dirty="0">
                <a:latin typeface="Tahoma"/>
                <a:cs typeface="Tahoma"/>
              </a:rPr>
              <a:t>na</a:t>
            </a:r>
            <a:r>
              <a:rPr sz="2400" spc="-15" dirty="0">
                <a:latin typeface="Tahoma"/>
                <a:cs typeface="Tahoma"/>
              </a:rPr>
              <a:t> </a:t>
            </a:r>
            <a:r>
              <a:rPr sz="2400" spc="-10" dirty="0">
                <a:latin typeface="Tahoma"/>
                <a:cs typeface="Tahoma"/>
              </a:rPr>
              <a:t>osvit</a:t>
            </a:r>
            <a:endParaRPr sz="2400">
              <a:latin typeface="Tahoma"/>
              <a:cs typeface="Tahom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96011" y="1115059"/>
            <a:ext cx="7352589" cy="19825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7815" marR="5080" indent="-285750">
              <a:lnSpc>
                <a:spcPct val="100000"/>
              </a:lnSpc>
              <a:spcBef>
                <a:spcPts val="100"/>
              </a:spcBef>
              <a:buClr>
                <a:srgbClr val="0000DC"/>
              </a:buClr>
              <a:buFont typeface="Wingdings" panose="05000000000000000000" pitchFamily="2" charset="2"/>
              <a:buChar char="Ø"/>
              <a:tabLst>
                <a:tab pos="192405" algn="l"/>
                <a:tab pos="193040" algn="l"/>
              </a:tabLst>
            </a:pPr>
            <a:r>
              <a:rPr lang="cs-CZ" sz="1600" spc="-10" dirty="0">
                <a:latin typeface="Arial" panose="020B0604020202020204" pitchFamily="34" charset="0"/>
                <a:cs typeface="Arial" panose="020B0604020202020204" pitchFamily="34" charset="0"/>
              </a:rPr>
              <a:t> v</a:t>
            </a:r>
            <a:r>
              <a:rPr sz="1600" spc="-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</a:rPr>
              <a:t>reakci</a:t>
            </a:r>
            <a:r>
              <a:rPr sz="1600" spc="-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sz="1600" spc="-1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</a:rPr>
              <a:t>osvit</a:t>
            </a:r>
            <a:r>
              <a:rPr sz="1600" spc="-1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</a:rPr>
              <a:t>dojde</a:t>
            </a:r>
            <a:r>
              <a:rPr sz="1600" spc="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5" dirty="0">
                <a:latin typeface="Arial" panose="020B0604020202020204" pitchFamily="34" charset="0"/>
                <a:cs typeface="Arial" panose="020B0604020202020204" pitchFamily="34" charset="0"/>
              </a:rPr>
              <a:t>symetricky 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</a:rPr>
              <a:t>ke</a:t>
            </a:r>
            <a:r>
              <a:rPr sz="1600" spc="-2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</a:rPr>
              <a:t>zúžení</a:t>
            </a:r>
            <a:r>
              <a:rPr sz="1600" spc="-2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</a:rPr>
              <a:t>osvícené</a:t>
            </a:r>
            <a:r>
              <a:rPr sz="1600" spc="-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spc="-10" dirty="0">
                <a:latin typeface="Arial" panose="020B0604020202020204" pitchFamily="34" charset="0"/>
                <a:cs typeface="Arial" panose="020B0604020202020204" pitchFamily="34" charset="0"/>
              </a:rPr>
              <a:t> neosvícené zornice</a:t>
            </a: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97815" marR="987425" indent="-285750">
              <a:lnSpc>
                <a:spcPct val="100000"/>
              </a:lnSpc>
              <a:buClr>
                <a:srgbClr val="0000DC"/>
              </a:buClr>
              <a:buFont typeface="Wingdings" panose="05000000000000000000" pitchFamily="2" charset="2"/>
              <a:buChar char="Ø"/>
              <a:tabLst>
                <a:tab pos="192405" algn="l"/>
                <a:tab pos="193040" algn="l"/>
              </a:tabLst>
            </a:pP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s</a:t>
            </a:r>
            <a:r>
              <a:rPr sz="1600" dirty="0" err="1">
                <a:latin typeface="Arial" panose="020B0604020202020204" pitchFamily="34" charset="0"/>
                <a:cs typeface="Arial" panose="020B0604020202020204" pitchFamily="34" charset="0"/>
              </a:rPr>
              <a:t>ymetrie</a:t>
            </a:r>
            <a:r>
              <a:rPr sz="1600" spc="-2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dirty="0" err="1">
                <a:latin typeface="Arial" panose="020B0604020202020204" pitchFamily="34" charset="0"/>
                <a:cs typeface="Arial" panose="020B0604020202020204" pitchFamily="34" charset="0"/>
              </a:rPr>
              <a:t>odpovědi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sz="1600" spc="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</a:rPr>
              <a:t>je</a:t>
            </a:r>
            <a:r>
              <a:rPr lang="cs-CZ" sz="1600" spc="-20" dirty="0">
                <a:latin typeface="Arial" panose="020B0604020202020204" pitchFamily="34" charset="0"/>
                <a:cs typeface="Arial" panose="020B0604020202020204" pitchFamily="34" charset="0"/>
              </a:rPr>
              <a:t> dána</a:t>
            </a:r>
            <a:r>
              <a:rPr sz="1600" spc="-2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</a:rPr>
              <a:t>křížením</a:t>
            </a:r>
            <a:r>
              <a:rPr sz="1600" spc="-2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</a:rPr>
              <a:t>nervových </a:t>
            </a:r>
            <a:r>
              <a:rPr sz="1600" spc="-20" dirty="0">
                <a:latin typeface="Arial" panose="020B0604020202020204" pitchFamily="34" charset="0"/>
                <a:cs typeface="Arial" panose="020B0604020202020204" pitchFamily="34" charset="0"/>
              </a:rPr>
              <a:t>drah</a:t>
            </a: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97815" marR="187960" indent="-285750">
              <a:lnSpc>
                <a:spcPct val="100000"/>
              </a:lnSpc>
              <a:spcBef>
                <a:spcPts val="5"/>
              </a:spcBef>
              <a:buClr>
                <a:srgbClr val="0000DC"/>
              </a:buClr>
              <a:buFont typeface="Wingdings" panose="05000000000000000000" pitchFamily="2" charset="2"/>
              <a:buChar char="Ø"/>
              <a:tabLst>
                <a:tab pos="192405" algn="l"/>
                <a:tab pos="193040" algn="l"/>
              </a:tabLst>
            </a:pPr>
            <a:r>
              <a:rPr lang="cs-CZ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sz="1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ióza</a:t>
            </a:r>
            <a:r>
              <a:rPr sz="1600" b="1" i="1" spc="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sz="1600" spc="-1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</a:rPr>
              <a:t>zúžení</a:t>
            </a:r>
            <a:r>
              <a:rPr sz="1600" spc="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</a:rPr>
              <a:t>zornice, </a:t>
            </a:r>
            <a:r>
              <a:rPr lang="cs-CZ" sz="1600" dirty="0" err="1">
                <a:solidFill>
                  <a:srgbClr val="2125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  <a:r>
              <a:rPr lang="cs-CZ" sz="1600" b="0" i="0" dirty="0" err="1">
                <a:solidFill>
                  <a:srgbClr val="21252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prostředkováváji</a:t>
            </a:r>
            <a:r>
              <a:rPr lang="cs-CZ" sz="1600" b="0" i="0" dirty="0">
                <a:solidFill>
                  <a:srgbClr val="21252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 </a:t>
            </a:r>
            <a:r>
              <a:rPr lang="cs-CZ" sz="1600" b="0" i="1" dirty="0">
                <a:solidFill>
                  <a:srgbClr val="21252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m. </a:t>
            </a:r>
            <a:r>
              <a:rPr lang="cs-CZ" sz="1600" b="0" i="1" dirty="0" err="1">
                <a:solidFill>
                  <a:srgbClr val="21252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sphincter</a:t>
            </a:r>
            <a:r>
              <a:rPr lang="cs-CZ" sz="1600" b="0" i="1" dirty="0">
                <a:solidFill>
                  <a:srgbClr val="21252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b="0" i="1" dirty="0" err="1">
                <a:solidFill>
                  <a:srgbClr val="21252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pupillae</a:t>
            </a:r>
            <a:r>
              <a:rPr lang="cs-CZ" sz="1600" b="0" i="0" dirty="0">
                <a:solidFill>
                  <a:srgbClr val="21252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inervovaný parasympatikem z </a:t>
            </a:r>
            <a:r>
              <a:rPr lang="cs-CZ" sz="1600" b="1" i="1" dirty="0" err="1">
                <a:solidFill>
                  <a:srgbClr val="21252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Edinger-Westphalova</a:t>
            </a:r>
            <a:r>
              <a:rPr lang="cs-CZ" sz="1600" b="1" i="1" dirty="0">
                <a:solidFill>
                  <a:srgbClr val="21252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jádra</a:t>
            </a:r>
            <a:r>
              <a:rPr lang="cs-CZ" sz="1600" b="0" i="0" dirty="0">
                <a:solidFill>
                  <a:srgbClr val="21252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 </a:t>
            </a: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cs-CZ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sz="1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ydriáza</a:t>
            </a:r>
            <a:r>
              <a:rPr sz="1600" b="1" i="1" spc="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sz="1600" spc="-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</a:rPr>
              <a:t>rozšíření</a:t>
            </a:r>
            <a:r>
              <a:rPr sz="1600" spc="-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latin typeface="Arial" panose="020B0604020202020204" pitchFamily="34" charset="0"/>
                <a:cs typeface="Arial" panose="020B0604020202020204" pitchFamily="34" charset="0"/>
              </a:rPr>
              <a:t>zornice, </a:t>
            </a:r>
            <a:r>
              <a:rPr lang="cs-CZ" sz="1600" b="0" i="0" dirty="0">
                <a:solidFill>
                  <a:srgbClr val="21252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Zprostředkovává </a:t>
            </a:r>
            <a:r>
              <a:rPr lang="cs-CZ" sz="1600" b="0" i="1" dirty="0">
                <a:solidFill>
                  <a:srgbClr val="21252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m. </a:t>
            </a:r>
            <a:r>
              <a:rPr lang="cs-CZ" sz="1600" b="0" i="1" dirty="0" err="1">
                <a:solidFill>
                  <a:srgbClr val="21252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dilatator</a:t>
            </a:r>
            <a:r>
              <a:rPr lang="cs-CZ" sz="1600" b="0" i="1" dirty="0">
                <a:solidFill>
                  <a:srgbClr val="21252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b="0" i="1" dirty="0" err="1">
                <a:solidFill>
                  <a:srgbClr val="21252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pupillae</a:t>
            </a:r>
            <a:r>
              <a:rPr lang="cs-CZ" sz="1600" b="0" i="0" dirty="0">
                <a:solidFill>
                  <a:srgbClr val="21252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inervovaný sympatikem z </a:t>
            </a:r>
            <a:r>
              <a:rPr lang="cs-CZ" sz="1600" b="0" i="1" dirty="0" err="1">
                <a:solidFill>
                  <a:srgbClr val="21252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ncl</a:t>
            </a:r>
            <a:r>
              <a:rPr lang="cs-CZ" sz="1600" b="0" i="1" dirty="0">
                <a:solidFill>
                  <a:srgbClr val="21252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cs-CZ" sz="1600" b="0" i="1" dirty="0" err="1">
                <a:solidFill>
                  <a:srgbClr val="21252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Intermediolateralis</a:t>
            </a:r>
            <a:r>
              <a:rPr lang="cs-CZ" sz="1600" b="0" i="0" dirty="0">
                <a:solidFill>
                  <a:srgbClr val="21252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na rozhraní krční a hrudní míchy C</a:t>
            </a:r>
            <a:r>
              <a:rPr lang="cs-CZ" sz="1600" b="0" i="0" baseline="-25000" dirty="0">
                <a:solidFill>
                  <a:srgbClr val="21252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cs-CZ" sz="1600" b="0" i="0" dirty="0">
                <a:solidFill>
                  <a:srgbClr val="21252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–Th</a:t>
            </a:r>
            <a:r>
              <a:rPr lang="cs-CZ" sz="1600" b="0" i="0" baseline="-25000" dirty="0">
                <a:solidFill>
                  <a:srgbClr val="21252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cs-CZ" sz="1600" b="0" i="0" dirty="0">
                <a:solidFill>
                  <a:srgbClr val="21252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97815" marR="227329" indent="-285750">
              <a:lnSpc>
                <a:spcPct val="100000"/>
              </a:lnSpc>
              <a:buClr>
                <a:srgbClr val="0000DC"/>
              </a:buClr>
              <a:buFont typeface="Wingdings" panose="05000000000000000000" pitchFamily="2" charset="2"/>
              <a:buChar char="Ø"/>
              <a:tabLst>
                <a:tab pos="192405" algn="l"/>
                <a:tab pos="193040" algn="l"/>
              </a:tabLst>
            </a:pP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c</a:t>
            </a:r>
            <a:r>
              <a:rPr sz="1600" dirty="0" err="1">
                <a:latin typeface="Arial" panose="020B0604020202020204" pitchFamily="34" charset="0"/>
                <a:cs typeface="Arial" panose="020B0604020202020204" pitchFamily="34" charset="0"/>
              </a:rPr>
              <a:t>entrum</a:t>
            </a:r>
            <a:r>
              <a:rPr sz="1600" spc="-3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</a:rPr>
              <a:t>reflexu:</a:t>
            </a:r>
            <a:r>
              <a:rPr sz="1600" spc="-1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dirty="0" err="1">
                <a:latin typeface="Arial" panose="020B0604020202020204" pitchFamily="34" charset="0"/>
                <a:cs typeface="Arial" panose="020B0604020202020204" pitchFamily="34" charset="0"/>
              </a:rPr>
              <a:t>mozkový</a:t>
            </a:r>
            <a:r>
              <a:rPr lang="cs-CZ" sz="1600" spc="-15" dirty="0">
                <a:latin typeface="Arial" panose="020B0604020202020204" pitchFamily="34" charset="0"/>
                <a:cs typeface="Arial" panose="020B0604020202020204" pitchFamily="34" charset="0"/>
              </a:rPr>
              <a:t> kmen </a:t>
            </a:r>
            <a:r>
              <a:rPr sz="1600" spc="-2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latin typeface="Arial" panose="020B0604020202020204" pitchFamily="34" charset="0"/>
                <a:cs typeface="Arial" panose="020B0604020202020204" pitchFamily="34" charset="0"/>
              </a:rPr>
              <a:t>(mezimozek)</a:t>
            </a: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8986BA59-76EB-CA05-4EEA-F8628875B64A}"/>
              </a:ext>
            </a:extLst>
          </p:cNvPr>
          <p:cNvSpPr txBox="1"/>
          <p:nvPr/>
        </p:nvSpPr>
        <p:spPr>
          <a:xfrm>
            <a:off x="550793" y="3059668"/>
            <a:ext cx="46217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Sympatikus-vznik před 600-550 milióny lety</a:t>
            </a:r>
          </a:p>
        </p:txBody>
      </p:sp>
      <p:pic>
        <p:nvPicPr>
          <p:cNvPr id="11" name="Picture 2" descr="Život bez hlavy - Časopis Vesmír">
            <a:extLst>
              <a:ext uri="{FF2B5EF4-FFF2-40B4-BE49-F238E27FC236}">
                <a16:creationId xmlns:a16="http://schemas.microsoft.com/office/drawing/2014/main" id="{CE92ABDB-86AF-7582-681D-07CB8180D5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2971800"/>
            <a:ext cx="2615828" cy="1282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559F3164-7C3A-EFDD-4D26-E9EFDCE0FE0E}"/>
              </a:ext>
            </a:extLst>
          </p:cNvPr>
          <p:cNvSpPr txBox="1"/>
          <p:nvPr/>
        </p:nvSpPr>
        <p:spPr>
          <a:xfrm>
            <a:off x="496011" y="5321887"/>
            <a:ext cx="50122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Parasympatikus vznikl před 480 milióny lety</a:t>
            </a:r>
          </a:p>
        </p:txBody>
      </p:sp>
      <p:pic>
        <p:nvPicPr>
          <p:cNvPr id="5122" name="Picture 2" descr="Evoluce prvních ryb: Kolébka v mělkém moři | Ábíčko.cz">
            <a:extLst>
              <a:ext uri="{FF2B5EF4-FFF2-40B4-BE49-F238E27FC236}">
                <a16:creationId xmlns:a16="http://schemas.microsoft.com/office/drawing/2014/main" id="{5B7DCD64-E466-8605-9ED1-86AC36826B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545" y="3515124"/>
            <a:ext cx="4541646" cy="1605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30DA4CB1-7B27-7845-C101-C2409C078A8F}"/>
              </a:ext>
            </a:extLst>
          </p:cNvPr>
          <p:cNvSpPr txBox="1"/>
          <p:nvPr/>
        </p:nvSpPr>
        <p:spPr>
          <a:xfrm>
            <a:off x="9440286" y="352048"/>
            <a:ext cx="12877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Pupilární reflex</a:t>
            </a:r>
          </a:p>
        </p:txBody>
      </p:sp>
      <p:pic>
        <p:nvPicPr>
          <p:cNvPr id="5124" name="Picture 4" descr="Pradávná cesta živočichů z vody na souš objevena v genech divné ryby">
            <a:extLst>
              <a:ext uri="{FF2B5EF4-FFF2-40B4-BE49-F238E27FC236}">
                <a16:creationId xmlns:a16="http://schemas.microsoft.com/office/drawing/2014/main" id="{DB8CE81D-C879-886A-833C-CF3F203276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5329" y="4356115"/>
            <a:ext cx="4066541" cy="2287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ovéPole 13">
            <a:extLst>
              <a:ext uri="{FF2B5EF4-FFF2-40B4-BE49-F238E27FC236}">
                <a16:creationId xmlns:a16="http://schemas.microsoft.com/office/drawing/2014/main" id="{FDA3EDD5-5944-3FB3-27FA-C774ADD065F9}"/>
              </a:ext>
            </a:extLst>
          </p:cNvPr>
          <p:cNvSpPr txBox="1"/>
          <p:nvPr/>
        </p:nvSpPr>
        <p:spPr>
          <a:xfrm flipH="1">
            <a:off x="10094467" y="4356115"/>
            <a:ext cx="17950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Pupilární reflex před 400 milióny lety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B7480B2D-FFD8-4CB5-842C-DB2C4682DC0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cs-CZ" alt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A05F860-90DD-47B8-A539-87041CB3D59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endParaRPr lang="cs-CZ" altLang="cs-CZ" dirty="0"/>
          </a:p>
        </p:txBody>
      </p:sp>
      <p:grpSp>
        <p:nvGrpSpPr>
          <p:cNvPr id="4" name="Skupina 3">
            <a:extLst>
              <a:ext uri="{FF2B5EF4-FFF2-40B4-BE49-F238E27FC236}">
                <a16:creationId xmlns:a16="http://schemas.microsoft.com/office/drawing/2014/main" id="{A4F2C31E-A3D6-4197-B173-385B60D2C3E5}"/>
              </a:ext>
            </a:extLst>
          </p:cNvPr>
          <p:cNvGrpSpPr/>
          <p:nvPr/>
        </p:nvGrpSpPr>
        <p:grpSpPr>
          <a:xfrm>
            <a:off x="2856849" y="378000"/>
            <a:ext cx="6211215" cy="5278348"/>
            <a:chOff x="885661" y="870515"/>
            <a:chExt cx="6211215" cy="5278348"/>
          </a:xfrm>
        </p:grpSpPr>
        <p:pic>
          <p:nvPicPr>
            <p:cNvPr id="5" name="Obrázek 4">
              <a:extLst>
                <a:ext uri="{FF2B5EF4-FFF2-40B4-BE49-F238E27FC236}">
                  <a16:creationId xmlns:a16="http://schemas.microsoft.com/office/drawing/2014/main" id="{48908743-A68E-4C41-981E-0FC7FC8B10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026" b="16704"/>
            <a:stretch/>
          </p:blipFill>
          <p:spPr>
            <a:xfrm>
              <a:off x="2477693" y="870515"/>
              <a:ext cx="4021309" cy="5150773"/>
            </a:xfrm>
            <a:prstGeom prst="rect">
              <a:avLst/>
            </a:prstGeom>
          </p:spPr>
        </p:pic>
        <p:sp>
          <p:nvSpPr>
            <p:cNvPr id="6" name="TextovéPole 5">
              <a:extLst>
                <a:ext uri="{FF2B5EF4-FFF2-40B4-BE49-F238E27FC236}">
                  <a16:creationId xmlns:a16="http://schemas.microsoft.com/office/drawing/2014/main" id="{4FF871F5-A143-4D9D-873F-2A5C673238CB}"/>
                </a:ext>
              </a:extLst>
            </p:cNvPr>
            <p:cNvSpPr txBox="1"/>
            <p:nvPr/>
          </p:nvSpPr>
          <p:spPr>
            <a:xfrm>
              <a:off x="5429456" y="5468379"/>
              <a:ext cx="166742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800" dirty="0"/>
                <a:t>Purkyňova vlákna</a:t>
              </a:r>
            </a:p>
          </p:txBody>
        </p:sp>
        <p:grpSp>
          <p:nvGrpSpPr>
            <p:cNvPr id="7" name="Skupina 6">
              <a:extLst>
                <a:ext uri="{FF2B5EF4-FFF2-40B4-BE49-F238E27FC236}">
                  <a16:creationId xmlns:a16="http://schemas.microsoft.com/office/drawing/2014/main" id="{3C1AD011-9A1D-4A16-9318-FC69D0633BF4}"/>
                </a:ext>
              </a:extLst>
            </p:cNvPr>
            <p:cNvGrpSpPr/>
            <p:nvPr/>
          </p:nvGrpSpPr>
          <p:grpSpPr>
            <a:xfrm>
              <a:off x="885661" y="2276393"/>
              <a:ext cx="5002293" cy="3872470"/>
              <a:chOff x="885661" y="2276393"/>
              <a:chExt cx="5002293" cy="3872470"/>
            </a:xfrm>
          </p:grpSpPr>
          <p:sp>
            <p:nvSpPr>
              <p:cNvPr id="8" name="TextovéPole 7">
                <a:extLst>
                  <a:ext uri="{FF2B5EF4-FFF2-40B4-BE49-F238E27FC236}">
                    <a16:creationId xmlns:a16="http://schemas.microsoft.com/office/drawing/2014/main" id="{C5B111F1-C202-459C-960B-8D8BA26CEFD0}"/>
                  </a:ext>
                </a:extLst>
              </p:cNvPr>
              <p:cNvSpPr txBox="1"/>
              <p:nvPr/>
            </p:nvSpPr>
            <p:spPr>
              <a:xfrm>
                <a:off x="1365826" y="2276393"/>
                <a:ext cx="140981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1800" dirty="0"/>
                  <a:t>Sinoatriální uzel (SA)</a:t>
                </a:r>
              </a:p>
            </p:txBody>
          </p:sp>
          <p:sp>
            <p:nvSpPr>
              <p:cNvPr id="9" name="TextovéPole 8">
                <a:extLst>
                  <a:ext uri="{FF2B5EF4-FFF2-40B4-BE49-F238E27FC236}">
                    <a16:creationId xmlns:a16="http://schemas.microsoft.com/office/drawing/2014/main" id="{890BCDDC-2981-49A8-A35B-F20791B5DE35}"/>
                  </a:ext>
                </a:extLst>
              </p:cNvPr>
              <p:cNvSpPr txBox="1"/>
              <p:nvPr/>
            </p:nvSpPr>
            <p:spPr>
              <a:xfrm>
                <a:off x="1310640" y="3158272"/>
                <a:ext cx="1870757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1800" dirty="0"/>
                  <a:t>Preferenční síňové dráhy</a:t>
                </a:r>
              </a:p>
            </p:txBody>
          </p:sp>
          <p:sp>
            <p:nvSpPr>
              <p:cNvPr id="10" name="TextovéPole 9">
                <a:extLst>
                  <a:ext uri="{FF2B5EF4-FFF2-40B4-BE49-F238E27FC236}">
                    <a16:creationId xmlns:a16="http://schemas.microsoft.com/office/drawing/2014/main" id="{B39AD36F-983F-470C-8FF0-7586E8F4A963}"/>
                  </a:ext>
                </a:extLst>
              </p:cNvPr>
              <p:cNvSpPr txBox="1"/>
              <p:nvPr/>
            </p:nvSpPr>
            <p:spPr>
              <a:xfrm>
                <a:off x="885661" y="3936518"/>
                <a:ext cx="1796146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1800" dirty="0" err="1"/>
                  <a:t>Atrioventrik</a:t>
                </a:r>
                <a:r>
                  <a:rPr lang="cs-CZ" sz="1800" dirty="0"/>
                  <a:t>. uzel (AV)</a:t>
                </a:r>
              </a:p>
            </p:txBody>
          </p:sp>
          <p:sp>
            <p:nvSpPr>
              <p:cNvPr id="11" name="TextovéPole 10">
                <a:extLst>
                  <a:ext uri="{FF2B5EF4-FFF2-40B4-BE49-F238E27FC236}">
                    <a16:creationId xmlns:a16="http://schemas.microsoft.com/office/drawing/2014/main" id="{DCC1B6BA-9EE2-4FE8-B9AD-3C69F88CE006}"/>
                  </a:ext>
                </a:extLst>
              </p:cNvPr>
              <p:cNvSpPr txBox="1"/>
              <p:nvPr/>
            </p:nvSpPr>
            <p:spPr>
              <a:xfrm>
                <a:off x="1999490" y="4909060"/>
                <a:ext cx="1244823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1800" dirty="0" err="1"/>
                  <a:t>Hisův</a:t>
                </a:r>
                <a:r>
                  <a:rPr lang="cs-CZ" sz="1800" dirty="0"/>
                  <a:t> svazek</a:t>
                </a:r>
              </a:p>
            </p:txBody>
          </p:sp>
          <p:sp>
            <p:nvSpPr>
              <p:cNvPr id="12" name="TextovéPole 11">
                <a:extLst>
                  <a:ext uri="{FF2B5EF4-FFF2-40B4-BE49-F238E27FC236}">
                    <a16:creationId xmlns:a16="http://schemas.microsoft.com/office/drawing/2014/main" id="{4512DC51-A070-4C9A-8EBA-9AC124BA6A1A}"/>
                  </a:ext>
                </a:extLst>
              </p:cNvPr>
              <p:cNvSpPr txBox="1"/>
              <p:nvPr/>
            </p:nvSpPr>
            <p:spPr>
              <a:xfrm>
                <a:off x="2846385" y="5502532"/>
                <a:ext cx="143195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1800" dirty="0"/>
                  <a:t>Tawarova raménka</a:t>
                </a:r>
              </a:p>
            </p:txBody>
          </p:sp>
          <p:cxnSp>
            <p:nvCxnSpPr>
              <p:cNvPr id="13" name="Přímá spojnice 12">
                <a:extLst>
                  <a:ext uri="{FF2B5EF4-FFF2-40B4-BE49-F238E27FC236}">
                    <a16:creationId xmlns:a16="http://schemas.microsoft.com/office/drawing/2014/main" id="{0F246724-2DDC-4256-B196-D45E8CAFAD0D}"/>
                  </a:ext>
                </a:extLst>
              </p:cNvPr>
              <p:cNvCxnSpPr/>
              <p:nvPr/>
            </p:nvCxnSpPr>
            <p:spPr>
              <a:xfrm>
                <a:off x="2621901" y="2855204"/>
                <a:ext cx="647880" cy="7881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Přímá spojnice 13">
                <a:extLst>
                  <a:ext uri="{FF2B5EF4-FFF2-40B4-BE49-F238E27FC236}">
                    <a16:creationId xmlns:a16="http://schemas.microsoft.com/office/drawing/2014/main" id="{C589DA1F-2F73-4DD0-A330-32D9E868506F}"/>
                  </a:ext>
                </a:extLst>
              </p:cNvPr>
              <p:cNvCxnSpPr/>
              <p:nvPr/>
            </p:nvCxnSpPr>
            <p:spPr>
              <a:xfrm flipV="1">
                <a:off x="2271270" y="3489901"/>
                <a:ext cx="998511" cy="21709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Přímá spojnice 14">
                <a:extLst>
                  <a:ext uri="{FF2B5EF4-FFF2-40B4-BE49-F238E27FC236}">
                    <a16:creationId xmlns:a16="http://schemas.microsoft.com/office/drawing/2014/main" id="{2EBE897A-4A59-477E-85D4-BD37245B5FAC}"/>
                  </a:ext>
                </a:extLst>
              </p:cNvPr>
              <p:cNvCxnSpPr/>
              <p:nvPr/>
            </p:nvCxnSpPr>
            <p:spPr>
              <a:xfrm flipH="1">
                <a:off x="2785018" y="3891363"/>
                <a:ext cx="1661756" cy="109300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Přímá spojnice 15">
                <a:extLst>
                  <a:ext uri="{FF2B5EF4-FFF2-40B4-BE49-F238E27FC236}">
                    <a16:creationId xmlns:a16="http://schemas.microsoft.com/office/drawing/2014/main" id="{985C79F9-ED2D-48FB-B352-BDE5398510BF}"/>
                  </a:ext>
                </a:extLst>
              </p:cNvPr>
              <p:cNvCxnSpPr/>
              <p:nvPr/>
            </p:nvCxnSpPr>
            <p:spPr>
              <a:xfrm flipV="1">
                <a:off x="2638477" y="3761532"/>
                <a:ext cx="1639863" cy="40250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Přímá spojnice 16">
                <a:extLst>
                  <a:ext uri="{FF2B5EF4-FFF2-40B4-BE49-F238E27FC236}">
                    <a16:creationId xmlns:a16="http://schemas.microsoft.com/office/drawing/2014/main" id="{69AAD16F-328D-42FA-B821-5C45DF282286}"/>
                  </a:ext>
                </a:extLst>
              </p:cNvPr>
              <p:cNvCxnSpPr>
                <a:stCxn id="12" idx="0"/>
              </p:cNvCxnSpPr>
              <p:nvPr/>
            </p:nvCxnSpPr>
            <p:spPr>
              <a:xfrm flipV="1">
                <a:off x="3562363" y="4501386"/>
                <a:ext cx="1213724" cy="100114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Přímá spojnice 17">
                <a:extLst>
                  <a:ext uri="{FF2B5EF4-FFF2-40B4-BE49-F238E27FC236}">
                    <a16:creationId xmlns:a16="http://schemas.microsoft.com/office/drawing/2014/main" id="{CA995CB8-309C-427D-9714-90B2C4D7CA8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597890" y="4984368"/>
                <a:ext cx="290064" cy="513669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1026" name="Picture 2" descr="Život bez hlavy - Časopis Vesmír">
            <a:extLst>
              <a:ext uri="{FF2B5EF4-FFF2-40B4-BE49-F238E27FC236}">
                <a16:creationId xmlns:a16="http://schemas.microsoft.com/office/drawing/2014/main" id="{74E9117A-8422-6CC2-256F-7CDDCC405B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5285" y="4234338"/>
            <a:ext cx="2915657" cy="1429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0" name="Přímá spojnice se šipkou 19">
            <a:extLst>
              <a:ext uri="{FF2B5EF4-FFF2-40B4-BE49-F238E27FC236}">
                <a16:creationId xmlns:a16="http://schemas.microsoft.com/office/drawing/2014/main" id="{DFF3E0D3-1BF0-A92D-1E52-CDE3392710D9}"/>
              </a:ext>
            </a:extLst>
          </p:cNvPr>
          <p:cNvCxnSpPr/>
          <p:nvPr/>
        </p:nvCxnSpPr>
        <p:spPr bwMode="auto">
          <a:xfrm flipH="1" flipV="1">
            <a:off x="7914328" y="4450466"/>
            <a:ext cx="547091" cy="43902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028" name="Picture 4" descr="All About the Dunkleosteus: Dunkle's Bones – Gage Beasley">
            <a:extLst>
              <a:ext uri="{FF2B5EF4-FFF2-40B4-BE49-F238E27FC236}">
                <a16:creationId xmlns:a16="http://schemas.microsoft.com/office/drawing/2014/main" id="{208327E2-A747-3DD8-CE81-4D826F5DAB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0173" y="1501768"/>
            <a:ext cx="2467980" cy="1850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4" name="Přímá spojnice se šipkou 23">
            <a:extLst>
              <a:ext uri="{FF2B5EF4-FFF2-40B4-BE49-F238E27FC236}">
                <a16:creationId xmlns:a16="http://schemas.microsoft.com/office/drawing/2014/main" id="{8B31B0AC-F29E-2D88-335E-B7C2CA7847BB}"/>
              </a:ext>
            </a:extLst>
          </p:cNvPr>
          <p:cNvCxnSpPr/>
          <p:nvPr/>
        </p:nvCxnSpPr>
        <p:spPr bwMode="auto">
          <a:xfrm flipH="1">
            <a:off x="6933381" y="2875531"/>
            <a:ext cx="1706415" cy="79464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030" name="Picture 6" descr="New Fossils of Tiktaalik roseae Amaze Scientists | Sci.News">
            <a:extLst>
              <a:ext uri="{FF2B5EF4-FFF2-40B4-BE49-F238E27FC236}">
                <a16:creationId xmlns:a16="http://schemas.microsoft.com/office/drawing/2014/main" id="{9173F3A3-3E90-0EF0-6FC8-A2F39DFE56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2930" y="5016390"/>
            <a:ext cx="1796146" cy="1347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Dicynodontoidea - Wikipedia">
            <a:extLst>
              <a:ext uri="{FF2B5EF4-FFF2-40B4-BE49-F238E27FC236}">
                <a16:creationId xmlns:a16="http://schemas.microsoft.com/office/drawing/2014/main" id="{73DB6B65-5CBC-A24E-5CA6-857A256625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811" y="3822663"/>
            <a:ext cx="2589820" cy="1122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Obrázek 25">
            <a:extLst>
              <a:ext uri="{FF2B5EF4-FFF2-40B4-BE49-F238E27FC236}">
                <a16:creationId xmlns:a16="http://schemas.microsoft.com/office/drawing/2014/main" id="{6B125158-CFC3-DB69-F709-BEE61970FD0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3085" y="2486948"/>
            <a:ext cx="1952662" cy="1300672"/>
          </a:xfrm>
          <a:prstGeom prst="rect">
            <a:avLst/>
          </a:prstGeom>
        </p:spPr>
      </p:pic>
      <p:pic>
        <p:nvPicPr>
          <p:cNvPr id="1034" name="Picture 10" descr="Artwork by Zdeněk Burian, MAMMUTHUS PRIMIGENIUS FRAASI, Made of Oil on canvas">
            <a:extLst>
              <a:ext uri="{FF2B5EF4-FFF2-40B4-BE49-F238E27FC236}">
                <a16:creationId xmlns:a16="http://schemas.microsoft.com/office/drawing/2014/main" id="{B0DCDB39-2369-C651-AA23-6C3CE2B99F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2708" y="140660"/>
            <a:ext cx="1808923" cy="2134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94131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at-perfect-purr-54580">
            <a:hlinkClick r:id="" action="ppaction://media"/>
            <a:extLst>
              <a:ext uri="{FF2B5EF4-FFF2-40B4-BE49-F238E27FC236}">
                <a16:creationId xmlns:a16="http://schemas.microsoft.com/office/drawing/2014/main" id="{9B2B58BD-00F6-4090-8719-B427294DAB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19066" y="3022600"/>
            <a:ext cx="609600" cy="609600"/>
          </a:xfrm>
          <a:prstGeom prst="rect">
            <a:avLst/>
          </a:prstGeom>
        </p:spPr>
      </p:pic>
      <p:pic>
        <p:nvPicPr>
          <p:cNvPr id="6" name="Video 3" title="Hvězdy a kočka">
            <a:hlinkClick r:id="" action="ppaction://media"/>
            <a:extLst>
              <a:ext uri="{FF2B5EF4-FFF2-40B4-BE49-F238E27FC236}">
                <a16:creationId xmlns:a16="http://schemas.microsoft.com/office/drawing/2014/main" id="{BCA7497E-084D-48A1-A69C-92CBCF7BB4AB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-16774"/>
            <a:ext cx="12192000" cy="6858000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8A07E20A-4559-408F-B642-0D58E9A58839}"/>
              </a:ext>
            </a:extLst>
          </p:cNvPr>
          <p:cNvSpPr txBox="1"/>
          <p:nvPr/>
        </p:nvSpPr>
        <p:spPr>
          <a:xfrm>
            <a:off x="8304204" y="3260653"/>
            <a:ext cx="4089400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6600" b="1" dirty="0">
                <a:solidFill>
                  <a:srgbClr val="FF0000"/>
                </a:solidFill>
              </a:rPr>
              <a:t>Děkuji za pozornost!</a:t>
            </a:r>
          </a:p>
        </p:txBody>
      </p:sp>
    </p:spTree>
    <p:extLst>
      <p:ext uri="{BB962C8B-B14F-4D97-AF65-F5344CB8AC3E}">
        <p14:creationId xmlns:p14="http://schemas.microsoft.com/office/powerpoint/2010/main" val="4174291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0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957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 mute="1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7E91D486-5E22-419D-8A09-87CFA437D4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769" y="0"/>
            <a:ext cx="6486525" cy="4381500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6B807FAC-B313-4FD0-B873-E19994C0CF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3729" y="2871183"/>
            <a:ext cx="5511502" cy="3886396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526F5128-E7AC-176D-C62D-B51A51D48B76}"/>
              </a:ext>
            </a:extLst>
          </p:cNvPr>
          <p:cNvSpPr txBox="1"/>
          <p:nvPr/>
        </p:nvSpPr>
        <p:spPr>
          <a:xfrm>
            <a:off x="6913984" y="662473"/>
            <a:ext cx="1249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Sympatikus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5953BF86-62BA-DECB-8D82-21A5B2853BE3}"/>
              </a:ext>
            </a:extLst>
          </p:cNvPr>
          <p:cNvSpPr txBox="1"/>
          <p:nvPr/>
        </p:nvSpPr>
        <p:spPr>
          <a:xfrm>
            <a:off x="3526971" y="6008914"/>
            <a:ext cx="16863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Parasympatikus</a:t>
            </a:r>
          </a:p>
        </p:txBody>
      </p:sp>
    </p:spTree>
    <p:extLst>
      <p:ext uri="{BB962C8B-B14F-4D97-AF65-F5344CB8AC3E}">
        <p14:creationId xmlns:p14="http://schemas.microsoft.com/office/powerpoint/2010/main" val="15059006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97C8ACBF-10FF-4491-B4DA-F0F894C233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88067"/>
            <a:ext cx="4021573" cy="2717586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4E3A34A7-568F-43EE-B231-34832D41C1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38902" y="516468"/>
            <a:ext cx="3511420" cy="2478192"/>
          </a:xfrm>
          <a:prstGeom prst="rect">
            <a:avLst/>
          </a:prstGeom>
        </p:spPr>
      </p:pic>
      <p:pic>
        <p:nvPicPr>
          <p:cNvPr id="1026" name="Picture 2" descr="5. Autonomní nervový systém • FBLT">
            <a:extLst>
              <a:ext uri="{FF2B5EF4-FFF2-40B4-BE49-F238E27FC236}">
                <a16:creationId xmlns:a16="http://schemas.microsoft.com/office/drawing/2014/main" id="{185C73F6-8D49-48A0-A0FB-A0686F7650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5158" y="2311399"/>
            <a:ext cx="4790160" cy="4326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40833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FAFE9EDB-6151-4165-8B9D-3FD993378F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006" y="1914272"/>
            <a:ext cx="6429899" cy="4050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7B023975-4FBB-45F4-8B9F-EBAB1A2449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2776" y="500679"/>
            <a:ext cx="2592197" cy="2602607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67E7F767-57F2-4497-8D23-B3EC647D46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2066" y="3666067"/>
            <a:ext cx="3472443" cy="3038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3264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Fyziologický ústav, Lékařská fakulta Masarykovy univerzity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919534" y="50509"/>
            <a:ext cx="10753200" cy="451576"/>
          </a:xfrm>
        </p:spPr>
        <p:txBody>
          <a:bodyPr>
            <a:normAutofit fontScale="90000"/>
          </a:bodyPr>
          <a:lstStyle/>
          <a:p>
            <a:r>
              <a:rPr lang="cs-CZ" dirty="0"/>
              <a:t>Regulace dýchání</a:t>
            </a:r>
          </a:p>
        </p:txBody>
      </p:sp>
      <p:grpSp>
        <p:nvGrpSpPr>
          <p:cNvPr id="40" name="Skupina 39"/>
          <p:cNvGrpSpPr>
            <a:grpSpLocks noChangeAspect="1"/>
          </p:cNvGrpSpPr>
          <p:nvPr/>
        </p:nvGrpSpPr>
        <p:grpSpPr>
          <a:xfrm>
            <a:off x="684384" y="1154175"/>
            <a:ext cx="6430093" cy="4857299"/>
            <a:chOff x="70417" y="548680"/>
            <a:chExt cx="8856715" cy="6690378"/>
          </a:xfrm>
        </p:grpSpPr>
        <p:sp>
          <p:nvSpPr>
            <p:cNvPr id="18" name="TextovéPole 17"/>
            <p:cNvSpPr txBox="1">
              <a:spLocks noChangeAspect="1"/>
            </p:cNvSpPr>
            <p:nvPr/>
          </p:nvSpPr>
          <p:spPr>
            <a:xfrm>
              <a:off x="3548500" y="2708920"/>
              <a:ext cx="2016223" cy="15049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600" b="1" dirty="0"/>
                <a:t>Dechové centrum</a:t>
              </a:r>
            </a:p>
            <a:p>
              <a:pPr algn="ctr"/>
              <a:r>
                <a:rPr lang="cs-CZ" sz="1100" dirty="0"/>
                <a:t>Centrální chemoreceptory, automatické dýchání</a:t>
              </a:r>
            </a:p>
          </p:txBody>
        </p:sp>
        <p:sp>
          <p:nvSpPr>
            <p:cNvPr id="19" name="TextovéPole 18"/>
            <p:cNvSpPr txBox="1">
              <a:spLocks noChangeAspect="1"/>
            </p:cNvSpPr>
            <p:nvPr/>
          </p:nvSpPr>
          <p:spPr>
            <a:xfrm>
              <a:off x="2380987" y="548680"/>
              <a:ext cx="4351252" cy="6994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600" b="1" dirty="0"/>
                <a:t>Mozková kůra</a:t>
              </a:r>
            </a:p>
            <a:p>
              <a:pPr algn="ctr"/>
              <a:r>
                <a:rPr lang="cs-CZ" sz="1100" dirty="0"/>
                <a:t>Volní dýchání, podmíněné reflexy</a:t>
              </a:r>
            </a:p>
          </p:txBody>
        </p:sp>
        <p:sp>
          <p:nvSpPr>
            <p:cNvPr id="20" name="TextovéPole 19"/>
            <p:cNvSpPr txBox="1">
              <a:spLocks noChangeAspect="1"/>
            </p:cNvSpPr>
            <p:nvPr/>
          </p:nvSpPr>
          <p:spPr>
            <a:xfrm>
              <a:off x="2380987" y="1484784"/>
              <a:ext cx="4351252" cy="9326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600" b="1" dirty="0"/>
                <a:t>Podkorové struktury</a:t>
              </a:r>
            </a:p>
            <a:p>
              <a:pPr algn="ctr"/>
              <a:r>
                <a:rPr lang="cs-CZ" sz="1100" dirty="0"/>
                <a:t>Emoce, změny centrální teploty, změny při reakcích ANS</a:t>
              </a:r>
            </a:p>
          </p:txBody>
        </p:sp>
        <p:sp>
          <p:nvSpPr>
            <p:cNvPr id="21" name="TextovéPole 20"/>
            <p:cNvSpPr txBox="1">
              <a:spLocks noChangeAspect="1"/>
            </p:cNvSpPr>
            <p:nvPr/>
          </p:nvSpPr>
          <p:spPr>
            <a:xfrm>
              <a:off x="6263105" y="3485962"/>
              <a:ext cx="2664027" cy="8054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600" b="1" dirty="0"/>
                <a:t>Přímý vliv složení prostředí</a:t>
              </a:r>
            </a:p>
          </p:txBody>
        </p:sp>
        <p:sp>
          <p:nvSpPr>
            <p:cNvPr id="22" name="TextovéPole 21"/>
            <p:cNvSpPr txBox="1">
              <a:spLocks noChangeAspect="1"/>
            </p:cNvSpPr>
            <p:nvPr/>
          </p:nvSpPr>
          <p:spPr>
            <a:xfrm>
              <a:off x="6263105" y="4310946"/>
              <a:ext cx="2664027" cy="11446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600" b="1" dirty="0"/>
                <a:t>Hormony</a:t>
              </a:r>
            </a:p>
            <a:p>
              <a:pPr algn="ctr"/>
              <a:r>
                <a:rPr lang="cs-CZ" sz="1600" dirty="0"/>
                <a:t> </a:t>
              </a:r>
              <a:r>
                <a:rPr lang="cs-CZ" sz="1100" dirty="0"/>
                <a:t>(adrenalin, steroidní hormony</a:t>
              </a:r>
              <a:r>
                <a:rPr lang="cs-CZ" sz="1600" dirty="0"/>
                <a:t>)</a:t>
              </a:r>
            </a:p>
          </p:txBody>
        </p:sp>
        <p:sp>
          <p:nvSpPr>
            <p:cNvPr id="23" name="TextovéPole 22"/>
            <p:cNvSpPr txBox="1">
              <a:spLocks noChangeAspect="1"/>
            </p:cNvSpPr>
            <p:nvPr/>
          </p:nvSpPr>
          <p:spPr>
            <a:xfrm>
              <a:off x="5471016" y="5350500"/>
              <a:ext cx="2664027" cy="4663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600" b="1" dirty="0"/>
                <a:t>baroreceptory</a:t>
              </a:r>
            </a:p>
          </p:txBody>
        </p:sp>
        <p:sp>
          <p:nvSpPr>
            <p:cNvPr id="24" name="TextovéPole 23"/>
            <p:cNvSpPr txBox="1">
              <a:spLocks noChangeAspect="1"/>
            </p:cNvSpPr>
            <p:nvPr/>
          </p:nvSpPr>
          <p:spPr>
            <a:xfrm>
              <a:off x="4597158" y="5937595"/>
              <a:ext cx="3044802" cy="8054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600" b="1" dirty="0"/>
                <a:t>Nespecifické mechanoreceptory</a:t>
              </a:r>
            </a:p>
          </p:txBody>
        </p:sp>
        <p:sp>
          <p:nvSpPr>
            <p:cNvPr id="25" name="TextovéPole 24"/>
            <p:cNvSpPr txBox="1">
              <a:spLocks noChangeAspect="1"/>
            </p:cNvSpPr>
            <p:nvPr/>
          </p:nvSpPr>
          <p:spPr>
            <a:xfrm>
              <a:off x="2302665" y="6094454"/>
              <a:ext cx="2664027" cy="11446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600" b="1" dirty="0"/>
                <a:t>Receptory kůže, svalů, šlach a kloubů</a:t>
              </a:r>
            </a:p>
          </p:txBody>
        </p:sp>
        <p:sp>
          <p:nvSpPr>
            <p:cNvPr id="26" name="TextovéPole 25"/>
            <p:cNvSpPr txBox="1">
              <a:spLocks noChangeAspect="1"/>
            </p:cNvSpPr>
            <p:nvPr/>
          </p:nvSpPr>
          <p:spPr>
            <a:xfrm>
              <a:off x="931653" y="5287783"/>
              <a:ext cx="2664027" cy="8054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600" b="1" dirty="0"/>
                <a:t>Receptory dýchacích svalů</a:t>
              </a:r>
            </a:p>
          </p:txBody>
        </p:sp>
        <p:sp>
          <p:nvSpPr>
            <p:cNvPr id="27" name="TextovéPole 26"/>
            <p:cNvSpPr txBox="1">
              <a:spLocks noChangeAspect="1"/>
            </p:cNvSpPr>
            <p:nvPr/>
          </p:nvSpPr>
          <p:spPr>
            <a:xfrm>
              <a:off x="394309" y="4495696"/>
              <a:ext cx="2664027" cy="8054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600" b="1" dirty="0"/>
                <a:t>Receptory plic a dýchacích cest</a:t>
              </a:r>
            </a:p>
          </p:txBody>
        </p:sp>
        <p:sp>
          <p:nvSpPr>
            <p:cNvPr id="28" name="TextovéPole 27"/>
            <p:cNvSpPr txBox="1">
              <a:spLocks noChangeAspect="1"/>
            </p:cNvSpPr>
            <p:nvPr/>
          </p:nvSpPr>
          <p:spPr>
            <a:xfrm>
              <a:off x="70417" y="3559591"/>
              <a:ext cx="2664027" cy="8054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600" b="1" dirty="0"/>
                <a:t>Periferní chemoreceptory</a:t>
              </a:r>
            </a:p>
          </p:txBody>
        </p:sp>
        <p:cxnSp>
          <p:nvCxnSpPr>
            <p:cNvPr id="29" name="Přímá spojnice se šipkou 28"/>
            <p:cNvCxnSpPr>
              <a:cxnSpLocks noChangeAspect="1"/>
              <a:stCxn id="28" idx="3"/>
            </p:cNvCxnSpPr>
            <p:nvPr/>
          </p:nvCxnSpPr>
          <p:spPr>
            <a:xfrm flipV="1">
              <a:off x="2734444" y="3559594"/>
              <a:ext cx="685428" cy="402727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Přímá spojnice se šipkou 29"/>
            <p:cNvCxnSpPr>
              <a:cxnSpLocks noChangeAspect="1"/>
            </p:cNvCxnSpPr>
            <p:nvPr/>
          </p:nvCxnSpPr>
          <p:spPr>
            <a:xfrm flipV="1">
              <a:off x="2627783" y="3982781"/>
              <a:ext cx="827797" cy="592746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Přímá spojnice se šipkou 30"/>
            <p:cNvCxnSpPr>
              <a:cxnSpLocks noChangeAspect="1"/>
            </p:cNvCxnSpPr>
            <p:nvPr/>
          </p:nvCxnSpPr>
          <p:spPr>
            <a:xfrm flipV="1">
              <a:off x="2915817" y="4258318"/>
              <a:ext cx="718861" cy="1078956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Přímá spojnice se šipkou 31"/>
            <p:cNvCxnSpPr>
              <a:cxnSpLocks noChangeAspect="1"/>
            </p:cNvCxnSpPr>
            <p:nvPr/>
          </p:nvCxnSpPr>
          <p:spPr>
            <a:xfrm flipV="1">
              <a:off x="3692508" y="4204962"/>
              <a:ext cx="504055" cy="1975574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Přímá spojnice se šipkou 32"/>
            <p:cNvCxnSpPr>
              <a:cxnSpLocks noChangeAspect="1"/>
            </p:cNvCxnSpPr>
            <p:nvPr/>
          </p:nvCxnSpPr>
          <p:spPr>
            <a:xfrm flipH="1" flipV="1">
              <a:off x="4727567" y="4236244"/>
              <a:ext cx="564512" cy="1603843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Přímá spojnice se šipkou 33"/>
            <p:cNvCxnSpPr>
              <a:cxnSpLocks noChangeAspect="1"/>
            </p:cNvCxnSpPr>
            <p:nvPr/>
          </p:nvCxnSpPr>
          <p:spPr>
            <a:xfrm flipH="1" flipV="1">
              <a:off x="5251356" y="4250910"/>
              <a:ext cx="760806" cy="1042456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Přímá spojnice se šipkou 34"/>
            <p:cNvCxnSpPr>
              <a:cxnSpLocks noChangeAspect="1"/>
            </p:cNvCxnSpPr>
            <p:nvPr/>
          </p:nvCxnSpPr>
          <p:spPr>
            <a:xfrm flipH="1" flipV="1">
              <a:off x="5680512" y="3888692"/>
              <a:ext cx="1123737" cy="626142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Přímá spojnice se šipkou 35"/>
            <p:cNvCxnSpPr>
              <a:cxnSpLocks noChangeAspect="1"/>
            </p:cNvCxnSpPr>
            <p:nvPr/>
          </p:nvCxnSpPr>
          <p:spPr>
            <a:xfrm flipH="1" flipV="1">
              <a:off x="5564725" y="3427380"/>
              <a:ext cx="1167515" cy="428232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Přímá spojnice se šipkou 36"/>
            <p:cNvCxnSpPr>
              <a:cxnSpLocks noChangeAspect="1"/>
              <a:stCxn id="20" idx="2"/>
            </p:cNvCxnSpPr>
            <p:nvPr/>
          </p:nvCxnSpPr>
          <p:spPr>
            <a:xfrm>
              <a:off x="4556614" y="2417423"/>
              <a:ext cx="0" cy="354214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Přímá spojnice se šipkou 37"/>
            <p:cNvCxnSpPr>
              <a:cxnSpLocks noChangeAspect="1"/>
            </p:cNvCxnSpPr>
            <p:nvPr/>
          </p:nvCxnSpPr>
          <p:spPr>
            <a:xfrm>
              <a:off x="4556614" y="1195011"/>
              <a:ext cx="0" cy="363522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Volný tvar 38"/>
            <p:cNvSpPr>
              <a:spLocks noChangeAspect="1"/>
            </p:cNvSpPr>
            <p:nvPr/>
          </p:nvSpPr>
          <p:spPr>
            <a:xfrm>
              <a:off x="1523227" y="861237"/>
              <a:ext cx="1932354" cy="2094614"/>
            </a:xfrm>
            <a:custGeom>
              <a:avLst/>
              <a:gdLst>
                <a:gd name="connsiteX0" fmla="*/ 1453889 w 1932354"/>
                <a:gd name="connsiteY0" fmla="*/ 0 h 2094614"/>
                <a:gd name="connsiteX1" fmla="*/ 486326 w 1932354"/>
                <a:gd name="connsiteY1" fmla="*/ 265814 h 2094614"/>
                <a:gd name="connsiteX2" fmla="*/ 71657 w 1932354"/>
                <a:gd name="connsiteY2" fmla="*/ 1509823 h 2094614"/>
                <a:gd name="connsiteX3" fmla="*/ 1932354 w 1932354"/>
                <a:gd name="connsiteY3" fmla="*/ 2094614 h 2094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32354" h="2094614">
                  <a:moveTo>
                    <a:pt x="1453889" y="0"/>
                  </a:moveTo>
                  <a:cubicBezTo>
                    <a:pt x="1085293" y="7088"/>
                    <a:pt x="716698" y="14177"/>
                    <a:pt x="486326" y="265814"/>
                  </a:cubicBezTo>
                  <a:cubicBezTo>
                    <a:pt x="255954" y="517451"/>
                    <a:pt x="-169348" y="1205023"/>
                    <a:pt x="71657" y="1509823"/>
                  </a:cubicBezTo>
                  <a:cubicBezTo>
                    <a:pt x="312662" y="1814623"/>
                    <a:pt x="1625782" y="2009554"/>
                    <a:pt x="1932354" y="2094614"/>
                  </a:cubicBezTo>
                </a:path>
              </a:pathLst>
            </a:custGeom>
            <a:noFill/>
            <a:ln w="38100"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600"/>
            </a:p>
          </p:txBody>
        </p:sp>
      </p:grpSp>
      <p:pic>
        <p:nvPicPr>
          <p:cNvPr id="5" name="Picture 2" descr="Život bez hlavy - Časopis Vesmír">
            <a:extLst>
              <a:ext uri="{FF2B5EF4-FFF2-40B4-BE49-F238E27FC236}">
                <a16:creationId xmlns:a16="http://schemas.microsoft.com/office/drawing/2014/main" id="{2824D23B-A789-B0CB-B258-9A05806790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2662" y="5640843"/>
            <a:ext cx="2179476" cy="1068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ál 5">
            <a:extLst>
              <a:ext uri="{FF2B5EF4-FFF2-40B4-BE49-F238E27FC236}">
                <a16:creationId xmlns:a16="http://schemas.microsoft.com/office/drawing/2014/main" id="{770FD3A0-35C2-BFA9-8CD7-7C801101F4B3}"/>
              </a:ext>
            </a:extLst>
          </p:cNvPr>
          <p:cNvSpPr/>
          <p:nvPr/>
        </p:nvSpPr>
        <p:spPr bwMode="auto">
          <a:xfrm rot="3222537">
            <a:off x="4012684" y="2112887"/>
            <a:ext cx="2288700" cy="5256681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7" name="Ovál 6">
            <a:extLst>
              <a:ext uri="{FF2B5EF4-FFF2-40B4-BE49-F238E27FC236}">
                <a16:creationId xmlns:a16="http://schemas.microsoft.com/office/drawing/2014/main" id="{4783C1C5-3213-E3CA-0F40-43586F6BC112}"/>
              </a:ext>
            </a:extLst>
          </p:cNvPr>
          <p:cNvSpPr/>
          <p:nvPr/>
        </p:nvSpPr>
        <p:spPr bwMode="auto">
          <a:xfrm rot="8176948">
            <a:off x="1160676" y="2185385"/>
            <a:ext cx="2288700" cy="4671233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cxnSp>
        <p:nvCxnSpPr>
          <p:cNvPr id="9" name="Přímá spojnice se šipkou 8">
            <a:extLst>
              <a:ext uri="{FF2B5EF4-FFF2-40B4-BE49-F238E27FC236}">
                <a16:creationId xmlns:a16="http://schemas.microsoft.com/office/drawing/2014/main" id="{F2C69DB8-BD08-1F4B-5666-2141A1EEA14E}"/>
              </a:ext>
            </a:extLst>
          </p:cNvPr>
          <p:cNvCxnSpPr/>
          <p:nvPr/>
        </p:nvCxnSpPr>
        <p:spPr bwMode="auto">
          <a:xfrm flipH="1" flipV="1">
            <a:off x="6243070" y="5239411"/>
            <a:ext cx="654197" cy="903464"/>
          </a:xfrm>
          <a:prstGeom prst="straightConnector1">
            <a:avLst/>
          </a:prstGeom>
          <a:solidFill>
            <a:schemeClr val="accent1"/>
          </a:solidFill>
          <a:ln w="6985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" name="Přímá spojnice se šipkou 11">
            <a:extLst>
              <a:ext uri="{FF2B5EF4-FFF2-40B4-BE49-F238E27FC236}">
                <a16:creationId xmlns:a16="http://schemas.microsoft.com/office/drawing/2014/main" id="{AC613D00-D90A-807D-0C80-A37CD37DB71F}"/>
              </a:ext>
            </a:extLst>
          </p:cNvPr>
          <p:cNvCxnSpPr/>
          <p:nvPr/>
        </p:nvCxnSpPr>
        <p:spPr bwMode="auto">
          <a:xfrm flipH="1" flipV="1">
            <a:off x="6620933" y="4716624"/>
            <a:ext cx="1151978" cy="365430"/>
          </a:xfrm>
          <a:prstGeom prst="straightConnector1">
            <a:avLst/>
          </a:prstGeom>
          <a:solidFill>
            <a:schemeClr val="accent1"/>
          </a:solidFill>
          <a:ln w="6985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4" name="Picture 2" descr="Evoluce prvních ryb: Kolébka v mělkém moři | Ábíčko.cz">
            <a:extLst>
              <a:ext uri="{FF2B5EF4-FFF2-40B4-BE49-F238E27FC236}">
                <a16:creationId xmlns:a16="http://schemas.microsoft.com/office/drawing/2014/main" id="{E6F2F7F6-EE29-181C-BBBF-0280FF8888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6654" y="4368937"/>
            <a:ext cx="3064602" cy="1083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" descr="Pradávná cesta živočichů z vody na souš objevena v genech divné ryby">
            <a:extLst>
              <a:ext uri="{FF2B5EF4-FFF2-40B4-BE49-F238E27FC236}">
                <a16:creationId xmlns:a16="http://schemas.microsoft.com/office/drawing/2014/main" id="{2FC5C67D-234B-1EEB-D570-83CF7DF90D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9851" y="2615443"/>
            <a:ext cx="2848264" cy="1602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4" name="Přímá spojnice se šipkou 43">
            <a:extLst>
              <a:ext uri="{FF2B5EF4-FFF2-40B4-BE49-F238E27FC236}">
                <a16:creationId xmlns:a16="http://schemas.microsoft.com/office/drawing/2014/main" id="{F61ED581-539E-FFE2-02AA-67740371847C}"/>
              </a:ext>
            </a:extLst>
          </p:cNvPr>
          <p:cNvCxnSpPr>
            <a:stCxn id="43" idx="1"/>
          </p:cNvCxnSpPr>
          <p:nvPr/>
        </p:nvCxnSpPr>
        <p:spPr bwMode="auto">
          <a:xfrm flipH="1" flipV="1">
            <a:off x="2618503" y="3239906"/>
            <a:ext cx="5451348" cy="176611"/>
          </a:xfrm>
          <a:prstGeom prst="straightConnector1">
            <a:avLst/>
          </a:prstGeom>
          <a:solidFill>
            <a:schemeClr val="accent1"/>
          </a:solidFill>
          <a:ln w="6985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47" name="Picture 2">
            <a:extLst>
              <a:ext uri="{FF2B5EF4-FFF2-40B4-BE49-F238E27FC236}">
                <a16:creationId xmlns:a16="http://schemas.microsoft.com/office/drawing/2014/main" id="{48E2D95C-07FA-AAEC-42CD-1938A708D0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3807" y="3264"/>
            <a:ext cx="2489103" cy="1401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2" descr="Není k dispozici žádný popis fotky.">
            <a:extLst>
              <a:ext uri="{FF2B5EF4-FFF2-40B4-BE49-F238E27FC236}">
                <a16:creationId xmlns:a16="http://schemas.microsoft.com/office/drawing/2014/main" id="{685CCFBB-B414-93CF-1FA6-47FCDA9D02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8728" y="572877"/>
            <a:ext cx="2729492" cy="1868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2" name="Přímá spojnice se šipkou 51">
            <a:extLst>
              <a:ext uri="{FF2B5EF4-FFF2-40B4-BE49-F238E27FC236}">
                <a16:creationId xmlns:a16="http://schemas.microsoft.com/office/drawing/2014/main" id="{D7C062A4-36CB-36E2-940F-FEE190300E8E}"/>
              </a:ext>
            </a:extLst>
          </p:cNvPr>
          <p:cNvCxnSpPr/>
          <p:nvPr/>
        </p:nvCxnSpPr>
        <p:spPr bwMode="auto">
          <a:xfrm flipH="1">
            <a:off x="5435600" y="1699662"/>
            <a:ext cx="2756280" cy="555157"/>
          </a:xfrm>
          <a:prstGeom prst="straightConnector1">
            <a:avLst/>
          </a:prstGeom>
          <a:solidFill>
            <a:schemeClr val="accent1"/>
          </a:solidFill>
          <a:ln w="6985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8" name="Obrázek 7">
            <a:extLst>
              <a:ext uri="{FF2B5EF4-FFF2-40B4-BE49-F238E27FC236}">
                <a16:creationId xmlns:a16="http://schemas.microsoft.com/office/drawing/2014/main" id="{F5E58B15-2463-41CB-A748-E8218C8496A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498" y="828031"/>
            <a:ext cx="2139670" cy="2379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1956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Fyziologický ústav, Lékařská fakulta Masarykovy univerzity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6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1116240" y="303440"/>
            <a:ext cx="10753200" cy="451576"/>
          </a:xfrm>
        </p:spPr>
        <p:txBody>
          <a:bodyPr>
            <a:normAutofit fontScale="90000"/>
          </a:bodyPr>
          <a:lstStyle/>
          <a:p>
            <a:r>
              <a:rPr lang="cs-CZ" dirty="0"/>
              <a:t>Dechová centra v prodloužené míše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540000" y="902139"/>
            <a:ext cx="8644640" cy="4569098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00000"/>
              </a:lnSpc>
            </a:pPr>
            <a:r>
              <a:rPr lang="cs-CZ" sz="2000" dirty="0"/>
              <a:t>Dýchání je automatický proces, který probíhá mimovolně. </a:t>
            </a:r>
          </a:p>
          <a:p>
            <a:pPr>
              <a:lnSpc>
                <a:spcPct val="100000"/>
              </a:lnSpc>
            </a:pPr>
            <a:r>
              <a:rPr lang="cs-CZ" sz="2000" dirty="0" err="1"/>
              <a:t>Automaticita</a:t>
            </a:r>
            <a:r>
              <a:rPr lang="cs-CZ" sz="2000" dirty="0"/>
              <a:t> dýchání  vychází z pravidelné (rytmické) aktivity skupin neuronů anatomicky lokalizovaných v prodloužené míše a její blízkosti. </a:t>
            </a:r>
          </a:p>
          <a:p>
            <a:pPr>
              <a:lnSpc>
                <a:spcPct val="100000"/>
              </a:lnSpc>
            </a:pPr>
            <a:r>
              <a:rPr lang="cs-CZ" sz="2000" b="1" dirty="0"/>
              <a:t>Dorzální respirační skupina </a:t>
            </a:r>
            <a:r>
              <a:rPr lang="cs-CZ" sz="2000" dirty="0"/>
              <a:t>- pouze neurony inspirační, vysílající axony k motoneuronům nádechových svalů (bránice, zevní mezižeberní svaly; jejich aktivace=nádech, při jejich relaxaci=výdech), podílí se na klidovém i usilovném nádechu</a:t>
            </a:r>
          </a:p>
          <a:p>
            <a:pPr>
              <a:lnSpc>
                <a:spcPct val="100000"/>
              </a:lnSpc>
            </a:pPr>
            <a:endParaRPr lang="cs-CZ" sz="2000" dirty="0"/>
          </a:p>
          <a:p>
            <a:pPr>
              <a:lnSpc>
                <a:spcPct val="100000"/>
              </a:lnSpc>
            </a:pPr>
            <a:r>
              <a:rPr lang="cs-CZ" sz="2000" b="1" dirty="0"/>
              <a:t>Ventrální respirační skupina </a:t>
            </a:r>
            <a:r>
              <a:rPr lang="cs-CZ" sz="2000" dirty="0"/>
              <a:t>- umístěná na </a:t>
            </a:r>
            <a:r>
              <a:rPr lang="cs-CZ" sz="2000" dirty="0" err="1"/>
              <a:t>ventrolaterální</a:t>
            </a:r>
            <a:r>
              <a:rPr lang="cs-CZ" sz="2000" dirty="0"/>
              <a:t> části prodloužené míchy, horní část: neurony jejichž axony aktivují </a:t>
            </a:r>
            <a:r>
              <a:rPr lang="cs-CZ" sz="2000" dirty="0" err="1"/>
              <a:t>motoneurony</a:t>
            </a:r>
            <a:r>
              <a:rPr lang="cs-CZ" sz="2000" dirty="0"/>
              <a:t> hlavních a pomocných nádechových svalů; dolní část: exspirační neurony s inervací výdechových svalů. Neurony této skupiny jsou v činnosti pouze při usilovném nádechu a výdechu</a:t>
            </a:r>
          </a:p>
          <a:p>
            <a:pPr marL="72000" indent="0">
              <a:lnSpc>
                <a:spcPct val="100000"/>
              </a:lnSpc>
              <a:buNone/>
            </a:pPr>
            <a:endParaRPr lang="cs-CZ" sz="2000" dirty="0"/>
          </a:p>
          <a:p>
            <a:pPr>
              <a:lnSpc>
                <a:spcPct val="100000"/>
              </a:lnSpc>
            </a:pPr>
            <a:r>
              <a:rPr lang="cs-CZ" sz="2000" dirty="0" err="1"/>
              <a:t>Pontinní</a:t>
            </a:r>
            <a:r>
              <a:rPr lang="cs-CZ" sz="2000" dirty="0"/>
              <a:t> respirační skupina (</a:t>
            </a:r>
            <a:r>
              <a:rPr lang="cs-CZ" sz="2000" b="1" dirty="0" err="1"/>
              <a:t>pneumotaktické</a:t>
            </a:r>
            <a:r>
              <a:rPr lang="cs-CZ" sz="2000" b="1" dirty="0"/>
              <a:t> centrum</a:t>
            </a:r>
            <a:r>
              <a:rPr lang="cs-CZ" sz="2000" dirty="0"/>
              <a:t>) – podílí se na kontrole frekvence a hloubky dýchání; ovlivňuje činnost respiračních neuronů v prodloužené míše</a:t>
            </a:r>
          </a:p>
          <a:p>
            <a:endParaRPr lang="cs-CZ" dirty="0"/>
          </a:p>
          <a:p>
            <a:endParaRPr lang="cs-CZ" dirty="0"/>
          </a:p>
        </p:txBody>
      </p:sp>
      <p:pic>
        <p:nvPicPr>
          <p:cNvPr id="6" name="Picture 4" descr="Pradávná cesta živočichů z vody na souš objevena v genech divné ryby">
            <a:extLst>
              <a:ext uri="{FF2B5EF4-FFF2-40B4-BE49-F238E27FC236}">
                <a16:creationId xmlns:a16="http://schemas.microsoft.com/office/drawing/2014/main" id="{E31545F8-E37D-C087-F49C-DB909FF162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8345" y="1182360"/>
            <a:ext cx="1906195" cy="1072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Není k dispozici žádný popis fotky.">
            <a:extLst>
              <a:ext uri="{FF2B5EF4-FFF2-40B4-BE49-F238E27FC236}">
                <a16:creationId xmlns:a16="http://schemas.microsoft.com/office/drawing/2014/main" id="{C2083D4B-BAFD-9CE2-53F0-1D85D1A8A2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6833" y="2999648"/>
            <a:ext cx="1899248" cy="1300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8A4AC0A3-BC0D-E08A-3B62-9B23FC3CEC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4897" y="4603407"/>
            <a:ext cx="2489103" cy="1401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28135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354342" y="13691"/>
            <a:ext cx="7818755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/>
              <a:t>Napínací</a:t>
            </a:r>
            <a:r>
              <a:rPr spc="-114" dirty="0"/>
              <a:t> </a:t>
            </a:r>
            <a:r>
              <a:rPr dirty="0"/>
              <a:t>reflex</a:t>
            </a:r>
            <a:r>
              <a:rPr spc="-95" dirty="0"/>
              <a:t> </a:t>
            </a:r>
            <a:r>
              <a:rPr dirty="0"/>
              <a:t>–</a:t>
            </a:r>
            <a:r>
              <a:rPr spc="-130" dirty="0"/>
              <a:t> </a:t>
            </a:r>
            <a:r>
              <a:rPr dirty="0"/>
              <a:t>reflexní</a:t>
            </a:r>
            <a:r>
              <a:rPr spc="-114" dirty="0"/>
              <a:t> </a:t>
            </a:r>
            <a:r>
              <a:rPr spc="-10" dirty="0"/>
              <a:t>oblouk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783162" y="4949615"/>
            <a:ext cx="2870835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dirty="0">
                <a:latin typeface="Arial"/>
                <a:cs typeface="Arial"/>
              </a:rPr>
              <a:t>Receptor:</a:t>
            </a:r>
            <a:r>
              <a:rPr sz="1600" b="1" spc="-2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svalové</a:t>
            </a:r>
            <a:r>
              <a:rPr sz="1600" spc="-30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vřeténko</a:t>
            </a:r>
            <a:endParaRPr sz="1600" dirty="0">
              <a:latin typeface="Arial"/>
              <a:cs typeface="Arial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982076" y="2286000"/>
            <a:ext cx="5981991" cy="4068105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9388474" y="5445942"/>
            <a:ext cx="1290320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600" spc="-20" dirty="0">
                <a:latin typeface="Arial" panose="020B0604020202020204" pitchFamily="34" charset="0"/>
                <a:cs typeface="Arial" panose="020B0604020202020204" pitchFamily="34" charset="0"/>
              </a:rPr>
              <a:t>Vyšetřovací </a:t>
            </a:r>
            <a:r>
              <a:rPr sz="1600" spc="-10" dirty="0">
                <a:latin typeface="Arial" panose="020B0604020202020204" pitchFamily="34" charset="0"/>
                <a:cs typeface="Arial" panose="020B0604020202020204" pitchFamily="34" charset="0"/>
              </a:rPr>
              <a:t>kladívko</a:t>
            </a: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982076" y="3913489"/>
            <a:ext cx="1080135" cy="53604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-10" dirty="0">
                <a:latin typeface="Tahoma"/>
                <a:cs typeface="Tahoma"/>
              </a:rPr>
              <a:t>Natahovač</a:t>
            </a:r>
            <a:endParaRPr sz="1600" dirty="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600" spc="-10" dirty="0">
                <a:latin typeface="Tahoma"/>
                <a:cs typeface="Tahoma"/>
              </a:rPr>
              <a:t>(extenzor</a:t>
            </a:r>
            <a:r>
              <a:rPr sz="1800" spc="-10" dirty="0">
                <a:latin typeface="Tahoma"/>
                <a:cs typeface="Tahoma"/>
              </a:rPr>
              <a:t>)</a:t>
            </a:r>
            <a:endParaRPr sz="1800" dirty="0">
              <a:latin typeface="Tahoma"/>
              <a:cs typeface="Tahom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181896" y="5634831"/>
            <a:ext cx="2144343" cy="25968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</a:rPr>
              <a:t>Ohýbač</a:t>
            </a:r>
            <a:r>
              <a:rPr sz="1600" spc="-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latin typeface="Arial" panose="020B0604020202020204" pitchFamily="34" charset="0"/>
                <a:cs typeface="Arial" panose="020B0604020202020204" pitchFamily="34" charset="0"/>
              </a:rPr>
              <a:t>(flexor)</a:t>
            </a: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923663" y="3467115"/>
            <a:ext cx="905510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-10" dirty="0">
                <a:latin typeface="Tahoma"/>
                <a:cs typeface="Tahoma"/>
              </a:rPr>
              <a:t>Svalové</a:t>
            </a:r>
            <a:endParaRPr sz="1600" dirty="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600" spc="-10" dirty="0">
                <a:latin typeface="Tahoma"/>
                <a:cs typeface="Tahoma"/>
              </a:rPr>
              <a:t>vřeténko</a:t>
            </a:r>
            <a:endParaRPr sz="1600" dirty="0">
              <a:latin typeface="Tahoma"/>
              <a:cs typeface="Tahom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8326239" y="4049808"/>
            <a:ext cx="2595880" cy="7994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-10" dirty="0">
                <a:latin typeface="Arial" panose="020B0604020202020204" pitchFamily="34" charset="0"/>
                <a:cs typeface="Arial" panose="020B0604020202020204" pitchFamily="34" charset="0"/>
              </a:rPr>
              <a:t>vlákno</a:t>
            </a: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ts val="2175"/>
              </a:lnSpc>
            </a:pP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</a:rPr>
              <a:t>α-</a:t>
            </a:r>
            <a:r>
              <a:rPr sz="1600" spc="-10" dirty="0">
                <a:latin typeface="Arial" panose="020B0604020202020204" pitchFamily="34" charset="0"/>
                <a:cs typeface="Arial" panose="020B0604020202020204" pitchFamily="34" charset="0"/>
              </a:rPr>
              <a:t>motoneuronu</a:t>
            </a: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78305">
              <a:lnSpc>
                <a:spcPts val="2175"/>
              </a:lnSpc>
            </a:pPr>
            <a:r>
              <a:rPr sz="1600" spc="-10" dirty="0">
                <a:latin typeface="Arial" panose="020B0604020202020204" pitchFamily="34" charset="0"/>
                <a:cs typeface="Arial" panose="020B0604020202020204" pitchFamily="34" charset="0"/>
              </a:rPr>
              <a:t>synapse</a:t>
            </a: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162800" y="2401881"/>
            <a:ext cx="2870834" cy="300723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5"/>
              </a:spcBef>
            </a:pPr>
            <a:r>
              <a:rPr lang="cs-CZ" sz="2800" baseline="-21367" dirty="0">
                <a:latin typeface="Arial" panose="020B0604020202020204" pitchFamily="34" charset="0"/>
                <a:cs typeface="Arial" panose="020B0604020202020204" pitchFamily="34" charset="0"/>
              </a:rPr>
              <a:t>Aferentní neuron</a:t>
            </a:r>
            <a:endParaRPr sz="2800" baseline="-21367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583577" y="593554"/>
            <a:ext cx="7360284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latin typeface="Tahoma"/>
                <a:cs typeface="Tahoma"/>
              </a:rPr>
              <a:t>(myotetický</a:t>
            </a:r>
            <a:r>
              <a:rPr sz="2400" spc="-35" dirty="0">
                <a:latin typeface="Tahoma"/>
                <a:cs typeface="Tahoma"/>
              </a:rPr>
              <a:t> </a:t>
            </a:r>
            <a:r>
              <a:rPr sz="2400" dirty="0">
                <a:latin typeface="Tahoma"/>
                <a:cs typeface="Tahoma"/>
              </a:rPr>
              <a:t>reflex:</a:t>
            </a:r>
            <a:r>
              <a:rPr sz="2400" spc="-30" dirty="0">
                <a:latin typeface="Tahoma"/>
                <a:cs typeface="Tahoma"/>
              </a:rPr>
              <a:t> </a:t>
            </a:r>
            <a:r>
              <a:rPr sz="2400" dirty="0">
                <a:latin typeface="Tahoma"/>
                <a:cs typeface="Tahoma"/>
              </a:rPr>
              <a:t>monosynaptický,</a:t>
            </a:r>
            <a:r>
              <a:rPr sz="2400" spc="-50" dirty="0">
                <a:latin typeface="Tahoma"/>
                <a:cs typeface="Tahoma"/>
              </a:rPr>
              <a:t> </a:t>
            </a:r>
            <a:r>
              <a:rPr sz="2400" spc="-10" dirty="0">
                <a:latin typeface="Tahoma"/>
                <a:cs typeface="Tahoma"/>
              </a:rPr>
              <a:t>proprioreceptivní)</a:t>
            </a:r>
            <a:endParaRPr sz="2400" dirty="0">
              <a:latin typeface="Tahoma"/>
              <a:cs typeface="Tahoma"/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BE8B623B-7792-A557-6F4D-0ACF3FAF888D}"/>
              </a:ext>
            </a:extLst>
          </p:cNvPr>
          <p:cNvSpPr txBox="1"/>
          <p:nvPr/>
        </p:nvSpPr>
        <p:spPr>
          <a:xfrm flipH="1">
            <a:off x="152400" y="1043888"/>
            <a:ext cx="34066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>
                <a:solidFill>
                  <a:srgbClr val="FF0000"/>
                </a:solidFill>
              </a:rPr>
              <a:t>Evoluční okénko</a:t>
            </a:r>
          </a:p>
        </p:txBody>
      </p:sp>
      <p:pic>
        <p:nvPicPr>
          <p:cNvPr id="1026" name="Picture 2" descr="Život bez hlavy - Časopis Vesmír">
            <a:extLst>
              <a:ext uri="{FF2B5EF4-FFF2-40B4-BE49-F238E27FC236}">
                <a16:creationId xmlns:a16="http://schemas.microsoft.com/office/drawing/2014/main" id="{F7F0B706-75A6-5C33-8061-FE9256F9C2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896" y="1578591"/>
            <a:ext cx="3648289" cy="1788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KMEN STRUNATCI = CHORDATA">
            <a:extLst>
              <a:ext uri="{FF2B5EF4-FFF2-40B4-BE49-F238E27FC236}">
                <a16:creationId xmlns:a16="http://schemas.microsoft.com/office/drawing/2014/main" id="{4C71AE6A-1CC3-39E7-3D2B-E57EB4F923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53" y="3654344"/>
            <a:ext cx="5461230" cy="2044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6F37A136-DC62-B0D3-A6B2-33A9FA470777}"/>
              </a:ext>
            </a:extLst>
          </p:cNvPr>
          <p:cNvSpPr txBox="1"/>
          <p:nvPr/>
        </p:nvSpPr>
        <p:spPr>
          <a:xfrm>
            <a:off x="612444" y="5895114"/>
            <a:ext cx="3893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600-550 miliónů let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44220" y="302767"/>
            <a:ext cx="11695380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dirty="0"/>
              <a:t>Napínací</a:t>
            </a:r>
            <a:r>
              <a:rPr sz="3600" spc="-85" dirty="0"/>
              <a:t> </a:t>
            </a:r>
            <a:r>
              <a:rPr sz="3600" dirty="0"/>
              <a:t>reflex</a:t>
            </a:r>
            <a:r>
              <a:rPr sz="3600" spc="-65" dirty="0"/>
              <a:t> </a:t>
            </a:r>
            <a:r>
              <a:rPr sz="3600" dirty="0"/>
              <a:t>–</a:t>
            </a:r>
            <a:r>
              <a:rPr sz="3600" spc="-80" dirty="0"/>
              <a:t> </a:t>
            </a:r>
            <a:r>
              <a:rPr lang="cs-CZ" sz="2800" spc="-80" dirty="0"/>
              <a:t>regulovaný mozečkem pomocí </a:t>
            </a:r>
            <a:r>
              <a:rPr lang="el-GR" sz="2800" spc="-80" dirty="0"/>
              <a:t>γ</a:t>
            </a:r>
            <a:r>
              <a:rPr lang="cs-CZ" sz="2800" spc="-80" dirty="0"/>
              <a:t>-motoneuronů</a:t>
            </a:r>
            <a:endParaRPr sz="2800" dirty="0"/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06651BBD-58A4-A154-BEF3-861967698B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5181" y="1194515"/>
            <a:ext cx="6851561" cy="4011769"/>
          </a:xfrm>
          <a:prstGeom prst="rect">
            <a:avLst/>
          </a:prstGeom>
        </p:spPr>
      </p:pic>
      <p:sp>
        <p:nvSpPr>
          <p:cNvPr id="17" name="TextovéPole 16">
            <a:extLst>
              <a:ext uri="{FF2B5EF4-FFF2-40B4-BE49-F238E27FC236}">
                <a16:creationId xmlns:a16="http://schemas.microsoft.com/office/drawing/2014/main" id="{802728AD-AFE8-E813-F032-7130A0D6DB00}"/>
              </a:ext>
            </a:extLst>
          </p:cNvPr>
          <p:cNvSpPr txBox="1"/>
          <p:nvPr/>
        </p:nvSpPr>
        <p:spPr>
          <a:xfrm flipH="1">
            <a:off x="5715000" y="894181"/>
            <a:ext cx="34594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Při volních pohybech jsou regulátory pod přímým vlivem mozečku</a:t>
            </a:r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F6AE185F-9114-4E7D-7511-C7AB7878B5FB}"/>
              </a:ext>
            </a:extLst>
          </p:cNvPr>
          <p:cNvSpPr txBox="1"/>
          <p:nvPr/>
        </p:nvSpPr>
        <p:spPr>
          <a:xfrm flipH="1">
            <a:off x="10262419" y="950541"/>
            <a:ext cx="17526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800" spc="-80" dirty="0"/>
              <a:t>γ</a:t>
            </a:r>
            <a:r>
              <a:rPr lang="cs-CZ" sz="1800" spc="-80" dirty="0"/>
              <a:t>-motoneuron určuje citlivost svalového vřeténka či </a:t>
            </a:r>
            <a:r>
              <a:rPr lang="cs-CZ" spc="-80" dirty="0"/>
              <a:t>G</a:t>
            </a:r>
            <a:r>
              <a:rPr lang="cs-CZ" sz="1800" spc="-80" dirty="0"/>
              <a:t>olgiho aparátu</a:t>
            </a:r>
            <a:endParaRPr lang="cs-CZ" dirty="0"/>
          </a:p>
        </p:txBody>
      </p:sp>
      <p:cxnSp>
        <p:nvCxnSpPr>
          <p:cNvPr id="20" name="Přímá spojnice se šipkou 19">
            <a:extLst>
              <a:ext uri="{FF2B5EF4-FFF2-40B4-BE49-F238E27FC236}">
                <a16:creationId xmlns:a16="http://schemas.microsoft.com/office/drawing/2014/main" id="{C93D94D1-54B9-FB22-D451-63F81579551C}"/>
              </a:ext>
            </a:extLst>
          </p:cNvPr>
          <p:cNvCxnSpPr>
            <a:cxnSpLocks/>
          </p:cNvCxnSpPr>
          <p:nvPr/>
        </p:nvCxnSpPr>
        <p:spPr>
          <a:xfrm flipH="1">
            <a:off x="6819378" y="2333397"/>
            <a:ext cx="4784699" cy="1009478"/>
          </a:xfrm>
          <a:prstGeom prst="straightConnector1">
            <a:avLst/>
          </a:prstGeom>
          <a:ln w="444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>
            <a:extLst>
              <a:ext uri="{FF2B5EF4-FFF2-40B4-BE49-F238E27FC236}">
                <a16:creationId xmlns:a16="http://schemas.microsoft.com/office/drawing/2014/main" id="{3A6B2CF9-9341-66A1-ABAA-C7734B776B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562" y="1237793"/>
            <a:ext cx="3483638" cy="2191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ovéPole 22">
            <a:extLst>
              <a:ext uri="{FF2B5EF4-FFF2-40B4-BE49-F238E27FC236}">
                <a16:creationId xmlns:a16="http://schemas.microsoft.com/office/drawing/2014/main" id="{84796D36-CC97-885A-5859-4BF3BABA0277}"/>
              </a:ext>
            </a:extLst>
          </p:cNvPr>
          <p:cNvSpPr txBox="1"/>
          <p:nvPr/>
        </p:nvSpPr>
        <p:spPr>
          <a:xfrm>
            <a:off x="838200" y="765875"/>
            <a:ext cx="32130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Tiktaalik-380 </a:t>
            </a:r>
            <a:r>
              <a:rPr lang="cs-CZ" dirty="0" err="1"/>
              <a:t>milónů</a:t>
            </a:r>
            <a:r>
              <a:rPr lang="cs-CZ" dirty="0"/>
              <a:t> let</a:t>
            </a: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46AA4A5E-11B1-4BE2-3842-3CCE1A6B22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487" y="3906246"/>
            <a:ext cx="4376180" cy="2051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5" name="Přímá spojnice se šipkou 24">
            <a:extLst>
              <a:ext uri="{FF2B5EF4-FFF2-40B4-BE49-F238E27FC236}">
                <a16:creationId xmlns:a16="http://schemas.microsoft.com/office/drawing/2014/main" id="{E5088D3C-711C-183E-63D4-521E816E26EE}"/>
              </a:ext>
            </a:extLst>
          </p:cNvPr>
          <p:cNvCxnSpPr>
            <a:cxnSpLocks/>
          </p:cNvCxnSpPr>
          <p:nvPr/>
        </p:nvCxnSpPr>
        <p:spPr>
          <a:xfrm>
            <a:off x="9601200" y="3200400"/>
            <a:ext cx="1447800" cy="76200"/>
          </a:xfrm>
          <a:prstGeom prst="straightConnector1">
            <a:avLst/>
          </a:prstGeom>
          <a:ln w="349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ovéPole 26">
            <a:extLst>
              <a:ext uri="{FF2B5EF4-FFF2-40B4-BE49-F238E27FC236}">
                <a16:creationId xmlns:a16="http://schemas.microsoft.com/office/drawing/2014/main" id="{C2439E80-0C7F-24E1-E96D-C56232053958}"/>
              </a:ext>
            </a:extLst>
          </p:cNvPr>
          <p:cNvSpPr txBox="1"/>
          <p:nvPr/>
        </p:nvSpPr>
        <p:spPr>
          <a:xfrm>
            <a:off x="11016155" y="2988334"/>
            <a:ext cx="11758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Přední roh míšní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702942" y="1912898"/>
            <a:ext cx="6046968" cy="4693705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9206610" y="4155389"/>
            <a:ext cx="1080135" cy="5753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latin typeface="Tahoma"/>
                <a:cs typeface="Tahoma"/>
              </a:rPr>
              <a:t>Natahovač</a:t>
            </a:r>
            <a:endParaRPr sz="18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800" spc="-10" dirty="0">
                <a:latin typeface="Tahoma"/>
                <a:cs typeface="Tahoma"/>
              </a:rPr>
              <a:t>(extenzor)</a:t>
            </a:r>
            <a:endParaRPr sz="1800">
              <a:latin typeface="Tahoma"/>
              <a:cs typeface="Tahom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726426" y="5955588"/>
            <a:ext cx="158940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Tahoma"/>
                <a:cs typeface="Tahoma"/>
              </a:rPr>
              <a:t>Ohýbač </a:t>
            </a:r>
            <a:r>
              <a:rPr sz="1800" spc="-10" dirty="0">
                <a:latin typeface="Tahoma"/>
                <a:cs typeface="Tahoma"/>
              </a:rPr>
              <a:t>(flexor)</a:t>
            </a:r>
            <a:endParaRPr sz="1800"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0686668" y="5177408"/>
            <a:ext cx="915669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latin typeface="Tahoma"/>
                <a:cs typeface="Tahoma"/>
              </a:rPr>
              <a:t>Šlachové tělísko</a:t>
            </a:r>
            <a:endParaRPr sz="1800">
              <a:latin typeface="Tahoma"/>
              <a:cs typeface="Tahom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859978" y="1661502"/>
            <a:ext cx="2665625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800" dirty="0" err="1">
                <a:latin typeface="Tahoma"/>
                <a:cs typeface="Tahoma"/>
              </a:rPr>
              <a:t>vlákno</a:t>
            </a:r>
            <a:r>
              <a:rPr sz="1800" spc="-30" dirty="0">
                <a:latin typeface="Tahoma"/>
                <a:cs typeface="Tahoma"/>
              </a:rPr>
              <a:t> </a:t>
            </a:r>
            <a:r>
              <a:rPr lang="cs-CZ" sz="1800" spc="-30" dirty="0">
                <a:latin typeface="Tahoma"/>
                <a:cs typeface="Tahoma"/>
              </a:rPr>
              <a:t>inhibičního neuronu </a:t>
            </a:r>
            <a:r>
              <a:rPr sz="1800" dirty="0" err="1">
                <a:latin typeface="Tahoma"/>
                <a:cs typeface="Tahoma"/>
              </a:rPr>
              <a:t>I</a:t>
            </a:r>
            <a:r>
              <a:rPr sz="1800" baseline="-20833" dirty="0" err="1">
                <a:latin typeface="Tahoma"/>
                <a:cs typeface="Tahoma"/>
              </a:rPr>
              <a:t>b</a:t>
            </a:r>
            <a:endParaRPr sz="1800" dirty="0">
              <a:latin typeface="Tahoma"/>
              <a:cs typeface="Tahom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704417" y="2766383"/>
            <a:ext cx="119380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latin typeface="Tahoma"/>
                <a:cs typeface="Tahoma"/>
              </a:rPr>
              <a:t>Inhibiční</a:t>
            </a:r>
            <a:endParaRPr sz="1800" dirty="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</a:pPr>
            <a:r>
              <a:rPr sz="1800" spc="-10" dirty="0">
                <a:latin typeface="Tahoma"/>
                <a:cs typeface="Tahoma"/>
              </a:rPr>
              <a:t>interneuron</a:t>
            </a:r>
            <a:endParaRPr sz="1800" dirty="0">
              <a:latin typeface="Tahoma"/>
              <a:cs typeface="Tahom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649891" y="4259750"/>
            <a:ext cx="1193800" cy="5753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latin typeface="Tahoma"/>
                <a:cs typeface="Tahoma"/>
              </a:rPr>
              <a:t>Excitační</a:t>
            </a:r>
            <a:endParaRPr sz="1800" dirty="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800" spc="-10" dirty="0">
                <a:latin typeface="Tahoma"/>
                <a:cs typeface="Tahoma"/>
              </a:rPr>
              <a:t>interneuron</a:t>
            </a:r>
            <a:endParaRPr sz="1800" dirty="0">
              <a:latin typeface="Tahoma"/>
              <a:cs typeface="Tahom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652259" y="2415032"/>
            <a:ext cx="46291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  <a:tabLst>
                <a:tab pos="340995" algn="l"/>
              </a:tabLst>
            </a:pPr>
            <a:r>
              <a:rPr sz="2700" spc="-75" baseline="-24691" dirty="0">
                <a:latin typeface="Tahoma"/>
                <a:cs typeface="Tahoma"/>
              </a:rPr>
              <a:t>+</a:t>
            </a:r>
            <a:r>
              <a:rPr sz="2700" baseline="-24691" dirty="0">
                <a:latin typeface="Tahoma"/>
                <a:cs typeface="Tahoma"/>
              </a:rPr>
              <a:t>	</a:t>
            </a:r>
            <a:r>
              <a:rPr sz="1800" spc="-50" dirty="0">
                <a:latin typeface="Tahoma"/>
                <a:cs typeface="Tahoma"/>
              </a:rPr>
              <a:t>-</a:t>
            </a:r>
            <a:endParaRPr sz="1800">
              <a:latin typeface="Tahoma"/>
              <a:cs typeface="Tahom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8768459" y="3573963"/>
            <a:ext cx="158623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latin typeface="Tahoma"/>
                <a:cs typeface="Tahoma"/>
              </a:rPr>
              <a:t>vlákna</a:t>
            </a:r>
            <a:endParaRPr sz="1800" dirty="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</a:pPr>
            <a:r>
              <a:rPr sz="1800" spc="-10" dirty="0">
                <a:latin typeface="Tahoma"/>
                <a:cs typeface="Tahoma"/>
              </a:rPr>
              <a:t>α-motoneuronu</a:t>
            </a:r>
            <a:endParaRPr sz="1800" dirty="0">
              <a:latin typeface="Tahoma"/>
              <a:cs typeface="Tahom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75818" y="5299748"/>
            <a:ext cx="6919816" cy="991041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697230">
              <a:lnSpc>
                <a:spcPct val="100000"/>
              </a:lnSpc>
              <a:spcBef>
                <a:spcPts val="105"/>
              </a:spcBef>
            </a:pPr>
            <a:r>
              <a:rPr sz="1600" b="1" dirty="0">
                <a:latin typeface="Arial" panose="020B0604020202020204" pitchFamily="34" charset="0"/>
                <a:cs typeface="Arial" panose="020B0604020202020204" pitchFamily="34" charset="0"/>
              </a:rPr>
              <a:t>Funkce:</a:t>
            </a:r>
            <a:r>
              <a:rPr sz="1600" b="1" spc="-8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b="1" dirty="0">
                <a:latin typeface="Arial" panose="020B0604020202020204" pitchFamily="34" charset="0"/>
                <a:cs typeface="Arial" panose="020B0604020202020204" pitchFamily="34" charset="0"/>
              </a:rPr>
              <a:t>regulace</a:t>
            </a:r>
            <a:r>
              <a:rPr sz="1600" b="1" spc="-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b="1" spc="-10" dirty="0">
                <a:latin typeface="Arial" panose="020B0604020202020204" pitchFamily="34" charset="0"/>
                <a:cs typeface="Arial" panose="020B0604020202020204" pitchFamily="34" charset="0"/>
              </a:rPr>
              <a:t>svalového napětí</a:t>
            </a: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marR="5080">
              <a:lnSpc>
                <a:spcPct val="99000"/>
              </a:lnSpc>
              <a:spcBef>
                <a:spcPts val="20"/>
              </a:spcBef>
              <a:tabLst>
                <a:tab pos="3699510" algn="l"/>
              </a:tabLst>
            </a:pP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</a:rPr>
              <a:t>(ochrana</a:t>
            </a:r>
            <a:r>
              <a:rPr sz="1600" spc="-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</a:rPr>
              <a:t>před</a:t>
            </a:r>
            <a:r>
              <a:rPr sz="1600" spc="-4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</a:rPr>
              <a:t>poškozením</a:t>
            </a:r>
            <a:r>
              <a:rPr sz="1600" spc="-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latin typeface="Arial" panose="020B0604020202020204" pitchFamily="34" charset="0"/>
                <a:cs typeface="Arial" panose="020B0604020202020204" pitchFamily="34" charset="0"/>
              </a:rPr>
              <a:t>šlachy) </a:t>
            </a:r>
            <a:r>
              <a:rPr sz="1600" i="1" spc="-50" dirty="0">
                <a:latin typeface="Arial" panose="020B0604020202020204" pitchFamily="34" charset="0"/>
                <a:cs typeface="Arial" panose="020B0604020202020204" pitchFamily="34" charset="0"/>
              </a:rPr>
              <a:t>Výrazně</a:t>
            </a:r>
            <a:r>
              <a:rPr sz="1600" i="1" spc="-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i="1" spc="-50" dirty="0">
                <a:latin typeface="Arial" panose="020B0604020202020204" pitchFamily="34" charset="0"/>
                <a:cs typeface="Arial" panose="020B0604020202020204" pitchFamily="34" charset="0"/>
              </a:rPr>
              <a:t>zvýšené</a:t>
            </a:r>
            <a:r>
              <a:rPr sz="1600" i="1" spc="-1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i="1" spc="-50" dirty="0" err="1">
                <a:latin typeface="Arial" panose="020B0604020202020204" pitchFamily="34" charset="0"/>
                <a:cs typeface="Arial" panose="020B0604020202020204" pitchFamily="34" charset="0"/>
              </a:rPr>
              <a:t>svalové</a:t>
            </a:r>
            <a:r>
              <a:rPr sz="1600" i="1" spc="-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i="1" spc="-10" dirty="0" err="1">
                <a:latin typeface="Arial" panose="020B0604020202020204" pitchFamily="34" charset="0"/>
                <a:cs typeface="Arial" panose="020B0604020202020204" pitchFamily="34" charset="0"/>
              </a:rPr>
              <a:t>napětí</a:t>
            </a:r>
            <a:r>
              <a:rPr lang="cs-CZ" sz="1600" i="1" spc="-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20" dirty="0" err="1">
                <a:latin typeface="Arial" panose="020B0604020202020204" pitchFamily="34" charset="0"/>
                <a:cs typeface="Arial" panose="020B0604020202020204" pitchFamily="34" charset="0"/>
              </a:rPr>
              <a:t>vede</a:t>
            </a:r>
            <a:r>
              <a:rPr sz="1600" spc="-2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sz="1600" spc="-1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</a:rPr>
              <a:t>inhibici</a:t>
            </a:r>
            <a:r>
              <a:rPr sz="1600" spc="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</a:rPr>
              <a:t>α-motoneuronu</a:t>
            </a:r>
            <a:r>
              <a:rPr sz="1600" spc="-4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latin typeface="Arial" panose="020B0604020202020204" pitchFamily="34" charset="0"/>
                <a:cs typeface="Arial" panose="020B0604020202020204" pitchFamily="34" charset="0"/>
              </a:rPr>
              <a:t>příslušných 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</a:rPr>
              <a:t>svalových</a:t>
            </a:r>
            <a:r>
              <a:rPr sz="1600" spc="-6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</a:rPr>
              <a:t>vláken</a:t>
            </a:r>
            <a:r>
              <a:rPr sz="1600" spc="-4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</a:rPr>
              <a:t>(zde</a:t>
            </a:r>
            <a:r>
              <a:rPr sz="1600" spc="-5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</a:rPr>
              <a:t>extenzoru)</a:t>
            </a:r>
            <a:r>
              <a:rPr sz="1600" spc="-6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50" dirty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</a:rPr>
              <a:t>excitaci</a:t>
            </a:r>
            <a:r>
              <a:rPr sz="1600" spc="-4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</a:rPr>
              <a:t>α-</a:t>
            </a:r>
            <a:r>
              <a:rPr sz="1600" spc="-10" dirty="0">
                <a:latin typeface="Arial" panose="020B0604020202020204" pitchFamily="34" charset="0"/>
                <a:cs typeface="Arial" panose="020B0604020202020204" pitchFamily="34" charset="0"/>
              </a:rPr>
              <a:t>motoneuronu 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</a:rPr>
              <a:t>antagonistického</a:t>
            </a:r>
            <a:r>
              <a:rPr sz="1600" spc="-4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</a:rPr>
              <a:t>svalu</a:t>
            </a:r>
            <a:r>
              <a:rPr sz="1600" spc="-3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</a:rPr>
              <a:t>(zde</a:t>
            </a:r>
            <a:r>
              <a:rPr sz="1600" spc="-4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latin typeface="Arial" panose="020B0604020202020204" pitchFamily="34" charset="0"/>
                <a:cs typeface="Arial" panose="020B0604020202020204" pitchFamily="34" charset="0"/>
              </a:rPr>
              <a:t>flexoru)</a:t>
            </a: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707542" y="95691"/>
            <a:ext cx="5783580" cy="1231900"/>
          </a:xfrm>
          <a:prstGeom prst="rect">
            <a:avLst/>
          </a:prstGeom>
        </p:spPr>
        <p:txBody>
          <a:bodyPr vert="horz" wrap="square" lIns="0" tIns="1568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35"/>
              </a:spcBef>
            </a:pPr>
            <a:r>
              <a:rPr dirty="0"/>
              <a:t>Inverzně</a:t>
            </a:r>
            <a:r>
              <a:rPr spc="-160" dirty="0"/>
              <a:t> </a:t>
            </a:r>
            <a:r>
              <a:rPr dirty="0"/>
              <a:t>napínací</a:t>
            </a:r>
            <a:r>
              <a:rPr spc="-155" dirty="0"/>
              <a:t> </a:t>
            </a:r>
            <a:r>
              <a:rPr spc="-10" dirty="0"/>
              <a:t>reflex</a:t>
            </a:r>
          </a:p>
          <a:p>
            <a:pPr marL="55880">
              <a:lnSpc>
                <a:spcPct val="100000"/>
              </a:lnSpc>
              <a:spcBef>
                <a:spcPts val="680"/>
              </a:spcBef>
            </a:pPr>
            <a:r>
              <a:rPr sz="2400" b="0" dirty="0">
                <a:solidFill>
                  <a:srgbClr val="000000"/>
                </a:solidFill>
                <a:latin typeface="Tahoma"/>
                <a:cs typeface="Tahoma"/>
              </a:rPr>
              <a:t>(bisynaptický,</a:t>
            </a:r>
            <a:r>
              <a:rPr sz="2400" b="0" spc="-15" dirty="0">
                <a:solidFill>
                  <a:srgbClr val="000000"/>
                </a:solidFill>
                <a:latin typeface="Tahoma"/>
                <a:cs typeface="Tahoma"/>
              </a:rPr>
              <a:t> </a:t>
            </a:r>
            <a:r>
              <a:rPr sz="2400" b="0" spc="-10" dirty="0">
                <a:solidFill>
                  <a:srgbClr val="000000"/>
                </a:solidFill>
                <a:latin typeface="Tahoma"/>
                <a:cs typeface="Tahoma"/>
              </a:rPr>
              <a:t>propriorefleceptivní)</a:t>
            </a:r>
            <a:endParaRPr sz="2400">
              <a:latin typeface="Tahoma"/>
              <a:cs typeface="Tahom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327518" y="735838"/>
            <a:ext cx="4212590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dirty="0">
                <a:latin typeface="Tahoma"/>
                <a:cs typeface="Tahoma"/>
              </a:rPr>
              <a:t>Receptor:</a:t>
            </a:r>
            <a:r>
              <a:rPr sz="2000" b="1" spc="-45" dirty="0">
                <a:latin typeface="Tahoma"/>
                <a:cs typeface="Tahoma"/>
              </a:rPr>
              <a:t> </a:t>
            </a:r>
            <a:r>
              <a:rPr sz="2000" dirty="0">
                <a:latin typeface="Tahoma"/>
                <a:cs typeface="Tahoma"/>
              </a:rPr>
              <a:t>šlachové</a:t>
            </a:r>
            <a:r>
              <a:rPr sz="2000" spc="-55" dirty="0">
                <a:latin typeface="Tahoma"/>
                <a:cs typeface="Tahoma"/>
              </a:rPr>
              <a:t> </a:t>
            </a:r>
            <a:r>
              <a:rPr sz="2000" dirty="0">
                <a:latin typeface="Tahoma"/>
                <a:cs typeface="Tahoma"/>
              </a:rPr>
              <a:t>(Golgiho)</a:t>
            </a:r>
            <a:r>
              <a:rPr sz="2000" spc="-40" dirty="0">
                <a:latin typeface="Tahoma"/>
                <a:cs typeface="Tahoma"/>
              </a:rPr>
              <a:t> </a:t>
            </a:r>
            <a:r>
              <a:rPr sz="2000" spc="-10" dirty="0">
                <a:latin typeface="Tahoma"/>
                <a:cs typeface="Tahoma"/>
              </a:rPr>
              <a:t>tělísko</a:t>
            </a:r>
            <a:endParaRPr sz="2000">
              <a:latin typeface="Tahoma"/>
              <a:cs typeface="Tahoma"/>
            </a:endParaRPr>
          </a:p>
        </p:txBody>
      </p:sp>
      <p:pic>
        <p:nvPicPr>
          <p:cNvPr id="3074" name="Picture 2" descr="Není k dispozici žádný popis fotky.">
            <a:extLst>
              <a:ext uri="{FF2B5EF4-FFF2-40B4-BE49-F238E27FC236}">
                <a16:creationId xmlns:a16="http://schemas.microsoft.com/office/drawing/2014/main" id="{FFF4CE6C-B630-623C-2A8B-ECBAF0CAF7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165" y="1577818"/>
            <a:ext cx="4465335" cy="3057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Obdélník 15">
            <a:extLst>
              <a:ext uri="{FF2B5EF4-FFF2-40B4-BE49-F238E27FC236}">
                <a16:creationId xmlns:a16="http://schemas.microsoft.com/office/drawing/2014/main" id="{CEE21D69-D19A-C383-6E98-00947A108FAD}"/>
              </a:ext>
            </a:extLst>
          </p:cNvPr>
          <p:cNvSpPr/>
          <p:nvPr/>
        </p:nvSpPr>
        <p:spPr>
          <a:xfrm rot="2924291">
            <a:off x="7537446" y="4268561"/>
            <a:ext cx="609600" cy="6219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2178</TotalTime>
  <Words>777</Words>
  <Application>Microsoft Office PowerPoint</Application>
  <PresentationFormat>Širokoúhlá obrazovka</PresentationFormat>
  <Paragraphs>115</Paragraphs>
  <Slides>13</Slides>
  <Notes>5</Notes>
  <HiddenSlides>0</HiddenSlides>
  <MMClips>2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13</vt:i4>
      </vt:variant>
    </vt:vector>
  </HeadingPairs>
  <TitlesOfParts>
    <vt:vector size="19" baseType="lpstr">
      <vt:lpstr>Arial</vt:lpstr>
      <vt:lpstr>Calibri</vt:lpstr>
      <vt:lpstr>Calibri Light</vt:lpstr>
      <vt:lpstr>Tahoma</vt:lpstr>
      <vt:lpstr>Wingdings</vt:lpstr>
      <vt:lpstr>Motiv Office</vt:lpstr>
      <vt:lpstr>Prezentace aplikace PowerPoint</vt:lpstr>
      <vt:lpstr>Prezentace aplikace PowerPoint</vt:lpstr>
      <vt:lpstr>Prezentace aplikace PowerPoint</vt:lpstr>
      <vt:lpstr>Prezentace aplikace PowerPoint</vt:lpstr>
      <vt:lpstr>Regulace dýchání</vt:lpstr>
      <vt:lpstr>Dechová centra v prodloužené míše</vt:lpstr>
      <vt:lpstr>Napínací reflex – reflexní oblouk</vt:lpstr>
      <vt:lpstr>Napínací reflex – regulovaný mozečkem pomocí γ-motoneuronů</vt:lpstr>
      <vt:lpstr>Inverzně napínací reflex (bisynaptický, propriorefleceptivní)</vt:lpstr>
      <vt:lpstr>Axonový reflex (extracentrální)</vt:lpstr>
      <vt:lpstr>Pupilární reflex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Miriam Nývltová Fišáková</dc:creator>
  <cp:lastModifiedBy>Zuzana Nováková</cp:lastModifiedBy>
  <cp:revision>15</cp:revision>
  <cp:lastPrinted>2024-05-21T09:49:58Z</cp:lastPrinted>
  <dcterms:created xsi:type="dcterms:W3CDTF">2024-05-16T11:38:12Z</dcterms:created>
  <dcterms:modified xsi:type="dcterms:W3CDTF">2024-05-21T15:02:29Z</dcterms:modified>
</cp:coreProperties>
</file>