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78"/>
  </p:notesMasterIdLst>
  <p:handoutMasterIdLst>
    <p:handoutMasterId r:id="rId79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70" r:id="rId11"/>
    <p:sldId id="268" r:id="rId12"/>
    <p:sldId id="271" r:id="rId13"/>
    <p:sldId id="269" r:id="rId14"/>
    <p:sldId id="318" r:id="rId15"/>
    <p:sldId id="319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74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9" r:id="rId39"/>
    <p:sldId id="301" r:id="rId40"/>
    <p:sldId id="295" r:id="rId41"/>
    <p:sldId id="296" r:id="rId42"/>
    <p:sldId id="297" r:id="rId43"/>
    <p:sldId id="298" r:id="rId44"/>
    <p:sldId id="300" r:id="rId45"/>
    <p:sldId id="302" r:id="rId46"/>
    <p:sldId id="303" r:id="rId47"/>
    <p:sldId id="304" r:id="rId48"/>
    <p:sldId id="305" r:id="rId49"/>
    <p:sldId id="306" r:id="rId50"/>
    <p:sldId id="307" r:id="rId51"/>
    <p:sldId id="309" r:id="rId52"/>
    <p:sldId id="310" r:id="rId53"/>
    <p:sldId id="308" r:id="rId54"/>
    <p:sldId id="313" r:id="rId55"/>
    <p:sldId id="314" r:id="rId56"/>
    <p:sldId id="316" r:id="rId57"/>
    <p:sldId id="317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5" r:id="rId73"/>
    <p:sldId id="336" r:id="rId74"/>
    <p:sldId id="338" r:id="rId75"/>
    <p:sldId id="339" r:id="rId76"/>
    <p:sldId id="340" r:id="rId7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09" userDrawn="1">
          <p15:clr>
            <a:srgbClr val="A4A3A4"/>
          </p15:clr>
        </p15:guide>
        <p15:guide id="4" orient="horz" pos="3838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19" userDrawn="1">
          <p15:clr>
            <a:srgbClr val="A4A3A4"/>
          </p15:clr>
        </p15:guide>
        <p15:guide id="8" pos="892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2" autoAdjust="0"/>
    <p:restoredTop sz="95846" autoAdjust="0"/>
  </p:normalViewPr>
  <p:slideViewPr>
    <p:cSldViewPr snapToGrid="0">
      <p:cViewPr varScale="1">
        <p:scale>
          <a:sx n="103" d="100"/>
          <a:sy n="103" d="100"/>
        </p:scale>
        <p:origin x="832" y="176"/>
      </p:cViewPr>
      <p:guideLst>
        <p:guide orient="horz" pos="1120"/>
        <p:guide orient="horz" pos="1272"/>
        <p:guide orient="horz" pos="709"/>
        <p:guide orient="horz" pos="3838"/>
        <p:guide orient="horz" pos="3944"/>
        <p:guide pos="428"/>
        <p:guide pos="7219"/>
        <p:guide pos="892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0930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N._V" TargetMode="External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7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9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1.jpeg"/><Relationship Id="rId5" Type="http://schemas.openxmlformats.org/officeDocument/2006/relationships/image" Target="../media/image79.png"/><Relationship Id="rId4" Type="http://schemas.openxmlformats.org/officeDocument/2006/relationships/oleObject" Target="../embeddings/oleObject8.bin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2.jpeg"/><Relationship Id="rId5" Type="http://schemas.openxmlformats.org/officeDocument/2006/relationships/image" Target="../media/image90.png"/><Relationship Id="rId4" Type="http://schemas.openxmlformats.org/officeDocument/2006/relationships/oleObject" Target="../embeddings/oleObject10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4F12A19-E53A-054B-90A0-01FA8E6466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A38CB7-2231-8542-B8D5-31CBD8DDF1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E005D73-7924-E943-A3F4-7CFBCC473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368" y="2238272"/>
            <a:ext cx="11361600" cy="1171580"/>
          </a:xfrm>
        </p:spPr>
        <p:txBody>
          <a:bodyPr/>
          <a:lstStyle/>
          <a:p>
            <a:r>
              <a:rPr lang="cs-CZ" i="0" u="none" strike="noStrike" dirty="0">
                <a:effectLst/>
                <a:latin typeface="Arial" panose="020B0604020202020204" pitchFamily="34" charset="0"/>
              </a:rPr>
              <a:t>Funkční stavba lebky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505CF22-04B3-B849-9F0B-83DEFEF79F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0512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2979CA6-9A11-664B-A078-5290E55D5C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6B0C411-1DF2-E345-BE19-E10A847F8B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F5C0640-4598-3345-B03F-66D72FA49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695" y="1192210"/>
            <a:ext cx="11361600" cy="1171580"/>
          </a:xfrm>
        </p:spPr>
        <p:txBody>
          <a:bodyPr/>
          <a:lstStyle/>
          <a:p>
            <a:r>
              <a:rPr lang="cs-CZ" dirty="0"/>
              <a:t>Kostní pilíře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1AECFF7-1B3B-AC4E-A828-C18C23CAF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1" y="2363790"/>
            <a:ext cx="5885200" cy="69849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přenos a neutralizace tlaku z horního oblouku zubního na </a:t>
            </a:r>
            <a:r>
              <a:rPr lang="cs-CZ" dirty="0" err="1"/>
              <a:t>bazi</a:t>
            </a:r>
            <a:r>
              <a:rPr lang="cs-CZ" dirty="0"/>
              <a:t> a klenbu lební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 mechanicky prázdném prostoru je </a:t>
            </a:r>
            <a:r>
              <a:rPr lang="cs-CZ" dirty="0" err="1"/>
              <a:t>umístněn</a:t>
            </a:r>
            <a:r>
              <a:rPr lang="cs-CZ" dirty="0"/>
              <a:t> sinus </a:t>
            </a:r>
            <a:r>
              <a:rPr lang="cs-CZ" dirty="0" err="1"/>
              <a:t>maxillaris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systém pilířů je zakotven v kostní desce tvořené tvrdým patrem a horní čelistí</a:t>
            </a:r>
          </a:p>
        </p:txBody>
      </p:sp>
      <p:pic>
        <p:nvPicPr>
          <p:cNvPr id="6" name="Picture 4" descr="pilíře_maxilla">
            <a:extLst>
              <a:ext uri="{FF2B5EF4-FFF2-40B4-BE49-F238E27FC236}">
                <a16:creationId xmlns:a16="http://schemas.microsoft.com/office/drawing/2014/main" id="{EF605D97-4ED8-A548-A8CA-64D0FAB45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005" y="932822"/>
            <a:ext cx="4621277" cy="501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90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20B6790-DC3A-A548-9297-6402E6DCB5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176FAB-9B19-8043-8534-270179B037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4BDF3A-1149-884A-88AC-EE9409529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334" y="1135063"/>
            <a:ext cx="11361600" cy="1171580"/>
          </a:xfrm>
        </p:spPr>
        <p:txBody>
          <a:bodyPr/>
          <a:lstStyle/>
          <a:p>
            <a:r>
              <a:rPr lang="cs-CZ" i="0" u="none" strike="noStrike" dirty="0">
                <a:effectLst/>
                <a:latin typeface="Arial" panose="020B0604020202020204" pitchFamily="34" charset="0"/>
              </a:rPr>
              <a:t>Pilíř špičákový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E98FFA7-A431-FD45-A526-EB529DF67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4254" y="2019300"/>
            <a:ext cx="5529263" cy="69849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vychází od dna alveolu špičáku a prvního premoláru přebírá i tlaky z oblasti horních řezáků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probíhá kraniálně po mediálním okraji sinus </a:t>
            </a:r>
            <a:r>
              <a:rPr lang="cs-CZ" dirty="0" err="1"/>
              <a:t>maxllaris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pokračuje v </a:t>
            </a:r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frontalis</a:t>
            </a:r>
            <a:r>
              <a:rPr lang="cs-CZ" dirty="0"/>
              <a:t> </a:t>
            </a:r>
            <a:r>
              <a:rPr lang="cs-CZ" dirty="0" err="1"/>
              <a:t>maxillae</a:t>
            </a:r>
            <a:r>
              <a:rPr lang="cs-CZ" dirty="0"/>
              <a:t> až na os frontale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EFB13E6-56DB-8842-A5D5-221FF202488F}"/>
              </a:ext>
            </a:extLst>
          </p:cNvPr>
          <p:cNvSpPr txBox="1"/>
          <p:nvPr/>
        </p:nvSpPr>
        <p:spPr>
          <a:xfrm>
            <a:off x="3399972" y="3201796"/>
            <a:ext cx="6799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C07BE1A-003D-FF4E-8C1B-E36FED0F4987}"/>
              </a:ext>
            </a:extLst>
          </p:cNvPr>
          <p:cNvSpPr txBox="1"/>
          <p:nvPr/>
        </p:nvSpPr>
        <p:spPr>
          <a:xfrm>
            <a:off x="7736039" y="1484313"/>
            <a:ext cx="3900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endParaRPr lang="cs-CZ" dirty="0"/>
          </a:p>
        </p:txBody>
      </p:sp>
      <p:pic>
        <p:nvPicPr>
          <p:cNvPr id="3078" name="Picture 6" descr="rám1">
            <a:extLst>
              <a:ext uri="{FF2B5EF4-FFF2-40B4-BE49-F238E27FC236}">
                <a16:creationId xmlns:a16="http://schemas.microsoft.com/office/drawing/2014/main" id="{EFCD5BBF-5CF3-654E-8183-F59D5A2B8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389" y="3525253"/>
            <a:ext cx="3857246" cy="287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ovací šipka 13">
            <a:extLst>
              <a:ext uri="{FF2B5EF4-FFF2-40B4-BE49-F238E27FC236}">
                <a16:creationId xmlns:a16="http://schemas.microsoft.com/office/drawing/2014/main" id="{645D3918-A8D6-644F-89D7-3F2E0175CBB6}"/>
              </a:ext>
            </a:extLst>
          </p:cNvPr>
          <p:cNvCxnSpPr/>
          <p:nvPr/>
        </p:nvCxnSpPr>
        <p:spPr bwMode="auto">
          <a:xfrm flipV="1">
            <a:off x="8859061" y="4267544"/>
            <a:ext cx="204537" cy="132207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Přímá spojovací šipka 17">
            <a:extLst>
              <a:ext uri="{FF2B5EF4-FFF2-40B4-BE49-F238E27FC236}">
                <a16:creationId xmlns:a16="http://schemas.microsoft.com/office/drawing/2014/main" id="{A2784E3B-1697-6E4E-9830-815F89E4597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686184" y="4242277"/>
            <a:ext cx="256237" cy="137261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1" name="Picture 4" descr="pilíře_maxilla">
            <a:extLst>
              <a:ext uri="{FF2B5EF4-FFF2-40B4-BE49-F238E27FC236}">
                <a16:creationId xmlns:a16="http://schemas.microsoft.com/office/drawing/2014/main" id="{81A056E7-BC11-0645-B912-BBA02980D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253" y="408558"/>
            <a:ext cx="2506971" cy="272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034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560CC83-BF01-864C-9FD9-5F47E92009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A9EFD8A-BC1B-7340-91D2-473C03BA20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B98FE0-A6DB-2B48-B057-C177D0EAC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102" y="1135063"/>
            <a:ext cx="11361600" cy="1171580"/>
          </a:xfrm>
        </p:spPr>
        <p:txBody>
          <a:bodyPr/>
          <a:lstStyle/>
          <a:p>
            <a:r>
              <a:rPr lang="cs-CZ" dirty="0"/>
              <a:t>Pilíř </a:t>
            </a:r>
            <a:r>
              <a:rPr lang="cs-CZ" dirty="0" err="1"/>
              <a:t>zygomatický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C801E17-2909-5D49-984F-BA68BB1B8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1957394"/>
            <a:ext cx="6979820" cy="69849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vychází z oblasti alveolu první stoličky, probíhá v </a:t>
            </a:r>
            <a:r>
              <a:rPr lang="cs-CZ" dirty="0" err="1"/>
              <a:t>crista</a:t>
            </a:r>
            <a:r>
              <a:rPr lang="cs-CZ" dirty="0"/>
              <a:t> </a:t>
            </a:r>
            <a:r>
              <a:rPr lang="cs-CZ" dirty="0" err="1"/>
              <a:t>infrazygomatica</a:t>
            </a:r>
            <a:r>
              <a:rPr lang="cs-CZ" dirty="0"/>
              <a:t> a v </a:t>
            </a:r>
            <a:r>
              <a:rPr lang="cs-CZ" dirty="0" err="1"/>
              <a:t>processu</a:t>
            </a:r>
            <a:r>
              <a:rPr lang="cs-CZ" dirty="0"/>
              <a:t> </a:t>
            </a:r>
            <a:r>
              <a:rPr lang="cs-CZ" dirty="0" err="1"/>
              <a:t>zygomaticus</a:t>
            </a:r>
            <a:r>
              <a:rPr lang="cs-CZ" dirty="0"/>
              <a:t> </a:t>
            </a:r>
            <a:r>
              <a:rPr lang="cs-CZ" dirty="0" err="1"/>
              <a:t>maxillae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přechází do os </a:t>
            </a:r>
            <a:r>
              <a:rPr lang="cs-CZ" dirty="0" err="1"/>
              <a:t>zygomaticum</a:t>
            </a:r>
            <a:r>
              <a:rPr lang="cs-CZ" dirty="0"/>
              <a:t>, kde se dělí na rameno svislé – </a:t>
            </a:r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frontalis</a:t>
            </a:r>
            <a:r>
              <a:rPr lang="cs-CZ" dirty="0"/>
              <a:t> </a:t>
            </a:r>
            <a:r>
              <a:rPr lang="cs-CZ" dirty="0" err="1"/>
              <a:t>ossis</a:t>
            </a:r>
            <a:r>
              <a:rPr lang="cs-CZ" dirty="0"/>
              <a:t> </a:t>
            </a:r>
            <a:r>
              <a:rPr lang="cs-CZ" dirty="0" err="1"/>
              <a:t>zygomatici</a:t>
            </a:r>
            <a:r>
              <a:rPr lang="cs-CZ" dirty="0"/>
              <a:t> a dále na os frontale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druhé raménko probíhá horizontálně směrem do </a:t>
            </a:r>
            <a:r>
              <a:rPr lang="cs-CZ" dirty="0" err="1"/>
              <a:t>arcus</a:t>
            </a:r>
            <a:r>
              <a:rPr lang="cs-CZ" dirty="0"/>
              <a:t> </a:t>
            </a:r>
            <a:r>
              <a:rPr lang="cs-CZ" dirty="0" err="1"/>
              <a:t>zygomaticus</a:t>
            </a:r>
            <a:r>
              <a:rPr lang="cs-CZ" dirty="0"/>
              <a:t> a vyzařuje do </a:t>
            </a:r>
            <a:r>
              <a:rPr lang="cs-CZ" dirty="0" err="1"/>
              <a:t>squama</a:t>
            </a:r>
            <a:r>
              <a:rPr lang="cs-CZ" dirty="0"/>
              <a:t> </a:t>
            </a:r>
            <a:r>
              <a:rPr lang="cs-CZ" dirty="0" err="1"/>
              <a:t>ossis</a:t>
            </a:r>
            <a:r>
              <a:rPr lang="cs-CZ" dirty="0"/>
              <a:t> </a:t>
            </a:r>
            <a:r>
              <a:rPr lang="cs-CZ" dirty="0" err="1"/>
              <a:t>temporalis</a:t>
            </a:r>
            <a:r>
              <a:rPr lang="cs-CZ" dirty="0"/>
              <a:t>  </a:t>
            </a:r>
          </a:p>
        </p:txBody>
      </p:sp>
      <p:pic>
        <p:nvPicPr>
          <p:cNvPr id="6" name="Picture 6" descr="rám1">
            <a:extLst>
              <a:ext uri="{FF2B5EF4-FFF2-40B4-BE49-F238E27FC236}">
                <a16:creationId xmlns:a16="http://schemas.microsoft.com/office/drawing/2014/main" id="{30305678-4966-5F40-8B1A-496964EA5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632" y="3106540"/>
            <a:ext cx="4232368" cy="315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ovací šipka 6">
            <a:extLst>
              <a:ext uri="{FF2B5EF4-FFF2-40B4-BE49-F238E27FC236}">
                <a16:creationId xmlns:a16="http://schemas.microsoft.com/office/drawing/2014/main" id="{3EEB30DF-519C-9A48-B72B-E84DC5C6747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267796" y="4743568"/>
            <a:ext cx="481262" cy="915557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Přímá spojovací šipka 8">
            <a:extLst>
              <a:ext uri="{FF2B5EF4-FFF2-40B4-BE49-F238E27FC236}">
                <a16:creationId xmlns:a16="http://schemas.microsoft.com/office/drawing/2014/main" id="{401DC9E3-A5CA-1948-9A36-5EFF6E5FF8B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545632" y="4143371"/>
            <a:ext cx="450521" cy="54517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Přímá spojovací šipka 9">
            <a:extLst>
              <a:ext uri="{FF2B5EF4-FFF2-40B4-BE49-F238E27FC236}">
                <a16:creationId xmlns:a16="http://schemas.microsoft.com/office/drawing/2014/main" id="{9E7AEE5E-EF80-B243-B5CB-3A919E3994D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902323" y="3664975"/>
            <a:ext cx="204537" cy="95679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4" descr="pilíře_maxilla">
            <a:extLst>
              <a:ext uri="{FF2B5EF4-FFF2-40B4-BE49-F238E27FC236}">
                <a16:creationId xmlns:a16="http://schemas.microsoft.com/office/drawing/2014/main" id="{9D25B432-7D00-3341-A02C-AAFAE03DD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96" y="234326"/>
            <a:ext cx="2506971" cy="272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562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E78B3A-569D-5247-B34D-9DAE98E18F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7F1AF4A-E0F0-1746-A1F5-DF3FE3D99D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68750EF-F0E6-9940-8233-5C02222D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670" y="1192210"/>
            <a:ext cx="11361600" cy="1171580"/>
          </a:xfrm>
        </p:spPr>
        <p:txBody>
          <a:bodyPr/>
          <a:lstStyle/>
          <a:p>
            <a:r>
              <a:rPr lang="cs-CZ" dirty="0"/>
              <a:t>Pilíř </a:t>
            </a:r>
            <a:r>
              <a:rPr lang="cs-CZ" dirty="0" err="1"/>
              <a:t>pterygoidní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CC44066C-C6F9-844D-8FC4-3EDEF21F1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0" y="2155254"/>
            <a:ext cx="6672712" cy="69849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vzniká srůstem zadní a mediální plochy </a:t>
            </a:r>
            <a:r>
              <a:rPr lang="cs-CZ" dirty="0" err="1"/>
              <a:t>maxilly</a:t>
            </a:r>
            <a:r>
              <a:rPr lang="cs-CZ" dirty="0"/>
              <a:t> s dolní polovinou </a:t>
            </a:r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pterygoideus</a:t>
            </a:r>
            <a:r>
              <a:rPr lang="cs-CZ" dirty="0"/>
              <a:t> a s lamina </a:t>
            </a:r>
            <a:r>
              <a:rPr lang="cs-CZ" dirty="0" err="1"/>
              <a:t>perpendicularis</a:t>
            </a:r>
            <a:r>
              <a:rPr lang="cs-CZ" dirty="0"/>
              <a:t> </a:t>
            </a:r>
            <a:r>
              <a:rPr lang="cs-CZ" dirty="0" err="1"/>
              <a:t>ossis</a:t>
            </a:r>
            <a:r>
              <a:rPr lang="cs-CZ" dirty="0"/>
              <a:t> palatiny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Začíná v oblasti zadních alveolů M2-M3, zajišťuje přenos tlaků od zadních zubů na tělo kosti klínové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Zesiluje </a:t>
            </a:r>
            <a:r>
              <a:rPr lang="cs-CZ" dirty="0" err="1"/>
              <a:t>zadnbí</a:t>
            </a:r>
            <a:r>
              <a:rPr lang="cs-CZ" dirty="0"/>
              <a:t> plochu stěny sinus </a:t>
            </a:r>
            <a:r>
              <a:rPr lang="cs-CZ" dirty="0" err="1"/>
              <a:t>maxillaris</a:t>
            </a:r>
            <a:r>
              <a:rPr lang="cs-CZ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6" name="Picture 6" descr="rám1">
            <a:extLst>
              <a:ext uri="{FF2B5EF4-FFF2-40B4-BE49-F238E27FC236}">
                <a16:creationId xmlns:a16="http://schemas.microsoft.com/office/drawing/2014/main" id="{AFE1098D-5048-4A49-8426-FBB4E8256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049" y="3104497"/>
            <a:ext cx="3955051" cy="294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ovací šipka 6">
            <a:extLst>
              <a:ext uri="{FF2B5EF4-FFF2-40B4-BE49-F238E27FC236}">
                <a16:creationId xmlns:a16="http://schemas.microsoft.com/office/drawing/2014/main" id="{A91BC2C2-38D0-2141-8326-652A74C70D63}"/>
              </a:ext>
            </a:extLst>
          </p:cNvPr>
          <p:cNvCxnSpPr>
            <a:cxnSpLocks/>
          </p:cNvCxnSpPr>
          <p:nvPr/>
        </p:nvCxnSpPr>
        <p:spPr bwMode="auto">
          <a:xfrm flipV="1">
            <a:off x="8746594" y="4491812"/>
            <a:ext cx="141440" cy="650737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Přímá spojovací šipka 8">
            <a:extLst>
              <a:ext uri="{FF2B5EF4-FFF2-40B4-BE49-F238E27FC236}">
                <a16:creationId xmlns:a16="http://schemas.microsoft.com/office/drawing/2014/main" id="{69D831A1-B88C-A549-934C-83F1E5C896B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121579" y="4491812"/>
            <a:ext cx="170197" cy="738303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4" descr="pilíře_maxilla">
            <a:extLst>
              <a:ext uri="{FF2B5EF4-FFF2-40B4-BE49-F238E27FC236}">
                <a16:creationId xmlns:a16="http://schemas.microsoft.com/office/drawing/2014/main" id="{AEC79B2A-049C-AD47-AC41-432347A90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088" y="205671"/>
            <a:ext cx="2506971" cy="272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370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3866A4-DF25-E540-8BE6-41473B7E90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78F1D17-62D4-5741-B37A-4DCEA148A7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84D03CC-1DA2-E240-B832-55D560285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964" y="1300165"/>
            <a:ext cx="11361600" cy="1171580"/>
          </a:xfrm>
        </p:spPr>
        <p:txBody>
          <a:bodyPr/>
          <a:lstStyle/>
          <a:p>
            <a:r>
              <a:rPr lang="cs-CZ" dirty="0"/>
              <a:t>Horní transverzální pilíř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A838F46C-7500-F648-96CE-F7066D9C52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Picture 2" descr="rám1">
            <a:extLst>
              <a:ext uri="{FF2B5EF4-FFF2-40B4-BE49-F238E27FC236}">
                <a16:creationId xmlns:a16="http://schemas.microsoft.com/office/drawing/2014/main" id="{C1DE8329-A5A5-1548-9026-4B0B92704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019300"/>
            <a:ext cx="5172075" cy="385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6AEDDC8-98B1-5440-A09C-FE124809204C}"/>
              </a:ext>
            </a:extLst>
          </p:cNvPr>
          <p:cNvSpPr txBox="1"/>
          <p:nvPr/>
        </p:nvSpPr>
        <p:spPr>
          <a:xfrm>
            <a:off x="6288088" y="2521972"/>
            <a:ext cx="54720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  <a:latin typeface="+mn-lt"/>
              </a:rPr>
              <a:t>přes </a:t>
            </a:r>
            <a:r>
              <a:rPr lang="cs-CZ" sz="2800" dirty="0" err="1">
                <a:solidFill>
                  <a:schemeClr val="bg1"/>
                </a:solidFill>
                <a:latin typeface="+mn-lt"/>
              </a:rPr>
              <a:t>arcus</a:t>
            </a:r>
            <a:r>
              <a:rPr lang="cs-CZ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800" dirty="0" err="1">
                <a:solidFill>
                  <a:schemeClr val="bg1"/>
                </a:solidFill>
                <a:latin typeface="+mn-lt"/>
              </a:rPr>
              <a:t>zygomaticus</a:t>
            </a:r>
            <a:r>
              <a:rPr lang="cs-CZ" sz="2800" dirty="0">
                <a:solidFill>
                  <a:schemeClr val="bg1"/>
                </a:solidFill>
                <a:latin typeface="+mn-lt"/>
              </a:rPr>
              <a:t> podél spodiny očnice/stropu sinus </a:t>
            </a:r>
            <a:r>
              <a:rPr lang="cs-CZ" sz="2800" dirty="0" err="1">
                <a:solidFill>
                  <a:schemeClr val="bg1"/>
                </a:solidFill>
                <a:latin typeface="+mn-lt"/>
              </a:rPr>
              <a:t>maxullaris</a:t>
            </a:r>
            <a:r>
              <a:rPr lang="cs-CZ" sz="2800" dirty="0">
                <a:solidFill>
                  <a:schemeClr val="bg1"/>
                </a:solidFill>
                <a:latin typeface="+mn-lt"/>
              </a:rPr>
              <a:t> dorzálně přes spodinu očnice</a:t>
            </a:r>
          </a:p>
          <a:p>
            <a:pPr algn="l"/>
            <a:endParaRPr lang="cs-CZ" sz="2800" dirty="0" err="1">
              <a:latin typeface="+mn-lt"/>
            </a:endParaRPr>
          </a:p>
        </p:txBody>
      </p:sp>
      <p:cxnSp>
        <p:nvCxnSpPr>
          <p:cNvPr id="8" name="Přímá spojovací šipka 7">
            <a:extLst>
              <a:ext uri="{FF2B5EF4-FFF2-40B4-BE49-F238E27FC236}">
                <a16:creationId xmlns:a16="http://schemas.microsoft.com/office/drawing/2014/main" id="{59CFE057-E511-3F46-A9C3-F7CFE7E79047}"/>
              </a:ext>
            </a:extLst>
          </p:cNvPr>
          <p:cNvCxnSpPr>
            <a:cxnSpLocks/>
          </p:cNvCxnSpPr>
          <p:nvPr/>
        </p:nvCxnSpPr>
        <p:spPr bwMode="auto">
          <a:xfrm>
            <a:off x="688975" y="3206552"/>
            <a:ext cx="606325" cy="74022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Přímá spojovací šipka 8">
            <a:extLst>
              <a:ext uri="{FF2B5EF4-FFF2-40B4-BE49-F238E27FC236}">
                <a16:creationId xmlns:a16="http://schemas.microsoft.com/office/drawing/2014/main" id="{F823A2BF-54ED-264A-AD21-3DF3956AD108}"/>
              </a:ext>
            </a:extLst>
          </p:cNvPr>
          <p:cNvCxnSpPr>
            <a:cxnSpLocks/>
          </p:cNvCxnSpPr>
          <p:nvPr/>
        </p:nvCxnSpPr>
        <p:spPr bwMode="auto">
          <a:xfrm flipV="1">
            <a:off x="1388150" y="3661477"/>
            <a:ext cx="1269325" cy="67821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ovací šipka 10">
            <a:extLst>
              <a:ext uri="{FF2B5EF4-FFF2-40B4-BE49-F238E27FC236}">
                <a16:creationId xmlns:a16="http://schemas.microsoft.com/office/drawing/2014/main" id="{31174992-34B0-FA4A-9FB1-1B33BCE037B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657475" y="2825482"/>
            <a:ext cx="128199" cy="819006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969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24E047E-D5A3-F64E-B0BA-0016D0AE16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3655D6-BC1A-3846-A2C9-14AF20C710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A5A357-61BB-6C42-98DB-FD0A02406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827" y="1396986"/>
            <a:ext cx="11361600" cy="1171580"/>
          </a:xfrm>
        </p:spPr>
        <p:txBody>
          <a:bodyPr/>
          <a:lstStyle/>
          <a:p>
            <a:r>
              <a:rPr lang="cs-CZ" dirty="0"/>
              <a:t>Dolní transverzální pilíř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47E74B27-BEC8-0240-8DAE-5074290698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50877" y="2667228"/>
            <a:ext cx="4655373" cy="698497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dirty="0"/>
              <a:t>p</a:t>
            </a:r>
            <a:r>
              <a:rPr lang="cs-CZ" sz="2400" dirty="0"/>
              <a:t>odél alveolárních výběžků (</a:t>
            </a:r>
            <a:r>
              <a:rPr lang="cs-CZ" sz="2400" dirty="0" err="1"/>
              <a:t>baze</a:t>
            </a:r>
            <a:r>
              <a:rPr lang="cs-CZ" sz="2400" dirty="0"/>
              <a:t> sinus </a:t>
            </a:r>
            <a:r>
              <a:rPr lang="cs-CZ" sz="2400" dirty="0" err="1"/>
              <a:t>maxillaris</a:t>
            </a:r>
            <a:r>
              <a:rPr lang="cs-CZ" sz="2400" dirty="0"/>
              <a:t>) zasahující dozadu podél tvrdého patra </a:t>
            </a:r>
          </a:p>
          <a:p>
            <a:endParaRPr lang="cs-CZ" dirty="0"/>
          </a:p>
        </p:txBody>
      </p:sp>
      <p:pic>
        <p:nvPicPr>
          <p:cNvPr id="6" name="Picture 2" descr="rám1">
            <a:extLst>
              <a:ext uri="{FF2B5EF4-FFF2-40B4-BE49-F238E27FC236}">
                <a16:creationId xmlns:a16="http://schemas.microsoft.com/office/drawing/2014/main" id="{92F6E2D1-18BD-374D-B1A7-007C41820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165" y="2156612"/>
            <a:ext cx="5330073" cy="397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ovací šipka 6">
            <a:extLst>
              <a:ext uri="{FF2B5EF4-FFF2-40B4-BE49-F238E27FC236}">
                <a16:creationId xmlns:a16="http://schemas.microsoft.com/office/drawing/2014/main" id="{C45C15AC-5D40-8247-90E0-F3E025AFD6B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865120" y="4657344"/>
            <a:ext cx="182880" cy="80367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Přímá spojovací šipka 9">
            <a:extLst>
              <a:ext uri="{FF2B5EF4-FFF2-40B4-BE49-F238E27FC236}">
                <a16:creationId xmlns:a16="http://schemas.microsoft.com/office/drawing/2014/main" id="{1377FD0F-8A6A-1F4D-AD65-1CEFD85DA8C2}"/>
              </a:ext>
            </a:extLst>
          </p:cNvPr>
          <p:cNvCxnSpPr>
            <a:cxnSpLocks/>
          </p:cNvCxnSpPr>
          <p:nvPr/>
        </p:nvCxnSpPr>
        <p:spPr bwMode="auto">
          <a:xfrm flipV="1">
            <a:off x="3355620" y="4772793"/>
            <a:ext cx="0" cy="688221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Přímá spojovací šipka 11">
            <a:extLst>
              <a:ext uri="{FF2B5EF4-FFF2-40B4-BE49-F238E27FC236}">
                <a16:creationId xmlns:a16="http://schemas.microsoft.com/office/drawing/2014/main" id="{D483EB12-80AB-6041-838E-F264BD2690D2}"/>
              </a:ext>
            </a:extLst>
          </p:cNvPr>
          <p:cNvCxnSpPr>
            <a:cxnSpLocks/>
          </p:cNvCxnSpPr>
          <p:nvPr/>
        </p:nvCxnSpPr>
        <p:spPr bwMode="auto">
          <a:xfrm flipV="1">
            <a:off x="3788436" y="4772793"/>
            <a:ext cx="0" cy="688221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ovací šipka 12">
            <a:extLst>
              <a:ext uri="{FF2B5EF4-FFF2-40B4-BE49-F238E27FC236}">
                <a16:creationId xmlns:a16="http://schemas.microsoft.com/office/drawing/2014/main" id="{A11F3DB9-9D48-0A40-9D94-4EA9009FCEC1}"/>
              </a:ext>
            </a:extLst>
          </p:cNvPr>
          <p:cNvCxnSpPr>
            <a:cxnSpLocks/>
          </p:cNvCxnSpPr>
          <p:nvPr/>
        </p:nvCxnSpPr>
        <p:spPr bwMode="auto">
          <a:xfrm flipV="1">
            <a:off x="4184676" y="4772793"/>
            <a:ext cx="0" cy="688221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Přímá spojovací šipka 13">
            <a:extLst>
              <a:ext uri="{FF2B5EF4-FFF2-40B4-BE49-F238E27FC236}">
                <a16:creationId xmlns:a16="http://schemas.microsoft.com/office/drawing/2014/main" id="{EFB76125-CEBC-7B4D-9154-F7A4837F741C}"/>
              </a:ext>
            </a:extLst>
          </p:cNvPr>
          <p:cNvCxnSpPr>
            <a:cxnSpLocks/>
          </p:cNvCxnSpPr>
          <p:nvPr/>
        </p:nvCxnSpPr>
        <p:spPr bwMode="auto">
          <a:xfrm flipV="1">
            <a:off x="4520770" y="4772794"/>
            <a:ext cx="106452" cy="68822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662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BEDCC7A-45B3-2B4F-BA95-964E8A4EC8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F381015-F72C-7147-B535-C9232F977E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5225A23-63CA-774B-AF79-B5D4BD336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576" y="1192210"/>
            <a:ext cx="11361600" cy="1171580"/>
          </a:xfrm>
        </p:spPr>
        <p:txBody>
          <a:bodyPr/>
          <a:lstStyle/>
          <a:p>
            <a:r>
              <a:rPr lang="cs-CZ" i="0" u="none" strike="noStrike" dirty="0">
                <a:effectLst/>
                <a:latin typeface="+mn-lt"/>
              </a:rPr>
              <a:t>Klinická anatomie jam lebních</a:t>
            </a:r>
            <a:endParaRPr lang="cs-CZ" dirty="0">
              <a:latin typeface="+mn-lt"/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C33435F9-1F07-044E-88ED-FD526310B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2624486"/>
            <a:ext cx="9720056" cy="698497"/>
          </a:xfrm>
        </p:spPr>
        <p:txBody>
          <a:bodyPr/>
          <a:lstStyle/>
          <a:p>
            <a:r>
              <a:rPr lang="cs-CZ" b="0" i="0" u="none" strike="noStrike" dirty="0">
                <a:effectLst/>
                <a:latin typeface="+mn-lt"/>
                <a:cs typeface="Times New Roman" panose="02020603050405020304" pitchFamily="18" charset="0"/>
              </a:rPr>
              <a:t>Anatomicky dělíme lebku vzhledem k funkčnosti na 2 části </a:t>
            </a:r>
            <a:r>
              <a:rPr lang="cs-CZ" b="1" i="0" u="none" strike="noStrike" dirty="0" err="1">
                <a:effectLst/>
                <a:latin typeface="+mn-lt"/>
                <a:cs typeface="Times New Roman" panose="02020603050405020304" pitchFamily="18" charset="0"/>
              </a:rPr>
              <a:t>calva</a:t>
            </a:r>
            <a:r>
              <a:rPr lang="cs-CZ" b="0" i="0" u="none" strike="noStrike" dirty="0">
                <a:effectLst/>
                <a:latin typeface="+mn-lt"/>
                <a:cs typeface="Times New Roman" panose="02020603050405020304" pitchFamily="18" charset="0"/>
              </a:rPr>
              <a:t> (</a:t>
            </a:r>
            <a:r>
              <a:rPr lang="cs-CZ" b="0" i="0" u="none" strike="noStrike" dirty="0" err="1">
                <a:effectLst/>
                <a:latin typeface="+mn-lt"/>
                <a:cs typeface="Times New Roman" panose="02020603050405020304" pitchFamily="18" charset="0"/>
              </a:rPr>
              <a:t>calvaria</a:t>
            </a:r>
            <a:r>
              <a:rPr lang="cs-CZ" b="0" i="0" u="none" strike="noStrike" dirty="0">
                <a:effectLst/>
                <a:latin typeface="+mn-lt"/>
                <a:cs typeface="Times New Roman" panose="02020603050405020304" pitchFamily="18" charset="0"/>
              </a:rPr>
              <a:t>) - klenba lebeční a </a:t>
            </a:r>
            <a:r>
              <a:rPr lang="cs-CZ" b="1" i="0" u="none" strike="noStrike" dirty="0" err="1">
                <a:effectLst/>
                <a:latin typeface="+mn-lt"/>
                <a:cs typeface="Times New Roman" panose="02020603050405020304" pitchFamily="18" charset="0"/>
              </a:rPr>
              <a:t>basis</a:t>
            </a:r>
            <a:r>
              <a:rPr lang="cs-CZ" b="1" i="0" u="none" strike="noStrike" dirty="0"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cs-CZ" b="1" i="0" u="none" strike="noStrike" dirty="0" err="1">
                <a:effectLst/>
                <a:latin typeface="+mn-lt"/>
                <a:cs typeface="Times New Roman" panose="02020603050405020304" pitchFamily="18" charset="0"/>
              </a:rPr>
              <a:t>cranii</a:t>
            </a:r>
            <a:r>
              <a:rPr lang="cs-CZ" dirty="0">
                <a:latin typeface="+mn-lt"/>
                <a:cs typeface="Times New Roman" panose="02020603050405020304" pitchFamily="18" charset="0"/>
              </a:rPr>
              <a:t> -</a:t>
            </a:r>
            <a:r>
              <a:rPr lang="cs-CZ" b="0" i="0" u="none" strike="noStrike" dirty="0">
                <a:effectLst/>
                <a:latin typeface="+mn-lt"/>
                <a:cs typeface="Times New Roman" panose="02020603050405020304" pitchFamily="18" charset="0"/>
              </a:rPr>
              <a:t>spodinu lebeční</a:t>
            </a:r>
          </a:p>
          <a:p>
            <a:pPr marL="342900" indent="-342900">
              <a:buFont typeface="Wingdings" pitchFamily="2" charset="2"/>
              <a:buChar char="q"/>
            </a:pPr>
            <a:endParaRPr lang="cs-CZ" b="0" i="0" u="none" strike="noStrike" dirty="0">
              <a:effectLst/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cs-CZ" dirty="0">
                <a:latin typeface="+mn-lt"/>
                <a:cs typeface="Times New Roman" panose="02020603050405020304" pitchFamily="18" charset="0"/>
              </a:rPr>
              <a:t>Přední jáma lební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cs-CZ" b="0" i="0" u="none" strike="noStrike" dirty="0">
                <a:effectLst/>
                <a:latin typeface="+mn-lt"/>
                <a:cs typeface="Times New Roman" panose="02020603050405020304" pitchFamily="18" charset="0"/>
              </a:rPr>
              <a:t>Střední jáma lební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cs-CZ" dirty="0">
                <a:latin typeface="+mn-lt"/>
                <a:cs typeface="Times New Roman" panose="02020603050405020304" pitchFamily="18" charset="0"/>
              </a:rPr>
              <a:t>Zadní jáma lební </a:t>
            </a:r>
            <a:r>
              <a:rPr lang="cs-CZ" b="0" i="0" u="none" strike="noStrike" dirty="0">
                <a:effectLst/>
                <a:latin typeface="+mn-lt"/>
                <a:cs typeface="Times New Roman" panose="02020603050405020304" pitchFamily="18" charset="0"/>
              </a:rPr>
              <a:t> 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7683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BC8B45F2-E973-85FB-ADAB-3D56923F8A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F2FECBD-8179-29E8-A71B-3E5E87ECB8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17</a:t>
            </a:fld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994B1E2-61D5-3145-ADA6-83C6474A6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03" y="692150"/>
            <a:ext cx="7192793" cy="5139850"/>
          </a:xfrm>
          <a:prstGeom prst="rect">
            <a:avLst/>
          </a:prstGeom>
          <a:noFill/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D5FA24DF-BC5E-5F43-9145-5BB818CDE77F}"/>
              </a:ext>
            </a:extLst>
          </p:cNvPr>
          <p:cNvSpPr/>
          <p:nvPr/>
        </p:nvSpPr>
        <p:spPr bwMode="auto">
          <a:xfrm>
            <a:off x="8983362" y="5461686"/>
            <a:ext cx="1075038" cy="6676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5914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694A432-6F6B-D34F-ABE0-0FE66676CE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77A2E9-DF67-CD47-92BE-062B015EB0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18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402DA3-A345-1D4C-AB1F-630D12E10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88" y="378000"/>
            <a:ext cx="8135045" cy="5507679"/>
          </a:xfrm>
          <a:prstGeom prst="rect">
            <a:avLst/>
          </a:prstGeom>
          <a:noFill/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556A94A-6EA9-064F-9DC8-BBBE18BDE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2714171"/>
            <a:ext cx="4185557" cy="279037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BBA568C-F911-014E-A41F-9050C658C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249678"/>
            <a:ext cx="3652212" cy="2207559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AABEDBE-A6A0-1F4F-B6AB-5FC0E67CE50D}"/>
              </a:ext>
            </a:extLst>
          </p:cNvPr>
          <p:cNvSpPr/>
          <p:nvPr/>
        </p:nvSpPr>
        <p:spPr bwMode="auto">
          <a:xfrm>
            <a:off x="7772400" y="5538657"/>
            <a:ext cx="1444171" cy="48812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opticum</a:t>
            </a:r>
            <a:endParaRPr kumimoji="0" lang="cs-CZ" sz="1800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6EAADB1-285D-9C42-BF78-C53D4B150C15}"/>
              </a:ext>
            </a:extLst>
          </p:cNvPr>
          <p:cNvSpPr/>
          <p:nvPr/>
        </p:nvSpPr>
        <p:spPr bwMode="auto">
          <a:xfrm>
            <a:off x="7786914" y="5525875"/>
            <a:ext cx="1444171" cy="48812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opticum</a:t>
            </a:r>
            <a:endParaRPr kumimoji="0" lang="cs-CZ" sz="1800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1156F44-F686-574A-AA03-370225D08B2D}"/>
              </a:ext>
            </a:extLst>
          </p:cNvPr>
          <p:cNvSpPr/>
          <p:nvPr/>
        </p:nvSpPr>
        <p:spPr bwMode="auto">
          <a:xfrm>
            <a:off x="5891943" y="3117325"/>
            <a:ext cx="2519085" cy="29716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a. </a:t>
            </a:r>
            <a:r>
              <a:rPr lang="cs-CZ" sz="1600" b="1" dirty="0" err="1">
                <a:latin typeface="+mn-lt"/>
              </a:rPr>
              <a:t>e</a:t>
            </a:r>
            <a:r>
              <a:rPr kumimoji="0" lang="cs-CZ" sz="16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thmoidalis</a:t>
            </a:r>
            <a:r>
              <a:rPr kumimoji="0" lang="cs-CZ" sz="16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cs-CZ" sz="16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anterior</a:t>
            </a:r>
            <a:r>
              <a:rPr kumimoji="0" lang="cs-CZ" sz="16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2084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AB9547-90EB-0140-AA13-B77BCD8825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EBB6D0-E795-5D4E-9971-285C9944F8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19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BCC49EB-BA5A-6248-8211-FAC5FFC9F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672" y="275303"/>
            <a:ext cx="8120656" cy="5808697"/>
          </a:xfrm>
          <a:prstGeom prst="rect">
            <a:avLst/>
          </a:prstGeom>
          <a:noFill/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CC09D10C-73C6-F04C-9BD4-808CF635982A}"/>
              </a:ext>
            </a:extLst>
          </p:cNvPr>
          <p:cNvSpPr/>
          <p:nvPr/>
        </p:nvSpPr>
        <p:spPr bwMode="auto">
          <a:xfrm>
            <a:off x="9405257" y="5370286"/>
            <a:ext cx="928914" cy="11097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2286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E5D80CE-D2DF-3845-BBEF-3378A18687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807014C-652F-E140-A2F5-1606F7C991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5BD9931-6972-9D43-8C17-37070A99F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000" y="1778000"/>
            <a:ext cx="11361600" cy="698497"/>
          </a:xfrm>
        </p:spPr>
        <p:txBody>
          <a:bodyPr/>
          <a:lstStyle/>
          <a:p>
            <a:r>
              <a:rPr lang="cs-CZ" altLang="cs-CZ" sz="3200" b="1" dirty="0">
                <a:latin typeface="Arial" panose="020B0604020202020204" pitchFamily="34" charset="0"/>
                <a:sym typeface="Wingdings 2" pitchFamily="2" charset="2"/>
              </a:rPr>
              <a:t>Stavba kostí lebky vykazuje podstatné rozdíly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sz="2200" dirty="0">
                <a:latin typeface="Arial" panose="020B0604020202020204" pitchFamily="34" charset="0"/>
                <a:sym typeface="Wingdings 2" pitchFamily="2" charset="2"/>
              </a:rPr>
              <a:t>klenba lební - </a:t>
            </a:r>
            <a:r>
              <a:rPr lang="cs-CZ" altLang="cs-CZ" sz="2200" dirty="0" err="1">
                <a:latin typeface="Arial" panose="020B0604020202020204" pitchFamily="34" charset="0"/>
                <a:sym typeface="Wingdings 2" pitchFamily="2" charset="2"/>
              </a:rPr>
              <a:t>spongiosa</a:t>
            </a:r>
            <a:r>
              <a:rPr lang="cs-CZ" altLang="cs-CZ" sz="2200" dirty="0">
                <a:latin typeface="Arial" panose="020B0604020202020204" pitchFamily="34" charset="0"/>
                <a:sym typeface="Wingdings 2" pitchFamily="2" charset="2"/>
              </a:rPr>
              <a:t> a </a:t>
            </a:r>
            <a:r>
              <a:rPr lang="cs-CZ" altLang="cs-CZ" sz="2200" dirty="0" err="1">
                <a:latin typeface="Arial" panose="020B0604020202020204" pitchFamily="34" charset="0"/>
                <a:sym typeface="Wingdings 2" pitchFamily="2" charset="2"/>
              </a:rPr>
              <a:t>kompakta</a:t>
            </a:r>
            <a:r>
              <a:rPr lang="cs-CZ" altLang="cs-CZ" sz="2200" dirty="0">
                <a:latin typeface="Arial" panose="020B0604020202020204" pitchFamily="34" charset="0"/>
                <a:sym typeface="Wingdings 2" pitchFamily="2" charset="2"/>
              </a:rPr>
              <a:t> uspořádána v pravidelných vrstvách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sz="2200" dirty="0">
                <a:latin typeface="Arial" panose="020B0604020202020204" pitchFamily="34" charset="0"/>
                <a:sym typeface="Wingdings 2" pitchFamily="2" charset="2"/>
              </a:rPr>
              <a:t>base lební a </a:t>
            </a:r>
            <a:r>
              <a:rPr lang="cs-CZ" altLang="cs-CZ" sz="2200" dirty="0" err="1">
                <a:latin typeface="Arial" panose="020B0604020202020204" pitchFamily="34" charset="0"/>
                <a:sym typeface="Wingdings 2" pitchFamily="2" charset="2"/>
              </a:rPr>
              <a:t>splanchnokranium</a:t>
            </a:r>
            <a:r>
              <a:rPr lang="cs-CZ" altLang="cs-CZ" sz="2200" dirty="0">
                <a:latin typeface="Arial" panose="020B0604020202020204" pitchFamily="34" charset="0"/>
                <a:sym typeface="Wingdings 2" pitchFamily="2" charset="2"/>
              </a:rPr>
              <a:t> - vzájemný poměr obou typů kosti proměnlivý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altLang="cs-CZ" sz="2400" dirty="0">
              <a:latin typeface="Arial" panose="020B0604020202020204" pitchFamily="34" charset="0"/>
              <a:sym typeface="Wingdings 2" pitchFamily="2" charset="2"/>
            </a:endParaRPr>
          </a:p>
          <a:p>
            <a:r>
              <a:rPr lang="cs-CZ" altLang="cs-CZ" sz="2800" b="1" dirty="0">
                <a:latin typeface="Arial" panose="020B0604020202020204" pitchFamily="34" charset="0"/>
                <a:sym typeface="Wingdings 2" pitchFamily="2" charset="2"/>
              </a:rPr>
              <a:t>Příčiny: odlišné funkční zatížení </a:t>
            </a:r>
            <a:r>
              <a:rPr lang="cs-CZ" altLang="cs-CZ" sz="2400" dirty="0">
                <a:latin typeface="Arial" panose="020B0604020202020204" pitchFamily="34" charset="0"/>
                <a:sym typeface="Wingdings 2" pitchFamily="2" charset="2"/>
              </a:rPr>
              <a:t>- na </a:t>
            </a:r>
            <a:r>
              <a:rPr lang="cs-CZ" altLang="cs-CZ" sz="2400" dirty="0" err="1">
                <a:latin typeface="Arial" panose="020B0604020202020204" pitchFamily="34" charset="0"/>
                <a:sym typeface="Wingdings 2" pitchFamily="2" charset="2"/>
              </a:rPr>
              <a:t>bazi</a:t>
            </a:r>
            <a:r>
              <a:rPr lang="cs-CZ" altLang="cs-CZ" sz="2400" dirty="0">
                <a:latin typeface="Arial" panose="020B0604020202020204" pitchFamily="34" charset="0"/>
                <a:sym typeface="Wingdings 2" pitchFamily="2" charset="2"/>
              </a:rPr>
              <a:t> lební působí síly více v určitých okrscích </a:t>
            </a:r>
            <a:r>
              <a:rPr lang="cs-CZ" altLang="cs-CZ" sz="2400" b="1" dirty="0">
                <a:latin typeface="Arial" panose="020B0604020202020204" pitchFamily="34" charset="0"/>
                <a:sym typeface="Wingdings 2" pitchFamily="2" charset="2"/>
              </a:rPr>
              <a:t>X </a:t>
            </a:r>
            <a:r>
              <a:rPr lang="cs-CZ" altLang="cs-CZ" sz="2400" dirty="0">
                <a:latin typeface="Arial" panose="020B0604020202020204" pitchFamily="34" charset="0"/>
                <a:sym typeface="Wingdings 2" pitchFamily="2" charset="2"/>
              </a:rPr>
              <a:t>rozložení sil v klenbě lební je rovnoměrnější a rozkládá  se do plochy  </a:t>
            </a:r>
          </a:p>
          <a:p>
            <a:endParaRPr lang="cs-CZ" altLang="cs-CZ" dirty="0">
              <a:latin typeface="Arial" panose="020B0604020202020204" pitchFamily="34" charset="0"/>
              <a:sym typeface="Wingdings 2" pitchFamily="2" charset="2"/>
            </a:endParaRPr>
          </a:p>
          <a:p>
            <a:r>
              <a:rPr lang="cs-CZ" altLang="cs-CZ" sz="2400" dirty="0">
                <a:latin typeface="Arial" panose="020B0604020202020204" pitchFamily="34" charset="0"/>
                <a:sym typeface="Wingdings 2" pitchFamily="2" charset="2"/>
              </a:rPr>
              <a:t>Stěna dutiny lební tvoří souvislý celek, tím se vysvětluje, že síly působící na bázi se přenáší stěnou lebeční na klenbu a naopak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altLang="cs-CZ" sz="2400" dirty="0">
              <a:latin typeface="Arial" panose="020B0604020202020204" pitchFamily="34" charset="0"/>
              <a:sym typeface="Wingdings 2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altLang="cs-CZ" sz="2400" dirty="0">
              <a:latin typeface="Arial" panose="020B0604020202020204" pitchFamily="34" charset="0"/>
              <a:sym typeface="Wingdings 2" pitchFamily="2" charset="2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2072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9B5111-9636-1041-A8A3-B94E4C766B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7105C14-AADD-3644-86F2-0AB31821B0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20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7C2F65C-94A6-6F43-A227-7079E208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343" y="339094"/>
            <a:ext cx="8108685" cy="5900915"/>
          </a:xfrm>
          <a:prstGeom prst="rect">
            <a:avLst/>
          </a:prstGeom>
          <a:noFill/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7C73C1E0-7869-C14B-BCC4-E95D1182A54F}"/>
              </a:ext>
            </a:extLst>
          </p:cNvPr>
          <p:cNvSpPr/>
          <p:nvPr/>
        </p:nvSpPr>
        <p:spPr bwMode="auto">
          <a:xfrm>
            <a:off x="9144000" y="5138057"/>
            <a:ext cx="1074057" cy="13419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3F6FABE-02A0-304B-BA41-18A52161AC53}"/>
              </a:ext>
            </a:extLst>
          </p:cNvPr>
          <p:cNvSpPr/>
          <p:nvPr/>
        </p:nvSpPr>
        <p:spPr bwMode="auto">
          <a:xfrm>
            <a:off x="8640000" y="5399314"/>
            <a:ext cx="1432914" cy="108068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119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643F93C-52FD-444D-A8EB-746371D50C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029EA4E-56E4-804A-B32A-36164AF869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21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5A0D4CA-CD15-0D45-8BE8-ACFA77A38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35" y="692150"/>
            <a:ext cx="7368580" cy="5032396"/>
          </a:xfrm>
          <a:prstGeom prst="rect">
            <a:avLst/>
          </a:prstGeom>
          <a:noFill/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5629E05-B376-8548-9D12-AD1EC45F8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044" y="1484313"/>
            <a:ext cx="4792621" cy="360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16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328BE05-7950-054A-BF79-820D5DF900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A684EB-0AA5-DE46-85C2-37EB59BD49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22</a:t>
            </a:fld>
            <a:endParaRPr lang="cs-CZ" alt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0258C52-C935-B247-BFD5-0EFDD40B7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29" y="1006332"/>
            <a:ext cx="6138314" cy="4588390"/>
          </a:xfrm>
          <a:prstGeom prst="rect">
            <a:avLst/>
          </a:prstGeom>
          <a:noFill/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3846FDF-7390-E045-B457-CE1DA541E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257" y="1316040"/>
            <a:ext cx="4817514" cy="396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20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C34DC19-92FD-1849-B057-93F6E25CC5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4096EF6-E85F-0D42-901E-B96D99B9A1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23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6C54BE8-1E28-314E-8BB8-4CF1C7267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29" y="233304"/>
            <a:ext cx="7612158" cy="5761689"/>
          </a:xfrm>
          <a:prstGeom prst="rect">
            <a:avLst/>
          </a:prstGeom>
          <a:noFill/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D567C17-EFBF-224A-9697-4A214486A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875" y="378000"/>
            <a:ext cx="2839288" cy="286553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B0875E3-21A0-AF4E-B11C-5F4FC0F43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7741" y="3312571"/>
            <a:ext cx="2682422" cy="268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71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51D546F-5BEF-6B41-8719-C73D6A3844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7E34E5-BA28-2A4F-A1AE-4EBE2C2424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24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1B0A330-25D0-2E43-BF1E-565FBC348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434" y="148082"/>
            <a:ext cx="7920000" cy="5820918"/>
          </a:xfrm>
          <a:prstGeom prst="rect">
            <a:avLst/>
          </a:prstGeom>
          <a:noFill/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3C7EA64-F749-8A4A-8004-96EFA358F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000" y="550585"/>
            <a:ext cx="2624566" cy="592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47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8F7C6BA-DF25-EB4D-889D-7EAFFE9A6F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AA6D58-5358-EA47-BF13-DB5326C2D1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25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BA513C7-4F81-7D43-983B-985042FBA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00" y="305836"/>
            <a:ext cx="7920000" cy="5778164"/>
          </a:xfrm>
          <a:prstGeom prst="rect">
            <a:avLst/>
          </a:prstGeom>
          <a:noFill/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D103EBDC-6F97-CF48-A153-9A5EB54CFC1D}"/>
              </a:ext>
            </a:extLst>
          </p:cNvPr>
          <p:cNvSpPr/>
          <p:nvPr/>
        </p:nvSpPr>
        <p:spPr bwMode="auto">
          <a:xfrm>
            <a:off x="9429750" y="5514975"/>
            <a:ext cx="626250" cy="4572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3167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E7BF448-94DF-B944-A480-34CB7B5961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6C686D-D2E2-FF45-9249-56912BD9C3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26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810F918-6CE1-624D-9139-D7635CDD1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363" y="339900"/>
            <a:ext cx="7734642" cy="5631079"/>
          </a:xfrm>
          <a:prstGeom prst="rect">
            <a:avLst/>
          </a:prstGeom>
          <a:noFill/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297A3561-5559-F048-98BE-36B77F780B3B}"/>
              </a:ext>
            </a:extLst>
          </p:cNvPr>
          <p:cNvSpPr/>
          <p:nvPr/>
        </p:nvSpPr>
        <p:spPr bwMode="auto">
          <a:xfrm>
            <a:off x="9629775" y="5557838"/>
            <a:ext cx="814388" cy="571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8141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A9CB40-4F85-AF4D-A3CE-1DF1DDDE3E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775782-FC41-6041-991F-D983DB9E53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27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85521A1-FE53-D044-B061-58BB97F1F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378000"/>
            <a:ext cx="7629033" cy="5631502"/>
          </a:xfrm>
          <a:prstGeom prst="rect">
            <a:avLst/>
          </a:prstGeom>
          <a:noFill/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CA555FEC-A409-E342-B826-9E215AC17925}"/>
              </a:ext>
            </a:extLst>
          </p:cNvPr>
          <p:cNvSpPr/>
          <p:nvPr/>
        </p:nvSpPr>
        <p:spPr bwMode="auto">
          <a:xfrm>
            <a:off x="7663233" y="5479225"/>
            <a:ext cx="685800" cy="7818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E26AC05-4932-FE49-8662-1F839F7F4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233" y="1176013"/>
            <a:ext cx="4673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03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068716C-D217-6E4B-89CE-FFBF0498C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4C35FE-FC22-6B4F-A502-A3CFC60395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28</a:t>
            </a:fld>
            <a:endParaRPr lang="cs-CZ" alt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082E852-8561-1A4C-B2C7-A07591DA6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58" y="378000"/>
            <a:ext cx="8412284" cy="5593956"/>
          </a:xfrm>
          <a:prstGeom prst="rect">
            <a:avLst/>
          </a:prstGeom>
          <a:noFill/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5CFAD6D-DA7B-7446-9A2F-81ED88059881}"/>
              </a:ext>
            </a:extLst>
          </p:cNvPr>
          <p:cNvSpPr txBox="1"/>
          <p:nvPr/>
        </p:nvSpPr>
        <p:spPr>
          <a:xfrm>
            <a:off x="5854700" y="5097381"/>
            <a:ext cx="5224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600" dirty="0" err="1">
                <a:latin typeface="+mn-lt"/>
              </a:rPr>
              <a:t>emissarium</a:t>
            </a:r>
            <a:r>
              <a:rPr lang="cs-CZ" sz="1600" dirty="0">
                <a:latin typeface="+mn-lt"/>
              </a:rPr>
              <a:t> </a:t>
            </a:r>
          </a:p>
          <a:p>
            <a:pPr algn="l"/>
            <a:r>
              <a:rPr lang="cs-CZ" sz="1600" dirty="0">
                <a:latin typeface="+mn-lt"/>
              </a:rPr>
              <a:t>- spojky intra a extrakraniálních žil dorzálně od kondylů </a:t>
            </a:r>
          </a:p>
        </p:txBody>
      </p:sp>
    </p:spTree>
    <p:extLst>
      <p:ext uri="{BB962C8B-B14F-4D97-AF65-F5344CB8AC3E}">
        <p14:creationId xmlns:p14="http://schemas.microsoft.com/office/powerpoint/2010/main" val="58743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A0F1696-0646-1249-8EDD-BE7F2173EE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BB33B0C-7800-BE43-9AC1-8A5FA206C2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29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EB9B38C-1C6F-264A-B563-C5C9B1D1D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200" y="378000"/>
            <a:ext cx="7919999" cy="56170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5800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266B48-79A7-B143-B5FD-CC67B1CED7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50FC188-B13A-A540-ABEC-148AF1C1C7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A4115A-1E08-914A-82E3-F8A3358AD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105" y="1778000"/>
            <a:ext cx="11361600" cy="1171580"/>
          </a:xfrm>
        </p:spPr>
        <p:txBody>
          <a:bodyPr/>
          <a:lstStyle/>
          <a:p>
            <a:r>
              <a:rPr lang="cs-CZ" dirty="0"/>
              <a:t>Stavba </a:t>
            </a:r>
            <a:r>
              <a:rPr lang="cs-CZ" dirty="0" err="1"/>
              <a:t>neurocrania</a:t>
            </a:r>
            <a:endParaRPr lang="cs-CZ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A1E93DF-324A-F745-A3F7-716FA78EBA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606838"/>
              </p:ext>
            </p:extLst>
          </p:nvPr>
        </p:nvGraphicFramePr>
        <p:xfrm>
          <a:off x="2401386" y="3068649"/>
          <a:ext cx="5616575" cy="174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Rastrový obrázek" r:id="rId3" imgW="2654300" imgH="825500" progId="Paint.Picture">
                  <p:embed/>
                </p:oleObj>
              </mc:Choice>
              <mc:Fallback>
                <p:oleObj name="Rastrový obrázek" r:id="rId3" imgW="2654300" imgH="825500" progId="Paint.Picture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A1E93DF-324A-F745-A3F7-716FA78EBA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1386" y="3068649"/>
                        <a:ext cx="5616575" cy="174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9B7BD930-1298-1F42-8A51-349200DB4A27}"/>
              </a:ext>
            </a:extLst>
          </p:cNvPr>
          <p:cNvSpPr txBox="1"/>
          <p:nvPr/>
        </p:nvSpPr>
        <p:spPr>
          <a:xfrm>
            <a:off x="4349160" y="2394569"/>
            <a:ext cx="218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solidFill>
                  <a:schemeClr val="bg1"/>
                </a:solidFill>
                <a:latin typeface="+mn-lt"/>
              </a:rPr>
              <a:t>Klenba lební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67F67ACE-67C1-184C-8486-22D42D20AB9E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539750" y="5067300"/>
            <a:ext cx="11361738" cy="11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800" b="1" dirty="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800" dirty="0"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4CFA7F0-A6AD-8A40-A75F-841A5EA22FAF}"/>
              </a:ext>
            </a:extLst>
          </p:cNvPr>
          <p:cNvSpPr txBox="1"/>
          <p:nvPr/>
        </p:nvSpPr>
        <p:spPr>
          <a:xfrm>
            <a:off x="8457557" y="3168302"/>
            <a:ext cx="26661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solidFill>
                  <a:schemeClr val="bg1"/>
                </a:solidFill>
                <a:latin typeface="+mn-lt"/>
              </a:rPr>
              <a:t>Lamina </a:t>
            </a:r>
            <a:r>
              <a:rPr lang="cs-CZ" sz="2800" dirty="0" err="1">
                <a:solidFill>
                  <a:schemeClr val="bg1"/>
                </a:solidFill>
                <a:latin typeface="+mn-lt"/>
              </a:rPr>
              <a:t>externa</a:t>
            </a:r>
            <a:endParaRPr lang="cs-CZ" sz="2800" dirty="0">
              <a:solidFill>
                <a:schemeClr val="bg1"/>
              </a:solidFill>
              <a:latin typeface="+mn-lt"/>
            </a:endParaRPr>
          </a:p>
          <a:p>
            <a:pPr algn="l"/>
            <a:r>
              <a:rPr lang="cs-CZ" sz="2800" dirty="0" err="1">
                <a:solidFill>
                  <a:schemeClr val="bg1"/>
                </a:solidFill>
                <a:latin typeface="+mn-lt"/>
              </a:rPr>
              <a:t>Diploe</a:t>
            </a:r>
            <a:endParaRPr lang="cs-CZ" sz="2800" dirty="0">
              <a:solidFill>
                <a:schemeClr val="bg1"/>
              </a:solidFill>
              <a:latin typeface="+mn-lt"/>
            </a:endParaRPr>
          </a:p>
          <a:p>
            <a:pPr algn="l"/>
            <a:r>
              <a:rPr lang="cs-CZ" sz="2800" dirty="0">
                <a:solidFill>
                  <a:schemeClr val="bg1"/>
                </a:solidFill>
                <a:latin typeface="+mn-lt"/>
              </a:rPr>
              <a:t>Lamina interna</a:t>
            </a:r>
          </a:p>
        </p:txBody>
      </p:sp>
    </p:spTree>
    <p:extLst>
      <p:ext uri="{BB962C8B-B14F-4D97-AF65-F5344CB8AC3E}">
        <p14:creationId xmlns:p14="http://schemas.microsoft.com/office/powerpoint/2010/main" val="1925062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A32EC19-2C28-6245-B74F-237F5D8BB6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34D365-8F79-7F46-9D5E-1CE0DF78C8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30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FA5B5AB-3DD6-BE43-BC07-30FA456F6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338409"/>
            <a:ext cx="8201633" cy="5790929"/>
          </a:xfrm>
          <a:prstGeom prst="rect">
            <a:avLst/>
          </a:prstGeom>
          <a:noFill/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47CE93C-F7D5-9042-8E7D-2C96A85B7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633" y="1355726"/>
            <a:ext cx="3151949" cy="435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79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005F8AC-02B3-AF41-BFBE-33C1351A25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A74B09B-8F2E-F44E-9B8B-4DC0E52E51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31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F7EDAAC-D4EB-F64C-8BDD-958E53B5E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603" y="199360"/>
            <a:ext cx="8200193" cy="5884640"/>
          </a:xfrm>
          <a:prstGeom prst="rect">
            <a:avLst/>
          </a:prstGeom>
          <a:noFill/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7B6B195F-76A7-DB40-85C7-92482C51A2D4}"/>
              </a:ext>
            </a:extLst>
          </p:cNvPr>
          <p:cNvSpPr/>
          <p:nvPr/>
        </p:nvSpPr>
        <p:spPr bwMode="auto">
          <a:xfrm>
            <a:off x="9329738" y="5600700"/>
            <a:ext cx="871537" cy="879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061BB7C-A67A-994F-A19F-D4D118FD83E6}"/>
              </a:ext>
            </a:extLst>
          </p:cNvPr>
          <p:cNvSpPr txBox="1"/>
          <p:nvPr/>
        </p:nvSpPr>
        <p:spPr>
          <a:xfrm>
            <a:off x="9329738" y="865138"/>
            <a:ext cx="29609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dirty="0" err="1">
                <a:latin typeface="+mn-lt"/>
              </a:rPr>
              <a:t>Foramen</a:t>
            </a:r>
            <a:r>
              <a:rPr lang="cs-CZ" sz="1800" b="1" dirty="0">
                <a:latin typeface="+mn-lt"/>
              </a:rPr>
              <a:t> </a:t>
            </a:r>
            <a:r>
              <a:rPr lang="cs-CZ" sz="1800" b="1" dirty="0" err="1">
                <a:latin typeface="+mn-lt"/>
              </a:rPr>
              <a:t>palatinum</a:t>
            </a:r>
            <a:r>
              <a:rPr lang="cs-CZ" sz="1800" b="1" dirty="0">
                <a:latin typeface="+mn-lt"/>
              </a:rPr>
              <a:t> </a:t>
            </a:r>
            <a:r>
              <a:rPr lang="cs-CZ" sz="1800" b="1" dirty="0" err="1">
                <a:latin typeface="+mn-lt"/>
              </a:rPr>
              <a:t>majus</a:t>
            </a:r>
            <a:r>
              <a:rPr lang="cs-CZ" sz="1800" b="1" dirty="0">
                <a:latin typeface="+mn-lt"/>
              </a:rPr>
              <a:t> </a:t>
            </a:r>
            <a:r>
              <a:rPr lang="cs-CZ" sz="1800" dirty="0">
                <a:latin typeface="+mn-lt"/>
              </a:rPr>
              <a:t>– párový otvor tvrdého patra, na spojnici distálních částí druhých molárů v oblasti přechodu alveolárního výběžku v tvrdé patro – svodná anestesie </a:t>
            </a:r>
          </a:p>
        </p:txBody>
      </p:sp>
    </p:spTree>
    <p:extLst>
      <p:ext uri="{BB962C8B-B14F-4D97-AF65-F5344CB8AC3E}">
        <p14:creationId xmlns:p14="http://schemas.microsoft.com/office/powerpoint/2010/main" val="2865770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38D0F2A-9B26-5749-B995-804F88657A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4E73B52-3CF9-FE4A-B414-09FC8BC317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32</a:t>
            </a:fld>
            <a:endParaRPr lang="cs-CZ" alt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EB9ECAF-04AD-7246-AB7E-D46986E3B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378000"/>
            <a:ext cx="7515587" cy="5501258"/>
          </a:xfrm>
          <a:prstGeom prst="rect">
            <a:avLst/>
          </a:prstGeom>
          <a:noFill/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1A0D03E6-E96A-1047-9BEF-97631857FE02}"/>
              </a:ext>
            </a:extLst>
          </p:cNvPr>
          <p:cNvSpPr/>
          <p:nvPr/>
        </p:nvSpPr>
        <p:spPr bwMode="auto">
          <a:xfrm>
            <a:off x="7515225" y="5286375"/>
            <a:ext cx="742950" cy="9416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8E9F668-9C29-4243-A52D-E3A21E353604}"/>
              </a:ext>
            </a:extLst>
          </p:cNvPr>
          <p:cNvSpPr txBox="1"/>
          <p:nvPr/>
        </p:nvSpPr>
        <p:spPr>
          <a:xfrm>
            <a:off x="6299200" y="420052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600" dirty="0">
                <a:highlight>
                  <a:srgbClr val="FFFF00"/>
                </a:highlight>
                <a:latin typeface="+mn-lt"/>
              </a:rPr>
              <a:t>parasympatikus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D55A51C-BBC3-FC41-AE9D-C0627B49C15A}"/>
              </a:ext>
            </a:extLst>
          </p:cNvPr>
          <p:cNvSpPr txBox="1"/>
          <p:nvPr/>
        </p:nvSpPr>
        <p:spPr>
          <a:xfrm>
            <a:off x="4808589" y="4212638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600" dirty="0">
                <a:highlight>
                  <a:srgbClr val="FFFF00"/>
                </a:highlight>
                <a:latin typeface="+mn-lt"/>
              </a:rPr>
              <a:t>sympatikus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0EB3D8B-B7C9-A646-BEF1-95FCA46ACEB2}"/>
              </a:ext>
            </a:extLst>
          </p:cNvPr>
          <p:cNvSpPr txBox="1"/>
          <p:nvPr/>
        </p:nvSpPr>
        <p:spPr>
          <a:xfrm>
            <a:off x="4808589" y="4417785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inervace cév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A22E6CE-B3B8-6043-8EDA-5F4F4E98AFC7}"/>
              </a:ext>
            </a:extLst>
          </p:cNvPr>
          <p:cNvSpPr txBox="1"/>
          <p:nvPr/>
        </p:nvSpPr>
        <p:spPr>
          <a:xfrm>
            <a:off x="5939250" y="4451841"/>
            <a:ext cx="3151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 err="1">
                <a:latin typeface="+mn-lt"/>
              </a:rPr>
              <a:t>sekretomotorická</a:t>
            </a:r>
            <a:r>
              <a:rPr lang="cs-CZ" sz="1400" dirty="0">
                <a:latin typeface="+mn-lt"/>
              </a:rPr>
              <a:t> inervace pro žlázy slzní, nosní, patrové a nosohltanové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B3CA2BA-1929-9D4A-B26F-B184F28245D8}"/>
              </a:ext>
            </a:extLst>
          </p:cNvPr>
          <p:cNvSpPr txBox="1"/>
          <p:nvPr/>
        </p:nvSpPr>
        <p:spPr>
          <a:xfrm>
            <a:off x="4533588" y="5226376"/>
            <a:ext cx="3531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n. </a:t>
            </a:r>
            <a:r>
              <a:rPr lang="cs-CZ" sz="1600" dirty="0" err="1">
                <a:latin typeface="+mn-lt"/>
              </a:rPr>
              <a:t>canalis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pterygoidei</a:t>
            </a:r>
            <a:r>
              <a:rPr lang="cs-CZ" sz="1600" dirty="0">
                <a:latin typeface="+mn-lt"/>
              </a:rPr>
              <a:t> – </a:t>
            </a:r>
            <a:r>
              <a:rPr lang="cs-CZ" sz="1600" dirty="0" err="1">
                <a:latin typeface="+mn-lt"/>
              </a:rPr>
              <a:t>Vidian</a:t>
            </a:r>
            <a:r>
              <a:rPr lang="cs-CZ" sz="1600" dirty="0">
                <a:latin typeface="+mn-lt"/>
              </a:rPr>
              <a:t> nerve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9D6C20C-4E42-0B42-B3BF-D0A87B2F4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343" y="253089"/>
            <a:ext cx="4278922" cy="231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06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EE270D6-8C5A-C441-9536-7D7FA7CCE0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AD71BC0-AEB8-6D48-B179-2A2A01D443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33</a:t>
            </a:fld>
            <a:endParaRPr lang="cs-CZ" alt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8421E65-F728-E343-A133-7854F3D18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25" y="378000"/>
            <a:ext cx="7919999" cy="5454940"/>
          </a:xfrm>
          <a:prstGeom prst="rect">
            <a:avLst/>
          </a:prstGeom>
          <a:noFill/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18A1A459-118C-764C-B7B6-FBEA38371A43}"/>
              </a:ext>
            </a:extLst>
          </p:cNvPr>
          <p:cNvSpPr/>
          <p:nvPr/>
        </p:nvSpPr>
        <p:spPr bwMode="auto">
          <a:xfrm>
            <a:off x="9315450" y="5243513"/>
            <a:ext cx="969888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7DDBD94-924F-E849-B95F-D8077041440C}"/>
              </a:ext>
            </a:extLst>
          </p:cNvPr>
          <p:cNvSpPr txBox="1"/>
          <p:nvPr/>
        </p:nvSpPr>
        <p:spPr>
          <a:xfrm>
            <a:off x="8640000" y="350870"/>
            <a:ext cx="316864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0" u="none" strike="noStrike" dirty="0">
                <a:solidFill>
                  <a:srgbClr val="212529"/>
                </a:solidFill>
                <a:effectLst/>
                <a:latin typeface="system-ui"/>
              </a:rPr>
              <a:t>chorda </a:t>
            </a:r>
            <a:r>
              <a:rPr lang="cs-CZ" sz="2000" b="1" i="0" u="none" strike="noStrike" dirty="0" err="1">
                <a:solidFill>
                  <a:srgbClr val="212529"/>
                </a:solidFill>
                <a:effectLst/>
                <a:latin typeface="system-ui"/>
              </a:rPr>
              <a:t>tympani</a:t>
            </a:r>
            <a:r>
              <a:rPr lang="cs-CZ" sz="2000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0" strike="noStrike" dirty="0">
                <a:effectLst/>
                <a:latin typeface="+mn-lt"/>
              </a:rPr>
              <a:t>vede parasympatickou složku pro podčelistní, podjazykovou a jazykové žlázy a chuť z předních 2/3 jazyka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i="0" strike="noStrike" dirty="0"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p</a:t>
            </a:r>
            <a:r>
              <a:rPr lang="cs-CZ" sz="1600" i="0" strike="noStrike" dirty="0">
                <a:effectLst/>
                <a:latin typeface="+mn-lt"/>
              </a:rPr>
              <a:t>rochází skrze středoušní dutinu a </a:t>
            </a:r>
            <a:r>
              <a:rPr lang="cs-CZ" sz="1600" i="1" strike="noStrike" dirty="0" err="1">
                <a:effectLst/>
                <a:latin typeface="+mn-lt"/>
              </a:rPr>
              <a:t>fissura</a:t>
            </a:r>
            <a:r>
              <a:rPr lang="cs-CZ" sz="1600" i="1" strike="noStrike" dirty="0">
                <a:effectLst/>
                <a:latin typeface="+mn-lt"/>
              </a:rPr>
              <a:t> </a:t>
            </a:r>
            <a:r>
              <a:rPr lang="cs-CZ" sz="1600" i="1" strike="noStrike" dirty="0" err="1">
                <a:effectLst/>
                <a:latin typeface="+mn-lt"/>
              </a:rPr>
              <a:t>petrotympanica</a:t>
            </a:r>
            <a:r>
              <a:rPr lang="cs-CZ" sz="1600" i="0" strike="noStrike" dirty="0">
                <a:effectLst/>
                <a:latin typeface="+mn-lt"/>
              </a:rPr>
              <a:t> do </a:t>
            </a:r>
            <a:r>
              <a:rPr lang="cs-CZ" sz="1600" i="1" strike="noStrike" dirty="0" err="1">
                <a:effectLst/>
                <a:latin typeface="+mn-lt"/>
              </a:rPr>
              <a:t>fossa</a:t>
            </a:r>
            <a:r>
              <a:rPr lang="cs-CZ" sz="1600" i="1" strike="noStrike" dirty="0">
                <a:effectLst/>
                <a:latin typeface="+mn-lt"/>
              </a:rPr>
              <a:t> </a:t>
            </a:r>
            <a:r>
              <a:rPr lang="cs-CZ" sz="1600" i="1" strike="noStrike" dirty="0" err="1">
                <a:effectLst/>
                <a:latin typeface="+mn-lt"/>
              </a:rPr>
              <a:t>infratemporalis</a:t>
            </a:r>
            <a:r>
              <a:rPr lang="cs-CZ" sz="1600" i="0" strike="noStrike" dirty="0">
                <a:effectLst/>
                <a:latin typeface="+mn-lt"/>
              </a:rPr>
              <a:t>, kde se spojuje s n. </a:t>
            </a:r>
            <a:r>
              <a:rPr lang="cs-CZ" sz="1600" i="0" strike="noStrike" dirty="0" err="1">
                <a:effectLst/>
                <a:latin typeface="+mn-lt"/>
              </a:rPr>
              <a:t>lingualis</a:t>
            </a:r>
            <a:r>
              <a:rPr lang="cs-CZ" sz="1600" i="0" strike="noStrike" dirty="0">
                <a:effectLst/>
                <a:latin typeface="+mn-lt"/>
              </a:rPr>
              <a:t> (větev n. </a:t>
            </a:r>
            <a:r>
              <a:rPr lang="cs-CZ" sz="1600" i="0" strike="noStrike" dirty="0" err="1">
                <a:effectLst/>
                <a:latin typeface="+mn-lt"/>
              </a:rPr>
              <a:t>mandibularis</a:t>
            </a:r>
            <a:r>
              <a:rPr lang="cs-CZ" sz="1600" i="0" strike="noStrike" dirty="0">
                <a:effectLst/>
                <a:latin typeface="+mn-lt"/>
              </a:rPr>
              <a:t> z </a:t>
            </a:r>
            <a:r>
              <a:rPr lang="cs-CZ" sz="1600" i="0" strike="noStrike" dirty="0">
                <a:effectLst/>
                <a:latin typeface="+mn-lt"/>
                <a:hlinkClick r:id="rId3" tooltip="N. V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n. V</a:t>
            </a:r>
            <a:r>
              <a:rPr lang="cs-CZ" sz="1600" i="0" strike="noStrike" dirty="0">
                <a:effectLst/>
                <a:latin typeface="+mn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i="0" strike="noStrike" dirty="0"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p</a:t>
            </a:r>
            <a:r>
              <a:rPr lang="cs-CZ" sz="1600" i="0" strike="noStrike" dirty="0">
                <a:effectLst/>
                <a:latin typeface="+mn-lt"/>
              </a:rPr>
              <a:t>arasympatická vlákna jsou přepojena v </a:t>
            </a:r>
            <a:r>
              <a:rPr lang="cs-CZ" sz="1600" i="1" strike="noStrike" dirty="0">
                <a:effectLst/>
                <a:latin typeface="+mn-lt"/>
              </a:rPr>
              <a:t>ganglion </a:t>
            </a:r>
            <a:r>
              <a:rPr lang="cs-CZ" sz="1600" i="1" strike="noStrike" dirty="0" err="1">
                <a:effectLst/>
                <a:latin typeface="+mn-lt"/>
              </a:rPr>
              <a:t>submandibulare</a:t>
            </a:r>
            <a:endParaRPr lang="cs-CZ" sz="1600" i="1" strike="noStrike" dirty="0"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z </a:t>
            </a:r>
            <a:r>
              <a:rPr lang="cs-CZ" sz="1600" i="0" strike="noStrike" dirty="0">
                <a:effectLst/>
                <a:latin typeface="+mn-lt"/>
              </a:rPr>
              <a:t>n. </a:t>
            </a:r>
            <a:r>
              <a:rPr lang="cs-CZ" sz="1600" i="0" strike="noStrike" dirty="0" err="1">
                <a:effectLst/>
                <a:latin typeface="+mn-lt"/>
              </a:rPr>
              <a:t>lingualis</a:t>
            </a:r>
            <a:r>
              <a:rPr lang="cs-CZ" sz="1600" i="0" strike="noStrike" dirty="0">
                <a:effectLst/>
                <a:latin typeface="+mn-lt"/>
              </a:rPr>
              <a:t>  vedou do chorda </a:t>
            </a:r>
            <a:r>
              <a:rPr lang="cs-CZ" sz="1600" i="0" strike="noStrike" dirty="0" err="1">
                <a:effectLst/>
                <a:latin typeface="+mn-lt"/>
              </a:rPr>
              <a:t>tympani</a:t>
            </a:r>
            <a:r>
              <a:rPr lang="cs-CZ" sz="1600" i="0" strike="noStrike" dirty="0">
                <a:effectLst/>
                <a:latin typeface="+mn-lt"/>
              </a:rPr>
              <a:t> senzorické chuťové vlákna z </a:t>
            </a:r>
            <a:r>
              <a:rPr lang="cs-CZ" sz="1600" i="0" strike="noStrike" dirty="0" err="1">
                <a:effectLst/>
                <a:latin typeface="+mn-lt"/>
              </a:rPr>
              <a:t>predných</a:t>
            </a:r>
            <a:r>
              <a:rPr lang="cs-CZ" sz="1600" i="0" strike="noStrike" dirty="0">
                <a:effectLst/>
                <a:latin typeface="+mn-lt"/>
              </a:rPr>
              <a:t> 2/3 jazyka</a:t>
            </a:r>
          </a:p>
          <a:p>
            <a:pPr algn="l"/>
            <a:endParaRPr lang="cs-CZ" sz="2800" dirty="0" err="1">
              <a:latin typeface="+mn-lt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DFA672B-FE6C-4046-8A63-E8B8B03DBF41}"/>
              </a:ext>
            </a:extLst>
          </p:cNvPr>
          <p:cNvSpPr/>
          <p:nvPr/>
        </p:nvSpPr>
        <p:spPr bwMode="auto">
          <a:xfrm>
            <a:off x="7489371" y="5243513"/>
            <a:ext cx="1150629" cy="9844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6997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86189BE-1DF9-6340-8863-801E1856C0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541FD2B-258D-2F42-A474-F6B4742070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0FE2E20-306D-9E43-883C-2FE6FDE2F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Poranění lebky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FA2F74AE-ED67-5C41-A5E2-9D3A444C63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1678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82EB9EC-1DA9-094D-846E-B1B554B6D2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32A748A-33BA-BC49-BC39-F7F73D21B4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67FA2C26-7892-484C-94C6-CEAF70832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6287" y="1125538"/>
            <a:ext cx="11361600" cy="698497"/>
          </a:xfrm>
        </p:spPr>
        <p:txBody>
          <a:bodyPr/>
          <a:lstStyle/>
          <a:p>
            <a:pPr marL="342900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</a:rPr>
              <a:t>primární </a:t>
            </a:r>
            <a:r>
              <a:rPr lang="cs-CZ" altLang="cs-CZ" dirty="0" err="1">
                <a:latin typeface="Arial" panose="020B0604020202020204" pitchFamily="34" charset="0"/>
              </a:rPr>
              <a:t>x</a:t>
            </a:r>
            <a:r>
              <a:rPr lang="cs-CZ" altLang="cs-CZ" dirty="0">
                <a:latin typeface="Arial" panose="020B0604020202020204" pitchFamily="34" charset="0"/>
              </a:rPr>
              <a:t> sekundární</a:t>
            </a:r>
          </a:p>
          <a:p>
            <a:pPr marL="342900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</a:rPr>
              <a:t>fokální </a:t>
            </a:r>
            <a:r>
              <a:rPr lang="cs-CZ" altLang="cs-CZ" dirty="0" err="1">
                <a:latin typeface="Arial" panose="020B0604020202020204" pitchFamily="34" charset="0"/>
              </a:rPr>
              <a:t>x</a:t>
            </a:r>
            <a:r>
              <a:rPr lang="cs-CZ" altLang="cs-CZ" dirty="0">
                <a:latin typeface="Arial" panose="020B0604020202020204" pitchFamily="34" charset="0"/>
              </a:rPr>
              <a:t> difúzní</a:t>
            </a:r>
          </a:p>
          <a:p>
            <a:pPr marL="342900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</a:rPr>
              <a:t>otevřené </a:t>
            </a:r>
            <a:r>
              <a:rPr lang="cs-CZ" altLang="cs-CZ" dirty="0" err="1">
                <a:latin typeface="Arial" panose="020B0604020202020204" pitchFamily="34" charset="0"/>
              </a:rPr>
              <a:t>x</a:t>
            </a:r>
            <a:r>
              <a:rPr lang="cs-CZ" altLang="cs-CZ" dirty="0">
                <a:latin typeface="Arial" panose="020B0604020202020204" pitchFamily="34" charset="0"/>
              </a:rPr>
              <a:t> zavřené</a:t>
            </a:r>
          </a:p>
          <a:p>
            <a:pPr marL="342900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</a:rPr>
              <a:t>penetrující </a:t>
            </a:r>
            <a:r>
              <a:rPr lang="cs-CZ" altLang="cs-CZ" dirty="0" err="1">
                <a:latin typeface="Arial" panose="020B0604020202020204" pitchFamily="34" charset="0"/>
              </a:rPr>
              <a:t>x</a:t>
            </a:r>
            <a:r>
              <a:rPr lang="cs-CZ" altLang="cs-CZ" dirty="0">
                <a:latin typeface="Arial" panose="020B0604020202020204" pitchFamily="34" charset="0"/>
              </a:rPr>
              <a:t> nepenetrující</a:t>
            </a:r>
          </a:p>
          <a:p>
            <a:pPr marL="342900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</a:rPr>
              <a:t>bez dislokace. X fraktury s dislokací</a:t>
            </a:r>
          </a:p>
          <a:p>
            <a:pPr marL="342900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</a:rPr>
              <a:t>jednoduché </a:t>
            </a:r>
            <a:r>
              <a:rPr lang="cs-CZ" altLang="cs-CZ" dirty="0" err="1">
                <a:latin typeface="Arial" panose="020B0604020202020204" pitchFamily="34" charset="0"/>
              </a:rPr>
              <a:t>x</a:t>
            </a:r>
            <a:r>
              <a:rPr lang="cs-CZ" altLang="cs-CZ" dirty="0">
                <a:latin typeface="Arial" panose="020B0604020202020204" pitchFamily="34" charset="0"/>
              </a:rPr>
              <a:t> vícečetné 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238346D-D639-F84F-9D84-11DFF024AB5A}"/>
              </a:ext>
            </a:extLst>
          </p:cNvPr>
          <p:cNvSpPr txBox="1"/>
          <p:nvPr/>
        </p:nvSpPr>
        <p:spPr>
          <a:xfrm>
            <a:off x="2301876" y="4838701"/>
            <a:ext cx="91582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3600" b="1" dirty="0">
                <a:solidFill>
                  <a:srgbClr val="FFFF00"/>
                </a:solidFill>
                <a:latin typeface="Arial" panose="020B0604020202020204" pitchFamily="34" charset="0"/>
              </a:rPr>
              <a:t>Poranění lebky bývají zpravidla spojena                                    s poškozením mozku !</a:t>
            </a:r>
            <a:endParaRPr lang="cs-CZ" altLang="cs-CZ" sz="36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l"/>
            <a:endParaRPr lang="cs-CZ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78685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7DD9093-AA02-1047-9595-3C8BD6CB6E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4EBCF90-00AB-C941-8687-704483288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46283F7-141E-0648-A785-05BDD40BE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402" y="1125538"/>
            <a:ext cx="11361600" cy="1171580"/>
          </a:xfrm>
        </p:spPr>
        <p:txBody>
          <a:bodyPr/>
          <a:lstStyle/>
          <a:p>
            <a:r>
              <a:rPr lang="cs-CZ" dirty="0"/>
              <a:t>Etiologie poranění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6F99467E-3E58-4C40-A621-52576802C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0002" y="2297118"/>
            <a:ext cx="11361600" cy="698497"/>
          </a:xfrm>
        </p:spPr>
        <p:txBody>
          <a:bodyPr/>
          <a:lstStyle/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Arial" panose="020B0604020202020204" pitchFamily="34" charset="0"/>
              </a:rPr>
              <a:t>úder tvrdým pohybujícím se předmětem </a:t>
            </a:r>
            <a:r>
              <a:rPr lang="cs-CZ" altLang="cs-CZ" sz="2400" b="1" i="1" dirty="0">
                <a:latin typeface="Arial" panose="020B0604020202020204" pitchFamily="34" charset="0"/>
              </a:rPr>
              <a:t>                                                                                     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Arial" panose="020B0604020202020204" pitchFamily="34" charset="0"/>
              </a:rPr>
              <a:t>náraz hlavy o stacionární tvrdý předmět                                                                       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Arial" panose="020B0604020202020204" pitchFamily="34" charset="0"/>
              </a:rPr>
              <a:t>kompresní působení </a:t>
            </a:r>
            <a:r>
              <a:rPr lang="cs-CZ" altLang="cs-CZ" sz="2400" dirty="0">
                <a:latin typeface="Arial" panose="020B0604020202020204" pitchFamily="34" charset="0"/>
              </a:rPr>
              <a:t>(mezi  2 předměty)</a:t>
            </a:r>
          </a:p>
          <a:p>
            <a:pPr marL="342900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Arial" panose="020B0604020202020204" pitchFamily="34" charset="0"/>
              </a:rPr>
              <a:t>bez přímého mech. působení na lebku </a:t>
            </a:r>
            <a:r>
              <a:rPr lang="cs-CZ" altLang="cs-CZ" sz="2400" dirty="0">
                <a:latin typeface="Arial" panose="020B0604020202020204" pitchFamily="34" charset="0"/>
              </a:rPr>
              <a:t>(střídání akcelerace a </a:t>
            </a:r>
            <a:r>
              <a:rPr lang="cs-CZ" altLang="cs-CZ" sz="2400" dirty="0" err="1">
                <a:latin typeface="Arial" panose="020B0604020202020204" pitchFamily="34" charset="0"/>
              </a:rPr>
              <a:t>decelerace</a:t>
            </a:r>
            <a:r>
              <a:rPr lang="cs-CZ" altLang="cs-CZ" sz="2400" dirty="0">
                <a:latin typeface="Arial" panose="020B0604020202020204" pitchFamily="34" charset="0"/>
              </a:rPr>
              <a:t> – dopravní úrazy)</a:t>
            </a:r>
          </a:p>
          <a:p>
            <a:pPr marL="342900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b="1" dirty="0">
                <a:latin typeface="Arial" panose="020B0604020202020204" pitchFamily="34" charset="0"/>
              </a:rPr>
              <a:t>rotační síly </a:t>
            </a:r>
            <a:r>
              <a:rPr lang="cs-CZ" altLang="cs-CZ" dirty="0">
                <a:latin typeface="Arial" panose="020B0604020202020204" pitchFamily="34" charset="0"/>
              </a:rPr>
              <a:t>(střižný mechanismus)</a:t>
            </a: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6" name="Picture 8" descr="image">
            <a:extLst>
              <a:ext uri="{FF2B5EF4-FFF2-40B4-BE49-F238E27FC236}">
                <a16:creationId xmlns:a16="http://schemas.microsoft.com/office/drawing/2014/main" id="{20B4817A-6308-3A4A-AE7D-E567B30A7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125" y="4334700"/>
            <a:ext cx="42068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F20C39F-E366-2647-BE9E-95BC914083E6}"/>
              </a:ext>
            </a:extLst>
          </p:cNvPr>
          <p:cNvSpPr txBox="1"/>
          <p:nvPr/>
        </p:nvSpPr>
        <p:spPr>
          <a:xfrm>
            <a:off x="1884402" y="5529503"/>
            <a:ext cx="568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buClrTx/>
              <a:buSzTx/>
            </a:pPr>
            <a:r>
              <a:rPr lang="cs-CZ" altLang="cs-CZ" sz="1600" dirty="0">
                <a:solidFill>
                  <a:srgbClr val="FFFF00"/>
                </a:solidFill>
                <a:latin typeface="Arial" panose="020B0604020202020204" pitchFamily="34" charset="0"/>
              </a:rPr>
              <a:t>Střídání tenzních a kompresních sil působících na mozek</a:t>
            </a:r>
          </a:p>
        </p:txBody>
      </p:sp>
    </p:spTree>
    <p:extLst>
      <p:ext uri="{BB962C8B-B14F-4D97-AF65-F5344CB8AC3E}">
        <p14:creationId xmlns:p14="http://schemas.microsoft.com/office/powerpoint/2010/main" val="419164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5970DFD-D4D3-7243-982D-D52F8AF38F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1743054-DBAB-E744-9781-3D5FD77155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84EAD61-892F-2546-A199-3A965AFA3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715" y="1125538"/>
            <a:ext cx="11361600" cy="1171580"/>
          </a:xfrm>
        </p:spPr>
        <p:txBody>
          <a:bodyPr/>
          <a:lstStyle/>
          <a:p>
            <a:r>
              <a:rPr lang="cs-CZ" altLang="cs-CZ" b="1" dirty="0">
                <a:latin typeface="Arial" panose="020B0604020202020204" pitchFamily="34" charset="0"/>
              </a:rPr>
              <a:t>Druh a rozsah </a:t>
            </a:r>
            <a:r>
              <a:rPr lang="cs-CZ" altLang="cs-CZ" b="1" dirty="0" err="1">
                <a:latin typeface="Arial" panose="020B0604020202020204" pitchFamily="34" charset="0"/>
              </a:rPr>
              <a:t>zl</a:t>
            </a:r>
            <a:r>
              <a:rPr lang="cs-CZ" altLang="cs-CZ" b="1" dirty="0">
                <a:latin typeface="Arial" panose="020B0604020202020204" pitchFamily="34" charset="0"/>
              </a:rPr>
              <a:t>. lebky závisí na:</a:t>
            </a:r>
            <a:br>
              <a:rPr lang="cs-CZ" altLang="cs-CZ" dirty="0"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DFDBC41-F2C5-C244-8B8C-4B1FE2EF0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2297118"/>
            <a:ext cx="11361600" cy="698497"/>
          </a:xfrm>
        </p:spPr>
        <p:txBody>
          <a:bodyPr/>
          <a:lstStyle/>
          <a:p>
            <a:pPr marL="342900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Arial" panose="020B0604020202020204" pitchFamily="34" charset="0"/>
              </a:rPr>
              <a:t>rozměrech, hmotnosti, tvaru, konzistenci a elasticitě předmětu                                                                                    </a:t>
            </a:r>
          </a:p>
          <a:p>
            <a:pPr marL="342900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Arial" panose="020B0604020202020204" pitchFamily="34" charset="0"/>
              </a:rPr>
              <a:t>směru, rychlosti a velikosti síly úderu                                    </a:t>
            </a:r>
          </a:p>
          <a:p>
            <a:pPr marL="342900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Arial" panose="020B0604020202020204" pitchFamily="34" charset="0"/>
              </a:rPr>
              <a:t>pohybu hlavy po nárazu</a:t>
            </a:r>
          </a:p>
          <a:p>
            <a:pPr marL="342900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b="1" u="sng" dirty="0">
                <a:latin typeface="Arial" panose="020B0604020202020204" pitchFamily="34" charset="0"/>
              </a:rPr>
              <a:t>místě násilí</a:t>
            </a:r>
            <a:r>
              <a:rPr lang="cs-CZ" altLang="cs-CZ" sz="2400" b="1" dirty="0">
                <a:latin typeface="Arial" panose="020B0604020202020204" pitchFamily="34" charset="0"/>
              </a:rPr>
              <a:t>  </a:t>
            </a:r>
            <a:r>
              <a:rPr lang="cs-CZ" altLang="cs-CZ" sz="2400" dirty="0">
                <a:latin typeface="Arial" panose="020B0604020202020204" pitchFamily="34" charset="0"/>
              </a:rPr>
              <a:t>(tloušťka kosti, zakřivení)</a:t>
            </a:r>
            <a:endParaRPr lang="cs-CZ" altLang="cs-CZ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b="1" u="sng" dirty="0">
                <a:latin typeface="Arial" panose="020B0604020202020204" pitchFamily="34" charset="0"/>
              </a:rPr>
              <a:t>elasticitě lebky</a:t>
            </a:r>
            <a:r>
              <a:rPr lang="cs-CZ" altLang="cs-CZ" sz="2400" dirty="0">
                <a:latin typeface="Arial" panose="020B0604020202020204" pitchFamily="34" charset="0"/>
              </a:rPr>
              <a:t>,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</a:rPr>
              <a:t>věku</a:t>
            </a:r>
            <a:endParaRPr lang="cs-CZ" altLang="cs-CZ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Arial" panose="020B0604020202020204" pitchFamily="34" charset="0"/>
              </a:rPr>
              <a:t>zlomeniny v důsledku patolog. procesů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01704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C51B55-0831-6749-BC41-21E4044DDC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B92B44-7312-3F47-8694-9E0581955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D3E79B-782C-0B43-8965-9FE49A5E0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814" y="1778000"/>
            <a:ext cx="11361600" cy="1171580"/>
          </a:xfrm>
        </p:spPr>
        <p:txBody>
          <a:bodyPr/>
          <a:lstStyle/>
          <a:p>
            <a:r>
              <a:rPr lang="cs-CZ" dirty="0" err="1"/>
              <a:t>Zlomeiny</a:t>
            </a:r>
            <a:r>
              <a:rPr lang="cs-CZ" dirty="0"/>
              <a:t> klenby lební</a:t>
            </a:r>
            <a:br>
              <a:rPr lang="cs-CZ" dirty="0"/>
            </a:br>
            <a:br>
              <a:rPr lang="cs-CZ" dirty="0"/>
            </a:br>
            <a:r>
              <a:rPr lang="cs-CZ" dirty="0"/>
              <a:t>Zlomeniny </a:t>
            </a:r>
            <a:r>
              <a:rPr lang="cs-CZ" dirty="0" err="1"/>
              <a:t>baze</a:t>
            </a:r>
            <a:r>
              <a:rPr lang="cs-CZ" dirty="0"/>
              <a:t> lební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A16720F3-133A-F444-BC85-063F99CF96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4827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5FC1FB1-81AF-9240-BA3F-EC70DB67EE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783EB7-6C60-9B4A-9E96-2396E6CEF4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E9755F0-62F2-A747-A8D7-6ABA36EB1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402" y="1433510"/>
            <a:ext cx="11361600" cy="1171580"/>
          </a:xfrm>
        </p:spPr>
        <p:txBody>
          <a:bodyPr/>
          <a:lstStyle/>
          <a:p>
            <a:r>
              <a:rPr lang="cs-CZ" dirty="0"/>
              <a:t>Zlomeniny klenby lební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A078B05-765D-E448-A08C-A9F89A9DC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4687" y="2255841"/>
            <a:ext cx="9713775" cy="698497"/>
          </a:xfrm>
        </p:spPr>
        <p:txBody>
          <a:bodyPr/>
          <a:lstStyle/>
          <a:p>
            <a:r>
              <a:rPr lang="cs-CZ" altLang="cs-CZ" sz="2800" b="1" dirty="0">
                <a:solidFill>
                  <a:srgbClr val="FFFF00"/>
                </a:solidFill>
                <a:latin typeface="Arial" panose="020B0604020202020204" pitchFamily="34" charset="0"/>
              </a:rPr>
              <a:t>Lineární - </a:t>
            </a:r>
            <a:r>
              <a:rPr lang="cs-CZ" altLang="cs-CZ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fissura</a:t>
            </a:r>
            <a:r>
              <a:rPr lang="cs-CZ" altLang="cs-CZ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</a:rPr>
              <a:t>(působení násilí na velkou plochu)</a:t>
            </a:r>
            <a:r>
              <a:rPr lang="cs-CZ" altLang="cs-CZ" sz="2800" dirty="0">
                <a:latin typeface="Arial" panose="020B0604020202020204" pitchFamily="34" charset="0"/>
              </a:rPr>
              <a:t>                  </a:t>
            </a:r>
          </a:p>
          <a:p>
            <a:r>
              <a:rPr lang="cs-CZ" altLang="cs-CZ" sz="2800" b="1" dirty="0">
                <a:solidFill>
                  <a:srgbClr val="FFFF00"/>
                </a:solidFill>
                <a:latin typeface="Arial" panose="020B0604020202020204" pitchFamily="34" charset="0"/>
              </a:rPr>
              <a:t>Impresivní fraktura </a:t>
            </a:r>
            <a:r>
              <a:rPr lang="cs-CZ" altLang="cs-CZ" sz="2400" dirty="0">
                <a:latin typeface="Arial" panose="020B0604020202020204" pitchFamily="34" charset="0"/>
              </a:rPr>
              <a:t>(při lokálním působení na malou plochu)                                    </a:t>
            </a:r>
            <a:r>
              <a:rPr lang="cs-CZ" altLang="cs-CZ" sz="2800" b="1" dirty="0">
                <a:solidFill>
                  <a:srgbClr val="FFFF00"/>
                </a:solidFill>
                <a:latin typeface="Arial" panose="020B0604020202020204" pitchFamily="34" charset="0"/>
              </a:rPr>
              <a:t>Tříštivá zlomenina </a:t>
            </a:r>
            <a:r>
              <a:rPr lang="cs-CZ" altLang="cs-CZ" sz="2400" dirty="0">
                <a:latin typeface="Arial" panose="020B0604020202020204" pitchFamily="34" charset="0"/>
              </a:rPr>
              <a:t>(při velké intenzitě násilí)</a:t>
            </a:r>
            <a:endParaRPr lang="cs-CZ" altLang="cs-CZ" sz="2400" b="1" dirty="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6" name="Picture 6" descr="kladívko">
            <a:extLst>
              <a:ext uri="{FF2B5EF4-FFF2-40B4-BE49-F238E27FC236}">
                <a16:creationId xmlns:a16="http://schemas.microsoft.com/office/drawing/2014/main" id="{D21CCC73-FBCD-0446-A068-13F7820A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 t="5933" r="5931" b="8344"/>
          <a:stretch>
            <a:fillRect/>
          </a:stretch>
        </p:blipFill>
        <p:spPr bwMode="auto">
          <a:xfrm>
            <a:off x="7851775" y="3386962"/>
            <a:ext cx="3735387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159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1478FDB-DC97-1245-A071-64AA39FEDB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FBBD52B-0075-264C-BF18-014BA35B4E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96E6A14-5CD7-4B4B-AC17-BAFD713BB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5DDE41B-3B26-CF4F-9E6D-941A1475D0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95C153E-C709-7448-925E-C47BA9CCF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737" y="1039352"/>
            <a:ext cx="9838363" cy="508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163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47DA93-162E-4A4A-8FDE-2BF53B9E1A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2AE62D2-EC79-9841-A483-148A318CFC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0FCDC9B-7120-0D43-A19A-38859F320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265" y="1192210"/>
            <a:ext cx="11361600" cy="1171580"/>
          </a:xfrm>
        </p:spPr>
        <p:txBody>
          <a:bodyPr/>
          <a:lstStyle/>
          <a:p>
            <a:r>
              <a:rPr lang="cs-CZ" altLang="cs-CZ" b="1" dirty="0">
                <a:latin typeface="Arial" panose="020B0604020202020204" pitchFamily="34" charset="0"/>
              </a:rPr>
              <a:t>Lineární fraktury</a:t>
            </a:r>
            <a:br>
              <a:rPr lang="cs-CZ" altLang="cs-CZ" b="1" dirty="0">
                <a:solidFill>
                  <a:srgbClr val="FFCC00"/>
                </a:solidFill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3FE02F57-2D56-E342-A7D6-B9AAE481E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1439" y="2019300"/>
            <a:ext cx="11361600" cy="698497"/>
          </a:xfrm>
        </p:spPr>
        <p:txBody>
          <a:bodyPr/>
          <a:lstStyle/>
          <a:p>
            <a:pPr marL="342900" indent="-3429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</a:rPr>
              <a:t>nejčastější, bez </a:t>
            </a:r>
            <a:r>
              <a:rPr lang="cs-CZ" altLang="cs-CZ" sz="2400" dirty="0" err="1">
                <a:latin typeface="Arial" panose="020B0604020202020204" pitchFamily="34" charset="0"/>
              </a:rPr>
              <a:t>dislok</a:t>
            </a:r>
            <a:r>
              <a:rPr lang="cs-CZ" altLang="cs-CZ" sz="2400" dirty="0">
                <a:latin typeface="Arial" panose="020B0604020202020204" pitchFamily="34" charset="0"/>
              </a:rPr>
              <a:t>., přímé násilí na velkou plochu</a:t>
            </a:r>
          </a:p>
          <a:p>
            <a:endParaRPr lang="cs-CZ" dirty="0"/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C1BB436D-0EAE-D248-BF60-F0F1E80A6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65" y="2663386"/>
            <a:ext cx="3151187" cy="320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>
            <a:extLst>
              <a:ext uri="{FF2B5EF4-FFF2-40B4-BE49-F238E27FC236}">
                <a16:creationId xmlns:a16="http://schemas.microsoft.com/office/drawing/2014/main" id="{AE721E30-0B14-A441-9624-6EB13316B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0" b="24199"/>
          <a:stretch>
            <a:fillRect/>
          </a:stretch>
        </p:blipFill>
        <p:spPr bwMode="auto">
          <a:xfrm>
            <a:off x="6003885" y="2609077"/>
            <a:ext cx="426085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969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A9306D-6E63-5547-B39B-338A5C01CE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852EC0C-4F94-A64F-863B-C6000EE00A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980BAB-F762-E74A-95F9-08BDA1981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690" y="1192210"/>
            <a:ext cx="11361600" cy="1171580"/>
          </a:xfrm>
        </p:spPr>
        <p:txBody>
          <a:bodyPr/>
          <a:lstStyle/>
          <a:p>
            <a:r>
              <a:rPr lang="cs-CZ" altLang="cs-CZ" sz="4400" b="1" dirty="0">
                <a:latin typeface="Arial" panose="020B0604020202020204" pitchFamily="34" charset="0"/>
              </a:rPr>
              <a:t>Impresivní fraktura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AEECA60F-8E8E-A74E-9974-309F728D10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2144727"/>
            <a:ext cx="11361600" cy="698497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</a:rPr>
              <a:t>většinou s </a:t>
            </a:r>
            <a:r>
              <a:rPr lang="cs-CZ" altLang="cs-CZ" sz="2400" dirty="0" err="1">
                <a:latin typeface="Arial" panose="020B0604020202020204" pitchFamily="34" charset="0"/>
              </a:rPr>
              <a:t>poškoz</a:t>
            </a:r>
            <a:r>
              <a:rPr lang="cs-CZ" altLang="cs-CZ" sz="2400" dirty="0">
                <a:latin typeface="Arial" panose="020B0604020202020204" pitchFamily="34" charset="0"/>
              </a:rPr>
              <a:t>. mozku, </a:t>
            </a:r>
            <a:r>
              <a:rPr lang="cs-CZ" altLang="cs-CZ" sz="2400" dirty="0" err="1">
                <a:latin typeface="Arial" panose="020B0604020202020204" pitchFamily="34" charset="0"/>
              </a:rPr>
              <a:t>dislok</a:t>
            </a:r>
            <a:r>
              <a:rPr lang="cs-CZ" altLang="cs-CZ" sz="2400" dirty="0">
                <a:latin typeface="Arial" panose="020B0604020202020204" pitchFamily="34" charset="0"/>
              </a:rPr>
              <a:t>. úlomků do dutiny lební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</a:rPr>
              <a:t>při </a:t>
            </a:r>
            <a:r>
              <a:rPr lang="cs-CZ" altLang="cs-CZ" sz="2400" dirty="0" err="1">
                <a:latin typeface="Arial" panose="020B0604020202020204" pitchFamily="34" charset="0"/>
              </a:rPr>
              <a:t>poškoz</a:t>
            </a:r>
            <a:r>
              <a:rPr lang="cs-CZ" altLang="cs-CZ" sz="2400" dirty="0">
                <a:latin typeface="Arial" panose="020B0604020202020204" pitchFamily="34" charset="0"/>
              </a:rPr>
              <a:t>. měkkých tkání – otevřené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</a:rPr>
              <a:t>při poškození tvrdé pleny – penetrující </a:t>
            </a:r>
            <a:endParaRPr lang="cs-CZ" altLang="cs-CZ" sz="2400" dirty="0">
              <a:latin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C5BB429D-0A40-E44F-9C5E-CCF565E80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5" t="15839"/>
          <a:stretch>
            <a:fillRect/>
          </a:stretch>
        </p:blipFill>
        <p:spPr bwMode="auto">
          <a:xfrm>
            <a:off x="8307962" y="2843224"/>
            <a:ext cx="3164038" cy="315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kladívko">
            <a:extLst>
              <a:ext uri="{FF2B5EF4-FFF2-40B4-BE49-F238E27FC236}">
                <a16:creationId xmlns:a16="http://schemas.microsoft.com/office/drawing/2014/main" id="{875CFB5B-84B9-E446-AE0E-47633EA70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 t="5933" r="5931" b="8344"/>
          <a:stretch>
            <a:fillRect/>
          </a:stretch>
        </p:blipFill>
        <p:spPr bwMode="auto">
          <a:xfrm>
            <a:off x="4534323" y="3616125"/>
            <a:ext cx="3164039" cy="25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008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993AD4-FAC2-6C4F-B907-22C37C6E75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42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C395FF7-3E3E-3740-B3A3-C03AC721D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altLang="cs-CZ" b="1"/>
              <a:t>'ping pong' </a:t>
            </a:r>
            <a:r>
              <a:rPr lang="cs-CZ" altLang="cs-CZ" b="1" err="1"/>
              <a:t>fracture</a:t>
            </a:r>
            <a:br>
              <a:rPr lang="cs-CZ" altLang="cs-CZ" b="1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4ABB79B-6C07-B749-8551-7A68C803B2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>
            <a:normAutofit/>
          </a:bodyPr>
          <a:lstStyle/>
          <a:p>
            <a:pPr marL="342900" indent="-342900">
              <a:lnSpc>
                <a:spcPct val="104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sz="1900"/>
              <a:t>u </a:t>
            </a:r>
            <a:r>
              <a:rPr lang="cs-CZ" altLang="cs-CZ" sz="1900" err="1"/>
              <a:t>novoroz</a:t>
            </a:r>
            <a:r>
              <a:rPr lang="cs-CZ" altLang="cs-CZ" sz="1900"/>
              <a:t>., není patrná lomná linie – elastické kosti 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endParaRPr lang="cs-CZ" sz="1900"/>
          </a:p>
        </p:txBody>
      </p:sp>
      <p:pic>
        <p:nvPicPr>
          <p:cNvPr id="6" name="Obrázek 2">
            <a:extLst>
              <a:ext uri="{FF2B5EF4-FFF2-40B4-BE49-F238E27FC236}">
                <a16:creationId xmlns:a16="http://schemas.microsoft.com/office/drawing/2014/main" id="{CBA33227-1831-FB4B-83C5-975FD03D8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" r="5707"/>
          <a:stretch/>
        </p:blipFill>
        <p:spPr bwMode="auto">
          <a:xfrm>
            <a:off x="6096000" y="10"/>
            <a:ext cx="6096000" cy="685798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B327729-74CD-CA46-8295-C542BF6B7D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3913360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173AFE1-060A-764D-8433-B47ABF879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4AD3C89-3C66-0148-8DDD-6F68D2EE6F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4A647A2-0951-3C4B-914E-687F6BCA9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977" y="1433510"/>
            <a:ext cx="11361600" cy="117158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altLang="cs-CZ" sz="4400" b="1" dirty="0">
                <a:latin typeface="Arial" panose="020B0604020202020204" pitchFamily="34" charset="0"/>
              </a:rPr>
              <a:t>Tříštivá zlomenina</a:t>
            </a:r>
            <a:br>
              <a:rPr lang="cs-CZ" altLang="cs-CZ" sz="4400" b="1" dirty="0">
                <a:solidFill>
                  <a:srgbClr val="FFCC00"/>
                </a:solidFill>
                <a:latin typeface="Arial" panose="020B0604020202020204" pitchFamily="34" charset="0"/>
              </a:rPr>
            </a:br>
            <a:br>
              <a:rPr lang="cs-CZ" altLang="cs-CZ" sz="3600" dirty="0"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6B9A9AE-4925-CD47-887B-16DB157AA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400" y="2255841"/>
            <a:ext cx="11361600" cy="698497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dirty="0"/>
              <a:t>více kostních úlomků </a:t>
            </a:r>
          </a:p>
        </p:txBody>
      </p:sp>
      <p:pic>
        <p:nvPicPr>
          <p:cNvPr id="6" name="Picture 8" descr="DepressedSkullFracture49">
            <a:extLst>
              <a:ext uri="{FF2B5EF4-FFF2-40B4-BE49-F238E27FC236}">
                <a16:creationId xmlns:a16="http://schemas.microsoft.com/office/drawing/2014/main" id="{448C7C89-3838-B14F-B806-5DA3BBFC8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870" y="1703388"/>
            <a:ext cx="441373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222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F8E1C46-E7DD-A54B-B07E-14ABCEE5F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518420-9264-3A41-B536-537ED38918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C9BAA0-0C74-DA46-82D5-0FAB7EA3E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289" y="1125538"/>
            <a:ext cx="11361600" cy="1171580"/>
          </a:xfrm>
        </p:spPr>
        <p:txBody>
          <a:bodyPr/>
          <a:lstStyle/>
          <a:p>
            <a:r>
              <a:rPr lang="cs-CZ" dirty="0" err="1"/>
              <a:t>Zlomeiny</a:t>
            </a:r>
            <a:r>
              <a:rPr lang="cs-CZ" dirty="0"/>
              <a:t> </a:t>
            </a:r>
            <a:r>
              <a:rPr lang="cs-CZ" dirty="0" err="1"/>
              <a:t>baze</a:t>
            </a:r>
            <a:r>
              <a:rPr lang="cs-CZ" dirty="0"/>
              <a:t> lební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39B0DB1B-A8D5-F44F-BFD5-6414DDE26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400" y="2019300"/>
            <a:ext cx="11361600" cy="698497"/>
          </a:xfrm>
        </p:spPr>
        <p:txBody>
          <a:bodyPr/>
          <a:lstStyle/>
          <a:p>
            <a:r>
              <a:rPr lang="cs-CZ" altLang="cs-CZ" sz="2400" dirty="0">
                <a:latin typeface="Arial" panose="020B0604020202020204" pitchFamily="34" charset="0"/>
              </a:rPr>
              <a:t>Nejčastěji  jako následek </a:t>
            </a:r>
            <a:r>
              <a:rPr lang="cs-CZ" altLang="cs-CZ" b="1" dirty="0">
                <a:latin typeface="Arial" panose="020B0604020202020204" pitchFamily="34" charset="0"/>
              </a:rPr>
              <a:t>nepřímého násilí  </a:t>
            </a:r>
            <a:r>
              <a:rPr lang="cs-CZ" altLang="cs-CZ" sz="2400" b="1" dirty="0">
                <a:latin typeface="Arial" panose="020B0604020202020204" pitchFamily="34" charset="0"/>
              </a:rPr>
              <a:t>- CT vyšetření – zlatý standard</a:t>
            </a:r>
          </a:p>
          <a:p>
            <a:endParaRPr lang="cs-CZ" altLang="cs-CZ" b="1" dirty="0">
              <a:latin typeface="Arial" panose="020B0604020202020204" pitchFamily="34" charset="0"/>
            </a:endParaRPr>
          </a:p>
          <a:p>
            <a:r>
              <a:rPr lang="cs-CZ" altLang="cs-CZ" sz="2400" b="1" dirty="0">
                <a:latin typeface="Arial" panose="020B0604020202020204" pitchFamily="34" charset="0"/>
              </a:rPr>
              <a:t>Závažné </a:t>
            </a:r>
            <a:r>
              <a:rPr lang="cs-CZ" altLang="cs-CZ" sz="2400" dirty="0">
                <a:latin typeface="Arial" panose="020B0604020202020204" pitchFamily="34" charset="0"/>
              </a:rPr>
              <a:t>– poranění důležitých částí mozku - kmene, BG, …</a:t>
            </a:r>
          </a:p>
          <a:p>
            <a:endParaRPr lang="cs-CZ" altLang="cs-CZ" dirty="0"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i="1" dirty="0">
                <a:latin typeface="Arial" panose="020B0604020202020204" pitchFamily="34" charset="0"/>
              </a:rPr>
              <a:t>izolované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i="1" dirty="0">
                <a:latin typeface="Arial" panose="020B0604020202020204" pitchFamily="34" charset="0"/>
              </a:rPr>
              <a:t>prodloužením zlomenin klenby lebeční</a:t>
            </a:r>
          </a:p>
          <a:p>
            <a:endParaRPr lang="cs-CZ" altLang="cs-CZ" sz="2400" dirty="0">
              <a:latin typeface="Arial" panose="020B0604020202020204" pitchFamily="34" charset="0"/>
            </a:endParaRPr>
          </a:p>
          <a:p>
            <a:endParaRPr lang="cs-CZ" altLang="cs-CZ" sz="2400" dirty="0">
              <a:latin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61315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4105E9-65EC-D74A-B374-EAC056DCC4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B68394D-01A4-BC4B-BC7C-4F6D139D35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1DD1490-D903-4A4E-BC5A-4DB356A15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113" y="889674"/>
            <a:ext cx="10171838" cy="1171580"/>
          </a:xfrm>
        </p:spPr>
        <p:txBody>
          <a:bodyPr/>
          <a:lstStyle/>
          <a:p>
            <a:r>
              <a:rPr lang="cs-CZ" altLang="cs-CZ" sz="3200" dirty="0">
                <a:latin typeface="Arial" panose="020B0604020202020204" pitchFamily="34" charset="0"/>
              </a:rPr>
              <a:t>Zákonitosti šíření lomných štěrbin z klenby na spodinu lebeční– predilekční místa</a:t>
            </a:r>
            <a:br>
              <a:rPr lang="cs-CZ" altLang="cs-CZ" sz="4400" dirty="0">
                <a:latin typeface="Arial" panose="020B0604020202020204" pitchFamily="34" charset="0"/>
              </a:rPr>
            </a:br>
            <a:endParaRPr lang="cs-CZ" dirty="0"/>
          </a:p>
        </p:txBody>
      </p:sp>
      <p:pic>
        <p:nvPicPr>
          <p:cNvPr id="6" name="Picture 5" descr="frbase4">
            <a:extLst>
              <a:ext uri="{FF2B5EF4-FFF2-40B4-BE49-F238E27FC236}">
                <a16:creationId xmlns:a16="http://schemas.microsoft.com/office/drawing/2014/main" id="{01476C47-4D0A-074C-982F-9CAECF8F6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92" y="2243138"/>
            <a:ext cx="20605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frbase3">
            <a:extLst>
              <a:ext uri="{FF2B5EF4-FFF2-40B4-BE49-F238E27FC236}">
                <a16:creationId xmlns:a16="http://schemas.microsoft.com/office/drawing/2014/main" id="{FAC1BACC-ABB8-3D4F-88AC-154D4E9FC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483" y="3635612"/>
            <a:ext cx="20796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frbase1">
            <a:extLst>
              <a:ext uri="{FF2B5EF4-FFF2-40B4-BE49-F238E27FC236}">
                <a16:creationId xmlns:a16="http://schemas.microsoft.com/office/drawing/2014/main" id="{C8CDB2AF-0853-004D-B67D-A9A34843E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232" y="2243138"/>
            <a:ext cx="19558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fr">
            <a:extLst>
              <a:ext uri="{FF2B5EF4-FFF2-40B4-BE49-F238E27FC236}">
                <a16:creationId xmlns:a16="http://schemas.microsoft.com/office/drawing/2014/main" id="{7F494425-43A8-0B4F-AB32-E7BC6B92D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353" y="3947350"/>
            <a:ext cx="1900238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frbase2">
            <a:extLst>
              <a:ext uri="{FF2B5EF4-FFF2-40B4-BE49-F238E27FC236}">
                <a16:creationId xmlns:a16="http://schemas.microsoft.com/office/drawing/2014/main" id="{8E574E04-2755-4943-B792-7A65BEBBF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715" y="2093911"/>
            <a:ext cx="1941512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6896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B52DB00-8F8A-5044-A956-A90EE4435F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B1CDF2B-8859-254D-B82A-0B8962993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4F3ECA2-A120-7A47-81F9-9A3E6597C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D844EC85-73A7-AF42-91A9-274927428B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4" descr="fr_base">
            <a:extLst>
              <a:ext uri="{FF2B5EF4-FFF2-40B4-BE49-F238E27FC236}">
                <a16:creationId xmlns:a16="http://schemas.microsoft.com/office/drawing/2014/main" id="{4A0C1784-8CDF-2B4F-8E22-160CAADEF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600923"/>
            <a:ext cx="4464050" cy="562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2246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C8A06AD-CCFA-B34A-A119-8568966CF2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26E19DE-0715-824F-8AD2-981F642A4B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7B8537A-AD05-A04D-B59D-1C7F118FA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415" y="1192210"/>
            <a:ext cx="11361600" cy="1171580"/>
          </a:xfrm>
        </p:spPr>
        <p:txBody>
          <a:bodyPr/>
          <a:lstStyle/>
          <a:p>
            <a:r>
              <a:rPr lang="cs-CZ" altLang="cs-CZ" b="1" dirty="0">
                <a:latin typeface="Arial" panose="020B0604020202020204" pitchFamily="34" charset="0"/>
              </a:rPr>
              <a:t>Příznaky zlomenin </a:t>
            </a:r>
            <a:r>
              <a:rPr lang="cs-CZ" altLang="cs-CZ" b="1" dirty="0" err="1">
                <a:latin typeface="Arial" panose="020B0604020202020204" pitchFamily="34" charset="0"/>
              </a:rPr>
              <a:t>baze</a:t>
            </a:r>
            <a:r>
              <a:rPr lang="cs-CZ" altLang="cs-CZ" b="1" dirty="0">
                <a:latin typeface="Arial" panose="020B0604020202020204" pitchFamily="34" charset="0"/>
              </a:rPr>
              <a:t> lební</a:t>
            </a:r>
            <a:r>
              <a:rPr lang="cs-CZ" altLang="cs-CZ" sz="3600" b="1" dirty="0"/>
              <a:t>                          </a:t>
            </a:r>
            <a:br>
              <a:rPr lang="cs-CZ" altLang="cs-CZ" sz="4000" b="1" dirty="0">
                <a:solidFill>
                  <a:schemeClr val="folHlink"/>
                </a:solidFill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0C579F5E-4134-8B4A-A072-B5D66F811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438" y="2208214"/>
            <a:ext cx="11361600" cy="698497"/>
          </a:xfrm>
        </p:spPr>
        <p:txBody>
          <a:bodyPr/>
          <a:lstStyle/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b="1" dirty="0" err="1">
                <a:latin typeface="Arial" panose="020B0604020202020204" pitchFamily="34" charset="0"/>
              </a:rPr>
              <a:t>liquororrhea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</a:rPr>
              <a:t>(</a:t>
            </a:r>
            <a:r>
              <a:rPr lang="cs-CZ" altLang="cs-CZ" sz="2400" dirty="0" err="1">
                <a:latin typeface="Arial" panose="020B0604020202020204" pitchFamily="34" charset="0"/>
              </a:rPr>
              <a:t>rhinorrhea</a:t>
            </a:r>
            <a:r>
              <a:rPr lang="cs-CZ" altLang="cs-CZ" sz="2400" dirty="0">
                <a:latin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</a:rPr>
              <a:t>otorrhea</a:t>
            </a:r>
            <a:r>
              <a:rPr lang="cs-CZ" altLang="cs-CZ" sz="2400" dirty="0">
                <a:latin typeface="Arial" panose="020B0604020202020204" pitchFamily="34" charset="0"/>
              </a:rPr>
              <a:t>)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b="1" dirty="0" err="1">
                <a:latin typeface="Arial" panose="020B0604020202020204" pitchFamily="34" charset="0"/>
              </a:rPr>
              <a:t>pneumocephalus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endParaRPr lang="cs-CZ" altLang="cs-CZ" b="1" dirty="0">
              <a:solidFill>
                <a:schemeClr val="folHlink"/>
              </a:solidFill>
              <a:latin typeface="Arial" panose="020B0604020202020204" pitchFamily="34" charset="0"/>
              <a:sym typeface="Wingdings 2" panose="05020102010507070707" pitchFamily="18" charset="2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Arial" panose="020B0604020202020204" pitchFamily="34" charset="0"/>
              </a:rPr>
              <a:t>poruchy funkce hlavových nervů  </a:t>
            </a:r>
            <a:endParaRPr lang="cs-CZ" altLang="cs-CZ" sz="2400" b="1" dirty="0">
              <a:solidFill>
                <a:schemeClr val="folHlink"/>
              </a:solidFill>
              <a:latin typeface="Arial" panose="020B0604020202020204" pitchFamily="34" charset="0"/>
              <a:sym typeface="Wingdings 2" panose="05020102010507070707" pitchFamily="18" charset="2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Arial" panose="020B0604020202020204" pitchFamily="34" charset="0"/>
              </a:rPr>
              <a:t>brýlový hematom, epistaxe, </a:t>
            </a:r>
            <a:r>
              <a:rPr lang="cs-CZ" altLang="cs-CZ" sz="2400" b="1" dirty="0" err="1">
                <a:latin typeface="Arial" panose="020B0604020202020204" pitchFamily="34" charset="0"/>
                <a:sym typeface="Wingdings 2" panose="05020102010507070707" pitchFamily="18" charset="2"/>
              </a:rPr>
              <a:t>haemosinus</a:t>
            </a:r>
            <a:endParaRPr lang="cs-CZ" altLang="cs-CZ" sz="2400" b="1" dirty="0">
              <a:latin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47431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D3B2B94-8B2B-B744-9C42-11BFA188D5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55A66A-BBCC-2E4C-93AC-2545ECF728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9EAED67-5220-A84A-9A92-671DF54BB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239" y="4889622"/>
            <a:ext cx="10904538" cy="117158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altLang="cs-CZ" sz="3600" b="1" dirty="0">
                <a:solidFill>
                  <a:srgbClr val="FFFF00"/>
                </a:solidFill>
                <a:latin typeface="Arial" panose="020B0604020202020204" pitchFamily="34" charset="0"/>
              </a:rPr>
              <a:t>U fraktur spojených s trhlinou </a:t>
            </a:r>
            <a:r>
              <a:rPr lang="cs-CZ" altLang="cs-CZ" sz="3600" b="1" dirty="0" err="1">
                <a:solidFill>
                  <a:srgbClr val="FFFF00"/>
                </a:solidFill>
                <a:latin typeface="Arial" panose="020B0604020202020204" pitchFamily="34" charset="0"/>
              </a:rPr>
              <a:t>dury</a:t>
            </a:r>
            <a:r>
              <a:rPr lang="cs-CZ" altLang="cs-CZ" sz="3600" b="1" dirty="0">
                <a:solidFill>
                  <a:srgbClr val="FFFF00"/>
                </a:solidFill>
                <a:latin typeface="Arial" panose="020B0604020202020204" pitchFamily="34" charset="0"/>
              </a:rPr>
              <a:t> mater </a:t>
            </a:r>
            <a:br>
              <a:rPr lang="cs-CZ" altLang="cs-CZ" sz="3600" b="1" dirty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cs-CZ" altLang="cs-CZ" sz="3600" b="1" dirty="0">
                <a:solidFill>
                  <a:srgbClr val="FFFF00"/>
                </a:solidFill>
                <a:latin typeface="Arial" panose="020B0604020202020204" pitchFamily="34" charset="0"/>
              </a:rPr>
              <a:t>Vysoké riziko vzniku infekce !</a:t>
            </a:r>
            <a:br>
              <a:rPr lang="cs-CZ" altLang="cs-CZ" sz="4400" b="1" dirty="0">
                <a:solidFill>
                  <a:srgbClr val="FF7C80"/>
                </a:solidFill>
                <a:latin typeface="Arial" panose="020B0604020202020204" pitchFamily="34" charset="0"/>
              </a:rPr>
            </a:br>
            <a:endParaRPr lang="cs-CZ" dirty="0"/>
          </a:p>
        </p:txBody>
      </p:sp>
      <p:pic>
        <p:nvPicPr>
          <p:cNvPr id="6" name="Picture 5" descr="zlom_2">
            <a:extLst>
              <a:ext uri="{FF2B5EF4-FFF2-40B4-BE49-F238E27FC236}">
                <a16:creationId xmlns:a16="http://schemas.microsoft.com/office/drawing/2014/main" id="{FC051BCC-17CE-A84E-955D-DD49DD94A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0" y="579621"/>
            <a:ext cx="4572000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sf_otorrhea_320x320">
            <a:extLst>
              <a:ext uri="{FF2B5EF4-FFF2-40B4-BE49-F238E27FC236}">
                <a16:creationId xmlns:a16="http://schemas.microsoft.com/office/drawing/2014/main" id="{F058C426-F832-2C44-8FC5-6C3FBFB73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944" y="579621"/>
            <a:ext cx="3744913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3180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7A73B6B-57D2-5F41-8041-D9C61BB490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8C7C6AE-E3E9-7740-9DE4-E2618BB20D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CFC7940-87AE-D848-8381-62850608A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11" descr="Brýlový hematom">
            <a:extLst>
              <a:ext uri="{FF2B5EF4-FFF2-40B4-BE49-F238E27FC236}">
                <a16:creationId xmlns:a16="http://schemas.microsoft.com/office/drawing/2014/main" id="{5F04FBF4-7E4B-EB49-BF3D-1DC797D10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r="3380"/>
          <a:stretch>
            <a:fillRect/>
          </a:stretch>
        </p:blipFill>
        <p:spPr bwMode="auto">
          <a:xfrm>
            <a:off x="371475" y="1890724"/>
            <a:ext cx="532923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85B63C42-3EEE-4B4A-BD62-5530F19D5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6" b="4492"/>
          <a:stretch>
            <a:fillRect/>
          </a:stretch>
        </p:blipFill>
        <p:spPr bwMode="auto">
          <a:xfrm>
            <a:off x="5727740" y="757243"/>
            <a:ext cx="6318250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D67A024-736F-3742-8A3F-0D3559067513}"/>
              </a:ext>
            </a:extLst>
          </p:cNvPr>
          <p:cNvSpPr txBox="1"/>
          <p:nvPr/>
        </p:nvSpPr>
        <p:spPr>
          <a:xfrm>
            <a:off x="6701647" y="4058868"/>
            <a:ext cx="40575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3600" b="1" dirty="0">
                <a:solidFill>
                  <a:schemeClr val="bg1"/>
                </a:solidFill>
                <a:latin typeface="Arial" panose="020B0604020202020204" pitchFamily="34" charset="0"/>
              </a:rPr>
              <a:t>Brýlový hematom</a:t>
            </a:r>
          </a:p>
          <a:p>
            <a:pPr algn="l"/>
            <a:endParaRPr lang="cs-CZ" sz="2800" dirty="0" err="1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302890E-0F64-5C4F-BB80-B9BE1C4C2520}"/>
              </a:ext>
            </a:extLst>
          </p:cNvPr>
          <p:cNvSpPr txBox="1"/>
          <p:nvPr/>
        </p:nvSpPr>
        <p:spPr>
          <a:xfrm>
            <a:off x="371475" y="5015763"/>
            <a:ext cx="112744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cs-CZ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Mývalí</a:t>
            </a:r>
            <a:r>
              <a:rPr lang="en-US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cs-CZ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oči</a:t>
            </a:r>
            <a:r>
              <a:rPr lang="en-US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(</a:t>
            </a:r>
            <a:r>
              <a:rPr lang="en-US" altLang="cs-CZ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peroorbitální</a:t>
            </a:r>
            <a:r>
              <a:rPr lang="en-US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cs-CZ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ekchymózy</a:t>
            </a:r>
            <a:r>
              <a:rPr lang="en-US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) – </a:t>
            </a:r>
            <a:r>
              <a:rPr lang="en-US" altLang="cs-CZ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podkožní</a:t>
            </a:r>
            <a:r>
              <a:rPr lang="en-US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cs-CZ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periorbitální</a:t>
            </a:r>
            <a:r>
              <a:rPr lang="en-US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cs-CZ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hematom</a:t>
            </a:r>
            <a:r>
              <a:rPr lang="en-US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 (</a:t>
            </a:r>
            <a:r>
              <a:rPr lang="en-US" altLang="cs-CZ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znak</a:t>
            </a:r>
            <a:r>
              <a:rPr lang="en-US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 u </a:t>
            </a:r>
            <a:r>
              <a:rPr lang="en-US" altLang="cs-CZ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zlomenin</a:t>
            </a:r>
            <a:r>
              <a:rPr lang="en-US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cs-CZ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přední</a:t>
            </a:r>
            <a:r>
              <a:rPr lang="en-US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cs-CZ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jámy</a:t>
            </a:r>
            <a:r>
              <a:rPr lang="en-US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 lebni)</a:t>
            </a:r>
          </a:p>
          <a:p>
            <a:endParaRPr lang="cs-CZ" altLang="cs-CZ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/>
            <a:endParaRPr lang="cs-CZ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4429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A85860-3079-F54D-90EE-4FD34F55BE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2D135A9-33F7-5E47-A62F-35C69CCD83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EF2FD35-AD51-674E-B785-F1E22117A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902" y="808831"/>
            <a:ext cx="11361600" cy="1171580"/>
          </a:xfrm>
        </p:spPr>
        <p:txBody>
          <a:bodyPr/>
          <a:lstStyle/>
          <a:p>
            <a:r>
              <a:rPr lang="cs-CZ" dirty="0"/>
              <a:t>Klenba lební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862230D-7ED7-4D4E-AB75-6246FC2683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C54F0DB-2F33-894B-A4B2-6434108C0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82" y="1702086"/>
            <a:ext cx="3179040" cy="4074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7771FAA-C590-3B48-A909-20D7BEDAD6BA}"/>
              </a:ext>
            </a:extLst>
          </p:cNvPr>
          <p:cNvSpPr txBox="1"/>
          <p:nvPr/>
        </p:nvSpPr>
        <p:spPr>
          <a:xfrm>
            <a:off x="4259302" y="1484313"/>
            <a:ext cx="756631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b="1" dirty="0">
                <a:solidFill>
                  <a:schemeClr val="bg1"/>
                </a:solidFill>
                <a:latin typeface="+mn-lt"/>
              </a:rPr>
              <a:t>Zesílená místa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bg1"/>
                </a:solidFill>
                <a:latin typeface="+mn-lt"/>
              </a:rPr>
              <a:t>tubera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frontalia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(výraznější zakřivení, místo odkud začala osifikace)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bg1"/>
                </a:solidFill>
                <a:latin typeface="+mn-lt"/>
              </a:rPr>
              <a:t>tubera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parietalia</a:t>
            </a:r>
            <a:endParaRPr lang="cs-CZ" sz="1800" dirty="0">
              <a:solidFill>
                <a:schemeClr val="bg1"/>
              </a:solidFill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1800" dirty="0" err="1">
                <a:solidFill>
                  <a:schemeClr val="bg1"/>
                </a:solidFill>
                <a:latin typeface="+mn-lt"/>
              </a:rPr>
              <a:t>prot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.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occipitalis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externa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et interna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bg1"/>
                </a:solidFill>
                <a:latin typeface="+mn-lt"/>
              </a:rPr>
              <a:t>okraje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sulcus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sinus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sagitalis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superior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bg1"/>
                </a:solidFill>
                <a:latin typeface="+mn-lt"/>
              </a:rPr>
              <a:t>okraje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sulcus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sinus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transversus</a:t>
            </a:r>
            <a:endParaRPr lang="cs-CZ" sz="1800" dirty="0">
              <a:solidFill>
                <a:schemeClr val="bg1"/>
              </a:solidFill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1800" dirty="0" err="1">
                <a:solidFill>
                  <a:schemeClr val="bg1"/>
                </a:solidFill>
                <a:latin typeface="+mn-lt"/>
              </a:rPr>
              <a:t>linae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temporales</a:t>
            </a:r>
            <a:endParaRPr lang="cs-CZ" sz="1800" dirty="0">
              <a:solidFill>
                <a:schemeClr val="bg1"/>
              </a:solidFill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bg1"/>
              </a:solidFill>
              <a:latin typeface="+mn-lt"/>
            </a:endParaRPr>
          </a:p>
          <a:p>
            <a:pPr algn="l"/>
            <a:r>
              <a:rPr lang="cs-CZ" b="1" dirty="0">
                <a:solidFill>
                  <a:schemeClr val="bg1"/>
                </a:solidFill>
                <a:latin typeface="+mn-lt"/>
              </a:rPr>
              <a:t>Švy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Koronární šev (sutura </a:t>
            </a:r>
            <a:r>
              <a:rPr lang="cs-CZ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coronalis</a:t>
            </a: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) – spojuje kost čelní a temenní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Š</a:t>
            </a: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ípový šev(sutura </a:t>
            </a:r>
            <a:r>
              <a:rPr lang="cs-CZ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sagittalis</a:t>
            </a: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) – spojuje dvě kosti temenní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ambdový (sutura </a:t>
            </a:r>
            <a:r>
              <a:rPr lang="cs-CZ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lambdoidea</a:t>
            </a: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) – spojuje kosti temenní a týlní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Š</a:t>
            </a: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upinový šev (sutura </a:t>
            </a:r>
            <a:r>
              <a:rPr lang="cs-CZ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squamosa</a:t>
            </a:r>
            <a:r>
              <a:rPr lang="cs-CZ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) – spojuje temenní a spánkovou kost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E22515F-C7FE-9D40-9DC4-44EF3C1F1B8B}"/>
              </a:ext>
            </a:extLst>
          </p:cNvPr>
          <p:cNvSpPr txBox="1"/>
          <p:nvPr/>
        </p:nvSpPr>
        <p:spPr>
          <a:xfrm>
            <a:off x="4193788" y="5483007"/>
            <a:ext cx="756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Švy, periost a tvrdá plena spojují kosti klenby do celku, který má vlastnost </a:t>
            </a:r>
            <a:r>
              <a:rPr lang="cs-CZ" altLang="cs-CZ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pérovacícho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 systému</a:t>
            </a:r>
            <a:endParaRPr lang="cs-CZ" sz="1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90645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4AE6057-36D4-4248-A00E-979F99AEBA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C132FF0-D5E8-AD46-855C-314C5CDC40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998830D-D646-6740-990A-07079575D47D}"/>
              </a:ext>
            </a:extLst>
          </p:cNvPr>
          <p:cNvSpPr txBox="1"/>
          <p:nvPr/>
        </p:nvSpPr>
        <p:spPr>
          <a:xfrm>
            <a:off x="540000" y="4848620"/>
            <a:ext cx="1106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Battle sign – </a:t>
            </a:r>
            <a:r>
              <a:rPr lang="en-US" altLang="cs-CZ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ekchymózy</a:t>
            </a:r>
            <a:r>
              <a:rPr lang="en-US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cs-CZ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retroaurikulárně</a:t>
            </a:r>
            <a:r>
              <a:rPr lang="en-US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, u </a:t>
            </a:r>
            <a:r>
              <a:rPr lang="en-US" altLang="cs-CZ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zlomenin</a:t>
            </a:r>
            <a:r>
              <a:rPr lang="en-US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cs-CZ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střední</a:t>
            </a:r>
            <a:r>
              <a:rPr lang="en-US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cs-CZ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jámy</a:t>
            </a:r>
            <a:r>
              <a:rPr lang="en-US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cs-CZ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lební</a:t>
            </a:r>
            <a:r>
              <a:rPr lang="en-US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 - </a:t>
            </a:r>
            <a:r>
              <a:rPr lang="en-US" altLang="cs-CZ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krvácení</a:t>
            </a:r>
            <a:r>
              <a:rPr lang="en-US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 z arteria auricularis posterior</a:t>
            </a:r>
            <a:endParaRPr lang="cs-CZ" sz="2800" dirty="0" err="1">
              <a:latin typeface="+mn-lt"/>
            </a:endParaRPr>
          </a:p>
        </p:txBody>
      </p:sp>
      <p:pic>
        <p:nvPicPr>
          <p:cNvPr id="10" name="Picture 5" descr="Battle%27_sign2">
            <a:extLst>
              <a:ext uri="{FF2B5EF4-FFF2-40B4-BE49-F238E27FC236}">
                <a16:creationId xmlns:a16="http://schemas.microsoft.com/office/drawing/2014/main" id="{C9D5A1D4-D83E-2C41-BF7C-972FA6176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6" t="8484" r="3569" b="7478"/>
          <a:stretch>
            <a:fillRect/>
          </a:stretch>
        </p:blipFill>
        <p:spPr bwMode="auto">
          <a:xfrm>
            <a:off x="3288457" y="255054"/>
            <a:ext cx="7058025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7406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99B67B1-76E7-B942-AFDC-BC55DEC4DA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E830653-368C-5E47-A138-BDF833EA3C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FA2A204-A083-7D49-8689-9AB0D0EB9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702" y="941245"/>
            <a:ext cx="11361600" cy="1171580"/>
          </a:xfrm>
        </p:spPr>
        <p:txBody>
          <a:bodyPr/>
          <a:lstStyle/>
          <a:p>
            <a:r>
              <a:rPr lang="cs-CZ" sz="4000" dirty="0"/>
              <a:t>Komplikace zlomenin lebky – hl. nervy</a:t>
            </a:r>
            <a:br>
              <a:rPr lang="cs-CZ" altLang="cs-CZ" sz="4000" b="1" dirty="0">
                <a:solidFill>
                  <a:schemeClr val="folHlink"/>
                </a:solidFill>
                <a:latin typeface="Arial" panose="020B0604020202020204" pitchFamily="34" charset="0"/>
              </a:rPr>
            </a:br>
            <a:endParaRPr lang="cs-CZ" sz="4000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0C46F5DD-CF13-5C4B-8D55-310B1C6BA1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BDD3417-C59C-FB4F-A015-DA4080C89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511" y="1625684"/>
            <a:ext cx="3761531" cy="4503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8825D3E-1EFB-664B-8159-762EFEFA5DCF}"/>
              </a:ext>
            </a:extLst>
          </p:cNvPr>
          <p:cNvSpPr txBox="1"/>
          <p:nvPr/>
        </p:nvSpPr>
        <p:spPr>
          <a:xfrm>
            <a:off x="6841631" y="1599695"/>
            <a:ext cx="3996607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</a:rPr>
              <a:t>- ztráta čichu (anosmie)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</a:rPr>
              <a:t>II. </a:t>
            </a:r>
            <a: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</a:rPr>
              <a:t>- vypadnutí části nebo  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</a:rPr>
              <a:t>      celého zrak. pole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</a:rPr>
              <a:t>III. </a:t>
            </a:r>
            <a: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</a:rPr>
              <a:t>- poruchy akomodace,   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</a:rPr>
              <a:t>       </a:t>
            </a:r>
            <a:r>
              <a:rPr lang="cs-CZ" altLang="cs-CZ" dirty="0" err="1">
                <a:solidFill>
                  <a:schemeClr val="bg1"/>
                </a:solidFill>
                <a:latin typeface="Arial" panose="020B0604020202020204" pitchFamily="34" charset="0"/>
              </a:rPr>
              <a:t>later</a:t>
            </a:r>
            <a: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</a:rPr>
              <a:t>. strabismus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</a:rPr>
              <a:t>VI. - </a:t>
            </a:r>
            <a: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</a:rPr>
              <a:t>med. strabismus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</a:rPr>
              <a:t>VII. -</a:t>
            </a:r>
            <a: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</a:rPr>
              <a:t> paralýza mim. sv.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</a:rPr>
              <a:t>VIII. </a:t>
            </a:r>
            <a: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</a:rPr>
              <a:t>- porucha sluchu</a:t>
            </a:r>
          </a:p>
          <a:p>
            <a:pPr algn="l"/>
            <a:endParaRPr lang="cs-CZ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98203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33E393C-CBF4-8743-BADF-8062295802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2C535E3-78B6-394C-BCE4-6A29499A2C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DCC91AF-55FA-3D40-84DB-B97E86481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289" y="1061923"/>
            <a:ext cx="11361600" cy="1171580"/>
          </a:xfrm>
        </p:spPr>
        <p:txBody>
          <a:bodyPr/>
          <a:lstStyle/>
          <a:p>
            <a:r>
              <a:rPr lang="cs-CZ" dirty="0"/>
              <a:t>Komplikace zlomenin lebky 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84C73A56-7DF6-AA49-8909-038A5F9AE9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164" y="2233503"/>
            <a:ext cx="11361600" cy="698497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sz="2800" b="1" dirty="0">
                <a:latin typeface="Arial" panose="020B0604020202020204" pitchFamily="34" charset="0"/>
              </a:rPr>
              <a:t>poranění a. </a:t>
            </a:r>
            <a:r>
              <a:rPr lang="cs-CZ" altLang="cs-CZ" sz="2800" b="1" dirty="0" err="1">
                <a:latin typeface="Arial" panose="020B0604020202020204" pitchFamily="34" charset="0"/>
              </a:rPr>
              <a:t>carotis</a:t>
            </a:r>
            <a:r>
              <a:rPr lang="cs-CZ" altLang="cs-CZ" sz="2800" b="1" dirty="0">
                <a:latin typeface="Arial" panose="020B0604020202020204" pitchFamily="34" charset="0"/>
              </a:rPr>
              <a:t> </a:t>
            </a:r>
            <a:r>
              <a:rPr lang="cs-CZ" altLang="cs-CZ" sz="2800" b="1" dirty="0" err="1">
                <a:latin typeface="Arial" panose="020B0604020202020204" pitchFamily="34" charset="0"/>
              </a:rPr>
              <a:t>int</a:t>
            </a:r>
            <a:r>
              <a:rPr lang="cs-CZ" altLang="cs-CZ" sz="2800" b="1" dirty="0">
                <a:latin typeface="Arial" panose="020B0604020202020204" pitchFamily="34" charset="0"/>
              </a:rPr>
              <a:t>.                                                       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sz="2800" b="1" dirty="0">
                <a:latin typeface="Arial" panose="020B0604020202020204" pitchFamily="34" charset="0"/>
              </a:rPr>
              <a:t> poranění žilních splavů                                                            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sz="2800" b="1" dirty="0">
                <a:latin typeface="Arial" panose="020B0604020202020204" pitchFamily="34" charset="0"/>
              </a:rPr>
              <a:t>poranění mozku</a:t>
            </a:r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F3F56F0-5E1D-1845-9CA3-742962ABA85A}"/>
              </a:ext>
            </a:extLst>
          </p:cNvPr>
          <p:cNvSpPr txBox="1"/>
          <p:nvPr/>
        </p:nvSpPr>
        <p:spPr>
          <a:xfrm>
            <a:off x="774799" y="3926001"/>
            <a:ext cx="114172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  <a:latin typeface="Arial" panose="020B0604020202020204" pitchFamily="34" charset="0"/>
              </a:rPr>
              <a:t>Poranění mozku</a:t>
            </a:r>
          </a:p>
          <a:p>
            <a:pPr marL="457200" indent="-4572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chemeClr val="bg1"/>
                </a:solidFill>
                <a:latin typeface="Arial" panose="020B0604020202020204" pitchFamily="34" charset="0"/>
              </a:rPr>
              <a:t>primární: </a:t>
            </a:r>
            <a:r>
              <a:rPr lang="cs-CZ" altLang="cs-CZ" sz="2800" dirty="0">
                <a:solidFill>
                  <a:schemeClr val="bg1"/>
                </a:solidFill>
                <a:latin typeface="Arial" panose="020B0604020202020204" pitchFamily="34" charset="0"/>
              </a:rPr>
              <a:t>komoce, difúzní </a:t>
            </a:r>
            <a:r>
              <a:rPr lang="cs-CZ" altLang="cs-CZ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axonální</a:t>
            </a:r>
            <a:r>
              <a:rPr lang="cs-CZ" altLang="cs-CZ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postižení,kontuze</a:t>
            </a:r>
            <a:r>
              <a:rPr lang="cs-CZ" altLang="cs-CZ" sz="2800" dirty="0">
                <a:solidFill>
                  <a:schemeClr val="bg1"/>
                </a:solidFill>
                <a:latin typeface="Arial" panose="020B0604020202020204" pitchFamily="34" charset="0"/>
              </a:rPr>
              <a:t>, lacerace</a:t>
            </a:r>
          </a:p>
          <a:p>
            <a:pPr marL="457200" indent="-4572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chemeClr val="bg1"/>
                </a:solidFill>
                <a:latin typeface="Arial" panose="020B0604020202020204" pitchFamily="34" charset="0"/>
              </a:rPr>
              <a:t>sekundární: </a:t>
            </a:r>
            <a:r>
              <a:rPr lang="cs-CZ" altLang="cs-CZ" sz="2800" dirty="0">
                <a:solidFill>
                  <a:schemeClr val="bg1"/>
                </a:solidFill>
                <a:latin typeface="Arial" panose="020B0604020202020204" pitchFamily="34" charset="0"/>
              </a:rPr>
              <a:t>hematom, hypoxie mozku, edém mozku, meningitis, posttraumatická epilepsie 			   			</a:t>
            </a:r>
            <a:endParaRPr lang="cs-CZ" altLang="cs-CZ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dirty="0">
                <a:solidFill>
                  <a:schemeClr val="bg1"/>
                </a:solidFill>
                <a:latin typeface="Arial" panose="020B0604020202020204" pitchFamily="34" charset="0"/>
              </a:rPr>
              <a:t>			</a:t>
            </a:r>
            <a:endParaRPr lang="cs-CZ" altLang="cs-CZ" sz="2800" u="sng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/>
            <a:endParaRPr lang="cs-CZ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38962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11358FB-ED3A-2741-BBCC-7CCE81D1C2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E2E21D9-66AB-F84D-A9F1-7E612FD3B5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C6AA920-965E-DF49-860C-1220ECC9B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402" y="1279721"/>
            <a:ext cx="11361600" cy="1171580"/>
          </a:xfrm>
        </p:spPr>
        <p:txBody>
          <a:bodyPr/>
          <a:lstStyle/>
          <a:p>
            <a:r>
              <a:rPr lang="cs-CZ" dirty="0" err="1"/>
              <a:t>Pneumocefalus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EAEE374-37F2-F543-8471-B03DBDA16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400" y="2760680"/>
            <a:ext cx="11361600" cy="698497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dirty="0"/>
              <a:t>přítomnost vzduchu v </a:t>
            </a:r>
            <a:r>
              <a:rPr lang="cs-CZ" dirty="0" err="1"/>
              <a:t>nitrolebí</a:t>
            </a:r>
            <a:endParaRPr lang="cs-CZ" dirty="0"/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dirty="0"/>
              <a:t>pooperačně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dirty="0"/>
              <a:t>po úrazu s natržením tvrdé pleny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926B46F-432A-CE45-99FD-437C9DD56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198800"/>
            <a:ext cx="4800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7831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E174A97-AD11-7940-A655-414CC1A944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2F2AC1-0293-A047-93F1-B9FC25D116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7C762BF-B013-FD4B-9BFE-ACBD830E1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827" y="1328740"/>
            <a:ext cx="11361600" cy="1171580"/>
          </a:xfrm>
        </p:spPr>
        <p:txBody>
          <a:bodyPr/>
          <a:lstStyle/>
          <a:p>
            <a:r>
              <a:rPr lang="cs-CZ" dirty="0"/>
              <a:t>Epidurální hematom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A573B329-92C8-BA41-BDD4-17D0D6E009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2257556"/>
            <a:ext cx="11361600" cy="698497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b="1" dirty="0">
                <a:latin typeface="Arial" panose="020B0604020202020204" pitchFamily="34" charset="0"/>
              </a:rPr>
              <a:t>k</a:t>
            </a:r>
            <a:r>
              <a:rPr lang="cs-CZ" altLang="cs-CZ" sz="2400" b="1" dirty="0">
                <a:latin typeface="Arial" panose="020B0604020202020204" pitchFamily="34" charset="0"/>
              </a:rPr>
              <a:t>rvácení mezi periost lamina </a:t>
            </a:r>
            <a:r>
              <a:rPr lang="cs-CZ" altLang="cs-CZ" sz="2400" b="1" dirty="0" err="1">
                <a:latin typeface="Arial" panose="020B0604020202020204" pitchFamily="34" charset="0"/>
              </a:rPr>
              <a:t>int</a:t>
            </a:r>
            <a:r>
              <a:rPr lang="cs-CZ" altLang="cs-CZ" sz="2400" b="1" dirty="0">
                <a:latin typeface="Arial" panose="020B0604020202020204" pitchFamily="34" charset="0"/>
              </a:rPr>
              <a:t>. a </a:t>
            </a:r>
            <a:r>
              <a:rPr lang="cs-CZ" altLang="cs-CZ" sz="2400" b="1" dirty="0" err="1">
                <a:latin typeface="Arial" panose="020B0604020202020204" pitchFamily="34" charset="0"/>
              </a:rPr>
              <a:t>dura</a:t>
            </a:r>
            <a:r>
              <a:rPr lang="cs-CZ" altLang="cs-CZ" sz="2400" b="1" dirty="0">
                <a:latin typeface="Arial" panose="020B0604020202020204" pitchFamily="34" charset="0"/>
              </a:rPr>
              <a:t> mater 			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</a:rPr>
              <a:t>z větví </a:t>
            </a:r>
            <a:r>
              <a:rPr lang="cs-CZ" altLang="cs-CZ" sz="2400" b="1" dirty="0">
                <a:latin typeface="Arial" panose="020B0604020202020204" pitchFamily="34" charset="0"/>
              </a:rPr>
              <a:t>a. </a:t>
            </a:r>
            <a:r>
              <a:rPr lang="cs-CZ" altLang="cs-CZ" sz="2400" b="1" dirty="0" err="1">
                <a:latin typeface="Arial" panose="020B0604020202020204" pitchFamily="34" charset="0"/>
              </a:rPr>
              <a:t>meningea</a:t>
            </a:r>
            <a:r>
              <a:rPr lang="cs-CZ" altLang="cs-CZ" sz="2400" b="1" dirty="0">
                <a:latin typeface="Arial" panose="020B0604020202020204" pitchFamily="34" charset="0"/>
              </a:rPr>
              <a:t> media                                  </a:t>
            </a:r>
            <a:r>
              <a:rPr lang="cs-CZ" altLang="cs-CZ" sz="2400" dirty="0">
                <a:latin typeface="Arial" panose="020B0604020202020204" pitchFamily="34" charset="0"/>
              </a:rPr>
              <a:t>			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</a:rPr>
              <a:t>z žil </a:t>
            </a:r>
            <a:r>
              <a:rPr lang="cs-CZ" altLang="cs-CZ" sz="2400" dirty="0" err="1">
                <a:latin typeface="Arial" panose="020B0604020202020204" pitchFamily="34" charset="0"/>
              </a:rPr>
              <a:t>diploe</a:t>
            </a:r>
            <a:r>
              <a:rPr lang="cs-CZ" altLang="cs-CZ" sz="2400" dirty="0">
                <a:latin typeface="Arial" panose="020B0604020202020204" pitchFamily="34" charset="0"/>
              </a:rPr>
              <a:t> zlomené kosti                 			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</a:rPr>
              <a:t>z žilních splavů při zlomené kosti</a:t>
            </a:r>
          </a:p>
          <a:p>
            <a:endParaRPr lang="cs-CZ" dirty="0"/>
          </a:p>
        </p:txBody>
      </p:sp>
      <p:graphicFrame>
        <p:nvGraphicFramePr>
          <p:cNvPr id="6" name="Object 7">
            <a:extLst>
              <a:ext uri="{FF2B5EF4-FFF2-40B4-BE49-F238E27FC236}">
                <a16:creationId xmlns:a16="http://schemas.microsoft.com/office/drawing/2014/main" id="{DDB31D12-1982-CC44-B48E-F595FEBCDA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298086"/>
              </p:ext>
            </p:extLst>
          </p:nvPr>
        </p:nvGraphicFramePr>
        <p:xfrm>
          <a:off x="5854700" y="3229426"/>
          <a:ext cx="2284412" cy="2542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Rastrový obrázek" r:id="rId3" imgW="2142857" imgH="2381582" progId="Paint.Picture">
                  <p:embed/>
                </p:oleObj>
              </mc:Choice>
              <mc:Fallback>
                <p:oleObj name="Rastrový obrázek" r:id="rId3" imgW="2142857" imgH="2381582" progId="Paint.Picture">
                  <p:embed/>
                  <p:pic>
                    <p:nvPicPr>
                      <p:cNvPr id="82947" name="Object 7">
                        <a:extLst>
                          <a:ext uri="{FF2B5EF4-FFF2-40B4-BE49-F238E27FC236}">
                            <a16:creationId xmlns:a16="http://schemas.microsoft.com/office/drawing/2014/main" id="{AD6FA918-496B-5383-0254-5888AE9735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512" t="7353" r="6981" b="5956"/>
                      <a:stretch>
                        <a:fillRect/>
                      </a:stretch>
                    </p:blipFill>
                    <p:spPr bwMode="auto">
                      <a:xfrm>
                        <a:off x="5854700" y="3229426"/>
                        <a:ext cx="2284412" cy="25428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>
            <a:extLst>
              <a:ext uri="{FF2B5EF4-FFF2-40B4-BE49-F238E27FC236}">
                <a16:creationId xmlns:a16="http://schemas.microsoft.com/office/drawing/2014/main" id="{5FB0A923-B234-6648-A1A9-A55B8B5433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224928"/>
              </p:ext>
            </p:extLst>
          </p:nvPr>
        </p:nvGraphicFramePr>
        <p:xfrm>
          <a:off x="8502650" y="1763843"/>
          <a:ext cx="2994025" cy="345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Rastrový obrázek" r:id="rId5" imgW="4191585" imgH="4839375" progId="Paint.Picture">
                  <p:embed/>
                </p:oleObj>
              </mc:Choice>
              <mc:Fallback>
                <p:oleObj name="Rastrový obrázek" r:id="rId5" imgW="4191585" imgH="4839375" progId="Paint.Picture">
                  <p:embed/>
                  <p:pic>
                    <p:nvPicPr>
                      <p:cNvPr id="82948" name="Object 8">
                        <a:extLst>
                          <a:ext uri="{FF2B5EF4-FFF2-40B4-BE49-F238E27FC236}">
                            <a16:creationId xmlns:a16="http://schemas.microsoft.com/office/drawing/2014/main" id="{20FE3A11-1838-239C-79CC-E8E2C41B5F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650" y="1763843"/>
                        <a:ext cx="2994025" cy="345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51D54847-7A04-8647-A0F2-E9AC555C1D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551" y="3964223"/>
            <a:ext cx="3970075" cy="20545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21252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7FEFB1F-4115-E547-A623-9B0901D704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EF658A-8AEC-4345-9593-9B47FDC32F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DB6C2DE-E45E-9D49-8647-13BE50BD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115" y="1192210"/>
            <a:ext cx="11361600" cy="1171580"/>
          </a:xfrm>
        </p:spPr>
        <p:txBody>
          <a:bodyPr/>
          <a:lstStyle/>
          <a:p>
            <a:r>
              <a:rPr lang="cs-CZ" dirty="0"/>
              <a:t>Subdurální hematom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B931A93-5DC4-F448-98C1-5B9186FB14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2019300"/>
            <a:ext cx="11361600" cy="698497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b="1" dirty="0">
                <a:latin typeface="Arial" panose="020B0604020202020204" pitchFamily="34" charset="0"/>
              </a:rPr>
              <a:t>k</a:t>
            </a:r>
            <a:r>
              <a:rPr lang="cs-CZ" altLang="cs-CZ" sz="2400" b="1" dirty="0">
                <a:latin typeface="Arial" panose="020B0604020202020204" pitchFamily="34" charset="0"/>
              </a:rPr>
              <a:t>rvácení mezi </a:t>
            </a:r>
            <a:r>
              <a:rPr lang="cs-CZ" altLang="cs-CZ" sz="2400" b="1" dirty="0" err="1">
                <a:latin typeface="Arial" panose="020B0604020202020204" pitchFamily="34" charset="0"/>
              </a:rPr>
              <a:t>dura</a:t>
            </a:r>
            <a:r>
              <a:rPr lang="cs-CZ" altLang="cs-CZ" sz="2400" b="1" dirty="0">
                <a:latin typeface="Arial" panose="020B0604020202020204" pitchFamily="34" charset="0"/>
              </a:rPr>
              <a:t> mater a </a:t>
            </a:r>
            <a:r>
              <a:rPr lang="cs-CZ" altLang="cs-CZ" sz="2400" b="1" dirty="0" err="1">
                <a:latin typeface="Arial" panose="020B0604020202020204" pitchFamily="34" charset="0"/>
              </a:rPr>
              <a:t>arachnoideu</a:t>
            </a:r>
            <a:r>
              <a:rPr lang="cs-CZ" altLang="cs-CZ" sz="2400" b="1" dirty="0">
                <a:latin typeface="Arial" panose="020B0604020202020204" pitchFamily="34" charset="0"/>
              </a:rPr>
              <a:t>                          	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</a:rPr>
              <a:t>z přemosťujících žilních větví a cév na povrchu mozku</a:t>
            </a:r>
          </a:p>
          <a:p>
            <a:endParaRPr lang="cs-CZ" dirty="0"/>
          </a:p>
        </p:txBody>
      </p:sp>
      <p:graphicFrame>
        <p:nvGraphicFramePr>
          <p:cNvPr id="6" name="Object 7">
            <a:extLst>
              <a:ext uri="{FF2B5EF4-FFF2-40B4-BE49-F238E27FC236}">
                <a16:creationId xmlns:a16="http://schemas.microsoft.com/office/drawing/2014/main" id="{475D2D41-F63D-E545-BD43-CF630D6E42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649346"/>
              </p:ext>
            </p:extLst>
          </p:nvPr>
        </p:nvGraphicFramePr>
        <p:xfrm>
          <a:off x="5237163" y="2987210"/>
          <a:ext cx="2974975" cy="3213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Rastrový obrázek" r:id="rId3" imgW="2905531" imgH="3095238" progId="Paint.Picture">
                  <p:embed/>
                </p:oleObj>
              </mc:Choice>
              <mc:Fallback>
                <p:oleObj name="Rastrový obrázek" r:id="rId3" imgW="2905531" imgH="3095238" progId="Paint.Picture">
                  <p:embed/>
                  <p:pic>
                    <p:nvPicPr>
                      <p:cNvPr id="84995" name="Object 7">
                        <a:extLst>
                          <a:ext uri="{FF2B5EF4-FFF2-40B4-BE49-F238E27FC236}">
                            <a16:creationId xmlns:a16="http://schemas.microsoft.com/office/drawing/2014/main" id="{E1F50ED1-28DF-A3D4-6FAD-31F441D002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003" t="7666" r="9003" b="9225"/>
                      <a:stretch>
                        <a:fillRect/>
                      </a:stretch>
                    </p:blipFill>
                    <p:spPr bwMode="auto">
                      <a:xfrm>
                        <a:off x="5237163" y="2987210"/>
                        <a:ext cx="2974975" cy="32135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9">
            <a:extLst>
              <a:ext uri="{FF2B5EF4-FFF2-40B4-BE49-F238E27FC236}">
                <a16:creationId xmlns:a16="http://schemas.microsoft.com/office/drawing/2014/main" id="{F24B2450-6823-0C42-9C7F-EC8D21ADF3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216143"/>
              </p:ext>
            </p:extLst>
          </p:nvPr>
        </p:nvGraphicFramePr>
        <p:xfrm>
          <a:off x="8640000" y="1944687"/>
          <a:ext cx="3221038" cy="410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Rastrový obrázek" r:id="rId5" imgW="4753639" imgH="6058746" progId="Paint.Picture">
                  <p:embed/>
                </p:oleObj>
              </mc:Choice>
              <mc:Fallback>
                <p:oleObj name="Rastrový obrázek" r:id="rId5" imgW="4753639" imgH="6058746" progId="Paint.Picture">
                  <p:embed/>
                  <p:pic>
                    <p:nvPicPr>
                      <p:cNvPr id="84997" name="Object 9">
                        <a:extLst>
                          <a:ext uri="{FF2B5EF4-FFF2-40B4-BE49-F238E27FC236}">
                            <a16:creationId xmlns:a16="http://schemas.microsoft.com/office/drawing/2014/main" id="{8FE46482-9230-F185-F4D1-5B67B899E4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40000" y="1944687"/>
                        <a:ext cx="3221038" cy="410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6C8AAD44-8F74-6B43-BFCD-BECEB18C58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226" y="3355828"/>
            <a:ext cx="3970075" cy="20545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52353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482B81-5B73-6245-89F5-CD1C20DBF2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B4D21D8-3946-024F-8213-EC03B0940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EF5A90D-7F34-9E48-B769-BA42A8ADB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689" y="1125538"/>
            <a:ext cx="11361600" cy="1171580"/>
          </a:xfrm>
        </p:spPr>
        <p:txBody>
          <a:bodyPr/>
          <a:lstStyle/>
          <a:p>
            <a:r>
              <a:rPr lang="cs-CZ" dirty="0" err="1"/>
              <a:t>Intracerebrální</a:t>
            </a:r>
            <a:r>
              <a:rPr lang="cs-CZ" dirty="0"/>
              <a:t> hematom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EF88866E-8DAB-C54F-A5E4-F348351565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019300"/>
            <a:ext cx="11361600" cy="698497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Arial" panose="020B0604020202020204" pitchFamily="34" charset="0"/>
              </a:rPr>
              <a:t>Krvácení v bílé hmotě nejčastěji front. a temp. laloků </a:t>
            </a:r>
            <a:r>
              <a:rPr lang="cs-CZ" altLang="cs-CZ" sz="2400" dirty="0">
                <a:latin typeface="Arial" panose="020B0604020202020204" pitchFamily="34" charset="0"/>
              </a:rPr>
              <a:t>z </a:t>
            </a:r>
            <a:r>
              <a:rPr lang="cs-CZ" altLang="cs-CZ" sz="2400" dirty="0" err="1">
                <a:latin typeface="Arial" panose="020B0604020202020204" pitchFamily="34" charset="0"/>
              </a:rPr>
              <a:t>intracerebrálních</a:t>
            </a:r>
            <a:r>
              <a:rPr lang="cs-CZ" altLang="cs-CZ" sz="2400" dirty="0">
                <a:latin typeface="Arial" panose="020B0604020202020204" pitchFamily="34" charset="0"/>
              </a:rPr>
              <a:t> cév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9D3C0D1-E0CA-9C47-97BF-769BF22D6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49" y="2717797"/>
            <a:ext cx="4220258" cy="317738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B494F36-868A-3943-B254-9421C4389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556" y="2684979"/>
            <a:ext cx="5374607" cy="337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350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2F03DBC-8AF0-D94B-98D5-2DC1BCE9BC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14E93F65-F59D-634E-884A-5B59C1A343A4}"/>
              </a:ext>
            </a:extLst>
          </p:cNvPr>
          <p:cNvGraphicFramePr>
            <a:graphicFrameLocks noGrp="1" noChangeAspect="1"/>
          </p:cNvGraphicFramePr>
          <p:nvPr>
            <p:ph type="pic" sz="quarter" idx="12"/>
            <p:extLst>
              <p:ext uri="{D42A27DB-BD31-4B8C-83A1-F6EECF244321}">
                <p14:modId xmlns:p14="http://schemas.microsoft.com/office/powerpoint/2010/main" val="3605661447"/>
              </p:ext>
            </p:extLst>
          </p:nvPr>
        </p:nvGraphicFramePr>
        <p:xfrm>
          <a:off x="719999" y="1894825"/>
          <a:ext cx="3275421" cy="379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Rastrový obrázek" r:id="rId3" imgW="2619048" imgH="3038095" progId="Paint.Picture">
                  <p:embed/>
                </p:oleObj>
              </mc:Choice>
              <mc:Fallback>
                <p:oleObj name="Rastrový obrázek" r:id="rId3" imgW="2619048" imgH="3038095" progId="Paint.Picture">
                  <p:embed/>
                  <p:pic>
                    <p:nvPicPr>
                      <p:cNvPr id="91138" name="Object 4">
                        <a:extLst>
                          <a:ext uri="{FF2B5EF4-FFF2-40B4-BE49-F238E27FC236}">
                            <a16:creationId xmlns:a16="http://schemas.microsoft.com/office/drawing/2014/main" id="{94831388-920C-E062-6C5D-88AB45B50B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999" y="1894825"/>
                        <a:ext cx="3275421" cy="379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6" descr="Subdural2">
            <a:extLst>
              <a:ext uri="{FF2B5EF4-FFF2-40B4-BE49-F238E27FC236}">
                <a16:creationId xmlns:a16="http://schemas.microsoft.com/office/drawing/2014/main" id="{09331A52-B140-B845-A7B1-77E22F20B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" b="3238"/>
          <a:stretch>
            <a:fillRect/>
          </a:stretch>
        </p:blipFill>
        <p:spPr bwMode="auto">
          <a:xfrm>
            <a:off x="4396946" y="1894825"/>
            <a:ext cx="3398107" cy="379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large-intracerebral-hemorrhage">
            <a:extLst>
              <a:ext uri="{FF2B5EF4-FFF2-40B4-BE49-F238E27FC236}">
                <a16:creationId xmlns:a16="http://schemas.microsoft.com/office/drawing/2014/main" id="{2B815B49-00B2-B64F-813A-807B0DBF4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6" r="-5399"/>
          <a:stretch>
            <a:fillRect/>
          </a:stretch>
        </p:blipFill>
        <p:spPr bwMode="auto">
          <a:xfrm>
            <a:off x="8044249" y="1894825"/>
            <a:ext cx="3142683" cy="377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EF1B503-1031-B142-B755-4B59A043306F}"/>
              </a:ext>
            </a:extLst>
          </p:cNvPr>
          <p:cNvSpPr txBox="1"/>
          <p:nvPr/>
        </p:nvSpPr>
        <p:spPr>
          <a:xfrm>
            <a:off x="575790" y="1232562"/>
            <a:ext cx="3264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solidFill>
                  <a:schemeClr val="bg1"/>
                </a:solidFill>
                <a:latin typeface="+mn-lt"/>
              </a:rPr>
              <a:t>Epidurální krvácení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22F9636-AA62-3847-907B-33EEA3FCED19}"/>
              </a:ext>
            </a:extLst>
          </p:cNvPr>
          <p:cNvSpPr txBox="1"/>
          <p:nvPr/>
        </p:nvSpPr>
        <p:spPr>
          <a:xfrm>
            <a:off x="4162570" y="1232562"/>
            <a:ext cx="3384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solidFill>
                  <a:schemeClr val="bg1"/>
                </a:solidFill>
                <a:latin typeface="+mn-lt"/>
              </a:rPr>
              <a:t>Subdurální krvácení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1A32272-A8C7-2D43-9F13-BCD0A503B735}"/>
              </a:ext>
            </a:extLst>
          </p:cNvPr>
          <p:cNvSpPr txBox="1"/>
          <p:nvPr/>
        </p:nvSpPr>
        <p:spPr>
          <a:xfrm>
            <a:off x="7869575" y="1199349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 err="1">
                <a:solidFill>
                  <a:schemeClr val="bg1"/>
                </a:solidFill>
                <a:latin typeface="+mn-lt"/>
              </a:rPr>
              <a:t>Intracerebralní</a:t>
            </a:r>
            <a:r>
              <a:rPr lang="cs-CZ" sz="2800" dirty="0">
                <a:solidFill>
                  <a:schemeClr val="bg1"/>
                </a:solidFill>
                <a:latin typeface="+mn-lt"/>
              </a:rPr>
              <a:t> krvácení</a:t>
            </a:r>
          </a:p>
        </p:txBody>
      </p:sp>
    </p:spTree>
    <p:extLst>
      <p:ext uri="{BB962C8B-B14F-4D97-AF65-F5344CB8AC3E}">
        <p14:creationId xmlns:p14="http://schemas.microsoft.com/office/powerpoint/2010/main" val="9923125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34D246B-AAC3-7C40-9AB6-00ECD1AA41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5FCB62-A75F-C244-9B54-C562E34BB8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3D461EA-47A3-E844-AAA8-70FE39E7D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Zlomeniny </a:t>
            </a:r>
            <a:r>
              <a:rPr lang="cs-CZ" dirty="0" err="1"/>
              <a:t>splanchnocrania</a:t>
            </a:r>
            <a:br>
              <a:rPr lang="cs-CZ" dirty="0"/>
            </a:br>
            <a:r>
              <a:rPr lang="cs-CZ" dirty="0"/>
              <a:t>	</a:t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0B90BA0-3E0D-134B-916F-1F2752C861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b="1" dirty="0">
                <a:latin typeface="Arial" panose="020B0604020202020204" pitchFamily="34" charset="0"/>
              </a:rPr>
              <a:t>zlomeniny střední obličejové třetiny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58376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E22CD4D-4495-6043-BB63-3A97F938D0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BE55733-DEA2-8045-BD1F-D709203A73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BDDB66-0E07-7245-845E-97F60605C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539" y="1328740"/>
            <a:ext cx="11361600" cy="1171580"/>
          </a:xfrm>
        </p:spPr>
        <p:txBody>
          <a:bodyPr/>
          <a:lstStyle/>
          <a:p>
            <a:r>
              <a:rPr lang="cs-CZ" dirty="0"/>
              <a:t>Etiologie obličejových poranění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6CA5449-827B-F645-95C1-5C84F4DD4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875" y="2443293"/>
            <a:ext cx="11361600" cy="698497"/>
          </a:xfrm>
        </p:spPr>
        <p:txBody>
          <a:bodyPr/>
          <a:lstStyle/>
          <a:p>
            <a:pPr>
              <a:defRPr/>
            </a:pPr>
            <a:r>
              <a:rPr lang="cs-CZ" sz="2800" dirty="0"/>
              <a:t>Větší výskyt u mužů – až 80%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800" dirty="0"/>
          </a:p>
          <a:p>
            <a:pPr>
              <a:defRPr/>
            </a:pPr>
            <a:r>
              <a:rPr lang="cs-CZ" sz="2800" dirty="0"/>
              <a:t>Úrazovost stoupá – nejčastěji agresivní fyzické kontakty mezi lidmi (napadení) </a:t>
            </a:r>
            <a:r>
              <a:rPr lang="cs-CZ" sz="2800" b="1" dirty="0"/>
              <a:t>„kriminální“, </a:t>
            </a:r>
            <a:r>
              <a:rPr lang="cs-CZ" sz="2800" dirty="0"/>
              <a:t>dále dopravní nehody, domácí úrazy, sportovní, pracovní, </a:t>
            </a:r>
            <a:r>
              <a:rPr lang="cs-CZ" sz="2800" dirty="0" err="1"/>
              <a:t>iatrogenní</a:t>
            </a:r>
            <a:r>
              <a:rPr lang="cs-CZ" sz="2800" dirty="0"/>
              <a:t>, </a:t>
            </a:r>
            <a:r>
              <a:rPr lang="cs-CZ" sz="2800" b="1" dirty="0"/>
              <a:t>patologické </a:t>
            </a:r>
            <a:r>
              <a:rPr lang="cs-CZ" sz="2800" dirty="0"/>
              <a:t>(do 0,5%)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0256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BA33E1F-270E-6441-B2EA-CD51D8DB1E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29640F2-925D-7A48-A31A-8822376269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ED21424-10E4-9E42-A17E-5252323FC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008" y="1192210"/>
            <a:ext cx="11361600" cy="1171580"/>
          </a:xfrm>
        </p:spPr>
        <p:txBody>
          <a:bodyPr/>
          <a:lstStyle/>
          <a:p>
            <a:r>
              <a:rPr lang="cs-CZ" dirty="0"/>
              <a:t>Klenba lební u dětí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671936A-877E-934C-A68F-0B5D6B33E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119159"/>
            <a:ext cx="5900698" cy="698497"/>
          </a:xfrm>
        </p:spPr>
        <p:txBody>
          <a:bodyPr/>
          <a:lstStyle/>
          <a:p>
            <a:r>
              <a:rPr lang="cs-CZ" sz="2000" b="1" i="0" u="none" strike="noStrike" dirty="0">
                <a:effectLst/>
                <a:latin typeface="+mn-lt"/>
                <a:cs typeface="Times New Roman" panose="02020603050405020304" pitchFamily="18" charset="0"/>
              </a:rPr>
              <a:t>Fontanela čelní, </a:t>
            </a:r>
            <a:r>
              <a:rPr lang="cs-CZ" sz="2000" b="0" i="0" u="none" strike="noStrike" dirty="0">
                <a:effectLst/>
                <a:latin typeface="+mn-lt"/>
                <a:cs typeface="Times New Roman" panose="02020603050405020304" pitchFamily="18" charset="0"/>
              </a:rPr>
              <a:t>velká či přední (</a:t>
            </a:r>
            <a:r>
              <a:rPr lang="cs-CZ" sz="2000" dirty="0" err="1">
                <a:latin typeface="+mn-lt"/>
                <a:cs typeface="Times New Roman" panose="02020603050405020304" pitchFamily="18" charset="0"/>
              </a:rPr>
              <a:t>f</a:t>
            </a:r>
            <a:r>
              <a:rPr lang="cs-CZ" sz="2000" b="0" i="0" u="none" strike="noStrike" dirty="0" err="1">
                <a:effectLst/>
                <a:latin typeface="+mn-lt"/>
                <a:cs typeface="Times New Roman" panose="02020603050405020304" pitchFamily="18" charset="0"/>
              </a:rPr>
              <a:t>onticulus</a:t>
            </a:r>
            <a:r>
              <a:rPr lang="cs-CZ" sz="2000" b="0" i="0" u="none" strike="noStrike" dirty="0"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cs-CZ" sz="2000" b="0" i="0" u="none" strike="noStrike" dirty="0" err="1">
                <a:effectLst/>
                <a:latin typeface="+mn-lt"/>
                <a:cs typeface="Times New Roman" panose="02020603050405020304" pitchFamily="18" charset="0"/>
              </a:rPr>
              <a:t>anterior</a:t>
            </a:r>
            <a:r>
              <a:rPr lang="cs-CZ" sz="2000" b="0" i="0" u="none" strike="noStrike" dirty="0">
                <a:effectLst/>
                <a:latin typeface="+mn-lt"/>
                <a:cs typeface="Times New Roman" panose="02020603050405020304" pitchFamily="18" charset="0"/>
              </a:rPr>
              <a:t>, major) má tvar kosočtverce, nachází se mezi kosti čelní a temenními kostmi, velikost cca 3×3 cm, srůstá do konce 2 roku života</a:t>
            </a:r>
            <a:endParaRPr lang="cs-CZ" sz="2000" dirty="0">
              <a:latin typeface="+mn-lt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67E63D7-6E48-314E-AD0F-65989689EA69}"/>
              </a:ext>
            </a:extLst>
          </p:cNvPr>
          <p:cNvSpPr txBox="1"/>
          <p:nvPr/>
        </p:nvSpPr>
        <p:spPr>
          <a:xfrm>
            <a:off x="371475" y="3860800"/>
            <a:ext cx="54832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i="0" u="none" strike="noStrike" dirty="0">
                <a:solidFill>
                  <a:schemeClr val="bg1"/>
                </a:solidFill>
                <a:effectLst/>
                <a:latin typeface="+mn-lt"/>
                <a:cs typeface="Times New Roman" panose="02020603050405020304" pitchFamily="18" charset="0"/>
              </a:rPr>
              <a:t>Fontanela týlní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+mn-lt"/>
                <a:cs typeface="Times New Roman" panose="02020603050405020304" pitchFamily="18" charset="0"/>
              </a:rPr>
              <a:t>, malá či zadní (</a:t>
            </a:r>
            <a:r>
              <a:rPr lang="cs-CZ" sz="20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f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+mn-lt"/>
                <a:cs typeface="Times New Roman" panose="02020603050405020304" pitchFamily="18" charset="0"/>
              </a:rPr>
              <a:t>onticulus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cs-CZ" sz="2000" b="0" i="0" u="none" strike="noStrike" dirty="0" err="1">
                <a:solidFill>
                  <a:schemeClr val="bg1"/>
                </a:solidFill>
                <a:effectLst/>
                <a:latin typeface="+mn-lt"/>
                <a:cs typeface="Times New Roman" panose="02020603050405020304" pitchFamily="18" charset="0"/>
              </a:rPr>
              <a:t>posterior</a:t>
            </a:r>
            <a:r>
              <a:rPr lang="cs-CZ" sz="2000" b="0" i="0" u="none" strike="noStrike" dirty="0">
                <a:solidFill>
                  <a:schemeClr val="bg1"/>
                </a:solidFill>
                <a:effectLst/>
                <a:latin typeface="+mn-lt"/>
                <a:cs typeface="Times New Roman" panose="02020603050405020304" pitchFamily="18" charset="0"/>
              </a:rPr>
              <a:t>, minor) má tvar trojúhelníku a je umístěna mezi kostí týlní a temenními kostmi, srůstá 2-3 měsíce po porodu</a:t>
            </a:r>
            <a:endParaRPr lang="cs-CZ" sz="20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3F16A25-E8D0-A040-AD43-B24B4D7A0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561896"/>
            <a:ext cx="5613400" cy="225170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BEA77A5-D839-8449-BE1D-E95CCE44E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96" y="361106"/>
            <a:ext cx="2193776" cy="299359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D470EAD-D747-034E-80F5-70B2B1CAAC68}"/>
              </a:ext>
            </a:extLst>
          </p:cNvPr>
          <p:cNvSpPr txBox="1"/>
          <p:nvPr/>
        </p:nvSpPr>
        <p:spPr>
          <a:xfrm>
            <a:off x="540000" y="5351934"/>
            <a:ext cx="4995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dirty="0">
                <a:solidFill>
                  <a:schemeClr val="bg1"/>
                </a:solidFill>
                <a:latin typeface="+mn-lt"/>
              </a:rPr>
              <a:t>Švy a fontanely – vazivové spojení</a:t>
            </a:r>
          </a:p>
        </p:txBody>
      </p:sp>
    </p:spTree>
    <p:extLst>
      <p:ext uri="{BB962C8B-B14F-4D97-AF65-F5344CB8AC3E}">
        <p14:creationId xmlns:p14="http://schemas.microsoft.com/office/powerpoint/2010/main" val="17337434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B7458C-76A0-394B-A7EF-87660AF7B7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BC5B806-351C-CB40-8139-E98922B2E1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7392AD4-A8AA-BC4C-8A9D-18C64EAAF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402" y="1192210"/>
            <a:ext cx="11361600" cy="1171580"/>
          </a:xfrm>
        </p:spPr>
        <p:txBody>
          <a:bodyPr/>
          <a:lstStyle/>
          <a:p>
            <a:r>
              <a:rPr lang="cs-CZ" dirty="0"/>
              <a:t>Příznaky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D24B1462-C58C-0848-A092-E2E93451B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450" y="2173302"/>
            <a:ext cx="11361600" cy="698497"/>
          </a:xfrm>
        </p:spPr>
        <p:txBody>
          <a:bodyPr/>
          <a:lstStyle/>
          <a:p>
            <a:pPr>
              <a:defRPr/>
            </a:pPr>
            <a:r>
              <a:rPr lang="cs-CZ" sz="2800" b="1" dirty="0"/>
              <a:t>Bolest</a:t>
            </a:r>
            <a:r>
              <a:rPr lang="cs-CZ" sz="2800" dirty="0"/>
              <a:t> – </a:t>
            </a:r>
            <a:r>
              <a:rPr lang="cs-CZ" sz="2800" dirty="0" err="1"/>
              <a:t>spont</a:t>
            </a:r>
            <a:r>
              <a:rPr lang="cs-CZ" sz="2800" dirty="0"/>
              <a:t>. či tlaková</a:t>
            </a:r>
          </a:p>
          <a:p>
            <a:pPr>
              <a:defRPr/>
            </a:pPr>
            <a:r>
              <a:rPr lang="cs-CZ" sz="2800" b="1" dirty="0"/>
              <a:t>Deformace obličeje </a:t>
            </a:r>
            <a:r>
              <a:rPr lang="cs-CZ" sz="2800" dirty="0"/>
              <a:t>– posun úlomků, poranění měkkých </a:t>
            </a:r>
            <a:r>
              <a:rPr lang="cs-CZ" sz="2800" dirty="0" err="1"/>
              <a:t>tk</a:t>
            </a:r>
            <a:r>
              <a:rPr lang="cs-CZ" sz="2800" dirty="0"/>
              <a:t>. (krevní výrony, edém,…)</a:t>
            </a:r>
          </a:p>
          <a:p>
            <a:pPr>
              <a:defRPr/>
            </a:pPr>
            <a:r>
              <a:rPr lang="cs-CZ" sz="2800" b="1" dirty="0"/>
              <a:t>Poruchy okluse </a:t>
            </a:r>
            <a:r>
              <a:rPr lang="cs-CZ" sz="2800" dirty="0"/>
              <a:t>– horní a dolní zubní oblouk si neodpovídají</a:t>
            </a:r>
          </a:p>
          <a:p>
            <a:pPr>
              <a:defRPr/>
            </a:pPr>
            <a:r>
              <a:rPr lang="cs-CZ" sz="2800" b="1" dirty="0"/>
              <a:t>Poruchy funkce </a:t>
            </a:r>
            <a:r>
              <a:rPr lang="cs-CZ" sz="2800" dirty="0"/>
              <a:t>– žvýkací, polykací, řeči, vidění…</a:t>
            </a:r>
          </a:p>
          <a:p>
            <a:pPr>
              <a:defRPr/>
            </a:pPr>
            <a:r>
              <a:rPr lang="cs-CZ" sz="2800" dirty="0" err="1"/>
              <a:t>Patol</a:t>
            </a:r>
            <a:r>
              <a:rPr lang="cs-CZ" sz="2800" dirty="0"/>
              <a:t>. pohyblivost a krepitace úlomků, </a:t>
            </a:r>
            <a:r>
              <a:rPr lang="cs-CZ" sz="2800" dirty="0" err="1"/>
              <a:t>likvorea</a:t>
            </a:r>
            <a:r>
              <a:rPr lang="cs-CZ" sz="2800" dirty="0"/>
              <a:t>, </a:t>
            </a:r>
            <a:r>
              <a:rPr lang="cs-CZ" sz="2800" dirty="0" err="1"/>
              <a:t>poškoz</a:t>
            </a:r>
            <a:r>
              <a:rPr lang="cs-CZ" sz="2800" dirty="0"/>
              <a:t>. hlavových nervů, 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99959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76A9F98-CBC3-B547-ABA4-F9041EA855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123B67-0801-0D4D-998E-685E13FB10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2DA7212-7870-D94D-85FC-36961BA6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002" y="1125538"/>
            <a:ext cx="11361600" cy="1171580"/>
          </a:xfrm>
        </p:spPr>
        <p:txBody>
          <a:bodyPr/>
          <a:lstStyle/>
          <a:p>
            <a:r>
              <a:rPr lang="cs-CZ" sz="4400" dirty="0"/>
              <a:t>Cévní zásobení obličeje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5F5A997-5E21-5240-9AE3-4CBA241F52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1947869"/>
            <a:ext cx="11361600" cy="698497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Velmi </a:t>
            </a:r>
            <a:r>
              <a:rPr lang="cs-CZ" sz="2400" b="1" dirty="0"/>
              <a:t>bohaté</a:t>
            </a:r>
            <a:r>
              <a:rPr lang="cs-CZ" sz="2400" dirty="0"/>
              <a:t>, velké mn. </a:t>
            </a:r>
            <a:r>
              <a:rPr lang="cs-CZ" sz="2400" b="1" dirty="0" err="1"/>
              <a:t>anastomozujících</a:t>
            </a:r>
            <a:r>
              <a:rPr lang="cs-CZ" sz="2400" b="1" dirty="0"/>
              <a:t> kolaterál</a:t>
            </a:r>
            <a:r>
              <a:rPr lang="cs-CZ" sz="2400" dirty="0"/>
              <a:t>, spojky mezi pravou a levou stranou obličeje (příčina tvorby rozsáhlých hematomů, krvácení; ale umožňuje různé rekonstrukční postupy)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 err="1"/>
              <a:t>Orofaciální</a:t>
            </a:r>
            <a:r>
              <a:rPr lang="cs-CZ" sz="2400" dirty="0"/>
              <a:t> oblast zásobena </a:t>
            </a:r>
            <a:r>
              <a:rPr lang="cs-CZ" sz="2400" b="1" dirty="0"/>
              <a:t>větvemi </a:t>
            </a:r>
            <a:r>
              <a:rPr lang="cs-CZ" b="1" dirty="0"/>
              <a:t>art. </a:t>
            </a:r>
            <a:r>
              <a:rPr lang="cs-CZ" b="1" dirty="0" err="1"/>
              <a:t>carotis</a:t>
            </a:r>
            <a:r>
              <a:rPr lang="cs-CZ" b="1" dirty="0"/>
              <a:t> </a:t>
            </a:r>
            <a:r>
              <a:rPr lang="cs-CZ" b="1" dirty="0" err="1"/>
              <a:t>externa</a:t>
            </a:r>
            <a:r>
              <a:rPr lang="cs-CZ" sz="2400" b="1" dirty="0"/>
              <a:t>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/>
              <a:t>    - </a:t>
            </a:r>
            <a:r>
              <a:rPr lang="cs-CZ" sz="2400" dirty="0" err="1"/>
              <a:t>ventr</a:t>
            </a:r>
            <a:r>
              <a:rPr lang="cs-CZ" sz="2400" dirty="0"/>
              <a:t>. větve: </a:t>
            </a:r>
            <a:r>
              <a:rPr lang="cs-CZ" sz="2400" dirty="0" err="1"/>
              <a:t>a.thyr</a:t>
            </a:r>
            <a:r>
              <a:rPr lang="cs-CZ" sz="2400" dirty="0"/>
              <a:t>. sup., </a:t>
            </a:r>
            <a:r>
              <a:rPr lang="cs-CZ" sz="2400" b="1" dirty="0" err="1"/>
              <a:t>a.ling</a:t>
            </a:r>
            <a:r>
              <a:rPr lang="cs-CZ" sz="2400" b="1" dirty="0"/>
              <a:t>., </a:t>
            </a:r>
            <a:r>
              <a:rPr lang="cs-CZ" sz="2400" b="1" dirty="0" err="1"/>
              <a:t>a.fac</a:t>
            </a:r>
            <a:r>
              <a:rPr lang="cs-CZ" sz="24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/>
              <a:t>    - </a:t>
            </a:r>
            <a:r>
              <a:rPr lang="cs-CZ" sz="2400" dirty="0" err="1"/>
              <a:t>dorz</a:t>
            </a:r>
            <a:r>
              <a:rPr lang="cs-CZ" sz="2400" dirty="0"/>
              <a:t>. větve: </a:t>
            </a:r>
            <a:r>
              <a:rPr lang="cs-CZ" sz="2400" dirty="0" err="1"/>
              <a:t>a.st</a:t>
            </a:r>
            <a:r>
              <a:rPr lang="cs-CZ" sz="2400" dirty="0"/>
              <a:t>.-cl-m., </a:t>
            </a:r>
            <a:r>
              <a:rPr lang="cs-CZ" sz="2400" dirty="0" err="1"/>
              <a:t>a.occipit</a:t>
            </a:r>
            <a:r>
              <a:rPr lang="cs-CZ" sz="2400" dirty="0"/>
              <a:t>., </a:t>
            </a:r>
            <a:r>
              <a:rPr lang="cs-CZ" sz="2400" dirty="0" err="1"/>
              <a:t>a.retroauricul</a:t>
            </a:r>
            <a:r>
              <a:rPr lang="cs-CZ" sz="2400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/>
              <a:t>    - med. větve: </a:t>
            </a:r>
            <a:r>
              <a:rPr lang="cs-CZ" sz="2400" dirty="0" err="1"/>
              <a:t>a.phar</a:t>
            </a:r>
            <a:r>
              <a:rPr lang="cs-CZ" sz="2400" dirty="0"/>
              <a:t>. </a:t>
            </a:r>
            <a:r>
              <a:rPr lang="cs-CZ" sz="2400" dirty="0" err="1"/>
              <a:t>asc</a:t>
            </a:r>
            <a:r>
              <a:rPr lang="cs-CZ" sz="2400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/>
              <a:t>    - konečné větve: </a:t>
            </a:r>
            <a:r>
              <a:rPr lang="cs-CZ" sz="2400" b="1" dirty="0" err="1"/>
              <a:t>a.maxillaris</a:t>
            </a:r>
            <a:r>
              <a:rPr lang="cs-CZ" sz="2400" dirty="0"/>
              <a:t>, </a:t>
            </a:r>
            <a:r>
              <a:rPr lang="cs-CZ" sz="2400" dirty="0" err="1"/>
              <a:t>a.tempor</a:t>
            </a:r>
            <a:r>
              <a:rPr lang="cs-CZ" sz="2400" dirty="0"/>
              <a:t>. </a:t>
            </a:r>
            <a:r>
              <a:rPr lang="cs-CZ" sz="2400" dirty="0" err="1"/>
              <a:t>superfic</a:t>
            </a:r>
            <a:r>
              <a:rPr lang="cs-CZ" sz="2400" dirty="0"/>
              <a:t>. </a:t>
            </a:r>
          </a:p>
          <a:p>
            <a:endParaRPr lang="cs-CZ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7CA70F3-EC3B-EE4F-A34D-2AFED0FA8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40000" y="3024434"/>
            <a:ext cx="2774338" cy="320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8384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1E3444C-0DAB-EA4B-BE58-CC250A52F6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C433EA6-C321-8A41-AB31-D43EC7FFC2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F358E70-77C0-5843-A20C-541477C6B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277" y="1125538"/>
            <a:ext cx="11361600" cy="1171580"/>
          </a:xfrm>
        </p:spPr>
        <p:txBody>
          <a:bodyPr/>
          <a:lstStyle/>
          <a:p>
            <a:r>
              <a:rPr lang="cs-CZ" sz="4400" dirty="0"/>
              <a:t>Žilní odtok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A258AE47-79BE-3D46-A12D-D8B6ACA87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750" y="2730503"/>
            <a:ext cx="6014175" cy="698497"/>
          </a:xfrm>
        </p:spPr>
        <p:txBody>
          <a:bodyPr/>
          <a:lstStyle/>
          <a:p>
            <a:r>
              <a:rPr lang="cs-CZ" sz="2400" dirty="0"/>
              <a:t>Cestou </a:t>
            </a:r>
            <a:r>
              <a:rPr lang="cs-CZ" b="1" dirty="0" err="1"/>
              <a:t>vena</a:t>
            </a:r>
            <a:r>
              <a:rPr lang="cs-CZ" b="1" dirty="0"/>
              <a:t> </a:t>
            </a:r>
            <a:r>
              <a:rPr lang="cs-CZ" b="1" dirty="0" err="1"/>
              <a:t>jugularis</a:t>
            </a:r>
            <a:r>
              <a:rPr lang="cs-CZ" b="1" dirty="0"/>
              <a:t> </a:t>
            </a:r>
            <a:r>
              <a:rPr lang="cs-CZ" b="1" dirty="0" err="1"/>
              <a:t>externa</a:t>
            </a:r>
            <a:r>
              <a:rPr lang="cs-CZ" b="1" dirty="0"/>
              <a:t> a </a:t>
            </a:r>
            <a:r>
              <a:rPr lang="cs-CZ" b="1" dirty="0" err="1"/>
              <a:t>vena</a:t>
            </a:r>
            <a:r>
              <a:rPr lang="cs-CZ" b="1" dirty="0"/>
              <a:t> </a:t>
            </a:r>
            <a:r>
              <a:rPr lang="cs-CZ" b="1" dirty="0" err="1"/>
              <a:t>jugularis</a:t>
            </a:r>
            <a:r>
              <a:rPr lang="cs-CZ" b="1" dirty="0"/>
              <a:t> interna</a:t>
            </a:r>
            <a:r>
              <a:rPr lang="cs-CZ" sz="2400" dirty="0"/>
              <a:t>, důležité jsou venózní spojky do </a:t>
            </a:r>
            <a:r>
              <a:rPr lang="cs-CZ" sz="2400" b="1" dirty="0"/>
              <a:t>sinus </a:t>
            </a:r>
            <a:r>
              <a:rPr lang="cs-CZ" sz="2400" b="1" dirty="0" err="1"/>
              <a:t>cavernosus</a:t>
            </a:r>
            <a:r>
              <a:rPr lang="cs-CZ" sz="2400" b="1" dirty="0"/>
              <a:t>   </a:t>
            </a:r>
            <a:r>
              <a:rPr lang="cs-CZ" sz="2400" dirty="0"/>
              <a:t>(přes </a:t>
            </a:r>
            <a:r>
              <a:rPr lang="cs-CZ" sz="2400" dirty="0" err="1"/>
              <a:t>v.oph.sup</a:t>
            </a:r>
            <a:r>
              <a:rPr lang="cs-CZ" sz="2400" dirty="0"/>
              <a:t>., přes plexus </a:t>
            </a:r>
            <a:r>
              <a:rPr lang="cs-CZ" sz="2400" dirty="0" err="1"/>
              <a:t>pteryg</a:t>
            </a:r>
            <a:r>
              <a:rPr lang="cs-CZ" sz="2400" dirty="0"/>
              <a:t>. a </a:t>
            </a:r>
            <a:r>
              <a:rPr lang="cs-CZ" sz="2400" dirty="0" err="1"/>
              <a:t>v.oph.inf</a:t>
            </a:r>
            <a:r>
              <a:rPr lang="cs-CZ" sz="2400" dirty="0"/>
              <a:t>.)</a:t>
            </a:r>
          </a:p>
          <a:p>
            <a:endParaRPr lang="cs-CZ" dirty="0"/>
          </a:p>
        </p:txBody>
      </p:sp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8463E46E-8700-7443-89DE-6506F491BA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383294"/>
              </p:ext>
            </p:extLst>
          </p:nvPr>
        </p:nvGraphicFramePr>
        <p:xfrm>
          <a:off x="6645200" y="1125538"/>
          <a:ext cx="5099050" cy="468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Rastrový obrázek" r:id="rId3" imgW="5238095" imgH="5114286" progId="Paint.Picture">
                  <p:embed/>
                </p:oleObj>
              </mc:Choice>
              <mc:Fallback>
                <p:oleObj name="Rastrový obrázek" r:id="rId3" imgW="5238095" imgH="5114286" progId="Paint.Picture">
                  <p:embed/>
                  <p:pic>
                    <p:nvPicPr>
                      <p:cNvPr id="103428" name="Object 4">
                        <a:extLst>
                          <a:ext uri="{FF2B5EF4-FFF2-40B4-BE49-F238E27FC236}">
                            <a16:creationId xmlns:a16="http://schemas.microsoft.com/office/drawing/2014/main" id="{C773C55A-7F29-A73C-B37F-2683E35FA7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16" t="11980" r="6000"/>
                      <a:stretch>
                        <a:fillRect/>
                      </a:stretch>
                    </p:blipFill>
                    <p:spPr bwMode="auto">
                      <a:xfrm>
                        <a:off x="6645200" y="1125538"/>
                        <a:ext cx="5099050" cy="468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53985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4763398-72A2-D14B-9A4C-615625D19C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EFC79E3-DF23-B94C-B0D4-98F63F2FEC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DE30182-2D0F-D745-AA55-F3019E4A8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402" y="1125538"/>
            <a:ext cx="11361600" cy="1171580"/>
          </a:xfrm>
        </p:spPr>
        <p:txBody>
          <a:bodyPr/>
          <a:lstStyle/>
          <a:p>
            <a:r>
              <a:rPr lang="cs-CZ" sz="4400" dirty="0"/>
              <a:t>Nervové </a:t>
            </a:r>
            <a:r>
              <a:rPr lang="cs-CZ" sz="4400" dirty="0" err="1"/>
              <a:t>zás</a:t>
            </a:r>
            <a:r>
              <a:rPr lang="cs-CZ" sz="4400" dirty="0"/>
              <a:t>. obličeje</a:t>
            </a:r>
            <a:br>
              <a:rPr lang="cs-CZ" sz="4400" dirty="0">
                <a:solidFill>
                  <a:srgbClr val="FF0000"/>
                </a:solidFill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2F79A88D-6F68-704A-950A-6202BFF3AA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1947869"/>
            <a:ext cx="11361600" cy="698497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Senzit</a:t>
            </a:r>
            <a:r>
              <a:rPr lang="cs-CZ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.</a:t>
            </a:r>
            <a:r>
              <a:rPr lang="cs-CZ" sz="2800" dirty="0"/>
              <a:t> inervace: </a:t>
            </a:r>
            <a:r>
              <a:rPr lang="cs-CZ" sz="2800" dirty="0" err="1">
                <a:solidFill>
                  <a:srgbClr val="FFFF00"/>
                </a:solidFill>
              </a:rPr>
              <a:t>n.V</a:t>
            </a:r>
            <a:r>
              <a:rPr lang="cs-CZ" sz="2800" dirty="0"/>
              <a:t> </a:t>
            </a:r>
            <a:r>
              <a:rPr lang="cs-CZ" sz="2400" dirty="0"/>
              <a:t>– </a:t>
            </a:r>
            <a:r>
              <a:rPr lang="cs-CZ" sz="2400" dirty="0" err="1">
                <a:solidFill>
                  <a:srgbClr val="FFC000"/>
                </a:solidFill>
              </a:rPr>
              <a:t>n.ophtalmicus</a:t>
            </a:r>
            <a:r>
              <a:rPr lang="cs-CZ" sz="2400" dirty="0"/>
              <a:t> (kůže čela, horních víček, nosu)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 err="1">
                <a:solidFill>
                  <a:srgbClr val="FFC000"/>
                </a:solidFill>
              </a:rPr>
              <a:t>n.maxil</a:t>
            </a:r>
            <a:r>
              <a:rPr lang="cs-CZ" sz="2400" dirty="0">
                <a:solidFill>
                  <a:srgbClr val="FFC000"/>
                </a:solidFill>
              </a:rPr>
              <a:t>.</a:t>
            </a:r>
            <a:r>
              <a:rPr lang="cs-CZ" sz="2400" dirty="0"/>
              <a:t> (kůže dolních víček, horního rtu, gingivy a zubů HČ)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 err="1">
                <a:solidFill>
                  <a:srgbClr val="FFC000"/>
                </a:solidFill>
              </a:rPr>
              <a:t>n.mandib</a:t>
            </a:r>
            <a:r>
              <a:rPr lang="cs-CZ" sz="2400" dirty="0">
                <a:solidFill>
                  <a:srgbClr val="FFC000"/>
                </a:solidFill>
              </a:rPr>
              <a:t>.</a:t>
            </a:r>
            <a:r>
              <a:rPr lang="cs-CZ" sz="2400" dirty="0"/>
              <a:t> (kůže ucha, spánkové </a:t>
            </a:r>
            <a:r>
              <a:rPr lang="cs-CZ" sz="2400" dirty="0" err="1"/>
              <a:t>obl</a:t>
            </a:r>
            <a:r>
              <a:rPr lang="cs-CZ" sz="2400" dirty="0"/>
              <a:t>., dolního rtu, gingiva a zuby DČ)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/>
              <a:t>JAZYK – přední 2/3 </a:t>
            </a:r>
            <a:r>
              <a:rPr lang="cs-CZ" sz="2400" dirty="0" err="1"/>
              <a:t>n.lingualis</a:t>
            </a:r>
            <a:r>
              <a:rPr lang="cs-CZ" sz="2400" dirty="0"/>
              <a:t> (V3), kořen jazyka </a:t>
            </a:r>
            <a:r>
              <a:rPr lang="cs-CZ" sz="2400" dirty="0" err="1"/>
              <a:t>n.glossophar</a:t>
            </a:r>
            <a:r>
              <a:rPr lang="cs-CZ" sz="2400" dirty="0"/>
              <a:t>. (IX)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800" dirty="0">
                <a:solidFill>
                  <a:schemeClr val="tx2">
                    <a:lumMod val="75000"/>
                  </a:schemeClr>
                </a:solidFill>
              </a:rPr>
              <a:t>Senzorická</a:t>
            </a:r>
            <a:r>
              <a:rPr lang="cs-CZ" sz="2800" dirty="0"/>
              <a:t> </a:t>
            </a:r>
            <a:r>
              <a:rPr lang="cs-CZ" sz="2800" dirty="0" err="1"/>
              <a:t>inerv</a:t>
            </a:r>
            <a:r>
              <a:rPr lang="cs-CZ" sz="2400" dirty="0"/>
              <a:t>.: přední 2/3 jazyka </a:t>
            </a:r>
            <a:r>
              <a:rPr lang="cs-CZ" sz="2400" dirty="0" err="1"/>
              <a:t>n.VII</a:t>
            </a:r>
            <a:r>
              <a:rPr lang="cs-CZ" sz="2400" dirty="0"/>
              <a:t> (chorda </a:t>
            </a:r>
            <a:r>
              <a:rPr lang="cs-CZ" sz="2400" dirty="0" err="1"/>
              <a:t>typani</a:t>
            </a:r>
            <a:r>
              <a:rPr lang="cs-CZ" sz="2400" dirty="0"/>
              <a:t>), kořen jazyka </a:t>
            </a:r>
            <a:r>
              <a:rPr lang="cs-CZ" sz="2400" dirty="0" err="1"/>
              <a:t>n.IX</a:t>
            </a:r>
            <a:endParaRPr lang="cs-CZ" sz="2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800" dirty="0">
              <a:solidFill>
                <a:srgbClr val="FF0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800" dirty="0">
                <a:solidFill>
                  <a:srgbClr val="00B050"/>
                </a:solidFill>
              </a:rPr>
              <a:t>Motor. </a:t>
            </a:r>
            <a:r>
              <a:rPr lang="cs-CZ" sz="2800" dirty="0" err="1"/>
              <a:t>inerv</a:t>
            </a:r>
            <a:r>
              <a:rPr lang="cs-CZ" sz="2800" dirty="0"/>
              <a:t>.: </a:t>
            </a:r>
            <a:r>
              <a:rPr lang="cs-CZ" sz="2400" dirty="0"/>
              <a:t>mimické sv. </a:t>
            </a:r>
            <a:r>
              <a:rPr lang="cs-CZ" sz="2400" dirty="0" err="1"/>
              <a:t>n.VII</a:t>
            </a:r>
            <a:r>
              <a:rPr lang="cs-CZ" sz="2400" dirty="0"/>
              <a:t>, žvýkací sv. V3, sv. jazyka </a:t>
            </a:r>
            <a:r>
              <a:rPr lang="cs-CZ" sz="2400" dirty="0" err="1"/>
              <a:t>n.XII</a:t>
            </a:r>
            <a:r>
              <a:rPr lang="cs-CZ" sz="2400" dirty="0"/>
              <a:t>, (</a:t>
            </a:r>
            <a:r>
              <a:rPr lang="cs-CZ" sz="2400" dirty="0" err="1"/>
              <a:t>m.styloglossus</a:t>
            </a:r>
            <a:r>
              <a:rPr lang="cs-CZ" sz="2400" dirty="0"/>
              <a:t> a </a:t>
            </a:r>
            <a:r>
              <a:rPr lang="cs-CZ" sz="2400" dirty="0" err="1"/>
              <a:t>m.palatoglossus</a:t>
            </a:r>
            <a:r>
              <a:rPr lang="cs-CZ" sz="2400" dirty="0"/>
              <a:t> n. IX)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71794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3E57408-B5B5-1A47-91CC-F39FAD855D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907D348-754D-E44E-AFA2-86F9090364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4AB74DE-EB6D-874C-8C1A-E6830C901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664" y="1125538"/>
            <a:ext cx="11361600" cy="1171580"/>
          </a:xfrm>
        </p:spPr>
        <p:txBody>
          <a:bodyPr/>
          <a:lstStyle/>
          <a:p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Zl</a:t>
            </a:r>
            <a:r>
              <a:rPr lang="cs-CZ" altLang="cs-CZ" b="1" dirty="0">
                <a:latin typeface="Arial" panose="020B0604020202020204" pitchFamily="34" charset="0"/>
              </a:rPr>
              <a:t>. střední obličejové 1/3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A236A3A4-C224-9E4E-A191-26194516ED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FC542ECE-53B6-854A-9DE0-2C4C8DA9C987}"/>
              </a:ext>
            </a:extLst>
          </p:cNvPr>
          <p:cNvGrpSpPr>
            <a:grpSpLocks/>
          </p:cNvGrpSpPr>
          <p:nvPr/>
        </p:nvGrpSpPr>
        <p:grpSpPr bwMode="auto">
          <a:xfrm>
            <a:off x="2397920" y="1987550"/>
            <a:ext cx="3406775" cy="4141788"/>
            <a:chOff x="3295" y="890"/>
            <a:chExt cx="2106" cy="2867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3C38BFF4-D38B-5243-9F37-DF56DB53A5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" y="890"/>
              <a:ext cx="1958" cy="2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DE97950A-5817-E948-8330-0398B4A1E3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5" y="1947"/>
              <a:ext cx="2086" cy="36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4F5C4409-B560-F247-AEA3-0C6678A848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95" y="3113"/>
              <a:ext cx="2086" cy="36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C74328D-3698-9649-B741-DD2F7F3C998C}"/>
              </a:ext>
            </a:extLst>
          </p:cNvPr>
          <p:cNvSpPr txBox="1"/>
          <p:nvPr/>
        </p:nvSpPr>
        <p:spPr>
          <a:xfrm>
            <a:off x="6187198" y="4960906"/>
            <a:ext cx="65293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folHlink"/>
                </a:solidFill>
                <a:latin typeface="Arial" panose="020B0604020202020204" pitchFamily="34" charset="0"/>
              </a:rPr>
              <a:t>okluzní rovina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dolní 1/3</a:t>
            </a:r>
            <a:endParaRPr lang="cs-CZ" altLang="cs-CZ" sz="2400" dirty="0">
              <a:latin typeface="Arial" panose="020B0604020202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BDC60143-3443-884B-B83C-42BC99A7D67B}"/>
              </a:ext>
            </a:extLst>
          </p:cNvPr>
          <p:cNvSpPr txBox="1"/>
          <p:nvPr/>
        </p:nvSpPr>
        <p:spPr>
          <a:xfrm>
            <a:off x="6065855" y="2727034"/>
            <a:ext cx="65293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horní 1/3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folHlink"/>
                </a:solidFill>
                <a:latin typeface="Arial" panose="020B0604020202020204" pitchFamily="34" charset="0"/>
              </a:rPr>
              <a:t>kořen nosu -  </a:t>
            </a:r>
            <a:r>
              <a:rPr lang="cs-CZ" altLang="cs-CZ" sz="2400" b="1" dirty="0" err="1">
                <a:solidFill>
                  <a:schemeClr val="folHlink"/>
                </a:solidFill>
                <a:latin typeface="Arial" panose="020B0604020202020204" pitchFamily="34" charset="0"/>
              </a:rPr>
              <a:t>suturae</a:t>
            </a:r>
            <a:r>
              <a:rPr lang="cs-CZ" altLang="cs-CZ" sz="2400" b="1" dirty="0">
                <a:solidFill>
                  <a:schemeClr val="folHlink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solidFill>
                  <a:schemeClr val="folHlink"/>
                </a:solidFill>
                <a:latin typeface="Arial" panose="020B0604020202020204" pitchFamily="34" charset="0"/>
              </a:rPr>
              <a:t>zygomaticofront</a:t>
            </a:r>
            <a:r>
              <a:rPr lang="cs-CZ" altLang="cs-CZ" sz="2400" b="1" dirty="0">
                <a:solidFill>
                  <a:schemeClr val="folHlink"/>
                </a:solidFill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střední 1/3 </a:t>
            </a:r>
          </a:p>
        </p:txBody>
      </p:sp>
    </p:spTree>
    <p:extLst>
      <p:ext uri="{BB962C8B-B14F-4D97-AF65-F5344CB8AC3E}">
        <p14:creationId xmlns:p14="http://schemas.microsoft.com/office/powerpoint/2010/main" val="31409352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2CFB3AB-28F7-C446-A97B-BD1A13539C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8AD3C94-488F-1A45-95AF-CFFAEE771D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ADC4472-E6A3-5E44-975E-CA5564507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576" y="1196968"/>
            <a:ext cx="11361600" cy="1171580"/>
          </a:xfrm>
        </p:spPr>
        <p:txBody>
          <a:bodyPr/>
          <a:lstStyle/>
          <a:p>
            <a:r>
              <a:rPr lang="cs-CZ" altLang="cs-CZ" b="1" dirty="0">
                <a:latin typeface="Arial" panose="020B0604020202020204" pitchFamily="34" charset="0"/>
              </a:rPr>
              <a:t>Zlomeniny centrální části</a:t>
            </a:r>
            <a:b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D6872928-69C5-A04A-8476-F3E5B664FE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912" y="3079751"/>
            <a:ext cx="11361600" cy="698497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folHlin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■</a:t>
            </a:r>
            <a:r>
              <a:rPr lang="cs-CZ" altLang="cs-CZ" sz="2400" b="1" dirty="0">
                <a:solidFill>
                  <a:schemeClr val="folHlink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Le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Fort</a:t>
            </a:r>
            <a:r>
              <a:rPr lang="cs-CZ" altLang="cs-CZ" sz="2400" b="1" dirty="0">
                <a:latin typeface="Arial" panose="020B0604020202020204" pitchFamily="34" charset="0"/>
              </a:rPr>
              <a:t> I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folHlink"/>
                </a:solidFill>
                <a:latin typeface="Arial" panose="020B0604020202020204" pitchFamily="34" charset="0"/>
              </a:rPr>
              <a:t>■</a:t>
            </a:r>
            <a:r>
              <a:rPr lang="cs-CZ" altLang="cs-CZ" sz="2400" b="1" dirty="0">
                <a:latin typeface="Arial" panose="020B0604020202020204" pitchFamily="34" charset="0"/>
              </a:rPr>
              <a:t> Zlomeniny </a:t>
            </a:r>
            <a:r>
              <a:rPr lang="cs-CZ" altLang="cs-CZ" sz="2400" b="1" dirty="0" err="1">
                <a:latin typeface="Arial" panose="020B0604020202020204" pitchFamily="34" charset="0"/>
              </a:rPr>
              <a:t>maxilly</a:t>
            </a:r>
            <a:endParaRPr lang="cs-CZ" altLang="cs-CZ" sz="2400" b="1" dirty="0">
              <a:latin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6" name="Picture 6" descr="ex3">
            <a:extLst>
              <a:ext uri="{FF2B5EF4-FFF2-40B4-BE49-F238E27FC236}">
                <a16:creationId xmlns:a16="http://schemas.microsoft.com/office/drawing/2014/main" id="{DF17B565-8130-634D-B41E-82DAAF9B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2" y="2545419"/>
            <a:ext cx="5792616" cy="302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4746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366C3A8-DA74-7840-A160-121CC03594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E849F48-BA8C-F440-B38F-8202517A84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C6812C-A2B1-454F-8BA2-31F72A0D7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127" y="1192210"/>
            <a:ext cx="11361600" cy="1171580"/>
          </a:xfrm>
        </p:spPr>
        <p:txBody>
          <a:bodyPr/>
          <a:lstStyle/>
          <a:p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Fort</a:t>
            </a:r>
            <a:r>
              <a:rPr lang="cs-CZ" dirty="0"/>
              <a:t> typ I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BD39FEC-BEF7-B04D-83F9-A83196B2C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2244740"/>
            <a:ext cx="11361600" cy="698497"/>
          </a:xfrm>
        </p:spPr>
        <p:txBody>
          <a:bodyPr/>
          <a:lstStyle/>
          <a:p>
            <a:r>
              <a:rPr lang="cs-CZ" altLang="cs-CZ" b="1" dirty="0">
                <a:latin typeface="Arial" panose="020B0604020202020204" pitchFamily="34" charset="0"/>
              </a:rPr>
              <a:t>Dolní </a:t>
            </a:r>
            <a:r>
              <a:rPr lang="cs-CZ" altLang="cs-CZ" b="1" dirty="0" err="1">
                <a:latin typeface="Arial" panose="020B0604020202020204" pitchFamily="34" charset="0"/>
              </a:rPr>
              <a:t>subzygomatická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zl</a:t>
            </a:r>
            <a:r>
              <a:rPr lang="cs-CZ" altLang="cs-CZ" b="1" dirty="0">
                <a:latin typeface="Arial" panose="020B0604020202020204" pitchFamily="34" charset="0"/>
              </a:rPr>
              <a:t>. </a:t>
            </a:r>
            <a:r>
              <a:rPr lang="cs-CZ" altLang="cs-CZ" sz="2400" dirty="0">
                <a:latin typeface="Arial" panose="020B0604020202020204" pitchFamily="34" charset="0"/>
              </a:rPr>
              <a:t>– odlomení </a:t>
            </a:r>
            <a:r>
              <a:rPr lang="cs-CZ" altLang="cs-CZ" sz="2400" dirty="0" err="1">
                <a:latin typeface="Arial" panose="020B0604020202020204" pitchFamily="34" charset="0"/>
              </a:rPr>
              <a:t>proc</a:t>
            </a:r>
            <a:r>
              <a:rPr lang="cs-CZ" altLang="cs-CZ" sz="2400" dirty="0">
                <a:latin typeface="Arial" panose="020B0604020202020204" pitchFamily="34" charset="0"/>
              </a:rPr>
              <a:t>. alveol. + tvrdé patro</a:t>
            </a:r>
          </a:p>
          <a:p>
            <a:endParaRPr lang="cs-CZ" dirty="0"/>
          </a:p>
        </p:txBody>
      </p:sp>
      <p:pic>
        <p:nvPicPr>
          <p:cNvPr id="6" name="Picture 9" descr="LeFort1">
            <a:extLst>
              <a:ext uri="{FF2B5EF4-FFF2-40B4-BE49-F238E27FC236}">
                <a16:creationId xmlns:a16="http://schemas.microsoft.com/office/drawing/2014/main" id="{9679F56C-B62C-7043-8375-2CA9A15E3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" y="2923609"/>
            <a:ext cx="2258014" cy="283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id="{8E7D78E0-939D-9648-97BF-BF0F5B1DAC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4938997"/>
              </p:ext>
            </p:extLst>
          </p:nvPr>
        </p:nvGraphicFramePr>
        <p:xfrm>
          <a:off x="2850083" y="3154234"/>
          <a:ext cx="2721525" cy="2511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Rastrový obrázek" r:id="rId4" imgW="3704762" imgH="3419952" progId="Paint.Picture">
                  <p:embed/>
                </p:oleObj>
              </mc:Choice>
              <mc:Fallback>
                <p:oleObj name="Rastrový obrázek" r:id="rId4" imgW="3704762" imgH="3419952" progId="Paint.Picture">
                  <p:embed/>
                  <p:pic>
                    <p:nvPicPr>
                      <p:cNvPr id="142338" name="Object 7">
                        <a:extLst>
                          <a:ext uri="{FF2B5EF4-FFF2-40B4-BE49-F238E27FC236}">
                            <a16:creationId xmlns:a16="http://schemas.microsoft.com/office/drawing/2014/main" id="{702DA20F-7365-F399-18F3-7E23FD83E5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0083" y="3154234"/>
                        <a:ext cx="2721525" cy="25115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7B27C633-308B-DE4D-8C23-633FE5B58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5210" y="2949127"/>
            <a:ext cx="2835101" cy="283510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7084672-6827-4543-8505-8BB73FB1D02B}"/>
              </a:ext>
            </a:extLst>
          </p:cNvPr>
          <p:cNvSpPr txBox="1"/>
          <p:nvPr/>
        </p:nvSpPr>
        <p:spPr>
          <a:xfrm>
            <a:off x="8944777" y="3300570"/>
            <a:ext cx="266873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bg1"/>
                </a:solidFill>
                <a:latin typeface="+mn-lt"/>
              </a:rPr>
              <a:t>linie zlomeniny přes alveolární výběžek, laterální část apertura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piriformis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nasi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a dolní stěnu sinus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maxillaris</a:t>
            </a:r>
            <a:endParaRPr lang="cs-CZ" sz="1800" dirty="0">
              <a:solidFill>
                <a:schemeClr val="bg1"/>
              </a:solidFill>
              <a:latin typeface="+mn-lt"/>
            </a:endParaRPr>
          </a:p>
          <a:p>
            <a:pPr algn="l"/>
            <a:endParaRPr lang="cs-CZ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5265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56C4E13-63AD-724E-A7A4-9B3E491B17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ABA3869-6517-5441-8CAE-FB7B4CC425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6A9BEA0-EDE8-384C-A02A-4539EAF15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00" y="1125538"/>
            <a:ext cx="9499463" cy="1171580"/>
          </a:xfrm>
        </p:spPr>
        <p:txBody>
          <a:bodyPr/>
          <a:lstStyle/>
          <a:p>
            <a:r>
              <a:rPr lang="cs-CZ" altLang="cs-CZ" sz="4400" b="1" dirty="0" err="1">
                <a:latin typeface="Arial" panose="020B0604020202020204" pitchFamily="34" charset="0"/>
              </a:rPr>
              <a:t>Zl</a:t>
            </a:r>
            <a:r>
              <a:rPr lang="cs-CZ" altLang="cs-CZ" sz="4400" b="1" dirty="0">
                <a:latin typeface="Arial" panose="020B0604020202020204" pitchFamily="34" charset="0"/>
              </a:rPr>
              <a:t>. </a:t>
            </a:r>
            <a:r>
              <a:rPr lang="cs-CZ" altLang="cs-CZ" sz="4400" b="1" dirty="0" err="1">
                <a:latin typeface="Arial" panose="020B0604020202020204" pitchFamily="34" charset="0"/>
              </a:rPr>
              <a:t>naso</a:t>
            </a:r>
            <a:r>
              <a:rPr lang="cs-CZ" altLang="cs-CZ" sz="4400" b="1" dirty="0">
                <a:latin typeface="Arial" panose="020B0604020202020204" pitchFamily="34" charset="0"/>
              </a:rPr>
              <a:t>-</a:t>
            </a:r>
            <a:r>
              <a:rPr lang="cs-CZ" altLang="cs-CZ" sz="4400" b="1" dirty="0" err="1">
                <a:latin typeface="Arial" panose="020B0604020202020204" pitchFamily="34" charset="0"/>
              </a:rPr>
              <a:t>ethmoido</a:t>
            </a:r>
            <a:r>
              <a:rPr lang="cs-CZ" altLang="cs-CZ" sz="4400" b="1" dirty="0">
                <a:latin typeface="Arial" panose="020B0604020202020204" pitchFamily="34" charset="0"/>
              </a:rPr>
              <a:t>-orbitálního komplexu (</a:t>
            </a:r>
            <a:r>
              <a:rPr lang="cs-CZ" altLang="cs-CZ" sz="4400" b="1" dirty="0">
                <a:solidFill>
                  <a:schemeClr val="folHlink"/>
                </a:solidFill>
                <a:latin typeface="Arial" panose="020B0604020202020204" pitchFamily="34" charset="0"/>
              </a:rPr>
              <a:t>NEO</a:t>
            </a:r>
            <a:r>
              <a:rPr lang="cs-CZ" altLang="cs-CZ" sz="4400" b="1" dirty="0">
                <a:latin typeface="Arial" panose="020B0604020202020204" pitchFamily="34" charset="0"/>
              </a:rPr>
              <a:t>)</a:t>
            </a:r>
            <a:br>
              <a:rPr lang="cs-CZ" altLang="cs-CZ" sz="4400" dirty="0"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E7C224B-1A09-9841-AD6A-CC3E1705C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575" y="2473339"/>
            <a:ext cx="6016586" cy="69849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naso-orbitoethmoidální</a:t>
            </a:r>
            <a:r>
              <a:rPr lang="cs-CZ" dirty="0"/>
              <a:t> zlomeniny jsou způsobeny vysokoenergetickým poraněním nosu a přenesení síly na čichovou kost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poškození </a:t>
            </a:r>
            <a:r>
              <a:rPr lang="cs-CZ" dirty="0" err="1"/>
              <a:t>nasomaxilárních</a:t>
            </a:r>
            <a:r>
              <a:rPr lang="cs-CZ" dirty="0"/>
              <a:t> pilířů vedoucí k zlomenině nosních kostí, septa, </a:t>
            </a:r>
            <a:r>
              <a:rPr lang="cs-CZ" dirty="0" err="1"/>
              <a:t>ethomidálních</a:t>
            </a:r>
            <a:r>
              <a:rPr lang="cs-CZ" dirty="0"/>
              <a:t> sinů a mediální stěny orbity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BC884C9-4AB2-DD42-BBE5-0216C3855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211" y="2019300"/>
            <a:ext cx="2965678" cy="388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120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D96DCF0-FB7D-AE47-ADE6-55AA9C19CF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A67719-995E-F942-9CE7-6D944B6F37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A943FA-2569-9040-8FF4-E23116A06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191" y="1125538"/>
            <a:ext cx="9632911" cy="1171580"/>
          </a:xfrm>
        </p:spPr>
        <p:txBody>
          <a:bodyPr/>
          <a:lstStyle/>
          <a:p>
            <a:r>
              <a:rPr lang="cs-CZ" altLang="cs-CZ" sz="4400" b="1" dirty="0" err="1">
                <a:latin typeface="Arial" panose="020B0604020202020204" pitchFamily="34" charset="0"/>
              </a:rPr>
              <a:t>Zl</a:t>
            </a:r>
            <a:r>
              <a:rPr lang="cs-CZ" altLang="cs-CZ" sz="4400" b="1" dirty="0">
                <a:latin typeface="Arial" panose="020B0604020202020204" pitchFamily="34" charset="0"/>
              </a:rPr>
              <a:t>. </a:t>
            </a:r>
            <a:r>
              <a:rPr lang="cs-CZ" altLang="cs-CZ" sz="4400" b="1" dirty="0" err="1">
                <a:latin typeface="Arial" panose="020B0604020202020204" pitchFamily="34" charset="0"/>
              </a:rPr>
              <a:t>naso</a:t>
            </a:r>
            <a:r>
              <a:rPr lang="cs-CZ" altLang="cs-CZ" sz="4400" b="1" dirty="0">
                <a:latin typeface="Arial" panose="020B0604020202020204" pitchFamily="34" charset="0"/>
              </a:rPr>
              <a:t>-</a:t>
            </a:r>
            <a:r>
              <a:rPr lang="cs-CZ" altLang="cs-CZ" sz="4400" b="1" dirty="0" err="1">
                <a:latin typeface="Arial" panose="020B0604020202020204" pitchFamily="34" charset="0"/>
              </a:rPr>
              <a:t>ethmoido</a:t>
            </a:r>
            <a:r>
              <a:rPr lang="cs-CZ" altLang="cs-CZ" sz="4400" b="1" dirty="0">
                <a:latin typeface="Arial" panose="020B0604020202020204" pitchFamily="34" charset="0"/>
              </a:rPr>
              <a:t>-orbitálního komplexu (</a:t>
            </a:r>
            <a:r>
              <a:rPr lang="cs-CZ" altLang="cs-CZ" sz="4400" b="1" dirty="0">
                <a:solidFill>
                  <a:schemeClr val="folHlink"/>
                </a:solidFill>
                <a:latin typeface="Arial" panose="020B0604020202020204" pitchFamily="34" charset="0"/>
              </a:rPr>
              <a:t>NEO</a:t>
            </a:r>
            <a:r>
              <a:rPr lang="cs-CZ" altLang="cs-CZ" sz="4400" b="1" dirty="0">
                <a:latin typeface="Arial" panose="020B0604020202020204" pitchFamily="34" charset="0"/>
              </a:rPr>
              <a:t>)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DA841975-60FA-E84B-BB9B-75B7C13F9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2459052"/>
            <a:ext cx="7285763" cy="698497"/>
          </a:xfrm>
        </p:spPr>
        <p:txBody>
          <a:bodyPr/>
          <a:lstStyle/>
          <a:p>
            <a:r>
              <a:rPr lang="cs-CZ" altLang="cs-CZ" sz="2400" b="1" dirty="0">
                <a:latin typeface="Arial" panose="020B0604020202020204" pitchFamily="34" charset="0"/>
              </a:rPr>
              <a:t>Nebezpečí poranění:                                                     </a:t>
            </a:r>
            <a:r>
              <a:rPr lang="cs-CZ" altLang="cs-CZ" sz="2400" b="1" dirty="0">
                <a:solidFill>
                  <a:srgbClr val="FFCCFF"/>
                </a:solidFill>
                <a:latin typeface="Arial" panose="020B0604020202020204" pitchFamily="34" charset="0"/>
              </a:rPr>
              <a:t>	</a:t>
            </a:r>
          </a:p>
          <a:p>
            <a:pPr marL="342900" indent="-342900">
              <a:buFontTx/>
              <a:buChar char="-"/>
            </a:pPr>
            <a:r>
              <a:rPr lang="cs-CZ" altLang="cs-CZ" sz="2400" b="1" dirty="0">
                <a:latin typeface="Arial" panose="020B0604020202020204" pitchFamily="34" charset="0"/>
              </a:rPr>
              <a:t>slzného aparátu                                                                           </a:t>
            </a:r>
          </a:p>
          <a:p>
            <a:pPr marL="342900" indent="-342900">
              <a:buFontTx/>
              <a:buChar char="-"/>
            </a:pPr>
            <a:r>
              <a:rPr lang="cs-CZ" altLang="cs-CZ" b="1" dirty="0">
                <a:latin typeface="Arial" panose="020B0604020202020204" pitchFamily="34" charset="0"/>
              </a:rPr>
              <a:t>m</a:t>
            </a:r>
            <a:r>
              <a:rPr lang="cs-CZ" altLang="cs-CZ" sz="2400" b="1" dirty="0">
                <a:latin typeface="Arial" panose="020B0604020202020204" pitchFamily="34" charset="0"/>
              </a:rPr>
              <a:t>ožnost vzniku funkčních změn a kosmetických deformací</a:t>
            </a:r>
          </a:p>
          <a:p>
            <a:endParaRPr lang="cs-CZ" dirty="0"/>
          </a:p>
        </p:txBody>
      </p:sp>
      <p:graphicFrame>
        <p:nvGraphicFramePr>
          <p:cNvPr id="6" name="Object 15">
            <a:extLst>
              <a:ext uri="{FF2B5EF4-FFF2-40B4-BE49-F238E27FC236}">
                <a16:creationId xmlns:a16="http://schemas.microsoft.com/office/drawing/2014/main" id="{01ABE9D9-3441-A84A-B5C5-A266F6D0DC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754047"/>
              </p:ext>
            </p:extLst>
          </p:nvPr>
        </p:nvGraphicFramePr>
        <p:xfrm>
          <a:off x="6577012" y="2459052"/>
          <a:ext cx="4522788" cy="336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Rastrový obrázek" r:id="rId3" imgW="2715004" imgH="2019048" progId="Paint.Picture">
                  <p:embed/>
                </p:oleObj>
              </mc:Choice>
              <mc:Fallback>
                <p:oleObj name="Rastrový obrázek" r:id="rId3" imgW="2715004" imgH="2019048" progId="Paint.Picture">
                  <p:embed/>
                  <p:pic>
                    <p:nvPicPr>
                      <p:cNvPr id="152578" name="Object 15">
                        <a:extLst>
                          <a:ext uri="{FF2B5EF4-FFF2-40B4-BE49-F238E27FC236}">
                            <a16:creationId xmlns:a16="http://schemas.microsoft.com/office/drawing/2014/main" id="{B482DA28-66C8-4744-A737-3ADACA40EF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7012" y="2459052"/>
                        <a:ext cx="4522788" cy="336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7886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C3792B7-4D5B-AA42-B6D1-4EC088E7D6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8EB3D18-8C42-724D-BEC5-CD570E4DF8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61B1F02-989C-CF47-9715-A990357D0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402" y="1125538"/>
            <a:ext cx="9902786" cy="1171580"/>
          </a:xfrm>
        </p:spPr>
        <p:txBody>
          <a:bodyPr/>
          <a:lstStyle/>
          <a:p>
            <a:r>
              <a:rPr lang="cs-CZ" altLang="cs-CZ" sz="4400" b="1" dirty="0" err="1">
                <a:latin typeface="Arial" panose="020B0604020202020204" pitchFamily="34" charset="0"/>
              </a:rPr>
              <a:t>Zl</a:t>
            </a:r>
            <a:r>
              <a:rPr lang="cs-CZ" altLang="cs-CZ" sz="4400" b="1" dirty="0">
                <a:latin typeface="Arial" panose="020B0604020202020204" pitchFamily="34" charset="0"/>
              </a:rPr>
              <a:t>. </a:t>
            </a:r>
            <a:r>
              <a:rPr lang="cs-CZ" altLang="cs-CZ" sz="4400" b="1" dirty="0" err="1">
                <a:latin typeface="Arial" panose="020B0604020202020204" pitchFamily="34" charset="0"/>
              </a:rPr>
              <a:t>naso</a:t>
            </a:r>
            <a:r>
              <a:rPr lang="cs-CZ" altLang="cs-CZ" sz="4400" b="1" dirty="0">
                <a:latin typeface="Arial" panose="020B0604020202020204" pitchFamily="34" charset="0"/>
              </a:rPr>
              <a:t>-</a:t>
            </a:r>
            <a:r>
              <a:rPr lang="cs-CZ" altLang="cs-CZ" sz="4400" b="1" dirty="0" err="1">
                <a:latin typeface="Arial" panose="020B0604020202020204" pitchFamily="34" charset="0"/>
              </a:rPr>
              <a:t>ethmoido</a:t>
            </a:r>
            <a:r>
              <a:rPr lang="cs-CZ" altLang="cs-CZ" sz="4400" b="1" dirty="0">
                <a:latin typeface="Arial" panose="020B0604020202020204" pitchFamily="34" charset="0"/>
              </a:rPr>
              <a:t>-orbitálního komplexu (</a:t>
            </a:r>
            <a:r>
              <a:rPr lang="cs-CZ" altLang="cs-CZ" sz="4400" b="1" dirty="0">
                <a:solidFill>
                  <a:schemeClr val="folHlink"/>
                </a:solidFill>
                <a:latin typeface="Arial" panose="020B0604020202020204" pitchFamily="34" charset="0"/>
              </a:rPr>
              <a:t>NEO</a:t>
            </a:r>
            <a:r>
              <a:rPr lang="cs-CZ" altLang="cs-CZ" sz="4400" b="1" dirty="0">
                <a:latin typeface="Arial" panose="020B0604020202020204" pitchFamily="34" charset="0"/>
              </a:rPr>
              <a:t>)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4EFAC77-D6A7-FF45-805E-58BBA5B13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5430841"/>
            <a:ext cx="11361600" cy="698497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</a:rPr>
              <a:t>Poškození </a:t>
            </a:r>
            <a:r>
              <a:rPr lang="cs-CZ" altLang="cs-CZ" dirty="0" err="1">
                <a:latin typeface="Arial" panose="020B0604020202020204" pitchFamily="34" charset="0"/>
              </a:rPr>
              <a:t>angulus</a:t>
            </a:r>
            <a:r>
              <a:rPr lang="cs-CZ" altLang="cs-CZ" dirty="0">
                <a:latin typeface="Arial" panose="020B0604020202020204" pitchFamily="34" charset="0"/>
              </a:rPr>
              <a:t> med. </a:t>
            </a:r>
            <a:r>
              <a:rPr lang="cs-CZ" altLang="cs-CZ" dirty="0" err="1">
                <a:latin typeface="Arial" panose="020B0604020202020204" pitchFamily="34" charset="0"/>
              </a:rPr>
              <a:t>dx</a:t>
            </a:r>
            <a:r>
              <a:rPr lang="cs-CZ" altLang="cs-CZ" dirty="0">
                <a:latin typeface="Arial" panose="020B0604020202020204" pitchFamily="34" charset="0"/>
              </a:rPr>
              <a:t>. </a:t>
            </a:r>
            <a:r>
              <a:rPr lang="en-US" altLang="cs-CZ" dirty="0">
                <a:latin typeface="Arial" panose="020B0604020202020204" pitchFamily="34" charset="0"/>
              </a:rPr>
              <a:t>&gt;</a:t>
            </a:r>
            <a:r>
              <a:rPr lang="cs-CZ" altLang="cs-CZ" dirty="0">
                <a:latin typeface="Arial" panose="020B0604020202020204" pitchFamily="34" charset="0"/>
              </a:rPr>
              <a:t> rozšíření </a:t>
            </a:r>
            <a:r>
              <a:rPr lang="cs-CZ" altLang="cs-CZ" dirty="0" err="1">
                <a:latin typeface="Arial" panose="020B0604020202020204" pitchFamily="34" charset="0"/>
              </a:rPr>
              <a:t>interorbitální</a:t>
            </a:r>
            <a:r>
              <a:rPr lang="cs-CZ" altLang="cs-CZ" dirty="0">
                <a:latin typeface="Arial" panose="020B0604020202020204" pitchFamily="34" charset="0"/>
              </a:rPr>
              <a:t> vzdálenost = </a:t>
            </a:r>
            <a:r>
              <a:rPr lang="cs-CZ" altLang="cs-CZ" dirty="0" err="1">
                <a:latin typeface="Arial" panose="020B0604020202020204" pitchFamily="34" charset="0"/>
              </a:rPr>
              <a:t>telecanthus</a:t>
            </a:r>
            <a:endParaRPr lang="en-US" altLang="cs-CZ" dirty="0">
              <a:latin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6" name="Picture 4" descr="36e5ed30">
            <a:extLst>
              <a:ext uri="{FF2B5EF4-FFF2-40B4-BE49-F238E27FC236}">
                <a16:creationId xmlns:a16="http://schemas.microsoft.com/office/drawing/2014/main" id="{3E4876E1-B783-4543-93CD-A30F87B0C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2" y="2393428"/>
            <a:ext cx="4879975" cy="2941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033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34E68A5-DDE6-2247-8FDE-05B890F135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1BBA66E-61C1-C843-B5AA-06945B3F2B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260B852-0B1A-674E-AB6E-EEB7AC4FB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052" y="657092"/>
            <a:ext cx="9335045" cy="1171580"/>
          </a:xfrm>
        </p:spPr>
        <p:txBody>
          <a:bodyPr/>
          <a:lstStyle/>
          <a:p>
            <a:r>
              <a:rPr lang="cs-CZ" sz="4400" dirty="0" err="1">
                <a:effectLst/>
                <a:latin typeface="Arial" panose="020B0604020202020204" pitchFamily="34" charset="0"/>
              </a:rPr>
              <a:t>Kraniosynostózy</a:t>
            </a:r>
            <a:r>
              <a:rPr lang="cs-CZ" sz="4400" dirty="0">
                <a:effectLst/>
                <a:latin typeface="Arial" panose="020B0604020202020204" pitchFamily="34" charset="0"/>
              </a:rPr>
              <a:t>- </a:t>
            </a:r>
            <a:r>
              <a:rPr lang="cs-CZ" sz="4400" dirty="0" err="1">
                <a:effectLst/>
                <a:latin typeface="Arial" panose="020B0604020202020204" pitchFamily="34" charset="0"/>
              </a:rPr>
              <a:t>předčasny</a:t>
            </a:r>
            <a:r>
              <a:rPr lang="cs-CZ" sz="4400" dirty="0">
                <a:effectLst/>
                <a:latin typeface="Arial" panose="020B0604020202020204" pitchFamily="34" charset="0"/>
              </a:rPr>
              <a:t>́ </a:t>
            </a:r>
            <a:r>
              <a:rPr lang="cs-CZ" sz="4400" dirty="0" err="1">
                <a:effectLst/>
                <a:latin typeface="Arial" panose="020B0604020202020204" pitchFamily="34" charset="0"/>
              </a:rPr>
              <a:t>uzávěr</a:t>
            </a:r>
            <a:r>
              <a:rPr lang="cs-CZ" sz="4400" dirty="0">
                <a:effectLst/>
                <a:latin typeface="Arial" panose="020B0604020202020204" pitchFamily="34" charset="0"/>
              </a:rPr>
              <a:t> 1 nebo </a:t>
            </a:r>
            <a:r>
              <a:rPr lang="cs-CZ" sz="4400" dirty="0" err="1">
                <a:effectLst/>
                <a:latin typeface="Arial" panose="020B0604020202020204" pitchFamily="34" charset="0"/>
              </a:rPr>
              <a:t>více</a:t>
            </a:r>
            <a:r>
              <a:rPr lang="cs-CZ" sz="4400" dirty="0">
                <a:effectLst/>
                <a:latin typeface="Arial" panose="020B0604020202020204" pitchFamily="34" charset="0"/>
              </a:rPr>
              <a:t> </a:t>
            </a:r>
            <a:r>
              <a:rPr lang="cs-CZ" sz="4400" dirty="0" err="1">
                <a:effectLst/>
                <a:latin typeface="Arial" panose="020B0604020202020204" pitchFamily="34" charset="0"/>
              </a:rPr>
              <a:t>lebečních</a:t>
            </a:r>
            <a:r>
              <a:rPr lang="cs-CZ" sz="4400" dirty="0">
                <a:effectLst/>
                <a:latin typeface="Arial" panose="020B0604020202020204" pitchFamily="34" charset="0"/>
              </a:rPr>
              <a:t> </a:t>
            </a:r>
            <a:r>
              <a:rPr lang="cs-CZ" sz="4400" dirty="0" err="1">
                <a:effectLst/>
                <a:latin typeface="Arial" panose="020B0604020202020204" pitchFamily="34" charset="0"/>
              </a:rPr>
              <a:t>švů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3BEA2696-E41D-094E-8C64-5698EC9203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6A79BA3-2014-C44E-8BF1-6ACA4179E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02" y="2217738"/>
            <a:ext cx="4229100" cy="39116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6B527D5-C53C-EF43-A632-7236B6E70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506" y="2535222"/>
            <a:ext cx="2533586" cy="316235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008FC6B-8304-1A4B-B53B-3296E0B49742}"/>
              </a:ext>
            </a:extLst>
          </p:cNvPr>
          <p:cNvSpPr txBox="1"/>
          <p:nvPr/>
        </p:nvSpPr>
        <p:spPr>
          <a:xfrm>
            <a:off x="7645302" y="3051408"/>
            <a:ext cx="48313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>
                <a:solidFill>
                  <a:schemeClr val="bg1"/>
                </a:solidFill>
                <a:effectLst/>
                <a:latin typeface="+mn-lt"/>
              </a:rPr>
              <a:t>Skafocefalie</a:t>
            </a:r>
            <a:r>
              <a:rPr lang="cs-CZ" sz="2000" b="1" dirty="0">
                <a:solidFill>
                  <a:schemeClr val="bg1"/>
                </a:solidFill>
                <a:effectLst/>
                <a:latin typeface="+mn-lt"/>
              </a:rPr>
              <a:t> – dolichocefalie</a:t>
            </a:r>
          </a:p>
          <a:p>
            <a:r>
              <a:rPr lang="cs-CZ" sz="2000" b="1" dirty="0">
                <a:solidFill>
                  <a:schemeClr val="bg1"/>
                </a:solidFill>
                <a:effectLst/>
                <a:latin typeface="+mn-lt"/>
              </a:rPr>
              <a:t> </a:t>
            </a:r>
            <a:endParaRPr lang="cs-CZ" sz="2000" b="1" dirty="0">
              <a:solidFill>
                <a:schemeClr val="bg1"/>
              </a:solidFill>
              <a:latin typeface="+mn-lt"/>
            </a:endParaRPr>
          </a:p>
          <a:p>
            <a:r>
              <a:rPr lang="cs-CZ" sz="2000" b="1" dirty="0" err="1">
                <a:solidFill>
                  <a:schemeClr val="bg1"/>
                </a:solidFill>
                <a:effectLst/>
                <a:latin typeface="+mn-lt"/>
              </a:rPr>
              <a:t>Předčasny</a:t>
            </a:r>
            <a:r>
              <a:rPr lang="cs-CZ" sz="2000" b="1" dirty="0">
                <a:solidFill>
                  <a:schemeClr val="bg1"/>
                </a:solidFill>
                <a:effectLst/>
                <a:latin typeface="+mn-lt"/>
              </a:rPr>
              <a:t>́ </a:t>
            </a:r>
            <a:r>
              <a:rPr lang="cs-CZ" sz="2000" b="1" dirty="0" err="1">
                <a:solidFill>
                  <a:schemeClr val="bg1"/>
                </a:solidFill>
                <a:effectLst/>
                <a:latin typeface="+mn-lt"/>
              </a:rPr>
              <a:t>srůst</a:t>
            </a:r>
            <a:r>
              <a:rPr lang="cs-CZ" sz="2000" b="1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cs-CZ" sz="2000" b="1" dirty="0" err="1">
                <a:solidFill>
                  <a:schemeClr val="bg1"/>
                </a:solidFill>
                <a:effectLst/>
                <a:latin typeface="+mn-lt"/>
              </a:rPr>
              <a:t>sagitálního</a:t>
            </a:r>
            <a:r>
              <a:rPr lang="cs-CZ" sz="2000" b="1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cs-CZ" sz="2000" b="1" dirty="0" err="1">
                <a:solidFill>
                  <a:schemeClr val="bg1"/>
                </a:solidFill>
                <a:effectLst/>
                <a:latin typeface="+mn-lt"/>
              </a:rPr>
              <a:t>švu</a:t>
            </a:r>
            <a:r>
              <a:rPr lang="cs-CZ" sz="2000" b="1" dirty="0">
                <a:solidFill>
                  <a:schemeClr val="bg1"/>
                </a:solidFill>
                <a:effectLst/>
                <a:latin typeface="+mn-lt"/>
              </a:rPr>
              <a:t> </a:t>
            </a:r>
            <a:endParaRPr lang="cs-CZ" sz="2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7642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6175CB-315F-EB48-A756-CDF3B0EABA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5CE73DE-E420-A24B-BADA-B7FA91B103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3CAFEFE-961F-0441-A662-0229F4D79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964" y="1192210"/>
            <a:ext cx="11361600" cy="1171580"/>
          </a:xfrm>
        </p:spPr>
        <p:txBody>
          <a:bodyPr/>
          <a:lstStyle/>
          <a:p>
            <a:r>
              <a:rPr lang="cs-CZ" altLang="cs-CZ" b="1" dirty="0">
                <a:latin typeface="Arial" panose="020B0604020202020204" pitchFamily="34" charset="0"/>
              </a:rPr>
              <a:t>Izolované zlomeniny k. nosních</a:t>
            </a:r>
            <a:br>
              <a:rPr lang="cs-CZ" altLang="cs-CZ" b="1" dirty="0">
                <a:solidFill>
                  <a:schemeClr val="folHlink"/>
                </a:solidFill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467D26C6-C648-704A-82FD-FDCA20BDF0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5" descr="nasal_fracture_241x411oct11_010">
            <a:extLst>
              <a:ext uri="{FF2B5EF4-FFF2-40B4-BE49-F238E27FC236}">
                <a16:creationId xmlns:a16="http://schemas.microsoft.com/office/drawing/2014/main" id="{A9F39F26-D079-2A46-89CE-BB3FA96EF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1874518"/>
            <a:ext cx="2528887" cy="425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asal_fracture_oct17_040">
            <a:extLst>
              <a:ext uri="{FF2B5EF4-FFF2-40B4-BE49-F238E27FC236}">
                <a16:creationId xmlns:a16="http://schemas.microsoft.com/office/drawing/2014/main" id="{BA48E3C8-1CC2-2441-92C7-F192239D4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030" y="2519997"/>
            <a:ext cx="2963862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nasal_fx_oct11_014">
            <a:extLst>
              <a:ext uri="{FF2B5EF4-FFF2-40B4-BE49-F238E27FC236}">
                <a16:creationId xmlns:a16="http://schemas.microsoft.com/office/drawing/2014/main" id="{28F14F17-CB7D-3C4C-8E2C-C08490824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34" y="1874518"/>
            <a:ext cx="397986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9943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7B627F4-99E2-F04B-ABA1-553BC45F3F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522F3E-47FB-7A4B-B63B-685221E8E0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DC889D-0261-C345-883A-D8A7E7732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702" y="1125538"/>
            <a:ext cx="11361600" cy="1171580"/>
          </a:xfrm>
        </p:spPr>
        <p:txBody>
          <a:bodyPr/>
          <a:lstStyle/>
          <a:p>
            <a:r>
              <a:rPr lang="cs-CZ" altLang="cs-CZ" b="1" dirty="0">
                <a:latin typeface="Arial" panose="020B0604020202020204" pitchFamily="34" charset="0"/>
              </a:rPr>
              <a:t>Izolované (hydraulické) </a:t>
            </a:r>
            <a:r>
              <a:rPr lang="cs-CZ" altLang="cs-CZ" b="1" dirty="0" err="1">
                <a:latin typeface="Arial" panose="020B0604020202020204" pitchFamily="34" charset="0"/>
              </a:rPr>
              <a:t>zl</a:t>
            </a:r>
            <a:r>
              <a:rPr lang="cs-CZ" altLang="cs-CZ" b="1" dirty="0">
                <a:latin typeface="Arial" panose="020B0604020202020204" pitchFamily="34" charset="0"/>
              </a:rPr>
              <a:t>. orbity</a:t>
            </a:r>
            <a:br>
              <a:rPr lang="cs-CZ" altLang="cs-CZ" b="1" dirty="0">
                <a:solidFill>
                  <a:schemeClr val="folHlink"/>
                </a:solidFill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7FD486E-61F8-084E-954D-07F4EF451F58}"/>
              </a:ext>
            </a:extLst>
          </p:cNvPr>
          <p:cNvSpPr txBox="1"/>
          <p:nvPr/>
        </p:nvSpPr>
        <p:spPr>
          <a:xfrm>
            <a:off x="719999" y="2073016"/>
            <a:ext cx="652376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Prudký vzestup tlaku uvnitř orbity - fraktura dolní nebo med. stěny  </a:t>
            </a:r>
          </a:p>
          <a:p>
            <a:r>
              <a:rPr lang="cs-CZ" dirty="0">
                <a:solidFill>
                  <a:schemeClr val="bg1"/>
                </a:solidFill>
              </a:rPr>
              <a:t>                                                                                   Vtlačení obsahu </a:t>
            </a:r>
            <a:r>
              <a:rPr lang="cs-CZ" dirty="0" err="1">
                <a:solidFill>
                  <a:schemeClr val="bg1"/>
                </a:solidFill>
              </a:rPr>
              <a:t>periorbity</a:t>
            </a:r>
            <a:r>
              <a:rPr lang="cs-CZ" dirty="0">
                <a:solidFill>
                  <a:schemeClr val="bg1"/>
                </a:solidFill>
              </a:rPr>
              <a:t> do sinus </a:t>
            </a:r>
            <a:r>
              <a:rPr lang="cs-CZ" dirty="0" err="1">
                <a:solidFill>
                  <a:schemeClr val="bg1"/>
                </a:solidFill>
              </a:rPr>
              <a:t>maxillaris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Možné uskřinutí </a:t>
            </a:r>
            <a:r>
              <a:rPr lang="cs-CZ" dirty="0" err="1">
                <a:solidFill>
                  <a:schemeClr val="bg1"/>
                </a:solidFill>
              </a:rPr>
              <a:t>okohyb</a:t>
            </a:r>
            <a:r>
              <a:rPr lang="cs-CZ" dirty="0">
                <a:solidFill>
                  <a:schemeClr val="bg1"/>
                </a:solidFill>
              </a:rPr>
              <a:t>. svalu</a:t>
            </a:r>
          </a:p>
          <a:p>
            <a:r>
              <a:rPr lang="cs-CZ" dirty="0">
                <a:solidFill>
                  <a:schemeClr val="bg1"/>
                </a:solidFill>
              </a:rPr>
              <a:t>                                                    </a:t>
            </a:r>
          </a:p>
          <a:p>
            <a:r>
              <a:rPr lang="cs-CZ" dirty="0">
                <a:solidFill>
                  <a:schemeClr val="bg1"/>
                </a:solidFill>
              </a:rPr>
              <a:t>Diplopie, poruchy souhybu očí (dvojité vidění)   </a:t>
            </a:r>
          </a:p>
          <a:p>
            <a:r>
              <a:rPr lang="cs-CZ" dirty="0">
                <a:solidFill>
                  <a:schemeClr val="bg1"/>
                </a:solidFill>
              </a:rPr>
              <a:t>                                          </a:t>
            </a:r>
          </a:p>
          <a:p>
            <a:r>
              <a:rPr lang="cs-CZ" dirty="0" err="1">
                <a:solidFill>
                  <a:schemeClr val="bg1"/>
                </a:solidFill>
              </a:rPr>
              <a:t>Enophtalmus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8" name="Picture 11" descr="BlowoutFx: ">
            <a:extLst>
              <a:ext uri="{FF2B5EF4-FFF2-40B4-BE49-F238E27FC236}">
                <a16:creationId xmlns:a16="http://schemas.microsoft.com/office/drawing/2014/main" id="{5E36A9D2-0041-BF4D-81E4-E7235BB83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72"/>
          <a:stretch>
            <a:fillRect/>
          </a:stretch>
        </p:blipFill>
        <p:spPr bwMode="auto">
          <a:xfrm>
            <a:off x="7970907" y="2057017"/>
            <a:ext cx="2775072" cy="209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08E1213-88A5-D346-91AD-D35E8D1A5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735" y="4295737"/>
            <a:ext cx="2495416" cy="230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92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097C147-40E1-F148-81A8-19B9C00438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D49D86C-FF51-4F46-8DAF-0E7573ABCF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0AF08D0-E9EA-254A-BF8D-DD5D44C0E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565" y="1125538"/>
            <a:ext cx="11361600" cy="1171580"/>
          </a:xfrm>
        </p:spPr>
        <p:txBody>
          <a:bodyPr/>
          <a:lstStyle/>
          <a:p>
            <a:r>
              <a:rPr lang="cs-CZ" altLang="cs-CZ" b="1" dirty="0" err="1">
                <a:latin typeface="Arial" panose="020B0604020202020204" pitchFamily="34" charset="0"/>
              </a:rPr>
              <a:t>Le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Fort</a:t>
            </a:r>
            <a:r>
              <a:rPr lang="cs-CZ" altLang="cs-CZ" b="1" dirty="0">
                <a:latin typeface="Arial" panose="020B0604020202020204" pitchFamily="34" charset="0"/>
              </a:rPr>
              <a:t> typ II</a:t>
            </a:r>
            <a:br>
              <a:rPr lang="cs-CZ" altLang="cs-CZ" b="1" dirty="0">
                <a:solidFill>
                  <a:schemeClr val="folHlink"/>
                </a:solidFill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482B3E62-6C42-0845-8218-F33B5ACEE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900" y="2297118"/>
            <a:ext cx="7127013" cy="69849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</a:rPr>
              <a:t>pyramidová, odlomení části obličejového skeletu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</a:rPr>
              <a:t>z</a:t>
            </a:r>
            <a:r>
              <a:rPr lang="cs-CZ" altLang="cs-CZ" sz="2400" dirty="0">
                <a:latin typeface="Arial" panose="020B0604020202020204" pitchFamily="34" charset="0"/>
              </a:rPr>
              <a:t>uby v oblasti </a:t>
            </a:r>
            <a:r>
              <a:rPr lang="cs-CZ" altLang="cs-CZ" sz="2400" dirty="0" err="1">
                <a:latin typeface="Arial" panose="020B0604020202020204" pitchFamily="34" charset="0"/>
              </a:rPr>
              <a:t>baze</a:t>
            </a:r>
            <a:r>
              <a:rPr lang="cs-CZ" altLang="cs-CZ" sz="2400" dirty="0">
                <a:latin typeface="Arial" panose="020B0604020202020204" pitchFamily="34" charset="0"/>
              </a:rPr>
              <a:t> pyramidy a apex v oblasti </a:t>
            </a:r>
            <a:r>
              <a:rPr lang="cs-CZ" altLang="cs-CZ" sz="2400" dirty="0" err="1">
                <a:latin typeface="Arial" panose="020B0604020202020204" pitchFamily="34" charset="0"/>
              </a:rPr>
              <a:t>nasofrontální</a:t>
            </a:r>
            <a:r>
              <a:rPr lang="cs-CZ" altLang="cs-CZ" sz="2400" dirty="0">
                <a:latin typeface="Arial" panose="020B0604020202020204" pitchFamily="34" charset="0"/>
              </a:rPr>
              <a:t> sutury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</a:rPr>
              <a:t>l</a:t>
            </a:r>
            <a:r>
              <a:rPr lang="cs-CZ" altLang="cs-CZ" sz="2400" dirty="0">
                <a:latin typeface="Arial" panose="020B0604020202020204" pitchFamily="34" charset="0"/>
              </a:rPr>
              <a:t>omná linie přes zadní alveolární výběžek</a:t>
            </a:r>
            <a:r>
              <a:rPr lang="cs-CZ" altLang="cs-CZ" dirty="0">
                <a:latin typeface="Arial" panose="020B0604020202020204" pitchFamily="34" charset="0"/>
              </a:rPr>
              <a:t>, laterální stěnu sinus </a:t>
            </a:r>
            <a:r>
              <a:rPr lang="cs-CZ" altLang="cs-CZ" dirty="0" err="1">
                <a:latin typeface="Arial" panose="020B0604020202020204" pitchFamily="34" charset="0"/>
              </a:rPr>
              <a:t>maxillaris</a:t>
            </a:r>
            <a:r>
              <a:rPr lang="cs-CZ" altLang="cs-CZ" dirty="0">
                <a:latin typeface="Arial" panose="020B0604020202020204" pitchFamily="34" charset="0"/>
              </a:rPr>
              <a:t>, dolní stěnu orbity a nasální kosti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</a:rPr>
              <a:t>h</a:t>
            </a:r>
            <a:r>
              <a:rPr lang="cs-CZ" altLang="cs-CZ" sz="2400" dirty="0">
                <a:latin typeface="Arial" panose="020B0604020202020204" pitchFamily="34" charset="0"/>
              </a:rPr>
              <a:t>orní lomná linie přes </a:t>
            </a:r>
            <a:r>
              <a:rPr lang="cs-CZ" altLang="cs-CZ" sz="2400" dirty="0" err="1">
                <a:latin typeface="Arial" panose="020B0604020202020204" pitchFamily="34" charset="0"/>
              </a:rPr>
              <a:t>nasofrontální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junkci</a:t>
            </a:r>
            <a:endParaRPr lang="cs-CZ" altLang="cs-CZ" sz="2400" dirty="0">
              <a:latin typeface="Arial" panose="020B0604020202020204" pitchFamily="34" charset="0"/>
            </a:endParaRPr>
          </a:p>
          <a:p>
            <a:endParaRPr lang="cs-CZ" altLang="cs-CZ" sz="2400" dirty="0">
              <a:latin typeface="Arial" panose="020B0604020202020204" pitchFamily="34" charset="0"/>
            </a:endParaRPr>
          </a:p>
          <a:p>
            <a:endParaRPr lang="cs-CZ" altLang="cs-CZ" dirty="0">
              <a:latin typeface="Arial" panose="020B0604020202020204" pitchFamily="34" charset="0"/>
            </a:endParaRPr>
          </a:p>
          <a:p>
            <a:endParaRPr lang="cs-CZ" altLang="cs-CZ" sz="2400" dirty="0">
              <a:latin typeface="Arial" panose="020B0604020202020204" pitchFamily="34" charset="0"/>
            </a:endParaRPr>
          </a:p>
          <a:p>
            <a:endParaRPr lang="cs-CZ" altLang="cs-CZ" sz="2400" dirty="0">
              <a:latin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6" name="Picture 10" descr="LeFort2">
            <a:extLst>
              <a:ext uri="{FF2B5EF4-FFF2-40B4-BE49-F238E27FC236}">
                <a16:creationId xmlns:a16="http://schemas.microsoft.com/office/drawing/2014/main" id="{37700D9A-3124-5647-9340-A0E6B21F3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839" y="730252"/>
            <a:ext cx="1941739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CDC93DA-AF46-EF4A-942B-E2F349A415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219107"/>
              </p:ext>
            </p:extLst>
          </p:nvPr>
        </p:nvGraphicFramePr>
        <p:xfrm>
          <a:off x="9447587" y="730252"/>
          <a:ext cx="2294476" cy="220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Rastrový obrázek" r:id="rId4" imgW="3648584" imgH="3409524" progId="Paint.Picture">
                  <p:embed/>
                </p:oleObj>
              </mc:Choice>
              <mc:Fallback>
                <p:oleObj name="Rastrový obrázek" r:id="rId4" imgW="3648584" imgH="3409524" progId="Paint.Picture">
                  <p:embed/>
                  <p:pic>
                    <p:nvPicPr>
                      <p:cNvPr id="164873" name="Object 8">
                        <a:extLst>
                          <a:ext uri="{FF2B5EF4-FFF2-40B4-BE49-F238E27FC236}">
                            <a16:creationId xmlns:a16="http://schemas.microsoft.com/office/drawing/2014/main" id="{D9370CFA-E612-9747-8261-7DA4422B56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7587" y="730252"/>
                        <a:ext cx="2294476" cy="220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Obrázek 9">
            <a:extLst>
              <a:ext uri="{FF2B5EF4-FFF2-40B4-BE49-F238E27FC236}">
                <a16:creationId xmlns:a16="http://schemas.microsoft.com/office/drawing/2014/main" id="{9B5A0D2F-0F77-A342-A6B4-AFC0621BD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5925" y="3337775"/>
            <a:ext cx="2923325" cy="292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488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A698ADF-76CB-404D-BA3F-3D6C1BB747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AD53ABA-2399-3640-B403-5B58043E13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08C200A-3F56-A640-8C13-6CC4F82B3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415" y="1052498"/>
            <a:ext cx="11361600" cy="1171580"/>
          </a:xfrm>
        </p:spPr>
        <p:txBody>
          <a:bodyPr/>
          <a:lstStyle/>
          <a:p>
            <a:r>
              <a:rPr lang="cs-CZ" altLang="cs-CZ" b="1" dirty="0" err="1">
                <a:latin typeface="Arial" panose="020B0604020202020204" pitchFamily="34" charset="0"/>
              </a:rPr>
              <a:t>Le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Fort</a:t>
            </a:r>
            <a:r>
              <a:rPr lang="cs-CZ" altLang="cs-CZ" b="1" dirty="0">
                <a:latin typeface="Arial" panose="020B0604020202020204" pitchFamily="34" charset="0"/>
              </a:rPr>
              <a:t> typ III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3835AB8-D964-DA41-B5DE-3643C75352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2224078"/>
            <a:ext cx="5884000" cy="69849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kraniofaciální</a:t>
            </a:r>
            <a:r>
              <a:rPr lang="cs-CZ" dirty="0"/>
              <a:t> disjunkce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Lomná linie přechází přes </a:t>
            </a:r>
            <a:r>
              <a:rPr lang="cs-CZ" dirty="0" err="1"/>
              <a:t>nasofrontální</a:t>
            </a:r>
            <a:r>
              <a:rPr lang="cs-CZ" dirty="0"/>
              <a:t> suturu, maxilo-frontální suturu, stěnu orbity, </a:t>
            </a:r>
            <a:r>
              <a:rPr lang="cs-CZ" dirty="0" err="1"/>
              <a:t>zygomatico</a:t>
            </a:r>
            <a:r>
              <a:rPr lang="cs-CZ" dirty="0"/>
              <a:t>-frontální </a:t>
            </a:r>
            <a:r>
              <a:rPr lang="cs-CZ" dirty="0" err="1"/>
              <a:t>suturua</a:t>
            </a:r>
            <a:r>
              <a:rPr lang="cs-CZ" dirty="0"/>
              <a:t> </a:t>
            </a:r>
            <a:r>
              <a:rPr lang="cs-CZ" dirty="0" err="1"/>
              <a:t>arcus</a:t>
            </a:r>
            <a:r>
              <a:rPr lang="cs-CZ" dirty="0"/>
              <a:t> </a:t>
            </a:r>
            <a:r>
              <a:rPr lang="cs-CZ" dirty="0" err="1"/>
              <a:t>zygomaticus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největší výskyt </a:t>
            </a:r>
            <a:r>
              <a:rPr lang="cs-CZ" dirty="0" err="1"/>
              <a:t>leaku</a:t>
            </a:r>
            <a:r>
              <a:rPr lang="cs-CZ" dirty="0"/>
              <a:t> mozkomíšního moku</a:t>
            </a:r>
          </a:p>
          <a:p>
            <a:endParaRPr lang="cs-CZ" dirty="0"/>
          </a:p>
        </p:txBody>
      </p:sp>
      <p:pic>
        <p:nvPicPr>
          <p:cNvPr id="6" name="Picture 8" descr="ex5">
            <a:extLst>
              <a:ext uri="{FF2B5EF4-FFF2-40B4-BE49-F238E27FC236}">
                <a16:creationId xmlns:a16="http://schemas.microsoft.com/office/drawing/2014/main" id="{A1DEF56F-32E5-D54D-8078-73E72A639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0"/>
          <a:stretch>
            <a:fillRect/>
          </a:stretch>
        </p:blipFill>
        <p:spPr bwMode="auto">
          <a:xfrm>
            <a:off x="9109799" y="485783"/>
            <a:ext cx="2809875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EB1BA12-07BC-FB4E-83DC-66CDA5EA5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350" y="3225800"/>
            <a:ext cx="30353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375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687A5DD-EF29-D04E-B310-1EFD0185E4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01140D-F72E-0C4A-8383-F31B64B06C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74</a:t>
            </a:fld>
            <a:endParaRPr lang="cs-CZ" alt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11AE480-7545-9C48-A12C-7A7B3FE9A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400" y="1778000"/>
            <a:ext cx="11361600" cy="69849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cs-CZ" sz="1800" b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References</a:t>
            </a:r>
            <a:r>
              <a:rPr lang="cs-CZ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Čihák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R.: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Anatomie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1,2,3, Praha,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Grada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Netter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F.: Atlas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HumanAnatomy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4th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Elseviesr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USA, 2006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Naňka, Elišková: Přehled anatomie.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Galén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Praha 2009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Seidl et al.: Radiologie pro studium i praxi,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Grada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publishing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2013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Mrázková, Doskočil: Klinická anatomie pro stomatology, Alberta, Praha, 1994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Isselhard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Anatomy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orofacial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8th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edition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Elsevier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USA, 2019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Fehrenbach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Herring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Illustrated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anatomy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neck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5th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edition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Elsevier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USA, 2017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Moore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Dalley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Clinically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oriented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anatomy, 5th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edition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USA, 2006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33973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B23A45-F698-C642-8A29-E72085CD03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194FA0-9813-5749-8E7F-488AFDC2AA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03B1E55-6C61-8B49-B495-AC2627AD1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45E08966-799F-6E46-8895-D2778D27B9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36754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546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DFE175-1681-034C-8D17-4E276B82CF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A12957-680A-8649-BFCA-E5293B8152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667917A-C139-3D46-A935-CC75CFAAD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544" y="1192210"/>
            <a:ext cx="11361600" cy="1171580"/>
          </a:xfrm>
        </p:spPr>
        <p:txBody>
          <a:bodyPr/>
          <a:lstStyle/>
          <a:p>
            <a:r>
              <a:rPr lang="cs-CZ" dirty="0"/>
              <a:t>Brachycefalie</a:t>
            </a:r>
            <a:br>
              <a:rPr lang="cs-CZ" dirty="0"/>
            </a:br>
            <a:r>
              <a:rPr lang="cs-CZ" dirty="0"/>
              <a:t>- předčasný srůst koronárního švu</a:t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3A374C5-7E55-4340-988E-2870314E7D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4F401B3-E99E-9C4B-BD0D-8F820B5AB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363789"/>
            <a:ext cx="4140284" cy="36723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236980A-7F69-C743-B3F9-A380BCC14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547" y="3504234"/>
            <a:ext cx="4018548" cy="262133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3A87170-FC00-6542-8470-49F65499E989}"/>
              </a:ext>
            </a:extLst>
          </p:cNvPr>
          <p:cNvSpPr txBox="1"/>
          <p:nvPr/>
        </p:nvSpPr>
        <p:spPr>
          <a:xfrm>
            <a:off x="4928258" y="2518838"/>
            <a:ext cx="74234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  <a:effectLst/>
                <a:latin typeface="+mn-lt"/>
              </a:rPr>
              <a:t>Frontálni</a:t>
            </a:r>
            <a:r>
              <a:rPr lang="cs-CZ" sz="2000" dirty="0">
                <a:solidFill>
                  <a:schemeClr val="bg1"/>
                </a:solidFill>
                <a:effectLst/>
                <a:latin typeface="+mn-lt"/>
              </a:rPr>
              <a:t>́ </a:t>
            </a:r>
            <a:r>
              <a:rPr lang="cs-CZ" sz="2000" dirty="0" err="1">
                <a:solidFill>
                  <a:schemeClr val="bg1"/>
                </a:solidFill>
                <a:effectLst/>
                <a:latin typeface="+mn-lt"/>
              </a:rPr>
              <a:t>plagiocefalie</a:t>
            </a:r>
            <a:r>
              <a:rPr lang="cs-CZ" sz="2000" dirty="0">
                <a:solidFill>
                  <a:schemeClr val="bg1"/>
                </a:solidFill>
                <a:effectLst/>
                <a:latin typeface="+mn-lt"/>
              </a:rPr>
              <a:t> - </a:t>
            </a:r>
            <a:r>
              <a:rPr lang="cs-CZ" sz="2000" dirty="0" err="1">
                <a:solidFill>
                  <a:schemeClr val="bg1"/>
                </a:solidFill>
                <a:effectLst/>
                <a:latin typeface="+mn-lt"/>
              </a:rPr>
              <a:t>jednostranny</a:t>
            </a:r>
            <a:r>
              <a:rPr lang="cs-CZ" sz="2000" dirty="0">
                <a:solidFill>
                  <a:schemeClr val="bg1"/>
                </a:solidFill>
                <a:effectLst/>
                <a:latin typeface="+mn-lt"/>
              </a:rPr>
              <a:t>́ </a:t>
            </a:r>
            <a:r>
              <a:rPr lang="cs-CZ" sz="2000" dirty="0" err="1">
                <a:solidFill>
                  <a:schemeClr val="bg1"/>
                </a:solidFill>
                <a:effectLst/>
                <a:latin typeface="+mn-lt"/>
              </a:rPr>
              <a:t>srůst</a:t>
            </a:r>
            <a:r>
              <a:rPr lang="cs-CZ" sz="200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/>
                <a:latin typeface="+mn-lt"/>
              </a:rPr>
              <a:t>koronárního</a:t>
            </a:r>
            <a:r>
              <a:rPr lang="cs-CZ" sz="200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/>
                <a:latin typeface="+mn-lt"/>
              </a:rPr>
              <a:t>švu</a:t>
            </a:r>
            <a:r>
              <a:rPr lang="cs-CZ" sz="200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/>
                <a:latin typeface="+mn-lt"/>
              </a:rPr>
              <a:t>Okcipitálni</a:t>
            </a:r>
            <a:r>
              <a:rPr lang="cs-CZ" sz="2000" dirty="0">
                <a:solidFill>
                  <a:schemeClr val="bg1"/>
                </a:solidFill>
                <a:effectLst/>
                <a:latin typeface="+mn-lt"/>
              </a:rPr>
              <a:t>́ </a:t>
            </a:r>
            <a:r>
              <a:rPr lang="cs-CZ" sz="2000" dirty="0" err="1">
                <a:solidFill>
                  <a:schemeClr val="bg1"/>
                </a:solidFill>
                <a:effectLst/>
                <a:latin typeface="+mn-lt"/>
              </a:rPr>
              <a:t>plagiocefalie</a:t>
            </a:r>
            <a:r>
              <a:rPr lang="cs-CZ" sz="2000" dirty="0">
                <a:solidFill>
                  <a:schemeClr val="bg1"/>
                </a:solidFill>
                <a:effectLst/>
                <a:latin typeface="+mn-lt"/>
              </a:rPr>
              <a:t> - </a:t>
            </a:r>
            <a:r>
              <a:rPr lang="cs-CZ" sz="2000" dirty="0" err="1">
                <a:solidFill>
                  <a:schemeClr val="bg1"/>
                </a:solidFill>
                <a:effectLst/>
                <a:latin typeface="+mn-lt"/>
              </a:rPr>
              <a:t>jednostranny</a:t>
            </a:r>
            <a:r>
              <a:rPr lang="cs-CZ" sz="2000" dirty="0">
                <a:solidFill>
                  <a:schemeClr val="bg1"/>
                </a:solidFill>
                <a:effectLst/>
                <a:latin typeface="+mn-lt"/>
              </a:rPr>
              <a:t>́ </a:t>
            </a:r>
            <a:r>
              <a:rPr lang="cs-CZ" sz="2000" dirty="0" err="1">
                <a:solidFill>
                  <a:schemeClr val="bg1"/>
                </a:solidFill>
                <a:effectLst/>
                <a:latin typeface="+mn-lt"/>
              </a:rPr>
              <a:t>srůst</a:t>
            </a:r>
            <a:r>
              <a:rPr lang="cs-CZ" sz="200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/>
                <a:latin typeface="+mn-lt"/>
              </a:rPr>
              <a:t>lambdového</a:t>
            </a:r>
            <a:r>
              <a:rPr lang="cs-CZ" sz="200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/>
                <a:latin typeface="+mn-lt"/>
              </a:rPr>
              <a:t>švu</a:t>
            </a:r>
            <a:r>
              <a:rPr lang="cs-CZ" sz="2000" dirty="0">
                <a:solidFill>
                  <a:schemeClr val="bg1"/>
                </a:solidFill>
                <a:effectLst/>
                <a:latin typeface="+mn-lt"/>
              </a:rPr>
              <a:t> </a:t>
            </a:r>
            <a:endParaRPr lang="cs-CZ" sz="2000" dirty="0">
              <a:solidFill>
                <a:schemeClr val="bg1"/>
              </a:solidFill>
              <a:latin typeface="+mn-lt"/>
            </a:endParaRPr>
          </a:p>
          <a:p>
            <a:pPr algn="l"/>
            <a:endParaRPr lang="cs-CZ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31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63300A-7EF5-DE45-9DD2-03B7BC0879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B2E7337-480F-9F49-AE29-BE139AB9B1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CB19779-094B-0A49-930D-90945EDDA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829" y="1192210"/>
            <a:ext cx="11361600" cy="1171580"/>
          </a:xfrm>
        </p:spPr>
        <p:txBody>
          <a:bodyPr/>
          <a:lstStyle/>
          <a:p>
            <a:r>
              <a:rPr lang="cs-CZ" dirty="0" err="1"/>
              <a:t>Trigonocefalie</a:t>
            </a:r>
            <a:br>
              <a:rPr lang="cs-CZ" dirty="0"/>
            </a:br>
            <a:r>
              <a:rPr lang="cs-CZ" dirty="0"/>
              <a:t>-předčasný srůst </a:t>
            </a:r>
            <a:r>
              <a:rPr lang="cs-CZ" dirty="0" err="1"/>
              <a:t>metopické</a:t>
            </a:r>
            <a:r>
              <a:rPr lang="cs-CZ" dirty="0"/>
              <a:t> sutury</a:t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FC5DF2D5-DA8F-FC47-BA07-5182DF9498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F55D703-3CB0-E040-86D2-6E305F318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713" y="2556813"/>
            <a:ext cx="4029987" cy="360577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085186A-86DB-104A-AAEE-09636F092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583" y="2456038"/>
            <a:ext cx="3331411" cy="380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14549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3231</TotalTime>
  <Words>2252</Words>
  <Application>Microsoft Macintosh PowerPoint</Application>
  <PresentationFormat>Širokoúhlá obrazovka</PresentationFormat>
  <Paragraphs>409</Paragraphs>
  <Slides>76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84" baseType="lpstr">
      <vt:lpstr>-webkit-standard</vt:lpstr>
      <vt:lpstr>Arial</vt:lpstr>
      <vt:lpstr>Calibri</vt:lpstr>
      <vt:lpstr>system-ui</vt:lpstr>
      <vt:lpstr>Tahoma</vt:lpstr>
      <vt:lpstr>Wingdings</vt:lpstr>
      <vt:lpstr>Prezentace_MU_CZ</vt:lpstr>
      <vt:lpstr>Rastrový obrázek</vt:lpstr>
      <vt:lpstr>Funkční stavba lebky</vt:lpstr>
      <vt:lpstr>Prezentace aplikace PowerPoint</vt:lpstr>
      <vt:lpstr>Stavba neurocrania</vt:lpstr>
      <vt:lpstr>Prezentace aplikace PowerPoint</vt:lpstr>
      <vt:lpstr>Klenba lební</vt:lpstr>
      <vt:lpstr>Klenba lební u dětí</vt:lpstr>
      <vt:lpstr>Kraniosynostózy- předčasný uzávěr 1 nebo více lebečních švů</vt:lpstr>
      <vt:lpstr>Brachycefalie - předčasný srůst koronárního švu </vt:lpstr>
      <vt:lpstr>Trigonocefalie -předčasný srůst metopické sutury </vt:lpstr>
      <vt:lpstr>Kostní pilíře</vt:lpstr>
      <vt:lpstr>Pilíř špičákový</vt:lpstr>
      <vt:lpstr>Pilíř zygomatický</vt:lpstr>
      <vt:lpstr>Pilíř pterygoidní</vt:lpstr>
      <vt:lpstr>Horní transverzální pilíř</vt:lpstr>
      <vt:lpstr>Dolní transverzální pilíř</vt:lpstr>
      <vt:lpstr>Klinická anatomie jam lebních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Poranění lebky</vt:lpstr>
      <vt:lpstr>Prezentace aplikace PowerPoint</vt:lpstr>
      <vt:lpstr>Etiologie poranění</vt:lpstr>
      <vt:lpstr>Druh a rozsah zl. lebky závisí na: </vt:lpstr>
      <vt:lpstr>Zlomeiny klenby lební  Zlomeniny baze lební </vt:lpstr>
      <vt:lpstr>Zlomeniny klenby lební </vt:lpstr>
      <vt:lpstr>Lineární fraktury </vt:lpstr>
      <vt:lpstr>Impresivní fraktura</vt:lpstr>
      <vt:lpstr>'ping pong' fracture </vt:lpstr>
      <vt:lpstr>Tříštivá zlomenina  </vt:lpstr>
      <vt:lpstr>Zlomeiny baze lební </vt:lpstr>
      <vt:lpstr>Zákonitosti šíření lomných štěrbin z klenby na spodinu lebeční– predilekční místa </vt:lpstr>
      <vt:lpstr>Prezentace aplikace PowerPoint</vt:lpstr>
      <vt:lpstr>Příznaky zlomenin baze lební                           </vt:lpstr>
      <vt:lpstr>U fraktur spojených s trhlinou dury mater  Vysoké riziko vzniku infekce ! </vt:lpstr>
      <vt:lpstr>Prezentace aplikace PowerPoint</vt:lpstr>
      <vt:lpstr>Prezentace aplikace PowerPoint</vt:lpstr>
      <vt:lpstr>Komplikace zlomenin lebky – hl. nervy </vt:lpstr>
      <vt:lpstr>Komplikace zlomenin lebky </vt:lpstr>
      <vt:lpstr>Pneumocefalus</vt:lpstr>
      <vt:lpstr>Epidurální hematom</vt:lpstr>
      <vt:lpstr>Subdurální hematom</vt:lpstr>
      <vt:lpstr>Intracerebrální hematom</vt:lpstr>
      <vt:lpstr>Prezentace aplikace PowerPoint</vt:lpstr>
      <vt:lpstr>Zlomeniny splanchnocrania   </vt:lpstr>
      <vt:lpstr>Etiologie obličejových poranění</vt:lpstr>
      <vt:lpstr>Příznaky </vt:lpstr>
      <vt:lpstr>Cévní zásobení obličeje</vt:lpstr>
      <vt:lpstr>Žilní odtok</vt:lpstr>
      <vt:lpstr>Nervové zás. obličeje </vt:lpstr>
      <vt:lpstr> Zl. střední obličejové 1/3</vt:lpstr>
      <vt:lpstr>Zlomeniny centrální části </vt:lpstr>
      <vt:lpstr>Le Fort typ I</vt:lpstr>
      <vt:lpstr>Zl. naso-ethmoido-orbitálního komplexu (NEO) </vt:lpstr>
      <vt:lpstr>Zl. naso-ethmoido-orbitálního komplexu (NEO)</vt:lpstr>
      <vt:lpstr>Zl. naso-ethmoido-orbitálního komplexu (NEO)</vt:lpstr>
      <vt:lpstr>Izolované zlomeniny k. nosních </vt:lpstr>
      <vt:lpstr>Izolované (hydraulické) zl. orbity </vt:lpstr>
      <vt:lpstr>Le Fort typ II </vt:lpstr>
      <vt:lpstr>Le Fort typ III</vt:lpstr>
      <vt:lpstr>Prezentace aplikace PowerPoint</vt:lpstr>
      <vt:lpstr>Děkuji za pozornost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Peter Solár</dc:creator>
  <cp:lastModifiedBy>Peter Solár</cp:lastModifiedBy>
  <cp:revision>8</cp:revision>
  <cp:lastPrinted>1601-01-01T00:00:00Z</cp:lastPrinted>
  <dcterms:created xsi:type="dcterms:W3CDTF">2024-02-27T19:16:47Z</dcterms:created>
  <dcterms:modified xsi:type="dcterms:W3CDTF">2024-04-14T17:20:19Z</dcterms:modified>
</cp:coreProperties>
</file>