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9"/>
  </p:notesMasterIdLst>
  <p:handoutMasterIdLst>
    <p:handoutMasterId r:id="rId70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2" r:id="rId22"/>
    <p:sldId id="277" r:id="rId23"/>
    <p:sldId id="278" r:id="rId24"/>
    <p:sldId id="279" r:id="rId25"/>
    <p:sldId id="281" r:id="rId26"/>
    <p:sldId id="280" r:id="rId27"/>
    <p:sldId id="283" r:id="rId28"/>
    <p:sldId id="284" r:id="rId29"/>
    <p:sldId id="330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5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6" r:id="rId51"/>
    <p:sldId id="304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32" r:id="rId66"/>
    <p:sldId id="331" r:id="rId67"/>
    <p:sldId id="329" r:id="rId6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09" userDrawn="1">
          <p15:clr>
            <a:srgbClr val="A4A3A4"/>
          </p15:clr>
        </p15:guide>
        <p15:guide id="4" orient="horz" pos="3816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415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1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64" autoAdjust="0"/>
    <p:restoredTop sz="95768" autoAdjust="0"/>
  </p:normalViewPr>
  <p:slideViewPr>
    <p:cSldViewPr snapToGrid="0">
      <p:cViewPr varScale="1">
        <p:scale>
          <a:sx n="108" d="100"/>
          <a:sy n="108" d="100"/>
        </p:scale>
        <p:origin x="568" y="192"/>
      </p:cViewPr>
      <p:guideLst>
        <p:guide orient="horz" pos="1117"/>
        <p:guide orient="horz" pos="1272"/>
        <p:guide orient="horz" pos="709"/>
        <p:guide orient="horz" pos="3816"/>
        <p:guide orient="horz" pos="3952"/>
        <p:guide pos="415"/>
        <p:guide pos="7224"/>
        <p:guide pos="909"/>
        <p:guide pos="3681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N._V" TargetMode="External"/><Relationship Id="rId2" Type="http://schemas.openxmlformats.org/officeDocument/2006/relationships/hyperlink" Target="https://www.wikiskripta.eu/w/Pon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wikiskripta.eu/index.php?title=Tempor%C3%A1ln%C3%AD_lalok&amp;action=edit&amp;redlink=1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s://www.wikiskripta.eu/index.php?title=Sp%C3%A1nkov%C3%A1_k%C5%AFra&amp;action=edit&amp;redlink=1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wikiskripta.eu/index.php?title=Hippocampus&amp;action=edit&amp;redlink=1" TargetMode="External"/><Relationship Id="rId5" Type="http://schemas.openxmlformats.org/officeDocument/2006/relationships/hyperlink" Target="https://www.wikiskripta.eu/w/Hypothalamus" TargetMode="External"/><Relationship Id="rId4" Type="http://schemas.openxmlformats.org/officeDocument/2006/relationships/hyperlink" Target="https://www.wikiskripta.eu/index.php?title=Corpus_amygdaloideum&amp;action=edit&amp;redlink=1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wikiskripta.eu/w/Glandula_parotis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Nauzea" TargetMode="External"/><Relationship Id="rId2" Type="http://schemas.openxmlformats.org/officeDocument/2006/relationships/hyperlink" Target="https://www.wikiskripta.eu/w/Vertigo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wikiskripta.eu/w/Vestibul%C3%A1rn%C3%AD_ataxie/PGS/diagnostika" TargetMode="External"/><Relationship Id="rId4" Type="http://schemas.openxmlformats.org/officeDocument/2006/relationships/hyperlink" Target="https://www.wikiskripta.eu/w/Nystagmus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Surditas" TargetMode="External"/><Relationship Id="rId2" Type="http://schemas.openxmlformats.org/officeDocument/2006/relationships/hyperlink" Target="https://www.wikiskripta.eu/w/Hypacusis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wikiskripta.eu/w/Tinnitus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A79EDD3A-131D-5648-A91E-D2C13E15B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298" y="1125538"/>
            <a:ext cx="11361600" cy="1171580"/>
          </a:xfrm>
        </p:spPr>
        <p:txBody>
          <a:bodyPr/>
          <a:lstStyle/>
          <a:p>
            <a:r>
              <a:rPr lang="cs-CZ" dirty="0"/>
              <a:t>Hlavové nervy 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C56EE109-D9C9-AE42-866A-9008D9F05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752" y="2784531"/>
            <a:ext cx="11211784" cy="6984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párové struktury vystupující z mozkového kmene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12 párů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výjimku tvoří I. a II. hlavový nerv, jež jsou výchlipkami </a:t>
            </a:r>
            <a:r>
              <a:rPr lang="cs-CZ" dirty="0" err="1"/>
              <a:t>telencephala</a:t>
            </a:r>
            <a:r>
              <a:rPr lang="cs-CZ" dirty="0"/>
              <a:t>  a </a:t>
            </a:r>
            <a:r>
              <a:rPr lang="cs-CZ" dirty="0" err="1"/>
              <a:t>diencephala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inervační oblast, jak již z názvu vypovídá, je hlava a krk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výjimku tvoří X. hlavový nerv, který svou parasympatickou složkou zasahuje až do břišní dutiny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7515DE4-DE9C-1743-A256-546A34D30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689" y="244430"/>
            <a:ext cx="2721511" cy="32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84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74F7A4-C1DC-FC4F-9BE3-E11D813747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61707E-44B4-8945-88B7-CA5ACFC4FF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923B19-D7A1-4447-8C23-943C23A2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00" y="1890962"/>
            <a:ext cx="11361600" cy="1171580"/>
          </a:xfrm>
        </p:spPr>
        <p:txBody>
          <a:bodyPr/>
          <a:lstStyle/>
          <a:p>
            <a:r>
              <a:rPr lang="cs-CZ" sz="4000" dirty="0" err="1"/>
              <a:t>Nervus</a:t>
            </a:r>
            <a:r>
              <a:rPr lang="cs-CZ" sz="4000" dirty="0"/>
              <a:t> </a:t>
            </a:r>
            <a:r>
              <a:rPr lang="cs-CZ" sz="4000" dirty="0" err="1"/>
              <a:t>oclulomotorius</a:t>
            </a:r>
            <a:r>
              <a:rPr lang="cs-CZ" sz="4000" dirty="0"/>
              <a:t>, okohybný nerv (III)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4AA23AE-50F0-A647-B565-AAB14105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2730503"/>
            <a:ext cx="5724525" cy="698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vystupuje z </a:t>
            </a:r>
            <a:r>
              <a:rPr lang="cs-CZ" sz="1800" b="1" i="1" dirty="0" err="1"/>
              <a:t>mesencephala</a:t>
            </a:r>
            <a:r>
              <a:rPr lang="cs-CZ" sz="1800" dirty="0"/>
              <a:t> </a:t>
            </a:r>
            <a:r>
              <a:rPr lang="cs-CZ" sz="1800" b="1" dirty="0"/>
              <a:t>v </a:t>
            </a:r>
            <a:r>
              <a:rPr lang="cs-CZ" sz="1800" b="1" i="1" dirty="0" err="1"/>
              <a:t>sulcus</a:t>
            </a:r>
            <a:r>
              <a:rPr lang="cs-CZ" sz="1800" b="1" i="1" dirty="0"/>
              <a:t> nervi </a:t>
            </a:r>
            <a:r>
              <a:rPr lang="cs-CZ" sz="1800" b="1" i="1" dirty="0" err="1"/>
              <a:t>oculomotorii</a:t>
            </a:r>
            <a:r>
              <a:rPr lang="cs-CZ" sz="1800" b="1" i="1" dirty="0"/>
              <a:t> </a:t>
            </a:r>
            <a:r>
              <a:rPr lang="cs-CZ" sz="1800" b="1" dirty="0"/>
              <a:t>ve </a:t>
            </a:r>
            <a:r>
              <a:rPr lang="cs-CZ" sz="1800" b="1" i="1" dirty="0" err="1"/>
              <a:t>fossa</a:t>
            </a:r>
            <a:r>
              <a:rPr lang="cs-CZ" sz="1800" b="1" i="1" dirty="0"/>
              <a:t> </a:t>
            </a:r>
            <a:r>
              <a:rPr lang="cs-CZ" sz="1800" b="1" i="1" dirty="0" err="1"/>
              <a:t>interpeduncularis</a:t>
            </a:r>
            <a:endParaRPr lang="cs-CZ" sz="18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inervuje </a:t>
            </a:r>
            <a:r>
              <a:rPr lang="cs-CZ" sz="1800" b="1" dirty="0"/>
              <a:t>všechny okohybné svaly kromě </a:t>
            </a:r>
            <a:r>
              <a:rPr lang="cs-CZ" sz="1800" b="1" i="1" dirty="0"/>
              <a:t>m. </a:t>
            </a:r>
            <a:r>
              <a:rPr lang="cs-CZ" sz="1800" b="1" i="1" dirty="0" err="1"/>
              <a:t>obliquus</a:t>
            </a:r>
            <a:r>
              <a:rPr lang="cs-CZ" sz="1800" b="1" i="1" dirty="0"/>
              <a:t> superior </a:t>
            </a:r>
            <a:r>
              <a:rPr lang="cs-CZ" sz="1800" b="1" dirty="0"/>
              <a:t>a </a:t>
            </a:r>
            <a:r>
              <a:rPr lang="cs-CZ" sz="1800" b="1" i="1" dirty="0"/>
              <a:t>m. </a:t>
            </a:r>
            <a:r>
              <a:rPr lang="cs-CZ" sz="1800" b="1" i="1" dirty="0" err="1"/>
              <a:t>rectus</a:t>
            </a:r>
            <a:r>
              <a:rPr lang="cs-CZ" sz="1800" b="1" i="1" dirty="0"/>
              <a:t> </a:t>
            </a:r>
            <a:r>
              <a:rPr lang="cs-CZ" sz="1800" b="1" i="1" dirty="0" err="1"/>
              <a:t>lateralis</a:t>
            </a:r>
            <a:r>
              <a:rPr lang="cs-CZ" sz="18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přivádí také </a:t>
            </a:r>
            <a:r>
              <a:rPr lang="cs-CZ" sz="1800" dirty="0" err="1"/>
              <a:t>pregangliová</a:t>
            </a:r>
            <a:r>
              <a:rPr lang="cs-CZ" sz="1800" dirty="0"/>
              <a:t> parasympatická vlákna z</a:t>
            </a:r>
            <a:r>
              <a:rPr lang="cs-CZ" sz="1800" b="1" dirty="0"/>
              <a:t> </a:t>
            </a:r>
            <a:r>
              <a:rPr lang="cs-CZ" sz="1800" b="1" i="1" dirty="0" err="1"/>
              <a:t>nucleus</a:t>
            </a:r>
            <a:r>
              <a:rPr lang="cs-CZ" sz="1800" b="1" i="1" dirty="0"/>
              <a:t> parasympatikus n. III (</a:t>
            </a:r>
            <a:r>
              <a:rPr lang="cs-CZ" sz="1800" b="1" i="1" dirty="0" err="1"/>
              <a:t>Edinger-Westphali</a:t>
            </a:r>
            <a:r>
              <a:rPr lang="cs-CZ" sz="1800" b="1" i="1" dirty="0"/>
              <a:t>)</a:t>
            </a:r>
            <a:r>
              <a:rPr lang="cs-CZ" sz="1800" dirty="0"/>
              <a:t>, </a:t>
            </a:r>
          </a:p>
          <a:p>
            <a:r>
              <a:rPr lang="cs-CZ" sz="1800" dirty="0"/>
              <a:t>      které po interpolaci v </a:t>
            </a:r>
            <a:r>
              <a:rPr lang="cs-CZ" sz="1800" i="1" dirty="0"/>
              <a:t>ganglion </a:t>
            </a:r>
            <a:r>
              <a:rPr lang="cs-CZ" sz="1800" i="1" dirty="0" err="1"/>
              <a:t>ciliare</a:t>
            </a:r>
            <a:r>
              <a:rPr lang="cs-CZ" sz="1800" dirty="0"/>
              <a:t> inervují </a:t>
            </a:r>
            <a:r>
              <a:rPr lang="cs-CZ" sz="1800" i="1" dirty="0"/>
              <a:t>m.</a:t>
            </a:r>
          </a:p>
          <a:p>
            <a:r>
              <a:rPr lang="cs-CZ" sz="1800" i="1" dirty="0"/>
              <a:t>     </a:t>
            </a:r>
            <a:r>
              <a:rPr lang="cs-CZ" sz="1800" i="1" dirty="0" err="1"/>
              <a:t>sphincter</a:t>
            </a:r>
            <a:r>
              <a:rPr lang="cs-CZ" sz="1800" i="1" dirty="0"/>
              <a:t> </a:t>
            </a:r>
            <a:r>
              <a:rPr lang="cs-CZ" sz="1800" i="1" dirty="0" err="1"/>
              <a:t>pupillae</a:t>
            </a:r>
            <a:r>
              <a:rPr lang="cs-CZ" sz="1800" dirty="0"/>
              <a:t> (mióza) a </a:t>
            </a:r>
            <a:r>
              <a:rPr lang="cs-CZ" sz="1800" i="1" dirty="0"/>
              <a:t>m. </a:t>
            </a:r>
            <a:r>
              <a:rPr lang="cs-CZ" sz="1800" i="1" dirty="0" err="1"/>
              <a:t>ciliaris</a:t>
            </a:r>
            <a:r>
              <a:rPr lang="cs-CZ" sz="1800" dirty="0"/>
              <a:t> (akomodace –</a:t>
            </a:r>
          </a:p>
          <a:p>
            <a:r>
              <a:rPr lang="cs-CZ" sz="1800" dirty="0"/>
              <a:t>     zvětšení zakřivení čočky)</a:t>
            </a:r>
            <a:endParaRPr lang="cs-CZ" sz="1800" i="1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46470A-AC0D-544C-91B5-4A7B124E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87" y="2676988"/>
            <a:ext cx="5332476" cy="35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69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785CFE-6A31-D448-B742-1AE84042AC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5531C1-4BFA-9B47-BFF7-24A3ED5554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DE57EA-3935-974B-ABFD-78816DA90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68C2774-D8B1-AA45-ADEF-0F1B086B1C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3B8223-10F9-E944-AA07-A414B0B9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448732"/>
            <a:ext cx="5617911" cy="49032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AD15C10-0D36-1B4C-B152-F4DAA2DA3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98" y="1771552"/>
            <a:ext cx="5751378" cy="374989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DC1FEBC-32C7-DC4C-BFB9-E9355C785290}"/>
              </a:ext>
            </a:extLst>
          </p:cNvPr>
          <p:cNvSpPr txBox="1"/>
          <p:nvPr/>
        </p:nvSpPr>
        <p:spPr>
          <a:xfrm>
            <a:off x="490513" y="5551559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dirty="0">
                <a:solidFill>
                  <a:schemeClr val="bg1"/>
                </a:solidFill>
                <a:latin typeface="+mn-lt"/>
              </a:rPr>
              <a:t>mióza (zúžení zornice)   mydriáza (rozšíření zornice)</a:t>
            </a:r>
          </a:p>
          <a:p>
            <a:pPr algn="l"/>
            <a:endParaRPr lang="cs-CZ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1162647-2F4A-F644-A08D-BD6D952E040C}"/>
              </a:ext>
            </a:extLst>
          </p:cNvPr>
          <p:cNvSpPr txBox="1"/>
          <p:nvPr/>
        </p:nvSpPr>
        <p:spPr>
          <a:xfrm>
            <a:off x="6360782" y="5488648"/>
            <a:ext cx="5505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  <a:latin typeface="+mn-lt"/>
              </a:rPr>
              <a:t>akomodace (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zvětšení zakřivení čočky)</a:t>
            </a:r>
            <a:endParaRPr lang="cs-CZ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247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61731B-AD45-0747-AA52-3F139BE415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BDA90F-E563-934C-8F35-8D34DA15B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064C9C2-AA13-2C43-87BC-BF93C019C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4963978"/>
            <a:ext cx="12104661" cy="698497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dirty="0"/>
              <a:t>probíhá v </a:t>
            </a:r>
            <a:r>
              <a:rPr lang="cs-CZ" sz="1800" dirty="0" err="1"/>
              <a:t>subarachnoideálním</a:t>
            </a:r>
            <a:r>
              <a:rPr lang="cs-CZ" sz="1800" dirty="0"/>
              <a:t> prostoru (</a:t>
            </a:r>
            <a:r>
              <a:rPr lang="cs-CZ" sz="1800" i="1" dirty="0"/>
              <a:t>cisterna </a:t>
            </a:r>
            <a:r>
              <a:rPr lang="cs-CZ" sz="1800" i="1" dirty="0" err="1"/>
              <a:t>interpeduncularis</a:t>
            </a:r>
            <a:r>
              <a:rPr lang="cs-CZ" sz="1800" dirty="0"/>
              <a:t>) laterálně od </a:t>
            </a:r>
            <a:r>
              <a:rPr lang="cs-CZ" sz="1800" i="1" dirty="0" err="1"/>
              <a:t>ramus</a:t>
            </a:r>
            <a:r>
              <a:rPr lang="cs-CZ" sz="1800" i="1" dirty="0"/>
              <a:t> </a:t>
            </a:r>
            <a:r>
              <a:rPr lang="cs-CZ" sz="1800" i="1" dirty="0" err="1"/>
              <a:t>communicans</a:t>
            </a:r>
            <a:r>
              <a:rPr lang="cs-CZ" sz="1800" i="1" dirty="0"/>
              <a:t> </a:t>
            </a:r>
            <a:r>
              <a:rPr lang="cs-CZ" sz="1800" i="1" dirty="0" err="1"/>
              <a:t>posterior</a:t>
            </a:r>
            <a:endParaRPr lang="cs-CZ" sz="1800" i="1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i="1" dirty="0" err="1"/>
              <a:t>dura</a:t>
            </a:r>
            <a:r>
              <a:rPr lang="cs-CZ" sz="1800" i="1" dirty="0"/>
              <a:t> mater </a:t>
            </a:r>
            <a:r>
              <a:rPr lang="cs-CZ" sz="1800" dirty="0"/>
              <a:t>proráží laterálně od </a:t>
            </a:r>
            <a:r>
              <a:rPr lang="cs-CZ" sz="1800" i="1" dirty="0" err="1"/>
              <a:t>processus</a:t>
            </a:r>
            <a:r>
              <a:rPr lang="cs-CZ" sz="1800" i="1" dirty="0"/>
              <a:t> </a:t>
            </a:r>
            <a:r>
              <a:rPr lang="cs-CZ" sz="1800" i="1" dirty="0" err="1"/>
              <a:t>clinoideus</a:t>
            </a:r>
            <a:r>
              <a:rPr lang="cs-CZ" sz="1800" i="1" dirty="0"/>
              <a:t> </a:t>
            </a:r>
            <a:r>
              <a:rPr lang="cs-CZ" sz="1800" i="1" dirty="0" err="1"/>
              <a:t>posterior</a:t>
            </a:r>
            <a:r>
              <a:rPr lang="cs-CZ" sz="1800" i="1" dirty="0"/>
              <a:t> </a:t>
            </a:r>
            <a:r>
              <a:rPr lang="cs-CZ" sz="1800" dirty="0"/>
              <a:t>a vstupuje do </a:t>
            </a:r>
            <a:r>
              <a:rPr lang="cs-CZ" sz="1800" i="1" dirty="0"/>
              <a:t>sinus </a:t>
            </a:r>
            <a:r>
              <a:rPr lang="cs-CZ" sz="1800" i="1" dirty="0" err="1"/>
              <a:t>cavernosus</a:t>
            </a:r>
            <a:r>
              <a:rPr lang="cs-CZ" sz="1800" i="1" dirty="0"/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b="1" dirty="0"/>
              <a:t>CAVE: lése n. III při aneurysmatu </a:t>
            </a:r>
            <a:r>
              <a:rPr lang="cs-CZ" sz="1800" b="1" i="1" dirty="0" err="1"/>
              <a:t>ramus</a:t>
            </a:r>
            <a:r>
              <a:rPr lang="cs-CZ" sz="1800" b="1" i="1" dirty="0"/>
              <a:t> </a:t>
            </a:r>
            <a:r>
              <a:rPr lang="cs-CZ" sz="1800" b="1" i="1" dirty="0" err="1"/>
              <a:t>communicans</a:t>
            </a:r>
            <a:r>
              <a:rPr lang="cs-CZ" sz="1800" b="1" i="1" dirty="0"/>
              <a:t> </a:t>
            </a:r>
            <a:r>
              <a:rPr lang="cs-CZ" sz="1800" b="1" i="1" dirty="0" err="1"/>
              <a:t>posterior</a:t>
            </a:r>
            <a:r>
              <a:rPr lang="cs-CZ" sz="1800" b="1" dirty="0"/>
              <a:t>!</a:t>
            </a:r>
          </a:p>
          <a:p>
            <a:endParaRPr lang="cs-CZ" i="1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B2FDD0-FED4-0C46-A4D9-565B162776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90" y="1313832"/>
            <a:ext cx="4125955" cy="34796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289E03C-9AE4-8D4C-B70A-42C3FF703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315" y="328478"/>
            <a:ext cx="52197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17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782299-74D2-CB4E-AB60-D35905B3AA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A50381-E476-8042-900C-C88A1E72D0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B86A18D-1E14-9841-AB88-8AC7F7DBD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400" y="4608625"/>
            <a:ext cx="11361600" cy="698497"/>
          </a:xfrm>
        </p:spPr>
        <p:txBody>
          <a:bodyPr/>
          <a:lstStyle/>
          <a:p>
            <a:r>
              <a:rPr lang="cs-CZ" sz="1800" dirty="0">
                <a:latin typeface="+mn-lt"/>
              </a:rPr>
              <a:t>Za průběhu ve stěně </a:t>
            </a:r>
            <a:r>
              <a:rPr lang="cs-CZ" sz="1800" i="1" dirty="0">
                <a:latin typeface="+mn-lt"/>
              </a:rPr>
              <a:t>sinus </a:t>
            </a:r>
            <a:r>
              <a:rPr lang="cs-CZ" sz="1800" i="1" dirty="0" err="1">
                <a:latin typeface="+mn-lt"/>
              </a:rPr>
              <a:t>cavernosus</a:t>
            </a:r>
            <a:r>
              <a:rPr lang="cs-CZ" sz="1800" dirty="0">
                <a:latin typeface="+mn-lt"/>
              </a:rPr>
              <a:t>: </a:t>
            </a:r>
            <a:r>
              <a:rPr lang="cs-CZ" sz="1800" b="1" dirty="0">
                <a:latin typeface="+mn-lt"/>
              </a:rPr>
              <a:t>přijímá sympatické větvičky</a:t>
            </a:r>
            <a:r>
              <a:rPr lang="cs-CZ" sz="1800" dirty="0">
                <a:latin typeface="+mn-lt"/>
              </a:rPr>
              <a:t> z </a:t>
            </a:r>
            <a:r>
              <a:rPr lang="cs-CZ" sz="1800" i="1" dirty="0">
                <a:latin typeface="+mn-lt"/>
              </a:rPr>
              <a:t>plexus </a:t>
            </a:r>
            <a:r>
              <a:rPr lang="cs-CZ" sz="1800" i="1" dirty="0" err="1">
                <a:latin typeface="+mn-lt"/>
              </a:rPr>
              <a:t>caroticus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internus</a:t>
            </a:r>
            <a:r>
              <a:rPr lang="cs-CZ" sz="1800" dirty="0">
                <a:latin typeface="+mn-lt"/>
              </a:rPr>
              <a:t> pro inervaci </a:t>
            </a:r>
            <a:r>
              <a:rPr lang="cs-CZ" sz="1800" i="1" dirty="0">
                <a:latin typeface="+mn-lt"/>
              </a:rPr>
              <a:t>m. </a:t>
            </a:r>
            <a:r>
              <a:rPr lang="cs-CZ" sz="1800" i="1" dirty="0" err="1">
                <a:latin typeface="+mn-lt"/>
              </a:rPr>
              <a:t>tarsalis</a:t>
            </a:r>
            <a:r>
              <a:rPr lang="cs-CZ" sz="1800" i="1" dirty="0">
                <a:latin typeface="+mn-lt"/>
              </a:rPr>
              <a:t> superior</a:t>
            </a:r>
          </a:p>
          <a:p>
            <a:r>
              <a:rPr lang="cs-CZ" sz="1800" dirty="0">
                <a:latin typeface="+mn-lt"/>
              </a:rPr>
              <a:t>(</a:t>
            </a:r>
            <a:r>
              <a:rPr lang="cs-CZ" sz="1800" i="1" dirty="0" err="1">
                <a:latin typeface="+mn-lt"/>
              </a:rPr>
              <a:t>ncl</a:t>
            </a:r>
            <a:r>
              <a:rPr lang="cs-CZ" sz="1800" i="1" dirty="0">
                <a:latin typeface="+mn-lt"/>
              </a:rPr>
              <a:t>. </a:t>
            </a:r>
            <a:r>
              <a:rPr lang="cs-CZ" sz="1800" i="1" dirty="0" err="1">
                <a:latin typeface="+mn-lt"/>
              </a:rPr>
              <a:t>intermediolateralis</a:t>
            </a:r>
            <a:r>
              <a:rPr lang="cs-CZ" sz="1800" i="1" dirty="0">
                <a:latin typeface="+mn-lt"/>
              </a:rPr>
              <a:t> Th1-Th5</a:t>
            </a:r>
            <a:r>
              <a:rPr lang="cs-CZ" sz="1800" dirty="0">
                <a:latin typeface="+mn-lt"/>
              </a:rPr>
              <a:t> → </a:t>
            </a:r>
            <a:r>
              <a:rPr lang="cs-CZ" sz="1800" i="1" dirty="0">
                <a:latin typeface="+mn-lt"/>
              </a:rPr>
              <a:t>ganglion </a:t>
            </a:r>
            <a:r>
              <a:rPr lang="cs-CZ" sz="1800" i="1" dirty="0" err="1">
                <a:latin typeface="+mn-lt"/>
              </a:rPr>
              <a:t>cervicale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superius</a:t>
            </a:r>
            <a:r>
              <a:rPr lang="cs-CZ" sz="1800" dirty="0">
                <a:latin typeface="+mn-lt"/>
              </a:rPr>
              <a:t> → </a:t>
            </a:r>
            <a:r>
              <a:rPr lang="cs-CZ" sz="1800" i="1" dirty="0">
                <a:latin typeface="+mn-lt"/>
              </a:rPr>
              <a:t>n. </a:t>
            </a:r>
            <a:r>
              <a:rPr lang="cs-CZ" sz="1800" i="1" dirty="0" err="1">
                <a:latin typeface="+mn-lt"/>
              </a:rPr>
              <a:t>caroticus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internus</a:t>
            </a:r>
            <a:r>
              <a:rPr lang="cs-CZ" sz="1800" i="1" dirty="0">
                <a:latin typeface="+mn-lt"/>
              </a:rPr>
              <a:t> → plexus </a:t>
            </a:r>
            <a:r>
              <a:rPr lang="cs-CZ" sz="1800" i="1" dirty="0" err="1">
                <a:latin typeface="+mn-lt"/>
              </a:rPr>
              <a:t>caroticus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internus</a:t>
            </a:r>
            <a:r>
              <a:rPr lang="cs-CZ" sz="1800" dirty="0">
                <a:latin typeface="+mn-lt"/>
              </a:rPr>
              <a:t>) 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D4607C8F-513A-F64F-A12A-FD6CFF4CBD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58" y="710120"/>
            <a:ext cx="7844583" cy="35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13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B78834-9AB6-8D43-B5D1-28FE93EDF6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098E70-3665-044B-B312-405A5C4542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4BBAE0-2B6A-8448-8F6E-54AF3F6A6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834" y="1187448"/>
            <a:ext cx="11361600" cy="1171580"/>
          </a:xfrm>
        </p:spPr>
        <p:txBody>
          <a:bodyPr/>
          <a:lstStyle/>
          <a:p>
            <a:r>
              <a:rPr lang="cs-CZ" dirty="0"/>
              <a:t>Symptomatická léze n. III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5C13E1A-2977-3C41-9DAA-D8F622CDF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1949453"/>
            <a:ext cx="11361600" cy="698497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dirty="0"/>
              <a:t>ptóza víčka – </a:t>
            </a:r>
            <a:r>
              <a:rPr lang="cs-CZ" sz="1800" dirty="0" err="1"/>
              <a:t>musculs</a:t>
            </a:r>
            <a:r>
              <a:rPr lang="cs-CZ" sz="1800" dirty="0"/>
              <a:t> levator </a:t>
            </a:r>
            <a:r>
              <a:rPr lang="cs-CZ" sz="1800" dirty="0" err="1"/>
              <a:t>palpebrae</a:t>
            </a:r>
            <a:r>
              <a:rPr lang="cs-CZ" sz="1800" dirty="0"/>
              <a:t> </a:t>
            </a:r>
            <a:r>
              <a:rPr lang="cs-CZ" sz="1800" dirty="0" err="1"/>
              <a:t>superioris</a:t>
            </a:r>
            <a:r>
              <a:rPr lang="cs-CZ" sz="1800" dirty="0"/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dirty="0"/>
              <a:t>strabizmus (šilhání) - jedno oko sleduje předmět, druhé oko se stáčí jiným směrem, může vzniknout dvojité vidění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dirty="0"/>
              <a:t>paréza pohledu při poškození n. III (výjimka laterálně a </a:t>
            </a:r>
            <a:r>
              <a:rPr lang="cs-CZ" sz="1800" dirty="0" err="1"/>
              <a:t>laterokaudálně</a:t>
            </a:r>
            <a:r>
              <a:rPr lang="cs-CZ" sz="1800" dirty="0"/>
              <a:t>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dirty="0"/>
              <a:t>diplopie – dvojité vidění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dirty="0"/>
              <a:t>mydriáza – rozšířené zornice </a:t>
            </a:r>
          </a:p>
          <a:p>
            <a:endParaRPr lang="cs-CZ" dirty="0"/>
          </a:p>
        </p:txBody>
      </p:sp>
      <p:pic>
        <p:nvPicPr>
          <p:cNvPr id="6" name="Obrázek 5" descr="Obsah obrázku oranžová, zavřít, kosmetické, oči&#10;&#10;Popis byl vytvořen automaticky">
            <a:extLst>
              <a:ext uri="{FF2B5EF4-FFF2-40B4-BE49-F238E27FC236}">
                <a16:creationId xmlns:a16="http://schemas.microsoft.com/office/drawing/2014/main" id="{FD6D7D9A-49BF-E846-9C7F-ACA3E4E61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79" y="4210050"/>
            <a:ext cx="5407540" cy="20072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F3C83C1-BDCE-2440-BD5A-B4EF79D1B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000" y="3308337"/>
            <a:ext cx="4225100" cy="236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3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6D89E1-E958-EE41-9E72-33DE4C74C3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FBA128-7781-F046-9E36-5CF64A94F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E2A37C-3D9B-3046-AB50-B061BEBB8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854" y="1187448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trochlearis</a:t>
            </a:r>
            <a:r>
              <a:rPr lang="cs-CZ" dirty="0"/>
              <a:t>, kladkový nerv (IV)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0131270-14B6-CA4D-9BED-D1DFFF775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019300"/>
            <a:ext cx="11361600" cy="698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motorické jádro </a:t>
            </a:r>
            <a:r>
              <a:rPr lang="cs-CZ" b="1" i="1" dirty="0" err="1"/>
              <a:t>nucleus</a:t>
            </a:r>
            <a:r>
              <a:rPr lang="cs-CZ" b="1" i="1" dirty="0"/>
              <a:t> nervi </a:t>
            </a:r>
            <a:r>
              <a:rPr lang="cs-CZ" b="1" i="1" dirty="0" err="1"/>
              <a:t>trochlearis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jako jediný hlavový nerv </a:t>
            </a:r>
            <a:r>
              <a:rPr lang="cs-CZ" dirty="0"/>
              <a:t>vystupuje z</a:t>
            </a:r>
            <a:r>
              <a:rPr lang="cs-CZ" b="1" dirty="0"/>
              <a:t> dorzální strany mozkového kmene</a:t>
            </a:r>
            <a:r>
              <a:rPr lang="cs-CZ" dirty="0"/>
              <a:t>, </a:t>
            </a:r>
            <a:r>
              <a:rPr lang="cs-CZ" b="1" dirty="0"/>
              <a:t>vlákna se kříží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inervuje </a:t>
            </a:r>
            <a:r>
              <a:rPr lang="cs-CZ" b="1" i="1" dirty="0"/>
              <a:t>m. </a:t>
            </a:r>
            <a:r>
              <a:rPr lang="cs-CZ" b="1" i="1" dirty="0" err="1"/>
              <a:t>obliquus</a:t>
            </a:r>
            <a:r>
              <a:rPr lang="cs-CZ" b="1" i="1" dirty="0"/>
              <a:t> superior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92F6C4F-3DB3-4948-A0FC-33DF60CB2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02336" y="2032046"/>
            <a:ext cx="3488294" cy="54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35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1180B5-936D-6A4D-B513-D62FB353B1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156789-2A65-7249-A76D-C450C1EA7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4DB4C7-CC19-0446-A275-AEAE18138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024" y="1187448"/>
            <a:ext cx="11361600" cy="1171580"/>
          </a:xfrm>
        </p:spPr>
        <p:txBody>
          <a:bodyPr/>
          <a:lstStyle/>
          <a:p>
            <a:r>
              <a:rPr lang="cs-CZ" dirty="0"/>
              <a:t>Symptomatologie léze </a:t>
            </a:r>
            <a:r>
              <a:rPr lang="cs-CZ" dirty="0" err="1"/>
              <a:t>nervus</a:t>
            </a:r>
            <a:r>
              <a:rPr lang="cs-CZ" dirty="0"/>
              <a:t> IV.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4995AF1-A139-AC41-A6CE-12335219E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2019300"/>
            <a:ext cx="11361600" cy="698497"/>
          </a:xfrm>
        </p:spPr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neschopnost pohledu dolů a laterálně– paréza </a:t>
            </a:r>
            <a:r>
              <a:rPr lang="cs-CZ" dirty="0" err="1"/>
              <a:t>musculus</a:t>
            </a:r>
            <a:r>
              <a:rPr lang="cs-CZ" b="1" i="1" dirty="0"/>
              <a:t> </a:t>
            </a:r>
            <a:r>
              <a:rPr lang="cs-CZ" i="1" dirty="0" err="1"/>
              <a:t>obliquus</a:t>
            </a:r>
            <a:r>
              <a:rPr lang="cs-CZ" i="1" dirty="0"/>
              <a:t> superior</a:t>
            </a:r>
            <a:endParaRPr lang="cs-CZ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diplopie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A2EEC38-677F-0540-9A9C-4E5B4BBDF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39" y="3105827"/>
            <a:ext cx="8189361" cy="276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57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F0F39B-7B97-344F-A236-F70FBB673E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CF97B9-397B-1148-9B8C-A9C228B0E4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877A7AA-56CA-6D44-B3B0-EA756E79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19300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trigeminus, trojklanný nerv (</a:t>
            </a:r>
            <a:r>
              <a:rPr lang="cs-CZ" dirty="0" err="1"/>
              <a:t>n.V</a:t>
            </a:r>
            <a:r>
              <a:rPr lang="cs-CZ" dirty="0"/>
              <a:t>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240F8D8-28CE-E44E-8D6C-C6C238A84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968624"/>
            <a:ext cx="11361600" cy="698497"/>
          </a:xfrm>
        </p:spPr>
        <p:txBody>
          <a:bodyPr/>
          <a:lstStyle/>
          <a:p>
            <a:r>
              <a:rPr lang="cs-CZ" dirty="0"/>
              <a:t>nejmohutnější z hlavových nervů </a:t>
            </a:r>
          </a:p>
          <a:p>
            <a:r>
              <a:rPr lang="cs-CZ" dirty="0"/>
              <a:t>smíšený nerv s rozsáhlým komplexem jader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0480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1D14DC-2131-EA46-8E77-DD2B4C6670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5B24D0-C709-2840-9795-D2CE2EA040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CC32827-C1F8-9942-B351-1D278EC4E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114" y="1394195"/>
            <a:ext cx="5121885" cy="698497"/>
          </a:xfrm>
        </p:spPr>
        <p:txBody>
          <a:bodyPr/>
          <a:lstStyle/>
          <a:p>
            <a:r>
              <a:rPr lang="cs-CZ" sz="1400" b="1" i="1" dirty="0" err="1"/>
              <a:t>Nucleus</a:t>
            </a:r>
            <a:r>
              <a:rPr lang="cs-CZ" sz="1400" b="1" i="1" dirty="0"/>
              <a:t> </a:t>
            </a:r>
            <a:r>
              <a:rPr lang="cs-CZ" sz="1400" b="1" i="1" dirty="0" err="1"/>
              <a:t>motorius</a:t>
            </a:r>
            <a:r>
              <a:rPr lang="cs-CZ" sz="1400" b="1" i="1" dirty="0"/>
              <a:t> nervi </a:t>
            </a:r>
            <a:r>
              <a:rPr lang="cs-CZ" sz="1400" b="1" i="1" dirty="0" err="1"/>
              <a:t>trigemini</a:t>
            </a:r>
            <a:r>
              <a:rPr lang="cs-CZ" sz="1400" b="1" i="1" dirty="0"/>
              <a:t> (</a:t>
            </a:r>
            <a:r>
              <a:rPr lang="cs-CZ" sz="1400" b="1" i="1" dirty="0" err="1"/>
              <a:t>masticatorius</a:t>
            </a:r>
            <a:r>
              <a:rPr lang="cs-CZ" sz="1400" b="1" i="1" dirty="0"/>
              <a:t>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400" b="1" dirty="0" err="1"/>
              <a:t>branchiomotorické</a:t>
            </a:r>
            <a:r>
              <a:rPr lang="cs-CZ" sz="1400" b="1" dirty="0"/>
              <a:t> jádro </a:t>
            </a:r>
            <a:r>
              <a:rPr lang="cs-CZ" sz="1400" dirty="0"/>
              <a:t>pro svaly 1. žaberního oblouku </a:t>
            </a:r>
          </a:p>
          <a:p>
            <a:r>
              <a:rPr lang="cs-CZ" sz="1400" dirty="0"/>
              <a:t>    (žvýkací svaly, </a:t>
            </a:r>
            <a:r>
              <a:rPr lang="cs-CZ" sz="1400" i="1" dirty="0"/>
              <a:t>m. </a:t>
            </a:r>
            <a:r>
              <a:rPr lang="cs-CZ" sz="1400" i="1" dirty="0" err="1"/>
              <a:t>mylohyoideus</a:t>
            </a:r>
            <a:r>
              <a:rPr lang="cs-CZ" sz="1400" dirty="0"/>
              <a:t>, </a:t>
            </a:r>
            <a:r>
              <a:rPr lang="cs-CZ" sz="1400" i="1" dirty="0" err="1"/>
              <a:t>venter</a:t>
            </a:r>
            <a:r>
              <a:rPr lang="cs-CZ" sz="1400" i="1" dirty="0"/>
              <a:t> </a:t>
            </a:r>
            <a:r>
              <a:rPr lang="cs-CZ" sz="1400" i="1" dirty="0" err="1"/>
              <a:t>anterior</a:t>
            </a:r>
            <a:r>
              <a:rPr lang="cs-CZ" sz="1400" i="1" dirty="0"/>
              <a:t> m. </a:t>
            </a:r>
            <a:r>
              <a:rPr lang="cs-CZ" sz="1400" i="1" dirty="0" err="1"/>
              <a:t>digastrici</a:t>
            </a:r>
            <a:r>
              <a:rPr lang="cs-CZ" sz="1400" dirty="0"/>
              <a:t>,</a:t>
            </a:r>
          </a:p>
          <a:p>
            <a:r>
              <a:rPr lang="cs-CZ" sz="1400" dirty="0"/>
              <a:t>    </a:t>
            </a:r>
            <a:r>
              <a:rPr lang="cs-CZ" sz="1400" i="1" dirty="0"/>
              <a:t>m. tensor </a:t>
            </a:r>
            <a:r>
              <a:rPr lang="cs-CZ" sz="1400" i="1" dirty="0" err="1"/>
              <a:t>tympani</a:t>
            </a:r>
            <a:r>
              <a:rPr lang="cs-CZ" sz="1400" dirty="0"/>
              <a:t>, </a:t>
            </a:r>
            <a:r>
              <a:rPr lang="cs-CZ" sz="1400" i="1" dirty="0"/>
              <a:t>m. tensor </a:t>
            </a:r>
            <a:r>
              <a:rPr lang="cs-CZ" sz="1400" i="1" dirty="0" err="1"/>
              <a:t>veli</a:t>
            </a:r>
            <a:r>
              <a:rPr lang="cs-CZ" sz="1400" i="1" dirty="0"/>
              <a:t> </a:t>
            </a:r>
            <a:r>
              <a:rPr lang="cs-CZ" sz="1400" i="1" dirty="0" err="1"/>
              <a:t>palatini</a:t>
            </a:r>
            <a:r>
              <a:rPr lang="cs-CZ" sz="1400" dirty="0"/>
              <a:t>)</a:t>
            </a:r>
          </a:p>
          <a:p>
            <a:endParaRPr lang="cs-CZ" sz="1400" dirty="0"/>
          </a:p>
          <a:p>
            <a:r>
              <a:rPr lang="cs-CZ" sz="1400" b="1" dirty="0"/>
              <a:t>2. </a:t>
            </a:r>
            <a:r>
              <a:rPr lang="cs-CZ" sz="1400" b="1" i="1" dirty="0" err="1"/>
              <a:t>Nucleus</a:t>
            </a:r>
            <a:r>
              <a:rPr lang="cs-CZ" sz="1400" b="1" i="1" dirty="0"/>
              <a:t> </a:t>
            </a:r>
            <a:r>
              <a:rPr lang="cs-CZ" sz="1400" b="1" i="1" dirty="0" err="1"/>
              <a:t>principalis</a:t>
            </a:r>
            <a:r>
              <a:rPr lang="cs-CZ" sz="1400" b="1" i="1" dirty="0"/>
              <a:t> (</a:t>
            </a:r>
            <a:r>
              <a:rPr lang="cs-CZ" sz="1400" b="1" i="1" dirty="0" err="1"/>
              <a:t>pontinus</a:t>
            </a:r>
            <a:r>
              <a:rPr lang="cs-CZ" sz="1400" b="1" i="1" dirty="0"/>
              <a:t>) nervi </a:t>
            </a:r>
            <a:r>
              <a:rPr lang="cs-CZ" sz="1400" b="1" i="1" dirty="0" err="1"/>
              <a:t>trigemini</a:t>
            </a:r>
            <a:r>
              <a:rPr lang="cs-CZ" sz="1400" b="1" i="1" dirty="0"/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400" b="1" dirty="0" err="1"/>
              <a:t>somatosenzorické</a:t>
            </a:r>
            <a:r>
              <a:rPr lang="cs-CZ" sz="1400" b="1" dirty="0"/>
              <a:t> jádro </a:t>
            </a:r>
            <a:r>
              <a:rPr lang="cs-CZ" sz="1400" dirty="0"/>
              <a:t>pro diskriminační čití, </a:t>
            </a:r>
            <a:r>
              <a:rPr lang="cs-CZ" sz="1400" dirty="0" err="1"/>
              <a:t>propriocepci</a:t>
            </a:r>
            <a:r>
              <a:rPr lang="cs-CZ" sz="1400" dirty="0"/>
              <a:t>, </a:t>
            </a:r>
          </a:p>
          <a:p>
            <a:r>
              <a:rPr lang="cs-CZ" sz="1400" dirty="0"/>
              <a:t>    hmat a vibrace</a:t>
            </a:r>
          </a:p>
          <a:p>
            <a:endParaRPr lang="cs-CZ" sz="1400" dirty="0"/>
          </a:p>
          <a:p>
            <a:r>
              <a:rPr lang="cs-CZ" sz="1400" b="1" dirty="0"/>
              <a:t>3. </a:t>
            </a:r>
            <a:r>
              <a:rPr lang="cs-CZ" sz="1400" b="1" i="1" dirty="0" err="1"/>
              <a:t>Nucleus</a:t>
            </a:r>
            <a:r>
              <a:rPr lang="cs-CZ" sz="1400" b="1" i="1" dirty="0"/>
              <a:t> </a:t>
            </a:r>
            <a:r>
              <a:rPr lang="cs-CZ" sz="1400" b="1" i="1" dirty="0" err="1"/>
              <a:t>spinalis</a:t>
            </a:r>
            <a:r>
              <a:rPr lang="cs-CZ" sz="1400" b="1" i="1" dirty="0"/>
              <a:t> nervi </a:t>
            </a:r>
            <a:r>
              <a:rPr lang="cs-CZ" sz="1400" b="1" i="1" dirty="0" err="1"/>
              <a:t>trigemini</a:t>
            </a:r>
            <a:r>
              <a:rPr lang="cs-CZ" sz="1400" b="1" i="1" dirty="0"/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400" b="1" dirty="0" err="1"/>
              <a:t>somatosenzorické</a:t>
            </a:r>
            <a:r>
              <a:rPr lang="cs-CZ" sz="1400" b="1" dirty="0"/>
              <a:t> jádro </a:t>
            </a:r>
            <a:r>
              <a:rPr lang="cs-CZ" sz="1400" dirty="0"/>
              <a:t>pro vnímání chladu, tepla, bolesti </a:t>
            </a:r>
          </a:p>
          <a:p>
            <a:r>
              <a:rPr lang="cs-CZ" sz="1400" dirty="0"/>
              <a:t>    a části </a:t>
            </a:r>
            <a:r>
              <a:rPr lang="cs-CZ" sz="1400" dirty="0" err="1"/>
              <a:t>propriocepce</a:t>
            </a:r>
            <a:r>
              <a:rPr lang="cs-CZ" sz="1400" dirty="0"/>
              <a:t> z n. V, VII, IX, X </a:t>
            </a:r>
          </a:p>
          <a:p>
            <a:endParaRPr lang="cs-CZ" sz="1400" dirty="0"/>
          </a:p>
          <a:p>
            <a:r>
              <a:rPr lang="cs-CZ" sz="1400" b="1" dirty="0"/>
              <a:t>4. </a:t>
            </a:r>
            <a:r>
              <a:rPr lang="cs-CZ" sz="1400" b="1" i="1" dirty="0" err="1"/>
              <a:t>Nucleus</a:t>
            </a:r>
            <a:r>
              <a:rPr lang="cs-CZ" sz="1400" b="1" i="1" dirty="0"/>
              <a:t> </a:t>
            </a:r>
            <a:r>
              <a:rPr lang="cs-CZ" sz="1400" b="1" i="1" dirty="0" err="1"/>
              <a:t>mesencephalicus</a:t>
            </a:r>
            <a:r>
              <a:rPr lang="cs-CZ" sz="1400" b="1" i="1" dirty="0"/>
              <a:t> nervi </a:t>
            </a:r>
            <a:r>
              <a:rPr lang="cs-CZ" sz="1400" b="1" i="1" dirty="0" err="1"/>
              <a:t>trigemini</a:t>
            </a:r>
            <a:r>
              <a:rPr lang="cs-CZ" sz="1400" b="1" i="1" dirty="0"/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400" b="1" dirty="0"/>
              <a:t>ganglion tvořené </a:t>
            </a:r>
            <a:r>
              <a:rPr lang="cs-CZ" sz="1400" b="1" dirty="0" err="1"/>
              <a:t>pseudounipolárními</a:t>
            </a:r>
            <a:r>
              <a:rPr lang="cs-CZ" sz="1400" b="1" dirty="0"/>
              <a:t> neurony</a:t>
            </a:r>
            <a:r>
              <a:rPr lang="cs-CZ" sz="1400" dirty="0"/>
              <a:t> přijímající </a:t>
            </a:r>
          </a:p>
          <a:p>
            <a:r>
              <a:rPr lang="cs-CZ" sz="1400" dirty="0"/>
              <a:t>    </a:t>
            </a:r>
            <a:r>
              <a:rPr lang="cs-CZ" sz="1400" dirty="0" err="1"/>
              <a:t>propriocepci</a:t>
            </a:r>
            <a:r>
              <a:rPr lang="cs-CZ" sz="1400" dirty="0"/>
              <a:t> (vnímaní polohy z receptorů uložených ve šlachách, ve svalech a v kloubech) z </a:t>
            </a:r>
            <a:r>
              <a:rPr lang="cs-CZ" sz="1400" dirty="0" err="1"/>
              <a:t>periodontia</a:t>
            </a:r>
            <a:r>
              <a:rPr lang="cs-CZ" sz="1400" dirty="0"/>
              <a:t> zubů, tvrdého patra, čelistního kloubu a také z okohybných, žvýkacích a mimických svalů a svalů jazyka  </a:t>
            </a:r>
          </a:p>
          <a:p>
            <a:endParaRPr 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43C23A55-3B28-6A47-863D-CECD823094EC}"/>
              </a:ext>
            </a:extLst>
          </p:cNvPr>
          <p:cNvGrpSpPr/>
          <p:nvPr/>
        </p:nvGrpSpPr>
        <p:grpSpPr>
          <a:xfrm>
            <a:off x="6896113" y="1258569"/>
            <a:ext cx="4929217" cy="5015231"/>
            <a:chOff x="5410123" y="411434"/>
            <a:chExt cx="6671040" cy="558760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BF5B3394-DBBA-CE46-9340-68DEB3091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123" y="411434"/>
              <a:ext cx="6671040" cy="5587604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B0453F74-1571-7E4E-B954-CD1D08D096C9}"/>
                </a:ext>
              </a:extLst>
            </p:cNvPr>
            <p:cNvSpPr/>
            <p:nvPr/>
          </p:nvSpPr>
          <p:spPr>
            <a:xfrm>
              <a:off x="10834255" y="3574473"/>
              <a:ext cx="1246908" cy="24245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DA5662D4-290D-5445-A3DA-758227E76DED}"/>
                </a:ext>
              </a:extLst>
            </p:cNvPr>
            <p:cNvSpPr/>
            <p:nvPr/>
          </p:nvSpPr>
          <p:spPr>
            <a:xfrm>
              <a:off x="9721274" y="4470400"/>
              <a:ext cx="1246908" cy="1528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339225B4-16FA-EB4B-91D6-9050C8678D89}"/>
                </a:ext>
              </a:extLst>
            </p:cNvPr>
            <p:cNvSpPr/>
            <p:nvPr/>
          </p:nvSpPr>
          <p:spPr>
            <a:xfrm>
              <a:off x="5410123" y="411434"/>
              <a:ext cx="1246908" cy="373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561230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59F3FB0-DC30-DB47-A57C-305E339FA8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56AAA-FB77-B54D-A525-7F084C4321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756391D-8628-B24A-A9BF-E33B33FEA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1829565"/>
            <a:ext cx="11361600" cy="698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vystupuje ve střední části pontu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dostává se do prohlubně na hrotu pyramidy (</a:t>
            </a:r>
            <a:r>
              <a:rPr lang="cs-CZ" sz="1800" i="1" dirty="0" err="1"/>
              <a:t>impressio</a:t>
            </a:r>
            <a:r>
              <a:rPr lang="cs-CZ" sz="1800" i="1" dirty="0"/>
              <a:t> </a:t>
            </a:r>
            <a:r>
              <a:rPr lang="cs-CZ" sz="1800" i="1" dirty="0" err="1"/>
              <a:t>trigemini</a:t>
            </a:r>
            <a:r>
              <a:rPr lang="cs-CZ" sz="1800" dirty="0"/>
              <a:t>), kde se nachází mezi 2 listy </a:t>
            </a:r>
            <a:r>
              <a:rPr lang="cs-CZ" sz="1800" i="1" dirty="0" err="1"/>
              <a:t>dura</a:t>
            </a:r>
            <a:r>
              <a:rPr lang="cs-CZ" sz="1800" i="1" dirty="0"/>
              <a:t> mater</a:t>
            </a:r>
            <a:r>
              <a:rPr lang="cs-CZ" sz="1800" dirty="0"/>
              <a:t> </a:t>
            </a:r>
            <a:r>
              <a:rPr lang="cs-CZ" sz="1800" b="1" i="1" dirty="0"/>
              <a:t>ganglion </a:t>
            </a:r>
            <a:r>
              <a:rPr lang="cs-CZ" sz="1800" b="1" i="1" dirty="0" err="1"/>
              <a:t>trigeminale</a:t>
            </a:r>
            <a:r>
              <a:rPr lang="cs-CZ" sz="1800" b="1" i="1" dirty="0"/>
              <a:t> </a:t>
            </a:r>
            <a:r>
              <a:rPr lang="cs-CZ" sz="1800" b="1" dirty="0"/>
              <a:t>(</a:t>
            </a:r>
            <a:r>
              <a:rPr lang="cs-CZ" sz="1800" b="1" i="1" dirty="0" err="1"/>
              <a:t>semilunare</a:t>
            </a:r>
            <a:r>
              <a:rPr lang="cs-CZ" sz="1800" b="1" i="1" dirty="0"/>
              <a:t>, </a:t>
            </a:r>
            <a:r>
              <a:rPr lang="cs-CZ" sz="1800" b="1" i="1" dirty="0" err="1"/>
              <a:t>Gasseri</a:t>
            </a:r>
            <a:r>
              <a:rPr lang="cs-CZ" sz="18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1" dirty="0"/>
              <a:t>radix </a:t>
            </a:r>
            <a:r>
              <a:rPr lang="cs-CZ" sz="1800" b="1" i="1" dirty="0" err="1"/>
              <a:t>motoria</a:t>
            </a:r>
            <a:r>
              <a:rPr lang="cs-CZ" sz="1800" b="1" i="1" dirty="0"/>
              <a:t> </a:t>
            </a:r>
            <a:r>
              <a:rPr lang="cs-CZ" sz="1800" dirty="0"/>
              <a:t>(</a:t>
            </a:r>
            <a:r>
              <a:rPr lang="cs-CZ" sz="1800" i="1" dirty="0" err="1"/>
              <a:t>portio</a:t>
            </a:r>
            <a:r>
              <a:rPr lang="cs-CZ" sz="1800" i="1" dirty="0"/>
              <a:t> minor </a:t>
            </a:r>
            <a:r>
              <a:rPr lang="cs-CZ" sz="1800" i="1" dirty="0" err="1"/>
              <a:t>trigemini</a:t>
            </a:r>
            <a:r>
              <a:rPr lang="cs-CZ" sz="1800" dirty="0"/>
              <a:t>) ganglion podbíhá a spojuje se přímo s </a:t>
            </a:r>
            <a:r>
              <a:rPr lang="cs-CZ" sz="1800" i="1" dirty="0"/>
              <a:t>n.</a:t>
            </a:r>
            <a:r>
              <a:rPr lang="cs-CZ" sz="1800" dirty="0"/>
              <a:t> </a:t>
            </a:r>
            <a:r>
              <a:rPr lang="cs-CZ" sz="1800" i="1" dirty="0" err="1"/>
              <a:t>mandibularis</a:t>
            </a:r>
            <a:endParaRPr lang="cs-CZ" sz="1800" i="1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F061F1-A7EE-084F-8BCC-184EE910C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97" y="3347625"/>
            <a:ext cx="3873003" cy="29130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3C3D1E1-FF9F-C24E-8274-66A906B5DD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10" y="3278659"/>
            <a:ext cx="4581619" cy="30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A522DB-0E9E-7A44-9E86-B1F3A01F7E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160A05-E178-0C48-8D76-FF9BCE5F2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B9DD84-5B83-5140-8E26-3B413979C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055" y="1035939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olfactorius</a:t>
            </a:r>
            <a:r>
              <a:rPr lang="cs-CZ" dirty="0"/>
              <a:t>, čichový nerv (I)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0574EF9-238B-5340-A4BD-326D9E411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1858270"/>
            <a:ext cx="11361600" cy="698497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effectLst/>
                <a:latin typeface="+mn-lt"/>
              </a:rPr>
              <a:t>výchlipka </a:t>
            </a:r>
            <a:r>
              <a:rPr lang="cs-CZ" sz="1800" b="1" i="0" u="none" strike="noStrike" dirty="0" err="1">
                <a:effectLst/>
                <a:latin typeface="+mn-lt"/>
              </a:rPr>
              <a:t>telencephala</a:t>
            </a:r>
            <a:r>
              <a:rPr lang="cs-CZ" sz="1800" b="0" i="0" u="none" strike="noStrike" dirty="0">
                <a:effectLst/>
                <a:latin typeface="+mn-lt"/>
              </a:rPr>
              <a:t>, není pravý hlavový nerv</a:t>
            </a:r>
            <a:r>
              <a:rPr lang="en-US" sz="1800" b="0" i="0" u="none" strike="noStrike" dirty="0">
                <a:effectLst/>
                <a:latin typeface="+mn-lt"/>
              </a:rPr>
              <a:t>​</a:t>
            </a:r>
            <a:endParaRPr lang="en-US" b="0" i="0" u="none" strike="noStrike" dirty="0">
              <a:effectLst/>
              <a:latin typeface="+mn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  <a:latin typeface="+mn-lt"/>
              </a:rPr>
              <a:t>člověk patří mezi </a:t>
            </a:r>
            <a:r>
              <a:rPr lang="cs-CZ" sz="1800" b="0" i="0" u="none" strike="noStrike" dirty="0" err="1">
                <a:effectLst/>
                <a:latin typeface="+mn-lt"/>
              </a:rPr>
              <a:t>mikrosmatické</a:t>
            </a:r>
            <a:r>
              <a:rPr lang="cs-CZ" sz="1800" b="0" i="0" u="none" strike="noStrike" dirty="0">
                <a:effectLst/>
                <a:latin typeface="+mn-lt"/>
              </a:rPr>
              <a:t> obratlovce → slabě rozvinutý čichový aparát</a:t>
            </a:r>
            <a:r>
              <a:rPr lang="en-US" sz="1800" b="0" i="0" u="none" strike="noStrike" dirty="0">
                <a:effectLst/>
                <a:latin typeface="+mn-lt"/>
              </a:rPr>
              <a:t>​</a:t>
            </a:r>
            <a:endParaRPr lang="en-US" b="0" i="0" u="none" strike="noStrike" dirty="0">
              <a:effectLst/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effectLst/>
                <a:latin typeface="+mn-lt"/>
              </a:rPr>
              <a:t>plocha čichového epitelu</a:t>
            </a:r>
            <a:r>
              <a:rPr lang="cs-CZ" sz="1800" b="0" i="0" u="none" strike="noStrike" dirty="0">
                <a:effectLst/>
                <a:latin typeface="+mn-lt"/>
              </a:rPr>
              <a:t> kolem </a:t>
            </a:r>
            <a:r>
              <a:rPr lang="cs-CZ" sz="1800" b="1" i="0" u="none" strike="noStrike" dirty="0">
                <a:effectLst/>
                <a:latin typeface="+mn-lt"/>
              </a:rPr>
              <a:t>5 cm2 </a:t>
            </a:r>
            <a:r>
              <a:rPr lang="cs-CZ" sz="1800" i="0" u="none" strike="noStrike" dirty="0">
                <a:effectLst/>
                <a:latin typeface="+mn-lt"/>
              </a:rPr>
              <a:t>(německý ovčák 170 cm2, pes je schopen zachytit pach přibližně ve     stokrát menší koncentraci než člověk)</a:t>
            </a:r>
            <a:endParaRPr lang="en-US" i="0" u="none" strike="noStrike" dirty="0">
              <a:effectLst/>
              <a:latin typeface="+mn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  <a:latin typeface="+mn-lt"/>
              </a:rPr>
              <a:t>člověk je schopen rozlišit cca. </a:t>
            </a:r>
            <a:r>
              <a:rPr lang="cs-CZ" sz="1800" b="1" i="0" u="none" strike="noStrike" dirty="0">
                <a:effectLst/>
                <a:latin typeface="+mn-lt"/>
              </a:rPr>
              <a:t>10 000 pachů </a:t>
            </a:r>
            <a:r>
              <a:rPr lang="en-US" sz="1800" b="0" i="0" u="none" strike="noStrike" dirty="0">
                <a:effectLst/>
                <a:latin typeface="+mn-lt"/>
              </a:rPr>
              <a:t>​</a:t>
            </a:r>
            <a:endParaRPr lang="en-US" b="0" i="0" u="none" strike="noStrike" dirty="0">
              <a:effectLst/>
              <a:latin typeface="+mn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effectLst/>
                <a:latin typeface="+mn-lt"/>
              </a:rPr>
              <a:t>čichové neurony mají schopnost regenerace</a:t>
            </a:r>
            <a:endParaRPr lang="en-US" b="0" i="0" u="none" strike="noStrike" dirty="0">
              <a:effectLst/>
              <a:latin typeface="+mn-lt"/>
            </a:endParaRP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68AC1C9-A7E5-7644-BE2C-2E06C946EF3D}"/>
              </a:ext>
            </a:extLst>
          </p:cNvPr>
          <p:cNvSpPr txBox="1"/>
          <p:nvPr/>
        </p:nvSpPr>
        <p:spPr>
          <a:xfrm>
            <a:off x="3319153" y="3201137"/>
            <a:ext cx="6638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BE97AF2-7858-D246-B932-429CE82D6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38" y="3863379"/>
            <a:ext cx="3407255" cy="261662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6F1B69D-F8A7-5643-8146-C4AAF0344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99" y="3029850"/>
            <a:ext cx="5429201" cy="34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8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804B75-B24E-7E48-8006-62BD79409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F467B5-BB06-7C4E-B06F-FD5A8F343B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88A9228-EF39-8848-B873-4575514A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46" y="1125538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opthalmicus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E5891AE-95FD-0243-B745-826767B13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019300"/>
            <a:ext cx="11361600" cy="698497"/>
          </a:xfrm>
        </p:spPr>
        <p:txBody>
          <a:bodyPr/>
          <a:lstStyle/>
          <a:p>
            <a:r>
              <a:rPr lang="cs-CZ" sz="1800" dirty="0">
                <a:solidFill>
                  <a:srgbClr val="00B050"/>
                </a:solidFill>
              </a:rPr>
              <a:t>1. větev trojklaného nervu </a:t>
            </a:r>
          </a:p>
          <a:p>
            <a:r>
              <a:rPr lang="cs-CZ" sz="1800" dirty="0" err="1">
                <a:solidFill>
                  <a:srgbClr val="00B050"/>
                </a:solidFill>
              </a:rPr>
              <a:t>nejmediálnější</a:t>
            </a:r>
            <a:r>
              <a:rPr lang="cs-CZ" sz="1800" dirty="0">
                <a:solidFill>
                  <a:srgbClr val="00B050"/>
                </a:solidFill>
              </a:rPr>
              <a:t> větev z ganglion </a:t>
            </a:r>
            <a:r>
              <a:rPr lang="cs-CZ" sz="1800" dirty="0" err="1">
                <a:solidFill>
                  <a:srgbClr val="00B050"/>
                </a:solidFill>
              </a:rPr>
              <a:t>trigeminale</a:t>
            </a:r>
            <a:endParaRPr lang="cs-CZ" sz="1800" dirty="0">
              <a:solidFill>
                <a:srgbClr val="00B050"/>
              </a:solidFill>
            </a:endParaRPr>
          </a:p>
          <a:p>
            <a:r>
              <a:rPr lang="cs-CZ" sz="1800" b="1" dirty="0" err="1">
                <a:solidFill>
                  <a:srgbClr val="00B050"/>
                </a:solidFill>
              </a:rPr>
              <a:t>somatosenzoricky</a:t>
            </a:r>
            <a:r>
              <a:rPr lang="cs-CZ" sz="1800" b="1" dirty="0">
                <a:solidFill>
                  <a:srgbClr val="00B050"/>
                </a:solidFill>
              </a:rPr>
              <a:t> zásobuje: </a:t>
            </a:r>
          </a:p>
          <a:p>
            <a:r>
              <a:rPr lang="cs-CZ" sz="1800" dirty="0">
                <a:solidFill>
                  <a:srgbClr val="00B050"/>
                </a:solidFill>
              </a:rPr>
              <a:t>očnici a její periost, bulbus </a:t>
            </a:r>
            <a:r>
              <a:rPr lang="cs-CZ" sz="1800" dirty="0" err="1">
                <a:solidFill>
                  <a:srgbClr val="00B050"/>
                </a:solidFill>
              </a:rPr>
              <a:t>oculi</a:t>
            </a:r>
            <a:r>
              <a:rPr lang="cs-CZ" sz="1800" dirty="0">
                <a:solidFill>
                  <a:srgbClr val="00B050"/>
                </a:solidFill>
              </a:rPr>
              <a:t> a slznou žlázu</a:t>
            </a:r>
          </a:p>
          <a:p>
            <a:r>
              <a:rPr lang="cs-CZ" sz="1800" dirty="0">
                <a:solidFill>
                  <a:srgbClr val="00B050"/>
                </a:solidFill>
              </a:rPr>
              <a:t>spojivku v rozsahu horního víčka </a:t>
            </a:r>
          </a:p>
          <a:p>
            <a:r>
              <a:rPr lang="cs-CZ" sz="1800" dirty="0">
                <a:solidFill>
                  <a:srgbClr val="00B050"/>
                </a:solidFill>
              </a:rPr>
              <a:t>kůži hrotu a hřbetu nosu, horního víčka </a:t>
            </a:r>
          </a:p>
          <a:p>
            <a:r>
              <a:rPr lang="cs-CZ" sz="1800" dirty="0">
                <a:solidFill>
                  <a:srgbClr val="00B050"/>
                </a:solidFill>
              </a:rPr>
              <a:t>a čela po </a:t>
            </a:r>
            <a:r>
              <a:rPr lang="cs-CZ" sz="1800" dirty="0" err="1">
                <a:solidFill>
                  <a:srgbClr val="00B050"/>
                </a:solidFill>
              </a:rPr>
              <a:t>interaurikulární</a:t>
            </a:r>
            <a:r>
              <a:rPr lang="cs-CZ" sz="1800" dirty="0">
                <a:solidFill>
                  <a:srgbClr val="00B050"/>
                </a:solidFill>
              </a:rPr>
              <a:t> čáru </a:t>
            </a:r>
          </a:p>
          <a:p>
            <a:r>
              <a:rPr lang="cs-CZ" sz="1800" dirty="0">
                <a:solidFill>
                  <a:srgbClr val="00B050"/>
                </a:solidFill>
              </a:rPr>
              <a:t>sliznici </a:t>
            </a:r>
            <a:r>
              <a:rPr lang="cs-CZ" sz="1800" dirty="0" err="1">
                <a:solidFill>
                  <a:srgbClr val="00B050"/>
                </a:solidFill>
              </a:rPr>
              <a:t>cellulae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ethmoidales</a:t>
            </a:r>
            <a:r>
              <a:rPr lang="cs-CZ" sz="1800" dirty="0">
                <a:solidFill>
                  <a:srgbClr val="00B050"/>
                </a:solidFill>
              </a:rPr>
              <a:t>, sinus</a:t>
            </a:r>
          </a:p>
          <a:p>
            <a:r>
              <a:rPr lang="cs-CZ" sz="1800" dirty="0" err="1">
                <a:solidFill>
                  <a:srgbClr val="00B050"/>
                </a:solidFill>
              </a:rPr>
              <a:t>sphenoidalis</a:t>
            </a:r>
            <a:r>
              <a:rPr lang="cs-CZ" sz="1800" dirty="0">
                <a:solidFill>
                  <a:srgbClr val="00B050"/>
                </a:solidFill>
              </a:rPr>
              <a:t> a přední části nosní dutiny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3472C5E-FA88-514F-AA26-9EE11E7642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2162031"/>
            <a:ext cx="5127326" cy="41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31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6C0A121-2618-3047-A4E2-66481C9FD2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1A00CA-BF2C-7B41-96EA-59D98A2AF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13F62-EC9D-3D4D-8969-4440D83D0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295" y="1187448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opthalmicus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B416C78-DDC9-AE41-860B-E5A52FA6A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2009779"/>
            <a:ext cx="11361600" cy="698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ve </a:t>
            </a:r>
            <a:r>
              <a:rPr lang="cs-CZ" sz="1800" i="1" dirty="0" err="1">
                <a:latin typeface="+mn-lt"/>
              </a:rPr>
              <a:t>fissura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orbitalis</a:t>
            </a:r>
            <a:r>
              <a:rPr lang="cs-CZ" sz="1800" i="1" dirty="0">
                <a:latin typeface="+mn-lt"/>
              </a:rPr>
              <a:t> superior </a:t>
            </a:r>
            <a:r>
              <a:rPr lang="cs-CZ" sz="1800" dirty="0">
                <a:latin typeface="+mn-lt"/>
              </a:rPr>
              <a:t>se dělí na: </a:t>
            </a:r>
          </a:p>
          <a:p>
            <a:pPr marL="803275" indent="-360363">
              <a:buFont typeface="Wingdings" panose="05000000000000000000" pitchFamily="2" charset="2"/>
              <a:buChar char="Ø"/>
            </a:pPr>
            <a:r>
              <a:rPr lang="cs-CZ" sz="1800" b="1" i="1" dirty="0" err="1">
                <a:latin typeface="+mn-lt"/>
              </a:rPr>
              <a:t>nervus</a:t>
            </a:r>
            <a:r>
              <a:rPr lang="cs-CZ" sz="1800" b="1" i="1" dirty="0">
                <a:latin typeface="+mn-lt"/>
              </a:rPr>
              <a:t> </a:t>
            </a:r>
            <a:r>
              <a:rPr lang="cs-CZ" sz="1800" b="1" i="1" dirty="0" err="1">
                <a:latin typeface="+mn-lt"/>
              </a:rPr>
              <a:t>frontalis</a:t>
            </a:r>
            <a:r>
              <a:rPr lang="cs-CZ" sz="1800" b="1" i="1" dirty="0">
                <a:latin typeface="+mn-lt"/>
              </a:rPr>
              <a:t> </a:t>
            </a:r>
          </a:p>
          <a:p>
            <a:pPr marL="803275" indent="-360363">
              <a:buFont typeface="Wingdings" panose="05000000000000000000" pitchFamily="2" charset="2"/>
              <a:buChar char="Ø"/>
            </a:pPr>
            <a:r>
              <a:rPr lang="cs-CZ" sz="1800" b="1" i="1" dirty="0" err="1">
                <a:latin typeface="+mn-lt"/>
              </a:rPr>
              <a:t>nervus</a:t>
            </a:r>
            <a:r>
              <a:rPr lang="cs-CZ" sz="1800" b="1" i="1" dirty="0">
                <a:latin typeface="+mn-lt"/>
              </a:rPr>
              <a:t> </a:t>
            </a:r>
            <a:r>
              <a:rPr lang="cs-CZ" sz="1800" b="1" i="1" dirty="0" err="1">
                <a:latin typeface="+mn-lt"/>
              </a:rPr>
              <a:t>lacrimalis</a:t>
            </a:r>
            <a:r>
              <a:rPr lang="cs-CZ" sz="1800" b="1" i="1" dirty="0">
                <a:latin typeface="+mn-lt"/>
              </a:rPr>
              <a:t> </a:t>
            </a:r>
          </a:p>
          <a:p>
            <a:pPr marL="803275" indent="-360363">
              <a:buFont typeface="Wingdings" panose="05000000000000000000" pitchFamily="2" charset="2"/>
              <a:buChar char="Ø"/>
            </a:pPr>
            <a:r>
              <a:rPr lang="cs-CZ" sz="1800" b="1" i="1" dirty="0" err="1">
                <a:latin typeface="+mn-lt"/>
              </a:rPr>
              <a:t>nervus</a:t>
            </a:r>
            <a:r>
              <a:rPr lang="cs-CZ" sz="1800" b="1" i="1" dirty="0">
                <a:latin typeface="+mn-lt"/>
              </a:rPr>
              <a:t> </a:t>
            </a:r>
            <a:r>
              <a:rPr lang="cs-CZ" sz="1800" b="1" i="1" dirty="0" err="1">
                <a:latin typeface="+mn-lt"/>
              </a:rPr>
              <a:t>nasociliaris</a:t>
            </a:r>
            <a:endParaRPr lang="cs-CZ" sz="1800" b="1" i="1" dirty="0">
              <a:latin typeface="+mn-lt"/>
            </a:endParaRP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F84EDEA-52B3-CB4B-AE37-E1D9EDE0059B}"/>
              </a:ext>
            </a:extLst>
          </p:cNvPr>
          <p:cNvSpPr txBox="1"/>
          <p:nvPr/>
        </p:nvSpPr>
        <p:spPr>
          <a:xfrm>
            <a:off x="720000" y="3530607"/>
            <a:ext cx="68270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1" dirty="0" err="1">
                <a:solidFill>
                  <a:schemeClr val="bg1"/>
                </a:solidFill>
                <a:latin typeface="+mn-lt"/>
              </a:rPr>
              <a:t>Nervus</a:t>
            </a:r>
            <a:r>
              <a:rPr lang="cs-CZ" sz="1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b="1" i="1" dirty="0" err="1">
                <a:solidFill>
                  <a:schemeClr val="bg1"/>
                </a:solidFill>
                <a:latin typeface="+mn-lt"/>
              </a:rPr>
              <a:t>frontalis</a:t>
            </a:r>
            <a:endParaRPr lang="cs-CZ" sz="1800" b="1" i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i="1" dirty="0">
                <a:solidFill>
                  <a:schemeClr val="bg1"/>
                </a:solidFill>
                <a:latin typeface="+mn-lt"/>
              </a:rPr>
              <a:t>n.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supraorbitalis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r>
              <a:rPr lang="cs-CZ" sz="1800" i="1" dirty="0">
                <a:solidFill>
                  <a:schemeClr val="bg1"/>
                </a:solidFill>
                <a:latin typeface="+mn-lt"/>
              </a:rPr>
              <a:t>          → r.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medialis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r>
              <a:rPr lang="cs-CZ" sz="1800" i="1" dirty="0">
                <a:solidFill>
                  <a:schemeClr val="bg1"/>
                </a:solidFill>
                <a:latin typeface="+mn-lt"/>
              </a:rPr>
              <a:t>          → r.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lateralis</a:t>
            </a:r>
            <a:endParaRPr lang="cs-CZ" sz="1800" i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i="1" dirty="0">
                <a:solidFill>
                  <a:schemeClr val="bg1"/>
                </a:solidFill>
                <a:latin typeface="+mn-lt"/>
              </a:rPr>
              <a:t>n.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supratrochlearis</a:t>
            </a:r>
            <a:endParaRPr lang="cs-CZ" sz="18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D8C1528-AC68-B74C-ACB8-4E65C74F8FD0}"/>
              </a:ext>
            </a:extLst>
          </p:cNvPr>
          <p:cNvSpPr txBox="1"/>
          <p:nvPr/>
        </p:nvSpPr>
        <p:spPr>
          <a:xfrm>
            <a:off x="720000" y="5183935"/>
            <a:ext cx="682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1" dirty="0" err="1">
                <a:solidFill>
                  <a:schemeClr val="bg1"/>
                </a:solidFill>
                <a:latin typeface="+mn-lt"/>
              </a:rPr>
              <a:t>Nervus</a:t>
            </a:r>
            <a:r>
              <a:rPr lang="cs-CZ" sz="1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b="1" i="1" dirty="0" err="1">
                <a:solidFill>
                  <a:schemeClr val="bg1"/>
                </a:solidFill>
                <a:latin typeface="+mn-lt"/>
              </a:rPr>
              <a:t>lacrimalis</a:t>
            </a:r>
            <a:r>
              <a:rPr lang="cs-CZ" sz="1800" b="1" i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i="1" dirty="0">
                <a:solidFill>
                  <a:schemeClr val="bg1"/>
                </a:solidFill>
                <a:latin typeface="+mn-lt"/>
              </a:rPr>
              <a:t>r.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communicans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cum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nervo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zygomatico</a:t>
            </a:r>
            <a:endParaRPr lang="cs-CZ" sz="18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0CF297D-1472-CA43-96BB-7E1FBBEF0699}"/>
              </a:ext>
            </a:extLst>
          </p:cNvPr>
          <p:cNvSpPr txBox="1"/>
          <p:nvPr/>
        </p:nvSpPr>
        <p:spPr>
          <a:xfrm>
            <a:off x="3762015" y="3054546"/>
            <a:ext cx="68270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1" dirty="0" err="1">
                <a:solidFill>
                  <a:schemeClr val="bg1"/>
                </a:solidFill>
                <a:latin typeface="+mn-lt"/>
              </a:rPr>
              <a:t>Nervus</a:t>
            </a:r>
            <a:r>
              <a:rPr lang="cs-CZ" sz="1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b="1" i="1" dirty="0" err="1">
                <a:solidFill>
                  <a:schemeClr val="bg1"/>
                </a:solidFill>
                <a:latin typeface="+mn-lt"/>
              </a:rPr>
              <a:t>nasociliaris</a:t>
            </a:r>
            <a:endParaRPr lang="cs-CZ" sz="1800" b="1" i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i="1" dirty="0">
                <a:solidFill>
                  <a:schemeClr val="bg1"/>
                </a:solidFill>
                <a:latin typeface="+mn-lt"/>
              </a:rPr>
              <a:t>r.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communicans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cum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ganglio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ciliari</a:t>
            </a:r>
            <a:endParaRPr lang="cs-CZ" sz="1800" i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nn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ciliares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longi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i="1" dirty="0">
                <a:solidFill>
                  <a:schemeClr val="bg1"/>
                </a:solidFill>
                <a:latin typeface="+mn-lt"/>
              </a:rPr>
              <a:t>n.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ethmoidalis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posterior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i="1" dirty="0">
                <a:solidFill>
                  <a:schemeClr val="bg1"/>
                </a:solidFill>
                <a:latin typeface="+mn-lt"/>
              </a:rPr>
              <a:t>n.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ethmoidalis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anterior</a:t>
            </a:r>
            <a:endParaRPr lang="cs-CZ" sz="1800" i="1" dirty="0">
              <a:solidFill>
                <a:schemeClr val="bg1"/>
              </a:solidFill>
              <a:latin typeface="+mn-lt"/>
            </a:endParaRPr>
          </a:p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          →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rr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nasales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          → 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r.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nasalis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externus</a:t>
            </a:r>
            <a:endParaRPr lang="cs-CZ" sz="18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B83F05A-D6F3-724C-941D-10654D9ED9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71369"/>
            <a:ext cx="2632570" cy="284160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72C7D62-CB5E-EF45-90B8-8C611341F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570" y="3783540"/>
            <a:ext cx="2364860" cy="262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46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5B43FB-C32B-0748-9478-7972C1E2A8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702F98-7FF2-D942-A7D0-D08B493B8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9A2D1D-A4F4-ED46-AA09-836D2B71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841" y="1125538"/>
            <a:ext cx="11361600" cy="1171580"/>
          </a:xfrm>
        </p:spPr>
        <p:txBody>
          <a:bodyPr/>
          <a:lstStyle/>
          <a:p>
            <a:r>
              <a:rPr lang="cs-CZ" sz="4400" b="1" dirty="0"/>
              <a:t>Korneální reflex (</a:t>
            </a:r>
            <a:r>
              <a:rPr lang="cs-CZ" sz="4400" b="1" dirty="0" err="1"/>
              <a:t>trigeminofaciální</a:t>
            </a:r>
            <a:r>
              <a:rPr lang="cs-CZ" sz="4400" b="1" dirty="0"/>
              <a:t>)</a:t>
            </a:r>
            <a:br>
              <a:rPr lang="cs-CZ" sz="4400" b="1" dirty="0">
                <a:solidFill>
                  <a:srgbClr val="00B050"/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21A1AE6-620C-3746-8709-D1E04652C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085675"/>
            <a:ext cx="5884000" cy="698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Korneální reflex je zprostředkován reflexním obloukem, který tvoří exteroreceptory rohovky, aferentní n. </a:t>
            </a:r>
            <a:r>
              <a:rPr lang="cs-CZ" dirty="0" err="1"/>
              <a:t>ophtalmicus</a:t>
            </a:r>
            <a:r>
              <a:rPr lang="cs-CZ" dirty="0"/>
              <a:t> (1. větev n. V.) a eferentní n. VII </a:t>
            </a:r>
            <a:r>
              <a:rPr lang="cs-CZ" dirty="0" err="1"/>
              <a:t>inervující</a:t>
            </a:r>
            <a:r>
              <a:rPr lang="cs-CZ" dirty="0"/>
              <a:t> m. 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oculi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hypo</a:t>
            </a:r>
            <a:r>
              <a:rPr lang="cs-CZ" dirty="0"/>
              <a:t>/</a:t>
            </a:r>
            <a:r>
              <a:rPr lang="cs-CZ" dirty="0" err="1"/>
              <a:t>areflexe</a:t>
            </a:r>
            <a:r>
              <a:rPr lang="cs-CZ" dirty="0"/>
              <a:t>: poškození </a:t>
            </a:r>
            <a:r>
              <a:rPr lang="cs-CZ" i="1" dirty="0"/>
              <a:t>n. V</a:t>
            </a:r>
            <a:r>
              <a:rPr lang="cs-CZ" dirty="0"/>
              <a:t>, </a:t>
            </a:r>
            <a:r>
              <a:rPr lang="cs-CZ" i="1" dirty="0"/>
              <a:t>n. nervi VII, </a:t>
            </a:r>
            <a:r>
              <a:rPr lang="cs-CZ" dirty="0"/>
              <a:t> </a:t>
            </a:r>
            <a:r>
              <a:rPr lang="cs-CZ" dirty="0" err="1"/>
              <a:t>intrapontinních</a:t>
            </a:r>
            <a:r>
              <a:rPr lang="cs-CZ" dirty="0"/>
              <a:t> vláken nebo kmenů n. V / n. VII (</a:t>
            </a:r>
            <a:r>
              <a:rPr lang="cs-CZ" dirty="0" err="1"/>
              <a:t>mesencephalon</a:t>
            </a:r>
            <a:r>
              <a:rPr lang="cs-CZ" dirty="0"/>
              <a:t>, horní pons)</a:t>
            </a:r>
          </a:p>
          <a:p>
            <a:endParaRPr lang="cs-CZ" dirty="0"/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80BE154F-9CA2-9C40-8176-DB117B9F6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17" y="2085675"/>
            <a:ext cx="5306983" cy="31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50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1FA896-5EC1-1B4F-AA45-1008728AD7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FAD3F3-FA3E-3943-B183-DFA44C94A8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B939C5-8F42-6B47-8C07-5339DBD17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834" y="1187448"/>
            <a:ext cx="11361600" cy="1171580"/>
          </a:xfrm>
        </p:spPr>
        <p:txBody>
          <a:bodyPr/>
          <a:lstStyle/>
          <a:p>
            <a:r>
              <a:rPr lang="cs-CZ" i="1" dirty="0">
                <a:effectLst/>
              </a:rPr>
              <a:t>Herpes </a:t>
            </a:r>
            <a:r>
              <a:rPr lang="cs-CZ" i="1" dirty="0" err="1">
                <a:effectLst/>
              </a:rPr>
              <a:t>zoster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ophthalmicus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79ED755-3BBE-AF43-948F-305C131DB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163616"/>
            <a:ext cx="7643105" cy="698497"/>
          </a:xfrm>
        </p:spPr>
        <p:txBody>
          <a:bodyPr/>
          <a:lstStyle/>
          <a:p>
            <a:r>
              <a:rPr lang="cs-CZ" sz="2000" dirty="0"/>
              <a:t>- léze ganglion </a:t>
            </a:r>
            <a:r>
              <a:rPr lang="cs-CZ" sz="2000" dirty="0" err="1"/>
              <a:t>Gasseri</a:t>
            </a:r>
            <a:endParaRPr lang="cs-CZ" sz="2000" dirty="0"/>
          </a:p>
          <a:p>
            <a:r>
              <a:rPr lang="cs-CZ" sz="2000" dirty="0"/>
              <a:t>- výsev bolestivých puchýřků v I. větvi trigeminu (</a:t>
            </a:r>
            <a:r>
              <a:rPr lang="cs-CZ" sz="2000" dirty="0" err="1"/>
              <a:t>nervus</a:t>
            </a:r>
            <a:r>
              <a:rPr lang="cs-CZ" sz="2000" dirty="0"/>
              <a:t> </a:t>
            </a:r>
          </a:p>
          <a:p>
            <a:r>
              <a:rPr lang="cs-CZ" sz="2000" dirty="0"/>
              <a:t>   </a:t>
            </a:r>
            <a:r>
              <a:rPr lang="cs-CZ" sz="2000" dirty="0" err="1"/>
              <a:t>ophthalmicus</a:t>
            </a:r>
            <a:r>
              <a:rPr lang="cs-CZ" sz="2000" dirty="0"/>
              <a:t>)</a:t>
            </a:r>
          </a:p>
          <a:p>
            <a:r>
              <a:rPr lang="cs-CZ" sz="2000" dirty="0"/>
              <a:t>- reaktivace latentního viru </a:t>
            </a:r>
            <a:r>
              <a:rPr lang="cs-CZ" sz="2000" dirty="0" err="1"/>
              <a:t>varicella-zoster</a:t>
            </a:r>
            <a:r>
              <a:rPr lang="cs-CZ" sz="2000" dirty="0"/>
              <a:t> (VZV) přítomného v</a:t>
            </a:r>
          </a:p>
          <a:p>
            <a:r>
              <a:rPr lang="cs-CZ" sz="2000" dirty="0"/>
              <a:t>  senzorických spinálních nebo mozkových gangliích</a:t>
            </a:r>
          </a:p>
          <a:p>
            <a:r>
              <a:rPr lang="cs-CZ" sz="2000" dirty="0"/>
              <a:t>- 50–70 % nemocných má oční komplikace</a:t>
            </a:r>
          </a:p>
          <a:p>
            <a:r>
              <a:rPr lang="cs-CZ" sz="2000" dirty="0"/>
              <a:t>- </a:t>
            </a:r>
            <a:r>
              <a:rPr lang="cs-CZ" sz="2000" dirty="0" err="1"/>
              <a:t>predominantně</a:t>
            </a:r>
            <a:r>
              <a:rPr lang="cs-CZ" sz="2000" dirty="0"/>
              <a:t> se vyskytuje ve vyšším věku (v 5.–8. dekádě)</a:t>
            </a:r>
          </a:p>
          <a:p>
            <a:r>
              <a:rPr lang="cs-CZ" sz="2000" dirty="0"/>
              <a:t>- v mozkomíšním moku nacházíme zmnožení lymfocytů</a:t>
            </a:r>
          </a:p>
          <a:p>
            <a:pPr marL="342900" indent="-342900">
              <a:buFontTx/>
              <a:buChar char="-"/>
            </a:pPr>
            <a:endParaRPr lang="cs-CZ" sz="2000" dirty="0"/>
          </a:p>
          <a:p>
            <a:r>
              <a:rPr lang="cs-CZ" sz="2000" dirty="0"/>
              <a:t>- </a:t>
            </a:r>
            <a:r>
              <a:rPr lang="cs-CZ" sz="2000" dirty="0" err="1"/>
              <a:t>antivirotika</a:t>
            </a:r>
            <a:r>
              <a:rPr lang="cs-CZ" sz="2000" dirty="0"/>
              <a:t>, kortikoidy, ATB na bakteriální infekci….</a:t>
            </a:r>
          </a:p>
        </p:txBody>
      </p:sp>
      <p:pic>
        <p:nvPicPr>
          <p:cNvPr id="6" name="Obrázek 5" descr="Obsah obrázku osoba, zavřít&#10;&#10;Popis byl vytvořen automaticky">
            <a:extLst>
              <a:ext uri="{FF2B5EF4-FFF2-40B4-BE49-F238E27FC236}">
                <a16:creationId xmlns:a16="http://schemas.microsoft.com/office/drawing/2014/main" id="{10F138DC-FE4B-3B4E-AEDD-44847A6307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 r="-1" b="15905"/>
          <a:stretch/>
        </p:blipFill>
        <p:spPr>
          <a:xfrm>
            <a:off x="7622049" y="1773238"/>
            <a:ext cx="4029951" cy="4634976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1474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58AB67-E0EA-DB4F-854B-DD004DDE7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18528C-57E5-A84F-B9BF-DC90C5A31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E6B833-CE29-FD46-A204-E30221DF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336" y="1187448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maxillaris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64FE356-5413-554D-9C7D-74527D208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00" y="1855250"/>
            <a:ext cx="11361600" cy="698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C000"/>
                </a:solidFill>
              </a:rPr>
              <a:t>2. větev trojklaného nervu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C000"/>
                </a:solidFill>
              </a:rPr>
              <a:t>obsahuje cca. 50 000 </a:t>
            </a:r>
            <a:r>
              <a:rPr lang="cs-CZ" sz="1800" b="1" dirty="0" err="1">
                <a:solidFill>
                  <a:srgbClr val="FFC000"/>
                </a:solidFill>
              </a:rPr>
              <a:t>myelinisovaných</a:t>
            </a:r>
            <a:r>
              <a:rPr lang="cs-CZ" sz="1800" b="1" dirty="0">
                <a:solidFill>
                  <a:srgbClr val="FFC000"/>
                </a:solidFill>
              </a:rPr>
              <a:t> vláken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FFC000"/>
                </a:solidFill>
              </a:rPr>
              <a:t>probíhá v laterální stěně </a:t>
            </a:r>
            <a:r>
              <a:rPr lang="cs-CZ" sz="1800" i="1" dirty="0">
                <a:solidFill>
                  <a:srgbClr val="FFC000"/>
                </a:solidFill>
              </a:rPr>
              <a:t>sinus </a:t>
            </a:r>
            <a:r>
              <a:rPr lang="cs-CZ" sz="1800" i="1" dirty="0" err="1">
                <a:solidFill>
                  <a:srgbClr val="FFC000"/>
                </a:solidFill>
              </a:rPr>
              <a:t>cavernosus</a:t>
            </a:r>
            <a:r>
              <a:rPr lang="cs-CZ" sz="1800" i="1" dirty="0">
                <a:solidFill>
                  <a:srgbClr val="FFC000"/>
                </a:solidFill>
              </a:rPr>
              <a:t>, </a:t>
            </a:r>
          </a:p>
          <a:p>
            <a:r>
              <a:rPr lang="cs-CZ" sz="1800" i="1" dirty="0">
                <a:solidFill>
                  <a:srgbClr val="FFC000"/>
                </a:solidFill>
              </a:rPr>
              <a:t>      </a:t>
            </a:r>
            <a:r>
              <a:rPr lang="cs-CZ" sz="1800" b="1" dirty="0">
                <a:solidFill>
                  <a:srgbClr val="FFC000"/>
                </a:solidFill>
              </a:rPr>
              <a:t>přechází přes</a:t>
            </a:r>
            <a:r>
              <a:rPr lang="cs-CZ" sz="1800" b="1" i="1" dirty="0">
                <a:solidFill>
                  <a:srgbClr val="FFC000"/>
                </a:solidFill>
              </a:rPr>
              <a:t> </a:t>
            </a:r>
            <a:r>
              <a:rPr lang="cs-CZ" sz="1800" b="1" i="1" dirty="0" err="1">
                <a:solidFill>
                  <a:srgbClr val="FFC000"/>
                </a:solidFill>
              </a:rPr>
              <a:t>foramen</a:t>
            </a:r>
            <a:r>
              <a:rPr lang="cs-CZ" sz="1800" b="1" i="1" dirty="0">
                <a:solidFill>
                  <a:srgbClr val="FFC000"/>
                </a:solidFill>
              </a:rPr>
              <a:t> </a:t>
            </a:r>
            <a:r>
              <a:rPr lang="cs-CZ" sz="1800" b="1" i="1" dirty="0" err="1">
                <a:solidFill>
                  <a:srgbClr val="FFC000"/>
                </a:solidFill>
              </a:rPr>
              <a:t>rotundum</a:t>
            </a:r>
            <a:r>
              <a:rPr lang="cs-CZ" sz="1800" b="1" i="1" dirty="0">
                <a:solidFill>
                  <a:srgbClr val="FFC000"/>
                </a:solidFill>
              </a:rPr>
              <a:t> </a:t>
            </a:r>
            <a:r>
              <a:rPr lang="cs-CZ" sz="1800" b="1" dirty="0">
                <a:solidFill>
                  <a:srgbClr val="FFC000"/>
                </a:solidFill>
              </a:rPr>
              <a:t>do</a:t>
            </a:r>
            <a:r>
              <a:rPr lang="cs-CZ" sz="1800" b="1" i="1" dirty="0">
                <a:solidFill>
                  <a:srgbClr val="FFC000"/>
                </a:solidFill>
              </a:rPr>
              <a:t> </a:t>
            </a:r>
            <a:r>
              <a:rPr lang="cs-CZ" sz="1800" b="1" i="1" dirty="0" err="1">
                <a:solidFill>
                  <a:srgbClr val="FFC000"/>
                </a:solidFill>
              </a:rPr>
              <a:t>fossa</a:t>
            </a:r>
            <a:endParaRPr lang="cs-CZ" sz="1800" b="1" i="1" dirty="0">
              <a:solidFill>
                <a:srgbClr val="FFC000"/>
              </a:solidFill>
            </a:endParaRPr>
          </a:p>
          <a:p>
            <a:r>
              <a:rPr lang="cs-CZ" sz="1800" b="1" i="1" dirty="0">
                <a:solidFill>
                  <a:srgbClr val="FFC000"/>
                </a:solidFill>
              </a:rPr>
              <a:t>      </a:t>
            </a:r>
            <a:r>
              <a:rPr lang="cs-CZ" sz="1800" b="1" i="1" dirty="0" err="1">
                <a:solidFill>
                  <a:srgbClr val="FFC000"/>
                </a:solidFill>
              </a:rPr>
              <a:t>pterygopalatina</a:t>
            </a:r>
            <a:r>
              <a:rPr lang="cs-CZ" sz="1800" dirty="0">
                <a:solidFill>
                  <a:srgbClr val="FFC000"/>
                </a:solidFill>
              </a:rPr>
              <a:t>, kde se větví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rgbClr val="FFC000"/>
                </a:solidFill>
              </a:rPr>
              <a:t>somatosenzoricky</a:t>
            </a:r>
            <a:r>
              <a:rPr lang="cs-CZ" sz="1800" dirty="0">
                <a:solidFill>
                  <a:srgbClr val="FFC000"/>
                </a:solidFill>
              </a:rPr>
              <a:t> zásobuje: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sz="1800" b="1" i="1" dirty="0" err="1">
                <a:solidFill>
                  <a:srgbClr val="FFC000"/>
                </a:solidFill>
              </a:rPr>
              <a:t>dura</a:t>
            </a:r>
            <a:r>
              <a:rPr lang="cs-CZ" sz="1800" b="1" i="1" dirty="0">
                <a:solidFill>
                  <a:srgbClr val="FFC000"/>
                </a:solidFill>
              </a:rPr>
              <a:t> mater </a:t>
            </a:r>
            <a:r>
              <a:rPr lang="cs-CZ" sz="1800" b="1" dirty="0">
                <a:solidFill>
                  <a:srgbClr val="FFC000"/>
                </a:solidFill>
              </a:rPr>
              <a:t>ve </a:t>
            </a:r>
            <a:r>
              <a:rPr lang="cs-CZ" sz="1800" b="1" i="1" dirty="0" err="1">
                <a:solidFill>
                  <a:srgbClr val="FFC000"/>
                </a:solidFill>
              </a:rPr>
              <a:t>fossa</a:t>
            </a:r>
            <a:r>
              <a:rPr lang="cs-CZ" sz="1800" b="1" i="1" dirty="0">
                <a:solidFill>
                  <a:srgbClr val="FFC000"/>
                </a:solidFill>
              </a:rPr>
              <a:t> </a:t>
            </a:r>
            <a:r>
              <a:rPr lang="cs-CZ" sz="1800" b="1" i="1" dirty="0" err="1">
                <a:solidFill>
                  <a:srgbClr val="FFC000"/>
                </a:solidFill>
              </a:rPr>
              <a:t>cranii</a:t>
            </a:r>
            <a:r>
              <a:rPr lang="cs-CZ" sz="1800" b="1" i="1" dirty="0">
                <a:solidFill>
                  <a:srgbClr val="FFC000"/>
                </a:solidFill>
              </a:rPr>
              <a:t> media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sz="1800" b="1" dirty="0">
                <a:solidFill>
                  <a:srgbClr val="FFC000"/>
                </a:solidFill>
              </a:rPr>
              <a:t>kůži tváře od oční štěrbiny po ústní štěrbinu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sz="1800" b="1" dirty="0">
                <a:solidFill>
                  <a:srgbClr val="FFC000"/>
                </a:solidFill>
              </a:rPr>
              <a:t>sliznici </a:t>
            </a:r>
            <a:r>
              <a:rPr lang="cs-CZ" sz="1800" b="1" i="1" dirty="0">
                <a:solidFill>
                  <a:srgbClr val="FFC000"/>
                </a:solidFill>
              </a:rPr>
              <a:t>sinus </a:t>
            </a:r>
            <a:r>
              <a:rPr lang="cs-CZ" sz="1800" b="1" i="1" dirty="0" err="1">
                <a:solidFill>
                  <a:srgbClr val="FFC000"/>
                </a:solidFill>
              </a:rPr>
              <a:t>maxillaris</a:t>
            </a:r>
            <a:r>
              <a:rPr lang="cs-CZ" sz="1800" b="1" dirty="0">
                <a:solidFill>
                  <a:srgbClr val="FFC000"/>
                </a:solidFill>
              </a:rPr>
              <a:t>, nosní dutiny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sz="1800" b="1" dirty="0">
                <a:solidFill>
                  <a:srgbClr val="FFC000"/>
                </a:solidFill>
              </a:rPr>
              <a:t>sliznici patra, </a:t>
            </a:r>
            <a:r>
              <a:rPr lang="cs-CZ" sz="1800" b="1" i="1" dirty="0" err="1">
                <a:solidFill>
                  <a:srgbClr val="FFC000"/>
                </a:solidFill>
              </a:rPr>
              <a:t>isthmus</a:t>
            </a:r>
            <a:r>
              <a:rPr lang="cs-CZ" sz="1800" b="1" i="1" dirty="0">
                <a:solidFill>
                  <a:srgbClr val="FFC000"/>
                </a:solidFill>
              </a:rPr>
              <a:t> </a:t>
            </a:r>
            <a:r>
              <a:rPr lang="cs-CZ" sz="1800" b="1" i="1" dirty="0" err="1">
                <a:solidFill>
                  <a:srgbClr val="FFC000"/>
                </a:solidFill>
              </a:rPr>
              <a:t>faucium</a:t>
            </a:r>
            <a:r>
              <a:rPr lang="cs-CZ" sz="1800" b="1" dirty="0">
                <a:solidFill>
                  <a:srgbClr val="FFC000"/>
                </a:solidFill>
              </a:rPr>
              <a:t>, </a:t>
            </a:r>
            <a:r>
              <a:rPr lang="cs-CZ" sz="1800" b="1" dirty="0" err="1">
                <a:solidFill>
                  <a:srgbClr val="FFC000"/>
                </a:solidFill>
              </a:rPr>
              <a:t>nasopharyngu</a:t>
            </a:r>
            <a:endParaRPr lang="cs-CZ" sz="1800" b="1" dirty="0">
              <a:solidFill>
                <a:srgbClr val="FFC000"/>
              </a:solidFill>
            </a:endParaRPr>
          </a:p>
          <a:p>
            <a:pPr marL="268288"/>
            <a:r>
              <a:rPr lang="cs-CZ" sz="1800" b="1" dirty="0">
                <a:solidFill>
                  <a:srgbClr val="FFC000"/>
                </a:solidFill>
              </a:rPr>
              <a:t>     a přilehlou část Eustachovy trubice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sz="1800" b="1" dirty="0">
                <a:solidFill>
                  <a:srgbClr val="FFC000"/>
                </a:solidFill>
              </a:rPr>
              <a:t>horní čelist a horní zuby</a:t>
            </a:r>
          </a:p>
          <a:p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50256C0-2D0A-214C-8ED0-751CE4EA5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73" y="1548463"/>
            <a:ext cx="4960147" cy="397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68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519D7A-27E1-A840-862A-341B374B9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C04AC1-4B18-7E44-B0F3-44C78817DF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B21E05C-A6B4-174D-ACEB-D987D1DA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46" y="1304040"/>
            <a:ext cx="11361600" cy="1171580"/>
          </a:xfrm>
        </p:spPr>
        <p:txBody>
          <a:bodyPr/>
          <a:lstStyle/>
          <a:p>
            <a:r>
              <a:rPr lang="cs-CZ" dirty="0"/>
              <a:t>Průběh n. </a:t>
            </a:r>
            <a:r>
              <a:rPr lang="cs-CZ" dirty="0" err="1"/>
              <a:t>maxillaris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72F8270-3AF6-254E-9773-F333AE40E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00" y="2126371"/>
            <a:ext cx="6606732" cy="698497"/>
          </a:xfrm>
        </p:spPr>
        <p:txBody>
          <a:bodyPr/>
          <a:lstStyle/>
          <a:p>
            <a:r>
              <a:rPr lang="cs-CZ" dirty="0"/>
              <a:t>Laterální stěna </a:t>
            </a:r>
            <a:r>
              <a:rPr lang="cs-CZ" b="1" dirty="0"/>
              <a:t>sinus </a:t>
            </a:r>
            <a:r>
              <a:rPr lang="cs-CZ" b="1" dirty="0" err="1"/>
              <a:t>cavernosus</a:t>
            </a:r>
            <a:r>
              <a:rPr lang="cs-CZ" dirty="0"/>
              <a:t>,  z lebky přes </a:t>
            </a:r>
            <a:r>
              <a:rPr lang="cs-CZ" b="1" dirty="0" err="1"/>
              <a:t>foramen</a:t>
            </a:r>
            <a:r>
              <a:rPr lang="cs-CZ" b="1" dirty="0"/>
              <a:t> </a:t>
            </a:r>
            <a:r>
              <a:rPr lang="cs-CZ" b="1" dirty="0" err="1"/>
              <a:t>rotundum</a:t>
            </a:r>
            <a:r>
              <a:rPr lang="cs-CZ" dirty="0"/>
              <a:t>, </a:t>
            </a:r>
            <a:r>
              <a:rPr lang="cs-CZ" dirty="0" err="1"/>
              <a:t>dostáva</a:t>
            </a:r>
            <a:r>
              <a:rPr lang="cs-CZ" dirty="0"/>
              <a:t> </a:t>
            </a:r>
            <a:r>
              <a:rPr lang="cs-CZ" dirty="0" err="1"/>
              <a:t>sa</a:t>
            </a:r>
            <a:r>
              <a:rPr lang="cs-CZ" dirty="0"/>
              <a:t> do </a:t>
            </a:r>
            <a:r>
              <a:rPr lang="cs-CZ" b="1" dirty="0" err="1"/>
              <a:t>fossa</a:t>
            </a:r>
            <a:r>
              <a:rPr lang="cs-CZ" b="1" dirty="0"/>
              <a:t> </a:t>
            </a:r>
            <a:r>
              <a:rPr lang="cs-CZ" b="1" dirty="0" err="1"/>
              <a:t>pterygopalatina</a:t>
            </a:r>
            <a:r>
              <a:rPr lang="cs-CZ" b="1" dirty="0"/>
              <a:t>, </a:t>
            </a:r>
            <a:r>
              <a:rPr lang="cs-CZ" b="1" dirty="0" err="1"/>
              <a:t>canalis</a:t>
            </a:r>
            <a:r>
              <a:rPr lang="cs-CZ" b="1" dirty="0"/>
              <a:t> </a:t>
            </a:r>
            <a:r>
              <a:rPr lang="cs-CZ" b="1" dirty="0" err="1"/>
              <a:t>infraorbitalis</a:t>
            </a:r>
            <a:r>
              <a:rPr lang="cs-CZ" b="1" dirty="0"/>
              <a:t>, </a:t>
            </a:r>
            <a:r>
              <a:rPr lang="cs-CZ" b="1" dirty="0" err="1"/>
              <a:t>foramen</a:t>
            </a:r>
            <a:r>
              <a:rPr lang="cs-CZ" b="1" dirty="0"/>
              <a:t> </a:t>
            </a:r>
            <a:r>
              <a:rPr lang="cs-CZ" b="1" dirty="0" err="1"/>
              <a:t>infraorbitale</a:t>
            </a:r>
            <a:endParaRPr lang="cs-CZ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94EC05-AADB-9147-8BC6-50D9F251B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76" y="774994"/>
            <a:ext cx="4326648" cy="44515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F3C80E5-C5DA-C24A-8D5D-FCEB7A254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985" y="3508048"/>
            <a:ext cx="2971952" cy="2971952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0CC8A827-A0E8-194F-9373-EE1B95523A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4" y="3876434"/>
            <a:ext cx="4378152" cy="200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7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7471D7-27A5-1D46-B2BB-681BC674B6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0C3734-193C-6D4B-83E0-F6288A1DD5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090ADD2-3B2E-104E-A2BD-22182EE4B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3917" y="1074741"/>
            <a:ext cx="11361600" cy="698497"/>
          </a:xfrm>
        </p:spPr>
        <p:txBody>
          <a:bodyPr/>
          <a:lstStyle/>
          <a:p>
            <a:r>
              <a:rPr lang="cs-CZ" sz="1200" b="1" i="1" dirty="0">
                <a:latin typeface="+mn-lt"/>
              </a:rPr>
              <a:t>R. </a:t>
            </a:r>
            <a:r>
              <a:rPr lang="cs-CZ" sz="1200" b="1" i="1" dirty="0" err="1">
                <a:latin typeface="+mn-lt"/>
              </a:rPr>
              <a:t>meningeus</a:t>
            </a:r>
            <a:r>
              <a:rPr lang="cs-CZ" sz="1200" b="1" i="1" dirty="0">
                <a:latin typeface="+mn-lt"/>
              </a:rPr>
              <a:t> </a:t>
            </a:r>
          </a:p>
          <a:p>
            <a:r>
              <a:rPr lang="cs-CZ" sz="1200" b="1" dirty="0">
                <a:latin typeface="+mn-lt"/>
              </a:rPr>
              <a:t>2.  </a:t>
            </a:r>
            <a:r>
              <a:rPr lang="cs-CZ" sz="1200" b="1" i="1" dirty="0" err="1">
                <a:latin typeface="+mn-lt"/>
              </a:rPr>
              <a:t>Rr</a:t>
            </a:r>
            <a:r>
              <a:rPr lang="cs-CZ" sz="1200" b="1" i="1" dirty="0">
                <a:latin typeface="+mn-lt"/>
              </a:rPr>
              <a:t>. </a:t>
            </a:r>
            <a:r>
              <a:rPr lang="cs-CZ" sz="1200" b="1" i="1" dirty="0" err="1">
                <a:latin typeface="+mn-lt"/>
              </a:rPr>
              <a:t>ganglionares</a:t>
            </a:r>
            <a:r>
              <a:rPr lang="cs-CZ" sz="1200" b="1" i="1" dirty="0">
                <a:latin typeface="+mn-lt"/>
              </a:rPr>
              <a:t> ad ganglion </a:t>
            </a:r>
            <a:r>
              <a:rPr lang="cs-CZ" sz="1200" b="1" i="1" dirty="0" err="1">
                <a:latin typeface="+mn-lt"/>
              </a:rPr>
              <a:t>pterygopalatinum</a:t>
            </a:r>
            <a:r>
              <a:rPr lang="cs-CZ" sz="1200" b="1" i="1" dirty="0">
                <a:latin typeface="+mn-lt"/>
              </a:rPr>
              <a:t> </a:t>
            </a:r>
            <a:r>
              <a:rPr lang="cs-CZ" sz="1200" b="1" dirty="0">
                <a:latin typeface="+mn-lt"/>
              </a:rPr>
              <a:t>/</a:t>
            </a:r>
            <a:r>
              <a:rPr lang="cs-CZ" sz="1200" b="1" i="1" dirty="0">
                <a:latin typeface="+mn-lt"/>
              </a:rPr>
              <a:t> radix </a:t>
            </a:r>
            <a:r>
              <a:rPr lang="cs-CZ" sz="1200" b="1" i="1" dirty="0" err="1">
                <a:latin typeface="+mn-lt"/>
              </a:rPr>
              <a:t>sensoria</a:t>
            </a:r>
            <a:r>
              <a:rPr lang="cs-CZ" sz="1200" b="1" i="1" dirty="0">
                <a:latin typeface="+mn-lt"/>
              </a:rPr>
              <a:t> ganglii </a:t>
            </a:r>
            <a:r>
              <a:rPr lang="cs-CZ" sz="1200" b="1" i="1" dirty="0" err="1">
                <a:latin typeface="+mn-lt"/>
              </a:rPr>
              <a:t>pterygopalatini</a:t>
            </a:r>
            <a:endParaRPr lang="cs-CZ" sz="1200" b="1" i="1" dirty="0">
              <a:latin typeface="+mn-lt"/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latin typeface="+mn-lt"/>
              </a:rPr>
              <a:t>rr</a:t>
            </a:r>
            <a:r>
              <a:rPr lang="cs-CZ" sz="1200" i="1" dirty="0">
                <a:latin typeface="+mn-lt"/>
              </a:rPr>
              <a:t>. </a:t>
            </a:r>
            <a:r>
              <a:rPr lang="cs-CZ" sz="1200" i="1" dirty="0" err="1">
                <a:latin typeface="+mn-lt"/>
              </a:rPr>
              <a:t>orbitales</a:t>
            </a:r>
            <a:r>
              <a:rPr lang="cs-CZ" sz="1200" i="1" dirty="0">
                <a:latin typeface="+mn-lt"/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latin typeface="+mn-lt"/>
              </a:rPr>
              <a:t>rr</a:t>
            </a:r>
            <a:r>
              <a:rPr lang="cs-CZ" sz="1200" i="1" dirty="0">
                <a:latin typeface="+mn-lt"/>
              </a:rPr>
              <a:t>. </a:t>
            </a:r>
            <a:r>
              <a:rPr lang="cs-CZ" sz="1200" i="1" dirty="0" err="1">
                <a:latin typeface="+mn-lt"/>
              </a:rPr>
              <a:t>nasales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posteriores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superiores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laterales</a:t>
            </a:r>
            <a:r>
              <a:rPr lang="cs-CZ" sz="1200" i="1" dirty="0">
                <a:latin typeface="+mn-lt"/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latin typeface="+mn-lt"/>
              </a:rPr>
              <a:t>rr</a:t>
            </a:r>
            <a:r>
              <a:rPr lang="cs-CZ" sz="1200" i="1" dirty="0">
                <a:latin typeface="+mn-lt"/>
              </a:rPr>
              <a:t>. </a:t>
            </a:r>
            <a:r>
              <a:rPr lang="cs-CZ" sz="1200" i="1" dirty="0" err="1">
                <a:latin typeface="+mn-lt"/>
              </a:rPr>
              <a:t>nasales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posteriores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superiores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mediales</a:t>
            </a:r>
            <a:r>
              <a:rPr lang="cs-CZ" sz="1200" i="1" dirty="0">
                <a:latin typeface="+mn-lt"/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latin typeface="+mn-lt"/>
              </a:rPr>
              <a:t>n. </a:t>
            </a:r>
            <a:r>
              <a:rPr lang="cs-CZ" sz="1200" b="1" i="1" dirty="0" err="1">
                <a:latin typeface="+mn-lt"/>
              </a:rPr>
              <a:t>nasopalatinus</a:t>
            </a:r>
            <a:r>
              <a:rPr lang="cs-CZ" sz="1200" b="1" i="1" dirty="0">
                <a:latin typeface="+mn-lt"/>
              </a:rPr>
              <a:t> (</a:t>
            </a:r>
            <a:r>
              <a:rPr lang="cs-CZ" sz="1200" b="1" i="1" dirty="0" err="1">
                <a:latin typeface="+mn-lt"/>
              </a:rPr>
              <a:t>incisivus</a:t>
            </a:r>
            <a:r>
              <a:rPr lang="cs-CZ" sz="1200" b="1" i="1" dirty="0">
                <a:latin typeface="+mn-lt"/>
              </a:rPr>
              <a:t>)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latin typeface="+mn-lt"/>
              </a:rPr>
              <a:t>n. </a:t>
            </a:r>
            <a:r>
              <a:rPr lang="cs-CZ" sz="1200" i="1" dirty="0" err="1">
                <a:latin typeface="+mn-lt"/>
              </a:rPr>
              <a:t>pharyngeus</a:t>
            </a:r>
            <a:r>
              <a:rPr lang="cs-CZ" sz="1200" i="1" dirty="0">
                <a:latin typeface="+mn-lt"/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latin typeface="+mn-lt"/>
              </a:rPr>
              <a:t>n. </a:t>
            </a:r>
            <a:r>
              <a:rPr lang="cs-CZ" sz="1200" b="1" i="1" dirty="0" err="1">
                <a:latin typeface="+mn-lt"/>
              </a:rPr>
              <a:t>palatinus</a:t>
            </a:r>
            <a:r>
              <a:rPr lang="cs-CZ" sz="1200" b="1" i="1" dirty="0">
                <a:latin typeface="+mn-lt"/>
              </a:rPr>
              <a:t> major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latin typeface="+mn-lt"/>
              </a:rPr>
              <a:t>rr</a:t>
            </a:r>
            <a:r>
              <a:rPr lang="cs-CZ" sz="1200" i="1" dirty="0">
                <a:latin typeface="+mn-lt"/>
              </a:rPr>
              <a:t>. </a:t>
            </a:r>
            <a:r>
              <a:rPr lang="cs-CZ" sz="1200" i="1" dirty="0" err="1">
                <a:latin typeface="+mn-lt"/>
              </a:rPr>
              <a:t>nasales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posteriores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inferiores</a:t>
            </a:r>
            <a:endParaRPr lang="cs-CZ" sz="1200" i="1" dirty="0">
              <a:latin typeface="+mn-lt"/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 err="1">
                <a:latin typeface="+mn-lt"/>
              </a:rPr>
              <a:t>nn</a:t>
            </a:r>
            <a:r>
              <a:rPr lang="cs-CZ" sz="1200" b="1" i="1" dirty="0">
                <a:latin typeface="+mn-lt"/>
              </a:rPr>
              <a:t>. </a:t>
            </a:r>
            <a:r>
              <a:rPr lang="cs-CZ" sz="1200" b="1" i="1" dirty="0" err="1">
                <a:latin typeface="+mn-lt"/>
              </a:rPr>
              <a:t>palatini</a:t>
            </a:r>
            <a:r>
              <a:rPr lang="cs-CZ" sz="1200" b="1" i="1" dirty="0">
                <a:latin typeface="+mn-lt"/>
              </a:rPr>
              <a:t> </a:t>
            </a:r>
            <a:r>
              <a:rPr lang="cs-CZ" sz="1200" b="1" i="1" dirty="0" err="1">
                <a:latin typeface="+mn-lt"/>
              </a:rPr>
              <a:t>minores</a:t>
            </a:r>
            <a:r>
              <a:rPr lang="cs-CZ" sz="1200" b="1" i="1" dirty="0">
                <a:latin typeface="+mn-lt"/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i="1" dirty="0" err="1">
                <a:latin typeface="+mn-lt"/>
              </a:rPr>
              <a:t>rr</a:t>
            </a:r>
            <a:r>
              <a:rPr lang="cs-CZ" sz="1200" i="1" dirty="0">
                <a:latin typeface="+mn-lt"/>
              </a:rPr>
              <a:t>. </a:t>
            </a:r>
            <a:r>
              <a:rPr lang="cs-CZ" sz="1200" i="1" dirty="0" err="1">
                <a:latin typeface="+mn-lt"/>
              </a:rPr>
              <a:t>tonsillares</a:t>
            </a:r>
            <a:endParaRPr lang="cs-CZ" sz="1200" i="1" dirty="0">
              <a:latin typeface="+mn-lt"/>
            </a:endParaRPr>
          </a:p>
          <a:p>
            <a:r>
              <a:rPr lang="cs-CZ" sz="1200" b="1" dirty="0">
                <a:latin typeface="+mn-lt"/>
              </a:rPr>
              <a:t>3.  </a:t>
            </a:r>
            <a:r>
              <a:rPr lang="cs-CZ" sz="1200" b="1" i="1" dirty="0">
                <a:latin typeface="+mn-lt"/>
              </a:rPr>
              <a:t>N. </a:t>
            </a:r>
            <a:r>
              <a:rPr lang="cs-CZ" sz="1200" b="1" i="1" dirty="0" err="1">
                <a:latin typeface="+mn-lt"/>
              </a:rPr>
              <a:t>zygomaticus</a:t>
            </a:r>
            <a:r>
              <a:rPr lang="cs-CZ" sz="1200" b="1" i="1" dirty="0">
                <a:latin typeface="+mn-lt"/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latin typeface="+mn-lt"/>
              </a:rPr>
              <a:t>r. </a:t>
            </a:r>
            <a:r>
              <a:rPr lang="cs-CZ" sz="1200" i="1" dirty="0" err="1">
                <a:latin typeface="+mn-lt"/>
              </a:rPr>
              <a:t>communicans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cum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nervo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lacrimali</a:t>
            </a:r>
            <a:endParaRPr lang="cs-CZ" sz="1200" i="1" dirty="0">
              <a:latin typeface="+mn-lt"/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latin typeface="+mn-lt"/>
              </a:rPr>
              <a:t>r. </a:t>
            </a:r>
            <a:r>
              <a:rPr lang="cs-CZ" sz="1200" i="1" dirty="0" err="1">
                <a:latin typeface="+mn-lt"/>
              </a:rPr>
              <a:t>zygomaticotemporalis</a:t>
            </a:r>
            <a:r>
              <a:rPr lang="cs-CZ" sz="1200" i="1" dirty="0">
                <a:latin typeface="+mn-lt"/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latin typeface="+mn-lt"/>
              </a:rPr>
              <a:t>r. </a:t>
            </a:r>
            <a:r>
              <a:rPr lang="cs-CZ" sz="1200" i="1" dirty="0" err="1">
                <a:latin typeface="+mn-lt"/>
              </a:rPr>
              <a:t>zygomaticofacialis</a:t>
            </a:r>
            <a:r>
              <a:rPr lang="cs-CZ" sz="1200" i="1" dirty="0">
                <a:latin typeface="+mn-lt"/>
              </a:rPr>
              <a:t> </a:t>
            </a:r>
          </a:p>
          <a:p>
            <a:r>
              <a:rPr lang="cs-CZ" sz="1200" b="1" dirty="0">
                <a:latin typeface="+mn-lt"/>
              </a:rPr>
              <a:t>4.  </a:t>
            </a:r>
            <a:r>
              <a:rPr lang="cs-CZ" sz="1200" b="1" i="1" dirty="0">
                <a:latin typeface="+mn-lt"/>
              </a:rPr>
              <a:t>N. </a:t>
            </a:r>
            <a:r>
              <a:rPr lang="cs-CZ" sz="1200" b="1" i="1" dirty="0" err="1">
                <a:latin typeface="+mn-lt"/>
              </a:rPr>
              <a:t>infraorbitalis</a:t>
            </a:r>
            <a:endParaRPr lang="cs-CZ" sz="1200" b="1" i="1" dirty="0">
              <a:latin typeface="+mn-lt"/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 err="1">
                <a:latin typeface="+mn-lt"/>
              </a:rPr>
              <a:t>rr</a:t>
            </a:r>
            <a:r>
              <a:rPr lang="cs-CZ" sz="1200" b="1" i="1" dirty="0">
                <a:latin typeface="+mn-lt"/>
              </a:rPr>
              <a:t>. </a:t>
            </a:r>
            <a:r>
              <a:rPr lang="cs-CZ" sz="1200" b="1" i="1" dirty="0" err="1">
                <a:latin typeface="+mn-lt"/>
              </a:rPr>
              <a:t>alveolares</a:t>
            </a:r>
            <a:r>
              <a:rPr lang="cs-CZ" sz="1200" b="1" i="1" dirty="0">
                <a:latin typeface="+mn-lt"/>
              </a:rPr>
              <a:t> </a:t>
            </a:r>
            <a:r>
              <a:rPr lang="cs-CZ" sz="1200" b="1" i="1" dirty="0" err="1">
                <a:latin typeface="+mn-lt"/>
              </a:rPr>
              <a:t>superiores</a:t>
            </a:r>
            <a:r>
              <a:rPr lang="cs-CZ" sz="1200" b="1" i="1" dirty="0">
                <a:latin typeface="+mn-lt"/>
              </a:rPr>
              <a:t> </a:t>
            </a:r>
            <a:r>
              <a:rPr lang="cs-CZ" sz="1200" b="1" i="1" dirty="0" err="1">
                <a:latin typeface="+mn-lt"/>
              </a:rPr>
              <a:t>posteriores</a:t>
            </a:r>
            <a:r>
              <a:rPr lang="cs-CZ" sz="1200" b="1" i="1" dirty="0">
                <a:latin typeface="+mn-lt"/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latin typeface="+mn-lt"/>
              </a:rPr>
              <a:t>r. </a:t>
            </a:r>
            <a:r>
              <a:rPr lang="cs-CZ" sz="1200" b="1" i="1" dirty="0" err="1">
                <a:latin typeface="+mn-lt"/>
              </a:rPr>
              <a:t>alveolaris</a:t>
            </a:r>
            <a:r>
              <a:rPr lang="cs-CZ" sz="1200" b="1" i="1" dirty="0">
                <a:latin typeface="+mn-lt"/>
              </a:rPr>
              <a:t> superior </a:t>
            </a:r>
            <a:r>
              <a:rPr lang="cs-CZ" sz="1200" b="1" i="1" dirty="0" err="1">
                <a:latin typeface="+mn-lt"/>
              </a:rPr>
              <a:t>medius</a:t>
            </a:r>
            <a:r>
              <a:rPr lang="cs-CZ" sz="1200" b="1" i="1" dirty="0">
                <a:latin typeface="+mn-lt"/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 err="1">
                <a:latin typeface="+mn-lt"/>
              </a:rPr>
              <a:t>rr</a:t>
            </a:r>
            <a:r>
              <a:rPr lang="cs-CZ" sz="1200" b="1" i="1" dirty="0">
                <a:latin typeface="+mn-lt"/>
              </a:rPr>
              <a:t>. </a:t>
            </a:r>
            <a:r>
              <a:rPr lang="cs-CZ" sz="1200" b="1" i="1" dirty="0" err="1">
                <a:latin typeface="+mn-lt"/>
              </a:rPr>
              <a:t>alveolares</a:t>
            </a:r>
            <a:r>
              <a:rPr lang="cs-CZ" sz="1200" b="1" i="1" dirty="0">
                <a:latin typeface="+mn-lt"/>
              </a:rPr>
              <a:t> </a:t>
            </a:r>
            <a:r>
              <a:rPr lang="cs-CZ" sz="1200" b="1" i="1" dirty="0" err="1">
                <a:latin typeface="+mn-lt"/>
              </a:rPr>
              <a:t>superiores</a:t>
            </a:r>
            <a:r>
              <a:rPr lang="cs-CZ" sz="1200" b="1" i="1" dirty="0">
                <a:latin typeface="+mn-lt"/>
              </a:rPr>
              <a:t> </a:t>
            </a:r>
            <a:r>
              <a:rPr lang="cs-CZ" sz="1200" b="1" i="1" dirty="0" err="1">
                <a:latin typeface="+mn-lt"/>
              </a:rPr>
              <a:t>anteriores</a:t>
            </a:r>
            <a:r>
              <a:rPr lang="cs-CZ" sz="1200" b="1" i="1" dirty="0">
                <a:latin typeface="+mn-lt"/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b="1" i="1" dirty="0">
                <a:latin typeface="+mn-lt"/>
              </a:rPr>
              <a:t>plexus </a:t>
            </a:r>
            <a:r>
              <a:rPr lang="cs-CZ" sz="1200" b="1" i="1" dirty="0" err="1">
                <a:latin typeface="+mn-lt"/>
              </a:rPr>
              <a:t>dentalis</a:t>
            </a:r>
            <a:r>
              <a:rPr lang="cs-CZ" sz="1200" b="1" i="1" dirty="0">
                <a:latin typeface="+mn-lt"/>
              </a:rPr>
              <a:t> superior</a:t>
            </a:r>
          </a:p>
          <a:p>
            <a:pPr marL="1074738" indent="-179388">
              <a:buFontTx/>
              <a:buChar char="-"/>
            </a:pPr>
            <a:r>
              <a:rPr lang="cs-CZ" sz="1200" i="1" dirty="0" err="1">
                <a:latin typeface="+mn-lt"/>
              </a:rPr>
              <a:t>rr</a:t>
            </a:r>
            <a:r>
              <a:rPr lang="cs-CZ" sz="1200" i="1" dirty="0">
                <a:latin typeface="+mn-lt"/>
              </a:rPr>
              <a:t>. </a:t>
            </a:r>
            <a:r>
              <a:rPr lang="cs-CZ" sz="1200" i="1" dirty="0" err="1">
                <a:latin typeface="+mn-lt"/>
              </a:rPr>
              <a:t>dentales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superiores</a:t>
            </a:r>
            <a:r>
              <a:rPr lang="cs-CZ" sz="1200" i="1" dirty="0">
                <a:latin typeface="+mn-lt"/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i="1" dirty="0" err="1">
                <a:latin typeface="+mn-lt"/>
              </a:rPr>
              <a:t>rr</a:t>
            </a:r>
            <a:r>
              <a:rPr lang="cs-CZ" sz="1200" i="1" dirty="0">
                <a:latin typeface="+mn-lt"/>
              </a:rPr>
              <a:t>. </a:t>
            </a:r>
            <a:r>
              <a:rPr lang="cs-CZ" sz="1200" i="1" dirty="0" err="1">
                <a:latin typeface="+mn-lt"/>
              </a:rPr>
              <a:t>gingivales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superiores</a:t>
            </a:r>
            <a:endParaRPr lang="cs-CZ" sz="1200" i="1" dirty="0">
              <a:latin typeface="+mn-lt"/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latin typeface="+mn-lt"/>
              </a:rPr>
              <a:t>rr</a:t>
            </a:r>
            <a:r>
              <a:rPr lang="cs-CZ" sz="1200" i="1" dirty="0">
                <a:latin typeface="+mn-lt"/>
              </a:rPr>
              <a:t>. </a:t>
            </a:r>
            <a:r>
              <a:rPr lang="cs-CZ" sz="1200" i="1" dirty="0" err="1">
                <a:latin typeface="+mn-lt"/>
              </a:rPr>
              <a:t>palpabrales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inferiores</a:t>
            </a:r>
            <a:r>
              <a:rPr lang="cs-CZ" sz="1200" i="1" dirty="0">
                <a:latin typeface="+mn-lt"/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latin typeface="+mn-lt"/>
              </a:rPr>
              <a:t>rr</a:t>
            </a:r>
            <a:r>
              <a:rPr lang="cs-CZ" sz="1200" i="1" dirty="0">
                <a:latin typeface="+mn-lt"/>
              </a:rPr>
              <a:t>. </a:t>
            </a:r>
            <a:r>
              <a:rPr lang="cs-CZ" sz="1200" i="1" dirty="0" err="1">
                <a:latin typeface="+mn-lt"/>
              </a:rPr>
              <a:t>nasales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externi</a:t>
            </a:r>
            <a:r>
              <a:rPr lang="cs-CZ" sz="1200" i="1" dirty="0">
                <a:latin typeface="+mn-lt"/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latin typeface="+mn-lt"/>
              </a:rPr>
              <a:t>rr</a:t>
            </a:r>
            <a:r>
              <a:rPr lang="cs-CZ" sz="1200" i="1" dirty="0">
                <a:latin typeface="+mn-lt"/>
              </a:rPr>
              <a:t>. </a:t>
            </a:r>
            <a:r>
              <a:rPr lang="cs-CZ" sz="1200" i="1" dirty="0" err="1">
                <a:latin typeface="+mn-lt"/>
              </a:rPr>
              <a:t>nasales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interni</a:t>
            </a:r>
            <a:r>
              <a:rPr lang="cs-CZ" sz="1200" i="1" dirty="0">
                <a:latin typeface="+mn-lt"/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latin typeface="+mn-lt"/>
              </a:rPr>
              <a:t>rr</a:t>
            </a:r>
            <a:r>
              <a:rPr lang="cs-CZ" sz="1200" i="1" dirty="0">
                <a:latin typeface="+mn-lt"/>
              </a:rPr>
              <a:t>. </a:t>
            </a:r>
            <a:r>
              <a:rPr lang="cs-CZ" sz="1200" i="1" dirty="0" err="1">
                <a:latin typeface="+mn-lt"/>
              </a:rPr>
              <a:t>labiales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superiores</a:t>
            </a:r>
            <a:endParaRPr lang="cs-CZ" sz="12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E2CCC6C-094A-0945-B7AB-547497B02A1C}"/>
              </a:ext>
            </a:extLst>
          </p:cNvPr>
          <p:cNvSpPr txBox="1"/>
          <p:nvPr/>
        </p:nvSpPr>
        <p:spPr>
          <a:xfrm>
            <a:off x="6299200" y="2905780"/>
            <a:ext cx="4011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3200" b="1" dirty="0">
                <a:solidFill>
                  <a:schemeClr val="bg1"/>
                </a:solidFill>
                <a:latin typeface="+mn-lt"/>
              </a:rPr>
              <a:t>Větvení n </a:t>
            </a:r>
            <a:r>
              <a:rPr lang="cs-CZ" sz="3200" b="1" dirty="0" err="1">
                <a:solidFill>
                  <a:schemeClr val="bg1"/>
                </a:solidFill>
                <a:latin typeface="+mn-lt"/>
              </a:rPr>
              <a:t>maxillaris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7401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4BAD08-BDCD-D142-AD39-61B4D37CD7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A7E13C-061A-EF4B-AA6A-385A43D7DC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C4B43E0-6077-AF49-9A33-EB61F3DCE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150498"/>
            <a:ext cx="5759200" cy="698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3. větev trojklaného nervu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B0F0"/>
                </a:solidFill>
              </a:rPr>
              <a:t>nejlaterálnější</a:t>
            </a:r>
            <a:r>
              <a:rPr lang="cs-CZ" sz="2000" dirty="0">
                <a:solidFill>
                  <a:srgbClr val="00B0F0"/>
                </a:solidFill>
              </a:rPr>
              <a:t> větev z </a:t>
            </a:r>
            <a:r>
              <a:rPr lang="cs-CZ" sz="2000" i="1" dirty="0">
                <a:solidFill>
                  <a:srgbClr val="00B0F0"/>
                </a:solidFill>
              </a:rPr>
              <a:t>ganglion </a:t>
            </a:r>
            <a:r>
              <a:rPr lang="cs-CZ" sz="2000" i="1" dirty="0" err="1">
                <a:solidFill>
                  <a:srgbClr val="00B0F0"/>
                </a:solidFill>
              </a:rPr>
              <a:t>trigeminale</a:t>
            </a:r>
            <a:endParaRPr lang="cs-CZ" sz="2000" i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přijímá </a:t>
            </a:r>
            <a:r>
              <a:rPr lang="cs-CZ" sz="2000" b="1" i="1" dirty="0">
                <a:solidFill>
                  <a:srgbClr val="00B0F0"/>
                </a:solidFill>
              </a:rPr>
              <a:t>radix </a:t>
            </a:r>
            <a:r>
              <a:rPr lang="cs-CZ" sz="2000" b="1" i="1" dirty="0" err="1">
                <a:solidFill>
                  <a:srgbClr val="00B0F0"/>
                </a:solidFill>
              </a:rPr>
              <a:t>motoria</a:t>
            </a:r>
            <a:endParaRPr lang="cs-CZ" sz="2000" b="1" i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přechází přes </a:t>
            </a:r>
            <a:r>
              <a:rPr lang="cs-CZ" sz="2000" b="1" i="1" dirty="0" err="1">
                <a:solidFill>
                  <a:srgbClr val="00B0F0"/>
                </a:solidFill>
              </a:rPr>
              <a:t>foramen</a:t>
            </a:r>
            <a:r>
              <a:rPr lang="cs-CZ" sz="2000" b="1" i="1" dirty="0">
                <a:solidFill>
                  <a:srgbClr val="00B0F0"/>
                </a:solidFill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</a:rPr>
              <a:t>ovale</a:t>
            </a:r>
            <a:r>
              <a:rPr lang="cs-CZ" sz="2000" b="1" i="1" dirty="0">
                <a:solidFill>
                  <a:srgbClr val="00B0F0"/>
                </a:solidFill>
              </a:rPr>
              <a:t> </a:t>
            </a:r>
            <a:r>
              <a:rPr lang="cs-CZ" sz="2000" b="1" dirty="0">
                <a:solidFill>
                  <a:srgbClr val="00B0F0"/>
                </a:solidFill>
              </a:rPr>
              <a:t>do </a:t>
            </a:r>
            <a:r>
              <a:rPr lang="cs-CZ" sz="2000" b="1" i="1" dirty="0" err="1">
                <a:solidFill>
                  <a:srgbClr val="00B0F0"/>
                </a:solidFill>
              </a:rPr>
              <a:t>fossa</a:t>
            </a:r>
            <a:r>
              <a:rPr lang="cs-CZ" sz="20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2000" b="1" i="1" dirty="0">
                <a:solidFill>
                  <a:srgbClr val="00B0F0"/>
                </a:solidFill>
              </a:rPr>
              <a:t>      </a:t>
            </a:r>
            <a:r>
              <a:rPr lang="cs-CZ" sz="2000" b="1" i="1" dirty="0" err="1">
                <a:solidFill>
                  <a:srgbClr val="00B0F0"/>
                </a:solidFill>
              </a:rPr>
              <a:t>infratemporalis</a:t>
            </a:r>
            <a:r>
              <a:rPr lang="cs-CZ" sz="2000" dirty="0">
                <a:solidFill>
                  <a:srgbClr val="00B0F0"/>
                </a:solidFill>
              </a:rPr>
              <a:t>, kde se záhy větví</a:t>
            </a:r>
          </a:p>
          <a:p>
            <a:r>
              <a:rPr lang="cs-CZ" sz="2000" dirty="0">
                <a:solidFill>
                  <a:srgbClr val="00B0F0"/>
                </a:solidFill>
              </a:rPr>
              <a:t>- </a:t>
            </a:r>
            <a:r>
              <a:rPr lang="cs-CZ" sz="2000" dirty="0" err="1">
                <a:solidFill>
                  <a:srgbClr val="00B0F0"/>
                </a:solidFill>
              </a:rPr>
              <a:t>nervus</a:t>
            </a:r>
            <a:r>
              <a:rPr lang="cs-CZ" sz="2000" dirty="0">
                <a:solidFill>
                  <a:srgbClr val="00B0F0"/>
                </a:solidFill>
              </a:rPr>
              <a:t> </a:t>
            </a:r>
            <a:r>
              <a:rPr lang="cs-CZ" sz="2000" dirty="0" err="1">
                <a:solidFill>
                  <a:srgbClr val="00B0F0"/>
                </a:solidFill>
              </a:rPr>
              <a:t>alveolaris</a:t>
            </a:r>
            <a:r>
              <a:rPr lang="cs-CZ" sz="2000" dirty="0">
                <a:solidFill>
                  <a:srgbClr val="00B0F0"/>
                </a:solidFill>
              </a:rPr>
              <a:t> </a:t>
            </a:r>
            <a:r>
              <a:rPr lang="cs-CZ" sz="2000" dirty="0" err="1">
                <a:solidFill>
                  <a:srgbClr val="00B0F0"/>
                </a:solidFill>
              </a:rPr>
              <a:t>inferior</a:t>
            </a:r>
            <a:r>
              <a:rPr lang="cs-CZ" sz="2000" dirty="0">
                <a:solidFill>
                  <a:srgbClr val="00B0F0"/>
                </a:solidFill>
              </a:rPr>
              <a:t> – </a:t>
            </a:r>
            <a:r>
              <a:rPr lang="cs-CZ" sz="2000" dirty="0" err="1">
                <a:solidFill>
                  <a:srgbClr val="00B0F0"/>
                </a:solidFill>
              </a:rPr>
              <a:t>canalis</a:t>
            </a:r>
            <a:r>
              <a:rPr lang="cs-CZ" sz="2000" dirty="0">
                <a:solidFill>
                  <a:srgbClr val="00B0F0"/>
                </a:solidFill>
              </a:rPr>
              <a:t> </a:t>
            </a:r>
            <a:r>
              <a:rPr lang="cs-CZ" sz="2000" dirty="0" err="1">
                <a:solidFill>
                  <a:srgbClr val="00B0F0"/>
                </a:solidFill>
              </a:rPr>
              <a:t>mandibulae</a:t>
            </a:r>
            <a:r>
              <a:rPr lang="cs-CZ" sz="2000" dirty="0">
                <a:solidFill>
                  <a:srgbClr val="00B0F0"/>
                </a:solidFill>
              </a:rPr>
              <a:t> – </a:t>
            </a:r>
            <a:r>
              <a:rPr lang="cs-CZ" sz="2000" dirty="0" err="1">
                <a:solidFill>
                  <a:srgbClr val="00B0F0"/>
                </a:solidFill>
              </a:rPr>
              <a:t>nervus</a:t>
            </a:r>
            <a:r>
              <a:rPr lang="cs-CZ" sz="2000" dirty="0">
                <a:solidFill>
                  <a:srgbClr val="00B0F0"/>
                </a:solidFill>
              </a:rPr>
              <a:t> </a:t>
            </a:r>
            <a:r>
              <a:rPr lang="cs-CZ" sz="2000" dirty="0" err="1">
                <a:solidFill>
                  <a:srgbClr val="00B0F0"/>
                </a:solidFill>
              </a:rPr>
              <a:t>mentalis</a:t>
            </a:r>
            <a:r>
              <a:rPr lang="cs-CZ" sz="2000" dirty="0">
                <a:solidFill>
                  <a:srgbClr val="00B0F0"/>
                </a:solidFill>
              </a:rPr>
              <a:t> (terminální větev n. </a:t>
            </a:r>
            <a:r>
              <a:rPr lang="cs-CZ" sz="2000" dirty="0" err="1">
                <a:solidFill>
                  <a:srgbClr val="00B0F0"/>
                </a:solidFill>
              </a:rPr>
              <a:t>alveolaris</a:t>
            </a:r>
            <a:r>
              <a:rPr lang="cs-CZ" sz="2000" dirty="0">
                <a:solidFill>
                  <a:srgbClr val="00B0F0"/>
                </a:solidFill>
              </a:rPr>
              <a:t> </a:t>
            </a:r>
            <a:r>
              <a:rPr lang="cs-CZ" sz="2000" dirty="0" err="1">
                <a:solidFill>
                  <a:srgbClr val="00B0F0"/>
                </a:solidFill>
              </a:rPr>
              <a:t>inferior</a:t>
            </a:r>
            <a:r>
              <a:rPr lang="cs-CZ" sz="2000" dirty="0">
                <a:solidFill>
                  <a:srgbClr val="00B0F0"/>
                </a:solidFill>
              </a:rPr>
              <a:t>) inervuje kůži brady, dolního rtu a sliznici vpředu ve vestibulum </a:t>
            </a:r>
            <a:r>
              <a:rPr lang="cs-CZ" sz="2000" dirty="0" err="1">
                <a:solidFill>
                  <a:srgbClr val="00B0F0"/>
                </a:solidFill>
              </a:rPr>
              <a:t>oris</a:t>
            </a:r>
            <a:endParaRPr lang="cs-CZ" sz="1400" dirty="0">
              <a:solidFill>
                <a:srgbClr val="00B0F0"/>
              </a:solidFill>
            </a:endParaRP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B6ED3D6-D460-514C-9BBF-85F5C3AA216A}"/>
              </a:ext>
            </a:extLst>
          </p:cNvPr>
          <p:cNvSpPr txBox="1"/>
          <p:nvPr/>
        </p:nvSpPr>
        <p:spPr>
          <a:xfrm>
            <a:off x="1947248" y="863928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b="1" dirty="0" err="1">
                <a:solidFill>
                  <a:schemeClr val="bg1"/>
                </a:solidFill>
                <a:latin typeface="+mn-lt"/>
              </a:rPr>
              <a:t>Nervus</a:t>
            </a:r>
            <a:r>
              <a:rPr lang="cs-CZ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+mn-lt"/>
              </a:rPr>
              <a:t>mandibularis</a:t>
            </a:r>
            <a:r>
              <a:rPr lang="cs-CZ" sz="28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3C77DA-2413-324F-92DF-68006E50B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88" y="1670051"/>
            <a:ext cx="4960147" cy="397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75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C338E9-983F-9440-9770-3B87009AF1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52BD09-B931-B24E-8C4B-8328CC594D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751CD70-D1ED-F548-87E6-CBBA5D4F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38" y="1187448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mandibularis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E50518A-6E0B-524F-8F42-0A6462728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2064261"/>
            <a:ext cx="11361600" cy="698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/>
              <a:t>somatosenzoricky</a:t>
            </a:r>
            <a:r>
              <a:rPr lang="cs-CZ" sz="1800" dirty="0"/>
              <a:t> zásobuje: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sz="1800" b="1" i="1" dirty="0" err="1"/>
              <a:t>dura</a:t>
            </a:r>
            <a:r>
              <a:rPr lang="cs-CZ" sz="1800" b="1" i="1" dirty="0"/>
              <a:t> mater </a:t>
            </a:r>
            <a:r>
              <a:rPr lang="cs-CZ" sz="1800" b="1" dirty="0"/>
              <a:t>v okolí zadních větví </a:t>
            </a:r>
            <a:r>
              <a:rPr lang="cs-CZ" sz="1800" b="1" i="1" dirty="0"/>
              <a:t>a. </a:t>
            </a:r>
            <a:r>
              <a:rPr lang="cs-CZ" sz="1800" b="1" i="1" dirty="0" err="1"/>
              <a:t>meningea</a:t>
            </a:r>
            <a:r>
              <a:rPr lang="cs-CZ" sz="1800" b="1" i="1" dirty="0"/>
              <a:t> media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sz="1800" b="1" dirty="0"/>
              <a:t>kůži v </a:t>
            </a:r>
            <a:r>
              <a:rPr lang="cs-CZ" sz="1800" b="1" i="1" dirty="0" err="1"/>
              <a:t>regio</a:t>
            </a:r>
            <a:r>
              <a:rPr lang="cs-CZ" sz="1800" b="1" i="1" dirty="0"/>
              <a:t> </a:t>
            </a:r>
            <a:r>
              <a:rPr lang="cs-CZ" sz="1800" b="1" i="1" dirty="0" err="1"/>
              <a:t>temporalis</a:t>
            </a:r>
            <a:r>
              <a:rPr lang="cs-CZ" sz="1800" b="1" dirty="0"/>
              <a:t> a kolem mandibuly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sz="1800" b="1" dirty="0"/>
              <a:t>sliznici dolní poloviny tváře, </a:t>
            </a:r>
            <a:r>
              <a:rPr lang="cs-CZ" sz="1800" b="1" i="1" dirty="0" err="1"/>
              <a:t>isthmus</a:t>
            </a:r>
            <a:r>
              <a:rPr lang="cs-CZ" sz="1800" b="1" i="1" dirty="0"/>
              <a:t> </a:t>
            </a:r>
            <a:r>
              <a:rPr lang="cs-CZ" sz="1800" b="1" i="1" dirty="0" err="1"/>
              <a:t>faucium</a:t>
            </a:r>
            <a:r>
              <a:rPr lang="cs-CZ" sz="1800" b="1" i="1" dirty="0"/>
              <a:t>,</a:t>
            </a:r>
          </a:p>
          <a:p>
            <a:pPr marL="268288"/>
            <a:r>
              <a:rPr lang="cs-CZ" sz="1800" b="1" dirty="0"/>
              <a:t>      </a:t>
            </a:r>
            <a:r>
              <a:rPr lang="cs-CZ" sz="1800" b="1" i="1" dirty="0" err="1"/>
              <a:t>tonsilla</a:t>
            </a:r>
            <a:r>
              <a:rPr lang="cs-CZ" sz="1800" b="1" i="1" dirty="0"/>
              <a:t> </a:t>
            </a:r>
            <a:r>
              <a:rPr lang="cs-CZ" sz="1800" b="1" i="1" dirty="0" err="1"/>
              <a:t>palatina</a:t>
            </a:r>
            <a:r>
              <a:rPr lang="cs-CZ" sz="1800" b="1" i="1" dirty="0"/>
              <a:t> </a:t>
            </a:r>
            <a:r>
              <a:rPr lang="cs-CZ" sz="1800" b="1" dirty="0"/>
              <a:t>a spodiny ústní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sz="1800" b="1" dirty="0"/>
              <a:t>sliznici předních 2/3 jazyka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sz="1800" b="1" dirty="0"/>
              <a:t>mandibulu a dolní zuby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/>
              <a:t>branchiomotoricky</a:t>
            </a:r>
            <a:r>
              <a:rPr lang="cs-CZ" sz="1800" dirty="0"/>
              <a:t> zásobuje: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sz="1800" b="1" dirty="0"/>
              <a:t>žvýkací svaly (</a:t>
            </a:r>
            <a:r>
              <a:rPr lang="cs-CZ" sz="1800" b="1" i="1" dirty="0"/>
              <a:t>m. </a:t>
            </a:r>
            <a:r>
              <a:rPr lang="cs-CZ" sz="1800" b="1" i="1" dirty="0" err="1"/>
              <a:t>masseter</a:t>
            </a:r>
            <a:r>
              <a:rPr lang="cs-CZ" sz="1800" b="1" dirty="0"/>
              <a:t>, </a:t>
            </a:r>
            <a:r>
              <a:rPr lang="cs-CZ" sz="1800" b="1" i="1" dirty="0"/>
              <a:t>m. </a:t>
            </a:r>
            <a:r>
              <a:rPr lang="cs-CZ" sz="1800" b="1" i="1" dirty="0" err="1"/>
              <a:t>temporalis</a:t>
            </a:r>
            <a:r>
              <a:rPr lang="cs-CZ" sz="1800" b="1" dirty="0"/>
              <a:t>, </a:t>
            </a:r>
          </a:p>
          <a:p>
            <a:pPr marL="268288"/>
            <a:r>
              <a:rPr lang="cs-CZ" sz="1800" b="1" dirty="0"/>
              <a:t>     </a:t>
            </a:r>
            <a:r>
              <a:rPr lang="cs-CZ" sz="1800" b="1" i="1" dirty="0"/>
              <a:t>m. </a:t>
            </a:r>
            <a:r>
              <a:rPr lang="cs-CZ" sz="1800" b="1" i="1" dirty="0" err="1"/>
              <a:t>pterygoideus</a:t>
            </a:r>
            <a:r>
              <a:rPr lang="cs-CZ" sz="1800" b="1" i="1" dirty="0"/>
              <a:t> </a:t>
            </a:r>
            <a:r>
              <a:rPr lang="cs-CZ" sz="1800" b="1" i="1" dirty="0" err="1"/>
              <a:t>medialis</a:t>
            </a:r>
            <a:r>
              <a:rPr lang="cs-CZ" sz="1800" b="1" i="1" dirty="0"/>
              <a:t> et </a:t>
            </a:r>
            <a:r>
              <a:rPr lang="cs-CZ" sz="1800" b="1" i="1" dirty="0" err="1"/>
              <a:t>lateralis</a:t>
            </a:r>
            <a:r>
              <a:rPr lang="cs-CZ" sz="1800" b="1" dirty="0"/>
              <a:t>)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sz="1800" b="1" i="1" dirty="0"/>
              <a:t>m. </a:t>
            </a:r>
            <a:r>
              <a:rPr lang="cs-CZ" sz="1800" b="1" i="1" dirty="0" err="1"/>
              <a:t>mylohyoideus</a:t>
            </a:r>
            <a:r>
              <a:rPr lang="cs-CZ" sz="1800" b="1" dirty="0"/>
              <a:t>, </a:t>
            </a:r>
            <a:r>
              <a:rPr lang="cs-CZ" sz="1800" b="1" i="1" dirty="0" err="1"/>
              <a:t>venter</a:t>
            </a:r>
            <a:r>
              <a:rPr lang="cs-CZ" sz="1800" b="1" i="1" dirty="0"/>
              <a:t> </a:t>
            </a:r>
            <a:r>
              <a:rPr lang="cs-CZ" sz="1800" b="1" i="1" dirty="0" err="1"/>
              <a:t>anterior</a:t>
            </a:r>
            <a:r>
              <a:rPr lang="cs-CZ" sz="1800" b="1" i="1" dirty="0"/>
              <a:t> m. </a:t>
            </a:r>
            <a:r>
              <a:rPr lang="cs-CZ" sz="1800" b="1" i="1" dirty="0" err="1"/>
              <a:t>digastrici</a:t>
            </a:r>
            <a:endParaRPr lang="cs-CZ" sz="1800" b="1" i="1" dirty="0"/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sz="1800" b="1" i="1" dirty="0"/>
              <a:t>m. tensor </a:t>
            </a:r>
            <a:r>
              <a:rPr lang="cs-CZ" sz="1800" b="1" i="1" dirty="0" err="1"/>
              <a:t>tympani</a:t>
            </a:r>
            <a:r>
              <a:rPr lang="cs-CZ" sz="1800" b="1" dirty="0"/>
              <a:t>,</a:t>
            </a:r>
            <a:r>
              <a:rPr lang="cs-CZ" sz="1800" b="1" i="1" dirty="0"/>
              <a:t> m. tensor </a:t>
            </a:r>
            <a:r>
              <a:rPr lang="cs-CZ" sz="1800" b="1" i="1" dirty="0" err="1"/>
              <a:t>veli</a:t>
            </a:r>
            <a:r>
              <a:rPr lang="cs-CZ" sz="1800" b="1" i="1" dirty="0"/>
              <a:t> </a:t>
            </a:r>
            <a:r>
              <a:rPr lang="cs-CZ" sz="1800" b="1" i="1" dirty="0" err="1"/>
              <a:t>palatini</a:t>
            </a:r>
            <a:endParaRPr lang="cs-CZ" sz="1800" b="1" i="1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EC923D-EC0D-6B4B-96EF-75E8401C2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50" y="2762758"/>
            <a:ext cx="5139650" cy="359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25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F59CB1D-9E2D-2941-B1AE-0438607F58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F069D9-60B8-5E4C-A04C-529831177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37A7D9-F75E-6746-AE17-1087CDE5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327" y="847720"/>
            <a:ext cx="11361600" cy="1171580"/>
          </a:xfrm>
        </p:spPr>
        <p:txBody>
          <a:bodyPr/>
          <a:lstStyle/>
          <a:p>
            <a:r>
              <a:rPr lang="cs-CZ" dirty="0"/>
              <a:t>Chorda </a:t>
            </a:r>
            <a:r>
              <a:rPr lang="cs-CZ" dirty="0" err="1"/>
              <a:t>tympani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CB25A3B-B3A0-9F4F-8673-3BE5B29F7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239" y="1812341"/>
            <a:ext cx="6603756" cy="698497"/>
          </a:xfrm>
        </p:spPr>
        <p:txBody>
          <a:bodyPr/>
          <a:lstStyle/>
          <a:p>
            <a:r>
              <a:rPr lang="cs-CZ" dirty="0"/>
              <a:t>Chorda </a:t>
            </a:r>
            <a:r>
              <a:rPr lang="cs-CZ" dirty="0" err="1"/>
              <a:t>tympani</a:t>
            </a:r>
            <a:r>
              <a:rPr lang="cs-CZ" dirty="0"/>
              <a:t> odstupuje z 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facialis</a:t>
            </a:r>
            <a:r>
              <a:rPr lang="cs-CZ" dirty="0"/>
              <a:t> (VII) (v </a:t>
            </a:r>
            <a:r>
              <a:rPr lang="cs-CZ" dirty="0" err="1"/>
              <a:t>canalis</a:t>
            </a:r>
            <a:r>
              <a:rPr lang="cs-CZ" dirty="0"/>
              <a:t> nervi </a:t>
            </a:r>
            <a:r>
              <a:rPr lang="cs-CZ" dirty="0" err="1"/>
              <a:t>facialis</a:t>
            </a:r>
            <a:r>
              <a:rPr lang="cs-CZ" dirty="0"/>
              <a:t>) probíhá středoušní dutinou</a:t>
            </a:r>
          </a:p>
          <a:p>
            <a:r>
              <a:rPr lang="cs-CZ" dirty="0"/>
              <a:t>- opouští lebku přes </a:t>
            </a:r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petrotympanica</a:t>
            </a:r>
            <a:r>
              <a:rPr lang="cs-CZ" dirty="0"/>
              <a:t> do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infratemporalis</a:t>
            </a:r>
            <a:r>
              <a:rPr lang="cs-CZ" dirty="0"/>
              <a:t> a spojuje se s 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lingualis</a:t>
            </a:r>
            <a:r>
              <a:rPr lang="cs-CZ" dirty="0"/>
              <a:t> , větev mandibulárního nervu </a:t>
            </a:r>
          </a:p>
          <a:p>
            <a:r>
              <a:rPr lang="cs-CZ" dirty="0"/>
              <a:t>- vlákna chorda </a:t>
            </a:r>
            <a:r>
              <a:rPr lang="cs-CZ" dirty="0" err="1"/>
              <a:t>tympani</a:t>
            </a:r>
            <a:r>
              <a:rPr lang="cs-CZ" dirty="0"/>
              <a:t> vstupují do </a:t>
            </a:r>
            <a:r>
              <a:rPr lang="cs-CZ" dirty="0" err="1"/>
              <a:t>sublingválního</a:t>
            </a:r>
            <a:r>
              <a:rPr lang="cs-CZ" dirty="0"/>
              <a:t> prostoru a dosahují přední 2/3 jazyka a </a:t>
            </a:r>
            <a:r>
              <a:rPr lang="cs-CZ" dirty="0" err="1"/>
              <a:t>submandibulárního</a:t>
            </a:r>
            <a:r>
              <a:rPr lang="cs-CZ" dirty="0"/>
              <a:t> ganglia - </a:t>
            </a:r>
            <a:r>
              <a:rPr lang="cs-CZ" dirty="0" err="1"/>
              <a:t>submandibulární</a:t>
            </a:r>
            <a:r>
              <a:rPr lang="cs-CZ" dirty="0"/>
              <a:t> a </a:t>
            </a:r>
            <a:r>
              <a:rPr lang="cs-CZ" dirty="0" err="1"/>
              <a:t>sublingvální</a:t>
            </a:r>
            <a:r>
              <a:rPr lang="cs-CZ" dirty="0"/>
              <a:t> slinné žlázy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228F65-EA10-DE44-AEF4-C5378F80B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95" y="1773238"/>
            <a:ext cx="4861530" cy="41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8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FC0F76-F202-5548-B8A8-FF6A61C28B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ABA55F-AB51-C349-9F44-3226D47CD1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6A03C6-02D7-8E40-9FB2-D969B1BC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5C48F4A-2F58-7241-8C36-FA04E09926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1C88AD-86E1-A740-9605-85B7E79D5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587727"/>
            <a:ext cx="4092652" cy="447147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F0D828B-1E56-7941-8676-829ED84CC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19" y="1596820"/>
            <a:ext cx="6776381" cy="44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17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7F647A-9E52-D94C-8908-368FE2BCE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41B1C6-DBD5-124C-A8DF-1CC039121C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AE3AE2-D2CB-F74E-AC61-4FE193578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43" y="1125538"/>
            <a:ext cx="11361600" cy="1171580"/>
          </a:xfrm>
        </p:spPr>
        <p:txBody>
          <a:bodyPr/>
          <a:lstStyle/>
          <a:p>
            <a:r>
              <a:rPr lang="cs-CZ" sz="4400" b="1" dirty="0" err="1"/>
              <a:t>Masseterový</a:t>
            </a:r>
            <a:r>
              <a:rPr lang="cs-CZ" sz="4400" b="1" dirty="0"/>
              <a:t> reflex</a:t>
            </a:r>
            <a:br>
              <a:rPr lang="cs-CZ" sz="4400" b="1" dirty="0">
                <a:solidFill>
                  <a:srgbClr val="00B0F0"/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2FC0F0B-2F99-F54E-A068-7424CFD32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2148117"/>
            <a:ext cx="6386834" cy="698497"/>
          </a:xfrm>
        </p:spPr>
        <p:txBody>
          <a:bodyPr/>
          <a:lstStyle/>
          <a:p>
            <a:r>
              <a:rPr lang="cs-CZ" sz="2000" b="1" dirty="0" err="1"/>
              <a:t>Masseterový</a:t>
            </a:r>
            <a:r>
              <a:rPr lang="cs-CZ" sz="2000" b="1" dirty="0"/>
              <a:t> reflex </a:t>
            </a:r>
            <a:r>
              <a:rPr lang="cs-CZ" sz="2000" dirty="0"/>
              <a:t>se vybavuje poklepem kladívka na prst vyšetřujícího, který je položen napříč přes bradu vyšetřovaného, přičemž pacient má pootevřená ústa</a:t>
            </a:r>
          </a:p>
          <a:p>
            <a:r>
              <a:rPr lang="cs-CZ" sz="2000" dirty="0"/>
              <a:t>- podráždění svalového vřeténka – </a:t>
            </a:r>
            <a:r>
              <a:rPr lang="cs-CZ" sz="2000" dirty="0" err="1"/>
              <a:t>n.mandibularis</a:t>
            </a:r>
            <a:r>
              <a:rPr lang="cs-CZ" sz="2000" dirty="0"/>
              <a:t> </a:t>
            </a:r>
          </a:p>
          <a:p>
            <a:r>
              <a:rPr lang="cs-CZ" sz="2000" dirty="0"/>
              <a:t>- vybavení tohoto reflexu patří k vyšetření funkce n. trigeminus</a:t>
            </a:r>
          </a:p>
          <a:p>
            <a:r>
              <a:rPr lang="cs-CZ" sz="2000" dirty="0"/>
              <a:t>- u zdravého pacienta je odpovědí přivření dolní čelisti, které je dáno stahem žvýkacího svalstva (m. </a:t>
            </a:r>
            <a:r>
              <a:rPr lang="cs-CZ" sz="2000" dirty="0" err="1"/>
              <a:t>masseter</a:t>
            </a:r>
            <a:r>
              <a:rPr lang="cs-CZ" sz="2000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5823D1-88FC-AD43-8E4B-9FADD31A8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43" y="2160630"/>
            <a:ext cx="3718704" cy="297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31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176ADB-6303-8445-AA0D-F61026B4C8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4F0FF3-0630-564A-AAB1-ABFC6049C4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0F2895-68FD-4B4A-AE42-E11757FA6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1804" y="1125538"/>
            <a:ext cx="11361600" cy="1171580"/>
          </a:xfrm>
        </p:spPr>
        <p:txBody>
          <a:bodyPr/>
          <a:lstStyle/>
          <a:p>
            <a:r>
              <a:rPr lang="cs-CZ" dirty="0"/>
              <a:t>Neuralgie n. trigeminus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D35F64E-743F-D54B-B5D5-3A1CF2634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2053665"/>
            <a:ext cx="11361600" cy="698497"/>
          </a:xfrm>
        </p:spPr>
        <p:txBody>
          <a:bodyPr/>
          <a:lstStyle/>
          <a:p>
            <a:r>
              <a:rPr lang="cs-CZ" dirty="0"/>
              <a:t>- intenzivní záchvatovitá bolest</a:t>
            </a:r>
          </a:p>
          <a:p>
            <a:r>
              <a:rPr lang="cs-CZ" dirty="0"/>
              <a:t>- nejčastěji postihuje 2. a 3. větev trigeminu, trvá krátce („šleh bolesti“). </a:t>
            </a:r>
          </a:p>
          <a:p>
            <a:r>
              <a:rPr lang="cs-CZ" dirty="0"/>
              <a:t>- obvykle se bolest spustí dotykem na spoušťovou zónu (</a:t>
            </a:r>
            <a:r>
              <a:rPr lang="cs-CZ" dirty="0" err="1"/>
              <a:t>trigger</a:t>
            </a:r>
            <a:r>
              <a:rPr lang="cs-CZ" dirty="0"/>
              <a:t> point)</a:t>
            </a:r>
          </a:p>
          <a:p>
            <a:r>
              <a:rPr lang="cs-CZ" dirty="0"/>
              <a:t>- často lze zjistit spouštěcí mechanismy jako například žvýkání, čištění zubů,</a:t>
            </a:r>
          </a:p>
          <a:p>
            <a:r>
              <a:rPr lang="cs-CZ" dirty="0"/>
              <a:t>  mluvení, chladový či dotekový stimul obličeje</a:t>
            </a:r>
          </a:p>
          <a:p>
            <a:endParaRPr lang="cs-CZ" dirty="0"/>
          </a:p>
          <a:p>
            <a:r>
              <a:rPr lang="cs-CZ" sz="2800" b="1" dirty="0"/>
              <a:t>Zánět v dutině ústní, může </a:t>
            </a:r>
            <a:r>
              <a:rPr lang="cs-CZ" sz="2800" b="1" dirty="0" err="1"/>
              <a:t>napodovat</a:t>
            </a:r>
            <a:r>
              <a:rPr lang="cs-CZ" sz="2800" b="1" dirty="0"/>
              <a:t> </a:t>
            </a:r>
            <a:r>
              <a:rPr lang="cs-CZ" sz="2800" b="1" dirty="0" err="1"/>
              <a:t>neuroalgii</a:t>
            </a:r>
            <a:r>
              <a:rPr lang="cs-CZ" sz="2800" b="1" dirty="0"/>
              <a:t> n. trigeminus !</a:t>
            </a:r>
          </a:p>
        </p:txBody>
      </p:sp>
    </p:spTree>
    <p:extLst>
      <p:ext uri="{BB962C8B-B14F-4D97-AF65-F5344CB8AC3E}">
        <p14:creationId xmlns:p14="http://schemas.microsoft.com/office/powerpoint/2010/main" val="3813534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35581C-2FAA-364C-BD98-46EA7F5DB0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814AB8-6B40-624E-B1A4-F810B2E298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F2DA40-B6D3-4A4C-AA06-80EB0D3C7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29" y="1113410"/>
            <a:ext cx="11361600" cy="1171580"/>
          </a:xfrm>
        </p:spPr>
        <p:txBody>
          <a:bodyPr/>
          <a:lstStyle/>
          <a:p>
            <a:r>
              <a:rPr lang="cs-CZ" dirty="0"/>
              <a:t>Neuralgie n. trigeminus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00362CC-8A2C-674C-8BB5-8E1DCC1E1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242" y="2338165"/>
            <a:ext cx="5849369" cy="698497"/>
          </a:xfrm>
        </p:spPr>
        <p:txBody>
          <a:bodyPr/>
          <a:lstStyle/>
          <a:p>
            <a:r>
              <a:rPr lang="cs-CZ" dirty="0"/>
              <a:t>Příčiny</a:t>
            </a:r>
          </a:p>
          <a:p>
            <a:r>
              <a:rPr lang="cs-CZ" dirty="0"/>
              <a:t>- komprese cévou, tumorem </a:t>
            </a:r>
          </a:p>
          <a:p>
            <a:r>
              <a:rPr lang="cs-CZ" dirty="0"/>
              <a:t>- roztroušená skleróza</a:t>
            </a:r>
          </a:p>
          <a:p>
            <a:endParaRPr lang="cs-CZ" b="1" dirty="0"/>
          </a:p>
          <a:p>
            <a:r>
              <a:rPr lang="cs-CZ" b="1" dirty="0"/>
              <a:t>Zánět v dutině ústní může poškozovat n. </a:t>
            </a:r>
            <a:r>
              <a:rPr lang="cs-CZ" b="1" dirty="0" err="1"/>
              <a:t>mandibularis</a:t>
            </a:r>
            <a:r>
              <a:rPr lang="cs-CZ" b="1" dirty="0"/>
              <a:t> – </a:t>
            </a:r>
            <a:r>
              <a:rPr lang="cs-CZ" b="1" dirty="0" err="1"/>
              <a:t>mimikuje</a:t>
            </a:r>
            <a:r>
              <a:rPr lang="cs-CZ" b="1" dirty="0"/>
              <a:t> příznaky neuralgie !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B294D85-8CCA-7647-842B-A3B358EC7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782" y="2258211"/>
            <a:ext cx="4271505" cy="32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56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827259-F4AC-F94E-800F-FFBB9FAE72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C2C401-1890-604D-8512-7D43D2D24F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1614B4-DE0F-C342-9798-6D3AFDF21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428" y="938796"/>
            <a:ext cx="11361600" cy="1171580"/>
          </a:xfrm>
        </p:spPr>
        <p:txBody>
          <a:bodyPr/>
          <a:lstStyle/>
          <a:p>
            <a:r>
              <a:rPr lang="cs-CZ" dirty="0" err="1"/>
              <a:t>Neralgie</a:t>
            </a:r>
            <a:r>
              <a:rPr lang="cs-CZ" dirty="0"/>
              <a:t> n. trigeminus – léčba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0EF67D2-3101-AC45-9C46-2DA02E0430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291B5B2-F389-5C45-9E37-47962C66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002" y="2110376"/>
            <a:ext cx="6494278" cy="35290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A0F902-4256-5547-95E7-5BD1B0C77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04" y="1789026"/>
            <a:ext cx="2657275" cy="414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61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7FE4B4-82A3-A245-8DCF-973FDF332D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0EDE3D-86C2-F342-B6A2-FFF9DDC98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62900D2-5302-F049-BFA5-E87BC5DF7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43" y="1773238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abducens</a:t>
            </a:r>
            <a:r>
              <a:rPr lang="cs-CZ" dirty="0"/>
              <a:t>, odtahovací nerv (VI)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3B463C9-D1BA-7C48-873F-0E7D5933C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00" y="3058898"/>
            <a:ext cx="5101205" cy="698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motorické jádro v </a:t>
            </a:r>
            <a:r>
              <a:rPr lang="cs-CZ" b="1" i="1" dirty="0"/>
              <a:t>pons </a:t>
            </a:r>
            <a:r>
              <a:rPr lang="cs-CZ" b="1" i="1" dirty="0" err="1"/>
              <a:t>Varoli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vystupuje v </a:t>
            </a:r>
            <a:r>
              <a:rPr lang="cs-CZ" b="1" i="1" dirty="0" err="1"/>
              <a:t>sulcus</a:t>
            </a:r>
            <a:r>
              <a:rPr lang="cs-CZ" b="1" i="1" dirty="0"/>
              <a:t> </a:t>
            </a:r>
            <a:r>
              <a:rPr lang="cs-CZ" b="1" i="1" dirty="0" err="1"/>
              <a:t>bulbopontinus</a:t>
            </a:r>
            <a:r>
              <a:rPr lang="cs-CZ" b="1" i="1" dirty="0"/>
              <a:t> </a:t>
            </a:r>
            <a:r>
              <a:rPr lang="cs-CZ" dirty="0"/>
              <a:t>mediálně od n. VII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motoricky inervuje </a:t>
            </a:r>
            <a:r>
              <a:rPr lang="cs-CZ" b="1" i="1" dirty="0"/>
              <a:t>m. </a:t>
            </a:r>
            <a:r>
              <a:rPr lang="cs-CZ" b="1" i="1" dirty="0" err="1"/>
              <a:t>rectus</a:t>
            </a:r>
            <a:r>
              <a:rPr lang="cs-CZ" b="1" i="1" dirty="0"/>
              <a:t> </a:t>
            </a:r>
            <a:r>
              <a:rPr lang="cs-CZ" b="1" i="1" dirty="0" err="1"/>
              <a:t>lateralis</a:t>
            </a:r>
            <a:endParaRPr lang="cs-CZ" b="1" i="1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320C8E8-CFA0-9843-A248-FFC217185B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97" y="2705292"/>
            <a:ext cx="5101205" cy="339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08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2EAE9E-4E23-A74E-858D-07724DD5D1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27385E-A0DB-7E47-9DFF-9339DDF128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75C888D-8DAD-7440-A694-F6B790DE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323" y="1319538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abducens</a:t>
            </a:r>
            <a:r>
              <a:rPr lang="cs-CZ" dirty="0"/>
              <a:t> - průběh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1162085-125C-F94B-A54A-2492FA9C3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394377"/>
            <a:ext cx="6378224" cy="698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probíhá po </a:t>
            </a:r>
            <a:r>
              <a:rPr lang="cs-CZ" sz="1800" i="1" dirty="0" err="1"/>
              <a:t>clivu</a:t>
            </a:r>
            <a:r>
              <a:rPr lang="cs-CZ" sz="1800" dirty="0"/>
              <a:t> </a:t>
            </a:r>
            <a:r>
              <a:rPr lang="cs-CZ" sz="1800" dirty="0" err="1"/>
              <a:t>rostrolaterálním</a:t>
            </a:r>
            <a:r>
              <a:rPr lang="cs-CZ" sz="1800" dirty="0"/>
              <a:t> směrem</a:t>
            </a:r>
            <a:endParaRPr lang="cs-CZ" sz="18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v úrovni </a:t>
            </a:r>
            <a:r>
              <a:rPr lang="cs-CZ" sz="1800" i="1" dirty="0"/>
              <a:t>apex </a:t>
            </a:r>
            <a:r>
              <a:rPr lang="cs-CZ" sz="1800" i="1" dirty="0" err="1"/>
              <a:t>pyramidis</a:t>
            </a:r>
            <a:r>
              <a:rPr lang="cs-CZ" sz="1800" i="1" dirty="0"/>
              <a:t> </a:t>
            </a:r>
            <a:r>
              <a:rPr lang="cs-CZ" sz="1800" dirty="0"/>
              <a:t>proráží </a:t>
            </a:r>
            <a:r>
              <a:rPr lang="cs-CZ" sz="1800" i="1" dirty="0" err="1"/>
              <a:t>dura</a:t>
            </a:r>
            <a:r>
              <a:rPr lang="cs-CZ" sz="1800" i="1" dirty="0"/>
              <a:t> mater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v </a:t>
            </a:r>
            <a:r>
              <a:rPr lang="cs-CZ" sz="1800" b="1" i="1" dirty="0"/>
              <a:t>sinus </a:t>
            </a:r>
            <a:r>
              <a:rPr lang="cs-CZ" sz="1800" b="1" i="1" dirty="0" err="1"/>
              <a:t>cavernosus</a:t>
            </a:r>
            <a:r>
              <a:rPr lang="cs-CZ" sz="1800" b="1" i="1" dirty="0"/>
              <a:t> </a:t>
            </a:r>
            <a:r>
              <a:rPr lang="cs-CZ" sz="1800" dirty="0" err="1"/>
              <a:t>laterokaudálně</a:t>
            </a:r>
            <a:r>
              <a:rPr lang="cs-CZ" sz="1800" dirty="0"/>
              <a:t> od </a:t>
            </a:r>
            <a:r>
              <a:rPr lang="cs-CZ" sz="1800" i="1" dirty="0" err="1"/>
              <a:t>arteria</a:t>
            </a:r>
            <a:r>
              <a:rPr lang="cs-CZ" sz="1800" i="1" dirty="0"/>
              <a:t> </a:t>
            </a:r>
            <a:r>
              <a:rPr lang="cs-CZ" sz="1800" i="1" dirty="0" err="1"/>
              <a:t>carotis</a:t>
            </a:r>
            <a:r>
              <a:rPr lang="cs-CZ" sz="1800" i="1" dirty="0"/>
              <a:t> interna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i="1" dirty="0"/>
              <a:t>přes </a:t>
            </a:r>
            <a:r>
              <a:rPr lang="cs-CZ" sz="1800" i="1" dirty="0" err="1"/>
              <a:t>fissura</a:t>
            </a:r>
            <a:r>
              <a:rPr lang="cs-CZ" sz="1800" i="1" dirty="0"/>
              <a:t> </a:t>
            </a:r>
            <a:r>
              <a:rPr lang="cs-CZ" sz="1800" i="1" dirty="0" err="1"/>
              <a:t>orbitalis</a:t>
            </a:r>
            <a:r>
              <a:rPr lang="cs-CZ" sz="1800" i="1" dirty="0"/>
              <a:t> superior do očnice </a:t>
            </a:r>
          </a:p>
          <a:p>
            <a:endParaRPr lang="cs-CZ" sz="1800" b="1" i="1" dirty="0"/>
          </a:p>
          <a:p>
            <a:endParaRPr lang="cs-CZ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DA4EECF-4E44-144A-939A-D0C1D0645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42" y="4212205"/>
            <a:ext cx="4432515" cy="203337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EB4CC22-483F-2A40-82B9-E9C427DCB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87" y="2337883"/>
            <a:ext cx="4232813" cy="355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0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B513E2-F9BA-014D-A641-C730DF66D7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2DFBC6-2970-FC42-ADD4-2F4A25D1ED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AE20268-1678-FD45-9BF1-9CAF76C5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AE9E247-25DB-0F44-97ED-40269D1E68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Obsah obrázku text, interiér&#10;&#10;Popis byl vytvořen automaticky">
            <a:extLst>
              <a:ext uri="{FF2B5EF4-FFF2-40B4-BE49-F238E27FC236}">
                <a16:creationId xmlns:a16="http://schemas.microsoft.com/office/drawing/2014/main" id="{DEAA65F4-7550-154D-BF55-EC7E7957A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87" y="1763178"/>
            <a:ext cx="5470902" cy="37582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D860FCB-AB95-364B-97AC-6F9B39A36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42" y="1292567"/>
            <a:ext cx="4234106" cy="469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6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51B474-9DFF-8647-8C57-C4CB44C39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4DEF28-B1C6-C847-8331-258F010CA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2CAA0E-5C86-584D-BDA0-701B53AB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834" y="1187448"/>
            <a:ext cx="11361600" cy="1171580"/>
          </a:xfrm>
        </p:spPr>
        <p:txBody>
          <a:bodyPr/>
          <a:lstStyle/>
          <a:p>
            <a:r>
              <a:rPr lang="cs-CZ" dirty="0"/>
              <a:t>Symptomatologie léze n. VI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1355F9F-AC31-274C-80D1-0B847A738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2359028"/>
            <a:ext cx="11361600" cy="698497"/>
          </a:xfrm>
        </p:spPr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paréza pohledu laterálně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diplopie při pohledu laterálně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84B253-3BF6-AB45-8EA4-E0907BDBA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9665"/>
            <a:ext cx="5734376" cy="19020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751776-DD60-F842-A933-823D342D9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30" y="4229105"/>
            <a:ext cx="5573546" cy="231962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048564D-6AE4-A74B-8128-087B725C68E2}"/>
              </a:ext>
            </a:extLst>
          </p:cNvPr>
          <p:cNvSpPr txBox="1"/>
          <p:nvPr/>
        </p:nvSpPr>
        <p:spPr>
          <a:xfrm>
            <a:off x="690031" y="3350101"/>
            <a:ext cx="66487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Příčiny: </a:t>
            </a:r>
          </a:p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→ trauma </a:t>
            </a:r>
          </a:p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→ </a:t>
            </a:r>
            <a:r>
              <a:rPr lang="cs-CZ" sz="1800" b="1" dirty="0">
                <a:solidFill>
                  <a:schemeClr val="bg1"/>
                </a:solidFill>
                <a:latin typeface="+mn-lt"/>
              </a:rPr>
              <a:t>komprese nádorem </a:t>
            </a:r>
          </a:p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→ arteriovenózní píštěl 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sinus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cavernosus</a:t>
            </a:r>
            <a:endParaRPr lang="cs-CZ" sz="1800" i="1" dirty="0">
              <a:solidFill>
                <a:schemeClr val="bg1"/>
              </a:solidFill>
              <a:latin typeface="+mn-lt"/>
            </a:endParaRPr>
          </a:p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→ </a:t>
            </a:r>
            <a:r>
              <a:rPr lang="cs-CZ" sz="1800" b="1" dirty="0">
                <a:solidFill>
                  <a:schemeClr val="bg1"/>
                </a:solidFill>
                <a:latin typeface="+mn-lt"/>
              </a:rPr>
              <a:t>intrakraniální hypertenze </a:t>
            </a:r>
          </a:p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→ meningitida,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basilární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tuberkulóza, sarkoidóza </a:t>
            </a:r>
          </a:p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→ diabetická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poly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(mono)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neuropathie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→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sclerosis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multiplex </a:t>
            </a:r>
          </a:p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→ počínající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thromboflebitida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i="1" dirty="0">
                <a:solidFill>
                  <a:schemeClr val="bg1"/>
                </a:solidFill>
                <a:latin typeface="+mn-lt"/>
              </a:rPr>
              <a:t>sinus </a:t>
            </a:r>
            <a:r>
              <a:rPr lang="cs-CZ" sz="1800" i="1" dirty="0" err="1">
                <a:solidFill>
                  <a:schemeClr val="bg1"/>
                </a:solidFill>
                <a:latin typeface="+mn-lt"/>
              </a:rPr>
              <a:t>cavernosus</a:t>
            </a:r>
            <a:endParaRPr lang="cs-CZ" sz="18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3983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ECB6C7-B720-554B-9988-64CF9E1727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B2E9A1-9915-5447-A8A0-34EDA5EBE5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A936D1-5D41-8E4A-9738-CEC56A705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844" y="1187448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facialis</a:t>
            </a:r>
            <a:r>
              <a:rPr lang="cs-CZ" dirty="0"/>
              <a:t>, lícní nerv (VII)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3592AAB-5FDC-A84C-87E5-766D773BA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943" y="2731863"/>
            <a:ext cx="5697498" cy="698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i="1" dirty="0" err="1"/>
              <a:t>trigonum</a:t>
            </a:r>
            <a:r>
              <a:rPr lang="cs-CZ" sz="2000" b="1" i="1" dirty="0"/>
              <a:t> </a:t>
            </a:r>
            <a:r>
              <a:rPr lang="cs-CZ" sz="2000" b="1" i="1" dirty="0" err="1"/>
              <a:t>pontocerebellare</a:t>
            </a:r>
            <a:r>
              <a:rPr lang="cs-CZ" sz="2000" b="1" i="1" dirty="0"/>
              <a:t> </a:t>
            </a:r>
            <a:r>
              <a:rPr lang="cs-CZ" sz="2000" b="1" dirty="0"/>
              <a:t>(</a:t>
            </a:r>
            <a:r>
              <a:rPr lang="cs-CZ" sz="2000" b="1" dirty="0" err="1"/>
              <a:t>mostomozečkový</a:t>
            </a:r>
            <a:r>
              <a:rPr lang="cs-CZ" sz="2000" b="1" dirty="0"/>
              <a:t> kout)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i="1" dirty="0" err="1"/>
              <a:t>nervus</a:t>
            </a:r>
            <a:r>
              <a:rPr lang="cs-CZ" sz="2000" b="1" i="1" dirty="0"/>
              <a:t> </a:t>
            </a:r>
            <a:r>
              <a:rPr lang="cs-CZ" sz="2000" b="1" i="1" dirty="0" err="1"/>
              <a:t>intermedius</a:t>
            </a:r>
            <a:r>
              <a:rPr lang="cs-CZ" sz="2000" b="1" dirty="0"/>
              <a:t> </a:t>
            </a:r>
            <a:r>
              <a:rPr lang="cs-CZ" sz="2000" dirty="0"/>
              <a:t>vede parasympatická a chuťová vlákna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17F1C7-EC4F-9F48-A988-ACEE3CAE6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26" y="2225885"/>
            <a:ext cx="5747299" cy="382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95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706C49-B578-4645-8DA4-570491B70E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22235C-53F9-9741-862C-28C5988315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2B03D3-3C3B-8345-B1DA-04EC19134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821" y="1125538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facialis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5125481-F805-1A4B-B44B-73A4E9377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951" y="1947869"/>
            <a:ext cx="6436250" cy="69849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200" b="1" i="0" u="none" strike="noStrike" dirty="0" err="1">
                <a:effectLst/>
                <a:latin typeface="system-ui"/>
              </a:rPr>
              <a:t>nucleus</a:t>
            </a:r>
            <a:r>
              <a:rPr lang="cs-CZ" sz="2200" b="1" i="0" u="none" strike="noStrike" dirty="0">
                <a:effectLst/>
                <a:latin typeface="system-ui"/>
              </a:rPr>
              <a:t> nervi </a:t>
            </a:r>
            <a:r>
              <a:rPr lang="cs-CZ" sz="2200" b="1" i="0" u="none" strike="noStrike" dirty="0" err="1">
                <a:effectLst/>
                <a:latin typeface="system-ui"/>
              </a:rPr>
              <a:t>facialis</a:t>
            </a:r>
            <a:r>
              <a:rPr lang="cs-CZ" sz="2200" b="0" i="0" u="none" strike="noStrike" dirty="0">
                <a:effectLst/>
                <a:latin typeface="system-ui"/>
              </a:rPr>
              <a:t> – </a:t>
            </a:r>
            <a:r>
              <a:rPr lang="cs-CZ" sz="2200" b="0" i="0" u="none" strike="noStrike" dirty="0" err="1">
                <a:effectLst/>
                <a:latin typeface="system-ui"/>
              </a:rPr>
              <a:t>somatomotorické</a:t>
            </a:r>
            <a:r>
              <a:rPr lang="cs-CZ" sz="2200" b="0" i="0" u="none" strike="noStrike" dirty="0">
                <a:effectLst/>
                <a:latin typeface="system-ui"/>
              </a:rPr>
              <a:t> jádro v </a:t>
            </a:r>
            <a:r>
              <a:rPr lang="cs-CZ" sz="2200" b="0" i="0" u="none" strike="noStrike" dirty="0">
                <a:effectLst/>
                <a:latin typeface="system-ui"/>
                <a:hlinkClick r:id="rId2" tooltip="Po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pontu</a:t>
            </a:r>
            <a:r>
              <a:rPr lang="cs-CZ" sz="2200" dirty="0">
                <a:latin typeface="system-ui"/>
              </a:rPr>
              <a:t>, </a:t>
            </a:r>
            <a:r>
              <a:rPr lang="cs-CZ" sz="2200" b="0" i="0" u="none" strike="noStrike" dirty="0">
                <a:effectLst/>
                <a:latin typeface="system-ui"/>
              </a:rPr>
              <a:t> inervuje svaly tváře, mimické, </a:t>
            </a:r>
            <a:r>
              <a:rPr lang="cs-CZ" sz="2200" b="0" i="0" u="none" strike="noStrike" dirty="0" err="1">
                <a:effectLst/>
                <a:latin typeface="system-ui"/>
              </a:rPr>
              <a:t>galea</a:t>
            </a:r>
            <a:r>
              <a:rPr lang="cs-CZ" sz="2200" b="0" i="0" u="none" strike="noStrike" dirty="0">
                <a:effectLst/>
                <a:latin typeface="system-ui"/>
              </a:rPr>
              <a:t> </a:t>
            </a:r>
            <a:r>
              <a:rPr lang="cs-CZ" sz="2200" b="0" i="0" u="none" strike="noStrike" dirty="0" err="1">
                <a:effectLst/>
                <a:latin typeface="system-ui"/>
              </a:rPr>
              <a:t>aponeurotica</a:t>
            </a:r>
            <a:r>
              <a:rPr lang="cs-CZ" sz="2200" b="0" i="0" u="none" strike="noStrike" dirty="0">
                <a:effectLst/>
                <a:latin typeface="system-ui"/>
              </a:rPr>
              <a:t>, </a:t>
            </a:r>
            <a:r>
              <a:rPr lang="cs-CZ" sz="2200" b="0" i="0" u="none" strike="noStrike" dirty="0" err="1">
                <a:effectLst/>
                <a:latin typeface="system-ui"/>
              </a:rPr>
              <a:t>platysma</a:t>
            </a:r>
            <a:endParaRPr lang="cs-CZ" sz="2200" b="0" i="0" u="none" strike="noStrike" dirty="0">
              <a:effectLst/>
              <a:latin typeface="system-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200" b="1" i="0" u="none" strike="noStrike" dirty="0" err="1">
                <a:effectLst/>
                <a:latin typeface="system-ui"/>
              </a:rPr>
              <a:t>nucleus</a:t>
            </a:r>
            <a:r>
              <a:rPr lang="cs-CZ" sz="2200" b="1" i="0" u="none" strike="noStrike" dirty="0">
                <a:effectLst/>
                <a:latin typeface="system-ui"/>
              </a:rPr>
              <a:t> </a:t>
            </a:r>
            <a:r>
              <a:rPr lang="cs-CZ" sz="2200" b="1" i="0" u="none" strike="noStrike" dirty="0" err="1">
                <a:effectLst/>
                <a:latin typeface="system-ui"/>
              </a:rPr>
              <a:t>salivatorius</a:t>
            </a:r>
            <a:r>
              <a:rPr lang="cs-CZ" sz="2200" b="1" i="0" u="none" strike="noStrike" dirty="0">
                <a:effectLst/>
                <a:latin typeface="system-ui"/>
              </a:rPr>
              <a:t> superior</a:t>
            </a:r>
            <a:r>
              <a:rPr lang="cs-CZ" sz="2200" b="0" i="0" u="none" strike="noStrike" dirty="0">
                <a:effectLst/>
                <a:latin typeface="system-ui"/>
              </a:rPr>
              <a:t> – </a:t>
            </a:r>
            <a:r>
              <a:rPr lang="cs-CZ" sz="2200" b="0" i="0" u="none" strike="noStrike" dirty="0" err="1">
                <a:effectLst/>
                <a:latin typeface="system-ui"/>
              </a:rPr>
              <a:t>visceromotorické</a:t>
            </a:r>
            <a:r>
              <a:rPr lang="cs-CZ" sz="2200" b="0" i="0" u="none" strike="noStrike" dirty="0">
                <a:effectLst/>
                <a:latin typeface="system-ui"/>
              </a:rPr>
              <a:t>, parasympatické jádro v mostu pro </a:t>
            </a:r>
            <a:r>
              <a:rPr lang="cs-CZ" sz="2200" b="0" i="0" u="none" strike="noStrike" dirty="0" err="1">
                <a:effectLst/>
                <a:latin typeface="system-ui"/>
              </a:rPr>
              <a:t>gl</a:t>
            </a:r>
            <a:r>
              <a:rPr lang="cs-CZ" sz="2200" b="0" i="0" u="none" strike="noStrike" dirty="0">
                <a:effectLst/>
                <a:latin typeface="system-ui"/>
              </a:rPr>
              <a:t>. </a:t>
            </a:r>
            <a:r>
              <a:rPr lang="cs-CZ" sz="2200" b="0" i="0" u="none" strike="noStrike" dirty="0" err="1">
                <a:effectLst/>
                <a:latin typeface="system-ui"/>
              </a:rPr>
              <a:t>submandibularis</a:t>
            </a:r>
            <a:r>
              <a:rPr lang="cs-CZ" sz="2200" b="0" i="0" u="none" strike="noStrike" dirty="0">
                <a:effectLst/>
                <a:latin typeface="system-ui"/>
              </a:rPr>
              <a:t>, </a:t>
            </a:r>
            <a:r>
              <a:rPr lang="cs-CZ" sz="2200" b="0" i="0" u="none" strike="noStrike" dirty="0" err="1">
                <a:effectLst/>
                <a:latin typeface="system-ui"/>
              </a:rPr>
              <a:t>sublingualis</a:t>
            </a:r>
            <a:r>
              <a:rPr lang="cs-CZ" sz="2200" b="0" i="0" u="none" strike="noStrike" dirty="0">
                <a:effectLst/>
                <a:latin typeface="system-ui"/>
              </a:rPr>
              <a:t>, </a:t>
            </a:r>
            <a:r>
              <a:rPr lang="cs-CZ" sz="2200" b="0" i="0" u="none" strike="noStrike" dirty="0" err="1">
                <a:effectLst/>
                <a:latin typeface="system-ui"/>
              </a:rPr>
              <a:t>lacrimalis</a:t>
            </a:r>
            <a:endParaRPr lang="cs-CZ" sz="2200" b="0" i="0" u="none" strike="noStrike" dirty="0">
              <a:effectLst/>
              <a:latin typeface="system-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200" b="1" i="0" u="none" strike="noStrike" dirty="0" err="1">
                <a:effectLst/>
                <a:latin typeface="system-ui"/>
              </a:rPr>
              <a:t>ncl</a:t>
            </a:r>
            <a:r>
              <a:rPr lang="cs-CZ" sz="2200" b="1" i="0" u="none" strike="noStrike" dirty="0">
                <a:effectLst/>
                <a:latin typeface="system-ui"/>
              </a:rPr>
              <a:t>. </a:t>
            </a:r>
            <a:r>
              <a:rPr lang="cs-CZ" sz="2200" b="1" i="0" u="none" strike="noStrike" dirty="0" err="1">
                <a:effectLst/>
                <a:latin typeface="system-ui"/>
              </a:rPr>
              <a:t>spinalis</a:t>
            </a:r>
            <a:r>
              <a:rPr lang="cs-CZ" sz="2200" b="1" i="0" u="none" strike="noStrike" dirty="0">
                <a:effectLst/>
                <a:latin typeface="system-ui"/>
              </a:rPr>
              <a:t> n. </a:t>
            </a:r>
            <a:r>
              <a:rPr lang="cs-CZ" sz="2200" b="1" i="0" u="none" strike="noStrike" dirty="0" err="1">
                <a:effectLst/>
                <a:latin typeface="system-ui"/>
              </a:rPr>
              <a:t>trigemini</a:t>
            </a:r>
            <a:r>
              <a:rPr lang="cs-CZ" sz="2200" b="0" i="0" u="none" strike="noStrike" dirty="0">
                <a:effectLst/>
                <a:latin typeface="system-ui"/>
              </a:rPr>
              <a:t> – </a:t>
            </a:r>
            <a:r>
              <a:rPr lang="cs-CZ" sz="2200" b="0" i="0" u="none" strike="noStrike" dirty="0" err="1">
                <a:effectLst/>
                <a:latin typeface="system-ui"/>
              </a:rPr>
              <a:t>somatosenzitivní</a:t>
            </a:r>
            <a:r>
              <a:rPr lang="cs-CZ" sz="2200" b="0" i="0" u="none" strike="noStrike" dirty="0">
                <a:effectLst/>
                <a:latin typeface="system-ui"/>
              </a:rPr>
              <a:t> jádro </a:t>
            </a:r>
            <a:r>
              <a:rPr lang="cs-CZ" sz="2200" b="0" i="0" u="none" strike="noStrike" dirty="0">
                <a:effectLst/>
                <a:latin typeface="system-ui"/>
                <a:hlinkClick r:id="rId3" tooltip="N. V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 V</a:t>
            </a:r>
            <a:r>
              <a:rPr lang="cs-CZ" sz="2200" b="0" i="0" u="none" strike="noStrike" dirty="0">
                <a:effectLst/>
                <a:latin typeface="system-ui"/>
              </a:rPr>
              <a:t>, cíl senzitivních vláken z oblasti boltce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200" b="1" i="0" u="none" strike="noStrike" dirty="0" err="1">
                <a:effectLst/>
                <a:latin typeface="system-ui"/>
              </a:rPr>
              <a:t>ncl</a:t>
            </a:r>
            <a:r>
              <a:rPr lang="cs-CZ" sz="2200" b="1" i="0" u="none" strike="noStrike" dirty="0">
                <a:effectLst/>
                <a:latin typeface="system-ui"/>
              </a:rPr>
              <a:t>. </a:t>
            </a:r>
            <a:r>
              <a:rPr lang="cs-CZ" sz="2200" b="1" i="0" u="none" strike="noStrike" dirty="0" err="1">
                <a:effectLst/>
                <a:latin typeface="system-ui"/>
              </a:rPr>
              <a:t>gustatorius</a:t>
            </a:r>
            <a:r>
              <a:rPr lang="cs-CZ" sz="2200" b="0" i="0" u="none" strike="noStrike" dirty="0">
                <a:effectLst/>
                <a:latin typeface="system-ui"/>
              </a:rPr>
              <a:t> – rostrální část </a:t>
            </a:r>
            <a:r>
              <a:rPr lang="cs-CZ" sz="2200" b="0" i="1" u="none" strike="noStrike" dirty="0" err="1">
                <a:effectLst/>
                <a:latin typeface="system-ui"/>
              </a:rPr>
              <a:t>nucleus</a:t>
            </a:r>
            <a:r>
              <a:rPr lang="cs-CZ" sz="2200" b="0" i="1" u="none" strike="noStrike" dirty="0">
                <a:effectLst/>
                <a:latin typeface="system-ui"/>
              </a:rPr>
              <a:t> </a:t>
            </a:r>
            <a:r>
              <a:rPr lang="cs-CZ" sz="2200" b="0" i="1" u="none" strike="noStrike" dirty="0" err="1">
                <a:effectLst/>
                <a:latin typeface="system-ui"/>
              </a:rPr>
              <a:t>tractus</a:t>
            </a:r>
            <a:r>
              <a:rPr lang="cs-CZ" sz="2200" b="0" i="1" u="none" strike="noStrike" dirty="0">
                <a:effectLst/>
                <a:latin typeface="system-ui"/>
              </a:rPr>
              <a:t> </a:t>
            </a:r>
            <a:r>
              <a:rPr lang="cs-CZ" sz="2200" b="0" i="1" u="none" strike="noStrike" dirty="0" err="1">
                <a:effectLst/>
                <a:latin typeface="system-ui"/>
              </a:rPr>
              <a:t>solitarii</a:t>
            </a:r>
            <a:r>
              <a:rPr lang="cs-CZ" sz="2200" b="0" i="0" u="none" strike="noStrike" dirty="0">
                <a:effectLst/>
                <a:latin typeface="system-ui"/>
              </a:rPr>
              <a:t>, chuťové jádro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CC3DE2A-77A4-254A-9EC5-0B58566258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89" y="1313511"/>
            <a:ext cx="4402818" cy="36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68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0029B5-DADA-2F49-938F-8E6F33CDFA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70A840-6AC8-634D-B6D9-10F23A371C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CD7E59-50DE-5C46-8CFC-4A78AA44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301" y="1187448"/>
            <a:ext cx="11361600" cy="1171580"/>
          </a:xfrm>
        </p:spPr>
        <p:txBody>
          <a:bodyPr/>
          <a:lstStyle/>
          <a:p>
            <a:r>
              <a:rPr lang="cs-CZ" dirty="0"/>
              <a:t>Čichová dráha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6609351-D7D6-F249-B6D6-DCB6CD7AA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184239"/>
            <a:ext cx="7463969" cy="69849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600" b="0" i="0" strike="noStrike" dirty="0">
                <a:effectLst/>
                <a:latin typeface="system-ui"/>
              </a:rPr>
              <a:t>1. neuron – </a:t>
            </a:r>
            <a:r>
              <a:rPr lang="cs-CZ" sz="1600" b="0" i="0" strike="noStrike" dirty="0" err="1">
                <a:effectLst/>
                <a:latin typeface="system-ui"/>
              </a:rPr>
              <a:t>neuroepitelová</a:t>
            </a:r>
            <a:r>
              <a:rPr lang="cs-CZ" sz="1600" b="0" i="0" strike="noStrike" dirty="0">
                <a:effectLst/>
                <a:latin typeface="system-ui"/>
              </a:rPr>
              <a:t> </a:t>
            </a:r>
            <a:r>
              <a:rPr lang="cs-CZ" sz="1600" b="1" i="0" strike="noStrike" dirty="0">
                <a:effectLst/>
                <a:latin typeface="system-ui"/>
              </a:rPr>
              <a:t>čichová buňka</a:t>
            </a:r>
            <a:r>
              <a:rPr lang="cs-CZ" sz="1600" b="0" i="0" strike="noStrike" dirty="0">
                <a:effectLst/>
                <a:latin typeface="system-ui"/>
              </a:rPr>
              <a:t> epitelu </a:t>
            </a:r>
            <a:r>
              <a:rPr lang="cs-CZ" sz="1600" b="0" i="0" strike="noStrike" dirty="0" err="1">
                <a:effectLst/>
                <a:latin typeface="system-ui"/>
              </a:rPr>
              <a:t>concha</a:t>
            </a:r>
            <a:r>
              <a:rPr lang="cs-CZ" sz="1600" b="0" i="0" strike="noStrike" dirty="0">
                <a:effectLst/>
                <a:latin typeface="system-ui"/>
              </a:rPr>
              <a:t> </a:t>
            </a:r>
            <a:r>
              <a:rPr lang="cs-CZ" sz="1600" b="0" i="0" strike="noStrike" dirty="0" err="1">
                <a:effectLst/>
                <a:latin typeface="system-ui"/>
              </a:rPr>
              <a:t>nasalis</a:t>
            </a:r>
            <a:r>
              <a:rPr lang="cs-CZ" sz="1600" b="0" i="0" strike="noStrike" dirty="0">
                <a:effectLst/>
                <a:latin typeface="system-ui"/>
              </a:rPr>
              <a:t> sup. (</a:t>
            </a:r>
            <a:r>
              <a:rPr lang="cs-CZ" sz="1600" b="0" i="0" strike="noStrike" dirty="0" err="1">
                <a:effectLst/>
                <a:latin typeface="system-ui"/>
              </a:rPr>
              <a:t>pars</a:t>
            </a:r>
            <a:r>
              <a:rPr lang="cs-CZ" sz="1600" b="0" i="0" strike="noStrike" dirty="0">
                <a:effectLst/>
                <a:latin typeface="system-ui"/>
              </a:rPr>
              <a:t> </a:t>
            </a:r>
            <a:r>
              <a:rPr lang="cs-CZ" sz="1600" b="0" i="0" strike="noStrike" dirty="0" err="1">
                <a:effectLst/>
                <a:latin typeface="system-ui"/>
              </a:rPr>
              <a:t>olfactoria</a:t>
            </a:r>
            <a:r>
              <a:rPr lang="cs-CZ" sz="1600" b="0" i="0" strike="noStrike" dirty="0">
                <a:effectLst/>
                <a:latin typeface="system-ui"/>
              </a:rPr>
              <a:t> </a:t>
            </a:r>
            <a:r>
              <a:rPr lang="cs-CZ" sz="1600" b="0" i="0" strike="noStrike" dirty="0" err="1">
                <a:effectLst/>
                <a:latin typeface="system-ui"/>
              </a:rPr>
              <a:t>cavitatis</a:t>
            </a:r>
            <a:r>
              <a:rPr lang="cs-CZ" sz="1600" b="0" i="0" strike="noStrike" dirty="0">
                <a:effectLst/>
                <a:latin typeface="system-ui"/>
              </a:rPr>
              <a:t> </a:t>
            </a:r>
            <a:r>
              <a:rPr lang="cs-CZ" sz="1600" b="0" i="0" strike="noStrike" dirty="0" err="1">
                <a:effectLst/>
                <a:latin typeface="system-ui"/>
              </a:rPr>
              <a:t>nasi</a:t>
            </a:r>
            <a:r>
              <a:rPr lang="cs-CZ" sz="1600" b="0" i="0" strike="noStrike" dirty="0">
                <a:effectLst/>
                <a:latin typeface="system-ui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0" i="0" strike="noStrike" dirty="0">
                <a:effectLst/>
                <a:latin typeface="system-ui"/>
              </a:rPr>
              <a:t>Axony (</a:t>
            </a:r>
            <a:r>
              <a:rPr lang="cs-CZ" sz="1600" b="0" i="0" strike="noStrike" dirty="0" err="1">
                <a:effectLst/>
                <a:latin typeface="system-ui"/>
              </a:rPr>
              <a:t>fila</a:t>
            </a:r>
            <a:r>
              <a:rPr lang="cs-CZ" sz="1600" b="0" i="0" strike="noStrike" dirty="0">
                <a:effectLst/>
                <a:latin typeface="system-ui"/>
              </a:rPr>
              <a:t> </a:t>
            </a:r>
            <a:r>
              <a:rPr lang="cs-CZ" sz="1600" b="0" i="0" strike="noStrike" dirty="0" err="1">
                <a:effectLst/>
                <a:latin typeface="system-ui"/>
              </a:rPr>
              <a:t>olfactoria</a:t>
            </a:r>
            <a:r>
              <a:rPr lang="cs-CZ" sz="1600" b="0" i="0" strike="noStrike" dirty="0">
                <a:effectLst/>
                <a:latin typeface="system-ui"/>
              </a:rPr>
              <a:t> = </a:t>
            </a:r>
            <a:r>
              <a:rPr lang="cs-CZ" sz="1600" b="0" i="0" strike="noStrike" dirty="0" err="1">
                <a:effectLst/>
                <a:latin typeface="system-ui"/>
              </a:rPr>
              <a:t>nn</a:t>
            </a:r>
            <a:r>
              <a:rPr lang="cs-CZ" sz="1600" b="0" i="0" strike="noStrike" dirty="0">
                <a:effectLst/>
                <a:latin typeface="system-ui"/>
              </a:rPr>
              <a:t>. </a:t>
            </a:r>
            <a:r>
              <a:rPr lang="cs-CZ" sz="1600" b="0" i="0" strike="noStrike" dirty="0" err="1">
                <a:effectLst/>
                <a:latin typeface="system-ui"/>
              </a:rPr>
              <a:t>olfactorii</a:t>
            </a:r>
            <a:r>
              <a:rPr lang="cs-CZ" sz="1600" b="0" i="0" strike="noStrike" dirty="0">
                <a:effectLst/>
                <a:latin typeface="system-ui"/>
              </a:rPr>
              <a:t>) vycházejí přes lamina </a:t>
            </a:r>
            <a:r>
              <a:rPr lang="cs-CZ" sz="1600" b="0" i="0" strike="noStrike" dirty="0" err="1">
                <a:effectLst/>
                <a:latin typeface="system-ui"/>
              </a:rPr>
              <a:t>cribrosa</a:t>
            </a:r>
            <a:r>
              <a:rPr lang="cs-CZ" sz="1600" b="0" i="0" strike="noStrike" dirty="0">
                <a:effectLst/>
                <a:latin typeface="system-ui"/>
              </a:rPr>
              <a:t> </a:t>
            </a:r>
            <a:r>
              <a:rPr lang="cs-CZ" sz="1600" b="0" i="0" strike="noStrike" dirty="0" err="1">
                <a:effectLst/>
                <a:latin typeface="system-ui"/>
              </a:rPr>
              <a:t>ossis</a:t>
            </a:r>
            <a:r>
              <a:rPr lang="cs-CZ" sz="1600" b="0" i="0" strike="noStrike" dirty="0">
                <a:effectLst/>
                <a:latin typeface="system-ui"/>
              </a:rPr>
              <a:t> </a:t>
            </a:r>
            <a:r>
              <a:rPr lang="cs-CZ" sz="1600" b="0" i="0" strike="noStrike" dirty="0" err="1">
                <a:effectLst/>
                <a:latin typeface="system-ui"/>
              </a:rPr>
              <a:t>ethmoidalis</a:t>
            </a:r>
            <a:r>
              <a:rPr lang="cs-CZ" sz="1600" b="0" i="0" strike="noStrike" dirty="0">
                <a:effectLst/>
                <a:latin typeface="system-ui"/>
              </a:rPr>
              <a:t> do </a:t>
            </a:r>
            <a:r>
              <a:rPr lang="cs-CZ" sz="1600" b="1" i="0" strike="noStrike" dirty="0">
                <a:effectLst/>
                <a:latin typeface="system-ui"/>
              </a:rPr>
              <a:t>bulbus </a:t>
            </a:r>
            <a:r>
              <a:rPr lang="cs-CZ" sz="1600" b="1" i="0" strike="noStrike" dirty="0" err="1">
                <a:effectLst/>
                <a:latin typeface="system-ui"/>
              </a:rPr>
              <a:t>olfactorius</a:t>
            </a:r>
            <a:r>
              <a:rPr lang="cs-CZ" sz="1600" b="0" i="0" strike="noStrike" dirty="0">
                <a:effectLst/>
                <a:latin typeface="system-ui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0" i="0" strike="noStrike" dirty="0">
                <a:effectLst/>
                <a:latin typeface="system-ui"/>
              </a:rPr>
              <a:t>2. neuron – </a:t>
            </a:r>
            <a:r>
              <a:rPr lang="cs-CZ" sz="1600" b="1" i="0" strike="noStrike" dirty="0">
                <a:effectLst/>
                <a:latin typeface="system-ui"/>
              </a:rPr>
              <a:t>mitrální buňka</a:t>
            </a:r>
            <a:r>
              <a:rPr lang="cs-CZ" sz="1600" b="0" i="0" strike="noStrike" dirty="0">
                <a:effectLst/>
                <a:latin typeface="system-ui"/>
              </a:rPr>
              <a:t> v bulbus </a:t>
            </a:r>
            <a:r>
              <a:rPr lang="cs-CZ" sz="1600" b="0" i="0" strike="noStrike" dirty="0" err="1">
                <a:effectLst/>
                <a:latin typeface="system-ui"/>
              </a:rPr>
              <a:t>olfactorius</a:t>
            </a:r>
            <a:endParaRPr lang="cs-CZ" sz="1600" dirty="0">
              <a:latin typeface="system-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0" i="0" strike="noStrike" dirty="0">
                <a:effectLst/>
                <a:latin typeface="system-ui"/>
              </a:rPr>
              <a:t>Axony pokračují dále cestou </a:t>
            </a:r>
            <a:r>
              <a:rPr lang="cs-CZ" sz="1600" b="1" i="0" strike="noStrike" dirty="0" err="1">
                <a:effectLst/>
                <a:latin typeface="system-ui"/>
              </a:rPr>
              <a:t>tractus</a:t>
            </a:r>
            <a:r>
              <a:rPr lang="cs-CZ" sz="1600" b="1" i="0" strike="noStrike" dirty="0">
                <a:effectLst/>
                <a:latin typeface="system-ui"/>
              </a:rPr>
              <a:t> </a:t>
            </a:r>
            <a:r>
              <a:rPr lang="cs-CZ" sz="1600" b="1" i="0" strike="noStrike" dirty="0" err="1">
                <a:effectLst/>
                <a:latin typeface="system-ui"/>
              </a:rPr>
              <a:t>olfactorius</a:t>
            </a:r>
            <a:r>
              <a:rPr lang="cs-CZ" sz="1600" b="0" i="0" strike="noStrike" dirty="0">
                <a:effectLst/>
                <a:latin typeface="system-ui"/>
              </a:rPr>
              <a:t> do </a:t>
            </a:r>
            <a:r>
              <a:rPr lang="cs-CZ" sz="1600" b="1" i="0" strike="noStrike" dirty="0" err="1">
                <a:effectLst/>
                <a:latin typeface="system-ui"/>
              </a:rPr>
              <a:t>trigonum</a:t>
            </a:r>
            <a:r>
              <a:rPr lang="cs-CZ" sz="1600" b="1" i="0" strike="noStrike" dirty="0">
                <a:effectLst/>
                <a:latin typeface="system-ui"/>
              </a:rPr>
              <a:t> </a:t>
            </a:r>
            <a:r>
              <a:rPr lang="cs-CZ" sz="1600" b="1" i="0" strike="noStrike" dirty="0" err="1">
                <a:effectLst/>
                <a:latin typeface="system-ui"/>
              </a:rPr>
              <a:t>olfactorium</a:t>
            </a:r>
            <a:endParaRPr lang="cs-CZ" sz="1600" b="1" dirty="0">
              <a:latin typeface="system-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0" i="0" strike="noStrike" dirty="0">
                <a:effectLst/>
                <a:latin typeface="system-ui"/>
              </a:rPr>
              <a:t>Dráha dále </a:t>
            </a:r>
            <a:r>
              <a:rPr lang="cs-CZ" sz="1600" dirty="0">
                <a:latin typeface="system-ui"/>
              </a:rPr>
              <a:t>vede do </a:t>
            </a:r>
            <a:r>
              <a:rPr lang="cs-CZ" sz="1600" b="0" i="0" strike="noStrike" dirty="0">
                <a:effectLst/>
                <a:latin typeface="system-ui"/>
                <a:hlinkClick r:id="rId2" tooltip="Spánková kůra (stránka neexistu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spánkové kůry</a:t>
            </a:r>
            <a:r>
              <a:rPr lang="cs-CZ" sz="1600" b="0" i="0" strike="noStrike" dirty="0">
                <a:effectLst/>
                <a:latin typeface="system-ui"/>
              </a:rPr>
              <a:t> (</a:t>
            </a:r>
            <a:r>
              <a:rPr lang="cs-CZ" sz="1600" b="0" i="0" strike="noStrike" dirty="0">
                <a:effectLst/>
                <a:latin typeface="system-ui"/>
                <a:hlinkClick r:id="rId3" tooltip="Temporální lalok (stránka neexistu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temporální lalok</a:t>
            </a:r>
            <a:r>
              <a:rPr lang="cs-CZ" sz="1600" b="0" i="0" strike="noStrike" dirty="0">
                <a:effectLst/>
                <a:latin typeface="system-ui"/>
              </a:rPr>
              <a:t>) – </a:t>
            </a:r>
            <a:r>
              <a:rPr lang="cs-CZ" sz="1600" b="0" i="0" strike="noStrike" dirty="0" err="1">
                <a:effectLst/>
                <a:latin typeface="system-ui"/>
              </a:rPr>
              <a:t>uncus</a:t>
            </a:r>
            <a:r>
              <a:rPr lang="cs-CZ" sz="1600" b="0" i="0" strike="noStrike" dirty="0">
                <a:effectLst/>
                <a:latin typeface="system-ui"/>
              </a:rPr>
              <a:t> </a:t>
            </a:r>
            <a:r>
              <a:rPr lang="cs-CZ" sz="1600" b="0" i="0" strike="noStrike" dirty="0" err="1">
                <a:effectLst/>
                <a:latin typeface="system-ui"/>
              </a:rPr>
              <a:t>gyri</a:t>
            </a:r>
            <a:r>
              <a:rPr lang="cs-CZ" sz="1600" b="0" i="0" strike="noStrike" dirty="0">
                <a:effectLst/>
                <a:latin typeface="system-ui"/>
              </a:rPr>
              <a:t> </a:t>
            </a:r>
            <a:r>
              <a:rPr lang="cs-CZ" sz="1600" b="0" i="0" strike="noStrike" dirty="0" err="1">
                <a:effectLst/>
                <a:latin typeface="system-ui"/>
              </a:rPr>
              <a:t>parahippocampalis</a:t>
            </a:r>
            <a:r>
              <a:rPr lang="cs-CZ" sz="1600" b="0" i="0" strike="noStrike" dirty="0">
                <a:effectLst/>
                <a:latin typeface="system-ui"/>
              </a:rPr>
              <a:t>, area </a:t>
            </a:r>
            <a:r>
              <a:rPr lang="cs-CZ" sz="1600" b="0" i="0" strike="noStrike" dirty="0" err="1">
                <a:effectLst/>
                <a:latin typeface="system-ui"/>
              </a:rPr>
              <a:t>entorhinalis</a:t>
            </a:r>
            <a:r>
              <a:rPr lang="cs-CZ" sz="1600" dirty="0">
                <a:latin typeface="system-ui"/>
              </a:rPr>
              <a:t>, </a:t>
            </a:r>
            <a:r>
              <a:rPr lang="cs-CZ" sz="1600" b="0" i="0" strike="noStrike" dirty="0" err="1">
                <a:effectLst/>
                <a:latin typeface="system-ui"/>
              </a:rPr>
              <a:t>periamygdalární</a:t>
            </a:r>
            <a:r>
              <a:rPr lang="cs-CZ" sz="1600" b="0" i="0" strike="noStrike" dirty="0">
                <a:effectLst/>
                <a:latin typeface="system-ui"/>
              </a:rPr>
              <a:t> kůra, </a:t>
            </a:r>
            <a:r>
              <a:rPr lang="cs-CZ" sz="1600" b="0" i="0" strike="noStrike" dirty="0">
                <a:effectLst/>
                <a:latin typeface="system-ui"/>
                <a:hlinkClick r:id="rId4" tooltip="Corpus amygdaloideum (stránka neexistu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corpus amygdaloideum</a:t>
            </a:r>
            <a:r>
              <a:rPr lang="cs-CZ" sz="1600" b="0" i="0" strike="noStrike" dirty="0">
                <a:effectLst/>
                <a:latin typeface="system-ui"/>
              </a:rPr>
              <a:t>, </a:t>
            </a:r>
            <a:r>
              <a:rPr lang="cs-CZ" sz="1600" b="0" i="0" strike="noStrike" dirty="0">
                <a:effectLst/>
                <a:latin typeface="system-ui"/>
                <a:hlinkClick r:id="rId5" tooltip="Hypothalam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hypothalamu</a:t>
            </a:r>
            <a:r>
              <a:rPr lang="cs-CZ" sz="1600" b="0" i="0" strike="noStrike" dirty="0">
                <a:effectLst/>
                <a:latin typeface="system-ui"/>
              </a:rPr>
              <a:t>, </a:t>
            </a:r>
            <a:r>
              <a:rPr lang="cs-CZ" sz="1600" b="0" i="0" strike="noStrike" dirty="0">
                <a:effectLst/>
                <a:latin typeface="system-ui"/>
                <a:hlinkClick r:id="rId6" tooltip="Hippocampus (stránka neexistu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hippocamp</a:t>
            </a:r>
            <a:r>
              <a:rPr lang="cs-CZ" sz="1600" b="0" i="0" strike="noStrike" dirty="0">
                <a:effectLst/>
                <a:latin typeface="system-ui"/>
              </a:rPr>
              <a:t>us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1600" dirty="0">
              <a:latin typeface="system-ui"/>
            </a:endParaRPr>
          </a:p>
          <a:p>
            <a:r>
              <a:rPr lang="cs-CZ" sz="1600" b="0" i="0" strike="noStrike" dirty="0">
                <a:effectLst/>
                <a:latin typeface="system-ui"/>
              </a:rPr>
              <a:t>spojení čichové drány s částmi mozku, které kontrolují emocionálních reakce a paměť – spojení různých zápachů s našimi pocity, sexuální přitažlivosti, zároveň funguje jako varovný systém a poskytuje nám cenné informace o vnějším světě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6729C33-1483-6141-A545-A9B35605D1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69" y="3086770"/>
            <a:ext cx="3930195" cy="31870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ECBC8CF-3AD7-404F-91C4-C1609E34E4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378000"/>
            <a:ext cx="2929833" cy="249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28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019B14-9622-AD4F-A0E0-0EC12FBFB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ACC6DD-1A0B-244D-90FE-4F7BEA34C9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69C904-C612-3249-894C-3E1A2D89A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37" y="1304040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facialis</a:t>
            </a:r>
            <a:r>
              <a:rPr lang="cs-CZ" dirty="0"/>
              <a:t> – průběh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B2A7088-C075-A840-9D51-07E952696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400" y="2126371"/>
            <a:ext cx="11361600" cy="698497"/>
          </a:xfrm>
        </p:spPr>
        <p:txBody>
          <a:bodyPr/>
          <a:lstStyle/>
          <a:p>
            <a:r>
              <a:rPr lang="cs-CZ" sz="2000" dirty="0"/>
              <a:t>- do pyramidy vstupuje přes fundus </a:t>
            </a:r>
            <a:r>
              <a:rPr lang="cs-CZ" sz="2000" dirty="0" err="1"/>
              <a:t>meatus</a:t>
            </a:r>
            <a:r>
              <a:rPr lang="cs-CZ" sz="2000" dirty="0"/>
              <a:t> </a:t>
            </a:r>
            <a:r>
              <a:rPr lang="cs-CZ" sz="2000" dirty="0" err="1"/>
              <a:t>acustici</a:t>
            </a:r>
            <a:r>
              <a:rPr lang="cs-CZ" sz="2000" dirty="0"/>
              <a:t> </a:t>
            </a:r>
            <a:r>
              <a:rPr lang="cs-CZ" sz="2000" dirty="0" err="1"/>
              <a:t>interni</a:t>
            </a:r>
            <a:endParaRPr lang="cs-CZ" sz="2000" dirty="0"/>
          </a:p>
          <a:p>
            <a:r>
              <a:rPr lang="cs-CZ" sz="2000" dirty="0"/>
              <a:t>  (area nervi </a:t>
            </a:r>
            <a:r>
              <a:rPr lang="cs-CZ" sz="2000" dirty="0" err="1"/>
              <a:t>facialis</a:t>
            </a:r>
            <a:r>
              <a:rPr lang="cs-CZ" sz="2000" dirty="0"/>
              <a:t> </a:t>
            </a:r>
            <a:r>
              <a:rPr lang="cs-CZ" sz="2000" dirty="0" err="1"/>
              <a:t>ventrokraniálně</a:t>
            </a:r>
            <a:r>
              <a:rPr lang="cs-CZ" sz="2000" dirty="0"/>
              <a:t>) </a:t>
            </a:r>
          </a:p>
          <a:p>
            <a:r>
              <a:rPr lang="cs-CZ" sz="2000" dirty="0"/>
              <a:t>- před vstupem se spojuje s n. </a:t>
            </a:r>
            <a:r>
              <a:rPr lang="cs-CZ" sz="2000" dirty="0" err="1"/>
              <a:t>intermedius</a:t>
            </a:r>
            <a:endParaRPr lang="cs-CZ" sz="2000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604358-6973-9340-BD76-6A6546832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54" y="3379157"/>
            <a:ext cx="5384453" cy="2678743"/>
          </a:xfrm>
          <a:prstGeom prst="rect">
            <a:avLst/>
          </a:prstGeom>
        </p:spPr>
      </p:pic>
      <p:pic>
        <p:nvPicPr>
          <p:cNvPr id="7" name="Obrázek 6" descr="Obsah obrázku jídlo&#10;&#10;Popis byl vytvořen automaticky">
            <a:extLst>
              <a:ext uri="{FF2B5EF4-FFF2-40B4-BE49-F238E27FC236}">
                <a16:creationId xmlns:a16="http://schemas.microsoft.com/office/drawing/2014/main" id="{C455CB3C-5E0C-714E-A27C-3CF1B9251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80" y="2645720"/>
            <a:ext cx="4629420" cy="378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69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91273A-2764-2843-93B8-66F756C36D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0AC21D-A45F-C046-AFD5-22C5EED0D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0334172-44A9-4741-AABA-C435F005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831" y="1125538"/>
            <a:ext cx="11361600" cy="1171580"/>
          </a:xfrm>
        </p:spPr>
        <p:txBody>
          <a:bodyPr/>
          <a:lstStyle/>
          <a:p>
            <a:r>
              <a:rPr lang="cs-CZ" sz="4400" b="1" dirty="0"/>
              <a:t>Průběh n. VII v pyramidě  </a:t>
            </a:r>
            <a:br>
              <a:rPr lang="cs-CZ" sz="44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8468D42-463A-F640-AFCE-5FA5BBAB5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1947869"/>
            <a:ext cx="5303588" cy="698497"/>
          </a:xfrm>
        </p:spPr>
        <p:txBody>
          <a:bodyPr/>
          <a:lstStyle/>
          <a:p>
            <a:pPr algn="l"/>
            <a:r>
              <a:rPr lang="cs-CZ" sz="2000" b="0" i="0" u="none" strike="noStrike" dirty="0" err="1">
                <a:effectLst/>
                <a:latin typeface="system-ui"/>
              </a:rPr>
              <a:t>Probíha</a:t>
            </a:r>
            <a:r>
              <a:rPr lang="cs-CZ" sz="2000" b="0" i="0" u="none" strike="noStrike" dirty="0">
                <a:effectLst/>
                <a:latin typeface="system-ui"/>
              </a:rPr>
              <a:t> </a:t>
            </a:r>
            <a:r>
              <a:rPr lang="cs-CZ" sz="2000" b="0" i="1" u="none" strike="noStrike" dirty="0">
                <a:effectLst/>
                <a:latin typeface="system-ui"/>
              </a:rPr>
              <a:t>ventrálně</a:t>
            </a:r>
            <a:r>
              <a:rPr lang="cs-CZ" sz="2000" b="0" i="0" u="none" strike="noStrike" dirty="0">
                <a:effectLst/>
                <a:latin typeface="system-ui"/>
              </a:rPr>
              <a:t>, pak </a:t>
            </a:r>
            <a:r>
              <a:rPr lang="cs-CZ" sz="2000" b="0" i="1" u="none" strike="noStrike" dirty="0" err="1">
                <a:effectLst/>
                <a:latin typeface="system-ui"/>
              </a:rPr>
              <a:t>dorsolaterálně</a:t>
            </a:r>
            <a:r>
              <a:rPr lang="cs-CZ" sz="2000" b="0" i="0" u="none" strike="noStrike" dirty="0">
                <a:effectLst/>
                <a:latin typeface="system-ui"/>
              </a:rPr>
              <a:t> </a:t>
            </a:r>
            <a:r>
              <a:rPr lang="cs-CZ" sz="2000" b="0" i="0" u="none" strike="noStrike" dirty="0" err="1">
                <a:effectLst/>
                <a:latin typeface="system-ui"/>
              </a:rPr>
              <a:t>sa</a:t>
            </a:r>
            <a:r>
              <a:rPr lang="cs-CZ" sz="2000" b="0" i="0" u="none" strike="noStrike" dirty="0">
                <a:effectLst/>
                <a:latin typeface="system-ui"/>
              </a:rPr>
              <a:t> </a:t>
            </a:r>
            <a:r>
              <a:rPr lang="cs-CZ" sz="2000" b="0" i="0" u="none" strike="noStrike" dirty="0" err="1">
                <a:effectLst/>
                <a:latin typeface="system-ui"/>
              </a:rPr>
              <a:t>stáča</a:t>
            </a:r>
            <a:r>
              <a:rPr lang="cs-CZ" sz="2000" b="0" i="0" u="none" strike="noStrike" dirty="0">
                <a:effectLst/>
                <a:latin typeface="system-ui"/>
              </a:rPr>
              <a:t> a </a:t>
            </a:r>
            <a:r>
              <a:rPr lang="cs-CZ" sz="2000" b="0" i="0" u="none" strike="noStrike" dirty="0" err="1">
                <a:effectLst/>
                <a:latin typeface="system-ui"/>
              </a:rPr>
              <a:t>vytvorí</a:t>
            </a:r>
            <a:r>
              <a:rPr lang="cs-CZ" sz="2000" b="0" i="0" u="none" strike="noStrike" dirty="0">
                <a:effectLst/>
                <a:latin typeface="system-ui"/>
              </a:rPr>
              <a:t> ohyb </a:t>
            </a:r>
            <a:r>
              <a:rPr lang="cs-CZ" sz="2000" b="1" i="0" u="none" strike="noStrike" dirty="0" err="1">
                <a:effectLst/>
                <a:latin typeface="system-ui"/>
              </a:rPr>
              <a:t>geniculum</a:t>
            </a:r>
            <a:r>
              <a:rPr lang="cs-CZ" sz="2000" b="1" i="0" u="none" strike="noStrike" dirty="0">
                <a:effectLst/>
                <a:latin typeface="system-ui"/>
              </a:rPr>
              <a:t> nervi </a:t>
            </a:r>
            <a:r>
              <a:rPr lang="cs-CZ" sz="2000" b="1" i="0" u="none" strike="noStrike" dirty="0" err="1">
                <a:effectLst/>
                <a:latin typeface="system-ui"/>
              </a:rPr>
              <a:t>facialis</a:t>
            </a:r>
            <a:r>
              <a:rPr lang="cs-CZ" sz="2000" b="0" i="0" u="none" strike="noStrike" dirty="0">
                <a:effectLst/>
                <a:latin typeface="system-ui"/>
              </a:rPr>
              <a:t>, kde leží aj malé ganglion </a:t>
            </a:r>
            <a:r>
              <a:rPr lang="cs-CZ" sz="2000" b="0" i="0" u="none" strike="noStrike" dirty="0" err="1">
                <a:effectLst/>
                <a:latin typeface="system-ui"/>
              </a:rPr>
              <a:t>geniculi</a:t>
            </a:r>
            <a:r>
              <a:rPr lang="cs-CZ" sz="2000" b="0" i="0" u="none" strike="noStrike" dirty="0">
                <a:effectLst/>
                <a:latin typeface="system-ui"/>
              </a:rPr>
              <a:t> </a:t>
            </a:r>
          </a:p>
          <a:p>
            <a:pPr algn="l"/>
            <a:r>
              <a:rPr lang="cs-CZ" sz="2000" dirty="0">
                <a:latin typeface="system-ui"/>
              </a:rPr>
              <a:t>- dorzálně a </a:t>
            </a:r>
            <a:r>
              <a:rPr lang="cs-CZ" sz="2000" b="0" i="0" u="none" strike="noStrike" dirty="0">
                <a:effectLst/>
                <a:latin typeface="system-ui"/>
              </a:rPr>
              <a:t>nakonec </a:t>
            </a:r>
            <a:r>
              <a:rPr lang="cs-CZ" sz="2000" b="0" i="1" u="none" strike="noStrike" dirty="0">
                <a:effectLst/>
                <a:latin typeface="system-ui"/>
              </a:rPr>
              <a:t>kaudálně</a:t>
            </a:r>
            <a:r>
              <a:rPr lang="cs-CZ" sz="2000" b="0" i="0" u="none" strike="noStrike" dirty="0">
                <a:effectLst/>
                <a:latin typeface="system-ui"/>
              </a:rPr>
              <a:t> a vystupuje z lebky ve </a:t>
            </a:r>
            <a:r>
              <a:rPr lang="cs-CZ" sz="2000" b="1" i="1" u="none" strike="noStrike" dirty="0" err="1">
                <a:effectLst/>
                <a:latin typeface="system-ui"/>
              </a:rPr>
              <a:t>foramen</a:t>
            </a:r>
            <a:r>
              <a:rPr lang="cs-CZ" sz="2000" b="1" i="1" u="none" strike="noStrike" dirty="0">
                <a:effectLst/>
                <a:latin typeface="system-ui"/>
              </a:rPr>
              <a:t> </a:t>
            </a:r>
            <a:r>
              <a:rPr lang="cs-CZ" sz="2000" b="1" i="1" u="none" strike="noStrike" dirty="0" err="1">
                <a:effectLst/>
                <a:latin typeface="system-ui"/>
              </a:rPr>
              <a:t>stylomastoideum</a:t>
            </a:r>
            <a:endParaRPr lang="cs-CZ" sz="2000" dirty="0">
              <a:latin typeface="system-ui"/>
            </a:endParaRPr>
          </a:p>
          <a:p>
            <a:pPr algn="l"/>
            <a:r>
              <a:rPr lang="cs-CZ" sz="2000" b="0" i="0" u="none" strike="noStrike" dirty="0">
                <a:effectLst/>
                <a:latin typeface="system-ui"/>
              </a:rPr>
              <a:t>- vstupuje zezadu do </a:t>
            </a:r>
            <a:r>
              <a:rPr lang="cs-CZ" sz="2000" b="1" i="0" u="none" strike="noStrike" dirty="0">
                <a:effectLst/>
                <a:latin typeface="system-ui"/>
                <a:hlinkClick r:id="rId2" tooltip="Glandula parot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glandula parotis</a:t>
            </a:r>
            <a:r>
              <a:rPr lang="cs-CZ" sz="2000" b="0" i="0" u="none" strike="noStrike" dirty="0">
                <a:effectLst/>
                <a:latin typeface="system-ui"/>
              </a:rPr>
              <a:t> a vytváří </a:t>
            </a:r>
            <a:r>
              <a:rPr lang="cs-CZ" sz="2000" b="0" i="1" u="none" strike="noStrike" dirty="0">
                <a:effectLst/>
                <a:latin typeface="system-ui"/>
              </a:rPr>
              <a:t>plexus </a:t>
            </a:r>
            <a:r>
              <a:rPr lang="cs-CZ" sz="2000" b="0" i="1" u="none" strike="noStrike" dirty="0" err="1">
                <a:effectLst/>
                <a:latin typeface="system-ui"/>
              </a:rPr>
              <a:t>parotideus</a:t>
            </a:r>
            <a:endParaRPr lang="cs-CZ" sz="2000" dirty="0">
              <a:latin typeface="system-ui"/>
            </a:endParaRPr>
          </a:p>
          <a:p>
            <a:pPr algn="l"/>
            <a:r>
              <a:rPr lang="cs-CZ" sz="2000" dirty="0">
                <a:latin typeface="system-ui"/>
              </a:rPr>
              <a:t>- d</a:t>
            </a:r>
            <a:r>
              <a:rPr lang="cs-CZ" sz="2000" b="0" i="0" u="none" strike="noStrike" dirty="0">
                <a:effectLst/>
                <a:latin typeface="system-ui"/>
              </a:rPr>
              <a:t>ělí se na horní a dolní větev, pro mimické svaly horní a dolní poloviny obličeje</a:t>
            </a:r>
          </a:p>
          <a:p>
            <a:pPr algn="l"/>
            <a:r>
              <a:rPr lang="cs-CZ" sz="2000" dirty="0">
                <a:latin typeface="system-ui"/>
              </a:rPr>
              <a:t>- v</a:t>
            </a:r>
            <a:r>
              <a:rPr lang="cs-CZ" sz="2000" b="0" i="0" u="none" strike="noStrike" dirty="0">
                <a:effectLst/>
                <a:latin typeface="system-ui"/>
              </a:rPr>
              <a:t> </a:t>
            </a:r>
            <a:r>
              <a:rPr lang="cs-CZ" sz="2000" b="0" i="1" u="none" strike="noStrike" dirty="0" err="1">
                <a:effectLst/>
                <a:latin typeface="system-ui"/>
              </a:rPr>
              <a:t>geniculum</a:t>
            </a:r>
            <a:r>
              <a:rPr lang="cs-CZ" sz="2000" b="0" i="0" u="none" strike="noStrike" dirty="0">
                <a:effectLst/>
                <a:latin typeface="system-ui"/>
              </a:rPr>
              <a:t> (přechod </a:t>
            </a:r>
            <a:r>
              <a:rPr lang="cs-CZ" sz="2000" b="0" i="0" u="none" strike="noStrike" dirty="0" err="1">
                <a:effectLst/>
                <a:latin typeface="system-ui"/>
              </a:rPr>
              <a:t>ventrání</a:t>
            </a:r>
            <a:r>
              <a:rPr lang="cs-CZ" sz="2000" b="0" i="0" u="none" strike="noStrike" dirty="0">
                <a:effectLst/>
                <a:latin typeface="system-ui"/>
              </a:rPr>
              <a:t> a </a:t>
            </a:r>
            <a:r>
              <a:rPr lang="cs-CZ" sz="2000" b="0" i="0" u="none" strike="noStrike" dirty="0" err="1">
                <a:effectLst/>
                <a:latin typeface="system-ui"/>
              </a:rPr>
              <a:t>dorsolaterární</a:t>
            </a:r>
            <a:r>
              <a:rPr lang="cs-CZ" sz="2000" b="0" i="0" u="none" strike="noStrike" dirty="0">
                <a:effectLst/>
                <a:latin typeface="system-ui"/>
              </a:rPr>
              <a:t> části) je uloženo </a:t>
            </a:r>
            <a:r>
              <a:rPr lang="cs-CZ" sz="2000" b="1" i="0" u="none" strike="noStrike" dirty="0">
                <a:effectLst/>
                <a:latin typeface="system-ui"/>
              </a:rPr>
              <a:t>chuťové</a:t>
            </a:r>
            <a:r>
              <a:rPr lang="cs-CZ" sz="2000" b="0" i="0" u="none" strike="noStrike" dirty="0">
                <a:effectLst/>
                <a:latin typeface="system-ui"/>
              </a:rPr>
              <a:t> ganglion (</a:t>
            </a:r>
            <a:r>
              <a:rPr lang="cs-CZ" sz="2000" b="1" i="0" u="none" strike="noStrike" dirty="0">
                <a:effectLst/>
                <a:latin typeface="system-ui"/>
              </a:rPr>
              <a:t>ganglion </a:t>
            </a:r>
            <a:r>
              <a:rPr lang="cs-CZ" sz="2000" b="1" i="0" u="none" strike="noStrike" dirty="0" err="1">
                <a:effectLst/>
                <a:latin typeface="system-ui"/>
              </a:rPr>
              <a:t>geniculi</a:t>
            </a:r>
            <a:r>
              <a:rPr lang="cs-CZ" sz="2000" b="0" i="0" u="none" strike="noStrike" dirty="0">
                <a:effectLst/>
                <a:latin typeface="system-ui"/>
              </a:rPr>
              <a:t>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44E8B9F-802F-BD4F-8578-02E665EFC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02" y="2073258"/>
            <a:ext cx="5204299" cy="39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41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009F00-E0A7-5647-9DAD-A04A6AC64F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B71980-C4CE-764C-9BCB-CEB2A759F5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93C9A9-27DD-3448-854D-4CC838D4F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299" y="1187448"/>
            <a:ext cx="11361600" cy="1171580"/>
          </a:xfrm>
        </p:spPr>
        <p:txBody>
          <a:bodyPr/>
          <a:lstStyle/>
          <a:p>
            <a:r>
              <a:rPr lang="cs-CZ" dirty="0"/>
              <a:t>Průběh </a:t>
            </a:r>
            <a:r>
              <a:rPr lang="cs-CZ" dirty="0" err="1"/>
              <a:t>n.VII</a:t>
            </a:r>
            <a:r>
              <a:rPr lang="cs-CZ" dirty="0"/>
              <a:t> v pyramidě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D11863A-E160-8C4C-85A5-47706594C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2145098"/>
            <a:ext cx="11361600" cy="698497"/>
          </a:xfrm>
        </p:spPr>
        <p:txBody>
          <a:bodyPr/>
          <a:lstStyle/>
          <a:p>
            <a:r>
              <a:rPr lang="cs-CZ" b="1" dirty="0"/>
              <a:t>n. </a:t>
            </a:r>
            <a:r>
              <a:rPr lang="cs-CZ" b="1" dirty="0" err="1"/>
              <a:t>petrosus</a:t>
            </a:r>
            <a:r>
              <a:rPr lang="cs-CZ" b="1" dirty="0"/>
              <a:t> major </a:t>
            </a:r>
            <a:r>
              <a:rPr lang="cs-CZ" dirty="0"/>
              <a:t>– parasympatické vlákna do </a:t>
            </a:r>
            <a:r>
              <a:rPr lang="cs-CZ" dirty="0" err="1"/>
              <a:t>gll</a:t>
            </a:r>
            <a:r>
              <a:rPr lang="cs-CZ" dirty="0"/>
              <a:t>. </a:t>
            </a:r>
            <a:r>
              <a:rPr lang="cs-CZ" dirty="0" err="1"/>
              <a:t>lacrimalis</a:t>
            </a:r>
            <a:r>
              <a:rPr lang="cs-CZ" dirty="0"/>
              <a:t>, </a:t>
            </a:r>
            <a:r>
              <a:rPr lang="cs-CZ" dirty="0" err="1"/>
              <a:t>nasales</a:t>
            </a:r>
            <a:r>
              <a:rPr lang="cs-CZ" dirty="0"/>
              <a:t>, </a:t>
            </a:r>
            <a:r>
              <a:rPr lang="cs-CZ" dirty="0" err="1"/>
              <a:t>palatinae</a:t>
            </a:r>
            <a:endParaRPr lang="cs-CZ" dirty="0"/>
          </a:p>
          <a:p>
            <a:endParaRPr lang="cs-CZ" dirty="0"/>
          </a:p>
          <a:p>
            <a:r>
              <a:rPr lang="cs-CZ" b="1" dirty="0" err="1"/>
              <a:t>n.stapedius</a:t>
            </a:r>
            <a:r>
              <a:rPr lang="cs-CZ" b="1" dirty="0"/>
              <a:t> </a:t>
            </a:r>
            <a:r>
              <a:rPr lang="cs-CZ" dirty="0"/>
              <a:t>– m. </a:t>
            </a:r>
            <a:r>
              <a:rPr lang="cs-CZ" dirty="0" err="1"/>
              <a:t>stapedius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b="1" dirty="0"/>
              <a:t>chorda </a:t>
            </a:r>
            <a:r>
              <a:rPr lang="cs-CZ" b="1" dirty="0" err="1"/>
              <a:t>tympani</a:t>
            </a:r>
            <a:r>
              <a:rPr lang="cs-CZ" b="1" dirty="0"/>
              <a:t> </a:t>
            </a:r>
            <a:r>
              <a:rPr lang="cs-CZ" dirty="0"/>
              <a:t>– parasympatické </a:t>
            </a:r>
            <a:r>
              <a:rPr lang="cs-CZ" dirty="0" err="1"/>
              <a:t>vlálkna</a:t>
            </a:r>
            <a:r>
              <a:rPr lang="cs-CZ" dirty="0"/>
              <a:t> do </a:t>
            </a:r>
            <a:r>
              <a:rPr lang="cs-CZ" dirty="0" err="1"/>
              <a:t>gll</a:t>
            </a:r>
            <a:r>
              <a:rPr lang="cs-CZ" dirty="0"/>
              <a:t>. </a:t>
            </a:r>
            <a:r>
              <a:rPr lang="cs-CZ" dirty="0" err="1"/>
              <a:t>linguales</a:t>
            </a:r>
            <a:r>
              <a:rPr lang="cs-CZ" dirty="0"/>
              <a:t>, </a:t>
            </a:r>
            <a:r>
              <a:rPr lang="cs-CZ" dirty="0" err="1"/>
              <a:t>submandibularis</a:t>
            </a:r>
            <a:r>
              <a:rPr lang="cs-CZ" dirty="0"/>
              <a:t>, </a:t>
            </a:r>
            <a:r>
              <a:rPr lang="cs-CZ" dirty="0" err="1"/>
              <a:t>sublingualis</a:t>
            </a:r>
            <a:r>
              <a:rPr lang="cs-CZ" dirty="0"/>
              <a:t> + chuť z </a:t>
            </a:r>
            <a:r>
              <a:rPr lang="cs-CZ" dirty="0" err="1"/>
              <a:t>předných</a:t>
            </a:r>
            <a:r>
              <a:rPr lang="cs-CZ" dirty="0"/>
              <a:t> 2/3 jazyka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9126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EBF4D4-B83F-7146-B8E5-4D1545F614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372775" y="5565907"/>
            <a:ext cx="7920000" cy="252000"/>
          </a:xfrm>
        </p:spPr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00E22F-E738-B744-B88D-8202FA2369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7D1ACAF-8210-DB4E-BA58-55FBEAB75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1773238"/>
            <a:ext cx="11361600" cy="698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výstup z pyramidy: </a:t>
            </a:r>
            <a:r>
              <a:rPr lang="cs-CZ" sz="2000" b="1" i="1" dirty="0" err="1"/>
              <a:t>foramen</a:t>
            </a:r>
            <a:r>
              <a:rPr lang="cs-CZ" sz="2000" b="1" i="1" dirty="0"/>
              <a:t> </a:t>
            </a:r>
            <a:r>
              <a:rPr lang="cs-CZ" sz="2000" b="1" i="1" dirty="0" err="1"/>
              <a:t>stylomastoideum</a:t>
            </a:r>
            <a:r>
              <a:rPr lang="cs-CZ" sz="2000" b="1" i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vzápětí vstupuje do </a:t>
            </a:r>
            <a:r>
              <a:rPr lang="cs-CZ" sz="2000" i="1" dirty="0" err="1"/>
              <a:t>glandula</a:t>
            </a:r>
            <a:r>
              <a:rPr lang="cs-CZ" sz="2000" i="1" dirty="0"/>
              <a:t> </a:t>
            </a:r>
            <a:r>
              <a:rPr lang="cs-CZ" sz="2000" i="1" dirty="0" err="1"/>
              <a:t>parotis</a:t>
            </a:r>
            <a:r>
              <a:rPr lang="cs-CZ" sz="2000" i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 parenchymu žlázy vytváří </a:t>
            </a:r>
            <a:r>
              <a:rPr lang="cs-CZ" sz="2000" b="1" i="1" dirty="0"/>
              <a:t>plexus </a:t>
            </a:r>
            <a:r>
              <a:rPr lang="cs-CZ" sz="2000" b="1" i="1" dirty="0" err="1"/>
              <a:t>parotideus</a:t>
            </a:r>
            <a:endParaRPr lang="cs-CZ" sz="2000" b="1" i="1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812C864-ADE3-0946-A6CE-85A607F2E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53" y="3168971"/>
            <a:ext cx="5927307" cy="2396936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B46BB707-4462-5449-9518-CC25DF39774F}"/>
              </a:ext>
            </a:extLst>
          </p:cNvPr>
          <p:cNvGrpSpPr/>
          <p:nvPr/>
        </p:nvGrpSpPr>
        <p:grpSpPr>
          <a:xfrm>
            <a:off x="7139497" y="971050"/>
            <a:ext cx="4622617" cy="5247494"/>
            <a:chOff x="6360158" y="803170"/>
            <a:chExt cx="5401429" cy="5639587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EE3404D3-CC60-C747-B3D1-15A6C7622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158" y="803170"/>
              <a:ext cx="5401429" cy="5639587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D2C21B53-7773-344F-8B55-CFF629DDA0B0}"/>
                </a:ext>
              </a:extLst>
            </p:cNvPr>
            <p:cNvSpPr/>
            <p:nvPr/>
          </p:nvSpPr>
          <p:spPr>
            <a:xfrm>
              <a:off x="10847187" y="5504873"/>
              <a:ext cx="914400" cy="937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761BB481-A5D5-5743-87D0-50A13DFC373C}"/>
                </a:ext>
              </a:extLst>
            </p:cNvPr>
            <p:cNvSpPr/>
            <p:nvPr/>
          </p:nvSpPr>
          <p:spPr>
            <a:xfrm>
              <a:off x="11480799" y="1034473"/>
              <a:ext cx="280787" cy="267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9484560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E82F93-4087-B945-9347-1401E60ACE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A4A2AF-F943-5742-95B1-02E6E4CB3B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B59A10-7FC4-A947-BE0B-77A0DBAD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1881F0D-5408-E84A-8D1E-20BD915E53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4FBC061-DFE7-C646-86B4-C486D104FC5D}"/>
              </a:ext>
            </a:extLst>
          </p:cNvPr>
          <p:cNvSpPr txBox="1"/>
          <p:nvPr/>
        </p:nvSpPr>
        <p:spPr>
          <a:xfrm>
            <a:off x="6865750" y="1131664"/>
            <a:ext cx="62761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00B050"/>
                </a:solidFill>
              </a:rPr>
              <a:t>1. Rami </a:t>
            </a:r>
            <a:r>
              <a:rPr lang="cs-CZ" sz="2000" b="1" i="1" dirty="0" err="1">
                <a:solidFill>
                  <a:srgbClr val="00B050"/>
                </a:solidFill>
              </a:rPr>
              <a:t>temporales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2000" dirty="0">
                <a:solidFill>
                  <a:srgbClr val="00B050"/>
                </a:solidFill>
              </a:rPr>
              <a:t>- mimické svaly čela a </a:t>
            </a:r>
            <a:r>
              <a:rPr lang="cs-CZ" sz="2000" dirty="0" err="1">
                <a:solidFill>
                  <a:srgbClr val="00B050"/>
                </a:solidFill>
              </a:rPr>
              <a:t>regio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temporalis</a:t>
            </a:r>
            <a:endParaRPr lang="cs-CZ" sz="2000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endParaRPr lang="cs-CZ" sz="2000" dirty="0">
              <a:solidFill>
                <a:srgbClr val="9100DC"/>
              </a:solidFill>
            </a:endParaRPr>
          </a:p>
          <a:p>
            <a:r>
              <a:rPr lang="cs-CZ" sz="2000" b="1" i="1" dirty="0">
                <a:solidFill>
                  <a:srgbClr val="9100DC"/>
                </a:solidFill>
              </a:rPr>
              <a:t>2. Rami </a:t>
            </a:r>
            <a:r>
              <a:rPr lang="cs-CZ" sz="2000" b="1" i="1" dirty="0" err="1">
                <a:solidFill>
                  <a:srgbClr val="9100DC"/>
                </a:solidFill>
              </a:rPr>
              <a:t>zygomatici</a:t>
            </a:r>
            <a:r>
              <a:rPr lang="cs-CZ" sz="2000" b="1" i="1" dirty="0">
                <a:solidFill>
                  <a:srgbClr val="9100DC"/>
                </a:solidFill>
              </a:rPr>
              <a:t> </a:t>
            </a:r>
          </a:p>
          <a:p>
            <a:r>
              <a:rPr lang="cs-CZ" sz="2000" dirty="0">
                <a:solidFill>
                  <a:srgbClr val="9100DC"/>
                </a:solidFill>
              </a:rPr>
              <a:t>- </a:t>
            </a:r>
            <a:r>
              <a:rPr lang="cs-CZ" sz="2000" i="1" dirty="0">
                <a:solidFill>
                  <a:srgbClr val="9100DC"/>
                </a:solidFill>
              </a:rPr>
              <a:t>m. </a:t>
            </a:r>
            <a:r>
              <a:rPr lang="cs-CZ" sz="2000" i="1" dirty="0" err="1">
                <a:solidFill>
                  <a:srgbClr val="9100DC"/>
                </a:solidFill>
              </a:rPr>
              <a:t>orbicularis</a:t>
            </a:r>
            <a:r>
              <a:rPr lang="cs-CZ" sz="2000" i="1" dirty="0">
                <a:solidFill>
                  <a:srgbClr val="9100DC"/>
                </a:solidFill>
              </a:rPr>
              <a:t> </a:t>
            </a:r>
            <a:r>
              <a:rPr lang="cs-CZ" sz="2000" i="1" dirty="0" err="1">
                <a:solidFill>
                  <a:srgbClr val="9100DC"/>
                </a:solidFill>
              </a:rPr>
              <a:t>oculi</a:t>
            </a:r>
            <a:r>
              <a:rPr lang="cs-CZ" sz="2000" dirty="0">
                <a:solidFill>
                  <a:srgbClr val="9100DC"/>
                </a:solidFill>
              </a:rPr>
              <a:t>, </a:t>
            </a:r>
            <a:r>
              <a:rPr lang="cs-CZ" sz="2000" i="1" dirty="0">
                <a:solidFill>
                  <a:srgbClr val="9100DC"/>
                </a:solidFill>
              </a:rPr>
              <a:t>mm. </a:t>
            </a:r>
            <a:r>
              <a:rPr lang="cs-CZ" sz="2000" i="1" dirty="0" err="1">
                <a:solidFill>
                  <a:srgbClr val="9100DC"/>
                </a:solidFill>
              </a:rPr>
              <a:t>zygomatici</a:t>
            </a:r>
            <a:r>
              <a:rPr lang="cs-CZ" sz="2000" i="1" dirty="0">
                <a:solidFill>
                  <a:srgbClr val="9100DC"/>
                </a:solidFill>
              </a:rPr>
              <a:t> </a:t>
            </a:r>
            <a:r>
              <a:rPr lang="cs-CZ" sz="2000" dirty="0">
                <a:solidFill>
                  <a:srgbClr val="9100DC"/>
                </a:solidFill>
              </a:rPr>
              <a:t>a</a:t>
            </a:r>
          </a:p>
          <a:p>
            <a:r>
              <a:rPr lang="cs-CZ" sz="2000" dirty="0">
                <a:solidFill>
                  <a:srgbClr val="9100DC"/>
                </a:solidFill>
              </a:rPr>
              <a:t>  svaly nosu</a:t>
            </a:r>
          </a:p>
          <a:p>
            <a:endParaRPr lang="cs-CZ" sz="2000" dirty="0">
              <a:solidFill>
                <a:srgbClr val="7030A0"/>
              </a:solidFill>
            </a:endParaRPr>
          </a:p>
          <a:p>
            <a:r>
              <a:rPr lang="cs-CZ" sz="2000" b="1" i="1" dirty="0">
                <a:solidFill>
                  <a:srgbClr val="FFC000"/>
                </a:solidFill>
              </a:rPr>
              <a:t>3. Rami </a:t>
            </a:r>
            <a:r>
              <a:rPr lang="cs-CZ" sz="2000" b="1" i="1" dirty="0" err="1">
                <a:solidFill>
                  <a:srgbClr val="FFC000"/>
                </a:solidFill>
              </a:rPr>
              <a:t>buccales</a:t>
            </a:r>
            <a:r>
              <a:rPr lang="cs-CZ" sz="2000" b="1" i="1" dirty="0">
                <a:solidFill>
                  <a:srgbClr val="FFC000"/>
                </a:solidFill>
              </a:rPr>
              <a:t> </a:t>
            </a:r>
          </a:p>
          <a:p>
            <a:r>
              <a:rPr lang="cs-CZ" sz="2000" dirty="0">
                <a:solidFill>
                  <a:srgbClr val="FFC000"/>
                </a:solidFill>
              </a:rPr>
              <a:t>- svaly tváře a horního rtu</a:t>
            </a:r>
          </a:p>
          <a:p>
            <a:pPr marL="285750" indent="-285750">
              <a:buFontTx/>
              <a:buChar char="-"/>
            </a:pPr>
            <a:endParaRPr lang="cs-CZ" sz="2000" dirty="0">
              <a:solidFill>
                <a:srgbClr val="FFC000"/>
              </a:solidFill>
            </a:endParaRPr>
          </a:p>
          <a:p>
            <a:r>
              <a:rPr lang="cs-CZ" sz="2000" b="1" i="1" dirty="0">
                <a:solidFill>
                  <a:srgbClr val="00B0F0"/>
                </a:solidFill>
              </a:rPr>
              <a:t>4. </a:t>
            </a:r>
            <a:r>
              <a:rPr lang="cs-CZ" sz="2000" b="1" i="1" dirty="0" err="1">
                <a:solidFill>
                  <a:srgbClr val="00B0F0"/>
                </a:solidFill>
              </a:rPr>
              <a:t>Ramus</a:t>
            </a:r>
            <a:r>
              <a:rPr lang="cs-CZ" sz="2000" b="1" i="1" dirty="0">
                <a:solidFill>
                  <a:srgbClr val="00B0F0"/>
                </a:solidFill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</a:rPr>
              <a:t>marginalis</a:t>
            </a:r>
            <a:r>
              <a:rPr lang="cs-CZ" sz="2000" b="1" i="1" dirty="0">
                <a:solidFill>
                  <a:srgbClr val="00B0F0"/>
                </a:solidFill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</a:rPr>
              <a:t>mandibulae</a:t>
            </a:r>
            <a:r>
              <a:rPr lang="cs-CZ" sz="20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2000" dirty="0">
                <a:solidFill>
                  <a:srgbClr val="00B0F0"/>
                </a:solidFill>
              </a:rPr>
              <a:t>- svaly brady a dolního rtu</a:t>
            </a:r>
          </a:p>
          <a:p>
            <a:pPr marL="285750" indent="-285750">
              <a:buFontTx/>
              <a:buChar char="-"/>
            </a:pPr>
            <a:endParaRPr lang="cs-CZ" sz="20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5. </a:t>
            </a:r>
            <a:r>
              <a:rPr lang="cs-CZ" sz="2000" b="1" i="1" dirty="0" err="1">
                <a:solidFill>
                  <a:schemeClr val="accent3">
                    <a:lumMod val="75000"/>
                  </a:schemeClr>
                </a:solidFill>
              </a:rPr>
              <a:t>Ramus</a:t>
            </a: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3">
                    <a:lumMod val="75000"/>
                  </a:schemeClr>
                </a:solidFill>
              </a:rPr>
              <a:t>colli</a:t>
            </a: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r>
              <a:rPr lang="cs-CZ" sz="2000" dirty="0">
                <a:solidFill>
                  <a:schemeClr val="accent3">
                    <a:lumMod val="75000"/>
                  </a:schemeClr>
                </a:solidFill>
              </a:rPr>
              <a:t>- </a:t>
            </a:r>
            <a:r>
              <a:rPr lang="cs-CZ" sz="2000" i="1" dirty="0">
                <a:solidFill>
                  <a:schemeClr val="accent3">
                    <a:lumMod val="75000"/>
                  </a:schemeClr>
                </a:solidFill>
              </a:rPr>
              <a:t>m. </a:t>
            </a:r>
            <a:r>
              <a:rPr lang="cs-CZ" sz="2000" i="1" dirty="0" err="1">
                <a:solidFill>
                  <a:schemeClr val="accent3">
                    <a:lumMod val="75000"/>
                  </a:schemeClr>
                </a:solidFill>
              </a:rPr>
              <a:t>platysma</a:t>
            </a:r>
            <a:r>
              <a:rPr lang="cs-CZ" sz="20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cs-CZ" sz="2000" i="1" dirty="0" err="1">
                <a:solidFill>
                  <a:schemeClr val="accent3">
                    <a:lumMod val="75000"/>
                  </a:schemeClr>
                </a:solidFill>
              </a:rPr>
              <a:t>ansa</a:t>
            </a:r>
            <a:r>
              <a:rPr lang="cs-CZ" sz="20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2000" i="1" dirty="0" err="1">
                <a:solidFill>
                  <a:schemeClr val="accent3">
                    <a:lumMod val="75000"/>
                  </a:schemeClr>
                </a:solidFill>
              </a:rPr>
              <a:t>cervicalis</a:t>
            </a:r>
            <a:r>
              <a:rPr lang="cs-CZ" sz="20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2000" i="1" dirty="0" err="1">
                <a:solidFill>
                  <a:schemeClr val="accent3">
                    <a:lumMod val="75000"/>
                  </a:schemeClr>
                </a:solidFill>
              </a:rPr>
              <a:t>superficialis</a:t>
            </a:r>
            <a:endParaRPr lang="cs-CZ" sz="2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70CC2A-8FDB-4144-9C67-8DA2D9873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4" y="1573300"/>
            <a:ext cx="6271142" cy="42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317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31A054-0521-6849-801D-1D123BD83F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446C07-499F-8640-9FF3-B4E266A277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4B69E1-AA0D-DA4C-BE7C-5DE33E3F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227D779-7C4A-C54A-95D5-39DF45B1DC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Obsah obrázku zelenina&#10;&#10;Popis byl vytvořen automaticky">
            <a:extLst>
              <a:ext uri="{FF2B5EF4-FFF2-40B4-BE49-F238E27FC236}">
                <a16:creationId xmlns:a16="http://schemas.microsoft.com/office/drawing/2014/main" id="{55E744D2-38DD-3D4B-BADC-FDD6B6F0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86" y="1774960"/>
            <a:ext cx="2761419" cy="39381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5A6AEF-AF52-674E-A2B3-EF4ADB556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86" y="1543050"/>
            <a:ext cx="7639912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96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8ADFDA7-1934-1746-BEA2-A41E0D2DDF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F3A54F-8F17-F442-9926-86DF43FB1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931E27-ABBA-8847-BC64-F9C0B179A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335" y="1125538"/>
            <a:ext cx="11361600" cy="1171580"/>
          </a:xfrm>
        </p:spPr>
        <p:txBody>
          <a:bodyPr/>
          <a:lstStyle/>
          <a:p>
            <a:r>
              <a:rPr lang="cs-CZ" dirty="0"/>
              <a:t>Symptomatologie léze </a:t>
            </a:r>
            <a:r>
              <a:rPr lang="cs-CZ" dirty="0" err="1"/>
              <a:t>n.VII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6CE5351-523E-8E43-8C97-806C68ED6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400" y="2019300"/>
            <a:ext cx="11361600" cy="698497"/>
          </a:xfrm>
        </p:spPr>
        <p:txBody>
          <a:bodyPr/>
          <a:lstStyle/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paréza</a:t>
            </a:r>
            <a:r>
              <a:rPr lang="en-US" sz="2400" dirty="0"/>
              <a:t> </a:t>
            </a:r>
            <a:r>
              <a:rPr lang="en-US" sz="2400" dirty="0" err="1"/>
              <a:t>mimických</a:t>
            </a:r>
            <a:r>
              <a:rPr lang="en-US" sz="2400" dirty="0"/>
              <a:t> </a:t>
            </a:r>
            <a:r>
              <a:rPr lang="en-US" sz="2400" dirty="0" err="1"/>
              <a:t>svalů</a:t>
            </a:r>
            <a:r>
              <a:rPr lang="en-US" sz="2400" dirty="0"/>
              <a:t> </a:t>
            </a:r>
            <a:endParaRPr lang="cs-CZ" sz="24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err="1"/>
              <a:t>l</a:t>
            </a:r>
            <a:r>
              <a:rPr lang="cs-CZ" sz="2400" dirty="0" err="1"/>
              <a:t>agoftalmus</a:t>
            </a:r>
            <a:r>
              <a:rPr lang="cs-CZ" sz="2400" dirty="0"/>
              <a:t> - porucha postavení víček, oční štěrbina je trvale otevřena</a:t>
            </a:r>
            <a:endParaRPr lang="en-US" sz="24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a</a:t>
            </a:r>
            <a:r>
              <a:rPr lang="cs-CZ" sz="2400" dirty="0"/>
              <a:t>geusie – neschopnost vnímat chuťové podněty</a:t>
            </a:r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hyposekrece slin</a:t>
            </a:r>
          </a:p>
        </p:txBody>
      </p:sp>
      <p:pic>
        <p:nvPicPr>
          <p:cNvPr id="6" name="Grafický objekt 5" descr="Obrys zmateného obličeje se souvislou výplní">
            <a:extLst>
              <a:ext uri="{FF2B5EF4-FFF2-40B4-BE49-F238E27FC236}">
                <a16:creationId xmlns:a16="http://schemas.microsoft.com/office/drawing/2014/main" id="{99587997-288A-1C40-89F9-FE9C1405DE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5859" y="2884083"/>
            <a:ext cx="2512241" cy="2512241"/>
          </a:xfrm>
          <a:prstGeom prst="rect">
            <a:avLst/>
          </a:prstGeom>
        </p:spPr>
      </p:pic>
      <p:pic>
        <p:nvPicPr>
          <p:cNvPr id="7" name="Grafický objekt 6" descr="Obrys plačícího obličeje se souvislou výplní">
            <a:extLst>
              <a:ext uri="{FF2B5EF4-FFF2-40B4-BE49-F238E27FC236}">
                <a16:creationId xmlns:a16="http://schemas.microsoft.com/office/drawing/2014/main" id="{379DA1B9-DE06-0A45-82C4-6139BB0C6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1764" y="4140203"/>
            <a:ext cx="2224236" cy="2224236"/>
          </a:xfrm>
          <a:prstGeom prst="rect">
            <a:avLst/>
          </a:prstGeom>
        </p:spPr>
      </p:pic>
      <p:pic>
        <p:nvPicPr>
          <p:cNvPr id="8" name="Grafický objekt 7" descr="Čokoláda se souvislou výplní">
            <a:extLst>
              <a:ext uri="{FF2B5EF4-FFF2-40B4-BE49-F238E27FC236}">
                <a16:creationId xmlns:a16="http://schemas.microsoft.com/office/drawing/2014/main" id="{F8AA2899-CB8D-AC41-AE87-A2E6D00075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6819" y="3611559"/>
            <a:ext cx="2342632" cy="234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5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1F0E26-27FD-7A44-B819-0BF976F16E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87B30D-6A40-404B-A1D4-8F4B8D383B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DE808C-65B6-6F4E-A271-3CAEF90AB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4" y="1773238"/>
            <a:ext cx="3479822" cy="420074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89BF711-4D1B-6A48-9CF7-390E1F114B43}"/>
              </a:ext>
            </a:extLst>
          </p:cNvPr>
          <p:cNvSpPr txBox="1"/>
          <p:nvPr/>
        </p:nvSpPr>
        <p:spPr>
          <a:xfrm>
            <a:off x="4395526" y="2613392"/>
            <a:ext cx="74722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18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cs-CZ" sz="1800" b="1" dirty="0">
                <a:solidFill>
                  <a:schemeClr val="bg1"/>
                </a:solidFill>
                <a:latin typeface="+mn-lt"/>
              </a:rPr>
              <a:t>Paréza </a:t>
            </a:r>
            <a:r>
              <a:rPr lang="cs-CZ" sz="1800" b="1" dirty="0" err="1">
                <a:solidFill>
                  <a:schemeClr val="bg1"/>
                </a:solidFill>
                <a:latin typeface="+mn-lt"/>
              </a:rPr>
              <a:t>ipsilaterálních</a:t>
            </a:r>
            <a:r>
              <a:rPr lang="cs-CZ" sz="1800" b="1" dirty="0">
                <a:solidFill>
                  <a:schemeClr val="bg1"/>
                </a:solidFill>
                <a:latin typeface="+mn-lt"/>
              </a:rPr>
              <a:t> mimických svalů (Bellova obrna)+ ageusie předních 2/3 jazyka + poruchou sekrece slin a slz</a:t>
            </a:r>
          </a:p>
          <a:p>
            <a:pPr algn="ctr"/>
            <a:endParaRPr lang="cs-CZ" sz="1800" b="1" dirty="0">
              <a:solidFill>
                <a:schemeClr val="bg1"/>
              </a:solidFill>
              <a:latin typeface="+mn-lt"/>
            </a:endParaRPr>
          </a:p>
          <a:p>
            <a:pPr algn="l"/>
            <a:endParaRPr lang="cs-CZ" sz="2800" dirty="0" err="1">
              <a:latin typeface="+mn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87EC614-8EB8-964A-A4E5-F6426BA8F6CC}"/>
              </a:ext>
            </a:extLst>
          </p:cNvPr>
          <p:cNvSpPr txBox="1"/>
          <p:nvPr/>
        </p:nvSpPr>
        <p:spPr>
          <a:xfrm>
            <a:off x="4990454" y="1125538"/>
            <a:ext cx="6006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3600" b="1" dirty="0">
                <a:solidFill>
                  <a:schemeClr val="bg1"/>
                </a:solidFill>
                <a:latin typeface="+mn-lt"/>
              </a:rPr>
              <a:t>Periferní paréza n. </a:t>
            </a:r>
            <a:r>
              <a:rPr lang="cs-CZ" sz="3600" b="1" dirty="0" err="1">
                <a:solidFill>
                  <a:schemeClr val="bg1"/>
                </a:solidFill>
                <a:latin typeface="+mn-lt"/>
              </a:rPr>
              <a:t>facialis</a:t>
            </a:r>
            <a:r>
              <a:rPr lang="cs-CZ" sz="36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4596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8AF6B5F-0D7A-7E4F-9766-B14CB55AAD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CF05EC-53AB-7D4E-A793-87000E18EC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F213D4-D6CB-A445-BC12-37B7C803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126" y="1125538"/>
            <a:ext cx="11361600" cy="1171580"/>
          </a:xfrm>
        </p:spPr>
        <p:txBody>
          <a:bodyPr/>
          <a:lstStyle/>
          <a:p>
            <a:r>
              <a:rPr lang="cs-CZ" dirty="0"/>
              <a:t>Centrální paréza n. </a:t>
            </a:r>
            <a:r>
              <a:rPr lang="cs-CZ" dirty="0" err="1"/>
              <a:t>facialis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044D5E3-716D-4842-AA43-581A4DE2B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019300"/>
            <a:ext cx="11361600" cy="698497"/>
          </a:xfrm>
        </p:spPr>
        <p:txBody>
          <a:bodyPr/>
          <a:lstStyle/>
          <a:p>
            <a:r>
              <a:rPr lang="cs-CZ" dirty="0"/>
              <a:t>… aneb proč se jeví periferní paréza n. VII dramatičtěji?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84C1E9-EA8B-8349-98D4-3A8DD872F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2854256"/>
            <a:ext cx="6055129" cy="262026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B810C41-CE82-3542-96D8-96447B3B2DA7}"/>
              </a:ext>
            </a:extLst>
          </p:cNvPr>
          <p:cNvSpPr txBox="1"/>
          <p:nvPr/>
        </p:nvSpPr>
        <p:spPr>
          <a:xfrm>
            <a:off x="6731387" y="2641580"/>
            <a:ext cx="53502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cs-CZ" dirty="0">
                <a:solidFill>
                  <a:schemeClr val="bg1"/>
                </a:solidFill>
                <a:latin typeface="+mn-lt"/>
              </a:rPr>
              <a:t>r</a:t>
            </a:r>
            <a:r>
              <a:rPr lang="cs-CZ" b="0" i="0" u="none" strike="noStrike" dirty="0">
                <a:solidFill>
                  <a:schemeClr val="bg1"/>
                </a:solidFill>
                <a:effectLst/>
                <a:latin typeface="+mn-lt"/>
              </a:rPr>
              <a:t>ozdílné nervové zásobení pro dolní (dolní část tváře) a horní větve (horní část tváře) n. </a:t>
            </a:r>
            <a:r>
              <a:rPr lang="cs-CZ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facialis</a:t>
            </a:r>
            <a:endParaRPr lang="cs-CZ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cs-CZ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</a:p>
          <a:p>
            <a:pPr marL="342900" indent="-342900" algn="l">
              <a:buFontTx/>
              <a:buChar char="-"/>
            </a:pPr>
            <a:r>
              <a:rPr lang="cs-CZ" b="1" i="0" u="none" strike="noStrike" dirty="0">
                <a:solidFill>
                  <a:schemeClr val="bg1"/>
                </a:solidFill>
                <a:effectLst/>
                <a:latin typeface="+mn-lt"/>
              </a:rPr>
              <a:t>horní část obličeje</a:t>
            </a:r>
            <a:r>
              <a:rPr lang="cs-CZ" b="0" i="0" u="none" strike="noStrike" dirty="0">
                <a:solidFill>
                  <a:schemeClr val="bg1"/>
                </a:solidFill>
                <a:effectLst/>
                <a:latin typeface="+mn-lt"/>
              </a:rPr>
              <a:t> je zásobeno z </a:t>
            </a:r>
            <a:r>
              <a:rPr lang="cs-CZ" b="1" i="0" u="none" strike="noStrike" dirty="0">
                <a:solidFill>
                  <a:schemeClr val="bg1"/>
                </a:solidFill>
                <a:effectLst/>
                <a:latin typeface="+mn-lt"/>
              </a:rPr>
              <a:t>obou hemisfér</a:t>
            </a:r>
          </a:p>
          <a:p>
            <a:pPr marL="342900" indent="-342900" algn="l">
              <a:buFontTx/>
              <a:buChar char="-"/>
            </a:pPr>
            <a:endParaRPr lang="cs-CZ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Tx/>
              <a:buChar char="-"/>
            </a:pPr>
            <a:r>
              <a:rPr lang="cs-CZ" b="1" i="0" u="none" strike="noStrike" dirty="0">
                <a:solidFill>
                  <a:schemeClr val="bg1"/>
                </a:solidFill>
                <a:effectLst/>
                <a:latin typeface="+mn-lt"/>
              </a:rPr>
              <a:t>dolní část obličeje</a:t>
            </a:r>
            <a:r>
              <a:rPr lang="cs-CZ" b="0" i="0" u="none" strike="noStrike" dirty="0">
                <a:solidFill>
                  <a:schemeClr val="bg1"/>
                </a:solidFill>
                <a:effectLst/>
                <a:latin typeface="+mn-lt"/>
              </a:rPr>
              <a:t> je zásobeno jen z </a:t>
            </a:r>
            <a:r>
              <a:rPr lang="cs-CZ" b="1" i="0" u="none" strike="noStrike" dirty="0">
                <a:solidFill>
                  <a:schemeClr val="bg1"/>
                </a:solidFill>
                <a:effectLst/>
                <a:latin typeface="+mn-lt"/>
              </a:rPr>
              <a:t>kontralaterální hemisféry</a:t>
            </a:r>
            <a:r>
              <a:rPr lang="cs-CZ" b="0" i="0" u="none" strike="noStrike" dirty="0">
                <a:solidFill>
                  <a:schemeClr val="bg1"/>
                </a:solidFill>
                <a:effectLst/>
                <a:latin typeface="+mn-lt"/>
              </a:rPr>
              <a:t> </a:t>
            </a:r>
            <a:endParaRPr lang="cs-CZ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04508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2A6CF88-DCB8-714B-A2B7-8E39C19E64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A20955-6118-3B47-AAA3-38A9D72D85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8F24A58-E144-E647-A1C0-19BA5367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480FB34-ACB0-2F4F-8011-4ED21AC940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DF9AD64A-2E02-084B-B1EF-D80DE4A75A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10" y="1034722"/>
            <a:ext cx="4802334" cy="4902866"/>
          </a:xfrm>
          <a:prstGeom prst="rect">
            <a:avLst/>
          </a:prstGeom>
        </p:spPr>
      </p:pic>
      <p:pic>
        <p:nvPicPr>
          <p:cNvPr id="7" name="Obrázek 6" descr="Obsah obrázku text, perokresba&#10;&#10;Popis byl vytvořen automaticky">
            <a:extLst>
              <a:ext uri="{FF2B5EF4-FFF2-40B4-BE49-F238E27FC236}">
                <a16:creationId xmlns:a16="http://schemas.microsoft.com/office/drawing/2014/main" id="{D14349C8-D519-654C-BA5D-C57DFAA706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13" y="1034723"/>
            <a:ext cx="2106282" cy="239427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Obrázek 7" descr="Obsah obrázku perokresba&#10;&#10;Popis byl vytvořen automaticky">
            <a:extLst>
              <a:ext uri="{FF2B5EF4-FFF2-40B4-BE49-F238E27FC236}">
                <a16:creationId xmlns:a16="http://schemas.microsoft.com/office/drawing/2014/main" id="{F6878F02-C9F2-864A-A1A0-2E66BC1BD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57" y="3678026"/>
            <a:ext cx="1946994" cy="232815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0D8D80D-CC12-F54C-90D7-A61377DEC6FE}"/>
              </a:ext>
            </a:extLst>
          </p:cNvPr>
          <p:cNvSpPr txBox="1"/>
          <p:nvPr/>
        </p:nvSpPr>
        <p:spPr>
          <a:xfrm>
            <a:off x="9142709" y="1768107"/>
            <a:ext cx="6098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u="sng" dirty="0">
                <a:solidFill>
                  <a:schemeClr val="bg1"/>
                </a:solidFill>
                <a:latin typeface="+mn-lt"/>
              </a:rPr>
              <a:t>Centrální paréza</a:t>
            </a:r>
          </a:p>
          <a:p>
            <a:r>
              <a:rPr lang="cs-CZ" sz="2000" dirty="0">
                <a:solidFill>
                  <a:schemeClr val="bg1"/>
                </a:solidFill>
                <a:latin typeface="+mn-lt"/>
              </a:rPr>
              <a:t>→ pokles koutku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D1F9A0E-7BA7-054D-AAA3-BA6EA757C9B3}"/>
              </a:ext>
            </a:extLst>
          </p:cNvPr>
          <p:cNvSpPr txBox="1"/>
          <p:nvPr/>
        </p:nvSpPr>
        <p:spPr>
          <a:xfrm>
            <a:off x="9245531" y="4125458"/>
            <a:ext cx="76239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u="sng" dirty="0">
                <a:solidFill>
                  <a:schemeClr val="bg1"/>
                </a:solidFill>
                <a:latin typeface="+mn-lt"/>
              </a:rPr>
              <a:t>Periferní paréza</a:t>
            </a:r>
          </a:p>
          <a:p>
            <a:r>
              <a:rPr lang="cs-CZ" sz="2000" dirty="0">
                <a:solidFill>
                  <a:schemeClr val="bg1"/>
                </a:solidFill>
                <a:latin typeface="+mn-lt"/>
              </a:rPr>
              <a:t>→ pokles koutku </a:t>
            </a:r>
          </a:p>
          <a:p>
            <a:r>
              <a:rPr lang="cs-CZ" sz="2000" dirty="0">
                <a:solidFill>
                  <a:schemeClr val="bg1"/>
                </a:solidFill>
                <a:latin typeface="+mn-lt"/>
              </a:rPr>
              <a:t>→ ptóza</a:t>
            </a:r>
          </a:p>
        </p:txBody>
      </p:sp>
    </p:spTree>
    <p:extLst>
      <p:ext uri="{BB962C8B-B14F-4D97-AF65-F5344CB8AC3E}">
        <p14:creationId xmlns:p14="http://schemas.microsoft.com/office/powerpoint/2010/main" val="1109212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797B60-5C2B-7246-9132-BDAB1EC2AB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9F8EFB-9EFB-284B-BB31-C2BC261194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BA8EB43-601B-994F-8158-FEB787792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122" y="2019300"/>
            <a:ext cx="4138878" cy="698497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/>
              <a:t>hyposmie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anosmie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/>
              <a:t>Kakosmie</a:t>
            </a:r>
            <a:r>
              <a:rPr lang="cs-CZ" dirty="0"/>
              <a:t> – normální vůně páchnou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/>
              <a:t>unciformní</a:t>
            </a:r>
            <a:r>
              <a:rPr lang="cs-CZ" dirty="0"/>
              <a:t> krize - jedna z forem epileptické aury, záchvat s halucinacemi, vyvoláno z oblasti </a:t>
            </a:r>
            <a:r>
              <a:rPr lang="cs-CZ" dirty="0" err="1"/>
              <a:t>uncus</a:t>
            </a:r>
            <a:r>
              <a:rPr lang="cs-CZ" dirty="0"/>
              <a:t> </a:t>
            </a:r>
            <a:r>
              <a:rPr lang="cs-CZ" dirty="0" err="1"/>
              <a:t>gyri</a:t>
            </a:r>
            <a:r>
              <a:rPr lang="cs-CZ" dirty="0"/>
              <a:t> </a:t>
            </a:r>
            <a:r>
              <a:rPr lang="cs-CZ" dirty="0" err="1"/>
              <a:t>hippocampi</a:t>
            </a:r>
            <a:r>
              <a:rPr lang="cs-CZ" dirty="0"/>
              <a:t> 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FE5A6383-DFA5-7044-BCBF-52D1AEF1C5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45" y="378087"/>
            <a:ext cx="6458655" cy="621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846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ADA66C-E1DE-2440-9250-4EBDBC999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37C691-E875-2345-9B2C-B8F8F73A9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012" y="1063193"/>
            <a:ext cx="3473772" cy="47259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26C7B34-F231-4644-9C2F-D3A8C4D63FC8}"/>
              </a:ext>
            </a:extLst>
          </p:cNvPr>
          <p:cNvSpPr txBox="1"/>
          <p:nvPr/>
        </p:nvSpPr>
        <p:spPr>
          <a:xfrm>
            <a:off x="2333476" y="414145"/>
            <a:ext cx="266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latin typeface="+mn-lt"/>
              </a:rPr>
              <a:t>Periferní obrna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FE5A890-1EB7-A041-99AB-C06C18F68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063193"/>
            <a:ext cx="3139268" cy="467153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632C289-84BB-4348-9E81-808F8D5357A7}"/>
              </a:ext>
            </a:extLst>
          </p:cNvPr>
          <p:cNvSpPr txBox="1"/>
          <p:nvPr/>
        </p:nvSpPr>
        <p:spPr>
          <a:xfrm>
            <a:off x="6405026" y="450576"/>
            <a:ext cx="2666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latin typeface="+mn-lt"/>
              </a:rPr>
              <a:t>Centrální obrna</a:t>
            </a:r>
          </a:p>
        </p:txBody>
      </p:sp>
    </p:spTree>
    <p:extLst>
      <p:ext uri="{BB962C8B-B14F-4D97-AF65-F5344CB8AC3E}">
        <p14:creationId xmlns:p14="http://schemas.microsoft.com/office/powerpoint/2010/main" val="3583799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825D71-A14F-5D4F-A37B-FC7AAF93A5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F4B79A-4B9C-1642-8F31-9196B6C675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7BC411-7306-634B-B311-1F140CB5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424" y="898523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vestibulocochlearis</a:t>
            </a:r>
            <a:r>
              <a:rPr lang="cs-CZ" dirty="0"/>
              <a:t>, </a:t>
            </a:r>
            <a:r>
              <a:rPr lang="cs-CZ" dirty="0" err="1"/>
              <a:t>sluchovorovnvážný</a:t>
            </a:r>
            <a:r>
              <a:rPr lang="cs-CZ" dirty="0"/>
              <a:t> nerv (VIII)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B3079E7-EDC4-5543-9E00-D6BFE8DEA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00" y="2370729"/>
            <a:ext cx="11361600" cy="698497"/>
          </a:xfrm>
        </p:spPr>
        <p:txBody>
          <a:bodyPr/>
          <a:lstStyle/>
          <a:p>
            <a:r>
              <a:rPr lang="cs-CZ" sz="3200" b="1" dirty="0"/>
              <a:t>Průběh </a:t>
            </a:r>
            <a:r>
              <a:rPr lang="cs-CZ" sz="3200" dirty="0"/>
              <a:t>– </a:t>
            </a:r>
            <a:r>
              <a:rPr lang="cs-CZ" dirty="0" err="1"/>
              <a:t>pontocerebrální</a:t>
            </a:r>
            <a:r>
              <a:rPr lang="cs-CZ" dirty="0"/>
              <a:t> úhel –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cranii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– </a:t>
            </a:r>
            <a:r>
              <a:rPr lang="cs-CZ" dirty="0" err="1"/>
              <a:t>porus</a:t>
            </a:r>
            <a:r>
              <a:rPr lang="cs-CZ" dirty="0"/>
              <a:t> </a:t>
            </a:r>
            <a:r>
              <a:rPr lang="cs-CZ" dirty="0" err="1"/>
              <a:t>acusticus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 – </a:t>
            </a:r>
            <a:r>
              <a:rPr lang="cs-CZ" dirty="0" err="1"/>
              <a:t>meatuss</a:t>
            </a:r>
            <a:r>
              <a:rPr lang="cs-CZ" dirty="0"/>
              <a:t> </a:t>
            </a:r>
            <a:r>
              <a:rPr lang="cs-CZ" dirty="0" err="1"/>
              <a:t>acuaticus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 – fundus </a:t>
            </a:r>
            <a:r>
              <a:rPr lang="cs-CZ" dirty="0" err="1"/>
              <a:t>meatus</a:t>
            </a:r>
            <a:r>
              <a:rPr lang="cs-CZ" dirty="0"/>
              <a:t> </a:t>
            </a:r>
            <a:r>
              <a:rPr lang="cs-CZ" dirty="0" err="1"/>
              <a:t>acustici</a:t>
            </a:r>
            <a:r>
              <a:rPr lang="cs-CZ" dirty="0"/>
              <a:t> </a:t>
            </a:r>
            <a:r>
              <a:rPr lang="cs-CZ" dirty="0" err="1"/>
              <a:t>interni</a:t>
            </a:r>
            <a:endParaRPr lang="cs-CZ" dirty="0"/>
          </a:p>
          <a:p>
            <a:endParaRPr lang="cs-CZ" dirty="0"/>
          </a:p>
          <a:p>
            <a:r>
              <a:rPr lang="cs-CZ" dirty="0"/>
              <a:t>Skládá se ze 2 samostatných nervů (</a:t>
            </a:r>
            <a:r>
              <a:rPr lang="cs-CZ" b="1" dirty="0"/>
              <a:t>n. </a:t>
            </a:r>
            <a:r>
              <a:rPr lang="cs-CZ" b="1" dirty="0" err="1"/>
              <a:t>vestibularis</a:t>
            </a:r>
            <a:r>
              <a:rPr lang="cs-CZ" b="1" dirty="0"/>
              <a:t> − rovnovážný</a:t>
            </a:r>
            <a:r>
              <a:rPr lang="cs-CZ" dirty="0"/>
              <a:t>, </a:t>
            </a:r>
            <a:r>
              <a:rPr lang="cs-CZ" b="1" dirty="0"/>
              <a:t>n. </a:t>
            </a:r>
            <a:r>
              <a:rPr lang="cs-CZ" b="1" dirty="0" err="1"/>
              <a:t>cochlearis</a:t>
            </a:r>
            <a:r>
              <a:rPr lang="cs-CZ" b="1" dirty="0"/>
              <a:t> − sluchový</a:t>
            </a:r>
            <a:r>
              <a:rPr lang="cs-CZ" dirty="0"/>
              <a:t>), přijímajících informace ze 2 různých smyslových orgánů</a:t>
            </a:r>
          </a:p>
          <a:p>
            <a:endParaRPr lang="cs-CZ" dirty="0"/>
          </a:p>
          <a:p>
            <a:r>
              <a:rPr lang="cs-CZ" b="1" i="0" u="none" strike="noStrike" dirty="0">
                <a:effectLst/>
                <a:latin typeface="system-ui"/>
              </a:rPr>
              <a:t>N. </a:t>
            </a:r>
            <a:r>
              <a:rPr lang="cs-CZ" b="1" dirty="0" err="1">
                <a:latin typeface="system-ui"/>
              </a:rPr>
              <a:t>v</a:t>
            </a:r>
            <a:r>
              <a:rPr lang="cs-CZ" b="1" i="0" u="none" strike="noStrike" dirty="0" err="1">
                <a:effectLst/>
                <a:latin typeface="system-ui"/>
              </a:rPr>
              <a:t>estibularis</a:t>
            </a:r>
            <a:r>
              <a:rPr lang="cs-CZ" b="1" i="0" u="none" strike="noStrike" dirty="0">
                <a:effectLst/>
                <a:latin typeface="system-ui"/>
              </a:rPr>
              <a:t> </a:t>
            </a:r>
            <a:r>
              <a:rPr lang="cs-CZ" b="0" i="0" u="none" strike="noStrike" dirty="0">
                <a:effectLst/>
                <a:latin typeface="system-ui"/>
              </a:rPr>
              <a:t>– přivádí informace z labyrintu </a:t>
            </a:r>
          </a:p>
          <a:p>
            <a:r>
              <a:rPr lang="cs-CZ" b="1" dirty="0">
                <a:latin typeface="system-ui"/>
              </a:rPr>
              <a:t>N. </a:t>
            </a:r>
            <a:r>
              <a:rPr lang="cs-CZ" b="1" dirty="0" err="1">
                <a:latin typeface="system-ui"/>
              </a:rPr>
              <a:t>cochlearis</a:t>
            </a:r>
            <a:r>
              <a:rPr lang="cs-CZ" b="1" dirty="0">
                <a:latin typeface="system-ui"/>
              </a:rPr>
              <a:t> </a:t>
            </a:r>
            <a:r>
              <a:rPr lang="cs-CZ" dirty="0">
                <a:latin typeface="system-ui"/>
              </a:rPr>
              <a:t>– přivádí vzruchy </a:t>
            </a:r>
            <a:r>
              <a:rPr lang="cs-CZ" b="0" i="0" u="none" strike="noStrike" dirty="0">
                <a:effectLst/>
                <a:latin typeface="system-ui"/>
              </a:rPr>
              <a:t>z receptorových </a:t>
            </a:r>
            <a:r>
              <a:rPr lang="cs-CZ" b="0" i="0" u="none" strike="noStrike" dirty="0" err="1">
                <a:effectLst/>
                <a:latin typeface="system-ui"/>
              </a:rPr>
              <a:t>zmyslových</a:t>
            </a:r>
            <a:r>
              <a:rPr lang="cs-CZ" b="0" i="0" u="none" strike="noStrike" dirty="0">
                <a:effectLst/>
                <a:latin typeface="system-ui"/>
              </a:rPr>
              <a:t> buněk z Cortiho orgánu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59346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60A9E9-E1E8-174E-9D37-7CCB4A117B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D8A84E-3FC3-9648-B4EE-CE7D74D9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F55BEE-6500-C04D-8770-28CEFB6C8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045" y="1125538"/>
            <a:ext cx="11361600" cy="1171580"/>
          </a:xfrm>
        </p:spPr>
        <p:txBody>
          <a:bodyPr/>
          <a:lstStyle/>
          <a:p>
            <a:r>
              <a:rPr lang="cs-CZ" sz="4400" b="1" dirty="0">
                <a:solidFill>
                  <a:schemeClr val="bg1"/>
                </a:solidFill>
                <a:latin typeface="+mn-lt"/>
              </a:rPr>
              <a:t>Poškození vestibulárního systému</a:t>
            </a:r>
            <a:br>
              <a:rPr lang="cs-CZ" sz="4400" b="1" dirty="0">
                <a:solidFill>
                  <a:schemeClr val="bg1"/>
                </a:solidFill>
                <a:latin typeface="+mn-lt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E91D3DC-3B5A-0640-A7DE-F4EC2332D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400" y="2055421"/>
            <a:ext cx="11361600" cy="69849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effectLst/>
                <a:latin typeface="system-ui"/>
                <a:hlinkClick r:id="rId2" tooltip="Vertig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vertigo</a:t>
            </a:r>
            <a:r>
              <a:rPr lang="cs-CZ" b="0" i="0" u="none" strike="noStrike" dirty="0">
                <a:effectLst/>
                <a:latin typeface="system-ui"/>
              </a:rPr>
              <a:t> (závratě)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dirty="0">
                <a:latin typeface="system-ui"/>
                <a:hlinkClick r:id="rId3" tooltip="Nauze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</a:t>
            </a:r>
            <a:r>
              <a:rPr lang="cs-CZ" b="1" i="0" u="none" strike="noStrike" dirty="0">
                <a:effectLst/>
                <a:latin typeface="system-ui"/>
                <a:hlinkClick r:id="rId3" tooltip="Nauze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auzea</a:t>
            </a:r>
            <a:r>
              <a:rPr lang="cs-CZ" b="1" i="0" u="none" strike="noStrike" dirty="0">
                <a:effectLst/>
                <a:latin typeface="system-ui"/>
              </a:rPr>
              <a:t> </a:t>
            </a:r>
            <a:r>
              <a:rPr lang="cs-CZ" i="0" u="none" strike="noStrike" dirty="0">
                <a:effectLst/>
                <a:latin typeface="system-ui"/>
              </a:rPr>
              <a:t>(pocit na zvracení)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dirty="0">
                <a:latin typeface="system-ui"/>
                <a:hlinkClick r:id="rId4" tooltip="Nystagm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</a:t>
            </a:r>
            <a:r>
              <a:rPr lang="cs-CZ" b="1" i="0" u="none" strike="noStrike" dirty="0">
                <a:effectLst/>
                <a:latin typeface="system-ui"/>
                <a:hlinkClick r:id="rId4" tooltip="Nystagm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ystagmus</a:t>
            </a:r>
            <a:r>
              <a:rPr lang="cs-CZ" b="1" i="0" u="none" strike="noStrike" dirty="0">
                <a:effectLst/>
                <a:latin typeface="system-ui"/>
              </a:rPr>
              <a:t> </a:t>
            </a:r>
            <a:r>
              <a:rPr lang="cs-CZ" i="0" u="none" strike="noStrike" dirty="0">
                <a:effectLst/>
                <a:latin typeface="+mn-lt"/>
              </a:rPr>
              <a:t>(rytmický konjugovaný kmitavý pohyb očních bulbů)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effectLst/>
                <a:latin typeface="system-ui"/>
                <a:hlinkClick r:id="rId5" tooltip="Vestibulární ataxie/PGS/diagnostik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vestibulární ataxie</a:t>
            </a:r>
            <a:r>
              <a:rPr lang="cs-CZ" b="1" i="0" u="none" strike="noStrike" dirty="0">
                <a:effectLst/>
                <a:latin typeface="system-ui"/>
              </a:rPr>
              <a:t> </a:t>
            </a:r>
            <a:r>
              <a:rPr lang="cs-CZ" i="0" u="none" strike="noStrike" dirty="0">
                <a:effectLst/>
                <a:latin typeface="+mn-lt"/>
              </a:rPr>
              <a:t>(porucha rovnováhy a koordinace pohybů)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4074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3C026D-129A-634B-A227-D2BD793A0A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7BF365-29EE-BC40-8D29-E74422EE1A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01BB9C-E5CA-F046-9FB6-D9B9ED50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043" y="1187448"/>
            <a:ext cx="11361600" cy="1171580"/>
          </a:xfrm>
        </p:spPr>
        <p:txBody>
          <a:bodyPr/>
          <a:lstStyle/>
          <a:p>
            <a:r>
              <a:rPr lang="cs-CZ" sz="4400" b="1" dirty="0">
                <a:solidFill>
                  <a:schemeClr val="bg1"/>
                </a:solidFill>
                <a:latin typeface="+mn-lt"/>
              </a:rPr>
              <a:t>Poškození sluchové dráhy</a:t>
            </a:r>
            <a:br>
              <a:rPr lang="cs-CZ" sz="4400" b="1" dirty="0">
                <a:solidFill>
                  <a:schemeClr val="bg1"/>
                </a:solidFill>
                <a:latin typeface="+mn-lt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FECD097-B78E-F942-8957-9C0DE9C5F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1914777"/>
            <a:ext cx="11361600" cy="69849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effectLst/>
                <a:latin typeface="+mn-lt"/>
                <a:hlinkClick r:id="rId2" tooltip="Hypacu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hypacusis</a:t>
            </a:r>
            <a:r>
              <a:rPr lang="cs-CZ" b="0" i="0" u="none" strike="noStrike" dirty="0">
                <a:effectLst/>
                <a:latin typeface="+mn-lt"/>
              </a:rPr>
              <a:t> = nedoslýchavost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u="none" strike="noStrike" dirty="0">
              <a:effectLst/>
              <a:latin typeface="+mn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effectLst/>
                <a:latin typeface="+mn-lt"/>
                <a:hlinkClick r:id="rId3" tooltip="Surdita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surditas</a:t>
            </a:r>
            <a:r>
              <a:rPr lang="cs-CZ" b="1" i="0" u="none" strike="noStrike" dirty="0">
                <a:effectLst/>
                <a:latin typeface="+mn-lt"/>
              </a:rPr>
              <a:t> (</a:t>
            </a:r>
            <a:r>
              <a:rPr lang="cs-CZ" b="1" i="0" u="none" strike="noStrike" dirty="0" err="1">
                <a:effectLst/>
                <a:latin typeface="+mn-lt"/>
              </a:rPr>
              <a:t>anacusis</a:t>
            </a:r>
            <a:r>
              <a:rPr lang="cs-CZ" b="1" i="0" u="none" strike="noStrike" dirty="0">
                <a:effectLst/>
                <a:latin typeface="+mn-lt"/>
              </a:rPr>
              <a:t>)</a:t>
            </a:r>
            <a:r>
              <a:rPr lang="cs-CZ" b="0" i="0" u="none" strike="noStrike" dirty="0">
                <a:effectLst/>
                <a:latin typeface="+mn-lt"/>
              </a:rPr>
              <a:t> = ztráta sluchu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u="none" strike="noStrike" dirty="0">
              <a:effectLst/>
              <a:latin typeface="+mn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effectLst/>
                <a:latin typeface="+mn-lt"/>
                <a:hlinkClick r:id="rId4" tooltip="Tinnit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tinnitus</a:t>
            </a:r>
            <a:r>
              <a:rPr lang="cs-CZ" b="0" i="0" u="none" strike="noStrike" dirty="0">
                <a:effectLst/>
                <a:latin typeface="+mn-lt"/>
              </a:rPr>
              <a:t> − vnímání neexistujícího zvuku (šumění, pískání,...), způsobeno iritací n. </a:t>
            </a:r>
            <a:r>
              <a:rPr lang="cs-CZ" b="0" i="0" u="none" strike="noStrike" dirty="0" err="1">
                <a:effectLst/>
                <a:latin typeface="+mn-lt"/>
              </a:rPr>
              <a:t>cochlearis</a:t>
            </a:r>
            <a:r>
              <a:rPr lang="cs-CZ" b="0" i="0" u="none" strike="noStrike" dirty="0">
                <a:effectLst/>
                <a:latin typeface="+mn-lt"/>
              </a:rPr>
              <a:t>, nebo Cortiho orgánu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u="none" strike="noStrike" dirty="0">
              <a:effectLst/>
              <a:latin typeface="+mn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effectLst/>
                <a:latin typeface="+mn-lt"/>
              </a:rPr>
              <a:t>nedoslýchavost</a:t>
            </a:r>
            <a:endParaRPr lang="cs-CZ" b="0" i="0" u="none" strike="noStrike" dirty="0">
              <a:effectLst/>
              <a:latin typeface="+mn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převodní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 − potíž je v zevním zvukovodu (např. </a:t>
            </a:r>
            <a:r>
              <a:rPr lang="cs-CZ" b="0" i="0" u="none" strike="noStrike" dirty="0" err="1">
                <a:solidFill>
                  <a:schemeClr val="bg1"/>
                </a:solidFill>
                <a:effectLst/>
              </a:rPr>
              <a:t>cerumen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, cizí těleso)</a:t>
            </a:r>
          </a:p>
          <a:p>
            <a:pPr lvl="1" algn="l"/>
            <a:endParaRPr lang="cs-CZ" b="0" i="0" u="none" strike="noStrike" dirty="0">
              <a:solidFill>
                <a:schemeClr val="bg1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percepční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 − způsobena lézí</a:t>
            </a:r>
            <a:r>
              <a:rPr lang="cs-CZ" b="0" i="1" u="none" strike="noStrike" dirty="0">
                <a:solidFill>
                  <a:schemeClr val="bg1"/>
                </a:solidFill>
                <a:effectLst/>
              </a:rPr>
              <a:t> kochley (kochleární typ)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 nebo nebo sluchového nervu (</a:t>
            </a:r>
            <a:r>
              <a:rPr lang="cs-CZ" b="0" i="0" u="none" strike="noStrike" dirty="0" err="1">
                <a:solidFill>
                  <a:schemeClr val="bg1"/>
                </a:solidFill>
                <a:effectLst/>
              </a:rPr>
              <a:t>retrokochleární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 typ)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258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F2FFF3-7B13-FC4F-84BC-28328EFC31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0CCC74-E47C-9F4F-A5FE-6B36A64D7B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E62090-7289-E947-B0F8-4DE14CCE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170" y="1125538"/>
            <a:ext cx="11361600" cy="1171580"/>
          </a:xfrm>
        </p:spPr>
        <p:txBody>
          <a:bodyPr/>
          <a:lstStyle/>
          <a:p>
            <a:r>
              <a:rPr lang="cs-CZ" dirty="0"/>
              <a:t>Vestibulární </a:t>
            </a:r>
            <a:r>
              <a:rPr lang="cs-CZ" dirty="0" err="1"/>
              <a:t>schwanom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C918DB7-060F-9F4A-A733-52CC6E3D0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1947869"/>
            <a:ext cx="9663958" cy="698497"/>
          </a:xfrm>
        </p:spPr>
        <p:txBody>
          <a:bodyPr/>
          <a:lstStyle/>
          <a:p>
            <a:r>
              <a:rPr lang="cs-CZ" b="1" dirty="0"/>
              <a:t>Vestibulární </a:t>
            </a:r>
            <a:r>
              <a:rPr lang="cs-CZ" b="1" dirty="0" err="1"/>
              <a:t>schwannom</a:t>
            </a:r>
            <a:r>
              <a:rPr lang="cs-CZ" b="1" dirty="0"/>
              <a:t> -</a:t>
            </a:r>
            <a:r>
              <a:rPr lang="cs-CZ" dirty="0"/>
              <a:t> dobře diferencovaný nádor vycházející z buněk </a:t>
            </a:r>
            <a:r>
              <a:rPr lang="cs-CZ" dirty="0" err="1"/>
              <a:t>Schwannovy</a:t>
            </a:r>
            <a:r>
              <a:rPr lang="cs-CZ" dirty="0"/>
              <a:t> pochvy vestibulární části n. </a:t>
            </a:r>
            <a:r>
              <a:rPr lang="cs-CZ" dirty="0" err="1"/>
              <a:t>vestibulocochlearis</a:t>
            </a:r>
            <a:r>
              <a:rPr lang="cs-CZ" dirty="0"/>
              <a:t> v místě přechodu centrálního (</a:t>
            </a:r>
            <a:r>
              <a:rPr lang="cs-CZ" dirty="0" err="1"/>
              <a:t>oligodendrocyty</a:t>
            </a:r>
            <a:r>
              <a:rPr lang="cs-CZ" dirty="0"/>
              <a:t>) a periferního myelinu – </a:t>
            </a:r>
            <a:r>
              <a:rPr lang="cs-CZ" dirty="0" err="1"/>
              <a:t>Schwannovy</a:t>
            </a:r>
            <a:r>
              <a:rPr lang="cs-CZ" dirty="0"/>
              <a:t> buňky) (</a:t>
            </a:r>
            <a:r>
              <a:rPr lang="cs-CZ" dirty="0" err="1"/>
              <a:t>Obersteinerova</a:t>
            </a:r>
            <a:r>
              <a:rPr lang="cs-CZ" dirty="0"/>
              <a:t>–</a:t>
            </a:r>
            <a:r>
              <a:rPr lang="cs-CZ" dirty="0" err="1"/>
              <a:t>Redlichova</a:t>
            </a:r>
            <a:r>
              <a:rPr lang="cs-CZ" dirty="0"/>
              <a:t> zóna).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898606-0BA6-7049-81A0-DFDD6E11D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00" y="3817306"/>
            <a:ext cx="5447008" cy="24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284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B873E0-51AC-B643-830A-06CD44529D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22038F-8D50-1046-B831-11FC1FAACE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B3AF82-87FC-C446-A607-AB92B4A81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045" y="1187448"/>
            <a:ext cx="11361600" cy="1171580"/>
          </a:xfrm>
        </p:spPr>
        <p:txBody>
          <a:bodyPr/>
          <a:lstStyle/>
          <a:p>
            <a:r>
              <a:rPr lang="cs-CZ" dirty="0"/>
              <a:t>Vestibulární </a:t>
            </a:r>
            <a:r>
              <a:rPr lang="cs-CZ" dirty="0" err="1"/>
              <a:t>schwanom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163AEAA-C82B-2449-A883-390C7909A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400" y="2189802"/>
            <a:ext cx="22712192" cy="867724"/>
          </a:xfrm>
        </p:spPr>
        <p:txBody>
          <a:bodyPr/>
          <a:lstStyle/>
          <a:p>
            <a:r>
              <a:rPr lang="cs-CZ" b="1" dirty="0"/>
              <a:t>Příznaky</a:t>
            </a:r>
            <a:r>
              <a:rPr lang="cs-CZ" dirty="0"/>
              <a:t> – </a:t>
            </a:r>
            <a:r>
              <a:rPr lang="cs-CZ" dirty="0" err="1"/>
              <a:t>hypakuze</a:t>
            </a:r>
            <a:r>
              <a:rPr lang="cs-CZ" dirty="0"/>
              <a:t>, </a:t>
            </a:r>
            <a:r>
              <a:rPr lang="cs-CZ" dirty="0" err="1"/>
              <a:t>vertigo</a:t>
            </a:r>
            <a:r>
              <a:rPr lang="cs-CZ" dirty="0"/>
              <a:t>, </a:t>
            </a:r>
            <a:r>
              <a:rPr lang="cs-CZ" dirty="0" err="1"/>
              <a:t>tinnitus</a:t>
            </a:r>
            <a:endParaRPr lang="cs-CZ" dirty="0"/>
          </a:p>
          <a:p>
            <a:r>
              <a:rPr lang="cs-CZ" dirty="0"/>
              <a:t>                - periferní paréza n. VII</a:t>
            </a:r>
          </a:p>
          <a:p>
            <a:r>
              <a:rPr lang="cs-CZ" dirty="0"/>
              <a:t>                 - komprese mozkového kmene a smrt</a:t>
            </a:r>
          </a:p>
          <a:p>
            <a:endParaRPr lang="cs-CZ" dirty="0"/>
          </a:p>
          <a:p>
            <a:r>
              <a:rPr lang="cs-CZ" b="1" dirty="0"/>
              <a:t>Léčba</a:t>
            </a:r>
            <a:r>
              <a:rPr lang="cs-CZ" dirty="0"/>
              <a:t> – sledování </a:t>
            </a:r>
          </a:p>
          <a:p>
            <a:r>
              <a:rPr lang="cs-CZ" dirty="0"/>
              <a:t>            - ozáření – gama nůž</a:t>
            </a:r>
          </a:p>
          <a:p>
            <a:r>
              <a:rPr lang="cs-CZ" dirty="0"/>
              <a:t>            - chirurgická léčba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Obrázek 8" descr="Obsah obrázku text, různé, řetěz&#10;&#10;Popis byl vytvořen automaticky">
            <a:extLst>
              <a:ext uri="{FF2B5EF4-FFF2-40B4-BE49-F238E27FC236}">
                <a16:creationId xmlns:a16="http://schemas.microsoft.com/office/drawing/2014/main" id="{EED9C242-B351-5F4F-8D2B-DC0546073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384" y="1898203"/>
            <a:ext cx="4233616" cy="437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75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528A866-CFFB-104F-9743-EBF8727AE9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B7D683-C9A2-5B48-9DA1-AFD8F6EA89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F0F9B9-3665-7A46-8334-11E5FDD4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08474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glossopharyngeus</a:t>
            </a:r>
            <a:r>
              <a:rPr lang="cs-CZ" dirty="0"/>
              <a:t>, jazykohltanový (IX)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1CED908-6FDE-BF48-A917-E76226427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3162303"/>
            <a:ext cx="7060208" cy="698497"/>
          </a:xfrm>
        </p:spPr>
        <p:txBody>
          <a:bodyPr/>
          <a:lstStyle/>
          <a:p>
            <a:pPr algn="l"/>
            <a:r>
              <a:rPr lang="cs-CZ" sz="2200" b="0" i="0" u="none" strike="noStrike" dirty="0">
                <a:effectLst/>
                <a:latin typeface="+mn-lt"/>
              </a:rPr>
              <a:t>- smíšený nerv s </a:t>
            </a:r>
            <a:r>
              <a:rPr lang="cs-CZ" sz="2200" b="1" i="0" u="none" strike="noStrike" dirty="0">
                <a:effectLst/>
                <a:latin typeface="+mn-lt"/>
              </a:rPr>
              <a:t>motorickou</a:t>
            </a:r>
            <a:r>
              <a:rPr lang="cs-CZ" sz="2200" b="0" i="0" u="none" strike="noStrike" dirty="0">
                <a:effectLst/>
                <a:latin typeface="+mn-lt"/>
              </a:rPr>
              <a:t>, </a:t>
            </a:r>
            <a:r>
              <a:rPr lang="cs-CZ" sz="2200" b="1" i="0" u="none" strike="noStrike" dirty="0">
                <a:effectLst/>
                <a:latin typeface="+mn-lt"/>
              </a:rPr>
              <a:t>senzitivní</a:t>
            </a:r>
            <a:r>
              <a:rPr lang="cs-CZ" sz="2200" b="0" i="0" u="none" strike="noStrike" dirty="0">
                <a:effectLst/>
                <a:latin typeface="+mn-lt"/>
              </a:rPr>
              <a:t> a </a:t>
            </a:r>
            <a:r>
              <a:rPr lang="cs-CZ" sz="2200" b="1" i="0" u="none" strike="noStrike" dirty="0">
                <a:effectLst/>
                <a:latin typeface="+mn-lt"/>
              </a:rPr>
              <a:t>parasympatickou</a:t>
            </a:r>
            <a:r>
              <a:rPr lang="cs-CZ" sz="2200" b="0" i="0" u="none" strike="noStrike" dirty="0">
                <a:effectLst/>
                <a:latin typeface="+mn-lt"/>
              </a:rPr>
              <a:t> (</a:t>
            </a:r>
            <a:r>
              <a:rPr lang="cs-CZ" sz="2200" b="0" i="0" u="none" strike="noStrike" dirty="0" err="1">
                <a:effectLst/>
                <a:latin typeface="+mn-lt"/>
              </a:rPr>
              <a:t>gl</a:t>
            </a:r>
            <a:r>
              <a:rPr lang="cs-CZ" sz="2200" b="0" i="0" u="none" strike="noStrike" dirty="0">
                <a:effectLst/>
                <a:latin typeface="+mn-lt"/>
              </a:rPr>
              <a:t>. </a:t>
            </a:r>
            <a:r>
              <a:rPr lang="cs-CZ" sz="2200" dirty="0" err="1">
                <a:latin typeface="+mn-lt"/>
              </a:rPr>
              <a:t>p</a:t>
            </a:r>
            <a:r>
              <a:rPr lang="cs-CZ" sz="2200" b="0" i="0" u="none" strike="noStrike" dirty="0" err="1">
                <a:effectLst/>
                <a:latin typeface="+mn-lt"/>
              </a:rPr>
              <a:t>arotis</a:t>
            </a:r>
            <a:r>
              <a:rPr lang="cs-CZ" sz="2200" b="0" i="0" u="none" strike="noStrike" dirty="0">
                <a:effectLst/>
                <a:latin typeface="+mn-lt"/>
              </a:rPr>
              <a:t>, </a:t>
            </a:r>
            <a:r>
              <a:rPr lang="cs-CZ" sz="2200" b="0" i="0" u="none" strike="noStrike" dirty="0" err="1">
                <a:effectLst/>
                <a:latin typeface="+mn-lt"/>
              </a:rPr>
              <a:t>příušná</a:t>
            </a:r>
            <a:r>
              <a:rPr lang="cs-CZ" sz="2200" b="0" i="0" u="none" strike="noStrike" dirty="0">
                <a:effectLst/>
                <a:latin typeface="+mn-lt"/>
              </a:rPr>
              <a:t> slinná žláza) složkou</a:t>
            </a:r>
          </a:p>
          <a:p>
            <a:pPr algn="l"/>
            <a:r>
              <a:rPr lang="cs-CZ" sz="2200" dirty="0">
                <a:latin typeface="+mn-lt"/>
              </a:rPr>
              <a:t>- m</a:t>
            </a:r>
            <a:r>
              <a:rPr lang="cs-CZ" sz="2200" b="0" i="0" u="none" strike="noStrike" dirty="0">
                <a:effectLst/>
                <a:latin typeface="+mn-lt"/>
              </a:rPr>
              <a:t>á i senzorickou funkci - vede chuťové vjemy (zadní třetina jazyka)</a:t>
            </a:r>
          </a:p>
          <a:p>
            <a:pPr algn="l"/>
            <a:r>
              <a:rPr lang="cs-CZ" sz="2200" b="0" i="0" u="none" strike="noStrike" dirty="0">
                <a:effectLst/>
                <a:latin typeface="+mn-lt"/>
              </a:rPr>
              <a:t>- spolu s n. vagus a n. </a:t>
            </a:r>
            <a:r>
              <a:rPr lang="cs-CZ" sz="2200" b="0" i="0" u="none" strike="noStrike" dirty="0" err="1">
                <a:effectLst/>
                <a:latin typeface="+mn-lt"/>
              </a:rPr>
              <a:t>accessorius</a:t>
            </a:r>
            <a:r>
              <a:rPr lang="cs-CZ" sz="2200" b="0" i="0" u="none" strike="noStrike" dirty="0">
                <a:effectLst/>
                <a:latin typeface="+mn-lt"/>
              </a:rPr>
              <a:t> patří do postranního smíšeného systému</a:t>
            </a:r>
          </a:p>
          <a:p>
            <a:pPr algn="l"/>
            <a:r>
              <a:rPr lang="cs-CZ" sz="2200" b="0" i="0" u="none" strike="noStrike" dirty="0">
                <a:effectLst/>
                <a:latin typeface="+mn-lt"/>
              </a:rPr>
              <a:t>- vystupují z mozkového kmene v </a:t>
            </a:r>
            <a:r>
              <a:rPr lang="cs-CZ" sz="2200" b="0" i="0" u="none" strike="noStrike" dirty="0" err="1">
                <a:effectLst/>
                <a:latin typeface="+mn-lt"/>
              </a:rPr>
              <a:t>sulcus</a:t>
            </a:r>
            <a:r>
              <a:rPr lang="cs-CZ" sz="2200" b="0" i="0" u="none" strike="noStrike" dirty="0">
                <a:effectLst/>
                <a:latin typeface="+mn-lt"/>
              </a:rPr>
              <a:t> </a:t>
            </a:r>
            <a:r>
              <a:rPr lang="cs-CZ" sz="2200" b="0" i="0" u="none" strike="noStrike" dirty="0" err="1">
                <a:effectLst/>
                <a:latin typeface="+mn-lt"/>
              </a:rPr>
              <a:t>posterolateralis</a:t>
            </a:r>
            <a:endParaRPr lang="cs-CZ" sz="2200" dirty="0">
              <a:latin typeface="+mn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A82A119-4D7B-254B-9E57-E06E018C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208" y="2984506"/>
            <a:ext cx="4140631" cy="32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42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D04766-5FC1-FB40-A5EE-3D110CCAE9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7A9A16-C6B8-0840-9277-8E899E8BBA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AD4471-883C-314F-B1E1-90CF92104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546" y="1433510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glossopharyngeus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975F2EC-30A2-054C-9A21-AFEBF0DD4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2255841"/>
            <a:ext cx="7373694" cy="698497"/>
          </a:xfrm>
        </p:spPr>
        <p:txBody>
          <a:bodyPr/>
          <a:lstStyle/>
          <a:p>
            <a:r>
              <a:rPr lang="cs-CZ" b="1" dirty="0"/>
              <a:t>Průběh</a:t>
            </a:r>
            <a:r>
              <a:rPr lang="cs-CZ" dirty="0"/>
              <a:t> - </a:t>
            </a:r>
            <a:r>
              <a:rPr lang="cs-CZ" sz="2000" dirty="0" err="1"/>
              <a:t>foramen</a:t>
            </a:r>
            <a:r>
              <a:rPr lang="cs-CZ" sz="2000" dirty="0"/>
              <a:t> </a:t>
            </a:r>
            <a:r>
              <a:rPr lang="cs-CZ" sz="2000" dirty="0" err="1"/>
              <a:t>jugulare</a:t>
            </a:r>
            <a:r>
              <a:rPr lang="cs-CZ" sz="2000" dirty="0"/>
              <a:t> - ganglion </a:t>
            </a:r>
            <a:r>
              <a:rPr lang="cs-CZ" sz="2000" dirty="0" err="1"/>
              <a:t>superius</a:t>
            </a:r>
            <a:r>
              <a:rPr lang="cs-CZ" sz="2000" dirty="0"/>
              <a:t> et </a:t>
            </a:r>
            <a:r>
              <a:rPr lang="cs-CZ" sz="2000" dirty="0" err="1"/>
              <a:t>inferius</a:t>
            </a:r>
            <a:endParaRPr lang="cs-CZ" sz="2000" dirty="0"/>
          </a:p>
          <a:p>
            <a:r>
              <a:rPr lang="cs-CZ" sz="2000" dirty="0"/>
              <a:t>                - paralelně s m. </a:t>
            </a:r>
            <a:r>
              <a:rPr lang="cs-CZ" sz="2000" dirty="0" err="1"/>
              <a:t>stylopharyngeus</a:t>
            </a:r>
            <a:r>
              <a:rPr lang="cs-CZ" sz="2000" dirty="0"/>
              <a:t>, přikládá </a:t>
            </a:r>
            <a:r>
              <a:rPr lang="cs-CZ" sz="2000" dirty="0" err="1"/>
              <a:t>sa</a:t>
            </a:r>
            <a:r>
              <a:rPr lang="cs-CZ" sz="2000" dirty="0"/>
              <a:t> k </a:t>
            </a:r>
          </a:p>
          <a:p>
            <a:r>
              <a:rPr lang="cs-CZ" sz="2000" dirty="0"/>
              <a:t>                  m. </a:t>
            </a:r>
            <a:r>
              <a:rPr lang="cs-CZ" sz="2000" dirty="0" err="1"/>
              <a:t>constrictor</a:t>
            </a:r>
            <a:r>
              <a:rPr lang="cs-CZ" sz="2000" dirty="0"/>
              <a:t> </a:t>
            </a:r>
            <a:r>
              <a:rPr lang="cs-CZ" sz="2000" dirty="0" err="1"/>
              <a:t>pharyngis</a:t>
            </a:r>
            <a:r>
              <a:rPr lang="cs-CZ" sz="2000" dirty="0"/>
              <a:t> superior</a:t>
            </a:r>
          </a:p>
          <a:p>
            <a:endParaRPr lang="cs-CZ" sz="2000" dirty="0"/>
          </a:p>
          <a:p>
            <a:r>
              <a:rPr lang="cs-CZ" sz="1800" b="1" dirty="0"/>
              <a:t>Motoricky</a:t>
            </a:r>
            <a:r>
              <a:rPr lang="cs-CZ" sz="1800" dirty="0"/>
              <a:t> - svaly patra, faryngu a </a:t>
            </a:r>
            <a:r>
              <a:rPr lang="cs-CZ" sz="1800" dirty="0" err="1"/>
              <a:t>musculus</a:t>
            </a:r>
            <a:r>
              <a:rPr lang="cs-CZ" sz="1800" dirty="0"/>
              <a:t> </a:t>
            </a:r>
            <a:r>
              <a:rPr lang="cs-CZ" sz="1800" dirty="0" err="1"/>
              <a:t>stylopharyngeus</a:t>
            </a:r>
            <a:r>
              <a:rPr lang="cs-CZ" sz="1800" dirty="0"/>
              <a:t>, výjimkou je m. tensor </a:t>
            </a:r>
            <a:r>
              <a:rPr lang="cs-CZ" sz="1800" dirty="0" err="1"/>
              <a:t>veli</a:t>
            </a:r>
            <a:r>
              <a:rPr lang="cs-CZ" sz="1800" dirty="0"/>
              <a:t> </a:t>
            </a:r>
            <a:r>
              <a:rPr lang="cs-CZ" sz="1800" dirty="0" err="1"/>
              <a:t>palatini</a:t>
            </a:r>
            <a:r>
              <a:rPr lang="cs-CZ" sz="1800" dirty="0"/>
              <a:t> (inervace ?)</a:t>
            </a:r>
          </a:p>
          <a:p>
            <a:r>
              <a:rPr lang="cs-CZ" sz="1800" b="1" dirty="0"/>
              <a:t>Parasympaticky</a:t>
            </a:r>
            <a:r>
              <a:rPr lang="cs-CZ" sz="1800" dirty="0"/>
              <a:t> - sliznici středoušní dutiny a ganglion </a:t>
            </a:r>
            <a:r>
              <a:rPr lang="cs-CZ" sz="1800" dirty="0" err="1"/>
              <a:t>oticum</a:t>
            </a:r>
            <a:endParaRPr lang="cs-CZ" sz="1800" dirty="0"/>
          </a:p>
          <a:p>
            <a:r>
              <a:rPr lang="cs-CZ" sz="1800" b="1" dirty="0"/>
              <a:t>Senzitivně</a:t>
            </a:r>
            <a:r>
              <a:rPr lang="cs-CZ" sz="1800" dirty="0"/>
              <a:t> - středoušní dutina, tuba </a:t>
            </a:r>
            <a:r>
              <a:rPr lang="cs-CZ" sz="1800" dirty="0" err="1"/>
              <a:t>auditiva</a:t>
            </a:r>
            <a:r>
              <a:rPr lang="cs-CZ" sz="1800" dirty="0"/>
              <a:t>, farynx, tonsily, zadní třetinu jazyka</a:t>
            </a:r>
          </a:p>
          <a:p>
            <a:r>
              <a:rPr lang="cs-CZ" sz="1800" b="1" dirty="0"/>
              <a:t>Senzoricky</a:t>
            </a:r>
            <a:r>
              <a:rPr lang="cs-CZ" sz="1800" dirty="0"/>
              <a:t> - zadní třetina jazyka pro chuťový vjem</a:t>
            </a:r>
          </a:p>
          <a:p>
            <a:endParaRPr lang="cs-CZ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B62337CF-4B86-9043-898D-8726E83CDD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572" y="2019300"/>
            <a:ext cx="3129399" cy="461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37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507180-39A5-0840-AF81-B7EA8AB12B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D14E1E-AE35-C148-B9CC-F52FCAEDED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FC0CC8-EC21-D544-BD69-4F34A9089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92" y="1187448"/>
            <a:ext cx="11361600" cy="1171580"/>
          </a:xfrm>
        </p:spPr>
        <p:txBody>
          <a:bodyPr/>
          <a:lstStyle/>
          <a:p>
            <a:r>
              <a:rPr lang="cs-CZ" dirty="0"/>
              <a:t>Neuralgie n. </a:t>
            </a:r>
            <a:r>
              <a:rPr lang="cs-CZ" dirty="0" err="1"/>
              <a:t>glossopharyngeus</a:t>
            </a:r>
            <a:r>
              <a:rPr lang="cs-CZ" dirty="0"/>
              <a:t>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CAB4D16-E0B5-6F4C-842A-58F728ACC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133222"/>
            <a:ext cx="11361600" cy="698497"/>
          </a:xfrm>
        </p:spPr>
        <p:txBody>
          <a:bodyPr/>
          <a:lstStyle/>
          <a:p>
            <a:r>
              <a:rPr lang="cs-CZ" b="1" dirty="0" err="1"/>
              <a:t>Glossofaryngeální</a:t>
            </a:r>
            <a:r>
              <a:rPr lang="cs-CZ" b="1" dirty="0"/>
              <a:t> neuralgie - </a:t>
            </a:r>
            <a:r>
              <a:rPr lang="cs-CZ" dirty="0"/>
              <a:t>jednostranná krutá bolest vyskytující se v průběhu jazykohltanového nervu.</a:t>
            </a:r>
          </a:p>
          <a:p>
            <a:r>
              <a:rPr lang="cs-CZ" dirty="0"/>
              <a:t>- lokalizována na kořeni jazyka a propaguje se do ucha </a:t>
            </a:r>
          </a:p>
          <a:p>
            <a:r>
              <a:rPr lang="cs-CZ" dirty="0"/>
              <a:t>- provokační moment jako u ostatních neuralgií – polykání</a:t>
            </a:r>
          </a:p>
          <a:p>
            <a:r>
              <a:rPr lang="cs-CZ" dirty="0"/>
              <a:t>- způsobena cévní kompresí</a:t>
            </a:r>
          </a:p>
          <a:p>
            <a:r>
              <a:rPr lang="cs-CZ" dirty="0"/>
              <a:t>- léčba začíná medikamentózní terapií, při neúspěchu kauzální léčba – </a:t>
            </a:r>
            <a:r>
              <a:rPr lang="cs-CZ" dirty="0" err="1"/>
              <a:t>mikrovaskulární</a:t>
            </a:r>
            <a:r>
              <a:rPr lang="cs-CZ" dirty="0"/>
              <a:t> dekompresi </a:t>
            </a:r>
          </a:p>
        </p:txBody>
      </p:sp>
    </p:spTree>
    <p:extLst>
      <p:ext uri="{BB962C8B-B14F-4D97-AF65-F5344CB8AC3E}">
        <p14:creationId xmlns:p14="http://schemas.microsoft.com/office/powerpoint/2010/main" val="2534364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AA0315-C5BD-CD4C-BB89-9472FFAE62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0D6557-59C4-D048-A726-8C2E31E14B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7CFF9B-0AA5-F649-9E7D-9450648E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665" y="1309072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vagus, bloudivý nerv (X)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E23CD21-167C-6240-A619-64CC19502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327547"/>
            <a:ext cx="7820229" cy="698497"/>
          </a:xfrm>
        </p:spPr>
        <p:txBody>
          <a:bodyPr/>
          <a:lstStyle/>
          <a:p>
            <a:r>
              <a:rPr lang="cs-CZ" sz="2000" dirty="0"/>
              <a:t>- součástí postranního smíšeného systému</a:t>
            </a:r>
          </a:p>
          <a:p>
            <a:r>
              <a:rPr lang="cs-CZ" sz="2000" dirty="0"/>
              <a:t>- smíšený nerv </a:t>
            </a:r>
            <a:endParaRPr lang="cs-CZ" sz="2000" b="1" dirty="0"/>
          </a:p>
          <a:p>
            <a:r>
              <a:rPr lang="cs-CZ" sz="2000" dirty="0"/>
              <a:t>- parasympatická vlákna k orgánům hrudní a břišní dutiny</a:t>
            </a:r>
          </a:p>
          <a:p>
            <a:r>
              <a:rPr lang="cs-CZ" sz="2000" dirty="0"/>
              <a:t>- na krku součást nervově-cévního svazku − dorzálně mezi </a:t>
            </a:r>
            <a:r>
              <a:rPr lang="cs-CZ" sz="2000" b="1" dirty="0"/>
              <a:t>a. </a:t>
            </a:r>
            <a:r>
              <a:rPr lang="cs-CZ" sz="2000" b="1" dirty="0" err="1"/>
              <a:t>carotis</a:t>
            </a:r>
            <a:r>
              <a:rPr lang="cs-CZ" sz="2000" b="1" dirty="0"/>
              <a:t> interna</a:t>
            </a:r>
            <a:r>
              <a:rPr lang="cs-CZ" sz="2000" dirty="0"/>
              <a:t>, kaudálněji </a:t>
            </a:r>
            <a:r>
              <a:rPr lang="cs-CZ" sz="2000" b="1" dirty="0"/>
              <a:t>a. </a:t>
            </a:r>
            <a:r>
              <a:rPr lang="cs-CZ" sz="2000" b="1" dirty="0" err="1"/>
              <a:t>carotis</a:t>
            </a:r>
            <a:r>
              <a:rPr lang="cs-CZ" sz="2000" b="1" dirty="0"/>
              <a:t> </a:t>
            </a:r>
            <a:r>
              <a:rPr lang="cs-CZ" sz="2000" b="1" dirty="0" err="1"/>
              <a:t>communis</a:t>
            </a:r>
            <a:r>
              <a:rPr lang="cs-CZ" sz="2000" b="1" dirty="0"/>
              <a:t> </a:t>
            </a:r>
            <a:r>
              <a:rPr lang="cs-CZ" sz="2000" dirty="0"/>
              <a:t>a </a:t>
            </a:r>
            <a:r>
              <a:rPr lang="cs-CZ" sz="2000" b="1" dirty="0"/>
              <a:t>v. </a:t>
            </a:r>
            <a:r>
              <a:rPr lang="cs-CZ" sz="2000" b="1" dirty="0" err="1"/>
              <a:t>jugularis</a:t>
            </a:r>
            <a:r>
              <a:rPr lang="cs-CZ" sz="2000" b="1" dirty="0"/>
              <a:t> interna</a:t>
            </a:r>
          </a:p>
          <a:p>
            <a:r>
              <a:rPr lang="cs-CZ" sz="2000" dirty="0"/>
              <a:t>- vpravo před a. </a:t>
            </a:r>
            <a:r>
              <a:rPr lang="cs-CZ" sz="2000" dirty="0" err="1"/>
              <a:t>subclavia</a:t>
            </a:r>
            <a:r>
              <a:rPr lang="cs-CZ" sz="2000" dirty="0"/>
              <a:t> (odstup </a:t>
            </a:r>
            <a:r>
              <a:rPr lang="cs-CZ" sz="2000" b="1" dirty="0"/>
              <a:t>n. </a:t>
            </a:r>
            <a:r>
              <a:rPr lang="cs-CZ" sz="2000" b="1" dirty="0" err="1"/>
              <a:t>larengeus</a:t>
            </a:r>
            <a:r>
              <a:rPr lang="cs-CZ" sz="2000" b="1" dirty="0"/>
              <a:t> </a:t>
            </a:r>
            <a:r>
              <a:rPr lang="cs-CZ" sz="2000" b="1" dirty="0" err="1"/>
              <a:t>recurrens</a:t>
            </a:r>
            <a:r>
              <a:rPr lang="cs-CZ" sz="2000" dirty="0"/>
              <a:t>), vlevo přebíhá před </a:t>
            </a:r>
            <a:r>
              <a:rPr lang="cs-CZ" sz="2000" dirty="0" err="1"/>
              <a:t>arcus</a:t>
            </a:r>
            <a:r>
              <a:rPr lang="cs-CZ" sz="2000" dirty="0"/>
              <a:t> </a:t>
            </a:r>
            <a:r>
              <a:rPr lang="cs-CZ" sz="2000" dirty="0" err="1"/>
              <a:t>aortae</a:t>
            </a:r>
            <a:r>
              <a:rPr lang="cs-CZ" sz="2000" dirty="0"/>
              <a:t>  (odstup </a:t>
            </a:r>
            <a:r>
              <a:rPr lang="cs-CZ" sz="2000" b="1" dirty="0"/>
              <a:t>n. </a:t>
            </a:r>
            <a:r>
              <a:rPr lang="cs-CZ" sz="2000" b="1" dirty="0" err="1"/>
              <a:t>larengeus</a:t>
            </a:r>
            <a:r>
              <a:rPr lang="cs-CZ" sz="2000" b="1" dirty="0"/>
              <a:t> </a:t>
            </a:r>
            <a:r>
              <a:rPr lang="cs-CZ" sz="2000" b="1" dirty="0" err="1"/>
              <a:t>recurrens</a:t>
            </a:r>
            <a:r>
              <a:rPr lang="cs-CZ" sz="2000" dirty="0"/>
              <a:t>) </a:t>
            </a:r>
          </a:p>
          <a:p>
            <a:r>
              <a:rPr lang="cs-CZ" sz="2000" dirty="0"/>
              <a:t>- vstupuje k jícnu do zadního mediastina.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98567A-5721-7C49-ADF0-941D53E5A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723" y="2079077"/>
            <a:ext cx="2485884" cy="44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7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2CA2D6-C7BA-A14F-A3C8-090549E5D2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659C62-2FEC-6C4B-8EA1-EFDE2B42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463F91-2D37-BC4C-8A1A-ABBFB6EA7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915" y="1125538"/>
            <a:ext cx="11361600" cy="1171580"/>
          </a:xfrm>
        </p:spPr>
        <p:txBody>
          <a:bodyPr/>
          <a:lstStyle/>
          <a:p>
            <a:r>
              <a:rPr lang="en-US" sz="4400" b="1" dirty="0">
                <a:latin typeface="+mj-lt"/>
                <a:ea typeface="+mj-ea"/>
                <a:cs typeface="+mj-cs"/>
              </a:rPr>
              <a:t>Nervus opticus,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zrakový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nerv</a:t>
            </a:r>
            <a:r>
              <a:rPr lang="en-US" sz="4400" b="1" dirty="0">
                <a:latin typeface="+mj-lt"/>
                <a:ea typeface="+mj-ea"/>
                <a:cs typeface="+mj-cs"/>
              </a:rPr>
              <a:t> (II)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EDF3E7F-8BEC-534A-A22F-881D41277E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1947869"/>
            <a:ext cx="7178613" cy="698497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b="1" dirty="0">
                <a:latin typeface="+mn-lt"/>
              </a:rPr>
              <a:t>výchlipka </a:t>
            </a:r>
            <a:r>
              <a:rPr lang="cs-CZ" sz="1600" b="1" dirty="0" err="1">
                <a:latin typeface="+mn-lt"/>
              </a:rPr>
              <a:t>diencephala</a:t>
            </a:r>
            <a:r>
              <a:rPr lang="cs-CZ" sz="1600" dirty="0">
                <a:latin typeface="+mn-lt"/>
              </a:rPr>
              <a:t>, není pravý hlavový nerv → </a:t>
            </a:r>
            <a:r>
              <a:rPr lang="cs-CZ" sz="1600" b="1" dirty="0">
                <a:latin typeface="+mn-lt"/>
              </a:rPr>
              <a:t>po poškození neregeneruje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cs-CZ" sz="1600" b="1" dirty="0">
              <a:latin typeface="+mn-lt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tvořený axony gangliových buněk sítnice (3. neuron zrakové dráhy)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cs-CZ" sz="1600" dirty="0">
              <a:latin typeface="+mn-lt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obsahuje přibližně 1,2 </a:t>
            </a:r>
            <a:r>
              <a:rPr lang="cs-CZ" sz="1600" dirty="0" err="1">
                <a:latin typeface="+mn-lt"/>
              </a:rPr>
              <a:t>miliona</a:t>
            </a:r>
            <a:r>
              <a:rPr lang="cs-CZ" sz="1600" dirty="0">
                <a:latin typeface="+mn-lt"/>
              </a:rPr>
              <a:t> aferentních vláken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cs-CZ" sz="1600" dirty="0">
              <a:latin typeface="+mn-lt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80-90% vláken vede do </a:t>
            </a:r>
            <a:r>
              <a:rPr lang="cs-CZ" sz="1600" i="1" dirty="0">
                <a:latin typeface="+mn-lt"/>
              </a:rPr>
              <a:t>corpus </a:t>
            </a:r>
            <a:r>
              <a:rPr lang="cs-CZ" sz="1600" i="1" dirty="0" err="1">
                <a:latin typeface="+mn-lt"/>
              </a:rPr>
              <a:t>geniculatum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laterale</a:t>
            </a:r>
            <a:r>
              <a:rPr lang="cs-CZ" sz="1600" dirty="0">
                <a:latin typeface="+mn-lt"/>
              </a:rPr>
              <a:t>, zbytek do </a:t>
            </a:r>
            <a:r>
              <a:rPr lang="cs-CZ" sz="1600" dirty="0" err="1">
                <a:latin typeface="+mn-lt"/>
              </a:rPr>
              <a:t>mesencephala</a:t>
            </a:r>
            <a:r>
              <a:rPr lang="cs-CZ" sz="1600" dirty="0">
                <a:latin typeface="+mn-lt"/>
              </a:rPr>
              <a:t> a </a:t>
            </a:r>
            <a:r>
              <a:rPr lang="cs-CZ" sz="1600" dirty="0" err="1">
                <a:latin typeface="+mn-lt"/>
              </a:rPr>
              <a:t>hypothalamu</a:t>
            </a:r>
            <a:endParaRPr lang="cs-CZ" sz="1600" dirty="0">
              <a:latin typeface="+mn-lt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endParaRPr lang="cs-CZ" sz="1600" dirty="0">
              <a:latin typeface="+mn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1" i="0" u="none" strike="noStrike" dirty="0">
                <a:effectLst/>
                <a:latin typeface="+mn-lt"/>
              </a:rPr>
              <a:t>  čtvrté neurony</a:t>
            </a:r>
            <a:r>
              <a:rPr lang="cs-CZ" sz="1600" b="0" i="0" u="none" strike="noStrike" dirty="0">
                <a:effectLst/>
                <a:latin typeface="+mn-lt"/>
              </a:rPr>
              <a:t> jsou buňky </a:t>
            </a:r>
            <a:r>
              <a:rPr lang="cs-CZ" sz="1600" b="0" i="1" u="none" strike="noStrike" dirty="0">
                <a:effectLst/>
                <a:latin typeface="+mn-lt"/>
              </a:rPr>
              <a:t>corpus </a:t>
            </a:r>
            <a:r>
              <a:rPr lang="cs-CZ" sz="1600" b="0" i="1" u="none" strike="noStrike" dirty="0" err="1">
                <a:effectLst/>
                <a:latin typeface="+mn-lt"/>
              </a:rPr>
              <a:t>geniculatum</a:t>
            </a:r>
            <a:r>
              <a:rPr lang="cs-CZ" sz="1600" b="0" i="1" u="none" strike="noStrike" dirty="0">
                <a:effectLst/>
                <a:latin typeface="+mn-lt"/>
              </a:rPr>
              <a:t> </a:t>
            </a:r>
            <a:r>
              <a:rPr lang="cs-CZ" sz="1600" b="0" i="1" u="none" strike="noStrike" dirty="0" err="1">
                <a:effectLst/>
                <a:latin typeface="+mn-lt"/>
              </a:rPr>
              <a:t>laterale</a:t>
            </a:r>
            <a:r>
              <a:rPr lang="cs-CZ" sz="1600" dirty="0">
                <a:latin typeface="+mn-lt"/>
              </a:rPr>
              <a:t>, j</a:t>
            </a:r>
            <a:r>
              <a:rPr lang="cs-CZ" sz="1600" b="0" i="0" u="none" strike="noStrike" dirty="0">
                <a:effectLst/>
                <a:latin typeface="+mn-lt"/>
              </a:rPr>
              <a:t>ejich axony</a:t>
            </a:r>
          </a:p>
          <a:p>
            <a:pPr algn="l"/>
            <a:r>
              <a:rPr lang="cs-CZ" sz="1600" b="0" i="0" u="none" strike="noStrike" dirty="0">
                <a:effectLst/>
                <a:latin typeface="+mn-lt"/>
              </a:rPr>
              <a:t>    tvoří </a:t>
            </a:r>
            <a:r>
              <a:rPr lang="cs-CZ" sz="1600" b="1" i="0" u="none" strike="noStrike" dirty="0" err="1">
                <a:effectLst/>
                <a:latin typeface="+mn-lt"/>
              </a:rPr>
              <a:t>radiatio</a:t>
            </a:r>
            <a:r>
              <a:rPr lang="cs-CZ" sz="1600" b="1" i="0" u="none" strike="noStrike" dirty="0">
                <a:effectLst/>
                <a:latin typeface="+mn-lt"/>
              </a:rPr>
              <a:t> </a:t>
            </a:r>
            <a:r>
              <a:rPr lang="cs-CZ" sz="1600" b="1" i="0" u="none" strike="noStrike" dirty="0" err="1">
                <a:effectLst/>
                <a:latin typeface="+mn-lt"/>
              </a:rPr>
              <a:t>optica</a:t>
            </a:r>
            <a:r>
              <a:rPr lang="cs-CZ" sz="1600" b="1" i="0" u="none" strike="noStrike" dirty="0">
                <a:effectLst/>
                <a:latin typeface="+mn-lt"/>
              </a:rPr>
              <a:t> která končí v kůře okcipitálního laloku </a:t>
            </a:r>
          </a:p>
          <a:p>
            <a:pPr algn="l"/>
            <a:endParaRPr lang="cs-CZ" sz="1600" b="1" dirty="0">
              <a:latin typeface="+mn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effectLst/>
                <a:latin typeface="+mn-lt"/>
              </a:rPr>
              <a:t>  neurony kůry okcipitálního laloku vytvářejí tzv. </a:t>
            </a:r>
            <a:r>
              <a:rPr lang="cs-CZ" sz="1600" b="0" i="1" u="none" strike="noStrike" dirty="0">
                <a:effectLst/>
                <a:latin typeface="+mn-lt"/>
              </a:rPr>
              <a:t>korový obraz vnějšího světa</a:t>
            </a:r>
            <a:br>
              <a:rPr lang="cs-CZ" dirty="0"/>
            </a:br>
            <a:endParaRPr lang="cs-CZ" dirty="0">
              <a:latin typeface="+mn-lt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6E5C3D8-8586-0D4F-8FDE-0C3339A93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338" y="2146137"/>
            <a:ext cx="3567721" cy="373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37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F6A8815-8A09-FE47-9A61-F9953F9013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C8CE65-5F18-734C-885F-2C7AB3ADE9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928FF0-41CD-5C4B-9940-113AE7BB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918" y="1035939"/>
            <a:ext cx="11361600" cy="1171580"/>
          </a:xfrm>
        </p:spPr>
        <p:txBody>
          <a:bodyPr/>
          <a:lstStyle/>
          <a:p>
            <a:r>
              <a:rPr lang="cs-CZ" i="0" u="none" strike="noStrike" dirty="0">
                <a:effectLst/>
                <a:latin typeface="+mn-lt"/>
              </a:rPr>
              <a:t>Paréza </a:t>
            </a:r>
            <a:r>
              <a:rPr lang="cs-CZ" i="0" u="none" strike="noStrike" dirty="0" err="1">
                <a:effectLst/>
                <a:latin typeface="+mn-lt"/>
              </a:rPr>
              <a:t>nervus</a:t>
            </a:r>
            <a:r>
              <a:rPr lang="cs-CZ" i="0" u="none" strike="noStrike" dirty="0">
                <a:effectLst/>
                <a:latin typeface="+mn-lt"/>
              </a:rPr>
              <a:t> </a:t>
            </a:r>
            <a:r>
              <a:rPr lang="cs-CZ" i="0" u="none" strike="noStrike" dirty="0" err="1">
                <a:effectLst/>
                <a:latin typeface="+mn-lt"/>
              </a:rPr>
              <a:t>laryngeus</a:t>
            </a:r>
            <a:r>
              <a:rPr lang="cs-CZ" i="0" u="none" strike="noStrike" dirty="0">
                <a:effectLst/>
                <a:latin typeface="+mn-lt"/>
              </a:rPr>
              <a:t> </a:t>
            </a:r>
            <a:r>
              <a:rPr lang="cs-CZ" i="0" u="none" strike="noStrike" dirty="0" err="1">
                <a:effectLst/>
                <a:latin typeface="+mn-lt"/>
              </a:rPr>
              <a:t>recurrens</a:t>
            </a:r>
            <a:b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703ACE2-3AFA-7F47-B5C0-732AB7753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2019300"/>
            <a:ext cx="11361600" cy="698497"/>
          </a:xfrm>
        </p:spPr>
        <p:txBody>
          <a:bodyPr/>
          <a:lstStyle/>
          <a:p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laryngeus</a:t>
            </a:r>
            <a:r>
              <a:rPr lang="cs-CZ" b="1" dirty="0"/>
              <a:t> </a:t>
            </a:r>
            <a:r>
              <a:rPr lang="cs-CZ" b="1" dirty="0" err="1"/>
              <a:t>recurrens</a:t>
            </a:r>
            <a:r>
              <a:rPr lang="cs-CZ" b="1" dirty="0"/>
              <a:t> </a:t>
            </a:r>
            <a:r>
              <a:rPr lang="cs-CZ" dirty="0"/>
              <a:t>senzitivně inervuje </a:t>
            </a:r>
            <a:r>
              <a:rPr lang="cs-CZ" dirty="0" err="1"/>
              <a:t>subglotickou</a:t>
            </a:r>
            <a:r>
              <a:rPr lang="cs-CZ" dirty="0"/>
              <a:t> část laryngu a motoricky všechny </a:t>
            </a:r>
            <a:r>
              <a:rPr lang="cs-CZ" b="1" dirty="0"/>
              <a:t>svaly laryngu kromě </a:t>
            </a:r>
            <a:r>
              <a:rPr lang="cs-CZ" b="1" dirty="0" err="1"/>
              <a:t>musculus</a:t>
            </a:r>
            <a:r>
              <a:rPr lang="cs-CZ" b="1" dirty="0"/>
              <a:t> </a:t>
            </a:r>
            <a:r>
              <a:rPr lang="cs-CZ" b="1" dirty="0" err="1"/>
              <a:t>cricothyroideus</a:t>
            </a:r>
            <a:endParaRPr lang="cs-CZ" b="1" dirty="0"/>
          </a:p>
          <a:p>
            <a:endParaRPr lang="cs-CZ" dirty="0"/>
          </a:p>
          <a:p>
            <a:r>
              <a:rPr lang="cs-CZ" b="1" dirty="0"/>
              <a:t>poškození</a:t>
            </a:r>
            <a:r>
              <a:rPr lang="cs-CZ" dirty="0"/>
              <a:t>  - operace krku, operace horního mediastina a především </a:t>
            </a:r>
            <a:r>
              <a:rPr lang="cs-CZ" b="1" dirty="0"/>
              <a:t>operace štítné žlázy</a:t>
            </a:r>
          </a:p>
          <a:p>
            <a:endParaRPr lang="cs-CZ" b="1" dirty="0"/>
          </a:p>
          <a:p>
            <a:r>
              <a:rPr lang="cs-CZ" b="1" dirty="0"/>
              <a:t>příznaky – </a:t>
            </a:r>
            <a:r>
              <a:rPr lang="cs-CZ" dirty="0"/>
              <a:t>poruchy fonace, nepohyblivá hlasivka</a:t>
            </a:r>
          </a:p>
          <a:p>
            <a:endParaRPr lang="cs-CZ" dirty="0"/>
          </a:p>
          <a:p>
            <a:r>
              <a:rPr lang="cs-CZ" dirty="0"/>
              <a:t>oboustranné poškození – dysfonie, dysfagie, dušnost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BA6D196-4031-7D49-9A64-B8F2EF79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734" y="3955803"/>
            <a:ext cx="3546764" cy="26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273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A7FA9C-D4A3-0643-8CBC-C75C71A8E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F98298-9D74-F64C-AD0B-6B8AA3A8D1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98A115-3FC1-6840-9365-5608CBF6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19" y="1187448"/>
            <a:ext cx="11361600" cy="1171580"/>
          </a:xfrm>
        </p:spPr>
        <p:txBody>
          <a:bodyPr/>
          <a:lstStyle/>
          <a:p>
            <a:r>
              <a:rPr lang="cs-CZ" dirty="0"/>
              <a:t>Stimulace </a:t>
            </a:r>
            <a:r>
              <a:rPr lang="cs-CZ" dirty="0" err="1"/>
              <a:t>nervus</a:t>
            </a:r>
            <a:r>
              <a:rPr lang="cs-CZ" dirty="0"/>
              <a:t> vagus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2C43673-1C79-7547-B610-4C6B35B158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C238508-05E5-EB45-B190-CC417175C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400" y="3076400"/>
            <a:ext cx="4013200" cy="34036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8539769-04BC-F943-AB89-600C9EA2D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456" y="3176282"/>
            <a:ext cx="4982597" cy="288161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819774A-52BB-2443-B8F5-75242B8B79C1}"/>
              </a:ext>
            </a:extLst>
          </p:cNvPr>
          <p:cNvSpPr txBox="1"/>
          <p:nvPr/>
        </p:nvSpPr>
        <p:spPr>
          <a:xfrm>
            <a:off x="1610089" y="2108240"/>
            <a:ext cx="6139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b="1" dirty="0">
                <a:solidFill>
                  <a:schemeClr val="bg1"/>
                </a:solidFill>
                <a:latin typeface="+mn-lt"/>
              </a:rPr>
              <a:t>léčba </a:t>
            </a:r>
            <a:r>
              <a:rPr lang="cs-CZ" sz="2800" b="1" dirty="0" err="1">
                <a:solidFill>
                  <a:schemeClr val="bg1"/>
                </a:solidFill>
                <a:latin typeface="+mn-lt"/>
              </a:rPr>
              <a:t>farmakorezistentní</a:t>
            </a:r>
            <a:r>
              <a:rPr lang="cs-CZ" sz="2800" b="1" dirty="0">
                <a:solidFill>
                  <a:schemeClr val="bg1"/>
                </a:solidFill>
                <a:latin typeface="+mn-lt"/>
              </a:rPr>
              <a:t> epilepsie </a:t>
            </a:r>
          </a:p>
        </p:txBody>
      </p:sp>
    </p:spTree>
    <p:extLst>
      <p:ext uri="{BB962C8B-B14F-4D97-AF65-F5344CB8AC3E}">
        <p14:creationId xmlns:p14="http://schemas.microsoft.com/office/powerpoint/2010/main" val="25640604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C9B82F-5032-764C-9696-FC3193570B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BEB9EB-58F7-2449-8ED3-D6CFC89249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1F9581-6034-994C-A3D8-573D355F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117511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accessorius</a:t>
            </a:r>
            <a:r>
              <a:rPr lang="cs-CZ" dirty="0"/>
              <a:t>, přídatný nerv (XI)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C34411B-D2E9-A840-A044-224C42C24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079751"/>
            <a:ext cx="5376000" cy="698497"/>
          </a:xfrm>
        </p:spPr>
        <p:txBody>
          <a:bodyPr/>
          <a:lstStyle/>
          <a:p>
            <a:r>
              <a:rPr lang="cs-CZ" sz="1800" dirty="0"/>
              <a:t>- součástí postranního smíšeného systému</a:t>
            </a:r>
          </a:p>
          <a:p>
            <a:r>
              <a:rPr lang="cs-CZ" sz="1800" dirty="0"/>
              <a:t>- motoricky inervuje m. </a:t>
            </a:r>
            <a:r>
              <a:rPr lang="cs-CZ" sz="1800" dirty="0" err="1"/>
              <a:t>trapezius</a:t>
            </a:r>
            <a:r>
              <a:rPr lang="cs-CZ" sz="1800" dirty="0"/>
              <a:t> a m. </a:t>
            </a:r>
            <a:r>
              <a:rPr lang="cs-CZ" sz="1800" dirty="0" err="1"/>
              <a:t>sternocleidomastoideus</a:t>
            </a:r>
            <a:endParaRPr lang="cs-CZ" sz="1800" dirty="0"/>
          </a:p>
          <a:p>
            <a:r>
              <a:rPr lang="cs-CZ" sz="1800" dirty="0"/>
              <a:t>- obrny n. XI nejsou časté</a:t>
            </a:r>
          </a:p>
          <a:p>
            <a:r>
              <a:rPr lang="cs-CZ" sz="1800" dirty="0"/>
              <a:t>- obrna se nejčastěji projeví jako porucha rotace hlavy ke zdravé straně, rameno na postižené straně je sníženo a vázne abdukce nad horizontálu.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E7EFC74-C96F-304A-9851-672C994D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271" y="3811252"/>
            <a:ext cx="3170132" cy="238374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3B0088-486A-5B47-831C-834A76F2A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143" y="2916368"/>
            <a:ext cx="2581287" cy="29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71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FB949C-03AE-C442-ACFB-DAF5F5220E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079E9D-8493-8345-9787-9C1B80C206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73F5CC-2169-7B46-AA15-79814923A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00" y="1879087"/>
            <a:ext cx="11361600" cy="1171580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hypoglossus</a:t>
            </a:r>
            <a:r>
              <a:rPr lang="cs-CZ" dirty="0"/>
              <a:t>, podjazykový nerv (XII)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11B7FC0-43ED-0D40-9169-49A7A52BA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3108837"/>
            <a:ext cx="6789346" cy="698497"/>
          </a:xfrm>
        </p:spPr>
        <p:txBody>
          <a:bodyPr/>
          <a:lstStyle/>
          <a:p>
            <a:r>
              <a:rPr lang="cs-CZ" dirty="0"/>
              <a:t>- vlákna </a:t>
            </a:r>
            <a:r>
              <a:rPr lang="cs-CZ" dirty="0" err="1"/>
              <a:t>n.XII</a:t>
            </a:r>
            <a:r>
              <a:rPr lang="cs-CZ" dirty="0"/>
              <a:t> vystupují před olivou, kde se kořenová vlákna sbíhají v kmen 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hypoglossus</a:t>
            </a:r>
            <a:r>
              <a:rPr lang="cs-CZ" dirty="0"/>
              <a:t> a ten vystupuje z lebky skrze kondyly v </a:t>
            </a:r>
            <a:r>
              <a:rPr lang="cs-CZ" dirty="0" err="1"/>
              <a:t>canalis</a:t>
            </a:r>
            <a:r>
              <a:rPr lang="cs-CZ" dirty="0"/>
              <a:t> nervi </a:t>
            </a:r>
            <a:r>
              <a:rPr lang="cs-CZ" dirty="0" err="1"/>
              <a:t>hypoglossi</a:t>
            </a:r>
            <a:endParaRPr lang="cs-CZ" dirty="0"/>
          </a:p>
          <a:p>
            <a:r>
              <a:rPr lang="cs-CZ" dirty="0"/>
              <a:t>- po výstupu z lebky přijímá nervová vlákna </a:t>
            </a:r>
          </a:p>
          <a:p>
            <a:r>
              <a:rPr lang="cs-CZ" dirty="0"/>
              <a:t> z C1–C3 pro inervaci </a:t>
            </a:r>
            <a:r>
              <a:rPr lang="cs-CZ" dirty="0" err="1"/>
              <a:t>infrahyoidních</a:t>
            </a:r>
            <a:r>
              <a:rPr lang="cs-CZ" dirty="0"/>
              <a:t> svalů</a:t>
            </a:r>
          </a:p>
          <a:p>
            <a:r>
              <a:rPr lang="cs-CZ" dirty="0"/>
              <a:t>- hlavní funkcí je motorická inervace jazyka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F3DCE5-FC9D-104F-9AF1-15D0E86E2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821" y="2942397"/>
            <a:ext cx="4140631" cy="32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98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F465CD-ADA8-F348-A67B-FFB947674A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F47DB2-5AFF-4547-9EFC-0F5155DF77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AB0D3E-B450-8A4A-A289-0A2B2DDC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045" y="1187448"/>
            <a:ext cx="11361600" cy="1171580"/>
          </a:xfrm>
        </p:spPr>
        <p:txBody>
          <a:bodyPr/>
          <a:lstStyle/>
          <a:p>
            <a:r>
              <a:rPr lang="cs-CZ" dirty="0"/>
              <a:t>Poškození 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hypoglossus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A20A78F-72C5-8042-82A2-F3869CD51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2233028"/>
            <a:ext cx="5148263" cy="698497"/>
          </a:xfrm>
        </p:spPr>
        <p:txBody>
          <a:bodyPr/>
          <a:lstStyle/>
          <a:p>
            <a:r>
              <a:rPr lang="cs-CZ" sz="2200" b="1" dirty="0"/>
              <a:t>Jednostranné postižení </a:t>
            </a:r>
          </a:p>
          <a:p>
            <a:r>
              <a:rPr lang="cs-CZ" sz="2200" dirty="0"/>
              <a:t>- </a:t>
            </a:r>
            <a:r>
              <a:rPr lang="cs-CZ" sz="2200" dirty="0" err="1"/>
              <a:t>hemiglosoplegie</a:t>
            </a:r>
            <a:r>
              <a:rPr lang="cs-CZ" sz="2200" dirty="0"/>
              <a:t> (obrna poloviny jazyka)</a:t>
            </a:r>
          </a:p>
          <a:p>
            <a:r>
              <a:rPr lang="cs-CZ" sz="2200" dirty="0"/>
              <a:t>- postižená strana jazyka je atrofická,</a:t>
            </a:r>
          </a:p>
          <a:p>
            <a:r>
              <a:rPr lang="cs-CZ" sz="2200" dirty="0"/>
              <a:t>  objevují se fascikulace</a:t>
            </a:r>
          </a:p>
          <a:p>
            <a:r>
              <a:rPr lang="cs-CZ" sz="2200" dirty="0"/>
              <a:t>- při plazení se stáčí na</a:t>
            </a:r>
          </a:p>
          <a:p>
            <a:r>
              <a:rPr lang="cs-CZ" sz="2200" dirty="0"/>
              <a:t>  postiženou stranu</a:t>
            </a:r>
          </a:p>
          <a:p>
            <a:r>
              <a:rPr lang="cs-CZ" sz="2200" b="1" dirty="0"/>
              <a:t>Oboustranné postižení</a:t>
            </a:r>
          </a:p>
          <a:p>
            <a:r>
              <a:rPr lang="cs-CZ" sz="2200" dirty="0"/>
              <a:t>- ochrnutí obou polovin jazyka, </a:t>
            </a:r>
          </a:p>
          <a:p>
            <a:r>
              <a:rPr lang="cs-CZ" sz="2200" dirty="0"/>
              <a:t> (</a:t>
            </a:r>
            <a:r>
              <a:rPr lang="cs-CZ" sz="2200" dirty="0" err="1"/>
              <a:t>glossoplegie</a:t>
            </a:r>
            <a:r>
              <a:rPr lang="cs-CZ" sz="2200" dirty="0"/>
              <a:t>) – nelze vypláznout, je narušená řeč (dysartrie)</a:t>
            </a:r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A03038-D5B0-A647-8A62-2C7402B14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953" y="2019300"/>
            <a:ext cx="4841721" cy="44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352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7574C0-DD92-114A-A733-89623767BD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D62927-D8DC-CC41-8817-12E72C9883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AE2C68A-E419-714E-ABF8-619B71043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051" y="508158"/>
            <a:ext cx="9921154" cy="698497"/>
          </a:xfrm>
        </p:spPr>
        <p:txBody>
          <a:bodyPr/>
          <a:lstStyle/>
          <a:p>
            <a:r>
              <a:rPr lang="cs-CZ" sz="1200" b="1" dirty="0"/>
              <a:t>Literatura použitá při tvorbě přednášky (včetně obrázků):</a:t>
            </a:r>
          </a:p>
          <a:p>
            <a:endParaRPr lang="cs-CZ" sz="1200" dirty="0"/>
          </a:p>
          <a:p>
            <a:r>
              <a:rPr lang="cs-CZ" sz="1000" dirty="0"/>
              <a:t>HOMBACH-KLONISCH, S., T. KLONISCH and J. PEELER. </a:t>
            </a:r>
            <a:r>
              <a:rPr lang="cs-CZ" sz="1000" dirty="0" err="1"/>
              <a:t>Sobotta</a:t>
            </a:r>
            <a:r>
              <a:rPr lang="cs-CZ" sz="1000" dirty="0"/>
              <a:t>: </a:t>
            </a:r>
            <a:r>
              <a:rPr lang="cs-CZ" sz="1000" dirty="0" err="1"/>
              <a:t>Clinical</a:t>
            </a:r>
            <a:r>
              <a:rPr lang="cs-CZ" sz="1000" dirty="0"/>
              <a:t> Atlas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Human</a:t>
            </a:r>
            <a:r>
              <a:rPr lang="cs-CZ" sz="1000" dirty="0"/>
              <a:t> Anatomy. </a:t>
            </a:r>
            <a:r>
              <a:rPr lang="cs-CZ" sz="1000" dirty="0" err="1"/>
              <a:t>Munich</a:t>
            </a:r>
            <a:r>
              <a:rPr lang="cs-CZ" sz="1000" dirty="0"/>
              <a:t>, </a:t>
            </a:r>
            <a:r>
              <a:rPr lang="cs-CZ" sz="1000" dirty="0" err="1"/>
              <a:t>Germany</a:t>
            </a:r>
            <a:r>
              <a:rPr lang="cs-CZ" sz="1000" dirty="0"/>
              <a:t>: </a:t>
            </a:r>
            <a:r>
              <a:rPr lang="cs-CZ" sz="1000" dirty="0" err="1"/>
              <a:t>Elsevier</a:t>
            </a:r>
            <a:r>
              <a:rPr lang="cs-CZ" sz="1000" dirty="0"/>
              <a:t> Science, 2019, 680 s. ISBN 978-0-7020-5273-6. </a:t>
            </a:r>
          </a:p>
          <a:p>
            <a:r>
              <a:rPr lang="cs-CZ" sz="1000" dirty="0"/>
              <a:t>STANDRING, S, et al. </a:t>
            </a:r>
            <a:r>
              <a:rPr lang="cs-CZ" sz="1000" dirty="0" err="1"/>
              <a:t>Gray's</a:t>
            </a:r>
            <a:r>
              <a:rPr lang="cs-CZ" sz="1000" dirty="0"/>
              <a:t> Anatomy: 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Anatomical</a:t>
            </a:r>
            <a:r>
              <a:rPr lang="cs-CZ" sz="1000" dirty="0"/>
              <a:t> </a:t>
            </a:r>
            <a:r>
              <a:rPr lang="cs-CZ" sz="1000" dirty="0" err="1"/>
              <a:t>Basis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Clinical</a:t>
            </a:r>
            <a:r>
              <a:rPr lang="cs-CZ" sz="1000" dirty="0"/>
              <a:t> </a:t>
            </a:r>
            <a:r>
              <a:rPr lang="cs-CZ" sz="1000" dirty="0" err="1"/>
              <a:t>Practice</a:t>
            </a:r>
            <a:r>
              <a:rPr lang="cs-CZ" sz="1000" dirty="0"/>
              <a:t>. 41st. Philadelphia: </a:t>
            </a:r>
            <a:r>
              <a:rPr lang="cs-CZ" sz="1000" dirty="0" err="1"/>
              <a:t>Elsevier</a:t>
            </a:r>
            <a:r>
              <a:rPr lang="cs-CZ" sz="1000" dirty="0"/>
              <a:t>, 2016, 1562 s. ISBN 978-0-7020-5230-9. </a:t>
            </a:r>
          </a:p>
          <a:p>
            <a:r>
              <a:rPr lang="cs-CZ" sz="1000" dirty="0"/>
              <a:t>DRAKE, R. L., A. WAYNE VOGL and A. W. M. MITCHELL. </a:t>
            </a:r>
            <a:r>
              <a:rPr lang="cs-CZ" sz="1000" dirty="0" err="1"/>
              <a:t>Gray's</a:t>
            </a:r>
            <a:r>
              <a:rPr lang="cs-CZ" sz="1000" dirty="0"/>
              <a:t> Anatomy </a:t>
            </a:r>
            <a:r>
              <a:rPr lang="cs-CZ" sz="1000" dirty="0" err="1"/>
              <a:t>for</a:t>
            </a:r>
            <a:r>
              <a:rPr lang="cs-CZ" sz="1000" dirty="0"/>
              <a:t> </a:t>
            </a:r>
            <a:r>
              <a:rPr lang="cs-CZ" sz="1000" dirty="0" err="1"/>
              <a:t>Students</a:t>
            </a:r>
            <a:r>
              <a:rPr lang="cs-CZ" sz="1000" dirty="0"/>
              <a:t>. 4th. Philadelphia: </a:t>
            </a:r>
            <a:r>
              <a:rPr lang="cs-CZ" sz="1000" dirty="0" err="1"/>
              <a:t>Elsevier</a:t>
            </a:r>
            <a:r>
              <a:rPr lang="cs-CZ" sz="1000" dirty="0"/>
              <a:t>, 2020. ISBN 978-0-323-39304-1. </a:t>
            </a:r>
          </a:p>
          <a:p>
            <a:r>
              <a:rPr lang="cs-CZ" sz="1000" dirty="0"/>
              <a:t>DRAKE, R. L., A. WAYNE VOGL, A. W. M. MITCHELL, R. M. TIBBITTS and P. E. RICHARDSON. </a:t>
            </a:r>
            <a:r>
              <a:rPr lang="cs-CZ" sz="1000" dirty="0" err="1"/>
              <a:t>Gray's</a:t>
            </a:r>
            <a:r>
              <a:rPr lang="cs-CZ" sz="1000" dirty="0"/>
              <a:t> Atlas </a:t>
            </a:r>
            <a:r>
              <a:rPr lang="cs-CZ" sz="1000" dirty="0" err="1"/>
              <a:t>of</a:t>
            </a:r>
            <a:r>
              <a:rPr lang="cs-CZ" sz="1000" dirty="0"/>
              <a:t> Anatomy. 2. Philadelphia: Churchill </a:t>
            </a:r>
            <a:r>
              <a:rPr lang="cs-CZ" sz="1000" dirty="0" err="1"/>
              <a:t>Livingstone</a:t>
            </a:r>
            <a:r>
              <a:rPr lang="cs-CZ" sz="1000" dirty="0"/>
              <a:t>, 2015, </a:t>
            </a:r>
          </a:p>
          <a:p>
            <a:r>
              <a:rPr lang="cs-CZ" sz="1000" dirty="0"/>
              <a:t>648 s. ISBN 978-1-4557-4802-0.</a:t>
            </a:r>
          </a:p>
          <a:p>
            <a:r>
              <a:rPr lang="cs-CZ" sz="1000" dirty="0"/>
              <a:t>VILENSKY, J. A., W. M. ROBERTSON and C. A. SUÁREZ-QUIAN. 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Clinical</a:t>
            </a:r>
            <a:r>
              <a:rPr lang="cs-CZ" sz="1000" dirty="0"/>
              <a:t> Anatomy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Cranial</a:t>
            </a:r>
            <a:r>
              <a:rPr lang="cs-CZ" sz="1000" dirty="0"/>
              <a:t> </a:t>
            </a:r>
            <a:r>
              <a:rPr lang="cs-CZ" sz="1000" dirty="0" err="1"/>
              <a:t>Nerves</a:t>
            </a:r>
            <a:r>
              <a:rPr lang="cs-CZ" sz="1000" dirty="0"/>
              <a:t>: 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Nerves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"On </a:t>
            </a:r>
            <a:r>
              <a:rPr lang="cs-CZ" sz="1000" dirty="0" err="1"/>
              <a:t>Old</a:t>
            </a:r>
            <a:r>
              <a:rPr lang="cs-CZ" sz="1000" dirty="0"/>
              <a:t> </a:t>
            </a:r>
            <a:r>
              <a:rPr lang="cs-CZ" sz="1000" dirty="0" err="1"/>
              <a:t>Olympus</a:t>
            </a:r>
            <a:r>
              <a:rPr lang="cs-CZ" sz="1000" dirty="0"/>
              <a:t> </a:t>
            </a:r>
            <a:r>
              <a:rPr lang="cs-CZ" sz="1000" dirty="0" err="1"/>
              <a:t>Towering</a:t>
            </a:r>
            <a:r>
              <a:rPr lang="cs-CZ" sz="1000" dirty="0"/>
              <a:t> Top. </a:t>
            </a:r>
          </a:p>
          <a:p>
            <a:r>
              <a:rPr lang="cs-CZ" sz="1000" dirty="0" err="1"/>
              <a:t>Wiley-Blackwell</a:t>
            </a:r>
            <a:r>
              <a:rPr lang="cs-CZ" sz="1000" dirty="0"/>
              <a:t>, 2015, 336 s. ISBN 978-1-1184-9201-7. </a:t>
            </a:r>
          </a:p>
          <a:p>
            <a:r>
              <a:rPr lang="cs-CZ" sz="1000" dirty="0"/>
              <a:t>NETTER, F. H. Atlas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Human</a:t>
            </a:r>
            <a:r>
              <a:rPr lang="cs-CZ" sz="1000" dirty="0"/>
              <a:t> Anatomy. 6. Philadelphia: </a:t>
            </a:r>
            <a:r>
              <a:rPr lang="cs-CZ" sz="1000" dirty="0" err="1"/>
              <a:t>Saunders</a:t>
            </a:r>
            <a:r>
              <a:rPr lang="cs-CZ" sz="1000" dirty="0"/>
              <a:t>, 2014, 624 s. ISBN 978-1-4557-0418-7. </a:t>
            </a:r>
          </a:p>
          <a:p>
            <a:r>
              <a:rPr lang="cs-CZ" sz="1000" dirty="0"/>
              <a:t>ELLIS, H. and V. MAHADEVAN. </a:t>
            </a:r>
            <a:r>
              <a:rPr lang="cs-CZ" sz="1000" dirty="0" err="1"/>
              <a:t>Clinical</a:t>
            </a:r>
            <a:r>
              <a:rPr lang="cs-CZ" sz="1000" dirty="0"/>
              <a:t> anatomy: </a:t>
            </a:r>
            <a:r>
              <a:rPr lang="cs-CZ" sz="1000" dirty="0" err="1"/>
              <a:t>applied</a:t>
            </a:r>
            <a:r>
              <a:rPr lang="cs-CZ" sz="1000" dirty="0"/>
              <a:t> anatomy </a:t>
            </a:r>
            <a:r>
              <a:rPr lang="cs-CZ" sz="1000" dirty="0" err="1"/>
              <a:t>for</a:t>
            </a:r>
            <a:r>
              <a:rPr lang="cs-CZ" sz="1000" dirty="0"/>
              <a:t> </a:t>
            </a:r>
            <a:r>
              <a:rPr lang="cs-CZ" sz="1000" dirty="0" err="1"/>
              <a:t>students</a:t>
            </a:r>
            <a:r>
              <a:rPr lang="cs-CZ" sz="1000" dirty="0"/>
              <a:t> and junior </a:t>
            </a:r>
            <a:r>
              <a:rPr lang="cs-CZ" sz="1000" dirty="0" err="1"/>
              <a:t>doctors</a:t>
            </a:r>
            <a:r>
              <a:rPr lang="cs-CZ" sz="1000" dirty="0"/>
              <a:t>. </a:t>
            </a:r>
            <a:r>
              <a:rPr lang="cs-CZ" sz="1000" dirty="0" err="1"/>
              <a:t>Fourteenth</a:t>
            </a:r>
            <a:r>
              <a:rPr lang="cs-CZ" sz="1000" dirty="0"/>
              <a:t> </a:t>
            </a:r>
            <a:r>
              <a:rPr lang="cs-CZ" sz="1000" dirty="0" err="1"/>
              <a:t>edition</a:t>
            </a:r>
            <a:r>
              <a:rPr lang="cs-CZ" sz="1000" dirty="0"/>
              <a:t>. </a:t>
            </a:r>
            <a:r>
              <a:rPr lang="cs-CZ" sz="1000" dirty="0" err="1"/>
              <a:t>Hoboken</a:t>
            </a:r>
            <a:r>
              <a:rPr lang="cs-CZ" sz="1000" dirty="0"/>
              <a:t>, USA: </a:t>
            </a:r>
            <a:r>
              <a:rPr lang="cs-CZ" sz="1000" dirty="0" err="1"/>
              <a:t>Wiley-Blackwell</a:t>
            </a:r>
            <a:r>
              <a:rPr lang="cs-CZ" sz="1000" dirty="0"/>
              <a:t>, 2019. </a:t>
            </a:r>
          </a:p>
          <a:p>
            <a:r>
              <a:rPr lang="cs-CZ" sz="1000" dirty="0"/>
              <a:t>ISBN 978-111-9325-536. </a:t>
            </a:r>
          </a:p>
          <a:p>
            <a:r>
              <a:rPr lang="cs-CZ" sz="1000" dirty="0"/>
              <a:t>GOULD, D. J. and J. D. FIX. </a:t>
            </a:r>
            <a:r>
              <a:rPr lang="cs-CZ" sz="1000" dirty="0" err="1"/>
              <a:t>Neuroanatomy</a:t>
            </a:r>
            <a:r>
              <a:rPr lang="cs-CZ" sz="1000" dirty="0"/>
              <a:t> (</a:t>
            </a:r>
            <a:r>
              <a:rPr lang="cs-CZ" sz="1000" dirty="0" err="1"/>
              <a:t>Board</a:t>
            </a:r>
            <a:r>
              <a:rPr lang="cs-CZ" sz="1000" dirty="0"/>
              <a:t> </a:t>
            </a:r>
            <a:r>
              <a:rPr lang="cs-CZ" sz="1000" dirty="0" err="1"/>
              <a:t>Review</a:t>
            </a:r>
            <a:r>
              <a:rPr lang="cs-CZ" sz="1000" dirty="0"/>
              <a:t> </a:t>
            </a:r>
            <a:r>
              <a:rPr lang="cs-CZ" sz="1000" dirty="0" err="1"/>
              <a:t>Series</a:t>
            </a:r>
            <a:r>
              <a:rPr lang="cs-CZ" sz="1000" dirty="0"/>
              <a:t>). 5. Baltimore: </a:t>
            </a:r>
            <a:r>
              <a:rPr lang="cs-CZ" sz="1000" dirty="0" err="1"/>
              <a:t>Lippincott</a:t>
            </a:r>
            <a:r>
              <a:rPr lang="cs-CZ" sz="1000" dirty="0"/>
              <a:t> </a:t>
            </a:r>
            <a:r>
              <a:rPr lang="cs-CZ" sz="1000" dirty="0" err="1"/>
              <a:t>Williams</a:t>
            </a:r>
            <a:r>
              <a:rPr lang="cs-CZ" sz="1000" dirty="0"/>
              <a:t> &amp; Wilkins, 2014, 368 s. ISBN 978-1-4511-7609-4. </a:t>
            </a:r>
          </a:p>
          <a:p>
            <a:r>
              <a:rPr lang="cs-CZ" sz="1000" dirty="0"/>
              <a:t>ROPPER, A. H., M. A. SAMUELS, J. P. KLEIN, S. PRASAD, et al. Adams and </a:t>
            </a:r>
            <a:r>
              <a:rPr lang="cs-CZ" sz="1000" dirty="0" err="1"/>
              <a:t>Victor's</a:t>
            </a:r>
            <a:r>
              <a:rPr lang="cs-CZ" sz="1000" dirty="0"/>
              <a:t> </a:t>
            </a:r>
            <a:r>
              <a:rPr lang="cs-CZ" sz="1000" dirty="0" err="1"/>
              <a:t>Principles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Neurology. 11. New York: </a:t>
            </a:r>
            <a:r>
              <a:rPr lang="cs-CZ" sz="1000" dirty="0" err="1"/>
              <a:t>McGraw-Hill</a:t>
            </a:r>
            <a:r>
              <a:rPr lang="cs-CZ" sz="1000" dirty="0"/>
              <a:t> </a:t>
            </a:r>
            <a:r>
              <a:rPr lang="cs-CZ" sz="1000" dirty="0" err="1"/>
              <a:t>Education</a:t>
            </a:r>
            <a:r>
              <a:rPr lang="cs-CZ" sz="1000" dirty="0"/>
              <a:t> </a:t>
            </a:r>
            <a:r>
              <a:rPr lang="cs-CZ" sz="1000" dirty="0" err="1"/>
              <a:t>Medical</a:t>
            </a:r>
            <a:r>
              <a:rPr lang="cs-CZ" sz="1000" dirty="0"/>
              <a:t>, 2019, </a:t>
            </a:r>
          </a:p>
          <a:p>
            <a:r>
              <a:rPr lang="cs-CZ" sz="1000" dirty="0"/>
              <a:t>1664 s. ISBN 978-0-07-184262-4. </a:t>
            </a:r>
          </a:p>
          <a:p>
            <a:r>
              <a:rPr lang="cs-CZ" sz="1000" dirty="0"/>
              <a:t>GOSLING, J. A., P. F. HARRIS, J. R. HUMPHERSON, I. WHITMORE, P. L. T. WILLAN et al. </a:t>
            </a:r>
            <a:r>
              <a:rPr lang="cs-CZ" sz="1000" dirty="0" err="1"/>
              <a:t>Human</a:t>
            </a:r>
            <a:r>
              <a:rPr lang="cs-CZ" sz="1000" dirty="0"/>
              <a:t> Anatomy, </a:t>
            </a:r>
            <a:r>
              <a:rPr lang="cs-CZ" sz="1000" dirty="0" err="1"/>
              <a:t>Color</a:t>
            </a:r>
            <a:r>
              <a:rPr lang="cs-CZ" sz="1000" dirty="0"/>
              <a:t> Atlas and </a:t>
            </a:r>
            <a:r>
              <a:rPr lang="cs-CZ" sz="1000" dirty="0" err="1"/>
              <a:t>Textbook</a:t>
            </a:r>
            <a:r>
              <a:rPr lang="cs-CZ" sz="1000" dirty="0"/>
              <a:t>. 6. Philadelphia: </a:t>
            </a:r>
            <a:r>
              <a:rPr lang="cs-CZ" sz="1000" dirty="0" err="1"/>
              <a:t>Elsevier</a:t>
            </a:r>
            <a:r>
              <a:rPr lang="cs-CZ" sz="1000" dirty="0"/>
              <a:t>, </a:t>
            </a:r>
          </a:p>
          <a:p>
            <a:r>
              <a:rPr lang="cs-CZ" sz="1000" dirty="0"/>
              <a:t>2017, 456 s. ISBN 978-0-7234-3827-4.</a:t>
            </a:r>
          </a:p>
          <a:p>
            <a:r>
              <a:rPr lang="cs-CZ" sz="1000" dirty="0"/>
              <a:t>BAKER, E. W., M. SCHUENKE, E. SCHULTE, U. SCHUMACHER, et al. Anatomy </a:t>
            </a:r>
            <a:r>
              <a:rPr lang="cs-CZ" sz="1000" dirty="0" err="1"/>
              <a:t>for</a:t>
            </a:r>
            <a:r>
              <a:rPr lang="cs-CZ" sz="1000" dirty="0"/>
              <a:t> </a:t>
            </a:r>
            <a:r>
              <a:rPr lang="cs-CZ" sz="1000" dirty="0" err="1"/>
              <a:t>Dental</a:t>
            </a:r>
            <a:r>
              <a:rPr lang="cs-CZ" sz="1000" dirty="0"/>
              <a:t> </a:t>
            </a:r>
            <a:r>
              <a:rPr lang="cs-CZ" sz="1000" dirty="0" err="1"/>
              <a:t>Medicine</a:t>
            </a:r>
            <a:r>
              <a:rPr lang="cs-CZ" sz="1000" dirty="0"/>
              <a:t>. Second </a:t>
            </a:r>
            <a:r>
              <a:rPr lang="cs-CZ" sz="1000" dirty="0" err="1"/>
              <a:t>Edition</a:t>
            </a:r>
            <a:r>
              <a:rPr lang="cs-CZ" sz="1000" dirty="0"/>
              <a:t>. </a:t>
            </a:r>
            <a:r>
              <a:rPr lang="cs-CZ" sz="1000" dirty="0" err="1"/>
              <a:t>Thieme</a:t>
            </a:r>
            <a:r>
              <a:rPr lang="cs-CZ" sz="1000" dirty="0"/>
              <a:t> </a:t>
            </a:r>
            <a:r>
              <a:rPr lang="cs-CZ" sz="1000" dirty="0" err="1"/>
              <a:t>Medical</a:t>
            </a:r>
            <a:r>
              <a:rPr lang="cs-CZ" sz="1000" dirty="0"/>
              <a:t> </a:t>
            </a:r>
            <a:r>
              <a:rPr lang="cs-CZ" sz="1000" dirty="0" err="1"/>
              <a:t>Publishers</a:t>
            </a:r>
            <a:r>
              <a:rPr lang="cs-CZ" sz="1000" dirty="0"/>
              <a:t>, 2015. ISBN 978-1-62623-085-9.</a:t>
            </a:r>
          </a:p>
          <a:p>
            <a:r>
              <a:rPr lang="cs-CZ" sz="1000" dirty="0"/>
              <a:t>GLEESON, M. J., R. C. CLARKE, et al. </a:t>
            </a:r>
            <a:r>
              <a:rPr lang="cs-CZ" sz="1000" dirty="0" err="1"/>
              <a:t>Scott-Brown’s</a:t>
            </a:r>
            <a:r>
              <a:rPr lang="cs-CZ" sz="1000" dirty="0"/>
              <a:t> Otorhinolaryngology: </a:t>
            </a:r>
            <a:r>
              <a:rPr lang="cs-CZ" sz="1000" dirty="0" err="1"/>
              <a:t>Head</a:t>
            </a:r>
            <a:r>
              <a:rPr lang="cs-CZ" sz="1000" dirty="0"/>
              <a:t> and </a:t>
            </a:r>
            <a:r>
              <a:rPr lang="cs-CZ" sz="1000" dirty="0" err="1"/>
              <a:t>Neck</a:t>
            </a:r>
            <a:r>
              <a:rPr lang="cs-CZ" sz="1000" dirty="0"/>
              <a:t> </a:t>
            </a:r>
            <a:r>
              <a:rPr lang="cs-CZ" sz="1000" dirty="0" err="1"/>
              <a:t>Surgery</a:t>
            </a:r>
            <a:r>
              <a:rPr lang="cs-CZ" sz="1000" dirty="0"/>
              <a:t> (3 </a:t>
            </a:r>
            <a:r>
              <a:rPr lang="cs-CZ" sz="1000" dirty="0" err="1"/>
              <a:t>volume</a:t>
            </a:r>
            <a:r>
              <a:rPr lang="cs-CZ" sz="1000" dirty="0"/>
              <a:t> set). 7th </a:t>
            </a:r>
            <a:r>
              <a:rPr lang="cs-CZ" sz="1000" dirty="0" err="1"/>
              <a:t>edition</a:t>
            </a:r>
            <a:r>
              <a:rPr lang="cs-CZ" sz="1000" dirty="0"/>
              <a:t>. CRC </a:t>
            </a:r>
            <a:r>
              <a:rPr lang="cs-CZ" sz="1000" dirty="0" err="1"/>
              <a:t>Press</a:t>
            </a:r>
            <a:r>
              <a:rPr lang="cs-CZ" sz="1000" dirty="0"/>
              <a:t>, 2008. ISBN 978-0-340-808-931. </a:t>
            </a:r>
          </a:p>
          <a:p>
            <a:r>
              <a:rPr lang="cs-CZ" sz="1000" dirty="0"/>
              <a:t>CHROBOK, V., J. DRŠATA, M. JANOUCH, P. KOMÍNEK, et al. Příručka pro praxi: </a:t>
            </a:r>
            <a:r>
              <a:rPr lang="cs-CZ" sz="1000" dirty="0" err="1"/>
              <a:t>Screening</a:t>
            </a:r>
            <a:r>
              <a:rPr lang="cs-CZ" sz="1000" dirty="0"/>
              <a:t> sluchu novorozenců [online]. Praha: </a:t>
            </a:r>
          </a:p>
          <a:p>
            <a:r>
              <a:rPr lang="cs-CZ" sz="1000" dirty="0"/>
              <a:t>Česká společnost otorinolaryngologie a chirurgie hlavy a krku ČLS JEP, 2019 [cit. 2022-03-21]. </a:t>
            </a:r>
          </a:p>
          <a:p>
            <a:r>
              <a:rPr lang="cs-CZ" sz="1000" dirty="0"/>
              <a:t>Dostupné z: https://</a:t>
            </a:r>
            <a:r>
              <a:rPr lang="cs-CZ" sz="1000" dirty="0" err="1"/>
              <a:t>www.otorinolaryngologie.cz</a:t>
            </a:r>
            <a:r>
              <a:rPr lang="cs-CZ" sz="1000" dirty="0"/>
              <a:t>/</a:t>
            </a:r>
            <a:r>
              <a:rPr lang="cs-CZ" sz="1000" dirty="0" err="1"/>
              <a:t>content</a:t>
            </a:r>
            <a:r>
              <a:rPr lang="cs-CZ" sz="1000" dirty="0"/>
              <a:t>/</a:t>
            </a:r>
            <a:r>
              <a:rPr lang="cs-CZ" sz="1000" dirty="0" err="1"/>
              <a:t>uploads</a:t>
            </a:r>
            <a:r>
              <a:rPr lang="cs-CZ" sz="1000" dirty="0"/>
              <a:t>/2020/02/ppp-</a:t>
            </a:r>
            <a:r>
              <a:rPr lang="cs-CZ" sz="1000" dirty="0" err="1"/>
              <a:t>screening</a:t>
            </a:r>
            <a:r>
              <a:rPr lang="cs-CZ" sz="1000" dirty="0"/>
              <a:t>-sluchu-</a:t>
            </a:r>
            <a:r>
              <a:rPr lang="cs-CZ" sz="1000" dirty="0" err="1"/>
              <a:t>novorozencu.pdf</a:t>
            </a:r>
            <a:endParaRPr lang="cs-CZ" sz="1000" dirty="0"/>
          </a:p>
          <a:p>
            <a:r>
              <a:rPr lang="cs-CZ" sz="1000" dirty="0"/>
              <a:t>ČIHÁK, Radomír. Anatomie 3. Třetí, upravené a doplněné vydání. Praha: </a:t>
            </a:r>
            <a:r>
              <a:rPr lang="cs-CZ" sz="1000" dirty="0" err="1"/>
              <a:t>Grada</a:t>
            </a:r>
            <a:r>
              <a:rPr lang="cs-CZ" sz="1000" dirty="0"/>
              <a:t>, 2016, 832 s. ISBN 978-802-4756-363</a:t>
            </a:r>
            <a:r>
              <a:rPr lang="cs-CZ" sz="1200" dirty="0"/>
              <a:t>. </a:t>
            </a:r>
          </a:p>
          <a:p>
            <a:r>
              <a:rPr lang="cs-CZ" sz="1000" dirty="0"/>
              <a:t>PARENT, A. and M. B. CARPENTER. </a:t>
            </a:r>
            <a:r>
              <a:rPr lang="cs-CZ" sz="1000" dirty="0" err="1"/>
              <a:t>Carpenter's</a:t>
            </a:r>
            <a:r>
              <a:rPr lang="cs-CZ" sz="1000" dirty="0"/>
              <a:t> </a:t>
            </a:r>
            <a:r>
              <a:rPr lang="cs-CZ" sz="1000" dirty="0" err="1"/>
              <a:t>Human</a:t>
            </a:r>
            <a:r>
              <a:rPr lang="cs-CZ" sz="1000" dirty="0"/>
              <a:t> </a:t>
            </a:r>
            <a:r>
              <a:rPr lang="cs-CZ" sz="1000" dirty="0" err="1"/>
              <a:t>Neuroanatomy</a:t>
            </a:r>
            <a:r>
              <a:rPr lang="cs-CZ" sz="1000" dirty="0"/>
              <a:t>. 9th </a:t>
            </a:r>
            <a:r>
              <a:rPr lang="cs-CZ" sz="1000" dirty="0" err="1"/>
              <a:t>Edition</a:t>
            </a:r>
            <a:r>
              <a:rPr lang="cs-CZ" sz="1000" dirty="0"/>
              <a:t>. </a:t>
            </a:r>
            <a:r>
              <a:rPr lang="cs-CZ" sz="1000" dirty="0" err="1"/>
              <a:t>Providence</a:t>
            </a:r>
            <a:r>
              <a:rPr lang="cs-CZ" sz="1000" dirty="0"/>
              <a:t>: </a:t>
            </a:r>
            <a:r>
              <a:rPr lang="cs-CZ" sz="1000" dirty="0" err="1"/>
              <a:t>Williams</a:t>
            </a:r>
            <a:r>
              <a:rPr lang="cs-CZ" sz="1000" dirty="0"/>
              <a:t> &amp; Wilkins, 1996. ISBN 0-683-06752-4. ​</a:t>
            </a:r>
          </a:p>
          <a:p>
            <a:r>
              <a:rPr lang="cs-CZ" sz="1000" dirty="0"/>
              <a:t>​AUGUSTINE, J. R. </a:t>
            </a:r>
            <a:r>
              <a:rPr lang="cs-CZ" sz="1000" dirty="0" err="1"/>
              <a:t>Human</a:t>
            </a:r>
            <a:r>
              <a:rPr lang="cs-CZ" sz="1000" dirty="0"/>
              <a:t> </a:t>
            </a:r>
            <a:r>
              <a:rPr lang="cs-CZ" sz="1000" dirty="0" err="1"/>
              <a:t>Neuroanatomy</a:t>
            </a:r>
            <a:r>
              <a:rPr lang="cs-CZ" sz="1000" dirty="0"/>
              <a:t>. 2nd </a:t>
            </a:r>
            <a:r>
              <a:rPr lang="cs-CZ" sz="1000" dirty="0" err="1"/>
              <a:t>Edition</a:t>
            </a:r>
            <a:r>
              <a:rPr lang="cs-CZ" sz="1000" dirty="0"/>
              <a:t>. New Jersey: </a:t>
            </a:r>
            <a:r>
              <a:rPr lang="cs-CZ" sz="1000" dirty="0" err="1"/>
              <a:t>Wiley-Blackwell</a:t>
            </a:r>
            <a:r>
              <a:rPr lang="cs-CZ" sz="1000" dirty="0"/>
              <a:t>, 2017. ISBN 978‐0‐4709‐6161‐2. ​</a:t>
            </a:r>
          </a:p>
          <a:p>
            <a:r>
              <a:rPr lang="cs-CZ" sz="1000" dirty="0"/>
              <a:t>​STRASSMAN, A. M., </a:t>
            </a:r>
            <a:r>
              <a:rPr lang="cs-CZ" sz="1000" dirty="0" err="1"/>
              <a:t>Y</a:t>
            </a:r>
            <a:r>
              <a:rPr lang="cs-CZ" sz="1000" dirty="0"/>
              <a:t>. MINETA and B. P. VOS. </a:t>
            </a:r>
            <a:r>
              <a:rPr lang="cs-CZ" sz="1000" dirty="0" err="1"/>
              <a:t>Distribution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 </a:t>
            </a:r>
            <a:r>
              <a:rPr lang="cs-CZ" sz="1000" dirty="0" err="1"/>
              <a:t>fos-like</a:t>
            </a:r>
            <a:r>
              <a:rPr lang="cs-CZ" sz="1000" dirty="0"/>
              <a:t> </a:t>
            </a:r>
            <a:r>
              <a:rPr lang="cs-CZ" sz="1000" dirty="0" err="1"/>
              <a:t>immunoreactivity</a:t>
            </a:r>
            <a:r>
              <a:rPr lang="cs-CZ" sz="1000" dirty="0"/>
              <a:t> in </a:t>
            </a:r>
            <a:r>
              <a:rPr lang="cs-CZ" sz="1000" dirty="0" err="1"/>
              <a:t>the</a:t>
            </a:r>
            <a:r>
              <a:rPr lang="cs-CZ" sz="1000" dirty="0"/>
              <a:t> </a:t>
            </a:r>
            <a:r>
              <a:rPr lang="cs-CZ" sz="1000" dirty="0" err="1"/>
              <a:t>medullary</a:t>
            </a:r>
            <a:r>
              <a:rPr lang="cs-CZ" sz="1000" dirty="0"/>
              <a:t> and </a:t>
            </a:r>
            <a:r>
              <a:rPr lang="cs-CZ" sz="1000" dirty="0" err="1"/>
              <a:t>upper</a:t>
            </a:r>
            <a:r>
              <a:rPr lang="cs-CZ" sz="1000" dirty="0"/>
              <a:t> </a:t>
            </a:r>
            <a:r>
              <a:rPr lang="cs-CZ" sz="1000" dirty="0" err="1"/>
              <a:t>cervical</a:t>
            </a:r>
            <a:r>
              <a:rPr lang="cs-CZ" sz="1000" dirty="0"/>
              <a:t> </a:t>
            </a:r>
            <a:r>
              <a:rPr lang="cs-CZ" sz="1000" dirty="0" err="1"/>
              <a:t>dorsal</a:t>
            </a:r>
            <a:r>
              <a:rPr lang="cs-CZ" sz="1000" dirty="0"/>
              <a:t> </a:t>
            </a:r>
            <a:r>
              <a:rPr lang="cs-CZ" sz="1000" dirty="0" err="1"/>
              <a:t>horn</a:t>
            </a:r>
            <a:r>
              <a:rPr lang="cs-CZ" sz="1000" dirty="0"/>
              <a:t> </a:t>
            </a:r>
            <a:r>
              <a:rPr lang="cs-CZ" sz="1000" dirty="0" err="1"/>
              <a:t>produced</a:t>
            </a:r>
            <a:r>
              <a:rPr lang="cs-CZ" sz="1000" dirty="0"/>
              <a:t> by </a:t>
            </a:r>
            <a:r>
              <a:rPr lang="cs-CZ" sz="1000" dirty="0" err="1"/>
              <a:t>stimulation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 dural </a:t>
            </a:r>
            <a:r>
              <a:rPr lang="cs-CZ" sz="1000" dirty="0" err="1"/>
              <a:t>blood</a:t>
            </a:r>
            <a:r>
              <a:rPr lang="cs-CZ" sz="1000" dirty="0"/>
              <a:t> </a:t>
            </a:r>
            <a:r>
              <a:rPr lang="cs-CZ" sz="1000" dirty="0" err="1"/>
              <a:t>vessels</a:t>
            </a:r>
            <a:r>
              <a:rPr lang="cs-CZ" sz="1000" dirty="0"/>
              <a:t> in 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rat</a:t>
            </a:r>
            <a:r>
              <a:rPr lang="cs-CZ" sz="1000" dirty="0"/>
              <a:t>. ​</a:t>
            </a:r>
          </a:p>
          <a:p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Journal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Neuroscience</a:t>
            </a:r>
            <a:r>
              <a:rPr lang="cs-CZ" sz="1000" dirty="0"/>
              <a:t>. 1994, 14(6), 3725-3735. ISSN 0270-6474. DOI:10.1523/JNEUROSCI.14-06-03725.1994 ​</a:t>
            </a:r>
          </a:p>
          <a:p>
            <a:r>
              <a:rPr lang="cs-CZ" sz="1000" dirty="0"/>
              <a:t>​BURSTEIN, R., P. BLAKE, A. SCHAIN and C. PERRY. </a:t>
            </a:r>
            <a:r>
              <a:rPr lang="cs-CZ" sz="1000" dirty="0" err="1"/>
              <a:t>Extracranial</a:t>
            </a:r>
            <a:r>
              <a:rPr lang="cs-CZ" sz="1000" dirty="0"/>
              <a:t> </a:t>
            </a:r>
            <a:r>
              <a:rPr lang="cs-CZ" sz="1000" dirty="0" err="1"/>
              <a:t>origin</a:t>
            </a:r>
            <a:r>
              <a:rPr lang="cs-CZ" sz="1000" dirty="0"/>
              <a:t> </a:t>
            </a:r>
            <a:r>
              <a:rPr lang="cs-CZ" sz="1000" dirty="0" err="1"/>
              <a:t>of</a:t>
            </a:r>
            <a:r>
              <a:rPr lang="cs-CZ" sz="1000" dirty="0"/>
              <a:t> </a:t>
            </a:r>
            <a:r>
              <a:rPr lang="cs-CZ" sz="1000" dirty="0" err="1"/>
              <a:t>headache</a:t>
            </a:r>
            <a:r>
              <a:rPr lang="cs-CZ" sz="1000" dirty="0"/>
              <a:t>. </a:t>
            </a:r>
            <a:r>
              <a:rPr lang="cs-CZ" sz="1000" dirty="0" err="1"/>
              <a:t>Current</a:t>
            </a:r>
            <a:r>
              <a:rPr lang="cs-CZ" sz="1000" dirty="0"/>
              <a:t> </a:t>
            </a:r>
            <a:r>
              <a:rPr lang="cs-CZ" sz="1000" dirty="0" err="1"/>
              <a:t>Opinion</a:t>
            </a:r>
            <a:r>
              <a:rPr lang="cs-CZ" sz="1000" dirty="0"/>
              <a:t> in Neurology. 2017, 30(3), 263-271. ISSN 1350-7540. DOI:10.1097/WCO.0000000000000437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18614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E1B1B4-1CD6-A74A-9F52-C531D0E583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D5B685-926A-634D-9316-B6208409C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0A2653-20C6-7C4A-89AD-F9C95A03D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A62BDA0-9855-4D46-807F-4B39FE354D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7268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776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18247D-67EB-484B-A796-4EB8B29591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19855B-75C3-FE47-B5C3-C217801827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681B53-5923-4D4E-830F-750B3B47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666" y="1125538"/>
            <a:ext cx="11361600" cy="1171580"/>
          </a:xfrm>
        </p:spPr>
        <p:txBody>
          <a:bodyPr/>
          <a:lstStyle/>
          <a:p>
            <a:r>
              <a:rPr lang="cs-CZ" sz="4400" b="1" dirty="0"/>
              <a:t>Odbočky ze zrakové dráhy</a:t>
            </a:r>
            <a:br>
              <a:rPr lang="cs-CZ" sz="4400" b="1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3DE5DE2-C1D8-C546-8BA9-6432A91C5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173679"/>
            <a:ext cx="5303588" cy="698497"/>
          </a:xfrm>
        </p:spPr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tvoří cca. 10-20% vláken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i="1" dirty="0"/>
              <a:t>radix </a:t>
            </a:r>
            <a:r>
              <a:rPr lang="cs-CZ" b="1" i="1" dirty="0" err="1"/>
              <a:t>optica</a:t>
            </a:r>
            <a:r>
              <a:rPr lang="cs-CZ" b="1" i="1" dirty="0"/>
              <a:t> </a:t>
            </a:r>
            <a:r>
              <a:rPr lang="cs-CZ" b="1" i="1" dirty="0" err="1"/>
              <a:t>mesencephalica</a:t>
            </a:r>
            <a:r>
              <a:rPr lang="cs-CZ" b="1" i="1" dirty="0"/>
              <a:t> do area </a:t>
            </a:r>
            <a:r>
              <a:rPr lang="cs-CZ" b="1" i="1" dirty="0" err="1"/>
              <a:t>pretectalis</a:t>
            </a:r>
            <a:r>
              <a:rPr lang="cs-CZ" b="1" i="1" dirty="0"/>
              <a:t> - pupilární reflex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i="1" dirty="0"/>
              <a:t>radix </a:t>
            </a:r>
            <a:r>
              <a:rPr lang="cs-CZ" b="1" i="1" dirty="0" err="1"/>
              <a:t>optica</a:t>
            </a:r>
            <a:r>
              <a:rPr lang="cs-CZ" b="1" i="1" dirty="0"/>
              <a:t> </a:t>
            </a:r>
            <a:r>
              <a:rPr lang="cs-CZ" b="1" i="1" dirty="0" err="1"/>
              <a:t>hypothalamica</a:t>
            </a:r>
            <a:r>
              <a:rPr lang="cs-CZ" i="1" dirty="0"/>
              <a:t> - vegetativní funkce a řízení cirkadiánních rytmů.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6E83532-489B-8F47-B692-08F070DA9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00" y="1948913"/>
            <a:ext cx="5189510" cy="26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21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763D53-30DC-564F-A7D9-9578E69B5E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5206E9-4D1F-5C48-A366-BF69238EF8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4CCF57-1449-054B-BFB3-B852597EA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340" y="1125538"/>
            <a:ext cx="11361600" cy="1171580"/>
          </a:xfrm>
        </p:spPr>
        <p:txBody>
          <a:bodyPr/>
          <a:lstStyle/>
          <a:p>
            <a:r>
              <a:rPr lang="cs-CZ" dirty="0"/>
              <a:t>Symptomatologie léze n II.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17C9F68-56DB-9D49-910B-CC3CFF1EB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" y="1947869"/>
            <a:ext cx="9117693" cy="698497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dirty="0" err="1"/>
              <a:t>amaurosis</a:t>
            </a:r>
            <a:r>
              <a:rPr lang="cs-CZ" sz="1800" dirty="0"/>
              <a:t> – ztráta zraku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dirty="0" err="1"/>
              <a:t>hemianopsie</a:t>
            </a:r>
            <a:r>
              <a:rPr lang="cs-CZ" sz="1800" dirty="0"/>
              <a:t> – výpadek pravé nebo levé poloviny zorného pole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dirty="0" err="1"/>
              <a:t>kvadrantopsie</a:t>
            </a:r>
            <a:r>
              <a:rPr lang="cs-CZ" sz="1800" dirty="0"/>
              <a:t> – částečný výpadek zorného pole (1 kvadrant)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dirty="0"/>
              <a:t>skotom – výpadek zorného pole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800" dirty="0" err="1"/>
              <a:t>fosféna</a:t>
            </a:r>
            <a:r>
              <a:rPr lang="cs-CZ" sz="1800" dirty="0"/>
              <a:t> – mžitky před očima 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EC0589-19C0-DD4A-B886-D83F0106D3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46" y="2960401"/>
            <a:ext cx="5010954" cy="35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41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6A1352-33E0-874C-BC70-3ED1CFFAB8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108C36-CC86-6340-B729-2CF143B3D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923D8E-54E0-5A44-9A28-EE1DC1F11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22A71ED-5D11-B146-9342-85C934440B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Obsah obrázku lampa, oranžová&#10;&#10;Popis byl vytvořen automaticky">
            <a:extLst>
              <a:ext uri="{FF2B5EF4-FFF2-40B4-BE49-F238E27FC236}">
                <a16:creationId xmlns:a16="http://schemas.microsoft.com/office/drawing/2014/main" id="{4B9969D8-90E9-224E-9C1D-BE4F7613D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31" y="1208168"/>
            <a:ext cx="3946657" cy="3938842"/>
          </a:xfrm>
          <a:prstGeom prst="rect">
            <a:avLst/>
          </a:prstGeom>
        </p:spPr>
      </p:pic>
      <p:pic>
        <p:nvPicPr>
          <p:cNvPr id="7" name="Obrázek 6" descr="Obsah obrázku zavřít&#10;&#10;Popis byl vytvořen automaticky">
            <a:extLst>
              <a:ext uri="{FF2B5EF4-FFF2-40B4-BE49-F238E27FC236}">
                <a16:creationId xmlns:a16="http://schemas.microsoft.com/office/drawing/2014/main" id="{CA03412B-99E8-5D41-9BFD-410F47325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8168"/>
            <a:ext cx="4468731" cy="39388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D6CE77A-D512-7442-AFA7-80646597C3E6}"/>
              </a:ext>
            </a:extLst>
          </p:cNvPr>
          <p:cNvSpPr txBox="1"/>
          <p:nvPr/>
        </p:nvSpPr>
        <p:spPr>
          <a:xfrm>
            <a:off x="1193713" y="5258137"/>
            <a:ext cx="9771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>
                <a:solidFill>
                  <a:schemeClr val="bg1"/>
                </a:solidFill>
                <a:latin typeface="+mn-lt"/>
              </a:rPr>
              <a:t>edém oční papily (</a:t>
            </a:r>
            <a:r>
              <a:rPr lang="cs-CZ" sz="2000" b="1" dirty="0" err="1">
                <a:solidFill>
                  <a:schemeClr val="bg1"/>
                </a:solidFill>
                <a:latin typeface="+mn-lt"/>
              </a:rPr>
              <a:t>discus</a:t>
            </a:r>
            <a:r>
              <a:rPr lang="cs-CZ" sz="2000" b="1" dirty="0">
                <a:solidFill>
                  <a:schemeClr val="bg1"/>
                </a:solidFill>
                <a:latin typeface="+mn-lt"/>
              </a:rPr>
              <a:t> nervi optici) - 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při vzestupu nitrolebního tlaku, komprese nervových vláken zvýšeným nitrolebním tlakem v subarachnoidálním prostoru kolem zrakového nervu  </a:t>
            </a:r>
          </a:p>
        </p:txBody>
      </p:sp>
    </p:spTree>
    <p:extLst>
      <p:ext uri="{BB962C8B-B14F-4D97-AF65-F5344CB8AC3E}">
        <p14:creationId xmlns:p14="http://schemas.microsoft.com/office/powerpoint/2010/main" val="426264237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6140</TotalTime>
  <Words>4030</Words>
  <Application>Microsoft Office PowerPoint</Application>
  <PresentationFormat>Širokoúhlá obrazovka</PresentationFormat>
  <Paragraphs>561</Paragraphs>
  <Slides>67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68" baseType="lpstr">
      <vt:lpstr>Prezentace_MU_CZ</vt:lpstr>
      <vt:lpstr>Hlavové nervy </vt:lpstr>
      <vt:lpstr>Nervus olfactorius, čichový nerv (I)</vt:lpstr>
      <vt:lpstr>Prezentace aplikace PowerPoint</vt:lpstr>
      <vt:lpstr>Čichová dráha </vt:lpstr>
      <vt:lpstr>Prezentace aplikace PowerPoint</vt:lpstr>
      <vt:lpstr>Nervus opticus, zrakový nerv (II)</vt:lpstr>
      <vt:lpstr>Odbočky ze zrakové dráhy </vt:lpstr>
      <vt:lpstr>Symptomatologie léze n II. </vt:lpstr>
      <vt:lpstr>Prezentace aplikace PowerPoint</vt:lpstr>
      <vt:lpstr>Nervus oclulomotorius, okohybný nerv (III)</vt:lpstr>
      <vt:lpstr>Prezentace aplikace PowerPoint</vt:lpstr>
      <vt:lpstr>Prezentace aplikace PowerPoint</vt:lpstr>
      <vt:lpstr>Prezentace aplikace PowerPoint</vt:lpstr>
      <vt:lpstr>Symptomatická léze n. III</vt:lpstr>
      <vt:lpstr>Nervus trochlearis, kladkový nerv (IV)</vt:lpstr>
      <vt:lpstr>Symptomatologie léze nervus IV.</vt:lpstr>
      <vt:lpstr>Nervus trigeminus, trojklanný nerv (n.V)</vt:lpstr>
      <vt:lpstr>Prezentace aplikace PowerPoint</vt:lpstr>
      <vt:lpstr>Prezentace aplikace PowerPoint</vt:lpstr>
      <vt:lpstr>Nervus opthalmicus </vt:lpstr>
      <vt:lpstr>Nervus opthalmicus </vt:lpstr>
      <vt:lpstr>Korneální reflex (trigeminofaciální) </vt:lpstr>
      <vt:lpstr>Herpes zoster ophthalmicus</vt:lpstr>
      <vt:lpstr>Nervus maxillaris </vt:lpstr>
      <vt:lpstr>Průběh n. maxillaris</vt:lpstr>
      <vt:lpstr>Prezentace aplikace PowerPoint</vt:lpstr>
      <vt:lpstr>Prezentace aplikace PowerPoint</vt:lpstr>
      <vt:lpstr>Nervus mandibularis</vt:lpstr>
      <vt:lpstr>Chorda tympani </vt:lpstr>
      <vt:lpstr>Masseterový reflex </vt:lpstr>
      <vt:lpstr>Neuralgie n. trigeminus </vt:lpstr>
      <vt:lpstr>Neuralgie n. trigeminus </vt:lpstr>
      <vt:lpstr>Neralgie n. trigeminus – léčba </vt:lpstr>
      <vt:lpstr>Nervus abducens, odtahovací nerv (VI)</vt:lpstr>
      <vt:lpstr>Nervus abducens - průběh</vt:lpstr>
      <vt:lpstr>Prezentace aplikace PowerPoint</vt:lpstr>
      <vt:lpstr>Symptomatologie léze n. VI</vt:lpstr>
      <vt:lpstr>Nervus facialis, lícní nerv (VII)</vt:lpstr>
      <vt:lpstr>Nervus facialis</vt:lpstr>
      <vt:lpstr>Nervus facialis – průběh </vt:lpstr>
      <vt:lpstr>Průběh n. VII v pyramidě   </vt:lpstr>
      <vt:lpstr>Průběh n.VII v pyramidě</vt:lpstr>
      <vt:lpstr>Prezentace aplikace PowerPoint</vt:lpstr>
      <vt:lpstr>Prezentace aplikace PowerPoint</vt:lpstr>
      <vt:lpstr>Prezentace aplikace PowerPoint</vt:lpstr>
      <vt:lpstr>Symptomatologie léze n.VII</vt:lpstr>
      <vt:lpstr>Prezentace aplikace PowerPoint</vt:lpstr>
      <vt:lpstr>Centrální paréza n. facialis</vt:lpstr>
      <vt:lpstr>Prezentace aplikace PowerPoint</vt:lpstr>
      <vt:lpstr>Prezentace aplikace PowerPoint</vt:lpstr>
      <vt:lpstr>Nervus vestibulocochlearis, sluchovorovnvážný nerv (VIII)</vt:lpstr>
      <vt:lpstr>Poškození vestibulárního systému </vt:lpstr>
      <vt:lpstr>Poškození sluchové dráhy </vt:lpstr>
      <vt:lpstr>Vestibulární schwanom </vt:lpstr>
      <vt:lpstr>Vestibulární schwanom </vt:lpstr>
      <vt:lpstr>Nervus glossopharyngeus, jazykohltanový (IX)</vt:lpstr>
      <vt:lpstr>Nervus glossopharyngeus</vt:lpstr>
      <vt:lpstr>Neuralgie n. glossopharyngeus </vt:lpstr>
      <vt:lpstr>Nervus vagus, bloudivý nerv (X)</vt:lpstr>
      <vt:lpstr>Paréza nervus laryngeus recurrens </vt:lpstr>
      <vt:lpstr>Stimulace nervus vagus </vt:lpstr>
      <vt:lpstr>Nervus accessorius, přídatný nerv (XI)</vt:lpstr>
      <vt:lpstr>Nervus hypoglossus, podjazykový nerv (XII)</vt:lpstr>
      <vt:lpstr>Poškození nervus hypoglossus</vt:lpstr>
      <vt:lpstr>Prezentace aplikace PowerPoint</vt:lpstr>
      <vt:lpstr>Děkuji za pozornost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Peter Solár</dc:creator>
  <cp:lastModifiedBy>Peter Solár</cp:lastModifiedBy>
  <cp:revision>23</cp:revision>
  <cp:lastPrinted>1601-01-01T00:00:00Z</cp:lastPrinted>
  <dcterms:created xsi:type="dcterms:W3CDTF">2024-02-27T20:07:56Z</dcterms:created>
  <dcterms:modified xsi:type="dcterms:W3CDTF">2024-04-22T07:22:29Z</dcterms:modified>
</cp:coreProperties>
</file>