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350" r:id="rId3"/>
    <p:sldId id="257" r:id="rId4"/>
    <p:sldId id="300" r:id="rId5"/>
    <p:sldId id="423" r:id="rId6"/>
    <p:sldId id="351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363" r:id="rId16"/>
    <p:sldId id="433" r:id="rId17"/>
    <p:sldId id="435" r:id="rId18"/>
    <p:sldId id="436" r:id="rId19"/>
    <p:sldId id="437" r:id="rId20"/>
    <p:sldId id="438" r:id="rId21"/>
    <p:sldId id="439" r:id="rId22"/>
    <p:sldId id="440" r:id="rId23"/>
    <p:sldId id="447" r:id="rId24"/>
    <p:sldId id="434" r:id="rId25"/>
    <p:sldId id="448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58" r:id="rId36"/>
    <p:sldId id="459" r:id="rId37"/>
    <p:sldId id="462" r:id="rId38"/>
    <p:sldId id="463" r:id="rId39"/>
    <p:sldId id="460" r:id="rId40"/>
    <p:sldId id="464" r:id="rId41"/>
    <p:sldId id="461" r:id="rId42"/>
    <p:sldId id="34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07">
          <p15:clr>
            <a:srgbClr val="A4A3A4"/>
          </p15:clr>
        </p15:guide>
        <p15:guide id="4" pos="3822">
          <p15:clr>
            <a:srgbClr val="A4A3A4"/>
          </p15:clr>
        </p15:guide>
        <p15:guide id="5" orient="horz" pos="2929">
          <p15:clr>
            <a:srgbClr val="A4A3A4"/>
          </p15:clr>
        </p15:guide>
        <p15:guide id="6" orient="horz" pos="1100">
          <p15:clr>
            <a:srgbClr val="A4A3A4"/>
          </p15:clr>
        </p15:guide>
        <p15:guide id="7" pos="4069">
          <p15:clr>
            <a:srgbClr val="A4A3A4"/>
          </p15:clr>
        </p15:guide>
        <p15:guide id="8" pos="39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FF3300"/>
    <a:srgbClr val="00FFFF"/>
    <a:srgbClr val="0070C0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1" autoAdjust="0"/>
    <p:restoredTop sz="95748" autoAdjust="0"/>
  </p:normalViewPr>
  <p:slideViewPr>
    <p:cSldViewPr snapToGrid="0">
      <p:cViewPr varScale="1">
        <p:scale>
          <a:sx n="81" d="100"/>
          <a:sy n="81" d="100"/>
        </p:scale>
        <p:origin x="474" y="84"/>
      </p:cViewPr>
      <p:guideLst>
        <p:guide orient="horz" pos="2143"/>
        <p:guide pos="3840"/>
        <p:guide orient="horz" pos="2107"/>
        <p:guide pos="3822"/>
        <p:guide orient="horz" pos="2929"/>
        <p:guide orient="horz" pos="1100"/>
        <p:guide pos="4069"/>
        <p:guide pos="39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F80C4-CB55-E347-A24A-5BBF8B5C0F6F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C2802-B277-814B-AAE1-93B68E8EC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/>
            <a:endParaRPr lang="en-US">
              <a:latin typeface="Calibri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BDF33D1-0B77-B04E-BECF-9E47D19C2058}" type="slidenum">
              <a:rPr lang="cs-CZ" sz="1200" b="0" i="0">
                <a:solidFill>
                  <a:schemeClr val="tx1"/>
                </a:solidFill>
                <a:latin typeface="Calibri" charset="0"/>
              </a:rPr>
              <a:pPr eaLnBrk="1" hangingPunct="1"/>
              <a:t>15</a:t>
            </a:fld>
            <a:endParaRPr lang="cs-CZ" sz="1200" b="0" i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5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C2802-B277-814B-AAE1-93B68E8EC6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4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C2802-B277-814B-AAE1-93B68E8EC6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9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hecker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2762" y="758952"/>
            <a:ext cx="11507939" cy="3566160"/>
          </a:xfrm>
        </p:spPr>
        <p:txBody>
          <a:bodyPr>
            <a:normAutofit/>
          </a:bodyPr>
          <a:lstStyle/>
          <a:p>
            <a:r>
              <a:rPr lang="cs-CZ" sz="44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  <a:t>PATOLOGIE TRÁVÍCÍHO ÚSTROJÍ I.</a:t>
            </a:r>
            <a:br>
              <a:rPr lang="cs-CZ" sz="44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- jícen</a:t>
            </a:r>
            <a:br>
              <a:rPr lang="cs-CZ" sz="4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- žaludek</a:t>
            </a:r>
            <a:endParaRPr lang="cs-CZ" sz="36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762" y="4455621"/>
            <a:ext cx="11507939" cy="1143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Infekční ezofagitida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mykotická ezofagitis</a:t>
            </a:r>
          </a:p>
          <a:p>
            <a:pPr lvl="2"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candida</a:t>
            </a:r>
            <a:r>
              <a:rPr lang="cs-CZ" sz="2400" dirty="0"/>
              <a:t>, </a:t>
            </a:r>
            <a:r>
              <a:rPr lang="cs-CZ" sz="2400" dirty="0" err="1"/>
              <a:t>aspergillus</a:t>
            </a:r>
            <a:r>
              <a:rPr lang="cs-CZ" sz="2400" dirty="0"/>
              <a:t>, </a:t>
            </a:r>
            <a:r>
              <a:rPr lang="cs-CZ" sz="2400" dirty="0" err="1"/>
              <a:t>mucor</a:t>
            </a:r>
            <a:r>
              <a:rPr lang="cs-CZ" sz="2400" dirty="0"/>
              <a:t>, </a:t>
            </a:r>
            <a:r>
              <a:rPr lang="cs-CZ" sz="2400" dirty="0" err="1"/>
              <a:t>cryptococcus</a:t>
            </a:r>
            <a:endParaRPr lang="cs-CZ" sz="2400" dirty="0"/>
          </a:p>
          <a:p>
            <a:pPr lvl="2"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povrchová forma</a:t>
            </a:r>
          </a:p>
          <a:p>
            <a:pPr lvl="3">
              <a:buFont typeface="Lucida Grande CE"/>
              <a:buChar char="–"/>
            </a:pPr>
            <a:r>
              <a:rPr lang="cs-CZ" sz="2400" dirty="0"/>
              <a:t> pacienti po </a:t>
            </a:r>
            <a:r>
              <a:rPr lang="cs-CZ" sz="2400" dirty="0" err="1"/>
              <a:t>tp</a:t>
            </a:r>
            <a:r>
              <a:rPr lang="cs-CZ" sz="2400" dirty="0"/>
              <a:t>. širokospektrými ATB, kortikosteroidy, DM, gravidita</a:t>
            </a:r>
          </a:p>
          <a:p>
            <a:pPr lvl="2"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generalizovaná forma</a:t>
            </a:r>
          </a:p>
          <a:p>
            <a:pPr lvl="3">
              <a:buFont typeface="Lucida Grande CE"/>
              <a:buChar char="–"/>
            </a:pPr>
            <a:r>
              <a:rPr lang="cs-CZ" sz="2400" dirty="0"/>
              <a:t> komplikace AIDS, malignit, při </a:t>
            </a:r>
            <a:r>
              <a:rPr lang="cs-CZ" sz="2400" dirty="0" err="1"/>
              <a:t>imunosurpesi</a:t>
            </a:r>
            <a:endParaRPr lang="cs-CZ" sz="2400" b="1" i="1" dirty="0"/>
          </a:p>
          <a:p>
            <a:pPr lvl="2">
              <a:buFont typeface="Arial"/>
              <a:buChar char="•"/>
            </a:pPr>
            <a:endParaRPr lang="cs-CZ" sz="1000" b="1" dirty="0"/>
          </a:p>
          <a:p>
            <a:pPr lvl="2">
              <a:buFont typeface="Arial"/>
              <a:buChar char="•"/>
            </a:pPr>
            <a:r>
              <a:rPr lang="cs-CZ" sz="2400" b="1" dirty="0"/>
              <a:t>makro:</a:t>
            </a:r>
            <a:r>
              <a:rPr lang="cs-CZ" sz="2400" dirty="0"/>
              <a:t> splývající bělavé povlaky, po odtržení hemoragická spodina</a:t>
            </a:r>
            <a:endParaRPr lang="cs-CZ" sz="2400" b="1" dirty="0"/>
          </a:p>
          <a:p>
            <a:pPr lvl="2">
              <a:buFont typeface="Arial"/>
              <a:buChar char="•"/>
            </a:pPr>
            <a:r>
              <a:rPr lang="cs-CZ" sz="2400" b="1" dirty="0"/>
              <a:t>mikro:</a:t>
            </a:r>
            <a:r>
              <a:rPr lang="cs-CZ" sz="2400" dirty="0"/>
              <a:t> fibrinová pablána zakotvena do povrchově nekrotické sliznice</a:t>
            </a:r>
          </a:p>
          <a:p>
            <a:pPr lvl="3">
              <a:buFont typeface="Lucida Grande CE"/>
              <a:buChar char="–"/>
            </a:pPr>
            <a:r>
              <a:rPr lang="cs-CZ" sz="2400" dirty="0"/>
              <a:t> v pabláně spory a hyfy (průkaz: dle </a:t>
            </a:r>
            <a:r>
              <a:rPr lang="cs-CZ" sz="2400" dirty="0" err="1"/>
              <a:t>Grocotta</a:t>
            </a:r>
            <a:r>
              <a:rPr lang="cs-CZ" sz="2400" dirty="0"/>
              <a:t>, PAS)</a:t>
            </a:r>
          </a:p>
          <a:p>
            <a:pPr marL="201168" lvl="1" indent="0">
              <a:buNone/>
            </a:pPr>
            <a:endParaRPr lang="cs-CZ" sz="2400" dirty="0"/>
          </a:p>
        </p:txBody>
      </p:sp>
      <p:pic>
        <p:nvPicPr>
          <p:cNvPr id="4" name="Picture 3" descr="300px-Esophageal_candidia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39" y="108289"/>
            <a:ext cx="2489491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87734"/>
      </p:ext>
    </p:extLst>
  </p:cSld>
  <p:clrMapOvr>
    <a:masterClrMapping/>
  </p:clrMapOvr>
  <p:transition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Mykotická </a:t>
            </a:r>
            <a:r>
              <a:rPr lang="cs-CZ" b="1" dirty="0" err="1">
                <a:solidFill>
                  <a:srgbClr val="0000FF"/>
                </a:solidFill>
              </a:rPr>
              <a:t>ezofigita</a:t>
            </a:r>
            <a:r>
              <a:rPr lang="cs-CZ" b="1" dirty="0">
                <a:solidFill>
                  <a:schemeClr val="tx1"/>
                </a:solidFill>
              </a:rPr>
              <a:t> (</a:t>
            </a:r>
            <a:r>
              <a:rPr lang="cs-CZ" b="1" dirty="0" err="1">
                <a:solidFill>
                  <a:schemeClr val="tx1"/>
                </a:solidFill>
              </a:rPr>
              <a:t>Grocott</a:t>
            </a:r>
            <a:r>
              <a:rPr lang="cs-CZ" b="1" dirty="0">
                <a:solidFill>
                  <a:schemeClr val="tx1"/>
                </a:solidFill>
              </a:rPr>
              <a:t>, PAS)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mykoticka ezofagitida Grocott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9" y="1864097"/>
            <a:ext cx="5879314" cy="338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ykoticka ez 2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60" y="1852568"/>
            <a:ext cx="5922252" cy="3383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13283"/>
      </p:ext>
    </p:extLst>
  </p:cSld>
  <p:clrMapOvr>
    <a:masterClrMapping/>
  </p:clrMapOvr>
  <p:transition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Eozinofilní ezofagitida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174850" cy="4023360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definována histologicky: excesivní počet </a:t>
            </a:r>
            <a:r>
              <a:rPr lang="cs-CZ" sz="2800" b="1" dirty="0" err="1">
                <a:solidFill>
                  <a:schemeClr val="tx1"/>
                </a:solidFill>
              </a:rPr>
              <a:t>intraepiteliálních</a:t>
            </a:r>
            <a:r>
              <a:rPr lang="cs-CZ" sz="2800" b="1" dirty="0">
                <a:solidFill>
                  <a:schemeClr val="tx1"/>
                </a:solidFill>
              </a:rPr>
              <a:t> eozinofilů </a:t>
            </a:r>
            <a:r>
              <a:rPr lang="cs-CZ" sz="2400" b="1" dirty="0">
                <a:solidFill>
                  <a:schemeClr val="tx1"/>
                </a:solidFill>
              </a:rPr>
              <a:t>(</a:t>
            </a:r>
            <a:r>
              <a:rPr lang="cs-CZ" sz="2400" b="1" dirty="0" err="1">
                <a:solidFill>
                  <a:schemeClr val="tx1"/>
                </a:solidFill>
              </a:rPr>
              <a:t>eo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mikroabscesy</a:t>
            </a:r>
            <a:r>
              <a:rPr lang="cs-CZ" sz="2400" b="1" dirty="0">
                <a:solidFill>
                  <a:schemeClr val="tx1"/>
                </a:solidFill>
              </a:rPr>
              <a:t>)</a:t>
            </a:r>
            <a:endParaRPr lang="cs-CZ" sz="2800" b="1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>
                <a:solidFill>
                  <a:schemeClr val="tx1"/>
                </a:solidFill>
              </a:rPr>
              <a:t> chybí známky RNJ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často asociována s atopickou dermatitis, alergickou rhinitis, astmatem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v periferní krví </a:t>
            </a:r>
            <a:r>
              <a:rPr lang="cs-CZ" sz="2800" dirty="0" err="1">
                <a:solidFill>
                  <a:schemeClr val="tx1"/>
                </a:solidFill>
              </a:rPr>
              <a:t>hypereozinofilie</a:t>
            </a:r>
            <a:endParaRPr lang="cs-CZ" sz="2800" dirty="0">
              <a:solidFill>
                <a:schemeClr val="tx1"/>
              </a:solidFill>
            </a:endParaRPr>
          </a:p>
          <a:p>
            <a:pPr lvl="2">
              <a:buFont typeface="Wingdings" charset="2"/>
              <a:buChar char="§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2008" r="2868" b="3322"/>
          <a:stretch/>
        </p:blipFill>
        <p:spPr>
          <a:xfrm>
            <a:off x="7588107" y="2737468"/>
            <a:ext cx="4520559" cy="331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8976182"/>
      </p:ext>
    </p:extLst>
  </p:cSld>
  <p:clrMapOvr>
    <a:masterClrMapping/>
  </p:clrMapOvr>
  <p:transition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Refluxní nemoc jícnu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04872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</a:rPr>
              <a:t>chronická iritace distální části jícnu v důsledku opakovaného refluxu žaludeční </a:t>
            </a: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(výjimečně duodenální) </a:t>
            </a:r>
            <a:r>
              <a:rPr lang="cs-CZ" sz="2800" dirty="0">
                <a:solidFill>
                  <a:srgbClr val="000000"/>
                </a:solidFill>
              </a:rPr>
              <a:t>šťávy </a:t>
            </a:r>
            <a:r>
              <a:rPr lang="cs-CZ" sz="2800" dirty="0">
                <a:sym typeface="Symbol" panose="05050102010706020507" pitchFamily="18" charset="2"/>
              </a:rPr>
              <a:t> </a:t>
            </a:r>
            <a:r>
              <a:rPr lang="cs-CZ" sz="2800" b="1" dirty="0">
                <a:solidFill>
                  <a:srgbClr val="000000"/>
                </a:solidFill>
              </a:rPr>
              <a:t>chemicky indukovaný zánět</a:t>
            </a:r>
          </a:p>
          <a:p>
            <a:pPr lvl="1">
              <a:buFont typeface="Arial"/>
              <a:buChar char="•"/>
            </a:pPr>
            <a:endParaRPr lang="cs-CZ" sz="10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příznaky: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pálení žáhy, bolest na hrudi (imitace AIM), </a:t>
            </a:r>
            <a:r>
              <a:rPr lang="cs-CZ" sz="2400" dirty="0" err="1">
                <a:solidFill>
                  <a:srgbClr val="000000"/>
                </a:solidFill>
              </a:rPr>
              <a:t>dysfágie</a:t>
            </a:r>
            <a:r>
              <a:rPr lang="cs-CZ" sz="2400" dirty="0">
                <a:solidFill>
                  <a:srgbClr val="000000"/>
                </a:solidFill>
              </a:rPr>
              <a:t>, regurgitace – kariézní chrup</a:t>
            </a:r>
          </a:p>
          <a:p>
            <a:pPr lvl="2">
              <a:buFont typeface="Wingdings" charset="2"/>
              <a:buChar char="§"/>
            </a:pPr>
            <a:endParaRPr lang="cs-CZ" sz="10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rizikové faktory: 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skluzná hiát. hernie, obezita, alkoholismus, kouření...</a:t>
            </a:r>
            <a:r>
              <a:rPr lang="cs-CZ" sz="2800" dirty="0">
                <a:solidFill>
                  <a:srgbClr val="000000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>
                <a:solidFill>
                  <a:srgbClr val="000000"/>
                </a:solidFill>
              </a:rPr>
              <a:t>komplikace</a:t>
            </a:r>
            <a:r>
              <a:rPr lang="cs-CZ" sz="2800" dirty="0">
                <a:solidFill>
                  <a:srgbClr val="000000"/>
                </a:solidFill>
              </a:rPr>
              <a:t>: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ulcerace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striktury</a:t>
            </a:r>
          </a:p>
          <a:p>
            <a:pPr lvl="2">
              <a:buFont typeface="Arial"/>
              <a:buChar char="•"/>
            </a:pPr>
            <a:r>
              <a:rPr lang="cs-CZ" sz="2400" b="1" dirty="0" err="1">
                <a:solidFill>
                  <a:srgbClr val="FF3300"/>
                </a:solidFill>
              </a:rPr>
              <a:t>Barrettův</a:t>
            </a:r>
            <a:r>
              <a:rPr lang="cs-CZ" sz="2400" b="1" dirty="0">
                <a:solidFill>
                  <a:srgbClr val="FF3300"/>
                </a:solidFill>
              </a:rPr>
              <a:t> jícen</a:t>
            </a:r>
          </a:p>
        </p:txBody>
      </p:sp>
      <p:pic>
        <p:nvPicPr>
          <p:cNvPr id="5" name="Picture 4" descr="GE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" b="7556"/>
          <a:stretch/>
        </p:blipFill>
        <p:spPr>
          <a:xfrm>
            <a:off x="7638239" y="3946275"/>
            <a:ext cx="4517962" cy="2772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77823793"/>
      </p:ext>
    </p:extLst>
  </p:cSld>
  <p:clrMapOvr>
    <a:masterClrMapping/>
  </p:clrMapOvr>
  <p:transition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Refluxní nemoc jícnu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000000"/>
                </a:solidFill>
              </a:rPr>
              <a:t>makro</a:t>
            </a:r>
            <a:r>
              <a:rPr lang="cs-CZ" sz="2800" dirty="0">
                <a:solidFill>
                  <a:srgbClr val="000000"/>
                </a:solidFill>
              </a:rPr>
              <a:t>: 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latin typeface="Calibri" charset="0"/>
              </a:rPr>
              <a:t>překrvení sliznice distálního jícnu, eroze, jizvení, stenózy</a:t>
            </a:r>
            <a:endParaRPr lang="cs-CZ" sz="24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800" b="1" dirty="0">
                <a:solidFill>
                  <a:srgbClr val="000000"/>
                </a:solidFill>
              </a:rPr>
              <a:t>mikro</a:t>
            </a:r>
            <a:r>
              <a:rPr lang="cs-CZ" sz="2800" dirty="0">
                <a:solidFill>
                  <a:srgbClr val="000000"/>
                </a:solidFill>
              </a:rPr>
              <a:t>:</a:t>
            </a:r>
            <a:endParaRPr lang="cs-CZ" sz="1000" dirty="0">
              <a:solidFill>
                <a:srgbClr val="000000"/>
              </a:solidFill>
            </a:endParaRPr>
          </a:p>
          <a:p>
            <a:pPr lvl="2">
              <a:buFont typeface="Arial"/>
              <a:buChar char="•"/>
            </a:pPr>
            <a:r>
              <a:rPr lang="cs-CZ" sz="2400" dirty="0">
                <a:latin typeface="Calibri" charset="0"/>
              </a:rPr>
              <a:t>reaktivní změny dl. epitelu: rozšíření bazální vrstvy</a:t>
            </a:r>
            <a:r>
              <a:rPr lang="en-US" sz="2400" dirty="0">
                <a:latin typeface="Calibri" charset="0"/>
              </a:rPr>
              <a:t>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Calibri" charset="0"/>
                <a:cs typeface="Arial" charset="0"/>
              </a:rPr>
              <a:t> &gt;</a:t>
            </a:r>
            <a:r>
              <a:rPr lang="cs-CZ" sz="2400" dirty="0">
                <a:latin typeface="Calibri" charset="0"/>
              </a:rPr>
              <a:t>20% tloušťky, prodloužení </a:t>
            </a:r>
            <a:r>
              <a:rPr lang="cs-CZ" sz="2400" dirty="0" err="1">
                <a:latin typeface="Calibri" charset="0"/>
              </a:rPr>
              <a:t>stromálních</a:t>
            </a:r>
            <a:r>
              <a:rPr lang="cs-CZ" sz="2400" dirty="0">
                <a:latin typeface="Calibri" charset="0"/>
              </a:rPr>
              <a:t> papil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latin typeface="Calibri" charset="0"/>
              </a:rPr>
              <a:t>zánětlivý infiltrát s </a:t>
            </a:r>
            <a:r>
              <a:rPr lang="cs-CZ" sz="2400" dirty="0" err="1">
                <a:latin typeface="Calibri" charset="0"/>
              </a:rPr>
              <a:t>eosinofily</a:t>
            </a:r>
            <a:r>
              <a:rPr lang="cs-CZ" sz="2400" dirty="0">
                <a:latin typeface="Calibri" charset="0"/>
              </a:rPr>
              <a:t> 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(</a:t>
            </a:r>
            <a:r>
              <a:rPr lang="cs-CZ" sz="2400" dirty="0" err="1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ddx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. eozinofilní </a:t>
            </a:r>
            <a:r>
              <a:rPr lang="cs-CZ" sz="2400" dirty="0" err="1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esoph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.)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latin typeface="Calibri" charset="0"/>
              </a:rPr>
              <a:t> v pokročilých stádiích eroze a ulcerace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86777" y="12575"/>
            <a:ext cx="5392649" cy="2278133"/>
            <a:chOff x="5645696" y="120375"/>
            <a:chExt cx="6448860" cy="2849374"/>
          </a:xfrm>
        </p:grpSpPr>
        <p:pic>
          <p:nvPicPr>
            <p:cNvPr id="6" name="Picture 5" descr="GERD endoscop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7198" y="120375"/>
              <a:ext cx="3217358" cy="284728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7" name="Picture 6" descr="GERD endoscopy 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2" t="15297" r="50595" b="17656"/>
            <a:stretch/>
          </p:blipFill>
          <p:spPr>
            <a:xfrm>
              <a:off x="5645696" y="125749"/>
              <a:ext cx="3213578" cy="2844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22669060"/>
      </p:ext>
    </p:extLst>
  </p:cSld>
  <p:clrMapOvr>
    <a:masterClrMapping/>
  </p:clrMapOvr>
  <p:transition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Refluxní ezofagitida</a:t>
            </a:r>
            <a:endParaRPr lang="en-US" dirty="0"/>
          </a:p>
        </p:txBody>
      </p:sp>
      <p:grpSp>
        <p:nvGrpSpPr>
          <p:cNvPr id="5" name="Skupina 4"/>
          <p:cNvGrpSpPr/>
          <p:nvPr/>
        </p:nvGrpSpPr>
        <p:grpSpPr>
          <a:xfrm>
            <a:off x="632705" y="1737360"/>
            <a:ext cx="10326472" cy="5027778"/>
            <a:chOff x="632705" y="1737360"/>
            <a:chExt cx="10326472" cy="5027778"/>
          </a:xfrm>
        </p:grpSpPr>
        <p:sp>
          <p:nvSpPr>
            <p:cNvPr id="32772" name="Text Box 6"/>
            <p:cNvSpPr txBox="1">
              <a:spLocks noChangeArrowheads="1"/>
            </p:cNvSpPr>
            <p:nvPr/>
          </p:nvSpPr>
          <p:spPr bwMode="auto">
            <a:xfrm>
              <a:off x="632705" y="6116769"/>
              <a:ext cx="508302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Pravidelný epitel jícnu</a:t>
              </a:r>
            </a:p>
          </p:txBody>
        </p:sp>
        <p:sp>
          <p:nvSpPr>
            <p:cNvPr id="32773" name="Text Box 7"/>
            <p:cNvSpPr txBox="1">
              <a:spLocks noChangeArrowheads="1"/>
            </p:cNvSpPr>
            <p:nvPr/>
          </p:nvSpPr>
          <p:spPr bwMode="auto">
            <a:xfrm>
              <a:off x="5874383" y="6057252"/>
              <a:ext cx="508479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Refluxní ezofagitis: 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zesílení bazální vrstvy (</a:t>
              </a:r>
              <a:r>
                <a:rPr lang="en-US" sz="2000" b="0" i="0" dirty="0">
                  <a:solidFill>
                    <a:schemeClr val="tx1"/>
                  </a:solidFill>
                  <a:latin typeface="Calibri" charset="0"/>
                </a:rPr>
                <a:t>&gt;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20%), prodloužení </a:t>
              </a:r>
              <a:r>
                <a:rPr lang="cs-CZ" sz="2000" b="0" i="0" dirty="0" err="1">
                  <a:solidFill>
                    <a:schemeClr val="tx1"/>
                  </a:solidFill>
                  <a:latin typeface="Calibri" charset="0"/>
                </a:rPr>
                <a:t>stromálních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 papil</a:t>
              </a:r>
              <a:endParaRPr lang="cs-CZ" sz="20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99"/>
            <a:stretch/>
          </p:blipFill>
          <p:spPr>
            <a:xfrm>
              <a:off x="5872827" y="1737360"/>
              <a:ext cx="5086350" cy="4335253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705" y="1737360"/>
              <a:ext cx="5083029" cy="43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239302"/>
      </p:ext>
    </p:extLst>
  </p:cSld>
  <p:clrMapOvr>
    <a:masterClrMapping/>
  </p:clrMapOvr>
  <p:transition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3300"/>
                </a:solidFill>
              </a:rPr>
              <a:t>Barrettův</a:t>
            </a:r>
            <a:r>
              <a:rPr lang="cs-CZ" b="1" dirty="0">
                <a:solidFill>
                  <a:srgbClr val="FF3300"/>
                </a:solidFill>
              </a:rPr>
              <a:t> jícen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942320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</a:rPr>
              <a:t>endoskopicky: abnormální sliznice nad EG </a:t>
            </a:r>
            <a:r>
              <a:rPr lang="cs-CZ" sz="2800" dirty="0" err="1">
                <a:solidFill>
                  <a:srgbClr val="000000"/>
                </a:solidFill>
              </a:rPr>
              <a:t>junkcí</a:t>
            </a:r>
            <a:endParaRPr lang="cs-CZ" sz="28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 histologicky: </a:t>
            </a:r>
            <a:r>
              <a:rPr lang="cs-CZ" sz="2800" b="1" dirty="0">
                <a:solidFill>
                  <a:srgbClr val="000000"/>
                </a:solidFill>
              </a:rPr>
              <a:t>intestinální </a:t>
            </a:r>
            <a:r>
              <a:rPr lang="cs-CZ" sz="2800" b="1" dirty="0" err="1">
                <a:solidFill>
                  <a:srgbClr val="000000"/>
                </a:solidFill>
              </a:rPr>
              <a:t>metaplázie</a:t>
            </a:r>
            <a:r>
              <a:rPr lang="cs-CZ" sz="2800" dirty="0">
                <a:solidFill>
                  <a:srgbClr val="000000"/>
                </a:solidFill>
              </a:rPr>
              <a:t> (v odběru ze suspektní sliznice)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rizikové faktory: 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chronická RNJ</a:t>
            </a:r>
            <a:endParaRPr lang="cs-CZ" sz="28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endParaRPr lang="cs-CZ" sz="1100" dirty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r="2400"/>
          <a:stretch/>
        </p:blipFill>
        <p:spPr>
          <a:xfrm>
            <a:off x="4622032" y="2897381"/>
            <a:ext cx="7509008" cy="38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375921" y="3928516"/>
            <a:ext cx="42976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lvl="1">
              <a:buFont typeface="Wingdings" charset="2"/>
              <a:buChar char="§"/>
            </a:pPr>
            <a:r>
              <a:rPr lang="cs-CZ" sz="2400" b="1" dirty="0">
                <a:solidFill>
                  <a:srgbClr val="000000"/>
                </a:solidFill>
              </a:rPr>
              <a:t>komplikace</a:t>
            </a:r>
            <a:r>
              <a:rPr lang="cs-CZ" sz="2400" dirty="0">
                <a:solidFill>
                  <a:srgbClr val="000000"/>
                </a:solidFill>
              </a:rPr>
              <a:t>:</a:t>
            </a:r>
          </a:p>
          <a:p>
            <a:pPr marL="447675" lvl="2">
              <a:buFont typeface="Arial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dysplázie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FF3300"/>
                </a:solidFill>
              </a:rPr>
              <a:t>adenoCA</a:t>
            </a:r>
            <a:r>
              <a:rPr lang="cs-CZ" sz="2000" b="1" dirty="0">
                <a:solidFill>
                  <a:srgbClr val="FF3300"/>
                </a:solidFill>
              </a:rPr>
              <a:t> </a:t>
            </a:r>
            <a:r>
              <a:rPr lang="cs-CZ" sz="2000" dirty="0">
                <a:solidFill>
                  <a:srgbClr val="FF3300"/>
                </a:solidFill>
              </a:rPr>
              <a:t>(</a:t>
            </a:r>
            <a:r>
              <a:rPr lang="cs-CZ" sz="2000" dirty="0" err="1">
                <a:solidFill>
                  <a:srgbClr val="FF3300"/>
                </a:solidFill>
              </a:rPr>
              <a:t>Barrettův</a:t>
            </a:r>
            <a:r>
              <a:rPr lang="cs-CZ" sz="2000" dirty="0">
                <a:solidFill>
                  <a:srgbClr val="FF3300"/>
                </a:solidFill>
              </a:rPr>
              <a:t> karcinom)</a:t>
            </a:r>
          </a:p>
          <a:p>
            <a:pPr marL="447675" lvl="2">
              <a:buFont typeface="Arial"/>
              <a:buChar char="•"/>
            </a:pPr>
            <a:r>
              <a:rPr lang="cs-CZ" sz="2000" dirty="0">
                <a:solidFill>
                  <a:schemeClr val="bg1">
                    <a:lumMod val="65000"/>
                  </a:schemeClr>
                </a:solidFill>
              </a:rPr>
              <a:t>riziko vzniku </a:t>
            </a:r>
            <a:r>
              <a:rPr lang="cs-CZ" sz="2000" dirty="0" err="1">
                <a:solidFill>
                  <a:schemeClr val="bg1">
                    <a:lumMod val="65000"/>
                  </a:schemeClr>
                </a:solidFill>
              </a:rPr>
              <a:t>adenoCA</a:t>
            </a:r>
            <a:r>
              <a:rPr lang="cs-CZ" sz="2000" dirty="0">
                <a:solidFill>
                  <a:schemeClr val="bg1">
                    <a:lumMod val="65000"/>
                  </a:schemeClr>
                </a:solidFill>
              </a:rPr>
              <a:t> je 40x vyšší než u běžné populace</a:t>
            </a:r>
          </a:p>
        </p:txBody>
      </p:sp>
    </p:spTree>
    <p:extLst>
      <p:ext uri="{BB962C8B-B14F-4D97-AF65-F5344CB8AC3E}">
        <p14:creationId xmlns:p14="http://schemas.microsoft.com/office/powerpoint/2010/main" val="4212930775"/>
      </p:ext>
    </p:extLst>
  </p:cSld>
  <p:clrMapOvr>
    <a:masterClrMapping/>
  </p:clrMapOvr>
  <p:transition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rgbClr val="FF3300"/>
                </a:solidFill>
              </a:rPr>
              <a:t>Barrettův jícen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185421" y="1855183"/>
            <a:ext cx="4681219" cy="4680000"/>
            <a:chOff x="185421" y="1855183"/>
            <a:chExt cx="4681219" cy="4680000"/>
          </a:xfrm>
        </p:grpSpPr>
        <p:pic>
          <p:nvPicPr>
            <p:cNvPr id="9" name="Picture 3" descr="Barre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32"/>
            <a:stretch>
              <a:fillRect/>
            </a:stretch>
          </p:blipFill>
          <p:spPr bwMode="auto">
            <a:xfrm>
              <a:off x="185421" y="1855183"/>
              <a:ext cx="4681219" cy="46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378127" y="1963680"/>
              <a:ext cx="177875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dlaždicový epitel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84017" y="3286774"/>
              <a:ext cx="135921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RNJ + </a:t>
              </a:r>
              <a:r>
                <a:rPr lang="cs-CZ" b="1" dirty="0" err="1"/>
                <a:t>Barett</a:t>
              </a:r>
              <a:endParaRPr lang="cs-CZ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61506" y="5330826"/>
              <a:ext cx="11910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G-E </a:t>
              </a:r>
              <a:r>
                <a:rPr lang="cs-CZ" b="1" dirty="0" err="1"/>
                <a:t>junkce</a:t>
              </a:r>
              <a:endParaRPr lang="cs-CZ" b="1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68357" y="6027858"/>
              <a:ext cx="78015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kardie</a:t>
              </a:r>
            </a:p>
          </p:txBody>
        </p:sp>
      </p:grpSp>
      <p:pic>
        <p:nvPicPr>
          <p:cNvPr id="19" name="Obráze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61" y="2116969"/>
            <a:ext cx="2651149" cy="252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08" y="0"/>
            <a:ext cx="5435503" cy="6858000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8845432" y="698937"/>
            <a:ext cx="235500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intestinální </a:t>
            </a:r>
            <a:r>
              <a:rPr lang="cs-CZ" b="1" dirty="0" err="1"/>
              <a:t>metaplázie</a:t>
            </a:r>
            <a:endParaRPr lang="cs-CZ" b="1" dirty="0"/>
          </a:p>
        </p:txBody>
      </p:sp>
      <p:cxnSp>
        <p:nvCxnSpPr>
          <p:cNvPr id="26" name="Přímá spojnice se šipkou 25"/>
          <p:cNvCxnSpPr>
            <a:stCxn id="24" idx="2"/>
          </p:cNvCxnSpPr>
          <p:nvPr/>
        </p:nvCxnSpPr>
        <p:spPr>
          <a:xfrm flipH="1">
            <a:off x="9499600" y="1068269"/>
            <a:ext cx="523334" cy="89199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H="1">
            <a:off x="9032240" y="1079715"/>
            <a:ext cx="968316" cy="88054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9161072" y="3762799"/>
            <a:ext cx="236795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intestinální </a:t>
            </a:r>
            <a:r>
              <a:rPr lang="cs-CZ" dirty="0" err="1"/>
              <a:t>metaplázie</a:t>
            </a:r>
            <a:r>
              <a:rPr lang="cs-CZ" dirty="0"/>
              <a:t>:</a:t>
            </a:r>
          </a:p>
          <a:p>
            <a:r>
              <a:rPr lang="cs-CZ" b="1" dirty="0"/>
              <a:t>barvení PAS+ </a:t>
            </a:r>
            <a:r>
              <a:rPr lang="cs-CZ" b="1" dirty="0" err="1"/>
              <a:t>Alc</a:t>
            </a:r>
            <a:endParaRPr lang="cs-CZ" b="1" dirty="0"/>
          </a:p>
        </p:txBody>
      </p:sp>
      <p:cxnSp>
        <p:nvCxnSpPr>
          <p:cNvPr id="35" name="Přímá spojnice se šipkou 34"/>
          <p:cNvCxnSpPr>
            <a:stCxn id="34" idx="2"/>
          </p:cNvCxnSpPr>
          <p:nvPr/>
        </p:nvCxnSpPr>
        <p:spPr>
          <a:xfrm flipH="1">
            <a:off x="8548082" y="4409130"/>
            <a:ext cx="1796968" cy="971041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>
            <a:stCxn id="34" idx="2"/>
          </p:cNvCxnSpPr>
          <p:nvPr/>
        </p:nvCxnSpPr>
        <p:spPr>
          <a:xfrm flipH="1">
            <a:off x="8209956" y="4409130"/>
            <a:ext cx="2135094" cy="1709955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 flipH="1">
            <a:off x="10200640" y="4409130"/>
            <a:ext cx="144410" cy="85497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stCxn id="34" idx="2"/>
          </p:cNvCxnSpPr>
          <p:nvPr/>
        </p:nvCxnSpPr>
        <p:spPr>
          <a:xfrm flipH="1">
            <a:off x="8615128" y="4409130"/>
            <a:ext cx="1729922" cy="212605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>
            <a:stCxn id="34" idx="1"/>
          </p:cNvCxnSpPr>
          <p:nvPr/>
        </p:nvCxnSpPr>
        <p:spPr>
          <a:xfrm flipH="1">
            <a:off x="7822046" y="4085965"/>
            <a:ext cx="1339026" cy="969496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004474"/>
      </p:ext>
    </p:extLst>
  </p:cSld>
  <p:clrMapOvr>
    <a:masterClrMapping/>
  </p:clrMapOvr>
  <p:transition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3300"/>
                </a:solidFill>
              </a:rPr>
              <a:t>Barrettův</a:t>
            </a:r>
            <a:r>
              <a:rPr lang="cs-CZ" b="1" dirty="0">
                <a:solidFill>
                  <a:srgbClr val="FF3300"/>
                </a:solidFill>
              </a:rPr>
              <a:t> jícen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142036" y="1960262"/>
            <a:ext cx="10058400" cy="4555475"/>
            <a:chOff x="1142036" y="1960262"/>
            <a:chExt cx="10058400" cy="455547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036" y="1960262"/>
              <a:ext cx="10058400" cy="45554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ovéPole 23"/>
            <p:cNvSpPr txBox="1"/>
            <p:nvPr/>
          </p:nvSpPr>
          <p:spPr>
            <a:xfrm>
              <a:off x="3968632" y="1990742"/>
              <a:ext cx="207563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/>
                <a:t>low</a:t>
              </a:r>
              <a:r>
                <a:rPr lang="cs-CZ" b="1" dirty="0"/>
                <a:t>-grade </a:t>
              </a:r>
              <a:r>
                <a:rPr lang="cs-CZ" b="1" dirty="0" err="1"/>
                <a:t>dysplázie</a:t>
              </a:r>
              <a:endParaRPr lang="cs-CZ" b="1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6222036" y="2012230"/>
              <a:ext cx="21369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/>
                <a:t>high</a:t>
              </a:r>
              <a:r>
                <a:rPr lang="cs-CZ" b="1" dirty="0"/>
                <a:t>-grade </a:t>
              </a:r>
              <a:r>
                <a:rPr lang="cs-CZ" b="1" dirty="0" err="1"/>
                <a:t>dysplázie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83144671"/>
      </p:ext>
    </p:extLst>
  </p:cSld>
  <p:clrMapOvr>
    <a:masterClrMapping/>
  </p:clrMapOvr>
  <p:transition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Benigní nádory jícnu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 relativně málo časté</a:t>
            </a:r>
          </a:p>
          <a:p>
            <a:pPr lvl="1">
              <a:buFont typeface="Wingdings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 význam: nutno vyloučit maligní TU</a:t>
            </a:r>
          </a:p>
          <a:p>
            <a:pPr lvl="1">
              <a:buFont typeface="Wingdings" charset="2"/>
              <a:buChar char="§"/>
            </a:pP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dlaždicobuněčný</a:t>
            </a:r>
            <a:r>
              <a:rPr lang="cs-CZ" sz="2400" b="1" dirty="0">
                <a:solidFill>
                  <a:srgbClr val="0000FF"/>
                </a:solidFill>
              </a:rPr>
              <a:t> papilom</a:t>
            </a:r>
            <a:endParaRPr lang="cs-CZ" sz="2400" dirty="0">
              <a:solidFill>
                <a:srgbClr val="000000"/>
              </a:solidFill>
            </a:endParaRPr>
          </a:p>
          <a:p>
            <a:pPr lvl="2">
              <a:buFont typeface="Arial"/>
              <a:buChar char="•"/>
            </a:pPr>
            <a:endParaRPr lang="cs-CZ" sz="2000" dirty="0">
              <a:latin typeface="Calibri" charset="0"/>
            </a:endParaRPr>
          </a:p>
          <a:p>
            <a:pPr lvl="1">
              <a:buFont typeface="Wingdings" charset="2"/>
              <a:buChar char="§"/>
            </a:pPr>
            <a:r>
              <a:rPr lang="cs-CZ" sz="2400" dirty="0">
                <a:solidFill>
                  <a:srgbClr val="000000"/>
                </a:solidFill>
              </a:rPr>
              <a:t> mezenchymální TU: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rgbClr val="0000FF"/>
                </a:solidFill>
              </a:rPr>
              <a:t>leiomyom</a:t>
            </a:r>
            <a:r>
              <a:rPr lang="cs-CZ" sz="2000" b="1" dirty="0">
                <a:solidFill>
                  <a:srgbClr val="0000FF"/>
                </a:solidFill>
              </a:rPr>
              <a:t>, neurofibrom, lipom, hemangiomy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ddx</a:t>
            </a:r>
            <a:r>
              <a:rPr lang="cs-CZ" sz="2000" dirty="0">
                <a:solidFill>
                  <a:schemeClr val="tx1"/>
                </a:solidFill>
              </a:rPr>
              <a:t>.: GIST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6610883" y="1367790"/>
            <a:ext cx="5537200" cy="5091190"/>
            <a:chOff x="6610883" y="1367790"/>
            <a:chExt cx="5537200" cy="5091190"/>
          </a:xfrm>
        </p:grpSpPr>
        <p:grpSp>
          <p:nvGrpSpPr>
            <p:cNvPr id="9" name="Skupina 8"/>
            <p:cNvGrpSpPr/>
            <p:nvPr/>
          </p:nvGrpSpPr>
          <p:grpSpPr>
            <a:xfrm>
              <a:off x="6610883" y="1367790"/>
              <a:ext cx="5537200" cy="2520000"/>
              <a:chOff x="6593840" y="1499870"/>
              <a:chExt cx="5537200" cy="2520000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3840" y="1499870"/>
                <a:ext cx="2445283" cy="2520000"/>
              </a:xfrm>
              <a:prstGeom prst="rect">
                <a:avLst/>
              </a:prstGeom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496" b="9900"/>
              <a:stretch/>
            </p:blipFill>
            <p:spPr>
              <a:xfrm>
                <a:off x="9071805" y="1499870"/>
                <a:ext cx="3059235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12" name="Skupina 11"/>
            <p:cNvGrpSpPr/>
            <p:nvPr/>
          </p:nvGrpSpPr>
          <p:grpSpPr>
            <a:xfrm>
              <a:off x="6824243" y="4084320"/>
              <a:ext cx="5316415" cy="2374660"/>
              <a:chOff x="6610883" y="4084320"/>
              <a:chExt cx="5316415" cy="2374660"/>
            </a:xfrm>
          </p:grpSpPr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62" t="5767"/>
              <a:stretch/>
            </p:blipFill>
            <p:spPr>
              <a:xfrm>
                <a:off x="6610883" y="4084320"/>
                <a:ext cx="2445283" cy="23746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Obrázek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8848" y="4084320"/>
                <a:ext cx="2838450" cy="23746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8111423" y="1422096"/>
              <a:ext cx="261001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/>
                <a:t>dlaždicobuněčný</a:t>
              </a:r>
              <a:r>
                <a:rPr lang="cs-CZ" b="1" dirty="0"/>
                <a:t> papilom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8848131" y="4138536"/>
              <a:ext cx="113659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/>
                <a:t>leiomyom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1939773"/>
      </p:ext>
    </p:extLst>
  </p:cSld>
  <p:clrMapOvr>
    <a:masterClrMapping/>
  </p:clrMapOvr>
  <p:transition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JÍCEN	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r="11239" b="4246"/>
          <a:stretch/>
        </p:blipFill>
        <p:spPr>
          <a:xfrm>
            <a:off x="3733421" y="115520"/>
            <a:ext cx="6691159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6" r="337"/>
          <a:stretch/>
        </p:blipFill>
        <p:spPr>
          <a:xfrm>
            <a:off x="7339964" y="3862481"/>
            <a:ext cx="4770756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5025031"/>
      </p:ext>
    </p:extLst>
  </p:cSld>
  <p:clrMapOvr>
    <a:masterClrMapping/>
  </p:clrMapOvr>
  <p:transition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Karcinomy jícnu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rostou </a:t>
            </a:r>
            <a:r>
              <a:rPr lang="cs-CZ" sz="2400" dirty="0" err="1">
                <a:solidFill>
                  <a:schemeClr val="tx1"/>
                </a:solidFill>
              </a:rPr>
              <a:t>exofyticky</a:t>
            </a:r>
            <a:r>
              <a:rPr lang="cs-CZ" sz="2400" dirty="0">
                <a:solidFill>
                  <a:schemeClr val="tx1"/>
                </a:solidFill>
              </a:rPr>
              <a:t> / plošně/ cirkulárně …. +/- ulcerace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>
                <a:latin typeface="Calibri" charset="0"/>
              </a:rPr>
              <a:t>prognóza: </a:t>
            </a:r>
            <a:r>
              <a:rPr lang="cs-CZ" sz="2400" dirty="0">
                <a:latin typeface="Calibri" charset="0"/>
                <a:sym typeface="Wingdings" panose="05000000000000000000" pitchFamily="2" charset="2"/>
              </a:rPr>
              <a:t> (bohatá lymfatická drenáž, často pozdní záchyt)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příznaky: </a:t>
            </a:r>
            <a:r>
              <a:rPr lang="cs-CZ" sz="2400" dirty="0" err="1">
                <a:solidFill>
                  <a:schemeClr val="tx1"/>
                </a:solidFill>
              </a:rPr>
              <a:t>dysfágie</a:t>
            </a:r>
            <a:r>
              <a:rPr lang="cs-CZ" sz="2400" dirty="0">
                <a:solidFill>
                  <a:schemeClr val="tx1"/>
                </a:solidFill>
              </a:rPr>
              <a:t>, úbytek váhy, kachexie</a:t>
            </a:r>
            <a:endParaRPr lang="cs-CZ" sz="2400" b="1" dirty="0">
              <a:solidFill>
                <a:srgbClr val="0000FF"/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endParaRPr lang="cs-CZ" sz="1000" b="1" dirty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 err="1">
                <a:solidFill>
                  <a:srgbClr val="0000FF"/>
                </a:solidFill>
              </a:rPr>
              <a:t>dlaždicobuněčný</a:t>
            </a:r>
            <a:r>
              <a:rPr lang="cs-CZ" sz="2400" b="1" dirty="0">
                <a:solidFill>
                  <a:srgbClr val="0000FF"/>
                </a:solidFill>
              </a:rPr>
              <a:t> karcinom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nejčastěji ve střední 1/3 jícnu; muži &gt;50let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RF: aflatoxiny v potravě, kouření, alkohol, chronický zánět</a:t>
            </a:r>
          </a:p>
          <a:p>
            <a:pPr marL="201168" lvl="1" indent="0">
              <a:buNone/>
            </a:pPr>
            <a:endParaRPr lang="cs-CZ" sz="10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>
                <a:solidFill>
                  <a:srgbClr val="0000FF"/>
                </a:solidFill>
              </a:rPr>
              <a:t>adenokarcinom (</a:t>
            </a:r>
            <a:r>
              <a:rPr lang="cs-CZ" sz="2400" b="1" dirty="0" err="1">
                <a:solidFill>
                  <a:srgbClr val="0000FF"/>
                </a:solidFill>
              </a:rPr>
              <a:t>Barrettův</a:t>
            </a:r>
            <a:r>
              <a:rPr lang="cs-CZ" sz="2400" b="1" dirty="0">
                <a:solidFill>
                  <a:srgbClr val="0000FF"/>
                </a:solidFill>
              </a:rPr>
              <a:t> karcinom)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rostoucí incidence (nyní cca 50% SCC vs. 50% ACA)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prekurzorová</a:t>
            </a:r>
            <a:r>
              <a:rPr lang="cs-CZ" sz="2000" dirty="0">
                <a:solidFill>
                  <a:schemeClr val="tx1"/>
                </a:solidFill>
              </a:rPr>
              <a:t> léze: </a:t>
            </a:r>
            <a:r>
              <a:rPr lang="cs-CZ" sz="2000" dirty="0" err="1">
                <a:solidFill>
                  <a:schemeClr val="tx1"/>
                </a:solidFill>
              </a:rPr>
              <a:t>Barrettův</a:t>
            </a:r>
            <a:r>
              <a:rPr lang="cs-CZ" sz="2000" dirty="0">
                <a:solidFill>
                  <a:schemeClr val="tx1"/>
                </a:solidFill>
              </a:rPr>
              <a:t> jícen s </a:t>
            </a:r>
            <a:r>
              <a:rPr lang="cs-CZ" sz="2000" dirty="0" err="1">
                <a:solidFill>
                  <a:schemeClr val="tx1"/>
                </a:solidFill>
              </a:rPr>
              <a:t>high</a:t>
            </a:r>
            <a:r>
              <a:rPr lang="cs-CZ" sz="2000" dirty="0">
                <a:solidFill>
                  <a:schemeClr val="tx1"/>
                </a:solidFill>
              </a:rPr>
              <a:t>-grade </a:t>
            </a:r>
            <a:r>
              <a:rPr lang="cs-CZ" sz="2000" dirty="0" err="1">
                <a:solidFill>
                  <a:schemeClr val="tx1"/>
                </a:solidFill>
              </a:rPr>
              <a:t>dysplázií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  <a:sym typeface="Symbol" panose="05050102010706020507" pitchFamily="18" charset="2"/>
              </a:rPr>
              <a:t> l</a:t>
            </a:r>
            <a:r>
              <a:rPr lang="cs-CZ" sz="2000" dirty="0">
                <a:solidFill>
                  <a:schemeClr val="tx1"/>
                </a:solidFill>
              </a:rPr>
              <a:t>okalizován v distální třetině jícnu</a:t>
            </a:r>
          </a:p>
        </p:txBody>
      </p:sp>
    </p:spTree>
    <p:extLst>
      <p:ext uri="{BB962C8B-B14F-4D97-AF65-F5344CB8AC3E}">
        <p14:creationId xmlns:p14="http://schemas.microsoft.com/office/powerpoint/2010/main" val="4240104043"/>
      </p:ext>
    </p:extLst>
  </p:cSld>
  <p:clrMapOvr>
    <a:masterClrMapping/>
  </p:clrMapOvr>
  <p:transition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Karcinomy jícnu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25053" y="1766453"/>
            <a:ext cx="6368093" cy="4910704"/>
            <a:chOff x="25053" y="1766453"/>
            <a:chExt cx="6368093" cy="491070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9" t="4784" r="8971" b="10550"/>
            <a:stretch/>
          </p:blipFill>
          <p:spPr>
            <a:xfrm>
              <a:off x="25053" y="1766453"/>
              <a:ext cx="2724546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" t="18091" r="12714" b="8683"/>
            <a:stretch/>
          </p:blipFill>
          <p:spPr>
            <a:xfrm>
              <a:off x="2483426" y="1766453"/>
              <a:ext cx="3909720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3" descr="Cajicnu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" t="38338" r="13281" b="18516"/>
            <a:stretch/>
          </p:blipFill>
          <p:spPr bwMode="auto">
            <a:xfrm>
              <a:off x="25053" y="3955546"/>
              <a:ext cx="6368093" cy="2721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6509434" y="1076960"/>
            <a:ext cx="5652086" cy="5600197"/>
            <a:chOff x="6509434" y="1076960"/>
            <a:chExt cx="5652086" cy="5600197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292" b="22676"/>
            <a:stretch/>
          </p:blipFill>
          <p:spPr>
            <a:xfrm flipH="1">
              <a:off x="6509434" y="2206440"/>
              <a:ext cx="5652086" cy="44707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3" r="3104"/>
            <a:stretch/>
          </p:blipFill>
          <p:spPr>
            <a:xfrm>
              <a:off x="7491229" y="1076960"/>
              <a:ext cx="2326640" cy="2160000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" b="1"/>
            <a:stretch/>
          </p:blipFill>
          <p:spPr>
            <a:xfrm>
              <a:off x="9817869" y="1087120"/>
              <a:ext cx="2327040" cy="2848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3" name="TextovéPole 12"/>
          <p:cNvSpPr txBox="1"/>
          <p:nvPr/>
        </p:nvSpPr>
        <p:spPr>
          <a:xfrm>
            <a:off x="2165383" y="1837108"/>
            <a:ext cx="208743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/>
              <a:t>dlaždicobuněčný</a:t>
            </a:r>
            <a:r>
              <a:rPr lang="cs-CZ" b="1" dirty="0"/>
              <a:t> CA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443059" y="1137854"/>
            <a:ext cx="104547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/>
              <a:t>adenoCA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21384896"/>
      </p:ext>
    </p:extLst>
  </p:cSld>
  <p:clrMapOvr>
    <a:masterClrMapping/>
  </p:clrMapOvr>
  <p:transition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GIST – gastrointestinální stromální tumor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8801279" cy="2258675"/>
          </a:xfrm>
        </p:spPr>
        <p:txBody>
          <a:bodyPr>
            <a:normAutofit/>
          </a:bodyPr>
          <a:lstStyle/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pravděpodobně vychází z </a:t>
            </a:r>
            <a:r>
              <a:rPr lang="cs-CZ" sz="2000" dirty="0" err="1">
                <a:solidFill>
                  <a:schemeClr val="tx1"/>
                </a:solidFill>
              </a:rPr>
              <a:t>Cajalových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bb</a:t>
            </a:r>
            <a:r>
              <a:rPr lang="cs-CZ" sz="2000" dirty="0">
                <a:solidFill>
                  <a:schemeClr val="tx1"/>
                </a:solidFill>
              </a:rPr>
              <a:t>. (pacemakery peristaltiky)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charset="0"/>
              </a:rPr>
              <a:t>lokalizován kdekoli v GIT – zejm. v žaludku a tenkém střevě 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(ale i </a:t>
            </a:r>
            <a:r>
              <a:rPr lang="cs-CZ" sz="1600" dirty="0" err="1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extragastrointestinálně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)</a:t>
            </a:r>
            <a:endParaRPr lang="cs-CZ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biologické chování dle velikosti TU, prim. lokalizace a počtu mitóz v 5 mm2:</a:t>
            </a:r>
          </a:p>
          <a:p>
            <a:pPr marL="706755" lvl="3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benigní -  s nejistým maligním potenciálem - maligní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endParaRPr lang="cs-CZ" sz="900" b="1" dirty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000" b="1" dirty="0">
                <a:solidFill>
                  <a:schemeClr val="tx1"/>
                </a:solidFill>
              </a:rPr>
              <a:t>imunohistochemicky: CD34 a CD117 (c-</a:t>
            </a:r>
            <a:r>
              <a:rPr lang="cs-CZ" sz="2000" b="1" dirty="0" err="1">
                <a:solidFill>
                  <a:schemeClr val="tx1"/>
                </a:solidFill>
              </a:rPr>
              <a:t>kit</a:t>
            </a:r>
            <a:r>
              <a:rPr lang="cs-CZ" sz="2000" b="1" dirty="0">
                <a:solidFill>
                  <a:schemeClr val="tx1"/>
                </a:solidFill>
              </a:rPr>
              <a:t>)+</a:t>
            </a:r>
          </a:p>
          <a:p>
            <a:pPr marL="201168" lvl="1" indent="0">
              <a:buNone/>
            </a:pPr>
            <a:endParaRPr lang="cs-CZ" sz="900" dirty="0">
              <a:solidFill>
                <a:srgbClr val="0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7754" y="4719390"/>
            <a:ext cx="5507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 indent="-184150">
              <a:buFont typeface="Wingdings" charset="2"/>
              <a:buChar char="§"/>
            </a:pPr>
            <a:r>
              <a:rPr lang="cs-CZ" sz="2000" b="1" dirty="0"/>
              <a:t>makro:</a:t>
            </a:r>
            <a:r>
              <a:rPr lang="cs-CZ" sz="2000" dirty="0"/>
              <a:t> - připomíná </a:t>
            </a:r>
            <a:r>
              <a:rPr lang="cs-CZ" sz="2000" dirty="0" err="1"/>
              <a:t>leiomyom</a:t>
            </a:r>
            <a:r>
              <a:rPr lang="cs-CZ" sz="2000" dirty="0"/>
              <a:t>, roste ve stěně (</a:t>
            </a:r>
            <a:r>
              <a:rPr lang="cs-CZ" sz="2000" dirty="0" err="1"/>
              <a:t>submukóze</a:t>
            </a:r>
            <a:r>
              <a:rPr lang="cs-CZ" sz="2000" dirty="0"/>
              <a:t> a svalovině) – klene se do lumen</a:t>
            </a:r>
          </a:p>
          <a:p>
            <a:pPr marL="263525" lvl="1"/>
            <a:endParaRPr lang="cs-CZ" sz="1000" dirty="0"/>
          </a:p>
          <a:p>
            <a:pPr marL="447675" lvl="1" indent="-184150">
              <a:buFont typeface="Wingdings" charset="2"/>
              <a:buChar char="§"/>
            </a:pPr>
            <a:r>
              <a:rPr lang="cs-CZ" sz="2000" b="1" dirty="0"/>
              <a:t>mikro:</a:t>
            </a:r>
            <a:r>
              <a:rPr lang="cs-CZ" sz="2000" dirty="0"/>
              <a:t> - </a:t>
            </a:r>
            <a:r>
              <a:rPr lang="cs-CZ" sz="2000" dirty="0" err="1"/>
              <a:t>vřetenobuněčný</a:t>
            </a:r>
            <a:r>
              <a:rPr lang="cs-CZ" sz="2000" dirty="0"/>
              <a:t> (</a:t>
            </a:r>
            <a:r>
              <a:rPr lang="cs-CZ" sz="2000" dirty="0" err="1"/>
              <a:t>ddx</a:t>
            </a:r>
            <a:r>
              <a:rPr lang="cs-CZ" sz="2000" dirty="0"/>
              <a:t>: </a:t>
            </a:r>
            <a:r>
              <a:rPr lang="cs-CZ" sz="2000" dirty="0" err="1"/>
              <a:t>leiomyom</a:t>
            </a:r>
            <a:r>
              <a:rPr lang="cs-CZ" sz="2000" dirty="0"/>
              <a:t>); epiteloidní typ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5584936" y="1845734"/>
            <a:ext cx="6558914" cy="4974286"/>
            <a:chOff x="5584936" y="1845734"/>
            <a:chExt cx="6558914" cy="497428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" t="26060" r="1355" b="4001"/>
            <a:stretch/>
          </p:blipFill>
          <p:spPr>
            <a:xfrm>
              <a:off x="6850444" y="3940020"/>
              <a:ext cx="5293406" cy="28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" t="4058" r="14242" b="4502"/>
            <a:stretch/>
          </p:blipFill>
          <p:spPr>
            <a:xfrm>
              <a:off x="5584936" y="4738054"/>
              <a:ext cx="1768888" cy="14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850" y="1845734"/>
              <a:ext cx="2592000" cy="19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10446137" y="1894537"/>
              <a:ext cx="80342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CD117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2315748"/>
      </p:ext>
    </p:extLst>
  </p:cSld>
  <p:clrMapOvr>
    <a:masterClrMapping/>
  </p:clrMapOvr>
  <p:transition>
    <p:check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GIST – gastrointestinální stromální tumor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60961" y="1828800"/>
            <a:ext cx="12049759" cy="4902808"/>
            <a:chOff x="60961" y="1828800"/>
            <a:chExt cx="12049759" cy="4902808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1" y="1828800"/>
              <a:ext cx="6156959" cy="36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GIST maligní 100x 0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t="2475" b="7159"/>
            <a:stretch/>
          </p:blipFill>
          <p:spPr bwMode="auto">
            <a:xfrm>
              <a:off x="6287961" y="1828800"/>
              <a:ext cx="5822759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>
              <a:off x="2452713" y="1837108"/>
              <a:ext cx="13734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benigní GIST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8512613" y="1837108"/>
              <a:ext cx="13686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maligní GIST</a:t>
              </a:r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756" y="5018008"/>
              <a:ext cx="4930358" cy="171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358520"/>
      </p:ext>
    </p:extLst>
  </p:cSld>
  <p:clrMapOvr>
    <a:masterClrMapping/>
  </p:clrMapOvr>
  <p:transition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ŽALUDEK</a:t>
            </a:r>
          </a:p>
        </p:txBody>
      </p:sp>
      <p:pic>
        <p:nvPicPr>
          <p:cNvPr id="3" name="Picture 4" descr="žaludek an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4"/>
          <a:stretch/>
        </p:blipFill>
        <p:spPr>
          <a:xfrm>
            <a:off x="7183425" y="405339"/>
            <a:ext cx="4938306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02" y="4153478"/>
            <a:ext cx="5386053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1357822"/>
      </p:ext>
    </p:extLst>
  </p:cSld>
  <p:clrMapOvr>
    <a:masterClrMapping/>
  </p:clrMapOvr>
  <p:transition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osnova: patologie žaludku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/>
              <a:t> záněty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prekancerózy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nádory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/>
              <a:t> benigní TU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/>
              <a:t> maligní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04591970"/>
      </p:ext>
    </p:extLst>
  </p:cSld>
  <p:clrMapOvr>
    <a:masterClrMapping/>
  </p:clrMapOvr>
  <p:transition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Gastritidy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8740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podle průběhu:</a:t>
            </a:r>
          </a:p>
          <a:p>
            <a:pPr lvl="2"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b="1" i="1" dirty="0"/>
              <a:t>akutní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příčiny: sůl, alkohol, </a:t>
            </a:r>
            <a:r>
              <a:rPr lang="cs-CZ" sz="2400" dirty="0" err="1"/>
              <a:t>kys</a:t>
            </a:r>
            <a:r>
              <a:rPr lang="cs-CZ" sz="2400" dirty="0"/>
              <a:t>. acetylsalicylová, stres, infekce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makro: překrvená sliznice, eroze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mikro: hyperémie, edém, PMN v oblasti </a:t>
            </a:r>
            <a:r>
              <a:rPr lang="cs-CZ" sz="2400" dirty="0" err="1"/>
              <a:t>foveol</a:t>
            </a:r>
            <a:r>
              <a:rPr lang="cs-CZ" sz="2400" dirty="0"/>
              <a:t>, eroze </a:t>
            </a:r>
          </a:p>
          <a:p>
            <a:pPr lvl="2">
              <a:buFont typeface="Arial"/>
              <a:buChar char="•"/>
            </a:pPr>
            <a:endParaRPr lang="cs-CZ" sz="1100" b="1" i="1" dirty="0"/>
          </a:p>
          <a:p>
            <a:pPr lvl="2">
              <a:buFont typeface="Arial"/>
              <a:buChar char="•"/>
            </a:pPr>
            <a:r>
              <a:rPr lang="cs-CZ" sz="2400" b="1" i="1" dirty="0"/>
              <a:t>chronické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příčiny: nejčastěji </a:t>
            </a:r>
            <a:r>
              <a:rPr lang="cs-CZ" sz="2400" i="1" dirty="0"/>
              <a:t> </a:t>
            </a:r>
            <a:r>
              <a:rPr lang="cs-CZ" sz="2400" i="1" dirty="0" err="1"/>
              <a:t>Helicobacter</a:t>
            </a:r>
            <a:r>
              <a:rPr lang="cs-CZ" sz="2400" i="1" dirty="0"/>
              <a:t> </a:t>
            </a:r>
            <a:r>
              <a:rPr lang="cs-CZ" sz="2400" i="1" dirty="0" err="1"/>
              <a:t>pylori</a:t>
            </a:r>
            <a:r>
              <a:rPr lang="cs-CZ" sz="2400" i="1" dirty="0"/>
              <a:t>;</a:t>
            </a:r>
            <a:r>
              <a:rPr lang="cs-CZ" sz="2400" dirty="0"/>
              <a:t> </a:t>
            </a:r>
            <a:r>
              <a:rPr lang="cs-CZ" sz="2400" dirty="0" err="1"/>
              <a:t>autominunitní</a:t>
            </a:r>
            <a:r>
              <a:rPr lang="cs-CZ" sz="2400" dirty="0"/>
              <a:t>; chemické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makro: překrvená kyprá sliznice, eroze/ulcerace; atrofie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mikro: dle subtypu (viz. dále)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zánět v lamina propria: </a:t>
            </a:r>
            <a:r>
              <a:rPr lang="cs-CZ" sz="2100" dirty="0" err="1">
                <a:solidFill>
                  <a:schemeClr val="tx1"/>
                </a:solidFill>
                <a:latin typeface="Calibri" charset="0"/>
              </a:rPr>
              <a:t>ly+plazmo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 (</a:t>
            </a:r>
            <a:r>
              <a:rPr lang="cs-CZ" sz="2100" i="1" dirty="0">
                <a:solidFill>
                  <a:schemeClr val="tx1"/>
                </a:solidFill>
                <a:latin typeface="Calibri" charset="0"/>
              </a:rPr>
              <a:t>gradus chronicity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) + příměs PMN (</a:t>
            </a:r>
            <a:r>
              <a:rPr lang="cs-CZ" sz="2100" i="1" dirty="0">
                <a:solidFill>
                  <a:schemeClr val="tx1"/>
                </a:solidFill>
                <a:latin typeface="Calibri" charset="0"/>
              </a:rPr>
              <a:t>gradus aktivity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) 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přítomnost HP (+/-) a kvantitativní zhodnocení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přítomnost atrofie,</a:t>
            </a:r>
            <a:r>
              <a:rPr lang="cs-CZ" sz="2100" dirty="0">
                <a:solidFill>
                  <a:schemeClr val="tx1"/>
                </a:solidFill>
                <a:latin typeface="Calibri" charset="0"/>
                <a:sym typeface="Wingdings" charset="0"/>
              </a:rPr>
              <a:t> intestinální </a:t>
            </a:r>
            <a:r>
              <a:rPr lang="cs-CZ" sz="2100" dirty="0" err="1">
                <a:solidFill>
                  <a:schemeClr val="tx1"/>
                </a:solidFill>
                <a:latin typeface="Calibri" charset="0"/>
                <a:sym typeface="Wingdings" charset="0"/>
              </a:rPr>
              <a:t>metaplázie</a:t>
            </a:r>
            <a:r>
              <a:rPr lang="cs-CZ" sz="2100" dirty="0">
                <a:solidFill>
                  <a:schemeClr val="tx1"/>
                </a:solidFill>
                <a:latin typeface="Calibri" charset="0"/>
                <a:sym typeface="Wingdings" charset="0"/>
              </a:rPr>
              <a:t> (kompletní, nekompletní) a event. </a:t>
            </a:r>
            <a:r>
              <a:rPr lang="cs-CZ" sz="2100" dirty="0" err="1">
                <a:solidFill>
                  <a:schemeClr val="tx1"/>
                </a:solidFill>
                <a:latin typeface="Calibri" charset="0"/>
                <a:sym typeface="Wingdings" charset="0"/>
              </a:rPr>
              <a:t>dysplázie</a:t>
            </a:r>
            <a:endParaRPr lang="cs-CZ" sz="2100" dirty="0">
              <a:solidFill>
                <a:schemeClr val="tx1"/>
              </a:solidFill>
              <a:latin typeface="Calibri" charset="0"/>
            </a:endParaRPr>
          </a:p>
          <a:p>
            <a:pPr marL="749808" lvl="4" indent="0">
              <a:buNone/>
            </a:pPr>
            <a:endParaRPr lang="cs-CZ" sz="2400" dirty="0"/>
          </a:p>
          <a:p>
            <a:pPr lvl="2">
              <a:buFont typeface="Arial"/>
              <a:buChar char="•"/>
            </a:pP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2737206884"/>
      </p:ext>
    </p:extLst>
  </p:cSld>
  <p:clrMapOvr>
    <a:masterClrMapping/>
  </p:clrMapOvr>
  <p:transition>
    <p:check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Chronické gastritidy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chronická neatrofická gastritida (superficiální)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b="1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>
                <a:solidFill>
                  <a:schemeClr val="tx1"/>
                </a:solidFill>
              </a:rPr>
              <a:t>chronická atrofická gastritida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autoimunitní chronická atrofická </a:t>
            </a:r>
            <a:r>
              <a:rPr lang="cs-CZ" sz="2400" b="1" dirty="0">
                <a:solidFill>
                  <a:schemeClr val="bg1">
                    <a:lumMod val="65000"/>
                  </a:schemeClr>
                </a:solidFill>
              </a:rPr>
              <a:t>– dříve 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multifokální chronická atrofická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000" b="1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>
                <a:solidFill>
                  <a:schemeClr val="tx1"/>
                </a:solidFill>
              </a:rPr>
              <a:t>zvláštní formy</a:t>
            </a:r>
            <a:endParaRPr lang="cs-CZ" sz="1000" b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reaktivní (chemická)</a:t>
            </a:r>
            <a:r>
              <a:rPr lang="cs-CZ" sz="2400" b="1" dirty="0">
                <a:solidFill>
                  <a:schemeClr val="bg1">
                    <a:lumMod val="65000"/>
                  </a:schemeClr>
                </a:solidFill>
              </a:rPr>
              <a:t> – dříve C</a:t>
            </a:r>
            <a:endParaRPr lang="cs-CZ" sz="2400" b="1" dirty="0">
              <a:solidFill>
                <a:srgbClr val="0000FF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>
                    <a:lumMod val="65000"/>
                  </a:schemeClr>
                </a:solidFill>
              </a:rPr>
              <a:t>postradiační</a:t>
            </a:r>
            <a:endParaRPr lang="cs-CZ" sz="2400" b="1" dirty="0">
              <a:solidFill>
                <a:schemeClr val="bg1">
                  <a:lumMod val="65000"/>
                </a:schemeClr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>
                    <a:lumMod val="65000"/>
                  </a:schemeClr>
                </a:solidFill>
              </a:rPr>
              <a:t>eozinofilní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>
                    <a:lumMod val="65000"/>
                  </a:schemeClr>
                </a:solidFill>
              </a:rPr>
              <a:t>granulomatózní</a:t>
            </a:r>
            <a:r>
              <a:rPr lang="cs-CZ" sz="2400" b="1" dirty="0">
                <a:solidFill>
                  <a:schemeClr val="bg1">
                    <a:lumMod val="65000"/>
                  </a:schemeClr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957205000"/>
      </p:ext>
    </p:extLst>
  </p:cSld>
  <p:clrMapOvr>
    <a:masterClrMapping/>
  </p:clrMapOvr>
  <p:transition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Chronické gastritidy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chronická neatrofická gastritida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>
                <a:solidFill>
                  <a:schemeClr val="tx1"/>
                </a:solidFill>
                <a:latin typeface="Calibri" charset="0"/>
              </a:rPr>
              <a:t>Helicobacter</a:t>
            </a:r>
            <a:r>
              <a:rPr lang="cs-CZ" sz="2000" i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i="1" dirty="0" err="1">
                <a:solidFill>
                  <a:schemeClr val="tx1"/>
                </a:solidFill>
                <a:latin typeface="Calibri" charset="0"/>
              </a:rPr>
              <a:t>pylori</a:t>
            </a:r>
            <a:endParaRPr lang="cs-CZ" sz="2000" i="1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postiženo </a:t>
            </a:r>
            <a:r>
              <a:rPr lang="cs-CZ" sz="2000" b="1" u="sng" dirty="0">
                <a:solidFill>
                  <a:schemeClr val="tx1"/>
                </a:solidFill>
                <a:latin typeface="Calibri" charset="0"/>
              </a:rPr>
              <a:t>antrum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a korporální sliznice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povrchový nebo hluboký zánět s projevy aktivity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tvorba lymfatických </a:t>
            </a:r>
            <a:r>
              <a:rPr lang="cs-CZ" sz="2000" dirty="0" err="1">
                <a:solidFill>
                  <a:schemeClr val="tx1"/>
                </a:solidFill>
                <a:latin typeface="Calibri" charset="0"/>
              </a:rPr>
              <a:t>foliklů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v zóně žlázek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finálně atrofie sliznice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FF3300"/>
                </a:solidFill>
                <a:latin typeface="Calibri" charset="0"/>
              </a:rPr>
              <a:t>vyšší riziko vzniku NHL</a:t>
            </a:r>
          </a:p>
          <a:p>
            <a:pPr lvl="2">
              <a:buFont typeface="Wingdings" charset="2"/>
              <a:buChar char="§"/>
            </a:pPr>
            <a:endParaRPr lang="cs-CZ" sz="24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0"/>
          <a:stretch/>
        </p:blipFill>
        <p:spPr>
          <a:xfrm>
            <a:off x="10263035" y="20320"/>
            <a:ext cx="1899792" cy="28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/>
          <a:stretch/>
        </p:blipFill>
        <p:spPr>
          <a:xfrm>
            <a:off x="7295980" y="2972694"/>
            <a:ext cx="486684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r="17502" b="24423"/>
          <a:stretch/>
        </p:blipFill>
        <p:spPr>
          <a:xfrm>
            <a:off x="4468382" y="4448428"/>
            <a:ext cx="3079326" cy="23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2031179"/>
      </p:ext>
    </p:extLst>
  </p:cSld>
  <p:clrMapOvr>
    <a:masterClrMapping/>
  </p:clrMapOvr>
  <p:transition>
    <p:check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Chronické gastritidy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chronická neatrofická gastritida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384048" lvl="2" indent="0">
              <a:buNone/>
            </a:pPr>
            <a:endParaRPr lang="cs-CZ" sz="2400" b="1" dirty="0">
              <a:solidFill>
                <a:schemeClr val="tx1"/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114301" y="2377468"/>
            <a:ext cx="11944886" cy="3600000"/>
            <a:chOff x="114301" y="2377468"/>
            <a:chExt cx="11944886" cy="3600000"/>
          </a:xfrm>
        </p:grpSpPr>
        <p:pic>
          <p:nvPicPr>
            <p:cNvPr id="8" name="Picture 3" descr="_s4-3a-gastritis32-40x-h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20479"/>
            <a:stretch>
              <a:fillRect/>
            </a:stretch>
          </p:blipFill>
          <p:spPr bwMode="auto">
            <a:xfrm>
              <a:off x="114301" y="2377468"/>
              <a:ext cx="6412800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Přímá spojnice se šipkou 8"/>
            <p:cNvCxnSpPr/>
            <p:nvPr/>
          </p:nvCxnSpPr>
          <p:spPr>
            <a:xfrm flipH="1">
              <a:off x="5161280" y="4338320"/>
              <a:ext cx="274320" cy="295304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 flipH="1">
              <a:off x="2018125" y="2809332"/>
              <a:ext cx="274320" cy="295304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0" t="8889" r="10404" b="5248"/>
            <a:stretch/>
          </p:blipFill>
          <p:spPr bwMode="auto">
            <a:xfrm>
              <a:off x="6675853" y="2377468"/>
              <a:ext cx="5383334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2441197" y="2440000"/>
              <a:ext cx="175900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gradus aktivity 2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8126988" y="2441600"/>
              <a:ext cx="24810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HP +++ (</a:t>
              </a:r>
              <a:r>
                <a:rPr lang="cs-CZ" b="1" dirty="0" err="1"/>
                <a:t>Warthin-Starry</a:t>
              </a:r>
              <a:r>
                <a:rPr lang="cs-CZ" b="1" dirty="0"/>
                <a:t>)</a:t>
              </a:r>
            </a:p>
          </p:txBody>
        </p:sp>
      </p:grp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9"/>
          <a:stretch/>
        </p:blipFill>
        <p:spPr>
          <a:xfrm>
            <a:off x="9360572" y="109094"/>
            <a:ext cx="269861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8586300"/>
      </p:ext>
    </p:extLst>
  </p:cSld>
  <p:clrMapOvr>
    <a:masterClrMapping/>
  </p:clrMapOvr>
  <p:transition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osnova: patologie jícnu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/>
              <a:t> vývojové vady, získané malformace </a:t>
            </a:r>
          </a:p>
          <a:p>
            <a:pPr lvl="1">
              <a:buFont typeface="Wingdings" charset="2"/>
              <a:buChar char="§"/>
            </a:pPr>
            <a:r>
              <a:rPr lang="cs-CZ" sz="3200" dirty="0"/>
              <a:t> jícnové varixy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záněty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prekancerózy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nádory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/>
              <a:t> benigní TU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/>
              <a:t> maligní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59069479"/>
      </p:ext>
    </p:extLst>
  </p:cSld>
  <p:clrMapOvr>
    <a:masterClrMapping/>
  </p:clrMapOvr>
  <p:transition>
    <p:check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Chronické gastritidy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chronická atrofická gastritida</a:t>
            </a:r>
          </a:p>
          <a:p>
            <a:pPr lvl="2">
              <a:buFont typeface="Wingdings" charset="2"/>
              <a:buChar char="§"/>
            </a:pPr>
            <a:r>
              <a:rPr lang="cs-CZ" sz="2400" b="1" dirty="0">
                <a:solidFill>
                  <a:srgbClr val="0000FF"/>
                </a:solidFill>
              </a:rPr>
              <a:t>autoimunitní atrofická gastritis </a:t>
            </a:r>
            <a:r>
              <a:rPr lang="cs-CZ" sz="2400" b="1" dirty="0">
                <a:solidFill>
                  <a:schemeClr val="bg1">
                    <a:lumMod val="65000"/>
                  </a:schemeClr>
                </a:solidFill>
              </a:rPr>
              <a:t>– dříve A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endParaRPr lang="cs-CZ" sz="7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protilátky proti parietálním </a:t>
            </a:r>
            <a:r>
              <a:rPr lang="cs-CZ" sz="2000" dirty="0" err="1">
                <a:solidFill>
                  <a:schemeClr val="tx1"/>
                </a:solidFill>
                <a:latin typeface="Calibri" charset="0"/>
              </a:rPr>
              <a:t>bb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. a vnitřnímu faktoru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perniciózní anémie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postižena </a:t>
            </a: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korporální sliznice a fundus</a:t>
            </a:r>
          </a:p>
          <a:p>
            <a:pPr marL="630555" lvl="3" indent="0">
              <a:buNone/>
            </a:pP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chronický neaktivní zánět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těžká atrofie žlázek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intestinální </a:t>
            </a:r>
            <a:r>
              <a:rPr lang="cs-CZ" sz="2000" b="1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a/nebo</a:t>
            </a: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charset="0"/>
              </a:rPr>
              <a:t>pseudopylorická</a:t>
            </a: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charset="0"/>
              </a:rPr>
              <a:t>metaplázie</a:t>
            </a: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FF3300"/>
                </a:solidFill>
                <a:latin typeface="Calibri" charset="0"/>
              </a:rPr>
              <a:t>vyšší riziko vzniku </a:t>
            </a:r>
            <a:r>
              <a:rPr lang="cs-CZ" sz="2000" b="1" i="1" dirty="0" err="1">
                <a:solidFill>
                  <a:srgbClr val="FF3300"/>
                </a:solidFill>
                <a:latin typeface="Calibri" charset="0"/>
              </a:rPr>
              <a:t>adenoCA</a:t>
            </a:r>
            <a:endParaRPr lang="cs-CZ" sz="2000" b="1" i="1" dirty="0">
              <a:solidFill>
                <a:srgbClr val="FF3300"/>
              </a:solidFill>
              <a:latin typeface="Calibri" charset="0"/>
            </a:endParaRPr>
          </a:p>
          <a:p>
            <a:pPr lvl="2">
              <a:buFont typeface="Wingdings" charset="2"/>
              <a:buChar char="§"/>
            </a:pPr>
            <a:endParaRPr lang="cs-CZ" sz="2400" b="1" dirty="0">
              <a:solidFill>
                <a:schemeClr val="tx1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6126480" y="44027"/>
            <a:ext cx="6259440" cy="6687784"/>
            <a:chOff x="6126480" y="44027"/>
            <a:chExt cx="6259440" cy="6687784"/>
          </a:xfrm>
        </p:grpSpPr>
        <p:grpSp>
          <p:nvGrpSpPr>
            <p:cNvPr id="12" name="Skupina 11"/>
            <p:cNvGrpSpPr/>
            <p:nvPr/>
          </p:nvGrpSpPr>
          <p:grpSpPr>
            <a:xfrm>
              <a:off x="10281920" y="44027"/>
              <a:ext cx="2104000" cy="2844000"/>
              <a:chOff x="6807200" y="89094"/>
              <a:chExt cx="1938883" cy="2540000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6807200" y="89094"/>
                <a:ext cx="1938883" cy="2540000"/>
                <a:chOff x="6807200" y="89094"/>
                <a:chExt cx="1938883" cy="2540000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00" r="32000"/>
                <a:stretch/>
              </p:blipFill>
              <p:spPr>
                <a:xfrm>
                  <a:off x="6807200" y="89094"/>
                  <a:ext cx="1696720" cy="254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" name="Tětiva 7"/>
                <p:cNvSpPr/>
                <p:nvPr/>
              </p:nvSpPr>
              <p:spPr>
                <a:xfrm rot="1057125">
                  <a:off x="8302397" y="1679519"/>
                  <a:ext cx="443686" cy="510700"/>
                </a:xfrm>
                <a:prstGeom prst="chord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11" name="Přímá spojnice 10"/>
              <p:cNvCxnSpPr>
                <a:stCxn id="5" idx="3"/>
              </p:cNvCxnSpPr>
              <p:nvPr/>
            </p:nvCxnSpPr>
            <p:spPr>
              <a:xfrm>
                <a:off x="8503920" y="1359094"/>
                <a:ext cx="0" cy="11312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26480" y="3491811"/>
              <a:ext cx="5162805" cy="32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4" descr="gastritis06"/>
            <p:cNvPicPr>
              <a:picLocks noChangeAspect="1" noChangeArrowheads="1"/>
            </p:cNvPicPr>
            <p:nvPr/>
          </p:nvPicPr>
          <p:blipFill>
            <a:blip r:embed="rId4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25"/>
            <a:stretch>
              <a:fillRect/>
            </a:stretch>
          </p:blipFill>
          <p:spPr bwMode="auto">
            <a:xfrm>
              <a:off x="8795023" y="2996401"/>
              <a:ext cx="336032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062163" y="3208421"/>
              <a:ext cx="414036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tělo žaludku: </a:t>
              </a:r>
            </a:p>
            <a:p>
              <a:r>
                <a:rPr lang="cs-CZ" b="1" dirty="0" err="1"/>
                <a:t>pseudopylorická</a:t>
              </a:r>
              <a:r>
                <a:rPr lang="cs-CZ" b="1" dirty="0"/>
                <a:t> a intestinální </a:t>
              </a:r>
              <a:r>
                <a:rPr lang="cs-CZ" b="1" dirty="0" err="1"/>
                <a:t>metaplázie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72640168"/>
      </p:ext>
    </p:extLst>
  </p:cSld>
  <p:clrMapOvr>
    <a:masterClrMapping/>
  </p:clrMapOvr>
  <p:transition>
    <p:check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Chronické gastritidy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chronická atrofická gastritida</a:t>
            </a:r>
          </a:p>
          <a:p>
            <a:pPr lvl="2">
              <a:buFont typeface="Wingdings" charset="2"/>
              <a:buChar char="§"/>
            </a:pPr>
            <a:r>
              <a:rPr lang="cs-CZ" sz="2400" b="1" dirty="0">
                <a:solidFill>
                  <a:srgbClr val="0000FF"/>
                </a:solidFill>
              </a:rPr>
              <a:t>multifokální chronická atrofická gastritis</a:t>
            </a:r>
            <a:endParaRPr lang="cs-CZ" sz="7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>
                <a:solidFill>
                  <a:schemeClr val="tx1"/>
                </a:solidFill>
                <a:latin typeface="Calibri" charset="0"/>
              </a:rPr>
              <a:t>Helicobacter</a:t>
            </a:r>
            <a:r>
              <a:rPr lang="cs-CZ" sz="2000" i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i="1" dirty="0" err="1">
                <a:solidFill>
                  <a:schemeClr val="tx1"/>
                </a:solidFill>
                <a:latin typeface="Calibri" charset="0"/>
              </a:rPr>
              <a:t>pylori</a:t>
            </a:r>
            <a:endParaRPr lang="cs-CZ" sz="2000" i="1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</a:p>
          <a:p>
            <a:pPr marL="982980" lvl="2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nepravidelná distribuce ložisek atrofie (tělo + antrum)</a:t>
            </a:r>
          </a:p>
          <a:p>
            <a:pPr marL="630555" lvl="3" indent="0">
              <a:buNone/>
            </a:pP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zánět méně; reaktivní změny epitelu, eroze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atrofie žlázek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intestinální </a:t>
            </a:r>
            <a:r>
              <a:rPr lang="cs-CZ" sz="1800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a/nebo</a:t>
            </a: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Calibri" charset="0"/>
              </a:rPr>
              <a:t>pseudopylorická</a:t>
            </a: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Calibri" charset="0"/>
              </a:rPr>
              <a:t>metaplázie</a:t>
            </a:r>
            <a:endParaRPr lang="cs-CZ" sz="1800" dirty="0">
              <a:solidFill>
                <a:schemeClr val="tx1"/>
              </a:solidFill>
              <a:latin typeface="Calibri" charset="0"/>
            </a:endParaRPr>
          </a:p>
          <a:p>
            <a:pPr marL="384048" lvl="2" indent="0">
              <a:buNone/>
            </a:pPr>
            <a:endParaRPr lang="cs-CZ" sz="2400" b="1" dirty="0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5791934" y="30885"/>
            <a:ext cx="6593992" cy="6782574"/>
            <a:chOff x="5791934" y="30885"/>
            <a:chExt cx="6593992" cy="6782574"/>
          </a:xfrm>
        </p:grpSpPr>
        <p:grpSp>
          <p:nvGrpSpPr>
            <p:cNvPr id="12" name="Skupina 11"/>
            <p:cNvGrpSpPr/>
            <p:nvPr/>
          </p:nvGrpSpPr>
          <p:grpSpPr>
            <a:xfrm>
              <a:off x="11904455" y="1452885"/>
              <a:ext cx="481471" cy="1266677"/>
              <a:chOff x="8302397" y="1234656"/>
              <a:chExt cx="443686" cy="1131280"/>
            </a:xfrm>
          </p:grpSpPr>
          <p:sp>
            <p:nvSpPr>
              <p:cNvPr id="8" name="Tětiva 7"/>
              <p:cNvSpPr/>
              <p:nvPr/>
            </p:nvSpPr>
            <p:spPr>
              <a:xfrm rot="1057125">
                <a:off x="8302397" y="1679519"/>
                <a:ext cx="443686" cy="510700"/>
              </a:xfrm>
              <a:prstGeom prst="chor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1" name="Přímá spojnice 10"/>
              <p:cNvCxnSpPr/>
              <p:nvPr/>
            </p:nvCxnSpPr>
            <p:spPr>
              <a:xfrm>
                <a:off x="8522310" y="1234656"/>
                <a:ext cx="0" cy="11312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4439" y="3933459"/>
              <a:ext cx="4589160" cy="28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4" descr="gastritis06"/>
            <p:cNvPicPr>
              <a:picLocks noChangeAspect="1" noChangeArrowheads="1"/>
            </p:cNvPicPr>
            <p:nvPr/>
          </p:nvPicPr>
          <p:blipFill>
            <a:blip r:embed="rId3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25"/>
            <a:stretch>
              <a:fillRect/>
            </a:stretch>
          </p:blipFill>
          <p:spPr bwMode="auto">
            <a:xfrm>
              <a:off x="9342826" y="3033459"/>
              <a:ext cx="2800270" cy="18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749459" y="4336145"/>
              <a:ext cx="414036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tělo žaludku: </a:t>
              </a:r>
            </a:p>
            <a:p>
              <a:r>
                <a:rPr lang="cs-CZ" b="1" dirty="0" err="1"/>
                <a:t>pseudopylorická</a:t>
              </a:r>
              <a:r>
                <a:rPr lang="cs-CZ" b="1" dirty="0"/>
                <a:t> a intestinální </a:t>
              </a:r>
              <a:r>
                <a:rPr lang="cs-CZ" b="1" dirty="0" err="1"/>
                <a:t>metaplázie</a:t>
              </a:r>
              <a:endParaRPr lang="cs-CZ" b="1" dirty="0"/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00"/>
            <a:stretch/>
          </p:blipFill>
          <p:spPr>
            <a:xfrm>
              <a:off x="10272587" y="30885"/>
              <a:ext cx="1899792" cy="28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0" t="8889" r="10404" b="5248"/>
            <a:stretch/>
          </p:blipFill>
          <p:spPr bwMode="auto">
            <a:xfrm>
              <a:off x="5791934" y="4969094"/>
              <a:ext cx="2691667" cy="18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9987547"/>
      </p:ext>
    </p:extLst>
  </p:cSld>
  <p:clrMapOvr>
    <a:masterClrMapping/>
  </p:clrMapOvr>
  <p:transition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Chronické gastritidy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chemická gastritida/reaktivní </a:t>
            </a:r>
            <a:r>
              <a:rPr lang="cs-CZ" sz="2800" b="1" dirty="0" err="1">
                <a:solidFill>
                  <a:srgbClr val="0000FF"/>
                </a:solidFill>
              </a:rPr>
              <a:t>gastropatie</a:t>
            </a:r>
            <a:r>
              <a:rPr lang="cs-CZ" sz="2800" b="1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– dříve C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při refluxu, v pahýlu žaludku po gastrektomii, NSAID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postiženo </a:t>
            </a:r>
            <a:r>
              <a:rPr lang="cs-CZ" sz="2000" b="1" u="sng" dirty="0">
                <a:solidFill>
                  <a:schemeClr val="tx1"/>
                </a:solidFill>
                <a:latin typeface="Calibri" charset="0"/>
              </a:rPr>
              <a:t>antrum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hyperémie a edém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b="1" dirty="0" err="1">
                <a:solidFill>
                  <a:schemeClr val="tx1"/>
                </a:solidFill>
                <a:latin typeface="Calibri" charset="0"/>
              </a:rPr>
              <a:t>hyperplázie</a:t>
            </a: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latin typeface="Calibri" charset="0"/>
              </a:rPr>
              <a:t>foveol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(pilovitý reliéf)</a:t>
            </a: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NENÍ výrazný zánět</a:t>
            </a:r>
          </a:p>
          <a:p>
            <a:pPr marL="384048" lvl="2" indent="0">
              <a:buNone/>
            </a:pPr>
            <a:endParaRPr lang="cs-CZ" sz="2400" b="1" dirty="0">
              <a:solidFill>
                <a:schemeClr val="tx1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8227353" y="40640"/>
            <a:ext cx="3915154" cy="6149963"/>
            <a:chOff x="8227353" y="40640"/>
            <a:chExt cx="3915154" cy="6149963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00"/>
            <a:stretch/>
          </p:blipFill>
          <p:spPr>
            <a:xfrm>
              <a:off x="10242715" y="40640"/>
              <a:ext cx="1899792" cy="28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11226800" y="83403"/>
              <a:ext cx="818533" cy="294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353" y="3130603"/>
              <a:ext cx="3915154" cy="30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80717601"/>
      </p:ext>
    </p:extLst>
  </p:cSld>
  <p:clrMapOvr>
    <a:masterClrMapping/>
  </p:clrMapOvr>
  <p:transition>
    <p:check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Žaludeční eroze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drobné povrchové defekty (nad m. </a:t>
            </a:r>
            <a:r>
              <a:rPr lang="cs-CZ" sz="2800" dirty="0" err="1">
                <a:solidFill>
                  <a:schemeClr val="tx1"/>
                </a:solidFill>
              </a:rPr>
              <a:t>mucosae</a:t>
            </a:r>
            <a:r>
              <a:rPr lang="cs-CZ" sz="2800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hojení ad </a:t>
            </a:r>
            <a:r>
              <a:rPr lang="cs-CZ" sz="2800" dirty="0" err="1">
                <a:solidFill>
                  <a:schemeClr val="tx1"/>
                </a:solidFill>
              </a:rPr>
              <a:t>integrum</a:t>
            </a:r>
            <a:r>
              <a:rPr lang="cs-CZ" sz="2800" dirty="0">
                <a:solidFill>
                  <a:schemeClr val="tx1"/>
                </a:solidFill>
              </a:rPr>
              <a:t> (dny)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NSAID, alkohol, stres, popálení, infekce</a:t>
            </a:r>
          </a:p>
          <a:p>
            <a:pPr lvl="2">
              <a:buFont typeface="Symbol" panose="05050102010706020507" pitchFamily="18" charset="2"/>
              <a:buChar char="®"/>
            </a:pPr>
            <a:r>
              <a:rPr lang="cs-CZ" sz="2400" dirty="0">
                <a:solidFill>
                  <a:schemeClr val="tx1"/>
                </a:solidFill>
              </a:rPr>
              <a:t> porucha mikrocirkulace s rupturou kapilár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antrum &gt; tělo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hyperémie, defekt sliznice</a:t>
            </a:r>
          </a:p>
          <a:p>
            <a:pPr marL="384048" lvl="2" indent="0">
              <a:buNone/>
            </a:pP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683452"/>
      </p:ext>
    </p:extLst>
  </p:cSld>
  <p:clrMapOvr>
    <a:masterClrMapping/>
  </p:clrMapOvr>
  <p:transition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Žaludeční vřed (</a:t>
            </a:r>
            <a:r>
              <a:rPr lang="cs-CZ" b="1" dirty="0" err="1">
                <a:solidFill>
                  <a:srgbClr val="FF3300"/>
                </a:solidFill>
              </a:rPr>
              <a:t>ulcus</a:t>
            </a:r>
            <a:r>
              <a:rPr lang="cs-CZ" b="1" dirty="0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defekt s </a:t>
            </a:r>
            <a:r>
              <a:rPr lang="cs-CZ" sz="2800" dirty="0" err="1">
                <a:solidFill>
                  <a:schemeClr val="tx1"/>
                </a:solidFill>
              </a:rPr>
              <a:t>navalitými</a:t>
            </a:r>
            <a:r>
              <a:rPr lang="cs-CZ" sz="2800" dirty="0">
                <a:solidFill>
                  <a:schemeClr val="tx1"/>
                </a:solidFill>
              </a:rPr>
              <a:t> okraji (přesahuje přes m. </a:t>
            </a:r>
            <a:r>
              <a:rPr lang="cs-CZ" sz="2800" dirty="0" err="1">
                <a:solidFill>
                  <a:schemeClr val="tx1"/>
                </a:solidFill>
              </a:rPr>
              <a:t>mucosae</a:t>
            </a:r>
            <a:r>
              <a:rPr lang="cs-CZ" sz="2800" dirty="0">
                <a:solidFill>
                  <a:schemeClr val="tx1"/>
                </a:solidFill>
              </a:rPr>
              <a:t>) 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genetické, věk, stres, alkohol, kouření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HP</a:t>
            </a:r>
            <a:r>
              <a:rPr lang="cs-CZ" sz="2400" dirty="0">
                <a:solidFill>
                  <a:schemeClr val="tx1"/>
                </a:solidFill>
              </a:rPr>
              <a:t>, NSAID, hypersekrece žaludečních šťáv</a:t>
            </a:r>
          </a:p>
          <a:p>
            <a:pPr lvl="2">
              <a:buFont typeface="Symbol" panose="05050102010706020507" pitchFamily="18" charset="2"/>
              <a:buChar char="®"/>
            </a:pPr>
            <a:endParaRPr lang="cs-CZ" sz="1000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pylorus, malá křivina, bulbus duodena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spodina: </a:t>
            </a:r>
            <a:r>
              <a:rPr lang="cs-CZ" sz="2400" dirty="0" err="1">
                <a:solidFill>
                  <a:schemeClr val="tx1"/>
                </a:solidFill>
              </a:rPr>
              <a:t>fibrinoidní</a:t>
            </a:r>
            <a:r>
              <a:rPr lang="cs-CZ" sz="2400" dirty="0">
                <a:solidFill>
                  <a:schemeClr val="tx1"/>
                </a:solidFill>
              </a:rPr>
              <a:t> nekróza, granulační tkáň, zánět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komplikace: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penetrace, perforace, krvácení, jizvení – deformity, </a:t>
            </a:r>
            <a:r>
              <a:rPr lang="cs-CZ" sz="2400" dirty="0">
                <a:solidFill>
                  <a:srgbClr val="FF3300"/>
                </a:solidFill>
              </a:rPr>
              <a:t>maligní zvrat</a:t>
            </a:r>
          </a:p>
          <a:p>
            <a:pPr marL="384048" lvl="2" indent="0">
              <a:buNone/>
            </a:pP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3" descr="chron"/>
          <p:cNvPicPr>
            <a:picLocks noChangeAspect="1" noChangeArrowheads="1"/>
          </p:cNvPicPr>
          <p:nvPr/>
        </p:nvPicPr>
        <p:blipFill rotWithShape="1">
          <a:blip r:embed="rId2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10797" b="8482"/>
          <a:stretch/>
        </p:blipFill>
        <p:spPr bwMode="auto">
          <a:xfrm>
            <a:off x="7915163" y="2221865"/>
            <a:ext cx="4231770" cy="313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151125"/>
      </p:ext>
    </p:extLst>
  </p:cSld>
  <p:clrMapOvr>
    <a:masterClrMapping/>
  </p:clrMapOvr>
  <p:transition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Žaludeční vřed (</a:t>
            </a:r>
            <a:r>
              <a:rPr lang="cs-CZ" b="1" dirty="0" err="1">
                <a:solidFill>
                  <a:srgbClr val="FF3300"/>
                </a:solidFill>
              </a:rPr>
              <a:t>ulcus</a:t>
            </a:r>
            <a:r>
              <a:rPr lang="cs-CZ" b="1" dirty="0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24" y="1940560"/>
            <a:ext cx="6652418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2812976" y="2019665"/>
            <a:ext cx="342991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chronický vřed – spodina ulcerace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1555" b="23259"/>
          <a:stretch/>
        </p:blipFill>
        <p:spPr>
          <a:xfrm>
            <a:off x="7038615" y="117360"/>
            <a:ext cx="485355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9048232"/>
      </p:ext>
    </p:extLst>
  </p:cSld>
  <p:clrMapOvr>
    <a:masterClrMapping/>
  </p:clrMapOvr>
  <p:transition>
    <p:check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Karcinom žaludku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8747490" cy="4504266"/>
          </a:xfrm>
        </p:spPr>
        <p:txBody>
          <a:bodyPr>
            <a:normAutofit fontScale="70000" lnSpcReduction="2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chronická gastritis HP, atrofická gastritis, ♂ &gt; ♀, předchozí resekce části žaludku, národnost (Japonci &gt;&gt; Evropané &gt;&gt; USA)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900" b="1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>
                <a:solidFill>
                  <a:schemeClr val="tx1"/>
                </a:solidFill>
              </a:rPr>
              <a:t>makro</a:t>
            </a:r>
            <a:r>
              <a:rPr lang="cs-CZ" sz="2800" dirty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pylorus, antrum, velká křivina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1"/>
                </a:solidFill>
              </a:rPr>
              <a:t>polypoidní</a:t>
            </a:r>
            <a:r>
              <a:rPr lang="cs-CZ" sz="2400" dirty="0">
                <a:solidFill>
                  <a:schemeClr val="tx1"/>
                </a:solidFill>
              </a:rPr>
              <a:t>, miskovitý, difúzní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000" b="1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>
                <a:solidFill>
                  <a:schemeClr val="tx1"/>
                </a:solidFill>
              </a:rPr>
              <a:t>mikro</a:t>
            </a:r>
            <a:r>
              <a:rPr lang="cs-CZ" sz="2800" dirty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adenokarcinom</a:t>
            </a:r>
            <a:r>
              <a:rPr lang="cs-CZ" sz="2400" dirty="0">
                <a:solidFill>
                  <a:schemeClr val="tx1"/>
                </a:solidFill>
              </a:rPr>
              <a:t> (tubulární, </a:t>
            </a:r>
            <a:r>
              <a:rPr lang="cs-CZ" sz="2400" dirty="0" err="1">
                <a:solidFill>
                  <a:schemeClr val="tx1"/>
                </a:solidFill>
              </a:rPr>
              <a:t>mucinózní</a:t>
            </a:r>
            <a:r>
              <a:rPr lang="cs-CZ" sz="2400" dirty="0">
                <a:solidFill>
                  <a:schemeClr val="tx1"/>
                </a:solidFill>
              </a:rPr>
              <a:t>, difúzní), </a:t>
            </a:r>
            <a:r>
              <a:rPr lang="cs-CZ" sz="2400" dirty="0" err="1">
                <a:solidFill>
                  <a:schemeClr val="tx1"/>
                </a:solidFill>
              </a:rPr>
              <a:t>adenoskvamózní</a:t>
            </a:r>
            <a:r>
              <a:rPr lang="cs-CZ" sz="2400" dirty="0">
                <a:solidFill>
                  <a:schemeClr val="tx1"/>
                </a:solidFill>
              </a:rPr>
              <a:t> CA, </a:t>
            </a:r>
            <a:r>
              <a:rPr lang="cs-CZ" sz="2400" dirty="0" err="1">
                <a:solidFill>
                  <a:schemeClr val="tx1"/>
                </a:solidFill>
              </a:rPr>
              <a:t>dlaždicobuněčný</a:t>
            </a:r>
            <a:r>
              <a:rPr lang="cs-CZ" sz="2400" dirty="0">
                <a:solidFill>
                  <a:schemeClr val="tx1"/>
                </a:solidFill>
              </a:rPr>
              <a:t> CA, neuroendokrinní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projevy:</a:t>
            </a:r>
          </a:p>
          <a:p>
            <a:pPr lvl="2">
              <a:buFont typeface="Wingdings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zvracení, hemateméza, úbytek na váze, anorexie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b="1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>
                <a:solidFill>
                  <a:schemeClr val="tx1"/>
                </a:solidFill>
              </a:rPr>
              <a:t>komplikace</a:t>
            </a:r>
            <a:r>
              <a:rPr lang="cs-CZ" sz="2800" dirty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1"/>
                </a:solidFill>
              </a:rPr>
              <a:t>mts</a:t>
            </a:r>
            <a:r>
              <a:rPr lang="cs-CZ" sz="2400" dirty="0">
                <a:solidFill>
                  <a:schemeClr val="tx1"/>
                </a:solidFill>
              </a:rPr>
              <a:t> do LU (</a:t>
            </a:r>
            <a:r>
              <a:rPr lang="cs-CZ" sz="2400" i="1" dirty="0" err="1">
                <a:solidFill>
                  <a:schemeClr val="bg1">
                    <a:lumMod val="50000"/>
                  </a:schemeClr>
                </a:solidFill>
              </a:rPr>
              <a:t>Virchowova</a:t>
            </a:r>
            <a:r>
              <a:rPr lang="cs-CZ" sz="2400" i="1" dirty="0">
                <a:solidFill>
                  <a:schemeClr val="bg1">
                    <a:lumMod val="50000"/>
                  </a:schemeClr>
                </a:solidFill>
              </a:rPr>
              <a:t> LU </a:t>
            </a:r>
            <a:r>
              <a:rPr lang="cs-CZ" sz="2400" dirty="0">
                <a:solidFill>
                  <a:schemeClr val="tx1"/>
                </a:solidFill>
              </a:rPr>
              <a:t>v L </a:t>
            </a:r>
            <a:r>
              <a:rPr lang="cs-CZ" sz="2400" dirty="0" err="1">
                <a:solidFill>
                  <a:schemeClr val="tx1"/>
                </a:solidFill>
              </a:rPr>
              <a:t>nadklíčku</a:t>
            </a:r>
            <a:r>
              <a:rPr lang="cs-CZ" sz="2400" dirty="0">
                <a:solidFill>
                  <a:schemeClr val="tx1"/>
                </a:solidFill>
              </a:rPr>
              <a:t>), hematogenně do jater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u žen </a:t>
            </a:r>
            <a:r>
              <a:rPr lang="cs-CZ" sz="2400" dirty="0" err="1">
                <a:solidFill>
                  <a:srgbClr val="FF3300"/>
                </a:solidFill>
              </a:rPr>
              <a:t>Krukenbergův</a:t>
            </a:r>
            <a:r>
              <a:rPr lang="cs-CZ" sz="2400" dirty="0">
                <a:solidFill>
                  <a:srgbClr val="FF3300"/>
                </a:solidFill>
              </a:rPr>
              <a:t> karcinom </a:t>
            </a:r>
            <a:r>
              <a:rPr lang="cs-CZ" sz="2400" dirty="0" err="1">
                <a:solidFill>
                  <a:srgbClr val="FF3300"/>
                </a:solidFill>
              </a:rPr>
              <a:t>ovária</a:t>
            </a:r>
            <a:r>
              <a:rPr lang="cs-CZ" sz="2400" dirty="0">
                <a:solidFill>
                  <a:srgbClr val="FF3300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(bilaterální </a:t>
            </a:r>
            <a:r>
              <a:rPr lang="cs-CZ" sz="2400" dirty="0" err="1">
                <a:solidFill>
                  <a:schemeClr val="tx1"/>
                </a:solidFill>
              </a:rPr>
              <a:t>mts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adenoCA</a:t>
            </a:r>
            <a:r>
              <a:rPr lang="cs-CZ" sz="2400" dirty="0">
                <a:solidFill>
                  <a:schemeClr val="tx1"/>
                </a:solidFill>
              </a:rPr>
              <a:t> z GIT)</a:t>
            </a:r>
            <a:endParaRPr lang="cs-CZ" sz="2400" dirty="0">
              <a:solidFill>
                <a:srgbClr val="FF3300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9514541" y="32130"/>
            <a:ext cx="2571432" cy="6825870"/>
            <a:chOff x="9514541" y="32130"/>
            <a:chExt cx="2571432" cy="6825870"/>
          </a:xfrm>
        </p:grpSpPr>
        <p:sp>
          <p:nvSpPr>
            <p:cNvPr id="5" name="Obdélník 4"/>
            <p:cNvSpPr/>
            <p:nvPr/>
          </p:nvSpPr>
          <p:spPr>
            <a:xfrm>
              <a:off x="11252853" y="42763"/>
              <a:ext cx="812800" cy="294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"/>
            <a:stretch/>
          </p:blipFill>
          <p:spPr>
            <a:xfrm>
              <a:off x="9844770" y="2052297"/>
              <a:ext cx="2241203" cy="31089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4541" y="32130"/>
              <a:ext cx="2571432" cy="19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68" t="34503" r="2467" b="22851"/>
            <a:stretch/>
          </p:blipFill>
          <p:spPr>
            <a:xfrm>
              <a:off x="9514541" y="5202000"/>
              <a:ext cx="2571432" cy="165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66347687"/>
      </p:ext>
    </p:extLst>
  </p:cSld>
  <p:clrMapOvr>
    <a:masterClrMapping/>
  </p:clrMapOvr>
  <p:transition>
    <p:check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Adenokarcinom žaludku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04266"/>
          </a:xfrm>
        </p:spPr>
        <p:txBody>
          <a:bodyPr>
            <a:normAutofit fontScale="92500" lnSpcReduction="10000"/>
          </a:bodyPr>
          <a:lstStyle/>
          <a:p>
            <a:pPr marL="263525" lvl="1" indent="-171450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histologická klasifikace dle </a:t>
            </a:r>
            <a:r>
              <a:rPr lang="cs-CZ" sz="2800" dirty="0" err="1">
                <a:solidFill>
                  <a:schemeClr val="tx1"/>
                </a:solidFill>
              </a:rPr>
              <a:t>Lauréna</a:t>
            </a:r>
            <a:r>
              <a:rPr lang="cs-CZ" sz="2800" dirty="0">
                <a:solidFill>
                  <a:schemeClr val="tx1"/>
                </a:solidFill>
              </a:rPr>
              <a:t>:</a:t>
            </a:r>
          </a:p>
          <a:p>
            <a:pPr marL="538163" lvl="1" indent="-274638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0000FF"/>
                </a:solidFill>
              </a:rPr>
              <a:t>intestinální</a:t>
            </a:r>
            <a:r>
              <a:rPr lang="cs-CZ" sz="2600" dirty="0">
                <a:solidFill>
                  <a:schemeClr val="tx1"/>
                </a:solidFill>
              </a:rPr>
              <a:t>: </a:t>
            </a: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53%; roste hlavně </a:t>
            </a:r>
            <a:r>
              <a:rPr lang="cs-CZ" sz="2400" dirty="0" err="1">
                <a:solidFill>
                  <a:schemeClr val="tx1"/>
                </a:solidFill>
              </a:rPr>
              <a:t>polypózně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souvislost s intestinální </a:t>
            </a:r>
            <a:r>
              <a:rPr lang="cs-CZ" sz="2400" dirty="0" err="1">
                <a:solidFill>
                  <a:schemeClr val="tx1"/>
                </a:solidFill>
              </a:rPr>
              <a:t>metaplázií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cylindrický epitel - tubulární či papilární struktury</a:t>
            </a:r>
          </a:p>
          <a:p>
            <a:pPr marL="742950" lvl="1" indent="-285750"/>
            <a:r>
              <a:rPr lang="cs-CZ" sz="2400" dirty="0" err="1">
                <a:solidFill>
                  <a:schemeClr val="tx1"/>
                </a:solidFill>
              </a:rPr>
              <a:t>prům</a:t>
            </a:r>
            <a:r>
              <a:rPr lang="cs-CZ" sz="2400" dirty="0">
                <a:solidFill>
                  <a:schemeClr val="tx1"/>
                </a:solidFill>
              </a:rPr>
              <a:t>. věk dg. 55 let, ♂:♀ = 2:1</a:t>
            </a:r>
          </a:p>
          <a:p>
            <a:pPr marL="538163" indent="-274638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00FF"/>
                </a:solidFill>
              </a:rPr>
              <a:t>difuzní</a:t>
            </a:r>
            <a:r>
              <a:rPr lang="cs-CZ" sz="2800" dirty="0">
                <a:solidFill>
                  <a:schemeClr val="tx1"/>
                </a:solidFill>
              </a:rPr>
              <a:t>:</a:t>
            </a: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33%; roste </a:t>
            </a:r>
            <a:r>
              <a:rPr lang="cs-CZ" sz="2400" dirty="0" err="1">
                <a:solidFill>
                  <a:schemeClr val="tx1"/>
                </a:solidFill>
              </a:rPr>
              <a:t>infiltrativně</a:t>
            </a:r>
            <a:r>
              <a:rPr lang="cs-CZ" sz="2400" dirty="0">
                <a:solidFill>
                  <a:schemeClr val="tx1"/>
                </a:solidFill>
              </a:rPr>
              <a:t> – tvrdé konzistence (</a:t>
            </a:r>
            <a:r>
              <a:rPr lang="cs-CZ" sz="2400" dirty="0" err="1">
                <a:solidFill>
                  <a:schemeClr val="tx1"/>
                </a:solidFill>
              </a:rPr>
              <a:t>skirhus</a:t>
            </a:r>
            <a:r>
              <a:rPr lang="cs-CZ" sz="2400" dirty="0">
                <a:solidFill>
                  <a:schemeClr val="tx1"/>
                </a:solidFill>
              </a:rPr>
              <a:t> – „vojenská čutora“)</a:t>
            </a: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z prstenčitých </a:t>
            </a:r>
            <a:r>
              <a:rPr lang="cs-CZ" sz="2400" dirty="0" err="1">
                <a:solidFill>
                  <a:schemeClr val="tx1"/>
                </a:solidFill>
              </a:rPr>
              <a:t>bb</a:t>
            </a:r>
            <a:r>
              <a:rPr lang="cs-CZ" sz="2400" dirty="0">
                <a:solidFill>
                  <a:schemeClr val="tx1"/>
                </a:solidFill>
              </a:rPr>
              <a:t>. či nediferencovaný + výrazná </a:t>
            </a:r>
            <a:r>
              <a:rPr lang="cs-CZ" sz="2400" dirty="0" err="1">
                <a:solidFill>
                  <a:schemeClr val="tx1"/>
                </a:solidFill>
              </a:rPr>
              <a:t>fibroprodukce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</a:p>
          <a:p>
            <a:pPr marL="742950" lvl="1" indent="-285750"/>
            <a:r>
              <a:rPr lang="cs-CZ" sz="2400" dirty="0" err="1">
                <a:solidFill>
                  <a:schemeClr val="tx1"/>
                </a:solidFill>
              </a:rPr>
              <a:t>prům</a:t>
            </a:r>
            <a:r>
              <a:rPr lang="cs-CZ" sz="2400" dirty="0">
                <a:solidFill>
                  <a:schemeClr val="tx1"/>
                </a:solidFill>
              </a:rPr>
              <a:t>. věk 48 let, ♂:♀ = 1:1</a:t>
            </a:r>
          </a:p>
          <a:p>
            <a:pPr marL="538163" indent="-274638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00FF"/>
                </a:solidFill>
              </a:rPr>
              <a:t>smíšený</a:t>
            </a:r>
          </a:p>
          <a:p>
            <a:pPr marL="384048" lvl="2" indent="0">
              <a:buNone/>
            </a:pP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928934"/>
      </p:ext>
    </p:extLst>
  </p:cSld>
  <p:clrMapOvr>
    <a:masterClrMapping/>
  </p:clrMapOvr>
  <p:transition>
    <p:check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Adenokarcinom žaludku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148905" y="1761627"/>
            <a:ext cx="6013762" cy="4995827"/>
            <a:chOff x="53208" y="1782893"/>
            <a:chExt cx="6013762" cy="4995827"/>
          </a:xfrm>
        </p:grpSpPr>
        <p:pic>
          <p:nvPicPr>
            <p:cNvPr id="6" name="Picture 4" descr="_s4-5-carc-10x-h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"/>
            <a:stretch/>
          </p:blipFill>
          <p:spPr bwMode="auto">
            <a:xfrm>
              <a:off x="53208" y="2818720"/>
              <a:ext cx="5775297" cy="39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Skupina 6"/>
            <p:cNvGrpSpPr/>
            <p:nvPr/>
          </p:nvGrpSpPr>
          <p:grpSpPr>
            <a:xfrm rot="21056277">
              <a:off x="1042505" y="3492640"/>
              <a:ext cx="2578068" cy="3243631"/>
              <a:chOff x="1678518" y="1989138"/>
              <a:chExt cx="2880784" cy="3564112"/>
            </a:xfrm>
          </p:grpSpPr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2927351" y="1989138"/>
                <a:ext cx="960967" cy="6477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>
                <a:off x="3888318" y="2636838"/>
                <a:ext cx="575733" cy="6477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>
                <a:off x="4464052" y="3284538"/>
                <a:ext cx="95249" cy="100806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H="1">
                <a:off x="4335617" y="4292600"/>
                <a:ext cx="223685" cy="126065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 flipH="1">
                <a:off x="1678518" y="1989138"/>
                <a:ext cx="1248833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</p:grpSp>
        <p:pic>
          <p:nvPicPr>
            <p:cNvPr id="22" name="Obrázek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6" t="33033" r="29921" b="32745"/>
            <a:stretch/>
          </p:blipFill>
          <p:spPr>
            <a:xfrm>
              <a:off x="3069770" y="1782893"/>
              <a:ext cx="2997200" cy="23164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2129319" y="2872154"/>
              <a:ext cx="1623073" cy="36933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intestinální typ</a:t>
              </a: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6435003" y="560666"/>
            <a:ext cx="5611263" cy="6194957"/>
            <a:chOff x="6435003" y="560666"/>
            <a:chExt cx="5611263" cy="6194957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4" b="14868"/>
            <a:stretch/>
          </p:blipFill>
          <p:spPr>
            <a:xfrm flipH="1">
              <a:off x="6669694" y="2795623"/>
              <a:ext cx="5376572" cy="39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Obrázek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68" t="30231" r="30444" b="27846"/>
            <a:stretch/>
          </p:blipFill>
          <p:spPr>
            <a:xfrm>
              <a:off x="6435003" y="1761627"/>
              <a:ext cx="2970058" cy="23164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6" t="35377" r="27617" b="16148"/>
            <a:stretch/>
          </p:blipFill>
          <p:spPr>
            <a:xfrm>
              <a:off x="9107859" y="560666"/>
              <a:ext cx="2470227" cy="2052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7880296" y="2850114"/>
              <a:ext cx="3091103" cy="64633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difúzní typ:</a:t>
              </a:r>
            </a:p>
            <a:p>
              <a:r>
                <a:rPr lang="cs-CZ" dirty="0" err="1"/>
                <a:t>bb</a:t>
              </a:r>
              <a:r>
                <a:rPr lang="cs-CZ" dirty="0"/>
                <a:t>. pečetního prstene (DPAS+)</a:t>
              </a:r>
            </a:p>
          </p:txBody>
        </p:sp>
      </p:grpSp>
      <p:grpSp>
        <p:nvGrpSpPr>
          <p:cNvPr id="14" name="Skupina 13"/>
          <p:cNvGrpSpPr/>
          <p:nvPr/>
        </p:nvGrpSpPr>
        <p:grpSpPr>
          <a:xfrm rot="1900269" flipH="1">
            <a:off x="7240254" y="4360265"/>
            <a:ext cx="4381575" cy="3284292"/>
            <a:chOff x="1541485" y="1989137"/>
            <a:chExt cx="3750415" cy="3608790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27351" y="1989138"/>
              <a:ext cx="960967" cy="6477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3888318" y="2636838"/>
              <a:ext cx="575733" cy="6477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4464052" y="3284537"/>
              <a:ext cx="367975" cy="93912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4856566" y="4313486"/>
              <a:ext cx="435334" cy="128444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>
              <a:off x="1541485" y="1989137"/>
              <a:ext cx="1385866" cy="1240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563747"/>
      </p:ext>
    </p:extLst>
  </p:cSld>
  <p:clrMapOvr>
    <a:masterClrMapping/>
  </p:clrMapOvr>
  <p:transition>
    <p:check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Maligní lymfomy žaludku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cca 5% malignit žaludku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NHL (</a:t>
            </a:r>
            <a:r>
              <a:rPr lang="cs-CZ" sz="2800" b="1" dirty="0" err="1">
                <a:solidFill>
                  <a:srgbClr val="0000FF"/>
                </a:solidFill>
              </a:rPr>
              <a:t>MALTom</a:t>
            </a:r>
            <a:r>
              <a:rPr lang="cs-CZ" sz="2800" dirty="0">
                <a:solidFill>
                  <a:srgbClr val="0000FF"/>
                </a:solidFill>
              </a:rPr>
              <a:t>, DLBCL</a:t>
            </a:r>
            <a:r>
              <a:rPr lang="cs-CZ" sz="2800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chronická gastritis HP</a:t>
            </a:r>
            <a:r>
              <a:rPr lang="cs-CZ" sz="2400" dirty="0">
                <a:solidFill>
                  <a:schemeClr val="tx1"/>
                </a:solidFill>
              </a:rPr>
              <a:t>; žaludek může být postižen i v rámci progrese nodálního NHL</a:t>
            </a:r>
          </a:p>
          <a:p>
            <a:pPr marL="384048" lvl="2" indent="0">
              <a:buNone/>
            </a:pPr>
            <a:endParaRPr lang="cs-CZ" sz="1000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nerovná sliznice, mnohdy s ulceracemi (drobnými)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dle typu NHL (</a:t>
            </a:r>
            <a:r>
              <a:rPr lang="cs-CZ" sz="2400" dirty="0" err="1">
                <a:solidFill>
                  <a:schemeClr val="tx1"/>
                </a:solidFill>
              </a:rPr>
              <a:t>lymfoepiteliální</a:t>
            </a:r>
            <a:r>
              <a:rPr lang="cs-CZ" sz="2400" dirty="0">
                <a:solidFill>
                  <a:schemeClr val="tx1"/>
                </a:solidFill>
              </a:rPr>
              <a:t> léze; </a:t>
            </a:r>
            <a:r>
              <a:rPr lang="cs-CZ" sz="2400" dirty="0" err="1">
                <a:solidFill>
                  <a:schemeClr val="tx1"/>
                </a:solidFill>
              </a:rPr>
              <a:t>blasty</a:t>
            </a:r>
            <a:r>
              <a:rPr lang="cs-CZ" sz="2400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tp</a:t>
            </a:r>
            <a:r>
              <a:rPr lang="cs-CZ" sz="2800" dirty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eradikace HP</a:t>
            </a:r>
            <a:r>
              <a:rPr lang="cs-CZ" sz="2400" dirty="0">
                <a:solidFill>
                  <a:schemeClr val="tx1"/>
                </a:solidFill>
              </a:rPr>
              <a:t>, u agresivních či rezistentních NHL +CHT 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(RT)</a:t>
            </a:r>
          </a:p>
          <a:p>
            <a:pPr marL="384048" lvl="2" indent="0">
              <a:buNone/>
            </a:pP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279857"/>
      </p:ext>
    </p:extLst>
  </p:cSld>
  <p:clrMapOvr>
    <a:masterClrMapping/>
  </p:clrMapOvr>
  <p:transition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VÝVOJOVÉ VADY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>
                <a:solidFill>
                  <a:srgbClr val="0000FF"/>
                </a:solidFill>
              </a:rPr>
              <a:t> </a:t>
            </a:r>
            <a:r>
              <a:rPr lang="cs-CZ" sz="2600" b="1" dirty="0">
                <a:solidFill>
                  <a:srgbClr val="0000FF"/>
                </a:solidFill>
              </a:rPr>
              <a:t>atrézie </a:t>
            </a:r>
            <a:r>
              <a:rPr lang="cs-CZ" sz="2600" dirty="0">
                <a:solidFill>
                  <a:schemeClr val="bg1">
                    <a:lumMod val="65000"/>
                  </a:schemeClr>
                </a:solidFill>
              </a:rPr>
              <a:t>(často + malformace srdce, rekta, urogenitálního traktu)</a:t>
            </a:r>
            <a:endParaRPr lang="cs-CZ" sz="2600" b="1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Arial"/>
              <a:buChar char="•"/>
            </a:pPr>
            <a:r>
              <a:rPr lang="cs-CZ" sz="2400" dirty="0"/>
              <a:t>různě dlouhý úsek jícnu není </a:t>
            </a:r>
            <a:r>
              <a:rPr lang="cs-CZ" sz="2400" dirty="0" err="1"/>
              <a:t>luminizován</a:t>
            </a:r>
            <a:endParaRPr lang="cs-CZ" sz="2400" dirty="0"/>
          </a:p>
          <a:p>
            <a:pPr lvl="1">
              <a:buFont typeface="Arial"/>
              <a:buChar char="•"/>
            </a:pPr>
            <a:r>
              <a:rPr lang="cs-CZ" sz="2400" dirty="0"/>
              <a:t>spolu </a:t>
            </a:r>
            <a:r>
              <a:rPr lang="cs-CZ" sz="2400" b="1" dirty="0"/>
              <a:t>s </a:t>
            </a:r>
            <a:r>
              <a:rPr lang="cs-CZ" sz="2400" b="1" dirty="0" err="1"/>
              <a:t>tracheoezofageální</a:t>
            </a:r>
            <a:r>
              <a:rPr lang="cs-CZ" sz="2400" b="1" dirty="0"/>
              <a:t> píštělí </a:t>
            </a:r>
            <a:r>
              <a:rPr lang="cs-CZ" sz="2400" dirty="0"/>
              <a:t>(TEP)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klinické příznaky dle typu TEP </a:t>
            </a:r>
            <a:r>
              <a:rPr lang="cs-CZ" sz="2400" dirty="0">
                <a:solidFill>
                  <a:srgbClr val="A6A6A6"/>
                </a:solidFill>
              </a:rPr>
              <a:t>(neprospívání, aspirace, vzduch v žaludku...)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tp</a:t>
            </a:r>
            <a:r>
              <a:rPr lang="cs-CZ" sz="2400" dirty="0"/>
              <a:t>.: chirurgická (plastika)</a:t>
            </a:r>
            <a:endParaRPr lang="cs-CZ" sz="2600" b="1" dirty="0"/>
          </a:p>
          <a:p>
            <a:pPr marL="0" indent="0">
              <a:buNone/>
            </a:pPr>
            <a:endParaRPr lang="cs-CZ" sz="2600" b="1" dirty="0"/>
          </a:p>
        </p:txBody>
      </p:sp>
      <p:pic>
        <p:nvPicPr>
          <p:cNvPr id="4" name="Picture 3" descr="T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94" y="4092186"/>
            <a:ext cx="6875992" cy="25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4011"/>
      </p:ext>
    </p:extLst>
  </p:cSld>
  <p:clrMapOvr>
    <a:masterClrMapping/>
  </p:clrMapOvr>
  <p:transition>
    <p:check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Maligní lymfomy žaludku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9" y="1949741"/>
            <a:ext cx="6180083" cy="40548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Skupina 15"/>
          <p:cNvGrpSpPr/>
          <p:nvPr/>
        </p:nvGrpSpPr>
        <p:grpSpPr>
          <a:xfrm>
            <a:off x="7244150" y="127827"/>
            <a:ext cx="4501255" cy="6585611"/>
            <a:chOff x="7244150" y="127827"/>
            <a:chExt cx="4501255" cy="6585611"/>
          </a:xfrm>
        </p:grpSpPr>
        <p:grpSp>
          <p:nvGrpSpPr>
            <p:cNvPr id="14" name="Skupina 13"/>
            <p:cNvGrpSpPr/>
            <p:nvPr/>
          </p:nvGrpSpPr>
          <p:grpSpPr>
            <a:xfrm>
              <a:off x="7247728" y="127827"/>
              <a:ext cx="4497677" cy="3240000"/>
              <a:chOff x="7120132" y="42763"/>
              <a:chExt cx="4497677" cy="3240000"/>
            </a:xfrm>
          </p:grpSpPr>
          <p:pic>
            <p:nvPicPr>
              <p:cNvPr id="11" name="Obrázek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954"/>
              <a:stretch/>
            </p:blipFill>
            <p:spPr>
              <a:xfrm>
                <a:off x="7120132" y="42763"/>
                <a:ext cx="4497677" cy="32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ovéPole 11"/>
              <p:cNvSpPr txBox="1"/>
              <p:nvPr/>
            </p:nvSpPr>
            <p:spPr>
              <a:xfrm>
                <a:off x="8861274" y="101937"/>
                <a:ext cx="1011815" cy="36933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rgbClr val="00FF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b="1" dirty="0" err="1"/>
                  <a:t>MALTom</a:t>
                </a:r>
                <a:endParaRPr lang="cs-CZ" b="1" dirty="0"/>
              </a:p>
            </p:txBody>
          </p:sp>
        </p:grpSp>
        <p:grpSp>
          <p:nvGrpSpPr>
            <p:cNvPr id="15" name="Skupina 14"/>
            <p:cNvGrpSpPr/>
            <p:nvPr/>
          </p:nvGrpSpPr>
          <p:grpSpPr>
            <a:xfrm>
              <a:off x="7244150" y="3473438"/>
              <a:ext cx="4501254" cy="3240000"/>
              <a:chOff x="7116555" y="3526603"/>
              <a:chExt cx="4501254" cy="3240000"/>
            </a:xfrm>
          </p:grpSpPr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79"/>
              <a:stretch/>
            </p:blipFill>
            <p:spPr>
              <a:xfrm>
                <a:off x="7116555" y="3526603"/>
                <a:ext cx="4501254" cy="32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ovéPole 12"/>
              <p:cNvSpPr txBox="1"/>
              <p:nvPr/>
            </p:nvSpPr>
            <p:spPr>
              <a:xfrm>
                <a:off x="8978292" y="3596781"/>
                <a:ext cx="777777" cy="36933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rgbClr val="00FF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b="1" dirty="0"/>
                  <a:t>DLBCL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0588963"/>
      </p:ext>
    </p:extLst>
  </p:cSld>
  <p:clrMapOvr>
    <a:masterClrMapping/>
  </p:clrMapOvr>
  <p:transition>
    <p:check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GIST žaludku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653315" cy="1269606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žaludek = nejčastější lokalizace </a:t>
            </a:r>
            <a:r>
              <a:rPr lang="cs-CZ" sz="2800" dirty="0" err="1">
                <a:solidFill>
                  <a:schemeClr val="tx1"/>
                </a:solidFill>
              </a:rPr>
              <a:t>GISTu</a:t>
            </a:r>
            <a:endParaRPr lang="cs-CZ" sz="2800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bližší specifikace viz. patologie jícnu (</a:t>
            </a:r>
            <a:r>
              <a:rPr lang="cs-CZ" sz="2800" dirty="0" err="1">
                <a:solidFill>
                  <a:schemeClr val="tx1"/>
                </a:solidFill>
              </a:rPr>
              <a:t>slide</a:t>
            </a:r>
            <a:r>
              <a:rPr lang="cs-CZ" sz="2800" dirty="0">
                <a:solidFill>
                  <a:schemeClr val="tx1"/>
                </a:solidFill>
              </a:rPr>
              <a:t> 22, 23)</a:t>
            </a:r>
          </a:p>
          <a:p>
            <a:pPr marL="384048" lvl="2" indent="0">
              <a:buNone/>
            </a:pP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t="22617" r="10341" b="10499"/>
          <a:stretch/>
        </p:blipFill>
        <p:spPr>
          <a:xfrm>
            <a:off x="2732567" y="3349732"/>
            <a:ext cx="540752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921" y="504657"/>
            <a:ext cx="3048000" cy="2977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8731113"/>
      </p:ext>
    </p:extLst>
  </p:cSld>
  <p:clrMapOvr>
    <a:masterClrMapping/>
  </p:clrMapOvr>
  <p:transition>
    <p:check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48838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sz="5400" b="1" spc="300" dirty="0">
                <a:solidFill>
                  <a:schemeClr val="accent1"/>
                </a:solidFill>
                <a:latin typeface="Monotype Corsiva" panose="03010101010201010101" pitchFamily="66" charset="0"/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278192129"/>
      </p:ext>
    </p:extLst>
  </p:cSld>
  <p:clrMapOvr>
    <a:masterClrMapping/>
  </p:clrMapOvr>
  <p:transition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ZÍSKANÉ MALFORMACE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8" y="1845734"/>
            <a:ext cx="8643230" cy="45179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 </a:t>
            </a:r>
            <a:r>
              <a:rPr lang="cs-CZ" sz="2600" b="1" dirty="0" err="1">
                <a:solidFill>
                  <a:srgbClr val="0000FF"/>
                </a:solidFill>
              </a:rPr>
              <a:t>achalázie</a:t>
            </a:r>
            <a:endParaRPr lang="cs-CZ" sz="2600" b="1" dirty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vzniká v důsledku porušené relaxace dolního jícnového svěrače</a:t>
            </a:r>
          </a:p>
          <a:p>
            <a:pPr lvl="1">
              <a:buClr>
                <a:srgbClr val="FF3300"/>
              </a:buClr>
              <a:buFont typeface="Symbol" panose="05050102010706020507" pitchFamily="18" charset="2"/>
              <a:buChar char=""/>
            </a:pPr>
            <a:r>
              <a:rPr lang="cs-CZ" sz="2400" dirty="0"/>
              <a:t>ztráta propulzivní peristaltiky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/>
              <a:t> dilatace jícnu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/>
              <a:t> stagnační ezofagitis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klinické příznaky: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dysfagie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regurgitace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/>
              <a:t> aspirace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/>
              <a:t> aspirační pneumonie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/>
              <a:t>tp</a:t>
            </a:r>
            <a:r>
              <a:rPr lang="cs-CZ" sz="2400" dirty="0"/>
              <a:t>.: 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injekce </a:t>
            </a:r>
            <a:r>
              <a:rPr lang="cs-CZ" sz="2000" dirty="0" err="1"/>
              <a:t>botoxu</a:t>
            </a:r>
            <a:endParaRPr lang="cs-CZ" sz="2000" dirty="0"/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pneumatická dilatace (balónkem)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chirurgicky</a:t>
            </a:r>
          </a:p>
        </p:txBody>
      </p:sp>
      <p:pic>
        <p:nvPicPr>
          <p:cNvPr id="6" name="Picture 5" descr="achalas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t="4200" r="12603" b="15201"/>
          <a:stretch/>
        </p:blipFill>
        <p:spPr>
          <a:xfrm>
            <a:off x="9647223" y="3006568"/>
            <a:ext cx="2544777" cy="38514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achalas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4200" r="51324" b="15201"/>
          <a:stretch/>
        </p:blipFill>
        <p:spPr>
          <a:xfrm>
            <a:off x="9648863" y="0"/>
            <a:ext cx="2543137" cy="37448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618007"/>
      </p:ext>
    </p:extLst>
  </p:cSld>
  <p:clrMapOvr>
    <a:masterClrMapping/>
  </p:clrMapOvr>
  <p:transition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ZÍSKANÉ MALFORMACE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556585" cy="45310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 </a:t>
            </a:r>
            <a:r>
              <a:rPr lang="cs-CZ" sz="2600" b="1" dirty="0">
                <a:solidFill>
                  <a:srgbClr val="0000FF"/>
                </a:solidFill>
              </a:rPr>
              <a:t>divertikly</a:t>
            </a:r>
            <a:r>
              <a:rPr lang="cs-CZ" sz="2600" dirty="0">
                <a:solidFill>
                  <a:schemeClr val="tx1"/>
                </a:solidFill>
              </a:rPr>
              <a:t> = ohraničené výchlipky části obvodu jícnu</a:t>
            </a:r>
          </a:p>
          <a:p>
            <a:pPr lvl="1">
              <a:buFont typeface="Arial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pravé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cs-CZ" sz="2400" dirty="0">
                <a:solidFill>
                  <a:schemeClr val="tx1"/>
                </a:solidFill>
              </a:rPr>
              <a:t> stěnu divertiklu tvoří všechny </a:t>
            </a:r>
            <a:r>
              <a:rPr lang="cs-CZ" sz="2400" dirty="0" err="1">
                <a:solidFill>
                  <a:schemeClr val="tx1"/>
                </a:solidFill>
              </a:rPr>
              <a:t>histol</a:t>
            </a:r>
            <a:r>
              <a:rPr lang="cs-CZ" sz="2400" dirty="0">
                <a:solidFill>
                  <a:schemeClr val="tx1"/>
                </a:solidFill>
              </a:rPr>
              <a:t>. vrstvy stěny jícnu</a:t>
            </a:r>
          </a:p>
          <a:p>
            <a:pPr lvl="1">
              <a:buFont typeface="Arial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nepravé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cs-CZ" sz="2400" dirty="0">
                <a:solidFill>
                  <a:schemeClr val="tx1"/>
                </a:solidFill>
              </a:rPr>
              <a:t> vznikají vychlípením sliznice mezi snopci </a:t>
            </a:r>
            <a:r>
              <a:rPr lang="cs-CZ" sz="2400" dirty="0" err="1">
                <a:solidFill>
                  <a:schemeClr val="tx1"/>
                </a:solidFill>
              </a:rPr>
              <a:t>muscularis</a:t>
            </a:r>
            <a:r>
              <a:rPr lang="cs-CZ" sz="2400" dirty="0">
                <a:solidFill>
                  <a:schemeClr val="tx1"/>
                </a:solidFill>
              </a:rPr>
              <a:t> propria</a:t>
            </a:r>
            <a:endParaRPr lang="cs-CZ" sz="2400" dirty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>
                <a:solidFill>
                  <a:srgbClr val="0000FF"/>
                </a:solidFill>
              </a:rPr>
              <a:t>trakční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cs-CZ" sz="2400" dirty="0">
                <a:solidFill>
                  <a:schemeClr val="tx1"/>
                </a:solidFill>
              </a:rPr>
              <a:t> pravý, ve střední části jícnu, vzniká vytažením stěny jícnu při srůstech (zánětech/TU v mediastinu)</a:t>
            </a:r>
            <a:endParaRPr lang="cs-CZ" sz="2400" dirty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>
                <a:solidFill>
                  <a:srgbClr val="0000FF"/>
                </a:solidFill>
              </a:rPr>
              <a:t>pulzní</a:t>
            </a:r>
            <a:r>
              <a:rPr lang="cs-CZ" sz="2400" dirty="0"/>
              <a:t> (</a:t>
            </a:r>
            <a:r>
              <a:rPr lang="cs-CZ" sz="2400" dirty="0" err="1"/>
              <a:t>Zenkerův</a:t>
            </a:r>
            <a:r>
              <a:rPr lang="cs-CZ" sz="2400" dirty="0"/>
              <a:t>) </a:t>
            </a:r>
            <a:r>
              <a:rPr lang="mr-IN" sz="2400" dirty="0"/>
              <a:t>–</a:t>
            </a:r>
            <a:r>
              <a:rPr lang="cs-CZ" sz="2400" dirty="0"/>
              <a:t> nepravý, proximálně, při porušené funkci HJS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>
                <a:solidFill>
                  <a:srgbClr val="0000FF"/>
                </a:solidFill>
              </a:rPr>
              <a:t>epifrenický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mr-IN" sz="2400" dirty="0">
                <a:solidFill>
                  <a:srgbClr val="000000"/>
                </a:solidFill>
              </a:rPr>
              <a:t>–</a:t>
            </a:r>
            <a:r>
              <a:rPr lang="cs-CZ" sz="2400" dirty="0">
                <a:solidFill>
                  <a:srgbClr val="000000"/>
                </a:solidFill>
              </a:rPr>
              <a:t> nepravý, distálně, při porušené funkci DJS</a:t>
            </a:r>
            <a:endParaRPr lang="cs-CZ" sz="2400" dirty="0">
              <a:solidFill>
                <a:srgbClr val="0000FF"/>
              </a:solidFill>
            </a:endParaRPr>
          </a:p>
        </p:txBody>
      </p:sp>
      <p:pic>
        <p:nvPicPr>
          <p:cNvPr id="7" name="Picture 6" descr="zenk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 r="3757" b="3807"/>
          <a:stretch/>
        </p:blipFill>
        <p:spPr>
          <a:xfrm>
            <a:off x="8737997" y="13094"/>
            <a:ext cx="3437637" cy="36270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traction diverticul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7" b="2800"/>
          <a:stretch/>
        </p:blipFill>
        <p:spPr>
          <a:xfrm>
            <a:off x="9048315" y="3705612"/>
            <a:ext cx="2967644" cy="310328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65681105"/>
      </p:ext>
    </p:extLst>
  </p:cSld>
  <p:clrMapOvr>
    <a:masterClrMapping/>
  </p:clrMapOvr>
  <p:transition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ZÍSKANÉ MALFORMACE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17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 </a:t>
            </a:r>
            <a:r>
              <a:rPr lang="cs-CZ" sz="2600" b="1" dirty="0">
                <a:solidFill>
                  <a:srgbClr val="0000FF"/>
                </a:solidFill>
              </a:rPr>
              <a:t>hiátové hernie</a:t>
            </a:r>
            <a:r>
              <a:rPr lang="cs-CZ" sz="2600" dirty="0">
                <a:solidFill>
                  <a:schemeClr val="tx1"/>
                </a:solidFill>
              </a:rPr>
              <a:t> = výchlipka proximální části žaludku nad úroveň bránice</a:t>
            </a:r>
          </a:p>
          <a:p>
            <a:pPr lvl="1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běžná, incidence roste s věkem</a:t>
            </a:r>
          </a:p>
          <a:p>
            <a:pPr lvl="1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příčina: insuficience fixačního aparátu </a:t>
            </a:r>
            <a:r>
              <a:rPr lang="cs-CZ" sz="2400" dirty="0" err="1">
                <a:solidFill>
                  <a:schemeClr val="tx1"/>
                </a:solidFill>
              </a:rPr>
              <a:t>gastroezofageálního</a:t>
            </a:r>
            <a:r>
              <a:rPr lang="cs-CZ" sz="2400" dirty="0">
                <a:solidFill>
                  <a:schemeClr val="tx1"/>
                </a:solidFill>
              </a:rPr>
              <a:t> spojení a žaludku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>
                <a:solidFill>
                  <a:srgbClr val="0000FF"/>
                </a:solidFill>
              </a:rPr>
              <a:t>skluzná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cs-CZ" sz="2400" dirty="0">
                <a:solidFill>
                  <a:schemeClr val="tx1"/>
                </a:solidFill>
              </a:rPr>
              <a:t> nad bránici se vysune distální úsek jícnu a kardie</a:t>
            </a:r>
            <a:endParaRPr lang="cs-CZ" sz="2400" dirty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>
                <a:solidFill>
                  <a:srgbClr val="0000FF"/>
                </a:solidFill>
              </a:rPr>
              <a:t>paraezofageální</a:t>
            </a:r>
            <a:r>
              <a:rPr lang="mr-IN" sz="2400" dirty="0"/>
              <a:t>–</a:t>
            </a:r>
            <a:r>
              <a:rPr lang="cs-CZ" sz="2400" dirty="0"/>
              <a:t> kardie zůstává pod bránicí, do mediastina se klene fundus žaludku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komplikace: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refluxní ezofagitis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 err="1"/>
              <a:t>inkancerace</a:t>
            </a:r>
            <a:endParaRPr lang="cs-CZ" sz="2000" dirty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/>
              <a:t>tp</a:t>
            </a:r>
            <a:r>
              <a:rPr lang="cs-CZ" sz="2400" dirty="0"/>
              <a:t>.: - chirurgická</a:t>
            </a:r>
          </a:p>
        </p:txBody>
      </p:sp>
      <p:pic>
        <p:nvPicPr>
          <p:cNvPr id="4" name="Picture 3" descr="hiatal hern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4403" r="1499" b="4187"/>
          <a:stretch/>
        </p:blipFill>
        <p:spPr>
          <a:xfrm>
            <a:off x="6860250" y="4150807"/>
            <a:ext cx="5255213" cy="262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0668956"/>
      </p:ext>
    </p:extLst>
  </p:cSld>
  <p:clrMapOvr>
    <a:masterClrMapping/>
  </p:clrMapOvr>
  <p:transition>
    <p:check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JÍCNOVÉ VARIXY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6928075" cy="44917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 v distální třetině jícnu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 </a:t>
            </a:r>
            <a:r>
              <a:rPr lang="cs-CZ" sz="2600" b="1" dirty="0"/>
              <a:t>při portální hypertenzi</a:t>
            </a:r>
          </a:p>
          <a:p>
            <a:pPr marL="0" indent="0">
              <a:buNone/>
            </a:pPr>
            <a:r>
              <a:rPr lang="cs-CZ" sz="2600" dirty="0"/>
              <a:t>	- otevírají se porto-</a:t>
            </a:r>
            <a:r>
              <a:rPr lang="cs-CZ" sz="2600" dirty="0" err="1"/>
              <a:t>kavální</a:t>
            </a:r>
            <a:r>
              <a:rPr lang="cs-CZ" sz="2600" dirty="0"/>
              <a:t> anastomózy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 komplikace: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600" b="1" dirty="0"/>
              <a:t>masivní krvácení do jícnu </a:t>
            </a:r>
            <a:r>
              <a:rPr lang="cs-CZ" sz="2600" dirty="0"/>
              <a:t>(</a:t>
            </a:r>
            <a:r>
              <a:rPr lang="cs-CZ" sz="2600" b="1" dirty="0">
                <a:solidFill>
                  <a:srgbClr val="FF3300"/>
                </a:solidFill>
              </a:rPr>
              <a:t>!</a:t>
            </a:r>
            <a:r>
              <a:rPr lang="cs-CZ" sz="26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 klinicky asymptomatický průběh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dokud nedojde ke krvácení</a:t>
            </a:r>
            <a:endParaRPr lang="cs-CZ" sz="2200" dirty="0"/>
          </a:p>
          <a:p>
            <a:pPr marL="201168" lvl="1" indent="0">
              <a:buNone/>
            </a:pPr>
            <a:endParaRPr lang="cs-CZ" sz="2400" dirty="0"/>
          </a:p>
        </p:txBody>
      </p:sp>
      <p:pic>
        <p:nvPicPr>
          <p:cNvPr id="5" name="Picture 13" descr="jícnové vari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55" y="73877"/>
            <a:ext cx="4114277" cy="32399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makro foto k úpravě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32" y="3526596"/>
            <a:ext cx="5760000" cy="30149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81073"/>
      </p:ext>
    </p:extLst>
  </p:cSld>
  <p:clrMapOvr>
    <a:masterClrMapping/>
  </p:clrMapOvr>
  <p:transition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ZÁNĚTY JÍCNU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/>
              <a:t> infekční ezofagitida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eozinofilní ezofagitida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600" b="1" dirty="0"/>
              <a:t>refluxní nemoc jícnu (RNJ)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3200" dirty="0"/>
          </a:p>
          <a:p>
            <a:pPr marL="201168" lvl="1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59901409"/>
      </p:ext>
    </p:extLst>
  </p:cSld>
  <p:clrMapOvr>
    <a:masterClrMapping/>
  </p:clrMapOvr>
  <p:transition>
    <p:checker/>
  </p:transition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2613</TotalTime>
  <Words>1638</Words>
  <Application>Microsoft Office PowerPoint</Application>
  <PresentationFormat>Širokoúhlá obrazovka</PresentationFormat>
  <Paragraphs>321</Paragraphs>
  <Slides>42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Calibri</vt:lpstr>
      <vt:lpstr>Calibri Light</vt:lpstr>
      <vt:lpstr>Lucida Grande CE</vt:lpstr>
      <vt:lpstr>Mangal</vt:lpstr>
      <vt:lpstr>Monotype Corsiva</vt:lpstr>
      <vt:lpstr>Symbol</vt:lpstr>
      <vt:lpstr>Verdana</vt:lpstr>
      <vt:lpstr>Wingdings</vt:lpstr>
      <vt:lpstr>Retrospektiva</vt:lpstr>
      <vt:lpstr>PATOLOGIE TRÁVÍCÍHO ÚSTROJÍ I.  - jícen  - žaludek</vt:lpstr>
      <vt:lpstr>JÍCEN </vt:lpstr>
      <vt:lpstr>osnova: patologie jícnu</vt:lpstr>
      <vt:lpstr>VÝVOJOVÉ VADY</vt:lpstr>
      <vt:lpstr>ZÍSKANÉ MALFORMACE</vt:lpstr>
      <vt:lpstr>ZÍSKANÉ MALFORMACE</vt:lpstr>
      <vt:lpstr>ZÍSKANÉ MALFORMACE</vt:lpstr>
      <vt:lpstr>JÍCNOVÉ VARIXY</vt:lpstr>
      <vt:lpstr>ZÁNĚTY JÍCNU</vt:lpstr>
      <vt:lpstr>Infekční ezofagitida</vt:lpstr>
      <vt:lpstr>Mykotická ezofigita (Grocott, PAS)</vt:lpstr>
      <vt:lpstr>Eozinofilní ezofagitida</vt:lpstr>
      <vt:lpstr>Refluxní nemoc jícnu</vt:lpstr>
      <vt:lpstr>Refluxní nemoc jícnu</vt:lpstr>
      <vt:lpstr>Refluxní ezofagitida</vt:lpstr>
      <vt:lpstr>Barrettův jícen</vt:lpstr>
      <vt:lpstr>Barrettův jícen</vt:lpstr>
      <vt:lpstr>Barrettův jícen</vt:lpstr>
      <vt:lpstr>Benigní nádory jícnu</vt:lpstr>
      <vt:lpstr>Karcinomy jícnu</vt:lpstr>
      <vt:lpstr>Karcinomy jícnu</vt:lpstr>
      <vt:lpstr>GIST – gastrointestinální stromální tumor</vt:lpstr>
      <vt:lpstr>GIST – gastrointestinální stromální tumor</vt:lpstr>
      <vt:lpstr>ŽALUDEK</vt:lpstr>
      <vt:lpstr>osnova: patologie žaludku</vt:lpstr>
      <vt:lpstr>Gastritidy</vt:lpstr>
      <vt:lpstr>Chronické gastritidy</vt:lpstr>
      <vt:lpstr>Chronické gastritidy</vt:lpstr>
      <vt:lpstr>Chronické gastritidy</vt:lpstr>
      <vt:lpstr>Chronické gastritidy</vt:lpstr>
      <vt:lpstr>Chronické gastritidy</vt:lpstr>
      <vt:lpstr>Chronické gastritidy</vt:lpstr>
      <vt:lpstr>Žaludeční eroze</vt:lpstr>
      <vt:lpstr>Žaludeční vřed (ulcus)</vt:lpstr>
      <vt:lpstr>Žaludeční vřed (ulcus)</vt:lpstr>
      <vt:lpstr>Karcinom žaludku</vt:lpstr>
      <vt:lpstr>Adenokarcinom žaludku</vt:lpstr>
      <vt:lpstr>Adenokarcinom žaludku</vt:lpstr>
      <vt:lpstr>Maligní lymfomy žaludku</vt:lpstr>
      <vt:lpstr>Maligní lymfomy žaludku</vt:lpstr>
      <vt:lpstr>GIST žaludku</vt:lpstr>
      <vt:lpstr>Děkuji za pozornost!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257</cp:revision>
  <dcterms:created xsi:type="dcterms:W3CDTF">2017-10-10T10:44:50Z</dcterms:created>
  <dcterms:modified xsi:type="dcterms:W3CDTF">2024-03-14T09:51:14Z</dcterms:modified>
</cp:coreProperties>
</file>