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77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  <p:sldId id="332" r:id="rId78"/>
    <p:sldId id="333" r:id="rId79"/>
    <p:sldId id="344" r:id="rId80"/>
    <p:sldId id="334" r:id="rId81"/>
    <p:sldId id="335" r:id="rId82"/>
    <p:sldId id="336" r:id="rId83"/>
    <p:sldId id="337" r:id="rId84"/>
    <p:sldId id="338" r:id="rId85"/>
    <p:sldId id="339" r:id="rId86"/>
    <p:sldId id="341" r:id="rId87"/>
    <p:sldId id="343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6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pPr/>
              <a:t>03.03.2024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>
                <a:solidFill>
                  <a:schemeClr val="bg1">
                    <a:lumMod val="50000"/>
                  </a:schemeClr>
                </a:solidFill>
              </a:rPr>
              <a:t>PSP 8</a:t>
            </a:r>
            <a:br>
              <a:rPr lang="cs-CZ" sz="6600" b="1" dirty="0"/>
            </a:br>
            <a:r>
              <a:rPr lang="cs-CZ" sz="5300" b="1" dirty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>
                <a:solidFill>
                  <a:srgbClr val="00B0F0"/>
                </a:solidFill>
              </a:rPr>
            </a:br>
            <a:r>
              <a:rPr lang="cs-CZ" sz="5300" b="1" dirty="0">
                <a:solidFill>
                  <a:srgbClr val="00B0F0"/>
                </a:solidFill>
              </a:rPr>
              <a:t>Patologie kůže.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0089"/>
      </p:ext>
    </p:extLst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na povrchu metafýz dlouhých kostí</a:t>
            </a:r>
            <a:r>
              <a:rPr lang="cs-CZ" sz="2800" dirty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hyalinní chrupavčitá čepička – </a:t>
            </a:r>
            <a:r>
              <a:rPr lang="cs-CZ" sz="2600" dirty="0" err="1"/>
              <a:t>enchondrální</a:t>
            </a:r>
            <a:r>
              <a:rPr lang="cs-CZ" sz="2600" dirty="0"/>
              <a:t> osifikace </a:t>
            </a:r>
            <a:r>
              <a:rPr lang="cs-CZ" sz="2600" dirty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>
                <a:sym typeface="Symbol" panose="05050102010706020507" pitchFamily="18" charset="2"/>
              </a:rPr>
              <a:t>lamelární</a:t>
            </a:r>
            <a:r>
              <a:rPr lang="cs-CZ" sz="2600" dirty="0">
                <a:sym typeface="Symbol" panose="05050102010706020507" pitchFamily="18" charset="2"/>
              </a:rPr>
              <a:t> kosti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42856507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6802678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epifýzy dlouhých kostí</a:t>
            </a:r>
            <a:r>
              <a:rPr lang="cs-CZ" sz="2800" dirty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mladí dospělí </a:t>
            </a:r>
            <a:r>
              <a:rPr lang="cs-CZ" sz="2800" dirty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agresivní růst</a:t>
            </a:r>
            <a:r>
              <a:rPr lang="cs-CZ" sz="2800" dirty="0"/>
              <a:t>, vzácně </a:t>
            </a:r>
            <a:r>
              <a:rPr lang="cs-CZ" sz="2800" dirty="0" err="1"/>
              <a:t>mts</a:t>
            </a:r>
            <a:r>
              <a:rPr lang="cs-CZ" sz="2800" dirty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prokrvácený</a:t>
            </a:r>
            <a:r>
              <a:rPr lang="cs-CZ" sz="2600" dirty="0"/>
              <a:t>, může růst přes </a:t>
            </a:r>
            <a:r>
              <a:rPr lang="cs-CZ" sz="2600" dirty="0" err="1"/>
              <a:t>kortiku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jednojaderné </a:t>
            </a:r>
            <a:r>
              <a:rPr lang="cs-CZ" sz="2600" dirty="0" err="1"/>
              <a:t>bb</a:t>
            </a:r>
            <a:r>
              <a:rPr lang="cs-CZ" sz="2600" dirty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fibrotizace</a:t>
            </a:r>
            <a:r>
              <a:rPr lang="cs-CZ" sz="2600" dirty="0"/>
              <a:t>, krvácení, pěnité makrofágy, sekundární AKC</a:t>
            </a:r>
          </a:p>
        </p:txBody>
      </p:sp>
    </p:spTree>
    <p:extLst>
      <p:ext uri="{BB962C8B-B14F-4D97-AF65-F5344CB8AC3E}">
        <p14:creationId xmlns:p14="http://schemas.microsoft.com/office/powerpoint/2010/main" val="2064010170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45828392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OSTEOSARKOM 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metafýzy dlouhých kostí</a:t>
            </a:r>
            <a:r>
              <a:rPr lang="cs-CZ" sz="2800" dirty="0"/>
              <a:t> (</a:t>
            </a:r>
            <a:r>
              <a:rPr lang="cs-CZ" sz="2800" b="1" dirty="0">
                <a:solidFill>
                  <a:srgbClr val="FF0000"/>
                </a:solidFill>
              </a:rPr>
              <a:t>koleno</a:t>
            </a:r>
            <a:r>
              <a:rPr lang="cs-CZ" sz="2800" dirty="0">
                <a:solidFill>
                  <a:srgbClr val="FF0000"/>
                </a:solidFill>
              </a:rPr>
              <a:t>!!!</a:t>
            </a:r>
            <a:r>
              <a:rPr lang="cs-CZ" sz="2800" dirty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 (</a:t>
            </a:r>
            <a:r>
              <a:rPr lang="cs-CZ" sz="2800" b="1" dirty="0">
                <a:solidFill>
                  <a:srgbClr val="FF0000"/>
                </a:solidFill>
              </a:rPr>
              <a:t>15-25 let</a:t>
            </a:r>
            <a:r>
              <a:rPr lang="cs-CZ" sz="2800" b="1" dirty="0"/>
              <a:t>) </a:t>
            </a:r>
            <a:r>
              <a:rPr lang="cs-CZ" sz="2800" dirty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low</a:t>
            </a:r>
            <a:r>
              <a:rPr lang="cs-CZ" sz="2600" b="1" dirty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v souvislosti s periostem / v blízkosti </a:t>
            </a:r>
            <a:r>
              <a:rPr lang="cs-CZ" sz="2200" dirty="0" err="1"/>
              <a:t>periostu</a:t>
            </a:r>
            <a:endParaRPr lang="cs-CZ" sz="22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FF0000"/>
                </a:solidFill>
              </a:rPr>
              <a:t>high</a:t>
            </a:r>
            <a:r>
              <a:rPr lang="cs-CZ" sz="2600" b="1" dirty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centrálně v dřeňové dutině, odkud rychle roste do okolí</a:t>
            </a:r>
            <a:endParaRPr lang="cs-CZ" sz="2200" b="1" dirty="0"/>
          </a:p>
          <a:p>
            <a:pPr marL="0" indent="0">
              <a:buNone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58274841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  <a:r>
              <a:rPr lang="cs-CZ" sz="2400" dirty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70 %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Codmanův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trojuhelník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/>
              <a:t>na RTG </a:t>
            </a:r>
            <a:r>
              <a:rPr lang="cs-CZ" sz="2400" dirty="0"/>
              <a:t>(projasnění pod nadzvednutým periostem)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maligní </a:t>
            </a:r>
            <a:r>
              <a:rPr lang="cs-CZ" sz="2600" b="1" dirty="0">
                <a:solidFill>
                  <a:srgbClr val="00B0F0"/>
                </a:solidFill>
              </a:rPr>
              <a:t>osteoblasty</a:t>
            </a:r>
            <a:r>
              <a:rPr lang="cs-CZ" sz="2600" dirty="0"/>
              <a:t> tvoří </a:t>
            </a:r>
            <a:r>
              <a:rPr lang="cs-CZ" sz="2600" b="1" dirty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>
                <a:solidFill>
                  <a:srgbClr val="00B0F0"/>
                </a:solidFill>
              </a:rPr>
              <a:t>osteoid</a:t>
            </a:r>
            <a:r>
              <a:rPr lang="cs-CZ" sz="2600" dirty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může imitovat </a:t>
            </a:r>
            <a:r>
              <a:rPr lang="cs-CZ" sz="2600" dirty="0" err="1">
                <a:solidFill>
                  <a:schemeClr val="tx1"/>
                </a:solidFill>
              </a:rPr>
              <a:t>chondrosarkom</a:t>
            </a:r>
            <a:r>
              <a:rPr lang="cs-CZ" sz="2600" dirty="0">
                <a:solidFill>
                  <a:schemeClr val="tx1"/>
                </a:solidFill>
              </a:rPr>
              <a:t>, </a:t>
            </a:r>
            <a:r>
              <a:rPr lang="cs-CZ" sz="2600" dirty="0" err="1">
                <a:solidFill>
                  <a:schemeClr val="tx1"/>
                </a:solidFill>
              </a:rPr>
              <a:t>fibrosarkom</a:t>
            </a:r>
            <a:r>
              <a:rPr lang="cs-CZ" sz="2600" dirty="0">
                <a:solidFill>
                  <a:schemeClr val="tx1"/>
                </a:solidFill>
              </a:rPr>
              <a:t>, maligní OBN, AKC….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82431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2399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balancované </a:t>
            </a:r>
            <a:r>
              <a:rPr lang="cs-CZ" sz="2600" dirty="0" err="1"/>
              <a:t>traslokace</a:t>
            </a:r>
            <a:r>
              <a:rPr lang="cs-CZ" sz="2600" dirty="0"/>
              <a:t> zahrnující rodinu genů </a:t>
            </a:r>
            <a:r>
              <a:rPr lang="cs-CZ" sz="2600" i="1" dirty="0"/>
              <a:t>EWSR1</a:t>
            </a:r>
            <a:r>
              <a:rPr lang="cs-CZ" sz="2600" dirty="0"/>
              <a:t> a </a:t>
            </a:r>
            <a:r>
              <a:rPr lang="cs-CZ" sz="2600" i="1" dirty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t(11;22</a:t>
            </a:r>
            <a:r>
              <a:rPr lang="cs-CZ" sz="2600"/>
              <a:t>)/ </a:t>
            </a:r>
            <a:r>
              <a:rPr lang="cs-CZ" sz="2600" i="1"/>
              <a:t>EWSR1-Fli1 </a:t>
            </a:r>
            <a:r>
              <a:rPr lang="cs-CZ" sz="2600" dirty="0"/>
              <a:t>v 90% (jsou ale možné i jiné translokace)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KD (diafýza)</a:t>
            </a:r>
            <a:r>
              <a:rPr lang="cs-CZ" sz="2800" dirty="0"/>
              <a:t>, může ale růst i </a:t>
            </a:r>
            <a:r>
              <a:rPr lang="cs-CZ" sz="2800" dirty="0" err="1"/>
              <a:t>extraoseálně</a:t>
            </a:r>
            <a:r>
              <a:rPr lang="cs-CZ" sz="2800" dirty="0"/>
              <a:t> (měkké tkáně, parenchymové orgány…)</a:t>
            </a:r>
            <a:endParaRPr lang="cs-CZ" sz="2400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ym typeface="Symbol" panose="05050102010706020507" pitchFamily="18" charset="2"/>
              </a:rPr>
              <a:t>děti a mladí dospělí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98168401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75 %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připomíná osteomyelitidu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nekrózy, mitózy</a:t>
            </a:r>
          </a:p>
        </p:txBody>
      </p:sp>
    </p:spTree>
    <p:extLst>
      <p:ext uri="{BB962C8B-B14F-4D97-AF65-F5344CB8AC3E}">
        <p14:creationId xmlns:p14="http://schemas.microsoft.com/office/powerpoint/2010/main" val="495180805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malé kulaté buňky v plachtách a rozetách.</a:t>
              </a: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46523181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KOSTI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835426161"/>
      </p:ext>
    </p:extLst>
  </p:cSld>
  <p:clrMapOvr>
    <a:masterClrMapping/>
  </p:clrMapOvr>
  <p:transition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pánev, </a:t>
            </a:r>
            <a:r>
              <a:rPr lang="cs-CZ" sz="2800" dirty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dospělosti (</a:t>
            </a:r>
            <a:r>
              <a:rPr lang="cs-CZ" sz="2800" b="1" dirty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resekce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 </a:t>
            </a:r>
            <a:r>
              <a:rPr lang="cs-CZ" sz="2800" dirty="0"/>
              <a:t>chrupavčitý tumor (i monstrózní velikosti – typicky v pánvi)</a:t>
            </a:r>
            <a:endParaRPr lang="cs-CZ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nádorové chondrocyty s různou mírou </a:t>
            </a:r>
            <a:r>
              <a:rPr lang="cs-CZ" sz="2600" dirty="0" err="1"/>
              <a:t>anizokaryózy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495371486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Chondrocyty jsou atypické.</a:t>
            </a:r>
          </a:p>
        </p:txBody>
      </p:sp>
    </p:spTree>
    <p:extLst>
      <p:ext uri="{BB962C8B-B14F-4D97-AF65-F5344CB8AC3E}">
        <p14:creationId xmlns:p14="http://schemas.microsoft.com/office/powerpoint/2010/main" val="1416316554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KLOUBY, ŠLACHY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363753920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defektní metabolismus </a:t>
            </a:r>
            <a:r>
              <a:rPr lang="cs-CZ" sz="2800" b="1" dirty="0" err="1"/>
              <a:t>kys</a:t>
            </a:r>
            <a:r>
              <a:rPr lang="cs-CZ" sz="2800" b="1" dirty="0"/>
              <a:t>. močové </a:t>
            </a:r>
            <a:r>
              <a:rPr lang="cs-CZ" sz="2800" dirty="0"/>
              <a:t>– krystaly </a:t>
            </a:r>
            <a:r>
              <a:rPr lang="cs-CZ" sz="2800" dirty="0" err="1"/>
              <a:t>monosodiumurátu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palec na noze (</a:t>
            </a:r>
            <a:r>
              <a:rPr lang="cs-CZ" sz="2800" dirty="0">
                <a:solidFill>
                  <a:srgbClr val="00B0F0"/>
                </a:solidFill>
              </a:rPr>
              <a:t>podagra</a:t>
            </a:r>
            <a:r>
              <a:rPr lang="cs-CZ" sz="2800" dirty="0"/>
              <a:t>), palec na ruce (</a:t>
            </a:r>
            <a:r>
              <a:rPr lang="cs-CZ" sz="2800" dirty="0" err="1"/>
              <a:t>chiagra</a:t>
            </a:r>
            <a:r>
              <a:rPr lang="cs-CZ" sz="2800" dirty="0"/>
              <a:t>), rameno (</a:t>
            </a:r>
            <a:r>
              <a:rPr lang="cs-CZ" sz="2800" dirty="0" err="1"/>
              <a:t>omagra</a:t>
            </a:r>
            <a:r>
              <a:rPr lang="cs-CZ" sz="2800" dirty="0"/>
              <a:t>), koleno (</a:t>
            </a:r>
            <a:r>
              <a:rPr lang="cs-CZ" sz="2800" dirty="0" err="1"/>
              <a:t>gonagra</a:t>
            </a:r>
            <a:r>
              <a:rPr lang="cs-CZ" sz="2800" dirty="0"/>
              <a:t>) …. možno i jinde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akutní dnavá artritida</a:t>
            </a:r>
            <a:r>
              <a:rPr lang="cs-CZ" sz="2800" b="1" dirty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PMN + volné O</a:t>
            </a:r>
            <a:r>
              <a:rPr lang="cs-CZ" sz="2600" baseline="-25000" dirty="0"/>
              <a:t>2 </a:t>
            </a:r>
            <a:r>
              <a:rPr lang="cs-CZ" sz="2600" dirty="0"/>
              <a:t>radikály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600" dirty="0"/>
              <a:t>poškození synovie zánětem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chronická dnavá artritida </a:t>
            </a:r>
            <a:r>
              <a:rPr lang="cs-CZ" sz="2800" b="1" dirty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dnavý </a:t>
            </a:r>
            <a:r>
              <a:rPr lang="cs-CZ" sz="2200" b="1" dirty="0" err="1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sz="2200" dirty="0">
                <a:sym typeface="Symbol" panose="05050102010706020507" pitchFamily="18" charset="2"/>
              </a:rPr>
              <a:t>= </a:t>
            </a:r>
            <a:r>
              <a:rPr lang="cs-CZ" sz="2200" dirty="0" err="1">
                <a:sym typeface="Symbol" panose="05050102010706020507" pitchFamily="18" charset="2"/>
              </a:rPr>
              <a:t>obrovskobuněčný</a:t>
            </a:r>
            <a:r>
              <a:rPr lang="cs-CZ" sz="2200" dirty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val="4050492413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897136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destruktivní tumor</a:t>
            </a:r>
            <a:r>
              <a:rPr lang="cs-CZ" sz="2800" dirty="0"/>
              <a:t>, nezakládá </a:t>
            </a:r>
            <a:r>
              <a:rPr lang="cs-CZ" sz="2800" dirty="0" err="1"/>
              <a:t>mts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populace jednojaderných buněk ~histiocyty + mnohojaderné </a:t>
            </a:r>
            <a:r>
              <a:rPr lang="cs-CZ" sz="2600" dirty="0" err="1"/>
              <a:t>bb</a:t>
            </a:r>
            <a:r>
              <a:rPr lang="cs-CZ" sz="2600" dirty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hemosiderinová</a:t>
            </a:r>
            <a:r>
              <a:rPr lang="cs-CZ" sz="2600" dirty="0"/>
              <a:t> pigmentace, pěnité makrofágy, </a:t>
            </a:r>
            <a:r>
              <a:rPr lang="cs-CZ" sz="2600" dirty="0" err="1"/>
              <a:t>fibrotizace</a:t>
            </a:r>
            <a:r>
              <a:rPr lang="cs-CZ" sz="2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20928921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741839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MĚKKÉ TKÁNĚ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709793132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≈ 1% malignit u dospělých, ale ≈ </a:t>
            </a:r>
            <a:r>
              <a:rPr lang="cs-CZ" sz="2600" dirty="0">
                <a:solidFill>
                  <a:srgbClr val="FF0000"/>
                </a:solidFill>
              </a:rPr>
              <a:t>10% malignit u dětí</a:t>
            </a:r>
            <a:r>
              <a:rPr lang="cs-CZ" sz="2600" dirty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biologické chování: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intermediálně maligní (lokálně agresivní, vzácně </a:t>
            </a:r>
            <a:r>
              <a:rPr lang="cs-CZ" sz="2600" dirty="0" err="1"/>
              <a:t>mts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maligní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2707953454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FF0000"/>
                </a:solidFill>
              </a:rPr>
              <a:t>DKK</a:t>
            </a:r>
            <a:r>
              <a:rPr lang="cs-CZ" sz="2600" b="1" dirty="0">
                <a:solidFill>
                  <a:srgbClr val="00B0F0"/>
                </a:solidFill>
              </a:rPr>
              <a:t> </a:t>
            </a:r>
            <a:r>
              <a:rPr lang="cs-CZ" sz="2600" b="1" dirty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TRUP, </a:t>
            </a:r>
            <a:r>
              <a:rPr lang="cs-CZ" sz="2600" dirty="0" err="1">
                <a:solidFill>
                  <a:srgbClr val="00B0F0"/>
                </a:solidFill>
              </a:rPr>
              <a:t>retroperitoneum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rabdomyosarkom</a:t>
            </a:r>
            <a:r>
              <a:rPr lang="cs-CZ" sz="2600" dirty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synoviální sarkom </a:t>
            </a:r>
            <a:r>
              <a:rPr lang="cs-CZ" sz="2600" dirty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52374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dřeň – spongiózní kost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196934"/>
      </p:ext>
    </p:extLst>
  </p:cSld>
  <p:clrMapOvr>
    <a:masterClrMapping/>
  </p:clrMapOvr>
  <p:transition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nevyrůstá ze synovie!! </a:t>
            </a:r>
            <a:r>
              <a:rPr lang="cs-CZ" sz="2800" dirty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u adolescentů a mladých dospělých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nejčastěji v hlubokých měkkých tkáních DKK či HKK v blízkosti kloubu</a:t>
            </a:r>
            <a:endParaRPr lang="cs-CZ" sz="3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mts</a:t>
            </a:r>
            <a:r>
              <a:rPr lang="cs-CZ" sz="2600" b="1" dirty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87752775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bifázická</a:t>
            </a:r>
            <a:r>
              <a:rPr lang="cs-CZ" sz="2600" b="1" dirty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monofázická</a:t>
            </a:r>
            <a:r>
              <a:rPr lang="cs-CZ" sz="2600" b="1" dirty="0">
                <a:solidFill>
                  <a:srgbClr val="00B0F0"/>
                </a:solidFill>
              </a:rPr>
              <a:t> varianta </a:t>
            </a:r>
            <a:r>
              <a:rPr lang="cs-CZ" sz="2600" dirty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pouze </a:t>
            </a: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balancovaná translokace t(X;18)</a:t>
            </a:r>
            <a:r>
              <a:rPr lang="cs-CZ" sz="2600" dirty="0"/>
              <a:t> – 95%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3885"/>
      </p:ext>
    </p:extLst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vřetiné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UNIFORMNÍ buňky.</a:t>
            </a:r>
          </a:p>
        </p:txBody>
      </p:sp>
    </p:spTree>
    <p:extLst>
      <p:ext uri="{BB962C8B-B14F-4D97-AF65-F5344CB8AC3E}">
        <p14:creationId xmlns:p14="http://schemas.microsoft.com/office/powerpoint/2010/main" val="3975050686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 </a:t>
            </a:r>
            <a:br>
              <a:rPr lang="cs-CZ" b="1" dirty="0">
                <a:solidFill>
                  <a:srgbClr val="00B0F0"/>
                </a:solidFill>
              </a:rPr>
            </a:br>
            <a:r>
              <a:rPr lang="cs-CZ" sz="3600" dirty="0">
                <a:solidFill>
                  <a:srgbClr val="00B0F0"/>
                </a:solidFill>
              </a:rPr>
              <a:t>(dříve maligní fibrózní </a:t>
            </a:r>
            <a:r>
              <a:rPr lang="cs-CZ" sz="3600" dirty="0" err="1">
                <a:solidFill>
                  <a:srgbClr val="00B0F0"/>
                </a:solidFill>
              </a:rPr>
              <a:t>histiocytom</a:t>
            </a:r>
            <a:r>
              <a:rPr lang="cs-CZ" sz="3600" dirty="0">
                <a:solidFill>
                  <a:srgbClr val="00B0F0"/>
                </a:solidFill>
              </a:rPr>
              <a:t> 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v pozdějším věku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dg. stanovena </a:t>
            </a:r>
            <a:r>
              <a:rPr lang="cs-CZ" sz="2800" i="1" dirty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nutno vyloučit jiný málo diferencovaný tumor (jiný sarkom, karcinom, melanom…) – pomocí IHC, molekulárně geneticky</a:t>
            </a:r>
            <a:endParaRPr lang="cs-CZ" sz="26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942668836"/>
      </p:ext>
    </p:extLst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 </a:t>
            </a:r>
            <a:r>
              <a:rPr lang="cs-CZ" sz="2800" dirty="0"/>
              <a:t>– dle převažujícího vzhledu nádorových buněk: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výrazně </a:t>
            </a:r>
            <a:r>
              <a:rPr lang="cs-CZ" sz="2400" dirty="0" err="1"/>
              <a:t>pleomorfie</a:t>
            </a:r>
            <a:r>
              <a:rPr lang="cs-CZ" sz="2400" dirty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vřetenobuněčný</a:t>
            </a:r>
            <a:r>
              <a:rPr lang="cs-CZ" sz="2200" dirty="0"/>
              <a:t>, </a:t>
            </a:r>
            <a:r>
              <a:rPr lang="cs-CZ" sz="2200" dirty="0" err="1"/>
              <a:t>kulatobuněčný</a:t>
            </a:r>
            <a:r>
              <a:rPr lang="cs-CZ" sz="2200" dirty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val="4011125779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50676"/>
      </p:ext>
    </p:extLst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KŮŽE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1475463732"/>
      </p:ext>
    </p:extLst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5566199"/>
      </p:ext>
    </p:extLst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jádra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předčasné rohovění jednotlivých </a:t>
            </a:r>
            <a:r>
              <a:rPr lang="cs-CZ" sz="2400" dirty="0" err="1"/>
              <a:t>keratinocytů</a:t>
            </a:r>
            <a:r>
              <a:rPr lang="cs-CZ" sz="2400" dirty="0"/>
              <a:t>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b="1" dirty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/>
              <a:t>. spojů </a:t>
            </a:r>
            <a:r>
              <a:rPr lang="cs-CZ" sz="2400" dirty="0" err="1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intercelulární edém epidermis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převzato z učebnice Patologie, Zámečník a kol. 2019</a:t>
            </a:r>
          </a:p>
        </p:txBody>
      </p:sp>
    </p:spTree>
    <p:extLst>
      <p:ext uri="{BB962C8B-B14F-4D97-AF65-F5344CB8AC3E}">
        <p14:creationId xmlns:p14="http://schemas.microsoft.com/office/powerpoint/2010/main" val="1308694549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nutná pečlivá korelace s dermatologickým nálezem, anamnézou, farmakoterapií… </a:t>
            </a:r>
            <a:r>
              <a:rPr lang="cs-CZ" sz="2800" dirty="0"/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podobné </a:t>
            </a:r>
            <a:r>
              <a:rPr lang="cs-CZ" sz="2600" dirty="0" err="1"/>
              <a:t>etiopatogenetické</a:t>
            </a:r>
            <a:r>
              <a:rPr lang="cs-CZ" sz="2600" dirty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val="1357554737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OSTEOPORÓZA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64642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úbytek kostní tkáně</a:t>
            </a:r>
            <a:r>
              <a:rPr lang="cs-CZ" sz="2400" b="1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 menopauze</a:t>
            </a:r>
            <a:r>
              <a:rPr lang="cs-CZ" sz="2000" dirty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iatrogenně</a:t>
            </a:r>
            <a:r>
              <a:rPr lang="cs-CZ" sz="2000" dirty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dle rozsahu: </a:t>
            </a:r>
            <a:r>
              <a:rPr lang="cs-CZ" sz="2400" dirty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zúžený</a:t>
            </a:r>
            <a:r>
              <a:rPr lang="en-US" sz="2000" dirty="0"/>
              <a:t> </a:t>
            </a:r>
            <a:r>
              <a:rPr lang="en-US" sz="2000" dirty="0" err="1"/>
              <a:t>kortex</a:t>
            </a:r>
            <a:endParaRPr lang="cs-CZ" sz="20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ztenčené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526139279"/>
      </p:ext>
    </p:extLst>
  </p:cSld>
  <p:clrMapOvr>
    <a:masterClrMapping/>
  </p:clrMapOvr>
  <p:transition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HISTOLOGICKÁ KLASIFIKACE dle</a:t>
            </a:r>
            <a:r>
              <a:rPr lang="cs-CZ" sz="2800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převažujícího</a:t>
            </a:r>
            <a:r>
              <a:rPr lang="cs-CZ" sz="2600" i="1" dirty="0"/>
              <a:t> </a:t>
            </a:r>
            <a:r>
              <a:rPr lang="cs-CZ" sz="2600" b="1" i="1" dirty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/>
              <a:t>lichenoidní</a:t>
            </a:r>
            <a:r>
              <a:rPr lang="cs-CZ" sz="2200" b="1" dirty="0"/>
              <a:t>, </a:t>
            </a:r>
            <a:r>
              <a:rPr lang="cs-CZ" sz="2200" b="1"/>
              <a:t>psoriatiformní</a:t>
            </a:r>
            <a:r>
              <a:rPr lang="cs-CZ" sz="2200" b="1" dirty="0"/>
              <a:t>, </a:t>
            </a:r>
            <a:r>
              <a:rPr lang="cs-CZ" sz="2200" b="1" dirty="0" err="1"/>
              <a:t>spongiotické</a:t>
            </a:r>
            <a:r>
              <a:rPr lang="cs-CZ" sz="2200" b="1" dirty="0"/>
              <a:t>, puchýřnaté, </a:t>
            </a:r>
            <a:r>
              <a:rPr lang="cs-CZ" sz="2200" b="1" dirty="0" err="1"/>
              <a:t>granulomatózní</a:t>
            </a:r>
            <a:r>
              <a:rPr lang="cs-CZ" sz="2200" b="1" dirty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histiocyty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superficiálně / hluboko intradermálně / podkožně; </a:t>
            </a:r>
            <a:r>
              <a:rPr lang="cs-CZ" sz="2200" dirty="0" err="1"/>
              <a:t>perivaskulárně</a:t>
            </a:r>
            <a:r>
              <a:rPr lang="cs-CZ" sz="2200" dirty="0"/>
              <a:t>, </a:t>
            </a:r>
            <a:r>
              <a:rPr lang="cs-CZ" sz="2200" dirty="0" err="1"/>
              <a:t>perifolikulárně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infekční</a:t>
            </a:r>
          </a:p>
          <a:p>
            <a:pPr marL="475488" lvl="2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8892538"/>
      </p:ext>
    </p:extLst>
  </p:cSld>
  <p:clrMapOvr>
    <a:masterClrMapping/>
  </p:clrMapOvr>
  <p:transition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ploché splývající lesklé </a:t>
            </a:r>
            <a:r>
              <a:rPr lang="cs-CZ" sz="2600" dirty="0" err="1"/>
              <a:t>papulky</a:t>
            </a:r>
            <a:r>
              <a:rPr lang="cs-CZ" sz="2600" dirty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2646751"/>
      </p:ext>
    </p:extLst>
  </p:cSld>
  <p:clrMapOvr>
    <a:masterClrMapping/>
  </p:clrMapOvr>
  <p:transition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lichenoidní</a:t>
            </a:r>
            <a:r>
              <a:rPr lang="cs-CZ" sz="2600" b="1" dirty="0">
                <a:solidFill>
                  <a:srgbClr val="00B0F0"/>
                </a:solidFill>
              </a:rPr>
              <a:t> infiltrát </a:t>
            </a:r>
            <a:r>
              <a:rPr lang="cs-CZ" sz="2600" dirty="0"/>
              <a:t>z lymfocytů na hranici dermis epidermis – destrukce bazální vrstvy epidermis = </a:t>
            </a:r>
            <a:r>
              <a:rPr lang="cs-CZ" sz="2600" dirty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hyperkeratóza,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nekróza jednotlivých </a:t>
            </a:r>
            <a:r>
              <a:rPr lang="cs-CZ" sz="2600" dirty="0" err="1"/>
              <a:t>keratinocytů</a:t>
            </a:r>
            <a:endParaRPr lang="cs-CZ" sz="26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824343"/>
      </p:ext>
    </p:extLst>
  </p:cSld>
  <p:clrMapOvr>
    <a:masterClrMapping/>
  </p:clrMapOvr>
  <p:transition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LUPUS ERYTHEMATODES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</a:t>
            </a:r>
            <a:r>
              <a:rPr lang="cs-CZ" sz="2800" dirty="0"/>
              <a:t>– </a:t>
            </a:r>
            <a:r>
              <a:rPr lang="cs-CZ" sz="2800" dirty="0" err="1"/>
              <a:t>imunokomplexy</a:t>
            </a:r>
            <a:r>
              <a:rPr lang="cs-CZ" sz="2800" dirty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(</a:t>
            </a:r>
            <a:r>
              <a:rPr lang="cs-CZ" sz="2400" dirty="0">
                <a:solidFill>
                  <a:srgbClr val="00B0F0"/>
                </a:solidFill>
              </a:rPr>
              <a:t>motýlovitý </a:t>
            </a:r>
            <a:r>
              <a:rPr lang="cs-CZ" sz="2400" dirty="0" err="1">
                <a:solidFill>
                  <a:srgbClr val="00B0F0"/>
                </a:solidFill>
              </a:rPr>
              <a:t>exantém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na obličeji), </a:t>
            </a:r>
            <a:r>
              <a:rPr lang="cs-CZ" sz="2400" dirty="0">
                <a:solidFill>
                  <a:srgbClr val="00B0F0"/>
                </a:solidFill>
              </a:rPr>
              <a:t>glomerulonefritis</a:t>
            </a:r>
            <a:r>
              <a:rPr lang="cs-CZ" sz="2400" dirty="0"/>
              <a:t>, </a:t>
            </a:r>
            <a:r>
              <a:rPr lang="cs-CZ" sz="2400" dirty="0" err="1"/>
              <a:t>polyartritis</a:t>
            </a:r>
            <a:r>
              <a:rPr lang="cs-CZ" sz="2400" dirty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diskoidní</a:t>
            </a:r>
            <a:r>
              <a:rPr lang="cs-CZ" sz="2800" b="1" dirty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49194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SLE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+anémie leukopenie, </a:t>
            </a:r>
            <a:r>
              <a:rPr lang="cs-CZ" sz="2600" dirty="0" err="1"/>
              <a:t>tromocytopenie</a:t>
            </a:r>
            <a:r>
              <a:rPr lang="cs-CZ" sz="2600" dirty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antifosfolipidové</a:t>
            </a:r>
            <a:r>
              <a:rPr lang="cs-CZ" sz="2600" dirty="0"/>
              <a:t> a </a:t>
            </a:r>
            <a:r>
              <a:rPr lang="cs-CZ" sz="2600" dirty="0" err="1"/>
              <a:t>antinukleární</a:t>
            </a:r>
            <a:r>
              <a:rPr lang="cs-CZ" sz="2600" dirty="0"/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atrofie epidermis, bazálně </a:t>
            </a:r>
            <a:r>
              <a:rPr lang="cs-CZ" sz="2800" dirty="0" err="1"/>
              <a:t>vakuolizace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lymfocyty nehojné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>
                  <a:solidFill>
                    <a:schemeClr val="tx1"/>
                  </a:solidFill>
                  <a:latin typeface="+mn-lt"/>
                </a:rPr>
                <a:t>lupus band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54112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„</a:t>
            </a:r>
            <a:r>
              <a:rPr lang="cs-CZ" sz="2600" dirty="0" err="1"/>
              <a:t>šupinující</a:t>
            </a:r>
            <a:r>
              <a:rPr lang="cs-CZ" sz="2600" dirty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>
                <a:solidFill>
                  <a:srgbClr val="00B0F0"/>
                </a:solidFill>
              </a:rPr>
              <a:t>Auspitzův</a:t>
            </a:r>
            <a:r>
              <a:rPr lang="cs-CZ" sz="2600" i="1" dirty="0">
                <a:solidFill>
                  <a:srgbClr val="00B0F0"/>
                </a:solidFill>
              </a:rPr>
              <a:t> fenomén </a:t>
            </a:r>
            <a:r>
              <a:rPr lang="cs-CZ" sz="2600" dirty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479499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pravidelná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papilomatóza</a:t>
            </a:r>
            <a:r>
              <a:rPr lang="cs-CZ" sz="2600" dirty="0"/>
              <a:t> s </a:t>
            </a:r>
            <a:r>
              <a:rPr lang="cs-CZ" sz="2600" dirty="0" err="1"/>
              <a:t>kapilarizací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ztenčení </a:t>
            </a:r>
            <a:r>
              <a:rPr lang="cs-CZ" sz="2200" dirty="0" err="1"/>
              <a:t>suprapapilární</a:t>
            </a:r>
            <a:r>
              <a:rPr lang="cs-CZ" sz="2200" dirty="0"/>
              <a:t> </a:t>
            </a:r>
            <a:r>
              <a:rPr lang="cs-CZ" sz="2200" dirty="0" err="1"/>
              <a:t>vrtsvy</a:t>
            </a:r>
            <a:r>
              <a:rPr lang="cs-CZ" sz="2200" dirty="0"/>
              <a:t> epidermis (</a:t>
            </a:r>
            <a:r>
              <a:rPr lang="cs-CZ" sz="2200" dirty="0">
                <a:sym typeface="Symbol" panose="05050102010706020507" pitchFamily="18" charset="2"/>
              </a:rPr>
              <a:t> snadné krvácení)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téměř nebo úplně chybí </a:t>
            </a:r>
            <a:r>
              <a:rPr lang="cs-CZ" sz="2600" dirty="0" err="1"/>
              <a:t>stratum</a:t>
            </a:r>
            <a:r>
              <a:rPr lang="cs-CZ" sz="2600" dirty="0"/>
              <a:t> </a:t>
            </a:r>
            <a:r>
              <a:rPr lang="cs-CZ" sz="2600" dirty="0" err="1"/>
              <a:t>granulosum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parakeratotické</a:t>
            </a:r>
            <a:r>
              <a:rPr lang="cs-CZ" sz="2600" dirty="0"/>
              <a:t> šupiny se shluky PMN = </a:t>
            </a:r>
            <a:r>
              <a:rPr lang="cs-CZ" sz="2600" i="1" dirty="0" err="1">
                <a:solidFill>
                  <a:srgbClr val="00B0F0"/>
                </a:solidFill>
              </a:rPr>
              <a:t>Munroovy</a:t>
            </a:r>
            <a:r>
              <a:rPr lang="cs-CZ" sz="2600" i="1" dirty="0">
                <a:solidFill>
                  <a:srgbClr val="00B0F0"/>
                </a:solidFill>
              </a:rPr>
              <a:t> </a:t>
            </a:r>
            <a:r>
              <a:rPr lang="cs-CZ" sz="2600" i="1" dirty="0" err="1">
                <a:solidFill>
                  <a:srgbClr val="00B0F0"/>
                </a:solidFill>
              </a:rPr>
              <a:t>mikroabscesy</a:t>
            </a:r>
            <a:endParaRPr lang="cs-CZ" sz="2600" i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816230247"/>
      </p:ext>
    </p:extLst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684036"/>
      </p:ext>
    </p:extLst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subkorneální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intraepidermální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akantolýza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rozpuštění </a:t>
            </a:r>
            <a:r>
              <a:rPr lang="cs-CZ" sz="2200" dirty="0" err="1"/>
              <a:t>mezibun</a:t>
            </a:r>
            <a:r>
              <a:rPr lang="cs-CZ" sz="2200" dirty="0"/>
              <a:t>. spojů (</a:t>
            </a:r>
            <a:r>
              <a:rPr lang="cs-CZ" sz="2200" i="1" dirty="0"/>
              <a:t>pemfigus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spongióza</a:t>
            </a:r>
            <a:r>
              <a:rPr lang="cs-CZ" sz="2200" dirty="0"/>
              <a:t> – vystupňovaný </a:t>
            </a:r>
            <a:r>
              <a:rPr lang="cs-CZ" sz="2200" b="1" dirty="0"/>
              <a:t>inter</a:t>
            </a:r>
            <a:r>
              <a:rPr lang="cs-CZ" sz="2200" dirty="0"/>
              <a:t>celulární edém (</a:t>
            </a:r>
            <a:r>
              <a:rPr lang="cs-CZ" sz="2200" i="1" dirty="0"/>
              <a:t>akutní ekzém- dermatitidy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balónová degenerace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vystupňovaný </a:t>
            </a:r>
            <a:r>
              <a:rPr lang="cs-CZ" sz="2200" b="1" dirty="0"/>
              <a:t>intra</a:t>
            </a:r>
            <a:r>
              <a:rPr lang="cs-CZ" sz="2200" dirty="0"/>
              <a:t>celulární edém a rozpad </a:t>
            </a:r>
            <a:r>
              <a:rPr lang="cs-CZ" sz="2200" dirty="0" err="1"/>
              <a:t>keratinocytů</a:t>
            </a:r>
            <a:r>
              <a:rPr lang="cs-CZ" sz="2200" dirty="0"/>
              <a:t> (</a:t>
            </a:r>
            <a:r>
              <a:rPr lang="cs-CZ" sz="2200" i="1" dirty="0"/>
              <a:t>HSV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epidermolýza</a:t>
            </a:r>
            <a:r>
              <a:rPr lang="cs-CZ" sz="2200" b="1" dirty="0"/>
              <a:t> </a:t>
            </a:r>
            <a:r>
              <a:rPr lang="cs-CZ" sz="2200" dirty="0"/>
              <a:t>– destrukce </a:t>
            </a:r>
            <a:r>
              <a:rPr lang="cs-CZ" sz="2200" dirty="0" err="1"/>
              <a:t>dermoepidermálních</a:t>
            </a:r>
            <a:r>
              <a:rPr lang="cs-CZ" sz="2200" dirty="0"/>
              <a:t> adhezí (</a:t>
            </a:r>
            <a:r>
              <a:rPr lang="cs-CZ" sz="2200" i="1" dirty="0"/>
              <a:t>bulózní </a:t>
            </a:r>
            <a:r>
              <a:rPr lang="cs-CZ" sz="2200" i="1" dirty="0" err="1"/>
              <a:t>pemfigoid</a:t>
            </a:r>
            <a:r>
              <a:rPr lang="cs-CZ" sz="2200" i="1" dirty="0"/>
              <a:t>, </a:t>
            </a:r>
            <a:r>
              <a:rPr lang="cs-CZ" sz="2200" i="1" dirty="0" err="1"/>
              <a:t>epidermolysis</a:t>
            </a:r>
            <a:r>
              <a:rPr lang="cs-CZ" sz="2200" i="1" dirty="0"/>
              <a:t> </a:t>
            </a:r>
            <a:r>
              <a:rPr lang="cs-CZ" sz="2200" i="1" dirty="0" err="1"/>
              <a:t>bullosa</a:t>
            </a:r>
            <a:r>
              <a:rPr lang="cs-CZ" sz="2200" dirty="0"/>
              <a:t>)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645999012"/>
      </p:ext>
    </p:extLst>
  </p:cSld>
  <p:clrMapOvr>
    <a:masterClrMapping/>
  </p:clrMapOvr>
  <p:transition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rozsáhlé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akantolytické</a:t>
            </a:r>
            <a:r>
              <a:rPr lang="cs-CZ" sz="2800" dirty="0"/>
              <a:t> puchýře </a:t>
            </a:r>
            <a:r>
              <a:rPr lang="cs-CZ" sz="2800" u="sng" dirty="0" err="1">
                <a:solidFill>
                  <a:srgbClr val="00B0F0"/>
                </a:solidFill>
              </a:rPr>
              <a:t>suprabazálně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35854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primární </a:t>
            </a:r>
            <a:r>
              <a:rPr lang="cs-CZ" sz="2200" b="1" dirty="0" err="1">
                <a:solidFill>
                  <a:srgbClr val="00B0F0"/>
                </a:solidFill>
              </a:rPr>
              <a:t>hyperPTH</a:t>
            </a:r>
            <a:r>
              <a:rPr lang="cs-CZ" sz="2200" b="1" dirty="0"/>
              <a:t>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>
                <a:sym typeface="Symbol" panose="05050102010706020507" pitchFamily="18" charset="2"/>
              </a:rPr>
              <a:t>demineralizace + </a:t>
            </a:r>
            <a:r>
              <a:rPr lang="cs-CZ" sz="2200" dirty="0" err="1">
                <a:sym typeface="Symbol" panose="05050102010706020507" pitchFamily="18" charset="2"/>
              </a:rPr>
              <a:t>osteoklastická</a:t>
            </a:r>
            <a:r>
              <a:rPr lang="cs-CZ" sz="2200" dirty="0">
                <a:sym typeface="Symbol" panose="05050102010706020507" pitchFamily="18" charset="2"/>
              </a:rPr>
              <a:t> resorpce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 err="1">
                <a:sym typeface="Symbol" panose="05050102010706020507" pitchFamily="18" charset="2"/>
              </a:rPr>
              <a:t>infrakce</a:t>
            </a:r>
            <a:r>
              <a:rPr lang="cs-CZ" sz="2200" dirty="0">
                <a:sym typeface="Symbol" panose="05050102010706020507" pitchFamily="18" charset="2"/>
              </a:rPr>
              <a:t> + hemoragie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>
                <a:sym typeface="Symbol" panose="05050102010706020507" pitchFamily="18" charset="2"/>
              </a:rPr>
              <a:t> (=</a:t>
            </a:r>
            <a:r>
              <a:rPr lang="cs-CZ" sz="2200" b="1" dirty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>
                <a:sym typeface="Symbol" panose="05050102010706020507" pitchFamily="18" charset="2"/>
              </a:rPr>
              <a:t>– </a:t>
            </a:r>
            <a:r>
              <a:rPr lang="cs-CZ" sz="2200" dirty="0" err="1">
                <a:sym typeface="Symbol" panose="05050102010706020507" pitchFamily="18" charset="2"/>
              </a:rPr>
              <a:t>dif</a:t>
            </a:r>
            <a:r>
              <a:rPr lang="cs-CZ" sz="2200" dirty="0">
                <a:sym typeface="Symbol" panose="05050102010706020507" pitchFamily="18" charset="2"/>
              </a:rPr>
              <a:t>. dg. OBN</a:t>
            </a:r>
            <a:r>
              <a:rPr lang="cs-CZ" sz="2200" b="1" dirty="0">
                <a:sym typeface="Symbol" panose="05050102010706020507" pitchFamily="18" charset="2"/>
              </a:rPr>
              <a:t>)</a:t>
            </a:r>
            <a:endParaRPr lang="cs-CZ" sz="22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/>
              <a:t>krev: </a:t>
            </a:r>
            <a:r>
              <a:rPr lang="cs-CZ" sz="2400" dirty="0" err="1"/>
              <a:t>hyperkalcémie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osteoklastická</a:t>
            </a:r>
            <a:r>
              <a:rPr lang="cs-CZ" sz="2000" dirty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val="4275963453"/>
      </p:ext>
    </p:extLst>
  </p:cSld>
  <p:clrMapOvr>
    <a:masterClrMapping/>
  </p:clrMapOvr>
  <p:transition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dirty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svědící puchýře pevnější než u </a:t>
            </a:r>
            <a:r>
              <a:rPr lang="cs-CZ" sz="2600" dirty="0" err="1"/>
              <a:t>pemphigu</a:t>
            </a:r>
            <a:r>
              <a:rPr lang="cs-CZ" sz="2600" dirty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260731"/>
      </p:ext>
    </p:extLst>
  </p:cSld>
  <p:clrMapOvr>
    <a:masterClrMapping/>
  </p:clrMapOvr>
  <p:transition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„</a:t>
            </a:r>
            <a:r>
              <a:rPr lang="cs-CZ" sz="2800" b="1" dirty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mutace genů kódujících </a:t>
            </a:r>
            <a:r>
              <a:rPr lang="cs-CZ" sz="2800" dirty="0" err="1"/>
              <a:t>cytokeratiny</a:t>
            </a:r>
            <a:r>
              <a:rPr lang="cs-CZ" sz="2800" dirty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hojí se jizvením  deformity orgánů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rozsáhlé </a:t>
            </a: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infekce + jizvení vnitřních orgánů = </a:t>
            </a:r>
            <a:r>
              <a:rPr lang="cs-CZ" sz="2800" dirty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4564"/>
      </p:ext>
    </p:extLst>
  </p:cSld>
  <p:clrMapOvr>
    <a:masterClrMapping/>
  </p:clrMapOvr>
  <p:transition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654969"/>
      </p:ext>
    </p:extLst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sz="4000" b="1" dirty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b="1" dirty="0">
                <a:solidFill>
                  <a:srgbClr val="FF0000"/>
                </a:solidFill>
              </a:rPr>
              <a:t>+ </a:t>
            </a:r>
            <a:r>
              <a:rPr lang="cs-CZ" sz="2800" b="1" dirty="0" err="1">
                <a:solidFill>
                  <a:srgbClr val="FF0000"/>
                </a:solidFill>
              </a:rPr>
              <a:t>celiakie</a:t>
            </a:r>
            <a:endParaRPr lang="cs-CZ" sz="28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drobné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 (na vrcholu dermálních papil),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výsev silně svědících puchýřků (≈ herpes)</a:t>
            </a:r>
            <a:endParaRPr lang="cs-CZ" sz="2600" b="1" dirty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/>
          </a:p>
          <a:p>
            <a:endParaRPr lang="cs-CZ" altLang="cs-CZ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drobné subepidermální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55517530"/>
      </p:ext>
    </p:extLst>
  </p:cSld>
  <p:clrMapOvr>
    <a:masterClrMapping/>
  </p:clrMapOvr>
  <p:transition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granulom</a:t>
            </a:r>
            <a:r>
              <a:rPr lang="cs-CZ" sz="2800" b="1" dirty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palisádující</a:t>
            </a:r>
            <a:r>
              <a:rPr lang="cs-CZ" sz="2600" dirty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imunitní (infekční)</a:t>
            </a:r>
            <a:r>
              <a:rPr lang="cs-CZ" sz="2600" dirty="0"/>
              <a:t> – </a:t>
            </a:r>
            <a:r>
              <a:rPr lang="cs-CZ" sz="2600" dirty="0" err="1"/>
              <a:t>mykobakteria</a:t>
            </a:r>
            <a:r>
              <a:rPr lang="cs-CZ" sz="2600" dirty="0"/>
              <a:t> (tbc, lepra), plísně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neinfekční</a:t>
            </a:r>
            <a:r>
              <a:rPr lang="cs-CZ" sz="2600" dirty="0"/>
              <a:t> – cizí 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idiopatické</a:t>
            </a:r>
            <a:r>
              <a:rPr lang="cs-CZ" sz="2600" dirty="0"/>
              <a:t> – </a:t>
            </a:r>
            <a:r>
              <a:rPr lang="cs-CZ" sz="2600" dirty="0" err="1"/>
              <a:t>Ag</a:t>
            </a:r>
            <a:r>
              <a:rPr lang="cs-CZ" sz="2600" dirty="0"/>
              <a:t> je 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160"/>
      </p:ext>
    </p:extLst>
  </p:cSld>
  <p:clrMapOvr>
    <a:masterClrMapping/>
  </p:clrMapOvr>
  <p:transition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chronické onemocnění kůže nejasné etiologie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(</a:t>
            </a:r>
            <a:r>
              <a:rPr lang="cs-CZ" sz="2800" dirty="0" err="1"/>
              <a:t>kolagenolýzy</a:t>
            </a:r>
            <a:r>
              <a:rPr lang="cs-CZ" sz="2800" dirty="0"/>
              <a:t>)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dorza</a:t>
            </a:r>
            <a:r>
              <a:rPr lang="cs-CZ" sz="2600" dirty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načervenalé prstenčité plaky</a:t>
            </a:r>
            <a:endParaRPr lang="cs-CZ" sz="2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1308"/>
      </p:ext>
    </p:extLst>
  </p:cSld>
  <p:clrMapOvr>
    <a:masterClrMapping/>
  </p:clrMapOvr>
  <p:transition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častěji při DM či revmatoidní artritidě (RA)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rozsáhlé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tuhá zarudlá ložiska</a:t>
            </a:r>
            <a:endParaRPr lang="cs-CZ" sz="26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71716"/>
      </p:ext>
    </p:extLst>
  </p:cSld>
  <p:clrMapOvr>
    <a:masterClrMapping/>
  </p:clrMapOvr>
  <p:transition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pacienti s RA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 err="1">
                <a:solidFill>
                  <a:srgbClr val="00B0F0"/>
                </a:solidFill>
              </a:rPr>
              <a:t>fibrinoidní</a:t>
            </a:r>
            <a:r>
              <a:rPr lang="cs-CZ" sz="2800" b="1" dirty="0">
                <a:solidFill>
                  <a:srgbClr val="00B0F0"/>
                </a:solidFill>
              </a:rPr>
              <a:t> nekrózy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tuhé uzly mm-5 cm</a:t>
            </a:r>
            <a:endParaRPr lang="cs-CZ" sz="260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78193"/>
      </p:ext>
    </p:extLst>
  </p:cSld>
  <p:clrMapOvr>
    <a:masterClrMapping/>
  </p:clrMapOvr>
  <p:transition>
    <p:blinds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kolem šicího materiálu (</a:t>
            </a:r>
            <a:r>
              <a:rPr lang="cs-CZ" sz="2800" dirty="0" err="1">
                <a:solidFill>
                  <a:srgbClr val="00B0F0"/>
                </a:solidFill>
              </a:rPr>
              <a:t>Schlofferův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pseudotumor</a:t>
            </a:r>
            <a:r>
              <a:rPr lang="cs-CZ" sz="2800" dirty="0"/>
              <a:t>), uvolněného keratinu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</a:t>
            </a:r>
            <a:r>
              <a:rPr lang="cs-CZ" sz="2800" dirty="0">
                <a:solidFill>
                  <a:srgbClr val="00B0F0"/>
                </a:solidFill>
              </a:rPr>
              <a:t>epiteloidní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cizorodého materiálu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84325"/>
      </p:ext>
    </p:extLst>
  </p:cSld>
  <p:clrMapOvr>
    <a:masterClrMapping/>
  </p:clrMapOvr>
  <p:transition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acne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rosacea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kožní mykózy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povrchové </a:t>
            </a:r>
            <a:r>
              <a:rPr lang="cs-CZ" sz="2200" dirty="0"/>
              <a:t>X hluboké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virové infekce 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puchýře/opary 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bradavice (</a:t>
            </a:r>
            <a:r>
              <a:rPr lang="cs-CZ" sz="2200" dirty="0" err="1"/>
              <a:t>verruca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r>
              <a:rPr lang="cs-CZ" sz="22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exanthémy</a:t>
            </a:r>
            <a:r>
              <a:rPr lang="cs-CZ" sz="2200" dirty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790939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416619"/>
      </p:ext>
    </p:extLst>
  </p:cSld>
  <p:clrMapOvr>
    <a:masterClrMapping/>
  </p:clrMapOvr>
  <p:transition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099180683"/>
      </p:ext>
    </p:extLst>
  </p:cSld>
  <p:clrMapOvr>
    <a:masterClrMapping/>
  </p:clrMapOvr>
  <p:transition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přenos přímým kontaktem (vlhko), </a:t>
            </a:r>
            <a:r>
              <a:rPr lang="cs-CZ" sz="2600" dirty="0" err="1">
                <a:solidFill>
                  <a:srgbClr val="00B0F0"/>
                </a:solidFill>
              </a:rPr>
              <a:t>autoinokulace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tuhá prominence v barvě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nevětvené papily s </a:t>
            </a:r>
            <a:r>
              <a:rPr lang="cs-CZ" sz="2400" dirty="0" err="1"/>
              <a:t>akantózou</a:t>
            </a:r>
            <a:r>
              <a:rPr lang="cs-CZ" sz="2400" dirty="0"/>
              <a:t>, „stromečkovou“ hyperkeratózou a sloupcovitou </a:t>
            </a:r>
            <a:r>
              <a:rPr lang="cs-CZ" sz="2400" dirty="0" err="1"/>
              <a:t>parakeratózou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hyperkeratóza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163813"/>
      </p:ext>
    </p:extLst>
  </p:cSld>
  <p:clrMapOvr>
    <a:masterClrMapping/>
  </p:clrMapOvr>
  <p:transition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prominence </a:t>
            </a:r>
            <a:r>
              <a:rPr lang="cs-CZ" sz="2400" dirty="0" err="1"/>
              <a:t>anogenitálně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koilocyty</a:t>
            </a:r>
            <a:r>
              <a:rPr lang="cs-CZ" sz="2400" dirty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hyperkeratóza, </a:t>
            </a:r>
            <a:r>
              <a:rPr lang="cs-CZ" sz="2400" dirty="0" err="1"/>
              <a:t>parakeratóza</a:t>
            </a:r>
            <a:r>
              <a:rPr lang="cs-CZ" sz="2400" dirty="0"/>
              <a:t>, </a:t>
            </a:r>
            <a:r>
              <a:rPr lang="cs-CZ" sz="2400" dirty="0" err="1"/>
              <a:t>dyskeratóza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66805"/>
      </p:ext>
    </p:extLst>
  </p:cSld>
  <p:clrMapOvr>
    <a:masterClrMapping/>
  </p:clrMapOvr>
  <p:transition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>
                <a:solidFill>
                  <a:srgbClr val="00B0F0"/>
                </a:solidFill>
              </a:rPr>
              <a:t>seborrhoica</a:t>
            </a:r>
            <a:r>
              <a:rPr lang="cs-CZ" sz="4400" b="1" dirty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častý u starších jedinců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hyperpigmentovaná</a:t>
            </a:r>
            <a:r>
              <a:rPr lang="cs-CZ" sz="2400" dirty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kdekoli na těle (kromě dlaní a </a:t>
            </a:r>
            <a:r>
              <a:rPr lang="cs-CZ" sz="2400" dirty="0" err="1"/>
              <a:t>plosek</a:t>
            </a:r>
            <a:r>
              <a:rPr lang="cs-CZ" sz="24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keratinové cysty </a:t>
            </a:r>
            <a:r>
              <a:rPr lang="cs-CZ" sz="2400" dirty="0" err="1">
                <a:solidFill>
                  <a:srgbClr val="00B0F0"/>
                </a:solidFill>
              </a:rPr>
              <a:t>intraepidermálně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akantóza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842953"/>
      </p:ext>
    </p:extLst>
  </p:cSld>
  <p:clrMapOvr>
    <a:masterClrMapping/>
  </p:clrMapOvr>
  <p:transition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prekanceróza – epidermální </a:t>
            </a:r>
            <a:r>
              <a:rPr lang="cs-CZ" sz="2800" dirty="0" err="1"/>
              <a:t>dysplázie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parakeratóza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661765"/>
      </p:ext>
    </p:extLst>
  </p:cSld>
  <p:clrMapOvr>
    <a:masterClrMapping/>
  </p:clrMapOvr>
  <p:transition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in </a:t>
            </a:r>
            <a:r>
              <a:rPr lang="cs-CZ" sz="2800" dirty="0" err="1">
                <a:solidFill>
                  <a:srgbClr val="FF0000"/>
                </a:solidFill>
              </a:rPr>
              <a:t>situ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dlaždicobuněčný</a:t>
            </a:r>
            <a:r>
              <a:rPr lang="cs-CZ" sz="2800" dirty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masivní 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62551"/>
      </p:ext>
    </p:extLst>
  </p:cSld>
  <p:clrMapOvr>
    <a:masterClrMapping/>
  </p:clrMapOvr>
  <p:transition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>
                <a:solidFill>
                  <a:srgbClr val="00B0F0"/>
                </a:solidFill>
              </a:rPr>
              <a:t>insolační</a:t>
            </a:r>
            <a:r>
              <a:rPr lang="cs-CZ" sz="2800" dirty="0">
                <a:solidFill>
                  <a:srgbClr val="00B0F0"/>
                </a:solidFill>
              </a:rPr>
              <a:t> zóně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ploché/vyvýšené ložisko; lesklé/</a:t>
            </a:r>
            <a:r>
              <a:rPr lang="cs-CZ" sz="2400" dirty="0" err="1"/>
              <a:t>ulcerované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hnízda z tmavých </a:t>
            </a:r>
            <a:r>
              <a:rPr lang="cs-CZ" sz="2400" dirty="0" err="1">
                <a:solidFill>
                  <a:srgbClr val="00B0F0"/>
                </a:solidFill>
              </a:rPr>
              <a:t>bazaloidních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bb</a:t>
            </a:r>
            <a:r>
              <a:rPr lang="cs-CZ" sz="2400" dirty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na periferii hnízd </a:t>
            </a:r>
            <a:r>
              <a:rPr lang="cs-CZ" sz="2400" dirty="0" err="1">
                <a:solidFill>
                  <a:srgbClr val="00B0F0"/>
                </a:solidFill>
              </a:rPr>
              <a:t>palisádovité</a:t>
            </a:r>
            <a:r>
              <a:rPr lang="cs-CZ" sz="2400" dirty="0">
                <a:solidFill>
                  <a:srgbClr val="00B0F0"/>
                </a:solidFill>
              </a:rPr>
              <a:t> uspořádání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retrakční</a:t>
            </a:r>
            <a:r>
              <a:rPr lang="cs-CZ" sz="2400" dirty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00767"/>
      </p:ext>
    </p:extLst>
  </p:cSld>
  <p:clrMapOvr>
    <a:masterClrMapping/>
  </p:clrMapOvr>
  <p:transition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504767"/>
      </p:ext>
    </p:extLst>
  </p:cSld>
  <p:clrMapOvr>
    <a:masterClrMapping/>
  </p:clrMapOvr>
  <p:transition>
    <p:blinds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</a:t>
            </a:r>
            <a:r>
              <a:rPr lang="cs-CZ" sz="2400" dirty="0" err="1"/>
              <a:t>ulcerovaný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6342"/>
      </p:ext>
    </p:extLst>
  </p:cSld>
  <p:clrMapOvr>
    <a:masterClrMapping/>
  </p:clrMapOvr>
  <p:transition>
    <p:blinds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8997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hnisavá </a:t>
            </a:r>
            <a:r>
              <a:rPr lang="cs-CZ" sz="2800" b="1" dirty="0"/>
              <a:t>– tendence ke chronicitě </a:t>
            </a:r>
            <a:r>
              <a:rPr lang="cs-CZ" sz="2800" dirty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hematogenně (</a:t>
            </a:r>
            <a:r>
              <a:rPr lang="cs-CZ" sz="2400" dirty="0" err="1">
                <a:solidFill>
                  <a:srgbClr val="00B0F0"/>
                </a:solidFill>
              </a:rPr>
              <a:t>bakteremie</a:t>
            </a:r>
            <a:r>
              <a:rPr lang="cs-CZ" sz="2400" dirty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přestupem z okolí (</a:t>
            </a:r>
            <a:r>
              <a:rPr lang="cs-CZ" sz="2400" dirty="0">
                <a:solidFill>
                  <a:srgbClr val="FF0000"/>
                </a:solidFill>
              </a:rPr>
              <a:t>ORL, zuby</a:t>
            </a:r>
            <a:r>
              <a:rPr lang="cs-CZ" sz="2400" dirty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obtížné hojení </a:t>
            </a:r>
            <a:r>
              <a:rPr lang="cs-CZ" sz="2800" b="1" dirty="0"/>
              <a:t>– pomalý průnik ATB do kosti </a:t>
            </a:r>
            <a:r>
              <a:rPr lang="cs-CZ" sz="2800" dirty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val="1608087849"/>
      </p:ext>
    </p:extLst>
  </p:cSld>
  <p:clrMapOvr>
    <a:masterClrMapping/>
  </p:clrMapOvr>
  <p:transition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névus </a:t>
            </a:r>
            <a:r>
              <a:rPr lang="cs-CZ" sz="2400" dirty="0" err="1"/>
              <a:t>Spitzové</a:t>
            </a:r>
            <a:endParaRPr lang="cs-CZ" sz="2400" dirty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melanom in </a:t>
            </a:r>
            <a:r>
              <a:rPr lang="cs-CZ" sz="2800" dirty="0" err="1">
                <a:solidFill>
                  <a:srgbClr val="00B0F0"/>
                </a:solidFill>
              </a:rPr>
              <a:t>situ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maligna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nodulární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akrální </a:t>
            </a:r>
            <a:r>
              <a:rPr lang="cs-CZ" sz="2800" dirty="0" err="1">
                <a:solidFill>
                  <a:srgbClr val="00B0F0"/>
                </a:solidFill>
              </a:rPr>
              <a:t>lentiginózní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2981259027"/>
      </p:ext>
    </p:extLst>
  </p:cSld>
  <p:clrMapOvr>
    <a:masterClrMapping/>
  </p:clrMapOvr>
  <p:transition>
    <p:blinds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smíšený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intrader</a:t>
              </a:r>
              <a:r>
                <a:rPr lang="cs-CZ" sz="2000" dirty="0"/>
                <a:t>.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770895"/>
      </p:ext>
    </p:extLst>
  </p:cSld>
  <p:clrMapOvr>
    <a:masterClrMapping/>
  </p:clrMapOvr>
  <p:transition>
    <p:blinds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tumor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kdekoli na těle, první vznikají kolem 1. roku života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ostře ohraničená </a:t>
            </a:r>
            <a:r>
              <a:rPr lang="cs-CZ" sz="2400" dirty="0" err="1"/>
              <a:t>makula</a:t>
            </a:r>
            <a:r>
              <a:rPr lang="cs-CZ" sz="2400" dirty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zmnožené melanocyty v </a:t>
            </a:r>
            <a:r>
              <a:rPr lang="cs-CZ" sz="2400" dirty="0" err="1"/>
              <a:t>dermoepidermální</a:t>
            </a:r>
            <a:r>
              <a:rPr lang="cs-CZ" sz="2400" dirty="0"/>
              <a:t> </a:t>
            </a:r>
            <a:r>
              <a:rPr lang="cs-CZ" sz="2400" dirty="0" err="1"/>
              <a:t>junkci</a:t>
            </a:r>
            <a:r>
              <a:rPr lang="cs-CZ" sz="2400" dirty="0"/>
              <a:t> (DEJ)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smíšený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- melanocyty v (DEJ) a hnízda intradermálně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intradermální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6860"/>
      </p:ext>
    </p:extLst>
  </p:cSld>
  <p:clrMapOvr>
    <a:masterClrMapping/>
  </p:clrMapOvr>
  <p:transition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/>
              <a:t>junkční</a:t>
            </a:r>
            <a:r>
              <a:rPr lang="cs-CZ" sz="2000" dirty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401497"/>
      </p:ext>
    </p:extLst>
  </p:cSld>
  <p:clrMapOvr>
    <a:masterClrMapping/>
  </p:clrMapOvr>
  <p:transition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</a:t>
            </a:r>
            <a:r>
              <a:rPr lang="cs-CZ" sz="44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3x)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malignizací</a:t>
            </a:r>
            <a:r>
              <a:rPr lang="cs-CZ" sz="2400" dirty="0"/>
              <a:t> 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>
                <a:solidFill>
                  <a:srgbClr val="00B0F0"/>
                </a:solidFill>
              </a:rPr>
              <a:t>de novo </a:t>
            </a:r>
            <a:r>
              <a:rPr lang="cs-CZ" sz="2400" dirty="0">
                <a:solidFill>
                  <a:schemeClr val="tx1"/>
                </a:solidFill>
              </a:rPr>
              <a:t>- častější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UV-A záření u kožních 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 jiných lokalizacích etiologie nejasná</a:t>
            </a:r>
          </a:p>
        </p:txBody>
      </p:sp>
    </p:spTree>
    <p:extLst>
      <p:ext uri="{BB962C8B-B14F-4D97-AF65-F5344CB8AC3E}">
        <p14:creationId xmlns:p14="http://schemas.microsoft.com/office/powerpoint/2010/main" val="3869518316"/>
      </p:ext>
    </p:extLst>
  </p:cSld>
  <p:clrMapOvr>
    <a:masterClrMapping/>
  </p:clrMapOvr>
  <p:transition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makroskopicky </a:t>
            </a:r>
            <a:r>
              <a:rPr lang="cs-CZ" sz="2400" b="1" dirty="0">
                <a:solidFill>
                  <a:srgbClr val="00B0F0"/>
                </a:solidFill>
              </a:rPr>
              <a:t>ABCDE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a</a:t>
            </a:r>
            <a:r>
              <a:rPr lang="cs-CZ" sz="2400" dirty="0" err="1"/>
              <a:t>symetry</a:t>
            </a:r>
            <a:r>
              <a:rPr lang="cs-CZ" sz="2400" dirty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B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b</a:t>
            </a:r>
            <a:r>
              <a:rPr lang="cs-CZ" sz="2400" dirty="0" err="1"/>
              <a:t>order</a:t>
            </a:r>
            <a:r>
              <a:rPr lang="cs-CZ" sz="2400" dirty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C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c</a:t>
            </a:r>
            <a:r>
              <a:rPr lang="cs-CZ" sz="2400" dirty="0" err="1"/>
              <a:t>olor</a:t>
            </a:r>
            <a:r>
              <a:rPr lang="cs-CZ" sz="2400" dirty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d</a:t>
            </a:r>
            <a:r>
              <a:rPr lang="cs-CZ" sz="2400" dirty="0" err="1"/>
              <a:t>iameter</a:t>
            </a:r>
            <a:r>
              <a:rPr lang="cs-CZ" sz="2400" dirty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E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volving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levation</a:t>
            </a:r>
            <a:r>
              <a:rPr lang="cs-CZ" sz="2400" dirty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07079945"/>
      </p:ext>
    </p:extLst>
  </p:cSld>
  <p:clrMapOvr>
    <a:masterClrMapping/>
  </p:clrMapOvr>
  <p:transition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atypické melanocyty (pleomorfní, </a:t>
            </a:r>
            <a:r>
              <a:rPr lang="cs-CZ" sz="2600" dirty="0" err="1"/>
              <a:t>vřetenité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velká hyperchromní jádra s </a:t>
            </a:r>
            <a:r>
              <a:rPr lang="cs-CZ" sz="2600" dirty="0">
                <a:solidFill>
                  <a:srgbClr val="00B0F0"/>
                </a:solidFill>
              </a:rPr>
              <a:t>nápadnými jadérky </a:t>
            </a:r>
            <a:r>
              <a:rPr lang="cs-CZ" sz="2600" dirty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mitózy</a:t>
            </a:r>
            <a:r>
              <a:rPr lang="cs-CZ" sz="2600" dirty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nepravidelné hrubé pigmentace (!! ale i kompletně </a:t>
            </a:r>
            <a:r>
              <a:rPr lang="cs-CZ" sz="2600" dirty="0" err="1"/>
              <a:t>apigmentované</a:t>
            </a:r>
            <a:r>
              <a:rPr lang="cs-CZ" sz="2600" dirty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imunoprofil</a:t>
            </a:r>
            <a:r>
              <a:rPr lang="cs-CZ" sz="2600" dirty="0"/>
              <a:t>: S-100, SOX10, </a:t>
            </a:r>
            <a:r>
              <a:rPr lang="cs-CZ" sz="2600" dirty="0" err="1"/>
              <a:t>MelanA</a:t>
            </a:r>
            <a:r>
              <a:rPr lang="cs-CZ" sz="2600" dirty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mutace genu </a:t>
            </a:r>
            <a:r>
              <a:rPr lang="cs-CZ" sz="2600" b="1" i="1" dirty="0">
                <a:solidFill>
                  <a:srgbClr val="00B0F0"/>
                </a:solidFill>
              </a:rPr>
              <a:t>BRAF</a:t>
            </a:r>
            <a:r>
              <a:rPr lang="cs-CZ" sz="2600" dirty="0"/>
              <a:t> (nejčastěji </a:t>
            </a:r>
            <a:r>
              <a:rPr lang="cs-CZ" sz="2600" i="1" dirty="0"/>
              <a:t>BRAF V600E</a:t>
            </a:r>
            <a:r>
              <a:rPr lang="cs-CZ" sz="2600" dirty="0"/>
              <a:t>) či </a:t>
            </a:r>
            <a:r>
              <a:rPr lang="cs-CZ" sz="2600" b="1" i="1" dirty="0">
                <a:solidFill>
                  <a:srgbClr val="00B0F0"/>
                </a:solidFill>
              </a:rPr>
              <a:t>NRAS</a:t>
            </a:r>
            <a:r>
              <a:rPr lang="cs-CZ" sz="2600" dirty="0"/>
              <a:t>, či </a:t>
            </a:r>
            <a:r>
              <a:rPr lang="cs-CZ" sz="2600" i="1" dirty="0">
                <a:solidFill>
                  <a:srgbClr val="00B0F0"/>
                </a:solidFill>
              </a:rPr>
              <a:t>NF1</a:t>
            </a:r>
            <a:r>
              <a:rPr lang="cs-CZ" sz="2600" dirty="0"/>
              <a:t> nebo v žádném z uvedených genů (</a:t>
            </a:r>
            <a:r>
              <a:rPr lang="cs-CZ" sz="2600" dirty="0">
                <a:solidFill>
                  <a:srgbClr val="00B0F0"/>
                </a:solidFill>
              </a:rPr>
              <a:t>triple </a:t>
            </a:r>
            <a:r>
              <a:rPr lang="cs-CZ" sz="2600" dirty="0" err="1">
                <a:solidFill>
                  <a:srgbClr val="00B0F0"/>
                </a:solidFill>
              </a:rPr>
              <a:t>wild</a:t>
            </a:r>
            <a:r>
              <a:rPr lang="cs-CZ" sz="2600" dirty="0">
                <a:solidFill>
                  <a:srgbClr val="00B0F0"/>
                </a:solidFill>
              </a:rPr>
              <a:t>-type</a:t>
            </a:r>
            <a:r>
              <a:rPr lang="cs-CZ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36839"/>
      </p:ext>
    </p:extLst>
  </p:cSld>
  <p:clrMapOvr>
    <a:masterClrMapping/>
  </p:clrMapOvr>
  <p:transition>
    <p:blinds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dle </a:t>
            </a:r>
            <a:r>
              <a:rPr lang="cs-CZ" sz="2800" b="1" u="sng" dirty="0">
                <a:solidFill>
                  <a:srgbClr val="00B0F0"/>
                </a:solidFill>
              </a:rPr>
              <a:t>BRESLOWA</a:t>
            </a:r>
            <a:r>
              <a:rPr lang="cs-CZ" sz="2800" dirty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vzdálenost od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granulosum</a:t>
            </a:r>
            <a:r>
              <a:rPr lang="cs-CZ" sz="2400" dirty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nejdůležitější prognostický faktor:</a:t>
            </a:r>
          </a:p>
          <a:p>
            <a:pPr marL="292608" lvl="1" indent="0">
              <a:buNone/>
            </a:pPr>
            <a:endParaRPr lang="cs-CZ" sz="24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Hloubka invaze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5leté přežití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&lt; 1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95 – 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&gt;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/>
              <a:t>dle </a:t>
            </a:r>
            <a:r>
              <a:rPr lang="cs-CZ" sz="2600" dirty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694571"/>
      </p:ext>
    </p:extLst>
  </p:cSld>
  <p:clrMapOvr>
    <a:masterClrMapping/>
  </p:clrMapOvr>
  <p:transition>
    <p:blinds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hloubka invaze dle </a:t>
            </a:r>
            <a:r>
              <a:rPr lang="cs-CZ" sz="2200" dirty="0" err="1">
                <a:solidFill>
                  <a:srgbClr val="00B0F0"/>
                </a:solidFill>
              </a:rPr>
              <a:t>Breslowa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počet mitóz v 1 mm</a:t>
            </a:r>
            <a:r>
              <a:rPr lang="cs-CZ" sz="2200" baseline="30000" dirty="0"/>
              <a:t>2 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intratumorózní</a:t>
            </a:r>
            <a:r>
              <a:rPr lang="cs-CZ" sz="2200" dirty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lymfovaskulární</a:t>
            </a:r>
            <a:r>
              <a:rPr lang="cs-CZ" sz="2200" dirty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delší přežití u žen</a:t>
            </a:r>
            <a:r>
              <a:rPr lang="cs-CZ" altLang="cs-CZ" sz="22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/>
              <a:t>delší přežití při lokalizaci melanomu  na 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/>
              <a:t>vyjma  </a:t>
            </a:r>
            <a:r>
              <a:rPr lang="cs-CZ" altLang="cs-CZ" sz="1800" dirty="0" err="1"/>
              <a:t>subunguální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102645838"/>
      </p:ext>
    </p:extLst>
  </p:cSld>
  <p:clrMapOvr>
    <a:masterClrMapping/>
  </p:clrMapOvr>
  <p:transition>
    <p:blinds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léčba dle stádia</a:t>
            </a:r>
            <a:r>
              <a:rPr lang="cs-CZ" sz="2600" dirty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1, 2 – resekce + eventuálně vyšetření spádové LU – při LU+ CHT/cílená </a:t>
            </a:r>
            <a:r>
              <a:rPr lang="cs-CZ" sz="2200" dirty="0" err="1"/>
              <a:t>tp</a:t>
            </a:r>
            <a:r>
              <a:rPr lang="cs-CZ" sz="2200" dirty="0"/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3, 4 – resekce + CHT + </a:t>
            </a:r>
            <a:r>
              <a:rPr lang="cs-CZ" sz="2200" dirty="0" err="1"/>
              <a:t>imunotp</a:t>
            </a:r>
            <a:r>
              <a:rPr lang="cs-CZ" sz="2200" dirty="0"/>
              <a:t>. + cílená </a:t>
            </a:r>
            <a:r>
              <a:rPr lang="cs-CZ" sz="2200" dirty="0" err="1"/>
              <a:t>tp</a:t>
            </a:r>
            <a:r>
              <a:rPr lang="cs-CZ" sz="2200" dirty="0"/>
              <a:t>. 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nyní </a:t>
            </a:r>
            <a:r>
              <a:rPr lang="cs-CZ" sz="2600" b="1" dirty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/>
              <a:t>: </a:t>
            </a:r>
            <a:r>
              <a:rPr lang="cs-CZ" sz="2600" i="1" dirty="0"/>
              <a:t>BRAF</a:t>
            </a:r>
            <a:r>
              <a:rPr lang="cs-CZ" sz="2600" dirty="0"/>
              <a:t> a </a:t>
            </a:r>
            <a:r>
              <a:rPr lang="cs-CZ" sz="2600" i="1" dirty="0"/>
              <a:t>MEK inhibitory</a:t>
            </a:r>
            <a:r>
              <a:rPr lang="cs-CZ" sz="2600" dirty="0"/>
              <a:t>, nově i </a:t>
            </a:r>
            <a:r>
              <a:rPr lang="cs-CZ" sz="2600" i="1" dirty="0"/>
              <a:t>checkpoint inhibitory </a:t>
            </a:r>
            <a:r>
              <a:rPr lang="cs-CZ" sz="2600" dirty="0">
                <a:sym typeface="Wingdings" panose="05000000000000000000" pitchFamily="2" charset="2"/>
              </a:rPr>
              <a:t> </a:t>
            </a:r>
            <a:r>
              <a:rPr lang="cs-CZ" sz="2600" dirty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3941312501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>
                <a:solidFill>
                  <a:srgbClr val="00B0F0"/>
                </a:solidFill>
              </a:rPr>
              <a:t>dlaždicobuněčný</a:t>
            </a:r>
            <a:r>
              <a:rPr lang="cs-CZ" sz="2400" dirty="0">
                <a:solidFill>
                  <a:srgbClr val="00B0F0"/>
                </a:solidFill>
              </a:rPr>
              <a:t> karcinom</a:t>
            </a:r>
            <a:r>
              <a:rPr lang="cs-CZ" sz="2400" dirty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flegmonózní </a:t>
            </a:r>
            <a:r>
              <a:rPr lang="cs-CZ" sz="2400" dirty="0"/>
              <a:t>zánět ve dřeni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>
                <a:sym typeface="Symbol" panose="05050102010706020507" pitchFamily="18" charset="2"/>
              </a:rPr>
              <a:t>subperiostální</a:t>
            </a:r>
            <a:r>
              <a:rPr lang="cs-CZ" sz="2400" b="1" dirty="0">
                <a:sym typeface="Symbol" panose="05050102010706020507" pitchFamily="18" charset="2"/>
              </a:rPr>
              <a:t> absces </a:t>
            </a:r>
            <a:r>
              <a:rPr lang="cs-CZ" sz="2400" dirty="0">
                <a:sym typeface="Symbol" panose="05050102010706020507" pitchFamily="18" charset="2"/>
              </a:rPr>
              <a:t>   kožní píštěl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nekrotické části kosti odlučovány ve formě </a:t>
            </a:r>
            <a:r>
              <a:rPr lang="cs-CZ" sz="2400" b="1" dirty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>
                <a:sym typeface="Symbol" panose="05050102010706020507" pitchFamily="18" charset="2"/>
              </a:rPr>
              <a:t>zarakveny</a:t>
            </a:r>
            <a:r>
              <a:rPr lang="cs-CZ" sz="2000" dirty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1520532"/>
      </p:ext>
    </p:extLst>
  </p:cSld>
  <p:clrMapOvr>
    <a:masterClrMapping/>
  </p:clrMapOvr>
  <p:transition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</a:t>
            </a:r>
            <a:r>
              <a:rPr lang="cs-CZ" sz="4000" b="1" dirty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in </a:t>
            </a:r>
            <a:r>
              <a:rPr lang="cs-CZ" sz="2800" b="1" dirty="0" err="1">
                <a:solidFill>
                  <a:srgbClr val="00B0F0"/>
                </a:solidFill>
              </a:rPr>
              <a:t>situ</a:t>
            </a:r>
            <a:r>
              <a:rPr lang="cs-CZ" sz="2800" b="1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preinvazivní</a:t>
            </a:r>
            <a:r>
              <a:rPr lang="cs-CZ" sz="2600" dirty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při výskytu v terénu silného poškození UV-A: </a:t>
            </a:r>
            <a:r>
              <a:rPr lang="cs-CZ" sz="2600" dirty="0" err="1">
                <a:solidFill>
                  <a:srgbClr val="00B0F0"/>
                </a:solidFill>
              </a:rPr>
              <a:t>lentigo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maligna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časná, </a:t>
            </a:r>
            <a:r>
              <a:rPr lang="cs-CZ" sz="2800" b="1" dirty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pozdní, </a:t>
            </a:r>
            <a:r>
              <a:rPr lang="cs-CZ" sz="2800" b="1" dirty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6118424"/>
      </p:ext>
    </p:extLst>
  </p:cSld>
  <p:clrMapOvr>
    <a:masterClrMapping/>
  </p:clrMapOvr>
  <p:transition>
    <p:blinds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LENTIGO MALIGNA MELANOM</a:t>
            </a:r>
            <a:r>
              <a:rPr lang="cs-CZ" sz="2400" dirty="0"/>
              <a:t> 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histologicky převažuje in </a:t>
            </a:r>
            <a:r>
              <a:rPr lang="cs-CZ" sz="2000" dirty="0" err="1"/>
              <a:t>situ</a:t>
            </a:r>
            <a:r>
              <a:rPr lang="cs-CZ" sz="2000" dirty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hnízda melanocytů v epidermis + </a:t>
            </a:r>
            <a:r>
              <a:rPr lang="cs-CZ" sz="2000" dirty="0" err="1"/>
              <a:t>pagetoidní</a:t>
            </a:r>
            <a:r>
              <a:rPr lang="cs-CZ" sz="2000" dirty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NODULÁRNÍ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velmi agresivní</a:t>
            </a:r>
            <a:r>
              <a:rPr lang="cs-CZ" sz="2400" dirty="0"/>
              <a:t>, mnohočetné metastázy</a:t>
            </a:r>
            <a:endParaRPr lang="cs-CZ" sz="24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na </a:t>
            </a:r>
            <a:r>
              <a:rPr lang="cs-CZ" sz="2000" dirty="0" err="1"/>
              <a:t>ploskách</a:t>
            </a:r>
            <a:r>
              <a:rPr lang="cs-CZ" sz="2000" dirty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val="871857581"/>
      </p:ext>
    </p:extLst>
  </p:cSld>
  <p:clrMapOvr>
    <a:masterClrMapping/>
  </p:clrMapOvr>
  <p:transition>
    <p:blinds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lentigo</a:t>
              </a:r>
              <a:r>
                <a:rPr lang="cs-CZ" sz="2000" b="1" dirty="0"/>
                <a:t> </a:t>
              </a:r>
              <a:r>
                <a:rPr lang="cs-CZ" sz="2000" b="1" dirty="0" err="1"/>
                <a:t>maligna</a:t>
              </a:r>
              <a:r>
                <a:rPr lang="cs-CZ" sz="2000" b="1" dirty="0"/>
                <a:t> </a:t>
              </a:r>
              <a:r>
                <a:rPr lang="cs-CZ" sz="2000" b="1" dirty="0" err="1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97281"/>
      </p:ext>
    </p:extLst>
  </p:cSld>
  <p:clrMapOvr>
    <a:masterClrMapping/>
  </p:clrMapOvr>
  <p:transition>
    <p:blinds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nodulární</a:t>
              </a:r>
              <a:r>
                <a:rPr lang="cs-CZ" sz="2000" b="1" dirty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akrální </a:t>
              </a:r>
              <a:r>
                <a:rPr lang="cs-CZ" sz="2000" b="1" dirty="0" err="1"/>
                <a:t>lentiginózní</a:t>
              </a:r>
              <a:endParaRPr lang="cs-CZ" sz="2000" b="1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32567"/>
      </p:ext>
    </p:extLst>
  </p:cSld>
  <p:clrMapOvr>
    <a:masterClrMapping/>
  </p:clrMapOvr>
  <p:transition>
    <p:blinds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6395"/>
      </p:ext>
    </p:extLst>
  </p:cSld>
  <p:clrMapOvr>
    <a:masterClrMapping/>
  </p:clrMapOvr>
  <p:transition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9807853"/>
      </p:ext>
    </p:extLst>
  </p:cSld>
  <p:clrMapOvr>
    <a:masterClrMapping/>
  </p:clrMapOvr>
  <p:transition>
    <p:blinds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neurinom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dermatofibrom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dermatofibrosarcoma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protuberans</a:t>
            </a:r>
            <a:r>
              <a:rPr lang="cs-CZ" sz="2200" dirty="0"/>
              <a:t> – lokálně agresivní tumor, může dediferencovat</a:t>
            </a:r>
            <a:endParaRPr lang="cs-CZ" sz="22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kožní </a:t>
            </a:r>
            <a:r>
              <a:rPr lang="cs-CZ" sz="2200" dirty="0" err="1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		</a:t>
            </a:r>
            <a:r>
              <a:rPr lang="cs-CZ" sz="2200" dirty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val="2721851663"/>
      </p:ext>
    </p:extLst>
  </p:cSld>
  <p:clrMapOvr>
    <a:masterClrMapping/>
  </p:clrMapOvr>
  <p:transition>
    <p:blinds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315929" y="3052916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039309139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</p:spTree>
    <p:extLst>
      <p:ext uri="{BB962C8B-B14F-4D97-AF65-F5344CB8AC3E}">
        <p14:creationId xmlns:p14="http://schemas.microsoft.com/office/powerpoint/2010/main" val="875245932"/>
      </p:ext>
    </p:extLst>
  </p:cSld>
  <p:clrMapOvr>
    <a:masterClrMapping/>
  </p:clrMapOvr>
  <p:transition>
    <p:blinds dir="vert"/>
  </p:transition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1904</TotalTime>
  <Words>3688</Words>
  <Application>Microsoft Macintosh PowerPoint</Application>
  <PresentationFormat>Širokoúhlá obrazovka</PresentationFormat>
  <Paragraphs>676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Times New Roman</vt:lpstr>
      <vt:lpstr>Retrospektiva</vt:lpstr>
      <vt:lpstr>PSP 8 Patologie kostí, kloubů, měkkých tkání. Patologie kůže.</vt:lpstr>
      <vt:lpstr>KOSTI</vt:lpstr>
      <vt:lpstr>Prezentace aplikace PowerPoint</vt:lpstr>
      <vt:lpstr>poruchy hustoty kostí OSTEOPORÓZA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Prezentace aplikace PowerPoint</vt:lpstr>
      <vt:lpstr>Prezentace aplikace PowerPoint</vt:lpstr>
      <vt:lpstr>Záněty kůže - DERMATITIDY  </vt:lpstr>
      <vt:lpstr>Záněty kůže - DERMATITIDY  </vt:lpstr>
      <vt:lpstr>NEINFEKČNÍ LICHENOIDNÍ DERMATITIDY LICHEN RUBER PLANUS  </vt:lpstr>
      <vt:lpstr>NEINFEKČNÍ LICHENOIDNÍ DERMATITIDY LICHEN RUBER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Prezentace aplikace PowerPoint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Iva Zambo</cp:lastModifiedBy>
  <cp:revision>172</cp:revision>
  <dcterms:created xsi:type="dcterms:W3CDTF">2020-03-24T05:44:15Z</dcterms:created>
  <dcterms:modified xsi:type="dcterms:W3CDTF">2024-03-03T15:18:30Z</dcterms:modified>
</cp:coreProperties>
</file>