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24"/>
  </p:notesMasterIdLst>
  <p:handoutMasterIdLst>
    <p:handoutMasterId r:id="rId125"/>
  </p:handoutMasterIdLst>
  <p:sldIdLst>
    <p:sldId id="259" r:id="rId2"/>
    <p:sldId id="412" r:id="rId3"/>
    <p:sldId id="413" r:id="rId4"/>
    <p:sldId id="417" r:id="rId5"/>
    <p:sldId id="415" r:id="rId6"/>
    <p:sldId id="416" r:id="rId7"/>
    <p:sldId id="414" r:id="rId8"/>
    <p:sldId id="565" r:id="rId9"/>
    <p:sldId id="423" r:id="rId10"/>
    <p:sldId id="424" r:id="rId11"/>
    <p:sldId id="425" r:id="rId12"/>
    <p:sldId id="566" r:id="rId13"/>
    <p:sldId id="426" r:id="rId14"/>
    <p:sldId id="428" r:id="rId15"/>
    <p:sldId id="430" r:id="rId16"/>
    <p:sldId id="429" r:id="rId17"/>
    <p:sldId id="434" r:id="rId18"/>
    <p:sldId id="435" r:id="rId19"/>
    <p:sldId id="439" r:id="rId20"/>
    <p:sldId id="440" r:id="rId21"/>
    <p:sldId id="441" r:id="rId22"/>
    <p:sldId id="443" r:id="rId23"/>
    <p:sldId id="570" r:id="rId24"/>
    <p:sldId id="571" r:id="rId25"/>
    <p:sldId id="449" r:id="rId26"/>
    <p:sldId id="450" r:id="rId27"/>
    <p:sldId id="451" r:id="rId28"/>
    <p:sldId id="452" r:id="rId29"/>
    <p:sldId id="453" r:id="rId30"/>
    <p:sldId id="454" r:id="rId31"/>
    <p:sldId id="455" r:id="rId32"/>
    <p:sldId id="456" r:id="rId33"/>
    <p:sldId id="457" r:id="rId34"/>
    <p:sldId id="458" r:id="rId35"/>
    <p:sldId id="459" r:id="rId36"/>
    <p:sldId id="460" r:id="rId37"/>
    <p:sldId id="461" r:id="rId38"/>
    <p:sldId id="462" r:id="rId39"/>
    <p:sldId id="533" r:id="rId40"/>
    <p:sldId id="535" r:id="rId41"/>
    <p:sldId id="534" r:id="rId42"/>
    <p:sldId id="572" r:id="rId43"/>
    <p:sldId id="532" r:id="rId44"/>
    <p:sldId id="573" r:id="rId45"/>
    <p:sldId id="574" r:id="rId46"/>
    <p:sldId id="463" r:id="rId47"/>
    <p:sldId id="575" r:id="rId48"/>
    <p:sldId id="522" r:id="rId49"/>
    <p:sldId id="523" r:id="rId50"/>
    <p:sldId id="524" r:id="rId51"/>
    <p:sldId id="467" r:id="rId52"/>
    <p:sldId id="468" r:id="rId53"/>
    <p:sldId id="469" r:id="rId54"/>
    <p:sldId id="470" r:id="rId55"/>
    <p:sldId id="471" r:id="rId56"/>
    <p:sldId id="472" r:id="rId57"/>
    <p:sldId id="473" r:id="rId58"/>
    <p:sldId id="474" r:id="rId59"/>
    <p:sldId id="475" r:id="rId60"/>
    <p:sldId id="476" r:id="rId61"/>
    <p:sldId id="477" r:id="rId62"/>
    <p:sldId id="478" r:id="rId63"/>
    <p:sldId id="479" r:id="rId64"/>
    <p:sldId id="480" r:id="rId65"/>
    <p:sldId id="481" r:id="rId66"/>
    <p:sldId id="555" r:id="rId67"/>
    <p:sldId id="483" r:id="rId68"/>
    <p:sldId id="484" r:id="rId69"/>
    <p:sldId id="485" r:id="rId70"/>
    <p:sldId id="498" r:id="rId71"/>
    <p:sldId id="499" r:id="rId72"/>
    <p:sldId id="500" r:id="rId73"/>
    <p:sldId id="501" r:id="rId74"/>
    <p:sldId id="502" r:id="rId75"/>
    <p:sldId id="526" r:id="rId76"/>
    <p:sldId id="537" r:id="rId77"/>
    <p:sldId id="538" r:id="rId78"/>
    <p:sldId id="525" r:id="rId79"/>
    <p:sldId id="529" r:id="rId80"/>
    <p:sldId id="536" r:id="rId81"/>
    <p:sldId id="527" r:id="rId82"/>
    <p:sldId id="503" r:id="rId83"/>
    <p:sldId id="504" r:id="rId84"/>
    <p:sldId id="530" r:id="rId85"/>
    <p:sldId id="505" r:id="rId86"/>
    <p:sldId id="506" r:id="rId87"/>
    <p:sldId id="507" r:id="rId88"/>
    <p:sldId id="508" r:id="rId89"/>
    <p:sldId id="567" r:id="rId90"/>
    <p:sldId id="509" r:id="rId91"/>
    <p:sldId id="569" r:id="rId92"/>
    <p:sldId id="568" r:id="rId93"/>
    <p:sldId id="510" r:id="rId94"/>
    <p:sldId id="511" r:id="rId95"/>
    <p:sldId id="531" r:id="rId96"/>
    <p:sldId id="513" r:id="rId97"/>
    <p:sldId id="514" r:id="rId98"/>
    <p:sldId id="515" r:id="rId99"/>
    <p:sldId id="516" r:id="rId100"/>
    <p:sldId id="517" r:id="rId101"/>
    <p:sldId id="518" r:id="rId102"/>
    <p:sldId id="519" r:id="rId103"/>
    <p:sldId id="520" r:id="rId104"/>
    <p:sldId id="521" r:id="rId105"/>
    <p:sldId id="563" r:id="rId106"/>
    <p:sldId id="539" r:id="rId107"/>
    <p:sldId id="540" r:id="rId108"/>
    <p:sldId id="542" r:id="rId109"/>
    <p:sldId id="561" r:id="rId110"/>
    <p:sldId id="541" r:id="rId111"/>
    <p:sldId id="543" r:id="rId112"/>
    <p:sldId id="544" r:id="rId113"/>
    <p:sldId id="560" r:id="rId114"/>
    <p:sldId id="545" r:id="rId115"/>
    <p:sldId id="558" r:id="rId116"/>
    <p:sldId id="547" r:id="rId117"/>
    <p:sldId id="548" r:id="rId118"/>
    <p:sldId id="549" r:id="rId119"/>
    <p:sldId id="550" r:id="rId120"/>
    <p:sldId id="551" r:id="rId121"/>
    <p:sldId id="553" r:id="rId122"/>
    <p:sldId id="554" r:id="rId1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779CC93D-E52E-4D84-901B-11D7331DD495}">
          <p14:sldIdLst>
            <p14:sldId id="259"/>
          </p14:sldIdLst>
        </p14:section>
        <p14:section name="Přehled a cíle" id="{ABA716BF-3A5C-4ADB-94C9-CFEF84EBA240}">
          <p14:sldIdLst>
            <p14:sldId id="412"/>
            <p14:sldId id="413"/>
            <p14:sldId id="417"/>
            <p14:sldId id="415"/>
            <p14:sldId id="416"/>
            <p14:sldId id="414"/>
            <p14:sldId id="565"/>
            <p14:sldId id="423"/>
            <p14:sldId id="424"/>
            <p14:sldId id="425"/>
            <p14:sldId id="566"/>
            <p14:sldId id="426"/>
            <p14:sldId id="428"/>
            <p14:sldId id="430"/>
            <p14:sldId id="429"/>
            <p14:sldId id="434"/>
            <p14:sldId id="435"/>
            <p14:sldId id="439"/>
            <p14:sldId id="440"/>
            <p14:sldId id="441"/>
            <p14:sldId id="443"/>
            <p14:sldId id="570"/>
            <p14:sldId id="571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533"/>
            <p14:sldId id="535"/>
            <p14:sldId id="534"/>
            <p14:sldId id="572"/>
            <p14:sldId id="532"/>
            <p14:sldId id="573"/>
            <p14:sldId id="574"/>
            <p14:sldId id="463"/>
            <p14:sldId id="575"/>
            <p14:sldId id="522"/>
            <p14:sldId id="523"/>
            <p14:sldId id="524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555"/>
            <p14:sldId id="483"/>
            <p14:sldId id="484"/>
            <p14:sldId id="485"/>
            <p14:sldId id="498"/>
            <p14:sldId id="499"/>
            <p14:sldId id="500"/>
            <p14:sldId id="501"/>
            <p14:sldId id="502"/>
            <p14:sldId id="526"/>
            <p14:sldId id="537"/>
            <p14:sldId id="538"/>
            <p14:sldId id="525"/>
            <p14:sldId id="529"/>
            <p14:sldId id="536"/>
            <p14:sldId id="527"/>
            <p14:sldId id="503"/>
            <p14:sldId id="504"/>
            <p14:sldId id="530"/>
            <p14:sldId id="505"/>
            <p14:sldId id="506"/>
            <p14:sldId id="507"/>
            <p14:sldId id="508"/>
            <p14:sldId id="567"/>
            <p14:sldId id="509"/>
            <p14:sldId id="569"/>
            <p14:sldId id="568"/>
            <p14:sldId id="510"/>
            <p14:sldId id="511"/>
            <p14:sldId id="531"/>
            <p14:sldId id="513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563"/>
            <p14:sldId id="539"/>
            <p14:sldId id="540"/>
            <p14:sldId id="542"/>
            <p14:sldId id="561"/>
            <p14:sldId id="541"/>
            <p14:sldId id="543"/>
            <p14:sldId id="544"/>
            <p14:sldId id="560"/>
            <p14:sldId id="545"/>
            <p14:sldId id="558"/>
            <p14:sldId id="547"/>
            <p14:sldId id="548"/>
            <p14:sldId id="549"/>
            <p14:sldId id="550"/>
            <p14:sldId id="551"/>
            <p14:sldId id="553"/>
            <p14:sldId id="5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ED6"/>
    <a:srgbClr val="00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8" autoAdjust="0"/>
    <p:restoredTop sz="86459" autoAdjust="0"/>
  </p:normalViewPr>
  <p:slideViewPr>
    <p:cSldViewPr>
      <p:cViewPr varScale="1">
        <p:scale>
          <a:sx n="110" d="100"/>
          <a:sy n="110" d="100"/>
        </p:scale>
        <p:origin x="116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02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cs-CZ" sz="1200"/>
            </a:lvl1pPr>
          </a:lstStyle>
          <a:p>
            <a:endParaRPr lang="cs-C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cs-CZ" sz="1200"/>
            </a:lvl1pPr>
          </a:lstStyle>
          <a:p>
            <a:fld id="{D83FDC75-7F73-4A4A-A77C-09AADF00E0EA}" type="datetimeFigureOut">
              <a:rPr lang="cs-CZ" smtClean="0"/>
              <a:pPr/>
              <a:t>28.04.2022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cs-CZ" sz="1200"/>
            </a:lvl1pPr>
          </a:lstStyle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cs-CZ" sz="1200"/>
            </a:lvl1pPr>
          </a:lstStyle>
          <a:p>
            <a:fld id="{459226BF-1F13-42D3-80DC-373E7ADD1EB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8691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cs-CZ"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cs-CZ" sz="1200"/>
            </a:lvl1pPr>
          </a:lstStyle>
          <a:p>
            <a:fld id="{48AEF76B-3757-4A0B-AF93-28494465C1DD}" type="datetimeFigureOut">
              <a:pPr/>
              <a:t>28.04.2022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cs-CZ"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cs-CZ" sz="1200"/>
            </a:lvl1pPr>
          </a:lstStyle>
          <a:p>
            <a:fld id="{75693FD4-8F83-4EF7-AC3F-0DC0388986B0}" type="slidenum"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93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/>
            </a:pPr>
            <a:r>
              <a:rPr lang="cs-CZ" dirty="0"/>
              <a:t>Tuto šablonu lze použít jako počáteční soubor pro prezentaci výukových materiálů při práci ve skupině.</a:t>
            </a:r>
          </a:p>
          <a:p>
            <a:endParaRPr lang="cs-CZ" dirty="0"/>
          </a:p>
          <a:p>
            <a:pPr lvl="0"/>
            <a:r>
              <a:rPr lang="cs-CZ" sz="1200" b="1" dirty="0"/>
              <a:t>Oddíly</a:t>
            </a:r>
            <a:endParaRPr lang="cs-CZ" sz="1200" b="0" dirty="0"/>
          </a:p>
          <a:p>
            <a:pPr lvl="0"/>
            <a:r>
              <a:rPr lang="cs-CZ" sz="1200" b="0" dirty="0"/>
              <a:t>Po kliknutí na snímek pravým tlačítkem myši lze přidat oddíly.</a:t>
            </a:r>
            <a:r>
              <a:rPr lang="cs-CZ" sz="1200" b="0" baseline="0" dirty="0"/>
              <a:t> Oddíly mohou pomoci uspořádat snímky nebo usnadnit spolupráci mezi více autory.</a:t>
            </a:r>
            <a:endParaRPr lang="cs-CZ" sz="1200" b="0" dirty="0"/>
          </a:p>
          <a:p>
            <a:pPr lvl="0"/>
            <a:endParaRPr lang="cs-CZ" sz="1200" b="1" dirty="0"/>
          </a:p>
          <a:p>
            <a:pPr lvl="0"/>
            <a:r>
              <a:rPr lang="cs-CZ" sz="1200" b="1" dirty="0"/>
              <a:t>Poznámky</a:t>
            </a:r>
          </a:p>
          <a:p>
            <a:pPr lvl="0"/>
            <a:r>
              <a:rPr lang="cs-CZ" sz="1200" dirty="0"/>
              <a:t>Oddíl Poznámky použijte k zadání poznámek k doručení nebo dalších podrobností pro posluchače.</a:t>
            </a:r>
            <a:r>
              <a:rPr lang="cs-CZ" sz="1200" baseline="0" dirty="0"/>
              <a:t> Tyto poznámky lze zobrazit během prezentace. </a:t>
            </a:r>
          </a:p>
          <a:p>
            <a:pPr lvl="0">
              <a:buFontTx/>
              <a:buNone/>
            </a:pPr>
            <a:r>
              <a:rPr lang="cs-CZ" sz="1200" dirty="0"/>
              <a:t>Vezměte v úvahu velikost písma (důležité pro usnadnění, viditelnost, pořízení videozáznamu a online provoz).</a:t>
            </a:r>
          </a:p>
          <a:p>
            <a:pPr lvl="0"/>
            <a:endParaRPr lang="cs-CZ" sz="1200" dirty="0"/>
          </a:p>
          <a:p>
            <a:pPr lvl="0">
              <a:buFontTx/>
              <a:buNone/>
            </a:pPr>
            <a:r>
              <a:rPr lang="cs-CZ" sz="1200" b="1" dirty="0"/>
              <a:t>Sladěné barvy </a:t>
            </a:r>
          </a:p>
          <a:p>
            <a:pPr lvl="0">
              <a:buFontTx/>
              <a:buNone/>
            </a:pPr>
            <a:r>
              <a:rPr lang="cs-CZ" sz="1200" dirty="0"/>
              <a:t>Věnujte zvláštní pozornost obrázkům, grafům a textovým polím.</a:t>
            </a:r>
            <a:r>
              <a:rPr lang="cs-CZ" sz="1200" baseline="0" dirty="0"/>
              <a:t> </a:t>
            </a:r>
            <a:endParaRPr lang="cs-CZ" sz="1200" dirty="0"/>
          </a:p>
          <a:p>
            <a:pPr lvl="0"/>
            <a:r>
              <a:rPr lang="cs-CZ" sz="1200" dirty="0"/>
              <a:t>Zvažte, zda účastníci budou tisknout černobíle nebo ve </a:t>
            </a:r>
            <a:r>
              <a:rPr lang="cs-CZ" sz="1200" dirty="0" err="1"/>
              <a:t>stupních šedé</a:t>
            </a:r>
            <a:r>
              <a:rPr lang="cs-CZ" sz="1200" dirty="0"/>
              <a:t>. Provedením zkušebního tisku ověřte, zda barvy fungují správně při vytištění černobíle i ve </a:t>
            </a:r>
            <a:r>
              <a:rPr lang="cs-CZ" sz="1200" dirty="0" err="1"/>
              <a:t>stupních šedé</a:t>
            </a:r>
            <a:r>
              <a:rPr lang="cs-CZ" sz="1200" dirty="0"/>
              <a:t>.</a:t>
            </a:r>
          </a:p>
          <a:p>
            <a:pPr lvl="0">
              <a:buFontTx/>
              <a:buNone/>
            </a:pPr>
            <a:endParaRPr lang="cs-CZ" sz="1200" dirty="0"/>
          </a:p>
          <a:p>
            <a:pPr lvl="0">
              <a:buFontTx/>
              <a:buNone/>
            </a:pPr>
            <a:r>
              <a:rPr lang="cs-CZ" sz="1200" b="1" dirty="0"/>
              <a:t>Obrázky, tabulky a grafy</a:t>
            </a:r>
          </a:p>
          <a:p>
            <a:pPr lvl="0"/>
            <a:r>
              <a:rPr lang="cs-CZ" sz="1200" dirty="0"/>
              <a:t>Vsaďte na jednoduchost: pokud je to možné, použijte konzistentní a nerušivé styly a barvy.</a:t>
            </a:r>
          </a:p>
          <a:p>
            <a:pPr lvl="0"/>
            <a:r>
              <a:rPr lang="cs-CZ" sz="1200" dirty="0"/>
              <a:t>Označte popisky všechny grafy a tabulky.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213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cs-CZ" b="1" cap="small" baseline="0">
                <a:solidFill>
                  <a:srgbClr val="003300"/>
                </a:solidFill>
              </a:defRPr>
            </a:lvl1pPr>
          </a:lstStyle>
          <a:p>
            <a:r>
              <a:rPr kumimoji="0" lang="cs-CZ"/>
              <a:t>Po kliknutí lze upravit styl předlohy nadpisů.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cs-CZ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latinLnBrk="0" hangingPunct="1"/>
            <a:r>
              <a:rPr lang="cs-CZ"/>
              <a:t>Kliknutím lze upravit styl předlohy.</a:t>
            </a:r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 eaLnBrk="1" latinLnBrk="0" hangingPunct="1">
              <a:buNone/>
              <a:defRPr kumimoji="0" lang="cs-CZ" sz="2000" baseline="0"/>
            </a:lvl1pPr>
          </a:lstStyle>
          <a:p>
            <a:r>
              <a:rPr kumimoji="0" lang="cs-CZ"/>
              <a:t>Logo společnosti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28.04.2022</a:t>
            </a:fld>
            <a:endParaRPr kumimoji="0"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28.04.2022</a:t>
            </a:fld>
            <a:endParaRPr kumimoji="0"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uze pozad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pPr/>
              <a:t>28.04.2022</a:t>
            </a:fld>
            <a:endParaRPr kumimoji="0"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kumimoji="0"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68763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78363" y="1600200"/>
            <a:ext cx="407035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68763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78363" y="3938588"/>
            <a:ext cx="407035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98AFF-D89D-438E-8B7F-D96A79B7283E}" type="datetime1">
              <a:rPr lang="cs-CZ"/>
              <a:pPr>
                <a:defRPr/>
              </a:pPr>
              <a:t>28.04.2022</a:t>
            </a:fld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9DEDE-7E2F-4104-B499-38F9DC16261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4074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502635"/>
      </p:ext>
    </p:extLst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 eaLnBrk="1" latinLnBrk="0" hangingPunct="1">
              <a:defRPr kumimoji="0" lang="cs-CZ" sz="4000" b="1" cap="small" baseline="0">
                <a:solidFill>
                  <a:srgbClr val="003300"/>
                </a:solidFill>
              </a:defRPr>
            </a:lvl1pPr>
          </a:lstStyle>
          <a:p>
            <a:r>
              <a:rPr kumimoji="0" lang="cs-CZ" sz="3500"/>
              <a:t>Po kliknutí lze upravit styl předlohy nadpisů.</a:t>
            </a:r>
            <a:endParaRPr kumimoji="0"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28.04.2022</a:t>
            </a:fld>
            <a:endParaRPr kumimoji="0"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 eaLnBrk="1" latinLnBrk="0" hangingPunct="1">
              <a:buNone/>
              <a:defRPr kumimoji="0" lang="cs-CZ" sz="1800"/>
            </a:lvl1pPr>
          </a:lstStyle>
          <a:p>
            <a:r>
              <a:rPr kumimoji="0" lang="cs-CZ"/>
              <a:t>Logo společnosti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 eaLnBrk="1" latinLnBrk="0" hangingPunct="1">
              <a:defRPr kumimoji="0" lang="cs-CZ"/>
            </a:lvl1pPr>
          </a:lstStyle>
          <a:p>
            <a:r>
              <a:rPr kumimoji="0" lang="cs-CZ"/>
              <a:t>Po kliknutí lze upravit styl předlohy nadpisů.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cs-CZ" sz="3200">
                <a:latin typeface="+mn-lt"/>
              </a:defRPr>
            </a:lvl1pPr>
            <a:lvl2pPr eaLnBrk="1" latinLnBrk="0" hangingPunct="1">
              <a:defRPr kumimoji="0" lang="cs-CZ" sz="2800">
                <a:latin typeface="+mn-lt"/>
              </a:defRPr>
            </a:lvl2pPr>
            <a:lvl3pPr eaLnBrk="1" latinLnBrk="0" hangingPunct="1">
              <a:defRPr kumimoji="0" lang="cs-CZ" sz="2400">
                <a:latin typeface="+mn-lt"/>
              </a:defRPr>
            </a:lvl3pPr>
            <a:lvl4pPr eaLnBrk="1" latinLnBrk="0" hangingPunct="1">
              <a:defRPr kumimoji="0" lang="cs-CZ" sz="2400">
                <a:latin typeface="+mn-lt"/>
              </a:defRPr>
            </a:lvl4pPr>
            <a:lvl5pPr eaLnBrk="1" latinLnBrk="0" hangingPunct="1">
              <a:defRPr kumimoji="0" lang="cs-CZ" sz="2400">
                <a:latin typeface="+mn-lt"/>
              </a:defRPr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28.04.2022</a:t>
            </a:fld>
            <a:endParaRPr kumimoji="0"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eaLnBrk="1" latinLnBrk="0" hangingPunct="1">
              <a:defRPr kumimoji="0" lang="cs-CZ" sz="2800"/>
            </a:lvl1pPr>
            <a:lvl2pPr eaLnBrk="1" latinLnBrk="0" hangingPunct="1">
              <a:defRPr kumimoji="0" lang="cs-CZ" sz="2400"/>
            </a:lvl2pPr>
            <a:lvl3pPr eaLnBrk="1" latinLnBrk="0" hangingPunct="1">
              <a:defRPr kumimoji="0" lang="cs-CZ" sz="2000"/>
            </a:lvl3pPr>
            <a:lvl4pPr eaLnBrk="1" latinLnBrk="0" hangingPunct="1">
              <a:defRPr kumimoji="0" lang="cs-CZ" sz="1800"/>
            </a:lvl4pPr>
            <a:lvl5pPr eaLnBrk="1" latinLnBrk="0" hangingPunct="1">
              <a:defRPr kumimoji="0" lang="cs-CZ" sz="1800"/>
            </a:lvl5pPr>
            <a:lvl6pPr eaLnBrk="1" latinLnBrk="0" hangingPunct="1">
              <a:defRPr kumimoji="0" lang="cs-CZ" sz="1800"/>
            </a:lvl6pPr>
            <a:lvl7pPr eaLnBrk="1" latinLnBrk="0" hangingPunct="1">
              <a:defRPr kumimoji="0" lang="cs-CZ" sz="1800"/>
            </a:lvl7pPr>
            <a:lvl8pPr eaLnBrk="1" latinLnBrk="0" hangingPunct="1">
              <a:defRPr kumimoji="0" lang="cs-CZ" sz="1800"/>
            </a:lvl8pPr>
            <a:lvl9pPr eaLnBrk="1" latinLnBrk="0" hangingPunct="1">
              <a:defRPr kumimoji="0" lang="cs-CZ" sz="18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eaLnBrk="1" latinLnBrk="0" hangingPunct="1">
              <a:defRPr kumimoji="0" lang="cs-CZ" sz="2800"/>
            </a:lvl1pPr>
            <a:lvl2pPr eaLnBrk="1" latinLnBrk="0" hangingPunct="1">
              <a:defRPr kumimoji="0" lang="cs-CZ" sz="2400"/>
            </a:lvl2pPr>
            <a:lvl3pPr eaLnBrk="1" latinLnBrk="0" hangingPunct="1">
              <a:defRPr kumimoji="0" lang="cs-CZ" sz="2000"/>
            </a:lvl3pPr>
            <a:lvl4pPr eaLnBrk="1" latinLnBrk="0" hangingPunct="1">
              <a:defRPr kumimoji="0" lang="cs-CZ" sz="1800"/>
            </a:lvl4pPr>
            <a:lvl5pPr eaLnBrk="1" latinLnBrk="0" hangingPunct="1">
              <a:defRPr kumimoji="0" lang="cs-CZ" sz="1800"/>
            </a:lvl5pPr>
            <a:lvl6pPr eaLnBrk="1" latinLnBrk="0" hangingPunct="1">
              <a:defRPr kumimoji="0" lang="cs-CZ" sz="1800"/>
            </a:lvl6pPr>
            <a:lvl7pPr eaLnBrk="1" latinLnBrk="0" hangingPunct="1">
              <a:defRPr kumimoji="0" lang="cs-CZ" sz="1800"/>
            </a:lvl7pPr>
            <a:lvl8pPr eaLnBrk="1" latinLnBrk="0" hangingPunct="1">
              <a:defRPr kumimoji="0" lang="cs-CZ" sz="1800"/>
            </a:lvl8pPr>
            <a:lvl9pPr eaLnBrk="1" latinLnBrk="0" hangingPunct="1">
              <a:defRPr kumimoji="0" lang="cs-CZ" sz="18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28.04.2022</a:t>
            </a:fld>
            <a:endParaRPr kumimoji="0"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1" latinLnBrk="0" hangingPunct="1">
              <a:defRPr kumimoji="0" lang="cs-CZ"/>
            </a:lvl1pPr>
          </a:lstStyle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cs-CZ" sz="2400" b="1"/>
            </a:lvl1pPr>
            <a:lvl2pPr marL="457200" indent="0" eaLnBrk="1" latinLnBrk="0" hangingPunct="1">
              <a:buNone/>
              <a:defRPr kumimoji="0" lang="cs-CZ" sz="2000" b="1"/>
            </a:lvl2pPr>
            <a:lvl3pPr marL="914400" indent="0" eaLnBrk="1" latinLnBrk="0" hangingPunct="1">
              <a:buNone/>
              <a:defRPr kumimoji="0" lang="cs-CZ" sz="1800" b="1"/>
            </a:lvl3pPr>
            <a:lvl4pPr marL="1371600" indent="0" eaLnBrk="1" latinLnBrk="0" hangingPunct="1">
              <a:buNone/>
              <a:defRPr kumimoji="0" lang="cs-CZ" sz="1600" b="1"/>
            </a:lvl4pPr>
            <a:lvl5pPr marL="1828800" indent="0" eaLnBrk="1" latinLnBrk="0" hangingPunct="1">
              <a:buNone/>
              <a:defRPr kumimoji="0" lang="cs-CZ" sz="1600" b="1"/>
            </a:lvl5pPr>
            <a:lvl6pPr marL="2286000" indent="0" eaLnBrk="1" latinLnBrk="0" hangingPunct="1">
              <a:buNone/>
              <a:defRPr kumimoji="0" lang="cs-CZ" sz="1600" b="1"/>
            </a:lvl6pPr>
            <a:lvl7pPr marL="2743200" indent="0" eaLnBrk="1" latinLnBrk="0" hangingPunct="1">
              <a:buNone/>
              <a:defRPr kumimoji="0" lang="cs-CZ" sz="1600" b="1"/>
            </a:lvl7pPr>
            <a:lvl8pPr marL="3200400" indent="0" eaLnBrk="1" latinLnBrk="0" hangingPunct="1">
              <a:buNone/>
              <a:defRPr kumimoji="0" lang="cs-CZ" sz="1600" b="1"/>
            </a:lvl8pPr>
            <a:lvl9pPr marL="3657600" indent="0" eaLnBrk="1" latinLnBrk="0" hangingPunct="1">
              <a:buNone/>
              <a:defRPr kumimoji="0" lang="cs-CZ" sz="1600" b="1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eaLnBrk="1" latinLnBrk="0" hangingPunct="1">
              <a:defRPr kumimoji="0" lang="cs-CZ" sz="2400"/>
            </a:lvl1pPr>
            <a:lvl2pPr eaLnBrk="1" latinLnBrk="0" hangingPunct="1">
              <a:defRPr kumimoji="0" lang="cs-CZ" sz="2000"/>
            </a:lvl2pPr>
            <a:lvl3pPr eaLnBrk="1" latinLnBrk="0" hangingPunct="1">
              <a:defRPr kumimoji="0" lang="cs-CZ" sz="1800"/>
            </a:lvl3pPr>
            <a:lvl4pPr eaLnBrk="1" latinLnBrk="0" hangingPunct="1">
              <a:defRPr kumimoji="0" lang="cs-CZ" sz="1600"/>
            </a:lvl4pPr>
            <a:lvl5pPr eaLnBrk="1" latinLnBrk="0" hangingPunct="1">
              <a:defRPr kumimoji="0" lang="cs-CZ" sz="1600"/>
            </a:lvl5pPr>
            <a:lvl6pPr eaLnBrk="1" latinLnBrk="0" hangingPunct="1">
              <a:defRPr kumimoji="0" lang="cs-CZ" sz="1600"/>
            </a:lvl6pPr>
            <a:lvl7pPr eaLnBrk="1" latinLnBrk="0" hangingPunct="1">
              <a:defRPr kumimoji="0" lang="cs-CZ" sz="1600"/>
            </a:lvl7pPr>
            <a:lvl8pPr eaLnBrk="1" latinLnBrk="0" hangingPunct="1">
              <a:defRPr kumimoji="0" lang="cs-CZ" sz="1600"/>
            </a:lvl8pPr>
            <a:lvl9pPr eaLnBrk="1" latinLnBrk="0" hangingPunct="1">
              <a:defRPr kumimoji="0" lang="cs-CZ" sz="16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cs-CZ" sz="2400" b="1"/>
            </a:lvl1pPr>
            <a:lvl2pPr marL="457200" indent="0" eaLnBrk="1" latinLnBrk="0" hangingPunct="1">
              <a:buNone/>
              <a:defRPr kumimoji="0" lang="cs-CZ" sz="2000" b="1"/>
            </a:lvl2pPr>
            <a:lvl3pPr marL="914400" indent="0" eaLnBrk="1" latinLnBrk="0" hangingPunct="1">
              <a:buNone/>
              <a:defRPr kumimoji="0" lang="cs-CZ" sz="1800" b="1"/>
            </a:lvl3pPr>
            <a:lvl4pPr marL="1371600" indent="0" eaLnBrk="1" latinLnBrk="0" hangingPunct="1">
              <a:buNone/>
              <a:defRPr kumimoji="0" lang="cs-CZ" sz="1600" b="1"/>
            </a:lvl4pPr>
            <a:lvl5pPr marL="1828800" indent="0" eaLnBrk="1" latinLnBrk="0" hangingPunct="1">
              <a:buNone/>
              <a:defRPr kumimoji="0" lang="cs-CZ" sz="1600" b="1"/>
            </a:lvl5pPr>
            <a:lvl6pPr marL="2286000" indent="0" eaLnBrk="1" latinLnBrk="0" hangingPunct="1">
              <a:buNone/>
              <a:defRPr kumimoji="0" lang="cs-CZ" sz="1600" b="1"/>
            </a:lvl6pPr>
            <a:lvl7pPr marL="2743200" indent="0" eaLnBrk="1" latinLnBrk="0" hangingPunct="1">
              <a:buNone/>
              <a:defRPr kumimoji="0" lang="cs-CZ" sz="1600" b="1"/>
            </a:lvl7pPr>
            <a:lvl8pPr marL="3200400" indent="0" eaLnBrk="1" latinLnBrk="0" hangingPunct="1">
              <a:buNone/>
              <a:defRPr kumimoji="0" lang="cs-CZ" sz="1600" b="1"/>
            </a:lvl8pPr>
            <a:lvl9pPr marL="3657600" indent="0" eaLnBrk="1" latinLnBrk="0" hangingPunct="1">
              <a:buNone/>
              <a:defRPr kumimoji="0" lang="cs-CZ" sz="1600" b="1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eaLnBrk="1" latinLnBrk="0" hangingPunct="1">
              <a:defRPr kumimoji="0" lang="cs-CZ" sz="2400"/>
            </a:lvl1pPr>
            <a:lvl2pPr eaLnBrk="1" latinLnBrk="0" hangingPunct="1">
              <a:defRPr kumimoji="0" lang="cs-CZ" sz="2000"/>
            </a:lvl2pPr>
            <a:lvl3pPr eaLnBrk="1" latinLnBrk="0" hangingPunct="1">
              <a:defRPr kumimoji="0" lang="cs-CZ" sz="1800"/>
            </a:lvl3pPr>
            <a:lvl4pPr eaLnBrk="1" latinLnBrk="0" hangingPunct="1">
              <a:defRPr kumimoji="0" lang="cs-CZ" sz="1600"/>
            </a:lvl4pPr>
            <a:lvl5pPr eaLnBrk="1" latinLnBrk="0" hangingPunct="1">
              <a:defRPr kumimoji="0" lang="cs-CZ" sz="1600"/>
            </a:lvl5pPr>
            <a:lvl6pPr eaLnBrk="1" latinLnBrk="0" hangingPunct="1">
              <a:defRPr kumimoji="0" lang="cs-CZ" sz="1600"/>
            </a:lvl6pPr>
            <a:lvl7pPr eaLnBrk="1" latinLnBrk="0" hangingPunct="1">
              <a:defRPr kumimoji="0" lang="cs-CZ" sz="1600"/>
            </a:lvl7pPr>
            <a:lvl8pPr eaLnBrk="1" latinLnBrk="0" hangingPunct="1">
              <a:defRPr kumimoji="0" lang="cs-CZ" sz="1600"/>
            </a:lvl8pPr>
            <a:lvl9pPr eaLnBrk="1" latinLnBrk="0" hangingPunct="1">
              <a:defRPr kumimoji="0" lang="cs-CZ" sz="16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28.04.2022</a:t>
            </a:fld>
            <a:endParaRPr kumimoji="0"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eaLnBrk="1" latinLnBrk="0" hangingPunct="1">
              <a:defRPr kumimoji="0" lang="cs-CZ" sz="2000" b="1"/>
            </a:lvl1pPr>
          </a:lstStyle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eaLnBrk="1" latinLnBrk="0" hangingPunct="1">
              <a:defRPr kumimoji="0" lang="cs-CZ" sz="3200"/>
            </a:lvl1pPr>
            <a:lvl2pPr eaLnBrk="1" latinLnBrk="0" hangingPunct="1">
              <a:defRPr kumimoji="0" lang="cs-CZ" sz="2800"/>
            </a:lvl2pPr>
            <a:lvl3pPr eaLnBrk="1" latinLnBrk="0" hangingPunct="1">
              <a:defRPr kumimoji="0" lang="cs-CZ" sz="2400"/>
            </a:lvl3pPr>
            <a:lvl4pPr eaLnBrk="1" latinLnBrk="0" hangingPunct="1">
              <a:defRPr kumimoji="0" lang="cs-CZ" sz="2000"/>
            </a:lvl4pPr>
            <a:lvl5pPr eaLnBrk="1" latinLnBrk="0" hangingPunct="1">
              <a:defRPr kumimoji="0" lang="cs-CZ" sz="2000"/>
            </a:lvl5pPr>
            <a:lvl6pPr eaLnBrk="1" latinLnBrk="0" hangingPunct="1">
              <a:defRPr kumimoji="0" lang="cs-CZ" sz="2000"/>
            </a:lvl6pPr>
            <a:lvl7pPr eaLnBrk="1" latinLnBrk="0" hangingPunct="1">
              <a:defRPr kumimoji="0" lang="cs-CZ" sz="2000"/>
            </a:lvl7pPr>
            <a:lvl8pPr eaLnBrk="1" latinLnBrk="0" hangingPunct="1">
              <a:defRPr kumimoji="0" lang="cs-CZ" sz="2000"/>
            </a:lvl8pPr>
            <a:lvl9pPr eaLnBrk="1" latinLnBrk="0" hangingPunct="1">
              <a:defRPr kumimoji="0" lang="cs-CZ" sz="20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eaLnBrk="1" latinLnBrk="0" hangingPunct="1">
              <a:buNone/>
              <a:defRPr kumimoji="0" lang="cs-CZ" sz="1400"/>
            </a:lvl1pPr>
            <a:lvl2pPr marL="457200" indent="0" eaLnBrk="1" latinLnBrk="0" hangingPunct="1">
              <a:buNone/>
              <a:defRPr kumimoji="0" lang="cs-CZ" sz="1200"/>
            </a:lvl2pPr>
            <a:lvl3pPr marL="914400" indent="0" eaLnBrk="1" latinLnBrk="0" hangingPunct="1">
              <a:buNone/>
              <a:defRPr kumimoji="0" lang="cs-CZ" sz="1000"/>
            </a:lvl3pPr>
            <a:lvl4pPr marL="1371600" indent="0" eaLnBrk="1" latinLnBrk="0" hangingPunct="1">
              <a:buNone/>
              <a:defRPr kumimoji="0" lang="cs-CZ" sz="900"/>
            </a:lvl4pPr>
            <a:lvl5pPr marL="1828800" indent="0" eaLnBrk="1" latinLnBrk="0" hangingPunct="1">
              <a:buNone/>
              <a:defRPr kumimoji="0" lang="cs-CZ" sz="900"/>
            </a:lvl5pPr>
            <a:lvl6pPr marL="2286000" indent="0" eaLnBrk="1" latinLnBrk="0" hangingPunct="1">
              <a:buNone/>
              <a:defRPr kumimoji="0" lang="cs-CZ" sz="900"/>
            </a:lvl6pPr>
            <a:lvl7pPr marL="2743200" indent="0" eaLnBrk="1" latinLnBrk="0" hangingPunct="1">
              <a:buNone/>
              <a:defRPr kumimoji="0" lang="cs-CZ" sz="900"/>
            </a:lvl7pPr>
            <a:lvl8pPr marL="3200400" indent="0" eaLnBrk="1" latinLnBrk="0" hangingPunct="1">
              <a:buNone/>
              <a:defRPr kumimoji="0" lang="cs-CZ" sz="900"/>
            </a:lvl8pPr>
            <a:lvl9pPr marL="3657600" indent="0" eaLnBrk="1" latinLnBrk="0" hangingPunct="1">
              <a:buNone/>
              <a:defRPr kumimoji="0" lang="cs-CZ" sz="9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28.04.2022</a:t>
            </a:fld>
            <a:endParaRPr kumimoji="0"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cs-CZ" sz="2000" b="1"/>
            </a:lvl1pPr>
          </a:lstStyle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cs-CZ" sz="3200"/>
            </a:lvl1pPr>
            <a:lvl2pPr marL="457200" indent="0" eaLnBrk="1" latinLnBrk="0" hangingPunct="1">
              <a:buNone/>
              <a:defRPr kumimoji="0" lang="cs-CZ" sz="2800"/>
            </a:lvl2pPr>
            <a:lvl3pPr marL="914400" indent="0" eaLnBrk="1" latinLnBrk="0" hangingPunct="1">
              <a:buNone/>
              <a:defRPr kumimoji="0" lang="cs-CZ" sz="2400"/>
            </a:lvl3pPr>
            <a:lvl4pPr marL="1371600" indent="0" eaLnBrk="1" latinLnBrk="0" hangingPunct="1">
              <a:buNone/>
              <a:defRPr kumimoji="0" lang="cs-CZ" sz="2000"/>
            </a:lvl4pPr>
            <a:lvl5pPr marL="1828800" indent="0" eaLnBrk="1" latinLnBrk="0" hangingPunct="1">
              <a:buNone/>
              <a:defRPr kumimoji="0" lang="cs-CZ" sz="2000"/>
            </a:lvl5pPr>
            <a:lvl6pPr marL="2286000" indent="0" eaLnBrk="1" latinLnBrk="0" hangingPunct="1">
              <a:buNone/>
              <a:defRPr kumimoji="0" lang="cs-CZ" sz="2000"/>
            </a:lvl6pPr>
            <a:lvl7pPr marL="2743200" indent="0" eaLnBrk="1" latinLnBrk="0" hangingPunct="1">
              <a:buNone/>
              <a:defRPr kumimoji="0" lang="cs-CZ" sz="2000"/>
            </a:lvl7pPr>
            <a:lvl8pPr marL="3200400" indent="0" eaLnBrk="1" latinLnBrk="0" hangingPunct="1">
              <a:buNone/>
              <a:defRPr kumimoji="0" lang="cs-CZ" sz="2000"/>
            </a:lvl8pPr>
            <a:lvl9pPr marL="3657600" indent="0" eaLnBrk="1" latinLnBrk="0" hangingPunct="1">
              <a:buNone/>
              <a:defRPr kumimoji="0" lang="cs-CZ" sz="2000"/>
            </a:lvl9pPr>
          </a:lstStyle>
          <a:p>
            <a:pPr eaLnBrk="1" latinLnBrk="0" hangingPunct="1"/>
            <a:r>
              <a:rPr lang="cs-CZ"/>
              <a:t>Kliknutím na ikonu přidáte obrázek.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cs-CZ" sz="1400"/>
            </a:lvl1pPr>
            <a:lvl2pPr marL="457200" indent="0" eaLnBrk="1" latinLnBrk="0" hangingPunct="1">
              <a:buNone/>
              <a:defRPr kumimoji="0" lang="cs-CZ" sz="1200"/>
            </a:lvl2pPr>
            <a:lvl3pPr marL="914400" indent="0" eaLnBrk="1" latinLnBrk="0" hangingPunct="1">
              <a:buNone/>
              <a:defRPr kumimoji="0" lang="cs-CZ" sz="1000"/>
            </a:lvl3pPr>
            <a:lvl4pPr marL="1371600" indent="0" eaLnBrk="1" latinLnBrk="0" hangingPunct="1">
              <a:buNone/>
              <a:defRPr kumimoji="0" lang="cs-CZ" sz="900"/>
            </a:lvl4pPr>
            <a:lvl5pPr marL="1828800" indent="0" eaLnBrk="1" latinLnBrk="0" hangingPunct="1">
              <a:buNone/>
              <a:defRPr kumimoji="0" lang="cs-CZ" sz="900"/>
            </a:lvl5pPr>
            <a:lvl6pPr marL="2286000" indent="0" eaLnBrk="1" latinLnBrk="0" hangingPunct="1">
              <a:buNone/>
              <a:defRPr kumimoji="0" lang="cs-CZ" sz="900"/>
            </a:lvl6pPr>
            <a:lvl7pPr marL="2743200" indent="0" eaLnBrk="1" latinLnBrk="0" hangingPunct="1">
              <a:buNone/>
              <a:defRPr kumimoji="0" lang="cs-CZ" sz="900"/>
            </a:lvl7pPr>
            <a:lvl8pPr marL="3200400" indent="0" eaLnBrk="1" latinLnBrk="0" hangingPunct="1">
              <a:buNone/>
              <a:defRPr kumimoji="0" lang="cs-CZ" sz="900"/>
            </a:lvl8pPr>
            <a:lvl9pPr marL="3657600" indent="0" eaLnBrk="1" latinLnBrk="0" hangingPunct="1">
              <a:buNone/>
              <a:defRPr kumimoji="0" lang="cs-CZ" sz="9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28.04.2022</a:t>
            </a:fld>
            <a:endParaRPr kumimoji="0"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28.04.2022</a:t>
            </a:fld>
            <a:endParaRPr kumimoji="0"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28.04.2022</a:t>
            </a:fld>
            <a:endParaRPr kumimoji="0"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cs-CZ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B281C-5159-4971-8228-52B9A72E9ED2}" type="datetimeFigureOut">
              <a:pPr/>
              <a:t>28.04.2022</a:t>
            </a:fld>
            <a:endParaRPr kumimoji="0"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cs-CZ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cs-CZ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54" r:id="rId10"/>
    <p:sldLayoutId id="2147483655" r:id="rId11"/>
    <p:sldLayoutId id="2147483663" r:id="rId12"/>
    <p:sldLayoutId id="2147483664" r:id="rId13"/>
    <p:sldLayoutId id="2147483665" r:id="rId14"/>
  </p:sldLayoutIdLst>
  <p:transition spd="slow">
    <p:wipe dir="d"/>
  </p:transition>
  <p:txStyles>
    <p:titleStyle>
      <a:lvl1pPr algn="l" defTabSz="914400" rtl="0" eaLnBrk="1" latinLnBrk="0" hangingPunct="1">
        <a:spcBef>
          <a:spcPct val="0"/>
        </a:spcBef>
        <a:buNone/>
        <a:defRPr kumimoji="0" lang="cs-CZ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cs-CZ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cs-CZ"/>
      </a:defPPr>
      <a:lvl1pPr marL="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71600" y="1340768"/>
            <a:ext cx="8064896" cy="1470025"/>
          </a:xfrm>
        </p:spPr>
        <p:txBody>
          <a:bodyPr>
            <a:noAutofit/>
          </a:bodyPr>
          <a:lstStyle/>
          <a:p>
            <a:r>
              <a:rPr lang="cs-CZ" sz="3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Patologie kůže</a:t>
            </a:r>
            <a:br>
              <a:rPr lang="cs-CZ" sz="3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3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sliznic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23928" y="4509120"/>
            <a:ext cx="4772528" cy="990600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+mn-lt"/>
              </a:rPr>
              <a:t>Lukáš Velecký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makroskopicky červená ložiska, papuly, vezikuly, po prasknutí i ulcerace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histologicky pozoruje spongiózu, s viditelným rozšířením intercelulárních spojů epidermis</a:t>
            </a:r>
          </a:p>
          <a:p>
            <a:pPr marL="180975" indent="-180975"/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perivaskulárně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lymfocytární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celulizace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edém, příměs neutrofilů/eozinofilů dle etiologie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 chronicity tzv.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lichenifikace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3339271"/>
      </p:ext>
    </p:extLst>
  </p:cSld>
  <p:clrMapOvr>
    <a:masterClrMapping/>
  </p:clrMapOvr>
  <p:transition spd="slow">
    <p:wipe dir="d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Nodulární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maligní melanom </a:t>
            </a:r>
          </a:p>
        </p:txBody>
      </p:sp>
      <p:sp>
        <p:nvSpPr>
          <p:cNvPr id="144387" name="Zástupný symbol pro obsah 3"/>
          <p:cNvSpPr>
            <a:spLocks noGrp="1"/>
          </p:cNvSpPr>
          <p:nvPr>
            <p:ph idx="4294967295"/>
          </p:nvPr>
        </p:nvSpPr>
        <p:spPr>
          <a:xfrm>
            <a:off x="762000" y="1600200"/>
            <a:ext cx="8077200" cy="5069160"/>
          </a:xfrm>
        </p:spPr>
        <p:txBody>
          <a:bodyPr>
            <a:noAutofit/>
          </a:bodyPr>
          <a:lstStyle/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růstová zóna je v dermis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 eaLnBrk="1" hangingPunct="1">
              <a:lnSpc>
                <a:spcPct val="8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metastázuje,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závislosti na prognostických  faktorech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0" dirty="0">
                <a:latin typeface="Arial" panose="020B0604020202020204" pitchFamily="34" charset="0"/>
                <a:cs typeface="Arial" panose="020B0604020202020204" pitchFamily="34" charset="0"/>
              </a:rPr>
              <a:t>nejprve do uzlin, pak hematogenně do kteréhokoliv  orgánu 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b="0" dirty="0">
                <a:latin typeface="Arial" panose="020B0604020202020204" pitchFamily="34" charset="0"/>
                <a:cs typeface="Arial" panose="020B0604020202020204" pitchFamily="34" charset="0"/>
              </a:rPr>
              <a:t> radikální excize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makro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b="0" dirty="0">
                <a:latin typeface="Arial" panose="020B0604020202020204" pitchFamily="34" charset="0"/>
                <a:cs typeface="Arial" panose="020B0604020202020204" pitchFamily="34" charset="0"/>
              </a:rPr>
              <a:t>různě barevný </a:t>
            </a:r>
            <a:r>
              <a:rPr lang="cs-CZ" altLang="cs-CZ" b="0" dirty="0" err="1">
                <a:latin typeface="Arial" panose="020B0604020202020204" pitchFamily="34" charset="0"/>
                <a:cs typeface="Arial" panose="020B0604020202020204" pitchFamily="34" charset="0"/>
              </a:rPr>
              <a:t>nodulus</a:t>
            </a:r>
            <a:endParaRPr lang="cs-CZ" altLang="cs-CZ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mikro: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0" dirty="0">
                <a:latin typeface="Arial" panose="020B0604020202020204" pitchFamily="34" charset="0"/>
                <a:cs typeface="Arial" panose="020B0604020202020204" pitchFamily="34" charset="0"/>
              </a:rPr>
              <a:t>nádorové melanocyty tvoří v dermis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0" dirty="0">
                <a:latin typeface="Arial" panose="020B0604020202020204" pitchFamily="34" charset="0"/>
                <a:cs typeface="Arial" panose="020B0604020202020204" pitchFamily="34" charset="0"/>
              </a:rPr>
              <a:t>různě objemný uzel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nádorové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bb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nejčastěji epiteloidního vzhledu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chybí maturace směrem ke spodině léze</a:t>
            </a:r>
          </a:p>
        </p:txBody>
      </p:sp>
    </p:spTree>
    <p:extLst>
      <p:ext uri="{BB962C8B-B14F-4D97-AF65-F5344CB8AC3E}">
        <p14:creationId xmlns:p14="http://schemas.microsoft.com/office/powerpoint/2010/main" val="2996435587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mm-nodul-799-93-he-1,25x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1498600"/>
            <a:ext cx="70739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Text Box 4"/>
          <p:cNvSpPr txBox="1">
            <a:spLocks noChangeArrowheads="1"/>
          </p:cNvSpPr>
          <p:nvPr/>
        </p:nvSpPr>
        <p:spPr bwMode="auto">
          <a:xfrm>
            <a:off x="1035050" y="5383125"/>
            <a:ext cx="6419578" cy="63402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Rozsáhlý tumor zasahující do tukové tkáně, bez výrazné horizontální složky;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fokálně výrazná tvorba melaninu</a:t>
            </a:r>
            <a:endParaRPr lang="en-US" sz="16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629163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cs-CZ" sz="3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Nodulární</a:t>
            </a:r>
            <a:r>
              <a:rPr lang="cs-CZ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maligní melanom</a:t>
            </a:r>
          </a:p>
        </p:txBody>
      </p:sp>
    </p:spTree>
    <p:extLst>
      <p:ext uri="{BB962C8B-B14F-4D97-AF65-F5344CB8AC3E}">
        <p14:creationId xmlns:p14="http://schemas.microsoft.com/office/powerpoint/2010/main" val="3563922998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Obrázek 4" descr="MM2, 100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571625"/>
            <a:ext cx="6288087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Text Box 4"/>
          <p:cNvSpPr txBox="1">
            <a:spLocks noChangeArrowheads="1"/>
          </p:cNvSpPr>
          <p:nvPr/>
        </p:nvSpPr>
        <p:spPr bwMode="auto">
          <a:xfrm>
            <a:off x="1224642" y="5905500"/>
            <a:ext cx="3960812" cy="4000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Fokálně výrazná tvorba melaninu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683568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cs-CZ" sz="3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Nodulární</a:t>
            </a:r>
            <a:r>
              <a:rPr lang="cs-CZ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maligní melanom </a:t>
            </a:r>
          </a:p>
        </p:txBody>
      </p:sp>
    </p:spTree>
    <p:extLst>
      <p:ext uri="{BB962C8B-B14F-4D97-AF65-F5344CB8AC3E}">
        <p14:creationId xmlns:p14="http://schemas.microsoft.com/office/powerpoint/2010/main" val="1239737090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Obrázek 6" descr="MM3, 400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00188"/>
            <a:ext cx="4716463" cy="3551237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59" name="Obrázek 9" descr="MM4, 400x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643188"/>
            <a:ext cx="4787900" cy="360521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659" name="Text Box 4"/>
          <p:cNvSpPr txBox="1">
            <a:spLocks noChangeArrowheads="1"/>
          </p:cNvSpPr>
          <p:nvPr/>
        </p:nvSpPr>
        <p:spPr bwMode="auto">
          <a:xfrm>
            <a:off x="785813" y="5429250"/>
            <a:ext cx="4768850" cy="4000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Atypické </a:t>
            </a:r>
            <a:r>
              <a:rPr lang="cs-CZ" sz="2000" b="0" i="0" dirty="0" err="1">
                <a:solidFill>
                  <a:schemeClr val="tx1"/>
                </a:solidFill>
                <a:latin typeface="+mn-lt"/>
              </a:rPr>
              <a:t>melanoblasty</a:t>
            </a:r>
            <a:r>
              <a:rPr lang="cs-CZ" sz="2000" b="0" i="0" dirty="0">
                <a:solidFill>
                  <a:schemeClr val="tx1"/>
                </a:solidFill>
                <a:latin typeface="+mn-lt"/>
              </a:rPr>
              <a:t>, nápadná jadérka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701675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cs-CZ" sz="3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Nodulární</a:t>
            </a:r>
            <a:r>
              <a:rPr lang="cs-CZ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maligní melanom </a:t>
            </a:r>
          </a:p>
        </p:txBody>
      </p:sp>
    </p:spTree>
    <p:extLst>
      <p:ext uri="{BB962C8B-B14F-4D97-AF65-F5344CB8AC3E}">
        <p14:creationId xmlns:p14="http://schemas.microsoft.com/office/powerpoint/2010/main" val="4195268360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27584" y="260648"/>
            <a:ext cx="80772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metastázy v játrech</a:t>
            </a:r>
          </a:p>
        </p:txBody>
      </p:sp>
      <p:pic>
        <p:nvPicPr>
          <p:cNvPr id="148483" name="Obrázek 6" descr="mts MMjátr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643063"/>
            <a:ext cx="8020050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781983"/>
      </p:ext>
    </p:extLst>
  </p:cSld>
  <p:clrMapOvr>
    <a:masterClrMapping/>
  </p:clrMapOvr>
  <p:transition spd="slow">
    <p:wipe dir="d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endParaRPr lang="cs-CZ" sz="3600" dirty="0"/>
          </a:p>
          <a:p>
            <a:pPr marL="0" indent="0" algn="ctr">
              <a:buNone/>
            </a:pPr>
            <a:r>
              <a:rPr lang="cs-CZ" sz="3600" dirty="0"/>
              <a:t>	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Postižení sliznic</a:t>
            </a:r>
          </a:p>
        </p:txBody>
      </p:sp>
    </p:spTree>
    <p:extLst>
      <p:ext uri="{BB962C8B-B14F-4D97-AF65-F5344CB8AC3E}">
        <p14:creationId xmlns:p14="http://schemas.microsoft.com/office/powerpoint/2010/main" val="1187585622"/>
      </p:ext>
    </p:extLst>
  </p:cSld>
  <p:clrMapOvr>
    <a:masterClrMapping/>
  </p:clrMapOvr>
  <p:transition spd="slow">
    <p:wipe dir="d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BAA393-5494-4E9D-81BE-585B7553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Záněty sliznic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E7B38D-A674-4609-AF8A-8C15D84F3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stomatitida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gingivitida</a:t>
            </a:r>
          </a:p>
          <a:p>
            <a:pPr marL="180975" indent="-180975"/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cheilitida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glositida </a:t>
            </a: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vznik:</a:t>
            </a:r>
          </a:p>
          <a:p>
            <a:pPr marL="180975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mechanická traumatizace</a:t>
            </a:r>
          </a:p>
          <a:p>
            <a:pPr marL="180975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tlak zubních protéz</a:t>
            </a:r>
          </a:p>
          <a:p>
            <a:pPr marL="180975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chemické vlivy</a:t>
            </a:r>
          </a:p>
          <a:p>
            <a:pPr marL="180975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alergická reakce na potraviny, viry, bakterie, …</a:t>
            </a:r>
          </a:p>
        </p:txBody>
      </p:sp>
    </p:spTree>
    <p:extLst>
      <p:ext uri="{BB962C8B-B14F-4D97-AF65-F5344CB8AC3E}">
        <p14:creationId xmlns:p14="http://schemas.microsoft.com/office/powerpoint/2010/main" val="1865713201"/>
      </p:ext>
    </p:extLst>
  </p:cSld>
  <p:clrMapOvr>
    <a:masterClrMapping/>
  </p:clrMapOvr>
  <p:transition spd="slow">
    <p:wipe dir="d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8E903-4EB4-44ED-91FE-FEF183432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Puchýřnaté záněty (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stomatitis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vesiculosa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D2446C-3E42-4A39-8C44-AD994593E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1463" indent="-271463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často virová etiologie </a:t>
            </a:r>
          </a:p>
          <a:p>
            <a:pPr marL="671513" lvl="1" indent="-271463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HSV</a:t>
            </a:r>
          </a:p>
          <a:p>
            <a:pPr marL="671513" lvl="1" indent="-271463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varicella-zoster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virus</a:t>
            </a:r>
          </a:p>
          <a:p>
            <a:pPr marL="671513" lvl="1" indent="-271463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CMV</a:t>
            </a:r>
          </a:p>
          <a:p>
            <a:pPr marL="671513" lvl="1" indent="-271463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autoimunitně podmíněné </a:t>
            </a:r>
          </a:p>
          <a:p>
            <a:pPr marL="671513" lvl="1" indent="-271463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pemfigus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1513" lvl="1" indent="-271463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bulózní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pemfigoid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671513" lvl="1" indent="-271463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dermatitis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herpetiformis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111395"/>
      </p:ext>
    </p:extLst>
  </p:cSld>
  <p:clrMapOvr>
    <a:masterClrMapping/>
  </p:clrMapOvr>
  <p:transition spd="slow">
    <p:wipe dir="d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37997E-DAE5-4888-AB3F-5C27A05EF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Aftová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stomatitida (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stomatitis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aphtosa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9CD009-C196-4B6E-9E31-D4C9DE7C2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596413"/>
            <a:ext cx="8202488" cy="4297363"/>
          </a:xfrm>
        </p:spPr>
        <p:txBody>
          <a:bodyPr>
            <a:normAutofit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tvorba aft (vřídků), ty se rozpadají a vznikají plošné eroze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solitární či mnohočetná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etiologie ? možná zkřížená reakce na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St.sanguis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, predisponující faktory jako karence B12, stres, alergie, těhotenství,…</a:t>
            </a:r>
          </a:p>
        </p:txBody>
      </p:sp>
    </p:spTree>
    <p:extLst>
      <p:ext uri="{BB962C8B-B14F-4D97-AF65-F5344CB8AC3E}">
        <p14:creationId xmlns:p14="http://schemas.microsoft.com/office/powerpoint/2010/main" val="2784676729"/>
      </p:ext>
    </p:extLst>
  </p:cSld>
  <p:clrMapOvr>
    <a:masterClrMapping/>
  </p:clrMapOvr>
  <p:transition spd="slow">
    <p:wipe dir="d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E9A8D3-A11B-42AC-9188-E47287DC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Image result for stomatitis aphthosa">
            <a:extLst>
              <a:ext uri="{FF2B5EF4-FFF2-40B4-BE49-F238E27FC236}">
                <a16:creationId xmlns:a16="http://schemas.microsoft.com/office/drawing/2014/main" id="{9EC26B98-9EBD-4412-8B42-44E6A7B5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93" y="1196752"/>
            <a:ext cx="6492213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82779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77200" cy="1143000"/>
          </a:xfrm>
        </p:spPr>
        <p:txBody>
          <a:bodyPr>
            <a:normAutofit/>
          </a:bodyPr>
          <a:lstStyle/>
          <a:p>
            <a:r>
              <a:rPr lang="cs-CZ" sz="3600" dirty="0"/>
              <a:t>Akutní </a:t>
            </a:r>
            <a:r>
              <a:rPr lang="cs-CZ" sz="3600" dirty="0" err="1"/>
              <a:t>spongiotická</a:t>
            </a:r>
            <a:r>
              <a:rPr lang="cs-CZ" sz="3600" dirty="0"/>
              <a:t> ekzém dermatitida</a:t>
            </a:r>
          </a:p>
        </p:txBody>
      </p:sp>
      <p:pic>
        <p:nvPicPr>
          <p:cNvPr id="5122" name="Picture 2" descr="Výsledek obrázku pro acute dermatiti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768752" cy="46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613898"/>
      </p:ext>
    </p:extLst>
  </p:cSld>
  <p:clrMapOvr>
    <a:masterClrMapping/>
  </p:clrMapOvr>
  <p:transition spd="slow">
    <p:wipe dir="d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4CC87-3BC7-4016-9D6E-F6B2A7006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Herpes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labialis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73C7B0-F020-4B37-8970-4634B1524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opar</a:t>
            </a:r>
          </a:p>
          <a:p>
            <a:pPr marL="180975" indent="-180975"/>
            <a:r>
              <a:rPr lang="cs-CZ" sz="2400" dirty="0"/>
              <a:t>HSV-1 (obličej, rty), naopak HSV-2 postihuje spíše genitál</a:t>
            </a:r>
          </a:p>
        </p:txBody>
      </p:sp>
      <p:pic>
        <p:nvPicPr>
          <p:cNvPr id="11266" name="Picture 2" descr="Image result for herpes labialis">
            <a:extLst>
              <a:ext uri="{FF2B5EF4-FFF2-40B4-BE49-F238E27FC236}">
                <a16:creationId xmlns:a16="http://schemas.microsoft.com/office/drawing/2014/main" id="{48BD7122-EC66-4615-A2AD-F6BF45FE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80" y="2886823"/>
            <a:ext cx="4932040" cy="369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090718"/>
      </p:ext>
    </p:extLst>
  </p:cSld>
  <p:clrMapOvr>
    <a:masterClrMapping/>
  </p:clrMapOvr>
  <p:transition spd="slow">
    <p:wipe dir="d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8936F-DF59-49D1-9209-35A7CFD1B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Ulcerózní stomatitida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DFF39D-6B95-4BA6-BA84-1C9FB1FC7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hererogenní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skupina</a:t>
            </a:r>
          </a:p>
          <a:p>
            <a:pPr marL="452438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polékové reakce</a:t>
            </a:r>
          </a:p>
          <a:p>
            <a:pPr marL="452438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kontaktní alergie</a:t>
            </a:r>
          </a:p>
          <a:p>
            <a:pPr marL="452438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nádory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dlaždicobuněčný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karcinom,…)</a:t>
            </a:r>
          </a:p>
          <a:p>
            <a:pPr marL="452438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granulomatóza s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polyangitidou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Wegenerova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2438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TBC, syfilis, SLE,…</a:t>
            </a:r>
          </a:p>
        </p:txBody>
      </p:sp>
    </p:spTree>
    <p:extLst>
      <p:ext uri="{BB962C8B-B14F-4D97-AF65-F5344CB8AC3E}">
        <p14:creationId xmlns:p14="http://schemas.microsoft.com/office/powerpoint/2010/main" val="3400906400"/>
      </p:ext>
    </p:extLst>
  </p:cSld>
  <p:clrMapOvr>
    <a:masterClrMapping/>
  </p:clrMapOvr>
  <p:transition spd="slow">
    <p:wipe dir="d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63DA42-18FA-4125-92AE-D7FB7F777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Chronické záněty dutiny ústní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FC4221-9E8B-4C06-8ED2-A1E324DE2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chronická gingivitida 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etiologicky: DM, zubní kámen, protézy, i v těhotenství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hypertrofická forma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tzv</a:t>
            </a:r>
            <a:r>
              <a:rPr 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. epulis:</a:t>
            </a:r>
          </a:p>
          <a:p>
            <a:pPr marL="0" indent="36195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fibroidní</a:t>
            </a:r>
          </a:p>
          <a:p>
            <a:pPr marL="542925" indent="-180975">
              <a:buFontTx/>
              <a:buChar char="-"/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obrovskobuněčná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9050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granulomatózní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(zánětlivý granulom)</a:t>
            </a:r>
          </a:p>
          <a:p>
            <a:pPr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atrofická glositida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papily jazyka vyhlazené, jazyk má červenou barvu (např. u spály)</a:t>
            </a:r>
          </a:p>
        </p:txBody>
      </p:sp>
    </p:spTree>
    <p:extLst>
      <p:ext uri="{BB962C8B-B14F-4D97-AF65-F5344CB8AC3E}">
        <p14:creationId xmlns:p14="http://schemas.microsoft.com/office/powerpoint/2010/main" val="583997511"/>
      </p:ext>
    </p:extLst>
  </p:cSld>
  <p:clrMapOvr>
    <a:masterClrMapping/>
  </p:clrMapOvr>
  <p:transition spd="slow">
    <p:wipe dir="d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B5BDA4-C483-4730-BAAB-637DA8AD1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Image result for epulis">
            <a:extLst>
              <a:ext uri="{FF2B5EF4-FFF2-40B4-BE49-F238E27FC236}">
                <a16:creationId xmlns:a16="http://schemas.microsoft.com/office/drawing/2014/main" id="{D2E5C44C-49B5-4C47-A6A4-E090D094B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89" y="1772816"/>
            <a:ext cx="6391622" cy="420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969132"/>
      </p:ext>
    </p:extLst>
  </p:cSld>
  <p:clrMapOvr>
    <a:masterClrMapping/>
  </p:clrMapOvr>
  <p:transition spd="slow">
    <p:wipe dir="d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32E1E-4066-4937-91C9-6A9F4B6F4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5EB0A59-4EFA-4E1E-8DD8-B43F2A435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1463" indent="-271463"/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Koplikovy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skvrny</a:t>
            </a:r>
          </a:p>
          <a:p>
            <a:pPr marL="452438" indent="-180975">
              <a:buFontTx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tvářová sliznice, 1-2 dny před spalničkovým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exantémem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438" indent="-180975">
              <a:buFontTx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červená ložiska, v centru bělavá s nekrotickou sliznicí</a:t>
            </a:r>
          </a:p>
          <a:p>
            <a:pPr marL="452438" indent="-180975">
              <a:buFontTx/>
              <a:buChar char="-"/>
            </a:pP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Soor (moučnivka)</a:t>
            </a:r>
          </a:p>
          <a:p>
            <a:pPr marL="452438" indent="-180975">
              <a:buFontTx/>
              <a:buChar char="-"/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Candica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albicans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komplikace těžkých chorob, generalizace</a:t>
            </a:r>
          </a:p>
          <a:p>
            <a:pPr marL="614363">
              <a:buFontTx/>
              <a:buChar char="-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Povleklý jazyk</a:t>
            </a:r>
          </a:p>
          <a:p>
            <a:pPr marL="271463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u nemocných kteří nepřijímají potravu (deskvamovaný epitel)</a:t>
            </a:r>
          </a:p>
        </p:txBody>
      </p:sp>
    </p:spTree>
    <p:extLst>
      <p:ext uri="{BB962C8B-B14F-4D97-AF65-F5344CB8AC3E}">
        <p14:creationId xmlns:p14="http://schemas.microsoft.com/office/powerpoint/2010/main" val="1840759845"/>
      </p:ext>
    </p:extLst>
  </p:cSld>
  <p:clrMapOvr>
    <a:masterClrMapping/>
  </p:clrMapOvr>
  <p:transition spd="slow">
    <p:wipe dir="d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0FF5C6D-0558-40C1-834C-AFC012881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196752"/>
            <a:ext cx="3778404" cy="4729411"/>
          </a:xfrm>
        </p:spPr>
      </p:pic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EDF1CEA9-DFAE-495C-BD2F-EC37792ADB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97" y="1196752"/>
            <a:ext cx="4382008" cy="47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8336"/>
      </p:ext>
    </p:extLst>
  </p:cSld>
  <p:clrMapOvr>
    <a:masterClrMapping/>
  </p:clrMapOvr>
  <p:transition spd="slow">
    <p:wipe dir="d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Leukoplakie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1596413"/>
            <a:ext cx="8274496" cy="4928931"/>
          </a:xfrm>
        </p:spPr>
        <p:txBody>
          <a:bodyPr>
            <a:normAutofit fontScale="62500" lnSpcReduction="20000"/>
          </a:bodyPr>
          <a:lstStyle/>
          <a:p>
            <a:pPr marL="180975" indent="-180975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bílé plošky, zpravidla &gt;5mm, na sliznicích, nelze je jednoduše odstranit</a:t>
            </a:r>
          </a:p>
          <a:p>
            <a:pPr marL="180975" indent="-180975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nejčastěji bukální sliznice, dáseň, změny na spodině dutiny ústní častěji skrývají dysplazii</a:t>
            </a:r>
          </a:p>
          <a:p>
            <a:pPr marL="180975" indent="-180975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typicky starší lidí (40+), v anamnéze alkohol, kouření, špatně padnoucí protézy (chronické dráždění), často HPV. </a:t>
            </a:r>
          </a:p>
          <a:p>
            <a:pPr marL="180975" indent="-180975">
              <a:lnSpc>
                <a:spcPct val="170000"/>
              </a:lnSpc>
            </a:pPr>
            <a:r>
              <a:rPr lang="cs-CZ" sz="2900" b="1" dirty="0">
                <a:latin typeface="Arial" panose="020B0604020202020204" pitchFamily="34" charset="0"/>
                <a:cs typeface="Arial" panose="020B0604020202020204" pitchFamily="34" charset="0"/>
              </a:rPr>
              <a:t>klinicky nespecifická změna, nutná histologie !!!</a:t>
            </a:r>
          </a:p>
          <a:p>
            <a:pPr marL="180975" indent="-180975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podkladem zvýšené rohovatění</a:t>
            </a:r>
          </a:p>
          <a:p>
            <a:pPr marL="180975" indent="-180975">
              <a:lnSpc>
                <a:spcPct val="170000"/>
              </a:lnSpc>
            </a:pPr>
            <a:r>
              <a:rPr lang="cs-CZ" sz="2900" dirty="0" err="1">
                <a:latin typeface="Arial" panose="020B0604020202020204" pitchFamily="34" charset="0"/>
                <a:cs typeface="Arial" panose="020B0604020202020204" pitchFamily="34" charset="0"/>
              </a:rPr>
              <a:t>dif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 dg. : kandidózy, zánětlivé změny - </a:t>
            </a:r>
            <a:r>
              <a:rPr lang="cs-CZ" sz="2900" dirty="0" err="1">
                <a:latin typeface="Arial" panose="020B0604020202020204" pitchFamily="34" charset="0"/>
                <a:cs typeface="Arial" panose="020B0604020202020204" pitchFamily="34" charset="0"/>
              </a:rPr>
              <a:t>lichenoidní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 stomatitida, orální </a:t>
            </a:r>
            <a:r>
              <a:rPr lang="cs-CZ" sz="2900" dirty="0" err="1">
                <a:latin typeface="Arial" panose="020B0604020202020204" pitchFamily="34" charset="0"/>
                <a:cs typeface="Arial" panose="020B0604020202020204" pitchFamily="34" charset="0"/>
              </a:rPr>
              <a:t>lichen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900" dirty="0" err="1">
                <a:latin typeface="Arial" panose="020B0604020202020204" pitchFamily="34" charset="0"/>
                <a:cs typeface="Arial" panose="020B0604020202020204" pitchFamily="34" charset="0"/>
              </a:rPr>
              <a:t>planus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, i léze prekancerózní (dysplazie), in </a:t>
            </a:r>
            <a:r>
              <a:rPr lang="cs-CZ" sz="2900" dirty="0" err="1">
                <a:latin typeface="Arial" panose="020B0604020202020204" pitchFamily="34" charset="0"/>
                <a:cs typeface="Arial" panose="020B0604020202020204" pitchFamily="34" charset="0"/>
              </a:rPr>
              <a:t>situ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 či invazivní karcinom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91680" y="292494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38028"/>
      </p:ext>
    </p:extLst>
  </p:cSld>
  <p:clrMapOvr>
    <a:masterClrMapping/>
  </p:clrMapOvr>
  <p:transition spd="slow">
    <p:wipe dir="d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220213"/>
            <a:ext cx="8077200" cy="1143000"/>
          </a:xfrm>
        </p:spPr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Leukoplakie</a:t>
            </a:r>
          </a:p>
        </p:txBody>
      </p:sp>
      <p:pic>
        <p:nvPicPr>
          <p:cNvPr id="45058" name="Picture 2" descr="https://www.mayoclinic.org/-/media/kcms/gbs/patient-consumer/images/2013/11/15/17/40/ds01089_-ds00458_im00216_de7_leukoplakiathu_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844824"/>
            <a:ext cx="6019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658682"/>
      </p:ext>
    </p:extLst>
  </p:cSld>
  <p:clrMapOvr>
    <a:masterClrMapping/>
  </p:clrMapOvr>
  <p:transition spd="slow">
    <p:wipe dir="d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Erytroplakie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erytroplazie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rythroplakia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(dysplastic leukoplakia)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červeně zbarvená ložiska, zvýšená či naopak snížená oproti okolní sliznici, asociovaná často s atypickými epiteliálními změnami, epitel často atrofický, barva je dána vaskularizací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histologicky častěji obsahuje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dysplatické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změny či hůře (i 17x vyšší riziko maligních změn než u leukoplakie)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5132942"/>
      </p:ext>
    </p:extLst>
  </p:cSld>
  <p:clrMapOvr>
    <a:masterClrMapping/>
  </p:clrMapOvr>
  <p:transition spd="slow">
    <p:wipe dir="d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Erytroplakie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2" name="Picture 2" descr="Image result for erythroplak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719" y="1597025"/>
            <a:ext cx="6191762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461770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42EE81-860E-4491-A2C2-35EB770E0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Akutní </a:t>
            </a:r>
            <a:r>
              <a:rPr lang="cs-CZ" sz="3600" dirty="0" err="1"/>
              <a:t>spongiotická</a:t>
            </a:r>
            <a:r>
              <a:rPr lang="cs-CZ" sz="3600" dirty="0"/>
              <a:t> dermatitida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81F99A-CFD3-498E-A541-7D668D811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Spongiosis - Wikipedia">
            <a:extLst>
              <a:ext uri="{FF2B5EF4-FFF2-40B4-BE49-F238E27FC236}">
                <a16:creationId xmlns:a16="http://schemas.microsoft.com/office/drawing/2014/main" id="{B993ED3F-F1D5-4821-AB9E-76EEEC3F8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96413"/>
            <a:ext cx="4752528" cy="471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720018"/>
      </p:ext>
    </p:extLst>
  </p:cSld>
  <p:clrMapOvr>
    <a:masterClrMapping/>
  </p:clrMapOvr>
  <p:transition spd="slow">
    <p:wipe dir="d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1BE83-AB38-44D8-8FDC-64E72F91A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Nádory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794C4E-3963-4A7A-B95B-2122222DD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benigní – např. hemangiom, fibrom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fibroepitelový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polyp)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maligní – typicky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dlaždicobuněčný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karcinom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topicky:  dolní ret, spodina dutiny ústní 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či jazyk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 maligních prognóza dle velikosti, topiky,…</a:t>
            </a:r>
          </a:p>
        </p:txBody>
      </p:sp>
    </p:spTree>
    <p:extLst>
      <p:ext uri="{BB962C8B-B14F-4D97-AF65-F5344CB8AC3E}">
        <p14:creationId xmlns:p14="http://schemas.microsoft.com/office/powerpoint/2010/main" val="1109964720"/>
      </p:ext>
    </p:extLst>
  </p:cSld>
  <p:clrMapOvr>
    <a:masterClrMapping/>
  </p:clrMapOvr>
  <p:transition spd="slow">
    <p:wipe dir="d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egionalderm.com/Regional_Derm/RD_Large/SccLipE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5783913" cy="43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quamous cell carcinoma of the li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894" y="2968445"/>
            <a:ext cx="5855921" cy="388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930995"/>
      </p:ext>
    </p:extLst>
  </p:cSld>
  <p:clrMapOvr>
    <a:masterClrMapping/>
  </p:clrMapOvr>
  <p:transition spd="slow">
    <p:wipe dir="d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ig2.png (3781Ã1980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72797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063575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Akutní x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lichenifikace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Výsledek obrázku pro lichenif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429500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632932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3600" b="1" u="sng" dirty="0"/>
              <a:t>PSORIATIFORMNÍ</a:t>
            </a:r>
            <a:r>
              <a:rPr lang="cs-CZ" sz="36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36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3600" b="1" dirty="0">
                <a:solidFill>
                  <a:srgbClr val="00B0F0"/>
                </a:solidFill>
              </a:rPr>
              <a:t>PSORIASIS VULGARIS (lupénka)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180975">
              <a:lnSpc>
                <a:spcPct val="125000"/>
              </a:lnSpc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chronické onemocnění kůže (</a:t>
            </a:r>
            <a:r>
              <a:rPr lang="cs-CZ" altLang="cs-CZ" sz="4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hyperproliferace</a:t>
            </a: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epidermis)</a:t>
            </a:r>
          </a:p>
          <a:p>
            <a:pPr marL="0" indent="180975"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predilekce:</a:t>
            </a:r>
          </a:p>
          <a:p>
            <a:pPr marL="355600" lvl="1" indent="273050"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lokty, kolena, extenzorové partie kůže</a:t>
            </a:r>
          </a:p>
          <a:p>
            <a:pPr marL="355600" lvl="1" indent="273050"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může dojít ke generalizaci</a:t>
            </a:r>
          </a:p>
          <a:p>
            <a:pPr marL="0" indent="180975">
              <a:lnSpc>
                <a:spcPct val="125000"/>
              </a:lnSpc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celkové projevy, </a:t>
            </a:r>
            <a:r>
              <a:rPr lang="cs-CZ" altLang="cs-CZ" sz="4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arthropatie</a:t>
            </a:r>
            <a:endParaRPr lang="cs-CZ" altLang="cs-CZ" sz="4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180975">
              <a:lnSpc>
                <a:spcPct val="125000"/>
              </a:lnSpc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makro: </a:t>
            </a:r>
          </a:p>
          <a:p>
            <a:pPr marL="355600" lvl="1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splývající červenohnědé skvrny nebo </a:t>
            </a:r>
            <a:r>
              <a:rPr lang="cs-CZ" altLang="cs-CZ" sz="4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papulky</a:t>
            </a:r>
            <a:endParaRPr lang="cs-CZ" altLang="cs-CZ" sz="4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55600" lvl="1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 povrchu bílé šupiny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5767170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mikro:</a:t>
            </a:r>
          </a:p>
          <a:p>
            <a:pPr marL="355600" lvl="1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hyperkeratóza,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parakeratóza</a:t>
            </a:r>
            <a:endParaRPr lang="cs-CZ" altLang="cs-CZ" sz="26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622300" lvl="2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vymizelé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granulosum</a:t>
            </a:r>
            <a:endParaRPr lang="cs-CZ" altLang="cs-CZ" sz="26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55600" lvl="1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akantóza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622300" lvl="2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ztenčení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suprapapilární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vrstvy dermis</a:t>
            </a:r>
          </a:p>
          <a:p>
            <a:pPr marL="622300" lvl="2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edém papil</a:t>
            </a:r>
          </a:p>
          <a:p>
            <a:pPr marL="355600" lvl="1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neutrofily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ve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corneum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mikroabscesy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Munroovy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marL="355600" lvl="1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 dermis chronický zánětlivý infiltrát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0692761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ýsledek obrázku pro psori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072" y="3356992"/>
            <a:ext cx="590550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00887+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16632"/>
            <a:ext cx="602917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458731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Obrázek 6" descr="psoriáza1, 100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89522" y="-85266"/>
            <a:ext cx="6286500" cy="697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627784" y="126876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563888" y="166881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052988" y="279297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652120" y="279297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4</a:t>
            </a:r>
          </a:p>
        </p:txBody>
      </p:sp>
      <p:sp>
        <p:nvSpPr>
          <p:cNvPr id="22535" name="TextovéPole 12"/>
          <p:cNvSpPr txBox="1">
            <a:spLocks noChangeArrowheads="1"/>
          </p:cNvSpPr>
          <p:nvPr/>
        </p:nvSpPr>
        <p:spPr bwMode="auto">
          <a:xfrm>
            <a:off x="5219933" y="5371829"/>
            <a:ext cx="2798549" cy="1169551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182563" indent="-182563" algn="l">
              <a:buFontTx/>
              <a:buAutoNum type="arabicPlain"/>
            </a:pPr>
            <a:r>
              <a:rPr lang="cs-CZ" altLang="cs-CZ" sz="1400" b="0" i="0" dirty="0" err="1">
                <a:solidFill>
                  <a:schemeClr val="tx1"/>
                </a:solidFill>
                <a:latin typeface="Arial" pitchFamily="34" charset="0"/>
              </a:rPr>
              <a:t>akantóza</a:t>
            </a:r>
            <a:endParaRPr lang="cs-CZ" altLang="cs-CZ" sz="14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182563" indent="-182563" algn="l">
              <a:buFontTx/>
              <a:buAutoNum type="arabicPlain"/>
            </a:pPr>
            <a:r>
              <a:rPr lang="cs-CZ" altLang="cs-CZ" sz="1400" b="0" i="0" dirty="0" err="1">
                <a:solidFill>
                  <a:schemeClr val="tx1"/>
                </a:solidFill>
                <a:latin typeface="Arial" pitchFamily="34" charset="0"/>
              </a:rPr>
              <a:t>papilomatóza</a:t>
            </a:r>
            <a:r>
              <a:rPr lang="cs-CZ" altLang="cs-CZ" sz="1400" b="0" i="0" dirty="0">
                <a:solidFill>
                  <a:schemeClr val="tx1"/>
                </a:solidFill>
                <a:latin typeface="Arial" pitchFamily="34" charset="0"/>
              </a:rPr>
              <a:t>, edém papil</a:t>
            </a:r>
          </a:p>
          <a:p>
            <a:pPr marL="182563" indent="-182563" algn="l">
              <a:buFontTx/>
              <a:buAutoNum type="arabicPlain"/>
            </a:pPr>
            <a:r>
              <a:rPr lang="cs-CZ" altLang="cs-CZ" sz="1400" b="0" i="0" dirty="0">
                <a:solidFill>
                  <a:schemeClr val="tx1"/>
                </a:solidFill>
                <a:latin typeface="Arial" pitchFamily="34" charset="0"/>
              </a:rPr>
              <a:t>hyperkeratóza, </a:t>
            </a:r>
            <a:r>
              <a:rPr lang="cs-CZ" altLang="cs-CZ" sz="1400" b="0" i="0" dirty="0" err="1">
                <a:solidFill>
                  <a:schemeClr val="tx1"/>
                </a:solidFill>
                <a:latin typeface="Arial" pitchFamily="34" charset="0"/>
              </a:rPr>
              <a:t>parakeratóza</a:t>
            </a:r>
            <a:endParaRPr lang="cs-CZ" altLang="cs-CZ" sz="14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182563" indent="-182563" algn="l">
              <a:buFontTx/>
              <a:buAutoNum type="arabicPlain"/>
            </a:pPr>
            <a:r>
              <a:rPr lang="cs-CZ" altLang="cs-CZ" sz="1400" b="0" i="0" dirty="0" err="1">
                <a:solidFill>
                  <a:schemeClr val="tx1"/>
                </a:solidFill>
                <a:latin typeface="Arial" pitchFamily="34" charset="0"/>
              </a:rPr>
              <a:t>mikroabscesy</a:t>
            </a:r>
            <a:endParaRPr lang="cs-CZ" altLang="cs-CZ" sz="14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182563" indent="-182563" algn="l">
              <a:buFontTx/>
              <a:buAutoNum type="arabicPlain"/>
            </a:pPr>
            <a:r>
              <a:rPr lang="cs-CZ" altLang="cs-CZ" sz="1400" b="0" i="0" dirty="0">
                <a:solidFill>
                  <a:schemeClr val="tx1"/>
                </a:solidFill>
                <a:latin typeface="Arial" pitchFamily="34" charset="0"/>
              </a:rPr>
              <a:t>chronický zánět dermis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740204" y="5805264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5500325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Zástupný symbol pro obsah 14" descr="psoriáza, mikroabsces, 20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016447" y="1107281"/>
            <a:ext cx="6645275" cy="4430713"/>
          </a:xfrm>
        </p:spPr>
      </p:pic>
      <p:sp>
        <p:nvSpPr>
          <p:cNvPr id="13" name="TextovéPole 12"/>
          <p:cNvSpPr txBox="1"/>
          <p:nvPr/>
        </p:nvSpPr>
        <p:spPr>
          <a:xfrm>
            <a:off x="3851920" y="1429816"/>
            <a:ext cx="1643062" cy="3683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marL="457200" indent="-457200" algn="l">
              <a:defRPr/>
            </a:pPr>
            <a:r>
              <a:rPr lang="cs-CZ" sz="1800" i="0" dirty="0" err="1">
                <a:solidFill>
                  <a:schemeClr val="tx1"/>
                </a:solidFill>
                <a:latin typeface="+mn-lt"/>
                <a:ea typeface="+mn-ea"/>
              </a:rPr>
              <a:t>mikroabsces</a:t>
            </a:r>
            <a:endParaRPr lang="cs-CZ" sz="1800" i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16" name="Elipsa 15"/>
          <p:cNvSpPr/>
          <p:nvPr/>
        </p:nvSpPr>
        <p:spPr bwMode="auto">
          <a:xfrm rot="476013">
            <a:off x="3433052" y="1900097"/>
            <a:ext cx="2096925" cy="1575881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447969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3600" b="1" u="sng" dirty="0"/>
              <a:t>LICHENOIDNÍ</a:t>
            </a:r>
            <a:r>
              <a:rPr lang="cs-CZ" sz="36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36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3600" b="1" dirty="0">
                <a:solidFill>
                  <a:srgbClr val="00B0F0"/>
                </a:solidFill>
              </a:rPr>
              <a:t>LICHEN RUBER PLANUS</a:t>
            </a:r>
            <a:r>
              <a:rPr lang="cs-CZ" sz="3600" dirty="0">
                <a:solidFill>
                  <a:srgbClr val="00B0F0"/>
                </a:solidFill>
              </a:rPr>
              <a:t>	</a:t>
            </a:r>
            <a:endParaRPr lang="cs-CZ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176213">
              <a:lnSpc>
                <a:spcPct val="125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chronické onemocnění kůže a sliznic</a:t>
            </a:r>
          </a:p>
          <a:p>
            <a:pPr indent="176213">
              <a:lnSpc>
                <a:spcPct val="125000"/>
              </a:lnSpc>
            </a:pPr>
            <a:r>
              <a:rPr lang="cs-CZ" alt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svědivé</a:t>
            </a:r>
          </a:p>
          <a:p>
            <a:pPr indent="176213">
              <a:lnSpc>
                <a:spcPct val="125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predilekce</a:t>
            </a:r>
          </a:p>
          <a:p>
            <a:pPr lvl="1" indent="176213">
              <a:lnSpc>
                <a:spcPct val="125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zápěstí, volární strana předloktí, bérce</a:t>
            </a:r>
          </a:p>
          <a:p>
            <a:pPr indent="176213">
              <a:lnSpc>
                <a:spcPct val="125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makro</a:t>
            </a:r>
          </a:p>
          <a:p>
            <a:pPr lvl="1" indent="176213">
              <a:lnSpc>
                <a:spcPct val="125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polygonální ploché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papulky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barvy kůže </a:t>
            </a:r>
          </a:p>
          <a:p>
            <a:pPr lvl="1" indent="176213">
              <a:lnSpc>
                <a:spcPct val="125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mohou splývat → fialovočervená ložiska</a:t>
            </a:r>
          </a:p>
          <a:p>
            <a:pPr lvl="1" indent="176213">
              <a:lnSpc>
                <a:spcPct val="125000"/>
              </a:lnSpc>
            </a:pPr>
            <a:r>
              <a:rPr lang="cs-CZ" altLang="cs-CZ" sz="24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½ případů v dutině ústní</a:t>
            </a:r>
          </a:p>
          <a:p>
            <a:pPr indent="176213" eaLnBrk="1" hangingPunct="1">
              <a:buFont typeface="Wingdings" pitchFamily="2" charset="2"/>
              <a:buNone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45151024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postižení kůže – heterogenní skupina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benigní x maligní nádory</a:t>
            </a:r>
          </a:p>
          <a:p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afekce 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primární kožní onemocnění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systémová onemocnění s projevy na kůži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Kaposiho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sarkom u AIDS, SLE, …)</a:t>
            </a:r>
          </a:p>
        </p:txBody>
      </p:sp>
    </p:spTree>
    <p:extLst>
      <p:ext uri="{BB962C8B-B14F-4D97-AF65-F5344CB8AC3E}">
        <p14:creationId xmlns:p14="http://schemas.microsoft.com/office/powerpoint/2010/main" val="714445751"/>
      </p:ext>
    </p:extLst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762000" y="1596413"/>
            <a:ext cx="8274496" cy="4297363"/>
          </a:xfrm>
        </p:spPr>
        <p:txBody>
          <a:bodyPr/>
          <a:lstStyle/>
          <a:p>
            <a:pPr marL="361950" indent="-180975">
              <a:lnSpc>
                <a:spcPct val="125000"/>
              </a:lnSpc>
            </a:pPr>
            <a:r>
              <a:rPr lang="cs-CZ" alt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mikro:</a:t>
            </a:r>
          </a:p>
          <a:p>
            <a:pPr marL="452438" lvl="1" indent="169863" eaLnBrk="1" hangingPunct="1">
              <a:lnSpc>
                <a:spcPct val="125000"/>
              </a:lnSpc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hyperkeratóza bez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parakeratózy</a:t>
            </a: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rozšířené str.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granulosum</a:t>
            </a: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2438" lvl="1" indent="169863" eaLnBrk="1" hangingPunct="1">
              <a:lnSpc>
                <a:spcPct val="125000"/>
              </a:lnSpc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nepravidelná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akantóza</a:t>
            </a: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roztroušené nekrotické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keratinocyty</a:t>
            </a: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2438" lvl="1" indent="169863" eaLnBrk="1" hangingPunct="1">
              <a:lnSpc>
                <a:spcPct val="125000"/>
              </a:lnSpc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hustý lymfocytární infiltrát v horní dermis destruuje bazální vrstvu epidermis =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lichenoidní</a:t>
            </a: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infiltrát → uvolněný pigment v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melanofázích</a:t>
            </a: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 eaLnBrk="1" hangingPunct="1"/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63730693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01067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1571625"/>
            <a:ext cx="707390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600" dirty="0" err="1"/>
              <a:t>Lichen</a:t>
            </a:r>
            <a:r>
              <a:rPr lang="cs-CZ" altLang="cs-CZ" sz="3600" dirty="0"/>
              <a:t> ruber </a:t>
            </a:r>
            <a:r>
              <a:rPr lang="cs-CZ" altLang="cs-CZ" sz="3600" dirty="0" err="1"/>
              <a:t>planus</a:t>
            </a:r>
            <a:endParaRPr lang="cs-CZ" altLang="cs-CZ" sz="3600" dirty="0"/>
          </a:p>
        </p:txBody>
      </p:sp>
    </p:spTree>
    <p:extLst>
      <p:ext uri="{BB962C8B-B14F-4D97-AF65-F5344CB8AC3E}">
        <p14:creationId xmlns:p14="http://schemas.microsoft.com/office/powerpoint/2010/main" val="81016185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00155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7"/>
            <a:ext cx="6155581" cy="548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9"/>
          <p:cNvSpPr txBox="1">
            <a:spLocks noChangeArrowheads="1"/>
          </p:cNvSpPr>
          <p:nvPr/>
        </p:nvSpPr>
        <p:spPr bwMode="auto">
          <a:xfrm>
            <a:off x="5674874" y="1308365"/>
            <a:ext cx="3480678" cy="1354217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l"/>
            <a:r>
              <a:rPr lang="cs-CZ" altLang="cs-CZ" sz="1800" b="0" i="0" dirty="0">
                <a:solidFill>
                  <a:schemeClr val="tx1"/>
                </a:solidFill>
                <a:latin typeface="Arial" pitchFamily="34" charset="0"/>
              </a:rPr>
              <a:t>1   </a:t>
            </a:r>
            <a:r>
              <a:rPr lang="cs-CZ" altLang="cs-CZ" sz="1600" b="0" i="0" dirty="0">
                <a:solidFill>
                  <a:schemeClr val="tx1"/>
                </a:solidFill>
                <a:latin typeface="Arial" pitchFamily="34" charset="0"/>
              </a:rPr>
              <a:t>hyperkeratóza bez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itchFamily="34" charset="0"/>
              </a:rPr>
              <a:t>parakeratózy</a:t>
            </a:r>
            <a:endParaRPr lang="cs-CZ" altLang="cs-CZ" sz="1600" b="0" i="0" dirty="0">
              <a:solidFill>
                <a:schemeClr val="tx1"/>
              </a:solidFill>
              <a:latin typeface="Arial" pitchFamily="34" charset="0"/>
            </a:endParaRPr>
          </a:p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itchFamily="34" charset="0"/>
              </a:rPr>
              <a:t>2  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itchFamily="34" charset="0"/>
              </a:rPr>
              <a:t>akantóza</a:t>
            </a:r>
            <a:endParaRPr lang="cs-CZ" altLang="cs-CZ" sz="1600" b="0" i="0" dirty="0">
              <a:solidFill>
                <a:schemeClr val="tx1"/>
              </a:solidFill>
              <a:latin typeface="Arial" pitchFamily="34" charset="0"/>
            </a:endParaRPr>
          </a:p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itchFamily="34" charset="0"/>
              </a:rPr>
              <a:t>3   vakuolární degenerace</a:t>
            </a:r>
          </a:p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itchFamily="34" charset="0"/>
              </a:rPr>
              <a:t>4   lymfocytární infiltrát    </a:t>
            </a:r>
          </a:p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itchFamily="34" charset="0"/>
              </a:rPr>
              <a:t>5   rozšířené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itchFamily="34" charset="0"/>
              </a:rPr>
              <a:t>stratum</a:t>
            </a:r>
            <a:r>
              <a:rPr lang="cs-CZ" altLang="cs-CZ" sz="1600" b="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itchFamily="34" charset="0"/>
              </a:rPr>
              <a:t>granulosum</a:t>
            </a:r>
            <a:endParaRPr lang="en-US" altLang="cs-CZ" sz="1600" b="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" name="Nadpis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600" dirty="0" err="1"/>
              <a:t>Lichen</a:t>
            </a:r>
            <a:r>
              <a:rPr lang="cs-CZ" altLang="cs-CZ" sz="3600" dirty="0"/>
              <a:t> ruber </a:t>
            </a:r>
            <a:r>
              <a:rPr lang="cs-CZ" altLang="cs-CZ" sz="3600" dirty="0" err="1"/>
              <a:t>planus</a:t>
            </a:r>
            <a:endParaRPr lang="cs-CZ" altLang="cs-CZ" sz="36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000500" y="1928813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1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5429250" y="342900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2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5072063" y="4071938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3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572250" y="5214938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4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2286000" y="2643188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585324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1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100" b="1" u="sng" dirty="0"/>
              <a:t>INTERFACE</a:t>
            </a:r>
            <a:r>
              <a:rPr lang="cs-CZ" sz="21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1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LUPUS ERYTHEMATODES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22961" y="2241550"/>
            <a:ext cx="4851482" cy="3294626"/>
          </a:xfrm>
        </p:spPr>
        <p:txBody>
          <a:bodyPr>
            <a:noAutofit/>
          </a:bodyPr>
          <a:lstStyle/>
          <a:p>
            <a:pPr marL="136922" indent="-136922"/>
            <a:r>
              <a:rPr lang="cs-CZ" sz="2100" b="1" dirty="0"/>
              <a:t>autoimunitní onemocnění </a:t>
            </a:r>
            <a:r>
              <a:rPr lang="cs-CZ" sz="2100" dirty="0"/>
              <a:t>– </a:t>
            </a:r>
            <a:r>
              <a:rPr lang="cs-CZ" sz="2100" dirty="0" err="1"/>
              <a:t>imunokomplexy</a:t>
            </a:r>
            <a:r>
              <a:rPr lang="cs-CZ" sz="2100" dirty="0"/>
              <a:t> (IK) podél bazální vrstvy epidermis</a:t>
            </a:r>
          </a:p>
          <a:p>
            <a:pPr marL="136922" indent="-136922"/>
            <a:r>
              <a:rPr lang="cs-CZ" sz="2100" b="1" dirty="0"/>
              <a:t>dle rozsahu postižení:</a:t>
            </a:r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2100" b="1" dirty="0">
                <a:solidFill>
                  <a:srgbClr val="00B0F0"/>
                </a:solidFill>
              </a:rPr>
              <a:t>systémový lupus (SLE)</a:t>
            </a:r>
          </a:p>
          <a:p>
            <a:pPr marL="493538" lvl="2" indent="-136922"/>
            <a:r>
              <a:rPr lang="cs-CZ" sz="1800" b="1" dirty="0"/>
              <a:t>kůže</a:t>
            </a:r>
            <a:r>
              <a:rPr lang="cs-CZ" sz="1800" dirty="0"/>
              <a:t> (</a:t>
            </a:r>
            <a:r>
              <a:rPr lang="cs-CZ" sz="1800" dirty="0">
                <a:solidFill>
                  <a:srgbClr val="00B0F0"/>
                </a:solidFill>
              </a:rPr>
              <a:t>motýlovitý </a:t>
            </a:r>
            <a:r>
              <a:rPr lang="cs-CZ" sz="1800" dirty="0" err="1">
                <a:solidFill>
                  <a:srgbClr val="00B0F0"/>
                </a:solidFill>
              </a:rPr>
              <a:t>exantém</a:t>
            </a:r>
            <a:r>
              <a:rPr lang="cs-CZ" sz="1800" dirty="0">
                <a:solidFill>
                  <a:srgbClr val="00B0F0"/>
                </a:solidFill>
              </a:rPr>
              <a:t> </a:t>
            </a:r>
            <a:r>
              <a:rPr lang="cs-CZ" sz="1800" dirty="0"/>
              <a:t>na obličeji), </a:t>
            </a:r>
            <a:r>
              <a:rPr lang="cs-CZ" sz="1800" dirty="0">
                <a:solidFill>
                  <a:srgbClr val="00B0F0"/>
                </a:solidFill>
              </a:rPr>
              <a:t>glomerulonefritis</a:t>
            </a:r>
            <a:r>
              <a:rPr lang="cs-CZ" sz="1800" dirty="0"/>
              <a:t>, </a:t>
            </a:r>
            <a:r>
              <a:rPr lang="cs-CZ" sz="1800" dirty="0" err="1"/>
              <a:t>polyartritis</a:t>
            </a:r>
            <a:r>
              <a:rPr lang="cs-CZ" sz="1800" dirty="0"/>
              <a:t>, příp. + CNS, plíce, pleura, perikard, endokard…</a:t>
            </a:r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2100" b="1" dirty="0" err="1">
                <a:solidFill>
                  <a:srgbClr val="00B0F0"/>
                </a:solidFill>
              </a:rPr>
              <a:t>diskoidní</a:t>
            </a:r>
            <a:r>
              <a:rPr lang="cs-CZ" sz="2100" b="1" dirty="0">
                <a:solidFill>
                  <a:srgbClr val="00B0F0"/>
                </a:solidFill>
              </a:rPr>
              <a:t> lupus (DLE)</a:t>
            </a:r>
          </a:p>
          <a:p>
            <a:pPr marL="493538" lvl="2" indent="-136922"/>
            <a:r>
              <a:rPr lang="cs-CZ" sz="1800" b="1" dirty="0"/>
              <a:t>kůže</a:t>
            </a:r>
            <a:r>
              <a:rPr lang="cs-CZ" sz="1800" dirty="0"/>
              <a:t> hlavy a krku (obličej, šíje, kolem skalpu, uší, dekolt)</a:t>
            </a:r>
          </a:p>
        </p:txBody>
      </p:sp>
      <p:grpSp>
        <p:nvGrpSpPr>
          <p:cNvPr id="18" name="Skupina 17"/>
          <p:cNvGrpSpPr/>
          <p:nvPr/>
        </p:nvGrpSpPr>
        <p:grpSpPr>
          <a:xfrm>
            <a:off x="5445196" y="966379"/>
            <a:ext cx="3698804" cy="4569797"/>
            <a:chOff x="7260261" y="145505"/>
            <a:chExt cx="4931739" cy="6093063"/>
          </a:xfrm>
        </p:grpSpPr>
        <p:grpSp>
          <p:nvGrpSpPr>
            <p:cNvPr id="15" name="Skupina 14"/>
            <p:cNvGrpSpPr/>
            <p:nvPr/>
          </p:nvGrpSpPr>
          <p:grpSpPr>
            <a:xfrm>
              <a:off x="7260261" y="145505"/>
              <a:ext cx="4931739" cy="6093063"/>
              <a:chOff x="7260261" y="145505"/>
              <a:chExt cx="4931739" cy="6093063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7270955" y="145505"/>
                <a:ext cx="4921045" cy="2641940"/>
                <a:chOff x="7565923" y="381473"/>
                <a:chExt cx="4626077" cy="2420721"/>
              </a:xfrm>
            </p:grpSpPr>
            <p:pic>
              <p:nvPicPr>
                <p:cNvPr id="5" name="Obrázek 4"/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5923" y="381473"/>
                  <a:ext cx="4626077" cy="2420721"/>
                </a:xfrm>
                <a:prstGeom prst="rect">
                  <a:avLst/>
                </a:prstGeom>
                <a:ln>
                  <a:solidFill>
                    <a:srgbClr val="00B0F0"/>
                  </a:solidFill>
                </a:ln>
              </p:spPr>
            </p:pic>
            <p:grpSp>
              <p:nvGrpSpPr>
                <p:cNvPr id="11" name="Skupina 10"/>
                <p:cNvGrpSpPr/>
                <p:nvPr/>
              </p:nvGrpSpPr>
              <p:grpSpPr>
                <a:xfrm>
                  <a:off x="8553318" y="612049"/>
                  <a:ext cx="2971431" cy="469169"/>
                  <a:chOff x="8553318" y="616268"/>
                  <a:chExt cx="2971431" cy="469169"/>
                </a:xfrm>
              </p:grpSpPr>
              <p:sp>
                <p:nvSpPr>
                  <p:cNvPr id="8" name="Obdélník 7"/>
                  <p:cNvSpPr/>
                  <p:nvPr/>
                </p:nvSpPr>
                <p:spPr>
                  <a:xfrm rot="20740318">
                    <a:off x="8553318" y="675763"/>
                    <a:ext cx="1579418" cy="409674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350"/>
                  </a:p>
                </p:txBody>
              </p:sp>
              <p:sp>
                <p:nvSpPr>
                  <p:cNvPr id="9" name="Obdélník 8"/>
                  <p:cNvSpPr/>
                  <p:nvPr/>
                </p:nvSpPr>
                <p:spPr>
                  <a:xfrm rot="610878" flipH="1">
                    <a:off x="10004690" y="616268"/>
                    <a:ext cx="1520059" cy="409674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350"/>
                  </a:p>
                </p:txBody>
              </p:sp>
            </p:grpSp>
          </p:grpSp>
          <p:pic>
            <p:nvPicPr>
              <p:cNvPr id="14" name="Obrázek 13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714270" y="3052922"/>
                <a:ext cx="2477730" cy="3185646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pic>
            <p:nvPicPr>
              <p:cNvPr id="13" name="Obrázek 12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260261" y="3052922"/>
                <a:ext cx="2759672" cy="2227001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</p:grpSp>
        <p:sp>
          <p:nvSpPr>
            <p:cNvPr id="16" name="TextovéPole 8"/>
            <p:cNvSpPr txBox="1">
              <a:spLocks noChangeArrowheads="1"/>
            </p:cNvSpPr>
            <p:nvPr/>
          </p:nvSpPr>
          <p:spPr bwMode="auto">
            <a:xfrm>
              <a:off x="7384253" y="2317324"/>
              <a:ext cx="786353" cy="43088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1500" i="0" dirty="0">
                  <a:solidFill>
                    <a:schemeClr val="tx1"/>
                  </a:solidFill>
                  <a:latin typeface="+mn-lt"/>
                </a:rPr>
                <a:t>SLE</a:t>
              </a:r>
              <a:endParaRPr lang="cs-CZ" altLang="cs-CZ" sz="15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TextovéPole 8"/>
            <p:cNvSpPr txBox="1">
              <a:spLocks noChangeArrowheads="1"/>
            </p:cNvSpPr>
            <p:nvPr/>
          </p:nvSpPr>
          <p:spPr bwMode="auto">
            <a:xfrm>
              <a:off x="9445258" y="5079868"/>
              <a:ext cx="786353" cy="43088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1500" i="0" dirty="0">
                  <a:solidFill>
                    <a:schemeClr val="tx1"/>
                  </a:solidFill>
                  <a:latin typeface="+mn-lt"/>
                </a:rPr>
                <a:t>DLE</a:t>
              </a:r>
              <a:endParaRPr lang="cs-CZ" altLang="cs-CZ" sz="15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99675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1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100" b="1" u="sng" dirty="0"/>
              <a:t>INTERFACE</a:t>
            </a:r>
            <a:r>
              <a:rPr lang="cs-CZ" sz="21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1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SLE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22961" y="2241550"/>
            <a:ext cx="4851482" cy="3294626"/>
          </a:xfrm>
        </p:spPr>
        <p:txBody>
          <a:bodyPr>
            <a:noAutofit/>
          </a:bodyPr>
          <a:lstStyle/>
          <a:p>
            <a:pPr marL="136922" indent="-136922"/>
            <a:r>
              <a:rPr lang="cs-CZ" sz="2100" b="1" dirty="0"/>
              <a:t>klinika:</a:t>
            </a:r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1950" b="1" dirty="0"/>
              <a:t>probíhá cyklicky</a:t>
            </a:r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1950" dirty="0"/>
              <a:t>imituje sepsi, epilepsii (křeče)</a:t>
            </a:r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1950" dirty="0"/>
              <a:t>+anémie leukopenie, </a:t>
            </a:r>
            <a:r>
              <a:rPr lang="cs-CZ" sz="1950" dirty="0" err="1"/>
              <a:t>tromocytopenie</a:t>
            </a:r>
            <a:r>
              <a:rPr lang="cs-CZ" sz="1950" dirty="0"/>
              <a:t>….</a:t>
            </a:r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1950" dirty="0" err="1"/>
              <a:t>antifosfolipidové</a:t>
            </a:r>
            <a:r>
              <a:rPr lang="cs-CZ" sz="1950" dirty="0"/>
              <a:t> a </a:t>
            </a:r>
            <a:r>
              <a:rPr lang="cs-CZ" sz="1950" dirty="0" err="1"/>
              <a:t>antinukleární</a:t>
            </a:r>
            <a:r>
              <a:rPr lang="cs-CZ" sz="1950" dirty="0"/>
              <a:t> PL</a:t>
            </a:r>
          </a:p>
          <a:p>
            <a:pPr marL="136922" indent="-136922"/>
            <a:r>
              <a:rPr lang="cs-CZ" sz="2100" b="1" dirty="0"/>
              <a:t>mikro:</a:t>
            </a:r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2100" dirty="0"/>
              <a:t>atrofie epidermis, bazálně </a:t>
            </a:r>
            <a:r>
              <a:rPr lang="cs-CZ" sz="2100" dirty="0" err="1"/>
              <a:t>vakuolizace</a:t>
            </a:r>
            <a:endParaRPr lang="cs-CZ" sz="2100" dirty="0"/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2100" dirty="0"/>
              <a:t>lymfocyty nehojné</a:t>
            </a:r>
            <a:endParaRPr lang="cs-CZ" sz="1800" dirty="0"/>
          </a:p>
        </p:txBody>
      </p:sp>
      <p:grpSp>
        <p:nvGrpSpPr>
          <p:cNvPr id="2" name="Skupina 1"/>
          <p:cNvGrpSpPr/>
          <p:nvPr/>
        </p:nvGrpSpPr>
        <p:grpSpPr>
          <a:xfrm>
            <a:off x="5395561" y="937640"/>
            <a:ext cx="3654239" cy="4932417"/>
            <a:chOff x="7194082" y="107186"/>
            <a:chExt cx="4872318" cy="6576556"/>
          </a:xfrm>
        </p:grpSpPr>
        <p:pic>
          <p:nvPicPr>
            <p:cNvPr id="16" name="Picture 2" descr="00215+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922" y="107186"/>
              <a:ext cx="4350775" cy="377671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7194082" y="2688561"/>
              <a:ext cx="2595808" cy="135421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1500" dirty="0"/>
                <a:t>1   vakuolární degenerace</a:t>
              </a:r>
            </a:p>
            <a:p>
              <a:pPr algn="l">
                <a:defRPr/>
              </a:pPr>
              <a:r>
                <a:rPr lang="cs-CZ" sz="1500" dirty="0"/>
                <a:t>2   mírný lymfocytární infiltrát</a:t>
              </a:r>
              <a:endParaRPr lang="en-US" sz="1500" dirty="0"/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10816447" y="1312525"/>
              <a:ext cx="339235" cy="400109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350" dirty="0"/>
                <a:t>1</a:t>
              </a:r>
              <a:endParaRPr lang="en-US" sz="1350" dirty="0"/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10406230" y="3011099"/>
              <a:ext cx="290731" cy="400109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350" dirty="0"/>
                <a:t>2</a:t>
              </a:r>
              <a:endParaRPr lang="en-US" sz="1350" dirty="0"/>
            </a:p>
          </p:txBody>
        </p:sp>
        <p:pic>
          <p:nvPicPr>
            <p:cNvPr id="20" name="Picture 2" descr="00571+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760335" y="4026312"/>
              <a:ext cx="3306065" cy="265743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7194082" y="5463539"/>
              <a:ext cx="2837460" cy="73866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1500" dirty="0"/>
                <a:t>„</a:t>
              </a:r>
              <a:r>
                <a:rPr lang="cs-CZ" sz="1500" b="1" dirty="0"/>
                <a:t>lupus band</a:t>
              </a:r>
              <a:r>
                <a:rPr lang="cs-CZ" sz="1500" dirty="0"/>
                <a:t>“ – IK v bazální vrstvě epidermis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9139534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3600" b="1" u="sng" dirty="0"/>
              <a:t>PUCHÝŘNATÉ</a:t>
            </a:r>
            <a:r>
              <a:rPr lang="cs-CZ" sz="36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36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1" name="Zástupný symbol pro obsah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991955"/>
          </a:xfrm>
        </p:spPr>
        <p:txBody>
          <a:bodyPr>
            <a:noAutofit/>
          </a:bodyPr>
          <a:lstStyle/>
          <a:p>
            <a:pPr marL="180975" indent="-180975" eaLnBrk="1" hangingPunct="1"/>
            <a:r>
              <a:rPr lang="cs-CZ" altLang="cs-CZ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dle lokalizace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622300" lvl="1" indent="-1651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subkorneální</a:t>
            </a:r>
            <a:endParaRPr lang="cs-CZ" altLang="cs-CZ" sz="20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622300" lvl="1" indent="-165100" eaLnBrk="1" hangingPunct="1"/>
            <a:r>
              <a:rPr lang="cs-CZ" altLang="cs-CZ" sz="20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intraepidermální</a:t>
            </a:r>
            <a:endParaRPr lang="cs-CZ" altLang="cs-CZ" sz="20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622300" lvl="1" indent="-165100" eaLnBrk="1" hangingPunct="1"/>
            <a:r>
              <a:rPr lang="cs-CZ" altLang="cs-CZ" sz="20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subepidermální</a:t>
            </a:r>
          </a:p>
          <a:p>
            <a:pPr lvl="1" eaLnBrk="1" hangingPunct="1"/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druhy puchýřů dle mechanizmu vzniku:</a:t>
            </a:r>
          </a:p>
          <a:p>
            <a:pPr marL="622300" lvl="1" indent="-1651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akantolýza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(rozpuštění mezibuněčných spojů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spinosum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marL="622300" lvl="1" indent="-1651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spongióza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(rozvolnění = oddálení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mezibun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spojů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spinosum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marL="622300" lvl="1" indent="-1651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balonová a retikulární degenerace</a:t>
            </a:r>
          </a:p>
          <a:p>
            <a:pPr marL="622300" lvl="1" indent="-165100" eaLnBrk="1" hangingPunct="1"/>
            <a:r>
              <a:rPr lang="cs-CZ" altLang="cs-CZ" sz="20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vakuolární degenerace bazální vrstvy</a:t>
            </a:r>
          </a:p>
          <a:p>
            <a:pPr marL="622300" lvl="1" indent="-165100" eaLnBrk="1" hangingPunct="1"/>
            <a:r>
              <a:rPr lang="cs-CZ" altLang="cs-CZ" sz="20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</a:t>
            </a:r>
            <a:r>
              <a:rPr lang="en-US" altLang="cs-CZ" sz="20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ekr</a:t>
            </a:r>
            <a:r>
              <a:rPr lang="cs-CZ" altLang="cs-CZ" sz="20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otické puchýře</a:t>
            </a:r>
          </a:p>
        </p:txBody>
      </p:sp>
    </p:spTree>
    <p:extLst>
      <p:ext uri="{BB962C8B-B14F-4D97-AF65-F5344CB8AC3E}">
        <p14:creationId xmlns:p14="http://schemas.microsoft.com/office/powerpoint/2010/main" val="3860533237"/>
      </p:ext>
    </p:extLst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Vrozená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epidermolysis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bullosa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>
          <a:xfrm>
            <a:off x="762000" y="1596413"/>
            <a:ext cx="8077200" cy="4640899"/>
          </a:xfrm>
        </p:spPr>
        <p:txBody>
          <a:bodyPr>
            <a:noAutofit/>
          </a:bodyPr>
          <a:lstStyle/>
          <a:p>
            <a:pPr marL="180975" indent="-90488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velmi vzácná skupina geneticky podmíněných onemocnění (AD i AR)</a:t>
            </a:r>
          </a:p>
          <a:p>
            <a:pPr marL="271463" indent="-180975">
              <a:lnSpc>
                <a:spcPct val="8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90488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defektní strukturální proteiny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keratinocytů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 oblasti bazální membrány</a:t>
            </a:r>
          </a:p>
          <a:p>
            <a:pPr marL="271463" indent="-180975">
              <a:lnSpc>
                <a:spcPct val="8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71463" indent="-180975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na kůži a sliznicích rozsáhlé puchýře vznikající i po minimálním traumatu</a:t>
            </a:r>
          </a:p>
          <a:p>
            <a:pPr marL="271463" indent="-180975">
              <a:lnSpc>
                <a:spcPct val="8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71463" indent="-180975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dg:</a:t>
            </a:r>
          </a:p>
          <a:p>
            <a:pPr marL="452438" lvl="1" indent="180975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transmisní elektronová mikroskopie</a:t>
            </a:r>
          </a:p>
          <a:p>
            <a:pPr marL="452438" lvl="1" indent="180975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imunofluorescence (IF)</a:t>
            </a:r>
          </a:p>
          <a:p>
            <a:pPr marL="452438" lvl="1" indent="180975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molekulárně-genetické metody</a:t>
            </a:r>
          </a:p>
        </p:txBody>
      </p:sp>
    </p:spTree>
    <p:extLst>
      <p:ext uri="{BB962C8B-B14F-4D97-AF65-F5344CB8AC3E}">
        <p14:creationId xmlns:p14="http://schemas.microsoft.com/office/powerpoint/2010/main" val="1214650281"/>
      </p:ext>
    </p:extLst>
  </p:cSld>
  <p:clrMapOvr>
    <a:masterClrMapping/>
  </p:clrMapOvr>
  <p:transition spd="slow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/>
          </p:cNvSpPr>
          <p:nvPr>
            <p:ph type="title" sz="quarter"/>
          </p:nvPr>
        </p:nvSpPr>
        <p:spPr>
          <a:xfrm>
            <a:off x="755650" y="141845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Vrozená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epidermolysis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bullosa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662" name="Picture 1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676" y="4714640"/>
            <a:ext cx="2630488" cy="1839989"/>
          </a:xfrm>
          <a:noFill/>
          <a:ln cap="flat" algn="ctr">
            <a:solidFill>
              <a:srgbClr val="6B95C7"/>
            </a:solidFill>
            <a:miter lim="800000"/>
            <a:headEnd type="none" w="med" len="med"/>
            <a:tailEnd type="none" w="med" len="med"/>
          </a:ln>
        </p:spPr>
      </p:pic>
      <p:pic>
        <p:nvPicPr>
          <p:cNvPr id="70659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676" y="1410381"/>
            <a:ext cx="4249737" cy="3187700"/>
          </a:xfrm>
          <a:noFill/>
          <a:ln cap="flat" algn="ctr">
            <a:solidFill>
              <a:srgbClr val="6B95C7"/>
            </a:solidFill>
            <a:miter lim="800000"/>
            <a:headEnd type="none" w="med" len="med"/>
            <a:tailEnd type="none" w="med" len="med"/>
          </a:ln>
        </p:spPr>
      </p:pic>
      <p:pic>
        <p:nvPicPr>
          <p:cNvPr id="70660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439" y="1417638"/>
            <a:ext cx="2605088" cy="1920875"/>
          </a:xfrm>
          <a:noFill/>
          <a:ln cap="flat" algn="ctr">
            <a:solidFill>
              <a:srgbClr val="6B95C7"/>
            </a:solidFill>
            <a:miter lim="800000"/>
            <a:headEnd type="none" w="med" len="med"/>
            <a:tailEnd type="none" w="med" len="med"/>
          </a:ln>
        </p:spPr>
      </p:pic>
      <p:pic>
        <p:nvPicPr>
          <p:cNvPr id="70661" name="Picture 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439" y="3464049"/>
            <a:ext cx="2630488" cy="1963737"/>
          </a:xfrm>
          <a:noFill/>
          <a:ln cap="flat" algn="ctr">
            <a:solidFill>
              <a:srgbClr val="6B95C7"/>
            </a:solidFill>
            <a:miter lim="800000"/>
            <a:headEnd type="none" w="med" len="med"/>
            <a:tailEnd type="none" w="med" len="med"/>
          </a:ln>
        </p:spPr>
      </p:pic>
      <p:sp>
        <p:nvSpPr>
          <p:cNvPr id="70663" name="Text Box 15"/>
          <p:cNvSpPr txBox="1">
            <a:spLocks noChangeArrowheads="1"/>
          </p:cNvSpPr>
          <p:nvPr/>
        </p:nvSpPr>
        <p:spPr bwMode="auto">
          <a:xfrm>
            <a:off x="3635896" y="5477411"/>
            <a:ext cx="5388897" cy="107721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A, B: rozsáhlé mokvající puchýře</a:t>
            </a:r>
          </a:p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C: absence kolagenu VII v dermo-epidermální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junkci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 (IF)</a:t>
            </a:r>
          </a:p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D: kolagen VII - pozitivní kontrola (IF)</a:t>
            </a:r>
          </a:p>
        </p:txBody>
      </p:sp>
      <p:sp>
        <p:nvSpPr>
          <p:cNvPr id="70664" name="Text Box 16"/>
          <p:cNvSpPr txBox="1">
            <a:spLocks noChangeArrowheads="1"/>
          </p:cNvSpPr>
          <p:nvPr/>
        </p:nvSpPr>
        <p:spPr bwMode="auto">
          <a:xfrm>
            <a:off x="395288" y="1628775"/>
            <a:ext cx="36036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395288" y="4868863"/>
            <a:ext cx="36036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508625" y="1628775"/>
            <a:ext cx="3603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70667" name="Text Box 19"/>
          <p:cNvSpPr txBox="1">
            <a:spLocks noChangeArrowheads="1"/>
          </p:cNvSpPr>
          <p:nvPr/>
        </p:nvSpPr>
        <p:spPr bwMode="auto">
          <a:xfrm>
            <a:off x="5508625" y="3573463"/>
            <a:ext cx="3603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39615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Pemphigus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vulgaris</a:t>
            </a:r>
          </a:p>
        </p:txBody>
      </p:sp>
      <p:sp>
        <p:nvSpPr>
          <p:cNvPr id="71683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176213">
              <a:lnSpc>
                <a:spcPct val="90000"/>
              </a:lnSpc>
            </a:pPr>
            <a:r>
              <a:rPr lang="cs-CZ" altLang="cs-CZ" sz="2200" dirty="0">
                <a:latin typeface="+mj-lt"/>
                <a:ea typeface="+mj-ea"/>
                <a:cs typeface="+mj-cs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život ohrožující choroba, může začít v každém věku</a:t>
            </a:r>
          </a:p>
          <a:p>
            <a:pPr indent="176213">
              <a:lnSpc>
                <a:spcPct val="90000"/>
              </a:lnSpc>
              <a:buFont typeface="Arial" pitchFamily="34" charset="0"/>
              <a:buNone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opakované ataky</a:t>
            </a:r>
          </a:p>
          <a:p>
            <a:pPr indent="176213">
              <a:lnSpc>
                <a:spcPct val="9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akantolýza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→ tvorba rozsáhlých puchýřů</a:t>
            </a:r>
          </a:p>
          <a:p>
            <a:pPr indent="176213">
              <a:lnSpc>
                <a:spcPct val="90000"/>
              </a:lnSpc>
              <a:buFont typeface="Arial" pitchFamily="34" charset="0"/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→→→ ztráty tekutin, bílkovin, infekce</a:t>
            </a:r>
          </a:p>
          <a:p>
            <a:pPr indent="176213">
              <a:lnSpc>
                <a:spcPct val="9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puchýře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suprabazálně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četné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eosinofily</a:t>
            </a: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>
              <a:lnSpc>
                <a:spcPct val="90000"/>
              </a:lnSpc>
              <a:buFont typeface="Arial" pitchFamily="34" charset="0"/>
              <a:buNone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imunofluorescence</a:t>
            </a:r>
          </a:p>
          <a:p>
            <a:pPr marL="742950" lvl="1" indent="-285750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depozita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Ig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mezi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keratinocyty</a:t>
            </a:r>
            <a:endParaRPr lang="en-US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7650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00863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571625"/>
            <a:ext cx="771525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Pemphigus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42215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Makroskopické termíny	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makula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ploché a barevně odlišné ložisko</a:t>
            </a: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papula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nad povrch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vyklenující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se ložisko</a:t>
            </a:r>
          </a:p>
          <a:p>
            <a:pPr marL="180975" indent="-180975"/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plaka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-vyvýšené ložisko nad 5mm</a:t>
            </a: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vezikula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- puchýřek)</a:t>
            </a: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bula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- puchýř nad 5mm)</a:t>
            </a: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šupina</a:t>
            </a:r>
          </a:p>
          <a:p>
            <a:pPr marL="180975" indent="-180975"/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lichenifikace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opakované škrábání</a:t>
            </a: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exkoriace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traumatické zničení epidermis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1597624"/>
      </p:ext>
    </p:extLst>
  </p:cSld>
  <p:clrMapOvr>
    <a:masterClrMapping/>
  </p:clrMapOvr>
  <p:transition spd="slow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00075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226" y="1390039"/>
            <a:ext cx="6248747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8"/>
          <p:cNvSpPr txBox="1">
            <a:spLocks noChangeArrowheads="1"/>
          </p:cNvSpPr>
          <p:nvPr/>
        </p:nvSpPr>
        <p:spPr bwMode="auto">
          <a:xfrm>
            <a:off x="5652120" y="5426052"/>
            <a:ext cx="3409949" cy="1138773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rPr>
              <a:t>1  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akantolytická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 bula</a:t>
            </a:r>
          </a:p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2  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eosinofily</a:t>
            </a:r>
            <a:endParaRPr lang="cs-CZ" altLang="cs-CZ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3  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suprabazální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akantolýza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, kulaté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akantolytické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 buňky</a:t>
            </a:r>
            <a:endParaRPr lang="en-US" altLang="cs-CZ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Pemphigus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571750" y="2428875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</a:rPr>
              <a:t>1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143250" y="1857375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571875" y="342900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135346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Bulózní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pemphigoid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176213"/>
            <a:r>
              <a:rPr lang="cs-CZ" altLang="cs-CZ" sz="2200" dirty="0">
                <a:latin typeface="+mj-lt"/>
                <a:ea typeface="+mj-ea"/>
                <a:cs typeface="+mj-cs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chronické onemocnění kůže</a:t>
            </a:r>
          </a:p>
          <a:p>
            <a:pPr indent="176213">
              <a:buFont typeface="Arial" pitchFamily="34" charset="0"/>
              <a:buNone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benigní průběh (X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pemphigus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vulgaris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indent="176213">
              <a:buFont typeface="Arial" pitchFamily="34" charset="0"/>
              <a:buNone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postihuje starší pacienty (60 let)</a:t>
            </a:r>
          </a:p>
          <a:p>
            <a:pPr indent="176213">
              <a:buFont typeface="Arial" pitchFamily="34" charset="0"/>
              <a:buNone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subepidermální tenzní buly, četné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eosinofily</a:t>
            </a: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>
              <a:buFont typeface="Arial" pitchFamily="34" charset="0"/>
              <a:buNone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imunofluorescence: </a:t>
            </a:r>
          </a:p>
          <a:p>
            <a:pPr marL="742950" lvl="1" indent="-285750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subepidermálně depozita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Ig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C3, fibrin</a:t>
            </a:r>
          </a:p>
        </p:txBody>
      </p:sp>
    </p:spTree>
    <p:extLst>
      <p:ext uri="{BB962C8B-B14F-4D97-AF65-F5344CB8AC3E}">
        <p14:creationId xmlns:p14="http://schemas.microsoft.com/office/powerpoint/2010/main" val="167993056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00102+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0987" y="1505561"/>
            <a:ext cx="6042025" cy="5084762"/>
          </a:xfrm>
          <a:noFill/>
        </p:spPr>
      </p:pic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4910916" y="5768240"/>
            <a:ext cx="4214812" cy="830997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1 subepidermální bula - obsahuje fibrin a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eosinofily</a:t>
            </a:r>
            <a:endParaRPr lang="cs-CZ" altLang="cs-CZ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l" eaLnBrk="1" hangingPunct="1"/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2 ve spodině zánět (také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eosinofily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en-US" altLang="cs-CZ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492500" y="3789363"/>
            <a:ext cx="28257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1400" i="0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  <a:endParaRPr lang="en-US" altLang="cs-CZ" sz="1400" i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1" name="Text Box 7"/>
          <p:cNvSpPr txBox="1">
            <a:spLocks noChangeArrowheads="1"/>
          </p:cNvSpPr>
          <p:nvPr/>
        </p:nvSpPr>
        <p:spPr bwMode="auto">
          <a:xfrm>
            <a:off x="5508625" y="5373688"/>
            <a:ext cx="28257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1400" i="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endParaRPr lang="en-US" altLang="cs-CZ" sz="1400" i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Nadpis 6"/>
          <p:cNvSpPr>
            <a:spLocks/>
          </p:cNvSpPr>
          <p:nvPr/>
        </p:nvSpPr>
        <p:spPr bwMode="auto">
          <a:xfrm>
            <a:off x="683568" y="2587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cs-CZ" sz="3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Bulózní </a:t>
            </a:r>
            <a:r>
              <a:rPr lang="cs-CZ" sz="3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pemphigoid</a:t>
            </a:r>
            <a:endParaRPr lang="cs-CZ" sz="36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540901"/>
      </p:ext>
    </p:extLst>
  </p:cSld>
  <p:clrMapOvr>
    <a:masterClrMapping/>
  </p:clrMapOvr>
  <p:transition spd="slow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Herpes simplex</a:t>
            </a:r>
          </a:p>
        </p:txBody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recidivující výsev puchýřnatých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papulí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většinou erodujících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lokalizace</a:t>
            </a:r>
          </a:p>
          <a:p>
            <a:pPr lvl="1"/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na hranici červeně rtů</a:t>
            </a:r>
          </a:p>
          <a:p>
            <a:pPr lvl="1"/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anogenitálně</a:t>
            </a:r>
            <a:endParaRPr lang="cs-CZ" altLang="cs-CZ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85297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00100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1557338"/>
            <a:ext cx="5573713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Herpes simplex</a:t>
            </a:r>
          </a:p>
        </p:txBody>
      </p:sp>
    </p:spTree>
    <p:extLst>
      <p:ext uri="{BB962C8B-B14F-4D97-AF65-F5344CB8AC3E}">
        <p14:creationId xmlns:p14="http://schemas.microsoft.com/office/powerpoint/2010/main" val="258454166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Dermatitis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herpetiformis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Duhring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1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176213" eaLnBrk="1" hangingPunct="1">
              <a:lnSpc>
                <a:spcPct val="150000"/>
              </a:lnSpc>
            </a:pPr>
            <a:r>
              <a:rPr lang="cs-CZ" altLang="cs-CZ" sz="2200" dirty="0">
                <a:latin typeface="+mj-lt"/>
                <a:ea typeface="+mj-ea"/>
                <a:cs typeface="+mj-cs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chronické onemocnění kůže</a:t>
            </a:r>
          </a:p>
          <a:p>
            <a:pPr indent="176213" eaLnBrk="1" hangingPunct="1">
              <a:lnSpc>
                <a:spcPct val="15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hypersenzitivita na gluten (spolu s celiakií)</a:t>
            </a:r>
          </a:p>
          <a:p>
            <a:pPr indent="176213" eaLnBrk="1" hangingPunct="1">
              <a:lnSpc>
                <a:spcPct val="15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silný pruritus (+ exkoriace ze škrábání)</a:t>
            </a:r>
          </a:p>
          <a:p>
            <a:pPr indent="176213" eaLnBrk="1" hangingPunct="1">
              <a:lnSpc>
                <a:spcPct val="15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edém v papilách, subepidermální puchýře</a:t>
            </a:r>
          </a:p>
          <a:p>
            <a:pPr indent="176213" eaLnBrk="1" hangingPunct="1">
              <a:lnSpc>
                <a:spcPct val="15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četné neutrofily (ve vrcholcích dermálních papil)</a:t>
            </a:r>
          </a:p>
          <a:p>
            <a:pPr indent="176213" eaLnBrk="1" hangingPunct="1">
              <a:lnSpc>
                <a:spcPct val="15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imunofluorescence: </a:t>
            </a:r>
          </a:p>
          <a:p>
            <a:pPr marL="742950" lvl="1" indent="-285750" eaLnBrk="1" hangingPunct="1">
              <a:lnSpc>
                <a:spcPct val="15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depozita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IgA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subepidermálně</a:t>
            </a:r>
          </a:p>
        </p:txBody>
      </p:sp>
    </p:spTree>
    <p:extLst>
      <p:ext uri="{BB962C8B-B14F-4D97-AF65-F5344CB8AC3E}">
        <p14:creationId xmlns:p14="http://schemas.microsoft.com/office/powerpoint/2010/main" val="226855290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Text Box 5"/>
          <p:cNvSpPr txBox="1">
            <a:spLocks noChangeArrowheads="1"/>
          </p:cNvSpPr>
          <p:nvPr/>
        </p:nvSpPr>
        <p:spPr bwMode="auto">
          <a:xfrm>
            <a:off x="2967038" y="1843088"/>
            <a:ext cx="2825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597" name="Text Box 6"/>
          <p:cNvSpPr txBox="1">
            <a:spLocks noChangeArrowheads="1"/>
          </p:cNvSpPr>
          <p:nvPr/>
        </p:nvSpPr>
        <p:spPr bwMode="auto">
          <a:xfrm>
            <a:off x="6424613" y="2419350"/>
            <a:ext cx="2825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598" name="Text Box 7"/>
          <p:cNvSpPr txBox="1">
            <a:spLocks noChangeArrowheads="1"/>
          </p:cNvSpPr>
          <p:nvPr/>
        </p:nvSpPr>
        <p:spPr bwMode="auto">
          <a:xfrm>
            <a:off x="5272088" y="2132013"/>
            <a:ext cx="2825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Dermatitis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herpetiformis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8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  <a:p>
            <a:endParaRPr lang="cs-CZ" altLang="cs-CZ"/>
          </a:p>
        </p:txBody>
      </p:sp>
      <p:pic>
        <p:nvPicPr>
          <p:cNvPr id="79879" name="Picture 2" descr="01255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4" y="1397359"/>
            <a:ext cx="7867140" cy="406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0" name="Text Box 4"/>
          <p:cNvSpPr txBox="1">
            <a:spLocks noChangeArrowheads="1"/>
          </p:cNvSpPr>
          <p:nvPr/>
        </p:nvSpPr>
        <p:spPr bwMode="auto">
          <a:xfrm>
            <a:off x="761999" y="5493852"/>
            <a:ext cx="787539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v papilách je edém a akumulace neutrofilů (až drobné subepidermální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vesikuly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en-US" altLang="cs-CZ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95976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sz="3600" b="1" dirty="0">
                <a:solidFill>
                  <a:schemeClr val="bg1">
                    <a:lumMod val="65000"/>
                  </a:schemeClr>
                </a:solidFill>
              </a:rPr>
              <a:t>NEINFEKČNÍ A INFEKČNÍ </a:t>
            </a:r>
            <a:br>
              <a:rPr lang="cs-CZ" sz="36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3600" b="1" u="sng" dirty="0"/>
              <a:t>GRANULOMATÓZNÍ</a:t>
            </a:r>
            <a:r>
              <a:rPr lang="cs-CZ" sz="36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36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899" name="Zástupný symbol pro obsah 2"/>
          <p:cNvSpPr>
            <a:spLocks noGrp="1"/>
          </p:cNvSpPr>
          <p:nvPr>
            <p:ph idx="1"/>
          </p:nvPr>
        </p:nvSpPr>
        <p:spPr>
          <a:xfrm>
            <a:off x="762000" y="1556792"/>
            <a:ext cx="8077200" cy="4697024"/>
          </a:xfrm>
        </p:spPr>
        <p:txBody>
          <a:bodyPr>
            <a:noAutofit/>
          </a:bodyPr>
          <a:lstStyle/>
          <a:p>
            <a:pPr marL="0" indent="90488" eaLnBrk="1" hangingPunct="1">
              <a:lnSpc>
                <a:spcPct val="125000"/>
              </a:lnSpc>
            </a:pP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chronické onemocnění kůže</a:t>
            </a:r>
          </a:p>
          <a:p>
            <a:pPr marL="0" indent="90488" eaLnBrk="1" hangingPunct="1">
              <a:lnSpc>
                <a:spcPct val="125000"/>
              </a:lnSpc>
            </a:pP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 dermis hustě nakupené modifikované histiocyty</a:t>
            </a:r>
          </a:p>
          <a:p>
            <a:pPr marL="0" indent="90488" eaLnBrk="1" hangingPunct="1">
              <a:lnSpc>
                <a:spcPct val="125000"/>
              </a:lnSpc>
            </a:pPr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90488" eaLnBrk="1" hangingPunct="1">
              <a:lnSpc>
                <a:spcPct val="125000"/>
              </a:lnSpc>
            </a:pP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klasifikace dle histologie:</a:t>
            </a:r>
          </a:p>
          <a:p>
            <a:pPr marL="400050" lvl="2" indent="1778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epiteloidní granulomy</a:t>
            </a:r>
          </a:p>
          <a:p>
            <a:pPr marL="400050" lvl="2" indent="177800" eaLnBrk="1" hangingPunct="1"/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palisádující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granulomy</a:t>
            </a:r>
          </a:p>
          <a:p>
            <a:pPr marL="400050" lvl="2" indent="1778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zánětlivé granulomy</a:t>
            </a:r>
          </a:p>
          <a:p>
            <a:pPr marL="400050" lvl="2" indent="177800" eaLnBrk="1" hangingPunct="1">
              <a:buFont typeface="Arial" panose="020B0604020202020204" pitchFamily="34" charset="0"/>
              <a:buNone/>
            </a:pPr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lvl="1" indent="90488" eaLnBrk="1" hangingPunct="1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klasifikace dle etiologie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400050" lvl="2" indent="1778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infekční: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mykobakteria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plísně</a:t>
            </a:r>
          </a:p>
          <a:p>
            <a:pPr marL="400050" lvl="2" indent="1778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neinfekční: cizí tělesa</a:t>
            </a:r>
          </a:p>
          <a:p>
            <a:pPr marL="400050" lvl="2" indent="1778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imunologicky nejasně podmíněné</a:t>
            </a:r>
          </a:p>
        </p:txBody>
      </p:sp>
    </p:spTree>
    <p:extLst>
      <p:ext uri="{BB962C8B-B14F-4D97-AF65-F5344CB8AC3E}">
        <p14:creationId xmlns:p14="http://schemas.microsoft.com/office/powerpoint/2010/main" val="2188083818"/>
      </p:ext>
    </p:extLst>
  </p:cSld>
  <p:clrMapOvr>
    <a:masterClrMapping/>
  </p:clrMapOvr>
  <p:transition spd="slow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Granuloma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annulare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3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90488" indent="-90488"/>
            <a:r>
              <a:rPr lang="cs-CZ" altLang="cs-CZ" dirty="0"/>
              <a:t>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chronické získané onemocnění kůže nejasné etiologie</a:t>
            </a:r>
          </a:p>
          <a:p>
            <a:pPr marL="90488" indent="-90488"/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/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zpravidla dojde po čase k (i spontánnímu) odeznění</a:t>
            </a:r>
          </a:p>
          <a:p>
            <a:pPr marL="90488" indent="-90488"/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/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vícečetná okrouhlá ložiska s vyvýšenými okraji</a:t>
            </a:r>
          </a:p>
          <a:p>
            <a:pPr marL="90488" indent="-90488"/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/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mikro:</a:t>
            </a:r>
          </a:p>
          <a:p>
            <a:pPr lvl="1"/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palisádující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granulom v dermis</a:t>
            </a:r>
          </a:p>
          <a:p>
            <a:pPr marL="984250" lvl="2" indent="-69850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neostře ohraničený</a:t>
            </a:r>
          </a:p>
          <a:p>
            <a:pPr marL="984250" lvl="2" indent="-69850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okolo ložisek nekrobiózy</a:t>
            </a:r>
          </a:p>
        </p:txBody>
      </p:sp>
    </p:spTree>
    <p:extLst>
      <p:ext uri="{BB962C8B-B14F-4D97-AF65-F5344CB8AC3E}">
        <p14:creationId xmlns:p14="http://schemas.microsoft.com/office/powerpoint/2010/main" val="42276455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3F0704-705D-480E-89DC-9889CA2B3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AAA8BA8-2A2C-4AB0-B69B-B45FBC610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18" y="1597025"/>
            <a:ext cx="6442764" cy="42973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D46210B-97C1-4AD6-8FE8-3ADA47D0B52D}"/>
              </a:ext>
            </a:extLst>
          </p:cNvPr>
          <p:cNvSpPr txBox="1"/>
          <p:nvPr/>
        </p:nvSpPr>
        <p:spPr>
          <a:xfrm>
            <a:off x="5004048" y="5940281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161224666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Makroskopické termíny</a:t>
            </a:r>
            <a:endParaRPr lang="cs-CZ" sz="3600" dirty="0"/>
          </a:p>
        </p:txBody>
      </p:sp>
      <p:pic>
        <p:nvPicPr>
          <p:cNvPr id="3074" name="Picture 2" descr="Výsledek obrázku pro macule papul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78930"/>
            <a:ext cx="655272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1439"/>
      </p:ext>
    </p:extLst>
  </p:cSld>
  <p:clrMapOvr>
    <a:masterClrMapping/>
  </p:clrMapOvr>
  <p:transition spd="slow"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DD9FF6-BF6E-4CC6-8356-D72EF8507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8A4C7CB-F675-4288-A295-3C794F668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760" y="1597025"/>
            <a:ext cx="5657679" cy="42973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871E030-8575-4F7B-8E25-77FBE60D8613}"/>
              </a:ext>
            </a:extLst>
          </p:cNvPr>
          <p:cNvSpPr txBox="1"/>
          <p:nvPr/>
        </p:nvSpPr>
        <p:spPr>
          <a:xfrm>
            <a:off x="4440897" y="5894388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678439190"/>
      </p:ext>
    </p:extLst>
  </p:cSld>
  <p:clrMapOvr>
    <a:masterClrMapping/>
  </p:clrMapOvr>
  <p:transition spd="slow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1F03D-9DC2-4949-9A1A-845CB1C6F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263427A-C00D-4E54-9ED3-6593900A9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51" y="1597025"/>
            <a:ext cx="6452497" cy="42973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8B41F34-2D2D-4998-8E2E-77D9662095E0}"/>
              </a:ext>
            </a:extLst>
          </p:cNvPr>
          <p:cNvSpPr txBox="1"/>
          <p:nvPr/>
        </p:nvSpPr>
        <p:spPr>
          <a:xfrm>
            <a:off x="4848385" y="5940281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712549253"/>
      </p:ext>
    </p:extLst>
  </p:cSld>
  <p:clrMapOvr>
    <a:masterClrMapping/>
  </p:clrMapOvr>
  <p:transition spd="slow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1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1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1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NODÓZNÍ REVMATISMUS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22960" y="2241551"/>
            <a:ext cx="5076404" cy="3017520"/>
          </a:xfrm>
        </p:spPr>
        <p:txBody>
          <a:bodyPr>
            <a:noAutofit/>
          </a:bodyPr>
          <a:lstStyle/>
          <a:p>
            <a:pPr marL="136922" indent="-136922"/>
            <a:r>
              <a:rPr lang="cs-CZ" sz="2100" dirty="0"/>
              <a:t>pacienti s RA</a:t>
            </a:r>
            <a:endParaRPr lang="cs-CZ" sz="2100" dirty="0">
              <a:solidFill>
                <a:srgbClr val="FF0000"/>
              </a:solidFill>
            </a:endParaRPr>
          </a:p>
          <a:p>
            <a:pPr marL="136922" indent="-136922"/>
            <a:r>
              <a:rPr lang="cs-CZ" sz="2100" dirty="0"/>
              <a:t>v dermis </a:t>
            </a:r>
            <a:r>
              <a:rPr lang="cs-CZ" sz="2100" dirty="0" err="1">
                <a:solidFill>
                  <a:srgbClr val="00B0F0"/>
                </a:solidFill>
              </a:rPr>
              <a:t>palisádující</a:t>
            </a:r>
            <a:r>
              <a:rPr lang="cs-CZ" sz="2100" dirty="0">
                <a:solidFill>
                  <a:srgbClr val="00B0F0"/>
                </a:solidFill>
              </a:rPr>
              <a:t> granulomy </a:t>
            </a:r>
            <a:r>
              <a:rPr lang="cs-CZ" sz="2100" dirty="0"/>
              <a:t>kolem </a:t>
            </a:r>
            <a:r>
              <a:rPr lang="cs-CZ" sz="2100" b="1" dirty="0" err="1">
                <a:solidFill>
                  <a:srgbClr val="00B0F0"/>
                </a:solidFill>
              </a:rPr>
              <a:t>fibrinoidní</a:t>
            </a:r>
            <a:r>
              <a:rPr lang="cs-CZ" sz="2100" b="1" dirty="0">
                <a:solidFill>
                  <a:srgbClr val="00B0F0"/>
                </a:solidFill>
              </a:rPr>
              <a:t> nekrózy</a:t>
            </a:r>
            <a:endParaRPr lang="cs-CZ" sz="2100" dirty="0"/>
          </a:p>
          <a:p>
            <a:pPr marL="136922" indent="-136922"/>
            <a:r>
              <a:rPr lang="cs-CZ" sz="2100" b="1" dirty="0"/>
              <a:t>klinika:</a:t>
            </a:r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1950" dirty="0"/>
              <a:t>extenzorové strany končetin i jinde</a:t>
            </a:r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1950" dirty="0"/>
              <a:t>tuhé uzly mm-5 cm</a:t>
            </a:r>
            <a:endParaRPr lang="cs-CZ" sz="1950" b="1" dirty="0"/>
          </a:p>
        </p:txBody>
      </p:sp>
      <p:grpSp>
        <p:nvGrpSpPr>
          <p:cNvPr id="2" name="Skupina 1"/>
          <p:cNvGrpSpPr/>
          <p:nvPr/>
        </p:nvGrpSpPr>
        <p:grpSpPr>
          <a:xfrm>
            <a:off x="5125180" y="1678900"/>
            <a:ext cx="3978271" cy="3639562"/>
            <a:chOff x="6833573" y="1095533"/>
            <a:chExt cx="5304361" cy="4852749"/>
          </a:xfrm>
        </p:grpSpPr>
        <p:pic>
          <p:nvPicPr>
            <p:cNvPr id="10" name="Picture 2" descr="00350+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373" y="1095533"/>
              <a:ext cx="4773561" cy="4773561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833573" y="5086507"/>
              <a:ext cx="3389462" cy="86177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dirty="0"/>
                <a:t>1 </a:t>
              </a:r>
              <a:r>
                <a:rPr lang="cs-CZ" dirty="0" err="1"/>
                <a:t>fibrinoidní</a:t>
              </a:r>
              <a:r>
                <a:rPr lang="cs-CZ" dirty="0"/>
                <a:t> nekróza</a:t>
              </a:r>
            </a:p>
            <a:p>
              <a:pPr algn="l">
                <a:defRPr/>
              </a:pPr>
              <a:r>
                <a:rPr lang="cs-CZ" dirty="0"/>
                <a:t>2 palisádující histiocyty</a:t>
              </a:r>
              <a:endParaRPr lang="en-US" dirty="0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0223037" y="3157696"/>
              <a:ext cx="298823" cy="400109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350" dirty="0"/>
                <a:t>1</a:t>
              </a:r>
              <a:endParaRPr lang="en-US" sz="1350" dirty="0"/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7855997" y="2857936"/>
              <a:ext cx="298821" cy="400109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350" dirty="0"/>
                <a:t>2</a:t>
              </a:r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57150261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47790"/>
            <a:ext cx="6840760" cy="508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Schlofferův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pseudotumor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991205"/>
      </p:ext>
    </p:extLst>
  </p:cSld>
  <p:clrMapOvr>
    <a:masterClrMapping/>
  </p:clrMapOvr>
  <p:transition spd="slow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 smtClean="0">
                <a:solidFill>
                  <a:schemeClr val="bg1">
                    <a:lumMod val="65000"/>
                  </a:schemeClr>
                </a:solidFill>
              </a:rPr>
              <a:t>INFEKČNÍ DERMATITIDY</a:t>
            </a:r>
            <a:endParaRPr lang="cs-CZ" sz="6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22960" y="2241551"/>
            <a:ext cx="5279288" cy="3017520"/>
          </a:xfrm>
        </p:spPr>
        <p:txBody>
          <a:bodyPr>
            <a:noAutofit/>
          </a:bodyPr>
          <a:lstStyle/>
          <a:p>
            <a:pPr marL="136922" indent="-136922"/>
            <a:r>
              <a:rPr lang="cs-CZ" sz="1800" b="1" dirty="0">
                <a:solidFill>
                  <a:srgbClr val="00B0F0"/>
                </a:solidFill>
              </a:rPr>
              <a:t>bakteriální záněty</a:t>
            </a:r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1650" dirty="0"/>
              <a:t>impetigo</a:t>
            </a:r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1650" dirty="0" err="1"/>
              <a:t>acne</a:t>
            </a:r>
            <a:r>
              <a:rPr lang="cs-CZ" sz="1650" dirty="0"/>
              <a:t> </a:t>
            </a:r>
            <a:r>
              <a:rPr lang="cs-CZ" sz="1650" dirty="0" err="1"/>
              <a:t>vulgaris</a:t>
            </a:r>
            <a:endParaRPr lang="cs-CZ" sz="1650" dirty="0"/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1650" dirty="0" err="1"/>
              <a:t>rosacea</a:t>
            </a:r>
            <a:endParaRPr lang="cs-CZ" sz="1650" dirty="0"/>
          </a:p>
          <a:p>
            <a:pPr marL="136922" indent="-136922"/>
            <a:r>
              <a:rPr lang="cs-CZ" sz="1800" b="1" dirty="0">
                <a:solidFill>
                  <a:srgbClr val="00B0F0"/>
                </a:solidFill>
              </a:rPr>
              <a:t>kožní mykózy</a:t>
            </a:r>
            <a:r>
              <a:rPr lang="cs-CZ" sz="1800" dirty="0">
                <a:solidFill>
                  <a:srgbClr val="00B0F0"/>
                </a:solidFill>
              </a:rPr>
              <a:t> </a:t>
            </a:r>
            <a:r>
              <a:rPr lang="cs-CZ" sz="1800" dirty="0"/>
              <a:t>– někdy úporné, predilekčně v místech vlhké zapářky a kolem nehtů</a:t>
            </a:r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1650" b="1" dirty="0"/>
              <a:t>povrchové </a:t>
            </a:r>
            <a:r>
              <a:rPr lang="cs-CZ" sz="1650" dirty="0"/>
              <a:t>X hluboké</a:t>
            </a:r>
          </a:p>
          <a:p>
            <a:pPr marL="136922" indent="-136922"/>
            <a:r>
              <a:rPr lang="cs-CZ" sz="1800" b="1" dirty="0">
                <a:solidFill>
                  <a:srgbClr val="00B0F0"/>
                </a:solidFill>
              </a:rPr>
              <a:t>virové infekce </a:t>
            </a:r>
            <a:r>
              <a:rPr lang="cs-CZ" sz="1800" dirty="0">
                <a:solidFill>
                  <a:srgbClr val="00B0F0"/>
                </a:solidFill>
              </a:rPr>
              <a:t> </a:t>
            </a:r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1650" dirty="0"/>
              <a:t>puchýře/opary (herpes)</a:t>
            </a:r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1650" dirty="0"/>
              <a:t>bradavice (</a:t>
            </a:r>
            <a:r>
              <a:rPr lang="cs-CZ" sz="1650" dirty="0" err="1"/>
              <a:t>verruca</a:t>
            </a:r>
            <a:r>
              <a:rPr lang="cs-CZ" sz="1650" dirty="0"/>
              <a:t> </a:t>
            </a:r>
            <a:r>
              <a:rPr lang="cs-CZ" sz="1650" dirty="0" err="1"/>
              <a:t>vulgaris</a:t>
            </a:r>
            <a:r>
              <a:rPr lang="cs-CZ" sz="1650" dirty="0"/>
              <a:t>)</a:t>
            </a:r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1650" dirty="0" err="1"/>
              <a:t>exanthémy</a:t>
            </a:r>
            <a:r>
              <a:rPr lang="cs-CZ" sz="1650" dirty="0"/>
              <a:t> (zarděnky, spalničky, 5. a 6. nemoc…)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5625315" y="2003797"/>
            <a:ext cx="3301147" cy="3786216"/>
            <a:chOff x="7500420" y="1528729"/>
            <a:chExt cx="4401529" cy="5048288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843" y="1528729"/>
              <a:ext cx="3518106" cy="2647408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843" y="4243340"/>
              <a:ext cx="3518106" cy="233367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6" name="TextovéPole 8"/>
            <p:cNvSpPr txBox="1">
              <a:spLocks noChangeArrowheads="1"/>
            </p:cNvSpPr>
            <p:nvPr/>
          </p:nvSpPr>
          <p:spPr bwMode="auto">
            <a:xfrm>
              <a:off x="8136331" y="3072396"/>
              <a:ext cx="1225847" cy="43088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1500" i="0" dirty="0">
                  <a:solidFill>
                    <a:schemeClr val="tx1"/>
                  </a:solidFill>
                  <a:latin typeface="+mn-lt"/>
                </a:rPr>
                <a:t>impetigo</a:t>
              </a:r>
              <a:endParaRPr lang="cs-CZ" altLang="cs-CZ" sz="15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" name="TextovéPole 8"/>
            <p:cNvSpPr txBox="1">
              <a:spLocks noChangeArrowheads="1"/>
            </p:cNvSpPr>
            <p:nvPr/>
          </p:nvSpPr>
          <p:spPr bwMode="auto">
            <a:xfrm>
              <a:off x="7500420" y="4407432"/>
              <a:ext cx="1861756" cy="43088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1500" i="0" dirty="0" err="1">
                  <a:solidFill>
                    <a:schemeClr val="tx1"/>
                  </a:solidFill>
                  <a:latin typeface="+mn-lt"/>
                </a:rPr>
                <a:t>dermatofytóza</a:t>
              </a:r>
              <a:endParaRPr lang="cs-CZ" altLang="cs-CZ" sz="15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100531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050" b="1" dirty="0"/>
              <a:t>NÁDORY kůže</a:t>
            </a:r>
            <a:r>
              <a:rPr lang="cs-CZ" dirty="0" smtClean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36922" indent="-136922"/>
            <a:r>
              <a:rPr lang="cs-CZ" sz="2100" b="1" dirty="0">
                <a:solidFill>
                  <a:srgbClr val="00B0F0"/>
                </a:solidFill>
              </a:rPr>
              <a:t>epiteliální nádory</a:t>
            </a:r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1950" dirty="0"/>
              <a:t>epidermis</a:t>
            </a:r>
          </a:p>
          <a:p>
            <a:pPr marL="356378" lvl="1" indent="-136922">
              <a:buFont typeface="Arial" panose="020B0604020202020204" pitchFamily="34" charset="0"/>
              <a:buChar char="•"/>
            </a:pPr>
            <a:r>
              <a:rPr lang="cs-CZ" sz="1950" dirty="0"/>
              <a:t>kožní adnexa</a:t>
            </a:r>
          </a:p>
          <a:p>
            <a:pPr marL="136922" indent="-136922"/>
            <a:r>
              <a:rPr lang="cs-CZ" sz="2100" b="1" dirty="0">
                <a:solidFill>
                  <a:srgbClr val="00B0F0"/>
                </a:solidFill>
              </a:rPr>
              <a:t>z melanocytů</a:t>
            </a:r>
          </a:p>
          <a:p>
            <a:pPr marL="136922" indent="-136922"/>
            <a:r>
              <a:rPr lang="cs-CZ" sz="2100" b="1" dirty="0">
                <a:solidFill>
                  <a:srgbClr val="00B0F0"/>
                </a:solidFill>
              </a:rPr>
              <a:t>z mezenchymu</a:t>
            </a:r>
          </a:p>
          <a:p>
            <a:pPr marL="136922" indent="-136922"/>
            <a:r>
              <a:rPr lang="cs-CZ" sz="2100" b="1" dirty="0">
                <a:solidFill>
                  <a:srgbClr val="00B0F0"/>
                </a:solidFill>
              </a:rPr>
              <a:t>lymfomy, leukémie</a:t>
            </a:r>
          </a:p>
          <a:p>
            <a:pPr marL="136922" indent="-136922"/>
            <a:endParaRPr lang="cs-CZ" sz="1950" dirty="0"/>
          </a:p>
        </p:txBody>
      </p:sp>
    </p:spTree>
    <p:extLst>
      <p:ext uri="{BB962C8B-B14F-4D97-AF65-F5344CB8AC3E}">
        <p14:creationId xmlns:p14="http://schemas.microsoft.com/office/powerpoint/2010/main" val="140817573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Verruca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596413"/>
            <a:ext cx="8274496" cy="4712907"/>
          </a:xfrm>
        </p:spPr>
        <p:txBody>
          <a:bodyPr>
            <a:noAutofit/>
          </a:bodyPr>
          <a:lstStyle/>
          <a:p>
            <a:pPr marL="180975" indent="-180975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vyvolána HPV (typ 2, méně často typ 1, 4, 7…)</a:t>
            </a:r>
          </a:p>
          <a:p>
            <a:pPr marL="180975" indent="-180975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přenos: přímým kontaktem, i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autoinokulace</a:t>
            </a:r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nejčastější lokalizace: prsty rukou, nohy</a:t>
            </a:r>
          </a:p>
          <a:p>
            <a:pPr eaLnBrk="1" hangingPunct="1"/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0488" indent="-90488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makro: 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bradavčitá tuhá léze barvy kůže</a:t>
            </a:r>
          </a:p>
          <a:p>
            <a:pPr eaLnBrk="1" hangingPunct="1"/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0488" indent="-90488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mikro: 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nevětvené papily s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akantózou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„stromečkovitou“ hyperkeratózou </a:t>
            </a:r>
            <a:b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parakeratózou</a:t>
            </a:r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intracytoplazmatické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virové inkluze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 škáře i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stromatu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papil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kulatobuněčný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zánětlivý infiltrát</a:t>
            </a:r>
          </a:p>
        </p:txBody>
      </p:sp>
    </p:spTree>
    <p:extLst>
      <p:ext uri="{BB962C8B-B14F-4D97-AF65-F5344CB8AC3E}">
        <p14:creationId xmlns:p14="http://schemas.microsoft.com/office/powerpoint/2010/main" val="347977205"/>
      </p:ext>
    </p:extLst>
  </p:cSld>
  <p:clrMapOvr>
    <a:masterClrMapping/>
  </p:clrMapOvr>
  <p:transition spd="slow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28800"/>
            <a:ext cx="5729817" cy="4297363"/>
          </a:xfrm>
        </p:spPr>
      </p:pic>
    </p:spTree>
    <p:extLst>
      <p:ext uri="{BB962C8B-B14F-4D97-AF65-F5344CB8AC3E}">
        <p14:creationId xmlns:p14="http://schemas.microsoft.com/office/powerpoint/2010/main" val="977479705"/>
      </p:ext>
    </p:extLst>
  </p:cSld>
  <p:clrMapOvr>
    <a:masterClrMapping/>
  </p:clrMapOvr>
  <p:transition spd="slow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Verruca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03" name="Zástupný symbol pro obsah 3" descr="vulgární veruka 2, přehled4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6200" y="1571625"/>
            <a:ext cx="6451600" cy="4857750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225675" y="6029325"/>
            <a:ext cx="5572125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2000" b="0" i="0" dirty="0" err="1">
                <a:solidFill>
                  <a:schemeClr val="tx1"/>
                </a:solidFill>
                <a:latin typeface="+mn-lt"/>
              </a:rPr>
              <a:t>Papilomatóza</a:t>
            </a:r>
            <a:r>
              <a:rPr lang="cs-CZ" sz="2000" b="0" i="0" dirty="0">
                <a:solidFill>
                  <a:schemeClr val="tx1"/>
                </a:solidFill>
                <a:latin typeface="+mn-lt"/>
              </a:rPr>
              <a:t> + hyperkeratóza + </a:t>
            </a:r>
            <a:r>
              <a:rPr lang="cs-CZ" sz="2000" b="0" i="0" dirty="0" err="1">
                <a:solidFill>
                  <a:schemeClr val="tx1"/>
                </a:solidFill>
                <a:latin typeface="+mn-lt"/>
              </a:rPr>
              <a:t>parakeratóza</a:t>
            </a:r>
            <a:endParaRPr lang="cs-CZ" sz="20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0067412"/>
      </p:ext>
    </p:extLst>
  </p:cSld>
  <p:clrMapOvr>
    <a:masterClrMapping/>
  </p:clrMapOvr>
  <p:transition spd="slow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077200" cy="1143000"/>
          </a:xfrm>
        </p:spPr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Verruca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27" name="Zástupný symbol pro obsah 7" descr="detail parakeratozy, 10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1571625"/>
            <a:ext cx="6813946" cy="4787900"/>
          </a:xfr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459724" y="5954255"/>
            <a:ext cx="3571875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Stromečkovitá </a:t>
            </a:r>
            <a:r>
              <a:rPr lang="cs-CZ" sz="2000" b="0" i="0" dirty="0" err="1">
                <a:solidFill>
                  <a:schemeClr val="tx1"/>
                </a:solidFill>
                <a:latin typeface="+mn-lt"/>
              </a:rPr>
              <a:t>parakeratóza</a:t>
            </a:r>
            <a:endParaRPr lang="cs-CZ" sz="20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0647881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Histologická stavba kůže</a:t>
            </a:r>
          </a:p>
        </p:txBody>
      </p:sp>
      <p:pic>
        <p:nvPicPr>
          <p:cNvPr id="1026" name="Picture 2" descr="https://3.bp.blogspot.com/-1XT5h_3bJMw/UtprmCgDtRI/AAAAAAAAAM8/xgcVkbWJy5k/s1600/thin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32571"/>
            <a:ext cx="664909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441556"/>
      </p:ext>
    </p:extLst>
  </p:cSld>
  <p:clrMapOvr>
    <a:masterClrMapping/>
  </p:clrMapOvr>
  <p:transition spd="slow"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Condyloma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accuminatum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596413"/>
            <a:ext cx="8274496" cy="4297363"/>
          </a:xfrm>
        </p:spPr>
        <p:txBody>
          <a:bodyPr>
            <a:noAutofit/>
          </a:bodyPr>
          <a:lstStyle/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vyvolán HPV, hl. typ 6,11 aj. -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anogenitálně</a:t>
            </a: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sexuálně přenosná infekce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inkubační doba 2-3 měsíce</a:t>
            </a:r>
          </a:p>
          <a:p>
            <a:pPr marL="180975" indent="-180975"/>
            <a:r>
              <a:rPr lang="cs-CZ" alt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makro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bradavčitá (většinou mnohočetná) léze v typické lokalizaci</a:t>
            </a:r>
          </a:p>
          <a:p>
            <a:pPr marL="180975" indent="-180975"/>
            <a:r>
              <a:rPr lang="cs-CZ" altLang="cs-CZ" sz="2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</a:p>
          <a:p>
            <a:pPr lvl="1"/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koilocyty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- bb. s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pyknoticky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svraštělým tmavým jádrem obklopeným prázdným „haló“, dvoj i vícejaderné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bb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hyper-, para- a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dyskeratóza</a:t>
            </a: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877257"/>
      </p:ext>
    </p:extLst>
  </p:cSld>
  <p:clrMapOvr>
    <a:masterClrMapping/>
  </p:clrMapOvr>
  <p:transition spd="slow"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Condyloma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accuminatum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75" name="Zástupný symbol pro obsah 4" descr="condylomata2, přehled2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8263" y="1571625"/>
            <a:ext cx="6467475" cy="4868863"/>
          </a:xfrm>
        </p:spPr>
      </p:pic>
    </p:spTree>
    <p:extLst>
      <p:ext uri="{BB962C8B-B14F-4D97-AF65-F5344CB8AC3E}">
        <p14:creationId xmlns:p14="http://schemas.microsoft.com/office/powerpoint/2010/main" val="3053739358"/>
      </p:ext>
    </p:extLst>
  </p:cSld>
  <p:clrMapOvr>
    <a:masterClrMapping/>
  </p:clrMapOvr>
  <p:transition spd="slow"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Condyloma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accuminatum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499" name="Zástupný symbol pro obsah 5" descr="condylomata2, 10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3488" y="1571625"/>
            <a:ext cx="6677025" cy="5026025"/>
          </a:xfrm>
        </p:spPr>
      </p:pic>
    </p:spTree>
    <p:extLst>
      <p:ext uri="{BB962C8B-B14F-4D97-AF65-F5344CB8AC3E}">
        <p14:creationId xmlns:p14="http://schemas.microsoft.com/office/powerpoint/2010/main" val="3202475425"/>
      </p:ext>
    </p:extLst>
  </p:cSld>
  <p:clrMapOvr>
    <a:masterClrMapping/>
  </p:clrMapOvr>
  <p:transition spd="slow">
    <p:wipe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Condyloma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accuminatum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523" name="Zástupný symbol pro obsah 4" descr="condylomata2, 20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3825" y="1571625"/>
            <a:ext cx="6356350" cy="4786313"/>
          </a:xfrm>
        </p:spPr>
      </p:pic>
    </p:spTree>
    <p:extLst>
      <p:ext uri="{BB962C8B-B14F-4D97-AF65-F5344CB8AC3E}">
        <p14:creationId xmlns:p14="http://schemas.microsoft.com/office/powerpoint/2010/main" val="2862917950"/>
      </p:ext>
    </p:extLst>
  </p:cSld>
  <p:clrMapOvr>
    <a:masterClrMapping/>
  </p:clrMapOvr>
  <p:transition spd="slow"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Seboroická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veruka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/keratóza)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0975" indent="-180975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běžný benigní kožní tumor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makro: 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ostře ohraničená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hyperpigmentovaná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papula „mastného vzhledu“</a:t>
            </a:r>
          </a:p>
          <a:p>
            <a:pPr lvl="1">
              <a:lnSpc>
                <a:spcPct val="9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mikro: 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hyperkeratóza,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papilomatóza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akantóza</a:t>
            </a: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tvorba rohovinových koulí - cyst vyplněných lamelami keratinu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často pigmentace</a:t>
            </a:r>
          </a:p>
        </p:txBody>
      </p:sp>
    </p:spTree>
    <p:extLst>
      <p:ext uri="{BB962C8B-B14F-4D97-AF65-F5344CB8AC3E}">
        <p14:creationId xmlns:p14="http://schemas.microsoft.com/office/powerpoint/2010/main" val="3501337394"/>
      </p:ext>
    </p:extLst>
  </p:cSld>
  <p:clrMapOvr>
    <a:masterClrMapping/>
  </p:clrMapOvr>
  <p:transition spd="slow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seboroicka-veruka-spane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500188"/>
            <a:ext cx="3306763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3" descr="seboroicke-veruky-dyskeratozy-zad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500188"/>
            <a:ext cx="3527425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Seborhoická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veruka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0081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Seborhoická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veruka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0595" name="Zástupný symbol pro obsah 3" descr="seborh, přehled2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4975" y="1571625"/>
            <a:ext cx="5734050" cy="5000625"/>
          </a:xfrm>
        </p:spPr>
      </p:pic>
    </p:spTree>
    <p:extLst>
      <p:ext uri="{BB962C8B-B14F-4D97-AF65-F5344CB8AC3E}">
        <p14:creationId xmlns:p14="http://schemas.microsoft.com/office/powerpoint/2010/main" val="262867237"/>
      </p:ext>
    </p:extLst>
  </p:cSld>
  <p:clrMapOvr>
    <a:masterClrMapping/>
  </p:clrMapOvr>
  <p:transition spd="slow"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Seborhoická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veruka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619" name="Zástupný symbol pro obsah 7" descr="seborh,10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0138" y="1571625"/>
            <a:ext cx="4403725" cy="4999038"/>
          </a:xfrm>
        </p:spPr>
      </p:pic>
    </p:spTree>
    <p:extLst>
      <p:ext uri="{BB962C8B-B14F-4D97-AF65-F5344CB8AC3E}">
        <p14:creationId xmlns:p14="http://schemas.microsoft.com/office/powerpoint/2010/main" val="227834768"/>
      </p:ext>
    </p:extLst>
  </p:cSld>
  <p:clrMapOvr>
    <a:masterClrMapping/>
  </p:clrMapOvr>
  <p:transition spd="slow"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77200" cy="1143000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Solární (aktinická) keratóza</a:t>
            </a:r>
          </a:p>
        </p:txBody>
      </p:sp>
      <p:sp>
        <p:nvSpPr>
          <p:cNvPr id="112643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intraepidermální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dysplázie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- prekanceróza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insolačních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zónách (hlava, krk, ramena, dekolt…)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makro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</a:p>
          <a:p>
            <a:pPr marL="457200" lvl="1" indent="0">
              <a:buNone/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ložiska „zhrubělého“ kožního  krytu + drobné exkoriace, atrofie</a:t>
            </a:r>
          </a:p>
          <a:p>
            <a:endParaRPr lang="cs-CZ" altLang="cs-CZ" sz="26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0488" indent="-90488">
              <a:buFont typeface="Arial" pitchFamily="34" charset="0"/>
              <a:buChar char="•"/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</a:p>
          <a:p>
            <a:pPr marL="457200" lvl="1" indent="0">
              <a:buNone/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dysplázie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 různé tloušťce epidermis (začíná bazálně)</a:t>
            </a:r>
          </a:p>
          <a:p>
            <a:pPr marL="457200" lvl="1" indent="0">
              <a:buNone/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atrofie + hyperkeratóza,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parakeratóza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+ hustý chronický zánětlivý infiltrát v superficiální dermis 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84308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aktinicke-keratozy-cel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71625"/>
            <a:ext cx="7286625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Solární keratóza</a:t>
            </a:r>
          </a:p>
        </p:txBody>
      </p:sp>
    </p:spTree>
    <p:extLst>
      <p:ext uri="{BB962C8B-B14F-4D97-AF65-F5344CB8AC3E}">
        <p14:creationId xmlns:p14="http://schemas.microsoft.com/office/powerpoint/2010/main" val="243389091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Histologická stavba kůže</a:t>
            </a:r>
            <a:endParaRPr lang="cs-CZ" sz="3600" dirty="0"/>
          </a:p>
        </p:txBody>
      </p:sp>
      <p:pic>
        <p:nvPicPr>
          <p:cNvPr id="2050" name="Picture 2" descr="https://2.bp.blogspot.com/-48gRqJUs2J0/UtpujyQL_4I/AAAAAAAAANY/VJ8nqGZrTuU/s1600/compariso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848872" cy="383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866229"/>
      </p:ext>
    </p:extLst>
  </p:cSld>
  <p:clrMapOvr>
    <a:masterClrMapping/>
  </p:clrMapOvr>
  <p:transition spd="slow">
    <p:wipe dir="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Solární keratóza</a:t>
            </a:r>
          </a:p>
        </p:txBody>
      </p:sp>
      <p:pic>
        <p:nvPicPr>
          <p:cNvPr id="114691" name="Picture 2" descr="ker-sol-7764-00-he-10x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571625"/>
            <a:ext cx="7429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9" name="Text Box 8"/>
          <p:cNvSpPr txBox="1">
            <a:spLocks noChangeArrowheads="1"/>
          </p:cNvSpPr>
          <p:nvPr/>
        </p:nvSpPr>
        <p:spPr bwMode="auto">
          <a:xfrm>
            <a:off x="4642786" y="5226687"/>
            <a:ext cx="3657600" cy="1508125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1 atypické </a:t>
            </a:r>
            <a:r>
              <a:rPr lang="cs-CZ" sz="2000" b="0" i="0" dirty="0" err="1">
                <a:solidFill>
                  <a:schemeClr val="tx1"/>
                </a:solidFill>
                <a:latin typeface="+mn-lt"/>
              </a:rPr>
              <a:t>keratinocyty</a:t>
            </a:r>
            <a:endParaRPr lang="cs-CZ" sz="2000" b="0" i="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2 atrofie epidermis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3 hyperkeratóza, </a:t>
            </a:r>
            <a:r>
              <a:rPr lang="cs-CZ" sz="2000" b="0" i="0" dirty="0" err="1">
                <a:solidFill>
                  <a:schemeClr val="tx1"/>
                </a:solidFill>
                <a:latin typeface="+mn-lt"/>
              </a:rPr>
              <a:t>parakeratóza</a:t>
            </a:r>
            <a:endParaRPr lang="cs-CZ" sz="2000" b="0" i="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4 zánětlivý infiltrát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929438" y="2714625"/>
            <a:ext cx="312737" cy="3698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i="0" dirty="0">
                <a:solidFill>
                  <a:schemeClr val="tx1"/>
                </a:solidFill>
                <a:latin typeface="+mn-lt"/>
              </a:rPr>
              <a:t>1</a:t>
            </a:r>
            <a:endParaRPr lang="en-US" sz="18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000375" y="3059113"/>
            <a:ext cx="312738" cy="369887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i="0" dirty="0">
                <a:solidFill>
                  <a:schemeClr val="tx1"/>
                </a:solidFill>
                <a:latin typeface="+mn-lt"/>
              </a:rPr>
              <a:t>2</a:t>
            </a:r>
            <a:endParaRPr lang="en-US" sz="18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857875" y="2143125"/>
            <a:ext cx="312738" cy="3698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i="0" dirty="0">
                <a:solidFill>
                  <a:schemeClr val="tx1"/>
                </a:solidFill>
                <a:latin typeface="+mn-lt"/>
              </a:rPr>
              <a:t>3</a:t>
            </a:r>
            <a:endParaRPr lang="en-US" sz="18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643688" y="3714750"/>
            <a:ext cx="312737" cy="3698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i="0" dirty="0">
                <a:solidFill>
                  <a:schemeClr val="tx1"/>
                </a:solidFill>
                <a:latin typeface="+mn-lt"/>
              </a:rPr>
              <a:t>4</a:t>
            </a:r>
            <a:endParaRPr lang="en-US" sz="180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362467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Bazocelulární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karcinom (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bazaliom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5715" name="Zástupný symbol pro obsah 4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991955"/>
          </a:xfrm>
        </p:spPr>
        <p:txBody>
          <a:bodyPr>
            <a:noAutofit/>
          </a:bodyPr>
          <a:lstStyle/>
          <a:p>
            <a:pPr marL="90488" indent="-90488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lokálně agresivní karcinom (metastazuje ale vzácně)</a:t>
            </a:r>
          </a:p>
          <a:p>
            <a:pPr marL="90488" indent="-90488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insolačních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zónách</a:t>
            </a:r>
          </a:p>
          <a:p>
            <a:pPr marL="90488" indent="-90488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makro: 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ploché / vyvýšené ložisko v barvě kůže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může být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melanoticky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pigmentovaný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centrálně často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ulceruje</a:t>
            </a: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mikro: 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hnízda z tmavých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bazaloidních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bb.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na periferii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palisádovité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uspořádání 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četné mitózy, někdy pigmentace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retrakční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štěrbiny kolem nádorových čepů</a:t>
            </a:r>
          </a:p>
        </p:txBody>
      </p:sp>
    </p:spTree>
    <p:extLst>
      <p:ext uri="{BB962C8B-B14F-4D97-AF65-F5344CB8AC3E}">
        <p14:creationId xmlns:p14="http://schemas.microsoft.com/office/powerpoint/2010/main" val="3608019634"/>
      </p:ext>
    </p:extLst>
  </p:cSld>
  <p:clrMapOvr>
    <a:masterClrMapping/>
  </p:clrMapOvr>
  <p:transition spd="slow">
    <p:wipe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a-baso-ulc-detail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1571625"/>
            <a:ext cx="72326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Bazocelulární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karcinom (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bazaliom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38337018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Bazocelulární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karcinom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bazaliom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/>
          </a:p>
        </p:txBody>
      </p:sp>
      <p:pic>
        <p:nvPicPr>
          <p:cNvPr id="117763" name="Obrázek 3" descr="bazaliom1, 100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571625"/>
            <a:ext cx="4275137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074907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Bazocelulární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karcinom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bazaliom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/>
          </a:p>
        </p:txBody>
      </p:sp>
      <p:pic>
        <p:nvPicPr>
          <p:cNvPr id="118787" name="Obrázek 5" descr="bazaliom2a, 200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571625"/>
            <a:ext cx="5857875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348880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Dlaždicobuněčný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karcinom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596413"/>
            <a:ext cx="8077200" cy="5072947"/>
          </a:xfrm>
        </p:spPr>
        <p:txBody>
          <a:bodyPr>
            <a:noAutofit/>
          </a:bodyPr>
          <a:lstStyle/>
          <a:p>
            <a:pPr marL="180975" indent="-180975">
              <a:lnSpc>
                <a:spcPct val="90000"/>
              </a:lnSpc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synonyma: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skvamocelulární</a:t>
            </a: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spinocelulární</a:t>
            </a: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>
              <a:lnSpc>
                <a:spcPct val="90000"/>
              </a:lnSpc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makro: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nerovná, někdy výrazněji vyvýšená ložiska tuhé konzistence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může být povrchově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exulcerovaný</a:t>
            </a: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>
              <a:lnSpc>
                <a:spcPct val="90000"/>
              </a:lnSpc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mikro: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bb. rostou v čepech a hnízdech</a:t>
            </a:r>
          </a:p>
          <a:p>
            <a:pPr marL="914400" lvl="2" indent="-461963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na okraji čepů jsou bb. menší, směrem do středu přibývá cytoplazmy (~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spinosum</a:t>
            </a: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marL="452437" lvl="2" indent="0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ve všech vrstvách atypické mitózy </a:t>
            </a:r>
          </a:p>
          <a:p>
            <a:pPr marL="452437" lvl="2" indent="0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keratinové perly</a:t>
            </a:r>
          </a:p>
          <a:p>
            <a:pPr marL="914400" lvl="2" indent="-461963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intercelulární můstky</a:t>
            </a:r>
          </a:p>
        </p:txBody>
      </p:sp>
    </p:spTree>
    <p:extLst>
      <p:ext uri="{BB962C8B-B14F-4D97-AF65-F5344CB8AC3E}">
        <p14:creationId xmlns:p14="http://schemas.microsoft.com/office/powerpoint/2010/main" val="3191334885"/>
      </p:ext>
    </p:extLst>
  </p:cSld>
  <p:clrMapOvr>
    <a:masterClrMapping/>
  </p:clrMapOvr>
  <p:transition spd="slow"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quamous cell carcinoma">
            <a:extLst>
              <a:ext uri="{FF2B5EF4-FFF2-40B4-BE49-F238E27FC236}">
                <a16:creationId xmlns:a16="http://schemas.microsoft.com/office/drawing/2014/main" id="{46F2BAFF-3273-47CF-AB87-B9FD7B856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80926"/>
            <a:ext cx="6901063" cy="449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030652"/>
      </p:ext>
    </p:extLst>
  </p:cSld>
  <p:clrMapOvr>
    <a:masterClrMapping/>
  </p:clrMapOvr>
  <p:transition spd="slow">
    <p:wipe dir="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3" descr="02444-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1481138"/>
            <a:ext cx="7026275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Dlaždicobuněčný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karcinom</a:t>
            </a:r>
          </a:p>
        </p:txBody>
      </p:sp>
    </p:spTree>
    <p:extLst>
      <p:ext uri="{BB962C8B-B14F-4D97-AF65-F5344CB8AC3E}">
        <p14:creationId xmlns:p14="http://schemas.microsoft.com/office/powerpoint/2010/main" val="199182468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cs-CZ" altLang="cs-CZ" sz="3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altLang="cs-CZ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léze</a:t>
            </a:r>
          </a:p>
        </p:txBody>
      </p:sp>
      <p:sp>
        <p:nvSpPr>
          <p:cNvPr id="122883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80975" indent="-180975">
              <a:lnSpc>
                <a:spcPct val="80000"/>
              </a:lnSpc>
            </a:pP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Benigní: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piha (</a:t>
            </a:r>
            <a:r>
              <a:rPr lang="cs-CZ" altLang="cs-CZ" sz="2600" b="0" dirty="0" err="1">
                <a:latin typeface="Arial" panose="020B0604020202020204" pitchFamily="34" charset="0"/>
                <a:cs typeface="Arial" panose="020B0604020202020204" pitchFamily="34" charset="0"/>
              </a:rPr>
              <a:t>ephelides</a:t>
            </a: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 benigní </a:t>
            </a:r>
            <a:r>
              <a:rPr lang="cs-CZ" altLang="cs-CZ" sz="2600" b="0" dirty="0" err="1">
                <a:latin typeface="Arial" panose="020B0604020202020204" pitchFamily="34" charset="0"/>
                <a:cs typeface="Arial" panose="020B0604020202020204" pitchFamily="34" charset="0"/>
              </a:rPr>
              <a:t>lentigo</a:t>
            </a:r>
            <a:endParaRPr lang="cs-CZ" altLang="cs-CZ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pigmentové névy 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0" dirty="0" err="1">
                <a:latin typeface="Arial" panose="020B0604020202020204" pitchFamily="34" charset="0"/>
                <a:cs typeface="Arial" panose="020B0604020202020204" pitchFamily="34" charset="0"/>
              </a:rPr>
              <a:t>Spitzové</a:t>
            </a: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 névus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 dysplastický névus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lnSpc>
                <a:spcPct val="80000"/>
              </a:lnSpc>
            </a:pP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Maligní melanom: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lentigo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maligna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povrchově se šířící MM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nodulární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MM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akrolentiginózní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melanom</a:t>
            </a:r>
          </a:p>
        </p:txBody>
      </p:sp>
    </p:spTree>
    <p:extLst>
      <p:ext uri="{BB962C8B-B14F-4D97-AF65-F5344CB8AC3E}">
        <p14:creationId xmlns:p14="http://schemas.microsoft.com/office/powerpoint/2010/main" val="3422078958"/>
      </p:ext>
    </p:extLst>
  </p:cSld>
  <p:clrMapOvr>
    <a:masterClrMapping/>
  </p:clrMapOvr>
  <p:transition spd="slow">
    <p:wipe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Pigmentový névus</a:t>
            </a:r>
          </a:p>
        </p:txBody>
      </p:sp>
      <p:sp>
        <p:nvSpPr>
          <p:cNvPr id="123907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benigní tumor, většinou získaný během života</a:t>
            </a:r>
          </a:p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kongenitální névy bývají rozsáhlejší</a:t>
            </a:r>
          </a:p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mikro: </a:t>
            </a:r>
          </a:p>
          <a:p>
            <a:pPr lvl="1"/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junkční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névus </a:t>
            </a:r>
          </a:p>
          <a:p>
            <a:pPr lvl="2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skupiny pigmentových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bb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.(= hnízda)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proliferují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dermoepidermální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junkci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smíšený névus </a:t>
            </a:r>
          </a:p>
          <a:p>
            <a:pPr lvl="2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hnízda jsou jak v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junkční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zóně, tak v dermis, kde jsou i ve formě pruhů</a:t>
            </a:r>
          </a:p>
          <a:p>
            <a:pPr lvl="1"/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intradermální névus </a:t>
            </a:r>
          </a:p>
          <a:p>
            <a:pPr lvl="2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výše popsané změny jsou pouze v dermis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8475821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Histologický termíny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71463" indent="-271463"/>
            <a:r>
              <a:rPr 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hyperkeratóza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- hyperplazie </a:t>
            </a:r>
            <a:r>
              <a:rPr 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corneum</a:t>
            </a:r>
            <a:endParaRPr 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71463" indent="-271463"/>
            <a:r>
              <a:rPr lang="cs-CZ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parakeratóza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- jádra ve </a:t>
            </a:r>
            <a:r>
              <a:rPr 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corneum</a:t>
            </a:r>
            <a:endParaRPr 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71463" indent="-271463"/>
            <a:r>
              <a:rPr lang="cs-CZ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akantóza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hyperplazie epidermis</a:t>
            </a:r>
          </a:p>
          <a:p>
            <a:pPr marL="271463" indent="-271463"/>
            <a:r>
              <a:rPr lang="cs-CZ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dyskeratóza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abnormální předčasná keratinizace</a:t>
            </a:r>
          </a:p>
          <a:p>
            <a:pPr marL="271463" indent="-271463"/>
            <a:r>
              <a:rPr lang="cs-CZ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akantolýza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ztráta mezibuněčných spojů, porucha soudržnosti bb</a:t>
            </a:r>
          </a:p>
          <a:p>
            <a:pPr marL="271463" indent="-271463"/>
            <a:r>
              <a:rPr lang="cs-CZ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papilomatóza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hyperplazie papilární dermis, dermální papily se prodlouží, povrch bradavičnatý</a:t>
            </a:r>
          </a:p>
          <a:p>
            <a:pPr marL="271463" indent="-271463"/>
            <a:r>
              <a:rPr 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spongióza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intercelulární edém epidermis</a:t>
            </a:r>
          </a:p>
        </p:txBody>
      </p:sp>
    </p:spTree>
    <p:extLst>
      <p:ext uri="{BB962C8B-B14F-4D97-AF65-F5344CB8AC3E}">
        <p14:creationId xmlns:p14="http://schemas.microsoft.com/office/powerpoint/2010/main" val="1412980383"/>
      </p:ext>
    </p:extLst>
  </p:cSld>
  <p:clrMapOvr>
    <a:masterClrMapping/>
  </p:clrMapOvr>
  <p:transition spd="slow">
    <p:wipe dir="d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1" name="Text Box 4"/>
          <p:cNvSpPr txBox="1">
            <a:spLocks noChangeArrowheads="1"/>
          </p:cNvSpPr>
          <p:nvPr/>
        </p:nvSpPr>
        <p:spPr bwMode="auto">
          <a:xfrm>
            <a:off x="1209675" y="2665413"/>
            <a:ext cx="3603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76213">
              <a:lnSpc>
                <a:spcPct val="125000"/>
              </a:lnSpc>
              <a:defRPr/>
            </a:pPr>
            <a:endParaRPr lang="cs-CZ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176213">
              <a:lnSpc>
                <a:spcPct val="125000"/>
              </a:lnSpc>
              <a:defRPr/>
            </a:pP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4931" name="Picture 5" descr="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13" y="1772816"/>
            <a:ext cx="7939608" cy="401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afekce</a:t>
            </a:r>
          </a:p>
        </p:txBody>
      </p:sp>
    </p:spTree>
    <p:extLst>
      <p:ext uri="{BB962C8B-B14F-4D97-AF65-F5344CB8AC3E}">
        <p14:creationId xmlns:p14="http://schemas.microsoft.com/office/powerpoint/2010/main" val="2347951420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névus</a:t>
            </a:r>
          </a:p>
        </p:txBody>
      </p:sp>
      <p:pic>
        <p:nvPicPr>
          <p:cNvPr id="125955" name="Picture 2" descr="nevi-pigmentosi-detai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6975" y="1571625"/>
            <a:ext cx="6750050" cy="5006975"/>
          </a:xfrm>
          <a:noFill/>
        </p:spPr>
      </p:pic>
    </p:spTree>
    <p:extLst>
      <p:ext uri="{BB962C8B-B14F-4D97-AF65-F5344CB8AC3E}">
        <p14:creationId xmlns:p14="http://schemas.microsoft.com/office/powerpoint/2010/main" val="1428289007"/>
      </p:ext>
    </p:extLst>
  </p:cSld>
  <p:clrMapOvr>
    <a:masterClrMapping/>
  </p:clrMapOvr>
  <p:transition spd="slow">
    <p:wipe dir="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Intradermální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névus</a:t>
            </a:r>
          </a:p>
        </p:txBody>
      </p:sp>
      <p:pic>
        <p:nvPicPr>
          <p:cNvPr id="126979" name="Picture 2" descr="nevus-id-7463-00-he-2,5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8719" y="1412875"/>
            <a:ext cx="7216775" cy="5245100"/>
          </a:xfrm>
          <a:solidFill>
            <a:schemeClr val="bg1"/>
          </a:solidFill>
        </p:spPr>
      </p:pic>
      <p:sp>
        <p:nvSpPr>
          <p:cNvPr id="126980" name="Text Box 9"/>
          <p:cNvSpPr txBox="1">
            <a:spLocks noChangeArrowheads="1"/>
          </p:cNvSpPr>
          <p:nvPr/>
        </p:nvSpPr>
        <p:spPr bwMode="auto">
          <a:xfrm>
            <a:off x="1114426" y="6008688"/>
            <a:ext cx="7345362" cy="784225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cs-CZ" altLang="cs-CZ" sz="1800" b="0" i="0" dirty="0">
                <a:solidFill>
                  <a:schemeClr val="tx1"/>
                </a:solidFill>
                <a:latin typeface="Arial" panose="020B0604020202020204" pitchFamily="34" charset="0"/>
              </a:rPr>
              <a:t>Melanocyty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cs-CZ" altLang="cs-CZ" sz="1800" b="0" i="0" dirty="0">
                <a:solidFill>
                  <a:schemeClr val="tx1"/>
                </a:solidFill>
                <a:latin typeface="Arial" panose="020B0604020202020204" pitchFamily="34" charset="0"/>
              </a:rPr>
              <a:t>Vrstva papilárního </a:t>
            </a:r>
            <a:r>
              <a:rPr lang="cs-CZ" altLang="cs-CZ" sz="18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kória</a:t>
            </a:r>
            <a:r>
              <a:rPr lang="cs-CZ" altLang="cs-CZ" sz="1800" b="0" i="0" dirty="0">
                <a:solidFill>
                  <a:schemeClr val="tx1"/>
                </a:solidFill>
                <a:latin typeface="Arial" panose="020B0604020202020204" pitchFamily="34" charset="0"/>
              </a:rPr>
              <a:t> oddělující hnízda melanocytů od epidermis</a:t>
            </a:r>
            <a:endParaRPr lang="cs-CZ" altLang="cs-CZ" sz="180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6981" name="Rectangle 7"/>
          <p:cNvSpPr>
            <a:spLocks noChangeArrowheads="1"/>
          </p:cNvSpPr>
          <p:nvPr/>
        </p:nvSpPr>
        <p:spPr bwMode="auto">
          <a:xfrm>
            <a:off x="5651500" y="3573463"/>
            <a:ext cx="357188" cy="461962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6982" name="Rectangle 7"/>
          <p:cNvSpPr>
            <a:spLocks noChangeArrowheads="1"/>
          </p:cNvSpPr>
          <p:nvPr/>
        </p:nvSpPr>
        <p:spPr bwMode="auto">
          <a:xfrm>
            <a:off x="3419475" y="3644900"/>
            <a:ext cx="357188" cy="461963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7235825" y="1844675"/>
            <a:ext cx="354013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</a:p>
        </p:txBody>
      </p:sp>
      <p:cxnSp>
        <p:nvCxnSpPr>
          <p:cNvPr id="126984" name="Přímá spojovací šipka 9"/>
          <p:cNvCxnSpPr>
            <a:cxnSpLocks noChangeShapeType="1"/>
          </p:cNvCxnSpPr>
          <p:nvPr/>
        </p:nvCxnSpPr>
        <p:spPr bwMode="auto">
          <a:xfrm flipH="1">
            <a:off x="6875463" y="2205038"/>
            <a:ext cx="433387" cy="360362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98969304"/>
      </p:ext>
    </p:extLst>
  </p:cSld>
  <p:clrMapOvr>
    <a:masterClrMapping/>
  </p:clrMapOvr>
  <p:transition spd="slow">
    <p:wipe dir="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Intradermánlní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névus</a:t>
            </a:r>
          </a:p>
        </p:txBody>
      </p:sp>
      <p:pic>
        <p:nvPicPr>
          <p:cNvPr id="128003" name="Picture 2" descr="nevus-id-7463-00-he-1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4625" y="1571625"/>
            <a:ext cx="3714750" cy="4837113"/>
          </a:xfrm>
          <a:noFill/>
        </p:spPr>
      </p:pic>
    </p:spTree>
    <p:extLst>
      <p:ext uri="{BB962C8B-B14F-4D97-AF65-F5344CB8AC3E}">
        <p14:creationId xmlns:p14="http://schemas.microsoft.com/office/powerpoint/2010/main" val="3887188699"/>
      </p:ext>
    </p:extLst>
  </p:cSld>
  <p:clrMapOvr>
    <a:masterClrMapping/>
  </p:clrMapOvr>
  <p:transition spd="slow">
    <p:wipe dir="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Smíšený pigmentový névus</a:t>
            </a:r>
          </a:p>
        </p:txBody>
      </p:sp>
      <p:pic>
        <p:nvPicPr>
          <p:cNvPr id="129027" name="Zástupný symbol pro obsah 3" descr="smíšený névus2, 20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99" y="1571625"/>
            <a:ext cx="3817469" cy="4802719"/>
          </a:xfrm>
        </p:spPr>
      </p:pic>
      <p:pic>
        <p:nvPicPr>
          <p:cNvPr id="129028" name="Zástupný symbol pro obsah 5" descr="smíšený névus, 400x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107" y="1571625"/>
            <a:ext cx="3887788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067206"/>
      </p:ext>
    </p:extLst>
  </p:cSld>
  <p:clrMapOvr>
    <a:masterClrMapping/>
  </p:clrMapOvr>
  <p:transition spd="slow">
    <p:wipe dir="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Modrý névus (blue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nevus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78491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intradermálně tvořený protáhlými /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dentritickými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melanocyty/ obklopenými snopci kolagenu</a:t>
            </a:r>
          </a:p>
          <a:p>
            <a:pPr>
              <a:lnSpc>
                <a:spcPct val="110000"/>
              </a:lnSpc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zpravidla patrny 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hyperpigmentované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melanocyty i 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melanofágy</a:t>
            </a: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povrchová varianta (horní polovina dermis) či hlubší formy (až do podkožního tuku), celulární varianta, 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. dg. maligní melanom</a:t>
            </a:r>
          </a:p>
          <a:p>
            <a:pPr>
              <a:lnSpc>
                <a:spcPct val="110000"/>
              </a:lnSpc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někdy kombinovaná varianta s běžným névem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3158907"/>
      </p:ext>
    </p:extLst>
  </p:cSld>
  <p:clrMapOvr>
    <a:masterClrMapping/>
  </p:clrMapOvr>
  <p:transition spd="slow">
    <p:wipe dir="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FC0D99-CB98-43FD-AF29-E80D4A18E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08CD20E-9C18-483D-AEDF-9B7C488CE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28800"/>
            <a:ext cx="5508144" cy="5085582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B5F4901-7F72-48EE-9346-79F231CCB0DC}"/>
              </a:ext>
            </a:extLst>
          </p:cNvPr>
          <p:cNvSpPr txBox="1"/>
          <p:nvPr/>
        </p:nvSpPr>
        <p:spPr>
          <a:xfrm>
            <a:off x="4319504" y="6449868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828545364"/>
      </p:ext>
    </p:extLst>
  </p:cSld>
  <p:clrMapOvr>
    <a:masterClrMapping/>
  </p:clrMapOvr>
  <p:transition spd="slow">
    <p:wipe dir="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7C5A1D-48ED-4008-BC8C-4C8A8042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340F651-3E44-42A8-93E7-3159B1B19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08" y="1597025"/>
            <a:ext cx="5977784" cy="42973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753B5E8-163F-4C6A-8706-3DBAF82A1FF0}"/>
              </a:ext>
            </a:extLst>
          </p:cNvPr>
          <p:cNvSpPr txBox="1"/>
          <p:nvPr/>
        </p:nvSpPr>
        <p:spPr>
          <a:xfrm>
            <a:off x="4621140" y="5940281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678926320"/>
      </p:ext>
    </p:extLst>
  </p:cSld>
  <p:clrMapOvr>
    <a:masterClrMapping/>
  </p:clrMapOvr>
  <p:transition spd="slow">
    <p:wipe dir="d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Halo névus (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Suttonův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névus)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1596413"/>
            <a:ext cx="8202488" cy="4297363"/>
          </a:xfrm>
        </p:spPr>
        <p:txBody>
          <a:bodyPr>
            <a:normAutofit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kolem névu patrný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depigmentovaný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(světlý) lem 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histologicky patrný kolem reziduálních struktur névu hustý lymfocytární infiltrát 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dif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dg. regresivně transformovaný tumor/melanom</a:t>
            </a:r>
          </a:p>
        </p:txBody>
      </p:sp>
    </p:spTree>
    <p:extLst>
      <p:ext uri="{BB962C8B-B14F-4D97-AF65-F5344CB8AC3E}">
        <p14:creationId xmlns:p14="http://schemas.microsoft.com/office/powerpoint/2010/main" val="3569014410"/>
      </p:ext>
    </p:extLst>
  </p:cSld>
  <p:clrMapOvr>
    <a:masterClrMapping/>
  </p:clrMapOvr>
  <p:transition spd="slow">
    <p:wipe dir="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8D802C5-1CAE-4C50-8D17-337741B46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99" y="1597025"/>
            <a:ext cx="6482802" cy="42973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440EEE8-8BF3-44B4-8AB5-8C82EF8D58E4}"/>
              </a:ext>
            </a:extLst>
          </p:cNvPr>
          <p:cNvSpPr txBox="1"/>
          <p:nvPr/>
        </p:nvSpPr>
        <p:spPr>
          <a:xfrm>
            <a:off x="4835660" y="5940281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432443791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661CA4-11B0-4EA1-ABF9-026FACC8A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/>
              <a:t>Základní histopatologické změny na kůži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E5928C-1ED3-46C7-B42C-7680C3466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496883"/>
          </a:xfrm>
        </p:spPr>
        <p:txBody>
          <a:bodyPr>
            <a:normAutofit lnSpcReduction="10000"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Spongióza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(epidermální intercelulární edém)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Lichenoidní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/ interface změny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(poškození bazální vrstvy)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Psoriasiformní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(pravidelná epidermální hyperplazie)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Vezikulobulózní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(puchýř v či pod epidermis)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Granulomatózní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Vaskulopatický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(změny na kožních cévách)</a:t>
            </a:r>
          </a:p>
        </p:txBody>
      </p:sp>
    </p:spTree>
    <p:extLst>
      <p:ext uri="{BB962C8B-B14F-4D97-AF65-F5344CB8AC3E}">
        <p14:creationId xmlns:p14="http://schemas.microsoft.com/office/powerpoint/2010/main" val="2709122539"/>
      </p:ext>
    </p:extLst>
  </p:cSld>
  <p:clrMapOvr>
    <a:masterClrMapping/>
  </p:clrMapOvr>
  <p:transition spd="slow">
    <p:wipe dir="d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CB726E-19FB-43E3-8DB9-A3A1964A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80758EF-0C83-4AAE-B6C8-A5EC0F256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42" y="1597025"/>
            <a:ext cx="6393316" cy="42973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06577A2-71B5-4C9A-ACBB-59F0889350CD}"/>
              </a:ext>
            </a:extLst>
          </p:cNvPr>
          <p:cNvSpPr txBox="1"/>
          <p:nvPr/>
        </p:nvSpPr>
        <p:spPr>
          <a:xfrm>
            <a:off x="4828906" y="5940281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960347586"/>
      </p:ext>
    </p:extLst>
  </p:cSld>
  <p:clrMapOvr>
    <a:masterClrMapping/>
  </p:clrMapOvr>
  <p:transition spd="slow">
    <p:wipe dir="d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Nevus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Spitzové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1268760"/>
            <a:ext cx="8077200" cy="5319607"/>
          </a:xfrm>
        </p:spPr>
        <p:txBody>
          <a:bodyPr>
            <a:normAutofit fontScale="92500"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výrazně častější u dětí a mladých dospělých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převážně světlý/růžový, méně pigmentovaný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histologicky: </a:t>
            </a:r>
          </a:p>
          <a:p>
            <a:pPr indent="200025">
              <a:buFontTx/>
              <a:buChar char="-"/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junkční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smíšený nebo intradermální névus</a:t>
            </a:r>
          </a:p>
          <a:p>
            <a:pPr indent="20002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epiteloidní (objemné) či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vřetenité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melanocyty</a:t>
            </a:r>
          </a:p>
          <a:p>
            <a:pPr indent="20002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tzv.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drop fenomén</a:t>
            </a:r>
          </a:p>
          <a:p>
            <a:pPr indent="20002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často mitotické figury</a:t>
            </a:r>
          </a:p>
          <a:p>
            <a:pPr indent="20002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epidermis hyperplastická s eozinofilními tělísky /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Kamino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bodies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indent="20002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může být přítomno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pagetoidní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šíření melanocytů typické pro melanom, zde se však vyskytuje často centrálně v rámci léze a névus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Spitzové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je typicky SYMETRICKÁ léze. </a:t>
            </a:r>
          </a:p>
          <a:p>
            <a:pPr indent="20002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dermální komponenta maturuje.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352899"/>
      </p:ext>
    </p:extLst>
  </p:cSld>
  <p:clrMapOvr>
    <a:masterClrMapping/>
  </p:clrMapOvr>
  <p:transition spd="slow">
    <p:wipe dir="d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</a:t>
            </a:r>
          </a:p>
        </p:txBody>
      </p:sp>
      <p:sp>
        <p:nvSpPr>
          <p:cNvPr id="130051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vzniká: </a:t>
            </a:r>
          </a:p>
          <a:p>
            <a:pPr lvl="1"/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malignizací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névů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de novo</a:t>
            </a:r>
          </a:p>
          <a:p>
            <a:pPr lvl="1">
              <a:buFont typeface="Wingdings" panose="05000000000000000000" pitchFamily="2" charset="2"/>
              <a:buNone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výskyt: 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kůže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sliznice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oko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meningy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55284105"/>
      </p:ext>
    </p:extLst>
  </p:cSld>
  <p:clrMapOvr>
    <a:masterClrMapping/>
  </p:clrMapOvr>
  <p:transition spd="slow">
    <p:wipe dir="d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</a:t>
            </a:r>
          </a:p>
        </p:txBody>
      </p:sp>
      <p:sp>
        <p:nvSpPr>
          <p:cNvPr id="131075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80975" indent="-180975">
              <a:lnSpc>
                <a:spcPct val="80000"/>
              </a:lnSpc>
            </a:pPr>
            <a:r>
              <a:rPr lang="cs-CZ" altLang="cs-CZ" b="1" dirty="0"/>
              <a:t> </a:t>
            </a: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makro:</a:t>
            </a:r>
          </a:p>
          <a:p>
            <a:pPr lvl="1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v časných stádiích podobnost s mateřským znaménkem</a:t>
            </a:r>
          </a:p>
          <a:p>
            <a:pPr lvl="1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nepravidelné okraje</a:t>
            </a:r>
          </a:p>
          <a:p>
            <a:pPr lvl="1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nepravidelná pigmentace</a:t>
            </a:r>
          </a:p>
          <a:p>
            <a:pPr lvl="1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v pozdějších stádiích léze </a:t>
            </a:r>
            <a:r>
              <a:rPr lang="cs-CZ" altLang="cs-CZ" sz="2600" b="0" dirty="0" err="1">
                <a:latin typeface="Arial" panose="020B0604020202020204" pitchFamily="34" charset="0"/>
                <a:cs typeface="Arial" panose="020B0604020202020204" pitchFamily="34" charset="0"/>
              </a:rPr>
              <a:t>ulceruje</a:t>
            </a: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, tmavne, krvácí</a:t>
            </a:r>
          </a:p>
          <a:p>
            <a:pPr lvl="1">
              <a:lnSpc>
                <a:spcPct val="80000"/>
              </a:lnSpc>
            </a:pPr>
            <a:endParaRPr lang="cs-CZ" altLang="cs-CZ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klinicky tzv. 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ABCD pravidlo</a:t>
            </a:r>
          </a:p>
          <a:p>
            <a:pPr marL="1074738" lvl="2" indent="-160338">
              <a:lnSpc>
                <a:spcPct val="80000"/>
              </a:lnSpc>
            </a:pP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ssymetry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4738" lvl="2" indent="-160338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irregular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4738" lvl="2" indent="-160338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uneven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olour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4738" lvl="2" indent="-160338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iameter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&gt; 6mm</a:t>
            </a:r>
          </a:p>
          <a:p>
            <a:pPr marL="1074738" lvl="2" indent="-160338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volving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166349"/>
      </p:ext>
    </p:extLst>
  </p:cSld>
  <p:clrMapOvr>
    <a:masterClrMapping/>
  </p:clrMapOvr>
  <p:transition spd="slow">
    <p:wipe dir="d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txid.org/wp-content/uploads/2012/05/ABCDEs-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7344816" cy="687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500234"/>
      </p:ext>
    </p:extLst>
  </p:cSld>
  <p:clrMapOvr>
    <a:masterClrMapping/>
  </p:clrMapOvr>
  <p:transition spd="slow">
    <p:wipe dir="d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</a:t>
            </a:r>
          </a:p>
        </p:txBody>
      </p:sp>
      <p:sp>
        <p:nvSpPr>
          <p:cNvPr id="132099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80975" indent="-180975">
              <a:lnSpc>
                <a:spcPct val="9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mikro:</a:t>
            </a:r>
          </a:p>
          <a:p>
            <a:pPr lvl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asymetrie léze</a:t>
            </a:r>
          </a:p>
          <a:p>
            <a:pPr lvl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atypické pleomorfní epiteloidní či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vřetenité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buňky</a:t>
            </a:r>
          </a:p>
          <a:p>
            <a:pPr lvl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velká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hyperchromní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jádra s výraznými jadérky</a:t>
            </a:r>
          </a:p>
          <a:p>
            <a:pPr lvl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mitózy (v atypických lokalizacích)</a:t>
            </a:r>
          </a:p>
          <a:p>
            <a:pPr lvl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nepravidelné hrubě granulární pigmentace</a:t>
            </a:r>
          </a:p>
          <a:p>
            <a:pPr lvl="2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ale i kompletně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apigmentované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formy</a:t>
            </a:r>
          </a:p>
          <a:p>
            <a:pPr lvl="1">
              <a:lnSpc>
                <a:spcPct val="90000"/>
              </a:lnSpc>
            </a:pP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imunoprofil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melan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A, HMB-45, S-100 </a:t>
            </a:r>
          </a:p>
          <a:p>
            <a:pPr lvl="1">
              <a:lnSpc>
                <a:spcPct val="90000"/>
              </a:lnSpc>
            </a:pPr>
            <a:endParaRPr lang="cs-CZ" altLang="cs-CZ" sz="2000" dirty="0"/>
          </a:p>
          <a:p>
            <a:pPr lvl="1">
              <a:lnSpc>
                <a:spcPct val="90000"/>
              </a:lnSpc>
            </a:pPr>
            <a:endParaRPr lang="cs-CZ" altLang="cs-CZ" sz="2000" dirty="0"/>
          </a:p>
          <a:p>
            <a:pPr lvl="2">
              <a:lnSpc>
                <a:spcPct val="90000"/>
              </a:lnSpc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917089374"/>
      </p:ext>
    </p:extLst>
  </p:cSld>
  <p:clrMapOvr>
    <a:masterClrMapping/>
  </p:clrMapOvr>
  <p:transition spd="slow">
    <p:wipe dir="d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3"/>
          <p:cNvSpPr txBox="1">
            <a:spLocks noChangeArrowheads="1"/>
          </p:cNvSpPr>
          <p:nvPr/>
        </p:nvSpPr>
        <p:spPr bwMode="auto">
          <a:xfrm>
            <a:off x="4491038" y="29559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cs-CZ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5347" name="Text Box 4"/>
          <p:cNvSpPr txBox="1">
            <a:spLocks noChangeArrowheads="1"/>
          </p:cNvSpPr>
          <p:nvPr/>
        </p:nvSpPr>
        <p:spPr bwMode="auto">
          <a:xfrm>
            <a:off x="1209675" y="2665413"/>
            <a:ext cx="3603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76213">
              <a:lnSpc>
                <a:spcPct val="125000"/>
              </a:lnSpc>
              <a:defRPr/>
            </a:pPr>
            <a:endParaRPr lang="cs-CZ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176213">
              <a:lnSpc>
                <a:spcPct val="125000"/>
              </a:lnSpc>
              <a:defRPr/>
            </a:pP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24" name="Picture 5" descr="24_0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000125"/>
            <a:ext cx="67627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0" name="Text Box 7"/>
          <p:cNvSpPr txBox="1">
            <a:spLocks noChangeArrowheads="1"/>
          </p:cNvSpPr>
          <p:nvPr/>
        </p:nvSpPr>
        <p:spPr bwMode="auto">
          <a:xfrm>
            <a:off x="1143000" y="1000125"/>
            <a:ext cx="5815013" cy="3079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Clark</a:t>
            </a:r>
            <a:r>
              <a:rPr lang="cs-CZ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       2         3          4           5 do tuku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3568" y="131762"/>
            <a:ext cx="8229600" cy="868363"/>
          </a:xfrm>
        </p:spPr>
        <p:txBody>
          <a:bodyPr/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Hloubka invaze melanomu dle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Clarka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6"/>
          <p:cNvSpPr txBox="1"/>
          <p:nvPr/>
        </p:nvSpPr>
        <p:spPr>
          <a:xfrm>
            <a:off x="6804025" y="981075"/>
            <a:ext cx="1143000" cy="366713"/>
          </a:xfrm>
          <a:prstGeom prst="rect">
            <a:avLst/>
          </a:prstGeom>
          <a:solidFill>
            <a:schemeClr val="bg1">
              <a:lumMod val="75000"/>
              <a:alpha val="69804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0">
                <a:solidFill>
                  <a:schemeClr val="tx1"/>
                </a:solidFill>
                <a:latin typeface="Arial" charset="0"/>
              </a:rPr>
              <a:t>kopie</a:t>
            </a:r>
          </a:p>
        </p:txBody>
      </p:sp>
    </p:spTree>
    <p:extLst>
      <p:ext uri="{BB962C8B-B14F-4D97-AF65-F5344CB8AC3E}">
        <p14:creationId xmlns:p14="http://schemas.microsoft.com/office/powerpoint/2010/main" val="2629231017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ext Box 3"/>
          <p:cNvSpPr txBox="1">
            <a:spLocks noChangeArrowheads="1"/>
          </p:cNvSpPr>
          <p:nvPr/>
        </p:nvSpPr>
        <p:spPr bwMode="auto">
          <a:xfrm>
            <a:off x="4491038" y="29559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cs-CZ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6371" name="Text Box 4"/>
          <p:cNvSpPr txBox="1">
            <a:spLocks noChangeArrowheads="1"/>
          </p:cNvSpPr>
          <p:nvPr/>
        </p:nvSpPr>
        <p:spPr bwMode="auto">
          <a:xfrm>
            <a:off x="1209675" y="2665413"/>
            <a:ext cx="3603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76213">
              <a:lnSpc>
                <a:spcPct val="125000"/>
              </a:lnSpc>
              <a:defRPr/>
            </a:pPr>
            <a:endParaRPr lang="cs-CZ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176213">
              <a:lnSpc>
                <a:spcPct val="125000"/>
              </a:lnSpc>
              <a:defRPr/>
            </a:pP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4148" name="Picture 6" descr="24_0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143000"/>
            <a:ext cx="5681663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6"/>
          <p:cNvSpPr txBox="1">
            <a:spLocks/>
          </p:cNvSpPr>
          <p:nvPr/>
        </p:nvSpPr>
        <p:spPr>
          <a:xfrm>
            <a:off x="611560" y="274638"/>
            <a:ext cx="8229600" cy="868362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Hloubka invaze melanomu dle </a:t>
            </a:r>
            <a:r>
              <a:rPr lang="cs-CZ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Breslowa</a:t>
            </a:r>
            <a:r>
              <a:rPr lang="cs-CZ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(mm)</a:t>
            </a:r>
          </a:p>
        </p:txBody>
      </p:sp>
    </p:spTree>
    <p:extLst>
      <p:ext uri="{BB962C8B-B14F-4D97-AF65-F5344CB8AC3E}">
        <p14:creationId xmlns:p14="http://schemas.microsoft.com/office/powerpoint/2010/main" val="263640980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Melanom – prognostické faktory</a:t>
            </a:r>
          </a:p>
        </p:txBody>
      </p:sp>
      <p:sp>
        <p:nvSpPr>
          <p:cNvPr id="135171" name="Zástupný symbol pro obsah 4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 fontScale="92500" lnSpcReduction="10000"/>
          </a:bodyPr>
          <a:lstStyle/>
          <a:p>
            <a:pPr marL="180975" indent="-180975">
              <a:tabLst>
                <a:tab pos="361950" algn="l"/>
              </a:tabLst>
            </a:pPr>
            <a:r>
              <a:rPr lang="cs-CZ" altLang="cs-CZ" sz="2400" b="1" dirty="0">
                <a:latin typeface="Times New Roman" panose="02020603050405020304" pitchFamily="18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tloušťka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dle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Breslowa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(hranice 1-2-4 mm)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hloubka invaze dle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Clarka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(zahrnuty v TNM)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ulcerace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počet mitóz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parciální regrese (zhoršuje prognózu)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tumor infiltrující lymfocyty /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TILS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intratumorózní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lymfocyty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lymfovaskulární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invaze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delší přežití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u žen 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delší přežití při lokalizaci melanomu  na končetinách</a:t>
            </a:r>
          </a:p>
          <a:p>
            <a:pPr marL="742950" lvl="1" indent="-285750">
              <a:tabLst>
                <a:tab pos="361950" algn="l"/>
              </a:tabLst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vyjma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subungvální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a plantární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akrolentiginózní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melanom – špatná prognóza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68810031"/>
      </p:ext>
    </p:extLst>
  </p:cSld>
  <p:clrMapOvr>
    <a:masterClrMapping/>
  </p:clrMapOvr>
  <p:transition spd="slow">
    <p:wipe dir="d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MALIGNÍ MELANOM - </a:t>
            </a:r>
            <a:r>
              <a:rPr lang="cs-CZ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staging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 txBox="1">
            <a:spLocks/>
          </p:cNvSpPr>
          <p:nvPr/>
        </p:nvSpPr>
        <p:spPr>
          <a:xfrm>
            <a:off x="591610" y="1844824"/>
            <a:ext cx="5436255" cy="2003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cs-CZ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cs-CZ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cs-CZ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cs-CZ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cs-CZ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BRESLOW 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= hloubka invaze</a:t>
            </a:r>
          </a:p>
          <a:p>
            <a:pPr marL="182563" lvl="1" indent="-95250">
              <a:buFont typeface="Arial" pitchFamily="34" charset="0"/>
              <a:buChar char="•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vzdálenost od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stratum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granulosum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 spodní hranici invazivní komponenty</a:t>
            </a:r>
          </a:p>
          <a:p>
            <a:pPr marL="182563" lvl="1" indent="-95250">
              <a:buFont typeface="Arial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nejdůležitější prognostický faktor:</a:t>
            </a:r>
          </a:p>
          <a:p>
            <a:pPr marL="292608" lvl="1" indent="0">
              <a:buFont typeface="Arial" pitchFamily="34" charset="0"/>
              <a:buNone/>
            </a:pPr>
            <a:endParaRPr lang="cs-CZ" sz="2400" dirty="0" smtClean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789669"/>
              </p:ext>
            </p:extLst>
          </p:nvPr>
        </p:nvGraphicFramePr>
        <p:xfrm>
          <a:off x="591610" y="4005064"/>
          <a:ext cx="4628462" cy="2342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4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Hloubka invaze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5leté přežití</a:t>
                      </a:r>
                      <a:endParaRPr lang="cs-CZ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063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00B0F0"/>
                          </a:solidFill>
                        </a:rPr>
                        <a:t>&lt; 1 mm</a:t>
                      </a:r>
                      <a:endParaRPr lang="cs-CZ" sz="2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00B0F0"/>
                          </a:solidFill>
                        </a:rPr>
                        <a:t>95 – 100 %</a:t>
                      </a:r>
                      <a:endParaRPr lang="cs-CZ" sz="2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– 2 mm</a:t>
                      </a:r>
                      <a:endParaRPr lang="cs-CZ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80 – 95 %</a:t>
                      </a:r>
                      <a:endParaRPr lang="cs-CZ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2.1 – 4 mm</a:t>
                      </a:r>
                      <a:endParaRPr lang="cs-CZ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60 – 75 %</a:t>
                      </a:r>
                      <a:endParaRPr lang="cs-CZ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FF0000"/>
                          </a:solidFill>
                        </a:rPr>
                        <a:t>&gt; 4 mm</a:t>
                      </a:r>
                      <a:endParaRPr lang="cs-CZ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FF0000"/>
                          </a:solidFill>
                        </a:rPr>
                        <a:t>50 %</a:t>
                      </a:r>
                      <a:endParaRPr lang="cs-CZ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Zástupný symbol pro obsah 3"/>
          <p:cNvSpPr txBox="1">
            <a:spLocks/>
          </p:cNvSpPr>
          <p:nvPr/>
        </p:nvSpPr>
        <p:spPr>
          <a:xfrm>
            <a:off x="5220072" y="1844824"/>
            <a:ext cx="4556268" cy="200359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CLARKA</a:t>
            </a:r>
            <a:endParaRPr lang="cs-CZ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lvl="1" indent="-18256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hloubka invaze dle histologických vrstev kůže</a:t>
            </a:r>
          </a:p>
          <a:p>
            <a:pPr marL="292608" lvl="1" indent="0">
              <a:buFont typeface="Calibri" pitchFamily="34" charset="0"/>
              <a:buNone/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048" y="3530449"/>
            <a:ext cx="4139952" cy="280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50010414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8202488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4000" b="1" u="sng" dirty="0"/>
              <a:t>SPONGIOTICKÉ</a:t>
            </a:r>
            <a:r>
              <a:rPr lang="cs-CZ" sz="40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40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b="1" dirty="0">
                <a:solidFill>
                  <a:srgbClr val="00B0F0"/>
                </a:solidFill>
              </a:rPr>
              <a:t>AKUTNÍ EKZÉM DERMATITIDA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Velmi pestrá etiologie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atopický zánět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reakce na léky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kontaktní alergická reakce /hypersenzitivita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IV.typu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fotosenzitivní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primární iritační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0903724"/>
      </p:ext>
    </p:extLst>
  </p:cSld>
  <p:clrMapOvr>
    <a:masterClrMapping/>
  </p:clrMapOvr>
  <p:transition spd="slow">
    <p:wipe dir="d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</a:t>
            </a:r>
          </a:p>
        </p:txBody>
      </p:sp>
      <p:sp>
        <p:nvSpPr>
          <p:cNvPr id="136195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3 růstové fáze ve vývoji melanomu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melanom in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situ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intraepidermální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fáze)</a:t>
            </a:r>
          </a:p>
          <a:p>
            <a:pPr lvl="1"/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radiální růstová fáze - superficiálně se šířící MM</a:t>
            </a:r>
          </a:p>
          <a:p>
            <a:pPr lvl="2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laterální šíření s invazí do papilární dermis</a:t>
            </a:r>
          </a:p>
          <a:p>
            <a:pPr lvl="2"/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vertikální růstová fáze</a:t>
            </a:r>
          </a:p>
          <a:p>
            <a:pPr lvl="2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invaze do retikulární dermis</a:t>
            </a:r>
          </a:p>
          <a:p>
            <a:pPr lvl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06824083"/>
      </p:ext>
    </p:extLst>
  </p:cSld>
  <p:clrMapOvr>
    <a:masterClrMapping/>
  </p:clrMapOvr>
  <p:transition spd="slow">
    <p:wipe dir="d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2987824" y="620688"/>
            <a:ext cx="3566859" cy="5400000"/>
            <a:chOff x="8693814" y="1291436"/>
            <a:chExt cx="3566859" cy="5400000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93814" y="3991436"/>
              <a:ext cx="3458495" cy="2700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" name="Skupina 5"/>
            <p:cNvGrpSpPr>
              <a:grpSpLocks noChangeAspect="1"/>
            </p:cNvGrpSpPr>
            <p:nvPr/>
          </p:nvGrpSpPr>
          <p:grpSpPr>
            <a:xfrm>
              <a:off x="8693814" y="1291436"/>
              <a:ext cx="3566859" cy="2700000"/>
              <a:chOff x="8099650" y="621720"/>
              <a:chExt cx="4042439" cy="3060000"/>
            </a:xfrm>
          </p:grpSpPr>
          <p:pic>
            <p:nvPicPr>
              <p:cNvPr id="7" name="Obrázek 6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099650" y="621720"/>
                <a:ext cx="2578093" cy="3060000"/>
              </a:xfrm>
              <a:prstGeom prst="rect">
                <a:avLst/>
              </a:prstGeom>
            </p:spPr>
          </p:pic>
          <p:pic>
            <p:nvPicPr>
              <p:cNvPr id="8" name="Obrázek 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677743" y="621720"/>
                <a:ext cx="1464346" cy="306000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33846814"/>
      </p:ext>
    </p:extLst>
  </p:cSld>
  <p:clrMapOvr>
    <a:masterClrMapping/>
  </p:clrMapOvr>
  <p:transition spd="slow">
    <p:wipe dir="d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</a:t>
            </a:r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melanom – některé subtypy: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62000" y="1782396"/>
            <a:ext cx="8077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1" indent="-176213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Arial" charset="0"/>
              </a:rPr>
              <a:t> </a:t>
            </a:r>
            <a:r>
              <a:rPr lang="cs-CZ" altLang="cs-CZ" sz="2400" b="1" dirty="0" err="1" smtClean="0"/>
              <a:t>Nodulární</a:t>
            </a:r>
            <a:endParaRPr lang="cs-CZ" altLang="cs-CZ" sz="2400" b="1" dirty="0" smtClean="0"/>
          </a:p>
          <a:p>
            <a:pPr marL="357188" lvl="1" indent="-176213"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357188" lvl="1" indent="-176213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b="1" dirty="0"/>
              <a:t>Povrchově se šířící - SSM </a:t>
            </a:r>
            <a:r>
              <a:rPr lang="cs-CZ" altLang="cs-CZ" sz="2400" dirty="0"/>
              <a:t>(nově </a:t>
            </a:r>
            <a:r>
              <a:rPr lang="cs-CZ" altLang="cs-CZ" sz="2400" dirty="0" err="1"/>
              <a:t>Low</a:t>
            </a:r>
            <a:r>
              <a:rPr lang="cs-CZ" altLang="cs-CZ" sz="2400" dirty="0"/>
              <a:t>-CSD* melanom</a:t>
            </a:r>
            <a:r>
              <a:rPr lang="cs-CZ" altLang="cs-CZ" sz="2400" dirty="0" smtClean="0"/>
              <a:t>)</a:t>
            </a:r>
          </a:p>
          <a:p>
            <a:pPr marL="357188" lvl="1" indent="-176213"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357188" lvl="1" indent="-176213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b="1" dirty="0" err="1"/>
              <a:t>Lentigo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maligna</a:t>
            </a:r>
            <a:r>
              <a:rPr lang="cs-CZ" altLang="cs-CZ" sz="2400" b="1" dirty="0"/>
              <a:t> / </a:t>
            </a:r>
            <a:r>
              <a:rPr lang="cs-CZ" altLang="cs-CZ" sz="2400" b="1" dirty="0" err="1"/>
              <a:t>lentigo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maligna</a:t>
            </a:r>
            <a:r>
              <a:rPr lang="cs-CZ" altLang="cs-CZ" sz="2400" b="1" dirty="0"/>
              <a:t> melanom 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High</a:t>
            </a:r>
            <a:r>
              <a:rPr lang="cs-CZ" altLang="cs-CZ" sz="2400" dirty="0"/>
              <a:t>-CSD* melanom in </a:t>
            </a:r>
            <a:r>
              <a:rPr lang="cs-CZ" altLang="cs-CZ" sz="2400" dirty="0" err="1"/>
              <a:t>situ</a:t>
            </a:r>
            <a:r>
              <a:rPr lang="cs-CZ" altLang="cs-CZ" sz="2400" dirty="0"/>
              <a:t> / melanom</a:t>
            </a:r>
            <a:r>
              <a:rPr lang="cs-CZ" altLang="cs-CZ" sz="2400" dirty="0" smtClean="0"/>
              <a:t>)</a:t>
            </a:r>
          </a:p>
          <a:p>
            <a:pPr marL="357188" lvl="1" indent="-176213"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357188" lvl="1" indent="-176213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b="1" dirty="0" err="1"/>
              <a:t>Akrolentiginózní</a:t>
            </a:r>
            <a:r>
              <a:rPr lang="cs-CZ" altLang="cs-CZ" sz="2400" b="1" dirty="0"/>
              <a:t> </a:t>
            </a:r>
            <a:r>
              <a:rPr lang="cs-CZ" altLang="cs-CZ" sz="2400" b="1" dirty="0" smtClean="0"/>
              <a:t>melanom</a:t>
            </a:r>
          </a:p>
          <a:p>
            <a:pPr marL="357188" lvl="1" indent="-176213"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180975" lvl="1"/>
            <a:r>
              <a:rPr lang="cs-CZ" altLang="cs-CZ" sz="2400" i="1" dirty="0" smtClean="0"/>
              <a:t>			* </a:t>
            </a:r>
            <a:r>
              <a:rPr lang="cs-CZ" altLang="cs-CZ" sz="2400" i="1" dirty="0"/>
              <a:t>CSD = </a:t>
            </a:r>
            <a:r>
              <a:rPr lang="cs-CZ" sz="2400" i="1" dirty="0" err="1"/>
              <a:t>cumulative</a:t>
            </a:r>
            <a:r>
              <a:rPr lang="cs-CZ" sz="2400" i="1" dirty="0"/>
              <a:t> sun-</a:t>
            </a:r>
            <a:r>
              <a:rPr lang="cs-CZ" sz="2400" i="1" dirty="0" err="1"/>
              <a:t>induced</a:t>
            </a:r>
            <a:r>
              <a:rPr lang="cs-CZ" sz="2400" i="1" dirty="0"/>
              <a:t> </a:t>
            </a:r>
            <a:r>
              <a:rPr lang="cs-CZ" sz="2400" i="1" dirty="0" err="1"/>
              <a:t>damage</a:t>
            </a:r>
            <a:endParaRPr lang="cs-CZ" alt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4264173824"/>
      </p:ext>
    </p:extLst>
  </p:cSld>
  <p:clrMapOvr>
    <a:masterClrMapping/>
  </p:clrMapOvr>
  <p:transition spd="slow">
    <p:wipe dir="d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Lentigo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maligna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(melanom) LM/LMM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596413"/>
            <a:ext cx="8202488" cy="5144955"/>
          </a:xfrm>
        </p:spPr>
        <p:txBody>
          <a:bodyPr>
            <a:noAutofit/>
          </a:bodyPr>
          <a:lstStyle/>
          <a:p>
            <a:pPr marL="180975" indent="-180975" eaLnBrk="1" hangingPunct="1">
              <a:lnSpc>
                <a:spcPct val="9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těžká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dysplázie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v epidermis a papilárním koriu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v terénu solárního poškození 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9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makro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nepravidelně pigmentovaná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makula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, většinou na obličeji</a:t>
            </a:r>
          </a:p>
          <a:p>
            <a:pPr marL="180975" indent="-180975" eaLnBrk="1" hangingPunct="1">
              <a:lnSpc>
                <a:spcPct val="9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mikro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atypické melanocyty jednotlivě v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junkci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a celé šíři epidermis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atrofie epidermis a bazofilní degenerace kolagenu</a:t>
            </a:r>
          </a:p>
        </p:txBody>
      </p:sp>
    </p:spTree>
    <p:extLst>
      <p:ext uri="{BB962C8B-B14F-4D97-AF65-F5344CB8AC3E}">
        <p14:creationId xmlns:p14="http://schemas.microsoft.com/office/powerpoint/2010/main" val="1147501266"/>
      </p:ext>
    </p:extLst>
  </p:cSld>
  <p:clrMapOvr>
    <a:masterClrMapping/>
  </p:clrMapOvr>
  <p:transition spd="slow">
    <p:wipe dir="d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lentigo-maligna-suborbi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571625"/>
            <a:ext cx="70548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Lentigo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maligna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melanom</a:t>
            </a:r>
          </a:p>
        </p:txBody>
      </p:sp>
      <p:sp>
        <p:nvSpPr>
          <p:cNvPr id="7" name="Obdélník 6"/>
          <p:cNvSpPr/>
          <p:nvPr/>
        </p:nvSpPr>
        <p:spPr bwMode="auto">
          <a:xfrm rot="21118581">
            <a:off x="2862263" y="3500438"/>
            <a:ext cx="5143500" cy="4286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Šipka doprava 7"/>
          <p:cNvSpPr/>
          <p:nvPr/>
        </p:nvSpPr>
        <p:spPr bwMode="auto">
          <a:xfrm rot="18229472">
            <a:off x="3897312" y="4591051"/>
            <a:ext cx="714375" cy="28575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0568028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Skin Tumors-0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75075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293123"/>
      </p:ext>
    </p:extLst>
  </p:cSld>
  <p:clrMapOvr>
    <a:masterClrMapping/>
  </p:clrMapOvr>
  <p:transition spd="slow">
    <p:wipe dir="d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1" name="Rectangle 5"/>
          <p:cNvSpPr>
            <a:spLocks noGrp="1"/>
          </p:cNvSpPr>
          <p:nvPr>
            <p:ph type="title"/>
          </p:nvPr>
        </p:nvSpPr>
        <p:spPr>
          <a:xfrm>
            <a:off x="827584" y="260648"/>
            <a:ext cx="8077200" cy="1143000"/>
          </a:xfrm>
        </p:spPr>
        <p:txBody>
          <a:bodyPr/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radiální růstová fáze - SSM</a:t>
            </a:r>
          </a:p>
        </p:txBody>
      </p:sp>
      <p:pic>
        <p:nvPicPr>
          <p:cNvPr id="140291" name="Picture 4" descr="DSCN189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2300" y="1571625"/>
            <a:ext cx="5359400" cy="4102100"/>
          </a:xfrm>
          <a:noFill/>
        </p:spPr>
      </p:pic>
    </p:spTree>
    <p:extLst>
      <p:ext uri="{BB962C8B-B14F-4D97-AF65-F5344CB8AC3E}">
        <p14:creationId xmlns:p14="http://schemas.microsoft.com/office/powerpoint/2010/main" val="386529525"/>
      </p:ext>
    </p:extLst>
  </p:cSld>
  <p:clrMapOvr>
    <a:masterClrMapping/>
  </p:clrMapOvr>
  <p:transition spd="slow">
    <p:wipe dir="d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radiální růstová fáze - SSM</a:t>
            </a:r>
          </a:p>
        </p:txBody>
      </p:sp>
      <p:pic>
        <p:nvPicPr>
          <p:cNvPr id="141315" name="Picture 2" descr="ssm-4852-96-he-1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450" y="1612900"/>
            <a:ext cx="7531100" cy="5245100"/>
          </a:xfrm>
          <a:noFill/>
        </p:spPr>
      </p:pic>
      <p:sp>
        <p:nvSpPr>
          <p:cNvPr id="141316" name="Text Box 9"/>
          <p:cNvSpPr txBox="1">
            <a:spLocks noChangeArrowheads="1"/>
          </p:cNvSpPr>
          <p:nvPr/>
        </p:nvSpPr>
        <p:spPr bwMode="auto">
          <a:xfrm>
            <a:off x="3635896" y="5431745"/>
            <a:ext cx="5437187" cy="1446212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1. Nepravidelně rozložená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junkční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 hnízda</a:t>
            </a:r>
          </a:p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2. Melanocyty jednotlivě ve vyšších vrstvách v epidermis</a:t>
            </a:r>
          </a:p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3. Lymfocytární infiltrát ve spodině</a:t>
            </a:r>
          </a:p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4. Invaze do papilární dermis (zde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Clark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 3)</a:t>
            </a:r>
          </a:p>
        </p:txBody>
      </p:sp>
      <p:sp>
        <p:nvSpPr>
          <p:cNvPr id="141317" name="Rectangle 7"/>
          <p:cNvSpPr>
            <a:spLocks noChangeArrowheads="1"/>
          </p:cNvSpPr>
          <p:nvPr/>
        </p:nvSpPr>
        <p:spPr bwMode="auto">
          <a:xfrm>
            <a:off x="6072188" y="2571750"/>
            <a:ext cx="355600" cy="461963"/>
          </a:xfrm>
          <a:prstGeom prst="rect">
            <a:avLst/>
          </a:prstGeom>
          <a:solidFill>
            <a:srgbClr val="FFFF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41318" name="Rectangle 7"/>
          <p:cNvSpPr>
            <a:spLocks noChangeArrowheads="1"/>
          </p:cNvSpPr>
          <p:nvPr/>
        </p:nvSpPr>
        <p:spPr bwMode="auto">
          <a:xfrm>
            <a:off x="2857500" y="3429000"/>
            <a:ext cx="355600" cy="460375"/>
          </a:xfrm>
          <a:prstGeom prst="rect">
            <a:avLst/>
          </a:prstGeom>
          <a:solidFill>
            <a:srgbClr val="FFFF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7572375" y="4143375"/>
            <a:ext cx="357188" cy="461963"/>
          </a:xfrm>
          <a:prstGeom prst="rect">
            <a:avLst/>
          </a:prstGeom>
          <a:solidFill>
            <a:srgbClr val="FFFF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41320" name="Rectangle 7"/>
          <p:cNvSpPr>
            <a:spLocks noChangeArrowheads="1"/>
          </p:cNvSpPr>
          <p:nvPr/>
        </p:nvSpPr>
        <p:spPr bwMode="auto">
          <a:xfrm>
            <a:off x="5214938" y="4500563"/>
            <a:ext cx="355600" cy="461962"/>
          </a:xfrm>
          <a:prstGeom prst="rect">
            <a:avLst/>
          </a:prstGeom>
          <a:solidFill>
            <a:srgbClr val="FFFF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81497160"/>
      </p:ext>
    </p:extLst>
  </p:cSld>
  <p:clrMapOvr>
    <a:masterClrMapping/>
  </p:clrMapOvr>
  <p:transition spd="slow">
    <p:wipe dir="d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vertikální růstová fáze</a:t>
            </a:r>
          </a:p>
        </p:txBody>
      </p:sp>
      <p:sp>
        <p:nvSpPr>
          <p:cNvPr id="142339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v terénu SSM klon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melanoblastů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, který roste vertikálně – tzv. </a:t>
            </a:r>
            <a:r>
              <a:rPr lang="cs-CZ" alt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SSM s </a:t>
            </a:r>
            <a:r>
              <a:rPr lang="cs-CZ" altLang="cs-CZ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nodularitou</a:t>
            </a:r>
            <a:endParaRPr lang="cs-CZ" altLang="cs-CZ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horší prognóza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makro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nepravidelně pigmentovaná neostrá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makula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prominujícím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 uzlem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mikro: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SSM a morfologicky odlišný klon nádorových buněk, které rostou vertikálně</a:t>
            </a:r>
          </a:p>
        </p:txBody>
      </p:sp>
    </p:spTree>
    <p:extLst>
      <p:ext uri="{BB962C8B-B14F-4D97-AF65-F5344CB8AC3E}">
        <p14:creationId xmlns:p14="http://schemas.microsoft.com/office/powerpoint/2010/main" val="1414594265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melanom-nodularni-detai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571625"/>
            <a:ext cx="71469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/>
          </p:cNvSpPr>
          <p:nvPr/>
        </p:nvSpPr>
        <p:spPr bwMode="auto">
          <a:xfrm>
            <a:off x="611560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cs-CZ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Maligní melanom </a:t>
            </a:r>
            <a:br>
              <a:rPr lang="cs-CZ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vertikální růstová fáze – SSM s </a:t>
            </a:r>
            <a:r>
              <a:rPr lang="cs-CZ" sz="3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nodularitou</a:t>
            </a:r>
            <a:endParaRPr lang="cs-CZ" sz="3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88957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heme/theme1.xml><?xml version="1.0" encoding="utf-8"?>
<a:theme xmlns:a="http://schemas.openxmlformats.org/drawingml/2006/main" name="Školení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3024</Words>
  <Application>Microsoft Office PowerPoint</Application>
  <PresentationFormat>Předvádění na obrazovce (4:3)</PresentationFormat>
  <Paragraphs>671</Paragraphs>
  <Slides>122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122</vt:i4>
      </vt:variant>
    </vt:vector>
  </HeadingPairs>
  <TitlesOfParts>
    <vt:vector size="130" baseType="lpstr">
      <vt:lpstr>MS PGothic</vt:lpstr>
      <vt:lpstr>Arial</vt:lpstr>
      <vt:lpstr>Calibri</vt:lpstr>
      <vt:lpstr>Georgia</vt:lpstr>
      <vt:lpstr>Times New Roman</vt:lpstr>
      <vt:lpstr>Verdana</vt:lpstr>
      <vt:lpstr>Wingdings</vt:lpstr>
      <vt:lpstr>Školení</vt:lpstr>
      <vt:lpstr>Patologie kůže a sliznic</vt:lpstr>
      <vt:lpstr>Prezentace aplikace PowerPoint</vt:lpstr>
      <vt:lpstr>Makroskopické termíny  </vt:lpstr>
      <vt:lpstr>Makroskopické termíny</vt:lpstr>
      <vt:lpstr>Histologická stavba kůže</vt:lpstr>
      <vt:lpstr>Histologická stavba kůže</vt:lpstr>
      <vt:lpstr>Histologický termíny </vt:lpstr>
      <vt:lpstr>Základní histopatologické změny na kůži</vt:lpstr>
      <vt:lpstr>NEINFEKČNÍ SPONGIOTICKÉ DERMATITIDY AKUTNÍ EKZÉM DERMATITIDA </vt:lpstr>
      <vt:lpstr>Prezentace aplikace PowerPoint</vt:lpstr>
      <vt:lpstr>Akutní spongiotická ekzém dermatitida</vt:lpstr>
      <vt:lpstr>Akutní spongiotická dermatitida</vt:lpstr>
      <vt:lpstr>Akutní x lichenifikace</vt:lpstr>
      <vt:lpstr>NEINFEKČNÍ PSORIATIFORMNÍ DERMATITIDY PSORIASIS VULGARIS (lupénka)</vt:lpstr>
      <vt:lpstr>Prezentace aplikace PowerPoint</vt:lpstr>
      <vt:lpstr>Prezentace aplikace PowerPoint</vt:lpstr>
      <vt:lpstr>Prezentace aplikace PowerPoint</vt:lpstr>
      <vt:lpstr>Prezentace aplikace PowerPoint</vt:lpstr>
      <vt:lpstr>NEINFEKČNÍ LICHENOIDNÍ DERMATITIDY LICHEN RUBER PLANUS </vt:lpstr>
      <vt:lpstr>Prezentace aplikace PowerPoint</vt:lpstr>
      <vt:lpstr>Lichen ruber planus</vt:lpstr>
      <vt:lpstr>Lichen ruber planus</vt:lpstr>
      <vt:lpstr>NEINFEKČNÍ INTERFACE DERMATITIDY LUPUS ERYTHEMATODES  </vt:lpstr>
      <vt:lpstr>NEINFEKČNÍ INTERFACE DERMATITIDY SLE  </vt:lpstr>
      <vt:lpstr>NEINFEKČNÍ PUCHÝŘNATÉ DERMATITIDY</vt:lpstr>
      <vt:lpstr>Vrozená epidermolysis bullosa</vt:lpstr>
      <vt:lpstr>Vrozená epidermolysis bullosa</vt:lpstr>
      <vt:lpstr>Pemphigus vulgaris</vt:lpstr>
      <vt:lpstr>Pemphigus vulgaris</vt:lpstr>
      <vt:lpstr>Pemphigus vulgaris</vt:lpstr>
      <vt:lpstr>Bulózní pemphigoid</vt:lpstr>
      <vt:lpstr>Prezentace aplikace PowerPoint</vt:lpstr>
      <vt:lpstr>Herpes simplex</vt:lpstr>
      <vt:lpstr>Herpes simplex</vt:lpstr>
      <vt:lpstr>Dermatitis herpetiformis Duhring</vt:lpstr>
      <vt:lpstr>Dermatitis herpetiformis</vt:lpstr>
      <vt:lpstr>NEINFEKČNÍ A INFEKČNÍ  GRANULOMATÓZNÍ DERMATITIDY</vt:lpstr>
      <vt:lpstr>Granuloma annulare</vt:lpstr>
      <vt:lpstr>Prezentace aplikace PowerPoint</vt:lpstr>
      <vt:lpstr>Prezentace aplikace PowerPoint</vt:lpstr>
      <vt:lpstr>Prezentace aplikace PowerPoint</vt:lpstr>
      <vt:lpstr>NEINFEKČNÍ GRANULOMATÓZNÍ DERMATITIDY NODÓZNÍ REVMATISMUS</vt:lpstr>
      <vt:lpstr>Schlofferův pseudotumor</vt:lpstr>
      <vt:lpstr>INFEKČNÍ DERMATITIDY</vt:lpstr>
      <vt:lpstr>NÁDORY kůže </vt:lpstr>
      <vt:lpstr>Verruca vulgaris</vt:lpstr>
      <vt:lpstr>Prezentace aplikace PowerPoint</vt:lpstr>
      <vt:lpstr>Verruca vulgaris</vt:lpstr>
      <vt:lpstr>Verruca vulgaris</vt:lpstr>
      <vt:lpstr>Condyloma accuminatum</vt:lpstr>
      <vt:lpstr>Condyloma accuminatum</vt:lpstr>
      <vt:lpstr>Condyloma accuminatum</vt:lpstr>
      <vt:lpstr>Condyloma accuminatum</vt:lpstr>
      <vt:lpstr>Seboroická veruka/keratóza)</vt:lpstr>
      <vt:lpstr>Seborhoická veruka</vt:lpstr>
      <vt:lpstr>Seborhoická veruka</vt:lpstr>
      <vt:lpstr>Seborhoická veruka</vt:lpstr>
      <vt:lpstr>Solární (aktinická) keratóza</vt:lpstr>
      <vt:lpstr>Solární keratóza</vt:lpstr>
      <vt:lpstr>Solární keratóza</vt:lpstr>
      <vt:lpstr>Bazocelulární karcinom (bazaliom)</vt:lpstr>
      <vt:lpstr>Bazocelulární karcinom (bazaliom)</vt:lpstr>
      <vt:lpstr>Bazocelulární karcinom (bazaliom)</vt:lpstr>
      <vt:lpstr>Bazocelulární karcinom (bazaliom)</vt:lpstr>
      <vt:lpstr>Dlaždicobuněčný karcinom</vt:lpstr>
      <vt:lpstr>Prezentace aplikace PowerPoint</vt:lpstr>
      <vt:lpstr>Dlaždicobuněčný karcinom</vt:lpstr>
      <vt:lpstr>Melanocytární léze</vt:lpstr>
      <vt:lpstr>Pigmentový névus</vt:lpstr>
      <vt:lpstr>Melanocytární afekce</vt:lpstr>
      <vt:lpstr>Melanocytární névus</vt:lpstr>
      <vt:lpstr>Intradermální melanocytární névus</vt:lpstr>
      <vt:lpstr>Intradermánlní melanocytární névus</vt:lpstr>
      <vt:lpstr>Smíšený pigmentový névus</vt:lpstr>
      <vt:lpstr>Modrý névus (blue nevus)</vt:lpstr>
      <vt:lpstr>Prezentace aplikace PowerPoint</vt:lpstr>
      <vt:lpstr>Prezentace aplikace PowerPoint</vt:lpstr>
      <vt:lpstr>Halo névus (Suttonův névus) </vt:lpstr>
      <vt:lpstr>Prezentace aplikace PowerPoint</vt:lpstr>
      <vt:lpstr>Prezentace aplikace PowerPoint</vt:lpstr>
      <vt:lpstr>Nevus Spitzové</vt:lpstr>
      <vt:lpstr>Maligní melanom</vt:lpstr>
      <vt:lpstr>Maligní melanom</vt:lpstr>
      <vt:lpstr>Prezentace aplikace PowerPoint</vt:lpstr>
      <vt:lpstr>Maligní melanom</vt:lpstr>
      <vt:lpstr>Hloubka invaze melanomu dle Clarka</vt:lpstr>
      <vt:lpstr>Prezentace aplikace PowerPoint</vt:lpstr>
      <vt:lpstr>Melanom – prognostické faktory</vt:lpstr>
      <vt:lpstr>MALIGNÍ MELANOM - staging</vt:lpstr>
      <vt:lpstr>Maligní melanom</vt:lpstr>
      <vt:lpstr>Prezentace aplikace PowerPoint</vt:lpstr>
      <vt:lpstr>Maligní melanom – některé subtypy: </vt:lpstr>
      <vt:lpstr>Lentigo maligna (melanom) LM/LMM</vt:lpstr>
      <vt:lpstr>Lentigo maligna melanom</vt:lpstr>
      <vt:lpstr>Prezentace aplikace PowerPoint</vt:lpstr>
      <vt:lpstr>Maligní melanom  radiální růstová fáze - SSM</vt:lpstr>
      <vt:lpstr>Maligní melanom radiální růstová fáze - SSM</vt:lpstr>
      <vt:lpstr>Maligní melanom  vertikální růstová fáze</vt:lpstr>
      <vt:lpstr>Prezentace aplikace PowerPoint</vt:lpstr>
      <vt:lpstr>Nodulární maligní melanom </vt:lpstr>
      <vt:lpstr>Prezentace aplikace PowerPoint</vt:lpstr>
      <vt:lpstr>Prezentace aplikace PowerPoint</vt:lpstr>
      <vt:lpstr>Prezentace aplikace PowerPoint</vt:lpstr>
      <vt:lpstr>Maligní melanom metastázy v játrech</vt:lpstr>
      <vt:lpstr>Prezentace aplikace PowerPoint</vt:lpstr>
      <vt:lpstr>Záněty sliznic</vt:lpstr>
      <vt:lpstr>Puchýřnaté záněty (stomatitis vesiculosa)</vt:lpstr>
      <vt:lpstr>Aftová stomatitida (stomatitis aphtosa)</vt:lpstr>
      <vt:lpstr>Prezentace aplikace PowerPoint</vt:lpstr>
      <vt:lpstr>Herpes labialis </vt:lpstr>
      <vt:lpstr>Ulcerózní stomatitida </vt:lpstr>
      <vt:lpstr>Chronické záněty dutiny ústní</vt:lpstr>
      <vt:lpstr>Prezentace aplikace PowerPoint</vt:lpstr>
      <vt:lpstr>Prezentace aplikace PowerPoint</vt:lpstr>
      <vt:lpstr>Prezentace aplikace PowerPoint</vt:lpstr>
      <vt:lpstr>Leukoplakie</vt:lpstr>
      <vt:lpstr>Leukoplakie</vt:lpstr>
      <vt:lpstr>Erytroplakie (erytroplazie)</vt:lpstr>
      <vt:lpstr>Erytroplakie</vt:lpstr>
      <vt:lpstr>Nádory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2017-10-29T17:34:32Z</dcterms:created>
  <dcterms:modified xsi:type="dcterms:W3CDTF">2022-04-28T06:15:59Z</dcterms:modified>
</cp:coreProperties>
</file>