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373" r:id="rId4"/>
    <p:sldId id="261" r:id="rId5"/>
    <p:sldId id="262" r:id="rId6"/>
    <p:sldId id="364" r:id="rId7"/>
    <p:sldId id="368" r:id="rId8"/>
    <p:sldId id="263" r:id="rId9"/>
    <p:sldId id="264" r:id="rId10"/>
    <p:sldId id="365" r:id="rId11"/>
    <p:sldId id="366" r:id="rId12"/>
    <p:sldId id="265" r:id="rId13"/>
    <p:sldId id="267" r:id="rId14"/>
    <p:sldId id="268" r:id="rId15"/>
    <p:sldId id="369" r:id="rId16"/>
    <p:sldId id="274" r:id="rId17"/>
    <p:sldId id="269" r:id="rId18"/>
    <p:sldId id="270" r:id="rId19"/>
    <p:sldId id="313" r:id="rId20"/>
    <p:sldId id="314" r:id="rId21"/>
    <p:sldId id="315" r:id="rId22"/>
    <p:sldId id="362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271" r:id="rId31"/>
    <p:sldId id="323" r:id="rId32"/>
    <p:sldId id="324" r:id="rId33"/>
    <p:sldId id="325" r:id="rId34"/>
    <p:sldId id="272" r:id="rId35"/>
    <p:sldId id="326" r:id="rId36"/>
    <p:sldId id="363" r:id="rId37"/>
    <p:sldId id="327" r:id="rId38"/>
    <p:sldId id="273" r:id="rId39"/>
    <p:sldId id="275" r:id="rId40"/>
    <p:sldId id="276" r:id="rId41"/>
    <p:sldId id="277" r:id="rId42"/>
    <p:sldId id="370" r:id="rId43"/>
    <p:sldId id="371" r:id="rId44"/>
    <p:sldId id="372" r:id="rId45"/>
    <p:sldId id="374" r:id="rId46"/>
    <p:sldId id="300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02" r:id="rId62"/>
    <p:sldId id="389" r:id="rId63"/>
    <p:sldId id="390" r:id="rId64"/>
    <p:sldId id="393" r:id="rId65"/>
    <p:sldId id="394" r:id="rId66"/>
    <p:sldId id="395" r:id="rId67"/>
    <p:sldId id="396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5EC"/>
    <a:srgbClr val="3385D1"/>
    <a:srgbClr val="D12F4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6208"/>
  </p:normalViewPr>
  <p:slideViewPr>
    <p:cSldViewPr snapToGrid="0" snapToObjects="1">
      <p:cViewPr varScale="1">
        <p:scale>
          <a:sx n="113" d="100"/>
          <a:sy n="113" d="100"/>
        </p:scale>
        <p:origin x="126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</a:rPr>
            <a:t>Progresivní změny, hojení</a:t>
          </a:r>
          <a:endParaRPr lang="cs-CZ" sz="4000" b="1" dirty="0">
            <a:solidFill>
              <a:schemeClr val="tx1"/>
            </a:solidFill>
          </a:endParaRP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Atrofie, kachexie, smrt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</a:rPr>
            <a:t>Regresivní změny - nekróza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  <a:latin typeface="+mn-lt"/>
            </a:rPr>
            <a:t>Regresivní změny -a</a:t>
          </a:r>
          <a:r>
            <a:rPr lang="en-US" sz="4000" b="1" dirty="0" err="1" smtClean="0">
              <a:solidFill>
                <a:schemeClr val="tx1"/>
              </a:solidFill>
              <a:latin typeface="+mn-lt"/>
            </a:rPr>
            <a:t>poptóza</a:t>
          </a:r>
          <a:endParaRPr lang="en-US" sz="4000" b="1" dirty="0">
            <a:solidFill>
              <a:schemeClr val="tx1"/>
            </a:solidFill>
            <a:latin typeface="+mn-lt"/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4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4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Dochází k přesunu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progresu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3D437F-EC47-5044-9CB4-EE642E2BFDC5}" type="pres">
      <dgm:prSet presAssocID="{9D7F2A1D-1C37-C445-A86A-AE565C2B8946}" presName="sibTrans" presStyleLbl="sibTrans2D1" presStyleIdx="0" presStyleCnt="3"/>
      <dgm:spPr/>
      <dgm:t>
        <a:bodyPr/>
        <a:lstStyle/>
        <a:p>
          <a:endParaRPr lang="cs-CZ"/>
        </a:p>
      </dgm:t>
    </dgm:pt>
    <dgm:pt modelId="{A9AD8964-37C0-FD49-9E17-A6F763C348E0}" type="pres">
      <dgm:prSet presAssocID="{9D7F2A1D-1C37-C445-A86A-AE565C2B894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081FB-8A0A-4542-A55B-08879608603C}" type="pres">
      <dgm:prSet presAssocID="{F2AFCC67-14A4-1341-A57F-8F61F622101D}" presName="sibTrans" presStyleLbl="sibTrans2D1" presStyleIdx="1" presStyleCnt="3"/>
      <dgm:spPr/>
      <dgm:t>
        <a:bodyPr/>
        <a:lstStyle/>
        <a:p>
          <a:endParaRPr lang="cs-CZ"/>
        </a:p>
      </dgm:t>
    </dgm:pt>
    <dgm:pt modelId="{F7D77C89-8813-EB4F-90F4-3076D403B25B}" type="pres">
      <dgm:prSet presAssocID="{F2AFCC67-14A4-1341-A57F-8F61F622101D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14A8D3-1C98-AC4D-AFE4-331D145D4D28}" type="pres">
      <dgm:prSet presAssocID="{CC9018EC-30CE-4345-A751-75534CCD62BC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8397DAF-D8E6-7D49-8419-48FDFF17D608}" type="pres">
      <dgm:prSet presAssocID="{CC9018EC-30CE-4345-A751-75534CCD62BC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1541"/>
          <a:ext cx="5233988" cy="14606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  <a:latin typeface="+mn-lt"/>
            </a:rPr>
            <a:t>Regresivní změny -a</a:t>
          </a:r>
          <a:r>
            <a:rPr lang="en-US" sz="4000" b="1" kern="1200" dirty="0" err="1" smtClean="0">
              <a:solidFill>
                <a:schemeClr val="tx1"/>
              </a:solidFill>
              <a:latin typeface="+mn-lt"/>
            </a:rPr>
            <a:t>poptóza</a:t>
          </a:r>
          <a:endParaRPr lang="en-US" sz="4000" b="1" kern="1200" dirty="0">
            <a:solidFill>
              <a:schemeClr val="tx1"/>
            </a:solidFill>
            <a:latin typeface="+mn-lt"/>
          </a:endParaRPr>
        </a:p>
      </dsp:txBody>
      <dsp:txXfrm>
        <a:off x="71304" y="72845"/>
        <a:ext cx="5091380" cy="1318063"/>
      </dsp:txXfrm>
    </dsp:sp>
    <dsp:sp modelId="{26821D7F-074B-D340-B7CB-93255C037AEE}">
      <dsp:nvSpPr>
        <dsp:cNvPr id="0" name=""/>
        <dsp:cNvSpPr/>
      </dsp:nvSpPr>
      <dsp:spPr>
        <a:xfrm>
          <a:off x="0" y="1476794"/>
          <a:ext cx="5233988" cy="14606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</a:rPr>
            <a:t>Regresivní změny - nekróza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71304" y="1548098"/>
        <a:ext cx="5091380" cy="1318063"/>
      </dsp:txXfrm>
    </dsp:sp>
    <dsp:sp modelId="{DEDB9FAB-E204-8547-8A2C-E2C175D0FF8F}">
      <dsp:nvSpPr>
        <dsp:cNvPr id="0" name=""/>
        <dsp:cNvSpPr/>
      </dsp:nvSpPr>
      <dsp:spPr>
        <a:xfrm>
          <a:off x="0" y="2949322"/>
          <a:ext cx="5233988" cy="1460671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Atrofie, kachexie, smrt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71304" y="3020626"/>
        <a:ext cx="5091380" cy="1318063"/>
      </dsp:txXfrm>
    </dsp:sp>
    <dsp:sp modelId="{76026EEC-7B08-B94B-A730-9B4207B9B01B}">
      <dsp:nvSpPr>
        <dsp:cNvPr id="0" name=""/>
        <dsp:cNvSpPr/>
      </dsp:nvSpPr>
      <dsp:spPr>
        <a:xfrm>
          <a:off x="0" y="4423213"/>
          <a:ext cx="5233988" cy="14606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</a:rPr>
            <a:t>Progresivní změny, hojení</a:t>
          </a:r>
          <a:endParaRPr lang="cs-CZ" sz="4000" b="1" kern="1200" dirty="0">
            <a:solidFill>
              <a:schemeClr val="tx1"/>
            </a:solidFill>
          </a:endParaRPr>
        </a:p>
      </dsp:txBody>
      <dsp:txXfrm>
        <a:off x="71304" y="4494517"/>
        <a:ext cx="5091380" cy="131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Dochází k přesunu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Při progresu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Přednáška z obecné patologie – regresivní a progresivní změny.</a:t>
            </a:r>
            <a:endParaRPr lang="cs-CZ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634716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Anoikis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dirty="0"/>
              <a:t>v případě uvolnění buňky ze své vazby 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ke zvýšenému riziku metastáz 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Nekroptóza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kombinuje rysy nekrózy i </a:t>
            </a:r>
            <a:r>
              <a:rPr lang="cs-CZ" sz="2200" dirty="0" err="1"/>
              <a:t>apoptózy</a:t>
            </a:r>
            <a:endParaRPr lang="cs-CZ" sz="2200" dirty="0"/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</a:t>
            </a:r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neuplatňují </a:t>
            </a:r>
            <a:r>
              <a:rPr lang="cs-CZ" sz="2000" dirty="0" err="1"/>
              <a:t>kaspázy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intravitální odumření tkáně (nevratný proces!!!) → vždy doprovázena vitální reakcí 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ischémie, 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47819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podstatou je porucha integrity membrán buněk/organel, nastává enzymatické natrávení buněk 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 </a:t>
            </a:r>
            <a:r>
              <a:rPr lang="cs-CZ" dirty="0"/>
              <a:t>praxi lze stanovit hodnoty </a:t>
            </a:r>
            <a:r>
              <a:rPr lang="cs-CZ" dirty="0" err="1"/>
              <a:t>aminotransferáz</a:t>
            </a:r>
            <a:r>
              <a:rPr lang="cs-CZ" dirty="0"/>
              <a:t> (ALT, AST), </a:t>
            </a:r>
            <a:r>
              <a:rPr lang="cs-CZ" dirty="0" err="1"/>
              <a:t>laktátdehydrogenáz</a:t>
            </a:r>
            <a:r>
              <a:rPr lang="cs-CZ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(4-12 hodin), </a:t>
            </a:r>
            <a:r>
              <a:rPr lang="cs-CZ" sz="2200" b="1" dirty="0"/>
              <a:t>makroskopicky</a:t>
            </a:r>
            <a:r>
              <a:rPr lang="cs-CZ" sz="2200" dirty="0"/>
              <a:t> (od 24 hodin)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864519"/>
            <a:ext cx="5143500" cy="1724025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3588544"/>
            <a:ext cx="5143500" cy="30956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87560" y="6096000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1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/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ionizující záření 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</a:t>
            </a:r>
            <a:r>
              <a:rPr lang="cs-CZ" sz="2200"/>
              <a:t>(</a:t>
            </a:r>
            <a:r>
              <a:rPr lang="cs-CZ" sz="2200" smtClean="0"/>
              <a:t>kolikvační </a:t>
            </a:r>
            <a:r>
              <a:rPr lang="cs-CZ" sz="2200" dirty="0"/>
              <a:t>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/>
              <a:t>reperfuzní</a:t>
            </a:r>
            <a:r>
              <a:rPr lang="cs-CZ" sz="2200" dirty="0"/>
              <a:t> poškození – vysoká toxicita kyslíku</a:t>
            </a:r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epidermis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-&gt;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Koagulační nekróza</a:t>
            </a:r>
          </a:p>
          <a:p>
            <a:pPr>
              <a:buFontTx/>
              <a:buChar char="-"/>
            </a:pPr>
            <a:r>
              <a:rPr lang="cs-CZ" sz="2200" dirty="0"/>
              <a:t>tkáně bohaté na proteiny -&gt; koagulace -&gt; solidní masa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2200" b="1" dirty="0" err="1">
                <a:solidFill>
                  <a:srgbClr val="FF0000"/>
                </a:solidFill>
              </a:rPr>
              <a:t>prokrvácená</a:t>
            </a:r>
            <a:r>
              <a:rPr lang="cs-CZ" sz="2200" b="1" dirty="0">
                <a:solidFill>
                  <a:srgbClr val="FF0000"/>
                </a:solidFill>
              </a:rPr>
              <a:t>) </a:t>
            </a:r>
            <a:r>
              <a:rPr lang="cs-CZ" sz="2200" dirty="0"/>
              <a:t>= hemoragický infarkt (plíce), hemoragická </a:t>
            </a:r>
            <a:r>
              <a:rPr lang="cs-CZ" sz="2200" dirty="0" err="1"/>
              <a:t>infarzace</a:t>
            </a:r>
            <a:r>
              <a:rPr lang="cs-CZ" sz="2200" dirty="0"/>
              <a:t> (střevo) – při blokádě žilního odtoku, tkáň je </a:t>
            </a:r>
            <a:r>
              <a:rPr lang="cs-CZ" sz="2200" dirty="0" err="1"/>
              <a:t>prokrvácená</a:t>
            </a:r>
            <a:r>
              <a:rPr lang="cs-CZ" sz="22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 smtClean="0">
                <a:solidFill>
                  <a:srgbClr val="FF0000"/>
                </a:solidFill>
              </a:rPr>
              <a:t>Zenkerova</a:t>
            </a:r>
            <a:r>
              <a:rPr lang="cs-CZ" sz="2200" b="1" dirty="0" smtClean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vosková nekróza </a:t>
            </a:r>
            <a:r>
              <a:rPr lang="cs-CZ" sz="2200" dirty="0"/>
              <a:t>- v kosterní svalovině, makroskopicky „povařený vzhled“ (např. u tetanu, těžké chřipky)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012662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560" y="2366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latin typeface="+mn-lt"/>
              </a:rPr>
              <a:t>Regresivní změny</a:t>
            </a:r>
            <a:endParaRPr lang="cs-CZ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86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Kolikvační nekróza</a:t>
            </a:r>
          </a:p>
          <a:p>
            <a:pPr>
              <a:buFontTx/>
              <a:buChar char="-"/>
            </a:pPr>
            <a:r>
              <a:rPr lang="cs-CZ" sz="2200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zkapalnění 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mozková malacie, nekrózy pankreatu </a:t>
            </a:r>
            <a:r>
              <a:rPr lang="cs-CZ" sz="2200" dirty="0" smtClean="0"/>
              <a:t>při </a:t>
            </a:r>
            <a:r>
              <a:rPr lang="cs-CZ" sz="2200" dirty="0"/>
              <a:t>akutní </a:t>
            </a:r>
            <a:r>
              <a:rPr lang="cs-CZ" sz="2200" dirty="0" smtClean="0"/>
              <a:t>pankreatitidě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>
                <a:solidFill>
                  <a:srgbClr val="FF0000"/>
                </a:solidFill>
              </a:rPr>
              <a:t>Fibrinoidní</a:t>
            </a:r>
            <a:r>
              <a:rPr lang="cs-CZ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dirty="0" err="1"/>
              <a:t>imunokomplexy</a:t>
            </a:r>
            <a:r>
              <a:rPr lang="cs-CZ" sz="2200" dirty="0"/>
              <a:t> -&gt; narušení integrity cév -&gt; cévní stěna je prostoupena amorfními hmotami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dirty="0"/>
              <a:t>vaskulitidy, spodina vředu, uzel při revmatoidní </a:t>
            </a:r>
            <a:r>
              <a:rPr lang="cs-CZ" sz="2200" dirty="0" smtClean="0"/>
              <a:t>artritidě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109579" y="5671723"/>
            <a:ext cx="261741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koagulační nekrózy následně tvorba nespecifické granulační tkáně (fibroblasty, </a:t>
            </a:r>
            <a:r>
              <a:rPr lang="cs-CZ" sz="2200" dirty="0" err="1"/>
              <a:t>neokapiláry</a:t>
            </a:r>
            <a:r>
              <a:rPr lang="cs-CZ" sz="2200" dirty="0"/>
              <a:t>) -&gt; produkce vaziva -&gt; maturace -&gt;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kolikvační nekrózy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-&gt;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Nekróza tkáně modifikovaná sekundárními změnami – vysycháním a infekcí anaerobními hnilobnými bakteriemi či anaerobními bakteriemi produkujícími plyn</a:t>
            </a:r>
          </a:p>
          <a:p>
            <a:r>
              <a:rPr lang="cs-CZ" sz="2200" b="1" dirty="0"/>
              <a:t>Suchá gangréna </a:t>
            </a:r>
            <a:r>
              <a:rPr lang="cs-CZ" sz="2200" dirty="0"/>
              <a:t>- mumifikace,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arteriální uzávěr při ICHDKK</a:t>
            </a:r>
          </a:p>
          <a:p>
            <a:r>
              <a:rPr lang="cs-CZ" sz="2200" b="1" dirty="0"/>
              <a:t>Vlhká gangréna 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gangrenózní apendicitida</a:t>
            </a:r>
          </a:p>
          <a:p>
            <a:r>
              <a:rPr lang="cs-CZ" sz="2200" b="1" dirty="0"/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infekčních anaerobních bakterií – tzv. </a:t>
            </a:r>
            <a:r>
              <a:rPr lang="cs-CZ" sz="2000" b="1" dirty="0"/>
              <a:t>plynatá sněť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err="1"/>
              <a:t>Apoptóza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-&gt; rozpad -&gt;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1">
              <a:buClr>
                <a:schemeClr val="bg1"/>
              </a:buClr>
              <a:buNone/>
              <a:tabLst>
                <a:tab pos="541338" algn="l"/>
              </a:tabLst>
              <a:defRPr/>
            </a:pPr>
            <a:r>
              <a:rPr lang="cs-CZ" dirty="0"/>
              <a:t>		(trauma; nedostatek GF; interakce CD8</a:t>
            </a:r>
            <a:r>
              <a:rPr lang="cs-CZ" baseline="30000" dirty="0"/>
              <a:t> +</a:t>
            </a:r>
            <a:r>
              <a:rPr lang="cs-CZ" dirty="0"/>
              <a:t> T-lymfocytů s cílovými </a:t>
            </a:r>
            <a:r>
              <a:rPr lang="cs-CZ" dirty="0" err="1"/>
              <a:t>bb</a:t>
            </a:r>
            <a:r>
              <a:rPr lang="cs-CZ" dirty="0"/>
              <a:t>.; vazba ligandu na receptor – např. Fas, TNF)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541338" lvl="1" indent="-179388">
              <a:buClr>
                <a:schemeClr val="bg1"/>
              </a:buClr>
              <a:buNone/>
              <a:tabLst>
                <a:tab pos="719138" algn="l"/>
              </a:tabLst>
              <a:defRPr/>
            </a:pPr>
            <a:r>
              <a:rPr lang="cs-CZ" dirty="0"/>
              <a:t>		</a:t>
            </a:r>
            <a:r>
              <a:rPr lang="cs-CZ" dirty="0">
                <a:cs typeface="Arial" pitchFamily="34" charset="0"/>
              </a:rPr>
              <a:t>(p53; mitochondriální regulátory – např. Bcl-2 X </a:t>
            </a:r>
            <a:r>
              <a:rPr lang="cs-CZ" dirty="0" err="1">
                <a:cs typeface="Arial" pitchFamily="34" charset="0"/>
              </a:rPr>
              <a:t>Bax</a:t>
            </a:r>
            <a:r>
              <a:rPr lang="cs-CZ" dirty="0">
                <a:cs typeface="Arial" pitchFamily="34" charset="0"/>
              </a:rPr>
              <a:t>; iniciátory </a:t>
            </a:r>
            <a:r>
              <a:rPr lang="cs-CZ" dirty="0" err="1">
                <a:cs typeface="Arial" pitchFamily="34" charset="0"/>
              </a:rPr>
              <a:t>kaspáz</a:t>
            </a:r>
            <a:r>
              <a:rPr lang="cs-CZ" dirty="0">
                <a:cs typeface="Arial" pitchFamily="34" charset="0"/>
              </a:rPr>
              <a:t>; </a:t>
            </a:r>
            <a:r>
              <a:rPr lang="cs-CZ" dirty="0" err="1">
                <a:cs typeface="Arial" pitchFamily="34" charset="0"/>
              </a:rPr>
              <a:t>granzym</a:t>
            </a:r>
            <a:r>
              <a:rPr lang="cs-CZ" dirty="0">
                <a:cs typeface="Arial" pitchFamily="34" charset="0"/>
              </a:rPr>
              <a:t> B)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= Patologické zmenšení </a:t>
            </a:r>
            <a:r>
              <a:rPr lang="cs-CZ" sz="2200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/>
              <a:t>Dle etiologie: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senilní (hnědá)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fyziologická atrofie (stárnutí organismu) 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alimentační -&gt;&gt; kachexie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vaskulární (role aterosklerózy, mj. postižení ledvin)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neurogenní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ze záření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endokrinní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tuková (lipomatóza – např. myokard,..)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Kachexie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porucha výživy, dlouhodobá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nedostatek živin -&gt; využívání vlastních rezerv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vystupňovaná „vyhublost“ doprovázející chronické onemocnění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marasmus</a:t>
            </a:r>
            <a:r>
              <a:rPr lang="cs-CZ" sz="2000" dirty="0"/>
              <a:t> – nedostatek živin (energetický příjem), děti v rozvojových zemích, nižší hmotnost ve srovnání s vrstevníky -&gt; projevuje se svalovou slabostí a růstovou retardací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 err="1"/>
              <a:t>kwashiorkor</a:t>
            </a:r>
            <a:r>
              <a:rPr lang="cs-CZ" sz="2000" dirty="0"/>
              <a:t> – nevyvážená strava (minimum proteinů, převládají polysacharidy), rozvoj </a:t>
            </a:r>
            <a:r>
              <a:rPr lang="cs-CZ" sz="2000" dirty="0" err="1"/>
              <a:t>hypoalbuminémie</a:t>
            </a:r>
            <a:r>
              <a:rPr lang="cs-CZ" sz="2000" dirty="0"/>
              <a:t> -&gt; generalizovaný edém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212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Kachexie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25624"/>
            <a:ext cx="9265920" cy="48320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87560" y="643485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258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Smrt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zánik </a:t>
            </a:r>
            <a:r>
              <a:rPr lang="cs-CZ" altLang="cs-CZ" sz="2000" dirty="0"/>
              <a:t>organismu</a:t>
            </a:r>
          </a:p>
          <a:p>
            <a:endParaRPr lang="cs-CZ" altLang="cs-CZ" sz="2000" dirty="0"/>
          </a:p>
          <a:p>
            <a:r>
              <a:rPr lang="cs-CZ" altLang="cs-CZ" sz="2000" dirty="0"/>
              <a:t>srdeční zástava x mozková smrt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fyzikální známky smrti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posmrtná bledost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skvrny (nejníže položené části těla)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chladnutí těla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endParaRPr lang="cs-CZ" altLang="cs-CZ" dirty="0"/>
          </a:p>
          <a:p>
            <a:r>
              <a:rPr lang="cs-CZ" altLang="cs-CZ" sz="2000" b="1" dirty="0"/>
              <a:t>chemické známky smrti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tuhnutí těla (po 2 hod, </a:t>
            </a:r>
            <a:r>
              <a:rPr lang="cs-CZ" altLang="cs-CZ" dirty="0" err="1"/>
              <a:t>kraniokaudálně</a:t>
            </a:r>
            <a:r>
              <a:rPr lang="cs-CZ" altLang="cs-CZ" dirty="0"/>
              <a:t>, 3-4 dny)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posmrtný rozklad (autolýza, hniloba)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srážení krve (</a:t>
            </a:r>
            <a:r>
              <a:rPr lang="cs-CZ" altLang="cs-CZ" dirty="0" err="1"/>
              <a:t>cruor</a:t>
            </a:r>
            <a:r>
              <a:rPr lang="cs-CZ" altLang="cs-CZ" dirty="0"/>
              <a:t> x trombus)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687560" y="643485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3844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560" y="2366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latin typeface="+mn-lt"/>
              </a:rPr>
              <a:t>Progresivní změny</a:t>
            </a:r>
            <a:endParaRPr lang="cs-CZ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519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Progresivní změny</a:t>
            </a:r>
            <a:r>
              <a:rPr lang="cs-CZ" b="1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cs-CZ" altLang="cs-CZ" sz="2000" b="1" dirty="0"/>
              <a:t>napravení poškození </a:t>
            </a:r>
            <a:r>
              <a:rPr lang="cs-CZ" altLang="cs-CZ" sz="2000" dirty="0"/>
              <a:t>← hojení tkáňových defektů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regenerace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reparace</a:t>
            </a:r>
          </a:p>
          <a:p>
            <a:pPr marL="1303338" lvl="2">
              <a:lnSpc>
                <a:spcPct val="70000"/>
              </a:lnSpc>
            </a:pPr>
            <a:endParaRPr lang="cs-CZ" altLang="cs-CZ" dirty="0"/>
          </a:p>
          <a:p>
            <a:pPr marL="1303338" lvl="2">
              <a:lnSpc>
                <a:spcPct val="70000"/>
              </a:lnSpc>
            </a:pPr>
            <a:r>
              <a:rPr lang="cs-CZ" altLang="cs-CZ" dirty="0"/>
              <a:t>regenerace a reparace se často vzájemně kombinují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70000"/>
              </a:lnSpc>
            </a:pPr>
            <a:endParaRPr lang="cs-CZ" altLang="cs-CZ" sz="2000" dirty="0"/>
          </a:p>
          <a:p>
            <a:pPr>
              <a:lnSpc>
                <a:spcPct val="70000"/>
              </a:lnSpc>
            </a:pPr>
            <a:r>
              <a:rPr lang="cs-CZ" altLang="cs-CZ" sz="2000" dirty="0"/>
              <a:t>přizpůsobení tkáně změněným podmínkám = </a:t>
            </a:r>
            <a:r>
              <a:rPr lang="cs-CZ" altLang="cs-CZ" sz="2000" b="1" dirty="0"/>
              <a:t>adaptace</a:t>
            </a:r>
          </a:p>
          <a:p>
            <a:pPr>
              <a:lnSpc>
                <a:spcPct val="70000"/>
              </a:lnSpc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hypertrofie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hyperplazie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metaplazie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Regenerace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náhrada stejnou tkání </a:t>
            </a:r>
            <a:r>
              <a:rPr lang="cs-CZ" altLang="cs-CZ" sz="2000" dirty="0"/>
              <a:t>(strukturálně i funkčně rovnocennou) = </a:t>
            </a:r>
            <a:r>
              <a:rPr lang="cs-CZ" altLang="cs-CZ" sz="2000" dirty="0" err="1"/>
              <a:t>restitutio</a:t>
            </a:r>
            <a:r>
              <a:rPr lang="cs-CZ" altLang="cs-CZ" sz="2000" dirty="0"/>
              <a:t> ad </a:t>
            </a:r>
            <a:r>
              <a:rPr lang="cs-CZ" altLang="cs-CZ" sz="2000" dirty="0" err="1"/>
              <a:t>integrum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typická pro orgány, které </a:t>
            </a:r>
            <a:r>
              <a:rPr lang="cs-CZ" altLang="cs-CZ" sz="2000" dirty="0" err="1"/>
              <a:t>proliferují</a:t>
            </a:r>
            <a:r>
              <a:rPr lang="cs-CZ" altLang="cs-CZ" sz="2000" dirty="0"/>
              <a:t> z kmenových buněk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tj. z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nadaných schopností </a:t>
            </a:r>
            <a:r>
              <a:rPr lang="cs-CZ" altLang="cs-CZ" sz="2000" dirty="0" err="1"/>
              <a:t>sebeobnovy</a:t>
            </a:r>
            <a:r>
              <a:rPr lang="cs-CZ" altLang="cs-CZ" sz="2000" dirty="0"/>
              <a:t> a diferenciace do různých typů </a:t>
            </a:r>
            <a:r>
              <a:rPr lang="cs-CZ" altLang="cs-CZ" sz="2000" dirty="0" smtClean="0"/>
              <a:t>dceřiných </a:t>
            </a:r>
            <a:r>
              <a:rPr lang="cs-CZ" altLang="cs-CZ" sz="2000" dirty="0"/>
              <a:t>buněk daného orgánu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dle schopnosti proliferace dělíme tkáně na: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/>
              <a:t>labilní</a:t>
            </a:r>
            <a:r>
              <a:rPr lang="cs-CZ" altLang="cs-CZ" sz="2000" dirty="0"/>
              <a:t> (epitely, kostní dřeň - regenerují neustále z kmenových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/>
              <a:t>stabilní</a:t>
            </a:r>
            <a:r>
              <a:rPr lang="cs-CZ" altLang="cs-CZ" sz="2000" dirty="0"/>
              <a:t> (játra, výstelka proximálních tubulů ledvin, endotel, hladká svalovina, fibroblasty - regenerují v případě potřeby hlavně z </a:t>
            </a:r>
            <a:r>
              <a:rPr lang="cs-CZ" altLang="cs-CZ" sz="2000" dirty="0" err="1"/>
              <a:t>progenitorových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 err="1"/>
              <a:t>postmitotické</a:t>
            </a:r>
            <a:r>
              <a:rPr lang="cs-CZ" altLang="cs-CZ" sz="2000" b="1" dirty="0"/>
              <a:t>, trvalé </a:t>
            </a:r>
            <a:r>
              <a:rPr lang="cs-CZ" altLang="cs-CZ" sz="2000" dirty="0"/>
              <a:t>(neurony, kosterní svaly, </a:t>
            </a:r>
            <a:r>
              <a:rPr lang="cs-CZ" altLang="cs-CZ" sz="2000" dirty="0" err="1" smtClean="0"/>
              <a:t>kardiomyocyty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čočky – za normálních okolností neregenerují)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232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Příklady regenerace, reparace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chronická hepatitis → jaterní cirhóza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etiologie (</a:t>
            </a:r>
            <a:r>
              <a:rPr lang="cs-CZ" altLang="cs-CZ" sz="2000" dirty="0" err="1"/>
              <a:t>hepatotropní</a:t>
            </a:r>
            <a:r>
              <a:rPr lang="cs-CZ" altLang="cs-CZ" sz="2000" dirty="0"/>
              <a:t> viry, toxické látky, autoimunita, ?)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nodulární</a:t>
            </a:r>
            <a:r>
              <a:rPr lang="cs-CZ" altLang="cs-CZ" sz="2000" dirty="0"/>
              <a:t> přestavba jaterního parenchymu (makroskopická i mikroskopická)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vznikají </a:t>
            </a:r>
            <a:r>
              <a:rPr lang="cs-CZ" altLang="cs-CZ" sz="2000" dirty="0" err="1"/>
              <a:t>pseudolobuly</a:t>
            </a:r>
            <a:r>
              <a:rPr lang="cs-CZ" altLang="cs-CZ" sz="2000" dirty="0"/>
              <a:t> ohraničené různě silnou vrstvou vaziva = projev reparace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v aktivní fázi zanikají jednotlivé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/malé skupinky </a:t>
            </a:r>
            <a:r>
              <a:rPr lang="cs-CZ" altLang="cs-CZ" sz="2000" dirty="0" err="1"/>
              <a:t>hepatocytů</a:t>
            </a:r>
            <a:r>
              <a:rPr lang="cs-CZ" altLang="cs-CZ" sz="2000" dirty="0"/>
              <a:t>, zbývající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hyperegenerují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888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Cirhóza jater – uzlovitá přestavba</a:t>
            </a:r>
            <a:endParaRPr lang="cs-CZ" b="1" dirty="0"/>
          </a:p>
        </p:txBody>
      </p:sp>
      <p:pic>
        <p:nvPicPr>
          <p:cNvPr id="4" name="Obrázek 5" descr="1jaterní cirhóza MAKR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b="2853"/>
          <a:stretch>
            <a:fillRect/>
          </a:stretch>
        </p:blipFill>
        <p:spPr bwMode="auto">
          <a:xfrm>
            <a:off x="2659861" y="1825625"/>
            <a:ext cx="630331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00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 smtClean="0"/>
              <a:t>Cirhóza </a:t>
            </a:r>
            <a:r>
              <a:rPr lang="cs-CZ" altLang="cs-CZ" b="1" dirty="0"/>
              <a:t>- </a:t>
            </a:r>
            <a:r>
              <a:rPr lang="cs-CZ" altLang="cs-CZ" b="1" dirty="0" err="1"/>
              <a:t>pseudolobuly</a:t>
            </a:r>
            <a:r>
              <a:rPr lang="cs-CZ" altLang="cs-CZ" b="1" dirty="0"/>
              <a:t>, chronický </a:t>
            </a:r>
            <a:r>
              <a:rPr lang="cs-CZ" altLang="cs-CZ" b="1" dirty="0" smtClean="0"/>
              <a:t>zánět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1" descr="cirhoza interface ac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1825625"/>
            <a:ext cx="688848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491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Cirhóza – uzlovitá přestavba / </a:t>
            </a:r>
            <a:r>
              <a:rPr lang="cs-CZ" b="1" dirty="0" err="1" smtClean="0"/>
              <a:t>pseudolobuly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cirhoza VG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0" y="1825625"/>
            <a:ext cx="4141788" cy="3238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4" descr="1jaterní cirhóza 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19557" b="3500"/>
          <a:stretch>
            <a:fillRect/>
          </a:stretch>
        </p:blipFill>
        <p:spPr bwMode="auto">
          <a:xfrm>
            <a:off x="5974080" y="1825625"/>
            <a:ext cx="4352925" cy="3238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376295" y="4727575"/>
            <a:ext cx="2468563" cy="3365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van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Gieson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vazivo)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88455" y="4727575"/>
            <a:ext cx="3638550" cy="3365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impregnace stříbrem (→ retikulum)</a:t>
            </a:r>
          </a:p>
        </p:txBody>
      </p:sp>
    </p:spTree>
    <p:extLst>
      <p:ext uri="{BB962C8B-B14F-4D97-AF65-F5344CB8AC3E}">
        <p14:creationId xmlns:p14="http://schemas.microsoft.com/office/powerpoint/2010/main" val="3998532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per </a:t>
            </a:r>
            <a:r>
              <a:rPr lang="cs-CZ" altLang="cs-CZ" sz="2000" dirty="0" err="1"/>
              <a:t>primam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okraje těsně u sebe, čisté, nezhmožděné -&gt; role granulační tkáně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po 7 dnech je rána pevná (extrakce stehů)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po 14 dnech pevná kolagenní vlákna -&gt; jizva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  <a:p>
            <a:r>
              <a:rPr lang="cs-CZ" altLang="cs-CZ" sz="2000" dirty="0"/>
              <a:t>per </a:t>
            </a:r>
            <a:r>
              <a:rPr lang="cs-CZ" altLang="cs-CZ" sz="2000" dirty="0" err="1"/>
              <a:t>secundam</a:t>
            </a:r>
            <a:endParaRPr lang="cs-CZ" altLang="cs-CZ" sz="2000" dirty="0"/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široké rány, velká ztráta tkáně, infekce, nedostatečné ošetření</a:t>
            </a:r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nejdříve fáze vyčištění, následně tvorba granulační tkáně -&gt; vyplnění defektu, </a:t>
            </a:r>
            <a:r>
              <a:rPr lang="cs-CZ" altLang="cs-CZ" sz="2000" dirty="0" err="1"/>
              <a:t>reepitelizace</a:t>
            </a:r>
            <a:endParaRPr lang="cs-CZ" altLang="cs-CZ" sz="2000" dirty="0"/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u hlubokých ran je </a:t>
            </a:r>
            <a:r>
              <a:rPr lang="cs-CZ" altLang="cs-CZ" sz="2000" dirty="0" err="1"/>
              <a:t>reepitelizace</a:t>
            </a:r>
            <a:r>
              <a:rPr lang="cs-CZ" altLang="cs-CZ" sz="2000" dirty="0"/>
              <a:t> rychlejší – „vpadlá jizva“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301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</a:t>
            </a:r>
            <a:endParaRPr lang="cs-CZ" b="1" dirty="0"/>
          </a:p>
        </p:txBody>
      </p:sp>
      <p:pic>
        <p:nvPicPr>
          <p:cNvPr id="4" name="Shape 51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"/>
          <a:stretch>
            <a:fillRect/>
          </a:stretch>
        </p:blipFill>
        <p:spPr bwMode="auto">
          <a:xfrm>
            <a:off x="2529840" y="1825624"/>
            <a:ext cx="6786880" cy="485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99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 - komplikace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hypertrofické </a:t>
            </a:r>
            <a:r>
              <a:rPr lang="cs-CZ" altLang="cs-CZ" sz="2000" b="1" dirty="0"/>
              <a:t>jizvy, keloid</a:t>
            </a:r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při tvorbě velkého množství kolagenu –&gt; vyklenutí jizvy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diabetes </a:t>
            </a:r>
            <a:r>
              <a:rPr lang="cs-CZ" altLang="cs-CZ" sz="2000" b="1" dirty="0" err="1"/>
              <a:t>mellitus</a:t>
            </a:r>
            <a:endParaRPr lang="cs-CZ" altLang="cs-CZ" sz="2000" b="1" dirty="0"/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zhoršuje hojení ran a zvyšuje riziko infekce</a:t>
            </a:r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vliv diabetické </a:t>
            </a:r>
            <a:r>
              <a:rPr lang="cs-CZ" altLang="cs-CZ" sz="2000" dirty="0" err="1"/>
              <a:t>mikroangiopatie</a:t>
            </a:r>
            <a:endParaRPr lang="cs-CZ" altLang="cs-CZ" sz="2000" dirty="0"/>
          </a:p>
        </p:txBody>
      </p:sp>
      <p:pic>
        <p:nvPicPr>
          <p:cNvPr id="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93" y="2576632"/>
            <a:ext cx="3694747" cy="27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113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/>
              <a:t>Faktory ovlivňující regeneraci a reparaci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fyziologická variabilita (věk, růstové faktory, stav cév, 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zdravotní stav jedince; imunokompetence, psychický stav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přítomnost komorbidit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DM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snížená </a:t>
            </a:r>
            <a:r>
              <a:rPr lang="cs-CZ" altLang="cs-CZ" sz="2000" dirty="0" err="1"/>
              <a:t>perfuze</a:t>
            </a:r>
            <a:r>
              <a:rPr lang="cs-CZ" altLang="cs-CZ" sz="2000" dirty="0"/>
              <a:t> tkání kyslíkem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poruchy krve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nádorové onemocnění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imobilita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neurologický stav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tabák, alkohol, 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přítomnost cizorodého materiálu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druh tkáně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léky (</a:t>
            </a:r>
            <a:r>
              <a:rPr lang="cs-CZ" altLang="cs-CZ" sz="2000" dirty="0" err="1"/>
              <a:t>prednizon</a:t>
            </a:r>
            <a:r>
              <a:rPr lang="cs-CZ" altLang="cs-CZ" sz="2000" dirty="0"/>
              <a:t>, CHT, RT,…)</a:t>
            </a:r>
          </a:p>
        </p:txBody>
      </p:sp>
    </p:spTree>
    <p:extLst>
      <p:ext uri="{BB962C8B-B14F-4D97-AF65-F5344CB8AC3E}">
        <p14:creationId xmlns:p14="http://schemas.microsoft.com/office/powerpoint/2010/main" val="1544530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Hojení zlomenin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při </a:t>
            </a:r>
            <a:r>
              <a:rPr lang="cs-CZ" altLang="cs-CZ" sz="2000" dirty="0"/>
              <a:t>fraktuře krvácení do kosti, </a:t>
            </a:r>
            <a:r>
              <a:rPr lang="cs-CZ" altLang="cs-CZ" sz="2000" dirty="0" err="1"/>
              <a:t>periostu</a:t>
            </a:r>
            <a:r>
              <a:rPr lang="cs-CZ" altLang="cs-CZ" sz="2000" dirty="0"/>
              <a:t> nebo kostní dřeně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první </a:t>
            </a:r>
            <a:r>
              <a:rPr lang="cs-CZ" altLang="cs-CZ" sz="2000" dirty="0"/>
              <a:t>fáze – organizace hematomu -&gt; granulační tkáň -&gt; spojení kostí -&gt; tvorba vazivového svalku (</a:t>
            </a:r>
            <a:r>
              <a:rPr lang="cs-CZ" altLang="cs-CZ" sz="2000" dirty="0" err="1"/>
              <a:t>callus</a:t>
            </a:r>
            <a:r>
              <a:rPr lang="cs-CZ" altLang="cs-CZ" sz="2000" dirty="0"/>
              <a:t>) -&gt; svalek chrupavčitý -&gt; tvorba kostní tkáně (primitivní kostěný svalek – definitivní </a:t>
            </a:r>
            <a:r>
              <a:rPr lang="cs-CZ" altLang="cs-CZ" sz="2000" dirty="0" err="1"/>
              <a:t>kostěnný</a:t>
            </a:r>
            <a:r>
              <a:rPr lang="cs-CZ" altLang="cs-CZ" sz="2000" dirty="0"/>
              <a:t> svalek)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při </a:t>
            </a:r>
            <a:r>
              <a:rPr lang="cs-CZ" altLang="cs-CZ" sz="2000" dirty="0"/>
              <a:t>nedostatečné fixaci svalek praská -&gt; pohyb kostních fragmentů -&gt; tvorba pakloubů </a:t>
            </a:r>
            <a:r>
              <a:rPr lang="cs-CZ" altLang="cs-CZ" sz="2000" dirty="0" smtClean="0"/>
              <a:t>  (</a:t>
            </a:r>
            <a:r>
              <a:rPr lang="cs-CZ" altLang="cs-CZ" sz="2000" dirty="0" err="1"/>
              <a:t>pseudoarthrosis</a:t>
            </a:r>
            <a:r>
              <a:rPr lang="cs-CZ" alt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hojení </a:t>
            </a:r>
            <a:r>
              <a:rPr lang="cs-CZ" altLang="cs-CZ" sz="2000" dirty="0"/>
              <a:t>cca 4-6 týdnů, déle u starších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patologická </a:t>
            </a:r>
            <a:r>
              <a:rPr lang="cs-CZ" altLang="cs-CZ" sz="2000" dirty="0"/>
              <a:t>fraktura – v patologicky změněné kostní tkáni při fyziologickém zatížení (nádory, osteoporóza, kostní cysty, osteomyelitida).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140512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Hojení zlomenin</a:t>
            </a:r>
          </a:p>
        </p:txBody>
      </p:sp>
      <p:pic>
        <p:nvPicPr>
          <p:cNvPr id="4" name="Shape 531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4753" y="1823671"/>
            <a:ext cx="6985000" cy="4608512"/>
          </a:xfrm>
        </p:spPr>
      </p:pic>
    </p:spTree>
    <p:extLst>
      <p:ext uri="{BB962C8B-B14F-4D97-AF65-F5344CB8AC3E}">
        <p14:creationId xmlns:p14="http://schemas.microsoft.com/office/powerpoint/2010/main" val="2789337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Další typy hojení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 smtClean="0"/>
              <a:t>Příčně </a:t>
            </a:r>
            <a:r>
              <a:rPr lang="cs-CZ" altLang="cs-CZ" sz="2000" b="1" dirty="0"/>
              <a:t>pruhované svaly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protnutá </a:t>
            </a:r>
            <a:r>
              <a:rPr lang="cs-CZ" altLang="cs-CZ" sz="2000" dirty="0"/>
              <a:t>/přerušená/ svalová vlákna regenerují buď z nepoškozených konců či nezávisle na nich díky </a:t>
            </a:r>
            <a:r>
              <a:rPr lang="cs-CZ" altLang="cs-CZ" sz="2000" dirty="0" err="1"/>
              <a:t>myofibroblastické</a:t>
            </a:r>
            <a:r>
              <a:rPr lang="cs-CZ" altLang="cs-CZ" sz="2000" dirty="0"/>
              <a:t> proliferaci.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proliferace </a:t>
            </a:r>
            <a:r>
              <a:rPr lang="cs-CZ" altLang="cs-CZ" sz="2000" dirty="0"/>
              <a:t>granulační a pojivové tkáně vede k tvorbě jizvy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Periferní nerv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degenerace </a:t>
            </a:r>
            <a:r>
              <a:rPr lang="cs-CZ" altLang="cs-CZ" sz="2000" dirty="0"/>
              <a:t>myelinu a fragmentace axonů</a:t>
            </a:r>
            <a:endParaRPr lang="en-US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regenerace </a:t>
            </a:r>
            <a:r>
              <a:rPr lang="cs-CZ" altLang="cs-CZ" sz="2000" dirty="0"/>
              <a:t>axonů a proliferace </a:t>
            </a:r>
            <a:r>
              <a:rPr lang="cs-CZ" altLang="cs-CZ" sz="2000" dirty="0" err="1"/>
              <a:t>Schwannových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 nastává 24 hod po zranění.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role </a:t>
            </a:r>
            <a:r>
              <a:rPr lang="cs-CZ" altLang="cs-CZ" sz="2000" dirty="0"/>
              <a:t>mikrochirurgie 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Poškození šlachy</a:t>
            </a:r>
            <a:endParaRPr lang="en-US" altLang="cs-CZ" sz="20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výsledek </a:t>
            </a:r>
            <a:r>
              <a:rPr lang="cs-CZ" altLang="cs-CZ" sz="2000" dirty="0"/>
              <a:t>proliferace </a:t>
            </a:r>
            <a:r>
              <a:rPr lang="cs-CZ" altLang="cs-CZ" sz="2000" dirty="0" err="1"/>
              <a:t>tenoblastů</a:t>
            </a:r>
            <a:r>
              <a:rPr lang="cs-CZ" altLang="cs-CZ" sz="2000" dirty="0"/>
              <a:t> z poškozených konců, dochází k prorůstání cév a fibroblastů z </a:t>
            </a:r>
            <a:r>
              <a:rPr lang="cs-CZ" altLang="cs-CZ" sz="2000" dirty="0" smtClean="0"/>
              <a:t>  okolních </a:t>
            </a:r>
            <a:r>
              <a:rPr lang="cs-CZ" altLang="cs-CZ" sz="2000" dirty="0"/>
              <a:t>tkání</a:t>
            </a: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065888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Další typy hojení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/>
              <a:t>Poškození vazů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hojení </a:t>
            </a:r>
            <a:r>
              <a:rPr lang="cs-CZ" altLang="cs-CZ" sz="2000" dirty="0"/>
              <a:t>má identické fáze – krvácení, zánět, reparace, </a:t>
            </a:r>
            <a:r>
              <a:rPr lang="cs-CZ" altLang="cs-CZ" sz="2000" dirty="0" err="1"/>
              <a:t>remodelace</a:t>
            </a:r>
            <a:r>
              <a:rPr lang="cs-CZ" alt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někdy </a:t>
            </a:r>
            <a:r>
              <a:rPr lang="cs-CZ" altLang="cs-CZ" sz="2000" dirty="0"/>
              <a:t>je odpověď na hojení špatná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Poškození synoviální membrány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krvácení</a:t>
            </a:r>
            <a:r>
              <a:rPr lang="cs-CZ" altLang="cs-CZ" sz="2000" dirty="0"/>
              <a:t>, hypertrofie, hyperplazie synoviálních buněk, chronický zánět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Poškození disku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s </a:t>
            </a:r>
            <a:r>
              <a:rPr lang="cs-CZ" altLang="cs-CZ" sz="2000" dirty="0"/>
              <a:t>věkem degenerativní změny, </a:t>
            </a:r>
            <a:r>
              <a:rPr lang="cs-CZ" altLang="cs-CZ" sz="2000" dirty="0" err="1"/>
              <a:t>herniace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8787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ztráta působení růstových faktorů 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/>
              <a:t>poškození DNA 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--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635000" lvl="2" indent="-177800">
              <a:spcBef>
                <a:spcPts val="1000"/>
              </a:spcBef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cs-CZ" b="1" dirty="0"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– protein p53 zablokuje při poškození DNA buněčný cyklus v G1 fázi a buňka může poškozenou DNA reparovat. V případě velkého poškození protein p53 zpustí </a:t>
            </a:r>
            <a:r>
              <a:rPr lang="cs-CZ" b="1" dirty="0" err="1">
                <a:sym typeface="Wingdings" panose="05000000000000000000" pitchFamily="2" charset="2"/>
              </a:rPr>
              <a:t>apoptotický</a:t>
            </a:r>
            <a:r>
              <a:rPr lang="cs-CZ" b="1" dirty="0">
                <a:sym typeface="Wingdings" panose="05000000000000000000" pitchFamily="2" charset="2"/>
              </a:rPr>
              <a:t> rozpad. Při mutaci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/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 smtClean="0"/>
              <a:t>Reakce organizmu na cizí tělesa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nejčastěji </a:t>
            </a:r>
            <a:r>
              <a:rPr lang="cs-CZ" altLang="cs-CZ" sz="2000" dirty="0"/>
              <a:t>při poranění, síla reakce mj. dle kontaminaci </a:t>
            </a:r>
          </a:p>
          <a:p>
            <a:pPr marL="263525" indent="92075">
              <a:buFont typeface="Wingdings" panose="05000000000000000000" pitchFamily="2" charset="2"/>
              <a:buChar char="ü"/>
            </a:pPr>
            <a:r>
              <a:rPr lang="cs-CZ" altLang="cs-CZ" sz="2000" dirty="0" smtClean="0"/>
              <a:t> infikované </a:t>
            </a:r>
            <a:r>
              <a:rPr lang="cs-CZ" altLang="cs-CZ" sz="2000" dirty="0"/>
              <a:t>částice. -&gt; exsudativní hnisavý zánět</a:t>
            </a:r>
          </a:p>
          <a:p>
            <a:pPr marL="263525" indent="92075">
              <a:buFont typeface="Wingdings" panose="05000000000000000000" pitchFamily="2" charset="2"/>
              <a:buChar char="ü"/>
            </a:pPr>
            <a:r>
              <a:rPr lang="cs-CZ" altLang="cs-CZ" sz="2000" dirty="0" smtClean="0"/>
              <a:t> sterilní </a:t>
            </a:r>
            <a:r>
              <a:rPr lang="cs-CZ" altLang="cs-CZ" sz="2000" dirty="0"/>
              <a:t>č. -&gt; reakce mezenchymu, obchvatová reakce, mnohojaderné </a:t>
            </a:r>
            <a:r>
              <a:rPr lang="cs-CZ" altLang="cs-CZ" sz="2000" dirty="0" err="1"/>
              <a:t>bb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err="1" smtClean="0"/>
              <a:t>Schlofferův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tumor </a:t>
            </a:r>
            <a:r>
              <a:rPr lang="cs-CZ" altLang="cs-CZ" sz="2000" dirty="0"/>
              <a:t>– granulom kolem šicího materiálu</a:t>
            </a:r>
          </a:p>
        </p:txBody>
      </p:sp>
      <p:pic>
        <p:nvPicPr>
          <p:cNvPr id="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667295"/>
            <a:ext cx="4614228" cy="307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666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Hyperplazie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zmnožení buněk → zvětšení orgánu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fyziologicky: </a:t>
            </a:r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/>
              <a:t> hormonální h. (mléčná žláza, děloha v graviditě)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r>
              <a:rPr lang="cs-CZ" altLang="cs-CZ" sz="2000" b="1" dirty="0"/>
              <a:t>patologicky:</a:t>
            </a:r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/>
              <a:t>benigní </a:t>
            </a:r>
            <a:r>
              <a:rPr lang="cs-CZ" altLang="cs-CZ" sz="2000" dirty="0" err="1"/>
              <a:t>hyperplázie</a:t>
            </a:r>
            <a:r>
              <a:rPr lang="cs-CZ" altLang="cs-CZ" sz="2000" dirty="0"/>
              <a:t> prostaty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hyperplázie</a:t>
            </a:r>
            <a:r>
              <a:rPr lang="cs-CZ" altLang="cs-CZ" sz="2000" dirty="0"/>
              <a:t> endometria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hyperplázie</a:t>
            </a:r>
            <a:r>
              <a:rPr lang="cs-CZ" altLang="cs-CZ" sz="2000" dirty="0"/>
              <a:t> štítné žlázy (struma)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32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Benigní </a:t>
            </a:r>
            <a:r>
              <a:rPr lang="cs-CZ" b="1" dirty="0" err="1"/>
              <a:t>hyperplázie</a:t>
            </a:r>
            <a:r>
              <a:rPr lang="cs-CZ" b="1" dirty="0"/>
              <a:t> prostaty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s vysokou prevalencí běžná u starších mužů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makro: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prostata zvětšená, na řezu uzlovitá</a:t>
            </a:r>
          </a:p>
          <a:p>
            <a:pPr marL="820738" lvl="1" indent="-285750"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mikro: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zmnožení žlázek, vaziva i hladké svaloviny </a:t>
            </a:r>
            <a:r>
              <a:rPr lang="cs-CZ" altLang="cs-CZ" sz="2000" dirty="0" err="1"/>
              <a:t>stromatu</a:t>
            </a:r>
            <a:r>
              <a:rPr lang="cs-CZ" altLang="cs-CZ" sz="2000" dirty="0"/>
              <a:t> v </a:t>
            </a:r>
            <a:r>
              <a:rPr lang="cs-CZ" altLang="cs-CZ" sz="2000" dirty="0" err="1"/>
              <a:t>periuretrálním</a:t>
            </a:r>
            <a:r>
              <a:rPr lang="cs-CZ" altLang="cs-CZ" sz="2000" dirty="0"/>
              <a:t> (centrálním) regionu prostaty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komplikace: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částečná/úplná obstrukce </a:t>
            </a:r>
            <a:r>
              <a:rPr lang="cs-CZ" altLang="cs-CZ" sz="2000" dirty="0" err="1"/>
              <a:t>uretry</a:t>
            </a:r>
            <a:r>
              <a:rPr lang="cs-CZ" altLang="cs-CZ" sz="2000" dirty="0"/>
              <a:t> → močové reziduum, </a:t>
            </a:r>
            <a:r>
              <a:rPr lang="cs-CZ" altLang="cs-CZ" sz="2000" dirty="0" err="1"/>
              <a:t>trabekulární</a:t>
            </a:r>
            <a:r>
              <a:rPr lang="cs-CZ" altLang="cs-CZ" sz="2000" dirty="0"/>
              <a:t> hypertrofie </a:t>
            </a:r>
            <a:r>
              <a:rPr lang="cs-CZ" altLang="cs-CZ" sz="2000" dirty="0" err="1"/>
              <a:t>m.m</a:t>
            </a:r>
            <a:r>
              <a:rPr lang="cs-CZ" altLang="cs-CZ" sz="2000" dirty="0"/>
              <a:t>., </a:t>
            </a:r>
            <a:r>
              <a:rPr lang="cs-CZ" altLang="cs-CZ" sz="2000" dirty="0" err="1"/>
              <a:t>stáza</a:t>
            </a:r>
            <a:r>
              <a:rPr lang="cs-CZ" altLang="cs-CZ" sz="2000" dirty="0"/>
              <a:t> moči (infekce) →  pyelonefritis, </a:t>
            </a:r>
            <a:r>
              <a:rPr lang="cs-CZ" altLang="cs-CZ" sz="2000" dirty="0" err="1"/>
              <a:t>hydronefróza</a:t>
            </a: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370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Benigní </a:t>
            </a:r>
            <a:r>
              <a:rPr lang="cs-CZ" b="1" dirty="0" err="1" smtClean="0"/>
              <a:t>hyperplázie</a:t>
            </a:r>
            <a:r>
              <a:rPr lang="cs-CZ" b="1" dirty="0" smtClean="0"/>
              <a:t> prostaty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5153661" cy="4351338"/>
          </a:xfrm>
        </p:spPr>
      </p:pic>
      <p:pic>
        <p:nvPicPr>
          <p:cNvPr id="5" name="Zástupný symbol pro obsah 5" descr="hyperplazie prostaty 4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1825625"/>
            <a:ext cx="526796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705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Hypertrofie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005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000" b="1" dirty="0"/>
              <a:t>zvětšení buněk </a:t>
            </a:r>
            <a:r>
              <a:rPr lang="cs-CZ" altLang="cs-CZ" sz="2000" dirty="0"/>
              <a:t>→</a:t>
            </a:r>
            <a:r>
              <a:rPr lang="cs-CZ" altLang="cs-CZ" sz="2000" b="1" dirty="0"/>
              <a:t> zvětšení orgánu</a:t>
            </a:r>
          </a:p>
          <a:p>
            <a:pPr>
              <a:lnSpc>
                <a:spcPct val="80000"/>
              </a:lnSpc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b="1" dirty="0" smtClean="0"/>
              <a:t>fyziologicky:</a:t>
            </a:r>
            <a:endParaRPr lang="cs-CZ" altLang="cs-CZ" sz="2000" b="1" dirty="0"/>
          </a:p>
          <a:p>
            <a:pPr marL="804863" lvl="1" indent="-269875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000" dirty="0"/>
              <a:t>vysoká pracovní zátěž (kosterní svalovina)</a:t>
            </a:r>
          </a:p>
          <a:p>
            <a:pPr marL="895350" lvl="1" indent="-360363">
              <a:lnSpc>
                <a:spcPct val="80000"/>
              </a:lnSpc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b="1" dirty="0" smtClean="0"/>
              <a:t>patologicky:</a:t>
            </a:r>
            <a:endParaRPr lang="cs-CZ" altLang="cs-CZ" sz="2000" b="1" dirty="0"/>
          </a:p>
          <a:p>
            <a:pPr marL="804863" lvl="1" indent="-269875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000" dirty="0"/>
              <a:t>vysoká pracovní zátěž (myokard při hypertenzi nebo chlopenních vadách, </a:t>
            </a:r>
            <a:r>
              <a:rPr lang="cs-CZ" altLang="cs-CZ" sz="2000" dirty="0" err="1"/>
              <a:t>muscularis</a:t>
            </a:r>
            <a:r>
              <a:rPr lang="cs-CZ" altLang="cs-CZ" sz="2000" dirty="0"/>
              <a:t> propria močového měchýře např. při výrazné </a:t>
            </a:r>
            <a:r>
              <a:rPr lang="cs-CZ" altLang="cs-CZ" sz="2000" dirty="0" err="1"/>
              <a:t>hyperplázii</a:t>
            </a:r>
            <a:r>
              <a:rPr lang="cs-CZ" altLang="cs-CZ" sz="2000" dirty="0"/>
              <a:t> prostaty…)</a:t>
            </a:r>
          </a:p>
        </p:txBody>
      </p:sp>
    </p:spTree>
    <p:extLst>
      <p:ext uri="{BB962C8B-B14F-4D97-AF65-F5344CB8AC3E}">
        <p14:creationId xmlns:p14="http://schemas.microsoft.com/office/powerpoint/2010/main" val="1239920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Metaplázie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00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změna diferencované tkáně určitého typu v typ jiný </a:t>
            </a:r>
            <a:r>
              <a:rPr lang="cs-CZ" altLang="cs-CZ" sz="2000" dirty="0"/>
              <a:t>(mechanické dráždění, avitaminóza A)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u="sng" dirty="0"/>
              <a:t>typy </a:t>
            </a:r>
            <a:r>
              <a:rPr lang="cs-CZ" altLang="cs-CZ" sz="2000" b="1" u="sng" dirty="0" err="1"/>
              <a:t>metaplázie</a:t>
            </a:r>
            <a:r>
              <a:rPr lang="cs-CZ" altLang="cs-CZ" sz="2000" b="1" u="sng" dirty="0"/>
              <a:t>:</a:t>
            </a:r>
          </a:p>
          <a:p>
            <a:pPr marL="712788" lvl="1" indent="-179388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přímá</a:t>
            </a:r>
            <a:r>
              <a:rPr lang="cs-CZ" altLang="cs-CZ" sz="2000" dirty="0"/>
              <a:t> (modulace fenotypu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v normálních diferencovaných tkáních; tkáň se vyvíjí za svoji fyziologickou mez)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histiocyty → epiteloidní </a:t>
            </a:r>
            <a:r>
              <a:rPr lang="cs-CZ" altLang="cs-CZ" dirty="0" err="1"/>
              <a:t>bb</a:t>
            </a:r>
            <a:r>
              <a:rPr lang="cs-CZ" altLang="cs-CZ" dirty="0"/>
              <a:t>., fibroblasty → </a:t>
            </a:r>
            <a:r>
              <a:rPr lang="cs-CZ" altLang="cs-CZ" dirty="0" err="1"/>
              <a:t>myofibroblasty</a:t>
            </a:r>
            <a:endParaRPr lang="cs-CZ" altLang="cs-CZ" dirty="0"/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např. osifikace v jizvě, osifikace chrupavky, leukoplakie dlaždicového epitelu</a:t>
            </a:r>
          </a:p>
          <a:p>
            <a:pPr marL="1417638" lvl="2" indent="-342900">
              <a:defRPr/>
            </a:pPr>
            <a:endParaRPr lang="cs-CZ" altLang="cs-CZ" dirty="0"/>
          </a:p>
          <a:p>
            <a:pPr marL="712788" lvl="1" indent="-179388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nepřímá</a:t>
            </a:r>
            <a:r>
              <a:rPr lang="cs-CZ" altLang="cs-CZ" sz="2000" dirty="0"/>
              <a:t> (přeprogramování kmenových buněk daného orgánu)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dlaždicová </a:t>
            </a:r>
            <a:r>
              <a:rPr lang="cs-CZ" altLang="cs-CZ" dirty="0" err="1"/>
              <a:t>metaplázie</a:t>
            </a:r>
            <a:r>
              <a:rPr lang="cs-CZ" altLang="cs-CZ" dirty="0"/>
              <a:t> (</a:t>
            </a:r>
            <a:r>
              <a:rPr lang="cs-CZ" altLang="cs-CZ" dirty="0" err="1"/>
              <a:t>endocervikální</a:t>
            </a:r>
            <a:r>
              <a:rPr lang="cs-CZ" altLang="cs-CZ" dirty="0"/>
              <a:t> sliznice, bronchiální epitel,…)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intestinální </a:t>
            </a:r>
            <a:r>
              <a:rPr lang="cs-CZ" altLang="cs-CZ" dirty="0" err="1"/>
              <a:t>metaplázie</a:t>
            </a:r>
            <a:r>
              <a:rPr lang="cs-CZ" altLang="cs-CZ" dirty="0"/>
              <a:t> (</a:t>
            </a:r>
            <a:r>
              <a:rPr lang="cs-CZ" altLang="cs-CZ" dirty="0" err="1"/>
              <a:t>Barretův</a:t>
            </a:r>
            <a:r>
              <a:rPr lang="cs-CZ" altLang="cs-CZ" dirty="0"/>
              <a:t> jícen, žaludeční sliznice…)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může být prekancerózou  </a:t>
            </a:r>
          </a:p>
        </p:txBody>
      </p:sp>
    </p:spTree>
    <p:extLst>
      <p:ext uri="{BB962C8B-B14F-4D97-AF65-F5344CB8AC3E}">
        <p14:creationId xmlns:p14="http://schemas.microsoft.com/office/powerpoint/2010/main" val="31335894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Barrettův</a:t>
            </a:r>
            <a:r>
              <a:rPr lang="cs-CZ" b="1" dirty="0" smtClean="0"/>
              <a:t> jícen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960" y="2078831"/>
            <a:ext cx="8453120" cy="4261009"/>
          </a:xfrm>
        </p:spPr>
      </p:pic>
    </p:spTree>
    <p:extLst>
      <p:ext uri="{BB962C8B-B14F-4D97-AF65-F5344CB8AC3E}">
        <p14:creationId xmlns:p14="http://schemas.microsoft.com/office/powerpoint/2010/main" val="3210351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Barrettův</a:t>
            </a:r>
            <a:r>
              <a:rPr lang="cs-CZ" b="1" dirty="0" smtClean="0"/>
              <a:t> jícen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6" descr="Barrett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8030" y="1825625"/>
            <a:ext cx="3095625" cy="4032250"/>
          </a:xfrm>
          <a:prstGeom prst="rect">
            <a:avLst/>
          </a:prstGeom>
        </p:spPr>
      </p:pic>
      <p:pic>
        <p:nvPicPr>
          <p:cNvPr id="6" name="Picture 7" descr="Barrett 100x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818" y="1825625"/>
            <a:ext cx="3035300" cy="403225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85436" y="3484403"/>
            <a:ext cx="360681" cy="471805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92390" y="3378835"/>
            <a:ext cx="303530" cy="457200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endParaRPr lang="cs-CZ" altLang="cs-CZ" sz="240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>
            <a:off x="3205479" y="3720306"/>
            <a:ext cx="360363" cy="71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3184841" y="3944143"/>
            <a:ext cx="198439" cy="34337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6900226" y="3108880"/>
            <a:ext cx="792163" cy="53990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 flipH="1">
            <a:off x="7559040" y="3657916"/>
            <a:ext cx="102076" cy="29829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018030" y="5183186"/>
            <a:ext cx="56896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intestinální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metaplázie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 (pohárkové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bb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pPr eaLnBrk="1" hangingPunct="1"/>
            <a:r>
              <a:rPr lang="cs-CZ" altLang="cs-CZ" sz="20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průkaz kyselých hlenů (PAS +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alciánová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 modř) v metaplastických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bb</a:t>
            </a:r>
            <a:r>
              <a:rPr lang="cs-CZ" altLang="cs-CZ" sz="2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cs-CZ" altLang="cs-CZ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inhibice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infekce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indukce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neurodegenerativní</a:t>
            </a:r>
            <a:r>
              <a:rPr lang="cs-CZ" sz="2200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myelodysplastický</a:t>
            </a:r>
            <a:r>
              <a:rPr lang="cs-CZ" sz="2200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15742</TotalTime>
  <Words>2614</Words>
  <Application>Microsoft Office PowerPoint</Application>
  <PresentationFormat>Širokoúhlá obrazovka</PresentationFormat>
  <Paragraphs>496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Motiv Office</vt:lpstr>
      <vt:lpstr>Přednáška z obecné patologie – regresivní a progresivní změny.</vt:lpstr>
      <vt:lpstr>Prezentace aplikace PowerPoint</vt:lpstr>
      <vt:lpstr>Regresivní změny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Nekróza</vt:lpstr>
      <vt:lpstr>Reverzibilní fáze</vt:lpstr>
      <vt:lpstr>Nekróza – morfologické změny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Atrofie </vt:lpstr>
      <vt:lpstr>Atrofie </vt:lpstr>
      <vt:lpstr>Kachexie </vt:lpstr>
      <vt:lpstr>Kachexie </vt:lpstr>
      <vt:lpstr>Smrt </vt:lpstr>
      <vt:lpstr>Progresivní změny</vt:lpstr>
      <vt:lpstr>Progresivní změny </vt:lpstr>
      <vt:lpstr>Regenerace</vt:lpstr>
      <vt:lpstr>Příklady regenerace, reparace</vt:lpstr>
      <vt:lpstr>Cirhóza jater – uzlovitá přestavba</vt:lpstr>
      <vt:lpstr>Cirhóza - pseudolobuly, chronický zánět</vt:lpstr>
      <vt:lpstr>Cirhóza – uzlovitá přestavba / pseudolobuly</vt:lpstr>
      <vt:lpstr>Hojení ran</vt:lpstr>
      <vt:lpstr>Hojení ran</vt:lpstr>
      <vt:lpstr>Hojení ran - komplikace</vt:lpstr>
      <vt:lpstr>Faktory ovlivňující regeneraci a reparaci</vt:lpstr>
      <vt:lpstr>Hojení zlomenin</vt:lpstr>
      <vt:lpstr>Hojení zlomenin</vt:lpstr>
      <vt:lpstr>Další typy hojení</vt:lpstr>
      <vt:lpstr>Další typy hojení</vt:lpstr>
      <vt:lpstr>Reakce organizmu na cizí tělesa</vt:lpstr>
      <vt:lpstr>Hyperplazie</vt:lpstr>
      <vt:lpstr>Benigní hyperplázie prostaty</vt:lpstr>
      <vt:lpstr>Benigní hyperplázie prostaty</vt:lpstr>
      <vt:lpstr>Hypertrofie</vt:lpstr>
      <vt:lpstr>Metaplázie</vt:lpstr>
      <vt:lpstr>Barrettův jícen</vt:lpstr>
      <vt:lpstr>Barrettův jícen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uziv</cp:lastModifiedBy>
  <cp:revision>178</cp:revision>
  <dcterms:created xsi:type="dcterms:W3CDTF">2020-04-05T15:20:15Z</dcterms:created>
  <dcterms:modified xsi:type="dcterms:W3CDTF">2021-10-07T08:52:27Z</dcterms:modified>
</cp:coreProperties>
</file>