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65" r:id="rId3"/>
    <p:sldId id="268" r:id="rId4"/>
    <p:sldId id="267" r:id="rId5"/>
    <p:sldId id="266" r:id="rId6"/>
    <p:sldId id="269" r:id="rId7"/>
    <p:sldId id="270" r:id="rId8"/>
    <p:sldId id="271" r:id="rId9"/>
    <p:sldId id="272" r:id="rId10"/>
    <p:sldId id="273" r:id="rId11"/>
    <p:sldId id="274" r:id="rId12"/>
    <p:sldId id="277" r:id="rId13"/>
    <p:sldId id="278" r:id="rId14"/>
    <p:sldId id="279" r:id="rId15"/>
    <p:sldId id="257" r:id="rId16"/>
    <p:sldId id="280" r:id="rId17"/>
    <p:sldId id="283" r:id="rId18"/>
    <p:sldId id="281" r:id="rId19"/>
    <p:sldId id="259" r:id="rId20"/>
    <p:sldId id="282" r:id="rId21"/>
    <p:sldId id="288" r:id="rId22"/>
    <p:sldId id="289" r:id="rId23"/>
    <p:sldId id="284" r:id="rId24"/>
    <p:sldId id="260" r:id="rId25"/>
    <p:sldId id="261" r:id="rId26"/>
    <p:sldId id="262" r:id="rId27"/>
    <p:sldId id="290" r:id="rId28"/>
    <p:sldId id="291" r:id="rId29"/>
    <p:sldId id="292" r:id="rId30"/>
    <p:sldId id="293" r:id="rId31"/>
    <p:sldId id="264" r:id="rId32"/>
    <p:sldId id="286" r:id="rId33"/>
    <p:sldId id="287" r:id="rId34"/>
    <p:sldId id="275" r:id="rId35"/>
    <p:sldId id="276" r:id="rId36"/>
    <p:sldId id="294" r:id="rId37"/>
    <p:sldId id="295" r:id="rId38"/>
    <p:sldId id="296" r:id="rId39"/>
    <p:sldId id="297" r:id="rId40"/>
    <p:sldId id="298" r:id="rId41"/>
    <p:sldId id="299" r:id="rId4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6"/>
  </p:normalViewPr>
  <p:slideViewPr>
    <p:cSldViewPr>
      <p:cViewPr varScale="1">
        <p:scale>
          <a:sx n="81" d="100"/>
          <a:sy n="81" d="100"/>
        </p:scale>
        <p:origin x="77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E88EFF-CFB5-3946-813E-76BE4CB264EA}" type="datetimeFigureOut">
              <a:rPr lang="cs-CZ" smtClean="0"/>
              <a:t>29.03.2023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8BC9B2-34AA-104C-A41C-D6ECA5C93B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0081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V každé fázi produkce protetického výrobku se setkávají dva i více materiálů, které je nutno od sebe izolovat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8BC9B2-34AA-104C-A41C-D6ECA5C93B9E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3532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61F2F-19DA-4D05-8647-2F2A350A7778}" type="datetimeFigureOut">
              <a:rPr lang="cs-CZ" smtClean="0"/>
              <a:pPr/>
              <a:t>29.03.2023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487D5-74F4-49AE-AF32-12EC2B2B3A6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61F2F-19DA-4D05-8647-2F2A350A7778}" type="datetimeFigureOut">
              <a:rPr lang="cs-CZ" smtClean="0"/>
              <a:pPr/>
              <a:t>29.03.2023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487D5-74F4-49AE-AF32-12EC2B2B3A6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61F2F-19DA-4D05-8647-2F2A350A7778}" type="datetimeFigureOut">
              <a:rPr lang="cs-CZ" smtClean="0"/>
              <a:pPr/>
              <a:t>29.03.2023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487D5-74F4-49AE-AF32-12EC2B2B3A6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61F2F-19DA-4D05-8647-2F2A350A7778}" type="datetimeFigureOut">
              <a:rPr lang="cs-CZ" smtClean="0"/>
              <a:pPr/>
              <a:t>29.03.2023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487D5-74F4-49AE-AF32-12EC2B2B3A6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61F2F-19DA-4D05-8647-2F2A350A7778}" type="datetimeFigureOut">
              <a:rPr lang="cs-CZ" smtClean="0"/>
              <a:pPr/>
              <a:t>29.03.2023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487D5-74F4-49AE-AF32-12EC2B2B3A6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61F2F-19DA-4D05-8647-2F2A350A7778}" type="datetimeFigureOut">
              <a:rPr lang="cs-CZ" smtClean="0"/>
              <a:pPr/>
              <a:t>29.03.2023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487D5-74F4-49AE-AF32-12EC2B2B3A6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61F2F-19DA-4D05-8647-2F2A350A7778}" type="datetimeFigureOut">
              <a:rPr lang="cs-CZ" smtClean="0"/>
              <a:pPr/>
              <a:t>29.03.2023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487D5-74F4-49AE-AF32-12EC2B2B3A6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61F2F-19DA-4D05-8647-2F2A350A7778}" type="datetimeFigureOut">
              <a:rPr lang="cs-CZ" smtClean="0"/>
              <a:pPr/>
              <a:t>29.03.2023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487D5-74F4-49AE-AF32-12EC2B2B3A6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61F2F-19DA-4D05-8647-2F2A350A7778}" type="datetimeFigureOut">
              <a:rPr lang="cs-CZ" smtClean="0"/>
              <a:pPr/>
              <a:t>29.03.2023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487D5-74F4-49AE-AF32-12EC2B2B3A6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61F2F-19DA-4D05-8647-2F2A350A7778}" type="datetimeFigureOut">
              <a:rPr lang="cs-CZ" smtClean="0"/>
              <a:pPr/>
              <a:t>29.03.2023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487D5-74F4-49AE-AF32-12EC2B2B3A6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61F2F-19DA-4D05-8647-2F2A350A7778}" type="datetimeFigureOut">
              <a:rPr lang="cs-CZ" smtClean="0"/>
              <a:pPr/>
              <a:t>29.03.2023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487D5-74F4-49AE-AF32-12EC2B2B3A6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61F2F-19DA-4D05-8647-2F2A350A7778}" type="datetimeFigureOut">
              <a:rPr lang="cs-CZ" smtClean="0"/>
              <a:pPr/>
              <a:t>29.03.2023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487D5-74F4-49AE-AF32-12EC2B2B3A6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Izolační prostředky,brusné a leštící prostředky.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MDDr.Tomáš Slavíček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isolb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4077072"/>
            <a:ext cx="1224136" cy="2554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cs-CZ" dirty="0"/>
              <a:t>Izolace modelu před zhotovením individuální otiskovací lžíce – studená voda</a:t>
            </a:r>
          </a:p>
          <a:p>
            <a:pPr>
              <a:buNone/>
            </a:pPr>
            <a:endParaRPr lang="cs-CZ" sz="2800" dirty="0"/>
          </a:p>
          <a:p>
            <a:pPr>
              <a:buNone/>
            </a:pPr>
            <a:r>
              <a:rPr lang="cs-CZ" sz="2800" dirty="0"/>
              <a:t>Izolace pahýlu preparovaného zubu před zhotovením </a:t>
            </a:r>
            <a:r>
              <a:rPr lang="cs-CZ" sz="2800" dirty="0" err="1"/>
              <a:t>celokeramické</a:t>
            </a:r>
            <a:r>
              <a:rPr lang="cs-CZ" sz="2800" dirty="0"/>
              <a:t> korunky- </a:t>
            </a:r>
            <a:r>
              <a:rPr lang="cs-CZ" dirty="0"/>
              <a:t>platinová folie </a:t>
            </a:r>
          </a:p>
          <a:p>
            <a:pPr>
              <a:buNone/>
            </a:pPr>
            <a:r>
              <a:rPr lang="cs-CZ" sz="2000" dirty="0"/>
              <a:t>(Dnes se využívá techniky presované keramiky do formy nebo frézování</a:t>
            </a:r>
          </a:p>
          <a:p>
            <a:pPr>
              <a:buNone/>
            </a:pPr>
            <a:r>
              <a:rPr lang="en-US" sz="2000" dirty="0"/>
              <a:t>I</a:t>
            </a:r>
            <a:r>
              <a:rPr lang="cs-CZ" sz="2000" dirty="0" err="1"/>
              <a:t>zolace</a:t>
            </a:r>
            <a:r>
              <a:rPr lang="cs-CZ" sz="2000" dirty="0"/>
              <a:t> pahýlu platinovou fólií se již nepoužívá)</a:t>
            </a:r>
          </a:p>
          <a:p>
            <a:pPr>
              <a:buNone/>
            </a:pPr>
            <a:endParaRPr lang="cs-CZ" sz="2800" dirty="0"/>
          </a:p>
          <a:p>
            <a:pPr>
              <a:buNone/>
            </a:pPr>
            <a:r>
              <a:rPr lang="cs-CZ" sz="2800" dirty="0"/>
              <a:t>Izolace před zhotovením </a:t>
            </a:r>
            <a:r>
              <a:rPr lang="cs-CZ" sz="2800" dirty="0" err="1"/>
              <a:t>pryskyřčné</a:t>
            </a:r>
            <a:r>
              <a:rPr lang="cs-CZ" sz="2800" dirty="0"/>
              <a:t> korunky volnou modelací- </a:t>
            </a:r>
            <a:r>
              <a:rPr lang="cs-CZ" dirty="0"/>
              <a:t>ISODENT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Izolace mezizubních prostor snímatelných náhrad pro reprodukci – silikonový lak </a:t>
            </a:r>
            <a:r>
              <a:rPr lang="cs-CZ" dirty="0" err="1"/>
              <a:t>Stomaflex</a:t>
            </a:r>
            <a:r>
              <a:rPr lang="cs-CZ" dirty="0"/>
              <a:t>. </a:t>
            </a:r>
            <a:r>
              <a:rPr lang="cs-CZ" i="1" dirty="0"/>
              <a:t>Vykrývání krčkových partií, brání vlití sádry do mezizubních prostor</a:t>
            </a:r>
          </a:p>
          <a:p>
            <a:r>
              <a:rPr lang="cs-CZ" i="1" dirty="0"/>
              <a:t>SPACER- vytvoření prostoru pro cement.</a:t>
            </a:r>
          </a:p>
          <a:p>
            <a:r>
              <a:rPr lang="cs-CZ" i="1" dirty="0"/>
              <a:t> </a:t>
            </a:r>
            <a:r>
              <a:rPr lang="cs-CZ" dirty="0"/>
              <a:t>acetonový lak. Odlehčení pouze na aproximálních plochách.Nikdy u schůdku.</a:t>
            </a:r>
            <a:endParaRPr lang="cs-CZ" i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Izolace sádra-keramika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Ceramic</a:t>
            </a:r>
            <a:r>
              <a:rPr lang="cs-CZ" dirty="0"/>
              <a:t> separátor</a:t>
            </a:r>
          </a:p>
          <a:p>
            <a:pPr>
              <a:buNone/>
            </a:pPr>
            <a:r>
              <a:rPr lang="cs-CZ" dirty="0"/>
              <a:t>Slouží k ochraně keramických hmot před sádrou.</a:t>
            </a:r>
          </a:p>
          <a:p>
            <a:pPr>
              <a:buNone/>
            </a:pPr>
            <a:r>
              <a:rPr lang="cs-CZ" dirty="0"/>
              <a:t>Nanáší se na sousední zuby aproximálně a všude tam, kde je možný kontakt sádry s keramikou</a:t>
            </a:r>
          </a:p>
          <a:p>
            <a:pPr>
              <a:buNone/>
            </a:pPr>
            <a:r>
              <a:rPr lang="cs-CZ" dirty="0"/>
              <a:t>Nanáší se i na </a:t>
            </a:r>
            <a:r>
              <a:rPr lang="cs-CZ" dirty="0" err="1"/>
              <a:t>protiskus</a:t>
            </a:r>
            <a:r>
              <a:rPr lang="cs-CZ" dirty="0"/>
              <a:t> – při artikulaci by došlo k poškození keramiky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Model </a:t>
            </a:r>
            <a:r>
              <a:rPr lang="cs-CZ" dirty="0" err="1"/>
              <a:t>sealer</a:t>
            </a:r>
            <a:r>
              <a:rPr lang="cs-CZ" dirty="0"/>
              <a:t> – acetonový lak</a:t>
            </a:r>
          </a:p>
          <a:p>
            <a:pPr>
              <a:buFontTx/>
              <a:buChar char="-"/>
            </a:pPr>
            <a:r>
              <a:rPr lang="cs-CZ" sz="3000" dirty="0"/>
              <a:t>slouží k penetraci sádrového modelu- </a:t>
            </a:r>
            <a:r>
              <a:rPr lang="cs-CZ" sz="3000" dirty="0" err="1"/>
              <a:t>tzn.pečetení</a:t>
            </a:r>
            <a:r>
              <a:rPr lang="cs-CZ" sz="3000" dirty="0"/>
              <a:t> pórů sádrového modelu</a:t>
            </a:r>
          </a:p>
          <a:p>
            <a:pPr>
              <a:buFontTx/>
              <a:buChar char="-"/>
            </a:pPr>
            <a:r>
              <a:rPr lang="cs-CZ" sz="3000" dirty="0"/>
              <a:t>Sádra by čerpala z keramické hmoty vodu</a:t>
            </a:r>
          </a:p>
          <a:p>
            <a:pPr>
              <a:buFontTx/>
              <a:buChar char="-"/>
            </a:pPr>
            <a:r>
              <a:rPr lang="cs-CZ" sz="3000" dirty="0"/>
              <a:t>Nanáší se na pahýl preparovaného zubu a všude tam, kde je kontakt sádry a keramiky</a:t>
            </a:r>
          </a:p>
          <a:p>
            <a:pPr>
              <a:buNone/>
            </a:pPr>
            <a:r>
              <a:rPr lang="cs-CZ" sz="3000" dirty="0"/>
              <a:t>Výrobce keramických hmot dodává model </a:t>
            </a:r>
            <a:r>
              <a:rPr lang="cs-CZ" sz="3000" dirty="0" err="1"/>
              <a:t>sealer</a:t>
            </a:r>
            <a:r>
              <a:rPr lang="cs-CZ" sz="3000" dirty="0"/>
              <a:t> v sadě.</a:t>
            </a:r>
          </a:p>
          <a:p>
            <a:pPr>
              <a:buNone/>
            </a:pPr>
            <a:r>
              <a:rPr lang="cs-CZ" sz="3000" dirty="0"/>
              <a:t>Model </a:t>
            </a:r>
            <a:r>
              <a:rPr lang="cs-CZ" sz="3000" dirty="0" err="1"/>
              <a:t>sealer</a:t>
            </a:r>
            <a:r>
              <a:rPr lang="cs-CZ" sz="3000" dirty="0"/>
              <a:t> se „vsakuje „ do svrchních vrstev pahýlu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IMAG04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92587" y="1600200"/>
            <a:ext cx="7558825" cy="452596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Brusné a lešticí nástroje</a:t>
            </a:r>
          </a:p>
        </p:txBody>
      </p:sp>
      <p:sp>
        <p:nvSpPr>
          <p:cNvPr id="4710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dirty="0"/>
              <a:t>K úpravě tvaru výrobku</a:t>
            </a:r>
          </a:p>
          <a:p>
            <a:pPr eaLnBrk="1" hangingPunct="1"/>
            <a:r>
              <a:rPr lang="cs-CZ" dirty="0"/>
              <a:t>Opracování do finální podoby</a:t>
            </a:r>
          </a:p>
          <a:p>
            <a:pPr eaLnBrk="1" hangingPunct="1"/>
            <a:r>
              <a:rPr lang="cs-CZ" dirty="0"/>
              <a:t>Většina nástrojů je rotační</a:t>
            </a:r>
          </a:p>
          <a:p>
            <a:pPr eaLnBrk="1" hangingPunct="1"/>
            <a:r>
              <a:rPr lang="cs-CZ" dirty="0"/>
              <a:t>V laboratoři do </a:t>
            </a:r>
            <a:r>
              <a:rPr lang="cs-CZ" dirty="0" err="1"/>
              <a:t>mikromotorů</a:t>
            </a:r>
            <a:endParaRPr lang="cs-CZ" dirty="0"/>
          </a:p>
          <a:p>
            <a:pPr eaLnBrk="1" hangingPunct="1"/>
            <a:r>
              <a:rPr lang="cs-CZ" dirty="0"/>
              <a:t>DIAMANTOVÉ, TVRDOKOVOVÉ, KARBORUNDOVÉ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Broušení provádíme jako první – spojeno s větším úbytkem hmoty a definitivně tím upravujeme tvar protézy.</a:t>
            </a:r>
          </a:p>
          <a:p>
            <a:r>
              <a:rPr lang="cs-CZ" dirty="0"/>
              <a:t>Dále následuje leštění.Leštěním docílíme lesklého povrchu a zhutnění povrchu.</a:t>
            </a:r>
          </a:p>
          <a:p>
            <a:r>
              <a:rPr lang="cs-CZ" dirty="0"/>
              <a:t>Dobře vyleštěná náhrada zajišťuje </a:t>
            </a:r>
            <a:r>
              <a:rPr lang="cs-CZ" dirty="0" err="1"/>
              <a:t>dokonálý</a:t>
            </a:r>
            <a:r>
              <a:rPr lang="cs-CZ" dirty="0"/>
              <a:t> estetický efekt, usnadňuje hygienu </a:t>
            </a:r>
            <a:r>
              <a:rPr lang="cs-CZ" dirty="0" err="1"/>
              <a:t>dú</a:t>
            </a:r>
            <a:r>
              <a:rPr lang="cs-CZ" dirty="0"/>
              <a:t>. a vykazuje menší sklon k prasknutí a vzniku fisur.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postupujeme vždy tak, že začínáme hrubšími brusnými prostředky a nástroji a končíme nejjemnějšími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DF60B93-5CE4-4D7D-10EB-3C8E180A1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4593" y="3573016"/>
            <a:ext cx="3274814" cy="241180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Brusné prostředky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Nepravidelný tvar</a:t>
            </a:r>
          </a:p>
          <a:p>
            <a:r>
              <a:rPr lang="cs-CZ" dirty="0"/>
              <a:t>Tvrdší než broušený materiál</a:t>
            </a:r>
          </a:p>
          <a:p>
            <a:r>
              <a:rPr lang="cs-CZ" dirty="0"/>
              <a:t>Při broušení se nesmí otupovat</a:t>
            </a:r>
          </a:p>
        </p:txBody>
      </p:sp>
      <p:pic>
        <p:nvPicPr>
          <p:cNvPr id="1026" name="Picture 2" descr="Různé zlatnické nástroje na pracovišti klenotů. copyspace řemesla plakáty  na zeď • plakáty dílna, pracoviště, pracovník | myloview.cz">
            <a:extLst>
              <a:ext uri="{FF2B5EF4-FFF2-40B4-BE49-F238E27FC236}">
                <a16:creationId xmlns:a16="http://schemas.microsoft.com/office/drawing/2014/main" id="{9D1DD988-1A51-B269-6DD1-C5E794FE5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33038"/>
            <a:ext cx="4078373" cy="272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dirty="0"/>
          </a:p>
        </p:txBody>
      </p:sp>
      <p:sp>
        <p:nvSpPr>
          <p:cNvPr id="4915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/>
              <a:t>Dnes uměle vyrobené brusivo</a:t>
            </a:r>
          </a:p>
          <a:p>
            <a:pPr eaLnBrk="1" hangingPunct="1"/>
            <a:r>
              <a:rPr lang="cs-CZ"/>
              <a:t>Slisované do různých tvarů a velikosti</a:t>
            </a:r>
          </a:p>
          <a:p>
            <a:pPr eaLnBrk="1" hangingPunct="1"/>
            <a:r>
              <a:rPr lang="cs-CZ"/>
              <a:t>Abrazivní částice musí mít vždy ostré hrany</a:t>
            </a:r>
          </a:p>
          <a:p>
            <a:pPr eaLnBrk="1" hangingPunct="1"/>
            <a:r>
              <a:rPr lang="cs-CZ"/>
              <a:t>Pojivo musí mít takové vlastnosti,aby se opotřebené abraziva odlamovali a na povrch se dostávali ostré částice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Izolační prostředky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Izolaci provádíme tehdy,chceme-li zabránit spojení či ovlivnění dvou materiálů</a:t>
            </a:r>
          </a:p>
          <a:p>
            <a:r>
              <a:rPr lang="cs-CZ" dirty="0"/>
              <a:t>Izolační prostředky působí jako:</a:t>
            </a:r>
          </a:p>
          <a:p>
            <a:r>
              <a:rPr lang="cs-CZ" u="sng" dirty="0"/>
              <a:t>Separační prostředek:</a:t>
            </a:r>
          </a:p>
          <a:p>
            <a:pPr>
              <a:buNone/>
            </a:pPr>
            <a:r>
              <a:rPr lang="cs-CZ" i="1" dirty="0"/>
              <a:t>Brání spojení dvou hmot (chemickému,fyzikálnímu,mechanickému)</a:t>
            </a:r>
          </a:p>
          <a:p>
            <a:r>
              <a:rPr lang="cs-CZ" u="sng" dirty="0"/>
              <a:t>Ochranné látky</a:t>
            </a:r>
            <a:r>
              <a:rPr lang="cs-CZ" dirty="0"/>
              <a:t>: </a:t>
            </a:r>
            <a:r>
              <a:rPr lang="cs-CZ" i="1" dirty="0"/>
              <a:t>zabránění difuse látek nebo přenosu energie (</a:t>
            </a:r>
            <a:r>
              <a:rPr lang="cs-CZ" i="1" dirty="0" err="1"/>
              <a:t>např.tepla</a:t>
            </a:r>
            <a:r>
              <a:rPr lang="cs-CZ" i="1" dirty="0"/>
              <a:t>)</a:t>
            </a:r>
          </a:p>
          <a:p>
            <a:r>
              <a:rPr lang="cs-CZ" u="sng" dirty="0"/>
              <a:t>Látky zajišťující hladký povrch</a:t>
            </a:r>
          </a:p>
          <a:p>
            <a:endParaRPr lang="cs-CZ" dirty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Nejčastěji používaná abraziva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cs-CZ" sz="5600" b="1" dirty="0"/>
              <a:t>1) diamant</a:t>
            </a:r>
            <a:endParaRPr lang="cs-CZ" sz="5600" dirty="0"/>
          </a:p>
          <a:p>
            <a:r>
              <a:rPr lang="cs-CZ" sz="5600" dirty="0"/>
              <a:t>    -   je to čistý krystalický a nejtvrdší přírodní produkt</a:t>
            </a:r>
          </a:p>
          <a:p>
            <a:r>
              <a:rPr lang="cs-CZ" sz="5600" dirty="0"/>
              <a:t>    -   je špatným vodičem tepla a používá se prakticky jen uměle vyrobený</a:t>
            </a:r>
          </a:p>
          <a:p>
            <a:r>
              <a:rPr lang="cs-CZ" sz="5600" dirty="0"/>
              <a:t>    -   tvrdost diamantu podle </a:t>
            </a:r>
            <a:r>
              <a:rPr lang="cs-CZ" sz="5600" dirty="0" err="1"/>
              <a:t>Mohse</a:t>
            </a:r>
            <a:r>
              <a:rPr lang="cs-CZ" sz="5600" dirty="0"/>
              <a:t> je 10</a:t>
            </a:r>
          </a:p>
          <a:p>
            <a:r>
              <a:rPr lang="cs-CZ" sz="5600" dirty="0"/>
              <a:t>    - v ordinace na preparaci TZT a při práci s keramikou</a:t>
            </a:r>
          </a:p>
          <a:p>
            <a:r>
              <a:rPr lang="cs-CZ" b="1" dirty="0"/>
              <a:t> </a:t>
            </a:r>
            <a:endParaRPr lang="cs-CZ" dirty="0"/>
          </a:p>
          <a:p>
            <a:r>
              <a:rPr lang="cs-CZ" sz="5600" b="1" dirty="0"/>
              <a:t>2) korund    </a:t>
            </a:r>
            <a:endParaRPr lang="cs-CZ" sz="5600" dirty="0"/>
          </a:p>
          <a:p>
            <a:r>
              <a:rPr lang="cs-CZ" sz="5600" dirty="0"/>
              <a:t>    -   oxid hlinitý  Al2O3</a:t>
            </a:r>
          </a:p>
          <a:p>
            <a:r>
              <a:rPr lang="cs-CZ" sz="5600" dirty="0"/>
              <a:t>    -   přírodní korund s tvrdostí podle </a:t>
            </a:r>
            <a:r>
              <a:rPr lang="cs-CZ" sz="5600" dirty="0" err="1"/>
              <a:t>Mohse</a:t>
            </a:r>
            <a:r>
              <a:rPr lang="cs-CZ" sz="5600" dirty="0"/>
              <a:t> 9 se vyskytuje vzácně, a byl proto zcela nahrazen </a:t>
            </a:r>
          </a:p>
          <a:p>
            <a:r>
              <a:rPr lang="cs-CZ" sz="5600" dirty="0"/>
              <a:t>                 korundem umělým  (tvrdost 9,3) –výchozí surovinou je bauxit</a:t>
            </a:r>
          </a:p>
          <a:p>
            <a:r>
              <a:rPr lang="cs-CZ" sz="5600" dirty="0"/>
              <a:t>    -   umělý korund je krystalická látka, která obsahuje kromě Al2 O3 i stopy Ti, Si a </a:t>
            </a:r>
            <a:r>
              <a:rPr lang="cs-CZ" sz="5600" dirty="0" err="1"/>
              <a:t>Fe</a:t>
            </a:r>
            <a:endParaRPr lang="cs-CZ" sz="5600" dirty="0"/>
          </a:p>
          <a:p>
            <a:r>
              <a:rPr lang="cs-CZ" sz="5600" dirty="0"/>
              <a:t>-   brusná zrna se získávají drcením, ideálním tvarem zrna je tvar kubický, s množstvím </a:t>
            </a:r>
          </a:p>
          <a:p>
            <a:r>
              <a:rPr lang="cs-CZ" sz="5600" dirty="0"/>
              <a:t>                 povrchových nepravidelností, které vytvářejí ostré pracovní břity</a:t>
            </a:r>
          </a:p>
          <a:p>
            <a:r>
              <a:rPr lang="cs-CZ" sz="5600" dirty="0"/>
              <a:t>    -   u nás se vyrábějí korundová brusiva ve třech </a:t>
            </a:r>
            <a:r>
              <a:rPr lang="cs-CZ" sz="5600" b="1" i="1" dirty="0"/>
              <a:t>základních druzích</a:t>
            </a:r>
            <a:r>
              <a:rPr lang="cs-CZ" sz="5600" dirty="0"/>
              <a:t>  :</a:t>
            </a:r>
          </a:p>
          <a:p>
            <a:r>
              <a:rPr lang="cs-CZ" sz="5600" dirty="0"/>
              <a:t>          a)  bílý    (99 % Al2 O3)</a:t>
            </a:r>
          </a:p>
          <a:p>
            <a:r>
              <a:rPr lang="cs-CZ" sz="5600" dirty="0"/>
              <a:t>          b)  růžový     (98 % Al2 O3)</a:t>
            </a:r>
          </a:p>
          <a:p>
            <a:r>
              <a:rPr lang="cs-CZ" sz="5600" dirty="0"/>
              <a:t>          c)  hnědý    (96 % Al2 O3)</a:t>
            </a:r>
          </a:p>
          <a:p>
            <a:r>
              <a:rPr lang="cs-CZ" sz="5600" dirty="0"/>
              <a:t>    -   nejtvrdší- růžový korund, </a:t>
            </a:r>
            <a:r>
              <a:rPr lang="cs-CZ" sz="5600"/>
              <a:t>vhodné pojivo</a:t>
            </a:r>
            <a:endParaRPr lang="cs-CZ" sz="5600" dirty="0"/>
          </a:p>
          <a:p>
            <a:r>
              <a:rPr lang="cs-CZ" sz="5600" dirty="0"/>
              <a:t>    -   </a:t>
            </a:r>
            <a:r>
              <a:rPr lang="cs-CZ" sz="5600" b="1" dirty="0"/>
              <a:t>nejčistší korund je safír</a:t>
            </a:r>
          </a:p>
          <a:p>
            <a:r>
              <a:rPr lang="cs-CZ" sz="5600" dirty="0"/>
              <a:t>    -   další druh korundu je </a:t>
            </a:r>
            <a:r>
              <a:rPr lang="cs-CZ" sz="5600" b="1" dirty="0"/>
              <a:t>smirek   :</a:t>
            </a:r>
            <a:r>
              <a:rPr lang="cs-CZ" sz="5600" dirty="0"/>
              <a:t>  </a:t>
            </a:r>
          </a:p>
          <a:p>
            <a:pPr lvl="0"/>
            <a:r>
              <a:rPr lang="cs-CZ" sz="5600" dirty="0"/>
              <a:t>j 65 % oxidu hlinitého s křemenem a silikáty</a:t>
            </a:r>
          </a:p>
          <a:p>
            <a:pPr lvl="0"/>
            <a:r>
              <a:rPr lang="cs-CZ" sz="5600" dirty="0"/>
              <a:t>tvrdost podle </a:t>
            </a:r>
            <a:r>
              <a:rPr lang="cs-CZ" sz="5600" dirty="0" err="1"/>
              <a:t>Mohse</a:t>
            </a:r>
            <a:r>
              <a:rPr lang="cs-CZ" sz="5600" dirty="0"/>
              <a:t> je 8</a:t>
            </a:r>
          </a:p>
          <a:p>
            <a:pPr lvl="0"/>
            <a:r>
              <a:rPr lang="cs-CZ" sz="5600" dirty="0"/>
              <a:t>používá se dnes ještě na výrobu brusných terčíků nebo pásků, na něž je nalepen </a:t>
            </a:r>
          </a:p>
        </p:txBody>
      </p:sp>
      <p:pic>
        <p:nvPicPr>
          <p:cNvPr id="2054" name="Picture 6" descr="Diamantový brousek - West Medical e-shop - dentální materiál">
            <a:extLst>
              <a:ext uri="{FF2B5EF4-FFF2-40B4-BE49-F238E27FC236}">
                <a16:creationId xmlns:a16="http://schemas.microsoft.com/office/drawing/2014/main" id="{053954F1-E833-1411-81EC-32DDB8D5C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785" y="1196752"/>
            <a:ext cx="2555776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ORBIS Keramický brousek tvar 731, hnědý, pojivo střední, zrnitost střední,  balení 100 ks | ESHOP SMRČEK Z-CON">
            <a:extLst>
              <a:ext uri="{FF2B5EF4-FFF2-40B4-BE49-F238E27FC236}">
                <a16:creationId xmlns:a16="http://schemas.microsoft.com/office/drawing/2014/main" id="{7A16C106-8F59-5CAB-A143-4564F1130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52798" y="4765240"/>
            <a:ext cx="2571750" cy="78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cs-CZ" b="1" dirty="0"/>
              <a:t>3) karborund</a:t>
            </a:r>
            <a:endParaRPr lang="cs-CZ" dirty="0"/>
          </a:p>
          <a:p>
            <a:r>
              <a:rPr lang="cs-CZ" dirty="0"/>
              <a:t>-    karbid křemíku</a:t>
            </a:r>
          </a:p>
          <a:p>
            <a:r>
              <a:rPr lang="cs-CZ" dirty="0"/>
              <a:t>-    po diamantu nejtvrdší uměle vyráběný brusný prostředek s tvrdostí podle </a:t>
            </a:r>
            <a:r>
              <a:rPr lang="cs-CZ" dirty="0" err="1"/>
              <a:t>Mohse</a:t>
            </a:r>
            <a:r>
              <a:rPr lang="cs-CZ" dirty="0"/>
              <a:t> až 9,75</a:t>
            </a:r>
          </a:p>
          <a:p>
            <a:r>
              <a:rPr lang="cs-CZ" dirty="0"/>
              <a:t>-   krystalizuje v destičkových a jehličkových útvarech</a:t>
            </a:r>
          </a:p>
          <a:p>
            <a:r>
              <a:rPr lang="cs-CZ" dirty="0"/>
              <a:t>-   kromě tvrdosti a dobré štěpitelnosti má i mimořádnou tepelnou vodivost, odolnost proto </a:t>
            </a:r>
          </a:p>
          <a:p>
            <a:r>
              <a:rPr lang="cs-CZ" dirty="0"/>
              <a:t>         změnám teploty, vysoký bod tání a chemickou odolnost</a:t>
            </a:r>
          </a:p>
          <a:p>
            <a:r>
              <a:rPr lang="cs-CZ" dirty="0"/>
              <a:t>-   vyrábějí se </a:t>
            </a:r>
            <a:r>
              <a:rPr lang="cs-CZ" b="1" i="1" dirty="0"/>
              <a:t>dva druhy</a:t>
            </a:r>
            <a:r>
              <a:rPr lang="cs-CZ" dirty="0"/>
              <a:t>    :</a:t>
            </a:r>
          </a:p>
          <a:p>
            <a:r>
              <a:rPr lang="cs-CZ" dirty="0"/>
              <a:t>         a)  šedý</a:t>
            </a:r>
          </a:p>
          <a:p>
            <a:r>
              <a:rPr lang="cs-CZ" dirty="0"/>
              <a:t>         b)  zelený    (chemicky čistý)</a:t>
            </a:r>
          </a:p>
          <a:p>
            <a:r>
              <a:rPr lang="cs-CZ" b="1" dirty="0"/>
              <a:t> </a:t>
            </a:r>
            <a:endParaRPr lang="cs-CZ" dirty="0"/>
          </a:p>
          <a:p>
            <a:r>
              <a:rPr lang="cs-CZ" b="1" dirty="0"/>
              <a:t>4) karbid boru</a:t>
            </a:r>
            <a:endParaRPr lang="cs-CZ" dirty="0"/>
          </a:p>
          <a:p>
            <a:r>
              <a:rPr lang="cs-CZ" dirty="0"/>
              <a:t>-   tvrdost 9,75;  chemická značka B2 C</a:t>
            </a:r>
          </a:p>
          <a:p>
            <a:r>
              <a:rPr lang="cs-CZ" dirty="0"/>
              <a:t>-   je velmi tvrdý brusný prostředek z lesklých černých krystalů</a:t>
            </a:r>
          </a:p>
          <a:p>
            <a:r>
              <a:rPr lang="cs-CZ" b="1" dirty="0"/>
              <a:t> </a:t>
            </a:r>
            <a:endParaRPr lang="cs-CZ" dirty="0"/>
          </a:p>
          <a:p>
            <a:r>
              <a:rPr lang="cs-CZ" b="1" dirty="0"/>
              <a:t>5) křemen</a:t>
            </a:r>
            <a:endParaRPr lang="cs-CZ" dirty="0"/>
          </a:p>
          <a:p>
            <a:r>
              <a:rPr lang="cs-CZ" dirty="0"/>
              <a:t>-   tvrdost 7;  chemická značka Si O2</a:t>
            </a:r>
          </a:p>
          <a:p>
            <a:r>
              <a:rPr lang="cs-CZ" dirty="0"/>
              <a:t>-   má zrna s hladkým povrchem a s ostrými hranami, které se štěpením stále obnovují</a:t>
            </a:r>
          </a:p>
          <a:p>
            <a:r>
              <a:rPr lang="cs-CZ" dirty="0"/>
              <a:t>-   jemně drcený se používá k výrobě brusných terčíků a pásků</a:t>
            </a:r>
          </a:p>
          <a:p>
            <a:r>
              <a:rPr lang="cs-CZ" b="1" dirty="0"/>
              <a:t> </a:t>
            </a:r>
            <a:endParaRPr lang="cs-CZ" dirty="0"/>
          </a:p>
        </p:txBody>
      </p:sp>
      <p:pic>
        <p:nvPicPr>
          <p:cNvPr id="3074" name="Picture 2" descr="Karborundový brusný kotouč Omec SD.84.47">
            <a:extLst>
              <a:ext uri="{FF2B5EF4-FFF2-40B4-BE49-F238E27FC236}">
                <a16:creationId xmlns:a16="http://schemas.microsoft.com/office/drawing/2014/main" id="{1C3E970A-F194-DCA9-134E-603433AEC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408" y="2780928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arbid boru | Abraziva a tryskací materiály | abranova.cz">
            <a:extLst>
              <a:ext uri="{FF2B5EF4-FFF2-40B4-BE49-F238E27FC236}">
                <a16:creationId xmlns:a16="http://schemas.microsoft.com/office/drawing/2014/main" id="{8E6A5577-1209-19D7-92CA-3EB1985BB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37" y="3919554"/>
            <a:ext cx="1572175" cy="117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cs-CZ" b="1" dirty="0"/>
              <a:t>6) brusná ocel</a:t>
            </a:r>
            <a:endParaRPr lang="cs-CZ" dirty="0"/>
          </a:p>
          <a:p>
            <a:r>
              <a:rPr lang="cs-CZ" dirty="0"/>
              <a:t>-   tvrdost 8,2 – 9,2</a:t>
            </a:r>
          </a:p>
          <a:p>
            <a:r>
              <a:rPr lang="cs-CZ" b="1" dirty="0"/>
              <a:t> </a:t>
            </a:r>
            <a:endParaRPr lang="cs-CZ" dirty="0"/>
          </a:p>
          <a:p>
            <a:r>
              <a:rPr lang="cs-CZ" b="1" dirty="0"/>
              <a:t>7) karbid wolframu</a:t>
            </a:r>
            <a:endParaRPr lang="cs-CZ" dirty="0"/>
          </a:p>
          <a:p>
            <a:r>
              <a:rPr lang="cs-CZ" dirty="0"/>
              <a:t>-   tvrdost 9;  chemická značka W2 C;  </a:t>
            </a:r>
            <a:r>
              <a:rPr lang="cs-CZ" dirty="0" err="1"/>
              <a:t>tungsten</a:t>
            </a:r>
            <a:endParaRPr lang="cs-CZ" dirty="0"/>
          </a:p>
          <a:p>
            <a:r>
              <a:rPr lang="cs-CZ" dirty="0"/>
              <a:t>-   ve formě nejjemnějšího prášku se mísí s kobaltem</a:t>
            </a:r>
          </a:p>
          <a:p>
            <a:r>
              <a:rPr lang="cs-CZ" dirty="0"/>
              <a:t>-   při zahřátí na 1 600 ˚ C je směs plastická a lisuje se do tvaru vrtáčků nebo fréz</a:t>
            </a:r>
          </a:p>
          <a:p>
            <a:r>
              <a:rPr lang="cs-CZ" b="1" dirty="0"/>
              <a:t> </a:t>
            </a:r>
            <a:endParaRPr lang="cs-CZ" dirty="0"/>
          </a:p>
          <a:p>
            <a:r>
              <a:rPr lang="cs-CZ" b="1" dirty="0"/>
              <a:t>Pískování</a:t>
            </a:r>
            <a:r>
              <a:rPr lang="cs-CZ" dirty="0"/>
              <a:t>  (otryskávání)</a:t>
            </a:r>
          </a:p>
          <a:p>
            <a:pPr lvl="0"/>
            <a:r>
              <a:rPr lang="cs-CZ" dirty="0"/>
              <a:t>používá se  několika druhů prostředků</a:t>
            </a:r>
          </a:p>
          <a:p>
            <a:pPr lvl="0"/>
            <a:r>
              <a:rPr lang="cs-CZ" dirty="0"/>
              <a:t>křemenný písek nebo jemně </a:t>
            </a:r>
            <a:r>
              <a:rPr lang="cs-CZ" b="1" i="1" dirty="0"/>
              <a:t>drcený korund </a:t>
            </a:r>
            <a:r>
              <a:rPr lang="cs-CZ" dirty="0"/>
              <a:t>- odstranění zbytků formovací </a:t>
            </a:r>
          </a:p>
          <a:p>
            <a:r>
              <a:rPr lang="cs-CZ" dirty="0"/>
              <a:t>            hmoty a vrstvy oxidů z odlitků</a:t>
            </a:r>
          </a:p>
          <a:p>
            <a:pPr lvl="0"/>
            <a:r>
              <a:rPr lang="cs-CZ" dirty="0"/>
              <a:t>k jemnému otryskávání se používá </a:t>
            </a:r>
            <a:r>
              <a:rPr lang="cs-CZ" b="1" i="1" dirty="0"/>
              <a:t>perličkové natronové sklo</a:t>
            </a:r>
          </a:p>
          <a:p>
            <a:r>
              <a:rPr lang="cs-CZ" b="1" dirty="0"/>
              <a:t> </a:t>
            </a:r>
            <a:endParaRPr lang="cs-CZ" dirty="0"/>
          </a:p>
          <a:p>
            <a:r>
              <a:rPr lang="cs-CZ" b="1" dirty="0"/>
              <a:t>Stmelení brusných zrn</a:t>
            </a:r>
            <a:endParaRPr lang="cs-CZ" dirty="0"/>
          </a:p>
          <a:p>
            <a:pPr lvl="0"/>
            <a:r>
              <a:rPr lang="cs-CZ" dirty="0"/>
              <a:t>k tomu se používá </a:t>
            </a:r>
            <a:r>
              <a:rPr lang="cs-CZ" b="1" dirty="0"/>
              <a:t>pojivo   :</a:t>
            </a:r>
            <a:endParaRPr lang="cs-CZ" dirty="0"/>
          </a:p>
          <a:p>
            <a:pPr lvl="0"/>
            <a:r>
              <a:rPr lang="cs-CZ" dirty="0"/>
              <a:t>anorganická     (keramická, magnezitová, silikátová)</a:t>
            </a:r>
          </a:p>
          <a:p>
            <a:pPr lvl="0"/>
            <a:r>
              <a:rPr lang="cs-CZ" dirty="0"/>
              <a:t>organická     (bakelitová, klihová, pojiva z umělých pryskyřic)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098" name="Picture 2" descr="Hladítko, Shape C, celkova délka: 65 mm, Karbid wolframu, 12mm | RS">
            <a:extLst>
              <a:ext uri="{FF2B5EF4-FFF2-40B4-BE49-F238E27FC236}">
                <a16:creationId xmlns:a16="http://schemas.microsoft.com/office/drawing/2014/main" id="{3CDC5747-B5A3-A7B6-D2F9-C2606FD5A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064" y="1988840"/>
            <a:ext cx="2339612" cy="131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b="1" u="sng" dirty="0"/>
              <a:t>Brusné a leštící přístroje</a:t>
            </a:r>
            <a:r>
              <a:rPr lang="cs-CZ" b="1" dirty="0"/>
              <a:t>  :</a:t>
            </a:r>
            <a:endParaRPr lang="cs-CZ" dirty="0"/>
          </a:p>
          <a:p>
            <a:r>
              <a:rPr lang="cs-CZ" b="1" dirty="0"/>
              <a:t>Pískovače</a:t>
            </a:r>
            <a:endParaRPr lang="cs-CZ" dirty="0"/>
          </a:p>
          <a:p>
            <a:pPr lvl="0"/>
            <a:r>
              <a:rPr lang="cs-CZ" dirty="0"/>
              <a:t>slouží k očištění kovových odlitků od zbytků formovací hmoty a povrchové vrstvy kovových kysličníků</a:t>
            </a:r>
          </a:p>
          <a:p>
            <a:pPr lvl="0"/>
            <a:r>
              <a:rPr lang="cs-CZ" dirty="0"/>
              <a:t>vlastním pracovním prostorem je kovová skříň, do níž je pod tlakem vzduchu vháněn vhodný </a:t>
            </a:r>
            <a:r>
              <a:rPr lang="cs-CZ" i="1" dirty="0" err="1"/>
              <a:t>abrazívní</a:t>
            </a:r>
            <a:r>
              <a:rPr lang="cs-CZ" i="1" dirty="0"/>
              <a:t> materiál</a:t>
            </a:r>
            <a:r>
              <a:rPr lang="cs-CZ" dirty="0"/>
              <a:t>    (korundový písek, jemné skleněné perličky,….)</a:t>
            </a:r>
          </a:p>
          <a:p>
            <a:pPr lvl="0"/>
            <a:r>
              <a:rPr lang="cs-CZ" dirty="0"/>
              <a:t>potřebný tlak vzduchu bývá od 4 do 6 atmosfér, tj. 0,4 – 0,6 </a:t>
            </a:r>
            <a:r>
              <a:rPr lang="cs-CZ" dirty="0" err="1"/>
              <a:t>Mpa</a:t>
            </a:r>
            <a:endParaRPr lang="cs-CZ" dirty="0"/>
          </a:p>
          <a:p>
            <a:pPr lvl="0"/>
            <a:r>
              <a:rPr lang="cs-CZ" dirty="0"/>
              <a:t>kovová skříň má z přední strany okénko, které spolu s vnitřním osvětlením umožňuje snadnou kontrolu pracovního postupu</a:t>
            </a:r>
          </a:p>
          <a:p>
            <a:pPr lvl="0"/>
            <a:r>
              <a:rPr lang="cs-CZ" dirty="0"/>
              <a:t>na bočních stranách jsou 1 – 2 otvory s těsnou gumovou manžetou, jimiž se do pískovače zasouvá odlitek</a:t>
            </a:r>
          </a:p>
          <a:p>
            <a:pPr lvl="0"/>
            <a:r>
              <a:rPr lang="cs-CZ" dirty="0"/>
              <a:t>držíme ho buď v kleštích, nebo v silné gumové rukavici</a:t>
            </a:r>
          </a:p>
          <a:p>
            <a:pPr lvl="0"/>
            <a:r>
              <a:rPr lang="cs-CZ" dirty="0"/>
              <a:t>intenzitu pískování řídíme u složitějších přístrojů regulátorem pískovacího tlaku a kontrolujeme zabudovaným tlakoměrem</a:t>
            </a:r>
          </a:p>
          <a:p>
            <a:pPr lvl="0"/>
            <a:r>
              <a:rPr lang="cs-CZ" dirty="0"/>
              <a:t>pískovače se vyrábějí ve dvou základních </a:t>
            </a:r>
            <a:r>
              <a:rPr lang="cs-CZ" i="1" dirty="0"/>
              <a:t>velikostech</a:t>
            </a:r>
            <a:r>
              <a:rPr lang="cs-CZ" dirty="0"/>
              <a:t>   :</a:t>
            </a:r>
          </a:p>
          <a:p>
            <a:pPr lvl="0"/>
            <a:r>
              <a:rPr lang="cs-CZ" dirty="0"/>
              <a:t>menší stolní   -  napojujeme na centrální rozvod stlačeného vzduchu</a:t>
            </a:r>
          </a:p>
          <a:p>
            <a:r>
              <a:rPr lang="cs-CZ" dirty="0"/>
              <a:t>větší stojanové  -  mají zabudovaný vlastní kompresor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Lešticí přípravky</a:t>
            </a:r>
          </a:p>
        </p:txBody>
      </p:sp>
      <p:sp>
        <p:nvSpPr>
          <p:cNvPr id="50179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buFont typeface="Arial" charset="0"/>
              <a:buNone/>
            </a:pPr>
            <a:r>
              <a:rPr lang="cs-CZ"/>
              <a:t>Většinou jemně mleté prášky, které se nanášejí na povrch upravované plochy</a:t>
            </a:r>
          </a:p>
          <a:p>
            <a:pPr eaLnBrk="1" hangingPunct="1"/>
            <a:r>
              <a:rPr lang="cs-CZ"/>
              <a:t>Pemza </a:t>
            </a:r>
            <a:r>
              <a:rPr lang="cs-CZ" sz="2000"/>
              <a:t>(ztuhlá láva,která se nanáší ve formě pasty kartáčkem)</a:t>
            </a:r>
          </a:p>
          <a:p>
            <a:pPr eaLnBrk="1" hangingPunct="1">
              <a:buFont typeface="Arial" charset="0"/>
              <a:buNone/>
            </a:pPr>
            <a:r>
              <a:rPr lang="cs-CZ" sz="2000"/>
              <a:t>   přechod mezi broušením a leštěním do vysokého lesku)</a:t>
            </a:r>
          </a:p>
          <a:p>
            <a:pPr eaLnBrk="1" hangingPunct="1"/>
            <a:r>
              <a:rPr lang="cs-CZ"/>
              <a:t>Plavená křída</a:t>
            </a:r>
            <a:r>
              <a:rPr lang="cs-CZ" sz="2000"/>
              <a:t> (ze skořápek mořských živočichů,nechá se sedimentovat ve vodě.používá se pak nejsvrchnější vrstva, k dolešťování snímatelných protéz)</a:t>
            </a:r>
            <a:endParaRPr lang="cs-CZ"/>
          </a:p>
          <a:p>
            <a:pPr eaLnBrk="1" hangingPunct="1"/>
            <a:r>
              <a:rPr lang="cs-CZ"/>
              <a:t>Oxid železitý </a:t>
            </a:r>
            <a:r>
              <a:rPr lang="cs-CZ" i="1"/>
              <a:t>(zlatnická růž): </a:t>
            </a:r>
            <a:r>
              <a:rPr lang="cs-CZ" sz="2000" i="1"/>
              <a:t>sediment</a:t>
            </a:r>
            <a:r>
              <a:rPr lang="cs-CZ" sz="2000"/>
              <a:t>ací, ve formě pasty, tmelící prostředek je vosk.Leštění zlatých prací</a:t>
            </a:r>
            <a:endParaRPr lang="cs-CZ"/>
          </a:p>
          <a:p>
            <a:pPr eaLnBrk="1" hangingPunct="1"/>
            <a:r>
              <a:rPr lang="cs-CZ"/>
              <a:t>Oxid chromitý</a:t>
            </a:r>
            <a:r>
              <a:rPr lang="cs-CZ" sz="2000"/>
              <a:t>- amorfní prášek zelené barvy, tmelicí prostředek je vosk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Leštění </a:t>
            </a:r>
          </a:p>
        </p:txBody>
      </p:sp>
      <p:sp>
        <p:nvSpPr>
          <p:cNvPr id="5120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/>
              <a:t>Gumové kalíšky,špičky</a:t>
            </a:r>
          </a:p>
          <a:p>
            <a:pPr eaLnBrk="1" hangingPunct="1"/>
            <a:r>
              <a:rPr lang="cs-CZ"/>
              <a:t>Guma s abrazivem dané zrnitosti</a:t>
            </a:r>
          </a:p>
          <a:p>
            <a:pPr eaLnBrk="1" hangingPunct="1"/>
            <a:r>
              <a:rPr lang="cs-CZ"/>
              <a:t>Dolešťování kovu, pryskyřice, kompozit, keramiky</a:t>
            </a:r>
          </a:p>
          <a:p>
            <a:pPr eaLnBrk="1" hangingPunct="1"/>
            <a:r>
              <a:rPr lang="cs-CZ"/>
              <a:t>Leštící koncepty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vrdokovové vrtáčky">
            <a:extLst>
              <a:ext uri="{FF2B5EF4-FFF2-40B4-BE49-F238E27FC236}">
                <a16:creationId xmlns:a16="http://schemas.microsoft.com/office/drawing/2014/main" id="{B5440409-973F-91DA-62EF-F4284D8F9D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33" t="29745" r="1433" b="3875"/>
          <a:stretch/>
        </p:blipFill>
        <p:spPr bwMode="auto">
          <a:xfrm>
            <a:off x="5364088" y="1570101"/>
            <a:ext cx="3433564" cy="156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Brusné a leštící nástroje</a:t>
            </a:r>
          </a:p>
        </p:txBody>
      </p:sp>
      <p:sp>
        <p:nvSpPr>
          <p:cNvPr id="52227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cs-CZ" sz="5900" dirty="0"/>
              <a:t>1)</a:t>
            </a:r>
            <a:r>
              <a:rPr lang="cs-CZ" sz="5900" dirty="0" err="1"/>
              <a:t>Tvrdokovové</a:t>
            </a:r>
            <a:r>
              <a:rPr lang="cs-CZ" sz="5900" dirty="0"/>
              <a:t> vrtáčky-</a:t>
            </a:r>
          </a:p>
          <a:p>
            <a:pPr>
              <a:buNone/>
            </a:pPr>
            <a:r>
              <a:rPr lang="cs-CZ" sz="5900" dirty="0"/>
              <a:t>   </a:t>
            </a:r>
            <a:r>
              <a:rPr lang="cs-CZ" dirty="0"/>
              <a:t>používají se k opracování jemných detailů kovových konstrukcí, k odstraňování zbytků </a:t>
            </a:r>
          </a:p>
          <a:p>
            <a:pPr>
              <a:buNone/>
            </a:pPr>
            <a:r>
              <a:rPr lang="cs-CZ" dirty="0"/>
              <a:t>    formovacích hmot a drobných vzduchových bublinek, </a:t>
            </a:r>
            <a:r>
              <a:rPr lang="cs-CZ" dirty="0" err="1"/>
              <a:t>popř.ke</a:t>
            </a:r>
            <a:r>
              <a:rPr lang="cs-CZ" dirty="0"/>
              <a:t> zdrsnění retenčních </a:t>
            </a:r>
          </a:p>
          <a:p>
            <a:r>
              <a:rPr lang="cs-CZ" dirty="0"/>
              <a:t>            ploch pro pryskyřici</a:t>
            </a:r>
          </a:p>
          <a:p>
            <a:r>
              <a:rPr lang="cs-CZ" dirty="0"/>
              <a:t>    - používáme k tomu malé kulaté nebo konické vrtáčky</a:t>
            </a:r>
          </a:p>
          <a:p>
            <a:r>
              <a:rPr lang="cs-CZ" dirty="0"/>
              <a:t>    - </a:t>
            </a:r>
            <a:r>
              <a:rPr lang="cs-CZ" dirty="0" err="1"/>
              <a:t>tvrdokovové</a:t>
            </a:r>
            <a:r>
              <a:rPr lang="cs-CZ" dirty="0"/>
              <a:t> vyžadují větší pracovní rychlost od 12 000 otáček za minutu</a:t>
            </a:r>
          </a:p>
          <a:p>
            <a:r>
              <a:rPr lang="cs-CZ" b="1" dirty="0"/>
              <a:t> </a:t>
            </a:r>
            <a:endParaRPr lang="cs-CZ" dirty="0"/>
          </a:p>
          <a:p>
            <a:pPr eaLnBrk="1" hangingPunct="1"/>
            <a:r>
              <a:rPr lang="cs-CZ" sz="6000" dirty="0"/>
              <a:t>2) Frézy</a:t>
            </a:r>
          </a:p>
          <a:p>
            <a:r>
              <a:rPr lang="cs-CZ" i="1" dirty="0"/>
              <a:t>a)  kovové frézy z oceli</a:t>
            </a:r>
            <a:endParaRPr lang="cs-CZ" dirty="0"/>
          </a:p>
          <a:p>
            <a:r>
              <a:rPr lang="cs-CZ" dirty="0"/>
              <a:t>           - používají se k opracování nekovových materiálů   (pryskyřice, šelak)</a:t>
            </a:r>
          </a:p>
          <a:p>
            <a:r>
              <a:rPr lang="cs-CZ" dirty="0"/>
              <a:t>           - vyrábějí se v mnoha základních tvarech   (kulaté, oválné, hruškovité, kotoučkovité)</a:t>
            </a:r>
          </a:p>
          <a:p>
            <a:r>
              <a:rPr lang="cs-CZ" i="1" dirty="0"/>
              <a:t>     b)  </a:t>
            </a:r>
            <a:r>
              <a:rPr lang="cs-CZ" i="1" dirty="0" err="1"/>
              <a:t>tvrdokovové</a:t>
            </a:r>
            <a:r>
              <a:rPr lang="cs-CZ" i="1" dirty="0"/>
              <a:t> </a:t>
            </a:r>
            <a:r>
              <a:rPr lang="cs-CZ" i="1" dirty="0" err="1"/>
              <a:t>wolframkarbidové</a:t>
            </a:r>
            <a:r>
              <a:rPr lang="cs-CZ" i="1" dirty="0"/>
              <a:t> frézy</a:t>
            </a:r>
            <a:endParaRPr lang="cs-CZ" dirty="0"/>
          </a:p>
          <a:p>
            <a:r>
              <a:rPr lang="cs-CZ" dirty="0"/>
              <a:t>           - pro vypracování odlitků a frézovací techniku</a:t>
            </a:r>
          </a:p>
          <a:p>
            <a:r>
              <a:rPr lang="cs-CZ" dirty="0"/>
              <a:t>           - vyrábějí se ve tvarech hrušek, válečků a špiček</a:t>
            </a:r>
          </a:p>
          <a:p>
            <a:r>
              <a:rPr lang="cs-CZ" i="1" dirty="0"/>
              <a:t>     c) jemné </a:t>
            </a:r>
            <a:r>
              <a:rPr lang="cs-CZ" i="1" dirty="0" err="1"/>
              <a:t>tvrdokovové</a:t>
            </a:r>
            <a:r>
              <a:rPr lang="cs-CZ" i="1" dirty="0"/>
              <a:t> frézky</a:t>
            </a:r>
            <a:endParaRPr lang="cs-CZ" dirty="0"/>
          </a:p>
          <a:p>
            <a:r>
              <a:rPr lang="cs-CZ" dirty="0"/>
              <a:t>           - k vypracování a leštění zlatých slitin a keramiky, k jemné úpravě sponových ramen </a:t>
            </a:r>
          </a:p>
          <a:p>
            <a:r>
              <a:rPr lang="cs-CZ" dirty="0"/>
              <a:t>                    z </a:t>
            </a:r>
            <a:r>
              <a:rPr lang="cs-CZ" dirty="0" err="1"/>
              <a:t>chromkobaltových</a:t>
            </a:r>
            <a:r>
              <a:rPr lang="cs-CZ" dirty="0"/>
              <a:t> slitin</a:t>
            </a:r>
          </a:p>
        </p:txBody>
      </p:sp>
      <p:pic>
        <p:nvPicPr>
          <p:cNvPr id="4" name="Picture 2" descr="Hladítko, Shape C, celkova délka: 65 mm, Karbid wolframu, 12mm | RS">
            <a:extLst>
              <a:ext uri="{FF2B5EF4-FFF2-40B4-BE49-F238E27FC236}">
                <a16:creationId xmlns:a16="http://schemas.microsoft.com/office/drawing/2014/main" id="{E9028337-3333-20A5-C67A-4E54F0F2E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667774"/>
            <a:ext cx="1800200" cy="101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cs-CZ" sz="7000" dirty="0"/>
              <a:t>3) brousky</a:t>
            </a:r>
          </a:p>
          <a:p>
            <a:pPr>
              <a:buNone/>
            </a:pPr>
            <a:r>
              <a:rPr lang="cs-CZ" dirty="0"/>
              <a:t>              Jemné brusivo, které je stmelené pojivem do určitého tvaru nebo je fixované na ocelovém jádru</a:t>
            </a:r>
          </a:p>
          <a:p>
            <a:endParaRPr lang="cs-CZ" dirty="0"/>
          </a:p>
          <a:p>
            <a:r>
              <a:rPr lang="cs-CZ" i="1" dirty="0"/>
              <a:t>     a) diamantové brousky</a:t>
            </a:r>
            <a:endParaRPr lang="cs-CZ" dirty="0"/>
          </a:p>
          <a:p>
            <a:r>
              <a:rPr lang="cs-CZ" dirty="0"/>
              <a:t>         - pro jemné opracování náhrad z plastu</a:t>
            </a:r>
          </a:p>
          <a:p>
            <a:r>
              <a:rPr lang="cs-CZ" dirty="0"/>
              <a:t>         - v různých tvarech  (kotoučky, kuličky, válečky, špičky, jehly)</a:t>
            </a:r>
          </a:p>
          <a:p>
            <a:r>
              <a:rPr lang="cs-CZ" i="1" dirty="0"/>
              <a:t>     b) výměnné brousky</a:t>
            </a:r>
            <a:endParaRPr lang="cs-CZ" dirty="0"/>
          </a:p>
          <a:p>
            <a:r>
              <a:rPr lang="cs-CZ" dirty="0"/>
              <a:t>         - vyráběny ve tvaru kotoučků různého průměru a různé tloušťky, na </a:t>
            </a:r>
            <a:r>
              <a:rPr lang="cs-CZ" dirty="0" err="1"/>
              <a:t>mandrel</a:t>
            </a:r>
            <a:r>
              <a:rPr lang="cs-CZ" dirty="0"/>
              <a:t> </a:t>
            </a:r>
          </a:p>
          <a:p>
            <a:r>
              <a:rPr lang="cs-CZ" dirty="0"/>
              <a:t>               se upevňující šroubem</a:t>
            </a:r>
          </a:p>
          <a:p>
            <a:r>
              <a:rPr lang="cs-CZ" i="1" dirty="0"/>
              <a:t>     c) brousky natmelené na stopce  = montované</a:t>
            </a:r>
            <a:endParaRPr lang="cs-CZ" dirty="0"/>
          </a:p>
          <a:p>
            <a:r>
              <a:rPr lang="cs-CZ" dirty="0"/>
              <a:t>         - s jemnozrnným brusivem a používají se k jemnému obrušování</a:t>
            </a:r>
          </a:p>
          <a:p>
            <a:r>
              <a:rPr lang="cs-CZ" dirty="0"/>
              <a:t>         - pro obrušování pryskyřic se speciálně vyrábějí i velké hrubozrnné brousky </a:t>
            </a:r>
          </a:p>
          <a:p>
            <a:r>
              <a:rPr lang="cs-CZ" dirty="0"/>
              <a:t>               hruškovitého nebo oválného tvaru</a:t>
            </a:r>
          </a:p>
          <a:p>
            <a:r>
              <a:rPr lang="cs-CZ" dirty="0"/>
              <a:t>            -slouží k úpravě kovu</a:t>
            </a:r>
          </a:p>
          <a:p>
            <a:pPr>
              <a:buNone/>
            </a:pPr>
            <a:endParaRPr lang="cs-CZ" sz="6000" dirty="0"/>
          </a:p>
          <a:p>
            <a:r>
              <a:rPr lang="cs-CZ" dirty="0" err="1"/>
              <a:t>Diamantované</a:t>
            </a:r>
            <a:r>
              <a:rPr lang="cs-CZ" dirty="0"/>
              <a:t> </a:t>
            </a:r>
            <a:r>
              <a:rPr lang="cs-CZ" sz="4000" dirty="0"/>
              <a:t>brousky- </a:t>
            </a:r>
            <a:r>
              <a:rPr lang="cs-CZ" sz="4000" i="1" dirty="0"/>
              <a:t>galvanoplasticky na ocelové jádro</a:t>
            </a:r>
          </a:p>
          <a:p>
            <a:pPr>
              <a:buNone/>
            </a:pPr>
            <a:r>
              <a:rPr lang="cs-CZ" sz="4000" i="1" dirty="0"/>
              <a:t>                                              </a:t>
            </a:r>
            <a:r>
              <a:rPr lang="cs-CZ" sz="4000" i="1" dirty="0" err="1"/>
              <a:t>celodiamantový</a:t>
            </a:r>
            <a:r>
              <a:rPr lang="cs-CZ" sz="4000" i="1" dirty="0"/>
              <a:t>, kovové pojivo, stmelené do různých tvarů</a:t>
            </a:r>
            <a:r>
              <a:rPr lang="cs-CZ" sz="6000" i="1" dirty="0"/>
              <a:t>.</a:t>
            </a:r>
          </a:p>
          <a:p>
            <a:endParaRPr lang="cs-CZ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E5E0AA99-E04F-DC31-81F6-F7EAF034B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284984"/>
            <a:ext cx="2085490" cy="208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IAMANTOVÝ DISK H353C/190 /Horico/ - Henry Schein Dental">
            <a:extLst>
              <a:ext uri="{FF2B5EF4-FFF2-40B4-BE49-F238E27FC236}">
                <a16:creationId xmlns:a16="http://schemas.microsoft.com/office/drawing/2014/main" id="{EF855AED-CA67-1DBC-DD30-23A123630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405633"/>
            <a:ext cx="2046734" cy="204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sz="5100" dirty="0"/>
              <a:t>4) brusné terčíky  = disky</a:t>
            </a:r>
          </a:p>
          <a:p>
            <a:r>
              <a:rPr lang="cs-CZ" dirty="0"/>
              <a:t>     - k opracování hladkých ploch různých typů protéz</a:t>
            </a:r>
          </a:p>
          <a:p>
            <a:r>
              <a:rPr lang="cs-CZ" dirty="0"/>
              <a:t>     - jako brusivo se používá drcený korund, karbid křemíku, smirek nebo křemen</a:t>
            </a:r>
          </a:p>
          <a:p>
            <a:r>
              <a:rPr lang="cs-CZ" dirty="0"/>
              <a:t>     -</a:t>
            </a:r>
            <a:r>
              <a:rPr lang="cs-CZ" b="1" i="1" dirty="0"/>
              <a:t> druhy  :</a:t>
            </a:r>
            <a:endParaRPr lang="cs-CZ" dirty="0"/>
          </a:p>
          <a:p>
            <a:r>
              <a:rPr lang="cs-CZ" i="1" dirty="0"/>
              <a:t>        a) ocelové disky  = HORICO</a:t>
            </a:r>
            <a:endParaRPr lang="cs-CZ" dirty="0"/>
          </a:p>
          <a:p>
            <a:r>
              <a:rPr lang="cs-CZ" dirty="0"/>
              <a:t>             -  z tenkého pružného ocelového plechu s natmeleným brusivem na jedné nebo </a:t>
            </a:r>
          </a:p>
          <a:p>
            <a:r>
              <a:rPr lang="cs-CZ" dirty="0"/>
              <a:t>                      na obou stranách</a:t>
            </a:r>
          </a:p>
          <a:p>
            <a:r>
              <a:rPr lang="cs-CZ" i="1" dirty="0"/>
              <a:t>        b) disky z tvrzeného kaučuku  = </a:t>
            </a:r>
            <a:r>
              <a:rPr lang="cs-CZ" i="1" dirty="0" err="1"/>
              <a:t>vulkarbodisky</a:t>
            </a:r>
            <a:endParaRPr lang="cs-CZ" dirty="0"/>
          </a:p>
          <a:p>
            <a:r>
              <a:rPr lang="cs-CZ" dirty="0"/>
              <a:t>             -  používají se jako řezný nástroj</a:t>
            </a:r>
          </a:p>
          <a:p>
            <a:r>
              <a:rPr lang="cs-CZ" dirty="0"/>
              <a:t>             -  brusivo je do nich zavulkanizováno</a:t>
            </a:r>
          </a:p>
          <a:p>
            <a:r>
              <a:rPr lang="cs-CZ" i="1" dirty="0"/>
              <a:t>        c) papírové terčíky</a:t>
            </a:r>
            <a:endParaRPr lang="cs-CZ" dirty="0"/>
          </a:p>
          <a:p>
            <a:r>
              <a:rPr lang="cs-CZ" dirty="0"/>
              <a:t>             -  nesou nalepenou vrstvu brusiva různého původu a různého zrnění</a:t>
            </a:r>
          </a:p>
          <a:p>
            <a:r>
              <a:rPr lang="cs-CZ" b="1" dirty="0"/>
              <a:t> </a:t>
            </a: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b="1" dirty="0"/>
              <a:t>5) </a:t>
            </a:r>
            <a:r>
              <a:rPr lang="cs-CZ" sz="2800" dirty="0"/>
              <a:t>gumové leštící nástroje</a:t>
            </a:r>
          </a:p>
          <a:p>
            <a:r>
              <a:rPr lang="cs-CZ" dirty="0"/>
              <a:t>    </a:t>
            </a:r>
            <a:r>
              <a:rPr lang="cs-CZ" sz="2200" dirty="0"/>
              <a:t>- k úpravě povrchu kovových protéz všech druhů před leštěním   (tzv. gumování)</a:t>
            </a:r>
          </a:p>
          <a:p>
            <a:r>
              <a:rPr lang="cs-CZ" sz="2200" dirty="0"/>
              <a:t>    - vyrábějí se ze směsi gumy(silikonu) s jemným brusivem </a:t>
            </a:r>
          </a:p>
          <a:p>
            <a:r>
              <a:rPr lang="cs-CZ" sz="2200" dirty="0"/>
              <a:t>    - odlišují se barvou  :</a:t>
            </a:r>
          </a:p>
          <a:p>
            <a:pPr lvl="0"/>
            <a:r>
              <a:rPr lang="cs-CZ" sz="2200" dirty="0"/>
              <a:t>nejměkčí jsou bílé</a:t>
            </a:r>
          </a:p>
          <a:p>
            <a:pPr lvl="0"/>
            <a:r>
              <a:rPr lang="cs-CZ" sz="2200" dirty="0"/>
              <a:t>tvrdší jsou modré</a:t>
            </a:r>
          </a:p>
          <a:p>
            <a:pPr lvl="0"/>
            <a:r>
              <a:rPr lang="cs-CZ" sz="2200" dirty="0"/>
              <a:t>nejtvrdší jsou červené</a:t>
            </a:r>
          </a:p>
          <a:p>
            <a:r>
              <a:rPr lang="cs-CZ" sz="2200" dirty="0"/>
              <a:t>    - ve tvaru kalíšků, čoček a kotoučků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01A40A5-4AB0-1645-B717-2C01F4AA0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8877" y="3889255"/>
            <a:ext cx="2695070" cy="244715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Čím větší je povrchová nerovnost, tím vyšší šance je, že druhý materiál pronikne do pórů izolovaného materiálu</a:t>
            </a:r>
          </a:p>
          <a:p>
            <a:r>
              <a:rPr lang="cs-CZ" dirty="0"/>
              <a:t>Účinnost izolantu je přímo úměrná </a:t>
            </a:r>
            <a:r>
              <a:rPr lang="cs-CZ" dirty="0" err="1"/>
              <a:t>tlouštce</a:t>
            </a:r>
            <a:r>
              <a:rPr lang="cs-CZ" dirty="0"/>
              <a:t> </a:t>
            </a:r>
            <a:r>
              <a:rPr lang="cs-CZ" dirty="0" err="1"/>
              <a:t>nanešené</a:t>
            </a:r>
            <a:r>
              <a:rPr lang="cs-CZ" dirty="0"/>
              <a:t> vrstvy.</a:t>
            </a:r>
          </a:p>
          <a:p>
            <a:r>
              <a:rPr lang="cs-CZ" dirty="0"/>
              <a:t>Požadujeme,aby izolant byl účinný již při tenké vrstvě.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sz="4000" dirty="0"/>
              <a:t>6) separační nástroje  =  pásky</a:t>
            </a:r>
          </a:p>
          <a:p>
            <a:r>
              <a:rPr lang="cs-CZ" dirty="0"/>
              <a:t>    - mají tvar úzkých pásků z tenké impregnované tkaniny, plastu nebo z jemného plechu </a:t>
            </a:r>
          </a:p>
          <a:p>
            <a:r>
              <a:rPr lang="cs-CZ" dirty="0"/>
              <a:t>              s nalepeným jemným brusivem, které je naneseno na jedné nebo na obou stranách</a:t>
            </a:r>
          </a:p>
          <a:p>
            <a:r>
              <a:rPr lang="cs-CZ" dirty="0"/>
              <a:t>    - k vytváření jemných zářezů, k jemnému ohlazování pryskyřic nebo při modelaci z vosku</a:t>
            </a:r>
          </a:p>
          <a:p>
            <a:r>
              <a:rPr lang="cs-CZ" b="1" dirty="0"/>
              <a:t> </a:t>
            </a:r>
            <a:endParaRPr lang="cs-CZ" dirty="0"/>
          </a:p>
          <a:p>
            <a:r>
              <a:rPr lang="cs-CZ" sz="4000" dirty="0"/>
              <a:t>7) kotouče a kužele</a:t>
            </a:r>
          </a:p>
          <a:p>
            <a:r>
              <a:rPr lang="cs-CZ" dirty="0"/>
              <a:t>    - slouží k leštění pomocí uvedených leštících prostředků</a:t>
            </a:r>
          </a:p>
          <a:p>
            <a:r>
              <a:rPr lang="cs-CZ" dirty="0"/>
              <a:t>    - upevňují se na hřídel elektrické leštičky</a:t>
            </a:r>
          </a:p>
          <a:p>
            <a:r>
              <a:rPr lang="cs-CZ" dirty="0"/>
              <a:t>    - bývají to plstěné kotouče a kužele, nejrůznější kartáče lišící se velikostí a použitými </a:t>
            </a:r>
          </a:p>
          <a:p>
            <a:r>
              <a:rPr lang="cs-CZ" dirty="0"/>
              <a:t>             štětinami a kožené či bavlněné kotouče, kozí chlup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/>
          </a:p>
        </p:txBody>
      </p:sp>
      <p:sp>
        <p:nvSpPr>
          <p:cNvPr id="5427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/>
              <a:t>Pracuje se výhradně s nástroji dokonale vycentrovanými a chráníme si vždy oči a dýchací cesty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Elektrická  leštička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   výkonný elektromotor, horizontálně uložený, prachotěsné pouzdro</a:t>
            </a:r>
          </a:p>
          <a:p>
            <a:r>
              <a:rPr lang="cs-CZ" dirty="0"/>
              <a:t>    ložiska jsou podle typů buď kluzná, nebo kuličková</a:t>
            </a:r>
          </a:p>
          <a:p>
            <a:r>
              <a:rPr lang="cs-CZ" dirty="0"/>
              <a:t>    hřídel je na obou stranách motoru vyveden z pouzdra a je opatřen </a:t>
            </a:r>
            <a:r>
              <a:rPr lang="cs-CZ" dirty="0" err="1"/>
              <a:t>tzv.leštícími</a:t>
            </a:r>
            <a:r>
              <a:rPr lang="cs-CZ" dirty="0"/>
              <a:t> kónusy </a:t>
            </a:r>
          </a:p>
          <a:p>
            <a:r>
              <a:rPr lang="cs-CZ" dirty="0"/>
              <a:t>Levotočivý závit</a:t>
            </a:r>
          </a:p>
          <a:p>
            <a:r>
              <a:rPr lang="cs-CZ" dirty="0"/>
              <a:t>Dvourychlostní-přepínač 1500/3000 </a:t>
            </a:r>
            <a:r>
              <a:rPr lang="cs-CZ" dirty="0" err="1"/>
              <a:t>ot</a:t>
            </a:r>
            <a:r>
              <a:rPr lang="cs-CZ" dirty="0"/>
              <a:t>/min</a:t>
            </a:r>
          </a:p>
          <a:p>
            <a:r>
              <a:rPr lang="cs-CZ" dirty="0"/>
              <a:t>zvláštní místnost, speciální stůl, odsávání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3EE01D2-7A9C-9C73-0F7B-ED9651BE2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4869160"/>
            <a:ext cx="2488704" cy="1588434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Elektrická rychloběžná bruska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2"/>
            <a:r>
              <a:rPr lang="cs-CZ" dirty="0"/>
              <a:t>slouží k opracování houževnatých kovových slitin</a:t>
            </a:r>
          </a:p>
          <a:p>
            <a:pPr lvl="2"/>
            <a:r>
              <a:rPr lang="cs-CZ" dirty="0"/>
              <a:t>dosahuje až 50.000 otáček za minutu</a:t>
            </a:r>
          </a:p>
          <a:p>
            <a:r>
              <a:rPr lang="cs-CZ" sz="2400" dirty="0"/>
              <a:t>-  pohon - elektromotor s 3 000 otáček za minutu</a:t>
            </a:r>
          </a:p>
          <a:p>
            <a:r>
              <a:rPr lang="cs-CZ" sz="2400" dirty="0" err="1"/>
              <a:t>Zpřevodováno</a:t>
            </a:r>
            <a:endParaRPr lang="cs-CZ" sz="2400" dirty="0"/>
          </a:p>
          <a:p>
            <a:r>
              <a:rPr lang="cs-CZ" sz="2400" dirty="0" err="1"/>
              <a:t>wolframkarbidové</a:t>
            </a:r>
            <a:r>
              <a:rPr lang="cs-CZ" sz="2400" dirty="0"/>
              <a:t> vrtáky a speciální tvrdé brousky se upevňují do pevného násadce - umožňuje jejich snadnou výměnu za chodu brusky</a:t>
            </a:r>
          </a:p>
          <a:p>
            <a:r>
              <a:rPr lang="cs-CZ" sz="2400" dirty="0"/>
              <a:t>brousí se pod ochranným krytem, doplněným pro usnadnění práce osvětlením a pro  zlepšení hygieny i odsáváním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Koncept leštění kompozit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Aby vznikl výrobek </a:t>
            </a:r>
            <a:r>
              <a:rPr lang="cs-CZ" dirty="0" err="1"/>
              <a:t>dokonálého</a:t>
            </a:r>
            <a:r>
              <a:rPr lang="cs-CZ" dirty="0"/>
              <a:t> vzhledu, jeho povrch se musí lesknout stejně tak jako přirozený chrup</a:t>
            </a:r>
          </a:p>
          <a:p>
            <a:r>
              <a:rPr lang="cs-CZ" dirty="0"/>
              <a:t>Pro kompozitní výplně (výrobky) se na základě jejich složení vyvinulo několik leštících konceptů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Leštící koncept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b="1" dirty="0"/>
              <a:t>Opracování </a:t>
            </a:r>
            <a:r>
              <a:rPr lang="cs-CZ" dirty="0"/>
              <a:t>– nejčastěji diamantové špičky – žluté, případně karborund- </a:t>
            </a:r>
            <a:r>
              <a:rPr lang="cs-CZ" dirty="0" err="1"/>
              <a:t>makrorelief</a:t>
            </a:r>
            <a:endParaRPr lang="cs-CZ" dirty="0"/>
          </a:p>
          <a:p>
            <a:r>
              <a:rPr lang="cs-CZ" b="1" dirty="0" err="1"/>
              <a:t>Předleštění</a:t>
            </a:r>
            <a:r>
              <a:rPr lang="cs-CZ" dirty="0"/>
              <a:t> – gumové špičky – speciální pro kompozita (zpravidla dvě zrnitosti), chlazení, nižší otáčky</a:t>
            </a:r>
          </a:p>
          <a:p>
            <a:r>
              <a:rPr lang="cs-CZ" b="1" dirty="0"/>
              <a:t>Leštění</a:t>
            </a:r>
            <a:r>
              <a:rPr lang="cs-CZ" dirty="0"/>
              <a:t> – kartáčky z přirozených žíní – nelikvidují texturu, diamantové leštící pasty – dvě zrnitosti 3 a 1 um.</a:t>
            </a:r>
          </a:p>
          <a:p>
            <a:r>
              <a:rPr lang="cs-CZ" dirty="0"/>
              <a:t>	</a:t>
            </a:r>
            <a:r>
              <a:rPr lang="cs-CZ" dirty="0" err="1"/>
              <a:t>Aluminiumoxidová</a:t>
            </a:r>
            <a:r>
              <a:rPr lang="cs-CZ" dirty="0"/>
              <a:t> pasta a plstěné kotouče </a:t>
            </a:r>
          </a:p>
          <a:p>
            <a:pPr>
              <a:buNone/>
            </a:pPr>
            <a:r>
              <a:rPr lang="cs-CZ" dirty="0"/>
              <a:t>	Ostatní nástroje k opracování a leštění – </a:t>
            </a:r>
            <a:r>
              <a:rPr lang="cs-CZ" dirty="0" err="1"/>
              <a:t>tvrdokovové</a:t>
            </a:r>
            <a:r>
              <a:rPr lang="cs-CZ" dirty="0"/>
              <a:t> nástroje s 16 břity mohou být 12 ti nebo 8mi</a:t>
            </a:r>
          </a:p>
          <a:p>
            <a:pPr>
              <a:buNone/>
            </a:pPr>
            <a:r>
              <a:rPr lang="cs-CZ" dirty="0"/>
              <a:t> arkansaský kámen – k </a:t>
            </a:r>
            <a:r>
              <a:rPr lang="cs-CZ" dirty="0" err="1"/>
              <a:t>předleštění</a:t>
            </a:r>
            <a:endParaRPr lang="cs-CZ" dirty="0"/>
          </a:p>
          <a:p>
            <a:pPr>
              <a:buNone/>
            </a:pPr>
            <a:r>
              <a:rPr lang="cs-CZ" dirty="0"/>
              <a:t>gumové leštící nástroje např. kalíšky, kartáčky s inkorporovanými diamantovými zrny.</a:t>
            </a:r>
          </a:p>
          <a:p>
            <a:pPr>
              <a:buNone/>
            </a:pPr>
            <a:r>
              <a:rPr lang="cs-CZ" dirty="0"/>
              <a:t>Kartáčky s </a:t>
            </a:r>
            <a:r>
              <a:rPr lang="cs-CZ" dirty="0" err="1"/>
              <a:t>diamantovanými</a:t>
            </a:r>
            <a:r>
              <a:rPr lang="cs-CZ" dirty="0"/>
              <a:t> konci štětinek.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Opakování</a:t>
            </a:r>
          </a:p>
        </p:txBody>
      </p:sp>
      <p:pic>
        <p:nvPicPr>
          <p:cNvPr id="4" name="Zástupný symbol pro obsah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988840"/>
            <a:ext cx="9144000" cy="2956917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60515" y="0"/>
            <a:ext cx="9204515" cy="6858000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0"/>
            <a:ext cx="6984776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 různé materiály jsou různé izolační prostředky</a:t>
            </a:r>
          </a:p>
          <a:p>
            <a:r>
              <a:rPr lang="cs-CZ" dirty="0"/>
              <a:t>Izolant musí mít určité vlastnosti:</a:t>
            </a:r>
          </a:p>
        </p:txBody>
      </p:sp>
      <p:pic>
        <p:nvPicPr>
          <p:cNvPr id="4" name="Obrázek 3" descr="11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66728" y="3645024"/>
            <a:ext cx="2158915" cy="2892946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19375" y="3220244"/>
            <a:ext cx="3905250" cy="128587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Vlastnosti izolačních prostředků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Nesmí reagovat s žádným z izolovaných materiálů</a:t>
            </a:r>
          </a:p>
          <a:p>
            <a:r>
              <a:rPr lang="cs-CZ" dirty="0"/>
              <a:t>Účinnost v tenké vrstvě</a:t>
            </a:r>
          </a:p>
          <a:p>
            <a:r>
              <a:rPr lang="cs-CZ" dirty="0"/>
              <a:t>Dobrá zpracovatelnost</a:t>
            </a:r>
          </a:p>
          <a:p>
            <a:r>
              <a:rPr lang="cs-CZ" dirty="0"/>
              <a:t>Stálé izolační vlastnosti</a:t>
            </a:r>
          </a:p>
          <a:p>
            <a:r>
              <a:rPr lang="cs-CZ" dirty="0"/>
              <a:t>Nesmí měnit vlastnosti izolovaných materiálů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Izolace sádra – </a:t>
            </a:r>
            <a:r>
              <a:rPr lang="cs-CZ" dirty="0" err="1"/>
              <a:t>sádra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  1.VODA- </a:t>
            </a:r>
            <a:r>
              <a:rPr lang="cs-CZ" sz="3000" dirty="0"/>
              <a:t> sádrový otisk se před </a:t>
            </a:r>
            <a:r>
              <a:rPr lang="cs-CZ" sz="3000" dirty="0" err="1"/>
              <a:t>vylítím</a:t>
            </a:r>
            <a:r>
              <a:rPr lang="cs-CZ" sz="3000" dirty="0"/>
              <a:t> naizoluje studenou vodou, individuální lžíce a sádra</a:t>
            </a:r>
          </a:p>
          <a:p>
            <a:pPr>
              <a:buNone/>
            </a:pPr>
            <a:r>
              <a:rPr lang="cs-CZ" dirty="0"/>
              <a:t>  2.MÝDLOVÝ ROZTOK</a:t>
            </a:r>
            <a:r>
              <a:rPr lang="cs-CZ" sz="2600" dirty="0"/>
              <a:t>- příprava dvoudílné sádrové formy- kyveta- horní díl se izoluje od spodního roztokem mýdla</a:t>
            </a:r>
          </a:p>
          <a:p>
            <a:pPr>
              <a:buNone/>
            </a:pPr>
            <a:r>
              <a:rPr lang="cs-CZ" dirty="0"/>
              <a:t> 3.ALGINÁTOVÝ LAK- </a:t>
            </a:r>
            <a:r>
              <a:rPr lang="cs-CZ" sz="2600" dirty="0"/>
              <a:t>zhotovení dělených modelů</a:t>
            </a:r>
          </a:p>
          <a:p>
            <a:pPr>
              <a:buNone/>
            </a:pPr>
            <a:r>
              <a:rPr lang="cs-CZ" sz="2600" dirty="0"/>
              <a:t> (lze použít i saponát nebo speciálních prostředků ISO W)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Sádra/Sádra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Izolace obou dílů sádry v kyvetě před lisováním pryskyřičného těsta brání pronikání vodní páry ze sádry do pryskyřičného těsta.</a:t>
            </a:r>
          </a:p>
          <a:p>
            <a:r>
              <a:rPr lang="cs-CZ" dirty="0"/>
              <a:t>Brání možnému průniku volného monomeru do sádry</a:t>
            </a:r>
          </a:p>
          <a:p>
            <a:r>
              <a:rPr lang="cs-CZ" dirty="0" err="1"/>
              <a:t>Zajištuje</a:t>
            </a:r>
            <a:r>
              <a:rPr lang="cs-CZ" dirty="0"/>
              <a:t> hladký povrch náhrady.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Sádra/sádra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Používáme nejčastěji ISODENT- český výrobek</a:t>
            </a:r>
          </a:p>
          <a:p>
            <a:r>
              <a:rPr lang="cs-CZ" i="1" dirty="0"/>
              <a:t>Roztok 0,5-1,5% alginátu ve vodě s přísadami</a:t>
            </a:r>
          </a:p>
          <a:p>
            <a:r>
              <a:rPr lang="cs-CZ" dirty="0"/>
              <a:t>Vzniká vrstvička alginátu vápenatého</a:t>
            </a:r>
          </a:p>
          <a:p>
            <a:r>
              <a:rPr lang="cs-CZ" dirty="0"/>
              <a:t>Nanáší se na čistý,odmaštěný povrch.</a:t>
            </a:r>
          </a:p>
          <a:p>
            <a:r>
              <a:rPr lang="cs-CZ" dirty="0"/>
              <a:t>Roztok se nanáší na model,který je předehřátý na 30-40°C</a:t>
            </a:r>
          </a:p>
          <a:p>
            <a:r>
              <a:rPr lang="cs-CZ" dirty="0" err="1"/>
              <a:t>Naizolovaná</a:t>
            </a:r>
            <a:r>
              <a:rPr lang="cs-CZ" dirty="0"/>
              <a:t> kyveta se musí ihned zpracovat </a:t>
            </a:r>
          </a:p>
          <a:p>
            <a:r>
              <a:rPr lang="cs-CZ" dirty="0"/>
              <a:t>Od izolace musíme uchránit spodní plochy zubů</a:t>
            </a:r>
          </a:p>
          <a:p>
            <a:endParaRPr lang="cs-CZ" i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Sádra/vosk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/>
              <a:t>Tak aby nereagoval modelovací materiál s modelovým.</a:t>
            </a:r>
          </a:p>
          <a:p>
            <a:r>
              <a:rPr lang="cs-CZ" dirty="0"/>
              <a:t>Saponát </a:t>
            </a:r>
          </a:p>
          <a:p>
            <a:r>
              <a:rPr lang="cs-CZ" dirty="0"/>
              <a:t>ISO W</a:t>
            </a:r>
          </a:p>
          <a:p>
            <a:r>
              <a:rPr lang="cs-CZ" dirty="0"/>
              <a:t>Další speciální roztoky a laky</a:t>
            </a:r>
          </a:p>
          <a:p>
            <a:pPr>
              <a:buNone/>
            </a:pPr>
            <a:r>
              <a:rPr lang="cs-CZ" dirty="0"/>
              <a:t>Dříve pokusy s olejem.Olej naleptává vosk, proto se nepoužívá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2208</Words>
  <Application>Microsoft Office PowerPoint</Application>
  <PresentationFormat>Předvádění na obrazovce (4:3)</PresentationFormat>
  <Paragraphs>264</Paragraphs>
  <Slides>41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4" baseType="lpstr">
      <vt:lpstr>Arial</vt:lpstr>
      <vt:lpstr>Calibri</vt:lpstr>
      <vt:lpstr>Motiv sady Office</vt:lpstr>
      <vt:lpstr>Izolační prostředky,brusné a leštící prostředky.</vt:lpstr>
      <vt:lpstr>Izolační prostředky</vt:lpstr>
      <vt:lpstr>Prezentace aplikace PowerPoint</vt:lpstr>
      <vt:lpstr>Prezentace aplikace PowerPoint</vt:lpstr>
      <vt:lpstr>Vlastnosti izolačních prostředků</vt:lpstr>
      <vt:lpstr>Izolace sádra – sádra</vt:lpstr>
      <vt:lpstr>Sádra/Sádra</vt:lpstr>
      <vt:lpstr>Sádra/sádra</vt:lpstr>
      <vt:lpstr>Sádra/vosk</vt:lpstr>
      <vt:lpstr>Prezentace aplikace PowerPoint</vt:lpstr>
      <vt:lpstr>Prezentace aplikace PowerPoint</vt:lpstr>
      <vt:lpstr>Izolace sádra-keramika</vt:lpstr>
      <vt:lpstr>Prezentace aplikace PowerPoint</vt:lpstr>
      <vt:lpstr>Prezentace aplikace PowerPoint</vt:lpstr>
      <vt:lpstr>Brusné a lešticí nástroje</vt:lpstr>
      <vt:lpstr>Prezentace aplikace PowerPoint</vt:lpstr>
      <vt:lpstr>Prezentace aplikace PowerPoint</vt:lpstr>
      <vt:lpstr>Brusné prostředky</vt:lpstr>
      <vt:lpstr>Prezentace aplikace PowerPoint</vt:lpstr>
      <vt:lpstr>Nejčastěji používaná abraziva</vt:lpstr>
      <vt:lpstr>Prezentace aplikace PowerPoint</vt:lpstr>
      <vt:lpstr>Prezentace aplikace PowerPoint</vt:lpstr>
      <vt:lpstr>Prezentace aplikace PowerPoint</vt:lpstr>
      <vt:lpstr>Lešticí přípravky</vt:lpstr>
      <vt:lpstr>Leštění </vt:lpstr>
      <vt:lpstr>Brusné a leštící nástroje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Elektrická  leštička </vt:lpstr>
      <vt:lpstr>Elektrická rychloběžná bruska </vt:lpstr>
      <vt:lpstr>Koncept leštění kompozit</vt:lpstr>
      <vt:lpstr>Leštící koncept</vt:lpstr>
      <vt:lpstr>Opakování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Izolační prostředky,brusné a leštící prostředky.</dc:title>
  <dc:creator>Thomas</dc:creator>
  <cp:lastModifiedBy>Tomáš Slavíček</cp:lastModifiedBy>
  <cp:revision>40</cp:revision>
  <dcterms:created xsi:type="dcterms:W3CDTF">2011-03-22T19:05:19Z</dcterms:created>
  <dcterms:modified xsi:type="dcterms:W3CDTF">2023-03-29T09:22:40Z</dcterms:modified>
</cp:coreProperties>
</file>