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302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82" r:id="rId43"/>
    <p:sldId id="297" r:id="rId44"/>
    <p:sldId id="298" r:id="rId45"/>
    <p:sldId id="299" r:id="rId46"/>
    <p:sldId id="300" r:id="rId47"/>
    <p:sldId id="301" r:id="rId4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Times New Roman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Times New Roman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Times New Roman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Times New Roman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Times New Roman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Times New Roman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Times New Roman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Times New Roman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Times New Roman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CC99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CC99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6"/>
  </p:normalViewPr>
  <p:slideViewPr>
    <p:cSldViewPr snapToGrid="0" snapToObjects="1">
      <p:cViewPr varScale="1">
        <p:scale>
          <a:sx n="48" d="100"/>
          <a:sy n="48" d="100"/>
        </p:scale>
        <p:origin x="730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690B88-FDAE-4F89-BE62-3AD05EB4030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64297FF-07B7-4AC7-8762-C8062546470A}">
      <dgm:prSet/>
      <dgm:spPr/>
      <dgm:t>
        <a:bodyPr/>
        <a:lstStyle/>
        <a:p>
          <a:r>
            <a:rPr lang="en-US" b="0" i="0" baseline="0"/>
            <a:t>Tvárnost:</a:t>
          </a:r>
          <a:endParaRPr lang="en-US"/>
        </a:p>
      </dgm:t>
    </dgm:pt>
    <dgm:pt modelId="{FCDB329C-0F43-463D-9D67-050B07014484}" type="parTrans" cxnId="{6EE2CCCF-D887-4919-8412-A38A886DF13A}">
      <dgm:prSet/>
      <dgm:spPr/>
      <dgm:t>
        <a:bodyPr/>
        <a:lstStyle/>
        <a:p>
          <a:endParaRPr lang="en-US"/>
        </a:p>
      </dgm:t>
    </dgm:pt>
    <dgm:pt modelId="{FE7037F8-EB6D-4268-9234-BA578663A562}" type="sibTrans" cxnId="{6EE2CCCF-D887-4919-8412-A38A886DF13A}">
      <dgm:prSet/>
      <dgm:spPr/>
      <dgm:t>
        <a:bodyPr/>
        <a:lstStyle/>
        <a:p>
          <a:endParaRPr lang="en-US"/>
        </a:p>
      </dgm:t>
    </dgm:pt>
    <dgm:pt modelId="{477C1413-9251-4C23-8595-0BF8A5219E89}">
      <dgm:prSet/>
      <dgm:spPr/>
      <dgm:t>
        <a:bodyPr/>
        <a:lstStyle/>
        <a:p>
          <a:r>
            <a:rPr lang="en-US" b="0" i="0" baseline="0"/>
            <a:t>Válcování –plech</a:t>
          </a:r>
          <a:r>
            <a:rPr lang="cs-CZ" b="0" i="0" baseline="0"/>
            <a:t> (</a:t>
          </a:r>
          <a:r>
            <a:rPr lang="cs-CZ" b="0" i="1" baseline="0"/>
            <a:t>1 g Au = 1m2 folie)</a:t>
          </a:r>
          <a:endParaRPr lang="en-US"/>
        </a:p>
      </dgm:t>
    </dgm:pt>
    <dgm:pt modelId="{F63D4A0E-2BFE-4BFF-A8DA-D14876692E9B}" type="parTrans" cxnId="{070FB2A3-F659-4995-A452-81453380552C}">
      <dgm:prSet/>
      <dgm:spPr/>
      <dgm:t>
        <a:bodyPr/>
        <a:lstStyle/>
        <a:p>
          <a:endParaRPr lang="en-US"/>
        </a:p>
      </dgm:t>
    </dgm:pt>
    <dgm:pt modelId="{61F82ADB-3351-4B1B-8F99-3B30C0EB5935}" type="sibTrans" cxnId="{070FB2A3-F659-4995-A452-81453380552C}">
      <dgm:prSet/>
      <dgm:spPr/>
      <dgm:t>
        <a:bodyPr/>
        <a:lstStyle/>
        <a:p>
          <a:endParaRPr lang="en-US"/>
        </a:p>
      </dgm:t>
    </dgm:pt>
    <dgm:pt modelId="{DF28E85D-DEF5-404F-8D31-D2791DFA186A}">
      <dgm:prSet/>
      <dgm:spPr/>
      <dgm:t>
        <a:bodyPr/>
        <a:lstStyle/>
        <a:p>
          <a:r>
            <a:rPr lang="en-US" b="0" i="0" baseline="0"/>
            <a:t>Tažení- (</a:t>
          </a:r>
          <a:r>
            <a:rPr lang="en-US" b="0" i="1" baseline="0"/>
            <a:t>1 g Au = </a:t>
          </a:r>
          <a:r>
            <a:rPr lang="cs-CZ" b="0" i="1" baseline="0"/>
            <a:t>3,4</a:t>
          </a:r>
          <a:r>
            <a:rPr lang="en-US" b="0" i="1" baseline="0"/>
            <a:t> km dlouhá nit)</a:t>
          </a:r>
          <a:endParaRPr lang="en-US"/>
        </a:p>
      </dgm:t>
    </dgm:pt>
    <dgm:pt modelId="{B0435D77-38FE-4809-B3C5-07E32DD0E71E}" type="parTrans" cxnId="{BA0E5466-8122-4177-9A5F-D27F3D502B39}">
      <dgm:prSet/>
      <dgm:spPr/>
      <dgm:t>
        <a:bodyPr/>
        <a:lstStyle/>
        <a:p>
          <a:endParaRPr lang="en-US"/>
        </a:p>
      </dgm:t>
    </dgm:pt>
    <dgm:pt modelId="{3478D40E-5362-4268-B825-16A065CD84DD}" type="sibTrans" cxnId="{BA0E5466-8122-4177-9A5F-D27F3D502B39}">
      <dgm:prSet/>
      <dgm:spPr/>
      <dgm:t>
        <a:bodyPr/>
        <a:lstStyle/>
        <a:p>
          <a:endParaRPr lang="en-US"/>
        </a:p>
      </dgm:t>
    </dgm:pt>
    <dgm:pt modelId="{498385D5-9283-407A-B92B-A32EC09232AD}">
      <dgm:prSet/>
      <dgm:spPr/>
      <dgm:t>
        <a:bodyPr/>
        <a:lstStyle/>
        <a:p>
          <a:r>
            <a:rPr lang="en-US" b="0" i="0" baseline="0"/>
            <a:t>Kování</a:t>
          </a:r>
          <a:endParaRPr lang="en-US"/>
        </a:p>
      </dgm:t>
    </dgm:pt>
    <dgm:pt modelId="{B18903C1-2F2E-4B74-B524-8767439DCC3F}" type="parTrans" cxnId="{CAD3C86C-BB34-4542-A607-0530054432EF}">
      <dgm:prSet/>
      <dgm:spPr/>
      <dgm:t>
        <a:bodyPr/>
        <a:lstStyle/>
        <a:p>
          <a:endParaRPr lang="en-US"/>
        </a:p>
      </dgm:t>
    </dgm:pt>
    <dgm:pt modelId="{15AC65AA-B170-41A0-AFCB-2956DD49AAA5}" type="sibTrans" cxnId="{CAD3C86C-BB34-4542-A607-0530054432EF}">
      <dgm:prSet/>
      <dgm:spPr/>
      <dgm:t>
        <a:bodyPr/>
        <a:lstStyle/>
        <a:p>
          <a:endParaRPr lang="en-US"/>
        </a:p>
      </dgm:t>
    </dgm:pt>
    <dgm:pt modelId="{6B30B199-D4A9-4BAC-B73D-597401883269}">
      <dgm:prSet/>
      <dgm:spPr/>
      <dgm:t>
        <a:bodyPr/>
        <a:lstStyle/>
        <a:p>
          <a:r>
            <a:rPr lang="en-US" b="0" i="0" baseline="0"/>
            <a:t>Ražení</a:t>
          </a:r>
          <a:endParaRPr lang="en-US"/>
        </a:p>
      </dgm:t>
    </dgm:pt>
    <dgm:pt modelId="{FF1A4153-A508-44B1-9AB4-06E5C5F525BD}" type="parTrans" cxnId="{9A628542-C70F-43C6-878E-3C420B382850}">
      <dgm:prSet/>
      <dgm:spPr/>
      <dgm:t>
        <a:bodyPr/>
        <a:lstStyle/>
        <a:p>
          <a:endParaRPr lang="en-US"/>
        </a:p>
      </dgm:t>
    </dgm:pt>
    <dgm:pt modelId="{F7EA1A40-B250-403D-A6CB-0430DFCE1715}" type="sibTrans" cxnId="{9A628542-C70F-43C6-878E-3C420B382850}">
      <dgm:prSet/>
      <dgm:spPr/>
      <dgm:t>
        <a:bodyPr/>
        <a:lstStyle/>
        <a:p>
          <a:endParaRPr lang="en-US"/>
        </a:p>
      </dgm:t>
    </dgm:pt>
    <dgm:pt modelId="{0A60BA85-6F22-4FE6-99ED-B4D68638F027}">
      <dgm:prSet/>
      <dgm:spPr/>
      <dgm:t>
        <a:bodyPr/>
        <a:lstStyle/>
        <a:p>
          <a:r>
            <a:rPr lang="en-US" b="0" i="0" baseline="0"/>
            <a:t>Pohlcování plynů </a:t>
          </a:r>
          <a:endParaRPr lang="en-US"/>
        </a:p>
      </dgm:t>
    </dgm:pt>
    <dgm:pt modelId="{A46B82D3-E396-4838-8646-5429F4CACA20}" type="parTrans" cxnId="{51F30766-2071-4BB3-AE44-7DE51BB11A06}">
      <dgm:prSet/>
      <dgm:spPr/>
      <dgm:t>
        <a:bodyPr/>
        <a:lstStyle/>
        <a:p>
          <a:endParaRPr lang="en-US"/>
        </a:p>
      </dgm:t>
    </dgm:pt>
    <dgm:pt modelId="{1EB09B76-D170-49AB-99E6-1789F1E1D839}" type="sibTrans" cxnId="{51F30766-2071-4BB3-AE44-7DE51BB11A06}">
      <dgm:prSet/>
      <dgm:spPr/>
      <dgm:t>
        <a:bodyPr/>
        <a:lstStyle/>
        <a:p>
          <a:endParaRPr lang="en-US"/>
        </a:p>
      </dgm:t>
    </dgm:pt>
    <dgm:pt modelId="{D5155863-3B4C-4CBA-8B2A-0EA35C5EC6CC}">
      <dgm:prSet/>
      <dgm:spPr/>
      <dgm:t>
        <a:bodyPr/>
        <a:lstStyle/>
        <a:p>
          <a:r>
            <a:rPr lang="en-US" b="0" i="0" baseline="0"/>
            <a:t>Některé schopnost měnit své mechanické vl.</a:t>
          </a:r>
          <a:endParaRPr lang="en-US"/>
        </a:p>
      </dgm:t>
    </dgm:pt>
    <dgm:pt modelId="{B311948C-F54C-4FC5-9BB2-9A4C839E2CF0}" type="parTrans" cxnId="{5E7F7429-4F9E-48C5-9FCC-274A03EE51FB}">
      <dgm:prSet/>
      <dgm:spPr/>
      <dgm:t>
        <a:bodyPr/>
        <a:lstStyle/>
        <a:p>
          <a:endParaRPr lang="en-US"/>
        </a:p>
      </dgm:t>
    </dgm:pt>
    <dgm:pt modelId="{C8540F12-DBC3-4286-8066-B81225951E9A}" type="sibTrans" cxnId="{5E7F7429-4F9E-48C5-9FCC-274A03EE51FB}">
      <dgm:prSet/>
      <dgm:spPr/>
      <dgm:t>
        <a:bodyPr/>
        <a:lstStyle/>
        <a:p>
          <a:endParaRPr lang="en-US"/>
        </a:p>
      </dgm:t>
    </dgm:pt>
    <dgm:pt modelId="{BE440D61-2435-485F-94BF-45B92F556E78}">
      <dgm:prSet/>
      <dgm:spPr/>
      <dgm:t>
        <a:bodyPr/>
        <a:lstStyle/>
        <a:p>
          <a:r>
            <a:rPr lang="en-US" b="0" i="0" baseline="0"/>
            <a:t>(</a:t>
          </a:r>
          <a:r>
            <a:rPr lang="en-US" b="0" i="1" baseline="0"/>
            <a:t>kalení oceli)</a:t>
          </a:r>
          <a:endParaRPr lang="en-US"/>
        </a:p>
      </dgm:t>
    </dgm:pt>
    <dgm:pt modelId="{8C3FD44A-CA7F-4EF0-84A9-144B0DBDA346}" type="parTrans" cxnId="{E7AB01BA-54B7-4B62-8772-0F4CB6546727}">
      <dgm:prSet/>
      <dgm:spPr/>
      <dgm:t>
        <a:bodyPr/>
        <a:lstStyle/>
        <a:p>
          <a:endParaRPr lang="en-US"/>
        </a:p>
      </dgm:t>
    </dgm:pt>
    <dgm:pt modelId="{55207C06-8B4A-407A-9C7D-A939048C8D37}" type="sibTrans" cxnId="{E7AB01BA-54B7-4B62-8772-0F4CB6546727}">
      <dgm:prSet/>
      <dgm:spPr/>
      <dgm:t>
        <a:bodyPr/>
        <a:lstStyle/>
        <a:p>
          <a:endParaRPr lang="en-US"/>
        </a:p>
      </dgm:t>
    </dgm:pt>
    <dgm:pt modelId="{E2CDF1F5-8B74-4403-852B-09DCC25FA3D3}">
      <dgm:prSet/>
      <dgm:spPr/>
      <dgm:t>
        <a:bodyPr/>
        <a:lstStyle/>
        <a:p>
          <a:r>
            <a:rPr lang="en-US" b="0" i="0" baseline="0"/>
            <a:t>Tepelná roztažnost</a:t>
          </a:r>
          <a:endParaRPr lang="en-US"/>
        </a:p>
      </dgm:t>
    </dgm:pt>
    <dgm:pt modelId="{3554D796-D22A-4371-B624-AD439D516077}" type="parTrans" cxnId="{3494F4CA-2A0D-45B4-8455-756B639005B9}">
      <dgm:prSet/>
      <dgm:spPr/>
      <dgm:t>
        <a:bodyPr/>
        <a:lstStyle/>
        <a:p>
          <a:endParaRPr lang="en-US"/>
        </a:p>
      </dgm:t>
    </dgm:pt>
    <dgm:pt modelId="{F52112E8-6670-4A4A-9E14-BA3223E86E20}" type="sibTrans" cxnId="{3494F4CA-2A0D-45B4-8455-756B639005B9}">
      <dgm:prSet/>
      <dgm:spPr/>
      <dgm:t>
        <a:bodyPr/>
        <a:lstStyle/>
        <a:p>
          <a:endParaRPr lang="en-US"/>
        </a:p>
      </dgm:t>
    </dgm:pt>
    <dgm:pt modelId="{5CB9353E-7D25-7D4E-A865-AA557B6EC490}" type="pres">
      <dgm:prSet presAssocID="{EA690B88-FDAE-4F89-BE62-3AD05EB40306}" presName="linear" presStyleCnt="0">
        <dgm:presLayoutVars>
          <dgm:animLvl val="lvl"/>
          <dgm:resizeHandles val="exact"/>
        </dgm:presLayoutVars>
      </dgm:prSet>
      <dgm:spPr/>
    </dgm:pt>
    <dgm:pt modelId="{93AD6BD8-1B87-B94C-A4F5-BAD308C36709}" type="pres">
      <dgm:prSet presAssocID="{E64297FF-07B7-4AC7-8762-C8062546470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B12C1E9-D7F3-F946-9A59-0EF6977E36DD}" type="pres">
      <dgm:prSet presAssocID="{E64297FF-07B7-4AC7-8762-C8062546470A}" presName="childText" presStyleLbl="revTx" presStyleIdx="0" presStyleCnt="2">
        <dgm:presLayoutVars>
          <dgm:bulletEnabled val="1"/>
        </dgm:presLayoutVars>
      </dgm:prSet>
      <dgm:spPr/>
    </dgm:pt>
    <dgm:pt modelId="{473F0E70-F7BC-B64B-A92A-657727CEEDB2}" type="pres">
      <dgm:prSet presAssocID="{0A60BA85-6F22-4FE6-99ED-B4D68638F02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CE126E7-6162-A74B-911E-F99AD88E8610}" type="pres">
      <dgm:prSet presAssocID="{1EB09B76-D170-49AB-99E6-1789F1E1D839}" presName="spacer" presStyleCnt="0"/>
      <dgm:spPr/>
    </dgm:pt>
    <dgm:pt modelId="{DAB2CD4A-A43D-2842-A35D-043B0CA11F98}" type="pres">
      <dgm:prSet presAssocID="{D5155863-3B4C-4CBA-8B2A-0EA35C5EC6C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B436E43-2693-084D-BB1E-45E86C1CBA04}" type="pres">
      <dgm:prSet presAssocID="{D5155863-3B4C-4CBA-8B2A-0EA35C5EC6CC}" presName="childText" presStyleLbl="revTx" presStyleIdx="1" presStyleCnt="2">
        <dgm:presLayoutVars>
          <dgm:bulletEnabled val="1"/>
        </dgm:presLayoutVars>
      </dgm:prSet>
      <dgm:spPr/>
    </dgm:pt>
    <dgm:pt modelId="{42330EEC-8943-C54C-ADDC-0541A39B82BE}" type="pres">
      <dgm:prSet presAssocID="{E2CDF1F5-8B74-4403-852B-09DCC25FA3D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92F4908-323D-1742-A254-94679BB914F6}" type="presOf" srcId="{BE440D61-2435-485F-94BF-45B92F556E78}" destId="{AB436E43-2693-084D-BB1E-45E86C1CBA04}" srcOrd="0" destOrd="0" presId="urn:microsoft.com/office/officeart/2005/8/layout/vList2"/>
    <dgm:cxn modelId="{AD6AF515-D39E-2244-A1B7-333581072934}" type="presOf" srcId="{498385D5-9283-407A-B92B-A32EC09232AD}" destId="{9B12C1E9-D7F3-F946-9A59-0EF6977E36DD}" srcOrd="0" destOrd="2" presId="urn:microsoft.com/office/officeart/2005/8/layout/vList2"/>
    <dgm:cxn modelId="{5E7F7429-4F9E-48C5-9FCC-274A03EE51FB}" srcId="{EA690B88-FDAE-4F89-BE62-3AD05EB40306}" destId="{D5155863-3B4C-4CBA-8B2A-0EA35C5EC6CC}" srcOrd="2" destOrd="0" parTransId="{B311948C-F54C-4FC5-9BB2-9A4C839E2CF0}" sibTransId="{C8540F12-DBC3-4286-8066-B81225951E9A}"/>
    <dgm:cxn modelId="{C9D79E60-0F00-1049-A82B-F19149A3688F}" type="presOf" srcId="{E2CDF1F5-8B74-4403-852B-09DCC25FA3D3}" destId="{42330EEC-8943-C54C-ADDC-0541A39B82BE}" srcOrd="0" destOrd="0" presId="urn:microsoft.com/office/officeart/2005/8/layout/vList2"/>
    <dgm:cxn modelId="{9A628542-C70F-43C6-878E-3C420B382850}" srcId="{E64297FF-07B7-4AC7-8762-C8062546470A}" destId="{6B30B199-D4A9-4BAC-B73D-597401883269}" srcOrd="3" destOrd="0" parTransId="{FF1A4153-A508-44B1-9AB4-06E5C5F525BD}" sibTransId="{F7EA1A40-B250-403D-A6CB-0430DFCE1715}"/>
    <dgm:cxn modelId="{85129043-B543-C54D-8491-62833E54771C}" type="presOf" srcId="{EA690B88-FDAE-4F89-BE62-3AD05EB40306}" destId="{5CB9353E-7D25-7D4E-A865-AA557B6EC490}" srcOrd="0" destOrd="0" presId="urn:microsoft.com/office/officeart/2005/8/layout/vList2"/>
    <dgm:cxn modelId="{51F30766-2071-4BB3-AE44-7DE51BB11A06}" srcId="{EA690B88-FDAE-4F89-BE62-3AD05EB40306}" destId="{0A60BA85-6F22-4FE6-99ED-B4D68638F027}" srcOrd="1" destOrd="0" parTransId="{A46B82D3-E396-4838-8646-5429F4CACA20}" sibTransId="{1EB09B76-D170-49AB-99E6-1789F1E1D839}"/>
    <dgm:cxn modelId="{BA0E5466-8122-4177-9A5F-D27F3D502B39}" srcId="{E64297FF-07B7-4AC7-8762-C8062546470A}" destId="{DF28E85D-DEF5-404F-8D31-D2791DFA186A}" srcOrd="1" destOrd="0" parTransId="{B0435D77-38FE-4809-B3C5-07E32DD0E71E}" sibTransId="{3478D40E-5362-4268-B825-16A065CD84DD}"/>
    <dgm:cxn modelId="{C002E648-797B-1B42-9FE3-803EA7085D3F}" type="presOf" srcId="{D5155863-3B4C-4CBA-8B2A-0EA35C5EC6CC}" destId="{DAB2CD4A-A43D-2842-A35D-043B0CA11F98}" srcOrd="0" destOrd="0" presId="urn:microsoft.com/office/officeart/2005/8/layout/vList2"/>
    <dgm:cxn modelId="{CAD3C86C-BB34-4542-A607-0530054432EF}" srcId="{E64297FF-07B7-4AC7-8762-C8062546470A}" destId="{498385D5-9283-407A-B92B-A32EC09232AD}" srcOrd="2" destOrd="0" parTransId="{B18903C1-2F2E-4B74-B524-8767439DCC3F}" sibTransId="{15AC65AA-B170-41A0-AFCB-2956DD49AAA5}"/>
    <dgm:cxn modelId="{322ECB79-5A0B-1647-93C2-F7598B9B9341}" type="presOf" srcId="{DF28E85D-DEF5-404F-8D31-D2791DFA186A}" destId="{9B12C1E9-D7F3-F946-9A59-0EF6977E36DD}" srcOrd="0" destOrd="1" presId="urn:microsoft.com/office/officeart/2005/8/layout/vList2"/>
    <dgm:cxn modelId="{8893A97F-2191-9A48-8D8B-6E15CEBEB591}" type="presOf" srcId="{E64297FF-07B7-4AC7-8762-C8062546470A}" destId="{93AD6BD8-1B87-B94C-A4F5-BAD308C36709}" srcOrd="0" destOrd="0" presId="urn:microsoft.com/office/officeart/2005/8/layout/vList2"/>
    <dgm:cxn modelId="{ED87F392-9FA8-C648-9F18-A1A359C72DD6}" type="presOf" srcId="{6B30B199-D4A9-4BAC-B73D-597401883269}" destId="{9B12C1E9-D7F3-F946-9A59-0EF6977E36DD}" srcOrd="0" destOrd="3" presId="urn:microsoft.com/office/officeart/2005/8/layout/vList2"/>
    <dgm:cxn modelId="{070FB2A3-F659-4995-A452-81453380552C}" srcId="{E64297FF-07B7-4AC7-8762-C8062546470A}" destId="{477C1413-9251-4C23-8595-0BF8A5219E89}" srcOrd="0" destOrd="0" parTransId="{F63D4A0E-2BFE-4BFF-A8DA-D14876692E9B}" sibTransId="{61F82ADB-3351-4B1B-8F99-3B30C0EB5935}"/>
    <dgm:cxn modelId="{E7AB01BA-54B7-4B62-8772-0F4CB6546727}" srcId="{D5155863-3B4C-4CBA-8B2A-0EA35C5EC6CC}" destId="{BE440D61-2435-485F-94BF-45B92F556E78}" srcOrd="0" destOrd="0" parTransId="{8C3FD44A-CA7F-4EF0-84A9-144B0DBDA346}" sibTransId="{55207C06-8B4A-407A-9C7D-A939048C8D37}"/>
    <dgm:cxn modelId="{3494F4CA-2A0D-45B4-8455-756B639005B9}" srcId="{EA690B88-FDAE-4F89-BE62-3AD05EB40306}" destId="{E2CDF1F5-8B74-4403-852B-09DCC25FA3D3}" srcOrd="3" destOrd="0" parTransId="{3554D796-D22A-4371-B624-AD439D516077}" sibTransId="{F52112E8-6670-4A4A-9E14-BA3223E86E20}"/>
    <dgm:cxn modelId="{6EE2CCCF-D887-4919-8412-A38A886DF13A}" srcId="{EA690B88-FDAE-4F89-BE62-3AD05EB40306}" destId="{E64297FF-07B7-4AC7-8762-C8062546470A}" srcOrd="0" destOrd="0" parTransId="{FCDB329C-0F43-463D-9D67-050B07014484}" sibTransId="{FE7037F8-EB6D-4268-9234-BA578663A562}"/>
    <dgm:cxn modelId="{E53B6BE1-7A9A-E34E-AD67-19CA48709299}" type="presOf" srcId="{0A60BA85-6F22-4FE6-99ED-B4D68638F027}" destId="{473F0E70-F7BC-B64B-A92A-657727CEEDB2}" srcOrd="0" destOrd="0" presId="urn:microsoft.com/office/officeart/2005/8/layout/vList2"/>
    <dgm:cxn modelId="{90FD38FC-1834-244E-B239-5954EE68EEA3}" type="presOf" srcId="{477C1413-9251-4C23-8595-0BF8A5219E89}" destId="{9B12C1E9-D7F3-F946-9A59-0EF6977E36DD}" srcOrd="0" destOrd="0" presId="urn:microsoft.com/office/officeart/2005/8/layout/vList2"/>
    <dgm:cxn modelId="{607256F4-7A2A-294E-8827-EAD21844517A}" type="presParOf" srcId="{5CB9353E-7D25-7D4E-A865-AA557B6EC490}" destId="{93AD6BD8-1B87-B94C-A4F5-BAD308C36709}" srcOrd="0" destOrd="0" presId="urn:microsoft.com/office/officeart/2005/8/layout/vList2"/>
    <dgm:cxn modelId="{9EAD425A-100D-1B40-A1AD-E9225B4A4263}" type="presParOf" srcId="{5CB9353E-7D25-7D4E-A865-AA557B6EC490}" destId="{9B12C1E9-D7F3-F946-9A59-0EF6977E36DD}" srcOrd="1" destOrd="0" presId="urn:microsoft.com/office/officeart/2005/8/layout/vList2"/>
    <dgm:cxn modelId="{90BAC139-60B3-DE49-A573-71F9C3F237B3}" type="presParOf" srcId="{5CB9353E-7D25-7D4E-A865-AA557B6EC490}" destId="{473F0E70-F7BC-B64B-A92A-657727CEEDB2}" srcOrd="2" destOrd="0" presId="urn:microsoft.com/office/officeart/2005/8/layout/vList2"/>
    <dgm:cxn modelId="{6EC7BBC7-1FAC-3741-84DF-9DDF8FCBDC24}" type="presParOf" srcId="{5CB9353E-7D25-7D4E-A865-AA557B6EC490}" destId="{ACE126E7-6162-A74B-911E-F99AD88E8610}" srcOrd="3" destOrd="0" presId="urn:microsoft.com/office/officeart/2005/8/layout/vList2"/>
    <dgm:cxn modelId="{81EB8EAF-6D1C-B140-A165-71BCA76329B8}" type="presParOf" srcId="{5CB9353E-7D25-7D4E-A865-AA557B6EC490}" destId="{DAB2CD4A-A43D-2842-A35D-043B0CA11F98}" srcOrd="4" destOrd="0" presId="urn:microsoft.com/office/officeart/2005/8/layout/vList2"/>
    <dgm:cxn modelId="{309A5470-9955-3C4A-A403-63C53C140ED8}" type="presParOf" srcId="{5CB9353E-7D25-7D4E-A865-AA557B6EC490}" destId="{AB436E43-2693-084D-BB1E-45E86C1CBA04}" srcOrd="5" destOrd="0" presId="urn:microsoft.com/office/officeart/2005/8/layout/vList2"/>
    <dgm:cxn modelId="{230FB7FC-49B6-A54B-9BD1-94B7DC964B7C}" type="presParOf" srcId="{5CB9353E-7D25-7D4E-A865-AA557B6EC490}" destId="{42330EEC-8943-C54C-ADDC-0541A39B82B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A4631D-8392-4686-9F2E-03ADB9D698E2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7D9028B9-6990-4ED7-939D-377940A9E97E}">
      <dgm:prSet/>
      <dgm:spPr/>
      <dgm:t>
        <a:bodyPr/>
        <a:lstStyle/>
        <a:p>
          <a:r>
            <a:rPr lang="en-US" b="0" i="0" baseline="0"/>
            <a:t>Proces změny stavu skupenství z pevného na tekutý</a:t>
          </a:r>
          <a:endParaRPr lang="en-US"/>
        </a:p>
      </dgm:t>
    </dgm:pt>
    <dgm:pt modelId="{8C36371D-FBD2-43E0-9BA3-DDA39AD7876F}" type="parTrans" cxnId="{A6F6FAB7-7BDC-401A-A30A-E3374DC9D5B5}">
      <dgm:prSet/>
      <dgm:spPr/>
      <dgm:t>
        <a:bodyPr/>
        <a:lstStyle/>
        <a:p>
          <a:endParaRPr lang="en-US"/>
        </a:p>
      </dgm:t>
    </dgm:pt>
    <dgm:pt modelId="{B33232AB-97BB-4B8C-9953-BCE6ECA6604A}" type="sibTrans" cxnId="{A6F6FAB7-7BDC-401A-A30A-E3374DC9D5B5}">
      <dgm:prSet/>
      <dgm:spPr/>
      <dgm:t>
        <a:bodyPr/>
        <a:lstStyle/>
        <a:p>
          <a:endParaRPr lang="en-US"/>
        </a:p>
      </dgm:t>
    </dgm:pt>
    <dgm:pt modelId="{8BBB3A8A-58E6-4C7D-827A-C9C91E5AF403}">
      <dgm:prSet/>
      <dgm:spPr/>
      <dgm:t>
        <a:bodyPr/>
        <a:lstStyle/>
        <a:p>
          <a:r>
            <a:rPr lang="en-US" b="0" i="0" baseline="0"/>
            <a:t>Dochází k rozrušení krystalické struktury vlivem zvýšené teploty</a:t>
          </a:r>
          <a:endParaRPr lang="en-US"/>
        </a:p>
      </dgm:t>
    </dgm:pt>
    <dgm:pt modelId="{6D4D5CC7-4429-4971-9845-AD502456CCC0}" type="parTrans" cxnId="{1517ACB0-36FA-49A2-B199-27E2946877D9}">
      <dgm:prSet/>
      <dgm:spPr/>
      <dgm:t>
        <a:bodyPr/>
        <a:lstStyle/>
        <a:p>
          <a:endParaRPr lang="en-US"/>
        </a:p>
      </dgm:t>
    </dgm:pt>
    <dgm:pt modelId="{8808EB33-9FDC-4FCE-839B-94A55FB42915}" type="sibTrans" cxnId="{1517ACB0-36FA-49A2-B199-27E2946877D9}">
      <dgm:prSet/>
      <dgm:spPr/>
      <dgm:t>
        <a:bodyPr/>
        <a:lstStyle/>
        <a:p>
          <a:endParaRPr lang="en-US"/>
        </a:p>
      </dgm:t>
    </dgm:pt>
    <dgm:pt modelId="{FD7B4129-82FD-4D64-A60F-24B65132BB0D}">
      <dgm:prSet/>
      <dgm:spPr/>
      <dgm:t>
        <a:bodyPr/>
        <a:lstStyle/>
        <a:p>
          <a:r>
            <a:rPr lang="en-US" b="0" i="0" baseline="0"/>
            <a:t>Každý kov = jiná Tt a Tv.</a:t>
          </a:r>
          <a:endParaRPr lang="en-US"/>
        </a:p>
      </dgm:t>
    </dgm:pt>
    <dgm:pt modelId="{1C80957A-5705-4479-A963-FDC0BDF526E6}" type="parTrans" cxnId="{8D3FA0EF-194A-4FDB-9BD5-BDA2191E21A9}">
      <dgm:prSet/>
      <dgm:spPr/>
      <dgm:t>
        <a:bodyPr/>
        <a:lstStyle/>
        <a:p>
          <a:endParaRPr lang="en-US"/>
        </a:p>
      </dgm:t>
    </dgm:pt>
    <dgm:pt modelId="{61ABFF4F-8291-46A1-A0DC-607ED8CDB0E4}" type="sibTrans" cxnId="{8D3FA0EF-194A-4FDB-9BD5-BDA2191E21A9}">
      <dgm:prSet/>
      <dgm:spPr/>
      <dgm:t>
        <a:bodyPr/>
        <a:lstStyle/>
        <a:p>
          <a:endParaRPr lang="en-US"/>
        </a:p>
      </dgm:t>
    </dgm:pt>
    <dgm:pt modelId="{B3A2AE6E-8751-49C4-A5A7-97FD4FF41CEB}">
      <dgm:prSet/>
      <dgm:spPr/>
      <dgm:t>
        <a:bodyPr/>
        <a:lstStyle/>
        <a:p>
          <a:r>
            <a:rPr lang="en-US" b="0" i="0" baseline="0" dirty="0"/>
            <a:t>V </a:t>
          </a:r>
          <a:r>
            <a:rPr lang="en-US" b="0" i="0" baseline="0" dirty="0" err="1"/>
            <a:t>protetice</a:t>
          </a:r>
          <a:r>
            <a:rPr lang="en-US" b="0" i="0" baseline="0" dirty="0"/>
            <a:t> se </a:t>
          </a:r>
          <a:r>
            <a:rPr lang="en-US" b="0" i="0" baseline="0" dirty="0" err="1"/>
            <a:t>užívají</a:t>
          </a:r>
          <a:r>
            <a:rPr lang="en-US" b="0" i="0" baseline="0" dirty="0"/>
            <a:t>: </a:t>
          </a:r>
          <a:r>
            <a:rPr lang="en-US" b="0" i="0" baseline="0" dirty="0" err="1"/>
            <a:t>vysokotavitelné</a:t>
          </a:r>
          <a:r>
            <a:rPr lang="en-US" b="0" i="0" baseline="0" dirty="0"/>
            <a:t>/ </a:t>
          </a:r>
          <a:r>
            <a:rPr lang="en-US" b="0" i="0" baseline="0" dirty="0" err="1"/>
            <a:t>nízkotavitelné</a:t>
          </a:r>
          <a:r>
            <a:rPr lang="en-US" b="0" i="0" baseline="0" dirty="0"/>
            <a:t> </a:t>
          </a:r>
          <a:r>
            <a:rPr lang="en-US" b="0" i="0" baseline="0" dirty="0" err="1"/>
            <a:t>slitiny</a:t>
          </a:r>
          <a:endParaRPr lang="en-US" dirty="0"/>
        </a:p>
      </dgm:t>
    </dgm:pt>
    <dgm:pt modelId="{BFCE6DD9-2884-4D8A-A908-660CC02E82F1}" type="parTrans" cxnId="{0270DF06-89C1-43E0-A4CB-23DFD81410B4}">
      <dgm:prSet/>
      <dgm:spPr/>
      <dgm:t>
        <a:bodyPr/>
        <a:lstStyle/>
        <a:p>
          <a:endParaRPr lang="en-US"/>
        </a:p>
      </dgm:t>
    </dgm:pt>
    <dgm:pt modelId="{4753EA98-3CFA-4368-8E05-9DAFE1FC7678}" type="sibTrans" cxnId="{0270DF06-89C1-43E0-A4CB-23DFD81410B4}">
      <dgm:prSet/>
      <dgm:spPr/>
      <dgm:t>
        <a:bodyPr/>
        <a:lstStyle/>
        <a:p>
          <a:endParaRPr lang="en-US"/>
        </a:p>
      </dgm:t>
    </dgm:pt>
    <dgm:pt modelId="{6268779B-73E0-416D-BE28-A9C697449806}">
      <dgm:prSet/>
      <dgm:spPr/>
      <dgm:t>
        <a:bodyPr/>
        <a:lstStyle/>
        <a:p>
          <a:endParaRPr lang="en-US" dirty="0"/>
        </a:p>
      </dgm:t>
    </dgm:pt>
    <dgm:pt modelId="{2ECD5A81-C7B0-46FB-B6B9-06413F23DEC0}" type="parTrans" cxnId="{370B27DE-8EF4-41EA-AC81-05FB7186ABFF}">
      <dgm:prSet/>
      <dgm:spPr/>
      <dgm:t>
        <a:bodyPr/>
        <a:lstStyle/>
        <a:p>
          <a:endParaRPr lang="en-US"/>
        </a:p>
      </dgm:t>
    </dgm:pt>
    <dgm:pt modelId="{261AA8CC-2DBE-457F-8019-C9E2B6B72CE7}" type="sibTrans" cxnId="{370B27DE-8EF4-41EA-AC81-05FB7186ABFF}">
      <dgm:prSet/>
      <dgm:spPr/>
      <dgm:t>
        <a:bodyPr/>
        <a:lstStyle/>
        <a:p>
          <a:endParaRPr lang="en-US"/>
        </a:p>
      </dgm:t>
    </dgm:pt>
    <dgm:pt modelId="{737ABF90-DE3B-3E4E-9C68-5A0766481FF9}" type="pres">
      <dgm:prSet presAssocID="{59A4631D-8392-4686-9F2E-03ADB9D698E2}" presName="vert0" presStyleCnt="0">
        <dgm:presLayoutVars>
          <dgm:dir/>
          <dgm:animOne val="branch"/>
          <dgm:animLvl val="lvl"/>
        </dgm:presLayoutVars>
      </dgm:prSet>
      <dgm:spPr/>
    </dgm:pt>
    <dgm:pt modelId="{C9D1BE44-2C9D-264D-8C40-AE370B9F3D08}" type="pres">
      <dgm:prSet presAssocID="{7D9028B9-6990-4ED7-939D-377940A9E97E}" presName="thickLine" presStyleLbl="alignNode1" presStyleIdx="0" presStyleCnt="5"/>
      <dgm:spPr/>
    </dgm:pt>
    <dgm:pt modelId="{DC92A330-4B2C-834D-A9B3-C58695E53997}" type="pres">
      <dgm:prSet presAssocID="{7D9028B9-6990-4ED7-939D-377940A9E97E}" presName="horz1" presStyleCnt="0"/>
      <dgm:spPr/>
    </dgm:pt>
    <dgm:pt modelId="{CD9629D1-06A0-F14D-8EC6-0428D157667F}" type="pres">
      <dgm:prSet presAssocID="{7D9028B9-6990-4ED7-939D-377940A9E97E}" presName="tx1" presStyleLbl="revTx" presStyleIdx="0" presStyleCnt="5"/>
      <dgm:spPr/>
    </dgm:pt>
    <dgm:pt modelId="{B7B137E4-C53D-3246-BFDF-140B7CAE3C1A}" type="pres">
      <dgm:prSet presAssocID="{7D9028B9-6990-4ED7-939D-377940A9E97E}" presName="vert1" presStyleCnt="0"/>
      <dgm:spPr/>
    </dgm:pt>
    <dgm:pt modelId="{D0869039-8BB6-D942-B344-2D69BB98B5EF}" type="pres">
      <dgm:prSet presAssocID="{8BBB3A8A-58E6-4C7D-827A-C9C91E5AF403}" presName="thickLine" presStyleLbl="alignNode1" presStyleIdx="1" presStyleCnt="5"/>
      <dgm:spPr/>
    </dgm:pt>
    <dgm:pt modelId="{649BFD30-6F0E-7846-801B-BE43DEB6579D}" type="pres">
      <dgm:prSet presAssocID="{8BBB3A8A-58E6-4C7D-827A-C9C91E5AF403}" presName="horz1" presStyleCnt="0"/>
      <dgm:spPr/>
    </dgm:pt>
    <dgm:pt modelId="{C10C1AF4-6181-BE40-A3C7-A0DAB566141C}" type="pres">
      <dgm:prSet presAssocID="{8BBB3A8A-58E6-4C7D-827A-C9C91E5AF403}" presName="tx1" presStyleLbl="revTx" presStyleIdx="1" presStyleCnt="5"/>
      <dgm:spPr/>
    </dgm:pt>
    <dgm:pt modelId="{851236F3-B88E-5B41-97D3-F7F166FFBFF7}" type="pres">
      <dgm:prSet presAssocID="{8BBB3A8A-58E6-4C7D-827A-C9C91E5AF403}" presName="vert1" presStyleCnt="0"/>
      <dgm:spPr/>
    </dgm:pt>
    <dgm:pt modelId="{A1AFADC5-E024-3743-AD22-49E1C349A02D}" type="pres">
      <dgm:prSet presAssocID="{FD7B4129-82FD-4D64-A60F-24B65132BB0D}" presName="thickLine" presStyleLbl="alignNode1" presStyleIdx="2" presStyleCnt="5"/>
      <dgm:spPr/>
    </dgm:pt>
    <dgm:pt modelId="{FABCCAEB-2AE7-F240-ABA7-E05DAF94558E}" type="pres">
      <dgm:prSet presAssocID="{FD7B4129-82FD-4D64-A60F-24B65132BB0D}" presName="horz1" presStyleCnt="0"/>
      <dgm:spPr/>
    </dgm:pt>
    <dgm:pt modelId="{CDE2925C-5813-4B41-A702-A9FF84C4B9BB}" type="pres">
      <dgm:prSet presAssocID="{FD7B4129-82FD-4D64-A60F-24B65132BB0D}" presName="tx1" presStyleLbl="revTx" presStyleIdx="2" presStyleCnt="5"/>
      <dgm:spPr/>
    </dgm:pt>
    <dgm:pt modelId="{81D67227-BF37-9144-A333-FF58558B926C}" type="pres">
      <dgm:prSet presAssocID="{FD7B4129-82FD-4D64-A60F-24B65132BB0D}" presName="vert1" presStyleCnt="0"/>
      <dgm:spPr/>
    </dgm:pt>
    <dgm:pt modelId="{AF66D77F-23A0-8D40-87BC-E84AB76DCF52}" type="pres">
      <dgm:prSet presAssocID="{B3A2AE6E-8751-49C4-A5A7-97FD4FF41CEB}" presName="thickLine" presStyleLbl="alignNode1" presStyleIdx="3" presStyleCnt="5"/>
      <dgm:spPr/>
    </dgm:pt>
    <dgm:pt modelId="{A8D39E2E-F146-7841-A6E3-23667154F957}" type="pres">
      <dgm:prSet presAssocID="{B3A2AE6E-8751-49C4-A5A7-97FD4FF41CEB}" presName="horz1" presStyleCnt="0"/>
      <dgm:spPr/>
    </dgm:pt>
    <dgm:pt modelId="{35A67DD8-01B9-EA4A-A253-42421C001847}" type="pres">
      <dgm:prSet presAssocID="{B3A2AE6E-8751-49C4-A5A7-97FD4FF41CEB}" presName="tx1" presStyleLbl="revTx" presStyleIdx="3" presStyleCnt="5"/>
      <dgm:spPr/>
    </dgm:pt>
    <dgm:pt modelId="{B1E70DE0-6E6A-0F4D-B23B-836D39687BC8}" type="pres">
      <dgm:prSet presAssocID="{B3A2AE6E-8751-49C4-A5A7-97FD4FF41CEB}" presName="vert1" presStyleCnt="0"/>
      <dgm:spPr/>
    </dgm:pt>
    <dgm:pt modelId="{D47AEF96-E239-2D41-A95B-9E4CE00FEA99}" type="pres">
      <dgm:prSet presAssocID="{6268779B-73E0-416D-BE28-A9C697449806}" presName="thickLine" presStyleLbl="alignNode1" presStyleIdx="4" presStyleCnt="5"/>
      <dgm:spPr/>
    </dgm:pt>
    <dgm:pt modelId="{89AE3163-54BE-414A-A567-E012EF226B96}" type="pres">
      <dgm:prSet presAssocID="{6268779B-73E0-416D-BE28-A9C697449806}" presName="horz1" presStyleCnt="0"/>
      <dgm:spPr/>
    </dgm:pt>
    <dgm:pt modelId="{12C6F271-60D4-EE4E-A90F-07E93003BECC}" type="pres">
      <dgm:prSet presAssocID="{6268779B-73E0-416D-BE28-A9C697449806}" presName="tx1" presStyleLbl="revTx" presStyleIdx="4" presStyleCnt="5"/>
      <dgm:spPr/>
    </dgm:pt>
    <dgm:pt modelId="{27DB30F7-D08E-884D-AFCC-D2E2B1EB986C}" type="pres">
      <dgm:prSet presAssocID="{6268779B-73E0-416D-BE28-A9C697449806}" presName="vert1" presStyleCnt="0"/>
      <dgm:spPr/>
    </dgm:pt>
  </dgm:ptLst>
  <dgm:cxnLst>
    <dgm:cxn modelId="{0270DF06-89C1-43E0-A4CB-23DFD81410B4}" srcId="{59A4631D-8392-4686-9F2E-03ADB9D698E2}" destId="{B3A2AE6E-8751-49C4-A5A7-97FD4FF41CEB}" srcOrd="3" destOrd="0" parTransId="{BFCE6DD9-2884-4D8A-A908-660CC02E82F1}" sibTransId="{4753EA98-3CFA-4368-8E05-9DAFE1FC7678}"/>
    <dgm:cxn modelId="{FC300F48-D109-A742-B7F4-29ED760F3389}" type="presOf" srcId="{59A4631D-8392-4686-9F2E-03ADB9D698E2}" destId="{737ABF90-DE3B-3E4E-9C68-5A0766481FF9}" srcOrd="0" destOrd="0" presId="urn:microsoft.com/office/officeart/2008/layout/LinedList"/>
    <dgm:cxn modelId="{7494274E-ABB5-2343-B152-B5BC64F1F4A1}" type="presOf" srcId="{8BBB3A8A-58E6-4C7D-827A-C9C91E5AF403}" destId="{C10C1AF4-6181-BE40-A3C7-A0DAB566141C}" srcOrd="0" destOrd="0" presId="urn:microsoft.com/office/officeart/2008/layout/LinedList"/>
    <dgm:cxn modelId="{812E0D86-D913-7B43-9EC0-31E116F0E0CC}" type="presOf" srcId="{B3A2AE6E-8751-49C4-A5A7-97FD4FF41CEB}" destId="{35A67DD8-01B9-EA4A-A253-42421C001847}" srcOrd="0" destOrd="0" presId="urn:microsoft.com/office/officeart/2008/layout/LinedList"/>
    <dgm:cxn modelId="{293DBE89-267A-1445-AC16-AFE475C504F3}" type="presOf" srcId="{FD7B4129-82FD-4D64-A60F-24B65132BB0D}" destId="{CDE2925C-5813-4B41-A702-A9FF84C4B9BB}" srcOrd="0" destOrd="0" presId="urn:microsoft.com/office/officeart/2008/layout/LinedList"/>
    <dgm:cxn modelId="{25E8E58D-0F9C-3340-9E08-1FB96272217B}" type="presOf" srcId="{7D9028B9-6990-4ED7-939D-377940A9E97E}" destId="{CD9629D1-06A0-F14D-8EC6-0428D157667F}" srcOrd="0" destOrd="0" presId="urn:microsoft.com/office/officeart/2008/layout/LinedList"/>
    <dgm:cxn modelId="{1517ACB0-36FA-49A2-B199-27E2946877D9}" srcId="{59A4631D-8392-4686-9F2E-03ADB9D698E2}" destId="{8BBB3A8A-58E6-4C7D-827A-C9C91E5AF403}" srcOrd="1" destOrd="0" parTransId="{6D4D5CC7-4429-4971-9845-AD502456CCC0}" sibTransId="{8808EB33-9FDC-4FCE-839B-94A55FB42915}"/>
    <dgm:cxn modelId="{A6F6FAB7-7BDC-401A-A30A-E3374DC9D5B5}" srcId="{59A4631D-8392-4686-9F2E-03ADB9D698E2}" destId="{7D9028B9-6990-4ED7-939D-377940A9E97E}" srcOrd="0" destOrd="0" parTransId="{8C36371D-FBD2-43E0-9BA3-DDA39AD7876F}" sibTransId="{B33232AB-97BB-4B8C-9953-BCE6ECA6604A}"/>
    <dgm:cxn modelId="{370B27DE-8EF4-41EA-AC81-05FB7186ABFF}" srcId="{59A4631D-8392-4686-9F2E-03ADB9D698E2}" destId="{6268779B-73E0-416D-BE28-A9C697449806}" srcOrd="4" destOrd="0" parTransId="{2ECD5A81-C7B0-46FB-B6B9-06413F23DEC0}" sibTransId="{261AA8CC-2DBE-457F-8019-C9E2B6B72CE7}"/>
    <dgm:cxn modelId="{C4C397E7-6A88-B14A-81BB-496B3483FB07}" type="presOf" srcId="{6268779B-73E0-416D-BE28-A9C697449806}" destId="{12C6F271-60D4-EE4E-A90F-07E93003BECC}" srcOrd="0" destOrd="0" presId="urn:microsoft.com/office/officeart/2008/layout/LinedList"/>
    <dgm:cxn modelId="{8D3FA0EF-194A-4FDB-9BD5-BDA2191E21A9}" srcId="{59A4631D-8392-4686-9F2E-03ADB9D698E2}" destId="{FD7B4129-82FD-4D64-A60F-24B65132BB0D}" srcOrd="2" destOrd="0" parTransId="{1C80957A-5705-4479-A963-FDC0BDF526E6}" sibTransId="{61ABFF4F-8291-46A1-A0DC-607ED8CDB0E4}"/>
    <dgm:cxn modelId="{591DD13B-64AC-B548-9225-D963183F87F9}" type="presParOf" srcId="{737ABF90-DE3B-3E4E-9C68-5A0766481FF9}" destId="{C9D1BE44-2C9D-264D-8C40-AE370B9F3D08}" srcOrd="0" destOrd="0" presId="urn:microsoft.com/office/officeart/2008/layout/LinedList"/>
    <dgm:cxn modelId="{95898925-C01C-4440-AB54-5EF5DF13F116}" type="presParOf" srcId="{737ABF90-DE3B-3E4E-9C68-5A0766481FF9}" destId="{DC92A330-4B2C-834D-A9B3-C58695E53997}" srcOrd="1" destOrd="0" presId="urn:microsoft.com/office/officeart/2008/layout/LinedList"/>
    <dgm:cxn modelId="{82559CAB-3863-554C-9018-AE95DFA3A907}" type="presParOf" srcId="{DC92A330-4B2C-834D-A9B3-C58695E53997}" destId="{CD9629D1-06A0-F14D-8EC6-0428D157667F}" srcOrd="0" destOrd="0" presId="urn:microsoft.com/office/officeart/2008/layout/LinedList"/>
    <dgm:cxn modelId="{69B4C95C-E870-9142-AC38-A68026D7303C}" type="presParOf" srcId="{DC92A330-4B2C-834D-A9B3-C58695E53997}" destId="{B7B137E4-C53D-3246-BFDF-140B7CAE3C1A}" srcOrd="1" destOrd="0" presId="urn:microsoft.com/office/officeart/2008/layout/LinedList"/>
    <dgm:cxn modelId="{7A5BD9CB-DCE9-A146-B18B-B26DA831E396}" type="presParOf" srcId="{737ABF90-DE3B-3E4E-9C68-5A0766481FF9}" destId="{D0869039-8BB6-D942-B344-2D69BB98B5EF}" srcOrd="2" destOrd="0" presId="urn:microsoft.com/office/officeart/2008/layout/LinedList"/>
    <dgm:cxn modelId="{68F43266-650F-574B-8F41-FEA339F45887}" type="presParOf" srcId="{737ABF90-DE3B-3E4E-9C68-5A0766481FF9}" destId="{649BFD30-6F0E-7846-801B-BE43DEB6579D}" srcOrd="3" destOrd="0" presId="urn:microsoft.com/office/officeart/2008/layout/LinedList"/>
    <dgm:cxn modelId="{77D49A66-27C7-624A-ABC4-50F1F0DD66ED}" type="presParOf" srcId="{649BFD30-6F0E-7846-801B-BE43DEB6579D}" destId="{C10C1AF4-6181-BE40-A3C7-A0DAB566141C}" srcOrd="0" destOrd="0" presId="urn:microsoft.com/office/officeart/2008/layout/LinedList"/>
    <dgm:cxn modelId="{EAE945DE-B4EE-684D-B7F5-25971F2B10EB}" type="presParOf" srcId="{649BFD30-6F0E-7846-801B-BE43DEB6579D}" destId="{851236F3-B88E-5B41-97D3-F7F166FFBFF7}" srcOrd="1" destOrd="0" presId="urn:microsoft.com/office/officeart/2008/layout/LinedList"/>
    <dgm:cxn modelId="{CD0CD82A-C5C5-3A4E-ACD4-05A1E4F9081A}" type="presParOf" srcId="{737ABF90-DE3B-3E4E-9C68-5A0766481FF9}" destId="{A1AFADC5-E024-3743-AD22-49E1C349A02D}" srcOrd="4" destOrd="0" presId="urn:microsoft.com/office/officeart/2008/layout/LinedList"/>
    <dgm:cxn modelId="{D281A7BF-3A51-664B-97B1-F21707AB83A0}" type="presParOf" srcId="{737ABF90-DE3B-3E4E-9C68-5A0766481FF9}" destId="{FABCCAEB-2AE7-F240-ABA7-E05DAF94558E}" srcOrd="5" destOrd="0" presId="urn:microsoft.com/office/officeart/2008/layout/LinedList"/>
    <dgm:cxn modelId="{8A5379F3-F9C4-DA48-8D59-6CC902ACEB39}" type="presParOf" srcId="{FABCCAEB-2AE7-F240-ABA7-E05DAF94558E}" destId="{CDE2925C-5813-4B41-A702-A9FF84C4B9BB}" srcOrd="0" destOrd="0" presId="urn:microsoft.com/office/officeart/2008/layout/LinedList"/>
    <dgm:cxn modelId="{BF59BAF7-B462-CC43-82D5-CF06FEB24F16}" type="presParOf" srcId="{FABCCAEB-2AE7-F240-ABA7-E05DAF94558E}" destId="{81D67227-BF37-9144-A333-FF58558B926C}" srcOrd="1" destOrd="0" presId="urn:microsoft.com/office/officeart/2008/layout/LinedList"/>
    <dgm:cxn modelId="{A2395BD0-B89D-DC42-9182-403B6E12EAC4}" type="presParOf" srcId="{737ABF90-DE3B-3E4E-9C68-5A0766481FF9}" destId="{AF66D77F-23A0-8D40-87BC-E84AB76DCF52}" srcOrd="6" destOrd="0" presId="urn:microsoft.com/office/officeart/2008/layout/LinedList"/>
    <dgm:cxn modelId="{72180B3F-520C-B54B-9D08-C1DE0E019CF8}" type="presParOf" srcId="{737ABF90-DE3B-3E4E-9C68-5A0766481FF9}" destId="{A8D39E2E-F146-7841-A6E3-23667154F957}" srcOrd="7" destOrd="0" presId="urn:microsoft.com/office/officeart/2008/layout/LinedList"/>
    <dgm:cxn modelId="{DC2C43A0-6ABC-8347-A84D-EAEA77AD5283}" type="presParOf" srcId="{A8D39E2E-F146-7841-A6E3-23667154F957}" destId="{35A67DD8-01B9-EA4A-A253-42421C001847}" srcOrd="0" destOrd="0" presId="urn:microsoft.com/office/officeart/2008/layout/LinedList"/>
    <dgm:cxn modelId="{B2D85612-FC27-1B4A-9E91-1E8763A56C5E}" type="presParOf" srcId="{A8D39E2E-F146-7841-A6E3-23667154F957}" destId="{B1E70DE0-6E6A-0F4D-B23B-836D39687BC8}" srcOrd="1" destOrd="0" presId="urn:microsoft.com/office/officeart/2008/layout/LinedList"/>
    <dgm:cxn modelId="{83F842AD-C092-EA4F-BE3B-216ADC205C71}" type="presParOf" srcId="{737ABF90-DE3B-3E4E-9C68-5A0766481FF9}" destId="{D47AEF96-E239-2D41-A95B-9E4CE00FEA99}" srcOrd="8" destOrd="0" presId="urn:microsoft.com/office/officeart/2008/layout/LinedList"/>
    <dgm:cxn modelId="{B408DEB5-68FA-BC4C-8472-1F6C1A5DD6C2}" type="presParOf" srcId="{737ABF90-DE3B-3E4E-9C68-5A0766481FF9}" destId="{89AE3163-54BE-414A-A567-E012EF226B96}" srcOrd="9" destOrd="0" presId="urn:microsoft.com/office/officeart/2008/layout/LinedList"/>
    <dgm:cxn modelId="{18FEA9F7-BB99-AA4D-8AA2-C007E9DC3A7C}" type="presParOf" srcId="{89AE3163-54BE-414A-A567-E012EF226B96}" destId="{12C6F271-60D4-EE4E-A90F-07E93003BECC}" srcOrd="0" destOrd="0" presId="urn:microsoft.com/office/officeart/2008/layout/LinedList"/>
    <dgm:cxn modelId="{9AC1B2EF-F881-1447-B618-D4D917B3F0E1}" type="presParOf" srcId="{89AE3163-54BE-414A-A567-E012EF226B96}" destId="{27DB30F7-D08E-884D-AFCC-D2E2B1EB986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7029F0-84BF-4180-9F0E-1A4180CECA39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72EB8087-FAE1-45BB-B291-873793231EF0}">
      <dgm:prSet/>
      <dgm:spPr/>
      <dgm:t>
        <a:bodyPr/>
        <a:lstStyle/>
        <a:p>
          <a:r>
            <a:rPr lang="en-US" b="0" i="0" baseline="0"/>
            <a:t>měkké slitiny – centrální inlaye</a:t>
          </a:r>
          <a:endParaRPr lang="en-US"/>
        </a:p>
      </dgm:t>
    </dgm:pt>
    <dgm:pt modelId="{AD73DA37-BE20-41F7-A3ED-9F430EDE202C}" type="parTrans" cxnId="{10D11C7B-2475-41DD-9C14-57B7C53E32EF}">
      <dgm:prSet/>
      <dgm:spPr/>
      <dgm:t>
        <a:bodyPr/>
        <a:lstStyle/>
        <a:p>
          <a:endParaRPr lang="en-US"/>
        </a:p>
      </dgm:t>
    </dgm:pt>
    <dgm:pt modelId="{04E85E86-5031-41B9-9E7E-31CE311A6E23}" type="sibTrans" cxnId="{10D11C7B-2475-41DD-9C14-57B7C53E32EF}">
      <dgm:prSet/>
      <dgm:spPr/>
      <dgm:t>
        <a:bodyPr/>
        <a:lstStyle/>
        <a:p>
          <a:endParaRPr lang="en-US"/>
        </a:p>
      </dgm:t>
    </dgm:pt>
    <dgm:pt modelId="{6A25F299-7F00-423E-9EC0-B3E15482753F}">
      <dgm:prSet/>
      <dgm:spPr/>
      <dgm:t>
        <a:bodyPr/>
        <a:lstStyle/>
        <a:p>
          <a:r>
            <a:rPr lang="en-US" b="0" i="0" baseline="0"/>
            <a:t>středně tvrdé –MOD inlay, plášťové korunky</a:t>
          </a:r>
          <a:endParaRPr lang="en-US"/>
        </a:p>
      </dgm:t>
    </dgm:pt>
    <dgm:pt modelId="{8E681219-8F74-4099-A6C4-0D2E168434BA}" type="parTrans" cxnId="{2F2185BD-BD5D-455B-ABEF-F39175A587D8}">
      <dgm:prSet/>
      <dgm:spPr/>
      <dgm:t>
        <a:bodyPr/>
        <a:lstStyle/>
        <a:p>
          <a:endParaRPr lang="en-US"/>
        </a:p>
      </dgm:t>
    </dgm:pt>
    <dgm:pt modelId="{01474E8F-2463-4CA5-8FDB-17C6BE4536BE}" type="sibTrans" cxnId="{2F2185BD-BD5D-455B-ABEF-F39175A587D8}">
      <dgm:prSet/>
      <dgm:spPr/>
      <dgm:t>
        <a:bodyPr/>
        <a:lstStyle/>
        <a:p>
          <a:endParaRPr lang="en-US"/>
        </a:p>
      </dgm:t>
    </dgm:pt>
    <dgm:pt modelId="{9CF484A2-AA51-4911-92E6-7087E8EE40D3}">
      <dgm:prSet/>
      <dgm:spPr/>
      <dgm:t>
        <a:bodyPr/>
        <a:lstStyle/>
        <a:p>
          <a:r>
            <a:rPr lang="en-US" b="0" i="0" baseline="0"/>
            <a:t>tvrdé - rozsáhlá fixní protetika</a:t>
          </a:r>
          <a:endParaRPr lang="en-US"/>
        </a:p>
      </dgm:t>
    </dgm:pt>
    <dgm:pt modelId="{81E72AD4-32B8-484A-A8D1-22EB71F7E4F8}" type="parTrans" cxnId="{0E189B96-4155-4EE4-B905-64AEE10B9498}">
      <dgm:prSet/>
      <dgm:spPr/>
      <dgm:t>
        <a:bodyPr/>
        <a:lstStyle/>
        <a:p>
          <a:endParaRPr lang="en-US"/>
        </a:p>
      </dgm:t>
    </dgm:pt>
    <dgm:pt modelId="{FCB2E996-FF00-437E-97D8-44B02FF4A1C1}" type="sibTrans" cxnId="{0E189B96-4155-4EE4-B905-64AEE10B9498}">
      <dgm:prSet/>
      <dgm:spPr/>
      <dgm:t>
        <a:bodyPr/>
        <a:lstStyle/>
        <a:p>
          <a:endParaRPr lang="en-US"/>
        </a:p>
      </dgm:t>
    </dgm:pt>
    <dgm:pt modelId="{E20E243A-DD66-46E3-A665-728D21DA97A3}">
      <dgm:prSet/>
      <dgm:spPr/>
      <dgm:t>
        <a:bodyPr/>
        <a:lstStyle/>
        <a:p>
          <a:r>
            <a:rPr lang="en-US" b="0" i="0" baseline="0"/>
            <a:t>velmi tvrdé</a:t>
          </a:r>
          <a:endParaRPr lang="en-US"/>
        </a:p>
      </dgm:t>
    </dgm:pt>
    <dgm:pt modelId="{E75F5911-C0EC-4197-A8E5-D9D74176EF5E}" type="parTrans" cxnId="{9711BEC0-2F09-4276-BC1D-06A3F165B51D}">
      <dgm:prSet/>
      <dgm:spPr/>
      <dgm:t>
        <a:bodyPr/>
        <a:lstStyle/>
        <a:p>
          <a:endParaRPr lang="en-US"/>
        </a:p>
      </dgm:t>
    </dgm:pt>
    <dgm:pt modelId="{844EEB14-4714-42DD-9F6D-643DB91541FE}" type="sibTrans" cxnId="{9711BEC0-2F09-4276-BC1D-06A3F165B51D}">
      <dgm:prSet/>
      <dgm:spPr/>
      <dgm:t>
        <a:bodyPr/>
        <a:lstStyle/>
        <a:p>
          <a:endParaRPr lang="en-US"/>
        </a:p>
      </dgm:t>
    </dgm:pt>
    <dgm:pt modelId="{28E2380C-0528-478C-AAE4-4BD6E3711132}" type="pres">
      <dgm:prSet presAssocID="{BF7029F0-84BF-4180-9F0E-1A4180CECA39}" presName="root" presStyleCnt="0">
        <dgm:presLayoutVars>
          <dgm:dir/>
          <dgm:resizeHandles val="exact"/>
        </dgm:presLayoutVars>
      </dgm:prSet>
      <dgm:spPr/>
    </dgm:pt>
    <dgm:pt modelId="{9E435FA8-3350-4E4E-9B73-CB8C3DFB5C59}" type="pres">
      <dgm:prSet presAssocID="{BF7029F0-84BF-4180-9F0E-1A4180CECA39}" presName="container" presStyleCnt="0">
        <dgm:presLayoutVars>
          <dgm:dir/>
          <dgm:resizeHandles val="exact"/>
        </dgm:presLayoutVars>
      </dgm:prSet>
      <dgm:spPr/>
    </dgm:pt>
    <dgm:pt modelId="{CDC0FC91-DA03-4FC8-9BBF-6FDC932045F9}" type="pres">
      <dgm:prSet presAssocID="{72EB8087-FAE1-45BB-B291-873793231EF0}" presName="compNode" presStyleCnt="0"/>
      <dgm:spPr/>
    </dgm:pt>
    <dgm:pt modelId="{FC10FAC7-3E97-4A3F-BFB1-11FE675E503D}" type="pres">
      <dgm:prSet presAssocID="{72EB8087-FAE1-45BB-B291-873793231EF0}" presName="iconBgRect" presStyleLbl="bgShp" presStyleIdx="0" presStyleCnt="4"/>
      <dgm:spPr/>
    </dgm:pt>
    <dgm:pt modelId="{1C537DA5-B1A5-42C3-A260-58FC43E57EAA}" type="pres">
      <dgm:prSet presAssocID="{72EB8087-FAE1-45BB-B291-873793231EF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or"/>
        </a:ext>
      </dgm:extLst>
    </dgm:pt>
    <dgm:pt modelId="{F7267FAC-AF4B-4CDF-9AF2-D3FA9B98F860}" type="pres">
      <dgm:prSet presAssocID="{72EB8087-FAE1-45BB-B291-873793231EF0}" presName="spaceRect" presStyleCnt="0"/>
      <dgm:spPr/>
    </dgm:pt>
    <dgm:pt modelId="{D45CCC2C-2A62-45F6-B1AC-C4229251531C}" type="pres">
      <dgm:prSet presAssocID="{72EB8087-FAE1-45BB-B291-873793231EF0}" presName="textRect" presStyleLbl="revTx" presStyleIdx="0" presStyleCnt="4">
        <dgm:presLayoutVars>
          <dgm:chMax val="1"/>
          <dgm:chPref val="1"/>
        </dgm:presLayoutVars>
      </dgm:prSet>
      <dgm:spPr/>
    </dgm:pt>
    <dgm:pt modelId="{F2181550-C1B3-4AD6-843E-19DBDBCE44CE}" type="pres">
      <dgm:prSet presAssocID="{04E85E86-5031-41B9-9E7E-31CE311A6E23}" presName="sibTrans" presStyleLbl="sibTrans2D1" presStyleIdx="0" presStyleCnt="0"/>
      <dgm:spPr/>
    </dgm:pt>
    <dgm:pt modelId="{A97154F7-311C-4236-8549-A7EC36842FBD}" type="pres">
      <dgm:prSet presAssocID="{6A25F299-7F00-423E-9EC0-B3E15482753F}" presName="compNode" presStyleCnt="0"/>
      <dgm:spPr/>
    </dgm:pt>
    <dgm:pt modelId="{526D08B6-0236-4B2C-97B9-B5890BFFD33C}" type="pres">
      <dgm:prSet presAssocID="{6A25F299-7F00-423E-9EC0-B3E15482753F}" presName="iconBgRect" presStyleLbl="bgShp" presStyleIdx="1" presStyleCnt="4"/>
      <dgm:spPr/>
    </dgm:pt>
    <dgm:pt modelId="{B10443A4-EDA3-4E66-908D-E53E421097A6}" type="pres">
      <dgm:prSet presAssocID="{6A25F299-7F00-423E-9EC0-B3E15482753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Šplouchnutí"/>
        </a:ext>
      </dgm:extLst>
    </dgm:pt>
    <dgm:pt modelId="{97886C3F-60C0-499E-B771-7C0F7BC7591E}" type="pres">
      <dgm:prSet presAssocID="{6A25F299-7F00-423E-9EC0-B3E15482753F}" presName="spaceRect" presStyleCnt="0"/>
      <dgm:spPr/>
    </dgm:pt>
    <dgm:pt modelId="{BC6D01CA-82A5-49CE-9051-FCED0455DC44}" type="pres">
      <dgm:prSet presAssocID="{6A25F299-7F00-423E-9EC0-B3E15482753F}" presName="textRect" presStyleLbl="revTx" presStyleIdx="1" presStyleCnt="4">
        <dgm:presLayoutVars>
          <dgm:chMax val="1"/>
          <dgm:chPref val="1"/>
        </dgm:presLayoutVars>
      </dgm:prSet>
      <dgm:spPr/>
    </dgm:pt>
    <dgm:pt modelId="{C63EE7E4-1F33-419D-B8D6-A412CE1EB3CD}" type="pres">
      <dgm:prSet presAssocID="{01474E8F-2463-4CA5-8FDB-17C6BE4536BE}" presName="sibTrans" presStyleLbl="sibTrans2D1" presStyleIdx="0" presStyleCnt="0"/>
      <dgm:spPr/>
    </dgm:pt>
    <dgm:pt modelId="{1E423955-B3A9-408E-82DA-53EB7511D6CB}" type="pres">
      <dgm:prSet presAssocID="{9CF484A2-AA51-4911-92E6-7087E8EE40D3}" presName="compNode" presStyleCnt="0"/>
      <dgm:spPr/>
    </dgm:pt>
    <dgm:pt modelId="{4E74ED9F-F094-4D61-8E06-8D0086CE722F}" type="pres">
      <dgm:prSet presAssocID="{9CF484A2-AA51-4911-92E6-7087E8EE40D3}" presName="iconBgRect" presStyleLbl="bgShp" presStyleIdx="2" presStyleCnt="4"/>
      <dgm:spPr/>
    </dgm:pt>
    <dgm:pt modelId="{67DFAAB9-F1B8-42D6-B3AC-C8C4C0FE8599}" type="pres">
      <dgm:prSet presAssocID="{9CF484A2-AA51-4911-92E6-7087E8EE40D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struction Worker"/>
        </a:ext>
      </dgm:extLst>
    </dgm:pt>
    <dgm:pt modelId="{75CAEB3C-FABC-4678-8C28-C629DCF5FFA2}" type="pres">
      <dgm:prSet presAssocID="{9CF484A2-AA51-4911-92E6-7087E8EE40D3}" presName="spaceRect" presStyleCnt="0"/>
      <dgm:spPr/>
    </dgm:pt>
    <dgm:pt modelId="{E23172A2-36A7-4636-8A34-C36252DB37A5}" type="pres">
      <dgm:prSet presAssocID="{9CF484A2-AA51-4911-92E6-7087E8EE40D3}" presName="textRect" presStyleLbl="revTx" presStyleIdx="2" presStyleCnt="4">
        <dgm:presLayoutVars>
          <dgm:chMax val="1"/>
          <dgm:chPref val="1"/>
        </dgm:presLayoutVars>
      </dgm:prSet>
      <dgm:spPr/>
    </dgm:pt>
    <dgm:pt modelId="{112513CD-3A85-45C3-8713-CE0B5F97BE26}" type="pres">
      <dgm:prSet presAssocID="{FCB2E996-FF00-437E-97D8-44B02FF4A1C1}" presName="sibTrans" presStyleLbl="sibTrans2D1" presStyleIdx="0" presStyleCnt="0"/>
      <dgm:spPr/>
    </dgm:pt>
    <dgm:pt modelId="{AD07AE2E-C57E-435F-922F-FBA61E02A544}" type="pres">
      <dgm:prSet presAssocID="{E20E243A-DD66-46E3-A665-728D21DA97A3}" presName="compNode" presStyleCnt="0"/>
      <dgm:spPr/>
    </dgm:pt>
    <dgm:pt modelId="{82762D69-9A2C-4112-8001-C9C5649F2755}" type="pres">
      <dgm:prSet presAssocID="{E20E243A-DD66-46E3-A665-728D21DA97A3}" presName="iconBgRect" presStyleLbl="bgShp" presStyleIdx="3" presStyleCnt="4"/>
      <dgm:spPr/>
    </dgm:pt>
    <dgm:pt modelId="{D8886F41-557E-4E68-9952-44B7456D5F11}" type="pres">
      <dgm:prSet presAssocID="{E20E243A-DD66-46E3-A665-728D21DA97A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d Face with No Fill"/>
        </a:ext>
      </dgm:extLst>
    </dgm:pt>
    <dgm:pt modelId="{0CD910A2-D769-4A5A-8B76-289902E83EBD}" type="pres">
      <dgm:prSet presAssocID="{E20E243A-DD66-46E3-A665-728D21DA97A3}" presName="spaceRect" presStyleCnt="0"/>
      <dgm:spPr/>
    </dgm:pt>
    <dgm:pt modelId="{E535A7FB-AF59-46C9-95F3-7E66205A037D}" type="pres">
      <dgm:prSet presAssocID="{E20E243A-DD66-46E3-A665-728D21DA97A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C46530B-37E6-4E0B-BF09-A722374DD2C3}" type="presOf" srcId="{E20E243A-DD66-46E3-A665-728D21DA97A3}" destId="{E535A7FB-AF59-46C9-95F3-7E66205A037D}" srcOrd="0" destOrd="0" presId="urn:microsoft.com/office/officeart/2018/2/layout/IconCircleList"/>
    <dgm:cxn modelId="{942A700F-66EC-4F13-A48B-A38B0A504C3B}" type="presOf" srcId="{04E85E86-5031-41B9-9E7E-31CE311A6E23}" destId="{F2181550-C1B3-4AD6-843E-19DBDBCE44CE}" srcOrd="0" destOrd="0" presId="urn:microsoft.com/office/officeart/2018/2/layout/IconCircleList"/>
    <dgm:cxn modelId="{A4EA3C11-07E1-4F79-AD18-3C61FFBD8C5E}" type="presOf" srcId="{01474E8F-2463-4CA5-8FDB-17C6BE4536BE}" destId="{C63EE7E4-1F33-419D-B8D6-A412CE1EB3CD}" srcOrd="0" destOrd="0" presId="urn:microsoft.com/office/officeart/2018/2/layout/IconCircleList"/>
    <dgm:cxn modelId="{C3D5FE38-AAB9-4A29-8B06-919B134210B5}" type="presOf" srcId="{9CF484A2-AA51-4911-92E6-7087E8EE40D3}" destId="{E23172A2-36A7-4636-8A34-C36252DB37A5}" srcOrd="0" destOrd="0" presId="urn:microsoft.com/office/officeart/2018/2/layout/IconCircleList"/>
    <dgm:cxn modelId="{10D11C7B-2475-41DD-9C14-57B7C53E32EF}" srcId="{BF7029F0-84BF-4180-9F0E-1A4180CECA39}" destId="{72EB8087-FAE1-45BB-B291-873793231EF0}" srcOrd="0" destOrd="0" parTransId="{AD73DA37-BE20-41F7-A3ED-9F430EDE202C}" sibTransId="{04E85E86-5031-41B9-9E7E-31CE311A6E23}"/>
    <dgm:cxn modelId="{7E3A0D7F-8181-4C44-932F-36EDE359B0C0}" type="presOf" srcId="{BF7029F0-84BF-4180-9F0E-1A4180CECA39}" destId="{28E2380C-0528-478C-AAE4-4BD6E3711132}" srcOrd="0" destOrd="0" presId="urn:microsoft.com/office/officeart/2018/2/layout/IconCircleList"/>
    <dgm:cxn modelId="{0E189B96-4155-4EE4-B905-64AEE10B9498}" srcId="{BF7029F0-84BF-4180-9F0E-1A4180CECA39}" destId="{9CF484A2-AA51-4911-92E6-7087E8EE40D3}" srcOrd="2" destOrd="0" parTransId="{81E72AD4-32B8-484A-A8D1-22EB71F7E4F8}" sibTransId="{FCB2E996-FF00-437E-97D8-44B02FF4A1C1}"/>
    <dgm:cxn modelId="{1A75FFBA-ED4E-487D-A9DF-3BADCA9DF4F2}" type="presOf" srcId="{FCB2E996-FF00-437E-97D8-44B02FF4A1C1}" destId="{112513CD-3A85-45C3-8713-CE0B5F97BE26}" srcOrd="0" destOrd="0" presId="urn:microsoft.com/office/officeart/2018/2/layout/IconCircleList"/>
    <dgm:cxn modelId="{2F2185BD-BD5D-455B-ABEF-F39175A587D8}" srcId="{BF7029F0-84BF-4180-9F0E-1A4180CECA39}" destId="{6A25F299-7F00-423E-9EC0-B3E15482753F}" srcOrd="1" destOrd="0" parTransId="{8E681219-8F74-4099-A6C4-0D2E168434BA}" sibTransId="{01474E8F-2463-4CA5-8FDB-17C6BE4536BE}"/>
    <dgm:cxn modelId="{9711BEC0-2F09-4276-BC1D-06A3F165B51D}" srcId="{BF7029F0-84BF-4180-9F0E-1A4180CECA39}" destId="{E20E243A-DD66-46E3-A665-728D21DA97A3}" srcOrd="3" destOrd="0" parTransId="{E75F5911-C0EC-4197-A8E5-D9D74176EF5E}" sibTransId="{844EEB14-4714-42DD-9F6D-643DB91541FE}"/>
    <dgm:cxn modelId="{19C536EA-2BDD-4C71-963A-4403CBFC6801}" type="presOf" srcId="{6A25F299-7F00-423E-9EC0-B3E15482753F}" destId="{BC6D01CA-82A5-49CE-9051-FCED0455DC44}" srcOrd="0" destOrd="0" presId="urn:microsoft.com/office/officeart/2018/2/layout/IconCircleList"/>
    <dgm:cxn modelId="{35E62EEF-B032-48C5-9971-5F5066CE6448}" type="presOf" srcId="{72EB8087-FAE1-45BB-B291-873793231EF0}" destId="{D45CCC2C-2A62-45F6-B1AC-C4229251531C}" srcOrd="0" destOrd="0" presId="urn:microsoft.com/office/officeart/2018/2/layout/IconCircleList"/>
    <dgm:cxn modelId="{71281472-F93C-489C-9F6D-09F7D4CD2546}" type="presParOf" srcId="{28E2380C-0528-478C-AAE4-4BD6E3711132}" destId="{9E435FA8-3350-4E4E-9B73-CB8C3DFB5C59}" srcOrd="0" destOrd="0" presId="urn:microsoft.com/office/officeart/2018/2/layout/IconCircleList"/>
    <dgm:cxn modelId="{7291986F-2982-4BFA-B9E8-6220D812BAEA}" type="presParOf" srcId="{9E435FA8-3350-4E4E-9B73-CB8C3DFB5C59}" destId="{CDC0FC91-DA03-4FC8-9BBF-6FDC932045F9}" srcOrd="0" destOrd="0" presId="urn:microsoft.com/office/officeart/2018/2/layout/IconCircleList"/>
    <dgm:cxn modelId="{29380EEB-E744-49F4-BF77-70F95AD252A7}" type="presParOf" srcId="{CDC0FC91-DA03-4FC8-9BBF-6FDC932045F9}" destId="{FC10FAC7-3E97-4A3F-BFB1-11FE675E503D}" srcOrd="0" destOrd="0" presId="urn:microsoft.com/office/officeart/2018/2/layout/IconCircleList"/>
    <dgm:cxn modelId="{5B1AD050-D6B1-48A6-8B98-330422318139}" type="presParOf" srcId="{CDC0FC91-DA03-4FC8-9BBF-6FDC932045F9}" destId="{1C537DA5-B1A5-42C3-A260-58FC43E57EAA}" srcOrd="1" destOrd="0" presId="urn:microsoft.com/office/officeart/2018/2/layout/IconCircleList"/>
    <dgm:cxn modelId="{7024C1C0-3D1D-4068-B242-B7F2A2FF73C4}" type="presParOf" srcId="{CDC0FC91-DA03-4FC8-9BBF-6FDC932045F9}" destId="{F7267FAC-AF4B-4CDF-9AF2-D3FA9B98F860}" srcOrd="2" destOrd="0" presId="urn:microsoft.com/office/officeart/2018/2/layout/IconCircleList"/>
    <dgm:cxn modelId="{7AD43143-7513-40AE-9DA4-8110B55FFBC0}" type="presParOf" srcId="{CDC0FC91-DA03-4FC8-9BBF-6FDC932045F9}" destId="{D45CCC2C-2A62-45F6-B1AC-C4229251531C}" srcOrd="3" destOrd="0" presId="urn:microsoft.com/office/officeart/2018/2/layout/IconCircleList"/>
    <dgm:cxn modelId="{89F9B38B-818A-4603-86F5-10EBE9EB8985}" type="presParOf" srcId="{9E435FA8-3350-4E4E-9B73-CB8C3DFB5C59}" destId="{F2181550-C1B3-4AD6-843E-19DBDBCE44CE}" srcOrd="1" destOrd="0" presId="urn:microsoft.com/office/officeart/2018/2/layout/IconCircleList"/>
    <dgm:cxn modelId="{31D2CD12-09B6-4341-9F03-4FA9D0A3D778}" type="presParOf" srcId="{9E435FA8-3350-4E4E-9B73-CB8C3DFB5C59}" destId="{A97154F7-311C-4236-8549-A7EC36842FBD}" srcOrd="2" destOrd="0" presId="urn:microsoft.com/office/officeart/2018/2/layout/IconCircleList"/>
    <dgm:cxn modelId="{09BB696F-0DF1-40A8-A76A-70E9737FF9AF}" type="presParOf" srcId="{A97154F7-311C-4236-8549-A7EC36842FBD}" destId="{526D08B6-0236-4B2C-97B9-B5890BFFD33C}" srcOrd="0" destOrd="0" presId="urn:microsoft.com/office/officeart/2018/2/layout/IconCircleList"/>
    <dgm:cxn modelId="{8F36283D-9274-43BC-97B4-06CB7810BA2D}" type="presParOf" srcId="{A97154F7-311C-4236-8549-A7EC36842FBD}" destId="{B10443A4-EDA3-4E66-908D-E53E421097A6}" srcOrd="1" destOrd="0" presId="urn:microsoft.com/office/officeart/2018/2/layout/IconCircleList"/>
    <dgm:cxn modelId="{462162BC-453E-4047-B94C-00F20DB74E42}" type="presParOf" srcId="{A97154F7-311C-4236-8549-A7EC36842FBD}" destId="{97886C3F-60C0-499E-B771-7C0F7BC7591E}" srcOrd="2" destOrd="0" presId="urn:microsoft.com/office/officeart/2018/2/layout/IconCircleList"/>
    <dgm:cxn modelId="{0FFE4915-BB0E-4F8E-B972-9E6485B9ED2C}" type="presParOf" srcId="{A97154F7-311C-4236-8549-A7EC36842FBD}" destId="{BC6D01CA-82A5-49CE-9051-FCED0455DC44}" srcOrd="3" destOrd="0" presId="urn:microsoft.com/office/officeart/2018/2/layout/IconCircleList"/>
    <dgm:cxn modelId="{CB8918D7-8F8F-46E0-A187-1C96EC283608}" type="presParOf" srcId="{9E435FA8-3350-4E4E-9B73-CB8C3DFB5C59}" destId="{C63EE7E4-1F33-419D-B8D6-A412CE1EB3CD}" srcOrd="3" destOrd="0" presId="urn:microsoft.com/office/officeart/2018/2/layout/IconCircleList"/>
    <dgm:cxn modelId="{BE6D9AD6-9B7A-4081-B05D-3EAC62B6F960}" type="presParOf" srcId="{9E435FA8-3350-4E4E-9B73-CB8C3DFB5C59}" destId="{1E423955-B3A9-408E-82DA-53EB7511D6CB}" srcOrd="4" destOrd="0" presId="urn:microsoft.com/office/officeart/2018/2/layout/IconCircleList"/>
    <dgm:cxn modelId="{A99BF8C5-46AF-445C-8FD2-63F990995C62}" type="presParOf" srcId="{1E423955-B3A9-408E-82DA-53EB7511D6CB}" destId="{4E74ED9F-F094-4D61-8E06-8D0086CE722F}" srcOrd="0" destOrd="0" presId="urn:microsoft.com/office/officeart/2018/2/layout/IconCircleList"/>
    <dgm:cxn modelId="{6725A1D9-72D0-42C0-895D-6D2F40C80B61}" type="presParOf" srcId="{1E423955-B3A9-408E-82DA-53EB7511D6CB}" destId="{67DFAAB9-F1B8-42D6-B3AC-C8C4C0FE8599}" srcOrd="1" destOrd="0" presId="urn:microsoft.com/office/officeart/2018/2/layout/IconCircleList"/>
    <dgm:cxn modelId="{33547873-E1B0-4F67-8FFA-73C4E321C951}" type="presParOf" srcId="{1E423955-B3A9-408E-82DA-53EB7511D6CB}" destId="{75CAEB3C-FABC-4678-8C28-C629DCF5FFA2}" srcOrd="2" destOrd="0" presId="urn:microsoft.com/office/officeart/2018/2/layout/IconCircleList"/>
    <dgm:cxn modelId="{E4B51FED-30CC-4431-888E-B3D08471E463}" type="presParOf" srcId="{1E423955-B3A9-408E-82DA-53EB7511D6CB}" destId="{E23172A2-36A7-4636-8A34-C36252DB37A5}" srcOrd="3" destOrd="0" presId="urn:microsoft.com/office/officeart/2018/2/layout/IconCircleList"/>
    <dgm:cxn modelId="{EA607F0F-10D2-4C39-AC87-7A9368832EFD}" type="presParOf" srcId="{9E435FA8-3350-4E4E-9B73-CB8C3DFB5C59}" destId="{112513CD-3A85-45C3-8713-CE0B5F97BE26}" srcOrd="5" destOrd="0" presId="urn:microsoft.com/office/officeart/2018/2/layout/IconCircleList"/>
    <dgm:cxn modelId="{E442C1AE-03F9-49DA-9F9C-A07B1BE6C6F4}" type="presParOf" srcId="{9E435FA8-3350-4E4E-9B73-CB8C3DFB5C59}" destId="{AD07AE2E-C57E-435F-922F-FBA61E02A544}" srcOrd="6" destOrd="0" presId="urn:microsoft.com/office/officeart/2018/2/layout/IconCircleList"/>
    <dgm:cxn modelId="{30287DCF-2C46-4366-A0FB-10CD7292E402}" type="presParOf" srcId="{AD07AE2E-C57E-435F-922F-FBA61E02A544}" destId="{82762D69-9A2C-4112-8001-C9C5649F2755}" srcOrd="0" destOrd="0" presId="urn:microsoft.com/office/officeart/2018/2/layout/IconCircleList"/>
    <dgm:cxn modelId="{31DCF472-4027-41A2-9FFE-D26EC3A0A3BD}" type="presParOf" srcId="{AD07AE2E-C57E-435F-922F-FBA61E02A544}" destId="{D8886F41-557E-4E68-9952-44B7456D5F11}" srcOrd="1" destOrd="0" presId="urn:microsoft.com/office/officeart/2018/2/layout/IconCircleList"/>
    <dgm:cxn modelId="{5B86E735-52D7-4CF8-BEA2-B5B7F7BD400A}" type="presParOf" srcId="{AD07AE2E-C57E-435F-922F-FBA61E02A544}" destId="{0CD910A2-D769-4A5A-8B76-289902E83EBD}" srcOrd="2" destOrd="0" presId="urn:microsoft.com/office/officeart/2018/2/layout/IconCircleList"/>
    <dgm:cxn modelId="{E6243199-08E4-40BD-91BC-2DB6ED8C77E4}" type="presParOf" srcId="{AD07AE2E-C57E-435F-922F-FBA61E02A544}" destId="{E535A7FB-AF59-46C9-95F3-7E66205A037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CFF80A-EE4A-4D73-9566-38BCC475F18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8155F4F-A697-45C4-8CF9-925EC71E49E1}">
      <dgm:prSet/>
      <dgm:spPr/>
      <dgm:t>
        <a:bodyPr/>
        <a:lstStyle/>
        <a:p>
          <a:r>
            <a:rPr lang="en-US"/>
            <a:t>Slitiny s vysokým obsahem zlata a kovů skupiny platiny podle ISO 1562</a:t>
          </a:r>
        </a:p>
      </dgm:t>
    </dgm:pt>
    <dgm:pt modelId="{92164A3E-4395-4472-A647-50912F6294C0}" type="parTrans" cxnId="{F4E502C4-2877-4674-9453-FCB12355C7B7}">
      <dgm:prSet/>
      <dgm:spPr/>
      <dgm:t>
        <a:bodyPr/>
        <a:lstStyle/>
        <a:p>
          <a:endParaRPr lang="en-US"/>
        </a:p>
      </dgm:t>
    </dgm:pt>
    <dgm:pt modelId="{4F9C41A3-E67F-4028-90E8-D8BD16145CA4}" type="sibTrans" cxnId="{F4E502C4-2877-4674-9453-FCB12355C7B7}">
      <dgm:prSet/>
      <dgm:spPr/>
      <dgm:t>
        <a:bodyPr/>
        <a:lstStyle/>
        <a:p>
          <a:endParaRPr lang="en-US"/>
        </a:p>
      </dgm:t>
    </dgm:pt>
    <dgm:pt modelId="{6031B2B6-A2A2-4BB0-A43A-A34B1F1913D8}">
      <dgm:prSet/>
      <dgm:spPr/>
      <dgm:t>
        <a:bodyPr/>
        <a:lstStyle/>
        <a:p>
          <a:r>
            <a:rPr lang="en-US" dirty="0" err="1"/>
            <a:t>Slitiny</a:t>
          </a:r>
          <a:r>
            <a:rPr lang="en-US" dirty="0"/>
            <a:t> s </a:t>
          </a:r>
          <a:r>
            <a:rPr lang="en-US" dirty="0" err="1"/>
            <a:t>redukovaným</a:t>
          </a:r>
          <a:r>
            <a:rPr lang="en-US" dirty="0"/>
            <a:t> </a:t>
          </a:r>
          <a:r>
            <a:rPr lang="en-US" dirty="0" err="1"/>
            <a:t>obsahem</a:t>
          </a:r>
          <a:r>
            <a:rPr lang="en-US" dirty="0"/>
            <a:t> </a:t>
          </a:r>
          <a:r>
            <a:rPr lang="en-US" dirty="0" err="1"/>
            <a:t>zlata</a:t>
          </a:r>
          <a:r>
            <a:rPr lang="en-US" dirty="0"/>
            <a:t> a </a:t>
          </a:r>
          <a:r>
            <a:rPr lang="en-US" dirty="0" err="1"/>
            <a:t>kovu</a:t>
          </a:r>
          <a:r>
            <a:rPr lang="en-US" dirty="0"/>
            <a:t> </a:t>
          </a:r>
          <a:r>
            <a:rPr lang="en-US" dirty="0" err="1"/>
            <a:t>skupiny</a:t>
          </a:r>
          <a:r>
            <a:rPr lang="en-US" dirty="0"/>
            <a:t> </a:t>
          </a:r>
          <a:r>
            <a:rPr lang="en-US" dirty="0" err="1"/>
            <a:t>platiny</a:t>
          </a:r>
          <a:r>
            <a:rPr lang="en-US" dirty="0"/>
            <a:t> </a:t>
          </a:r>
          <a:r>
            <a:rPr lang="en-US" dirty="0" err="1"/>
            <a:t>podle</a:t>
          </a:r>
          <a:r>
            <a:rPr lang="en-US" dirty="0"/>
            <a:t> ISO 8891:1995</a:t>
          </a:r>
        </a:p>
      </dgm:t>
    </dgm:pt>
    <dgm:pt modelId="{AA24FB1C-5BC7-49C4-B941-CC0FC88153A4}" type="parTrans" cxnId="{762364BC-FBED-4752-ACD4-7948804A7199}">
      <dgm:prSet/>
      <dgm:spPr/>
      <dgm:t>
        <a:bodyPr/>
        <a:lstStyle/>
        <a:p>
          <a:endParaRPr lang="en-US"/>
        </a:p>
      </dgm:t>
    </dgm:pt>
    <dgm:pt modelId="{849E6491-2168-441A-BC17-80B531156577}" type="sibTrans" cxnId="{762364BC-FBED-4752-ACD4-7948804A7199}">
      <dgm:prSet/>
      <dgm:spPr/>
      <dgm:t>
        <a:bodyPr/>
        <a:lstStyle/>
        <a:p>
          <a:endParaRPr lang="en-US"/>
        </a:p>
      </dgm:t>
    </dgm:pt>
    <dgm:pt modelId="{D1FA3217-8555-8C47-8F1F-A9C45B4D5DCF}" type="pres">
      <dgm:prSet presAssocID="{E1CFF80A-EE4A-4D73-9566-38BCC475F18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4656D56-C8AB-8944-A4E8-9104D0138CBD}" type="pres">
      <dgm:prSet presAssocID="{88155F4F-A697-45C4-8CF9-925EC71E49E1}" presName="hierRoot1" presStyleCnt="0"/>
      <dgm:spPr/>
    </dgm:pt>
    <dgm:pt modelId="{EE120A1F-EDDF-C845-8447-9B90587E79DB}" type="pres">
      <dgm:prSet presAssocID="{88155F4F-A697-45C4-8CF9-925EC71E49E1}" presName="composite" presStyleCnt="0"/>
      <dgm:spPr/>
    </dgm:pt>
    <dgm:pt modelId="{C3078ACC-4B18-B146-97EB-36CF7F5BC234}" type="pres">
      <dgm:prSet presAssocID="{88155F4F-A697-45C4-8CF9-925EC71E49E1}" presName="background" presStyleLbl="node0" presStyleIdx="0" presStyleCnt="2"/>
      <dgm:spPr/>
    </dgm:pt>
    <dgm:pt modelId="{BD3C2412-B7EF-C345-A3D5-EA4E17375449}" type="pres">
      <dgm:prSet presAssocID="{88155F4F-A697-45C4-8CF9-925EC71E49E1}" presName="text" presStyleLbl="fgAcc0" presStyleIdx="0" presStyleCnt="2">
        <dgm:presLayoutVars>
          <dgm:chPref val="3"/>
        </dgm:presLayoutVars>
      </dgm:prSet>
      <dgm:spPr/>
    </dgm:pt>
    <dgm:pt modelId="{227D8BE4-926B-1E40-9C27-702C1A014759}" type="pres">
      <dgm:prSet presAssocID="{88155F4F-A697-45C4-8CF9-925EC71E49E1}" presName="hierChild2" presStyleCnt="0"/>
      <dgm:spPr/>
    </dgm:pt>
    <dgm:pt modelId="{F6A8EA4E-490C-B44E-9B1A-CD1D86817B40}" type="pres">
      <dgm:prSet presAssocID="{6031B2B6-A2A2-4BB0-A43A-A34B1F1913D8}" presName="hierRoot1" presStyleCnt="0"/>
      <dgm:spPr/>
    </dgm:pt>
    <dgm:pt modelId="{D1905433-7251-8242-B202-EED1EDA00A38}" type="pres">
      <dgm:prSet presAssocID="{6031B2B6-A2A2-4BB0-A43A-A34B1F1913D8}" presName="composite" presStyleCnt="0"/>
      <dgm:spPr/>
    </dgm:pt>
    <dgm:pt modelId="{FF769DB6-2FA5-224B-B941-CC8D8177D2E6}" type="pres">
      <dgm:prSet presAssocID="{6031B2B6-A2A2-4BB0-A43A-A34B1F1913D8}" presName="background" presStyleLbl="node0" presStyleIdx="1" presStyleCnt="2"/>
      <dgm:spPr/>
    </dgm:pt>
    <dgm:pt modelId="{616FC894-D261-2D45-B660-F808EB905BD4}" type="pres">
      <dgm:prSet presAssocID="{6031B2B6-A2A2-4BB0-A43A-A34B1F1913D8}" presName="text" presStyleLbl="fgAcc0" presStyleIdx="1" presStyleCnt="2">
        <dgm:presLayoutVars>
          <dgm:chPref val="3"/>
        </dgm:presLayoutVars>
      </dgm:prSet>
      <dgm:spPr/>
    </dgm:pt>
    <dgm:pt modelId="{5E78655E-003E-BB47-BA36-F709CBB255F2}" type="pres">
      <dgm:prSet presAssocID="{6031B2B6-A2A2-4BB0-A43A-A34B1F1913D8}" presName="hierChild2" presStyleCnt="0"/>
      <dgm:spPr/>
    </dgm:pt>
  </dgm:ptLst>
  <dgm:cxnLst>
    <dgm:cxn modelId="{97A8CE03-E540-D44A-8837-54D624FF5AC3}" type="presOf" srcId="{6031B2B6-A2A2-4BB0-A43A-A34B1F1913D8}" destId="{616FC894-D261-2D45-B660-F808EB905BD4}" srcOrd="0" destOrd="0" presId="urn:microsoft.com/office/officeart/2005/8/layout/hierarchy1"/>
    <dgm:cxn modelId="{BF1F1B4D-5B8B-0D47-8BA9-3734BD081545}" type="presOf" srcId="{88155F4F-A697-45C4-8CF9-925EC71E49E1}" destId="{BD3C2412-B7EF-C345-A3D5-EA4E17375449}" srcOrd="0" destOrd="0" presId="urn:microsoft.com/office/officeart/2005/8/layout/hierarchy1"/>
    <dgm:cxn modelId="{71664B53-4485-1743-9153-888C398522B8}" type="presOf" srcId="{E1CFF80A-EE4A-4D73-9566-38BCC475F180}" destId="{D1FA3217-8555-8C47-8F1F-A9C45B4D5DCF}" srcOrd="0" destOrd="0" presId="urn:microsoft.com/office/officeart/2005/8/layout/hierarchy1"/>
    <dgm:cxn modelId="{762364BC-FBED-4752-ACD4-7948804A7199}" srcId="{E1CFF80A-EE4A-4D73-9566-38BCC475F180}" destId="{6031B2B6-A2A2-4BB0-A43A-A34B1F1913D8}" srcOrd="1" destOrd="0" parTransId="{AA24FB1C-5BC7-49C4-B941-CC0FC88153A4}" sibTransId="{849E6491-2168-441A-BC17-80B531156577}"/>
    <dgm:cxn modelId="{F4E502C4-2877-4674-9453-FCB12355C7B7}" srcId="{E1CFF80A-EE4A-4D73-9566-38BCC475F180}" destId="{88155F4F-A697-45C4-8CF9-925EC71E49E1}" srcOrd="0" destOrd="0" parTransId="{92164A3E-4395-4472-A647-50912F6294C0}" sibTransId="{4F9C41A3-E67F-4028-90E8-D8BD16145CA4}"/>
    <dgm:cxn modelId="{21C85F0E-F0D0-6146-ABAE-7B25ECAD7B91}" type="presParOf" srcId="{D1FA3217-8555-8C47-8F1F-A9C45B4D5DCF}" destId="{D4656D56-C8AB-8944-A4E8-9104D0138CBD}" srcOrd="0" destOrd="0" presId="urn:microsoft.com/office/officeart/2005/8/layout/hierarchy1"/>
    <dgm:cxn modelId="{A3B67820-8681-C944-8E6F-A92FBAAC4BE4}" type="presParOf" srcId="{D4656D56-C8AB-8944-A4E8-9104D0138CBD}" destId="{EE120A1F-EDDF-C845-8447-9B90587E79DB}" srcOrd="0" destOrd="0" presId="urn:microsoft.com/office/officeart/2005/8/layout/hierarchy1"/>
    <dgm:cxn modelId="{8667CD05-C181-A749-92AB-D7E97BC3C2B4}" type="presParOf" srcId="{EE120A1F-EDDF-C845-8447-9B90587E79DB}" destId="{C3078ACC-4B18-B146-97EB-36CF7F5BC234}" srcOrd="0" destOrd="0" presId="urn:microsoft.com/office/officeart/2005/8/layout/hierarchy1"/>
    <dgm:cxn modelId="{91087B07-B319-B143-8680-13CCA0682255}" type="presParOf" srcId="{EE120A1F-EDDF-C845-8447-9B90587E79DB}" destId="{BD3C2412-B7EF-C345-A3D5-EA4E17375449}" srcOrd="1" destOrd="0" presId="urn:microsoft.com/office/officeart/2005/8/layout/hierarchy1"/>
    <dgm:cxn modelId="{03993ECB-0008-8446-BED5-40B4F978636F}" type="presParOf" srcId="{D4656D56-C8AB-8944-A4E8-9104D0138CBD}" destId="{227D8BE4-926B-1E40-9C27-702C1A014759}" srcOrd="1" destOrd="0" presId="urn:microsoft.com/office/officeart/2005/8/layout/hierarchy1"/>
    <dgm:cxn modelId="{59991DF5-CADA-214A-8F97-FE91AC9E7191}" type="presParOf" srcId="{D1FA3217-8555-8C47-8F1F-A9C45B4D5DCF}" destId="{F6A8EA4E-490C-B44E-9B1A-CD1D86817B40}" srcOrd="1" destOrd="0" presId="urn:microsoft.com/office/officeart/2005/8/layout/hierarchy1"/>
    <dgm:cxn modelId="{938D4E0F-26AE-D54F-A3E4-A685567BA35F}" type="presParOf" srcId="{F6A8EA4E-490C-B44E-9B1A-CD1D86817B40}" destId="{D1905433-7251-8242-B202-EED1EDA00A38}" srcOrd="0" destOrd="0" presId="urn:microsoft.com/office/officeart/2005/8/layout/hierarchy1"/>
    <dgm:cxn modelId="{F7D87A75-1EA3-CB4B-93DF-D8FB6B1F24EA}" type="presParOf" srcId="{D1905433-7251-8242-B202-EED1EDA00A38}" destId="{FF769DB6-2FA5-224B-B941-CC8D8177D2E6}" srcOrd="0" destOrd="0" presId="urn:microsoft.com/office/officeart/2005/8/layout/hierarchy1"/>
    <dgm:cxn modelId="{39FAF2AD-F0AF-2A48-9819-0889F747E448}" type="presParOf" srcId="{D1905433-7251-8242-B202-EED1EDA00A38}" destId="{616FC894-D261-2D45-B660-F808EB905BD4}" srcOrd="1" destOrd="0" presId="urn:microsoft.com/office/officeart/2005/8/layout/hierarchy1"/>
    <dgm:cxn modelId="{15732EBA-AC3A-1A4F-A1F5-1B8AE6E8FD9D}" type="presParOf" srcId="{F6A8EA4E-490C-B44E-9B1A-CD1D86817B40}" destId="{5E78655E-003E-BB47-BA36-F709CBB255F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D6BD8-1B87-B94C-A4F5-BAD308C36709}">
      <dsp:nvSpPr>
        <dsp:cNvPr id="0" name=""/>
        <dsp:cNvSpPr/>
      </dsp:nvSpPr>
      <dsp:spPr>
        <a:xfrm>
          <a:off x="0" y="77435"/>
          <a:ext cx="4773168" cy="912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/>
            <a:t>Tvárnost:</a:t>
          </a:r>
          <a:endParaRPr lang="en-US" sz="2400" kern="1200"/>
        </a:p>
      </dsp:txBody>
      <dsp:txXfrm>
        <a:off x="44549" y="121984"/>
        <a:ext cx="4684070" cy="823502"/>
      </dsp:txXfrm>
    </dsp:sp>
    <dsp:sp modelId="{9B12C1E9-D7F3-F946-9A59-0EF6977E36DD}">
      <dsp:nvSpPr>
        <dsp:cNvPr id="0" name=""/>
        <dsp:cNvSpPr/>
      </dsp:nvSpPr>
      <dsp:spPr>
        <a:xfrm>
          <a:off x="0" y="990035"/>
          <a:ext cx="4773168" cy="124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54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i="0" kern="1200" baseline="0"/>
            <a:t>Válcování –plech</a:t>
          </a:r>
          <a:r>
            <a:rPr lang="cs-CZ" sz="1900" b="0" i="0" kern="1200" baseline="0"/>
            <a:t> (</a:t>
          </a:r>
          <a:r>
            <a:rPr lang="cs-CZ" sz="1900" b="0" i="1" kern="1200" baseline="0"/>
            <a:t>1 g Au = 1m2 folie)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i="0" kern="1200" baseline="0"/>
            <a:t>Tažení- (</a:t>
          </a:r>
          <a:r>
            <a:rPr lang="en-US" sz="1900" b="0" i="1" kern="1200" baseline="0"/>
            <a:t>1 g Au = </a:t>
          </a:r>
          <a:r>
            <a:rPr lang="cs-CZ" sz="1900" b="0" i="1" kern="1200" baseline="0"/>
            <a:t>3,4</a:t>
          </a:r>
          <a:r>
            <a:rPr lang="en-US" sz="1900" b="0" i="1" kern="1200" baseline="0"/>
            <a:t> km dlouhá nit)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i="0" kern="1200" baseline="0"/>
            <a:t>Kování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i="0" kern="1200" baseline="0"/>
            <a:t>Ražení</a:t>
          </a:r>
          <a:endParaRPr lang="en-US" sz="1900" kern="1200"/>
        </a:p>
      </dsp:txBody>
      <dsp:txXfrm>
        <a:off x="0" y="990035"/>
        <a:ext cx="4773168" cy="1242000"/>
      </dsp:txXfrm>
    </dsp:sp>
    <dsp:sp modelId="{473F0E70-F7BC-B64B-A92A-657727CEEDB2}">
      <dsp:nvSpPr>
        <dsp:cNvPr id="0" name=""/>
        <dsp:cNvSpPr/>
      </dsp:nvSpPr>
      <dsp:spPr>
        <a:xfrm>
          <a:off x="0" y="2232036"/>
          <a:ext cx="4773168" cy="912600"/>
        </a:xfrm>
        <a:prstGeom prst="roundRect">
          <a:avLst/>
        </a:prstGeom>
        <a:solidFill>
          <a:schemeClr val="accent2">
            <a:hueOff val="-1780517"/>
            <a:satOff val="-9151"/>
            <a:lumOff val="77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/>
            <a:t>Pohlcování plynů </a:t>
          </a:r>
          <a:endParaRPr lang="en-US" sz="2400" kern="1200"/>
        </a:p>
      </dsp:txBody>
      <dsp:txXfrm>
        <a:off x="44549" y="2276585"/>
        <a:ext cx="4684070" cy="823502"/>
      </dsp:txXfrm>
    </dsp:sp>
    <dsp:sp modelId="{DAB2CD4A-A43D-2842-A35D-043B0CA11F98}">
      <dsp:nvSpPr>
        <dsp:cNvPr id="0" name=""/>
        <dsp:cNvSpPr/>
      </dsp:nvSpPr>
      <dsp:spPr>
        <a:xfrm>
          <a:off x="0" y="3213756"/>
          <a:ext cx="4773168" cy="912600"/>
        </a:xfrm>
        <a:prstGeom prst="roundRect">
          <a:avLst/>
        </a:prstGeom>
        <a:solidFill>
          <a:schemeClr val="accent2">
            <a:hueOff val="-3561033"/>
            <a:satOff val="-18301"/>
            <a:lumOff val="155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/>
            <a:t>Některé schopnost měnit své mechanické vl.</a:t>
          </a:r>
          <a:endParaRPr lang="en-US" sz="2400" kern="1200"/>
        </a:p>
      </dsp:txBody>
      <dsp:txXfrm>
        <a:off x="44549" y="3258305"/>
        <a:ext cx="4684070" cy="823502"/>
      </dsp:txXfrm>
    </dsp:sp>
    <dsp:sp modelId="{AB436E43-2693-084D-BB1E-45E86C1CBA04}">
      <dsp:nvSpPr>
        <dsp:cNvPr id="0" name=""/>
        <dsp:cNvSpPr/>
      </dsp:nvSpPr>
      <dsp:spPr>
        <a:xfrm>
          <a:off x="0" y="4126356"/>
          <a:ext cx="4773168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54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b="0" i="0" kern="1200" baseline="0"/>
            <a:t>(</a:t>
          </a:r>
          <a:r>
            <a:rPr lang="en-US" sz="1900" b="0" i="1" kern="1200" baseline="0"/>
            <a:t>kalení oceli)</a:t>
          </a:r>
          <a:endParaRPr lang="en-US" sz="1900" kern="1200"/>
        </a:p>
      </dsp:txBody>
      <dsp:txXfrm>
        <a:off x="0" y="4126356"/>
        <a:ext cx="4773168" cy="397440"/>
      </dsp:txXfrm>
    </dsp:sp>
    <dsp:sp modelId="{42330EEC-8943-C54C-ADDC-0541A39B82BE}">
      <dsp:nvSpPr>
        <dsp:cNvPr id="0" name=""/>
        <dsp:cNvSpPr/>
      </dsp:nvSpPr>
      <dsp:spPr>
        <a:xfrm>
          <a:off x="0" y="4523796"/>
          <a:ext cx="4773168" cy="912600"/>
        </a:xfrm>
        <a:prstGeom prst="roundRect">
          <a:avLst/>
        </a:prstGeom>
        <a:solidFill>
          <a:schemeClr val="accent2">
            <a:hueOff val="-5341550"/>
            <a:satOff val="-27452"/>
            <a:lumOff val="233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/>
            <a:t>Tepelná roztažnost</a:t>
          </a:r>
          <a:endParaRPr lang="en-US" sz="2400" kern="1200"/>
        </a:p>
      </dsp:txBody>
      <dsp:txXfrm>
        <a:off x="44549" y="4568345"/>
        <a:ext cx="4684070" cy="8235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D1BE44-2C9D-264D-8C40-AE370B9F3D08}">
      <dsp:nvSpPr>
        <dsp:cNvPr id="0" name=""/>
        <dsp:cNvSpPr/>
      </dsp:nvSpPr>
      <dsp:spPr>
        <a:xfrm>
          <a:off x="0" y="664"/>
          <a:ext cx="512292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9629D1-06A0-F14D-8EC6-0428D157667F}">
      <dsp:nvSpPr>
        <dsp:cNvPr id="0" name=""/>
        <dsp:cNvSpPr/>
      </dsp:nvSpPr>
      <dsp:spPr>
        <a:xfrm>
          <a:off x="0" y="664"/>
          <a:ext cx="5122926" cy="1087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baseline="0"/>
            <a:t>Proces změny stavu skupenství z pevného na tekutý</a:t>
          </a:r>
          <a:endParaRPr lang="en-US" sz="2500" kern="1200"/>
        </a:p>
      </dsp:txBody>
      <dsp:txXfrm>
        <a:off x="0" y="664"/>
        <a:ext cx="5122926" cy="1087870"/>
      </dsp:txXfrm>
    </dsp:sp>
    <dsp:sp modelId="{D0869039-8BB6-D942-B344-2D69BB98B5EF}">
      <dsp:nvSpPr>
        <dsp:cNvPr id="0" name=""/>
        <dsp:cNvSpPr/>
      </dsp:nvSpPr>
      <dsp:spPr>
        <a:xfrm>
          <a:off x="0" y="1088534"/>
          <a:ext cx="512292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C1AF4-6181-BE40-A3C7-A0DAB566141C}">
      <dsp:nvSpPr>
        <dsp:cNvPr id="0" name=""/>
        <dsp:cNvSpPr/>
      </dsp:nvSpPr>
      <dsp:spPr>
        <a:xfrm>
          <a:off x="0" y="1088534"/>
          <a:ext cx="5122926" cy="1087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baseline="0"/>
            <a:t>Dochází k rozrušení krystalické struktury vlivem zvýšené teploty</a:t>
          </a:r>
          <a:endParaRPr lang="en-US" sz="2500" kern="1200"/>
        </a:p>
      </dsp:txBody>
      <dsp:txXfrm>
        <a:off x="0" y="1088534"/>
        <a:ext cx="5122926" cy="1087870"/>
      </dsp:txXfrm>
    </dsp:sp>
    <dsp:sp modelId="{A1AFADC5-E024-3743-AD22-49E1C349A02D}">
      <dsp:nvSpPr>
        <dsp:cNvPr id="0" name=""/>
        <dsp:cNvSpPr/>
      </dsp:nvSpPr>
      <dsp:spPr>
        <a:xfrm>
          <a:off x="0" y="2176404"/>
          <a:ext cx="512292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E2925C-5813-4B41-A702-A9FF84C4B9BB}">
      <dsp:nvSpPr>
        <dsp:cNvPr id="0" name=""/>
        <dsp:cNvSpPr/>
      </dsp:nvSpPr>
      <dsp:spPr>
        <a:xfrm>
          <a:off x="0" y="2176404"/>
          <a:ext cx="5122926" cy="1087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baseline="0"/>
            <a:t>Každý kov = jiná Tt a Tv.</a:t>
          </a:r>
          <a:endParaRPr lang="en-US" sz="2500" kern="1200"/>
        </a:p>
      </dsp:txBody>
      <dsp:txXfrm>
        <a:off x="0" y="2176404"/>
        <a:ext cx="5122926" cy="1087870"/>
      </dsp:txXfrm>
    </dsp:sp>
    <dsp:sp modelId="{AF66D77F-23A0-8D40-87BC-E84AB76DCF52}">
      <dsp:nvSpPr>
        <dsp:cNvPr id="0" name=""/>
        <dsp:cNvSpPr/>
      </dsp:nvSpPr>
      <dsp:spPr>
        <a:xfrm>
          <a:off x="0" y="3264275"/>
          <a:ext cx="512292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A67DD8-01B9-EA4A-A253-42421C001847}">
      <dsp:nvSpPr>
        <dsp:cNvPr id="0" name=""/>
        <dsp:cNvSpPr/>
      </dsp:nvSpPr>
      <dsp:spPr>
        <a:xfrm>
          <a:off x="0" y="3264275"/>
          <a:ext cx="5122926" cy="1087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baseline="0" dirty="0"/>
            <a:t>V </a:t>
          </a:r>
          <a:r>
            <a:rPr lang="en-US" sz="2500" b="0" i="0" kern="1200" baseline="0" dirty="0" err="1"/>
            <a:t>protetice</a:t>
          </a:r>
          <a:r>
            <a:rPr lang="en-US" sz="2500" b="0" i="0" kern="1200" baseline="0" dirty="0"/>
            <a:t> se </a:t>
          </a:r>
          <a:r>
            <a:rPr lang="en-US" sz="2500" b="0" i="0" kern="1200" baseline="0" dirty="0" err="1"/>
            <a:t>užívají</a:t>
          </a:r>
          <a:r>
            <a:rPr lang="en-US" sz="2500" b="0" i="0" kern="1200" baseline="0" dirty="0"/>
            <a:t>: </a:t>
          </a:r>
          <a:r>
            <a:rPr lang="en-US" sz="2500" b="0" i="0" kern="1200" baseline="0" dirty="0" err="1"/>
            <a:t>vysokotavitelné</a:t>
          </a:r>
          <a:r>
            <a:rPr lang="en-US" sz="2500" b="0" i="0" kern="1200" baseline="0" dirty="0"/>
            <a:t>/ </a:t>
          </a:r>
          <a:r>
            <a:rPr lang="en-US" sz="2500" b="0" i="0" kern="1200" baseline="0" dirty="0" err="1"/>
            <a:t>nízkotavitelné</a:t>
          </a:r>
          <a:r>
            <a:rPr lang="en-US" sz="2500" b="0" i="0" kern="1200" baseline="0" dirty="0"/>
            <a:t> </a:t>
          </a:r>
          <a:r>
            <a:rPr lang="en-US" sz="2500" b="0" i="0" kern="1200" baseline="0" dirty="0" err="1"/>
            <a:t>slitiny</a:t>
          </a:r>
          <a:endParaRPr lang="en-US" sz="2500" kern="1200" dirty="0"/>
        </a:p>
      </dsp:txBody>
      <dsp:txXfrm>
        <a:off x="0" y="3264275"/>
        <a:ext cx="5122926" cy="1087870"/>
      </dsp:txXfrm>
    </dsp:sp>
    <dsp:sp modelId="{D47AEF96-E239-2D41-A95B-9E4CE00FEA99}">
      <dsp:nvSpPr>
        <dsp:cNvPr id="0" name=""/>
        <dsp:cNvSpPr/>
      </dsp:nvSpPr>
      <dsp:spPr>
        <a:xfrm>
          <a:off x="0" y="4352145"/>
          <a:ext cx="512292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C6F271-60D4-EE4E-A90F-07E93003BECC}">
      <dsp:nvSpPr>
        <dsp:cNvPr id="0" name=""/>
        <dsp:cNvSpPr/>
      </dsp:nvSpPr>
      <dsp:spPr>
        <a:xfrm>
          <a:off x="0" y="4352145"/>
          <a:ext cx="5122926" cy="1087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0" y="4352145"/>
        <a:ext cx="5122926" cy="10878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0FAC7-3E97-4A3F-BFB1-11FE675E503D}">
      <dsp:nvSpPr>
        <dsp:cNvPr id="0" name=""/>
        <dsp:cNvSpPr/>
      </dsp:nvSpPr>
      <dsp:spPr>
        <a:xfrm>
          <a:off x="71008" y="881434"/>
          <a:ext cx="656230" cy="65623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37DA5-B1A5-42C3-A260-58FC43E57EAA}">
      <dsp:nvSpPr>
        <dsp:cNvPr id="0" name=""/>
        <dsp:cNvSpPr/>
      </dsp:nvSpPr>
      <dsp:spPr>
        <a:xfrm>
          <a:off x="208817" y="1019242"/>
          <a:ext cx="380613" cy="3806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CCC2C-2A62-45F6-B1AC-C4229251531C}">
      <dsp:nvSpPr>
        <dsp:cNvPr id="0" name=""/>
        <dsp:cNvSpPr/>
      </dsp:nvSpPr>
      <dsp:spPr>
        <a:xfrm>
          <a:off x="867860" y="881434"/>
          <a:ext cx="1546829" cy="656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baseline="0"/>
            <a:t>měkké slitiny – centrální inlaye</a:t>
          </a:r>
          <a:endParaRPr lang="en-US" sz="1700" kern="1200"/>
        </a:p>
      </dsp:txBody>
      <dsp:txXfrm>
        <a:off x="867860" y="881434"/>
        <a:ext cx="1546829" cy="656230"/>
      </dsp:txXfrm>
    </dsp:sp>
    <dsp:sp modelId="{526D08B6-0236-4B2C-97B9-B5890BFFD33C}">
      <dsp:nvSpPr>
        <dsp:cNvPr id="0" name=""/>
        <dsp:cNvSpPr/>
      </dsp:nvSpPr>
      <dsp:spPr>
        <a:xfrm>
          <a:off x="2684213" y="881434"/>
          <a:ext cx="656230" cy="65623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0443A4-EDA3-4E66-908D-E53E421097A6}">
      <dsp:nvSpPr>
        <dsp:cNvPr id="0" name=""/>
        <dsp:cNvSpPr/>
      </dsp:nvSpPr>
      <dsp:spPr>
        <a:xfrm>
          <a:off x="2822022" y="1019242"/>
          <a:ext cx="380613" cy="3806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6D01CA-82A5-49CE-9051-FCED0455DC44}">
      <dsp:nvSpPr>
        <dsp:cNvPr id="0" name=""/>
        <dsp:cNvSpPr/>
      </dsp:nvSpPr>
      <dsp:spPr>
        <a:xfrm>
          <a:off x="3481065" y="881434"/>
          <a:ext cx="1546829" cy="656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baseline="0"/>
            <a:t>středně tvrdé –MOD inlay, plášťové korunky</a:t>
          </a:r>
          <a:endParaRPr lang="en-US" sz="1700" kern="1200"/>
        </a:p>
      </dsp:txBody>
      <dsp:txXfrm>
        <a:off x="3481065" y="881434"/>
        <a:ext cx="1546829" cy="656230"/>
      </dsp:txXfrm>
    </dsp:sp>
    <dsp:sp modelId="{4E74ED9F-F094-4D61-8E06-8D0086CE722F}">
      <dsp:nvSpPr>
        <dsp:cNvPr id="0" name=""/>
        <dsp:cNvSpPr/>
      </dsp:nvSpPr>
      <dsp:spPr>
        <a:xfrm>
          <a:off x="71008" y="2167551"/>
          <a:ext cx="656230" cy="65623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DFAAB9-F1B8-42D6-B3AC-C8C4C0FE8599}">
      <dsp:nvSpPr>
        <dsp:cNvPr id="0" name=""/>
        <dsp:cNvSpPr/>
      </dsp:nvSpPr>
      <dsp:spPr>
        <a:xfrm>
          <a:off x="208817" y="2305360"/>
          <a:ext cx="380613" cy="3806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172A2-36A7-4636-8A34-C36252DB37A5}">
      <dsp:nvSpPr>
        <dsp:cNvPr id="0" name=""/>
        <dsp:cNvSpPr/>
      </dsp:nvSpPr>
      <dsp:spPr>
        <a:xfrm>
          <a:off x="867860" y="2167551"/>
          <a:ext cx="1546829" cy="656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baseline="0"/>
            <a:t>tvrdé - rozsáhlá fixní protetika</a:t>
          </a:r>
          <a:endParaRPr lang="en-US" sz="1700" kern="1200"/>
        </a:p>
      </dsp:txBody>
      <dsp:txXfrm>
        <a:off x="867860" y="2167551"/>
        <a:ext cx="1546829" cy="656230"/>
      </dsp:txXfrm>
    </dsp:sp>
    <dsp:sp modelId="{82762D69-9A2C-4112-8001-C9C5649F2755}">
      <dsp:nvSpPr>
        <dsp:cNvPr id="0" name=""/>
        <dsp:cNvSpPr/>
      </dsp:nvSpPr>
      <dsp:spPr>
        <a:xfrm>
          <a:off x="2684213" y="2167551"/>
          <a:ext cx="656230" cy="65623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886F41-557E-4E68-9952-44B7456D5F11}">
      <dsp:nvSpPr>
        <dsp:cNvPr id="0" name=""/>
        <dsp:cNvSpPr/>
      </dsp:nvSpPr>
      <dsp:spPr>
        <a:xfrm>
          <a:off x="2822022" y="2305360"/>
          <a:ext cx="380613" cy="3806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5A7FB-AF59-46C9-95F3-7E66205A037D}">
      <dsp:nvSpPr>
        <dsp:cNvPr id="0" name=""/>
        <dsp:cNvSpPr/>
      </dsp:nvSpPr>
      <dsp:spPr>
        <a:xfrm>
          <a:off x="3481065" y="2167551"/>
          <a:ext cx="1546829" cy="656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baseline="0"/>
            <a:t>velmi tvrdé</a:t>
          </a:r>
          <a:endParaRPr lang="en-US" sz="1700" kern="1200"/>
        </a:p>
      </dsp:txBody>
      <dsp:txXfrm>
        <a:off x="3481065" y="2167551"/>
        <a:ext cx="1546829" cy="6562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78ACC-4B18-B146-97EB-36CF7F5BC234}">
      <dsp:nvSpPr>
        <dsp:cNvPr id="0" name=""/>
        <dsp:cNvSpPr/>
      </dsp:nvSpPr>
      <dsp:spPr>
        <a:xfrm>
          <a:off x="950" y="370032"/>
          <a:ext cx="3335112" cy="2117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3C2412-B7EF-C345-A3D5-EA4E17375449}">
      <dsp:nvSpPr>
        <dsp:cNvPr id="0" name=""/>
        <dsp:cNvSpPr/>
      </dsp:nvSpPr>
      <dsp:spPr>
        <a:xfrm>
          <a:off x="371518" y="722072"/>
          <a:ext cx="3335112" cy="2117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Slitiny s vysokým obsahem zlata a kovů skupiny platiny podle ISO 1562</a:t>
          </a:r>
        </a:p>
      </dsp:txBody>
      <dsp:txXfrm>
        <a:off x="433546" y="784100"/>
        <a:ext cx="3211056" cy="1993740"/>
      </dsp:txXfrm>
    </dsp:sp>
    <dsp:sp modelId="{FF769DB6-2FA5-224B-B941-CC8D8177D2E6}">
      <dsp:nvSpPr>
        <dsp:cNvPr id="0" name=""/>
        <dsp:cNvSpPr/>
      </dsp:nvSpPr>
      <dsp:spPr>
        <a:xfrm>
          <a:off x="4077199" y="370032"/>
          <a:ext cx="3335112" cy="21177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6FC894-D261-2D45-B660-F808EB905BD4}">
      <dsp:nvSpPr>
        <dsp:cNvPr id="0" name=""/>
        <dsp:cNvSpPr/>
      </dsp:nvSpPr>
      <dsp:spPr>
        <a:xfrm>
          <a:off x="4447767" y="722072"/>
          <a:ext cx="3335112" cy="21177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Slitiny</a:t>
          </a:r>
          <a:r>
            <a:rPr lang="en-US" sz="2700" kern="1200" dirty="0"/>
            <a:t> s </a:t>
          </a:r>
          <a:r>
            <a:rPr lang="en-US" sz="2700" kern="1200" dirty="0" err="1"/>
            <a:t>redukovaným</a:t>
          </a:r>
          <a:r>
            <a:rPr lang="en-US" sz="2700" kern="1200" dirty="0"/>
            <a:t> </a:t>
          </a:r>
          <a:r>
            <a:rPr lang="en-US" sz="2700" kern="1200" dirty="0" err="1"/>
            <a:t>obsahem</a:t>
          </a:r>
          <a:r>
            <a:rPr lang="en-US" sz="2700" kern="1200" dirty="0"/>
            <a:t> </a:t>
          </a:r>
          <a:r>
            <a:rPr lang="en-US" sz="2700" kern="1200" dirty="0" err="1"/>
            <a:t>zlata</a:t>
          </a:r>
          <a:r>
            <a:rPr lang="en-US" sz="2700" kern="1200" dirty="0"/>
            <a:t> a </a:t>
          </a:r>
          <a:r>
            <a:rPr lang="en-US" sz="2700" kern="1200" dirty="0" err="1"/>
            <a:t>kovu</a:t>
          </a:r>
          <a:r>
            <a:rPr lang="en-US" sz="2700" kern="1200" dirty="0"/>
            <a:t> </a:t>
          </a:r>
          <a:r>
            <a:rPr lang="en-US" sz="2700" kern="1200" dirty="0" err="1"/>
            <a:t>skupiny</a:t>
          </a:r>
          <a:r>
            <a:rPr lang="en-US" sz="2700" kern="1200" dirty="0"/>
            <a:t> </a:t>
          </a:r>
          <a:r>
            <a:rPr lang="en-US" sz="2700" kern="1200" dirty="0" err="1"/>
            <a:t>platiny</a:t>
          </a:r>
          <a:r>
            <a:rPr lang="en-US" sz="2700" kern="1200" dirty="0"/>
            <a:t> </a:t>
          </a:r>
          <a:r>
            <a:rPr lang="en-US" sz="2700" kern="1200" dirty="0" err="1"/>
            <a:t>podle</a:t>
          </a:r>
          <a:r>
            <a:rPr lang="en-US" sz="2700" kern="1200" dirty="0"/>
            <a:t> ISO 8891:1995</a:t>
          </a:r>
        </a:p>
      </dsp:txBody>
      <dsp:txXfrm>
        <a:off x="4509795" y="784100"/>
        <a:ext cx="3211056" cy="1993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spcBef>
                <a:spcPts val="400"/>
              </a:spcBef>
              <a:defRPr sz="1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r>
              <a:t>Pár postulátů. metalurgie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Technik kromě modelace konstrukce z jednoho kusu musí  někdy spojovat dva kovové produkty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0802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6" name="Shape 16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spcBef>
                <a:spcPts val="200"/>
              </a:spcBef>
              <a:defRPr sz="8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>
              <a:defRPr sz="1200"/>
            </a:pPr>
            <a:r>
              <a:rPr sz="800"/>
              <a:t>Smyslem poměrně složitého složení je nastavení potřebných vlastností slitiny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6553200" y="6248400"/>
            <a:ext cx="1905000" cy="287087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/>
          <a:p>
            <a:r>
              <a:t>Text názvu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>
            <a:lvl2pPr>
              <a:buChar char="–"/>
            </a:lvl2pPr>
            <a:lvl4pPr>
              <a:buChar char="–"/>
            </a:lvl4pPr>
            <a:lvl5pPr>
              <a:buChar char="»"/>
            </a:lvl5pPr>
          </a:lstStyle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1pPr>
      <a:lvl2pPr marL="0" marR="0" indent="2286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2pPr>
      <a:lvl3pPr marL="0" marR="0" indent="4572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3pPr>
      <a:lvl4pPr marL="0" marR="0" indent="6858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4pPr>
      <a:lvl5pPr marL="0" marR="0" indent="9144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5pPr>
      <a:lvl6pPr marL="0" marR="0" indent="1143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6pPr>
      <a:lvl7pPr marL="0" marR="0" indent="13716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7pPr>
      <a:lvl8pPr marL="0" marR="0" indent="16002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8pPr>
      <a:lvl9pPr marL="0" marR="0" indent="18288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9pPr>
    </p:titleStyle>
    <p:bodyStyle>
      <a:lvl1pPr marL="342900" marR="0" indent="-342900" algn="l" defTabSz="9144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1pPr>
      <a:lvl2pPr marL="783771" marR="0" indent="-326571" algn="l" defTabSz="9144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2pPr>
      <a:lvl3pPr marL="1219200" marR="0" indent="-304800" algn="l" defTabSz="9144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3pPr>
      <a:lvl4pPr marL="1737360" marR="0" indent="-365760" algn="l" defTabSz="9144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4pPr>
      <a:lvl5pPr marL="2235200" marR="0" indent="-406400" algn="l" defTabSz="9144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5pPr>
      <a:lvl6pPr marL="2692400" marR="0" indent="-406400" algn="l" defTabSz="9144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6pPr>
      <a:lvl7pPr marL="3149600" marR="0" indent="-406400" algn="l" defTabSz="9144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7pPr>
      <a:lvl8pPr marL="3606800" marR="0" indent="-406400" algn="l" defTabSz="9144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8pPr>
      <a:lvl9pPr marL="4064000" marR="0" indent="-406400" algn="l" defTabSz="91440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1pPr>
      <a:lvl2pPr marL="0" marR="0" indent="2286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2pPr>
      <a:lvl3pPr marL="0" marR="0" indent="4572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3pPr>
      <a:lvl4pPr marL="0" marR="0" indent="6858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4pPr>
      <a:lvl5pPr marL="0" marR="0" indent="9144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5pPr>
      <a:lvl6pPr marL="0" marR="0" indent="11430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6pPr>
      <a:lvl7pPr marL="0" marR="0" indent="13716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7pPr>
      <a:lvl8pPr marL="0" marR="0" indent="16002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8pPr>
      <a:lvl9pPr marL="0" marR="0" indent="182880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 idx="4294967295"/>
          </p:nvPr>
        </p:nvSpPr>
        <p:spPr>
          <a:xfrm>
            <a:off x="685800" y="2286000"/>
            <a:ext cx="77724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Kovy a jejich slitiny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sz="quarter"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SzTx/>
              <a:buNone/>
            </a:pPr>
            <a:r>
              <a:t>MDDr.Tomáš Slavíček</a:t>
            </a:r>
          </a:p>
          <a:p>
            <a:pPr marL="0" indent="0" algn="ctr">
              <a:buSzTx/>
              <a:buNone/>
            </a:pPr>
            <a:r>
              <a:t>LF MU Brno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 idx="4294967295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Výroba slitin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4294967295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t>stavením – kov s nejvyšší t</a:t>
            </a:r>
            <a:r>
              <a:rPr baseline="-29999"/>
              <a:t>t </a:t>
            </a:r>
            <a:r>
              <a:t>se roztaví, do něj se přidávají ostatní kovy s nižšími body tání</a:t>
            </a:r>
          </a:p>
          <a:p>
            <a:pPr>
              <a:lnSpc>
                <a:spcPct val="90000"/>
              </a:lnSpc>
            </a:pPr>
            <a:r>
              <a:t>	spékáním – rozemletí kovů na jemný prášek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t> spečení (většinou vzniknou vysokot. slit.) </a:t>
            </a:r>
            <a:r>
              <a:rPr i="1"/>
              <a:t>sintrování</a:t>
            </a:r>
          </a:p>
          <a:p>
            <a:pPr>
              <a:lnSpc>
                <a:spcPct val="90000"/>
              </a:lnSpc>
            </a:pPr>
            <a:r>
              <a:rPr i="1"/>
              <a:t>	</a:t>
            </a:r>
            <a:r>
              <a:t>amalgamy – slitiny kovů reagující se rtutí za studena 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hape 53"/>
          <p:cNvSpPr>
            <a:spLocks noGrp="1"/>
          </p:cNvSpPr>
          <p:nvPr>
            <p:ph type="title" idx="4294967295"/>
          </p:nvPr>
        </p:nvSpPr>
        <p:spPr>
          <a:xfrm>
            <a:off x="4885341" y="365125"/>
            <a:ext cx="3630007" cy="180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Tavení kovů</a:t>
            </a:r>
          </a:p>
        </p:txBody>
      </p:sp>
      <p:pic>
        <p:nvPicPr>
          <p:cNvPr id="56" name="Picture 55" descr="Práce na tepelném závodě">
            <a:extLst>
              <a:ext uri="{FF2B5EF4-FFF2-40B4-BE49-F238E27FC236}">
                <a16:creationId xmlns:a16="http://schemas.microsoft.com/office/drawing/2014/main" id="{62711877-26D4-082E-30EB-8793DCB973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41" r="25376"/>
          <a:stretch/>
        </p:blipFill>
        <p:spPr>
          <a:xfrm>
            <a:off x="20" y="10"/>
            <a:ext cx="458740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54" name="Shape 54"/>
          <p:cNvSpPr>
            <a:spLocks noGrp="1"/>
          </p:cNvSpPr>
          <p:nvPr>
            <p:ph type="body" idx="4294967295"/>
          </p:nvPr>
        </p:nvSpPr>
        <p:spPr>
          <a:xfrm>
            <a:off x="4885341" y="2333297"/>
            <a:ext cx="3630007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kern="1200">
                <a:solidFill>
                  <a:schemeClr val="tx1"/>
                </a:solidFill>
              </a:rPr>
              <a:t>tavení slitiny: 		bod varu</a:t>
            </a:r>
          </a:p>
          <a:p>
            <a:pPr indent="-228600" rtl="0">
              <a:lnSpc>
                <a:spcPct val="90000"/>
              </a:lnSpc>
              <a:buSzTx/>
              <a:buFont typeface="Arial" panose="020B0604020202020204" pitchFamily="34" charset="0"/>
              <a:buChar char="•"/>
            </a:pPr>
            <a:r>
              <a:rPr lang="en-US" sz="1700" kern="1200">
                <a:solidFill>
                  <a:schemeClr val="tx1"/>
                </a:solidFill>
              </a:rPr>
              <a:t>				</a:t>
            </a:r>
          </a:p>
          <a:p>
            <a:pPr indent="-2286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kern="1200">
                <a:solidFill>
                  <a:schemeClr val="tx1"/>
                </a:solidFill>
              </a:rPr>
              <a:t>liquidus – kompletně roztavená slitina, po jeho dosažení se musí hned odlít</a:t>
            </a:r>
          </a:p>
          <a:p>
            <a:pPr indent="-2286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kern="1200">
                <a:solidFill>
                  <a:schemeClr val="tx1"/>
                </a:solidFill>
              </a:rPr>
              <a:t> </a:t>
            </a:r>
          </a:p>
          <a:p>
            <a:pPr indent="-228600" rtl="0">
              <a:lnSpc>
                <a:spcPct val="90000"/>
              </a:lnSpc>
              <a:buSzTx/>
              <a:buFont typeface="Arial" panose="020B0604020202020204" pitchFamily="34" charset="0"/>
              <a:buChar char="•"/>
            </a:pPr>
            <a:r>
              <a:rPr lang="en-US" sz="1700" kern="1200">
                <a:solidFill>
                  <a:schemeClr val="tx1"/>
                </a:solidFill>
              </a:rPr>
              <a:t>solidus– roztavení kovu s nejnižší t</a:t>
            </a:r>
            <a:r>
              <a:rPr lang="en-US" sz="1700" kern="1200" baseline="-29999">
                <a:solidFill>
                  <a:schemeClr val="tx1"/>
                </a:solidFill>
              </a:rPr>
              <a:t>t</a:t>
            </a:r>
            <a:r>
              <a:rPr lang="en-US" sz="1700" kern="1200">
                <a:solidFill>
                  <a:schemeClr val="tx1"/>
                </a:solidFill>
              </a:rPr>
              <a:t> ve slitině</a:t>
            </a:r>
          </a:p>
          <a:p>
            <a:pPr indent="-228600" rtl="0">
              <a:lnSpc>
                <a:spcPct val="90000"/>
              </a:lnSpc>
              <a:buSzTx/>
              <a:buFont typeface="Arial" panose="020B0604020202020204" pitchFamily="34" charset="0"/>
              <a:buChar char="•"/>
            </a:pPr>
            <a:r>
              <a:rPr lang="en-US" sz="1700" kern="1200">
                <a:solidFill>
                  <a:schemeClr val="tx1"/>
                </a:solidFill>
              </a:rPr>
              <a:t>Taví se v ochranné atmosféře,kvůli inkluzi plynnů a oxidaci 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54"/>
            <a:ext cx="9144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hape 56"/>
          <p:cNvSpPr>
            <a:spLocks noGrp="1"/>
          </p:cNvSpPr>
          <p:nvPr>
            <p:ph type="title" idx="4294967295"/>
          </p:nvPr>
        </p:nvSpPr>
        <p:spPr>
          <a:xfrm>
            <a:off x="3429000" y="601744"/>
            <a:ext cx="5086350" cy="1338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Rozdělení kovových slitin</a:t>
            </a:r>
          </a:p>
        </p:txBody>
      </p:sp>
      <p:pic>
        <p:nvPicPr>
          <p:cNvPr id="59" name="Picture 58" descr="Periodická tabulka prvků">
            <a:extLst>
              <a:ext uri="{FF2B5EF4-FFF2-40B4-BE49-F238E27FC236}">
                <a16:creationId xmlns:a16="http://schemas.microsoft.com/office/drawing/2014/main" id="{2BBD67DA-0161-BD84-8D0F-E9EB21F0A2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94" r="32427" b="389"/>
          <a:stretch/>
        </p:blipFill>
        <p:spPr>
          <a:xfrm>
            <a:off x="20" y="10"/>
            <a:ext cx="281604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7" name="Shape 57"/>
          <p:cNvSpPr>
            <a:spLocks noGrp="1"/>
          </p:cNvSpPr>
          <p:nvPr>
            <p:ph type="body" idx="4294967295"/>
          </p:nvPr>
        </p:nvSpPr>
        <p:spPr>
          <a:xfrm>
            <a:off x="3429000" y="2201958"/>
            <a:ext cx="5086350" cy="39007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00037" indent="-228600" rtl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kern="1200">
                <a:solidFill>
                  <a:schemeClr val="tx1"/>
                </a:solidFill>
              </a:rPr>
              <a:t>Dle využití ve fixní protetice:</a:t>
            </a:r>
          </a:p>
          <a:p>
            <a:pPr marL="300037" indent="-228600" rtl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i="1" kern="1200">
                <a:solidFill>
                  <a:schemeClr val="tx1"/>
                </a:solidFill>
              </a:rPr>
              <a:t>K hlavním požadavkům na vlastnosti kovů patří:</a:t>
            </a:r>
            <a:endParaRPr lang="en-US" sz="1700" kern="1200">
              <a:solidFill>
                <a:schemeClr val="tx1"/>
              </a:solidFill>
            </a:endParaRPr>
          </a:p>
          <a:p>
            <a:pPr marL="300037" indent="-228600" rtl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kern="1200">
                <a:solidFill>
                  <a:schemeClr val="tx1"/>
                </a:solidFill>
              </a:rPr>
              <a:t>Pevnost</a:t>
            </a:r>
          </a:p>
          <a:p>
            <a:pPr marL="300037" indent="-228600" rtl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kern="1200">
                <a:solidFill>
                  <a:schemeClr val="tx1"/>
                </a:solidFill>
              </a:rPr>
              <a:t>Tvrdost </a:t>
            </a:r>
          </a:p>
          <a:p>
            <a:pPr marL="300037" indent="-228600" rtl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kern="1200">
                <a:solidFill>
                  <a:schemeClr val="tx1"/>
                </a:solidFill>
              </a:rPr>
              <a:t>Pružnost</a:t>
            </a:r>
          </a:p>
          <a:p>
            <a:pPr marL="300037" indent="-228600" rtl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kern="1200">
                <a:solidFill>
                  <a:schemeClr val="tx1"/>
                </a:solidFill>
              </a:rPr>
              <a:t>Chemická stálost</a:t>
            </a:r>
          </a:p>
          <a:p>
            <a:pPr marL="300037" indent="-228600" rtl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kern="1200">
                <a:solidFill>
                  <a:schemeClr val="tx1"/>
                </a:solidFill>
              </a:rPr>
              <a:t>Odolnost proti korozi </a:t>
            </a:r>
          </a:p>
          <a:p>
            <a:pPr marL="300037" indent="-228600" rtl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kern="1200">
                <a:solidFill>
                  <a:schemeClr val="tx1"/>
                </a:solidFill>
              </a:rPr>
              <a:t>Jemná a homogenní krystalická struktura</a:t>
            </a:r>
          </a:p>
          <a:p>
            <a:pPr marL="300037" indent="-228600" rtl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kern="1200">
                <a:solidFill>
                  <a:schemeClr val="tx1"/>
                </a:solidFill>
              </a:rPr>
              <a:t>Snadné mechanické a tepelné zpracování 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hape 59"/>
          <p:cNvSpPr>
            <a:spLocks noGrp="1"/>
          </p:cNvSpPr>
          <p:nvPr>
            <p:ph type="title" idx="4294967295"/>
          </p:nvPr>
        </p:nvSpPr>
        <p:spPr>
          <a:xfrm>
            <a:off x="3415299" y="548464"/>
            <a:ext cx="5098906" cy="16756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  <a:defRPr sz="4180"/>
            </a:pPr>
            <a:endParaRPr lang="en-US" sz="35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18B553BA-1700-D985-6CF5-59DF2C7753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50" r="43016" b="-1"/>
          <a:stretch/>
        </p:blipFill>
        <p:spPr>
          <a:xfrm>
            <a:off x="20" y="10"/>
            <a:ext cx="3147352" cy="6857990"/>
          </a:xfrm>
          <a:prstGeom prst="rect">
            <a:avLst/>
          </a:prstGeom>
          <a:effectLst/>
        </p:spPr>
      </p:pic>
      <p:graphicFrame>
        <p:nvGraphicFramePr>
          <p:cNvPr id="62" name="Shape 60">
            <a:extLst>
              <a:ext uri="{FF2B5EF4-FFF2-40B4-BE49-F238E27FC236}">
                <a16:creationId xmlns:a16="http://schemas.microsoft.com/office/drawing/2014/main" id="{C8920C62-6145-D2A2-6C9D-DC06435017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2337664"/>
              </p:ext>
            </p:extLst>
          </p:nvPr>
        </p:nvGraphicFramePr>
        <p:xfrm>
          <a:off x="3415300" y="2409830"/>
          <a:ext cx="5098904" cy="3705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68717E5B-2C1D-4094-9D25-6FF6FBD92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1219200"/>
            <a:ext cx="3383128" cy="380455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" name="Shape 62"/>
          <p:cNvSpPr>
            <a:spLocks noGrp="1"/>
          </p:cNvSpPr>
          <p:nvPr>
            <p:ph type="title" idx="4294967295"/>
          </p:nvPr>
        </p:nvSpPr>
        <p:spPr>
          <a:xfrm>
            <a:off x="854283" y="2090114"/>
            <a:ext cx="2537167" cy="2481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>
              <a:lnSpc>
                <a:spcPct val="90000"/>
              </a:lnSpc>
              <a:spcBef>
                <a:spcPct val="0"/>
              </a:spcBef>
            </a:pP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Dělení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dentálních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slitin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3" name="Shape 63"/>
          <p:cNvSpPr>
            <a:spLocks noGrp="1"/>
          </p:cNvSpPr>
          <p:nvPr>
            <p:ph type="body" idx="4294967295"/>
          </p:nvPr>
        </p:nvSpPr>
        <p:spPr>
          <a:xfrm>
            <a:off x="3963760" y="964850"/>
            <a:ext cx="4551590" cy="4928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57175" indent="-228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700" b="1" kern="1200" dirty="0">
                <a:solidFill>
                  <a:schemeClr val="tx1"/>
                </a:solidFill>
              </a:rPr>
              <a:t>a) </a:t>
            </a:r>
            <a:r>
              <a:rPr lang="en-US" sz="1700" b="1" kern="1200" dirty="0" err="1">
                <a:solidFill>
                  <a:schemeClr val="tx1"/>
                </a:solidFill>
              </a:rPr>
              <a:t>dentální</a:t>
            </a:r>
            <a:r>
              <a:rPr lang="en-US" sz="1700" b="1" kern="1200" dirty="0">
                <a:solidFill>
                  <a:schemeClr val="tx1"/>
                </a:solidFill>
              </a:rPr>
              <a:t> </a:t>
            </a:r>
            <a:r>
              <a:rPr lang="en-US" sz="1700" b="1" kern="1200" dirty="0" err="1">
                <a:solidFill>
                  <a:schemeClr val="tx1"/>
                </a:solidFill>
              </a:rPr>
              <a:t>slitiny</a:t>
            </a:r>
            <a:r>
              <a:rPr lang="en-US" sz="1700" b="1" kern="1200" dirty="0">
                <a:solidFill>
                  <a:schemeClr val="tx1"/>
                </a:solidFill>
              </a:rPr>
              <a:t> </a:t>
            </a:r>
            <a:r>
              <a:rPr lang="en-US" sz="1700" b="1" kern="1200" dirty="0" err="1">
                <a:solidFill>
                  <a:schemeClr val="tx1"/>
                </a:solidFill>
              </a:rPr>
              <a:t>ušlechtilých</a:t>
            </a:r>
            <a:r>
              <a:rPr lang="en-US" sz="1700" b="1" kern="1200" dirty="0">
                <a:solidFill>
                  <a:schemeClr val="tx1"/>
                </a:solidFill>
              </a:rPr>
              <a:t> </a:t>
            </a:r>
            <a:r>
              <a:rPr lang="en-US" sz="1700" b="1" kern="1200" dirty="0" err="1">
                <a:solidFill>
                  <a:schemeClr val="tx1"/>
                </a:solidFill>
              </a:rPr>
              <a:t>kovů</a:t>
            </a:r>
            <a:r>
              <a:rPr lang="en-US" sz="1700" b="1" kern="1200" dirty="0">
                <a:solidFill>
                  <a:schemeClr val="tx1"/>
                </a:solidFill>
              </a:rPr>
              <a:t> (Au, Ag, Pt, Pd, </a:t>
            </a:r>
            <a:r>
              <a:rPr lang="en-US" sz="1700" b="1" kern="1200" dirty="0" err="1">
                <a:solidFill>
                  <a:schemeClr val="tx1"/>
                </a:solidFill>
              </a:rPr>
              <a:t>Ir</a:t>
            </a:r>
            <a:endParaRPr lang="en-US" sz="1700" b="1" kern="1200" dirty="0">
              <a:solidFill>
                <a:schemeClr val="tx1"/>
              </a:solidFill>
            </a:endParaRPr>
          </a:p>
          <a:p>
            <a:pPr marL="342900" indent="-228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00"/>
            </a:pPr>
            <a:r>
              <a:rPr lang="en-US" sz="1700" i="1" kern="1200" dirty="0" err="1">
                <a:solidFill>
                  <a:schemeClr val="tx1"/>
                </a:solidFill>
              </a:rPr>
              <a:t>Dentální</a:t>
            </a:r>
            <a:r>
              <a:rPr lang="en-US" sz="1700" i="1" kern="1200" dirty="0">
                <a:solidFill>
                  <a:schemeClr val="tx1"/>
                </a:solidFill>
              </a:rPr>
              <a:t> </a:t>
            </a:r>
            <a:r>
              <a:rPr lang="en-US" sz="1700" i="1" kern="1200" dirty="0" err="1">
                <a:solidFill>
                  <a:schemeClr val="tx1"/>
                </a:solidFill>
              </a:rPr>
              <a:t>slitiny</a:t>
            </a:r>
            <a:r>
              <a:rPr lang="en-US" sz="1700" i="1" kern="1200" dirty="0">
                <a:solidFill>
                  <a:schemeClr val="tx1"/>
                </a:solidFill>
              </a:rPr>
              <a:t> </a:t>
            </a:r>
            <a:r>
              <a:rPr lang="en-US" sz="1700" i="1" kern="1200" dirty="0" err="1">
                <a:solidFill>
                  <a:schemeClr val="tx1"/>
                </a:solidFill>
              </a:rPr>
              <a:t>zlaté</a:t>
            </a:r>
            <a:endParaRPr lang="en-US" sz="1700" i="1" kern="1200" dirty="0">
              <a:solidFill>
                <a:schemeClr val="tx1"/>
              </a:solidFill>
            </a:endParaRPr>
          </a:p>
          <a:p>
            <a:pPr marL="214312" indent="-228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700" kern="1200" dirty="0">
                <a:solidFill>
                  <a:schemeClr val="tx1"/>
                </a:solidFill>
              </a:rPr>
              <a:t>   -</a:t>
            </a:r>
            <a:r>
              <a:rPr lang="en-US" sz="1700" kern="1200" dirty="0" err="1">
                <a:solidFill>
                  <a:schemeClr val="tx1"/>
                </a:solidFill>
              </a:rPr>
              <a:t>slitiny</a:t>
            </a:r>
            <a:r>
              <a:rPr lang="en-US" sz="1700" kern="1200" dirty="0">
                <a:solidFill>
                  <a:schemeClr val="tx1"/>
                </a:solidFill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</a:rPr>
              <a:t>obsahující</a:t>
            </a:r>
            <a:r>
              <a:rPr lang="en-US" sz="1700" kern="1200" dirty="0">
                <a:solidFill>
                  <a:schemeClr val="tx1"/>
                </a:solidFill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</a:rPr>
              <a:t>nejméně</a:t>
            </a:r>
            <a:r>
              <a:rPr lang="en-US" sz="1700" kern="1200" dirty="0">
                <a:solidFill>
                  <a:schemeClr val="tx1"/>
                </a:solidFill>
              </a:rPr>
              <a:t> 75% </a:t>
            </a:r>
            <a:r>
              <a:rPr lang="en-US" sz="1700" kern="1200" dirty="0" err="1">
                <a:solidFill>
                  <a:schemeClr val="tx1"/>
                </a:solidFill>
              </a:rPr>
              <a:t>zlata</a:t>
            </a:r>
            <a:r>
              <a:rPr lang="en-US" sz="1700" kern="1200" dirty="0">
                <a:solidFill>
                  <a:schemeClr val="tx1"/>
                </a:solidFill>
              </a:rPr>
              <a:t> a </a:t>
            </a:r>
            <a:r>
              <a:rPr lang="en-US" sz="1700" kern="1200" dirty="0" err="1">
                <a:solidFill>
                  <a:schemeClr val="tx1"/>
                </a:solidFill>
              </a:rPr>
              <a:t>kovů</a:t>
            </a:r>
            <a:r>
              <a:rPr lang="en-US" sz="1700" kern="1200" dirty="0">
                <a:solidFill>
                  <a:schemeClr val="tx1"/>
                </a:solidFill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</a:rPr>
              <a:t>platinové</a:t>
            </a:r>
            <a:r>
              <a:rPr lang="en-US" sz="1700" kern="1200" dirty="0">
                <a:solidFill>
                  <a:schemeClr val="tx1"/>
                </a:solidFill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</a:rPr>
              <a:t>skupiny</a:t>
            </a:r>
            <a:r>
              <a:rPr lang="en-US" sz="1700" kern="1200" dirty="0">
                <a:solidFill>
                  <a:schemeClr val="tx1"/>
                </a:solidFill>
              </a:rPr>
              <a:t>(</a:t>
            </a:r>
            <a:r>
              <a:rPr lang="en-US" sz="1700" kern="1200" dirty="0" err="1">
                <a:solidFill>
                  <a:schemeClr val="tx1"/>
                </a:solidFill>
              </a:rPr>
              <a:t>platina,paládium,iridium</a:t>
            </a:r>
            <a:r>
              <a:rPr lang="en-US" sz="1700" kern="1200" dirty="0">
                <a:solidFill>
                  <a:schemeClr val="tx1"/>
                </a:solidFill>
              </a:rPr>
              <a:t>)</a:t>
            </a:r>
          </a:p>
          <a:p>
            <a:pPr marL="214312" indent="-228600" rtl="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700" kern="1200" dirty="0">
                <a:solidFill>
                  <a:schemeClr val="tx1"/>
                </a:solidFill>
              </a:rPr>
              <a:t>   -</a:t>
            </a:r>
            <a:r>
              <a:rPr lang="en-US" sz="1700" kern="1200" dirty="0" err="1">
                <a:solidFill>
                  <a:schemeClr val="tx1"/>
                </a:solidFill>
              </a:rPr>
              <a:t>slitiny</a:t>
            </a:r>
            <a:r>
              <a:rPr lang="en-US" sz="1700" kern="1200" dirty="0">
                <a:solidFill>
                  <a:schemeClr val="tx1"/>
                </a:solidFill>
              </a:rPr>
              <a:t> se </a:t>
            </a:r>
            <a:r>
              <a:rPr lang="en-US" sz="1700" kern="1200" dirty="0" err="1">
                <a:solidFill>
                  <a:schemeClr val="tx1"/>
                </a:solidFill>
              </a:rPr>
              <a:t>sníženým</a:t>
            </a:r>
            <a:r>
              <a:rPr lang="en-US" sz="1700" kern="1200" dirty="0">
                <a:solidFill>
                  <a:schemeClr val="tx1"/>
                </a:solidFill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</a:rPr>
              <a:t>obsahem</a:t>
            </a:r>
            <a:r>
              <a:rPr lang="en-US" sz="1700" kern="1200" dirty="0">
                <a:solidFill>
                  <a:schemeClr val="tx1"/>
                </a:solidFill>
              </a:rPr>
              <a:t> (25%-75%) </a:t>
            </a:r>
            <a:r>
              <a:rPr lang="en-US" sz="1700" kern="1200" dirty="0" err="1">
                <a:solidFill>
                  <a:schemeClr val="tx1"/>
                </a:solidFill>
              </a:rPr>
              <a:t>ušlechtilých</a:t>
            </a:r>
            <a:r>
              <a:rPr lang="en-US" sz="1700" kern="1200" dirty="0">
                <a:solidFill>
                  <a:schemeClr val="tx1"/>
                </a:solidFill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</a:rPr>
              <a:t>kovů</a:t>
            </a:r>
            <a:r>
              <a:rPr lang="en-US" sz="1700" kern="1200" dirty="0">
                <a:solidFill>
                  <a:schemeClr val="tx1"/>
                </a:solidFill>
              </a:rPr>
              <a:t> </a:t>
            </a:r>
          </a:p>
          <a:p>
            <a:pPr indent="-228600" rtl="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1700" kern="1200" dirty="0">
              <a:solidFill>
                <a:schemeClr val="tx1"/>
              </a:solidFill>
            </a:endParaRPr>
          </a:p>
          <a:p>
            <a:pPr indent="-228600" rtl="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200"/>
            </a:pPr>
            <a:r>
              <a:rPr lang="en-US" sz="1700" i="1" kern="1200" dirty="0" err="1">
                <a:solidFill>
                  <a:schemeClr val="tx1"/>
                </a:solidFill>
              </a:rPr>
              <a:t>Dentální</a:t>
            </a:r>
            <a:r>
              <a:rPr lang="en-US" sz="1700" i="1" kern="1200" dirty="0">
                <a:solidFill>
                  <a:schemeClr val="tx1"/>
                </a:solidFill>
              </a:rPr>
              <a:t> </a:t>
            </a:r>
            <a:r>
              <a:rPr lang="en-US" sz="1700" i="1" kern="1200" dirty="0" err="1">
                <a:solidFill>
                  <a:schemeClr val="tx1"/>
                </a:solidFill>
              </a:rPr>
              <a:t>slitiny</a:t>
            </a:r>
            <a:r>
              <a:rPr lang="en-US" sz="1700" i="1" kern="1200" dirty="0">
                <a:solidFill>
                  <a:schemeClr val="tx1"/>
                </a:solidFill>
              </a:rPr>
              <a:t> </a:t>
            </a:r>
            <a:r>
              <a:rPr lang="en-US" sz="1700" i="1" kern="1200" dirty="0" err="1">
                <a:solidFill>
                  <a:schemeClr val="tx1"/>
                </a:solidFill>
              </a:rPr>
              <a:t>stříbrné</a:t>
            </a:r>
            <a:endParaRPr lang="en-US" sz="1700" kern="1200" dirty="0">
              <a:solidFill>
                <a:schemeClr val="tx1"/>
              </a:solidFill>
            </a:endParaRPr>
          </a:p>
          <a:p>
            <a:pPr marL="214312" indent="-228600" rtl="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700" kern="1200" dirty="0">
                <a:solidFill>
                  <a:schemeClr val="tx1"/>
                </a:solidFill>
              </a:rPr>
              <a:t>-</a:t>
            </a:r>
            <a:r>
              <a:rPr lang="en-US" sz="1700" kern="1200" dirty="0" err="1">
                <a:solidFill>
                  <a:schemeClr val="tx1"/>
                </a:solidFill>
              </a:rPr>
              <a:t>vysokotavitelné</a:t>
            </a:r>
            <a:r>
              <a:rPr lang="en-US" sz="1700" kern="1200" dirty="0">
                <a:solidFill>
                  <a:schemeClr val="tx1"/>
                </a:solidFill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</a:rPr>
              <a:t>slitiny</a:t>
            </a:r>
            <a:endParaRPr lang="en-US" sz="1700" kern="1200" dirty="0">
              <a:solidFill>
                <a:schemeClr val="tx1"/>
              </a:solidFill>
            </a:endParaRPr>
          </a:p>
          <a:p>
            <a:pPr marL="214312" indent="-228600" rtl="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700" kern="1200" dirty="0">
                <a:solidFill>
                  <a:schemeClr val="tx1"/>
                </a:solidFill>
              </a:rPr>
              <a:t>-</a:t>
            </a:r>
            <a:r>
              <a:rPr lang="en-US" sz="1700" kern="1200" dirty="0" err="1">
                <a:solidFill>
                  <a:schemeClr val="tx1"/>
                </a:solidFill>
              </a:rPr>
              <a:t>nízkotavitelné</a:t>
            </a:r>
            <a:r>
              <a:rPr lang="en-US" sz="1700" kern="1200" dirty="0">
                <a:solidFill>
                  <a:schemeClr val="tx1"/>
                </a:solidFill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</a:rPr>
              <a:t>slitiny</a:t>
            </a:r>
            <a:endParaRPr lang="en-US" sz="17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68717E5B-2C1D-4094-9D25-6FF6FBD92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1219200"/>
            <a:ext cx="3383128" cy="380455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2" name="Shape 62"/>
          <p:cNvSpPr>
            <a:spLocks noGrp="1"/>
          </p:cNvSpPr>
          <p:nvPr>
            <p:ph type="title" idx="4294967295"/>
          </p:nvPr>
        </p:nvSpPr>
        <p:spPr>
          <a:xfrm>
            <a:off x="854283" y="2090114"/>
            <a:ext cx="2537167" cy="2481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>
              <a:lnSpc>
                <a:spcPct val="90000"/>
              </a:lnSpc>
              <a:spcBef>
                <a:spcPct val="0"/>
              </a:spcBef>
            </a:pP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Dělení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dentálních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slitin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Shape 66">
            <a:extLst>
              <a:ext uri="{FF2B5EF4-FFF2-40B4-BE49-F238E27FC236}">
                <a16:creationId xmlns:a16="http://schemas.microsoft.com/office/drawing/2014/main" id="{33B72995-B74B-88EE-DDCA-EBB82FBEF453}"/>
              </a:ext>
            </a:extLst>
          </p:cNvPr>
          <p:cNvSpPr txBox="1">
            <a:spLocks/>
          </p:cNvSpPr>
          <p:nvPr/>
        </p:nvSpPr>
        <p:spPr>
          <a:xfrm>
            <a:off x="3666507" y="2387188"/>
            <a:ext cx="7772400" cy="411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marL="342900" marR="0" indent="-3429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1pPr>
            <a:lvl2pPr marL="783771" marR="0" indent="-326571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2pPr>
            <a:lvl3pPr marL="1219200" marR="0" indent="-3048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3pPr>
            <a:lvl4pPr marL="1737360" marR="0" indent="-36576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4pPr>
            <a:lvl5pPr marL="2235200" marR="0" indent="-406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5pPr>
            <a:lvl6pPr marL="2692400" marR="0" indent="-406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6pPr>
            <a:lvl7pPr marL="3149600" marR="0" indent="-406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7pPr>
            <a:lvl8pPr marL="3606800" marR="0" indent="-406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8pPr>
            <a:lvl9pPr marL="4064000" marR="0" indent="-406400" algn="l" defTabSz="91440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9pPr>
          </a:lstStyle>
          <a:p>
            <a:pPr marL="257175" indent="-257175" hangingPunct="1">
              <a:spcBef>
                <a:spcPts val="500"/>
              </a:spcBef>
            </a:pPr>
            <a:r>
              <a:rPr lang="cs-CZ" sz="2400" b="1" dirty="0"/>
              <a:t>b) dentální slitiny obecných kovů</a:t>
            </a:r>
          </a:p>
          <a:p>
            <a:pPr marL="257175" indent="-257175" hangingPunct="1">
              <a:spcBef>
                <a:spcPts val="500"/>
              </a:spcBef>
            </a:pPr>
            <a:r>
              <a:rPr lang="cs-CZ" sz="2400" b="1" dirty="0"/>
              <a:t> </a:t>
            </a:r>
            <a:r>
              <a:rPr lang="cs-CZ" sz="2400" dirty="0" err="1"/>
              <a:t>chromkobaltové</a:t>
            </a:r>
            <a:r>
              <a:rPr lang="cs-CZ" sz="2400" dirty="0"/>
              <a:t> slitiny</a:t>
            </a:r>
          </a:p>
          <a:p>
            <a:pPr marL="0" indent="0" hangingPunct="1">
              <a:spcBef>
                <a:spcPts val="500"/>
              </a:spcBef>
              <a:buNone/>
            </a:pPr>
            <a:endParaRPr lang="cs-CZ" sz="2400" dirty="0"/>
          </a:p>
          <a:p>
            <a:pPr marL="257175" indent="-257175" hangingPunct="1">
              <a:spcBef>
                <a:spcPts val="500"/>
              </a:spcBef>
            </a:pPr>
            <a:r>
              <a:rPr lang="cs-CZ" sz="2400" dirty="0"/>
              <a:t> chromniklové slitiny</a:t>
            </a:r>
          </a:p>
          <a:p>
            <a:pPr marL="257175" indent="-257175" hangingPunct="1">
              <a:spcBef>
                <a:spcPts val="500"/>
              </a:spcBef>
            </a:pPr>
            <a:r>
              <a:rPr lang="cs-CZ" sz="2400" dirty="0"/>
              <a:t> titan a jeho slitiny </a:t>
            </a:r>
          </a:p>
        </p:txBody>
      </p:sp>
    </p:spTree>
    <p:extLst>
      <p:ext uri="{BB962C8B-B14F-4D97-AF65-F5344CB8AC3E}">
        <p14:creationId xmlns:p14="http://schemas.microsoft.com/office/powerpoint/2010/main" val="2147330596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65219498-D544-41AC-98FE-8F956EF66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500DBFC-17A9-4E0A-AEE2-A49F9AEEF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Shape 65"/>
          <p:cNvSpPr>
            <a:spLocks noGrp="1"/>
          </p:cNvSpPr>
          <p:nvPr>
            <p:ph type="title" idx="4294967295"/>
          </p:nvPr>
        </p:nvSpPr>
        <p:spPr>
          <a:xfrm>
            <a:off x="603504" y="4267832"/>
            <a:ext cx="3604497" cy="12971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sz="35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Dělení dentálních slitin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74613BB-817C-4C4F-8A24-4936F2F06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575767" y="52996"/>
            <a:ext cx="4570022" cy="6805005"/>
            <a:chOff x="6101023" y="52996"/>
            <a:chExt cx="6093363" cy="6805005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26C820D-9A01-44F0-AE18-C2DAB089B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3517682 w 5890490"/>
                <a:gd name="connsiteY0" fmla="*/ 0 h 6578439"/>
                <a:gd name="connsiteX1" fmla="*/ 5849513 w 5890490"/>
                <a:gd name="connsiteY1" fmla="*/ 841730 h 6578439"/>
                <a:gd name="connsiteX2" fmla="*/ 5890490 w 5890490"/>
                <a:gd name="connsiteY2" fmla="*/ 879060 h 6578439"/>
                <a:gd name="connsiteX3" fmla="*/ 5890490 w 5890490"/>
                <a:gd name="connsiteY3" fmla="*/ 1816052 h 6578439"/>
                <a:gd name="connsiteX4" fmla="*/ 5856961 w 5890490"/>
                <a:gd name="connsiteY4" fmla="*/ 1771023 h 6578439"/>
                <a:gd name="connsiteX5" fmla="*/ 5655397 w 5890490"/>
                <a:gd name="connsiteY5" fmla="*/ 1548813 h 6578439"/>
                <a:gd name="connsiteX6" fmla="*/ 3517682 w 5890490"/>
                <a:gd name="connsiteY6" fmla="*/ 658717 h 6578439"/>
                <a:gd name="connsiteX7" fmla="*/ 2395696 w 5890490"/>
                <a:gd name="connsiteY7" fmla="*/ 850721 h 6578439"/>
                <a:gd name="connsiteX8" fmla="*/ 1519955 w 5890490"/>
                <a:gd name="connsiteY8" fmla="*/ 1450441 h 6578439"/>
                <a:gd name="connsiteX9" fmla="*/ 1223630 w 5890490"/>
                <a:gd name="connsiteY9" fmla="*/ 1841430 h 6578439"/>
                <a:gd name="connsiteX10" fmla="*/ 1075857 w 5890490"/>
                <a:gd name="connsiteY10" fmla="*/ 2329343 h 6578439"/>
                <a:gd name="connsiteX11" fmla="*/ 731010 w 5890490"/>
                <a:gd name="connsiteY11" fmla="*/ 3483744 h 6578439"/>
                <a:gd name="connsiteX12" fmla="*/ 741000 w 5890490"/>
                <a:gd name="connsiteY12" fmla="*/ 4479719 h 6578439"/>
                <a:gd name="connsiteX13" fmla="*/ 1315615 w 5890490"/>
                <a:gd name="connsiteY13" fmla="*/ 5443827 h 6578439"/>
                <a:gd name="connsiteX14" fmla="*/ 2277503 w 5890490"/>
                <a:gd name="connsiteY14" fmla="*/ 6259386 h 6578439"/>
                <a:gd name="connsiteX15" fmla="*/ 3439448 w 5890490"/>
                <a:gd name="connsiteY15" fmla="*/ 6551739 h 6578439"/>
                <a:gd name="connsiteX16" fmla="*/ 4408732 w 5890490"/>
                <a:gd name="connsiteY16" fmla="*/ 6255172 h 6578439"/>
                <a:gd name="connsiteX17" fmla="*/ 5343243 w 5890490"/>
                <a:gd name="connsiteY17" fmla="*/ 5442509 h 6578439"/>
                <a:gd name="connsiteX18" fmla="*/ 5745566 w 5890490"/>
                <a:gd name="connsiteY18" fmla="*/ 5056656 h 6578439"/>
                <a:gd name="connsiteX19" fmla="*/ 5890490 w 5890490"/>
                <a:gd name="connsiteY19" fmla="*/ 4920880 h 6578439"/>
                <a:gd name="connsiteX20" fmla="*/ 5890490 w 5890490"/>
                <a:gd name="connsiteY20" fmla="*/ 5821966 h 6578439"/>
                <a:gd name="connsiteX21" fmla="*/ 5802002 w 5890490"/>
                <a:gd name="connsiteY21" fmla="*/ 5907904 h 6578439"/>
                <a:gd name="connsiteX22" fmla="*/ 5294358 w 5890490"/>
                <a:gd name="connsiteY22" fmla="*/ 6397505 h 6578439"/>
                <a:gd name="connsiteX23" fmla="*/ 5077178 w 5890490"/>
                <a:gd name="connsiteY23" fmla="*/ 6578439 h 6578439"/>
                <a:gd name="connsiteX24" fmla="*/ 1567290 w 5890490"/>
                <a:gd name="connsiteY24" fmla="*/ 6578439 h 6578439"/>
                <a:gd name="connsiteX25" fmla="*/ 1508588 w 5890490"/>
                <a:gd name="connsiteY25" fmla="*/ 6535186 h 6578439"/>
                <a:gd name="connsiteX26" fmla="*/ 826498 w 5890490"/>
                <a:gd name="connsiteY26" fmla="*/ 5876034 h 6578439"/>
                <a:gd name="connsiteX27" fmla="*/ 122403 w 5890490"/>
                <a:gd name="connsiteY27" fmla="*/ 3255655 h 6578439"/>
                <a:gd name="connsiteX28" fmla="*/ 1061197 w 5890490"/>
                <a:gd name="connsiteY28" fmla="*/ 984650 h 6578439"/>
                <a:gd name="connsiteX29" fmla="*/ 3517682 w 5890490"/>
                <a:gd name="connsiteY29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890490" h="6578439">
                  <a:moveTo>
                    <a:pt x="3517682" y="0"/>
                  </a:moveTo>
                  <a:cubicBezTo>
                    <a:pt x="4402016" y="0"/>
                    <a:pt x="5213741" y="315483"/>
                    <a:pt x="5849513" y="841730"/>
                  </a:cubicBezTo>
                  <a:lnTo>
                    <a:pt x="5890490" y="879060"/>
                  </a:lnTo>
                  <a:lnTo>
                    <a:pt x="5890490" y="1816052"/>
                  </a:lnTo>
                  <a:lnTo>
                    <a:pt x="5856961" y="1771023"/>
                  </a:lnTo>
                  <a:cubicBezTo>
                    <a:pt x="5793650" y="1694076"/>
                    <a:pt x="5726429" y="1619959"/>
                    <a:pt x="5655397" y="1548813"/>
                  </a:cubicBezTo>
                  <a:cubicBezTo>
                    <a:pt x="5082208" y="974906"/>
                    <a:pt x="4322973" y="658717"/>
                    <a:pt x="3517682" y="658717"/>
                  </a:cubicBezTo>
                  <a:cubicBezTo>
                    <a:pt x="3085520" y="658717"/>
                    <a:pt x="2718488" y="721533"/>
                    <a:pt x="2395696" y="850721"/>
                  </a:cubicBezTo>
                  <a:cubicBezTo>
                    <a:pt x="2079132" y="977407"/>
                    <a:pt x="1792668" y="1173626"/>
                    <a:pt x="1519955" y="1450441"/>
                  </a:cubicBezTo>
                  <a:cubicBezTo>
                    <a:pt x="1330275" y="1642840"/>
                    <a:pt x="1263719" y="1756094"/>
                    <a:pt x="1223630" y="1841430"/>
                  </a:cubicBezTo>
                  <a:cubicBezTo>
                    <a:pt x="1166545" y="1962981"/>
                    <a:pt x="1128532" y="2116663"/>
                    <a:pt x="1075857" y="2329343"/>
                  </a:cubicBezTo>
                  <a:cubicBezTo>
                    <a:pt x="1008652" y="2601153"/>
                    <a:pt x="916537" y="2973574"/>
                    <a:pt x="731010" y="3483744"/>
                  </a:cubicBezTo>
                  <a:cubicBezTo>
                    <a:pt x="617488" y="3795981"/>
                    <a:pt x="620731" y="4121653"/>
                    <a:pt x="741000" y="4479719"/>
                  </a:cubicBezTo>
                  <a:cubicBezTo>
                    <a:pt x="847257" y="4796172"/>
                    <a:pt x="1045888" y="5129481"/>
                    <a:pt x="1315615" y="5443827"/>
                  </a:cubicBezTo>
                  <a:cubicBezTo>
                    <a:pt x="1630753" y="5810980"/>
                    <a:pt x="1945371" y="6077784"/>
                    <a:pt x="2277503" y="6259386"/>
                  </a:cubicBezTo>
                  <a:cubicBezTo>
                    <a:pt x="2637530" y="6456133"/>
                    <a:pt x="3017536" y="6551739"/>
                    <a:pt x="3439448" y="6551739"/>
                  </a:cubicBezTo>
                  <a:cubicBezTo>
                    <a:pt x="3781571" y="6551739"/>
                    <a:pt x="4089573" y="6457449"/>
                    <a:pt x="4408732" y="6255172"/>
                  </a:cubicBezTo>
                  <a:cubicBezTo>
                    <a:pt x="4738010" y="6046310"/>
                    <a:pt x="5050941" y="5739207"/>
                    <a:pt x="5343243" y="5442509"/>
                  </a:cubicBezTo>
                  <a:cubicBezTo>
                    <a:pt x="5479860" y="5303970"/>
                    <a:pt x="5614918" y="5178206"/>
                    <a:pt x="5745566" y="5056656"/>
                  </a:cubicBezTo>
                  <a:lnTo>
                    <a:pt x="5890490" y="4920880"/>
                  </a:lnTo>
                  <a:lnTo>
                    <a:pt x="5890490" y="5821966"/>
                  </a:lnTo>
                  <a:lnTo>
                    <a:pt x="5802002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58B604F-996E-4349-B131-E04ED285D8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5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5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7CCEAF3-651B-4605-AE58-F96E2270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3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/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D519330-E5F1-4248-B58C-1AA0D9E6D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01024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 flip="none" rotWithShape="1"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5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9" name="Graphic 68" descr="Zaškrtnutí">
            <a:extLst>
              <a:ext uri="{FF2B5EF4-FFF2-40B4-BE49-F238E27FC236}">
                <a16:creationId xmlns:a16="http://schemas.microsoft.com/office/drawing/2014/main" id="{95CD8ECD-E953-82E4-815D-434A26970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76992" y="2216469"/>
            <a:ext cx="3106320" cy="3106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 idx="4294967295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Dentální slitiny ušlechtilých kovů 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4294967295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00037" indent="-300037">
              <a:lnSpc>
                <a:spcPct val="90000"/>
              </a:lnSpc>
              <a:spcBef>
                <a:spcPts val="600"/>
              </a:spcBef>
            </a:pPr>
            <a:r>
              <a:rPr sz="2800" dirty="0"/>
              <a:t> </a:t>
            </a:r>
            <a:r>
              <a:rPr sz="2800" dirty="0" err="1"/>
              <a:t>základem</a:t>
            </a:r>
            <a:r>
              <a:rPr sz="2800" dirty="0"/>
              <a:t> je </a:t>
            </a:r>
            <a:r>
              <a:rPr sz="2800" dirty="0" err="1"/>
              <a:t>zlato</a:t>
            </a:r>
            <a:r>
              <a:rPr sz="2800" dirty="0"/>
              <a:t>, </a:t>
            </a:r>
            <a:r>
              <a:rPr sz="2800" dirty="0" err="1"/>
              <a:t>stříbro</a:t>
            </a:r>
            <a:r>
              <a:rPr lang="cs-CZ" sz="2800" dirty="0"/>
              <a:t>, </a:t>
            </a:r>
            <a:r>
              <a:rPr sz="2800" dirty="0" err="1"/>
              <a:t>paládium</a:t>
            </a:r>
            <a:r>
              <a:rPr sz="2800" dirty="0"/>
              <a:t> a </a:t>
            </a:r>
            <a:r>
              <a:rPr sz="2800" dirty="0" err="1"/>
              <a:t>další</a:t>
            </a:r>
            <a:r>
              <a:rPr sz="2800" dirty="0"/>
              <a:t> </a:t>
            </a:r>
            <a:r>
              <a:rPr sz="2800" dirty="0" err="1"/>
              <a:t>prvky</a:t>
            </a:r>
            <a:r>
              <a:rPr sz="2800" dirty="0"/>
              <a:t> (Cu, Pt, Zn, </a:t>
            </a:r>
            <a:r>
              <a:rPr sz="2800" dirty="0" err="1"/>
              <a:t>Ir</a:t>
            </a:r>
            <a:r>
              <a:rPr sz="2800" dirty="0"/>
              <a:t>).</a:t>
            </a:r>
          </a:p>
          <a:p>
            <a:pPr marL="300037" indent="-300037">
              <a:lnSpc>
                <a:spcPct val="90000"/>
              </a:lnSpc>
              <a:spcBef>
                <a:spcPts val="600"/>
              </a:spcBef>
            </a:pPr>
            <a:r>
              <a:rPr sz="2800" dirty="0" err="1"/>
              <a:t>Vlastnosti</a:t>
            </a:r>
            <a:r>
              <a:rPr sz="2800" dirty="0"/>
              <a:t> </a:t>
            </a:r>
            <a:r>
              <a:rPr sz="2800" dirty="0" err="1"/>
              <a:t>jednotlivých</a:t>
            </a:r>
            <a:r>
              <a:rPr sz="2800" dirty="0"/>
              <a:t> </a:t>
            </a:r>
            <a:r>
              <a:rPr sz="2800" dirty="0" err="1"/>
              <a:t>prvků</a:t>
            </a:r>
            <a:r>
              <a:rPr sz="2800" dirty="0"/>
              <a:t>:</a:t>
            </a:r>
          </a:p>
          <a:p>
            <a:pPr marL="192881" indent="-192881">
              <a:lnSpc>
                <a:spcPct val="90000"/>
              </a:lnSpc>
              <a:spcBef>
                <a:spcPts val="400"/>
              </a:spcBef>
            </a:pPr>
            <a:r>
              <a:rPr sz="1800" b="1" dirty="0" err="1"/>
              <a:t>Zlato</a:t>
            </a:r>
            <a:r>
              <a:rPr sz="1800" dirty="0"/>
              <a:t>- </a:t>
            </a:r>
            <a:r>
              <a:rPr sz="1800" dirty="0" err="1"/>
              <a:t>ideální</a:t>
            </a:r>
            <a:r>
              <a:rPr sz="1800" dirty="0"/>
              <a:t> </a:t>
            </a:r>
            <a:r>
              <a:rPr sz="1800" dirty="0" err="1"/>
              <a:t>biokompatibilní</a:t>
            </a:r>
            <a:r>
              <a:rPr sz="1800" dirty="0"/>
              <a:t> </a:t>
            </a:r>
            <a:r>
              <a:rPr sz="1800" dirty="0" err="1"/>
              <a:t>materiál</a:t>
            </a:r>
            <a:r>
              <a:rPr sz="1800" dirty="0"/>
              <a:t>, je ze </a:t>
            </a:r>
            <a:r>
              <a:rPr sz="1800" dirty="0" err="1"/>
              <a:t>všech</a:t>
            </a:r>
            <a:r>
              <a:rPr sz="1800" dirty="0"/>
              <a:t> </a:t>
            </a:r>
            <a:r>
              <a:rPr sz="1800" dirty="0" err="1"/>
              <a:t>kovů</a:t>
            </a:r>
            <a:r>
              <a:rPr sz="1800" dirty="0"/>
              <a:t> </a:t>
            </a:r>
            <a:r>
              <a:rPr sz="1800" dirty="0" err="1"/>
              <a:t>nejstálejší</a:t>
            </a:r>
            <a:r>
              <a:rPr sz="1800" dirty="0"/>
              <a:t>, </a:t>
            </a:r>
            <a:r>
              <a:rPr sz="1800" dirty="0" err="1"/>
              <a:t>nejvíce</a:t>
            </a:r>
            <a:r>
              <a:rPr sz="1800" dirty="0"/>
              <a:t> </a:t>
            </a:r>
            <a:r>
              <a:rPr sz="1800" dirty="0" err="1"/>
              <a:t>korozně</a:t>
            </a:r>
            <a:r>
              <a:rPr sz="1800" dirty="0"/>
              <a:t> </a:t>
            </a:r>
            <a:r>
              <a:rPr sz="1800" dirty="0" err="1"/>
              <a:t>odolné,ale</a:t>
            </a:r>
            <a:r>
              <a:rPr sz="1800" dirty="0"/>
              <a:t> </a:t>
            </a:r>
            <a:r>
              <a:rPr sz="1800" dirty="0" err="1"/>
              <a:t>měkké</a:t>
            </a:r>
            <a:r>
              <a:rPr sz="1800" dirty="0"/>
              <a:t>- </a:t>
            </a:r>
            <a:r>
              <a:rPr sz="1800" dirty="0" err="1"/>
              <a:t>dobře</a:t>
            </a:r>
            <a:r>
              <a:rPr sz="1800" dirty="0"/>
              <a:t> </a:t>
            </a:r>
            <a:r>
              <a:rPr sz="1800" dirty="0" err="1"/>
              <a:t>kujné</a:t>
            </a:r>
            <a:r>
              <a:rPr sz="1800" dirty="0"/>
              <a:t> a </a:t>
            </a:r>
            <a:r>
              <a:rPr sz="1800" dirty="0" err="1"/>
              <a:t>tažné</a:t>
            </a:r>
            <a:r>
              <a:rPr sz="1800" dirty="0"/>
              <a:t>.</a:t>
            </a:r>
          </a:p>
          <a:p>
            <a:pPr marL="192881" indent="-192881">
              <a:lnSpc>
                <a:spcPct val="90000"/>
              </a:lnSpc>
              <a:spcBef>
                <a:spcPts val="400"/>
              </a:spcBef>
            </a:pPr>
            <a:r>
              <a:rPr sz="1800" b="1" dirty="0" err="1"/>
              <a:t>Stříbro</a:t>
            </a:r>
            <a:r>
              <a:rPr sz="1800" b="1" dirty="0"/>
              <a:t>, </a:t>
            </a:r>
            <a:r>
              <a:rPr sz="1800" b="1" dirty="0" err="1"/>
              <a:t>měď</a:t>
            </a:r>
            <a:r>
              <a:rPr sz="1800" b="1" dirty="0"/>
              <a:t>, platina</a:t>
            </a:r>
            <a:r>
              <a:rPr sz="1800" dirty="0"/>
              <a:t>- </a:t>
            </a:r>
            <a:r>
              <a:rPr sz="1800" dirty="0" err="1"/>
              <a:t>zvyšuje</a:t>
            </a:r>
            <a:r>
              <a:rPr sz="1800" dirty="0"/>
              <a:t> </a:t>
            </a:r>
            <a:r>
              <a:rPr sz="1800" dirty="0" err="1"/>
              <a:t>pevnost</a:t>
            </a:r>
            <a:r>
              <a:rPr sz="1800" dirty="0"/>
              <a:t> a </a:t>
            </a:r>
            <a:r>
              <a:rPr sz="1800" dirty="0" err="1"/>
              <a:t>tvrdost</a:t>
            </a:r>
            <a:r>
              <a:rPr sz="1800" dirty="0"/>
              <a:t>, </a:t>
            </a:r>
            <a:r>
              <a:rPr sz="1800" dirty="0" err="1"/>
              <a:t>tepelné</a:t>
            </a:r>
            <a:r>
              <a:rPr sz="1800" dirty="0"/>
              <a:t> </a:t>
            </a:r>
            <a:r>
              <a:rPr sz="1800" dirty="0" err="1"/>
              <a:t>vytvrzování</a:t>
            </a:r>
            <a:r>
              <a:rPr sz="1800" dirty="0"/>
              <a:t>, </a:t>
            </a:r>
            <a:r>
              <a:rPr sz="1800" dirty="0" err="1"/>
              <a:t>t</a:t>
            </a:r>
            <a:r>
              <a:rPr sz="1800" baseline="-30000" dirty="0" err="1"/>
              <a:t>t</a:t>
            </a:r>
            <a:r>
              <a:rPr sz="1800" dirty="0"/>
              <a:t>=960°C </a:t>
            </a:r>
          </a:p>
          <a:p>
            <a:pPr marL="192881" indent="-192881">
              <a:lnSpc>
                <a:spcPct val="90000"/>
              </a:lnSpc>
              <a:spcBef>
                <a:spcPts val="400"/>
              </a:spcBef>
            </a:pPr>
            <a:r>
              <a:rPr sz="1800" b="1" dirty="0" err="1"/>
              <a:t>Paladium</a:t>
            </a:r>
            <a:r>
              <a:rPr sz="1800" dirty="0"/>
              <a:t>- </a:t>
            </a:r>
            <a:r>
              <a:rPr sz="1800" dirty="0" err="1"/>
              <a:t>zvyšuje</a:t>
            </a:r>
            <a:r>
              <a:rPr sz="1800" dirty="0"/>
              <a:t> </a:t>
            </a:r>
            <a:r>
              <a:rPr sz="1800" dirty="0" err="1"/>
              <a:t>odolnost</a:t>
            </a:r>
            <a:r>
              <a:rPr sz="1800" dirty="0"/>
              <a:t> </a:t>
            </a:r>
            <a:r>
              <a:rPr sz="1800" dirty="0" err="1"/>
              <a:t>proti</a:t>
            </a:r>
            <a:r>
              <a:rPr sz="1800" dirty="0"/>
              <a:t> </a:t>
            </a:r>
            <a:r>
              <a:rPr sz="1800" dirty="0" err="1"/>
              <a:t>korozi</a:t>
            </a:r>
            <a:endParaRPr sz="1800" dirty="0"/>
          </a:p>
          <a:p>
            <a:pPr marL="192881" indent="-192881">
              <a:lnSpc>
                <a:spcPct val="90000"/>
              </a:lnSpc>
              <a:spcBef>
                <a:spcPts val="400"/>
              </a:spcBef>
            </a:pPr>
            <a:r>
              <a:rPr sz="1800" b="1" dirty="0" err="1"/>
              <a:t>Zinek</a:t>
            </a:r>
            <a:r>
              <a:rPr sz="1800" dirty="0"/>
              <a:t>- </a:t>
            </a:r>
            <a:r>
              <a:rPr sz="1800" dirty="0" err="1"/>
              <a:t>snižením</a:t>
            </a:r>
            <a:r>
              <a:rPr sz="1800" dirty="0"/>
              <a:t> </a:t>
            </a:r>
            <a:r>
              <a:rPr sz="1800" dirty="0" err="1"/>
              <a:t>viskozity</a:t>
            </a:r>
            <a:r>
              <a:rPr sz="1800" dirty="0"/>
              <a:t> </a:t>
            </a:r>
            <a:r>
              <a:rPr sz="1800" dirty="0" err="1"/>
              <a:t>zvyšuje</a:t>
            </a:r>
            <a:r>
              <a:rPr sz="1800" dirty="0"/>
              <a:t> </a:t>
            </a:r>
            <a:r>
              <a:rPr sz="1800" dirty="0" err="1"/>
              <a:t>tekutost</a:t>
            </a:r>
            <a:r>
              <a:rPr sz="1800" dirty="0"/>
              <a:t> </a:t>
            </a:r>
            <a:r>
              <a:rPr sz="1800" dirty="0" err="1"/>
              <a:t>taveniny,snižuje</a:t>
            </a:r>
            <a:r>
              <a:rPr sz="1800" dirty="0"/>
              <a:t> </a:t>
            </a:r>
            <a:r>
              <a:rPr sz="1800" dirty="0" err="1"/>
              <a:t>povrchové</a:t>
            </a:r>
            <a:r>
              <a:rPr sz="1800" dirty="0"/>
              <a:t> </a:t>
            </a:r>
            <a:r>
              <a:rPr sz="1800" dirty="0" err="1"/>
              <a:t>napětí</a:t>
            </a:r>
            <a:endParaRPr sz="1800" dirty="0"/>
          </a:p>
          <a:p>
            <a:pPr marL="192881" indent="-192881">
              <a:lnSpc>
                <a:spcPct val="90000"/>
              </a:lnSpc>
              <a:spcBef>
                <a:spcPts val="400"/>
              </a:spcBef>
            </a:pPr>
            <a:r>
              <a:rPr sz="1800" b="1" dirty="0"/>
              <a:t>Iridium</a:t>
            </a:r>
            <a:r>
              <a:rPr sz="1800" dirty="0"/>
              <a:t>- </a:t>
            </a:r>
            <a:r>
              <a:rPr sz="1800" dirty="0" err="1"/>
              <a:t>zvyšuje</a:t>
            </a:r>
            <a:r>
              <a:rPr sz="1800" dirty="0"/>
              <a:t> </a:t>
            </a:r>
            <a:r>
              <a:rPr sz="1800" dirty="0" err="1"/>
              <a:t>tvrdost</a:t>
            </a:r>
            <a:endParaRPr sz="1800" dirty="0"/>
          </a:p>
          <a:p>
            <a:pPr>
              <a:lnSpc>
                <a:spcPct val="90000"/>
              </a:lnSpc>
              <a:spcBef>
                <a:spcPts val="400"/>
              </a:spcBef>
              <a:buSzTx/>
              <a:buNone/>
            </a:pPr>
            <a:r>
              <a:rPr sz="1800" i="1" dirty="0"/>
              <a:t>Palladium, platina a </a:t>
            </a:r>
            <a:r>
              <a:rPr sz="1800" i="1" dirty="0" err="1"/>
              <a:t>stříbro</a:t>
            </a:r>
            <a:r>
              <a:rPr sz="1800" i="1" dirty="0"/>
              <a:t> </a:t>
            </a:r>
            <a:r>
              <a:rPr sz="1800" i="1" dirty="0" err="1"/>
              <a:t>žlutou</a:t>
            </a:r>
            <a:r>
              <a:rPr sz="1800" i="1" dirty="0"/>
              <a:t> </a:t>
            </a:r>
            <a:r>
              <a:rPr sz="1800" i="1" dirty="0" err="1"/>
              <a:t>barvu</a:t>
            </a:r>
            <a:r>
              <a:rPr sz="1800" i="1" dirty="0"/>
              <a:t> </a:t>
            </a:r>
            <a:r>
              <a:rPr sz="1800" i="1" dirty="0" err="1"/>
              <a:t>zlatých</a:t>
            </a:r>
            <a:r>
              <a:rPr sz="1800" i="1" dirty="0"/>
              <a:t> </a:t>
            </a:r>
            <a:r>
              <a:rPr sz="1800" i="1" dirty="0" err="1"/>
              <a:t>slitin</a:t>
            </a:r>
            <a:r>
              <a:rPr sz="1800" i="1" dirty="0"/>
              <a:t> </a:t>
            </a:r>
            <a:r>
              <a:rPr sz="1800" i="1" dirty="0" err="1"/>
              <a:t>zesvětlují</a:t>
            </a:r>
            <a:r>
              <a:rPr sz="1800" i="1" dirty="0"/>
              <a:t>, </a:t>
            </a:r>
            <a:r>
              <a:rPr sz="1800" i="1" dirty="0" err="1"/>
              <a:t>měď</a:t>
            </a:r>
            <a:r>
              <a:rPr sz="1800" i="1" dirty="0"/>
              <a:t> </a:t>
            </a:r>
            <a:r>
              <a:rPr sz="1800" i="1" dirty="0" err="1"/>
              <a:t>jí</a:t>
            </a:r>
            <a:r>
              <a:rPr sz="1800" i="1" dirty="0"/>
              <a:t> </a:t>
            </a:r>
            <a:r>
              <a:rPr sz="1800" i="1" dirty="0" err="1"/>
              <a:t>barví</a:t>
            </a:r>
            <a:r>
              <a:rPr sz="1800" i="1" dirty="0"/>
              <a:t> do </a:t>
            </a:r>
            <a:r>
              <a:rPr sz="1800" i="1" dirty="0" err="1"/>
              <a:t>červena.Vyšší</a:t>
            </a:r>
            <a:r>
              <a:rPr sz="1800" i="1" dirty="0"/>
              <a:t> </a:t>
            </a:r>
            <a:r>
              <a:rPr sz="1800" i="1" dirty="0" err="1"/>
              <a:t>obsahy</a:t>
            </a:r>
            <a:r>
              <a:rPr sz="1800" i="1" dirty="0"/>
              <a:t> </a:t>
            </a:r>
            <a:r>
              <a:rPr sz="1800" i="1" dirty="0" err="1"/>
              <a:t>méně</a:t>
            </a:r>
            <a:r>
              <a:rPr sz="1800" i="1" dirty="0"/>
              <a:t> </a:t>
            </a:r>
            <a:r>
              <a:rPr sz="1800" i="1" dirty="0" err="1"/>
              <a:t>ušlechtilých</a:t>
            </a:r>
            <a:r>
              <a:rPr sz="1800" i="1" dirty="0"/>
              <a:t> (</a:t>
            </a:r>
            <a:r>
              <a:rPr sz="1800" i="1" dirty="0" err="1"/>
              <a:t>Ag,Cu</a:t>
            </a:r>
            <a:r>
              <a:rPr sz="1800" i="1" dirty="0"/>
              <a:t> </a:t>
            </a:r>
            <a:r>
              <a:rPr sz="1800" i="1" dirty="0" err="1"/>
              <a:t>atd</a:t>
            </a:r>
            <a:r>
              <a:rPr sz="1800" i="1" dirty="0"/>
              <a:t>.) </a:t>
            </a:r>
            <a:r>
              <a:rPr sz="1800" i="1" dirty="0" err="1"/>
              <a:t>snižují</a:t>
            </a:r>
            <a:r>
              <a:rPr sz="1800" i="1" dirty="0"/>
              <a:t> </a:t>
            </a:r>
            <a:r>
              <a:rPr sz="1800" i="1" dirty="0" err="1"/>
              <a:t>korozní</a:t>
            </a:r>
            <a:r>
              <a:rPr sz="1800" i="1" dirty="0"/>
              <a:t> </a:t>
            </a:r>
            <a:r>
              <a:rPr sz="1800" i="1" dirty="0" err="1"/>
              <a:t>odolnost</a:t>
            </a:r>
            <a:r>
              <a:rPr sz="1800" i="1" dirty="0"/>
              <a:t> </a:t>
            </a:r>
            <a:r>
              <a:rPr sz="1800" i="1" dirty="0" err="1"/>
              <a:t>těchto</a:t>
            </a:r>
            <a:r>
              <a:rPr sz="1800" i="1" dirty="0"/>
              <a:t> </a:t>
            </a:r>
            <a:r>
              <a:rPr sz="1800" i="1" dirty="0" err="1"/>
              <a:t>slitin</a:t>
            </a:r>
            <a:r>
              <a:rPr sz="1800" i="1" dirty="0"/>
              <a:t> 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16597"/>
            <a:ext cx="548639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59" y="613954"/>
            <a:ext cx="8180615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Shape 71"/>
          <p:cNvSpPr>
            <a:spLocks noGrp="1"/>
          </p:cNvSpPr>
          <p:nvPr>
            <p:ph type="title" idx="4294967295"/>
          </p:nvPr>
        </p:nvSpPr>
        <p:spPr>
          <a:xfrm>
            <a:off x="782723" y="809898"/>
            <a:ext cx="7629757" cy="1554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Dentální slitiny ušlechtilých kovů 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8650" y="6485313"/>
            <a:ext cx="78867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4" name="Shape 72">
            <a:extLst>
              <a:ext uri="{FF2B5EF4-FFF2-40B4-BE49-F238E27FC236}">
                <a16:creationId xmlns:a16="http://schemas.microsoft.com/office/drawing/2014/main" id="{F01F0786-125D-6C36-0FD9-6EF77B0D65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3233577"/>
              </p:ext>
            </p:extLst>
          </p:nvPr>
        </p:nvGraphicFramePr>
        <p:xfrm>
          <a:off x="678451" y="3017519"/>
          <a:ext cx="778383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Shape 74"/>
          <p:cNvSpPr>
            <a:spLocks noGrp="1"/>
          </p:cNvSpPr>
          <p:nvPr>
            <p:ph type="title" idx="4294967295"/>
          </p:nvPr>
        </p:nvSpPr>
        <p:spPr>
          <a:xfrm>
            <a:off x="836676" y="548640"/>
            <a:ext cx="7626096" cy="117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sz="3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Dentální slitiny ušlechtilých kovů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5" name="Shape 75"/>
          <p:cNvSpPr>
            <a:spLocks noGrp="1"/>
          </p:cNvSpPr>
          <p:nvPr>
            <p:ph type="body" idx="4294967295"/>
          </p:nvPr>
        </p:nvSpPr>
        <p:spPr>
          <a:xfrm>
            <a:off x="836676" y="2481943"/>
            <a:ext cx="7626096" cy="3695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kern="1200">
                <a:solidFill>
                  <a:schemeClr val="tx1"/>
                </a:solidFill>
              </a:rPr>
              <a:t>Tyto slitiny se dodávají ve formě: </a:t>
            </a:r>
          </a:p>
          <a:p>
            <a:pPr indent="-2286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kern="1200">
                <a:solidFill>
                  <a:schemeClr val="tx1"/>
                </a:solidFill>
              </a:rPr>
              <a:t>litin ( odlévání korunek, můstků), </a:t>
            </a:r>
          </a:p>
          <a:p>
            <a:pPr indent="-2286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kern="1200">
                <a:solidFill>
                  <a:schemeClr val="tx1"/>
                </a:solidFill>
              </a:rPr>
              <a:t>plechu </a:t>
            </a:r>
          </a:p>
          <a:p>
            <a:pPr indent="-2286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kern="1200">
                <a:solidFill>
                  <a:schemeClr val="tx1"/>
                </a:solidFill>
              </a:rPr>
              <a:t>drátu. </a:t>
            </a:r>
          </a:p>
          <a:p>
            <a:pPr indent="-2286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kern="1200">
                <a:solidFill>
                  <a:schemeClr val="tx1"/>
                </a:solidFill>
              </a:rPr>
              <a:t>a podle barvy je dělíme na:</a:t>
            </a:r>
          </a:p>
          <a:p>
            <a:pPr indent="-2286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kern="1200">
                <a:solidFill>
                  <a:schemeClr val="tx1"/>
                </a:solidFill>
              </a:rPr>
              <a:t>žluté  </a:t>
            </a:r>
          </a:p>
          <a:p>
            <a:pPr indent="-2286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kern="1200">
                <a:solidFill>
                  <a:schemeClr val="tx1"/>
                </a:solidFill>
              </a:rPr>
              <a:t>bílé.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Zlatý nuget">
            <a:extLst>
              <a:ext uri="{FF2B5EF4-FFF2-40B4-BE49-F238E27FC236}">
                <a16:creationId xmlns:a16="http://schemas.microsoft.com/office/drawing/2014/main" id="{534B8F21-C199-3D3C-64DE-BDC2A27420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9" r="-2" b="12666"/>
          <a:stretch/>
        </p:blipFill>
        <p:spPr bwMode="auto">
          <a:xfrm>
            <a:off x="3662268" y="10"/>
            <a:ext cx="5481732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tal ceramic Crowns and Bridges">
            <a:extLst>
              <a:ext uri="{FF2B5EF4-FFF2-40B4-BE49-F238E27FC236}">
                <a16:creationId xmlns:a16="http://schemas.microsoft.com/office/drawing/2014/main" id="{7CB334A1-0571-FBBF-46BE-8E0DD1219B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4" r="2" b="2"/>
          <a:stretch/>
        </p:blipFill>
        <p:spPr bwMode="auto">
          <a:xfrm>
            <a:off x="3662268" y="3493008"/>
            <a:ext cx="5481732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35" name="Freeform: Shape 1034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37" name="Freeform: Shape 1036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Shape 23"/>
          <p:cNvSpPr>
            <a:spLocks noGrp="1"/>
          </p:cNvSpPr>
          <p:nvPr>
            <p:ph type="title" idx="4294967295"/>
          </p:nvPr>
        </p:nvSpPr>
        <p:spPr>
          <a:xfrm>
            <a:off x="336042" y="859536"/>
            <a:ext cx="3624601" cy="124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sz="3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Kovy</a:t>
            </a: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041" name="Rectangle 1040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Shape 24"/>
          <p:cNvSpPr>
            <a:spLocks noGrp="1"/>
          </p:cNvSpPr>
          <p:nvPr>
            <p:ph type="body" idx="4294967295"/>
          </p:nvPr>
        </p:nvSpPr>
        <p:spPr>
          <a:xfrm>
            <a:off x="336042" y="2512611"/>
            <a:ext cx="3624602" cy="36643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kern="1200" dirty="0" err="1">
                <a:solidFill>
                  <a:schemeClr val="tx1"/>
                </a:solidFill>
              </a:rPr>
              <a:t>Hlavní</a:t>
            </a:r>
            <a:r>
              <a:rPr lang="en-US" sz="1700" kern="1200" dirty="0">
                <a:solidFill>
                  <a:schemeClr val="tx1"/>
                </a:solidFill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</a:rPr>
              <a:t>materiál</a:t>
            </a:r>
            <a:endParaRPr lang="en-US" sz="1700" kern="1200" dirty="0">
              <a:solidFill>
                <a:schemeClr val="tx1"/>
              </a:solidFill>
            </a:endParaRPr>
          </a:p>
          <a:p>
            <a:pPr indent="-2286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kern="1200" dirty="0" err="1">
                <a:solidFill>
                  <a:schemeClr val="tx1"/>
                </a:solidFill>
              </a:rPr>
              <a:t>Kovová</a:t>
            </a:r>
            <a:r>
              <a:rPr lang="en-US" sz="1700" kern="1200" dirty="0">
                <a:solidFill>
                  <a:schemeClr val="tx1"/>
                </a:solidFill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</a:rPr>
              <a:t>konstrukce</a:t>
            </a:r>
            <a:r>
              <a:rPr lang="en-US" sz="1700" kern="1200" dirty="0">
                <a:solidFill>
                  <a:schemeClr val="tx1"/>
                </a:solidFill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</a:rPr>
              <a:t>zaručující</a:t>
            </a:r>
            <a:r>
              <a:rPr lang="en-US" sz="1700" kern="1200" dirty="0">
                <a:solidFill>
                  <a:schemeClr val="tx1"/>
                </a:solidFill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</a:rPr>
              <a:t>mechanické</a:t>
            </a:r>
            <a:r>
              <a:rPr lang="en-US" sz="1700" kern="1200" dirty="0">
                <a:solidFill>
                  <a:schemeClr val="tx1"/>
                </a:solidFill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</a:rPr>
              <a:t>vlastnosti</a:t>
            </a:r>
            <a:endParaRPr lang="en-US" sz="1700" kern="1200" dirty="0">
              <a:solidFill>
                <a:schemeClr val="tx1"/>
              </a:solidFill>
            </a:endParaRPr>
          </a:p>
          <a:p>
            <a:pPr indent="-2286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kern="1200" dirty="0">
                <a:solidFill>
                  <a:schemeClr val="tx1"/>
                </a:solidFill>
              </a:rPr>
              <a:t>V </a:t>
            </a:r>
            <a:r>
              <a:rPr lang="en-US" sz="1700" kern="1200" dirty="0" err="1">
                <a:solidFill>
                  <a:schemeClr val="tx1"/>
                </a:solidFill>
              </a:rPr>
              <a:t>prostřední</a:t>
            </a:r>
            <a:r>
              <a:rPr lang="en-US" sz="1700" kern="1200" dirty="0">
                <a:solidFill>
                  <a:schemeClr val="tx1"/>
                </a:solidFill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</a:rPr>
              <a:t>části</a:t>
            </a:r>
            <a:r>
              <a:rPr lang="en-US" sz="1700" kern="1200" dirty="0">
                <a:solidFill>
                  <a:schemeClr val="tx1"/>
                </a:solidFill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</a:rPr>
              <a:t>Mendělejevovi</a:t>
            </a:r>
            <a:r>
              <a:rPr lang="en-US" sz="1700" kern="1200" dirty="0">
                <a:solidFill>
                  <a:schemeClr val="tx1"/>
                </a:solidFill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</a:rPr>
              <a:t>tabulky</a:t>
            </a:r>
            <a:r>
              <a:rPr lang="en-US" sz="1700" kern="1200" dirty="0">
                <a:solidFill>
                  <a:schemeClr val="tx1"/>
                </a:solidFill>
              </a:rPr>
              <a:t> </a:t>
            </a:r>
            <a:r>
              <a:rPr lang="en-US" sz="1700" kern="1200" dirty="0" err="1">
                <a:solidFill>
                  <a:schemeClr val="tx1"/>
                </a:solidFill>
              </a:rPr>
              <a:t>prvků</a:t>
            </a:r>
            <a:endParaRPr lang="en-US" sz="1700" kern="1200" dirty="0">
              <a:solidFill>
                <a:schemeClr val="tx1"/>
              </a:solidFill>
            </a:endParaRPr>
          </a:p>
          <a:p>
            <a:r>
              <a:rPr lang="cs-CZ" sz="1800" b="1" dirty="0" err="1">
                <a:effectLst/>
                <a:latin typeface="DejaVuSerif"/>
              </a:rPr>
              <a:t>Zpracováni</a:t>
            </a:r>
            <a:r>
              <a:rPr lang="cs-CZ" sz="1800" b="1" dirty="0">
                <a:effectLst/>
                <a:latin typeface="DejaVuSerif"/>
              </a:rPr>
              <a:t>́ kovů </a:t>
            </a:r>
            <a:endParaRPr lang="cs-CZ" sz="1100" dirty="0">
              <a:effectLst/>
            </a:endParaRPr>
          </a:p>
          <a:p>
            <a:r>
              <a:rPr lang="cs-CZ" sz="1800" dirty="0" err="1">
                <a:effectLst/>
                <a:latin typeface="DejaVuSerif"/>
              </a:rPr>
              <a:t>odléváním</a:t>
            </a:r>
            <a:r>
              <a:rPr lang="cs-CZ" sz="1800" dirty="0">
                <a:effectLst/>
                <a:latin typeface="DejaVuSerif"/>
              </a:rPr>
              <a:t> - za tepla</a:t>
            </a:r>
          </a:p>
          <a:p>
            <a:r>
              <a:rPr lang="cs-CZ" sz="1800" dirty="0">
                <a:effectLst/>
                <a:latin typeface="DejaVuSerif"/>
              </a:rPr>
              <a:t> </a:t>
            </a:r>
            <a:r>
              <a:rPr lang="cs-CZ" sz="1800" dirty="0" err="1">
                <a:effectLst/>
                <a:latin typeface="DejaVuSerif"/>
              </a:rPr>
              <a:t>frézováním</a:t>
            </a:r>
            <a:r>
              <a:rPr lang="cs-CZ" sz="1800" dirty="0">
                <a:effectLst/>
                <a:latin typeface="DejaVuSerif"/>
              </a:rPr>
              <a:t> - za studena </a:t>
            </a:r>
          </a:p>
          <a:p>
            <a:r>
              <a:rPr lang="cs-CZ" sz="1800" dirty="0" err="1">
                <a:effectLst/>
                <a:latin typeface="DejaVuSerif"/>
              </a:rPr>
              <a:t>tvářene</a:t>
            </a:r>
            <a:r>
              <a:rPr lang="cs-CZ" sz="1800" dirty="0">
                <a:effectLst/>
                <a:latin typeface="DejaVuSerif"/>
              </a:rPr>
              <a:t>́ slitiny - plechy, </a:t>
            </a:r>
            <a:r>
              <a:rPr lang="cs-CZ" sz="1800" dirty="0" err="1">
                <a:effectLst/>
                <a:latin typeface="DejaVuSerif"/>
              </a:rPr>
              <a:t>dráty</a:t>
            </a:r>
            <a:r>
              <a:rPr lang="cs-CZ" sz="1800" dirty="0">
                <a:effectLst/>
                <a:latin typeface="DejaVuSerif"/>
              </a:rPr>
              <a:t> </a:t>
            </a:r>
            <a:r>
              <a:rPr lang="cs-CZ" sz="1800" dirty="0" err="1">
                <a:effectLst/>
                <a:latin typeface="DejaVuSerif"/>
              </a:rPr>
              <a:t>pájky</a:t>
            </a:r>
            <a:br>
              <a:rPr lang="cs-CZ" sz="1800" dirty="0">
                <a:effectLst/>
                <a:latin typeface="DejaVuSerif"/>
              </a:rPr>
            </a:br>
            <a:endParaRPr lang="cs-CZ" sz="1800" dirty="0">
              <a:effectLst/>
              <a:latin typeface="DejaVuSerif"/>
            </a:endParaRPr>
          </a:p>
          <a:p>
            <a:r>
              <a:rPr lang="cs-CZ" sz="1800" dirty="0" err="1">
                <a:effectLst/>
                <a:latin typeface="DejaVuSerif"/>
              </a:rPr>
              <a:t>galvanoforming</a:t>
            </a:r>
            <a:r>
              <a:rPr lang="cs-CZ" sz="1800" dirty="0">
                <a:effectLst/>
                <a:latin typeface="DejaVuSerif"/>
              </a:rPr>
              <a:t> </a:t>
            </a:r>
            <a:endParaRPr lang="cs-CZ" sz="1100" dirty="0">
              <a:effectLst/>
            </a:endParaRPr>
          </a:p>
          <a:p>
            <a:pPr indent="-228600" rtl="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7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hape 77"/>
          <p:cNvSpPr>
            <a:spLocks noGrp="1"/>
          </p:cNvSpPr>
          <p:nvPr>
            <p:ph type="title" idx="4294967295"/>
          </p:nvPr>
        </p:nvSpPr>
        <p:spPr>
          <a:xfrm>
            <a:off x="606478" y="386930"/>
            <a:ext cx="6927525" cy="11889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  <a:defRPr sz="3607"/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Rozdělení dle tvrdosti slitiny:</a:t>
            </a:r>
            <a:b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1998368"/>
            <a:ext cx="8771274" cy="782176"/>
            <a:chOff x="-2" y="1998368"/>
            <a:chExt cx="11695083" cy="782176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hape 78"/>
          <p:cNvSpPr>
            <a:spLocks noGrp="1"/>
          </p:cNvSpPr>
          <p:nvPr>
            <p:ph type="body" idx="4294967295"/>
          </p:nvPr>
        </p:nvSpPr>
        <p:spPr>
          <a:xfrm>
            <a:off x="595245" y="2599509"/>
            <a:ext cx="7607751" cy="3435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14312" indent="-228600" rtl="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b="1" u="sng" kern="1200">
                <a:solidFill>
                  <a:schemeClr val="tx1"/>
                </a:solidFill>
              </a:rPr>
              <a:t>Slitiny s vysokým obsahem zlata a kovů skupiny platiny podle ISO 1562</a:t>
            </a:r>
          </a:p>
          <a:p>
            <a:pPr marL="214312" indent="-228600" rtl="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kern="1200">
                <a:solidFill>
                  <a:schemeClr val="tx1"/>
                </a:solidFill>
              </a:rPr>
              <a:t>dělíme do 4 skupin:</a:t>
            </a:r>
          </a:p>
          <a:p>
            <a:pPr marL="214312" indent="-228600" rtl="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b="1" i="1" kern="1200">
                <a:solidFill>
                  <a:schemeClr val="tx1"/>
                </a:solidFill>
              </a:rPr>
              <a:t>Slitiny typu 1</a:t>
            </a:r>
            <a:r>
              <a:rPr lang="en-US" sz="1600" kern="1200">
                <a:solidFill>
                  <a:schemeClr val="tx1"/>
                </a:solidFill>
              </a:rPr>
              <a:t>(měkké,22k Au):indikovány pro mechanicky málo namáhané inleje.Jde o slitiny s vysokým obsahem zlata(87%) a nižšími přísadami mědi (4%) a stříbra (9%). Tvrdost dle Brinella 45-70</a:t>
            </a:r>
          </a:p>
          <a:p>
            <a:pPr marL="214312" indent="-228600" rtl="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b="1" i="1" kern="1200">
                <a:solidFill>
                  <a:schemeClr val="tx1"/>
                </a:solidFill>
              </a:rPr>
              <a:t>Slitiny typu 2</a:t>
            </a:r>
            <a:r>
              <a:rPr lang="en-US" sz="1600" kern="1200">
                <a:solidFill>
                  <a:schemeClr val="tx1"/>
                </a:solidFill>
              </a:rPr>
              <a:t> (středně tvrdé,20k Au):pro rozsáhlé inleje (MOD inleje), jednotlivé korunky,malé můstky. Obsah mědi (8%) a paládia (2,5%). Tvrdost dle Brinella 80-90</a:t>
            </a:r>
          </a:p>
          <a:p>
            <a:pPr marL="214312" indent="-228600" rtl="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b="1" i="1" kern="1200">
                <a:solidFill>
                  <a:schemeClr val="tx1"/>
                </a:solidFill>
              </a:rPr>
              <a:t>Slitiny typu 3</a:t>
            </a:r>
            <a:r>
              <a:rPr lang="en-US" sz="1600" kern="1200">
                <a:solidFill>
                  <a:schemeClr val="tx1"/>
                </a:solidFill>
              </a:rPr>
              <a:t> (tvrdé, 18k Au): pro mechanicky velmi namáhané inleje a inlejové můstky. Obsah mědi (10%) a paládia (3%).Tvrdost 95-115</a:t>
            </a:r>
          </a:p>
          <a:p>
            <a:pPr marL="214312" indent="-228600" rtl="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b="1" i="1" kern="1200">
                <a:solidFill>
                  <a:schemeClr val="tx1"/>
                </a:solidFill>
              </a:rPr>
              <a:t>Slitiny typu 4</a:t>
            </a:r>
            <a:r>
              <a:rPr lang="en-US" sz="1600" kern="1200">
                <a:solidFill>
                  <a:schemeClr val="tx1"/>
                </a:solidFill>
              </a:rPr>
              <a:t> (extra tvrdé): jsou vhodné pro rozsahlé můstky , konstrukce snímatelných náhrad a kořenové nástavby. Obsah mědi (15%) paládia (víc jak 3%) a platiny (více jak 2%). Tvrdost 130-160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 idx="4294967295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68680">
              <a:defRPr sz="4180"/>
            </a:pPr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body" idx="4294967295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57175" indent="-257175">
              <a:spcBef>
                <a:spcPts val="500"/>
              </a:spcBef>
            </a:pPr>
            <a:r>
              <a:rPr sz="2400" b="1" u="sng"/>
              <a:t>Slitiny s redukovaným obsahem zlata a kovu skupiny platiny podle ISO 8891:1995</a:t>
            </a:r>
          </a:p>
          <a:p>
            <a:pPr>
              <a:spcBef>
                <a:spcPts val="500"/>
              </a:spcBef>
            </a:pPr>
            <a:endParaRPr sz="2400"/>
          </a:p>
          <a:p>
            <a:pPr marL="257175" indent="-257175">
              <a:spcBef>
                <a:spcPts val="500"/>
              </a:spcBef>
            </a:pPr>
            <a:r>
              <a:rPr sz="2400"/>
              <a:t>Jejich výhodou je tvrdost,řadí se do skupiny extra tvrdých slitin.</a:t>
            </a:r>
          </a:p>
          <a:p>
            <a:pPr marL="257175" indent="-257175">
              <a:spcBef>
                <a:spcPts val="500"/>
              </a:spcBef>
            </a:pPr>
            <a:r>
              <a:rPr sz="2400"/>
              <a:t>menší odolnost proti korozi</a:t>
            </a:r>
          </a:p>
          <a:p>
            <a:pPr marL="257175" indent="-257175">
              <a:spcBef>
                <a:spcPts val="500"/>
              </a:spcBef>
            </a:pPr>
            <a:r>
              <a:rPr sz="2400"/>
              <a:t>někdy je k vylepšení estetiky přidáno In nebo Cu</a:t>
            </a:r>
          </a:p>
          <a:p>
            <a:pPr marL="257175" indent="-257175">
              <a:spcBef>
                <a:spcPts val="500"/>
              </a:spcBef>
            </a:pPr>
            <a:r>
              <a:rPr sz="2400"/>
              <a:t> zlatoplatinové</a:t>
            </a:r>
          </a:p>
          <a:p>
            <a:pPr marL="257175" indent="-257175">
              <a:spcBef>
                <a:spcPts val="500"/>
              </a:spcBef>
            </a:pPr>
            <a:r>
              <a:rPr sz="2400"/>
              <a:t> zlatopaladiové</a:t>
            </a:r>
          </a:p>
          <a:p>
            <a:pPr marL="257175" indent="-257175">
              <a:spcBef>
                <a:spcPts val="500"/>
              </a:spcBef>
            </a:pPr>
            <a:r>
              <a:rPr sz="2400"/>
              <a:t>zlaté pájky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 idx="4294967295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Dentální slitiny ušlechtilých kovů</a:t>
            </a:r>
          </a:p>
        </p:txBody>
      </p:sp>
      <p:sp>
        <p:nvSpPr>
          <p:cNvPr id="85" name="Shape 85"/>
          <p:cNvSpPr>
            <a:spLocks noGrp="1"/>
          </p:cNvSpPr>
          <p:nvPr>
            <p:ph type="body" idx="4294967295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b="1"/>
            </a:pPr>
            <a:r>
              <a:t>Poloušlechtilé slitiny dentálních kovů</a:t>
            </a:r>
          </a:p>
          <a:p>
            <a:r>
              <a:t>slitiny obsahující stříbro a palladium</a:t>
            </a:r>
          </a:p>
          <a:p>
            <a:r>
              <a:t>Stříbropaladiové (vysokotavitelné)</a:t>
            </a:r>
          </a:p>
          <a:p>
            <a:r>
              <a:t>Stříbro-cínové (nízkotavitelné)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Shape 87"/>
          <p:cNvSpPr>
            <a:spLocks noGrp="1"/>
          </p:cNvSpPr>
          <p:nvPr>
            <p:ph type="title" idx="4294967295"/>
          </p:nvPr>
        </p:nvSpPr>
        <p:spPr>
          <a:xfrm>
            <a:off x="595246" y="386930"/>
            <a:ext cx="7549592" cy="12984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Stříbro -cínové</a:t>
            </a:r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Shape 88"/>
          <p:cNvSpPr>
            <a:spLocks noGrp="1"/>
          </p:cNvSpPr>
          <p:nvPr>
            <p:ph type="body" idx="4294967295"/>
          </p:nvPr>
        </p:nvSpPr>
        <p:spPr>
          <a:xfrm>
            <a:off x="595245" y="2599509"/>
            <a:ext cx="3398174" cy="363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39470" indent="-228600" rtl="0">
              <a:lnSpc>
                <a:spcPct val="90000"/>
              </a:lnSpc>
              <a:buFont typeface="Arial" panose="020B0604020202020204" pitchFamily="34" charset="0"/>
              <a:buChar char="•"/>
              <a:defRPr sz="3168"/>
            </a:pPr>
            <a:r>
              <a:rPr lang="en-US" sz="1700" kern="1200">
                <a:solidFill>
                  <a:schemeClr val="tx1"/>
                </a:solidFill>
              </a:rPr>
              <a:t>v dutině ústní korodují, mají heterogenní, výrazně hrubozrnnou strukturu, barevně nestálé, díky baktericidním účinkům stříbra se využívají jen jako kořenové nástavby.např.Koldan</a:t>
            </a:r>
            <a:r>
              <a:rPr lang="en-US" sz="1700" i="1" kern="1200">
                <a:solidFill>
                  <a:schemeClr val="tx1"/>
                </a:solidFill>
              </a:rPr>
              <a:t> </a:t>
            </a:r>
          </a:p>
          <a:p>
            <a:pPr marL="339470" indent="-228600" rtl="0">
              <a:lnSpc>
                <a:spcPct val="90000"/>
              </a:lnSpc>
              <a:buFont typeface="Arial" panose="020B0604020202020204" pitchFamily="34" charset="0"/>
              <a:buChar char="•"/>
              <a:defRPr sz="3168"/>
            </a:pPr>
            <a:r>
              <a:rPr lang="en-US" sz="1700" kern="1200">
                <a:solidFill>
                  <a:schemeClr val="tx1"/>
                </a:solidFill>
              </a:rPr>
              <a:t>obr.Koldan</a:t>
            </a:r>
          </a:p>
          <a:p>
            <a:pPr marL="339470" indent="-228600" rtl="0">
              <a:lnSpc>
                <a:spcPct val="90000"/>
              </a:lnSpc>
              <a:buFont typeface="Arial" panose="020B0604020202020204" pitchFamily="34" charset="0"/>
              <a:buChar char="•"/>
              <a:defRPr sz="3168"/>
            </a:pPr>
            <a:r>
              <a:rPr lang="en-US" sz="1700" kern="1200">
                <a:solidFill>
                  <a:schemeClr val="tx1"/>
                </a:solidFill>
              </a:rPr>
              <a:t>Nedoporučuje se používat </a:t>
            </a:r>
          </a:p>
          <a:p>
            <a:pPr marL="339470" indent="-228600" rtl="0">
              <a:lnSpc>
                <a:spcPct val="90000"/>
              </a:lnSpc>
              <a:buFont typeface="Arial" panose="020B0604020202020204" pitchFamily="34" charset="0"/>
              <a:buChar char="•"/>
              <a:defRPr sz="3168"/>
            </a:pPr>
            <a:r>
              <a:rPr lang="en-US" sz="1700" kern="1200">
                <a:solidFill>
                  <a:schemeClr val="tx1"/>
                </a:solidFill>
              </a:rPr>
              <a:t>Jediná výhoda = dobře se brousí</a:t>
            </a:r>
          </a:p>
        </p:txBody>
      </p:sp>
      <p:pic>
        <p:nvPicPr>
          <p:cNvPr id="5122" name="Picture 2" descr="Koldan, 50 g | Medplus.cz">
            <a:extLst>
              <a:ext uri="{FF2B5EF4-FFF2-40B4-BE49-F238E27FC236}">
                <a16:creationId xmlns:a16="http://schemas.microsoft.com/office/drawing/2014/main" id="{18E7BFEC-67CF-D3ED-2857-B406991C4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" r="13423"/>
          <a:stretch/>
        </p:blipFill>
        <p:spPr bwMode="auto">
          <a:xfrm>
            <a:off x="4433649" y="2484255"/>
            <a:ext cx="3862707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3" name="Rectangle 5132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 idx="4294967295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365760">
              <a:defRPr sz="3480"/>
            </a:pPr>
            <a:br/>
            <a:r>
              <a:t>S</a:t>
            </a:r>
            <a:r>
              <a:rPr sz="3720"/>
              <a:t>tříbro-paladiové (vysokotavitelné)</a:t>
            </a:r>
            <a:r>
              <a:t>:</a:t>
            </a:r>
            <a:br/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body" idx="4294967295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obsahují 40%paladia, velmi tvrdé. </a:t>
            </a:r>
          </a:p>
          <a:p>
            <a:r>
              <a:t> korosivní , mechanické vlastnosti mají horší než slitiny s obsahem zlata a platiny.</a:t>
            </a:r>
          </a:p>
          <a:p>
            <a:r>
              <a:t>hrubozrná struktura- nožší přesnost odlévání</a:t>
            </a:r>
          </a:p>
          <a:p>
            <a:pPr>
              <a:buSzTx/>
              <a:buNone/>
            </a:pPr>
            <a:endParaRPr/>
          </a:p>
          <a:p>
            <a:r>
              <a:t>celoplášťové lité korunky a fixní můstky. Např.Palargen,Argenpal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 idx="4294967295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Pájky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idx="4294967295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 err="1"/>
              <a:t>Ke</a:t>
            </a:r>
            <a:r>
              <a:rPr dirty="0"/>
              <a:t> </a:t>
            </a:r>
            <a:r>
              <a:rPr lang="cs-CZ" dirty="0"/>
              <a:t>spojování dvou kovových objektů</a:t>
            </a:r>
          </a:p>
          <a:p>
            <a:endParaRPr dirty="0"/>
          </a:p>
          <a:p>
            <a:pPr>
              <a:buSzTx/>
              <a:buNone/>
            </a:pPr>
            <a:r>
              <a:rPr b="1" i="1" dirty="0"/>
              <a:t> </a:t>
            </a:r>
          </a:p>
        </p:txBody>
      </p:sp>
      <p:pic>
        <p:nvPicPr>
          <p:cNvPr id="95" name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637" y="4864100"/>
            <a:ext cx="2060576" cy="2292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title" idx="4294967295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365760">
              <a:defRPr sz="1760"/>
            </a:pPr>
            <a:br/>
            <a:r>
              <a:rPr sz="4280"/>
              <a:t>Zlaté pájky</a:t>
            </a:r>
            <a:br>
              <a:rPr sz="2400"/>
            </a:br>
            <a:endParaRPr sz="2400"/>
          </a:p>
        </p:txBody>
      </p:sp>
      <p:sp>
        <p:nvSpPr>
          <p:cNvPr id="98" name="Shape 98"/>
          <p:cNvSpPr>
            <a:spLocks noGrp="1"/>
          </p:cNvSpPr>
          <p:nvPr>
            <p:ph type="body" idx="4294967295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Slouží ke spojení zlatých slitin. </a:t>
            </a:r>
          </a:p>
          <a:p>
            <a:r>
              <a:t>Označují se podle ryzosti,</a:t>
            </a:r>
          </a:p>
          <a:p>
            <a:r>
              <a:t> dobrý tok, nízkou viskozitu a měly by snadno difundovat do jednotlivých dílů konstrukce. </a:t>
            </a:r>
          </a:p>
          <a:p>
            <a:r>
              <a:t>Nesmí korodovat a měnit barvu. Liquidus pájky je 50-100 stupňů pod liquidem slitiny. 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 idx="4294967295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68680">
              <a:defRPr sz="4180"/>
            </a:pPr>
            <a:endParaRPr/>
          </a:p>
        </p:txBody>
      </p:sp>
      <p:pic>
        <p:nvPicPr>
          <p:cNvPr id="101" name="palarg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981200"/>
            <a:ext cx="5486401" cy="411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title" idx="4294967295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365760">
              <a:defRPr sz="3320"/>
            </a:pPr>
            <a:br/>
            <a:r>
              <a:t>SLITINY OBECNÝCH KOVŮ</a:t>
            </a:r>
            <a:br/>
            <a:endParaRPr/>
          </a:p>
        </p:txBody>
      </p:sp>
      <p:pic>
        <p:nvPicPr>
          <p:cNvPr id="108" name="slepi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150" y="1628775"/>
            <a:ext cx="4824413" cy="4824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7" name="Rectangle 116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Shape 111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sz="4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Dentální slitiny obecných kovů </a:t>
            </a:r>
          </a:p>
        </p:txBody>
      </p:sp>
      <p:sp>
        <p:nvSpPr>
          <p:cNvPr id="11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  <a:gd name="connsiteX0" fmla="*/ 0 w 8140446"/>
              <a:gd name="connsiteY0" fmla="*/ 0 h 18288"/>
              <a:gd name="connsiteX1" fmla="*/ 596966 w 8140446"/>
              <a:gd name="connsiteY1" fmla="*/ 0 h 18288"/>
              <a:gd name="connsiteX2" fmla="*/ 1031123 w 8140446"/>
              <a:gd name="connsiteY2" fmla="*/ 0 h 18288"/>
              <a:gd name="connsiteX3" fmla="*/ 1872303 w 8140446"/>
              <a:gd name="connsiteY3" fmla="*/ 0 h 18288"/>
              <a:gd name="connsiteX4" fmla="*/ 2469269 w 8140446"/>
              <a:gd name="connsiteY4" fmla="*/ 0 h 18288"/>
              <a:gd name="connsiteX5" fmla="*/ 3066235 w 8140446"/>
              <a:gd name="connsiteY5" fmla="*/ 0 h 18288"/>
              <a:gd name="connsiteX6" fmla="*/ 3907414 w 8140446"/>
              <a:gd name="connsiteY6" fmla="*/ 0 h 18288"/>
              <a:gd name="connsiteX7" fmla="*/ 4422976 w 8140446"/>
              <a:gd name="connsiteY7" fmla="*/ 0 h 18288"/>
              <a:gd name="connsiteX8" fmla="*/ 5264155 w 8140446"/>
              <a:gd name="connsiteY8" fmla="*/ 0 h 18288"/>
              <a:gd name="connsiteX9" fmla="*/ 6105335 w 8140446"/>
              <a:gd name="connsiteY9" fmla="*/ 0 h 18288"/>
              <a:gd name="connsiteX10" fmla="*/ 6783705 w 8140446"/>
              <a:gd name="connsiteY10" fmla="*/ 0 h 18288"/>
              <a:gd name="connsiteX11" fmla="*/ 8140446 w 8140446"/>
              <a:gd name="connsiteY11" fmla="*/ 0 h 18288"/>
              <a:gd name="connsiteX12" fmla="*/ 8140446 w 8140446"/>
              <a:gd name="connsiteY12" fmla="*/ 18288 h 18288"/>
              <a:gd name="connsiteX13" fmla="*/ 7706289 w 8140446"/>
              <a:gd name="connsiteY13" fmla="*/ 18288 h 18288"/>
              <a:gd name="connsiteX14" fmla="*/ 6865109 w 8140446"/>
              <a:gd name="connsiteY14" fmla="*/ 18288 h 18288"/>
              <a:gd name="connsiteX15" fmla="*/ 6349548 w 8140446"/>
              <a:gd name="connsiteY15" fmla="*/ 18288 h 18288"/>
              <a:gd name="connsiteX16" fmla="*/ 5671177 w 8140446"/>
              <a:gd name="connsiteY16" fmla="*/ 18288 h 18288"/>
              <a:gd name="connsiteX17" fmla="*/ 4829998 w 8140446"/>
              <a:gd name="connsiteY17" fmla="*/ 18288 h 18288"/>
              <a:gd name="connsiteX18" fmla="*/ 4151627 w 8140446"/>
              <a:gd name="connsiteY18" fmla="*/ 18288 h 18288"/>
              <a:gd name="connsiteX19" fmla="*/ 3717470 w 8140446"/>
              <a:gd name="connsiteY19" fmla="*/ 18288 h 18288"/>
              <a:gd name="connsiteX20" fmla="*/ 3201909 w 8140446"/>
              <a:gd name="connsiteY20" fmla="*/ 18288 h 18288"/>
              <a:gd name="connsiteX21" fmla="*/ 2360729 w 8140446"/>
              <a:gd name="connsiteY21" fmla="*/ 18288 h 18288"/>
              <a:gd name="connsiteX22" fmla="*/ 1682359 w 8140446"/>
              <a:gd name="connsiteY22" fmla="*/ 18288 h 18288"/>
              <a:gd name="connsiteX23" fmla="*/ 1166797 w 8140446"/>
              <a:gd name="connsiteY23" fmla="*/ 18288 h 18288"/>
              <a:gd name="connsiteX24" fmla="*/ 0 w 8140446"/>
              <a:gd name="connsiteY24" fmla="*/ 18288 h 18288"/>
              <a:gd name="connsiteX25" fmla="*/ 0 w 8140446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878" y="7862"/>
                  <a:pt x="8140227" y="13269"/>
                  <a:pt x="8140446" y="18288"/>
                </a:cubicBezTo>
                <a:cubicBezTo>
                  <a:pt x="7908069" y="-20636"/>
                  <a:pt x="7683037" y="21977"/>
                  <a:pt x="7543480" y="18288"/>
                </a:cubicBezTo>
                <a:cubicBezTo>
                  <a:pt x="7393752" y="10050"/>
                  <a:pt x="7221032" y="-3229"/>
                  <a:pt x="7109323" y="18288"/>
                </a:cubicBezTo>
                <a:cubicBezTo>
                  <a:pt x="7015297" y="22483"/>
                  <a:pt x="6599332" y="40899"/>
                  <a:pt x="6430952" y="18288"/>
                </a:cubicBezTo>
                <a:cubicBezTo>
                  <a:pt x="6292915" y="-34150"/>
                  <a:pt x="6142305" y="21507"/>
                  <a:pt x="5915391" y="18288"/>
                </a:cubicBezTo>
                <a:cubicBezTo>
                  <a:pt x="5682725" y="47843"/>
                  <a:pt x="5440566" y="31420"/>
                  <a:pt x="5237020" y="18288"/>
                </a:cubicBezTo>
                <a:cubicBezTo>
                  <a:pt x="5046456" y="10577"/>
                  <a:pt x="4706449" y="51976"/>
                  <a:pt x="4558650" y="18288"/>
                </a:cubicBezTo>
                <a:cubicBezTo>
                  <a:pt x="4361396" y="-987"/>
                  <a:pt x="4145362" y="-22303"/>
                  <a:pt x="3880279" y="18288"/>
                </a:cubicBezTo>
                <a:cubicBezTo>
                  <a:pt x="3610716" y="25411"/>
                  <a:pt x="3472690" y="4008"/>
                  <a:pt x="3201909" y="18288"/>
                </a:cubicBezTo>
                <a:cubicBezTo>
                  <a:pt x="2913595" y="35097"/>
                  <a:pt x="2753317" y="-1149"/>
                  <a:pt x="2604943" y="18288"/>
                </a:cubicBezTo>
                <a:cubicBezTo>
                  <a:pt x="2450130" y="36989"/>
                  <a:pt x="1974183" y="40159"/>
                  <a:pt x="1845168" y="18288"/>
                </a:cubicBezTo>
                <a:cubicBezTo>
                  <a:pt x="1677929" y="220"/>
                  <a:pt x="1378098" y="-772"/>
                  <a:pt x="1166797" y="18288"/>
                </a:cubicBezTo>
                <a:cubicBezTo>
                  <a:pt x="921150" y="53277"/>
                  <a:pt x="327457" y="47297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40452" y="8597"/>
                  <a:pt x="8141122" y="9732"/>
                  <a:pt x="8140446" y="18288"/>
                </a:cubicBezTo>
                <a:cubicBezTo>
                  <a:pt x="7961834" y="8406"/>
                  <a:pt x="7874097" y="10350"/>
                  <a:pt x="7706289" y="18288"/>
                </a:cubicBezTo>
                <a:cubicBezTo>
                  <a:pt x="7582508" y="-14920"/>
                  <a:pt x="7179551" y="-33111"/>
                  <a:pt x="6865109" y="18288"/>
                </a:cubicBezTo>
                <a:cubicBezTo>
                  <a:pt x="6583382" y="24117"/>
                  <a:pt x="6525821" y="36696"/>
                  <a:pt x="6349548" y="18288"/>
                </a:cubicBezTo>
                <a:cubicBezTo>
                  <a:pt x="6209953" y="10881"/>
                  <a:pt x="5959707" y="-47828"/>
                  <a:pt x="5671177" y="18288"/>
                </a:cubicBezTo>
                <a:cubicBezTo>
                  <a:pt x="5387744" y="29809"/>
                  <a:pt x="5228514" y="101507"/>
                  <a:pt x="4829998" y="18288"/>
                </a:cubicBezTo>
                <a:cubicBezTo>
                  <a:pt x="4415646" y="-28596"/>
                  <a:pt x="4343809" y="28954"/>
                  <a:pt x="4151627" y="18288"/>
                </a:cubicBezTo>
                <a:cubicBezTo>
                  <a:pt x="3950673" y="-9796"/>
                  <a:pt x="3879947" y="41143"/>
                  <a:pt x="3717470" y="18288"/>
                </a:cubicBezTo>
                <a:cubicBezTo>
                  <a:pt x="3558660" y="10110"/>
                  <a:pt x="3468854" y="29375"/>
                  <a:pt x="3201909" y="18288"/>
                </a:cubicBezTo>
                <a:cubicBezTo>
                  <a:pt x="2965673" y="10505"/>
                  <a:pt x="2568327" y="22116"/>
                  <a:pt x="2360729" y="18288"/>
                </a:cubicBezTo>
                <a:cubicBezTo>
                  <a:pt x="2171885" y="49144"/>
                  <a:pt x="1923258" y="16020"/>
                  <a:pt x="1682359" y="18288"/>
                </a:cubicBezTo>
                <a:cubicBezTo>
                  <a:pt x="1430698" y="-2378"/>
                  <a:pt x="1324229" y="-1751"/>
                  <a:pt x="1166797" y="18288"/>
                </a:cubicBezTo>
                <a:cubicBezTo>
                  <a:pt x="1001390" y="41795"/>
                  <a:pt x="324313" y="57964"/>
                  <a:pt x="0" y="18288"/>
                </a:cubicBezTo>
                <a:cubicBezTo>
                  <a:pt x="285" y="13135"/>
                  <a:pt x="532" y="5956"/>
                  <a:pt x="0" y="0"/>
                </a:cubicBezTo>
                <a:close/>
              </a:path>
              <a:path w="8140446" h="18288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031" y="7748"/>
                  <a:pt x="8139515" y="13015"/>
                  <a:pt x="8140446" y="18288"/>
                </a:cubicBezTo>
                <a:cubicBezTo>
                  <a:pt x="7892673" y="-4012"/>
                  <a:pt x="7668025" y="650"/>
                  <a:pt x="7543480" y="18288"/>
                </a:cubicBezTo>
                <a:cubicBezTo>
                  <a:pt x="7406710" y="-3467"/>
                  <a:pt x="7207646" y="8893"/>
                  <a:pt x="7109323" y="18288"/>
                </a:cubicBezTo>
                <a:cubicBezTo>
                  <a:pt x="6993037" y="49011"/>
                  <a:pt x="6598723" y="59405"/>
                  <a:pt x="6430952" y="18288"/>
                </a:cubicBezTo>
                <a:cubicBezTo>
                  <a:pt x="6284771" y="15315"/>
                  <a:pt x="6162730" y="20350"/>
                  <a:pt x="5915391" y="18288"/>
                </a:cubicBezTo>
                <a:cubicBezTo>
                  <a:pt x="5684668" y="13603"/>
                  <a:pt x="5422852" y="53618"/>
                  <a:pt x="5237020" y="18288"/>
                </a:cubicBezTo>
                <a:cubicBezTo>
                  <a:pt x="5035482" y="26296"/>
                  <a:pt x="4719808" y="55145"/>
                  <a:pt x="4558650" y="18288"/>
                </a:cubicBezTo>
                <a:cubicBezTo>
                  <a:pt x="4375169" y="-35587"/>
                  <a:pt x="4137553" y="12086"/>
                  <a:pt x="3880279" y="18288"/>
                </a:cubicBezTo>
                <a:cubicBezTo>
                  <a:pt x="3624533" y="32648"/>
                  <a:pt x="3467387" y="6480"/>
                  <a:pt x="3201909" y="18288"/>
                </a:cubicBezTo>
                <a:cubicBezTo>
                  <a:pt x="2918126" y="73342"/>
                  <a:pt x="2717830" y="-17156"/>
                  <a:pt x="2604943" y="18288"/>
                </a:cubicBezTo>
                <a:cubicBezTo>
                  <a:pt x="2496133" y="44525"/>
                  <a:pt x="2003915" y="18254"/>
                  <a:pt x="1845168" y="18288"/>
                </a:cubicBezTo>
                <a:cubicBezTo>
                  <a:pt x="1694518" y="14989"/>
                  <a:pt x="1344959" y="44188"/>
                  <a:pt x="1166797" y="18288"/>
                </a:cubicBezTo>
                <a:cubicBezTo>
                  <a:pt x="935925" y="69451"/>
                  <a:pt x="319712" y="-63972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Shape 112"/>
          <p:cNvSpPr>
            <a:spLocks noGrp="1"/>
          </p:cNvSpPr>
          <p:nvPr>
            <p:ph type="body" idx="4294967295"/>
          </p:nvPr>
        </p:nvSpPr>
        <p:spPr>
          <a:xfrm>
            <a:off x="628650" y="1929384"/>
            <a:ext cx="78867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00037" indent="-228600" rtl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/>
            </a:pPr>
            <a:r>
              <a:rPr lang="en-US" sz="1900" kern="1200">
                <a:solidFill>
                  <a:schemeClr val="tx1"/>
                </a:solidFill>
              </a:rPr>
              <a:t>Slitiny pro nosné části kovokeramických náhrad, litých kotevních prvků snímatelných náhrad</a:t>
            </a:r>
          </a:p>
          <a:p>
            <a:pPr marL="300037" indent="-228600" rtl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/>
            </a:pPr>
            <a:r>
              <a:rPr lang="en-US" sz="1900" kern="1200">
                <a:solidFill>
                  <a:schemeClr val="tx1"/>
                </a:solidFill>
              </a:rPr>
              <a:t>levnější, mechanicky odolnější.</a:t>
            </a:r>
          </a:p>
          <a:p>
            <a:pPr marL="300037" indent="-228600" rtl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/>
            </a:pPr>
            <a:r>
              <a:rPr lang="en-US" sz="1900" kern="1200">
                <a:solidFill>
                  <a:schemeClr val="tx1"/>
                </a:solidFill>
              </a:rPr>
              <a:t>chromkobaltové/ chromniklové</a:t>
            </a:r>
          </a:p>
          <a:p>
            <a:pPr marL="300037" indent="-228600" rtl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00"/>
            </a:pPr>
            <a:r>
              <a:rPr lang="en-US" sz="1900" kern="1200">
                <a:solidFill>
                  <a:schemeClr val="tx1"/>
                </a:solidFill>
              </a:rPr>
              <a:t>lepší vlastnosti než slitiny ušlechtilých kovů</a:t>
            </a:r>
          </a:p>
        </p:txBody>
      </p: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hangingPunct="1">
              <a:spcAft>
                <a:spcPts val="600"/>
              </a:spcAft>
            </a:pPr>
            <a:fld id="{86CB4B4D-7CA3-9044-876B-883B54F8677D}" type="slidenum">
              <a:rPr lang="en-US" sz="1200" kern="1200">
                <a:solidFill>
                  <a:schemeClr val="tx1">
                    <a:tint val="75000"/>
                  </a:schemeClr>
                </a:solidFill>
              </a:rPr>
              <a:pPr hangingPunct="1">
                <a:spcAft>
                  <a:spcPts val="600"/>
                </a:spcAft>
              </a:pPr>
              <a:t>29</a:t>
            </a:fld>
            <a:endParaRPr lang="en-US" sz="1200" kern="120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3" name="Obrázek 2" descr="Obsah obrázku osoba, Zub, detail, zuby&#10;&#10;Popis byl vytvořen automaticky">
            <a:extLst>
              <a:ext uri="{FF2B5EF4-FFF2-40B4-BE49-F238E27FC236}">
                <a16:creationId xmlns:a16="http://schemas.microsoft.com/office/drawing/2014/main" id="{57B7B862-D246-26A4-DE2D-12088B8DB2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01349" y="3854359"/>
            <a:ext cx="3518021" cy="2638516"/>
          </a:xfrm>
          <a:prstGeom prst="rect">
            <a:avLst/>
          </a:prstGeom>
        </p:spPr>
      </p:pic>
      <p:pic>
        <p:nvPicPr>
          <p:cNvPr id="5" name="Obrázek 4" descr="Obsah obrázku Zub, osoba, detail, zuby&#10;&#10;Popis byl vytvořen automaticky">
            <a:extLst>
              <a:ext uri="{FF2B5EF4-FFF2-40B4-BE49-F238E27FC236}">
                <a16:creationId xmlns:a16="http://schemas.microsoft.com/office/drawing/2014/main" id="{4A999EF5-4FA1-8125-B8D2-48E8A0F21B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6594" y="3881156"/>
            <a:ext cx="3518021" cy="263851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Krystalová mřížka – Wikipedie">
            <a:extLst>
              <a:ext uri="{FF2B5EF4-FFF2-40B4-BE49-F238E27FC236}">
                <a16:creationId xmlns:a16="http://schemas.microsoft.com/office/drawing/2014/main" id="{4C595214-EC50-F57E-3ABB-161A3D64EB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6" r="-1" b="4080"/>
          <a:stretch/>
        </p:blipFill>
        <p:spPr bwMode="auto">
          <a:xfrm>
            <a:off x="1891767" y="10"/>
            <a:ext cx="725223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Shape 26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2866641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sz="3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Vlastnosti kovů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4294967295"/>
          </p:nvPr>
        </p:nvSpPr>
        <p:spPr>
          <a:xfrm>
            <a:off x="628650" y="2434201"/>
            <a:ext cx="2866641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kern="1200">
                <a:solidFill>
                  <a:schemeClr val="tx1"/>
                </a:solidFill>
              </a:rPr>
              <a:t>Krystalizace v soustavách – pravidelná zákonitá struktura</a:t>
            </a:r>
          </a:p>
          <a:p>
            <a:pPr indent="-2286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kern="1200">
                <a:solidFill>
                  <a:schemeClr val="tx1"/>
                </a:solidFill>
              </a:rPr>
              <a:t>Tažnost, kujnost</a:t>
            </a:r>
          </a:p>
          <a:p>
            <a:pPr indent="-2286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kern="1200">
                <a:solidFill>
                  <a:schemeClr val="tx1"/>
                </a:solidFill>
              </a:rPr>
              <a:t>Vysoké teploty tání a varu</a:t>
            </a:r>
          </a:p>
          <a:p>
            <a:pPr indent="-2286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700" kern="1200">
                <a:solidFill>
                  <a:schemeClr val="tx1"/>
                </a:solidFill>
              </a:rPr>
              <a:t>Za normálních podmínek v tuhém stavu (s vyjimkou Hg)</a:t>
            </a: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0" name="Rectangle 11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Shape 114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  <a:defRPr sz="5000"/>
            </a:pPr>
            <a:r>
              <a:rPr lang="en-US" sz="4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Chromkobaltové slitiny</a:t>
            </a:r>
          </a:p>
        </p:txBody>
      </p:sp>
      <p:sp>
        <p:nvSpPr>
          <p:cNvPr id="12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  <a:gd name="connsiteX0" fmla="*/ 0 w 8140446"/>
              <a:gd name="connsiteY0" fmla="*/ 0 h 18288"/>
              <a:gd name="connsiteX1" fmla="*/ 596966 w 8140446"/>
              <a:gd name="connsiteY1" fmla="*/ 0 h 18288"/>
              <a:gd name="connsiteX2" fmla="*/ 1031123 w 8140446"/>
              <a:gd name="connsiteY2" fmla="*/ 0 h 18288"/>
              <a:gd name="connsiteX3" fmla="*/ 1872303 w 8140446"/>
              <a:gd name="connsiteY3" fmla="*/ 0 h 18288"/>
              <a:gd name="connsiteX4" fmla="*/ 2469269 w 8140446"/>
              <a:gd name="connsiteY4" fmla="*/ 0 h 18288"/>
              <a:gd name="connsiteX5" fmla="*/ 3066235 w 8140446"/>
              <a:gd name="connsiteY5" fmla="*/ 0 h 18288"/>
              <a:gd name="connsiteX6" fmla="*/ 3907414 w 8140446"/>
              <a:gd name="connsiteY6" fmla="*/ 0 h 18288"/>
              <a:gd name="connsiteX7" fmla="*/ 4422976 w 8140446"/>
              <a:gd name="connsiteY7" fmla="*/ 0 h 18288"/>
              <a:gd name="connsiteX8" fmla="*/ 5264155 w 8140446"/>
              <a:gd name="connsiteY8" fmla="*/ 0 h 18288"/>
              <a:gd name="connsiteX9" fmla="*/ 6105335 w 8140446"/>
              <a:gd name="connsiteY9" fmla="*/ 0 h 18288"/>
              <a:gd name="connsiteX10" fmla="*/ 6783705 w 8140446"/>
              <a:gd name="connsiteY10" fmla="*/ 0 h 18288"/>
              <a:gd name="connsiteX11" fmla="*/ 8140446 w 8140446"/>
              <a:gd name="connsiteY11" fmla="*/ 0 h 18288"/>
              <a:gd name="connsiteX12" fmla="*/ 8140446 w 8140446"/>
              <a:gd name="connsiteY12" fmla="*/ 18288 h 18288"/>
              <a:gd name="connsiteX13" fmla="*/ 7706289 w 8140446"/>
              <a:gd name="connsiteY13" fmla="*/ 18288 h 18288"/>
              <a:gd name="connsiteX14" fmla="*/ 6865109 w 8140446"/>
              <a:gd name="connsiteY14" fmla="*/ 18288 h 18288"/>
              <a:gd name="connsiteX15" fmla="*/ 6349548 w 8140446"/>
              <a:gd name="connsiteY15" fmla="*/ 18288 h 18288"/>
              <a:gd name="connsiteX16" fmla="*/ 5671177 w 8140446"/>
              <a:gd name="connsiteY16" fmla="*/ 18288 h 18288"/>
              <a:gd name="connsiteX17" fmla="*/ 4829998 w 8140446"/>
              <a:gd name="connsiteY17" fmla="*/ 18288 h 18288"/>
              <a:gd name="connsiteX18" fmla="*/ 4151627 w 8140446"/>
              <a:gd name="connsiteY18" fmla="*/ 18288 h 18288"/>
              <a:gd name="connsiteX19" fmla="*/ 3717470 w 8140446"/>
              <a:gd name="connsiteY19" fmla="*/ 18288 h 18288"/>
              <a:gd name="connsiteX20" fmla="*/ 3201909 w 8140446"/>
              <a:gd name="connsiteY20" fmla="*/ 18288 h 18288"/>
              <a:gd name="connsiteX21" fmla="*/ 2360729 w 8140446"/>
              <a:gd name="connsiteY21" fmla="*/ 18288 h 18288"/>
              <a:gd name="connsiteX22" fmla="*/ 1682359 w 8140446"/>
              <a:gd name="connsiteY22" fmla="*/ 18288 h 18288"/>
              <a:gd name="connsiteX23" fmla="*/ 1166797 w 8140446"/>
              <a:gd name="connsiteY23" fmla="*/ 18288 h 18288"/>
              <a:gd name="connsiteX24" fmla="*/ 0 w 8140446"/>
              <a:gd name="connsiteY24" fmla="*/ 18288 h 18288"/>
              <a:gd name="connsiteX25" fmla="*/ 0 w 8140446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878" y="7862"/>
                  <a:pt x="8140227" y="13269"/>
                  <a:pt x="8140446" y="18288"/>
                </a:cubicBezTo>
                <a:cubicBezTo>
                  <a:pt x="7908069" y="-20636"/>
                  <a:pt x="7683037" y="21977"/>
                  <a:pt x="7543480" y="18288"/>
                </a:cubicBezTo>
                <a:cubicBezTo>
                  <a:pt x="7393752" y="10050"/>
                  <a:pt x="7221032" y="-3229"/>
                  <a:pt x="7109323" y="18288"/>
                </a:cubicBezTo>
                <a:cubicBezTo>
                  <a:pt x="7015297" y="22483"/>
                  <a:pt x="6599332" y="40899"/>
                  <a:pt x="6430952" y="18288"/>
                </a:cubicBezTo>
                <a:cubicBezTo>
                  <a:pt x="6292915" y="-34150"/>
                  <a:pt x="6142305" y="21507"/>
                  <a:pt x="5915391" y="18288"/>
                </a:cubicBezTo>
                <a:cubicBezTo>
                  <a:pt x="5682725" y="47843"/>
                  <a:pt x="5440566" y="31420"/>
                  <a:pt x="5237020" y="18288"/>
                </a:cubicBezTo>
                <a:cubicBezTo>
                  <a:pt x="5046456" y="10577"/>
                  <a:pt x="4706449" y="51976"/>
                  <a:pt x="4558650" y="18288"/>
                </a:cubicBezTo>
                <a:cubicBezTo>
                  <a:pt x="4361396" y="-987"/>
                  <a:pt x="4145362" y="-22303"/>
                  <a:pt x="3880279" y="18288"/>
                </a:cubicBezTo>
                <a:cubicBezTo>
                  <a:pt x="3610716" y="25411"/>
                  <a:pt x="3472690" y="4008"/>
                  <a:pt x="3201909" y="18288"/>
                </a:cubicBezTo>
                <a:cubicBezTo>
                  <a:pt x="2913595" y="35097"/>
                  <a:pt x="2753317" y="-1149"/>
                  <a:pt x="2604943" y="18288"/>
                </a:cubicBezTo>
                <a:cubicBezTo>
                  <a:pt x="2450130" y="36989"/>
                  <a:pt x="1974183" y="40159"/>
                  <a:pt x="1845168" y="18288"/>
                </a:cubicBezTo>
                <a:cubicBezTo>
                  <a:pt x="1677929" y="220"/>
                  <a:pt x="1378098" y="-772"/>
                  <a:pt x="1166797" y="18288"/>
                </a:cubicBezTo>
                <a:cubicBezTo>
                  <a:pt x="921150" y="53277"/>
                  <a:pt x="327457" y="47297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40452" y="8597"/>
                  <a:pt x="8141122" y="9732"/>
                  <a:pt x="8140446" y="18288"/>
                </a:cubicBezTo>
                <a:cubicBezTo>
                  <a:pt x="7961834" y="8406"/>
                  <a:pt x="7874097" y="10350"/>
                  <a:pt x="7706289" y="18288"/>
                </a:cubicBezTo>
                <a:cubicBezTo>
                  <a:pt x="7582508" y="-14920"/>
                  <a:pt x="7179551" y="-33111"/>
                  <a:pt x="6865109" y="18288"/>
                </a:cubicBezTo>
                <a:cubicBezTo>
                  <a:pt x="6583382" y="24117"/>
                  <a:pt x="6525821" y="36696"/>
                  <a:pt x="6349548" y="18288"/>
                </a:cubicBezTo>
                <a:cubicBezTo>
                  <a:pt x="6209953" y="10881"/>
                  <a:pt x="5959707" y="-47828"/>
                  <a:pt x="5671177" y="18288"/>
                </a:cubicBezTo>
                <a:cubicBezTo>
                  <a:pt x="5387744" y="29809"/>
                  <a:pt x="5228514" y="101507"/>
                  <a:pt x="4829998" y="18288"/>
                </a:cubicBezTo>
                <a:cubicBezTo>
                  <a:pt x="4415646" y="-28596"/>
                  <a:pt x="4343809" y="28954"/>
                  <a:pt x="4151627" y="18288"/>
                </a:cubicBezTo>
                <a:cubicBezTo>
                  <a:pt x="3950673" y="-9796"/>
                  <a:pt x="3879947" y="41143"/>
                  <a:pt x="3717470" y="18288"/>
                </a:cubicBezTo>
                <a:cubicBezTo>
                  <a:pt x="3558660" y="10110"/>
                  <a:pt x="3468854" y="29375"/>
                  <a:pt x="3201909" y="18288"/>
                </a:cubicBezTo>
                <a:cubicBezTo>
                  <a:pt x="2965673" y="10505"/>
                  <a:pt x="2568327" y="22116"/>
                  <a:pt x="2360729" y="18288"/>
                </a:cubicBezTo>
                <a:cubicBezTo>
                  <a:pt x="2171885" y="49144"/>
                  <a:pt x="1923258" y="16020"/>
                  <a:pt x="1682359" y="18288"/>
                </a:cubicBezTo>
                <a:cubicBezTo>
                  <a:pt x="1430698" y="-2378"/>
                  <a:pt x="1324229" y="-1751"/>
                  <a:pt x="1166797" y="18288"/>
                </a:cubicBezTo>
                <a:cubicBezTo>
                  <a:pt x="1001390" y="41795"/>
                  <a:pt x="324313" y="57964"/>
                  <a:pt x="0" y="18288"/>
                </a:cubicBezTo>
                <a:cubicBezTo>
                  <a:pt x="285" y="13135"/>
                  <a:pt x="532" y="5956"/>
                  <a:pt x="0" y="0"/>
                </a:cubicBezTo>
                <a:close/>
              </a:path>
              <a:path w="8140446" h="18288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031" y="7748"/>
                  <a:pt x="8139515" y="13015"/>
                  <a:pt x="8140446" y="18288"/>
                </a:cubicBezTo>
                <a:cubicBezTo>
                  <a:pt x="7892673" y="-4012"/>
                  <a:pt x="7668025" y="650"/>
                  <a:pt x="7543480" y="18288"/>
                </a:cubicBezTo>
                <a:cubicBezTo>
                  <a:pt x="7406710" y="-3467"/>
                  <a:pt x="7207646" y="8893"/>
                  <a:pt x="7109323" y="18288"/>
                </a:cubicBezTo>
                <a:cubicBezTo>
                  <a:pt x="6993037" y="49011"/>
                  <a:pt x="6598723" y="59405"/>
                  <a:pt x="6430952" y="18288"/>
                </a:cubicBezTo>
                <a:cubicBezTo>
                  <a:pt x="6284771" y="15315"/>
                  <a:pt x="6162730" y="20350"/>
                  <a:pt x="5915391" y="18288"/>
                </a:cubicBezTo>
                <a:cubicBezTo>
                  <a:pt x="5684668" y="13603"/>
                  <a:pt x="5422852" y="53618"/>
                  <a:pt x="5237020" y="18288"/>
                </a:cubicBezTo>
                <a:cubicBezTo>
                  <a:pt x="5035482" y="26296"/>
                  <a:pt x="4719808" y="55145"/>
                  <a:pt x="4558650" y="18288"/>
                </a:cubicBezTo>
                <a:cubicBezTo>
                  <a:pt x="4375169" y="-35587"/>
                  <a:pt x="4137553" y="12086"/>
                  <a:pt x="3880279" y="18288"/>
                </a:cubicBezTo>
                <a:cubicBezTo>
                  <a:pt x="3624533" y="32648"/>
                  <a:pt x="3467387" y="6480"/>
                  <a:pt x="3201909" y="18288"/>
                </a:cubicBezTo>
                <a:cubicBezTo>
                  <a:pt x="2918126" y="73342"/>
                  <a:pt x="2717830" y="-17156"/>
                  <a:pt x="2604943" y="18288"/>
                </a:cubicBezTo>
                <a:cubicBezTo>
                  <a:pt x="2496133" y="44525"/>
                  <a:pt x="2003915" y="18254"/>
                  <a:pt x="1845168" y="18288"/>
                </a:cubicBezTo>
                <a:cubicBezTo>
                  <a:pt x="1694518" y="14989"/>
                  <a:pt x="1344959" y="44188"/>
                  <a:pt x="1166797" y="18288"/>
                </a:cubicBezTo>
                <a:cubicBezTo>
                  <a:pt x="935925" y="69451"/>
                  <a:pt x="319712" y="-63972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Shape 115"/>
          <p:cNvSpPr>
            <a:spLocks noGrp="1"/>
          </p:cNvSpPr>
          <p:nvPr>
            <p:ph type="body" idx="4294967295"/>
          </p:nvPr>
        </p:nvSpPr>
        <p:spPr>
          <a:xfrm>
            <a:off x="628650" y="1929384"/>
            <a:ext cx="78867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rtl="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en-US" sz="1900" kern="1200">
              <a:solidFill>
                <a:schemeClr val="tx1"/>
              </a:solidFill>
            </a:endParaRPr>
          </a:p>
          <a:p>
            <a:pPr indent="-2286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kern="1200">
                <a:solidFill>
                  <a:schemeClr val="tx1"/>
                </a:solidFill>
              </a:rPr>
              <a:t>Cr a Co v poměru 1:3 </a:t>
            </a:r>
          </a:p>
          <a:p>
            <a:pPr indent="-2286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kern="1200">
                <a:solidFill>
                  <a:schemeClr val="tx1"/>
                </a:solidFill>
              </a:rPr>
              <a:t> pevnější a tvrdší než slitiny na bázi niklu.</a:t>
            </a:r>
          </a:p>
          <a:p>
            <a:pPr indent="-2286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kern="1200">
                <a:solidFill>
                  <a:schemeClr val="tx1"/>
                </a:solidFill>
              </a:rPr>
              <a:t> vhodné zvláště pro konstrukce snímatelných náhrad (pružnější a pevnější než zlaté slitiny). </a:t>
            </a:r>
          </a:p>
          <a:p>
            <a:pPr indent="-2286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kern="1200">
                <a:solidFill>
                  <a:schemeClr val="tx1"/>
                </a:solidFill>
              </a:rPr>
              <a:t>odolné proti korozi- pasivační efekt chromu</a:t>
            </a: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" name="Rectangle 122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Shape 117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sz="4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Chromkobaltové slitiny</a:t>
            </a:r>
          </a:p>
        </p:txBody>
      </p:sp>
      <p:sp>
        <p:nvSpPr>
          <p:cNvPr id="12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  <a:gd name="connsiteX0" fmla="*/ 0 w 8140446"/>
              <a:gd name="connsiteY0" fmla="*/ 0 h 18288"/>
              <a:gd name="connsiteX1" fmla="*/ 596966 w 8140446"/>
              <a:gd name="connsiteY1" fmla="*/ 0 h 18288"/>
              <a:gd name="connsiteX2" fmla="*/ 1031123 w 8140446"/>
              <a:gd name="connsiteY2" fmla="*/ 0 h 18288"/>
              <a:gd name="connsiteX3" fmla="*/ 1872303 w 8140446"/>
              <a:gd name="connsiteY3" fmla="*/ 0 h 18288"/>
              <a:gd name="connsiteX4" fmla="*/ 2469269 w 8140446"/>
              <a:gd name="connsiteY4" fmla="*/ 0 h 18288"/>
              <a:gd name="connsiteX5" fmla="*/ 3066235 w 8140446"/>
              <a:gd name="connsiteY5" fmla="*/ 0 h 18288"/>
              <a:gd name="connsiteX6" fmla="*/ 3907414 w 8140446"/>
              <a:gd name="connsiteY6" fmla="*/ 0 h 18288"/>
              <a:gd name="connsiteX7" fmla="*/ 4422976 w 8140446"/>
              <a:gd name="connsiteY7" fmla="*/ 0 h 18288"/>
              <a:gd name="connsiteX8" fmla="*/ 5264155 w 8140446"/>
              <a:gd name="connsiteY8" fmla="*/ 0 h 18288"/>
              <a:gd name="connsiteX9" fmla="*/ 6105335 w 8140446"/>
              <a:gd name="connsiteY9" fmla="*/ 0 h 18288"/>
              <a:gd name="connsiteX10" fmla="*/ 6783705 w 8140446"/>
              <a:gd name="connsiteY10" fmla="*/ 0 h 18288"/>
              <a:gd name="connsiteX11" fmla="*/ 8140446 w 8140446"/>
              <a:gd name="connsiteY11" fmla="*/ 0 h 18288"/>
              <a:gd name="connsiteX12" fmla="*/ 8140446 w 8140446"/>
              <a:gd name="connsiteY12" fmla="*/ 18288 h 18288"/>
              <a:gd name="connsiteX13" fmla="*/ 7706289 w 8140446"/>
              <a:gd name="connsiteY13" fmla="*/ 18288 h 18288"/>
              <a:gd name="connsiteX14" fmla="*/ 6865109 w 8140446"/>
              <a:gd name="connsiteY14" fmla="*/ 18288 h 18288"/>
              <a:gd name="connsiteX15" fmla="*/ 6349548 w 8140446"/>
              <a:gd name="connsiteY15" fmla="*/ 18288 h 18288"/>
              <a:gd name="connsiteX16" fmla="*/ 5671177 w 8140446"/>
              <a:gd name="connsiteY16" fmla="*/ 18288 h 18288"/>
              <a:gd name="connsiteX17" fmla="*/ 4829998 w 8140446"/>
              <a:gd name="connsiteY17" fmla="*/ 18288 h 18288"/>
              <a:gd name="connsiteX18" fmla="*/ 4151627 w 8140446"/>
              <a:gd name="connsiteY18" fmla="*/ 18288 h 18288"/>
              <a:gd name="connsiteX19" fmla="*/ 3717470 w 8140446"/>
              <a:gd name="connsiteY19" fmla="*/ 18288 h 18288"/>
              <a:gd name="connsiteX20" fmla="*/ 3201909 w 8140446"/>
              <a:gd name="connsiteY20" fmla="*/ 18288 h 18288"/>
              <a:gd name="connsiteX21" fmla="*/ 2360729 w 8140446"/>
              <a:gd name="connsiteY21" fmla="*/ 18288 h 18288"/>
              <a:gd name="connsiteX22" fmla="*/ 1682359 w 8140446"/>
              <a:gd name="connsiteY22" fmla="*/ 18288 h 18288"/>
              <a:gd name="connsiteX23" fmla="*/ 1166797 w 8140446"/>
              <a:gd name="connsiteY23" fmla="*/ 18288 h 18288"/>
              <a:gd name="connsiteX24" fmla="*/ 0 w 8140446"/>
              <a:gd name="connsiteY24" fmla="*/ 18288 h 18288"/>
              <a:gd name="connsiteX25" fmla="*/ 0 w 8140446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878" y="7862"/>
                  <a:pt x="8140227" y="13269"/>
                  <a:pt x="8140446" y="18288"/>
                </a:cubicBezTo>
                <a:cubicBezTo>
                  <a:pt x="7908069" y="-20636"/>
                  <a:pt x="7683037" y="21977"/>
                  <a:pt x="7543480" y="18288"/>
                </a:cubicBezTo>
                <a:cubicBezTo>
                  <a:pt x="7393752" y="10050"/>
                  <a:pt x="7221032" y="-3229"/>
                  <a:pt x="7109323" y="18288"/>
                </a:cubicBezTo>
                <a:cubicBezTo>
                  <a:pt x="7015297" y="22483"/>
                  <a:pt x="6599332" y="40899"/>
                  <a:pt x="6430952" y="18288"/>
                </a:cubicBezTo>
                <a:cubicBezTo>
                  <a:pt x="6292915" y="-34150"/>
                  <a:pt x="6142305" y="21507"/>
                  <a:pt x="5915391" y="18288"/>
                </a:cubicBezTo>
                <a:cubicBezTo>
                  <a:pt x="5682725" y="47843"/>
                  <a:pt x="5440566" y="31420"/>
                  <a:pt x="5237020" y="18288"/>
                </a:cubicBezTo>
                <a:cubicBezTo>
                  <a:pt x="5046456" y="10577"/>
                  <a:pt x="4706449" y="51976"/>
                  <a:pt x="4558650" y="18288"/>
                </a:cubicBezTo>
                <a:cubicBezTo>
                  <a:pt x="4361396" y="-987"/>
                  <a:pt x="4145362" y="-22303"/>
                  <a:pt x="3880279" y="18288"/>
                </a:cubicBezTo>
                <a:cubicBezTo>
                  <a:pt x="3610716" y="25411"/>
                  <a:pt x="3472690" y="4008"/>
                  <a:pt x="3201909" y="18288"/>
                </a:cubicBezTo>
                <a:cubicBezTo>
                  <a:pt x="2913595" y="35097"/>
                  <a:pt x="2753317" y="-1149"/>
                  <a:pt x="2604943" y="18288"/>
                </a:cubicBezTo>
                <a:cubicBezTo>
                  <a:pt x="2450130" y="36989"/>
                  <a:pt x="1974183" y="40159"/>
                  <a:pt x="1845168" y="18288"/>
                </a:cubicBezTo>
                <a:cubicBezTo>
                  <a:pt x="1677929" y="220"/>
                  <a:pt x="1378098" y="-772"/>
                  <a:pt x="1166797" y="18288"/>
                </a:cubicBezTo>
                <a:cubicBezTo>
                  <a:pt x="921150" y="53277"/>
                  <a:pt x="327457" y="47297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40452" y="8597"/>
                  <a:pt x="8141122" y="9732"/>
                  <a:pt x="8140446" y="18288"/>
                </a:cubicBezTo>
                <a:cubicBezTo>
                  <a:pt x="7961834" y="8406"/>
                  <a:pt x="7874097" y="10350"/>
                  <a:pt x="7706289" y="18288"/>
                </a:cubicBezTo>
                <a:cubicBezTo>
                  <a:pt x="7582508" y="-14920"/>
                  <a:pt x="7179551" y="-33111"/>
                  <a:pt x="6865109" y="18288"/>
                </a:cubicBezTo>
                <a:cubicBezTo>
                  <a:pt x="6583382" y="24117"/>
                  <a:pt x="6525821" y="36696"/>
                  <a:pt x="6349548" y="18288"/>
                </a:cubicBezTo>
                <a:cubicBezTo>
                  <a:pt x="6209953" y="10881"/>
                  <a:pt x="5959707" y="-47828"/>
                  <a:pt x="5671177" y="18288"/>
                </a:cubicBezTo>
                <a:cubicBezTo>
                  <a:pt x="5387744" y="29809"/>
                  <a:pt x="5228514" y="101507"/>
                  <a:pt x="4829998" y="18288"/>
                </a:cubicBezTo>
                <a:cubicBezTo>
                  <a:pt x="4415646" y="-28596"/>
                  <a:pt x="4343809" y="28954"/>
                  <a:pt x="4151627" y="18288"/>
                </a:cubicBezTo>
                <a:cubicBezTo>
                  <a:pt x="3950673" y="-9796"/>
                  <a:pt x="3879947" y="41143"/>
                  <a:pt x="3717470" y="18288"/>
                </a:cubicBezTo>
                <a:cubicBezTo>
                  <a:pt x="3558660" y="10110"/>
                  <a:pt x="3468854" y="29375"/>
                  <a:pt x="3201909" y="18288"/>
                </a:cubicBezTo>
                <a:cubicBezTo>
                  <a:pt x="2965673" y="10505"/>
                  <a:pt x="2568327" y="22116"/>
                  <a:pt x="2360729" y="18288"/>
                </a:cubicBezTo>
                <a:cubicBezTo>
                  <a:pt x="2171885" y="49144"/>
                  <a:pt x="1923258" y="16020"/>
                  <a:pt x="1682359" y="18288"/>
                </a:cubicBezTo>
                <a:cubicBezTo>
                  <a:pt x="1430698" y="-2378"/>
                  <a:pt x="1324229" y="-1751"/>
                  <a:pt x="1166797" y="18288"/>
                </a:cubicBezTo>
                <a:cubicBezTo>
                  <a:pt x="1001390" y="41795"/>
                  <a:pt x="324313" y="57964"/>
                  <a:pt x="0" y="18288"/>
                </a:cubicBezTo>
                <a:cubicBezTo>
                  <a:pt x="285" y="13135"/>
                  <a:pt x="532" y="5956"/>
                  <a:pt x="0" y="0"/>
                </a:cubicBezTo>
                <a:close/>
              </a:path>
              <a:path w="8140446" h="18288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031" y="7748"/>
                  <a:pt x="8139515" y="13015"/>
                  <a:pt x="8140446" y="18288"/>
                </a:cubicBezTo>
                <a:cubicBezTo>
                  <a:pt x="7892673" y="-4012"/>
                  <a:pt x="7668025" y="650"/>
                  <a:pt x="7543480" y="18288"/>
                </a:cubicBezTo>
                <a:cubicBezTo>
                  <a:pt x="7406710" y="-3467"/>
                  <a:pt x="7207646" y="8893"/>
                  <a:pt x="7109323" y="18288"/>
                </a:cubicBezTo>
                <a:cubicBezTo>
                  <a:pt x="6993037" y="49011"/>
                  <a:pt x="6598723" y="59405"/>
                  <a:pt x="6430952" y="18288"/>
                </a:cubicBezTo>
                <a:cubicBezTo>
                  <a:pt x="6284771" y="15315"/>
                  <a:pt x="6162730" y="20350"/>
                  <a:pt x="5915391" y="18288"/>
                </a:cubicBezTo>
                <a:cubicBezTo>
                  <a:pt x="5684668" y="13603"/>
                  <a:pt x="5422852" y="53618"/>
                  <a:pt x="5237020" y="18288"/>
                </a:cubicBezTo>
                <a:cubicBezTo>
                  <a:pt x="5035482" y="26296"/>
                  <a:pt x="4719808" y="55145"/>
                  <a:pt x="4558650" y="18288"/>
                </a:cubicBezTo>
                <a:cubicBezTo>
                  <a:pt x="4375169" y="-35587"/>
                  <a:pt x="4137553" y="12086"/>
                  <a:pt x="3880279" y="18288"/>
                </a:cubicBezTo>
                <a:cubicBezTo>
                  <a:pt x="3624533" y="32648"/>
                  <a:pt x="3467387" y="6480"/>
                  <a:pt x="3201909" y="18288"/>
                </a:cubicBezTo>
                <a:cubicBezTo>
                  <a:pt x="2918126" y="73342"/>
                  <a:pt x="2717830" y="-17156"/>
                  <a:pt x="2604943" y="18288"/>
                </a:cubicBezTo>
                <a:cubicBezTo>
                  <a:pt x="2496133" y="44525"/>
                  <a:pt x="2003915" y="18254"/>
                  <a:pt x="1845168" y="18288"/>
                </a:cubicBezTo>
                <a:cubicBezTo>
                  <a:pt x="1694518" y="14989"/>
                  <a:pt x="1344959" y="44188"/>
                  <a:pt x="1166797" y="18288"/>
                </a:cubicBezTo>
                <a:cubicBezTo>
                  <a:pt x="935925" y="69451"/>
                  <a:pt x="319712" y="-63972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Shape 118"/>
          <p:cNvSpPr>
            <a:spLocks noGrp="1"/>
          </p:cNvSpPr>
          <p:nvPr>
            <p:ph type="body" idx="4294967295"/>
          </p:nvPr>
        </p:nvSpPr>
        <p:spPr>
          <a:xfrm>
            <a:off x="628650" y="1929384"/>
            <a:ext cx="78867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7749" indent="-228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592"/>
            </a:pPr>
            <a:r>
              <a:rPr lang="en-US" sz="1900" kern="1200">
                <a:solidFill>
                  <a:schemeClr val="tx1"/>
                </a:solidFill>
              </a:rPr>
              <a:t>Tt 1250°-1450°</a:t>
            </a:r>
          </a:p>
          <a:p>
            <a:pPr marL="277749" indent="-228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592"/>
            </a:pPr>
            <a:r>
              <a:rPr lang="en-US" sz="1900" kern="1200">
                <a:solidFill>
                  <a:schemeClr val="tx1"/>
                </a:solidFill>
              </a:rPr>
              <a:t>křehké, rigidní</a:t>
            </a:r>
          </a:p>
          <a:p>
            <a:pPr marL="243030" indent="-228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592"/>
            </a:pPr>
            <a:r>
              <a:rPr lang="en-US" sz="1900" kern="1200">
                <a:solidFill>
                  <a:schemeClr val="tx1"/>
                </a:solidFill>
              </a:rPr>
              <a:t>V poslední době se objevují i slitiny chromkobaltové s nižší tvrdostí, které jsou pak vhodnější pro fixní práce ( pro kovokeramiku).</a:t>
            </a:r>
          </a:p>
          <a:p>
            <a:pPr marL="277749" indent="-228600" rtl="0">
              <a:lnSpc>
                <a:spcPct val="90000"/>
              </a:lnSpc>
              <a:spcBef>
                <a:spcPts val="500"/>
              </a:spcBef>
              <a:buSzTx/>
              <a:buFont typeface="Arial" panose="020B0604020202020204" pitchFamily="34" charset="0"/>
              <a:buChar char="•"/>
              <a:defRPr sz="2592"/>
            </a:pPr>
            <a:r>
              <a:rPr lang="en-US" sz="1900" kern="1200">
                <a:solidFill>
                  <a:schemeClr val="tx1"/>
                </a:solidFill>
              </a:rPr>
              <a:t> </a:t>
            </a:r>
          </a:p>
          <a:p>
            <a:pPr marL="243030" indent="-228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592"/>
            </a:pPr>
            <a:r>
              <a:rPr lang="en-US" sz="1900" kern="1200">
                <a:solidFill>
                  <a:schemeClr val="tx1"/>
                </a:solidFill>
              </a:rPr>
              <a:t>Výhodou těchto slitin je malá měrná hmotnost </a:t>
            </a:r>
          </a:p>
          <a:p>
            <a:pPr marL="277749" indent="-228600" rtl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592"/>
            </a:pPr>
            <a:endParaRPr lang="en-US" sz="1900" kern="1200">
              <a:solidFill>
                <a:schemeClr val="tx1"/>
              </a:solidFill>
            </a:endParaRPr>
          </a:p>
          <a:p>
            <a:pPr marL="243030" indent="-228600" rtl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592"/>
            </a:pPr>
            <a:r>
              <a:rPr lang="en-US" sz="1900" kern="1200">
                <a:solidFill>
                  <a:schemeClr val="tx1"/>
                </a:solidFill>
              </a:rPr>
              <a:t> nevýhodou naopak vysoká kontrakce( až 4%). Proto je obtížné dosáhnout rozměrové přesnosti práce. Např. Oralium, Kdynium</a:t>
            </a: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32</a:t>
            </a:fld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4170015" y="646475"/>
            <a:ext cx="4196842" cy="3228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Wirobond C</a:t>
            </a:r>
          </a:p>
          <a:p>
            <a:pPr marL="203596" indent="-203596">
              <a:buSzPct val="100000"/>
              <a:buChar char="-"/>
              <a:defRPr sz="1900"/>
            </a:pPr>
            <a:r>
              <a:t>bez Berylia a Ni</a:t>
            </a:r>
          </a:p>
          <a:p>
            <a:pPr marL="203596" indent="-203596">
              <a:buSzPct val="100000"/>
              <a:buChar char="-"/>
              <a:defRPr sz="1900"/>
            </a:pPr>
            <a:r>
              <a:t>barva = bílá</a:t>
            </a:r>
          </a:p>
          <a:p>
            <a:pPr marL="203596" indent="-203596">
              <a:buSzPct val="100000"/>
              <a:buChar char="-"/>
              <a:defRPr sz="1900"/>
            </a:pPr>
            <a:r>
              <a:t>licí teplota 1470°</a:t>
            </a:r>
          </a:p>
          <a:p>
            <a:pPr marL="203596" indent="-203596">
              <a:buSzPct val="100000"/>
              <a:buChar char="-"/>
              <a:defRPr sz="1900"/>
            </a:pPr>
            <a:r>
              <a:t>Hustota = 8,5 g / m2</a:t>
            </a:r>
          </a:p>
          <a:p>
            <a:pPr marL="203596" indent="-203596">
              <a:buSzPct val="100000"/>
              <a:buChar char="-"/>
              <a:defRPr sz="1900"/>
            </a:pPr>
            <a:r>
              <a:t>Koef.roztažnosti</a:t>
            </a:r>
          </a:p>
          <a:p>
            <a:pPr marL="203596" indent="-203596">
              <a:buSzPct val="100000"/>
              <a:buChar char="-"/>
              <a:defRPr sz="1900"/>
            </a:pPr>
            <a:r>
              <a:t>20-600° 14,2 x 10-6</a:t>
            </a:r>
          </a:p>
          <a:p>
            <a:pPr marL="203596" indent="-203596">
              <a:buSzPct val="100000"/>
              <a:buChar char="-"/>
              <a:defRPr sz="1900"/>
            </a:pPr>
            <a:r>
              <a:t>modul pružnosti </a:t>
            </a:r>
          </a:p>
          <a:p>
            <a:pPr marL="203596" indent="-203596">
              <a:buSzPct val="100000"/>
              <a:buChar char="-"/>
              <a:defRPr sz="1900"/>
            </a:pPr>
            <a:r>
              <a:t>Roztažnost v tahu  = 6%</a:t>
            </a:r>
          </a:p>
          <a:p>
            <a:pPr marL="203596" indent="-203596">
              <a:buSzPct val="100000"/>
              <a:buChar char="-"/>
              <a:defRPr sz="1900"/>
            </a:pPr>
            <a:r>
              <a:t>Tvrdost (Vickers) 310 po odlití a pálení</a:t>
            </a:r>
          </a:p>
          <a:p>
            <a:pPr marL="203596" indent="-203596">
              <a:buSzPct val="100000"/>
              <a:buChar char="-"/>
              <a:defRPr sz="1900"/>
            </a:pPr>
            <a:r>
              <a:t>Modelace 0,4mm / oblý schúůdek</a:t>
            </a:r>
          </a:p>
        </p:txBody>
      </p:sp>
      <p:sp>
        <p:nvSpPr>
          <p:cNvPr id="122" name="Shape 122"/>
          <p:cNvSpPr/>
          <p:nvPr/>
        </p:nvSpPr>
        <p:spPr>
          <a:xfrm>
            <a:off x="753715" y="3872275"/>
            <a:ext cx="5109494" cy="1551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Licí kanály</a:t>
            </a:r>
          </a:p>
          <a:p>
            <a:pPr marL="203596" indent="-203596">
              <a:buSzPct val="100000"/>
              <a:buChar char="-"/>
              <a:defRPr sz="1900"/>
            </a:pPr>
            <a:r>
              <a:t>centrální k. 5 mm v prům</a:t>
            </a:r>
          </a:p>
          <a:p>
            <a:pPr marL="203596" indent="-203596">
              <a:buSzPct val="100000"/>
              <a:buChar char="-"/>
              <a:defRPr sz="1900"/>
            </a:pPr>
            <a:r>
              <a:t>kanálky ke členům 1- 2 mm dlouhé 2,5 mm silné</a:t>
            </a:r>
          </a:p>
          <a:p>
            <a:pPr>
              <a:defRPr sz="1900"/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699244" y="5363243"/>
            <a:ext cx="256029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Zatmelení Bellavest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1" animBg="1" advAuto="0"/>
      <p:bldP spid="122" grpId="2" animBg="1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1" name="Rectangle 13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Shape 125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sz="4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Chromkobaltové slitiny</a:t>
            </a:r>
          </a:p>
        </p:txBody>
      </p:sp>
      <p:sp>
        <p:nvSpPr>
          <p:cNvPr id="13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  <a:gd name="connsiteX0" fmla="*/ 0 w 8140446"/>
              <a:gd name="connsiteY0" fmla="*/ 0 h 18288"/>
              <a:gd name="connsiteX1" fmla="*/ 596966 w 8140446"/>
              <a:gd name="connsiteY1" fmla="*/ 0 h 18288"/>
              <a:gd name="connsiteX2" fmla="*/ 1031123 w 8140446"/>
              <a:gd name="connsiteY2" fmla="*/ 0 h 18288"/>
              <a:gd name="connsiteX3" fmla="*/ 1872303 w 8140446"/>
              <a:gd name="connsiteY3" fmla="*/ 0 h 18288"/>
              <a:gd name="connsiteX4" fmla="*/ 2469269 w 8140446"/>
              <a:gd name="connsiteY4" fmla="*/ 0 h 18288"/>
              <a:gd name="connsiteX5" fmla="*/ 3066235 w 8140446"/>
              <a:gd name="connsiteY5" fmla="*/ 0 h 18288"/>
              <a:gd name="connsiteX6" fmla="*/ 3907414 w 8140446"/>
              <a:gd name="connsiteY6" fmla="*/ 0 h 18288"/>
              <a:gd name="connsiteX7" fmla="*/ 4422976 w 8140446"/>
              <a:gd name="connsiteY7" fmla="*/ 0 h 18288"/>
              <a:gd name="connsiteX8" fmla="*/ 5264155 w 8140446"/>
              <a:gd name="connsiteY8" fmla="*/ 0 h 18288"/>
              <a:gd name="connsiteX9" fmla="*/ 6105335 w 8140446"/>
              <a:gd name="connsiteY9" fmla="*/ 0 h 18288"/>
              <a:gd name="connsiteX10" fmla="*/ 6783705 w 8140446"/>
              <a:gd name="connsiteY10" fmla="*/ 0 h 18288"/>
              <a:gd name="connsiteX11" fmla="*/ 8140446 w 8140446"/>
              <a:gd name="connsiteY11" fmla="*/ 0 h 18288"/>
              <a:gd name="connsiteX12" fmla="*/ 8140446 w 8140446"/>
              <a:gd name="connsiteY12" fmla="*/ 18288 h 18288"/>
              <a:gd name="connsiteX13" fmla="*/ 7706289 w 8140446"/>
              <a:gd name="connsiteY13" fmla="*/ 18288 h 18288"/>
              <a:gd name="connsiteX14" fmla="*/ 6865109 w 8140446"/>
              <a:gd name="connsiteY14" fmla="*/ 18288 h 18288"/>
              <a:gd name="connsiteX15" fmla="*/ 6349548 w 8140446"/>
              <a:gd name="connsiteY15" fmla="*/ 18288 h 18288"/>
              <a:gd name="connsiteX16" fmla="*/ 5671177 w 8140446"/>
              <a:gd name="connsiteY16" fmla="*/ 18288 h 18288"/>
              <a:gd name="connsiteX17" fmla="*/ 4829998 w 8140446"/>
              <a:gd name="connsiteY17" fmla="*/ 18288 h 18288"/>
              <a:gd name="connsiteX18" fmla="*/ 4151627 w 8140446"/>
              <a:gd name="connsiteY18" fmla="*/ 18288 h 18288"/>
              <a:gd name="connsiteX19" fmla="*/ 3717470 w 8140446"/>
              <a:gd name="connsiteY19" fmla="*/ 18288 h 18288"/>
              <a:gd name="connsiteX20" fmla="*/ 3201909 w 8140446"/>
              <a:gd name="connsiteY20" fmla="*/ 18288 h 18288"/>
              <a:gd name="connsiteX21" fmla="*/ 2360729 w 8140446"/>
              <a:gd name="connsiteY21" fmla="*/ 18288 h 18288"/>
              <a:gd name="connsiteX22" fmla="*/ 1682359 w 8140446"/>
              <a:gd name="connsiteY22" fmla="*/ 18288 h 18288"/>
              <a:gd name="connsiteX23" fmla="*/ 1166797 w 8140446"/>
              <a:gd name="connsiteY23" fmla="*/ 18288 h 18288"/>
              <a:gd name="connsiteX24" fmla="*/ 0 w 8140446"/>
              <a:gd name="connsiteY24" fmla="*/ 18288 h 18288"/>
              <a:gd name="connsiteX25" fmla="*/ 0 w 8140446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878" y="7862"/>
                  <a:pt x="8140227" y="13269"/>
                  <a:pt x="8140446" y="18288"/>
                </a:cubicBezTo>
                <a:cubicBezTo>
                  <a:pt x="7908069" y="-20636"/>
                  <a:pt x="7683037" y="21977"/>
                  <a:pt x="7543480" y="18288"/>
                </a:cubicBezTo>
                <a:cubicBezTo>
                  <a:pt x="7393752" y="10050"/>
                  <a:pt x="7221032" y="-3229"/>
                  <a:pt x="7109323" y="18288"/>
                </a:cubicBezTo>
                <a:cubicBezTo>
                  <a:pt x="7015297" y="22483"/>
                  <a:pt x="6599332" y="40899"/>
                  <a:pt x="6430952" y="18288"/>
                </a:cubicBezTo>
                <a:cubicBezTo>
                  <a:pt x="6292915" y="-34150"/>
                  <a:pt x="6142305" y="21507"/>
                  <a:pt x="5915391" y="18288"/>
                </a:cubicBezTo>
                <a:cubicBezTo>
                  <a:pt x="5682725" y="47843"/>
                  <a:pt x="5440566" y="31420"/>
                  <a:pt x="5237020" y="18288"/>
                </a:cubicBezTo>
                <a:cubicBezTo>
                  <a:pt x="5046456" y="10577"/>
                  <a:pt x="4706449" y="51976"/>
                  <a:pt x="4558650" y="18288"/>
                </a:cubicBezTo>
                <a:cubicBezTo>
                  <a:pt x="4361396" y="-987"/>
                  <a:pt x="4145362" y="-22303"/>
                  <a:pt x="3880279" y="18288"/>
                </a:cubicBezTo>
                <a:cubicBezTo>
                  <a:pt x="3610716" y="25411"/>
                  <a:pt x="3472690" y="4008"/>
                  <a:pt x="3201909" y="18288"/>
                </a:cubicBezTo>
                <a:cubicBezTo>
                  <a:pt x="2913595" y="35097"/>
                  <a:pt x="2753317" y="-1149"/>
                  <a:pt x="2604943" y="18288"/>
                </a:cubicBezTo>
                <a:cubicBezTo>
                  <a:pt x="2450130" y="36989"/>
                  <a:pt x="1974183" y="40159"/>
                  <a:pt x="1845168" y="18288"/>
                </a:cubicBezTo>
                <a:cubicBezTo>
                  <a:pt x="1677929" y="220"/>
                  <a:pt x="1378098" y="-772"/>
                  <a:pt x="1166797" y="18288"/>
                </a:cubicBezTo>
                <a:cubicBezTo>
                  <a:pt x="921150" y="53277"/>
                  <a:pt x="327457" y="47297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40452" y="8597"/>
                  <a:pt x="8141122" y="9732"/>
                  <a:pt x="8140446" y="18288"/>
                </a:cubicBezTo>
                <a:cubicBezTo>
                  <a:pt x="7961834" y="8406"/>
                  <a:pt x="7874097" y="10350"/>
                  <a:pt x="7706289" y="18288"/>
                </a:cubicBezTo>
                <a:cubicBezTo>
                  <a:pt x="7582508" y="-14920"/>
                  <a:pt x="7179551" y="-33111"/>
                  <a:pt x="6865109" y="18288"/>
                </a:cubicBezTo>
                <a:cubicBezTo>
                  <a:pt x="6583382" y="24117"/>
                  <a:pt x="6525821" y="36696"/>
                  <a:pt x="6349548" y="18288"/>
                </a:cubicBezTo>
                <a:cubicBezTo>
                  <a:pt x="6209953" y="10881"/>
                  <a:pt x="5959707" y="-47828"/>
                  <a:pt x="5671177" y="18288"/>
                </a:cubicBezTo>
                <a:cubicBezTo>
                  <a:pt x="5387744" y="29809"/>
                  <a:pt x="5228514" y="101507"/>
                  <a:pt x="4829998" y="18288"/>
                </a:cubicBezTo>
                <a:cubicBezTo>
                  <a:pt x="4415646" y="-28596"/>
                  <a:pt x="4343809" y="28954"/>
                  <a:pt x="4151627" y="18288"/>
                </a:cubicBezTo>
                <a:cubicBezTo>
                  <a:pt x="3950673" y="-9796"/>
                  <a:pt x="3879947" y="41143"/>
                  <a:pt x="3717470" y="18288"/>
                </a:cubicBezTo>
                <a:cubicBezTo>
                  <a:pt x="3558660" y="10110"/>
                  <a:pt x="3468854" y="29375"/>
                  <a:pt x="3201909" y="18288"/>
                </a:cubicBezTo>
                <a:cubicBezTo>
                  <a:pt x="2965673" y="10505"/>
                  <a:pt x="2568327" y="22116"/>
                  <a:pt x="2360729" y="18288"/>
                </a:cubicBezTo>
                <a:cubicBezTo>
                  <a:pt x="2171885" y="49144"/>
                  <a:pt x="1923258" y="16020"/>
                  <a:pt x="1682359" y="18288"/>
                </a:cubicBezTo>
                <a:cubicBezTo>
                  <a:pt x="1430698" y="-2378"/>
                  <a:pt x="1324229" y="-1751"/>
                  <a:pt x="1166797" y="18288"/>
                </a:cubicBezTo>
                <a:cubicBezTo>
                  <a:pt x="1001390" y="41795"/>
                  <a:pt x="324313" y="57964"/>
                  <a:pt x="0" y="18288"/>
                </a:cubicBezTo>
                <a:cubicBezTo>
                  <a:pt x="285" y="13135"/>
                  <a:pt x="532" y="5956"/>
                  <a:pt x="0" y="0"/>
                </a:cubicBezTo>
                <a:close/>
              </a:path>
              <a:path w="8140446" h="18288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031" y="7748"/>
                  <a:pt x="8139515" y="13015"/>
                  <a:pt x="8140446" y="18288"/>
                </a:cubicBezTo>
                <a:cubicBezTo>
                  <a:pt x="7892673" y="-4012"/>
                  <a:pt x="7668025" y="650"/>
                  <a:pt x="7543480" y="18288"/>
                </a:cubicBezTo>
                <a:cubicBezTo>
                  <a:pt x="7406710" y="-3467"/>
                  <a:pt x="7207646" y="8893"/>
                  <a:pt x="7109323" y="18288"/>
                </a:cubicBezTo>
                <a:cubicBezTo>
                  <a:pt x="6993037" y="49011"/>
                  <a:pt x="6598723" y="59405"/>
                  <a:pt x="6430952" y="18288"/>
                </a:cubicBezTo>
                <a:cubicBezTo>
                  <a:pt x="6284771" y="15315"/>
                  <a:pt x="6162730" y="20350"/>
                  <a:pt x="5915391" y="18288"/>
                </a:cubicBezTo>
                <a:cubicBezTo>
                  <a:pt x="5684668" y="13603"/>
                  <a:pt x="5422852" y="53618"/>
                  <a:pt x="5237020" y="18288"/>
                </a:cubicBezTo>
                <a:cubicBezTo>
                  <a:pt x="5035482" y="26296"/>
                  <a:pt x="4719808" y="55145"/>
                  <a:pt x="4558650" y="18288"/>
                </a:cubicBezTo>
                <a:cubicBezTo>
                  <a:pt x="4375169" y="-35587"/>
                  <a:pt x="4137553" y="12086"/>
                  <a:pt x="3880279" y="18288"/>
                </a:cubicBezTo>
                <a:cubicBezTo>
                  <a:pt x="3624533" y="32648"/>
                  <a:pt x="3467387" y="6480"/>
                  <a:pt x="3201909" y="18288"/>
                </a:cubicBezTo>
                <a:cubicBezTo>
                  <a:pt x="2918126" y="73342"/>
                  <a:pt x="2717830" y="-17156"/>
                  <a:pt x="2604943" y="18288"/>
                </a:cubicBezTo>
                <a:cubicBezTo>
                  <a:pt x="2496133" y="44525"/>
                  <a:pt x="2003915" y="18254"/>
                  <a:pt x="1845168" y="18288"/>
                </a:cubicBezTo>
                <a:cubicBezTo>
                  <a:pt x="1694518" y="14989"/>
                  <a:pt x="1344959" y="44188"/>
                  <a:pt x="1166797" y="18288"/>
                </a:cubicBezTo>
                <a:cubicBezTo>
                  <a:pt x="935925" y="69451"/>
                  <a:pt x="319712" y="-63972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Shape 126"/>
          <p:cNvSpPr>
            <a:spLocks noGrp="1"/>
          </p:cNvSpPr>
          <p:nvPr>
            <p:ph type="body" idx="4294967295"/>
          </p:nvPr>
        </p:nvSpPr>
        <p:spPr>
          <a:xfrm>
            <a:off x="628650" y="1929384"/>
            <a:ext cx="78867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rtl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kern="1200" dirty="0" err="1">
                <a:solidFill>
                  <a:schemeClr val="tx1"/>
                </a:solidFill>
              </a:rPr>
              <a:t>slitiny</a:t>
            </a:r>
            <a:r>
              <a:rPr lang="en-US" sz="2800" kern="1200" dirty="0">
                <a:solidFill>
                  <a:schemeClr val="tx1"/>
                </a:solidFill>
              </a:rPr>
              <a:t> pro </a:t>
            </a:r>
            <a:r>
              <a:rPr lang="en-US" sz="2800" kern="1200" dirty="0" err="1">
                <a:solidFill>
                  <a:schemeClr val="tx1"/>
                </a:solidFill>
              </a:rPr>
              <a:t>skelety</a:t>
            </a:r>
            <a:r>
              <a:rPr lang="en-US" sz="2800" kern="1200" dirty="0">
                <a:solidFill>
                  <a:schemeClr val="tx1"/>
                </a:solidFill>
              </a:rPr>
              <a:t> ČSN</a:t>
            </a:r>
          </a:p>
          <a:p>
            <a:pPr indent="-228600" rtl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kern="1200" dirty="0" err="1">
                <a:solidFill>
                  <a:schemeClr val="tx1"/>
                </a:solidFill>
              </a:rPr>
              <a:t>slitiny</a:t>
            </a:r>
            <a:r>
              <a:rPr lang="en-US" sz="2800" kern="1200" dirty="0">
                <a:solidFill>
                  <a:schemeClr val="tx1"/>
                </a:solidFill>
              </a:rPr>
              <a:t> pro </a:t>
            </a:r>
            <a:r>
              <a:rPr lang="en-US" sz="2800" kern="1200" dirty="0" err="1">
                <a:solidFill>
                  <a:schemeClr val="tx1"/>
                </a:solidFill>
              </a:rPr>
              <a:t>metalokeramiku</a:t>
            </a:r>
            <a:endParaRPr lang="en-US" sz="28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4" name="Rectangle 133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Shape 128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sz="4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Chromkobaltové slitiny</a:t>
            </a:r>
          </a:p>
        </p:txBody>
      </p:sp>
      <p:sp>
        <p:nvSpPr>
          <p:cNvPr id="136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  <a:gd name="connsiteX0" fmla="*/ 0 w 8140446"/>
              <a:gd name="connsiteY0" fmla="*/ 0 h 18288"/>
              <a:gd name="connsiteX1" fmla="*/ 596966 w 8140446"/>
              <a:gd name="connsiteY1" fmla="*/ 0 h 18288"/>
              <a:gd name="connsiteX2" fmla="*/ 1031123 w 8140446"/>
              <a:gd name="connsiteY2" fmla="*/ 0 h 18288"/>
              <a:gd name="connsiteX3" fmla="*/ 1872303 w 8140446"/>
              <a:gd name="connsiteY3" fmla="*/ 0 h 18288"/>
              <a:gd name="connsiteX4" fmla="*/ 2469269 w 8140446"/>
              <a:gd name="connsiteY4" fmla="*/ 0 h 18288"/>
              <a:gd name="connsiteX5" fmla="*/ 3066235 w 8140446"/>
              <a:gd name="connsiteY5" fmla="*/ 0 h 18288"/>
              <a:gd name="connsiteX6" fmla="*/ 3907414 w 8140446"/>
              <a:gd name="connsiteY6" fmla="*/ 0 h 18288"/>
              <a:gd name="connsiteX7" fmla="*/ 4422976 w 8140446"/>
              <a:gd name="connsiteY7" fmla="*/ 0 h 18288"/>
              <a:gd name="connsiteX8" fmla="*/ 5264155 w 8140446"/>
              <a:gd name="connsiteY8" fmla="*/ 0 h 18288"/>
              <a:gd name="connsiteX9" fmla="*/ 6105335 w 8140446"/>
              <a:gd name="connsiteY9" fmla="*/ 0 h 18288"/>
              <a:gd name="connsiteX10" fmla="*/ 6783705 w 8140446"/>
              <a:gd name="connsiteY10" fmla="*/ 0 h 18288"/>
              <a:gd name="connsiteX11" fmla="*/ 8140446 w 8140446"/>
              <a:gd name="connsiteY11" fmla="*/ 0 h 18288"/>
              <a:gd name="connsiteX12" fmla="*/ 8140446 w 8140446"/>
              <a:gd name="connsiteY12" fmla="*/ 18288 h 18288"/>
              <a:gd name="connsiteX13" fmla="*/ 7706289 w 8140446"/>
              <a:gd name="connsiteY13" fmla="*/ 18288 h 18288"/>
              <a:gd name="connsiteX14" fmla="*/ 6865109 w 8140446"/>
              <a:gd name="connsiteY14" fmla="*/ 18288 h 18288"/>
              <a:gd name="connsiteX15" fmla="*/ 6349548 w 8140446"/>
              <a:gd name="connsiteY15" fmla="*/ 18288 h 18288"/>
              <a:gd name="connsiteX16" fmla="*/ 5671177 w 8140446"/>
              <a:gd name="connsiteY16" fmla="*/ 18288 h 18288"/>
              <a:gd name="connsiteX17" fmla="*/ 4829998 w 8140446"/>
              <a:gd name="connsiteY17" fmla="*/ 18288 h 18288"/>
              <a:gd name="connsiteX18" fmla="*/ 4151627 w 8140446"/>
              <a:gd name="connsiteY18" fmla="*/ 18288 h 18288"/>
              <a:gd name="connsiteX19" fmla="*/ 3717470 w 8140446"/>
              <a:gd name="connsiteY19" fmla="*/ 18288 h 18288"/>
              <a:gd name="connsiteX20" fmla="*/ 3201909 w 8140446"/>
              <a:gd name="connsiteY20" fmla="*/ 18288 h 18288"/>
              <a:gd name="connsiteX21" fmla="*/ 2360729 w 8140446"/>
              <a:gd name="connsiteY21" fmla="*/ 18288 h 18288"/>
              <a:gd name="connsiteX22" fmla="*/ 1682359 w 8140446"/>
              <a:gd name="connsiteY22" fmla="*/ 18288 h 18288"/>
              <a:gd name="connsiteX23" fmla="*/ 1166797 w 8140446"/>
              <a:gd name="connsiteY23" fmla="*/ 18288 h 18288"/>
              <a:gd name="connsiteX24" fmla="*/ 0 w 8140446"/>
              <a:gd name="connsiteY24" fmla="*/ 18288 h 18288"/>
              <a:gd name="connsiteX25" fmla="*/ 0 w 8140446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878" y="7862"/>
                  <a:pt x="8140227" y="13269"/>
                  <a:pt x="8140446" y="18288"/>
                </a:cubicBezTo>
                <a:cubicBezTo>
                  <a:pt x="7908069" y="-20636"/>
                  <a:pt x="7683037" y="21977"/>
                  <a:pt x="7543480" y="18288"/>
                </a:cubicBezTo>
                <a:cubicBezTo>
                  <a:pt x="7393752" y="10050"/>
                  <a:pt x="7221032" y="-3229"/>
                  <a:pt x="7109323" y="18288"/>
                </a:cubicBezTo>
                <a:cubicBezTo>
                  <a:pt x="7015297" y="22483"/>
                  <a:pt x="6599332" y="40899"/>
                  <a:pt x="6430952" y="18288"/>
                </a:cubicBezTo>
                <a:cubicBezTo>
                  <a:pt x="6292915" y="-34150"/>
                  <a:pt x="6142305" y="21507"/>
                  <a:pt x="5915391" y="18288"/>
                </a:cubicBezTo>
                <a:cubicBezTo>
                  <a:pt x="5682725" y="47843"/>
                  <a:pt x="5440566" y="31420"/>
                  <a:pt x="5237020" y="18288"/>
                </a:cubicBezTo>
                <a:cubicBezTo>
                  <a:pt x="5046456" y="10577"/>
                  <a:pt x="4706449" y="51976"/>
                  <a:pt x="4558650" y="18288"/>
                </a:cubicBezTo>
                <a:cubicBezTo>
                  <a:pt x="4361396" y="-987"/>
                  <a:pt x="4145362" y="-22303"/>
                  <a:pt x="3880279" y="18288"/>
                </a:cubicBezTo>
                <a:cubicBezTo>
                  <a:pt x="3610716" y="25411"/>
                  <a:pt x="3472690" y="4008"/>
                  <a:pt x="3201909" y="18288"/>
                </a:cubicBezTo>
                <a:cubicBezTo>
                  <a:pt x="2913595" y="35097"/>
                  <a:pt x="2753317" y="-1149"/>
                  <a:pt x="2604943" y="18288"/>
                </a:cubicBezTo>
                <a:cubicBezTo>
                  <a:pt x="2450130" y="36989"/>
                  <a:pt x="1974183" y="40159"/>
                  <a:pt x="1845168" y="18288"/>
                </a:cubicBezTo>
                <a:cubicBezTo>
                  <a:pt x="1677929" y="220"/>
                  <a:pt x="1378098" y="-772"/>
                  <a:pt x="1166797" y="18288"/>
                </a:cubicBezTo>
                <a:cubicBezTo>
                  <a:pt x="921150" y="53277"/>
                  <a:pt x="327457" y="47297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40452" y="8597"/>
                  <a:pt x="8141122" y="9732"/>
                  <a:pt x="8140446" y="18288"/>
                </a:cubicBezTo>
                <a:cubicBezTo>
                  <a:pt x="7961834" y="8406"/>
                  <a:pt x="7874097" y="10350"/>
                  <a:pt x="7706289" y="18288"/>
                </a:cubicBezTo>
                <a:cubicBezTo>
                  <a:pt x="7582508" y="-14920"/>
                  <a:pt x="7179551" y="-33111"/>
                  <a:pt x="6865109" y="18288"/>
                </a:cubicBezTo>
                <a:cubicBezTo>
                  <a:pt x="6583382" y="24117"/>
                  <a:pt x="6525821" y="36696"/>
                  <a:pt x="6349548" y="18288"/>
                </a:cubicBezTo>
                <a:cubicBezTo>
                  <a:pt x="6209953" y="10881"/>
                  <a:pt x="5959707" y="-47828"/>
                  <a:pt x="5671177" y="18288"/>
                </a:cubicBezTo>
                <a:cubicBezTo>
                  <a:pt x="5387744" y="29809"/>
                  <a:pt x="5228514" y="101507"/>
                  <a:pt x="4829998" y="18288"/>
                </a:cubicBezTo>
                <a:cubicBezTo>
                  <a:pt x="4415646" y="-28596"/>
                  <a:pt x="4343809" y="28954"/>
                  <a:pt x="4151627" y="18288"/>
                </a:cubicBezTo>
                <a:cubicBezTo>
                  <a:pt x="3950673" y="-9796"/>
                  <a:pt x="3879947" y="41143"/>
                  <a:pt x="3717470" y="18288"/>
                </a:cubicBezTo>
                <a:cubicBezTo>
                  <a:pt x="3558660" y="10110"/>
                  <a:pt x="3468854" y="29375"/>
                  <a:pt x="3201909" y="18288"/>
                </a:cubicBezTo>
                <a:cubicBezTo>
                  <a:pt x="2965673" y="10505"/>
                  <a:pt x="2568327" y="22116"/>
                  <a:pt x="2360729" y="18288"/>
                </a:cubicBezTo>
                <a:cubicBezTo>
                  <a:pt x="2171885" y="49144"/>
                  <a:pt x="1923258" y="16020"/>
                  <a:pt x="1682359" y="18288"/>
                </a:cubicBezTo>
                <a:cubicBezTo>
                  <a:pt x="1430698" y="-2378"/>
                  <a:pt x="1324229" y="-1751"/>
                  <a:pt x="1166797" y="18288"/>
                </a:cubicBezTo>
                <a:cubicBezTo>
                  <a:pt x="1001390" y="41795"/>
                  <a:pt x="324313" y="57964"/>
                  <a:pt x="0" y="18288"/>
                </a:cubicBezTo>
                <a:cubicBezTo>
                  <a:pt x="285" y="13135"/>
                  <a:pt x="532" y="5956"/>
                  <a:pt x="0" y="0"/>
                </a:cubicBezTo>
                <a:close/>
              </a:path>
              <a:path w="8140446" h="18288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031" y="7748"/>
                  <a:pt x="8139515" y="13015"/>
                  <a:pt x="8140446" y="18288"/>
                </a:cubicBezTo>
                <a:cubicBezTo>
                  <a:pt x="7892673" y="-4012"/>
                  <a:pt x="7668025" y="650"/>
                  <a:pt x="7543480" y="18288"/>
                </a:cubicBezTo>
                <a:cubicBezTo>
                  <a:pt x="7406710" y="-3467"/>
                  <a:pt x="7207646" y="8893"/>
                  <a:pt x="7109323" y="18288"/>
                </a:cubicBezTo>
                <a:cubicBezTo>
                  <a:pt x="6993037" y="49011"/>
                  <a:pt x="6598723" y="59405"/>
                  <a:pt x="6430952" y="18288"/>
                </a:cubicBezTo>
                <a:cubicBezTo>
                  <a:pt x="6284771" y="15315"/>
                  <a:pt x="6162730" y="20350"/>
                  <a:pt x="5915391" y="18288"/>
                </a:cubicBezTo>
                <a:cubicBezTo>
                  <a:pt x="5684668" y="13603"/>
                  <a:pt x="5422852" y="53618"/>
                  <a:pt x="5237020" y="18288"/>
                </a:cubicBezTo>
                <a:cubicBezTo>
                  <a:pt x="5035482" y="26296"/>
                  <a:pt x="4719808" y="55145"/>
                  <a:pt x="4558650" y="18288"/>
                </a:cubicBezTo>
                <a:cubicBezTo>
                  <a:pt x="4375169" y="-35587"/>
                  <a:pt x="4137553" y="12086"/>
                  <a:pt x="3880279" y="18288"/>
                </a:cubicBezTo>
                <a:cubicBezTo>
                  <a:pt x="3624533" y="32648"/>
                  <a:pt x="3467387" y="6480"/>
                  <a:pt x="3201909" y="18288"/>
                </a:cubicBezTo>
                <a:cubicBezTo>
                  <a:pt x="2918126" y="73342"/>
                  <a:pt x="2717830" y="-17156"/>
                  <a:pt x="2604943" y="18288"/>
                </a:cubicBezTo>
                <a:cubicBezTo>
                  <a:pt x="2496133" y="44525"/>
                  <a:pt x="2003915" y="18254"/>
                  <a:pt x="1845168" y="18288"/>
                </a:cubicBezTo>
                <a:cubicBezTo>
                  <a:pt x="1694518" y="14989"/>
                  <a:pt x="1344959" y="44188"/>
                  <a:pt x="1166797" y="18288"/>
                </a:cubicBezTo>
                <a:cubicBezTo>
                  <a:pt x="935925" y="69451"/>
                  <a:pt x="319712" y="-63972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Shape 129"/>
          <p:cNvSpPr>
            <a:spLocks noGrp="1"/>
          </p:cNvSpPr>
          <p:nvPr>
            <p:ph type="body" idx="4294967295"/>
          </p:nvPr>
        </p:nvSpPr>
        <p:spPr>
          <a:xfrm>
            <a:off x="628650" y="1929384"/>
            <a:ext cx="78867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rtl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kern="1200" dirty="0" err="1">
                <a:solidFill>
                  <a:schemeClr val="tx1"/>
                </a:solidFill>
              </a:rPr>
              <a:t>Slitiny</a:t>
            </a:r>
            <a:r>
              <a:rPr lang="en-US" sz="2800" kern="1200" dirty="0">
                <a:solidFill>
                  <a:schemeClr val="tx1"/>
                </a:solidFill>
              </a:rPr>
              <a:t> pro </a:t>
            </a:r>
            <a:r>
              <a:rPr lang="en-US" sz="2800" kern="1200" dirty="0" err="1">
                <a:solidFill>
                  <a:schemeClr val="tx1"/>
                </a:solidFill>
              </a:rPr>
              <a:t>skelety</a:t>
            </a:r>
            <a:r>
              <a:rPr lang="en-US" sz="2800" kern="1200" dirty="0">
                <a:solidFill>
                  <a:schemeClr val="tx1"/>
                </a:solidFill>
              </a:rPr>
              <a:t> ČSN</a:t>
            </a:r>
          </a:p>
          <a:p>
            <a:pPr marL="342899" indent="-228600" rtl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900"/>
            </a:pPr>
            <a:r>
              <a:rPr lang="en-US" sz="2800" kern="1200" dirty="0">
                <a:solidFill>
                  <a:schemeClr val="tx1"/>
                </a:solidFill>
              </a:rPr>
              <a:t>Co 65%, Cr 25%, Mo5%</a:t>
            </a:r>
          </a:p>
          <a:p>
            <a:pPr marL="342899" indent="-228600" rtl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900"/>
            </a:pPr>
            <a:r>
              <a:rPr lang="en-US" sz="2800" kern="1200" dirty="0" err="1">
                <a:solidFill>
                  <a:schemeClr val="tx1"/>
                </a:solidFill>
              </a:rPr>
              <a:t>velmi</a:t>
            </a:r>
            <a:r>
              <a:rPr lang="en-US" sz="2800" kern="1200" dirty="0">
                <a:solidFill>
                  <a:schemeClr val="tx1"/>
                </a:solidFill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</a:rPr>
              <a:t>náchylné</a:t>
            </a:r>
            <a:r>
              <a:rPr lang="en-US" sz="2800" kern="1200" dirty="0">
                <a:solidFill>
                  <a:schemeClr val="tx1"/>
                </a:solidFill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</a:rPr>
              <a:t>na</a:t>
            </a:r>
            <a:r>
              <a:rPr lang="en-US" sz="2800" kern="1200" dirty="0">
                <a:solidFill>
                  <a:schemeClr val="tx1"/>
                </a:solidFill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</a:rPr>
              <a:t>chyby</a:t>
            </a:r>
            <a:r>
              <a:rPr lang="en-US" sz="2800" kern="1200" dirty="0">
                <a:solidFill>
                  <a:schemeClr val="tx1"/>
                </a:solidFill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</a:rPr>
              <a:t>při</a:t>
            </a:r>
            <a:r>
              <a:rPr lang="en-US" sz="2800" kern="1200" dirty="0">
                <a:solidFill>
                  <a:schemeClr val="tx1"/>
                </a:solidFill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</a:rPr>
              <a:t>zpracování</a:t>
            </a:r>
            <a:r>
              <a:rPr lang="en-US" sz="2800" kern="1200" dirty="0">
                <a:solidFill>
                  <a:schemeClr val="tx1"/>
                </a:solidFill>
              </a:rPr>
              <a:t>- </a:t>
            </a:r>
            <a:r>
              <a:rPr lang="en-US" sz="2800" kern="1200" dirty="0" err="1">
                <a:solidFill>
                  <a:schemeClr val="tx1"/>
                </a:solidFill>
              </a:rPr>
              <a:t>častá</a:t>
            </a:r>
            <a:r>
              <a:rPr lang="en-US" sz="2800" kern="1200" dirty="0">
                <a:solidFill>
                  <a:schemeClr val="tx1"/>
                </a:solidFill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</a:rPr>
              <a:t>porozita</a:t>
            </a:r>
            <a:r>
              <a:rPr lang="en-US" sz="2800" kern="1200" dirty="0">
                <a:solidFill>
                  <a:schemeClr val="tx1"/>
                </a:solidFill>
              </a:rPr>
              <a:t>, </a:t>
            </a:r>
            <a:r>
              <a:rPr lang="en-US" sz="2800" kern="1200" dirty="0" err="1">
                <a:solidFill>
                  <a:schemeClr val="tx1"/>
                </a:solidFill>
              </a:rPr>
              <a:t>oslabení</a:t>
            </a:r>
            <a:r>
              <a:rPr lang="en-US" sz="2800" kern="1200" dirty="0">
                <a:solidFill>
                  <a:schemeClr val="tx1"/>
                </a:solidFill>
              </a:rPr>
              <a:t>- </a:t>
            </a:r>
            <a:r>
              <a:rPr lang="en-US" sz="2800" kern="1200" dirty="0" err="1">
                <a:solidFill>
                  <a:schemeClr val="tx1"/>
                </a:solidFill>
              </a:rPr>
              <a:t>fraktura</a:t>
            </a:r>
            <a:r>
              <a:rPr lang="en-US" sz="2800" kern="1200" dirty="0">
                <a:solidFill>
                  <a:schemeClr val="tx1"/>
                </a:solidFill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</a:rPr>
              <a:t>náhrady</a:t>
            </a:r>
            <a:endParaRPr lang="en-US" sz="2800" kern="1200" dirty="0">
              <a:solidFill>
                <a:schemeClr val="tx1"/>
              </a:solidFill>
            </a:endParaRPr>
          </a:p>
          <a:p>
            <a:pPr marL="342899" indent="-228600" rtl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900"/>
            </a:pPr>
            <a:r>
              <a:rPr lang="en-US" sz="2800" kern="1200" dirty="0" err="1">
                <a:solidFill>
                  <a:schemeClr val="tx1"/>
                </a:solidFill>
              </a:rPr>
              <a:t>nízká</a:t>
            </a:r>
            <a:r>
              <a:rPr lang="en-US" sz="2800" kern="1200" dirty="0">
                <a:solidFill>
                  <a:schemeClr val="tx1"/>
                </a:solidFill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</a:rPr>
              <a:t>duktilita</a:t>
            </a:r>
            <a:r>
              <a:rPr lang="en-US" sz="2800" kern="1200" dirty="0">
                <a:solidFill>
                  <a:schemeClr val="tx1"/>
                </a:solidFill>
              </a:rPr>
              <a:t>- </a:t>
            </a:r>
            <a:r>
              <a:rPr lang="en-US" sz="2800" kern="1200" dirty="0" err="1">
                <a:solidFill>
                  <a:schemeClr val="tx1"/>
                </a:solidFill>
              </a:rPr>
              <a:t>nemožnost</a:t>
            </a:r>
            <a:r>
              <a:rPr lang="en-US" sz="2800" kern="1200" dirty="0">
                <a:solidFill>
                  <a:schemeClr val="tx1"/>
                </a:solidFill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</a:rPr>
              <a:t>opravy</a:t>
            </a:r>
            <a:r>
              <a:rPr lang="en-US" sz="2800" kern="1200" dirty="0">
                <a:solidFill>
                  <a:schemeClr val="tx1"/>
                </a:solidFill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</a:rPr>
              <a:t>spon</a:t>
            </a:r>
            <a:endParaRPr lang="en-US" sz="2800" kern="1200" dirty="0">
              <a:solidFill>
                <a:schemeClr val="tx1"/>
              </a:solidFill>
            </a:endParaRPr>
          </a:p>
          <a:p>
            <a:pPr marL="342899" indent="-228600" rtl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900"/>
            </a:pPr>
            <a:r>
              <a:rPr lang="en-US" sz="2800" kern="1200" dirty="0" err="1">
                <a:solidFill>
                  <a:schemeClr val="tx1"/>
                </a:solidFill>
              </a:rPr>
              <a:t>nesmí</a:t>
            </a:r>
            <a:r>
              <a:rPr lang="en-US" sz="2800" kern="1200" dirty="0">
                <a:solidFill>
                  <a:schemeClr val="tx1"/>
                </a:solidFill>
              </a:rPr>
              <a:t> se </a:t>
            </a:r>
            <a:r>
              <a:rPr lang="en-US" sz="2800" kern="1200" dirty="0" err="1">
                <a:solidFill>
                  <a:schemeClr val="tx1"/>
                </a:solidFill>
              </a:rPr>
              <a:t>brousit</a:t>
            </a:r>
            <a:endParaRPr lang="en-US" sz="28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Shape 131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sz="4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Chromkobaltové slitiny</a:t>
            </a:r>
          </a:p>
        </p:txBody>
      </p:sp>
      <p:sp>
        <p:nvSpPr>
          <p:cNvPr id="13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  <a:gd name="connsiteX0" fmla="*/ 0 w 8140446"/>
              <a:gd name="connsiteY0" fmla="*/ 0 h 18288"/>
              <a:gd name="connsiteX1" fmla="*/ 596966 w 8140446"/>
              <a:gd name="connsiteY1" fmla="*/ 0 h 18288"/>
              <a:gd name="connsiteX2" fmla="*/ 1031123 w 8140446"/>
              <a:gd name="connsiteY2" fmla="*/ 0 h 18288"/>
              <a:gd name="connsiteX3" fmla="*/ 1872303 w 8140446"/>
              <a:gd name="connsiteY3" fmla="*/ 0 h 18288"/>
              <a:gd name="connsiteX4" fmla="*/ 2469269 w 8140446"/>
              <a:gd name="connsiteY4" fmla="*/ 0 h 18288"/>
              <a:gd name="connsiteX5" fmla="*/ 3066235 w 8140446"/>
              <a:gd name="connsiteY5" fmla="*/ 0 h 18288"/>
              <a:gd name="connsiteX6" fmla="*/ 3907414 w 8140446"/>
              <a:gd name="connsiteY6" fmla="*/ 0 h 18288"/>
              <a:gd name="connsiteX7" fmla="*/ 4422976 w 8140446"/>
              <a:gd name="connsiteY7" fmla="*/ 0 h 18288"/>
              <a:gd name="connsiteX8" fmla="*/ 5264155 w 8140446"/>
              <a:gd name="connsiteY8" fmla="*/ 0 h 18288"/>
              <a:gd name="connsiteX9" fmla="*/ 6105335 w 8140446"/>
              <a:gd name="connsiteY9" fmla="*/ 0 h 18288"/>
              <a:gd name="connsiteX10" fmla="*/ 6783705 w 8140446"/>
              <a:gd name="connsiteY10" fmla="*/ 0 h 18288"/>
              <a:gd name="connsiteX11" fmla="*/ 8140446 w 8140446"/>
              <a:gd name="connsiteY11" fmla="*/ 0 h 18288"/>
              <a:gd name="connsiteX12" fmla="*/ 8140446 w 8140446"/>
              <a:gd name="connsiteY12" fmla="*/ 18288 h 18288"/>
              <a:gd name="connsiteX13" fmla="*/ 7706289 w 8140446"/>
              <a:gd name="connsiteY13" fmla="*/ 18288 h 18288"/>
              <a:gd name="connsiteX14" fmla="*/ 6865109 w 8140446"/>
              <a:gd name="connsiteY14" fmla="*/ 18288 h 18288"/>
              <a:gd name="connsiteX15" fmla="*/ 6349548 w 8140446"/>
              <a:gd name="connsiteY15" fmla="*/ 18288 h 18288"/>
              <a:gd name="connsiteX16" fmla="*/ 5671177 w 8140446"/>
              <a:gd name="connsiteY16" fmla="*/ 18288 h 18288"/>
              <a:gd name="connsiteX17" fmla="*/ 4829998 w 8140446"/>
              <a:gd name="connsiteY17" fmla="*/ 18288 h 18288"/>
              <a:gd name="connsiteX18" fmla="*/ 4151627 w 8140446"/>
              <a:gd name="connsiteY18" fmla="*/ 18288 h 18288"/>
              <a:gd name="connsiteX19" fmla="*/ 3717470 w 8140446"/>
              <a:gd name="connsiteY19" fmla="*/ 18288 h 18288"/>
              <a:gd name="connsiteX20" fmla="*/ 3201909 w 8140446"/>
              <a:gd name="connsiteY20" fmla="*/ 18288 h 18288"/>
              <a:gd name="connsiteX21" fmla="*/ 2360729 w 8140446"/>
              <a:gd name="connsiteY21" fmla="*/ 18288 h 18288"/>
              <a:gd name="connsiteX22" fmla="*/ 1682359 w 8140446"/>
              <a:gd name="connsiteY22" fmla="*/ 18288 h 18288"/>
              <a:gd name="connsiteX23" fmla="*/ 1166797 w 8140446"/>
              <a:gd name="connsiteY23" fmla="*/ 18288 h 18288"/>
              <a:gd name="connsiteX24" fmla="*/ 0 w 8140446"/>
              <a:gd name="connsiteY24" fmla="*/ 18288 h 18288"/>
              <a:gd name="connsiteX25" fmla="*/ 0 w 8140446"/>
              <a:gd name="connsiteY2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87427" y="6231"/>
                  <a:pt x="309612" y="-26324"/>
                  <a:pt x="434157" y="0"/>
                </a:cubicBezTo>
                <a:cubicBezTo>
                  <a:pt x="536972" y="29330"/>
                  <a:pt x="959392" y="28619"/>
                  <a:pt x="1193932" y="0"/>
                </a:cubicBezTo>
                <a:cubicBezTo>
                  <a:pt x="1446097" y="13819"/>
                  <a:pt x="1471680" y="7203"/>
                  <a:pt x="1628089" y="0"/>
                </a:cubicBezTo>
                <a:cubicBezTo>
                  <a:pt x="1817415" y="4047"/>
                  <a:pt x="1949536" y="-59324"/>
                  <a:pt x="2225055" y="0"/>
                </a:cubicBezTo>
                <a:cubicBezTo>
                  <a:pt x="2520490" y="18365"/>
                  <a:pt x="2717469" y="18707"/>
                  <a:pt x="3066235" y="0"/>
                </a:cubicBezTo>
                <a:cubicBezTo>
                  <a:pt x="3437075" y="3751"/>
                  <a:pt x="3408347" y="31644"/>
                  <a:pt x="3744605" y="0"/>
                </a:cubicBezTo>
                <a:cubicBezTo>
                  <a:pt x="4097249" y="-11527"/>
                  <a:pt x="4249699" y="-32555"/>
                  <a:pt x="4504380" y="0"/>
                </a:cubicBezTo>
                <a:cubicBezTo>
                  <a:pt x="4737570" y="17980"/>
                  <a:pt x="4877497" y="1006"/>
                  <a:pt x="5101346" y="0"/>
                </a:cubicBezTo>
                <a:cubicBezTo>
                  <a:pt x="5359305" y="-15330"/>
                  <a:pt x="5447195" y="7257"/>
                  <a:pt x="5779717" y="0"/>
                </a:cubicBezTo>
                <a:cubicBezTo>
                  <a:pt x="6090019" y="-17621"/>
                  <a:pt x="6273151" y="4279"/>
                  <a:pt x="6620896" y="0"/>
                </a:cubicBezTo>
                <a:cubicBezTo>
                  <a:pt x="6968586" y="34056"/>
                  <a:pt x="6990073" y="23587"/>
                  <a:pt x="7136458" y="0"/>
                </a:cubicBezTo>
                <a:cubicBezTo>
                  <a:pt x="7320575" y="20480"/>
                  <a:pt x="7847401" y="-6173"/>
                  <a:pt x="8140446" y="0"/>
                </a:cubicBezTo>
                <a:cubicBezTo>
                  <a:pt x="8139878" y="7862"/>
                  <a:pt x="8140227" y="13269"/>
                  <a:pt x="8140446" y="18288"/>
                </a:cubicBezTo>
                <a:cubicBezTo>
                  <a:pt x="7908069" y="-20636"/>
                  <a:pt x="7683037" y="21977"/>
                  <a:pt x="7543480" y="18288"/>
                </a:cubicBezTo>
                <a:cubicBezTo>
                  <a:pt x="7393752" y="10050"/>
                  <a:pt x="7221032" y="-3229"/>
                  <a:pt x="7109323" y="18288"/>
                </a:cubicBezTo>
                <a:cubicBezTo>
                  <a:pt x="7015297" y="22483"/>
                  <a:pt x="6599332" y="40899"/>
                  <a:pt x="6430952" y="18288"/>
                </a:cubicBezTo>
                <a:cubicBezTo>
                  <a:pt x="6292915" y="-34150"/>
                  <a:pt x="6142305" y="21507"/>
                  <a:pt x="5915391" y="18288"/>
                </a:cubicBezTo>
                <a:cubicBezTo>
                  <a:pt x="5682725" y="47843"/>
                  <a:pt x="5440566" y="31420"/>
                  <a:pt x="5237020" y="18288"/>
                </a:cubicBezTo>
                <a:cubicBezTo>
                  <a:pt x="5046456" y="10577"/>
                  <a:pt x="4706449" y="51976"/>
                  <a:pt x="4558650" y="18288"/>
                </a:cubicBezTo>
                <a:cubicBezTo>
                  <a:pt x="4361396" y="-987"/>
                  <a:pt x="4145362" y="-22303"/>
                  <a:pt x="3880279" y="18288"/>
                </a:cubicBezTo>
                <a:cubicBezTo>
                  <a:pt x="3610716" y="25411"/>
                  <a:pt x="3472690" y="4008"/>
                  <a:pt x="3201909" y="18288"/>
                </a:cubicBezTo>
                <a:cubicBezTo>
                  <a:pt x="2913595" y="35097"/>
                  <a:pt x="2753317" y="-1149"/>
                  <a:pt x="2604943" y="18288"/>
                </a:cubicBezTo>
                <a:cubicBezTo>
                  <a:pt x="2450130" y="36989"/>
                  <a:pt x="1974183" y="40159"/>
                  <a:pt x="1845168" y="18288"/>
                </a:cubicBezTo>
                <a:cubicBezTo>
                  <a:pt x="1677929" y="220"/>
                  <a:pt x="1378098" y="-772"/>
                  <a:pt x="1166797" y="18288"/>
                </a:cubicBezTo>
                <a:cubicBezTo>
                  <a:pt x="921150" y="53277"/>
                  <a:pt x="327457" y="47297"/>
                  <a:pt x="0" y="18288"/>
                </a:cubicBezTo>
                <a:cubicBezTo>
                  <a:pt x="-589" y="13471"/>
                  <a:pt x="-474" y="7409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36968" y="-25482"/>
                  <a:pt x="379786" y="11224"/>
                  <a:pt x="596966" y="0"/>
                </a:cubicBezTo>
                <a:cubicBezTo>
                  <a:pt x="815878" y="-21223"/>
                  <a:pt x="832062" y="11868"/>
                  <a:pt x="1031123" y="0"/>
                </a:cubicBezTo>
                <a:cubicBezTo>
                  <a:pt x="1256800" y="-30738"/>
                  <a:pt x="1658090" y="-20345"/>
                  <a:pt x="1872303" y="0"/>
                </a:cubicBezTo>
                <a:cubicBezTo>
                  <a:pt x="2115604" y="28431"/>
                  <a:pt x="2277865" y="-40642"/>
                  <a:pt x="2469269" y="0"/>
                </a:cubicBezTo>
                <a:cubicBezTo>
                  <a:pt x="2679731" y="25919"/>
                  <a:pt x="2788602" y="-6498"/>
                  <a:pt x="3066235" y="0"/>
                </a:cubicBezTo>
                <a:cubicBezTo>
                  <a:pt x="3325663" y="-14487"/>
                  <a:pt x="3706561" y="67517"/>
                  <a:pt x="3907414" y="0"/>
                </a:cubicBezTo>
                <a:cubicBezTo>
                  <a:pt x="4127229" y="-37113"/>
                  <a:pt x="4179037" y="-8167"/>
                  <a:pt x="4422976" y="0"/>
                </a:cubicBezTo>
                <a:cubicBezTo>
                  <a:pt x="4683575" y="-28486"/>
                  <a:pt x="5055803" y="-13799"/>
                  <a:pt x="5264155" y="0"/>
                </a:cubicBezTo>
                <a:cubicBezTo>
                  <a:pt x="5513566" y="14315"/>
                  <a:pt x="5735215" y="2768"/>
                  <a:pt x="6105335" y="0"/>
                </a:cubicBezTo>
                <a:cubicBezTo>
                  <a:pt x="6510913" y="-12587"/>
                  <a:pt x="6456171" y="3247"/>
                  <a:pt x="6783705" y="0"/>
                </a:cubicBezTo>
                <a:cubicBezTo>
                  <a:pt x="7057099" y="-15461"/>
                  <a:pt x="7592067" y="5384"/>
                  <a:pt x="8140446" y="0"/>
                </a:cubicBezTo>
                <a:cubicBezTo>
                  <a:pt x="8140452" y="8597"/>
                  <a:pt x="8141122" y="9732"/>
                  <a:pt x="8140446" y="18288"/>
                </a:cubicBezTo>
                <a:cubicBezTo>
                  <a:pt x="7961834" y="8406"/>
                  <a:pt x="7874097" y="10350"/>
                  <a:pt x="7706289" y="18288"/>
                </a:cubicBezTo>
                <a:cubicBezTo>
                  <a:pt x="7582508" y="-14920"/>
                  <a:pt x="7179551" y="-33111"/>
                  <a:pt x="6865109" y="18288"/>
                </a:cubicBezTo>
                <a:cubicBezTo>
                  <a:pt x="6583382" y="24117"/>
                  <a:pt x="6525821" y="36696"/>
                  <a:pt x="6349548" y="18288"/>
                </a:cubicBezTo>
                <a:cubicBezTo>
                  <a:pt x="6209953" y="10881"/>
                  <a:pt x="5959707" y="-47828"/>
                  <a:pt x="5671177" y="18288"/>
                </a:cubicBezTo>
                <a:cubicBezTo>
                  <a:pt x="5387744" y="29809"/>
                  <a:pt x="5228514" y="101507"/>
                  <a:pt x="4829998" y="18288"/>
                </a:cubicBezTo>
                <a:cubicBezTo>
                  <a:pt x="4415646" y="-28596"/>
                  <a:pt x="4343809" y="28954"/>
                  <a:pt x="4151627" y="18288"/>
                </a:cubicBezTo>
                <a:cubicBezTo>
                  <a:pt x="3950673" y="-9796"/>
                  <a:pt x="3879947" y="41143"/>
                  <a:pt x="3717470" y="18288"/>
                </a:cubicBezTo>
                <a:cubicBezTo>
                  <a:pt x="3558660" y="10110"/>
                  <a:pt x="3468854" y="29375"/>
                  <a:pt x="3201909" y="18288"/>
                </a:cubicBezTo>
                <a:cubicBezTo>
                  <a:pt x="2965673" y="10505"/>
                  <a:pt x="2568327" y="22116"/>
                  <a:pt x="2360729" y="18288"/>
                </a:cubicBezTo>
                <a:cubicBezTo>
                  <a:pt x="2171885" y="49144"/>
                  <a:pt x="1923258" y="16020"/>
                  <a:pt x="1682359" y="18288"/>
                </a:cubicBezTo>
                <a:cubicBezTo>
                  <a:pt x="1430698" y="-2378"/>
                  <a:pt x="1324229" y="-1751"/>
                  <a:pt x="1166797" y="18288"/>
                </a:cubicBezTo>
                <a:cubicBezTo>
                  <a:pt x="1001390" y="41795"/>
                  <a:pt x="324313" y="57964"/>
                  <a:pt x="0" y="18288"/>
                </a:cubicBezTo>
                <a:cubicBezTo>
                  <a:pt x="285" y="13135"/>
                  <a:pt x="532" y="5956"/>
                  <a:pt x="0" y="0"/>
                </a:cubicBezTo>
                <a:close/>
              </a:path>
              <a:path w="8140446" h="18288" fill="none" stroke="0" extrusionOk="0">
                <a:moveTo>
                  <a:pt x="0" y="0"/>
                </a:moveTo>
                <a:cubicBezTo>
                  <a:pt x="69532" y="-6557"/>
                  <a:pt x="264219" y="3919"/>
                  <a:pt x="434157" y="0"/>
                </a:cubicBezTo>
                <a:cubicBezTo>
                  <a:pt x="600013" y="9090"/>
                  <a:pt x="921449" y="-13478"/>
                  <a:pt x="1193932" y="0"/>
                </a:cubicBezTo>
                <a:cubicBezTo>
                  <a:pt x="1443592" y="14844"/>
                  <a:pt x="1471188" y="10722"/>
                  <a:pt x="1628089" y="0"/>
                </a:cubicBezTo>
                <a:cubicBezTo>
                  <a:pt x="1750006" y="-24149"/>
                  <a:pt x="1967480" y="-14904"/>
                  <a:pt x="2225055" y="0"/>
                </a:cubicBezTo>
                <a:cubicBezTo>
                  <a:pt x="2503918" y="19247"/>
                  <a:pt x="2709263" y="-16351"/>
                  <a:pt x="3066235" y="0"/>
                </a:cubicBezTo>
                <a:cubicBezTo>
                  <a:pt x="3429723" y="-1627"/>
                  <a:pt x="3399401" y="30976"/>
                  <a:pt x="3744605" y="0"/>
                </a:cubicBezTo>
                <a:cubicBezTo>
                  <a:pt x="4081920" y="-40602"/>
                  <a:pt x="4258272" y="-2441"/>
                  <a:pt x="4504380" y="0"/>
                </a:cubicBezTo>
                <a:cubicBezTo>
                  <a:pt x="4760039" y="21121"/>
                  <a:pt x="4866555" y="-1351"/>
                  <a:pt x="5101346" y="0"/>
                </a:cubicBezTo>
                <a:cubicBezTo>
                  <a:pt x="5336279" y="1859"/>
                  <a:pt x="5465100" y="30801"/>
                  <a:pt x="5779717" y="0"/>
                </a:cubicBezTo>
                <a:cubicBezTo>
                  <a:pt x="6117018" y="-2879"/>
                  <a:pt x="6273497" y="-5002"/>
                  <a:pt x="6620896" y="0"/>
                </a:cubicBezTo>
                <a:cubicBezTo>
                  <a:pt x="6972306" y="38666"/>
                  <a:pt x="6992056" y="28334"/>
                  <a:pt x="7136458" y="0"/>
                </a:cubicBezTo>
                <a:cubicBezTo>
                  <a:pt x="7325567" y="-61201"/>
                  <a:pt x="7766555" y="-88399"/>
                  <a:pt x="8140446" y="0"/>
                </a:cubicBezTo>
                <a:cubicBezTo>
                  <a:pt x="8140031" y="7748"/>
                  <a:pt x="8139515" y="13015"/>
                  <a:pt x="8140446" y="18288"/>
                </a:cubicBezTo>
                <a:cubicBezTo>
                  <a:pt x="7892673" y="-4012"/>
                  <a:pt x="7668025" y="650"/>
                  <a:pt x="7543480" y="18288"/>
                </a:cubicBezTo>
                <a:cubicBezTo>
                  <a:pt x="7406710" y="-3467"/>
                  <a:pt x="7207646" y="8893"/>
                  <a:pt x="7109323" y="18288"/>
                </a:cubicBezTo>
                <a:cubicBezTo>
                  <a:pt x="6993037" y="49011"/>
                  <a:pt x="6598723" y="59405"/>
                  <a:pt x="6430952" y="18288"/>
                </a:cubicBezTo>
                <a:cubicBezTo>
                  <a:pt x="6284771" y="15315"/>
                  <a:pt x="6162730" y="20350"/>
                  <a:pt x="5915391" y="18288"/>
                </a:cubicBezTo>
                <a:cubicBezTo>
                  <a:pt x="5684668" y="13603"/>
                  <a:pt x="5422852" y="53618"/>
                  <a:pt x="5237020" y="18288"/>
                </a:cubicBezTo>
                <a:cubicBezTo>
                  <a:pt x="5035482" y="26296"/>
                  <a:pt x="4719808" y="55145"/>
                  <a:pt x="4558650" y="18288"/>
                </a:cubicBezTo>
                <a:cubicBezTo>
                  <a:pt x="4375169" y="-35587"/>
                  <a:pt x="4137553" y="12086"/>
                  <a:pt x="3880279" y="18288"/>
                </a:cubicBezTo>
                <a:cubicBezTo>
                  <a:pt x="3624533" y="32648"/>
                  <a:pt x="3467387" y="6480"/>
                  <a:pt x="3201909" y="18288"/>
                </a:cubicBezTo>
                <a:cubicBezTo>
                  <a:pt x="2918126" y="73342"/>
                  <a:pt x="2717830" y="-17156"/>
                  <a:pt x="2604943" y="18288"/>
                </a:cubicBezTo>
                <a:cubicBezTo>
                  <a:pt x="2496133" y="44525"/>
                  <a:pt x="2003915" y="18254"/>
                  <a:pt x="1845168" y="18288"/>
                </a:cubicBezTo>
                <a:cubicBezTo>
                  <a:pt x="1694518" y="14989"/>
                  <a:pt x="1344959" y="44188"/>
                  <a:pt x="1166797" y="18288"/>
                </a:cubicBezTo>
                <a:cubicBezTo>
                  <a:pt x="935925" y="69451"/>
                  <a:pt x="319712" y="-63972"/>
                  <a:pt x="0" y="18288"/>
                </a:cubicBezTo>
                <a:cubicBezTo>
                  <a:pt x="1307" y="12414"/>
                  <a:pt x="-32" y="57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8288"/>
                      <a:gd name="connsiteX1" fmla="*/ 434157 w 8140446"/>
                      <a:gd name="connsiteY1" fmla="*/ 0 h 18288"/>
                      <a:gd name="connsiteX2" fmla="*/ 1193932 w 8140446"/>
                      <a:gd name="connsiteY2" fmla="*/ 0 h 18288"/>
                      <a:gd name="connsiteX3" fmla="*/ 1628089 w 8140446"/>
                      <a:gd name="connsiteY3" fmla="*/ 0 h 18288"/>
                      <a:gd name="connsiteX4" fmla="*/ 2225055 w 8140446"/>
                      <a:gd name="connsiteY4" fmla="*/ 0 h 18288"/>
                      <a:gd name="connsiteX5" fmla="*/ 3066235 w 8140446"/>
                      <a:gd name="connsiteY5" fmla="*/ 0 h 18288"/>
                      <a:gd name="connsiteX6" fmla="*/ 3744605 w 8140446"/>
                      <a:gd name="connsiteY6" fmla="*/ 0 h 18288"/>
                      <a:gd name="connsiteX7" fmla="*/ 4504380 w 8140446"/>
                      <a:gd name="connsiteY7" fmla="*/ 0 h 18288"/>
                      <a:gd name="connsiteX8" fmla="*/ 5101346 w 8140446"/>
                      <a:gd name="connsiteY8" fmla="*/ 0 h 18288"/>
                      <a:gd name="connsiteX9" fmla="*/ 5779717 w 8140446"/>
                      <a:gd name="connsiteY9" fmla="*/ 0 h 18288"/>
                      <a:gd name="connsiteX10" fmla="*/ 6620896 w 8140446"/>
                      <a:gd name="connsiteY10" fmla="*/ 0 h 18288"/>
                      <a:gd name="connsiteX11" fmla="*/ 7136458 w 8140446"/>
                      <a:gd name="connsiteY11" fmla="*/ 0 h 18288"/>
                      <a:gd name="connsiteX12" fmla="*/ 8140446 w 8140446"/>
                      <a:gd name="connsiteY12" fmla="*/ 0 h 18288"/>
                      <a:gd name="connsiteX13" fmla="*/ 8140446 w 8140446"/>
                      <a:gd name="connsiteY13" fmla="*/ 18288 h 18288"/>
                      <a:gd name="connsiteX14" fmla="*/ 7543480 w 8140446"/>
                      <a:gd name="connsiteY14" fmla="*/ 18288 h 18288"/>
                      <a:gd name="connsiteX15" fmla="*/ 7109323 w 8140446"/>
                      <a:gd name="connsiteY15" fmla="*/ 18288 h 18288"/>
                      <a:gd name="connsiteX16" fmla="*/ 6430952 w 8140446"/>
                      <a:gd name="connsiteY16" fmla="*/ 18288 h 18288"/>
                      <a:gd name="connsiteX17" fmla="*/ 5915391 w 8140446"/>
                      <a:gd name="connsiteY17" fmla="*/ 18288 h 18288"/>
                      <a:gd name="connsiteX18" fmla="*/ 5237020 w 8140446"/>
                      <a:gd name="connsiteY18" fmla="*/ 18288 h 18288"/>
                      <a:gd name="connsiteX19" fmla="*/ 4558650 w 8140446"/>
                      <a:gd name="connsiteY19" fmla="*/ 18288 h 18288"/>
                      <a:gd name="connsiteX20" fmla="*/ 3880279 w 8140446"/>
                      <a:gd name="connsiteY20" fmla="*/ 18288 h 18288"/>
                      <a:gd name="connsiteX21" fmla="*/ 3201909 w 8140446"/>
                      <a:gd name="connsiteY21" fmla="*/ 18288 h 18288"/>
                      <a:gd name="connsiteX22" fmla="*/ 2604943 w 8140446"/>
                      <a:gd name="connsiteY22" fmla="*/ 18288 h 18288"/>
                      <a:gd name="connsiteX23" fmla="*/ 1845168 w 8140446"/>
                      <a:gd name="connsiteY23" fmla="*/ 18288 h 18288"/>
                      <a:gd name="connsiteX24" fmla="*/ 1166797 w 8140446"/>
                      <a:gd name="connsiteY24" fmla="*/ 18288 h 18288"/>
                      <a:gd name="connsiteX25" fmla="*/ 0 w 8140446"/>
                      <a:gd name="connsiteY25" fmla="*/ 18288 h 18288"/>
                      <a:gd name="connsiteX26" fmla="*/ 0 w 8140446"/>
                      <a:gd name="connsiteY26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8288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314" y="7702"/>
                          <a:pt x="8140234" y="13511"/>
                          <a:pt x="8140446" y="18288"/>
                        </a:cubicBezTo>
                        <a:cubicBezTo>
                          <a:pt x="7906329" y="-3043"/>
                          <a:pt x="7681180" y="27465"/>
                          <a:pt x="7543480" y="18288"/>
                        </a:cubicBezTo>
                        <a:cubicBezTo>
                          <a:pt x="7405780" y="9111"/>
                          <a:pt x="7216607" y="3660"/>
                          <a:pt x="7109323" y="18288"/>
                        </a:cubicBezTo>
                        <a:cubicBezTo>
                          <a:pt x="7002039" y="32916"/>
                          <a:pt x="6576231" y="42692"/>
                          <a:pt x="6430952" y="18288"/>
                        </a:cubicBezTo>
                        <a:cubicBezTo>
                          <a:pt x="6285673" y="-6116"/>
                          <a:pt x="6138840" y="34521"/>
                          <a:pt x="5915391" y="18288"/>
                        </a:cubicBezTo>
                        <a:cubicBezTo>
                          <a:pt x="5691942" y="2055"/>
                          <a:pt x="5459460" y="51666"/>
                          <a:pt x="5237020" y="18288"/>
                        </a:cubicBezTo>
                        <a:cubicBezTo>
                          <a:pt x="5014580" y="-15090"/>
                          <a:pt x="4747677" y="40449"/>
                          <a:pt x="4558650" y="18288"/>
                        </a:cubicBezTo>
                        <a:cubicBezTo>
                          <a:pt x="4369623" y="-3873"/>
                          <a:pt x="4146061" y="12568"/>
                          <a:pt x="3880279" y="18288"/>
                        </a:cubicBezTo>
                        <a:cubicBezTo>
                          <a:pt x="3614497" y="24008"/>
                          <a:pt x="3473808" y="-12908"/>
                          <a:pt x="3201909" y="18288"/>
                        </a:cubicBezTo>
                        <a:cubicBezTo>
                          <a:pt x="2930010" y="49484"/>
                          <a:pt x="2728175" y="-3430"/>
                          <a:pt x="2604943" y="18288"/>
                        </a:cubicBezTo>
                        <a:cubicBezTo>
                          <a:pt x="2481711" y="40006"/>
                          <a:pt x="2004334" y="26952"/>
                          <a:pt x="1845168" y="18288"/>
                        </a:cubicBezTo>
                        <a:cubicBezTo>
                          <a:pt x="1686003" y="9624"/>
                          <a:pt x="1375070" y="37580"/>
                          <a:pt x="1166797" y="18288"/>
                        </a:cubicBezTo>
                        <a:cubicBezTo>
                          <a:pt x="958524" y="-1004"/>
                          <a:pt x="342846" y="8880"/>
                          <a:pt x="0" y="18288"/>
                        </a:cubicBezTo>
                        <a:cubicBezTo>
                          <a:pt x="129" y="13298"/>
                          <a:pt x="-675" y="6857"/>
                          <a:pt x="0" y="0"/>
                        </a:cubicBezTo>
                        <a:close/>
                      </a:path>
                      <a:path w="8140446" h="18288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40458" y="8833"/>
                          <a:pt x="8140986" y="9830"/>
                          <a:pt x="8140446" y="18288"/>
                        </a:cubicBezTo>
                        <a:cubicBezTo>
                          <a:pt x="7959314" y="3345"/>
                          <a:pt x="7870113" y="10437"/>
                          <a:pt x="7706289" y="18288"/>
                        </a:cubicBezTo>
                        <a:cubicBezTo>
                          <a:pt x="7542465" y="26139"/>
                          <a:pt x="7157940" y="17482"/>
                          <a:pt x="6865109" y="18288"/>
                        </a:cubicBezTo>
                        <a:cubicBezTo>
                          <a:pt x="6572278" y="19094"/>
                          <a:pt x="6524256" y="38051"/>
                          <a:pt x="6349548" y="18288"/>
                        </a:cubicBezTo>
                        <a:cubicBezTo>
                          <a:pt x="6174840" y="-1475"/>
                          <a:pt x="5951624" y="174"/>
                          <a:pt x="5671177" y="18288"/>
                        </a:cubicBezTo>
                        <a:cubicBezTo>
                          <a:pt x="5390730" y="36402"/>
                          <a:pt x="5222992" y="60058"/>
                          <a:pt x="4829998" y="18288"/>
                        </a:cubicBezTo>
                        <a:cubicBezTo>
                          <a:pt x="4437004" y="-23482"/>
                          <a:pt x="4344181" y="39087"/>
                          <a:pt x="4151627" y="18288"/>
                        </a:cubicBezTo>
                        <a:cubicBezTo>
                          <a:pt x="3959073" y="-2511"/>
                          <a:pt x="3886970" y="32875"/>
                          <a:pt x="3717470" y="18288"/>
                        </a:cubicBezTo>
                        <a:cubicBezTo>
                          <a:pt x="3547970" y="3701"/>
                          <a:pt x="3451521" y="31872"/>
                          <a:pt x="3201909" y="18288"/>
                        </a:cubicBezTo>
                        <a:cubicBezTo>
                          <a:pt x="2952297" y="4704"/>
                          <a:pt x="2543413" y="6029"/>
                          <a:pt x="2360729" y="18288"/>
                        </a:cubicBezTo>
                        <a:cubicBezTo>
                          <a:pt x="2178045" y="30547"/>
                          <a:pt x="1906056" y="25847"/>
                          <a:pt x="1682359" y="18288"/>
                        </a:cubicBezTo>
                        <a:cubicBezTo>
                          <a:pt x="1458662" y="10730"/>
                          <a:pt x="1330405" y="8046"/>
                          <a:pt x="1166797" y="18288"/>
                        </a:cubicBezTo>
                        <a:cubicBezTo>
                          <a:pt x="1003189" y="28530"/>
                          <a:pt x="278098" y="19533"/>
                          <a:pt x="0" y="18288"/>
                        </a:cubicBezTo>
                        <a:cubicBezTo>
                          <a:pt x="74" y="14054"/>
                          <a:pt x="-46" y="699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Shape 132"/>
          <p:cNvSpPr>
            <a:spLocks noGrp="1"/>
          </p:cNvSpPr>
          <p:nvPr>
            <p:ph type="body" idx="4294967295"/>
          </p:nvPr>
        </p:nvSpPr>
        <p:spPr>
          <a:xfrm>
            <a:off x="628650" y="1929384"/>
            <a:ext cx="78867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rtl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kern="1200" dirty="0" err="1">
                <a:solidFill>
                  <a:schemeClr val="tx1"/>
                </a:solidFill>
              </a:rPr>
              <a:t>Slitiny</a:t>
            </a:r>
            <a:r>
              <a:rPr lang="en-US" sz="2800" kern="1200" dirty="0">
                <a:solidFill>
                  <a:schemeClr val="tx1"/>
                </a:solidFill>
              </a:rPr>
              <a:t> pro </a:t>
            </a:r>
            <a:r>
              <a:rPr lang="en-US" sz="2800" kern="1200" dirty="0" err="1">
                <a:solidFill>
                  <a:schemeClr val="tx1"/>
                </a:solidFill>
              </a:rPr>
              <a:t>kovokeramiku</a:t>
            </a:r>
            <a:endParaRPr lang="en-US" sz="2800" kern="1200" dirty="0">
              <a:solidFill>
                <a:schemeClr val="tx1"/>
              </a:solidFill>
            </a:endParaRPr>
          </a:p>
          <a:p>
            <a:pPr marL="342899" indent="-228600" rtl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900"/>
            </a:pPr>
            <a:r>
              <a:rPr lang="en-US" sz="2800" kern="1200" dirty="0" err="1">
                <a:solidFill>
                  <a:schemeClr val="tx1"/>
                </a:solidFill>
              </a:rPr>
              <a:t>silnější</a:t>
            </a:r>
            <a:r>
              <a:rPr lang="en-US" sz="2800" kern="1200" dirty="0">
                <a:solidFill>
                  <a:schemeClr val="tx1"/>
                </a:solidFill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</a:rPr>
              <a:t>povrchovou</a:t>
            </a:r>
            <a:r>
              <a:rPr lang="en-US" sz="2800" kern="1200" dirty="0">
                <a:solidFill>
                  <a:schemeClr val="tx1"/>
                </a:solidFill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</a:rPr>
              <a:t>vrstvu</a:t>
            </a:r>
            <a:r>
              <a:rPr lang="en-US" sz="2800" kern="1200" dirty="0">
                <a:solidFill>
                  <a:schemeClr val="tx1"/>
                </a:solidFill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</a:rPr>
              <a:t>oxidů</a:t>
            </a:r>
            <a:r>
              <a:rPr lang="en-US" sz="2800" kern="1200" dirty="0">
                <a:solidFill>
                  <a:schemeClr val="tx1"/>
                </a:solidFill>
              </a:rPr>
              <a:t> </a:t>
            </a:r>
          </a:p>
          <a:p>
            <a:pPr marL="342899" indent="-228600" rtl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900"/>
            </a:pPr>
            <a:r>
              <a:rPr lang="en-US" sz="2800" kern="1200" dirty="0">
                <a:solidFill>
                  <a:schemeClr val="tx1"/>
                </a:solidFill>
              </a:rPr>
              <a:t>pro MK </a:t>
            </a:r>
            <a:r>
              <a:rPr lang="en-US" sz="2800" kern="1200" dirty="0" err="1">
                <a:solidFill>
                  <a:schemeClr val="tx1"/>
                </a:solidFill>
              </a:rPr>
              <a:t>horší</a:t>
            </a:r>
            <a:r>
              <a:rPr lang="en-US" sz="2800" kern="1200" dirty="0">
                <a:solidFill>
                  <a:schemeClr val="tx1"/>
                </a:solidFill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</a:rPr>
              <a:t>vlastnosti</a:t>
            </a:r>
            <a:r>
              <a:rPr lang="en-US" sz="2800" kern="1200" dirty="0">
                <a:solidFill>
                  <a:schemeClr val="tx1"/>
                </a:solidFill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</a:rPr>
              <a:t>než</a:t>
            </a:r>
            <a:r>
              <a:rPr lang="en-US" sz="2800" kern="1200" dirty="0">
                <a:solidFill>
                  <a:schemeClr val="tx1"/>
                </a:solidFill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</a:rPr>
              <a:t>slitiny</a:t>
            </a:r>
            <a:r>
              <a:rPr lang="en-US" sz="2800" kern="1200" dirty="0">
                <a:solidFill>
                  <a:schemeClr val="tx1"/>
                </a:solidFill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</a:rPr>
              <a:t>ušlechtilých</a:t>
            </a:r>
            <a:r>
              <a:rPr lang="en-US" sz="2800" kern="1200" dirty="0">
                <a:solidFill>
                  <a:schemeClr val="tx1"/>
                </a:solidFill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</a:rPr>
              <a:t>kovů</a:t>
            </a:r>
            <a:endParaRPr lang="en-US" sz="2800" kern="1200" dirty="0">
              <a:solidFill>
                <a:schemeClr val="tx1"/>
              </a:solidFill>
            </a:endParaRPr>
          </a:p>
          <a:p>
            <a:pPr marL="342899" indent="-228600" rtl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900"/>
            </a:pPr>
            <a:r>
              <a:rPr lang="en-US" sz="2800" kern="1200" dirty="0" err="1">
                <a:solidFill>
                  <a:schemeClr val="tx1"/>
                </a:solidFill>
              </a:rPr>
              <a:t>velmi</a:t>
            </a:r>
            <a:r>
              <a:rPr lang="en-US" sz="2800" kern="1200" dirty="0">
                <a:solidFill>
                  <a:schemeClr val="tx1"/>
                </a:solidFill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</a:rPr>
              <a:t>tvrdé</a:t>
            </a:r>
            <a:r>
              <a:rPr lang="en-US" sz="2800" kern="1200" dirty="0">
                <a:solidFill>
                  <a:schemeClr val="tx1"/>
                </a:solidFill>
              </a:rPr>
              <a:t>, </a:t>
            </a:r>
            <a:r>
              <a:rPr lang="en-US" sz="2800" kern="1200" dirty="0" err="1">
                <a:solidFill>
                  <a:schemeClr val="tx1"/>
                </a:solidFill>
              </a:rPr>
              <a:t>odolné</a:t>
            </a:r>
            <a:r>
              <a:rPr lang="en-US" sz="2800" kern="1200" dirty="0">
                <a:solidFill>
                  <a:schemeClr val="tx1"/>
                </a:solidFill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</a:rPr>
              <a:t>vůči</a:t>
            </a:r>
            <a:r>
              <a:rPr lang="en-US" sz="2800" kern="1200" dirty="0">
                <a:solidFill>
                  <a:schemeClr val="tx1"/>
                </a:solidFill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</a:rPr>
              <a:t>korozi</a:t>
            </a:r>
            <a:endParaRPr lang="en-US" sz="2800" kern="1200" dirty="0">
              <a:solidFill>
                <a:schemeClr val="tx1"/>
              </a:solidFill>
            </a:endParaRPr>
          </a:p>
          <a:p>
            <a:pPr marL="342899" indent="-228600" rtl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900"/>
            </a:pPr>
            <a:r>
              <a:rPr lang="en-US" sz="2800" kern="1200" dirty="0" err="1">
                <a:solidFill>
                  <a:schemeClr val="tx1"/>
                </a:solidFill>
              </a:rPr>
              <a:t>náchylné</a:t>
            </a:r>
            <a:r>
              <a:rPr lang="en-US" sz="2800" kern="1200" dirty="0">
                <a:solidFill>
                  <a:schemeClr val="tx1"/>
                </a:solidFill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</a:rPr>
              <a:t>na</a:t>
            </a:r>
            <a:r>
              <a:rPr lang="en-US" sz="2800" kern="1200" dirty="0">
                <a:solidFill>
                  <a:schemeClr val="tx1"/>
                </a:solidFill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</a:rPr>
              <a:t>chyby</a:t>
            </a:r>
            <a:r>
              <a:rPr lang="en-US" sz="2800" kern="1200" dirty="0">
                <a:solidFill>
                  <a:schemeClr val="tx1"/>
                </a:solidFill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</a:rPr>
              <a:t>zpracování</a:t>
            </a:r>
            <a:endParaRPr lang="en-US" sz="28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 idx="4294967295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68680">
              <a:defRPr sz="4180"/>
            </a:pPr>
            <a:endParaRPr/>
          </a:p>
        </p:txBody>
      </p:sp>
      <p:pic>
        <p:nvPicPr>
          <p:cNvPr id="135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275" y="2773362"/>
            <a:ext cx="2792413" cy="4181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 idx="4294967295"/>
          </p:nvPr>
        </p:nvSpPr>
        <p:spPr>
          <a:xfrm>
            <a:off x="852322" y="839286"/>
            <a:ext cx="560562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Chromniklové slitiny</a:t>
            </a:r>
          </a:p>
        </p:txBody>
      </p:sp>
      <p:sp>
        <p:nvSpPr>
          <p:cNvPr id="138" name="Shape 138"/>
          <p:cNvSpPr>
            <a:spLocks noGrp="1"/>
          </p:cNvSpPr>
          <p:nvPr>
            <p:ph type="body" idx="4294967295"/>
          </p:nvPr>
        </p:nvSpPr>
        <p:spPr>
          <a:xfrm>
            <a:off x="852321" y="2147568"/>
            <a:ext cx="5508485" cy="3351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kern="1200">
                <a:solidFill>
                  <a:schemeClr val="tx1"/>
                </a:solidFill>
              </a:rPr>
              <a:t> 65-80% Ni a 10-20% Cr.</a:t>
            </a:r>
          </a:p>
          <a:p>
            <a:pPr indent="-2286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kern="1200">
                <a:solidFill>
                  <a:schemeClr val="tx1"/>
                </a:solidFill>
              </a:rPr>
              <a:t>Vyznačují se kontrakcí o něco nižší (asi 2,5%), </a:t>
            </a:r>
          </a:p>
          <a:p>
            <a:pPr indent="-2286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kern="1200">
                <a:solidFill>
                  <a:schemeClr val="tx1"/>
                </a:solidFill>
              </a:rPr>
              <a:t>vhodné pro metalokeramiku</a:t>
            </a:r>
          </a:p>
          <a:p>
            <a:pPr indent="-2286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kern="1200">
                <a:solidFill>
                  <a:schemeClr val="tx1"/>
                </a:solidFill>
              </a:rPr>
              <a:t> fixní práce, zejména pro napalovanou keramiku. Např. Wiron, Wiron S, Remanium, Wirobond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660" y="0"/>
            <a:ext cx="1577340" cy="6858000"/>
          </a:xfrm>
          <a:prstGeom prst="rect">
            <a:avLst/>
          </a:prstGeom>
          <a:solidFill>
            <a:srgbClr val="495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7138" y="2357641"/>
            <a:ext cx="2167815" cy="2167815"/>
          </a:xfrm>
          <a:prstGeom prst="ellipse">
            <a:avLst/>
          </a:prstGeom>
          <a:solidFill>
            <a:srgbClr val="FFFFFF"/>
          </a:solidFill>
          <a:ln w="22225">
            <a:solidFill>
              <a:srgbClr val="5E6F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9" name="image.png"/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-5" b="10390"/>
          <a:stretch/>
        </p:blipFill>
        <p:spPr>
          <a:xfrm>
            <a:off x="6598028" y="2461923"/>
            <a:ext cx="1937263" cy="1934153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 idx="4294967295"/>
          </p:nvPr>
        </p:nvSpPr>
        <p:spPr>
          <a:xfrm>
            <a:off x="852322" y="839286"/>
            <a:ext cx="5605629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Chromniklové slitiny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idx="4294967295"/>
          </p:nvPr>
        </p:nvSpPr>
        <p:spPr>
          <a:xfrm>
            <a:off x="852321" y="2147568"/>
            <a:ext cx="5508485" cy="33515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kern="1200">
                <a:solidFill>
                  <a:schemeClr val="tx1"/>
                </a:solidFill>
              </a:rPr>
              <a:t>obtížnější odlévání než u ušlechtilých kovů</a:t>
            </a:r>
          </a:p>
          <a:p>
            <a:pPr indent="-2286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kern="1200">
                <a:solidFill>
                  <a:schemeClr val="tx1"/>
                </a:solidFill>
              </a:rPr>
              <a:t>tavná teplota 1200°- 1350°</a:t>
            </a:r>
          </a:p>
          <a:p>
            <a:pPr indent="-2286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kern="1200">
                <a:solidFill>
                  <a:schemeClr val="tx1"/>
                </a:solidFill>
              </a:rPr>
              <a:t>síla vazby na keramiku není tak silná jak u ušlechtilých slitin</a:t>
            </a:r>
          </a:p>
          <a:p>
            <a:pPr indent="-2286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kern="1200">
                <a:solidFill>
                  <a:schemeClr val="tx1"/>
                </a:solidFill>
              </a:rPr>
              <a:t>alergie na Ni</a:t>
            </a:r>
          </a:p>
          <a:p>
            <a:pPr indent="-2286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kern="1200">
                <a:solidFill>
                  <a:schemeClr val="tx1"/>
                </a:solidFill>
              </a:rPr>
              <a:t>náchylné na chyby při zpracování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660" y="0"/>
            <a:ext cx="1577340" cy="6858000"/>
          </a:xfrm>
          <a:prstGeom prst="rect">
            <a:avLst/>
          </a:prstGeom>
          <a:solidFill>
            <a:srgbClr val="495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7138" y="2357641"/>
            <a:ext cx="2167815" cy="2167815"/>
          </a:xfrm>
          <a:prstGeom prst="ellipse">
            <a:avLst/>
          </a:prstGeom>
          <a:solidFill>
            <a:srgbClr val="FFFFFF"/>
          </a:solidFill>
          <a:ln w="22225">
            <a:solidFill>
              <a:srgbClr val="5E6F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3" name="image.png"/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-5" b="10390"/>
          <a:stretch/>
        </p:blipFill>
        <p:spPr>
          <a:xfrm>
            <a:off x="6598028" y="2461923"/>
            <a:ext cx="1937263" cy="1934153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 idx="4294967295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365760">
              <a:defRPr sz="3240"/>
            </a:pPr>
            <a:r>
              <a:t>Titan a jeho slitiny ( sV a Al): </a:t>
            </a:r>
            <a:br/>
            <a:br/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body" idx="4294967295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98322" indent="-298322" defTabSz="795527">
              <a:spcBef>
                <a:spcPts val="600"/>
              </a:spcBef>
              <a:defRPr sz="2784"/>
            </a:pPr>
            <a:r>
              <a:t> </a:t>
            </a:r>
            <a:r>
              <a:rPr sz="2523"/>
              <a:t>biokompatibilní a korozně odolný materiál pro dentální implantáty</a:t>
            </a:r>
          </a:p>
          <a:p>
            <a:pPr marL="328476" indent="-328476" defTabSz="795527">
              <a:spcBef>
                <a:spcPts val="600"/>
              </a:spcBef>
              <a:defRPr sz="2784"/>
            </a:pPr>
            <a:r>
              <a:rPr sz="2523"/>
              <a:t> v současnosti se užívá i ve fixní protetice. </a:t>
            </a:r>
          </a:p>
          <a:p>
            <a:pPr marL="328476" indent="-328476" defTabSz="795527">
              <a:spcBef>
                <a:spcPts val="600"/>
              </a:spcBef>
              <a:defRPr sz="2784"/>
            </a:pPr>
            <a:r>
              <a:rPr sz="2523"/>
              <a:t>nízká hmotnost při vysoké mechanické odolnosti</a:t>
            </a:r>
          </a:p>
          <a:p>
            <a:pPr marL="328476" indent="-328476" defTabSz="795527">
              <a:spcBef>
                <a:spcPts val="600"/>
              </a:spcBef>
              <a:defRPr sz="2784"/>
            </a:pPr>
            <a:r>
              <a:rPr sz="2523"/>
              <a:t>vysoká kujnost a nízká tepelná odolnost umožňuje nestandardní tvarové a konstrukční modifikace fixních náhrad. </a:t>
            </a:r>
          </a:p>
          <a:p>
            <a:pPr marL="328476" indent="-328476" defTabSz="795527">
              <a:spcBef>
                <a:spcPts val="600"/>
              </a:spcBef>
              <a:defRPr sz="2784"/>
            </a:pPr>
            <a:r>
              <a:rPr sz="2523"/>
              <a:t>vysoká teplota tání 1700 °, na povrchu pasivační vrstva</a:t>
            </a:r>
          </a:p>
          <a:p>
            <a:pPr marL="328476" indent="-328476" defTabSz="795527">
              <a:spcBef>
                <a:spcPts val="600"/>
              </a:spcBef>
              <a:defRPr sz="2784"/>
            </a:pPr>
            <a:r>
              <a:rPr sz="2523"/>
              <a:t>většinou se používá ve slitinách s vysokým obsahem (Ti90%)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Freeform: Shape 37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14166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0" name="Freeform: Shape 39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08608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Shape 29"/>
          <p:cNvSpPr>
            <a:spLocks noGrp="1"/>
          </p:cNvSpPr>
          <p:nvPr>
            <p:ph type="title" idx="4294967295"/>
          </p:nvPr>
        </p:nvSpPr>
        <p:spPr>
          <a:xfrm>
            <a:off x="466344" y="1161288"/>
            <a:ext cx="2702052" cy="4526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sz="3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Vlastnosti kovů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32" name="Shape 30">
            <a:extLst>
              <a:ext uri="{FF2B5EF4-FFF2-40B4-BE49-F238E27FC236}">
                <a16:creationId xmlns:a16="http://schemas.microsoft.com/office/drawing/2014/main" id="{64FE40B2-8393-D2D9-5898-1AC1A9666C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7037018"/>
              </p:ext>
            </p:extLst>
          </p:nvPr>
        </p:nvGraphicFramePr>
        <p:xfrm>
          <a:off x="3977640" y="676656"/>
          <a:ext cx="4773168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 idx="4294967295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365760">
              <a:defRPr sz="3240"/>
            </a:pPr>
            <a:r>
              <a:t>Titan a jeho slitiny ( sV a Al): </a:t>
            </a:r>
            <a:br/>
            <a:br/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idx="4294967295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suprakonstrukce pro protetiku nesenou na implantátech</a:t>
            </a:r>
          </a:p>
          <a:p>
            <a:r>
              <a:t>slitiny  Alfa, Alfa/Beta, Beta</a:t>
            </a:r>
          </a:p>
          <a:p>
            <a:r>
              <a:t>Pro implantologii : Titan Alloy Grade 5:</a:t>
            </a:r>
          </a:p>
          <a:p>
            <a:pPr marL="368300" indent="-368300" defTabSz="584200">
              <a:lnSpc>
                <a:spcPct val="90000"/>
              </a:lnSpc>
              <a:spcBef>
                <a:spcPts val="3800"/>
              </a:spcBef>
              <a:buClr>
                <a:srgbClr val="5C86B9"/>
              </a:buClr>
              <a:buSzPct val="50000"/>
              <a:buFont typeface="Zapf Dingbats"/>
              <a:buChar char="✤"/>
              <a:defRPr sz="3000">
                <a:uFillTx/>
                <a:latin typeface="Palatino"/>
                <a:ea typeface="Palatino"/>
                <a:cs typeface="Palatino"/>
                <a:sym typeface="Palatino"/>
              </a:defRPr>
            </a:pPr>
            <a:r>
              <a:t>Ti-6Al-7Nb (6% Al ,7% Nb)</a:t>
            </a:r>
          </a:p>
        </p:txBody>
      </p:sp>
      <p:pic>
        <p:nvPicPr>
          <p:cNvPr id="150" name="Obrázek 14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550052" y="4025715"/>
            <a:ext cx="1943752" cy="2620635"/>
          </a:xfrm>
          <a:prstGeom prst="rect">
            <a:avLst/>
          </a:prstGeom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151" name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868" y="203200"/>
            <a:ext cx="1566199" cy="1955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1" animBg="1" advAuto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41</a:t>
            </a:fld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623817" y="698191"/>
            <a:ext cx="7713349" cy="431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t>Slitiny pro napalování keramiky</a:t>
            </a:r>
          </a:p>
        </p:txBody>
      </p:sp>
      <p:sp>
        <p:nvSpPr>
          <p:cNvPr id="155" name="Shape 155"/>
          <p:cNvSpPr/>
          <p:nvPr/>
        </p:nvSpPr>
        <p:spPr>
          <a:xfrm>
            <a:off x="326387" y="1766569"/>
            <a:ext cx="7152599" cy="39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900"/>
            </a:lvl1pPr>
          </a:lstStyle>
          <a:p>
            <a:r>
              <a:rPr dirty="0" err="1"/>
              <a:t>Teplota</a:t>
            </a:r>
            <a:r>
              <a:rPr dirty="0"/>
              <a:t> </a:t>
            </a:r>
            <a:r>
              <a:rPr dirty="0" err="1"/>
              <a:t>tání</a:t>
            </a:r>
            <a:r>
              <a:rPr dirty="0"/>
              <a:t> o 150°C </a:t>
            </a:r>
            <a:r>
              <a:rPr lang="cs-CZ" dirty="0"/>
              <a:t>vyšší</a:t>
            </a:r>
            <a:r>
              <a:rPr dirty="0"/>
              <a:t> </a:t>
            </a:r>
            <a:r>
              <a:rPr dirty="0" err="1"/>
              <a:t>než</a:t>
            </a:r>
            <a:r>
              <a:rPr dirty="0"/>
              <a:t> </a:t>
            </a:r>
            <a:r>
              <a:rPr dirty="0" err="1"/>
              <a:t>teplota</a:t>
            </a:r>
            <a:r>
              <a:rPr dirty="0"/>
              <a:t> </a:t>
            </a:r>
            <a:r>
              <a:rPr dirty="0" err="1"/>
              <a:t>potřebná</a:t>
            </a:r>
            <a:r>
              <a:rPr dirty="0"/>
              <a:t> pro </a:t>
            </a:r>
            <a:r>
              <a:rPr dirty="0" err="1"/>
              <a:t>vypalování</a:t>
            </a:r>
            <a:r>
              <a:rPr dirty="0"/>
              <a:t> </a:t>
            </a:r>
            <a:r>
              <a:rPr dirty="0" err="1"/>
              <a:t>keramiky</a:t>
            </a:r>
            <a:endParaRPr dirty="0"/>
          </a:p>
        </p:txBody>
      </p:sp>
      <p:sp>
        <p:nvSpPr>
          <p:cNvPr id="156" name="Shape 156"/>
          <p:cNvSpPr/>
          <p:nvPr/>
        </p:nvSpPr>
        <p:spPr>
          <a:xfrm>
            <a:off x="305133" y="2433771"/>
            <a:ext cx="4770265" cy="382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r>
              <a:t>Vznik oxidů nutných pro spojení s keramikou</a:t>
            </a:r>
          </a:p>
        </p:txBody>
      </p:sp>
      <p:sp>
        <p:nvSpPr>
          <p:cNvPr id="157" name="Shape 157"/>
          <p:cNvSpPr/>
          <p:nvPr/>
        </p:nvSpPr>
        <p:spPr>
          <a:xfrm>
            <a:off x="408846" y="3101020"/>
            <a:ext cx="5602747" cy="407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dobrá smáčivost povrchu kovů keramickou hmotou</a:t>
            </a:r>
          </a:p>
        </p:txBody>
      </p:sp>
      <p:sp>
        <p:nvSpPr>
          <p:cNvPr id="158" name="Shape 158"/>
          <p:cNvSpPr/>
          <p:nvPr/>
        </p:nvSpPr>
        <p:spPr>
          <a:xfrm>
            <a:off x="292169" y="3793129"/>
            <a:ext cx="7889883" cy="407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tepelná expanze a kontrakce při chladnutí stejná jako u keramické hmoty</a:t>
            </a:r>
          </a:p>
        </p:txBody>
      </p:sp>
      <p:sp>
        <p:nvSpPr>
          <p:cNvPr id="159" name="Shape 159"/>
          <p:cNvSpPr/>
          <p:nvPr/>
        </p:nvSpPr>
        <p:spPr>
          <a:xfrm>
            <a:off x="447738" y="4466188"/>
            <a:ext cx="7578565" cy="419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r>
              <a:t>svým složením musí podporovat adhezi a kohezi keramické hmoty</a:t>
            </a:r>
          </a:p>
        </p:txBody>
      </p:sp>
      <p:sp>
        <p:nvSpPr>
          <p:cNvPr id="160" name="Shape 160"/>
          <p:cNvSpPr/>
          <p:nvPr/>
        </p:nvSpPr>
        <p:spPr>
          <a:xfrm>
            <a:off x="499595" y="5112689"/>
            <a:ext cx="2677121" cy="407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možnost vrstvy opaquer</a:t>
            </a:r>
          </a:p>
        </p:txBody>
      </p:sp>
      <p:sp>
        <p:nvSpPr>
          <p:cNvPr id="161" name="Shape 161"/>
          <p:cNvSpPr/>
          <p:nvPr/>
        </p:nvSpPr>
        <p:spPr>
          <a:xfrm>
            <a:off x="460702" y="5753110"/>
            <a:ext cx="4587907" cy="407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t>nesmí měnit estetické vlastnosti keramiky</a:t>
            </a:r>
          </a:p>
        </p:txBody>
      </p:sp>
      <p:pic>
        <p:nvPicPr>
          <p:cNvPr id="1026" name="Picture 2" descr="Metalokeramika. Absolventská práce. Daniel Chmelíček. Studijní obor  Diplomovaný zubní technik. Vedoucí práce MUDr. Karel Konopka - PDF Free  Download">
            <a:extLst>
              <a:ext uri="{FF2B5EF4-FFF2-40B4-BE49-F238E27FC236}">
                <a16:creationId xmlns:a16="http://schemas.microsoft.com/office/drawing/2014/main" id="{CB897AFA-B02C-C191-A600-EC9950BCF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969" y="254344"/>
            <a:ext cx="2986644" cy="151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latica Kucharovicová - Fixní náhrady">
            <a:extLst>
              <a:ext uri="{FF2B5EF4-FFF2-40B4-BE49-F238E27FC236}">
                <a16:creationId xmlns:a16="http://schemas.microsoft.com/office/drawing/2014/main" id="{A72CA725-1EE6-C7BC-8540-B0E0D0637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138" y="4886120"/>
            <a:ext cx="2769914" cy="184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8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9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8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1" animBg="1" advAuto="0"/>
      <p:bldP spid="156" grpId="2" animBg="1" advAuto="0"/>
      <p:bldP spid="157" grpId="3" animBg="1" advAuto="0"/>
      <p:bldP spid="158" grpId="4" animBg="1" advAuto="0"/>
      <p:bldP spid="159" grpId="5" animBg="1" advAuto="0"/>
      <p:bldP spid="160" grpId="6" animBg="1" advAuto="0"/>
      <p:bldP spid="161" grpId="7" animBg="1" advAuto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title" idx="4294967295"/>
          </p:nvPr>
        </p:nvSpPr>
        <p:spPr>
          <a:xfrm>
            <a:off x="360759" y="3752849"/>
            <a:ext cx="2468166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  <a:defRPr sz="3480"/>
            </a:pPr>
            <a:b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Slitiny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ušlechtilých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kovů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vhodné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pro MK</a:t>
            </a:r>
            <a:b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Fixní protetika – Komora zubních techniků ČR">
            <a:extLst>
              <a:ext uri="{FF2B5EF4-FFF2-40B4-BE49-F238E27FC236}">
                <a16:creationId xmlns:a16="http://schemas.microsoft.com/office/drawing/2014/main" id="{6BE36129-1EA5-761B-E1DF-9CD0070F30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3" b="15716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Shape 104"/>
          <p:cNvSpPr>
            <a:spLocks noGrp="1"/>
          </p:cNvSpPr>
          <p:nvPr>
            <p:ph type="body" idx="4294967295"/>
          </p:nvPr>
        </p:nvSpPr>
        <p:spPr>
          <a:xfrm>
            <a:off x="3167986" y="3752850"/>
            <a:ext cx="5614060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indent="-2286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kern="1200" dirty="0" err="1">
                <a:solidFill>
                  <a:schemeClr val="tx1"/>
                </a:solidFill>
              </a:rPr>
              <a:t>obsah</a:t>
            </a:r>
            <a:r>
              <a:rPr lang="en-US" sz="1600" kern="1200" dirty="0">
                <a:solidFill>
                  <a:schemeClr val="tx1"/>
                </a:solidFill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</a:rPr>
              <a:t>obecných</a:t>
            </a:r>
            <a:r>
              <a:rPr lang="en-US" sz="1600" kern="1200" dirty="0">
                <a:solidFill>
                  <a:schemeClr val="tx1"/>
                </a:solidFill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</a:rPr>
              <a:t>kovů</a:t>
            </a:r>
            <a:r>
              <a:rPr lang="en-US" sz="1600" kern="1200" dirty="0">
                <a:solidFill>
                  <a:schemeClr val="tx1"/>
                </a:solidFill>
              </a:rPr>
              <a:t> (</a:t>
            </a:r>
            <a:r>
              <a:rPr lang="en-US" sz="1600" kern="1200" dirty="0" err="1">
                <a:solidFill>
                  <a:schemeClr val="tx1"/>
                </a:solidFill>
              </a:rPr>
              <a:t>Zn,In,Sn</a:t>
            </a:r>
            <a:r>
              <a:rPr lang="en-US" sz="1600" kern="1200" dirty="0">
                <a:solidFill>
                  <a:schemeClr val="tx1"/>
                </a:solidFill>
              </a:rPr>
              <a:t> &lt;10%)</a:t>
            </a:r>
          </a:p>
          <a:p>
            <a:pPr marL="0" indent="-228600" rtl="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</a:rPr>
              <a:t>co </a:t>
            </a:r>
            <a:r>
              <a:rPr lang="en-US" sz="1600" kern="1200" dirty="0" err="1">
                <a:solidFill>
                  <a:schemeClr val="tx1"/>
                </a:solidFill>
              </a:rPr>
              <a:t>nejnižší</a:t>
            </a:r>
            <a:r>
              <a:rPr lang="en-US" sz="1600" kern="1200" dirty="0">
                <a:solidFill>
                  <a:schemeClr val="tx1"/>
                </a:solidFill>
              </a:rPr>
              <a:t> </a:t>
            </a:r>
            <a:r>
              <a:rPr lang="en-US" sz="1600" kern="1200" dirty="0" err="1">
                <a:solidFill>
                  <a:schemeClr val="tx1"/>
                </a:solidFill>
              </a:rPr>
              <a:t>obsah</a:t>
            </a:r>
            <a:r>
              <a:rPr lang="en-US" sz="1600" kern="1200" dirty="0">
                <a:solidFill>
                  <a:schemeClr val="tx1"/>
                </a:solidFill>
              </a:rPr>
              <a:t> </a:t>
            </a:r>
            <a:r>
              <a:rPr lang="en-US" sz="1600" kern="1200">
                <a:solidFill>
                  <a:schemeClr val="tx1"/>
                </a:solidFill>
              </a:rPr>
              <a:t>mědi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xfrm>
            <a:off x="6648450" y="6356350"/>
            <a:ext cx="2057400" cy="36512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hangingPunct="1">
              <a:spcAft>
                <a:spcPts val="600"/>
              </a:spcAft>
              <a:defRPr/>
            </a:pPr>
            <a:fld id="{86CB4B4D-7CA3-9044-876B-883B54F8677D}" type="slidenum">
              <a:rPr lang="en-US" sz="1000" kern="120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Calibri" panose="020F0502020204030204"/>
              </a:rPr>
              <a:pPr hangingPunct="1">
                <a:spcAft>
                  <a:spcPts val="600"/>
                </a:spcAft>
                <a:defRPr/>
              </a:pPr>
              <a:t>42</a:t>
            </a:fld>
            <a:endParaRPr lang="en-US" sz="1000" kern="1200">
              <a:solidFill>
                <a:schemeClr val="tx1">
                  <a:lumMod val="75000"/>
                  <a:lumOff val="25000"/>
                </a:schemeClr>
              </a:solidFill>
              <a:uFillTx/>
              <a:latin typeface="Calibri" panose="020F0502020204030204"/>
            </a:endParaRPr>
          </a:p>
        </p:txBody>
      </p:sp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 idx="4294967295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521208">
              <a:defRPr sz="2508"/>
            </a:pPr>
            <a:br/>
            <a:r>
              <a:t>Slitiny pro napalování keramiky: </a:t>
            </a:r>
            <a:br/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idx="4294967295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00037" indent="-300037">
              <a:spcBef>
                <a:spcPts val="600"/>
              </a:spcBef>
            </a:pPr>
            <a:r>
              <a:rPr lang="cs-CZ" sz="2800" dirty="0" err="1"/>
              <a:t>Chromkobalt</a:t>
            </a:r>
            <a:r>
              <a:rPr lang="cs-CZ" sz="2800" dirty="0"/>
              <a:t>, </a:t>
            </a:r>
            <a:r>
              <a:rPr lang="cs-CZ" sz="2800" dirty="0" err="1"/>
              <a:t>chrominikl</a:t>
            </a:r>
            <a:r>
              <a:rPr lang="cs-CZ" sz="2800" dirty="0"/>
              <a:t>, </a:t>
            </a:r>
            <a:r>
              <a:rPr lang="cs-CZ" sz="2800" dirty="0" err="1"/>
              <a:t>zlatoplatina</a:t>
            </a:r>
            <a:endParaRPr sz="2800" dirty="0"/>
          </a:p>
          <a:p>
            <a:pPr marL="300037" indent="-300037">
              <a:spcBef>
                <a:spcPts val="600"/>
              </a:spcBef>
            </a:pPr>
            <a:r>
              <a:rPr sz="2800" dirty="0" err="1"/>
              <a:t>Zlaté</a:t>
            </a:r>
            <a:r>
              <a:rPr sz="2800" dirty="0"/>
              <a:t> </a:t>
            </a:r>
            <a:r>
              <a:rPr sz="2800" dirty="0" err="1"/>
              <a:t>slitiny</a:t>
            </a:r>
            <a:r>
              <a:rPr sz="2800" dirty="0"/>
              <a:t> </a:t>
            </a:r>
            <a:r>
              <a:rPr sz="2800" dirty="0" err="1"/>
              <a:t>nejsou</a:t>
            </a:r>
            <a:r>
              <a:rPr sz="2800" dirty="0"/>
              <a:t> pro </a:t>
            </a:r>
            <a:r>
              <a:rPr sz="2800" dirty="0" err="1"/>
              <a:t>napalování</a:t>
            </a:r>
            <a:r>
              <a:rPr sz="2800" dirty="0"/>
              <a:t> </a:t>
            </a:r>
            <a:r>
              <a:rPr sz="2800" dirty="0" err="1"/>
              <a:t>keramiky</a:t>
            </a:r>
            <a:r>
              <a:rPr sz="2800" dirty="0"/>
              <a:t> </a:t>
            </a:r>
            <a:r>
              <a:rPr sz="2800" dirty="0" err="1"/>
              <a:t>vhodné</a:t>
            </a:r>
            <a:r>
              <a:rPr sz="2800" dirty="0"/>
              <a:t> </a:t>
            </a:r>
          </a:p>
          <a:p>
            <a:pPr marL="300037" indent="-300037">
              <a:spcBef>
                <a:spcPts val="600"/>
              </a:spcBef>
            </a:pPr>
            <a:r>
              <a:rPr sz="2800" dirty="0" err="1"/>
              <a:t>Slitiny</a:t>
            </a:r>
            <a:r>
              <a:rPr sz="2800" dirty="0"/>
              <a:t> </a:t>
            </a:r>
            <a:r>
              <a:rPr sz="2800" dirty="0" err="1"/>
              <a:t>musí</a:t>
            </a:r>
            <a:r>
              <a:rPr sz="2800" dirty="0"/>
              <a:t> </a:t>
            </a:r>
            <a:r>
              <a:rPr sz="2800" dirty="0" err="1"/>
              <a:t>vytvářet</a:t>
            </a:r>
            <a:r>
              <a:rPr sz="2800" dirty="0"/>
              <a:t> </a:t>
            </a:r>
            <a:r>
              <a:rPr sz="2800" dirty="0" err="1"/>
              <a:t>na</a:t>
            </a:r>
            <a:r>
              <a:rPr sz="2800" dirty="0"/>
              <a:t> </a:t>
            </a:r>
            <a:r>
              <a:rPr sz="2800" dirty="0" err="1"/>
              <a:t>svém</a:t>
            </a:r>
            <a:r>
              <a:rPr sz="2800" dirty="0"/>
              <a:t> </a:t>
            </a:r>
            <a:r>
              <a:rPr sz="2800" dirty="0" err="1"/>
              <a:t>povrchu</a:t>
            </a:r>
            <a:r>
              <a:rPr sz="2800" dirty="0"/>
              <a:t> </a:t>
            </a:r>
            <a:r>
              <a:rPr sz="2800" dirty="0" err="1"/>
              <a:t>metalické</a:t>
            </a:r>
            <a:r>
              <a:rPr sz="2800" dirty="0"/>
              <a:t> </a:t>
            </a:r>
            <a:r>
              <a:rPr sz="2800" dirty="0" err="1"/>
              <a:t>oxidy</a:t>
            </a:r>
            <a:r>
              <a:rPr sz="2800" dirty="0"/>
              <a:t> pro </a:t>
            </a:r>
            <a:r>
              <a:rPr sz="2800" dirty="0" err="1"/>
              <a:t>pevné</a:t>
            </a:r>
            <a:r>
              <a:rPr sz="2800" dirty="0"/>
              <a:t> </a:t>
            </a:r>
            <a:r>
              <a:rPr sz="2800" dirty="0" err="1"/>
              <a:t>spojení</a:t>
            </a:r>
            <a:r>
              <a:rPr sz="2800" dirty="0"/>
              <a:t> </a:t>
            </a:r>
            <a:r>
              <a:rPr sz="2800" dirty="0" err="1"/>
              <a:t>kovu</a:t>
            </a:r>
            <a:r>
              <a:rPr sz="2800" dirty="0"/>
              <a:t> a </a:t>
            </a:r>
            <a:r>
              <a:rPr sz="2800" dirty="0" err="1"/>
              <a:t>keramiky</a:t>
            </a:r>
            <a:endParaRPr sz="2800" dirty="0"/>
          </a:p>
        </p:txBody>
      </p:sp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 idx="4294967295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365760">
              <a:defRPr sz="1760"/>
            </a:pPr>
            <a:br/>
            <a:r>
              <a:rPr sz="3200"/>
              <a:t>Který kov vybrat z pohledu pacienta</a:t>
            </a:r>
            <a:br>
              <a:rPr sz="3200"/>
            </a:br>
            <a:endParaRPr sz="3200"/>
          </a:p>
        </p:txBody>
      </p:sp>
      <p:sp>
        <p:nvSpPr>
          <p:cNvPr id="169" name="Shape 169"/>
          <p:cNvSpPr>
            <a:spLocks noGrp="1"/>
          </p:cNvSpPr>
          <p:nvPr>
            <p:ph type="body" idx="4294967295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899" indent="-342899">
              <a:defRPr sz="2900"/>
            </a:pPr>
            <a:r>
              <a:t>Zlato a zlaté slitiny: historicky vyžadovaný kov, u starších pacientů pocit luxusu.</a:t>
            </a:r>
          </a:p>
          <a:p>
            <a:pPr marL="342899" indent="-342899">
              <a:defRPr sz="2900"/>
            </a:pPr>
            <a:r>
              <a:t>Analergičnost a bioinertnost</a:t>
            </a:r>
          </a:p>
          <a:p>
            <a:pPr marL="342899" indent="-342899">
              <a:defRPr sz="2900"/>
            </a:pPr>
            <a:r>
              <a:t>Trvanlivost</a:t>
            </a:r>
          </a:p>
          <a:p>
            <a:pPr marL="342899" indent="-342899">
              <a:defRPr sz="2900"/>
            </a:pPr>
            <a:r>
              <a:t>Gingiva bez reakce</a:t>
            </a:r>
          </a:p>
          <a:p>
            <a:pPr marL="342899" indent="-342899">
              <a:defRPr sz="2900"/>
            </a:pPr>
            <a:r>
              <a:t>Vysoká cena – pacient hradí v plné výši. </a:t>
            </a:r>
          </a:p>
        </p:txBody>
      </p:sp>
    </p:spTree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 idx="4294967295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68680">
              <a:defRPr sz="4180"/>
            </a:pPr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idx="4294967295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9184" indent="-329184" defTabSz="877823">
              <a:defRPr sz="3072"/>
            </a:pPr>
            <a:r>
              <a:t>Chromniklové slitiny </a:t>
            </a:r>
          </a:p>
          <a:p>
            <a:pPr marL="329184" indent="-329184" defTabSz="877823">
              <a:defRPr sz="3072"/>
            </a:pPr>
            <a:r>
              <a:t>o něco dříve než slitiny chromkobaltové a dobře se osvědčily.</a:t>
            </a:r>
          </a:p>
          <a:p>
            <a:pPr marL="329184" indent="-329184" defTabSz="877823">
              <a:defRPr sz="3072"/>
            </a:pPr>
            <a:r>
              <a:t> alergie na nikl. Jednou z příčin je patrně civilizační „předávkování“ tímto kovem,</a:t>
            </a:r>
          </a:p>
          <a:p>
            <a:pPr marL="329184" indent="-329184" defTabSz="877823">
              <a:defRPr sz="3072"/>
            </a:pPr>
            <a:r>
              <a:t> nízká hmotnost a cenová dostupnost – cena za gram se řádově pohybuje v desítkách korun.</a:t>
            </a:r>
            <a:br/>
            <a:endParaRPr/>
          </a:p>
        </p:txBody>
      </p:sp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925" y="4821237"/>
            <a:ext cx="1773238" cy="3500438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>
            <a:spLocks noGrp="1"/>
          </p:cNvSpPr>
          <p:nvPr>
            <p:ph type="title" idx="4294967295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Galvanismus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4294967295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39470" indent="-339470" defTabSz="905255">
              <a:defRPr sz="3168"/>
            </a:pPr>
            <a:r>
              <a:t>vznik bioelektrických proudů při blízkém kontaktu dvou různých kovů ve vlhkém prostředí.</a:t>
            </a:r>
          </a:p>
          <a:p>
            <a:pPr marL="339470" indent="-339470" defTabSz="905255">
              <a:defRPr sz="3168"/>
            </a:pPr>
            <a:r>
              <a:t> Dvě zubní náhrady ze dvou různých kovů, by tedy v ústech neměly být v těsné blízkosti.</a:t>
            </a:r>
          </a:p>
          <a:p>
            <a:pPr marL="339470" indent="-339470" defTabSz="905255">
              <a:defRPr sz="3168"/>
            </a:pPr>
            <a:r>
              <a:t>Používat dva stejné kovy. </a:t>
            </a:r>
          </a:p>
          <a:p>
            <a:pPr marL="339470" indent="-339470" defTabSz="905255">
              <a:defRPr sz="3168"/>
            </a:pPr>
            <a:r>
              <a:t>Galvanismus způsobuje slizniční léze</a:t>
            </a:r>
          </a:p>
        </p:txBody>
      </p:sp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47</a:t>
            </a:fld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1904866" y="3084459"/>
            <a:ext cx="5334268" cy="689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r>
              <a:t>Děkuji vám za pozornost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44AD29B6-BF3B-4407-9E75-52DF8E3B2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55F8BA08-3E38-4B70-B93A-74F08E092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260019"/>
            <a:ext cx="8375586" cy="5933012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Shape 32"/>
          <p:cNvSpPr>
            <a:spLocks noGrp="1"/>
          </p:cNvSpPr>
          <p:nvPr>
            <p:ph type="title" idx="4294967295"/>
          </p:nvPr>
        </p:nvSpPr>
        <p:spPr>
          <a:xfrm>
            <a:off x="783771" y="507160"/>
            <a:ext cx="2245179" cy="5438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Tavení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57F1B33-79AB-4A71-8CEC-4546D709B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2874481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35" name="Shape 33">
            <a:extLst>
              <a:ext uri="{FF2B5EF4-FFF2-40B4-BE49-F238E27FC236}">
                <a16:creationId xmlns:a16="http://schemas.microsoft.com/office/drawing/2014/main" id="{5E3DEDE2-F644-DC83-C837-F395A06BE1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8124599"/>
              </p:ext>
            </p:extLst>
          </p:nvPr>
        </p:nvGraphicFramePr>
        <p:xfrm>
          <a:off x="3394710" y="512064"/>
          <a:ext cx="5122926" cy="544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 idx="4294967295"/>
          </p:nvPr>
        </p:nvSpPr>
        <p:spPr>
          <a:xfrm>
            <a:off x="685800" y="609599"/>
            <a:ext cx="77724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/>
              <a:t>Slitiny kovů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4294967295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66725" indent="-466725">
              <a:lnSpc>
                <a:spcPct val="90000"/>
              </a:lnSpc>
              <a:spcBef>
                <a:spcPts val="600"/>
              </a:spcBef>
            </a:pPr>
            <a:r>
              <a:rPr sz="2800"/>
              <a:t>Kovy ryzí se pro výrobu konstrukce ve fix.prot téměř nepoužívají </a:t>
            </a:r>
          </a:p>
          <a:p>
            <a:pPr marL="466725" indent="-466725">
              <a:lnSpc>
                <a:spcPct val="90000"/>
              </a:lnSpc>
              <a:spcBef>
                <a:spcPts val="600"/>
              </a:spcBef>
            </a:pPr>
            <a:r>
              <a:rPr sz="2800"/>
              <a:t>Výjimku tvoří Au,Ti</a:t>
            </a:r>
          </a:p>
          <a:p>
            <a:pPr marL="466725" indent="-466725">
              <a:lnSpc>
                <a:spcPct val="90000"/>
              </a:lnSpc>
              <a:spcBef>
                <a:spcPts val="600"/>
              </a:spcBef>
            </a:pPr>
            <a:r>
              <a:rPr sz="2800"/>
              <a:t>Slitina = </a:t>
            </a:r>
            <a:r>
              <a:rPr sz="2000"/>
              <a:t>směs 2 a více kovů.</a:t>
            </a:r>
          </a:p>
          <a:p>
            <a:pPr marL="333375" indent="-333375">
              <a:lnSpc>
                <a:spcPct val="90000"/>
              </a:lnSpc>
              <a:spcBef>
                <a:spcPts val="400"/>
              </a:spcBef>
              <a:buAutoNum type="arabicPeriod"/>
            </a:pPr>
            <a:r>
              <a:rPr sz="2000"/>
              <a:t>                  Na výsledných vlastnostech slitiny se podílí  </a:t>
            </a:r>
          </a:p>
          <a:p>
            <a:pPr marL="533400" indent="-533400">
              <a:lnSpc>
                <a:spcPct val="90000"/>
              </a:lnSpc>
              <a:spcBef>
                <a:spcPts val="400"/>
              </a:spcBef>
              <a:buSzTx/>
              <a:buNone/>
            </a:pPr>
            <a:r>
              <a:rPr sz="2000"/>
              <a:t>                vlastnosti každého kovu, který participuje ve slitině </a:t>
            </a:r>
          </a:p>
          <a:p>
            <a:pPr marL="533400" indent="-533400">
              <a:lnSpc>
                <a:spcPct val="90000"/>
              </a:lnSpc>
              <a:spcBef>
                <a:spcPts val="400"/>
              </a:spcBef>
              <a:buSzTx/>
              <a:buNone/>
            </a:pPr>
            <a:r>
              <a:rPr sz="2000"/>
              <a:t>2 .           Výsledná slitina by se měla blížít ideálu</a:t>
            </a:r>
          </a:p>
          <a:p>
            <a:pPr marL="533400" indent="-533400">
              <a:lnSpc>
                <a:spcPct val="90000"/>
              </a:lnSpc>
              <a:spcBef>
                <a:spcPts val="400"/>
              </a:spcBef>
              <a:buSzTx/>
              <a:buNone/>
            </a:pPr>
            <a:r>
              <a:rPr sz="2000"/>
              <a:t>3.            Slitiny jsou předmětem mnohých invencí</a:t>
            </a:r>
          </a:p>
          <a:p>
            <a:pPr marL="533400" indent="-533400">
              <a:lnSpc>
                <a:spcPct val="90000"/>
              </a:lnSpc>
              <a:spcBef>
                <a:spcPts val="400"/>
              </a:spcBef>
              <a:buSzTx/>
              <a:buNone/>
            </a:pPr>
            <a:r>
              <a:rPr sz="2000"/>
              <a:t>4.            Kovy,které se vyskytují ve slitině mají percentuální zastoupení</a:t>
            </a:r>
          </a:p>
          <a:p>
            <a:pPr marL="533400" indent="-533400">
              <a:lnSpc>
                <a:spcPct val="90000"/>
              </a:lnSpc>
              <a:spcBef>
                <a:spcPts val="400"/>
              </a:spcBef>
              <a:buSzTx/>
              <a:buNone/>
            </a:pPr>
            <a:r>
              <a:rPr sz="2000"/>
              <a:t>5.            Zvyšováním nebo snižováním obsahu daného kovu se mění  </a:t>
            </a:r>
          </a:p>
          <a:p>
            <a:pPr marL="533400" indent="-533400">
              <a:lnSpc>
                <a:spcPct val="90000"/>
              </a:lnSpc>
              <a:spcBef>
                <a:spcPts val="400"/>
              </a:spcBef>
              <a:buSzTx/>
              <a:buNone/>
            </a:pPr>
            <a:r>
              <a:rPr sz="2000"/>
              <a:t>               vlastnosti celé slitiny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Metal-ceramic crowns - S.I.Y. Dental">
            <a:extLst>
              <a:ext uri="{FF2B5EF4-FFF2-40B4-BE49-F238E27FC236}">
                <a16:creationId xmlns:a16="http://schemas.microsoft.com/office/drawing/2014/main" id="{22ABBB69-DB14-13B3-651C-53A1CD6536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1" r="31078"/>
          <a:stretch/>
        </p:blipFill>
        <p:spPr bwMode="auto">
          <a:xfrm>
            <a:off x="3175538" y="10"/>
            <a:ext cx="596846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Shape 40"/>
          <p:cNvSpPr>
            <a:spLocks noGrp="1"/>
          </p:cNvSpPr>
          <p:nvPr>
            <p:ph type="title" idx="4294967295"/>
          </p:nvPr>
        </p:nvSpPr>
        <p:spPr>
          <a:xfrm>
            <a:off x="278320" y="1161288"/>
            <a:ext cx="2578608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  <a:defRPr sz="4180"/>
            </a:pPr>
            <a:endParaRPr lang="en-US" sz="2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Shape 41"/>
          <p:cNvSpPr>
            <a:spLocks noGrp="1"/>
          </p:cNvSpPr>
          <p:nvPr>
            <p:ph type="body" idx="4294967295"/>
          </p:nvPr>
        </p:nvSpPr>
        <p:spPr>
          <a:xfrm>
            <a:off x="278319" y="2718053"/>
            <a:ext cx="5053701" cy="43845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00037" indent="-228600" rtl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</a:rPr>
              <a:t>Slitiny</a:t>
            </a:r>
            <a:r>
              <a:rPr lang="en-US" sz="1400" kern="1200" dirty="0">
                <a:solidFill>
                  <a:schemeClr val="tx1"/>
                </a:solidFill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</a:rPr>
              <a:t>označujeme</a:t>
            </a:r>
            <a:r>
              <a:rPr lang="en-US" sz="1400" kern="1200" dirty="0">
                <a:solidFill>
                  <a:schemeClr val="tx1"/>
                </a:solidFill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</a:rPr>
              <a:t>jako</a:t>
            </a:r>
            <a:r>
              <a:rPr lang="en-US" sz="1400" kern="1200" dirty="0">
                <a:solidFill>
                  <a:schemeClr val="tx1"/>
                </a:solidFill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</a:rPr>
              <a:t>tuhé</a:t>
            </a:r>
            <a:r>
              <a:rPr lang="en-US" sz="1400" kern="1200" dirty="0">
                <a:solidFill>
                  <a:schemeClr val="tx1"/>
                </a:solidFill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</a:rPr>
              <a:t>roztoky</a:t>
            </a:r>
            <a:r>
              <a:rPr lang="en-US" sz="1400" kern="1200" dirty="0">
                <a:solidFill>
                  <a:schemeClr val="tx1"/>
                </a:solidFill>
              </a:rPr>
              <a:t>. </a:t>
            </a:r>
          </a:p>
          <a:p>
            <a:pPr marL="300037" indent="-228600" rtl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</a:rPr>
              <a:t> Atomy </a:t>
            </a:r>
            <a:r>
              <a:rPr lang="en-US" sz="1400" kern="1200" dirty="0" err="1">
                <a:solidFill>
                  <a:schemeClr val="tx1"/>
                </a:solidFill>
              </a:rPr>
              <a:t>jednotlivých</a:t>
            </a:r>
            <a:r>
              <a:rPr lang="en-US" sz="1400" kern="1200" dirty="0">
                <a:solidFill>
                  <a:schemeClr val="tx1"/>
                </a:solidFill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</a:rPr>
              <a:t>kovů</a:t>
            </a:r>
            <a:r>
              <a:rPr lang="en-US" sz="1400" kern="1200" dirty="0">
                <a:solidFill>
                  <a:schemeClr val="tx1"/>
                </a:solidFill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</a:rPr>
              <a:t>jsou</a:t>
            </a:r>
            <a:r>
              <a:rPr lang="en-US" sz="1400" kern="1200" dirty="0">
                <a:solidFill>
                  <a:schemeClr val="tx1"/>
                </a:solidFill>
              </a:rPr>
              <a:t> v </a:t>
            </a:r>
            <a:r>
              <a:rPr lang="en-US" sz="1400" kern="1200" dirty="0" err="1">
                <a:solidFill>
                  <a:schemeClr val="tx1"/>
                </a:solidFill>
              </a:rPr>
              <a:t>těchto</a:t>
            </a:r>
            <a:r>
              <a:rPr lang="en-US" sz="1400" kern="1200" dirty="0">
                <a:solidFill>
                  <a:schemeClr val="tx1"/>
                </a:solidFill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</a:rPr>
              <a:t>roztocích</a:t>
            </a:r>
            <a:r>
              <a:rPr lang="en-US" sz="1400" kern="1200" dirty="0">
                <a:solidFill>
                  <a:schemeClr val="tx1"/>
                </a:solidFill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</a:rPr>
              <a:t>difúzně</a:t>
            </a:r>
            <a:r>
              <a:rPr lang="en-US" sz="1400" kern="1200" dirty="0">
                <a:solidFill>
                  <a:schemeClr val="tx1"/>
                </a:solidFill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</a:rPr>
              <a:t>rozptýleny</a:t>
            </a:r>
            <a:endParaRPr lang="en-US" sz="1400" kern="1200" dirty="0">
              <a:solidFill>
                <a:schemeClr val="tx1"/>
              </a:solidFill>
            </a:endParaRPr>
          </a:p>
          <a:p>
            <a:pPr marL="300037" indent="-228600" rtl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kern="1200" dirty="0" err="1">
                <a:solidFill>
                  <a:schemeClr val="tx1"/>
                </a:solidFill>
              </a:rPr>
              <a:t>Slitiny</a:t>
            </a:r>
            <a:r>
              <a:rPr lang="en-US" sz="1400" kern="1200" dirty="0">
                <a:solidFill>
                  <a:schemeClr val="tx1"/>
                </a:solidFill>
              </a:rPr>
              <a:t> pro </a:t>
            </a:r>
            <a:r>
              <a:rPr lang="en-US" sz="1400" kern="1200" dirty="0" err="1">
                <a:solidFill>
                  <a:schemeClr val="tx1"/>
                </a:solidFill>
              </a:rPr>
              <a:t>fixní</a:t>
            </a:r>
            <a:r>
              <a:rPr lang="en-US" sz="1400" kern="1200" dirty="0">
                <a:solidFill>
                  <a:schemeClr val="tx1"/>
                </a:solidFill>
              </a:rPr>
              <a:t>  </a:t>
            </a:r>
            <a:r>
              <a:rPr lang="en-US" sz="1400" kern="1200" dirty="0" err="1">
                <a:solidFill>
                  <a:schemeClr val="tx1"/>
                </a:solidFill>
              </a:rPr>
              <a:t>prot</a:t>
            </a:r>
            <a:r>
              <a:rPr lang="en-US" sz="1400" kern="1200" dirty="0">
                <a:solidFill>
                  <a:schemeClr val="tx1"/>
                </a:solidFill>
              </a:rPr>
              <a:t>: </a:t>
            </a:r>
          </a:p>
          <a:p>
            <a:pPr marL="300037" indent="-228600" rtl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i="1" kern="1200" dirty="0" err="1">
                <a:solidFill>
                  <a:schemeClr val="tx1"/>
                </a:solidFill>
              </a:rPr>
              <a:t>slitiny</a:t>
            </a:r>
            <a:r>
              <a:rPr lang="en-US" sz="1400" i="1" kern="1200" dirty="0">
                <a:solidFill>
                  <a:schemeClr val="tx1"/>
                </a:solidFill>
              </a:rPr>
              <a:t> pro </a:t>
            </a:r>
            <a:r>
              <a:rPr lang="en-US" sz="1400" i="1" kern="1200" dirty="0" err="1">
                <a:solidFill>
                  <a:schemeClr val="tx1"/>
                </a:solidFill>
              </a:rPr>
              <a:t>klasické</a:t>
            </a:r>
            <a:r>
              <a:rPr lang="en-US" sz="1400" i="1" kern="1200" dirty="0">
                <a:solidFill>
                  <a:schemeClr val="tx1"/>
                </a:solidFill>
              </a:rPr>
              <a:t> </a:t>
            </a:r>
            <a:r>
              <a:rPr lang="en-US" sz="1400" i="1" kern="1200" dirty="0" err="1">
                <a:solidFill>
                  <a:schemeClr val="tx1"/>
                </a:solidFill>
              </a:rPr>
              <a:t>fixní</a:t>
            </a:r>
            <a:r>
              <a:rPr lang="en-US" sz="1400" i="1" kern="1200" dirty="0">
                <a:solidFill>
                  <a:schemeClr val="tx1"/>
                </a:solidFill>
              </a:rPr>
              <a:t> </a:t>
            </a:r>
            <a:r>
              <a:rPr lang="en-US" sz="1400" i="1" kern="1200" dirty="0" err="1">
                <a:solidFill>
                  <a:schemeClr val="tx1"/>
                </a:solidFill>
              </a:rPr>
              <a:t>práce</a:t>
            </a:r>
            <a:r>
              <a:rPr lang="en-US" sz="1400" kern="1200" dirty="0">
                <a:solidFill>
                  <a:schemeClr val="tx1"/>
                </a:solidFill>
              </a:rPr>
              <a:t>, - </a:t>
            </a:r>
            <a:r>
              <a:rPr lang="en-US" sz="1400" kern="1200" dirty="0" err="1">
                <a:solidFill>
                  <a:schemeClr val="tx1"/>
                </a:solidFill>
              </a:rPr>
              <a:t>ke</a:t>
            </a:r>
            <a:r>
              <a:rPr lang="en-US" sz="1400" kern="1200" dirty="0">
                <a:solidFill>
                  <a:schemeClr val="tx1"/>
                </a:solidFill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</a:rPr>
              <a:t>kovové</a:t>
            </a:r>
            <a:r>
              <a:rPr lang="en-US" sz="1400" kern="1200" dirty="0">
                <a:solidFill>
                  <a:schemeClr val="tx1"/>
                </a:solidFill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</a:rPr>
              <a:t>konstrukci</a:t>
            </a:r>
            <a:r>
              <a:rPr lang="en-US" sz="1400" kern="1200" dirty="0">
                <a:solidFill>
                  <a:schemeClr val="tx1"/>
                </a:solidFill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</a:rPr>
              <a:t>pojí</a:t>
            </a:r>
            <a:r>
              <a:rPr lang="en-US" sz="1400" kern="1200" dirty="0">
                <a:solidFill>
                  <a:schemeClr val="tx1"/>
                </a:solidFill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</a:rPr>
              <a:t>plast</a:t>
            </a:r>
            <a:r>
              <a:rPr lang="en-US" sz="1400" kern="1200" dirty="0">
                <a:solidFill>
                  <a:schemeClr val="tx1"/>
                </a:solidFill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</a:rPr>
              <a:t>buď</a:t>
            </a:r>
            <a:r>
              <a:rPr lang="en-US" sz="1400" kern="1200" dirty="0">
                <a:solidFill>
                  <a:schemeClr val="tx1"/>
                </a:solidFill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</a:rPr>
              <a:t>mechanicky</a:t>
            </a:r>
            <a:r>
              <a:rPr lang="en-US" sz="1400" kern="1200" dirty="0">
                <a:solidFill>
                  <a:schemeClr val="tx1"/>
                </a:solidFill>
              </a:rPr>
              <a:t>, </a:t>
            </a:r>
            <a:r>
              <a:rPr lang="en-US" sz="1400" kern="1200" dirty="0" err="1">
                <a:solidFill>
                  <a:schemeClr val="tx1"/>
                </a:solidFill>
              </a:rPr>
              <a:t>nebo</a:t>
            </a:r>
            <a:r>
              <a:rPr lang="en-US" sz="1400" kern="1200" dirty="0">
                <a:solidFill>
                  <a:schemeClr val="tx1"/>
                </a:solidFill>
              </a:rPr>
              <a:t> je toto </a:t>
            </a:r>
            <a:r>
              <a:rPr lang="en-US" sz="1400" kern="1200" dirty="0" err="1">
                <a:solidFill>
                  <a:schemeClr val="tx1"/>
                </a:solidFill>
              </a:rPr>
              <a:t>spojení</a:t>
            </a:r>
            <a:r>
              <a:rPr lang="en-US" sz="1400" kern="1200" dirty="0">
                <a:solidFill>
                  <a:schemeClr val="tx1"/>
                </a:solidFill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</a:rPr>
              <a:t>doplněno</a:t>
            </a:r>
            <a:r>
              <a:rPr lang="en-US" sz="1400" kern="1200" dirty="0">
                <a:solidFill>
                  <a:schemeClr val="tx1"/>
                </a:solidFill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</a:rPr>
              <a:t>chemickou</a:t>
            </a:r>
            <a:r>
              <a:rPr lang="en-US" sz="1400" kern="1200" dirty="0">
                <a:solidFill>
                  <a:schemeClr val="tx1"/>
                </a:solidFill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</a:rPr>
              <a:t>vazbou</a:t>
            </a:r>
            <a:r>
              <a:rPr lang="en-US" sz="1400" kern="1200" dirty="0">
                <a:solidFill>
                  <a:schemeClr val="tx1"/>
                </a:solidFill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</a:rPr>
              <a:t>na</a:t>
            </a:r>
            <a:r>
              <a:rPr lang="en-US" sz="1400" kern="1200" dirty="0">
                <a:solidFill>
                  <a:schemeClr val="tx1"/>
                </a:solidFill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</a:rPr>
              <a:t>bázi</a:t>
            </a:r>
            <a:r>
              <a:rPr lang="en-US" sz="1400" kern="1200" dirty="0">
                <a:solidFill>
                  <a:schemeClr val="tx1"/>
                </a:solidFill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</a:rPr>
              <a:t>silanizace</a:t>
            </a:r>
            <a:r>
              <a:rPr lang="en-US" sz="1400" kern="1200" dirty="0">
                <a:solidFill>
                  <a:schemeClr val="tx1"/>
                </a:solidFill>
              </a:rPr>
              <a:t>. </a:t>
            </a:r>
          </a:p>
          <a:p>
            <a:pPr marL="300037" indent="-228600" rtl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400" i="1" kern="1200" dirty="0">
              <a:solidFill>
                <a:schemeClr val="tx1"/>
              </a:solidFill>
            </a:endParaRPr>
          </a:p>
          <a:p>
            <a:pPr marL="300037" indent="-228600" rtl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i="1" kern="1200" dirty="0" err="1">
                <a:solidFill>
                  <a:schemeClr val="tx1"/>
                </a:solidFill>
              </a:rPr>
              <a:t>slitiny</a:t>
            </a:r>
            <a:r>
              <a:rPr lang="en-US" sz="1400" i="1" kern="1200" dirty="0">
                <a:solidFill>
                  <a:schemeClr val="tx1"/>
                </a:solidFill>
              </a:rPr>
              <a:t> pro </a:t>
            </a:r>
            <a:r>
              <a:rPr lang="en-US" sz="1400" i="1" kern="1200" dirty="0" err="1">
                <a:solidFill>
                  <a:schemeClr val="tx1"/>
                </a:solidFill>
              </a:rPr>
              <a:t>kovokeramiku</a:t>
            </a:r>
            <a:r>
              <a:rPr lang="en-US" sz="1400" kern="1200" dirty="0">
                <a:solidFill>
                  <a:schemeClr val="tx1"/>
                </a:solidFill>
              </a:rPr>
              <a:t>, </a:t>
            </a:r>
            <a:r>
              <a:rPr lang="en-US" sz="1400" kern="1200" dirty="0" err="1">
                <a:solidFill>
                  <a:schemeClr val="tx1"/>
                </a:solidFill>
              </a:rPr>
              <a:t>kde</a:t>
            </a:r>
            <a:r>
              <a:rPr lang="en-US" sz="1400" kern="1200" dirty="0">
                <a:solidFill>
                  <a:schemeClr val="tx1"/>
                </a:solidFill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</a:rPr>
              <a:t>vazbu</a:t>
            </a:r>
            <a:r>
              <a:rPr lang="en-US" sz="1400" kern="1200" dirty="0">
                <a:solidFill>
                  <a:schemeClr val="tx1"/>
                </a:solidFill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</a:rPr>
              <a:t>keramické</a:t>
            </a:r>
            <a:r>
              <a:rPr lang="en-US" sz="1400" kern="1200" dirty="0">
                <a:solidFill>
                  <a:schemeClr val="tx1"/>
                </a:solidFill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</a:rPr>
              <a:t>hmoty</a:t>
            </a:r>
            <a:r>
              <a:rPr lang="en-US" sz="1400" kern="1200" dirty="0">
                <a:solidFill>
                  <a:schemeClr val="tx1"/>
                </a:solidFill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</a:rPr>
              <a:t>ke</a:t>
            </a:r>
            <a:r>
              <a:rPr lang="en-US" sz="1400" kern="1200" dirty="0">
                <a:solidFill>
                  <a:schemeClr val="tx1"/>
                </a:solidFill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</a:rPr>
              <a:t>kovové</a:t>
            </a:r>
            <a:r>
              <a:rPr lang="en-US" sz="1400" kern="1200" dirty="0">
                <a:solidFill>
                  <a:schemeClr val="tx1"/>
                </a:solidFill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</a:rPr>
              <a:t>konstrukci</a:t>
            </a:r>
            <a:r>
              <a:rPr lang="en-US" sz="1400" kern="1200" dirty="0">
                <a:solidFill>
                  <a:schemeClr val="tx1"/>
                </a:solidFill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</a:rPr>
              <a:t>zajišťují</a:t>
            </a:r>
            <a:r>
              <a:rPr lang="en-US" sz="1400" kern="1200" dirty="0">
                <a:solidFill>
                  <a:schemeClr val="tx1"/>
                </a:solidFill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</a:rPr>
              <a:t>mikroretence</a:t>
            </a:r>
            <a:r>
              <a:rPr lang="en-US" sz="1400" kern="1200" dirty="0">
                <a:solidFill>
                  <a:schemeClr val="tx1"/>
                </a:solidFill>
              </a:rPr>
              <a:t>, </a:t>
            </a:r>
            <a:r>
              <a:rPr lang="en-US" sz="1400" kern="1200" dirty="0" err="1">
                <a:solidFill>
                  <a:schemeClr val="tx1"/>
                </a:solidFill>
              </a:rPr>
              <a:t>slinování</a:t>
            </a:r>
            <a:r>
              <a:rPr lang="en-US" sz="1400" kern="1200" dirty="0">
                <a:solidFill>
                  <a:schemeClr val="tx1"/>
                </a:solidFill>
              </a:rPr>
              <a:t>, </a:t>
            </a:r>
            <a:r>
              <a:rPr lang="en-US" sz="1400" kern="1200" dirty="0" err="1">
                <a:solidFill>
                  <a:schemeClr val="tx1"/>
                </a:solidFill>
              </a:rPr>
              <a:t>tavení</a:t>
            </a:r>
            <a:r>
              <a:rPr lang="en-US" sz="1400" kern="1200" dirty="0">
                <a:solidFill>
                  <a:schemeClr val="tx1"/>
                </a:solidFill>
              </a:rPr>
              <a:t>, </a:t>
            </a:r>
            <a:r>
              <a:rPr lang="en-US" sz="1400" kern="1200" dirty="0" err="1">
                <a:solidFill>
                  <a:schemeClr val="tx1"/>
                </a:solidFill>
              </a:rPr>
              <a:t>stopové</a:t>
            </a:r>
            <a:r>
              <a:rPr lang="en-US" sz="1400" kern="1200" dirty="0">
                <a:solidFill>
                  <a:schemeClr val="tx1"/>
                </a:solidFill>
              </a:rPr>
              <a:t> </a:t>
            </a:r>
            <a:r>
              <a:rPr lang="en-US" sz="1400" kern="1200" dirty="0" err="1">
                <a:solidFill>
                  <a:schemeClr val="tx1"/>
                </a:solidFill>
              </a:rPr>
              <a:t>prvky</a:t>
            </a:r>
            <a:r>
              <a:rPr lang="en-US" sz="1400" kern="1200" dirty="0">
                <a:solidFill>
                  <a:schemeClr val="tx1"/>
                </a:solidFill>
              </a:rPr>
              <a:t>, </a:t>
            </a:r>
            <a:r>
              <a:rPr lang="en-US" sz="1400" kern="1200" dirty="0" err="1">
                <a:solidFill>
                  <a:schemeClr val="tx1"/>
                </a:solidFill>
              </a:rPr>
              <a:t>oxidy</a:t>
            </a:r>
            <a:r>
              <a:rPr lang="en-US" sz="1400" kern="1200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hape 43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3938487" cy="180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Slitiny- zajímavost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4294967295"/>
          </p:nvPr>
        </p:nvSpPr>
        <p:spPr>
          <a:xfrm>
            <a:off x="628650" y="2333297"/>
            <a:ext cx="3464715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00037" indent="-228600" rtl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kern="1200">
                <a:solidFill>
                  <a:schemeClr val="tx1"/>
                </a:solidFill>
              </a:rPr>
              <a:t>Intermetalické slitiny, dnes 25 tisíc slitin</a:t>
            </a:r>
          </a:p>
          <a:p>
            <a:pPr marL="300037" indent="-228600" rtl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kern="1200">
                <a:solidFill>
                  <a:schemeClr val="tx1"/>
                </a:solidFill>
              </a:rPr>
              <a:t>NITINOL –</a:t>
            </a:r>
            <a:r>
              <a:rPr lang="en-US" sz="1700" b="1" kern="1200">
                <a:solidFill>
                  <a:schemeClr val="tx1"/>
                </a:solidFill>
              </a:rPr>
              <a:t>Ni</a:t>
            </a:r>
            <a:r>
              <a:rPr lang="en-US" sz="1700" kern="1200">
                <a:solidFill>
                  <a:schemeClr val="tx1"/>
                </a:solidFill>
              </a:rPr>
              <a:t>ckel </a:t>
            </a:r>
            <a:r>
              <a:rPr lang="en-US" sz="1700" b="1" kern="1200">
                <a:solidFill>
                  <a:schemeClr val="tx1"/>
                </a:solidFill>
              </a:rPr>
              <a:t>Ti</a:t>
            </a:r>
            <a:r>
              <a:rPr lang="en-US" sz="1700" kern="1200">
                <a:solidFill>
                  <a:schemeClr val="tx1"/>
                </a:solidFill>
              </a:rPr>
              <a:t>tanium </a:t>
            </a:r>
            <a:r>
              <a:rPr lang="en-US" sz="1700" b="1" kern="1200">
                <a:solidFill>
                  <a:schemeClr val="tx1"/>
                </a:solidFill>
              </a:rPr>
              <a:t>N</a:t>
            </a:r>
            <a:r>
              <a:rPr lang="en-US" sz="1700" kern="1200">
                <a:solidFill>
                  <a:schemeClr val="tx1"/>
                </a:solidFill>
              </a:rPr>
              <a:t>aval </a:t>
            </a:r>
            <a:r>
              <a:rPr lang="en-US" sz="1700" b="1" kern="1200">
                <a:solidFill>
                  <a:schemeClr val="tx1"/>
                </a:solidFill>
              </a:rPr>
              <a:t>O</a:t>
            </a:r>
            <a:r>
              <a:rPr lang="en-US" sz="1700" kern="1200">
                <a:solidFill>
                  <a:schemeClr val="tx1"/>
                </a:solidFill>
              </a:rPr>
              <a:t>rdnance </a:t>
            </a:r>
            <a:r>
              <a:rPr lang="en-US" sz="1700" b="1" kern="1200">
                <a:solidFill>
                  <a:schemeClr val="tx1"/>
                </a:solidFill>
              </a:rPr>
              <a:t>L</a:t>
            </a:r>
            <a:r>
              <a:rPr lang="en-US" sz="1700" kern="1200">
                <a:solidFill>
                  <a:schemeClr val="tx1"/>
                </a:solidFill>
              </a:rPr>
              <a:t>aboratory</a:t>
            </a:r>
          </a:p>
          <a:p>
            <a:pPr marL="214312" indent="-228600" rtl="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700" kern="1200">
                <a:solidFill>
                  <a:schemeClr val="tx1"/>
                </a:solidFill>
              </a:rPr>
              <a:t>Slitina s tvarovou pamětí.</a:t>
            </a:r>
          </a:p>
          <a:p>
            <a:pPr marL="214312" indent="-228600" rtl="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700" kern="1200">
                <a:solidFill>
                  <a:schemeClr val="tx1"/>
                </a:solidFill>
              </a:rPr>
              <a:t>Primárně v jiném odvětví.</a:t>
            </a:r>
          </a:p>
          <a:p>
            <a:pPr marL="214312" indent="-228600" rtl="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700" kern="1200">
                <a:solidFill>
                  <a:schemeClr val="tx1"/>
                </a:solidFill>
              </a:rPr>
              <a:t>Směs Niklu a Titanu</a:t>
            </a:r>
          </a:p>
          <a:p>
            <a:pPr marL="214312" indent="-228600" rtl="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700" kern="1200">
                <a:solidFill>
                  <a:schemeClr val="tx1"/>
                </a:solidFill>
              </a:rPr>
              <a:t>Superelastické materiály.</a:t>
            </a:r>
          </a:p>
          <a:p>
            <a:pPr marL="214312" indent="-228600" rtl="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700" kern="1200">
                <a:solidFill>
                  <a:schemeClr val="tx1"/>
                </a:solidFill>
              </a:rPr>
              <a:t>Deformace za studena – při zahřátí se vrací do původního tvaru.</a:t>
            </a:r>
          </a:p>
          <a:p>
            <a:pPr marL="214312" indent="-228600" rtl="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700" kern="1200">
                <a:solidFill>
                  <a:schemeClr val="tx1"/>
                </a:solidFill>
              </a:rPr>
              <a:t>Můžeme ohýbat do extrémních ohybů a kov se vrací zpět do původního tvaru.</a:t>
            </a:r>
          </a:p>
          <a:p>
            <a:pPr marL="214312" indent="-228600" rtl="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700" kern="1200">
                <a:solidFill>
                  <a:schemeClr val="tx1"/>
                </a:solidFill>
              </a:rPr>
              <a:t>M-wire</a:t>
            </a:r>
          </a:p>
        </p:txBody>
      </p:sp>
      <p:pic>
        <p:nvPicPr>
          <p:cNvPr id="3074" name="Picture 2" descr="Nickel-Titanium Shape Memory Alloys - Manufacture &amp; Fabrication">
            <a:extLst>
              <a:ext uri="{FF2B5EF4-FFF2-40B4-BE49-F238E27FC236}">
                <a16:creationId xmlns:a16="http://schemas.microsoft.com/office/drawing/2014/main" id="{4E98E9F6-DBF2-1732-4B54-CF70636868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0" r="23042" b="-1"/>
          <a:stretch/>
        </p:blipFill>
        <p:spPr bwMode="auto">
          <a:xfrm>
            <a:off x="4671911" y="10"/>
            <a:ext cx="4472089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hape 46"/>
          <p:cNvSpPr>
            <a:spLocks noGrp="1"/>
          </p:cNvSpPr>
          <p:nvPr>
            <p:ph type="title" idx="4294967295"/>
          </p:nvPr>
        </p:nvSpPr>
        <p:spPr>
          <a:xfrm>
            <a:off x="4885341" y="365125"/>
            <a:ext cx="3630007" cy="180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Uplatnění v lékařství?</a:t>
            </a:r>
          </a:p>
        </p:txBody>
      </p:sp>
      <p:pic>
        <p:nvPicPr>
          <p:cNvPr id="48" name="image.png"/>
          <p:cNvPicPr>
            <a:picLocks noChangeAspect="1"/>
          </p:cNvPicPr>
          <p:nvPr/>
        </p:nvPicPr>
        <p:blipFill rotWithShape="1">
          <a:blip r:embed="rId2"/>
          <a:srcRect t="3176" b="14975"/>
          <a:stretch/>
        </p:blipFill>
        <p:spPr>
          <a:xfrm>
            <a:off x="20" y="10"/>
            <a:ext cx="4587406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47" name="Shape 47"/>
          <p:cNvSpPr>
            <a:spLocks noGrp="1"/>
          </p:cNvSpPr>
          <p:nvPr>
            <p:ph type="body" sz="quarter" idx="4294967295"/>
          </p:nvPr>
        </p:nvSpPr>
        <p:spPr>
          <a:xfrm>
            <a:off x="4885341" y="2333297"/>
            <a:ext cx="3630007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-228600" rtl="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52"/>
            </a:pPr>
            <a:r>
              <a:rPr lang="en-US" sz="1700" kern="1200">
                <a:solidFill>
                  <a:schemeClr val="tx1"/>
                </a:solidFill>
              </a:rPr>
              <a:t> ORTODONCIE</a:t>
            </a:r>
          </a:p>
          <a:p>
            <a:pPr marL="0" indent="-228600" rtl="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52"/>
            </a:pPr>
            <a:r>
              <a:rPr lang="en-US" sz="1700" kern="1200">
                <a:solidFill>
                  <a:schemeClr val="tx1"/>
                </a:solidFill>
              </a:rPr>
              <a:t>ENDODONCIE</a:t>
            </a:r>
          </a:p>
          <a:p>
            <a:pPr marL="0" indent="-228600" rtl="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52"/>
            </a:pPr>
            <a:r>
              <a:rPr lang="en-US" sz="1700" kern="1200">
                <a:solidFill>
                  <a:schemeClr val="tx1"/>
                </a:solidFill>
              </a:rPr>
              <a:t>KARDIOCHIRUGIE</a:t>
            </a:r>
          </a:p>
          <a:p>
            <a:pPr marL="0" indent="-228600" rtl="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52"/>
            </a:pPr>
            <a:r>
              <a:rPr lang="en-US" sz="1700" kern="1200">
                <a:solidFill>
                  <a:schemeClr val="tx1"/>
                </a:solidFill>
              </a:rPr>
              <a:t>ORTOPEDIE</a:t>
            </a:r>
          </a:p>
          <a:p>
            <a:pPr marL="0" indent="-228600" rtl="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52"/>
            </a:pPr>
            <a:r>
              <a:rPr lang="en-US" sz="1700" kern="1200">
                <a:solidFill>
                  <a:schemeClr val="tx1"/>
                </a:solidFill>
              </a:rPr>
              <a:t>INTERNÍ LÉKAŘSTVÍ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" fill="hold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" fill="hold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build="p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Times New Roman"/>
        <a:ea typeface="Times New Roman"/>
        <a:cs typeface="Times New Roman"/>
      </a:majorFont>
      <a:minorFont>
        <a:latin typeface="Times New Roman"/>
        <a:ea typeface="Times New Roman"/>
        <a:cs typeface="Times New Roma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round/>
        </a:ln>
        <a:effectLst>
          <a:outerShdw blurRad="38100" dist="19999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Times New Roman"/>
        <a:ea typeface="Times New Roman"/>
        <a:cs typeface="Times New Roman"/>
      </a:majorFont>
      <a:minorFont>
        <a:latin typeface="Times New Roman"/>
        <a:ea typeface="Times New Roman"/>
        <a:cs typeface="Times New Roma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round/>
        </a:ln>
        <a:effectLst>
          <a:outerShdw blurRad="38100" dist="19999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1920</Words>
  <Application>Microsoft Office PowerPoint</Application>
  <PresentationFormat>Předvádění na obrazovce (4:3)</PresentationFormat>
  <Paragraphs>279</Paragraphs>
  <Slides>47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5" baseType="lpstr">
      <vt:lpstr>Arial</vt:lpstr>
      <vt:lpstr>Calibri</vt:lpstr>
      <vt:lpstr>DejaVuSerif</vt:lpstr>
      <vt:lpstr>Lucida Grande</vt:lpstr>
      <vt:lpstr>Times New Roman</vt:lpstr>
      <vt:lpstr>Wingdings</vt:lpstr>
      <vt:lpstr>Zapf Dingbats</vt:lpstr>
      <vt:lpstr>White</vt:lpstr>
      <vt:lpstr>Kovy a jejich slitiny</vt:lpstr>
      <vt:lpstr>Kovy</vt:lpstr>
      <vt:lpstr>Vlastnosti kovů</vt:lpstr>
      <vt:lpstr>Vlastnosti kovů</vt:lpstr>
      <vt:lpstr>Tavení</vt:lpstr>
      <vt:lpstr>Slitiny kovů</vt:lpstr>
      <vt:lpstr>Prezentace aplikace PowerPoint</vt:lpstr>
      <vt:lpstr>Slitiny- zajímavost</vt:lpstr>
      <vt:lpstr>Uplatnění v lékařství?</vt:lpstr>
      <vt:lpstr>Výroba slitin</vt:lpstr>
      <vt:lpstr>Tavení kovů</vt:lpstr>
      <vt:lpstr>Rozdělení kovových slitin</vt:lpstr>
      <vt:lpstr>Prezentace aplikace PowerPoint</vt:lpstr>
      <vt:lpstr>Dělení dentálních slitin</vt:lpstr>
      <vt:lpstr>Dělení dentálních slitin</vt:lpstr>
      <vt:lpstr>Dělení dentálních slitin</vt:lpstr>
      <vt:lpstr>Dentální slitiny ušlechtilých kovů </vt:lpstr>
      <vt:lpstr>Dentální slitiny ušlechtilých kovů </vt:lpstr>
      <vt:lpstr>Dentální slitiny ušlechtilých kovů</vt:lpstr>
      <vt:lpstr>Rozdělení dle tvrdosti slitiny: </vt:lpstr>
      <vt:lpstr>Prezentace aplikace PowerPoint</vt:lpstr>
      <vt:lpstr>Dentální slitiny ušlechtilých kovů</vt:lpstr>
      <vt:lpstr>Stříbro -cínové</vt:lpstr>
      <vt:lpstr> Stříbro-paladiové (vysokotavitelné): </vt:lpstr>
      <vt:lpstr>Pájky</vt:lpstr>
      <vt:lpstr> Zlaté pájky </vt:lpstr>
      <vt:lpstr>Prezentace aplikace PowerPoint</vt:lpstr>
      <vt:lpstr> SLITINY OBECNÝCH KOVŮ </vt:lpstr>
      <vt:lpstr>Dentální slitiny obecných kovů </vt:lpstr>
      <vt:lpstr>Chromkobaltové slitiny</vt:lpstr>
      <vt:lpstr>Chromkobaltové slitiny</vt:lpstr>
      <vt:lpstr>Prezentace aplikace PowerPoint</vt:lpstr>
      <vt:lpstr>Chromkobaltové slitiny</vt:lpstr>
      <vt:lpstr>Chromkobaltové slitiny</vt:lpstr>
      <vt:lpstr>Chromkobaltové slitiny</vt:lpstr>
      <vt:lpstr>Prezentace aplikace PowerPoint</vt:lpstr>
      <vt:lpstr>Chromniklové slitiny</vt:lpstr>
      <vt:lpstr>Chromniklové slitiny</vt:lpstr>
      <vt:lpstr>Titan a jeho slitiny ( sV a Al):   </vt:lpstr>
      <vt:lpstr>Titan a jeho slitiny ( sV a Al):   </vt:lpstr>
      <vt:lpstr>Prezentace aplikace PowerPoint</vt:lpstr>
      <vt:lpstr> Slitiny ušlechtilých kovů vhodné pro MK </vt:lpstr>
      <vt:lpstr> Slitiny pro napalování keramiky:  </vt:lpstr>
      <vt:lpstr> Který kov vybrat z pohledu pacienta </vt:lpstr>
      <vt:lpstr>Prezentace aplikace PowerPoint</vt:lpstr>
      <vt:lpstr>Galvanismus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Kovy a jejich slitiny</dc:title>
  <cp:lastModifiedBy>Tomáš Slavíček</cp:lastModifiedBy>
  <cp:revision>9</cp:revision>
  <dcterms:modified xsi:type="dcterms:W3CDTF">2024-03-27T13:43:36Z</dcterms:modified>
</cp:coreProperties>
</file>