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5" r:id="rId32"/>
    <p:sldId id="286" r:id="rId33"/>
    <p:sldId id="289" r:id="rId34"/>
    <p:sldId id="290" r:id="rId35"/>
    <p:sldId id="291" r:id="rId36"/>
    <p:sldId id="292" r:id="rId37"/>
    <p:sldId id="287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oefler Text"/>
          <a:ea typeface="Hoefler Text"/>
          <a:cs typeface="Hoefler Text"/>
        </a:font>
        <a:schemeClr val="accent5">
          <a:hueOff val="85968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chemeClr val="accent5">
          <a:hueOff val="85968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chemeClr val="accent5">
          <a:hueOff val="85968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8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29"/>
              <a:satOff val="-14506"/>
              <a:lumOff val="-20039"/>
            </a:schemeClr>
          </a:solidFill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29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oefler Text"/>
          <a:ea typeface="Hoefler Text"/>
          <a:cs typeface="Hoefler Text"/>
        </a:font>
        <a:srgbClr val="767367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BEA8">
              <a:alpha val="2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72707B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76" d="100"/>
          <a:sy n="76" d="100"/>
        </p:scale>
        <p:origin x="17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c:style val="2"/>
  <c:chart>
    <c:title>
      <c:tx>
        <c:rich>
          <a:bodyPr rot="0"/>
          <a:lstStyle/>
          <a:p>
            <a:pPr>
              <a:defRPr sz="1300" b="1" i="0" u="none" strike="noStrike">
                <a:solidFill>
                  <a:srgbClr val="000000"/>
                </a:solidFill>
                <a:latin typeface="Helvetica Neue"/>
              </a:defRPr>
            </a:pPr>
            <a:r>
              <a:rPr lang="cs-CZ" sz="1300" b="1" i="0" u="none" strike="noStrike">
                <a:solidFill>
                  <a:srgbClr val="000000"/>
                </a:solidFill>
                <a:latin typeface="Helvetica Neue"/>
              </a:rPr>
              <a:t>Chart 3</a:t>
            </a:r>
          </a:p>
        </c:rich>
      </c:tx>
      <c:layout>
        <c:manualLayout>
          <c:xMode val="edge"/>
          <c:yMode val="edge"/>
          <c:x val="0.50054900000000002"/>
          <c:y val="0"/>
          <c:w val="8.4801799999999997E-2"/>
          <c:h val="0.14095099999999999"/>
        </c:manualLayout>
      </c:layout>
      <c:overlay val="1"/>
      <c:spPr>
        <a:noFill/>
        <a:effectLst/>
      </c:spPr>
    </c:title>
    <c:autoTitleDeleted val="0"/>
    <c:view3D>
      <c:rotX val="21"/>
      <c:hPercent val="55"/>
      <c:rotY val="40"/>
      <c:depthPercent val="23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899699999999996E-2"/>
          <c:y val="0.14095099999999999"/>
          <c:w val="0.90910000000000002"/>
          <c:h val="0.76829800000000004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množství vody do 100g prášku</c:v>
                </c:pt>
              </c:strCache>
            </c:strRef>
          </c:tx>
          <c:spPr>
            <a:solidFill>
              <a:srgbClr val="3B6C9D"/>
            </a:solidFill>
            <a:ln w="12700" cap="flat">
              <a:noFill/>
              <a:miter lim="400000"/>
            </a:ln>
            <a:effectLst>
              <a:outerShdw blurRad="50800" dist="12700" dir="5400000" algn="tl">
                <a:srgbClr val="000000">
                  <a:alpha val="50000"/>
                </a:srgbClr>
              </a:outerShdw>
            </a:effectLst>
            <a:sp3d prstMaterial="matte"/>
          </c:spPr>
          <c:cat>
            <c:strRef>
              <c:f>Sheet1!$A$2:$A$6</c:f>
              <c:strCache>
                <c:ptCount val="5"/>
                <c:pt idx="0">
                  <c:v>Typ I</c:v>
                </c:pt>
                <c:pt idx="1">
                  <c:v>Typ II</c:v>
                </c:pt>
                <c:pt idx="2">
                  <c:v>Typ III</c:v>
                </c:pt>
                <c:pt idx="3">
                  <c:v>Typ IV</c:v>
                </c:pt>
                <c:pt idx="4">
                  <c:v>Typ 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60</c:v>
                </c:pt>
                <c:pt idx="2">
                  <c:v>32</c:v>
                </c:pt>
                <c:pt idx="3">
                  <c:v>22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D-974E-B199-8F18C64737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doba tuhnutí</c:v>
                </c:pt>
              </c:strCache>
            </c:strRef>
          </c:tx>
          <c:spPr>
            <a:solidFill>
              <a:srgbClr val="6EA45A"/>
            </a:solidFill>
            <a:ln w="12700" cap="flat">
              <a:noFill/>
              <a:miter lim="400000"/>
            </a:ln>
            <a:effectLst>
              <a:outerShdw blurRad="50800" dist="12700" dir="5400000" algn="tl">
                <a:srgbClr val="000000">
                  <a:alpha val="50000"/>
                </a:srgbClr>
              </a:outerShdw>
            </a:effectLst>
            <a:sp3d prstMaterial="matte"/>
          </c:spPr>
          <c:cat>
            <c:strRef>
              <c:f>Sheet1!$A$2:$A$6</c:f>
              <c:strCache>
                <c:ptCount val="5"/>
                <c:pt idx="0">
                  <c:v>Typ I</c:v>
                </c:pt>
                <c:pt idx="1">
                  <c:v>Typ II</c:v>
                </c:pt>
                <c:pt idx="2">
                  <c:v>Typ III</c:v>
                </c:pt>
                <c:pt idx="3">
                  <c:v>Typ IV</c:v>
                </c:pt>
                <c:pt idx="4">
                  <c:v>Typ 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12</c:v>
                </c:pt>
                <c:pt idx="3">
                  <c:v>10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D-974E-B199-8F18C64737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pevnost v MPa</c:v>
                </c:pt>
              </c:strCache>
            </c:strRef>
          </c:tx>
          <c:spPr>
            <a:solidFill>
              <a:srgbClr val="EDB04D"/>
            </a:solidFill>
            <a:ln w="12700" cap="flat">
              <a:noFill/>
              <a:miter lim="400000"/>
            </a:ln>
            <a:effectLst>
              <a:outerShdw blurRad="50800" dist="12700" dir="5400000" algn="tl">
                <a:srgbClr val="000000">
                  <a:alpha val="50000"/>
                </a:srgbClr>
              </a:outerShdw>
            </a:effectLst>
            <a:sp3d prstMaterial="matte"/>
          </c:spPr>
          <c:cat>
            <c:strRef>
              <c:f>Sheet1!$A$2:$A$6</c:f>
              <c:strCache>
                <c:ptCount val="5"/>
                <c:pt idx="0">
                  <c:v>Typ I</c:v>
                </c:pt>
                <c:pt idx="1">
                  <c:v>Typ II</c:v>
                </c:pt>
                <c:pt idx="2">
                  <c:v>Typ III</c:v>
                </c:pt>
                <c:pt idx="3">
                  <c:v>Typ IV</c:v>
                </c:pt>
                <c:pt idx="4">
                  <c:v>Typ 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20.7</c:v>
                </c:pt>
                <c:pt idx="3">
                  <c:v>34.5</c:v>
                </c:pt>
                <c:pt idx="4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D-974E-B199-8F18C64737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Expanze v  %</c:v>
                </c:pt>
              </c:strCache>
            </c:strRef>
          </c:tx>
          <c:spPr>
            <a:solidFill>
              <a:srgbClr val="CA423E"/>
            </a:solidFill>
            <a:ln w="12700" cap="flat">
              <a:noFill/>
              <a:miter lim="400000"/>
            </a:ln>
            <a:effectLst>
              <a:outerShdw blurRad="50800" dist="12700" dir="5400000" algn="tl">
                <a:srgbClr val="000000">
                  <a:alpha val="50000"/>
                </a:srgbClr>
              </a:outerShdw>
            </a:effectLst>
            <a:sp3d prstMaterial="matte"/>
          </c:spPr>
          <c:cat>
            <c:strRef>
              <c:f>Sheet1!$A$2:$A$6</c:f>
              <c:strCache>
                <c:ptCount val="5"/>
                <c:pt idx="0">
                  <c:v>Typ I</c:v>
                </c:pt>
                <c:pt idx="1">
                  <c:v>Typ II</c:v>
                </c:pt>
                <c:pt idx="2">
                  <c:v>Typ III</c:v>
                </c:pt>
                <c:pt idx="3">
                  <c:v>Typ IV</c:v>
                </c:pt>
                <c:pt idx="4">
                  <c:v>Typ V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0.15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CD-974E-B199-8F18C647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"/>
        <c:axId val="2094734552"/>
        <c:axId val="2094734553"/>
        <c:axId val="2094734554"/>
      </c:area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cs-CZ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cs-CZ"/>
          </a:p>
        </c:txPr>
        <c:crossAx val="2094734552"/>
        <c:crosses val="autoZero"/>
        <c:crossBetween val="between"/>
        <c:majorUnit val="22.5"/>
        <c:minorUnit val="11.2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3008500000000005"/>
          <c:w val="0.74165800000000004"/>
          <c:h val="6.99147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300" b="0" i="0" u="none" strike="noStrike">
              <a:solidFill>
                <a:srgbClr val="000000"/>
              </a:solidFill>
              <a:latin typeface="Helvetica Neue"/>
            </a:defRPr>
          </a:pPr>
          <a:endParaRPr lang="cs-CZ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 cap="all" spc="156">
                <a:solidFill>
                  <a:srgbClr val="276D6D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7556500" y="2768600"/>
            <a:ext cx="4292600" cy="571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6946900" y="2768600"/>
            <a:ext cx="5270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276D6D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38400" y="914400"/>
            <a:ext cx="8128000" cy="6096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787400" y="8445500"/>
            <a:ext cx="11430000" cy="774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quarter" idx="13"/>
          </p:nvPr>
        </p:nvSpPr>
        <p:spPr>
          <a:xfrm>
            <a:off x="7543800" y="2057400"/>
            <a:ext cx="4292600" cy="571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787400" y="1981200"/>
            <a:ext cx="5270500" cy="3340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787400" y="5308600"/>
            <a:ext cx="5270500" cy="246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Text názvu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solidFill>
                  <a:srgbClr val="5E5E5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71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016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460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905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349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794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238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6830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127500" marR="0" indent="-571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8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Sádra a jiné modelové hmoty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9A9A9A"/>
              </a:buClr>
              <a:buSzPct val="100000"/>
              <a:buFont typeface="Calibri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MDDr.Tomáš Slavíček</a:t>
            </a:r>
          </a:p>
          <a:p>
            <a:pPr>
              <a:spcBef>
                <a:spcPts val="700"/>
              </a:spcBef>
              <a:buClr>
                <a:srgbClr val="9A9A9A"/>
              </a:buClr>
              <a:buSzPct val="100000"/>
              <a:buFont typeface="Calibri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LF MU Brno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Sádra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Výroba: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Sádrovec se upravuje různými způsoby.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Výsledkem jsou dva typy :</a:t>
            </a:r>
          </a:p>
        </p:txBody>
      </p:sp>
      <p:sp>
        <p:nvSpPr>
          <p:cNvPr id="158" name="Shape 158"/>
          <p:cNvSpPr/>
          <p:nvPr/>
        </p:nvSpPr>
        <p:spPr>
          <a:xfrm>
            <a:off x="1023948" y="5689600"/>
            <a:ext cx="132176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ALFA</a:t>
            </a:r>
          </a:p>
        </p:txBody>
      </p:sp>
      <p:sp>
        <p:nvSpPr>
          <p:cNvPr id="159" name="Shape 159"/>
          <p:cNvSpPr/>
          <p:nvPr/>
        </p:nvSpPr>
        <p:spPr>
          <a:xfrm>
            <a:off x="8569020" y="5689600"/>
            <a:ext cx="1344627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2" animBg="1" advAuto="0"/>
      <p:bldP spid="15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     hemihydrát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Suchou dehydratací sádrovce.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Rozemletý sádrovec se v otevřených nebo rotačních pecích zahřívá na 120°C-180°C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Vzniká méně kvalitní sádra: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Alabastrová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Kamenná</a:t>
            </a:r>
          </a:p>
        </p:txBody>
      </p:sp>
      <p:sp>
        <p:nvSpPr>
          <p:cNvPr id="163" name="Shape 163"/>
          <p:cNvSpPr/>
          <p:nvPr/>
        </p:nvSpPr>
        <p:spPr>
          <a:xfrm>
            <a:off x="1406221" y="2768600"/>
            <a:ext cx="134462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Beta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Mísící poměr beta polohydrátů: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60-65 ml vody : 100 ml sádry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Výroba: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Sádrovec se upravuje různými způsoby.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Výsledkem jsou dva typy :</a:t>
            </a:r>
          </a:p>
        </p:txBody>
      </p:sp>
      <p:sp>
        <p:nvSpPr>
          <p:cNvPr id="170" name="Shape 170"/>
          <p:cNvSpPr/>
          <p:nvPr/>
        </p:nvSpPr>
        <p:spPr>
          <a:xfrm>
            <a:off x="1023948" y="5689600"/>
            <a:ext cx="132176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ALFA</a:t>
            </a:r>
          </a:p>
        </p:txBody>
      </p:sp>
      <p:sp>
        <p:nvSpPr>
          <p:cNvPr id="171" name="Shape 171"/>
          <p:cNvSpPr/>
          <p:nvPr/>
        </p:nvSpPr>
        <p:spPr>
          <a:xfrm>
            <a:off x="8569020" y="5689600"/>
            <a:ext cx="1344627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BETA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Alfa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   hemihydrát: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Mokrou dehydratací pod tlakem při t= 125°C(autokláv)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Vzniká hydrokal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NEBO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Bez tlaku v roztocích kyselin nebo solí při teplotách 80°C- 150°C 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Vznikají DENZITY</a:t>
            </a:r>
          </a:p>
        </p:txBody>
      </p:sp>
      <p:sp>
        <p:nvSpPr>
          <p:cNvPr id="175" name="Shape 175"/>
          <p:cNvSpPr/>
          <p:nvPr/>
        </p:nvSpPr>
        <p:spPr>
          <a:xfrm>
            <a:off x="1354148" y="2768600"/>
            <a:ext cx="132176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ALFA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Alfa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10172700" cy="5092701"/>
          </a:xfrm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Hotový Alfa polohydrát se ihned suší při 105°C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 následně se mele.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kvalitní (vysoká cena)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je potřeba méně vody: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Tuhnutí sádry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Exotermický děj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Prášek do tekutiny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Zachovat přesný mísící poměr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Principem tuhnutí je REHYDRATACE hemihydrátu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Ca S0</a:t>
            </a:r>
            <a:r>
              <a:rPr baseline="-22888"/>
              <a:t>4</a:t>
            </a:r>
            <a:r>
              <a:t> .1/2 H</a:t>
            </a:r>
            <a:r>
              <a:rPr baseline="-22888"/>
              <a:t>2</a:t>
            </a:r>
            <a:r>
              <a:t> O + H</a:t>
            </a:r>
            <a:r>
              <a:rPr baseline="-22888"/>
              <a:t>2</a:t>
            </a:r>
            <a:r>
              <a:t> O  == CaSO</a:t>
            </a:r>
            <a:r>
              <a:rPr baseline="-22888"/>
              <a:t>4</a:t>
            </a:r>
            <a:r>
              <a:t> . 2H</a:t>
            </a:r>
            <a:r>
              <a:rPr baseline="-22888"/>
              <a:t>2</a:t>
            </a:r>
            <a:r>
              <a:t> O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Dělení dle ISO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35000" y="2768600"/>
            <a:ext cx="11430000" cy="5715000"/>
          </a:xfrm>
          <a:prstGeom prst="rect">
            <a:avLst/>
          </a:prstGeom>
        </p:spPr>
        <p:txBody>
          <a:bodyPr lIns="38100" tIns="38100" rIns="38100" bIns="38100" anchor="t"/>
          <a:lstStyle/>
          <a:p>
            <a:pPr marL="381000" indent="-3810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I.typ OTISKOVACÍ SÁDRA</a:t>
            </a:r>
            <a:r>
              <a:t>- </a:t>
            </a:r>
            <a:r>
              <a:rPr sz="1800"/>
              <a:t>rigidní,nejlevnější sádra.,otisky bezzubých čelistí,nepoužívá se</a:t>
            </a:r>
          </a:p>
          <a:p>
            <a:pPr marL="381000" indent="-3810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II.typ MODELOVÁ SÁDRA-</a:t>
            </a:r>
            <a:r>
              <a:rPr sz="1800"/>
              <a:t>alabastrová (BETA),archivní modely.Pevnost 9 MPa</a:t>
            </a:r>
          </a:p>
          <a:p>
            <a:pPr marL="381000" indent="-3810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III.typ HYDROKAL</a:t>
            </a:r>
            <a:r>
              <a:t>- </a:t>
            </a:r>
            <a:r>
              <a:rPr sz="1800"/>
              <a:t>kamenná,antagonální modely,pro přípravu bezzubých čelistí se míchá 1:1 s alabastrovou,pracovní modely.Pevnost 20,7 MPa</a:t>
            </a:r>
          </a:p>
          <a:p>
            <a:pPr marL="381000" indent="-3810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2400"/>
              <a:t>IV.typ DENZIT (Německo</a:t>
            </a:r>
            <a:r>
              <a:rPr sz="1800"/>
              <a:t> vysoce kvalitní,fixní protetika,dělené modely: pevnost 34,5 MPa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V.typ STONE : </a:t>
            </a:r>
            <a:r>
              <a:rPr sz="1800"/>
              <a:t>nejkvalitnější, mísící poměr 100: 18-20ml, pevnost 48,3MPa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976927" y="2946400"/>
            <a:ext cx="8369301" cy="341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Mísící poměr</a:t>
            </a:r>
          </a:p>
          <a:p>
            <a:pPr algn="l" defTabSz="457200"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voda/sádra ml/g</a:t>
            </a:r>
          </a:p>
          <a:p>
            <a:pPr marL="457200" indent="-317500" algn="l" defTabSz="457200">
              <a:spcBef>
                <a:spcPts val="100"/>
              </a:spcBef>
              <a:buSzPct val="100000"/>
              <a:buChar char="■"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I. typ: 60/100 (0,60)</a:t>
            </a:r>
          </a:p>
          <a:p>
            <a:pPr marL="457200" indent="-317500" algn="l" defTabSz="457200">
              <a:spcBef>
                <a:spcPts val="100"/>
              </a:spcBef>
              <a:buSzPct val="100000"/>
              <a:buChar char="■"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II. typ: 45–50/100 (0,45–0,50)</a:t>
            </a:r>
          </a:p>
          <a:p>
            <a:pPr marL="457200" indent="-317500" algn="l" defTabSz="457200">
              <a:spcBef>
                <a:spcPts val="100"/>
              </a:spcBef>
              <a:buSzPct val="100000"/>
              <a:buChar char="■"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III. typ: 28–30/100 (0,28–0,30)</a:t>
            </a:r>
          </a:p>
          <a:p>
            <a:pPr marL="457200" indent="-317500" algn="l" defTabSz="457200">
              <a:spcBef>
                <a:spcPts val="100"/>
              </a:spcBef>
              <a:buSzPct val="100000"/>
              <a:buChar char="■"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IV. typ: 22–24/100 (0,22–0,24)</a:t>
            </a:r>
            <a:r>
              <a:rPr>
                <a:solidFill>
                  <a:srgbClr val="0645AD"/>
                </a:solidFill>
              </a:rPr>
              <a:t>[1]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Tuhnutí sádry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 první fázi se polohydrát rozpouští ve vodě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Vznik nasyceného roztoku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Polohydrát se mění na Dihydrát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Ideálně se používá voda destilovaná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Rychlost tuhnutí sader se upravuje výrobcem pro potřeby laboranta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Modelové hmoty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Pomocné materiály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Slouží k vytvoření modelu jako věrné kopie reality</a:t>
            </a:r>
          </a:p>
        </p:txBody>
      </p:sp>
      <p:pic>
        <p:nvPicPr>
          <p:cNvPr id="124" name="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962400"/>
            <a:ext cx="22352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ava_impres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851400"/>
            <a:ext cx="2794000" cy="247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Tuhnutí sádry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787400" y="2552700"/>
            <a:ext cx="11430000" cy="5715000"/>
          </a:xfrm>
          <a:prstGeom prst="rect">
            <a:avLst/>
          </a:prstGeom>
        </p:spPr>
        <p:txBody>
          <a:bodyPr/>
          <a:lstStyle/>
          <a:p>
            <a:pPr marL="285750" indent="-285750">
              <a:buBlip>
                <a:blip r:embed="rId2"/>
              </a:buBlip>
              <a:defRPr sz="1800"/>
            </a:pPr>
            <a:endParaRPr b="1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Zrychlení tuhnutí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ychlejší a delší míchání, 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nižší poměr voda/sádra,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vyšší teplota vody,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anorganické soli a kyseliny.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787400" y="1943100"/>
            <a:ext cx="11430000" cy="72390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Calibri"/>
                <a:ea typeface="Calibri"/>
                <a:cs typeface="Calibri"/>
                <a:sym typeface="Calibri"/>
              </a:rPr>
              <a:t>Zpomalení tuhnutí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–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koloidy /krev, slina na otisku!/,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nižší teplota vody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vyšší poměr voda/sádra, 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borax (tetraboritan didraselný)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organické soli.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Calibri"/>
                <a:ea typeface="Calibri"/>
                <a:cs typeface="Calibri"/>
                <a:sym typeface="Calibri"/>
              </a:rPr>
              <a:t>Objemové změny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při tuhnutí – expanze (při tuhnutí je korigována přísadami).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Calibri"/>
                <a:ea typeface="Calibri"/>
                <a:cs typeface="Calibri"/>
                <a:sym typeface="Calibri"/>
              </a:rPr>
              <a:t>Je zvýšena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– zbytky sádry na nástrojích, dlouhým a rychlým mícháním, přidáním NaCl, přidáním vody do tuhnoucí sády, ponořením tuhnoucího modelu do vody (hygroskopická expanze).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Calibri"/>
                <a:ea typeface="Calibri"/>
                <a:cs typeface="Calibri"/>
                <a:sym typeface="Calibri"/>
              </a:rPr>
              <a:t>Je snížena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síranem draselným. 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3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(Vše na úkor pevnosti! Pro kvalitu, tvrdost a pevnost sádry je rozhodující mísící poměr prášku s vodou, délka tuhnutí a vlhkost modelu.)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Pevnost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sádry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zvyšuje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se –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menším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podílem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vody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kvalitním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vyschnutím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snižuje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se –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vlhkostí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otiskovacími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hmotami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hydrokoloidy,silikony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polyéthery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), s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vysokou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teplotou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při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sušení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(90 °C).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Kapilární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bublinková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porozita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může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oslabit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pevnost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lze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výrazně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snížit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mícháním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vakuovém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mísiči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použitím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hydrofilizačních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roztoků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Fixakryl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Interwaxit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indent="0" defTabSz="457200">
              <a:spcBef>
                <a:spcPts val="100"/>
              </a:spcBef>
              <a:buSzTx/>
              <a:buNone/>
              <a:tabLst>
                <a:tab pos="139700" algn="l"/>
                <a:tab pos="457200" algn="l"/>
              </a:tabLst>
              <a:defRPr sz="18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i="0" dirty="0" err="1">
                <a:latin typeface="Calibri"/>
                <a:ea typeface="Calibri"/>
                <a:cs typeface="Calibri"/>
                <a:sym typeface="Calibri"/>
              </a:rPr>
              <a:t>Materiály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200" i="0" dirty="0" err="1">
                <a:latin typeface="Calibri"/>
                <a:ea typeface="Calibri"/>
                <a:cs typeface="Calibri"/>
                <a:sym typeface="Calibri"/>
              </a:rPr>
              <a:t>typ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 II – 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Alamo S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i="0" dirty="0" err="1">
                <a:latin typeface="Calibri"/>
                <a:ea typeface="Calibri"/>
                <a:cs typeface="Calibri"/>
                <a:sym typeface="Calibri"/>
              </a:rPr>
              <a:t>typ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 III –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Mramorit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Convertin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Dental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Hydrocal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3200" i="0" dirty="0" err="1">
                <a:latin typeface="Calibri"/>
                <a:ea typeface="Calibri"/>
                <a:cs typeface="Calibri"/>
                <a:sym typeface="Calibri"/>
              </a:rPr>
              <a:t>typ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 IV –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Convertin</a:t>
            </a:r>
            <a:r>
              <a:rPr sz="3200" dirty="0">
                <a:latin typeface="Calibri"/>
                <a:ea typeface="Calibri"/>
                <a:cs typeface="Calibri"/>
                <a:sym typeface="Calibri"/>
              </a:rPr>
              <a:t> Hart, </a:t>
            </a:r>
            <a:r>
              <a:rPr sz="3200" dirty="0" err="1">
                <a:latin typeface="Calibri"/>
                <a:ea typeface="Calibri"/>
                <a:cs typeface="Calibri"/>
                <a:sym typeface="Calibri"/>
              </a:rPr>
              <a:t>Suprastone</a:t>
            </a:r>
            <a:r>
              <a:rPr sz="3200" i="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Objemové změny sádry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t>Po smíchání sádry s vodou vzniká počáteční kontrakce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t>Kontrakce převládá do té doby než část sádry ztuhne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t>Poté převládá expanze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t>Objemové změny sádry lze upravovat: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t>Snižovat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t>Vyšší podíl vody(</a:t>
            </a:r>
            <a:r>
              <a:rPr i="1"/>
              <a:t>zmenší se odolnost)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K</a:t>
            </a:r>
            <a:r>
              <a:rPr i="1" baseline="-26540"/>
              <a:t>2</a:t>
            </a:r>
            <a:r>
              <a:rPr i="1"/>
              <a:t> SO</a:t>
            </a:r>
            <a:r>
              <a:rPr i="1" baseline="-26540"/>
              <a:t>4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Expanzi zvyšuje: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Agar,zbytky ztuhlé sádry, vysoká vlhkost vzduchu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Hydroskopická expanze (dolévání vody při míchání)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Kontrakce po ztuhnutí a vysušení modelu je 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0,04%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Chart 210"/>
          <p:cNvGraphicFramePr/>
          <p:nvPr>
            <p:extLst>
              <p:ext uri="{D42A27DB-BD31-4B8C-83A1-F6EECF244321}">
                <p14:modId xmlns:p14="http://schemas.microsoft.com/office/powerpoint/2010/main" val="3953408411"/>
              </p:ext>
            </p:extLst>
          </p:nvPr>
        </p:nvGraphicFramePr>
        <p:xfrm>
          <a:off x="1765300" y="825500"/>
          <a:ext cx="9271000" cy="771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Pevnost sádrového modelu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Závislá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hustotě</a:t>
            </a:r>
            <a:r>
              <a:rPr dirty="0"/>
              <a:t> - </a:t>
            </a:r>
            <a:r>
              <a:rPr dirty="0" err="1"/>
              <a:t>porozitě</a:t>
            </a:r>
            <a:r>
              <a:rPr dirty="0"/>
              <a:t> </a:t>
            </a:r>
            <a:r>
              <a:rPr dirty="0" err="1"/>
              <a:t>sádry</a:t>
            </a:r>
            <a:r>
              <a:rPr dirty="0"/>
              <a:t> - </a:t>
            </a:r>
            <a:r>
              <a:rPr dirty="0" err="1"/>
              <a:t>užitém</a:t>
            </a:r>
            <a:r>
              <a:rPr dirty="0"/>
              <a:t> </a:t>
            </a:r>
            <a:r>
              <a:rPr dirty="0" err="1"/>
              <a:t>poměru</a:t>
            </a:r>
            <a:r>
              <a:rPr dirty="0"/>
              <a:t> </a:t>
            </a:r>
            <a:r>
              <a:rPr dirty="0" err="1"/>
              <a:t>voda</a:t>
            </a:r>
            <a:r>
              <a:rPr dirty="0"/>
              <a:t>: </a:t>
            </a:r>
            <a:r>
              <a:rPr dirty="0" err="1"/>
              <a:t>sádra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Přebytečná</a:t>
            </a:r>
            <a:r>
              <a:rPr dirty="0"/>
              <a:t> </a:t>
            </a:r>
            <a:r>
              <a:rPr dirty="0" err="1"/>
              <a:t>voda</a:t>
            </a:r>
            <a:r>
              <a:rPr dirty="0"/>
              <a:t> </a:t>
            </a:r>
            <a:r>
              <a:rPr dirty="0" err="1"/>
              <a:t>zůstává</a:t>
            </a:r>
            <a:r>
              <a:rPr dirty="0"/>
              <a:t> v </a:t>
            </a:r>
            <a:r>
              <a:rPr dirty="0" err="1"/>
              <a:t>pórech</a:t>
            </a:r>
            <a:r>
              <a:rPr dirty="0"/>
              <a:t> a </a:t>
            </a:r>
            <a:r>
              <a:rPr dirty="0" err="1"/>
              <a:t>snižuje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 </a:t>
            </a:r>
            <a:r>
              <a:rPr dirty="0" err="1"/>
              <a:t>pevnost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Vyschnutím</a:t>
            </a:r>
            <a:r>
              <a:rPr dirty="0"/>
              <a:t> </a:t>
            </a:r>
            <a:r>
              <a:rPr dirty="0" err="1"/>
              <a:t>modelu</a:t>
            </a:r>
            <a:r>
              <a:rPr dirty="0"/>
              <a:t> se </a:t>
            </a:r>
            <a:r>
              <a:rPr dirty="0" err="1"/>
              <a:t>pevnost</a:t>
            </a:r>
            <a:r>
              <a:rPr dirty="0"/>
              <a:t> </a:t>
            </a:r>
            <a:r>
              <a:rPr dirty="0" err="1"/>
              <a:t>zvyšuje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Pevnost</a:t>
            </a:r>
            <a:r>
              <a:rPr dirty="0"/>
              <a:t> </a:t>
            </a:r>
            <a:r>
              <a:rPr dirty="0" err="1"/>
              <a:t>sádrového</a:t>
            </a:r>
            <a:r>
              <a:rPr dirty="0"/>
              <a:t> </a:t>
            </a:r>
            <a:r>
              <a:rPr dirty="0" err="1"/>
              <a:t>modelu</a:t>
            </a:r>
            <a:r>
              <a:rPr dirty="0"/>
              <a:t> </a:t>
            </a:r>
            <a:r>
              <a:rPr dirty="0" err="1"/>
              <a:t>také</a:t>
            </a:r>
            <a:r>
              <a:rPr dirty="0"/>
              <a:t> </a:t>
            </a:r>
            <a:r>
              <a:rPr dirty="0" err="1"/>
              <a:t>ovlivňují</a:t>
            </a:r>
            <a:r>
              <a:rPr dirty="0"/>
              <a:t> </a:t>
            </a:r>
            <a:r>
              <a:rPr dirty="0" err="1"/>
              <a:t>otiskovací</a:t>
            </a:r>
            <a:r>
              <a:rPr dirty="0"/>
              <a:t> </a:t>
            </a:r>
            <a:r>
              <a:rPr dirty="0" err="1"/>
              <a:t>hmoty</a:t>
            </a:r>
            <a:r>
              <a:rPr dirty="0"/>
              <a:t> </a:t>
            </a:r>
            <a:r>
              <a:rPr dirty="0" err="1"/>
              <a:t>při</a:t>
            </a:r>
            <a:r>
              <a:rPr dirty="0"/>
              <a:t> </a:t>
            </a:r>
            <a:r>
              <a:rPr dirty="0" err="1"/>
              <a:t>tuhnutí</a:t>
            </a:r>
            <a:r>
              <a:rPr dirty="0"/>
              <a:t> </a:t>
            </a:r>
            <a:r>
              <a:rPr dirty="0" err="1"/>
              <a:t>sádry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endParaRPr lang="cs-CZ" dirty="0"/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Snižují:hydrokoloidy,silikony,polyetery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 sz="296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Proto by se </a:t>
            </a:r>
            <a:r>
              <a:rPr dirty="0" err="1"/>
              <a:t>měly</a:t>
            </a:r>
            <a:r>
              <a:rPr dirty="0"/>
              <a:t> </a:t>
            </a:r>
            <a:r>
              <a:rPr dirty="0" err="1"/>
              <a:t>otisky</a:t>
            </a:r>
            <a:r>
              <a:rPr dirty="0"/>
              <a:t> </a:t>
            </a:r>
            <a:r>
              <a:rPr dirty="0" err="1"/>
              <a:t>sejmout</a:t>
            </a:r>
            <a:r>
              <a:rPr dirty="0"/>
              <a:t> </a:t>
            </a:r>
            <a:r>
              <a:rPr lang="cs-CZ" dirty="0"/>
              <a:t>d</a:t>
            </a:r>
            <a:r>
              <a:rPr dirty="0"/>
              <a:t>o 40 min od </a:t>
            </a:r>
            <a:r>
              <a:rPr dirty="0" err="1"/>
              <a:t>vylití</a:t>
            </a:r>
            <a:r>
              <a:rPr dirty="0"/>
              <a:t> </a:t>
            </a:r>
            <a:r>
              <a:rPr dirty="0" err="1"/>
              <a:t>sádrou</a:t>
            </a:r>
            <a:endParaRPr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Formovací hmoty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 dublované modely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 snímatelné protetiky,kde sejmutí voskové práce obnáší vysoké riziko poškození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Formovací hmoty</a:t>
            </a:r>
          </a:p>
        </p:txBody>
      </p:sp>
      <p:pic>
        <p:nvPicPr>
          <p:cNvPr id="217" name="IMG_0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430" y="5791200"/>
            <a:ext cx="1105171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07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133" y="5715000"/>
            <a:ext cx="2167467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HD-Veneer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200" y="5803796"/>
            <a:ext cx="1765300" cy="1435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Modelové pryskyřice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Příliš se kvůli své kontrakci při tuhnutí nehodí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Používají se proto s 50% plnivem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Různé typy epoxidové,polyuretanové,akryláty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Plnivo: kovový,křemičitý,vápenný prášek</a:t>
            </a:r>
          </a:p>
          <a:p>
            <a:pPr marL="342900" indent="-342900">
              <a:buClr>
                <a:srgbClr val="000000"/>
              </a:buClr>
              <a:buSzTx/>
              <a:buFont typeface="Calibri"/>
              <a:buNone/>
              <a:defRPr sz="2400"/>
            </a:pPr>
            <a:r>
              <a:t>Většinou jako dvousložkový materiál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Modely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Studijní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Model k archivaci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Pracovní 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Pomocný (protiskus)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Model dublovaný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Dělený model 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5123270" y="3759200"/>
            <a:ext cx="1518831" cy="1092200"/>
            <a:chOff x="0" y="0"/>
            <a:chExt cx="1518829" cy="1092200"/>
          </a:xfrm>
        </p:grpSpPr>
        <p:pic>
          <p:nvPicPr>
            <p:cNvPr id="130" name="keramik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0" y="38100"/>
              <a:ext cx="1391830" cy="92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Obrázek 128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518830" cy="1092200"/>
            </a:xfrm>
            <a:prstGeom prst="rect">
              <a:avLst/>
            </a:prstGeom>
            <a:effectLst/>
          </p:spPr>
        </p:pic>
      </p:grpSp>
      <p:pic>
        <p:nvPicPr>
          <p:cNvPr id="132" name="Obrázek 13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00" y="4362450"/>
            <a:ext cx="1371600" cy="1047750"/>
          </a:xfrm>
          <a:prstGeom prst="rect">
            <a:avLst/>
          </a:prstGeom>
        </p:spPr>
      </p:pic>
      <p:pic>
        <p:nvPicPr>
          <p:cNvPr id="133" name="Obrázek 13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44051" y="2501900"/>
            <a:ext cx="1116849" cy="9779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jídlo, čokoláda, zdobené&#10;&#10;Popis byl vytvořen automaticky">
            <a:extLst>
              <a:ext uri="{FF2B5EF4-FFF2-40B4-BE49-F238E27FC236}">
                <a16:creationId xmlns:a16="http://schemas.microsoft.com/office/drawing/2014/main" id="{A59F595B-E3EC-C24D-ACBF-EBA98A908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226752"/>
            <a:ext cx="7196666" cy="4802765"/>
          </a:xfrm>
          <a:prstGeom prst="rect">
            <a:avLst/>
          </a:prstGeom>
        </p:spPr>
      </p:pic>
      <p:pic>
        <p:nvPicPr>
          <p:cNvPr id="9" name="Obrázek 8" descr="Obsah obrázku interiér, zavřít&#10;&#10;Popis byl vytvořen automaticky">
            <a:extLst>
              <a:ext uri="{FF2B5EF4-FFF2-40B4-BE49-F238E27FC236}">
                <a16:creationId xmlns:a16="http://schemas.microsoft.com/office/drawing/2014/main" id="{8B54A110-217D-A749-91E6-9E10A2748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8" y="4475469"/>
            <a:ext cx="7569200" cy="50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96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Galvanoplastická měď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Galvanoplastickým pokovováním získáváme tenkou vrstvu kovu uvnitř otisku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Začíná se potřením otisku zevnitř grafitem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Otisk pak slouží jako katoda v elektrolytickém procesu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 náročnost se dnes nepoužívá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Lehce tavitelné slitiny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Nástřikem roztaveného cínu a bismutu vzniká 0,5 mm silná skořepina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8D0A6-39AE-4840-95D8-5D92918F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modely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C77EE-01A4-2A40-9511-9123C1EF6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Model ve virtuálním prostředí</a:t>
            </a:r>
          </a:p>
          <a:p>
            <a:r>
              <a:rPr lang="cs-CZ" dirty="0"/>
              <a:t>Rozšiřuje pole našich možností</a:t>
            </a:r>
          </a:p>
          <a:p>
            <a:r>
              <a:rPr lang="cs-CZ" dirty="0"/>
              <a:t>Pracovní model / situační model/ studijní model/ ….</a:t>
            </a:r>
          </a:p>
          <a:p>
            <a:r>
              <a:rPr lang="cs-CZ" dirty="0"/>
              <a:t>Potřeba potřebného vybavení</a:t>
            </a:r>
          </a:p>
        </p:txBody>
      </p:sp>
    </p:spTree>
    <p:extLst>
      <p:ext uri="{BB962C8B-B14F-4D97-AF65-F5344CB8AC3E}">
        <p14:creationId xmlns:p14="http://schemas.microsoft.com/office/powerpoint/2010/main" val="262805923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BE489-5143-2747-A3C6-237BA72D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modely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C2D885-D1C2-8A4B-A7B1-B736F3966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potřebu vzniku virtuálního modelu musí existovat rozhraní- interface pro převodu hmotného objektu do digitálního prostředí</a:t>
            </a:r>
          </a:p>
          <a:p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dirty="0" err="1"/>
              <a:t>skenner</a:t>
            </a:r>
            <a:r>
              <a:rPr lang="cs-CZ" dirty="0"/>
              <a:t>, stolní </a:t>
            </a:r>
            <a:r>
              <a:rPr lang="cs-CZ" dirty="0" err="1"/>
              <a:t>skenner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5122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9B162-E889-7D40-A060-C9EF799D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modely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8663DD-DFD0-0240-A7A3-187FBE535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Umožňují preciznější práci</a:t>
            </a:r>
          </a:p>
          <a:p>
            <a:r>
              <a:rPr lang="cs-CZ" dirty="0"/>
              <a:t>Usnadňují práci </a:t>
            </a:r>
          </a:p>
          <a:p>
            <a:r>
              <a:rPr lang="cs-CZ" dirty="0"/>
              <a:t>Velký potenciál</a:t>
            </a:r>
          </a:p>
          <a:p>
            <a:r>
              <a:rPr lang="cs-CZ" dirty="0"/>
              <a:t>Designování práce probíhá též virtuálně</a:t>
            </a:r>
          </a:p>
          <a:p>
            <a:r>
              <a:rPr lang="cs-CZ"/>
              <a:t>Možnost 3D tisku</a:t>
            </a:r>
          </a:p>
        </p:txBody>
      </p:sp>
    </p:spTree>
    <p:extLst>
      <p:ext uri="{BB962C8B-B14F-4D97-AF65-F5344CB8AC3E}">
        <p14:creationId xmlns:p14="http://schemas.microsoft.com/office/powerpoint/2010/main" val="232351151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125ECB-43A1-E2C8-575B-099E2F391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83820"/>
            <a:ext cx="4774270" cy="94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888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DSC_008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" y="201959"/>
            <a:ext cx="12389978" cy="831339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4026312" y="4546600"/>
            <a:ext cx="494370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AC946"/>
                </a:solidFill>
              </a:defRPr>
            </a:lvl1pPr>
          </a:lstStyle>
          <a:p>
            <a:r>
              <a:t>Děkuji vám za pozornost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3587 0.193380" pathEditMode="relative">
                                      <p:cBhvr>
                                        <p:cTn id="1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87 0.193380 L 0.606926 -0.307195" pathEditMode="relative">
                                      <p:cBhvr>
                                        <p:cTn id="1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Modelové hmoty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Přesnost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Tvarová stálost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Trvanlivost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Odolnost vůči otření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Snášenlivost s otiskovacími materiály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barevnost kontrast s modelovacími materiály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Modelové hmoty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SÁDRA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PRYSKYŘICE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FORMOVACÍ HMOTA </a:t>
            </a:r>
            <a:r>
              <a:rPr i="1"/>
              <a:t>(dublovaný model)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Elektrogalvanická měď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Lehce tavitelné slitiny k nástřiku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Historické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Amalgam,modelové cementy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Sádra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Universální materiál: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Modelový,</a:t>
            </a:r>
            <a:r>
              <a:rPr sz="2400" i="1"/>
              <a:t>formovací,otiskovací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Nejčastěji jako modelový materiál a formovací pro výrobu licí formy (</a:t>
            </a:r>
            <a:r>
              <a:rPr i="1"/>
              <a:t>snímatelná protetika)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Použití sádry jako modelového materiálu poprvé popsal Philipp Pfaff.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Sádru získáváme ze sádrovce</a:t>
            </a:r>
          </a:p>
        </p:txBody>
      </p:sp>
      <p:pic>
        <p:nvPicPr>
          <p:cNvPr id="143" name="7871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96" y="7099300"/>
            <a:ext cx="3832546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Sádra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Sádrovec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Dihydrát síranu vápenatého: 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Přírodní sádrovec je bezbarvý,bělavý, tmavošedý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Sádra se získává dehydratací sádrovce za vzniku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Hemihydrátu síranu vápenatého.- </a:t>
            </a:r>
            <a:r>
              <a:rPr i="1"/>
              <a:t>ztrácí vodu</a:t>
            </a:r>
          </a:p>
        </p:txBody>
      </p:sp>
      <p:pic>
        <p:nvPicPr>
          <p:cNvPr id="147" name="Gips-maro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653" y="6832600"/>
            <a:ext cx="3403747" cy="236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Sádra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Nejznámější naleziště </a:t>
            </a:r>
            <a:r>
              <a:rPr i="1"/>
              <a:t>Alabastron (Egypt)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Alabastron- nádoba na oleje nebo parfémy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Množství krystalické vody v sádrovci je 23%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Krystalizuje jednoklonné soustavě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Špatně rozpustné ve vodě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Chemický sádrovec vzniká při průmyslové výrobě k.fosforečné</a:t>
            </a:r>
          </a:p>
        </p:txBody>
      </p:sp>
      <p:pic>
        <p:nvPicPr>
          <p:cNvPr id="151" name="Alabastron_490_BC_with_Amazon_and_man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2913112"/>
            <a:ext cx="1104900" cy="2179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Sádrovec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38100" tIns="38100" rIns="38100" bIns="38100" anchor="t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Blip>
                <a:blip r:embed="rId2"/>
              </a:buBlip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 krystalu sádrovce je zastoupeno několi fází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Anhydrit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dihydrát</a:t>
            </a:r>
          </a:p>
          <a:p>
            <a:pPr marL="342900" indent="-342900">
              <a:spcBef>
                <a:spcPts val="700"/>
              </a:spcBef>
              <a:buClr>
                <a:srgbClr val="000000"/>
              </a:buClr>
              <a:buSzTx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hemihydrát(sádra)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6C6963"/>
      </a:dk1>
      <a:lt1>
        <a:srgbClr val="092C6C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8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8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1044</Words>
  <Application>Microsoft Office PowerPoint</Application>
  <PresentationFormat>Vlastní</PresentationFormat>
  <Paragraphs>193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Baskerville</vt:lpstr>
      <vt:lpstr>Calibri</vt:lpstr>
      <vt:lpstr>Helvetica</vt:lpstr>
      <vt:lpstr>Helvetica Neue</vt:lpstr>
      <vt:lpstr>Hoefler Text</vt:lpstr>
      <vt:lpstr>Lucida Grande</vt:lpstr>
      <vt:lpstr>Harmony</vt:lpstr>
      <vt:lpstr>Sádra a jiné modelové hmoty</vt:lpstr>
      <vt:lpstr>Modelové hmoty</vt:lpstr>
      <vt:lpstr>Modely</vt:lpstr>
      <vt:lpstr>Modelové hmoty</vt:lpstr>
      <vt:lpstr>Modelové hmoty</vt:lpstr>
      <vt:lpstr>Sádra</vt:lpstr>
      <vt:lpstr>Sádra</vt:lpstr>
      <vt:lpstr>Sádra</vt:lpstr>
      <vt:lpstr>Sádrovec</vt:lpstr>
      <vt:lpstr>Sádra</vt:lpstr>
      <vt:lpstr>Prezentace aplikace PowerPoint</vt:lpstr>
      <vt:lpstr>Beta</vt:lpstr>
      <vt:lpstr>Sádra</vt:lpstr>
      <vt:lpstr>Alfa</vt:lpstr>
      <vt:lpstr>Alfa</vt:lpstr>
      <vt:lpstr>Tuhnutí sádry</vt:lpstr>
      <vt:lpstr>Dělení dle ISO</vt:lpstr>
      <vt:lpstr>Prezentace aplikace PowerPoint</vt:lpstr>
      <vt:lpstr>Tuhnutí sádry</vt:lpstr>
      <vt:lpstr>Tuhnutí sádry</vt:lpstr>
      <vt:lpstr>Prezentace aplikace PowerPoint</vt:lpstr>
      <vt:lpstr>Prezentace aplikace PowerPoint</vt:lpstr>
      <vt:lpstr>Prezentace aplikace PowerPoint</vt:lpstr>
      <vt:lpstr>Objemové změny sádry</vt:lpstr>
      <vt:lpstr>Prezentace aplikace PowerPoint</vt:lpstr>
      <vt:lpstr>Prezentace aplikace PowerPoint</vt:lpstr>
      <vt:lpstr>Pevnost sádrového modelu</vt:lpstr>
      <vt:lpstr>Formovací hmoty</vt:lpstr>
      <vt:lpstr>Modelové pryskyřice</vt:lpstr>
      <vt:lpstr>Prezentace aplikace PowerPoint</vt:lpstr>
      <vt:lpstr>Galvanoplastická měď</vt:lpstr>
      <vt:lpstr>Lehce tavitelné slitiny</vt:lpstr>
      <vt:lpstr>Virtuální modely</vt:lpstr>
      <vt:lpstr>Virtuální modely</vt:lpstr>
      <vt:lpstr>Virtuální modely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Sádra a jiné modelové hmoty</dc:title>
  <cp:lastModifiedBy>uziv</cp:lastModifiedBy>
  <cp:revision>8</cp:revision>
  <dcterms:modified xsi:type="dcterms:W3CDTF">2024-03-06T15:23:58Z</dcterms:modified>
</cp:coreProperties>
</file>