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870" r:id="rId2"/>
    <p:sldMasterId id="2147485883" r:id="rId3"/>
    <p:sldMasterId id="2147485898" r:id="rId4"/>
    <p:sldMasterId id="2147485912" r:id="rId5"/>
    <p:sldMasterId id="2147485924" r:id="rId6"/>
    <p:sldMasterId id="2147485938" r:id="rId7"/>
    <p:sldMasterId id="2147485951" r:id="rId8"/>
  </p:sldMasterIdLst>
  <p:notesMasterIdLst>
    <p:notesMasterId r:id="rId78"/>
  </p:notesMasterIdLst>
  <p:handoutMasterIdLst>
    <p:handoutMasterId r:id="rId79"/>
  </p:handoutMasterIdLst>
  <p:sldIdLst>
    <p:sldId id="1059" r:id="rId9"/>
    <p:sldId id="1060" r:id="rId10"/>
    <p:sldId id="1061" r:id="rId11"/>
    <p:sldId id="1062" r:id="rId12"/>
    <p:sldId id="1063" r:id="rId13"/>
    <p:sldId id="1064" r:id="rId14"/>
    <p:sldId id="1065" r:id="rId15"/>
    <p:sldId id="1066" r:id="rId16"/>
    <p:sldId id="1004" r:id="rId17"/>
    <p:sldId id="1067" r:id="rId18"/>
    <p:sldId id="1068" r:id="rId19"/>
    <p:sldId id="999" r:id="rId20"/>
    <p:sldId id="256" r:id="rId21"/>
    <p:sldId id="375" r:id="rId22"/>
    <p:sldId id="332" r:id="rId23"/>
    <p:sldId id="276" r:id="rId24"/>
    <p:sldId id="1002" r:id="rId25"/>
    <p:sldId id="277" r:id="rId26"/>
    <p:sldId id="280" r:id="rId27"/>
    <p:sldId id="359" r:id="rId28"/>
    <p:sldId id="360" r:id="rId29"/>
    <p:sldId id="1051" r:id="rId30"/>
    <p:sldId id="1069" r:id="rId31"/>
    <p:sldId id="1058" r:id="rId32"/>
    <p:sldId id="914" r:id="rId33"/>
    <p:sldId id="281" r:id="rId34"/>
    <p:sldId id="305" r:id="rId35"/>
    <p:sldId id="1070" r:id="rId36"/>
    <p:sldId id="428" r:id="rId37"/>
    <p:sldId id="303" r:id="rId38"/>
    <p:sldId id="262" r:id="rId39"/>
    <p:sldId id="285" r:id="rId40"/>
    <p:sldId id="341" r:id="rId41"/>
    <p:sldId id="286" r:id="rId42"/>
    <p:sldId id="1071" r:id="rId43"/>
    <p:sldId id="289" r:id="rId44"/>
    <p:sldId id="288" r:id="rId45"/>
    <p:sldId id="313" r:id="rId46"/>
    <p:sldId id="380" r:id="rId47"/>
    <p:sldId id="314" r:id="rId48"/>
    <p:sldId id="944" r:id="rId49"/>
    <p:sldId id="342" r:id="rId50"/>
    <p:sldId id="343" r:id="rId51"/>
    <p:sldId id="315" r:id="rId52"/>
    <p:sldId id="282" r:id="rId53"/>
    <p:sldId id="299" r:id="rId54"/>
    <p:sldId id="318" r:id="rId55"/>
    <p:sldId id="344" r:id="rId56"/>
    <p:sldId id="321" r:id="rId57"/>
    <p:sldId id="1077" r:id="rId58"/>
    <p:sldId id="1057" r:id="rId59"/>
    <p:sldId id="351" r:id="rId60"/>
    <p:sldId id="1054" r:id="rId61"/>
    <p:sldId id="324" r:id="rId62"/>
    <p:sldId id="361" r:id="rId63"/>
    <p:sldId id="340" r:id="rId64"/>
    <p:sldId id="325" r:id="rId65"/>
    <p:sldId id="349" r:id="rId66"/>
    <p:sldId id="327" r:id="rId67"/>
    <p:sldId id="307" r:id="rId68"/>
    <p:sldId id="365" r:id="rId69"/>
    <p:sldId id="945" r:id="rId70"/>
    <p:sldId id="352" r:id="rId71"/>
    <p:sldId id="356" r:id="rId72"/>
    <p:sldId id="354" r:id="rId73"/>
    <p:sldId id="366" r:id="rId74"/>
    <p:sldId id="946" r:id="rId75"/>
    <p:sldId id="1053" r:id="rId76"/>
    <p:sldId id="432" r:id="rId77"/>
  </p:sldIdLst>
  <p:sldSz cx="12192000" cy="6858000"/>
  <p:notesSz cx="6735763" cy="9869488"/>
  <p:custDataLst>
    <p:tags r:id="rId80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EF8F01"/>
    <a:srgbClr val="3333FF"/>
    <a:srgbClr val="97B5EB"/>
    <a:srgbClr val="E1E8F1"/>
    <a:srgbClr val="ADC5EF"/>
    <a:srgbClr val="24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86921" autoAdjust="0"/>
  </p:normalViewPr>
  <p:slideViewPr>
    <p:cSldViewPr snapToGrid="0">
      <p:cViewPr varScale="1">
        <p:scale>
          <a:sx n="75" d="100"/>
          <a:sy n="75" d="100"/>
        </p:scale>
        <p:origin x="1003" y="5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2414"/>
    </p:cViewPr>
  </p:sorterViewPr>
  <p:notesViewPr>
    <p:cSldViewPr snapToGrid="0">
      <p:cViewPr varScale="1">
        <p:scale>
          <a:sx n="91" d="100"/>
          <a:sy n="91" d="100"/>
        </p:scale>
        <p:origin x="3708" y="84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tableStyles" Target="tableStyle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319\Downloads\13007023g01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Počet obyvatel,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Population, 1785–2022</a:t>
            </a:r>
          </a:p>
        </c:rich>
      </c:tx>
      <c:layout>
        <c:manualLayout>
          <c:xMode val="edge"/>
          <c:yMode val="edge"/>
          <c:x val="0.39189985867151222"/>
          <c:y val="2.54477172865315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517636648176523E-2"/>
          <c:y val="0.16197693885327957"/>
          <c:w val="0.89812919066698349"/>
          <c:h val="0.731290456555899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data!$B$1</c:f>
              <c:strCache>
                <c:ptCount val="1"/>
                <c:pt idx="0">
                  <c:v>Střední stav obyvatel / Mid-year population</c:v>
                </c:pt>
              </c:strCache>
            </c:strRef>
          </c:tx>
          <c:spPr>
            <a:solidFill>
              <a:srgbClr val="0594FF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data!$A$2:$A$239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data!$B$2:$B$239</c:f>
              <c:numCache>
                <c:formatCode>#,##0</c:formatCode>
                <c:ptCount val="238"/>
                <c:pt idx="0">
                  <c:v>4250000</c:v>
                </c:pt>
                <c:pt idx="1">
                  <c:v>4318000</c:v>
                </c:pt>
                <c:pt idx="2">
                  <c:v>4392000</c:v>
                </c:pt>
                <c:pt idx="3">
                  <c:v>4418000</c:v>
                </c:pt>
                <c:pt idx="4">
                  <c:v>4414000</c:v>
                </c:pt>
                <c:pt idx="5">
                  <c:v>4444000</c:v>
                </c:pt>
                <c:pt idx="6">
                  <c:v>4497000</c:v>
                </c:pt>
                <c:pt idx="7">
                  <c:v>4531000</c:v>
                </c:pt>
                <c:pt idx="8">
                  <c:v>4553000</c:v>
                </c:pt>
                <c:pt idx="9">
                  <c:v>4570000</c:v>
                </c:pt>
                <c:pt idx="10">
                  <c:v>4588000</c:v>
                </c:pt>
                <c:pt idx="11">
                  <c:v>4598000</c:v>
                </c:pt>
                <c:pt idx="12">
                  <c:v>4633000</c:v>
                </c:pt>
                <c:pt idx="13">
                  <c:v>4668000</c:v>
                </c:pt>
                <c:pt idx="14">
                  <c:v>4670000</c:v>
                </c:pt>
                <c:pt idx="15">
                  <c:v>4659000</c:v>
                </c:pt>
                <c:pt idx="16">
                  <c:v>4692000</c:v>
                </c:pt>
                <c:pt idx="17">
                  <c:v>4767000</c:v>
                </c:pt>
                <c:pt idx="18">
                  <c:v>4823000</c:v>
                </c:pt>
                <c:pt idx="19">
                  <c:v>4894000</c:v>
                </c:pt>
                <c:pt idx="20">
                  <c:v>4941000</c:v>
                </c:pt>
                <c:pt idx="21">
                  <c:v>4883000</c:v>
                </c:pt>
                <c:pt idx="22">
                  <c:v>4857000</c:v>
                </c:pt>
                <c:pt idx="23">
                  <c:v>4876000</c:v>
                </c:pt>
                <c:pt idx="24">
                  <c:v>4853000</c:v>
                </c:pt>
                <c:pt idx="25">
                  <c:v>4870000</c:v>
                </c:pt>
                <c:pt idx="26">
                  <c:v>4916000</c:v>
                </c:pt>
                <c:pt idx="27">
                  <c:v>4951000</c:v>
                </c:pt>
                <c:pt idx="28">
                  <c:v>4859000</c:v>
                </c:pt>
                <c:pt idx="29">
                  <c:v>4826000</c:v>
                </c:pt>
                <c:pt idx="30">
                  <c:v>4810000</c:v>
                </c:pt>
                <c:pt idx="31">
                  <c:v>4878000</c:v>
                </c:pt>
                <c:pt idx="32">
                  <c:v>4961000</c:v>
                </c:pt>
                <c:pt idx="33">
                  <c:v>5021000</c:v>
                </c:pt>
                <c:pt idx="34">
                  <c:v>5093000</c:v>
                </c:pt>
                <c:pt idx="35">
                  <c:v>5272791</c:v>
                </c:pt>
                <c:pt idx="36">
                  <c:v>5353785</c:v>
                </c:pt>
                <c:pt idx="37">
                  <c:v>5426885</c:v>
                </c:pt>
                <c:pt idx="38">
                  <c:v>5494633</c:v>
                </c:pt>
                <c:pt idx="39">
                  <c:v>5567415</c:v>
                </c:pt>
                <c:pt idx="40">
                  <c:v>5641433</c:v>
                </c:pt>
                <c:pt idx="41">
                  <c:v>5715138</c:v>
                </c:pt>
                <c:pt idx="42">
                  <c:v>5831825</c:v>
                </c:pt>
                <c:pt idx="43">
                  <c:v>5933743</c:v>
                </c:pt>
                <c:pt idx="44">
                  <c:v>5959643</c:v>
                </c:pt>
                <c:pt idx="45">
                  <c:v>5996788</c:v>
                </c:pt>
                <c:pt idx="46">
                  <c:v>6071798</c:v>
                </c:pt>
                <c:pt idx="47">
                  <c:v>6117669</c:v>
                </c:pt>
                <c:pt idx="48">
                  <c:v>6114791</c:v>
                </c:pt>
                <c:pt idx="49">
                  <c:v>6139975</c:v>
                </c:pt>
                <c:pt idx="50">
                  <c:v>6191643</c:v>
                </c:pt>
                <c:pt idx="51">
                  <c:v>6200250</c:v>
                </c:pt>
                <c:pt idx="52">
                  <c:v>6197244</c:v>
                </c:pt>
                <c:pt idx="53">
                  <c:v>6248539</c:v>
                </c:pt>
                <c:pt idx="54">
                  <c:v>6314283</c:v>
                </c:pt>
                <c:pt idx="55">
                  <c:v>6378071</c:v>
                </c:pt>
                <c:pt idx="56">
                  <c:v>6459128</c:v>
                </c:pt>
                <c:pt idx="57">
                  <c:v>6531908</c:v>
                </c:pt>
                <c:pt idx="58">
                  <c:v>6578355</c:v>
                </c:pt>
                <c:pt idx="59">
                  <c:v>6630222</c:v>
                </c:pt>
                <c:pt idx="60">
                  <c:v>6682437</c:v>
                </c:pt>
                <c:pt idx="61">
                  <c:v>6723727</c:v>
                </c:pt>
                <c:pt idx="62">
                  <c:v>6768064</c:v>
                </c:pt>
                <c:pt idx="63">
                  <c:v>6778356</c:v>
                </c:pt>
                <c:pt idx="64">
                  <c:v>6789915</c:v>
                </c:pt>
                <c:pt idx="65">
                  <c:v>6826465</c:v>
                </c:pt>
                <c:pt idx="66">
                  <c:v>6870370</c:v>
                </c:pt>
                <c:pt idx="67">
                  <c:v>6925780</c:v>
                </c:pt>
                <c:pt idx="68">
                  <c:v>6976739</c:v>
                </c:pt>
                <c:pt idx="69">
                  <c:v>7029810</c:v>
                </c:pt>
                <c:pt idx="70">
                  <c:v>7044048</c:v>
                </c:pt>
                <c:pt idx="71">
                  <c:v>7045616</c:v>
                </c:pt>
                <c:pt idx="72">
                  <c:v>7091652</c:v>
                </c:pt>
                <c:pt idx="73">
                  <c:v>7151837</c:v>
                </c:pt>
                <c:pt idx="74">
                  <c:v>7214655</c:v>
                </c:pt>
                <c:pt idx="75">
                  <c:v>7277801</c:v>
                </c:pt>
                <c:pt idx="76">
                  <c:v>7328855</c:v>
                </c:pt>
                <c:pt idx="77">
                  <c:v>7373633</c:v>
                </c:pt>
                <c:pt idx="78">
                  <c:v>7429933</c:v>
                </c:pt>
                <c:pt idx="79">
                  <c:v>7483274</c:v>
                </c:pt>
                <c:pt idx="80">
                  <c:v>7528107</c:v>
                </c:pt>
                <c:pt idx="81">
                  <c:v>7532419</c:v>
                </c:pt>
                <c:pt idx="82">
                  <c:v>7533238</c:v>
                </c:pt>
                <c:pt idx="83">
                  <c:v>7584956</c:v>
                </c:pt>
                <c:pt idx="84">
                  <c:v>7643553</c:v>
                </c:pt>
                <c:pt idx="85">
                  <c:v>7698830</c:v>
                </c:pt>
                <c:pt idx="86">
                  <c:v>7754152</c:v>
                </c:pt>
                <c:pt idx="87">
                  <c:v>7809472</c:v>
                </c:pt>
                <c:pt idx="88">
                  <c:v>7864793</c:v>
                </c:pt>
                <c:pt idx="89">
                  <c:v>7920115</c:v>
                </c:pt>
                <c:pt idx="90">
                  <c:v>7975435</c:v>
                </c:pt>
                <c:pt idx="91">
                  <c:v>8030757</c:v>
                </c:pt>
                <c:pt idx="92">
                  <c:v>8086077</c:v>
                </c:pt>
                <c:pt idx="93">
                  <c:v>8141398</c:v>
                </c:pt>
                <c:pt idx="94">
                  <c:v>8196719</c:v>
                </c:pt>
                <c:pt idx="95">
                  <c:v>8252040</c:v>
                </c:pt>
                <c:pt idx="96">
                  <c:v>8301997</c:v>
                </c:pt>
                <c:pt idx="97">
                  <c:v>8346588</c:v>
                </c:pt>
                <c:pt idx="98">
                  <c:v>8391180</c:v>
                </c:pt>
                <c:pt idx="99">
                  <c:v>8435770</c:v>
                </c:pt>
                <c:pt idx="100">
                  <c:v>8480362</c:v>
                </c:pt>
                <c:pt idx="101">
                  <c:v>8524953</c:v>
                </c:pt>
                <c:pt idx="102">
                  <c:v>8569544</c:v>
                </c:pt>
                <c:pt idx="103">
                  <c:v>8614135</c:v>
                </c:pt>
                <c:pt idx="104">
                  <c:v>8658727</c:v>
                </c:pt>
                <c:pt idx="105">
                  <c:v>8703318</c:v>
                </c:pt>
                <c:pt idx="106">
                  <c:v>8761173</c:v>
                </c:pt>
                <c:pt idx="107">
                  <c:v>8832295</c:v>
                </c:pt>
                <c:pt idx="108">
                  <c:v>8903416</c:v>
                </c:pt>
                <c:pt idx="109">
                  <c:v>8974537</c:v>
                </c:pt>
                <c:pt idx="110">
                  <c:v>9045659</c:v>
                </c:pt>
                <c:pt idx="111">
                  <c:v>9116780</c:v>
                </c:pt>
                <c:pt idx="112">
                  <c:v>9187901</c:v>
                </c:pt>
                <c:pt idx="113">
                  <c:v>9259022</c:v>
                </c:pt>
                <c:pt idx="114">
                  <c:v>9330143</c:v>
                </c:pt>
                <c:pt idx="115">
                  <c:v>9333853</c:v>
                </c:pt>
                <c:pt idx="116">
                  <c:v>9404689</c:v>
                </c:pt>
                <c:pt idx="117">
                  <c:v>9474876</c:v>
                </c:pt>
                <c:pt idx="118">
                  <c:v>9545134</c:v>
                </c:pt>
                <c:pt idx="119">
                  <c:v>9615027</c:v>
                </c:pt>
                <c:pt idx="120">
                  <c:v>9684512</c:v>
                </c:pt>
                <c:pt idx="121">
                  <c:v>9754475</c:v>
                </c:pt>
                <c:pt idx="122">
                  <c:v>9824544</c:v>
                </c:pt>
                <c:pt idx="123">
                  <c:v>9894520</c:v>
                </c:pt>
                <c:pt idx="124">
                  <c:v>9964789</c:v>
                </c:pt>
                <c:pt idx="125">
                  <c:v>10035575</c:v>
                </c:pt>
                <c:pt idx="126">
                  <c:v>10099152</c:v>
                </c:pt>
                <c:pt idx="127">
                  <c:v>10157344</c:v>
                </c:pt>
                <c:pt idx="128">
                  <c:v>10221343</c:v>
                </c:pt>
                <c:pt idx="129">
                  <c:v>10283486</c:v>
                </c:pt>
                <c:pt idx="130">
                  <c:v>10285882</c:v>
                </c:pt>
                <c:pt idx="131">
                  <c:v>10221815</c:v>
                </c:pt>
                <c:pt idx="132">
                  <c:v>10128304</c:v>
                </c:pt>
                <c:pt idx="133">
                  <c:v>10004335</c:v>
                </c:pt>
                <c:pt idx="134">
                  <c:v>9921710</c:v>
                </c:pt>
                <c:pt idx="135">
                  <c:v>9978420</c:v>
                </c:pt>
                <c:pt idx="136">
                  <c:v>10002030</c:v>
                </c:pt>
                <c:pt idx="137">
                  <c:v>10112730</c:v>
                </c:pt>
                <c:pt idx="138">
                  <c:v>10198370</c:v>
                </c:pt>
                <c:pt idx="139">
                  <c:v>10277770</c:v>
                </c:pt>
                <c:pt idx="140">
                  <c:v>10369760</c:v>
                </c:pt>
                <c:pt idx="141">
                  <c:v>10442610</c:v>
                </c:pt>
                <c:pt idx="142">
                  <c:v>10495940</c:v>
                </c:pt>
                <c:pt idx="143">
                  <c:v>10549221</c:v>
                </c:pt>
                <c:pt idx="144">
                  <c:v>10597761</c:v>
                </c:pt>
                <c:pt idx="145">
                  <c:v>10648057</c:v>
                </c:pt>
                <c:pt idx="146">
                  <c:v>10702208</c:v>
                </c:pt>
                <c:pt idx="147">
                  <c:v>10750003</c:v>
                </c:pt>
                <c:pt idx="148">
                  <c:v>10791313</c:v>
                </c:pt>
                <c:pt idx="149">
                  <c:v>10826082</c:v>
                </c:pt>
                <c:pt idx="150">
                  <c:v>10853125</c:v>
                </c:pt>
                <c:pt idx="151">
                  <c:v>10872519</c:v>
                </c:pt>
                <c:pt idx="152">
                  <c:v>10888540</c:v>
                </c:pt>
                <c:pt idx="153">
                  <c:v>10877442</c:v>
                </c:pt>
                <c:pt idx="154">
                  <c:v>11105990</c:v>
                </c:pt>
                <c:pt idx="155">
                  <c:v>11159539</c:v>
                </c:pt>
                <c:pt idx="156">
                  <c:v>11129373</c:v>
                </c:pt>
                <c:pt idx="157">
                  <c:v>11054018</c:v>
                </c:pt>
                <c:pt idx="158">
                  <c:v>11034846</c:v>
                </c:pt>
                <c:pt idx="159">
                  <c:v>11109341</c:v>
                </c:pt>
                <c:pt idx="160">
                  <c:v>10692912</c:v>
                </c:pt>
                <c:pt idx="161">
                  <c:v>9523266</c:v>
                </c:pt>
                <c:pt idx="162">
                  <c:v>8765230</c:v>
                </c:pt>
                <c:pt idx="163">
                  <c:v>8893104</c:v>
                </c:pt>
                <c:pt idx="164">
                  <c:v>8892613</c:v>
                </c:pt>
                <c:pt idx="165">
                  <c:v>8925122</c:v>
                </c:pt>
                <c:pt idx="166">
                  <c:v>9023170</c:v>
                </c:pt>
                <c:pt idx="167">
                  <c:v>9125183</c:v>
                </c:pt>
                <c:pt idx="168">
                  <c:v>9220908</c:v>
                </c:pt>
                <c:pt idx="169">
                  <c:v>9290617</c:v>
                </c:pt>
                <c:pt idx="170">
                  <c:v>9365969</c:v>
                </c:pt>
                <c:pt idx="171">
                  <c:v>9442040</c:v>
                </c:pt>
                <c:pt idx="172">
                  <c:v>9513758</c:v>
                </c:pt>
                <c:pt idx="173">
                  <c:v>9574650</c:v>
                </c:pt>
                <c:pt idx="174">
                  <c:v>9618554</c:v>
                </c:pt>
                <c:pt idx="175">
                  <c:v>9659818</c:v>
                </c:pt>
                <c:pt idx="176">
                  <c:v>9588016</c:v>
                </c:pt>
                <c:pt idx="177">
                  <c:v>9621808</c:v>
                </c:pt>
                <c:pt idx="178">
                  <c:v>9668741</c:v>
                </c:pt>
                <c:pt idx="179">
                  <c:v>9730019</c:v>
                </c:pt>
                <c:pt idx="180">
                  <c:v>9785102</c:v>
                </c:pt>
                <c:pt idx="181">
                  <c:v>9826188</c:v>
                </c:pt>
                <c:pt idx="182">
                  <c:v>9854241</c:v>
                </c:pt>
                <c:pt idx="183">
                  <c:v>9877632</c:v>
                </c:pt>
                <c:pt idx="184">
                  <c:v>9896695</c:v>
                </c:pt>
                <c:pt idx="185">
                  <c:v>9805157</c:v>
                </c:pt>
                <c:pt idx="186">
                  <c:v>9830602</c:v>
                </c:pt>
                <c:pt idx="187">
                  <c:v>9868379</c:v>
                </c:pt>
                <c:pt idx="188">
                  <c:v>9919519</c:v>
                </c:pt>
                <c:pt idx="189">
                  <c:v>9994761</c:v>
                </c:pt>
                <c:pt idx="190">
                  <c:v>10062366</c:v>
                </c:pt>
                <c:pt idx="191">
                  <c:v>10128220</c:v>
                </c:pt>
                <c:pt idx="192">
                  <c:v>10189312</c:v>
                </c:pt>
                <c:pt idx="193">
                  <c:v>10245686</c:v>
                </c:pt>
                <c:pt idx="194">
                  <c:v>10296489</c:v>
                </c:pt>
                <c:pt idx="195">
                  <c:v>10326792</c:v>
                </c:pt>
                <c:pt idx="196">
                  <c:v>10303208</c:v>
                </c:pt>
                <c:pt idx="197">
                  <c:v>10314321</c:v>
                </c:pt>
                <c:pt idx="198">
                  <c:v>10322823</c:v>
                </c:pt>
                <c:pt idx="199">
                  <c:v>10330481</c:v>
                </c:pt>
                <c:pt idx="200">
                  <c:v>10336742</c:v>
                </c:pt>
                <c:pt idx="201">
                  <c:v>10340737</c:v>
                </c:pt>
                <c:pt idx="202">
                  <c:v>10348834</c:v>
                </c:pt>
                <c:pt idx="203">
                  <c:v>10356359</c:v>
                </c:pt>
                <c:pt idx="204">
                  <c:v>10362257</c:v>
                </c:pt>
                <c:pt idx="205">
                  <c:v>10362740</c:v>
                </c:pt>
                <c:pt idx="206">
                  <c:v>10308682</c:v>
                </c:pt>
                <c:pt idx="207">
                  <c:v>10317807</c:v>
                </c:pt>
                <c:pt idx="208">
                  <c:v>10330607</c:v>
                </c:pt>
                <c:pt idx="209">
                  <c:v>10336162</c:v>
                </c:pt>
                <c:pt idx="210">
                  <c:v>10330759</c:v>
                </c:pt>
                <c:pt idx="211">
                  <c:v>10315353</c:v>
                </c:pt>
                <c:pt idx="212">
                  <c:v>10303642</c:v>
                </c:pt>
                <c:pt idx="213">
                  <c:v>10294943</c:v>
                </c:pt>
                <c:pt idx="214">
                  <c:v>10282784</c:v>
                </c:pt>
                <c:pt idx="215">
                  <c:v>10272503</c:v>
                </c:pt>
                <c:pt idx="216">
                  <c:v>10224192</c:v>
                </c:pt>
                <c:pt idx="217">
                  <c:v>10200774</c:v>
                </c:pt>
                <c:pt idx="218">
                  <c:v>10201651</c:v>
                </c:pt>
                <c:pt idx="219">
                  <c:v>10206923</c:v>
                </c:pt>
                <c:pt idx="220">
                  <c:v>10234092</c:v>
                </c:pt>
                <c:pt idx="221">
                  <c:v>10266646</c:v>
                </c:pt>
                <c:pt idx="222">
                  <c:v>10322689</c:v>
                </c:pt>
                <c:pt idx="223">
                  <c:v>10429692</c:v>
                </c:pt>
                <c:pt idx="224">
                  <c:v>10491492</c:v>
                </c:pt>
                <c:pt idx="225">
                  <c:v>10517247</c:v>
                </c:pt>
                <c:pt idx="226">
                  <c:v>10496672</c:v>
                </c:pt>
                <c:pt idx="227">
                  <c:v>10509286</c:v>
                </c:pt>
                <c:pt idx="228">
                  <c:v>10510719</c:v>
                </c:pt>
                <c:pt idx="229">
                  <c:v>10524783</c:v>
                </c:pt>
                <c:pt idx="230">
                  <c:v>10542942</c:v>
                </c:pt>
                <c:pt idx="231">
                  <c:v>10565284</c:v>
                </c:pt>
                <c:pt idx="232">
                  <c:v>10589526</c:v>
                </c:pt>
                <c:pt idx="233">
                  <c:v>10626430</c:v>
                </c:pt>
                <c:pt idx="234">
                  <c:v>10669324</c:v>
                </c:pt>
                <c:pt idx="235">
                  <c:v>10700155</c:v>
                </c:pt>
                <c:pt idx="236">
                  <c:v>10500850</c:v>
                </c:pt>
                <c:pt idx="237">
                  <c:v>10759525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1-4F0B-8186-234C83496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910592"/>
        <c:axId val="83047168"/>
      </c:barChart>
      <c:catAx>
        <c:axId val="60910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77563288459911"/>
              <c:y val="0.943251082195475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3047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3047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609105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516593334261937E-2"/>
                <c:y val="0.1706773194949326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n-US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Miliony</a:t>
                  </a: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Millions</a:t>
                  </a:r>
                  <a:endParaRPr lang="en-US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endParaRP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673169625909144"/>
          <c:y val="0.10637311445367861"/>
          <c:w val="0.32721749197408717"/>
          <c:h val="3.480529745565764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1920–2020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of mothers, 1920–2020</a:t>
            </a:r>
          </a:p>
        </c:rich>
      </c:tx>
      <c:layout>
        <c:manualLayout>
          <c:xMode val="edge"/>
          <c:yMode val="edge"/>
          <c:x val="0.25980006628077162"/>
          <c:y val="2.3328988163168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495386981736767E-2"/>
          <c:y val="0.20197705237745445"/>
          <c:w val="0.83259213036326651"/>
          <c:h val="0.68737073168636242"/>
        </c:manualLayout>
      </c:layout>
      <c:lineChart>
        <c:grouping val="standar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Průměrný věk matek při narození dítěte / Mean age of mothers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data!$C$2:$C$102</c:f>
              <c:numCache>
                <c:formatCode>0.0</c:formatCode>
                <c:ptCount val="101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27.933517596020103</c:v>
                </c:pt>
                <c:pt idx="19">
                  <c:v>27.763583393476022</c:v>
                </c:pt>
                <c:pt idx="20">
                  <c:v>27.408932936666162</c:v>
                </c:pt>
                <c:pt idx="21">
                  <c:v>27.706770206564965</c:v>
                </c:pt>
                <c:pt idx="22">
                  <c:v>27.905166901699985</c:v>
                </c:pt>
                <c:pt idx="23">
                  <c:v>28.031993378412746</c:v>
                </c:pt>
                <c:pt idx="24">
                  <c:v>28.480692937569977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  <c:pt idx="94">
                  <c:v>29.938854624422472</c:v>
                </c:pt>
                <c:pt idx="95">
                  <c:v>29.992310272650084</c:v>
                </c:pt>
                <c:pt idx="96">
                  <c:v>29.986091564669408</c:v>
                </c:pt>
                <c:pt idx="97">
                  <c:v>30.023163788666089</c:v>
                </c:pt>
                <c:pt idx="98">
                  <c:v>30.110156242137137</c:v>
                </c:pt>
                <c:pt idx="99">
                  <c:v>30.154496268756574</c:v>
                </c:pt>
                <c:pt idx="100">
                  <c:v>30.193244931502527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3-4D41-ADE8-1F5C79470650}"/>
            </c:ext>
          </c:extLst>
        </c:ser>
        <c:ser>
          <c:idx val="4"/>
          <c:order val="1"/>
          <c:tx>
            <c:strRef>
              <c:f>data!$D$1</c:f>
              <c:strCache>
                <c:ptCount val="1"/>
                <c:pt idx="0">
                  <c:v>Průměrný věk matek při narození 1.dítěte / Mean age of mothers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data!$D$2:$D$102</c:f>
              <c:numCache>
                <c:formatCode>General</c:formatCode>
                <c:ptCount val="101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18" formatCode="0.0">
                  <c:v>25.120568096654079</c:v>
                </c:pt>
                <c:pt idx="19" formatCode="0.0">
                  <c:v>25.036057765365211</c:v>
                </c:pt>
                <c:pt idx="20" formatCode="0.0">
                  <c:v>24.73625219706102</c:v>
                </c:pt>
                <c:pt idx="21" formatCode="0.0">
                  <c:v>24.865056776066698</c:v>
                </c:pt>
                <c:pt idx="22" formatCode="0.0">
                  <c:v>25.026727980033701</c:v>
                </c:pt>
                <c:pt idx="23" formatCode="0.0">
                  <c:v>25.113894079989624</c:v>
                </c:pt>
                <c:pt idx="24" formatCode="0.0">
                  <c:v>25.229284175203524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  <c:pt idx="94" formatCode="0.0">
                  <c:v>28.136565707764916</c:v>
                </c:pt>
                <c:pt idx="95" formatCode="0.0">
                  <c:v>28.223558582096807</c:v>
                </c:pt>
                <c:pt idx="96" formatCode="0.0">
                  <c:v>28.211764587139783</c:v>
                </c:pt>
                <c:pt idx="97" formatCode="0.0">
                  <c:v>28.236205543120182</c:v>
                </c:pt>
                <c:pt idx="98" formatCode="0.0">
                  <c:v>28.361857579001253</c:v>
                </c:pt>
                <c:pt idx="99" formatCode="0.0">
                  <c:v>28.461454174441752</c:v>
                </c:pt>
                <c:pt idx="100" formatCode="0.0">
                  <c:v>28.506315418530392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83-4D41-ADE8-1F5C794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23200"/>
        <c:axId val="54035968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510663924553657"/>
              <c:y val="0.9351306536764737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Průměrný počet dětí na jednu ženu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Average number of live births per woman</a:t>
                </a:r>
              </a:p>
            </c:rich>
          </c:tx>
          <c:layout>
            <c:manualLayout>
              <c:xMode val="edge"/>
              <c:yMode val="edge"/>
              <c:x val="9.765640608792512E-3"/>
              <c:y val="0.2966810572573682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9.7738293662197329E-2"/>
          <c:y val="0.1132679527988625"/>
          <c:w val="0.78783925731911264"/>
          <c:h val="8.3341366289933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b="1" dirty="0">
                <a:solidFill>
                  <a:srgbClr val="333399"/>
                </a:solidFill>
              </a:rPr>
              <a:t>INDEX POTRATOVOSTI v letech1970 - 2016</a:t>
            </a:r>
          </a:p>
        </c:rich>
      </c:tx>
      <c:layout>
        <c:manualLayout>
          <c:xMode val="edge"/>
          <c:yMode val="edge"/>
          <c:x val="0.17434398409827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707669386608912E-2"/>
          <c:y val="0.2515857480788401"/>
          <c:w val="0.95314460174927795"/>
          <c:h val="0.67684082590098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>
              <a:noFill/>
            </a:ln>
            <a:effectLst/>
          </c:spPr>
          <c:invertIfNegative val="0"/>
          <c:cat>
            <c:numRef>
              <c:f>List1!$A$1:$A$47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List1!$B$1:$B$47</c:f>
              <c:numCache>
                <c:formatCode>General</c:formatCode>
                <c:ptCount val="47"/>
                <c:pt idx="0">
                  <c:v>60.116325146245963</c:v>
                </c:pt>
                <c:pt idx="1">
                  <c:v>55.691766570252454</c:v>
                </c:pt>
                <c:pt idx="2">
                  <c:v>51.486548827271406</c:v>
                </c:pt>
                <c:pt idx="3">
                  <c:v>42.079659803337471</c:v>
                </c:pt>
                <c:pt idx="4">
                  <c:v>39.979122639144023</c:v>
                </c:pt>
                <c:pt idx="5">
                  <c:v>39.582307161855972</c:v>
                </c:pt>
                <c:pt idx="6">
                  <c:v>41.325680822397388</c:v>
                </c:pt>
                <c:pt idx="7">
                  <c:v>44.653706286058018</c:v>
                </c:pt>
                <c:pt idx="8">
                  <c:v>46.614782966147828</c:v>
                </c:pt>
                <c:pt idx="9">
                  <c:v>48.314113378475191</c:v>
                </c:pt>
                <c:pt idx="10">
                  <c:v>55.929266479164639</c:v>
                </c:pt>
                <c:pt idx="11">
                  <c:v>61.5575881972091</c:v>
                </c:pt>
                <c:pt idx="12">
                  <c:v>64.224168175248039</c:v>
                </c:pt>
                <c:pt idx="13">
                  <c:v>66.626849680016221</c:v>
                </c:pt>
                <c:pt idx="14">
                  <c:v>70.237740484202732</c:v>
                </c:pt>
                <c:pt idx="15">
                  <c:v>72.79541058554598</c:v>
                </c:pt>
                <c:pt idx="16">
                  <c:v>74.250048528467545</c:v>
                </c:pt>
                <c:pt idx="17">
                  <c:v>96.364922529265456</c:v>
                </c:pt>
                <c:pt idx="18">
                  <c:v>97.08116303156757</c:v>
                </c:pt>
                <c:pt idx="19">
                  <c:v>98.157990704603463</c:v>
                </c:pt>
                <c:pt idx="20">
                  <c:v>96.156193265900797</c:v>
                </c:pt>
                <c:pt idx="21">
                  <c:v>92.452830188679243</c:v>
                </c:pt>
                <c:pt idx="22">
                  <c:v>89.470452424227545</c:v>
                </c:pt>
                <c:pt idx="23">
                  <c:v>70.342471392113282</c:v>
                </c:pt>
                <c:pt idx="24">
                  <c:v>63.072534256184824</c:v>
                </c:pt>
                <c:pt idx="25">
                  <c:v>63.89202983495337</c:v>
                </c:pt>
                <c:pt idx="26">
                  <c:v>66.064365435254459</c:v>
                </c:pt>
                <c:pt idx="27">
                  <c:v>62.655889145496538</c:v>
                </c:pt>
                <c:pt idx="28">
                  <c:v>61.273381849409326</c:v>
                </c:pt>
                <c:pt idx="29">
                  <c:v>58.037961993450217</c:v>
                </c:pt>
                <c:pt idx="30">
                  <c:v>51.958450789193698</c:v>
                </c:pt>
                <c:pt idx="31">
                  <c:v>49.525159928773988</c:v>
                </c:pt>
                <c:pt idx="32">
                  <c:v>47.01172525712812</c:v>
                </c:pt>
                <c:pt idx="33">
                  <c:v>45.024851793905725</c:v>
                </c:pt>
                <c:pt idx="34">
                  <c:v>42.197918900427858</c:v>
                </c:pt>
                <c:pt idx="35">
                  <c:v>39.047591172510678</c:v>
                </c:pt>
                <c:pt idx="36">
                  <c:v>37.650994063883914</c:v>
                </c:pt>
                <c:pt idx="37">
                  <c:v>35.59640529983384</c:v>
                </c:pt>
                <c:pt idx="38">
                  <c:v>34.583868760534706</c:v>
                </c:pt>
                <c:pt idx="39">
                  <c:v>34.152713054176814</c:v>
                </c:pt>
                <c:pt idx="40">
                  <c:v>33.43919758867905</c:v>
                </c:pt>
                <c:pt idx="41">
                  <c:v>35.658317276814387</c:v>
                </c:pt>
                <c:pt idx="42">
                  <c:v>34.631728695332939</c:v>
                </c:pt>
                <c:pt idx="43">
                  <c:v>35.18302416983299</c:v>
                </c:pt>
                <c:pt idx="44">
                  <c:v>33.519573341073176</c:v>
                </c:pt>
                <c:pt idx="45">
                  <c:v>32.170166063942709</c:v>
                </c:pt>
                <c:pt idx="46">
                  <c:v>31.765163640865556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2-46EA-A7AB-BE085441F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5216"/>
        <c:axId val="264155608"/>
      </c:barChart>
      <c:catAx>
        <c:axId val="264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608"/>
        <c:crosses val="autoZero"/>
        <c:auto val="1"/>
        <c:lblAlgn val="ctr"/>
        <c:lblOffset val="100"/>
        <c:noMultiLvlLbl val="0"/>
      </c:catAx>
      <c:valAx>
        <c:axId val="264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216"/>
        <c:crosses val="autoZero"/>
        <c:crossBetween val="between"/>
      </c:valAx>
      <c:spPr>
        <a:solidFill>
          <a:srgbClr val="FFC000">
            <a:alpha val="2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ázek 2">
          <a:extLst xmlns:a="http://schemas.openxmlformats.org/drawingml/2006/main">
            <a:ext uri="{FF2B5EF4-FFF2-40B4-BE49-F238E27FC236}">
              <a16:creationId xmlns:a16="http://schemas.microsoft.com/office/drawing/2014/main" id="{A000886C-E7A3-488C-8E00-3C5BAF499E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925050" cy="67913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0.07422</cdr:x>
      <cdr:y>0.47819</cdr:y>
    </cdr:from>
    <cdr:to>
      <cdr:x>0.92611</cdr:x>
      <cdr:y>0.47819</cdr:y>
    </cdr:to>
    <cdr:cxnSp macro="">
      <cdr:nvCxnSpPr>
        <cdr:cNvPr id="2" name="Přímá spojnice 1">
          <a:extLst xmlns:a="http://schemas.openxmlformats.org/drawingml/2006/main">
            <a:ext uri="{FF2B5EF4-FFF2-40B4-BE49-F238E27FC236}">
              <a16:creationId xmlns:a16="http://schemas.microsoft.com/office/drawing/2014/main" id="{A1132E6E-E9AF-4640-B441-8A01EBA10024}"/>
            </a:ext>
          </a:extLst>
        </cdr:cNvPr>
        <cdr:cNvCxnSpPr/>
      </cdr:nvCxnSpPr>
      <cdr:spPr>
        <a:xfrm xmlns:a="http://schemas.openxmlformats.org/drawingml/2006/main" flipH="1">
          <a:off x="736600" y="3247544"/>
          <a:ext cx="8455065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0.67782</cdr:x>
      <cdr:y>0.30417</cdr:y>
    </cdr:from>
    <cdr:to>
      <cdr:x>0.9792</cdr:x>
      <cdr:y>0.52444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0E7DF08-F3B7-4FB8-81E6-2175E1037D7B}"/>
            </a:ext>
          </a:extLst>
        </cdr:cNvPr>
        <cdr:cNvSpPr txBox="1"/>
      </cdr:nvSpPr>
      <cdr:spPr>
        <a:xfrm xmlns:a="http://schemas.openxmlformats.org/drawingml/2006/main">
          <a:off x="7395756" y="1845433"/>
          <a:ext cx="3288323" cy="1336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dirty="0">
              <a:solidFill>
                <a:srgbClr val="00B050"/>
              </a:solidFill>
            </a:rPr>
            <a:t>Index potratovosti udává počet potratů na 100 narozených (tj. porodů).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9457C9C-6D4B-475C-8290-0F49623225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9A853D4-DD98-46DD-9D0F-AA55BB8E3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3B4B68FB-1D8C-407A-BB24-60E35CE1AE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DB6432-B7A9-4520-B5C2-C442765784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91FAAD-6744-4118-A5BB-D15BC46C9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3:24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33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50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3:24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3:25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0,'-5'0,"-1"0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18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11,'0'-4,"0"-2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19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19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20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21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33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2D1876-E10F-4234-8DC6-C9A86EA5A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9E64C9-F536-437D-A915-A6F59E948E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206236C-A93B-492C-9117-D5037B684E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6642291-6B5F-46A8-8915-5BFEE108BD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574C5AE-78E2-46E1-B8FE-F1AB1487FB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640D582F-3B9B-47EF-9F98-D6E10222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FC605F-1E5F-43DA-AEDD-44275FCDDD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B8938AED-AC4A-4FED-9C26-ACC16C60B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5877435A-099B-4CDB-823D-0F18C7B7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3E6362B2-D45D-4FE1-8D99-4DDC41919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1AA5D-738E-4D3C-B4C8-9A0C5D25061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C81CEFD9-68E1-49E4-B34C-0D36A5869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54BD4A8C-969C-465B-8B26-8F3FDB709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D41E3135-1B21-4023-901C-248606588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ABD3-D04B-4961-A513-B1D1B47184F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BA265818-D6DD-40DA-9C3D-41F7725F3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DBC0FD28-E1B1-44D6-A587-2F4B5D6B9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2886E2C9-4769-4434-B8A9-2AECFA1B1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E8390-F4A3-45B7-9035-3D3D7915F2B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78FD1997-8812-4DB7-8AEC-84A9FB56E8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6661F74C-343D-42B8-B3D9-4E2308F7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708" name="Zástupný symbol pro číslo snímku 3">
            <a:extLst>
              <a:ext uri="{FF2B5EF4-FFF2-40B4-BE49-F238E27FC236}">
                <a16:creationId xmlns:a16="http://schemas.microsoft.com/office/drawing/2014/main" id="{E29FAE7B-83E1-4D20-8F53-F77906419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BC91-92B8-4351-964E-866CB757A58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14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21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>
            <a:extLst>
              <a:ext uri="{FF2B5EF4-FFF2-40B4-BE49-F238E27FC236}">
                <a16:creationId xmlns:a16="http://schemas.microsoft.com/office/drawing/2014/main" id="{E5899060-C028-4D4D-8EA0-6CB7A9A4B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>
            <a:extLst>
              <a:ext uri="{FF2B5EF4-FFF2-40B4-BE49-F238E27FC236}">
                <a16:creationId xmlns:a16="http://schemas.microsoft.com/office/drawing/2014/main" id="{B2ECFC43-968A-4808-8025-B95BDF61F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0116" name="Zástupný symbol pro číslo snímku 3">
            <a:extLst>
              <a:ext uri="{FF2B5EF4-FFF2-40B4-BE49-F238E27FC236}">
                <a16:creationId xmlns:a16="http://schemas.microsoft.com/office/drawing/2014/main" id="{5CC8CA62-D351-4337-B528-E4AFECC86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C69F0-9DA4-44F8-B28B-11F581DB31C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C605F-1E5F-43DA-AEDD-44275FCDDDB0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0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DD13F754-7857-48CF-BD52-A7A883DA2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56C3AF0D-98F3-4005-881C-0E55F95B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A0CF66B0-6F80-47CC-83F1-D1C2B0C35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553A1-529F-4689-B3DB-02EC70FCD07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82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41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00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92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517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52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7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814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1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0814D516-878C-46DB-88CA-8A7BE86F1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73E32914-636E-4387-83A2-DFA64FC94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3E317755-EEA5-4C22-8B91-C08E22763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BED76-6A71-4890-943C-7AFB13389BF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03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B1A7556D-8FC2-41CC-BC98-97A22BF20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A6B21536-9D4F-4200-9343-4B664CA64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0E2D7830-F2F8-47EC-A18C-A28C31EE2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8A82B-E3BF-49AE-A068-7AF68866CA0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>
            <a:extLst>
              <a:ext uri="{FF2B5EF4-FFF2-40B4-BE49-F238E27FC236}">
                <a16:creationId xmlns:a16="http://schemas.microsoft.com/office/drawing/2014/main" id="{C814D4B4-8C80-43D0-B78F-29DDB807B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>
            <a:extLst>
              <a:ext uri="{FF2B5EF4-FFF2-40B4-BE49-F238E27FC236}">
                <a16:creationId xmlns:a16="http://schemas.microsoft.com/office/drawing/2014/main" id="{46932259-2365-4AB0-97F6-339CB1CEA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číslo snímku 3">
            <a:extLst>
              <a:ext uri="{FF2B5EF4-FFF2-40B4-BE49-F238E27FC236}">
                <a16:creationId xmlns:a16="http://schemas.microsoft.com/office/drawing/2014/main" id="{4BF1F70A-A5D9-4716-909E-9F89D704F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1894E-137D-436F-90EC-46F3DD64231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535B38D8-70E5-469B-A6ED-B906A84C4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0C34C09E-5568-47D6-84F1-BBBA5A2E8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D0162712-2822-4E4C-8BAD-5008EEF01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CA04F-55A9-4128-BD91-B75C30D5891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F17FF0A3-96DC-4B3E-9A6F-AAD4ED469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7D07224E-89DF-4DAA-A8F6-DBC58964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BDE7FE06-275E-4CE2-8ABD-6C113E855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FB6AE-BFA1-4A29-940F-9153DF1F98D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02EB2BB7-129B-45DA-843B-D1D2B4057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39A82002-51CF-4E58-A424-292CFA0D3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43BA5AC1-A426-42BC-A169-46E6E5560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FA9492-1302-4444-8309-56A80B8007D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3BFA6686-2874-4D6A-9167-1FA4E694C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75A04ECE-8EC7-4A00-991F-0259B17A0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361AC541-21C1-4ADB-8A44-6F0837596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F3EA0-2CF8-46F2-B927-5B8FA85BA27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4246AFE-C651-4218-9AF8-F4150260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66B1CD7-6068-4B17-A6F5-ED2B74B2B16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BAEAAA2-38E6-41DC-AB13-E91D3FD4453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C9DAE6F-411C-48AE-BA2E-8B7553C47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6464AB1-968F-4C30-AA38-85EEA2C0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04B0B83-E44A-4E2F-8A97-05C2EB822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E8E514-6407-41EA-9E96-81C0AE4A4A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81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A5027-1629-4E20-B791-48BCD50B6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CA7ED-6505-49A3-9781-62AA41ECA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72A63-D845-4FF0-A0C1-46376E53D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ABB78-AE15-44E1-B039-A7C1DEB4FF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1966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744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56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0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278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06062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7A66A-2D0F-416F-B829-206942C4B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9A6A9-5B7C-4F20-AC6F-D50B48322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14940-DFD4-4677-B1E2-4CBE36293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161AFB-6EC6-48AB-9546-3079E1858A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028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1DECE-7723-4C7C-9D5F-75D306BF2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4C710-D51C-447F-B5AF-C4C6F0865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306FA-E322-4794-934E-66EB42278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EF824F-2C1A-4446-8625-C320ACF0D5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18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ADBDF5-7252-4532-B145-B424584B4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DABFF-FD2F-4630-A6FE-4F38EB251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B20DE-AFCA-48CC-9A85-7B8C4D868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F777C9-5D99-4AA5-871C-1C6FDB0198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23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BE40-D1AD-4B97-943B-233E28C56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3E3E6-CB2E-4A34-A737-BF4879DB8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63642-5EA1-4982-B4E7-A899C3F6C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131234-DAF2-4545-861F-0ED855D845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82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BB43CDB-AE62-4E4C-9D76-347DEE8F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29B88FD-0E50-4826-9C5F-40F076C58E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3049A46-CDE8-41DE-8904-46F5388D8B5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DECEDB-3C5A-4D1F-B6B2-E6BAC876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5D2044A-8BBC-4829-96F6-D9E54FCD7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2B427DA-2504-48E6-B97F-3BDE4A792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2182054-70F8-4141-9B93-ACBA2E1D8E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592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654B2-11DC-4BC6-8C43-C16189F75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D518A-2806-4AD9-87EE-EDDF5EC7D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74352A-5159-4696-B6E1-8C258FE8A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584AA41-5774-4032-A30B-56FF98F496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801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A9760-01A1-4B04-B84C-8BBF9690D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322C6-4538-4A8B-A003-B063F0060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442F6-7474-4B8A-AE3B-E10044299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46B6B75-E223-49E1-AC64-231A29F8BF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445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9ACD7-3B12-42B2-ABA6-554B5C5E4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7C268-FA69-4671-8B93-EDA2D8552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FB53C-9A9F-4171-9A06-FC0CE7EB0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61E9207-B029-4997-95AF-606EFAF08F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66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026F60-7176-46C1-A071-60F188878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3EBF0C-8FFA-4129-A069-9B16182CA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A129E9-CF4C-473F-AF59-3FD3E68D2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F624A6A-6D24-4404-AA84-7BBA3A69BD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926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36AC8-5406-4686-A498-CC64BEBEF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681BE-E4B2-4A35-8FE5-D0C23A5A0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93DA9-CCF3-4874-B1C5-0991B9813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8451A5-6779-4B27-8099-D49F204B96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7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0C0C2A-D8F5-4560-B66C-E4AD3E4B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09633B-1578-4920-BFA5-9941C28A8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BDDF2B-D7F9-4E94-B41B-4A339F87A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191DED7-636A-4E18-8E9C-9D1A4CD148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4111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47A388-9829-4D70-B8BB-FE3041CD4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8A8714-C02D-4DC3-A59F-0FB098A19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07775A-A448-4691-BAEE-E344814A6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B81A610-8C2E-4E5D-A9D0-E8139B27AD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848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A0E79-104B-47F9-A46E-A64031642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71CEB-C1E6-4D61-BC52-7C9E2B974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3BB00-FF4C-4A6E-B037-2113CBEE9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E7D4E9C-A591-4543-8ABE-A6C717CB0A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91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F0A3A-6EA1-442A-8AA8-EA9E40A7D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23CC2-AA83-4571-9A70-DEC91D75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A5F8E-A8E6-46F4-8E4E-0CC93CF04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A24D837-9597-48CF-9EEC-DBAA34AD14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8386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170333-5051-432F-87CB-1C1C66A07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943C9-9D68-4A75-9AFB-42864E77E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9E47D3-B174-45A0-90CB-E3C2456FB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1E63A6D-4B64-4FF4-A047-0C389A73B4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4870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9379E-4D5D-48F2-BF4E-6CDC12C4F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6F39B-3ABD-4163-953A-38780E5E3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CF7F0-513F-4936-8E62-A73791983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A58FA74-1959-4CEB-96C2-CA422C91B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8599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44C39-504B-42E8-8169-CE99B778B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81E84-F337-4D68-B86D-AFB3D3E61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C1DAE-780D-40A1-9DC9-7504607D1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983AB5D-1231-4924-955D-489825DD27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6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C4815A92-6CD2-49D4-86A3-6BF2AC99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3D1C740-6052-4716-9DD0-CD46DD2871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73554B6-15CB-40DD-A7A9-02B5FEB01CE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CC5791-5250-4E7A-8FFF-AAC5A5773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4F1ECC2-E4E5-4810-A3D4-6FD3FD57E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D066A38-CEA6-4D36-AA1C-2737EB2FD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99BEA3C-0A3E-4F3D-8051-68D11C67F0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4143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A2C20-CCAC-4F8B-89F5-1E7533356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E1A61-38A9-4D76-AF94-EE6DAA24B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5568D-1E53-40FF-A8DE-2061D6C01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42BDA1D-33EA-4C21-A559-3227EEC83E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2230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948F2E-614E-4900-8C28-E83C7C7C6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3F1F9A-312C-4C4F-979D-FF1397D78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A4E2E-979A-4354-A5A5-EF69F761B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649D523-2F02-4B81-94D6-AF3534C929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2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D94404-1D42-4312-A24C-7683D2B2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DA867-4B30-42F5-9348-17B116802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793CAB-9AEE-4356-9A7C-E2E24880B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684C89-4470-4FAD-B355-1AC03E1BC4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322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1B2787-71F0-4315-AEA5-AA1657317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9A7E3-666A-4766-B446-DBAA860A0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3CB98-F5E7-4470-80C3-A9AF4AA52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8D19C76-83D1-4ECE-9D0E-3B0DF4C1AC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748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BB1AA-A868-48D1-9557-8FD2AB1ED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F2887F-F3F3-4975-9CA8-EDA1B6941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E35611-26E4-46BD-89F1-027A444DF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FC843A7-891C-4A8B-AF72-8517448E98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763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0E3881-5DAB-43F5-8D0E-4FB3F28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0F7BC-A7F1-4045-B780-44B91A3B5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9B807-4B98-4B29-A165-9D3E2E427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1007D8C-D6E7-4556-A5F9-7F1D8E77DF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8583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62BF60-9CB2-4C85-A948-AFD8D1A76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7A9AB0-D2F8-4F4A-BD62-E32B951D6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DA5416-4DE3-4809-A7B7-AEB0F7C03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A12127E-BA9D-4F96-B020-A19DACBD7F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4448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30AED-814F-4DB4-8A6B-A229D3CB8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66E07-A8B6-40C7-95B3-63B28C5A2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39D73-4E47-4B17-955C-622FE3A10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5E207DA-9A9E-450A-B714-C6AB11EF56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8010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ED2AC-783F-4D7D-A0B4-95AA5A0C0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24A33-4BB6-4280-B396-FD16759A5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E2FB0-DC2C-4684-8AF9-54066692C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C7A014E-5256-453C-AFC3-B7C77471CA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985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073B1-E68C-4698-977D-F3CBE3BD0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EEFFA-9B0E-4EC3-9563-FD2365B83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07974-FCC3-42AF-A0E4-78DE59F31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AC27BDA-303B-412D-964D-53E7D7FDA8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3368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8D4ABF-C696-4310-94AB-A8516CFDB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9AE3F-1FF4-4EBC-9103-D3AC46FF8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B0CE6-BB9B-477D-B0AA-3A3B014D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7B4A3CF-71EB-48AD-AC93-57705EF79C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576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E6F25-5CC3-4EBC-B5A8-FC30DB321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AF82E-260E-4BA1-8186-D30929FA8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9E05B-BBA3-49A9-BBAF-E8857CB63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6E6C5D8-641E-482B-BE60-24305BB21B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4752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AE0E4-608F-4A71-822A-3C25C3D58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C3901-537E-4F9D-8B43-51328D362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78390-9D9F-4693-949D-3A6B49A0B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CA30A69-9668-43F6-9207-96E117F01B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53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18CB5-0688-4F0F-8B20-EBBF195FC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F6E35-D3B8-44D6-BA67-B8FE42301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7051D-5A4F-4F47-A0D0-B87478E69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3D99D-6CFB-4C9E-94EE-E7BD9CB8CB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402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70D9A-A621-4D5D-BAB1-C901EE305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41C9A-5B29-4B00-92E9-6895B6603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BB7FB-1C44-4CF0-8FE8-52B220D2D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23B2BE7-5F66-4BB1-B2A9-3A9351D57B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422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69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9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70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23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82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93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86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66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2B57ED-F4E0-41D1-A1DC-C8E891F44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3888FE-034F-4FDB-8931-F847BA046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ED4CE8-93F3-4047-B4B3-0FC632FD0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47D8A2-4873-416F-BD17-1DE8C8B4F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966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26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10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09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30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144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98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92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67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493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92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E7F57B-4701-49C7-9B44-AB5AD7FB1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83E72-F186-4AEC-AFDF-2ABBF2FDD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FB5916-DBB6-445C-BCD4-2216EE554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56041A-2937-4C56-903E-998FC652F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9282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13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544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452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725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457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34409-8AA6-44D6-A297-CE4A5EF48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67B05-21D0-4BF4-A5C2-E8840BAF7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EAC71-EA56-41FB-BB45-5D5F3A6C3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9695-7A3D-4328-B93D-4BE1A2E0D60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89912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4641C-C622-4A53-8734-06DE518AB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FBA0A-0CF0-4E0E-93DD-67E15532C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388F8-13B9-4B6A-9290-5545EB676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E30B-2FBF-45EB-A59D-3A4ED2689EE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26199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47CB44-9C26-474C-952A-E7630A15C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B1AE0-1BFA-424B-ACA7-A908F333D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6754D-80A0-42BA-9634-137F996B0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016A-9D97-43DD-A4A6-108C3580059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14999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A29DA-1E41-4A77-BBE5-683ADC2AE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D5F66-9A8E-402A-8F1D-0C848FD62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3E5E7-3764-46DC-AA1A-B583DECE1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4156-6FEE-4A2F-B92C-5362E0CF152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3915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270822-8087-4B38-8082-703762099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73CE82-9CBF-4CAF-BB86-138DF877B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AB53A3-18FC-4605-BF2F-A43A0E106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9F77-D12F-49E1-AA5A-3A3B2C41B56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130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E9AFB9-B41E-4B59-923E-65011C352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B46AF7-1630-443F-B1C2-5E8F8265F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39492D-95BA-419A-8277-3BE694D0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E35F9D-48DA-426E-ADC3-8B7D716AAA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613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759D5F-1D4A-4C70-A6FA-031056A28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459B27-853B-441A-916B-5F8B24C6C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1F1BA1-F9F3-4A91-8357-4F1DDB129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526C-79F3-4E55-AEDF-D63D8631C28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852494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9064C3-96A3-4169-8C46-AE88A3672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F480A7-9626-4852-89F9-CC7695418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7DE413-E9D4-4C36-9881-91B211E78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F303-91D5-4EC3-BE5F-55C192B1D98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91498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27205-7141-4C7A-A6EA-12BBAF7A0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5391B-E703-4C6C-B66F-38AF5DE9F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8A66F-2A27-47B7-ACA8-2BB2261C1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0478-9FF6-43C6-9CA1-42F80446EA5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02848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8588-8221-45E5-855A-2B7FB895C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FD39F-F21E-427A-AE0D-4DC3ECF64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F274C-7F22-4A81-BAA8-4CA15A57B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0B2D-5813-4AEC-AE65-474A1DD57CF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19996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548DDA-B184-43D5-BF8D-50A41944A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3CCCA-5547-4613-B1D8-0399A160B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90B56A-2A58-43C1-B779-12834D203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B624-E565-499E-9B7C-7B7AF9C72C2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51966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1C243-1165-4612-AC21-A0C045FF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508A0-B8FA-40D6-B567-759962C6E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A785FA-79DF-42CC-8E2B-E49957D64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3A4B-2B5C-445F-AB4E-26215E5C38D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2788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97CAB-6697-455F-A575-DD7E36C56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1D040-9C5D-42D5-A6B2-3F8D6F64D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165AC-6970-4223-B385-C3CD67D4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59D6-7D32-4693-AE8C-B37D1DF73AD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11197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503EE-59A7-417F-BBEB-043F3F5AF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77D49-B83E-4A71-8207-4950324EE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1CFEA5-6996-42DE-A4A3-157F44874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DD60-E808-4D1D-B738-6A6B0A52BC8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73826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F314D04-6093-4EDF-8ABD-8C28011A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2647E02-30F4-4DD3-90A7-5C6167E2B3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AE60F30-EA3C-46C8-870A-8A4A6FB63F8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CFC22-5FD9-4718-A360-B856F16AC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5B62EF1-8CD8-4E2F-9191-613433D6B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A5D1B46-3A58-4A78-9395-057E12476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E56639-29FD-4ED3-8AF4-AD2830D88B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501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5BACD-315D-4E57-9A32-A1EAC9F45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866CC-BBE1-4BE5-9C81-C4BA343CA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E48A0-A8B4-4F1C-99A0-F13CC7332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B171E0-20B3-4393-A397-368BE16C9A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57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72676-6C32-48DE-91BC-ADD9BB3FA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379E4-7846-4C02-B81A-365F1EA33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01AEE-70CD-43C4-8CAA-9DBDD8450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8DF3DB-3C07-403F-B1A3-39AE3F44B7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3662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C9681-5128-44B0-8F01-21B46789F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4530E-2DFC-432C-9E40-4E2E244B9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4616D-6AC4-4A6F-83F4-3B9E3BFEF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3AB02-3FA1-4CB8-A623-B91AB380B6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06248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11BB5-D6D8-4C4D-ADC8-987943491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420D1-490C-4475-AE6C-CC4A9DEBF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9C589-9223-4655-B5F8-8652D00A6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CB565A-1A5A-4D88-87EA-C8632C265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44003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8FB2A-CEF7-48C6-882B-7ABA02569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4F26DE-F991-45BE-89C5-308681E63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520B5D-B821-4C67-8E37-3A62813C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D45F1A-6F3C-485D-825C-DD30427E9B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938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1BE3F5-2303-42ED-ACD3-3EF879C7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C036-0BB8-409B-A939-27794D929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912586-C41F-42F6-97F4-479E5F48C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44DEDE-0D00-4FEA-9DB6-67AF1403DE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6326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9A3EB2-27BA-4BE4-B7E4-95368D65C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9EE832-CF08-4947-943B-599420F3D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5DF6C-43E7-4E99-B486-EAEA4C221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26DFC4-C5E8-4C9A-A147-7D6D7337A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9492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364ED-46AA-4304-B889-9872E913C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928F5-BE73-4214-8CB2-38A5F5A1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7A995-2033-478C-ABAB-E694F51D9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130575-ADEF-401B-97B6-062F38E38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7754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DA1D3-A0C5-42A9-A673-A6AB9F648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40093-4392-4130-B192-16CDCE29F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6C76F-2A54-4B43-90C4-E1F684436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CB85DD-B67E-4450-A811-A2D72F720B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2631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6DBA3-F0A5-4B80-A9F8-290245830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E20E7-4042-4CD6-9BA7-BDABB18AD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390AF-D8C8-44B2-B341-1DDEB48F3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FFBED-D662-4B2A-8929-5A7B15EE5C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67817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B6A245-5D8E-4E65-8D73-F3A20C238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D5EEA-E2C2-4A34-A59A-C0B3B9099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C51DF-0D6A-4D83-9B10-60E92188F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C0698-9686-4C53-877C-F5EAE6A235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31581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4959-31A9-4E44-A28A-E29ADF32E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F2045-BB9F-4E0C-8EFC-C09CBBFBE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E68D0-92C3-4EEF-91A3-167137039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EFE3A0-03EC-4F68-8D78-BFB5949E5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17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7A8FE-7CF3-4DD5-ADBB-17CA295B4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79177-204A-475B-8E29-A855FBBA2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97B89-58DF-4205-94BC-9FFFFB995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B25FF2-028F-400B-9866-FC15B80F8A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2355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92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08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39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907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48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256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73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6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6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C3EEBA-4349-45C5-9FC4-5121CF36E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E45AE9-211A-4B98-8453-F57324AF8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8F0FA10-8197-4F82-8A72-180527994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4031205D-DCCA-4A6F-805D-CD56359118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BD232BD0-509A-4244-BF35-B30E960C7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C81ECF-F32F-4455-9ACE-7453C033B8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2F52675E-543F-4433-BE07-9C284297C83B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05C08F33-066D-4715-B405-2CC609D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F2D06418-EE63-4559-8CE9-EB1A6D9A5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  <p:sldLayoutId id="2147485721" r:id="rId12"/>
    <p:sldLayoutId id="2147485722" r:id="rId13"/>
    <p:sldLayoutId id="214748572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531626A-F6B8-4294-A536-B0C7B55E4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64541B-476E-47DB-8528-9CEEA21FE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9E86D2CD-94C1-4743-A9E2-1BD7CC041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69E41D3-47B9-458E-ADEB-A958AFE29F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9AB3B4A5-96D7-4621-A8F1-6AA04BEE16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FAF748-6A31-4713-B8EA-6D6C8E9AC3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31FB5CD4-C844-46C0-B4F3-793594FB7DA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8A7BB1B1-F546-4CEB-BAE9-0952E360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CBDEFB74-2EF1-4A90-8897-FC8F511FE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104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1" r:id="rId1"/>
    <p:sldLayoutId id="2147485872" r:id="rId2"/>
    <p:sldLayoutId id="2147485873" r:id="rId3"/>
    <p:sldLayoutId id="2147485874" r:id="rId4"/>
    <p:sldLayoutId id="2147485875" r:id="rId5"/>
    <p:sldLayoutId id="2147485876" r:id="rId6"/>
    <p:sldLayoutId id="2147485877" r:id="rId7"/>
    <p:sldLayoutId id="2147485878" r:id="rId8"/>
    <p:sldLayoutId id="2147485879" r:id="rId9"/>
    <p:sldLayoutId id="2147485880" r:id="rId10"/>
    <p:sldLayoutId id="2147485881" r:id="rId11"/>
    <p:sldLayoutId id="214748588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1A4768D-351A-46C8-BDD3-C2BC7F27B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D042F4-4D21-444F-8FC9-ACCB0FF0B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3D20B56A-5DC3-4E7D-87E9-E5BB7D9128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332B2930-A0C4-4D8F-9D0E-F1F86AAA8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D135912A-F4CF-43DD-A74D-735B737C2C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3E85B5-95B7-4130-AB48-28F367150F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4E924B31-5E46-4575-A60B-C0C1E6FD10CF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79D56A03-6B38-4FED-8C14-EEC805A3C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4D993233-2F90-42B7-A5FE-4836FF70F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263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4" r:id="rId1"/>
    <p:sldLayoutId id="2147485885" r:id="rId2"/>
    <p:sldLayoutId id="2147485886" r:id="rId3"/>
    <p:sldLayoutId id="2147485887" r:id="rId4"/>
    <p:sldLayoutId id="2147485888" r:id="rId5"/>
    <p:sldLayoutId id="2147485889" r:id="rId6"/>
    <p:sldLayoutId id="2147485890" r:id="rId7"/>
    <p:sldLayoutId id="2147485891" r:id="rId8"/>
    <p:sldLayoutId id="2147485892" r:id="rId9"/>
    <p:sldLayoutId id="2147485893" r:id="rId10"/>
    <p:sldLayoutId id="2147485894" r:id="rId11"/>
    <p:sldLayoutId id="2147485895" r:id="rId12"/>
    <p:sldLayoutId id="2147485896" r:id="rId13"/>
    <p:sldLayoutId id="2147485897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8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  <p:sldLayoutId id="2147485901" r:id="rId3"/>
    <p:sldLayoutId id="2147485902" r:id="rId4"/>
    <p:sldLayoutId id="2147485903" r:id="rId5"/>
    <p:sldLayoutId id="2147485904" r:id="rId6"/>
    <p:sldLayoutId id="2147485905" r:id="rId7"/>
    <p:sldLayoutId id="2147485906" r:id="rId8"/>
    <p:sldLayoutId id="2147485907" r:id="rId9"/>
    <p:sldLayoutId id="2147485908" r:id="rId10"/>
    <p:sldLayoutId id="2147485909" r:id="rId11"/>
    <p:sldLayoutId id="2147485910" r:id="rId12"/>
    <p:sldLayoutId id="21474859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A553-215E-4FDD-8341-33525E375432}" type="datetimeFigureOut">
              <a:rPr lang="cs-CZ" smtClean="0"/>
              <a:t>29.02.2024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ECC97E-F4FB-45BA-AC9E-8F035BDAE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4AEFDB1-7FAD-4230-8D3B-C7C4B81DE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E97096-8A46-49E6-B831-0EE13971FA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D8FDB-1B11-479E-A647-53CDD796A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3E6D75-0740-420B-A35F-080BCF253F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4B76F9-08D9-4127-A676-3534A458302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318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6" r:id="rId12"/>
    <p:sldLayoutId id="21474859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81FC75-D448-468A-A700-2051C0695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7EB8C1-045D-42C2-BAC4-FD6A2BC0A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734B8163-B48F-46C3-B4FC-42234FA806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C843929-E947-4756-ACE9-F9392C706B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6480A59-9552-48AF-8306-D09001A47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1FC183-14E5-4EA9-9A14-40F11DE72A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C6705EB9-B2D6-4A93-99A9-D14791D30B3B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54D09004-52DC-444E-A002-D02D790F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B2C514E4-32CE-4ACB-AFF5-6C072A235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87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9" r:id="rId1"/>
    <p:sldLayoutId id="2147485940" r:id="rId2"/>
    <p:sldLayoutId id="2147485941" r:id="rId3"/>
    <p:sldLayoutId id="2147485942" r:id="rId4"/>
    <p:sldLayoutId id="2147485943" r:id="rId5"/>
    <p:sldLayoutId id="2147485944" r:id="rId6"/>
    <p:sldLayoutId id="2147485945" r:id="rId7"/>
    <p:sldLayoutId id="2147485946" r:id="rId8"/>
    <p:sldLayoutId id="2147485947" r:id="rId9"/>
    <p:sldLayoutId id="2147485948" r:id="rId10"/>
    <p:sldLayoutId id="2147485949" r:id="rId11"/>
    <p:sldLayoutId id="21474859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47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2" r:id="rId1"/>
    <p:sldLayoutId id="2147485953" r:id="rId2"/>
    <p:sldLayoutId id="2147485954" r:id="rId3"/>
    <p:sldLayoutId id="2147485955" r:id="rId4"/>
    <p:sldLayoutId id="2147485956" r:id="rId5"/>
    <p:sldLayoutId id="2147485957" r:id="rId6"/>
    <p:sldLayoutId id="2147485958" r:id="rId7"/>
    <p:sldLayoutId id="2147485959" r:id="rId8"/>
    <p:sldLayoutId id="2147485960" r:id="rId9"/>
    <p:sldLayoutId id="2147485961" r:id="rId10"/>
    <p:sldLayoutId id="2147485962" r:id="rId11"/>
    <p:sldLayoutId id="2147485963" r:id="rId12"/>
    <p:sldLayoutId id="2147485964" r:id="rId13"/>
    <p:sldLayoutId id="2147485965" r:id="rId14"/>
    <p:sldLayoutId id="214748596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Relationship Id="rId5" Type="http://schemas.openxmlformats.org/officeDocument/2006/relationships/hyperlink" Target="https://www.mvcr.cz/clanek/hlaseni-trvaleho-pobytu-996765.aspx" TargetMode="External"/><Relationship Id="rId4" Type="http://schemas.openxmlformats.org/officeDocument/2006/relationships/hyperlink" Target="http://www.brno-stred.cz/odbory/odbor-matrik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ehis.uzis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.png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5" Type="http://schemas.openxmlformats.org/officeDocument/2006/relationships/image" Target="../media/image16.png"/><Relationship Id="rId10" Type="http://schemas.openxmlformats.org/officeDocument/2006/relationships/customXml" Target="../ink/ink9.xml"/><Relationship Id="rId4" Type="http://schemas.openxmlformats.org/officeDocument/2006/relationships/customXml" Target="../ink/ink4.xml"/><Relationship Id="rId9" Type="http://schemas.openxmlformats.org/officeDocument/2006/relationships/customXml" Target="../ink/ink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181-vnitrni-migrace-v-ceske-republice" TargetMode="Externa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1.xml"/><Relationship Id="rId5" Type="http://schemas.openxmlformats.org/officeDocument/2006/relationships/hyperlink" Target="https://www.czso.cz/csu/czso/animovane_stromy_zivota" TargetMode="Externa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3.xml"/><Relationship Id="rId5" Type="http://schemas.openxmlformats.org/officeDocument/2006/relationships/hyperlink" Target="https://www.czso.cz/csu/czso/statisticka-rocenka-ceske-republiky-lxnk9quszp" TargetMode="External"/><Relationship Id="rId4" Type="http://schemas.openxmlformats.org/officeDocument/2006/relationships/hyperlink" Target="http://www.czso.cz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3.x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9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4.xml"/><Relationship Id="rId4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zisk.sk/Pages/default.aspx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3.xml"/><Relationship Id="rId4" Type="http://schemas.openxmlformats.org/officeDocument/2006/relationships/image" Target="../media/image27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4.xml"/><Relationship Id="rId4" Type="http://schemas.openxmlformats.org/officeDocument/2006/relationships/image" Target="../media/image29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regist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" TargetMode="External"/><Relationship Id="rId3" Type="http://schemas.openxmlformats.org/officeDocument/2006/relationships/hyperlink" Target="https://www.uzis.cz/index.php?pg=vystupy--knihovna&amp;id=275" TargetMode="External"/><Relationship Id="rId7" Type="http://schemas.openxmlformats.org/officeDocument/2006/relationships/hyperlink" Target="http://ec.europa.eu/eurostat/" TargetMode="External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teway.euro.who.int/en/hfa-explorer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uzis.cz/index.php?pg=vystupy" TargetMode="External"/><Relationship Id="rId10" Type="http://schemas.openxmlformats.org/officeDocument/2006/relationships/hyperlink" Target="http://unstats.un.org/unsd/default.htm" TargetMode="External"/><Relationship Id="rId4" Type="http://schemas.openxmlformats.org/officeDocument/2006/relationships/hyperlink" Target="https://pzu.uzis.cz/index.php?pg=data" TargetMode="External"/><Relationship Id="rId9" Type="http://schemas.openxmlformats.org/officeDocument/2006/relationships/hyperlink" Target="http://data.worldban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F7F41C-B5B7-46F9-A4D2-206C6A130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0ACF08-7371-4E2A-91EF-D855FF81C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A JEJÍ využití pro hodnocení zdravotního stavu obyvatelstva</a:t>
            </a:r>
            <a:endParaRPr lang="cs-CZ" sz="2800" dirty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44036" name="Obdélník 1">
            <a:extLst>
              <a:ext uri="{FF2B5EF4-FFF2-40B4-BE49-F238E27FC236}">
                <a16:creationId xmlns:a16="http://schemas.microsoft.com/office/drawing/2014/main" id="{C924367D-9052-44BE-9D31-9E61182C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E1F97-CFF0-455B-8C19-F0B1D4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557338"/>
            <a:ext cx="7772400" cy="1362075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+mj-lt"/>
              <a:buAutoNum type="romanUcPeriod" startAt="2"/>
              <a:defRPr/>
            </a:pPr>
            <a:r>
              <a:rPr lang="cs-CZ" sz="3200" dirty="0">
                <a:solidFill>
                  <a:srgbClr val="0000CC"/>
                </a:solidFill>
              </a:rPr>
              <a:t>Dílčí Statistiky využívané ke studiu zdravotního stavu populace</a:t>
            </a:r>
          </a:p>
        </p:txBody>
      </p:sp>
      <p:sp>
        <p:nvSpPr>
          <p:cNvPr id="60419" name="Zástupný symbol pro text 2">
            <a:extLst>
              <a:ext uri="{FF2B5EF4-FFF2-40B4-BE49-F238E27FC236}">
                <a16:creationId xmlns:a16="http://schemas.microsoft.com/office/drawing/2014/main" id="{F5AF4466-D205-4784-BDC3-A563443BD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1DB5DB65-AAFA-4128-8640-E9373DECC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646238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id="{57187B63-B199-4D4A-864B-B5041653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11178B7-EF44-4FD5-B00D-28A96592E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33375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62469" name="Zahnutá šipka doleva 5">
            <a:extLst>
              <a:ext uri="{FF2B5EF4-FFF2-40B4-BE49-F238E27FC236}">
                <a16:creationId xmlns:a16="http://schemas.microsoft.com/office/drawing/2014/main" id="{06C90072-EAF7-4857-8E33-67039607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5199174-79CC-4B4F-B164-E1D9B0FD2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C13419C-92A1-4E15-9AFA-E4C3B6C30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333399"/>
                </a:solidFill>
                <a:latin typeface="+mj-lt"/>
                <a:ea typeface="Arial Unicode MS" pitchFamily="34" charset="-128"/>
                <a:cs typeface="Rod" pitchFamily="49" charset="-79"/>
              </a:rPr>
              <a:t>Demografie,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333399"/>
                </a:solidFill>
                <a:latin typeface="+mj-lt"/>
                <a:ea typeface="Arial Unicode MS" pitchFamily="34" charset="-128"/>
                <a:cs typeface="Rod" pitchFamily="49" charset="-79"/>
              </a:rPr>
              <a:t>Demografický vývoj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333399"/>
                </a:solidFill>
                <a:latin typeface="+mj-lt"/>
                <a:ea typeface="Arial Unicode MS" pitchFamily="34" charset="-128"/>
                <a:cs typeface="Rod" pitchFamily="49" charset="-79"/>
              </a:rPr>
              <a:t>a systém péče o zdraví a zdravotnictví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333399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71684" name="Obdélník 1">
            <a:extLst>
              <a:ext uri="{FF2B5EF4-FFF2-40B4-BE49-F238E27FC236}">
                <a16:creationId xmlns:a16="http://schemas.microsoft.com/office/drawing/2014/main" id="{298E3ABB-B828-42E5-9E77-1EB9E4F5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4478" y="100069"/>
            <a:ext cx="11403044" cy="1143000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Demografie, zdraví populace a péče o zdraví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90685" y="1518139"/>
            <a:ext cx="10261600" cy="4038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Clr>
                <a:srgbClr val="00B050"/>
              </a:buClr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a analýza zdravotního stavu obyvatelstva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 obyvatelstva je významně determinováno tzv. demografickými charakteristikami (např. věk, pohlaví, vzdělání, rodinný stav).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ukazatelů nemocnosti a úmrtnosti</a:t>
            </a:r>
          </a:p>
          <a:p>
            <a:pPr marL="0" indent="0">
              <a:lnSpc>
                <a:spcPct val="120000"/>
              </a:lnSpc>
              <a:buClr>
                <a:srgbClr val="00B050"/>
              </a:buClr>
              <a:buSzPct val="100000"/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 ve společnosti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obyvatelstva (např. věk, pohlaví, vzdělání, rodinný stav)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Rozmístění obyvatel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potřeby obyvatel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77FFF2B-70E9-4959-B3F5-F12CC5A46A75}"/>
                  </a:ext>
                </a:extLst>
              </p14:cNvPr>
              <p14:cNvContentPartPr/>
              <p14:nvPr/>
            </p14:nvContentPartPr>
            <p14:xfrm>
              <a:off x="10300518" y="876820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77FFF2B-70E9-4959-B3F5-F12CC5A46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1518" y="8678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D2E8BFA-4360-4002-837B-78385A6061E7}"/>
                  </a:ext>
                </a:extLst>
              </p14:cNvPr>
              <p14:cNvContentPartPr/>
              <p14:nvPr/>
            </p14:nvContentPartPr>
            <p14:xfrm>
              <a:off x="5234238" y="1147180"/>
              <a:ext cx="36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D2E8BFA-4360-4002-837B-78385A6061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5598" y="11385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010D8D5-95F0-489B-B154-A37463A5630C}"/>
                  </a:ext>
                </a:extLst>
              </p14:cNvPr>
              <p14:cNvContentPartPr/>
              <p14:nvPr/>
            </p14:nvContentPartPr>
            <p14:xfrm>
              <a:off x="5435838" y="998140"/>
              <a:ext cx="39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010D8D5-95F0-489B-B154-A37463A563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6838" y="989140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00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984" y="404814"/>
            <a:ext cx="969181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DEMOGRAFIE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23378" y="1444368"/>
            <a:ext cx="40782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UDÁLOSTI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Narození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Úmrtí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Svatba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Ukončení studia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96491" y="1444368"/>
            <a:ext cx="3776663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Porodnost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Úmrtnost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Sňatečnost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Rozvodovost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Vzdělanost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Migrace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259" y="791993"/>
            <a:ext cx="9691817" cy="75672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002060"/>
                </a:solidFill>
              </a:rPr>
              <a:t>DEMOGRAFIE</a:t>
            </a:r>
            <a:r>
              <a:rPr lang="cs-CZ" sz="4000" b="1" dirty="0">
                <a:solidFill>
                  <a:schemeClr val="accent2"/>
                </a:solidFill>
              </a:rPr>
              <a:t>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8346" y="1901611"/>
            <a:ext cx="112940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Objekt studia: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Předmět studia: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Reprodukce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lidských populací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odhaluje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vazby mezi společenskými podmínkami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(kulturní, ekonomické, politické)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populačním vývojem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0258" y="2621949"/>
            <a:ext cx="10812163" cy="1057275"/>
          </a:xfrm>
          <a:prstGeom prst="rect">
            <a:avLst/>
          </a:prstGeom>
          <a:solidFill>
            <a:srgbClr val="00B050">
              <a:alpha val="11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188" y="542465"/>
            <a:ext cx="10426238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DEMOGRAFICKÁ STATISTIKA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statika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základna:</a:t>
            </a:r>
            <a:r>
              <a:rPr lang="cs-CZ" dirty="0">
                <a:solidFill>
                  <a:schemeClr val="accent2"/>
                </a:solidFill>
              </a:rPr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dynamika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procesy:</a:t>
            </a:r>
            <a:r>
              <a:rPr lang="cs-CZ" dirty="0">
                <a:solidFill>
                  <a:schemeClr val="accent2"/>
                </a:solidFill>
              </a:rPr>
              <a:t> hromadné demografické události úzce související s velikostí a složením populace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50376" y="363794"/>
            <a:ext cx="12526297" cy="1427470"/>
          </a:xfrm>
          <a:noFill/>
        </p:spPr>
        <p:txBody>
          <a:bodyPr/>
          <a:lstStyle/>
          <a:p>
            <a:pPr algn="l">
              <a:defRPr/>
            </a:pPr>
            <a:r>
              <a:rPr lang="cs-CZ" altLang="cs-CZ" sz="3600" b="1" cap="all" dirty="0">
                <a:solidFill>
                  <a:schemeClr val="accent2"/>
                </a:solidFill>
              </a:rPr>
              <a:t>	  	</a:t>
            </a:r>
            <a:r>
              <a:rPr lang="cs-CZ" altLang="cs-CZ" sz="3600" b="1" cap="all" dirty="0">
                <a:solidFill>
                  <a:srgbClr val="333399"/>
                </a:solidFill>
              </a:rPr>
              <a:t>Základní 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zdroje demografických dat</a:t>
            </a:r>
            <a:br>
              <a:rPr lang="cs-CZ" altLang="cs-CZ" sz="3600" cap="all" dirty="0">
                <a:solidFill>
                  <a:srgbClr val="000066"/>
                </a:solidFill>
              </a:rPr>
            </a:br>
            <a:r>
              <a:rPr lang="cs-CZ" altLang="cs-CZ" sz="3600" cap="all" dirty="0">
                <a:solidFill>
                  <a:srgbClr val="000066"/>
                </a:solidFill>
              </a:rPr>
              <a:t>		</a:t>
            </a:r>
            <a:r>
              <a:rPr lang="cs-CZ" altLang="cs-CZ" sz="2800" dirty="0"/>
              <a:t>základní metody zjišťování demografických jevů</a:t>
            </a:r>
            <a:endParaRPr lang="cs-CZ" altLang="cs-CZ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305" y="1541987"/>
            <a:ext cx="10522974" cy="4932557"/>
          </a:xfrm>
        </p:spPr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>
                <a:solidFill>
                  <a:schemeClr val="accent2"/>
                </a:solidFill>
              </a:rPr>
              <a:t>Sčítání lidu, domů a bytů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Zvláštní výběrová šetření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4"/>
              </a:rPr>
              <a:t>Evidence přirozené měny </a:t>
            </a:r>
            <a:r>
              <a:rPr lang="cs-CZ" altLang="cs-CZ" b="1" dirty="0">
                <a:solidFill>
                  <a:schemeClr val="accent2"/>
                </a:solidFill>
              </a:rPr>
              <a:t>(soustava registračních knih - matriky)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5"/>
              </a:rPr>
              <a:t>Evidence migrací </a:t>
            </a:r>
            <a:r>
              <a:rPr lang="cs-CZ" altLang="cs-CZ" b="1" dirty="0">
                <a:solidFill>
                  <a:schemeClr val="accent2"/>
                </a:solidFill>
              </a:rPr>
              <a:t>(hlášení trvalého pobytu)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Registry obyvatelstva (registr obyvatel, soupisy voličů, soupisy školních dětí ad.)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9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29430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Kde hledat demografické informace?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Obecní úřady </a:t>
            </a:r>
          </a:p>
          <a:p>
            <a:r>
              <a:rPr lang="cs-CZ" b="1" dirty="0">
                <a:solidFill>
                  <a:srgbClr val="333399"/>
                </a:solidFill>
              </a:rPr>
              <a:t>ČSÚ</a:t>
            </a:r>
          </a:p>
          <a:p>
            <a:r>
              <a:rPr lang="cs-CZ" b="1" dirty="0">
                <a:solidFill>
                  <a:srgbClr val="333399"/>
                </a:solidFill>
              </a:rPr>
              <a:t>EUROSTAT</a:t>
            </a:r>
          </a:p>
          <a:p>
            <a:r>
              <a:rPr lang="cs-CZ" b="1" dirty="0">
                <a:solidFill>
                  <a:srgbClr val="333399"/>
                </a:solidFill>
              </a:rPr>
              <a:t>OSN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0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578874" y="3426530"/>
            <a:ext cx="1104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VELIKOST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69722E9-5A04-42D9-9D98-A605AF295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693738"/>
            <a:ext cx="10944225" cy="11525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cap="all" dirty="0">
                <a:solidFill>
                  <a:srgbClr val="0000CC"/>
                </a:solidFill>
              </a:rPr>
              <a:t>Hodnocení zdravotního stavu OBYVATELSTVA</a:t>
            </a:r>
            <a:endParaRPr lang="cs-CZ" sz="3600" cap="all" dirty="0">
              <a:solidFill>
                <a:srgbClr val="0000CC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569C1E-E67A-4902-A56E-B07A80761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775" y="2471738"/>
            <a:ext cx="7696200" cy="3390900"/>
          </a:xfrm>
        </p:spPr>
        <p:txBody>
          <a:bodyPr/>
          <a:lstStyle/>
          <a:p>
            <a:pPr eaLnBrk="1" hangingPunct="1"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r>
              <a:rPr lang="cs-CZ" sz="3600" dirty="0"/>
              <a:t>2 zdroje informací:</a:t>
            </a:r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buSzPct val="105000"/>
              <a:defRPr/>
            </a:pPr>
            <a:r>
              <a:rPr lang="cs-CZ" sz="3600" dirty="0">
                <a:solidFill>
                  <a:srgbClr val="0000CC"/>
                </a:solidFill>
              </a:rPr>
              <a:t>rutinní statistika</a:t>
            </a:r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buSzPct val="105000"/>
              <a:defRPr/>
            </a:pPr>
            <a:r>
              <a:rPr lang="cs-CZ" sz="3600" dirty="0">
                <a:hlinkClick r:id="rId4"/>
              </a:rPr>
              <a:t>výběrová šetření</a:t>
            </a:r>
            <a:endParaRPr lang="cs-CZ" sz="3600" dirty="0"/>
          </a:p>
          <a:p>
            <a:pPr marL="0" indent="0" eaLnBrk="1" hangingPunct="1"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sz="3600" dirty="0"/>
          </a:p>
        </p:txBody>
      </p:sp>
      <p:sp>
        <p:nvSpPr>
          <p:cNvPr id="46084" name="Obdélník 1">
            <a:extLst>
              <a:ext uri="{FF2B5EF4-FFF2-40B4-BE49-F238E27FC236}">
                <a16:creationId xmlns:a16="http://schemas.microsoft.com/office/drawing/2014/main" id="{A9C7A988-F695-480C-80FB-D1C750A6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196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5" name="Obdélník 2">
            <a:extLst>
              <a:ext uri="{FF2B5EF4-FFF2-40B4-BE49-F238E27FC236}">
                <a16:creationId xmlns:a16="http://schemas.microsoft.com/office/drawing/2014/main" id="{47FF5CA4-2D50-442E-B104-DFEED8AD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49400" y="1700213"/>
            <a:ext cx="730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Populace </a:t>
            </a: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lidí, mezi kterými dochází k demografické reprodukci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jednoho státu se může skládat z několika relativně izolovaných populací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Politické hranice mohou rozdělit jednu populaci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cap="all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2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60388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OBYVATELSTVO,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příp.</a:t>
            </a: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OBYVATELÉ</a:t>
            </a: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termín české demografické statistiky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musí být definováno z hlediska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(datum),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(území státu) a 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věcně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(obyvatelé ≠ občané)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definice obyvatelstva v ČR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osoby, které jsou k danému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daném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přihlášeny k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trvalému pobytu 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cizinci)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vízy nad 90 dnů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přiznaným azylem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 EU s přechodným pobytem </a:t>
            </a:r>
          </a:p>
          <a:p>
            <a:pPr lvl="2">
              <a:lnSpc>
                <a:spcPct val="100000"/>
              </a:lnSpc>
            </a:pPr>
            <a:r>
              <a:rPr lang="cs-CZ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cizinci s povolením k dlouhodobému pobytu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je v obyvatelstvu ČR cca 6 % cizinců (633 tisíc)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8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0DAFCDF-9E82-4E63-ABE1-D62B2D45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31" y="199447"/>
            <a:ext cx="9848538" cy="6459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38B030C-7F99-441B-9656-422266B27775}"/>
                  </a:ext>
                </a:extLst>
              </p14:cNvPr>
              <p14:cNvContentPartPr/>
              <p14:nvPr/>
            </p14:nvContentPartPr>
            <p14:xfrm>
              <a:off x="3144078" y="1479460"/>
              <a:ext cx="360" cy="39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38B030C-7F99-441B-9656-422266B277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5438" y="1470820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1807598-3C33-4C3B-8E66-963A37D67D10}"/>
                  </a:ext>
                </a:extLst>
              </p14:cNvPr>
              <p14:cNvContentPartPr/>
              <p14:nvPr/>
            </p14:nvContentPartPr>
            <p14:xfrm>
              <a:off x="3573198" y="2462980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1807598-3C33-4C3B-8E66-963A37D67D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558" y="2453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1C27604-A2AF-4F38-9E5D-2D8A814DD381}"/>
                  </a:ext>
                </a:extLst>
              </p14:cNvPr>
              <p14:cNvContentPartPr/>
              <p14:nvPr/>
            </p14:nvContentPartPr>
            <p14:xfrm>
              <a:off x="4599558" y="4133020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1C27604-A2AF-4F38-9E5D-2D8A814DD3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0558" y="41243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E2152104-F5D4-4665-B99A-6C2375A0D953}"/>
                  </a:ext>
                </a:extLst>
              </p14:cNvPr>
              <p14:cNvContentPartPr/>
              <p14:nvPr/>
            </p14:nvContentPartPr>
            <p14:xfrm>
              <a:off x="5523318" y="2892100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E2152104-F5D4-4665-B99A-6C2375A0D9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4678" y="28834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46E2EBA-EF3E-4B85-953F-9A387FA794D0}"/>
                  </a:ext>
                </a:extLst>
              </p14:cNvPr>
              <p14:cNvContentPartPr/>
              <p14:nvPr/>
            </p14:nvContentPartPr>
            <p14:xfrm>
              <a:off x="6083118" y="2659180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46E2EBA-EF3E-4B85-953F-9A387FA794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4118" y="26501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77F8C670-44AA-4B51-935A-B78BBCB7CB08}"/>
                  </a:ext>
                </a:extLst>
              </p14:cNvPr>
              <p14:cNvContentPartPr/>
              <p14:nvPr/>
            </p14:nvContentPartPr>
            <p14:xfrm>
              <a:off x="3890718" y="4693180"/>
              <a:ext cx="36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77F8C670-44AA-4B51-935A-B78BBCB7C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1718" y="46841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3D0C2A99-8573-4BD9-8DD4-23DB76B96068}"/>
                  </a:ext>
                </a:extLst>
              </p14:cNvPr>
              <p14:cNvContentPartPr/>
              <p14:nvPr/>
            </p14:nvContentPartPr>
            <p14:xfrm>
              <a:off x="3946518" y="4506340"/>
              <a:ext cx="36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3D0C2A99-8573-4BD9-8DD4-23DB76B960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7518" y="44973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45F253C-3C92-4FD9-95A9-5B96444D0AE5}"/>
                  </a:ext>
                </a:extLst>
              </p14:cNvPr>
              <p14:cNvContentPartPr/>
              <p14:nvPr/>
            </p14:nvContentPartPr>
            <p14:xfrm>
              <a:off x="4590198" y="3050860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45F253C-3C92-4FD9-95A9-5B96444D0A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1558" y="30418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17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CA9ED63-10AA-42F1-88DE-8F473DA7E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363" y="582613"/>
            <a:ext cx="8147051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Počet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971C06D-F592-4041-A460-F9105E79E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76375"/>
            <a:ext cx="10972800" cy="5295900"/>
          </a:xfrm>
        </p:spPr>
        <p:txBody>
          <a:bodyPr/>
          <a:lstStyle/>
          <a:p>
            <a:pPr>
              <a:defRPr/>
            </a:pPr>
            <a:r>
              <a:rPr lang="cs-CZ" altLang="cs-CZ" sz="2800" b="1" cap="all" dirty="0">
                <a:solidFill>
                  <a:srgbClr val="333399"/>
                </a:solidFill>
              </a:rPr>
              <a:t>Stav obyvatel k určitému okamžiku</a:t>
            </a:r>
          </a:p>
          <a:p>
            <a:pPr lvl="1"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Počáteční stav (1. 1. 2022): </a:t>
            </a:r>
            <a:r>
              <a:rPr lang="cs-CZ" b="1" dirty="0">
                <a:solidFill>
                  <a:srgbClr val="333399"/>
                </a:solidFill>
              </a:rPr>
              <a:t>10 516 707</a:t>
            </a:r>
            <a:r>
              <a:rPr lang="cs-CZ" sz="2400" b="1" dirty="0">
                <a:solidFill>
                  <a:srgbClr val="333399"/>
                </a:solidFill>
              </a:rPr>
              <a:t> </a:t>
            </a:r>
          </a:p>
          <a:p>
            <a:pPr lvl="1"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Střední stav (1. 7. 2022): </a:t>
            </a:r>
            <a:r>
              <a:rPr lang="cs-CZ" sz="2400" b="1" dirty="0">
                <a:solidFill>
                  <a:srgbClr val="333399"/>
                </a:solidFill>
              </a:rPr>
              <a:t>10 759 525</a:t>
            </a:r>
          </a:p>
          <a:p>
            <a:pPr lvl="1"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Koncový stav (31. 12. 2022): </a:t>
            </a:r>
            <a:r>
              <a:rPr lang="cs-CZ" sz="2400" b="1" dirty="0">
                <a:solidFill>
                  <a:srgbClr val="333399"/>
                </a:solidFill>
              </a:rPr>
              <a:t>10 827 529</a:t>
            </a:r>
          </a:p>
          <a:p>
            <a:pPr lvl="1"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800" b="1" cap="all" dirty="0">
                <a:solidFill>
                  <a:srgbClr val="333399"/>
                </a:solidFill>
                <a:cs typeface="Arial" panose="020B0604020202020204" pitchFamily="34" charset="0"/>
              </a:rPr>
              <a:t>Střední stav obyvatelstva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  <a:cs typeface="Arial" panose="020B0604020202020204" pitchFamily="34" charset="0"/>
              </a:rPr>
              <a:t>Výpočet relativních ukazatelů demografické statistiky.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  <a:cs typeface="Arial" panose="020B0604020202020204" pitchFamily="34" charset="0"/>
              </a:rPr>
              <a:t>Pokud je nějaký ukazatel udáván v přepočtu na 1 obyvatele nebo např. na 1000 obyvatel, při jeho výpočtu se má zásadně vycházet ze </a:t>
            </a:r>
            <a:r>
              <a:rPr lang="cs-CZ" sz="2400" b="1" dirty="0">
                <a:solidFill>
                  <a:srgbClr val="333399"/>
                </a:solidFill>
                <a:cs typeface="Arial" panose="020B0604020202020204" pitchFamily="34" charset="0"/>
              </a:rPr>
              <a:t>středního stavu</a:t>
            </a:r>
            <a:r>
              <a:rPr lang="cs-CZ" sz="2400" dirty="0">
                <a:solidFill>
                  <a:srgbClr val="333399"/>
                </a:solidFill>
                <a:cs typeface="Arial" panose="020B0604020202020204" pitchFamily="34" charset="0"/>
              </a:rPr>
              <a:t>. </a:t>
            </a:r>
            <a:endParaRPr lang="cs-CZ" sz="2400" b="1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  <a:cs typeface="Arial" panose="020B0604020202020204" pitchFamily="34" charset="0"/>
              </a:rPr>
              <a:t>Má vystihovat co nejpřesněji </a:t>
            </a:r>
            <a:r>
              <a:rPr lang="cs-CZ" sz="2400" b="1" dirty="0">
                <a:solidFill>
                  <a:srgbClr val="333399"/>
                </a:solidFill>
                <a:cs typeface="Arial" panose="020B0604020202020204" pitchFamily="34" charset="0"/>
              </a:rPr>
              <a:t>průměrný počet osob žijících v daném období</a:t>
            </a:r>
            <a:r>
              <a:rPr lang="cs-CZ" sz="2400" dirty="0">
                <a:solidFill>
                  <a:srgbClr val="333399"/>
                </a:solidFill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br>
              <a:rPr lang="cs-CZ" sz="2400" b="1" cap="all" dirty="0">
                <a:solidFill>
                  <a:srgbClr val="333399"/>
                </a:solidFill>
                <a:cs typeface="Arial" panose="020B0604020202020204" pitchFamily="34" charset="0"/>
              </a:rPr>
            </a:br>
            <a:endParaRPr lang="cs-CZ" altLang="cs-CZ" sz="2400" b="1" dirty="0">
              <a:solidFill>
                <a:srgbClr val="333399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F93F1B-8555-4F99-B181-F579ECFE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6" y="293581"/>
            <a:ext cx="9776381" cy="60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5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666875" y="657225"/>
          <a:ext cx="916305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683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62275" y="3664655"/>
            <a:ext cx="1137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ROZLOŽENÍ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66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obyvatelstva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Urbanizace</a:t>
            </a: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město x venkov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(věk, vzdělání, religiozita, vykonávané povolání …)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života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rozdíly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(rozdílné životní a sociální prostředí)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Ročně se stěhuje v rámci ČR asi 250 000 osob</a:t>
            </a:r>
          </a:p>
          <a:p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přesun mezi obcemi jednoho okresu</a:t>
            </a:r>
          </a:p>
          <a:p>
            <a:pPr marL="0" indent="0">
              <a:buNone/>
            </a:pP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13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804D98-56A6-4B2E-A9F0-2A3EE4E9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" y="0"/>
            <a:ext cx="9691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7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9A61CF1-64B0-46E7-ABF7-F0AC8F35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A6CDF3F-9B4C-47FA-A4E3-A6B43B3C6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49275"/>
            <a:ext cx="7696200" cy="792163"/>
          </a:xfrm>
        </p:spPr>
        <p:txBody>
          <a:bodyPr/>
          <a:lstStyle/>
          <a:p>
            <a:pPr algn="ctr" eaLnBrk="1" hangingPunct="1"/>
            <a:r>
              <a:rPr lang="cs-CZ" altLang="cs-CZ" sz="3200" b="1">
                <a:solidFill>
                  <a:srgbClr val="0000CC"/>
                </a:solidFill>
              </a:rPr>
              <a:t>Rutinní zdravotnická statistika</a:t>
            </a:r>
            <a:br>
              <a:rPr lang="cs-CZ" altLang="cs-CZ" sz="3200" b="1">
                <a:solidFill>
                  <a:srgbClr val="0000CC"/>
                </a:solidFill>
              </a:rPr>
            </a:br>
            <a:endParaRPr lang="cs-CZ" altLang="cs-CZ" sz="3100">
              <a:solidFill>
                <a:srgbClr val="0000CC"/>
              </a:solidFill>
            </a:endParaRPr>
          </a:p>
        </p:txBody>
      </p:sp>
      <p:sp>
        <p:nvSpPr>
          <p:cNvPr id="8195" name="Zástupný symbol pro obsah 1">
            <a:extLst>
              <a:ext uri="{FF2B5EF4-FFF2-40B4-BE49-F238E27FC236}">
                <a16:creationId xmlns:a16="http://schemas.microsoft.com/office/drawing/2014/main" id="{3D11B012-6366-480B-BEAC-A7116F2F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12875"/>
            <a:ext cx="10009188" cy="5545138"/>
          </a:xfrm>
        </p:spPr>
        <p:txBody>
          <a:bodyPr/>
          <a:lstStyle/>
          <a:p>
            <a:pPr marL="571500" indent="-571500" defTabSz="720000">
              <a:buClr>
                <a:srgbClr val="C00000"/>
              </a:buClr>
              <a:buSzPct val="100000"/>
              <a:buFont typeface="+mj-lt"/>
              <a:buAutoNum type="romanUcPeriod"/>
              <a:defRPr/>
            </a:pPr>
            <a:r>
              <a:rPr lang="cs-CZ" sz="2800" b="1" dirty="0">
                <a:solidFill>
                  <a:srgbClr val="0000CC"/>
                </a:solidFill>
              </a:rPr>
              <a:t>Zdravotnická statistika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ÚZIS a NZIS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Okruhy informací ve zdravotnické statistice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Dostupnost dat - publikace</a:t>
            </a:r>
          </a:p>
          <a:p>
            <a:pPr marL="800100" lvl="2" indent="0">
              <a:buClr>
                <a:srgbClr val="FF0000"/>
              </a:buClr>
              <a:buSzPct val="100000"/>
              <a:buFontTx/>
              <a:buNone/>
              <a:defRPr/>
            </a:pPr>
            <a:endParaRPr lang="cs-CZ" b="1" dirty="0"/>
          </a:p>
          <a:p>
            <a:pPr marL="571500" indent="-571500">
              <a:buClr>
                <a:srgbClr val="C00000"/>
              </a:buClr>
              <a:buSzPct val="100000"/>
              <a:buFont typeface="Arial Black" pitchFamily="34" charset="0"/>
              <a:buAutoNum type="romanUcPeriod"/>
              <a:defRPr/>
            </a:pPr>
            <a:r>
              <a:rPr lang="cs-CZ" sz="2800" b="1" dirty="0">
                <a:solidFill>
                  <a:srgbClr val="0000CC"/>
                </a:solidFill>
              </a:rPr>
              <a:t>Dílčí statistiky využívané ke studiu zdravotního stavu populace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Demografická statistika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Statistika nemocnosti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Statistika úmrtnosti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333625" y="3455105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896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charakteristiky obyvatelstva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479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Biologické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Sociálně právní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Socioekonomické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Kulturní znaky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96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9470"/>
            <a:ext cx="844550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struktura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Biologické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pohlaví, věk, </a:t>
            </a:r>
            <a:r>
              <a:rPr lang="cs-CZ" altLang="cs-CZ" b="1" dirty="0">
                <a:solidFill>
                  <a:srgbClr val="92D050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Sociálně právní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rodinný stav</a:t>
            </a:r>
            <a:endParaRPr lang="cs-CZ" altLang="cs-CZ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Socioekonomické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ekonomická aktivita, odvětví NH, povolání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Kulturní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vzdělání, národnost, náboženské vyznání</a:t>
            </a:r>
          </a:p>
          <a:p>
            <a:endParaRPr lang="cs-CZ" altLang="cs-CZ" sz="2800" dirty="0">
              <a:solidFill>
                <a:schemeClr val="accent2"/>
              </a:solidFill>
            </a:endParaRPr>
          </a:p>
        </p:txBody>
      </p:sp>
      <p:sp>
        <p:nvSpPr>
          <p:cNvPr id="29" name="Šipka ve tvaru U 28"/>
          <p:cNvSpPr/>
          <p:nvPr/>
        </p:nvSpPr>
        <p:spPr>
          <a:xfrm rot="5400000">
            <a:off x="6053389" y="1728303"/>
            <a:ext cx="839049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Šipka ve tvaru U 31"/>
          <p:cNvSpPr/>
          <p:nvPr/>
        </p:nvSpPr>
        <p:spPr>
          <a:xfrm rot="5400000" flipH="1">
            <a:off x="6440986" y="2702899"/>
            <a:ext cx="1949193" cy="993058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Šipka ve tvaru U 32"/>
          <p:cNvSpPr/>
          <p:nvPr/>
        </p:nvSpPr>
        <p:spPr>
          <a:xfrm rot="5400000" flipH="1">
            <a:off x="6903411" y="3185422"/>
            <a:ext cx="3112280" cy="1191097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Šipka ve tvaru U 33"/>
          <p:cNvSpPr/>
          <p:nvPr/>
        </p:nvSpPr>
        <p:spPr>
          <a:xfrm rot="5400000" flipH="1">
            <a:off x="6027296" y="2195905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Šipka ve tvaru U 28">
            <a:extLst>
              <a:ext uri="{FF2B5EF4-FFF2-40B4-BE49-F238E27FC236}">
                <a16:creationId xmlns:a16="http://schemas.microsoft.com/office/drawing/2014/main" id="{6AF3886A-F6C6-4977-857B-B12D1336BAC3}"/>
              </a:ext>
            </a:extLst>
          </p:cNvPr>
          <p:cNvSpPr/>
          <p:nvPr/>
        </p:nvSpPr>
        <p:spPr>
          <a:xfrm rot="5400000">
            <a:off x="6132469" y="2661911"/>
            <a:ext cx="1177085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Šipka ve tvaru U 28">
            <a:extLst>
              <a:ext uri="{FF2B5EF4-FFF2-40B4-BE49-F238E27FC236}">
                <a16:creationId xmlns:a16="http://schemas.microsoft.com/office/drawing/2014/main" id="{E70A59CA-34FA-40AB-9D48-FA7D1C0A4B41}"/>
              </a:ext>
            </a:extLst>
          </p:cNvPr>
          <p:cNvSpPr/>
          <p:nvPr/>
        </p:nvSpPr>
        <p:spPr>
          <a:xfrm rot="5400000">
            <a:off x="6069645" y="3053618"/>
            <a:ext cx="1949194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Šipka ve tvaru U 28">
            <a:extLst>
              <a:ext uri="{FF2B5EF4-FFF2-40B4-BE49-F238E27FC236}">
                <a16:creationId xmlns:a16="http://schemas.microsoft.com/office/drawing/2014/main" id="{50D7DFFC-2840-4F67-8373-D1AE4AA5811E}"/>
              </a:ext>
            </a:extLst>
          </p:cNvPr>
          <p:cNvSpPr/>
          <p:nvPr/>
        </p:nvSpPr>
        <p:spPr>
          <a:xfrm rot="5400000">
            <a:off x="6032742" y="3635162"/>
            <a:ext cx="3112281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Šipka ve tvaru U 33">
            <a:extLst>
              <a:ext uri="{FF2B5EF4-FFF2-40B4-BE49-F238E27FC236}">
                <a16:creationId xmlns:a16="http://schemas.microsoft.com/office/drawing/2014/main" id="{6E91B35D-7927-483B-A9E2-491905C72B54}"/>
              </a:ext>
            </a:extLst>
          </p:cNvPr>
          <p:cNvSpPr/>
          <p:nvPr/>
        </p:nvSpPr>
        <p:spPr>
          <a:xfrm rot="5400000" flipH="1">
            <a:off x="6039502" y="1859652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0" y="1730036"/>
            <a:ext cx="11093187" cy="4525963"/>
          </a:xfrm>
        </p:spPr>
        <p:txBody>
          <a:bodyPr/>
          <a:lstStyle/>
          <a:p>
            <a:pPr marL="514350" indent="-457200"/>
            <a:r>
              <a:rPr lang="cs-CZ" altLang="cs-CZ" b="1" dirty="0">
                <a:solidFill>
                  <a:srgbClr val="333399"/>
                </a:solidFill>
              </a:rPr>
              <a:t>Je dána 3 skutečnostmi: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Rodí se více chlapců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 err="1">
                <a:solidFill>
                  <a:srgbClr val="333399"/>
                </a:solidFill>
              </a:rPr>
              <a:t>Nadúmrtnost</a:t>
            </a:r>
            <a:r>
              <a:rPr lang="cs-CZ" altLang="cs-CZ" b="1" dirty="0">
                <a:solidFill>
                  <a:srgbClr val="333399"/>
                </a:solidFill>
              </a:rPr>
              <a:t> mužů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Rozdílná intenzita (pracovní) migrace mužů a žen</a:t>
            </a:r>
          </a:p>
          <a:p>
            <a:pPr marL="628650" indent="-571500"/>
            <a:endParaRPr lang="cs-CZ" altLang="cs-CZ" sz="3600" b="1" dirty="0">
              <a:solidFill>
                <a:srgbClr val="333399"/>
              </a:solidFill>
            </a:endParaRPr>
          </a:p>
          <a:p>
            <a:pPr marL="628650" indent="-571500"/>
            <a:r>
              <a:rPr lang="cs-CZ" altLang="cs-CZ" b="1" dirty="0">
                <a:solidFill>
                  <a:srgbClr val="333399"/>
                </a:solidFill>
              </a:rPr>
              <a:t>Ukazatele: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Ukazatel maskulinity/feminity (podíl mužů/žen)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Index maskulinity/feminity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56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1" y="1907018"/>
            <a:ext cx="8831766" cy="4525963"/>
          </a:xfrm>
        </p:spPr>
        <p:txBody>
          <a:bodyPr/>
          <a:lstStyle/>
          <a:p>
            <a:r>
              <a:rPr lang="cs-CZ" altLang="cs-CZ" sz="2800" dirty="0">
                <a:solidFill>
                  <a:schemeClr val="accent2"/>
                </a:solidFill>
              </a:rPr>
              <a:t>Ukazatel: </a:t>
            </a:r>
            <a:r>
              <a:rPr lang="cs-CZ" altLang="cs-CZ" sz="2800" b="1" dirty="0">
                <a:solidFill>
                  <a:schemeClr val="accent2"/>
                </a:solidFill>
              </a:rPr>
              <a:t>index maskulinity</a:t>
            </a:r>
          </a:p>
          <a:p>
            <a:pPr lvl="1"/>
            <a:r>
              <a:rPr lang="cs-CZ" altLang="cs-CZ" sz="2400" dirty="0">
                <a:solidFill>
                  <a:schemeClr val="accent2"/>
                </a:solidFill>
              </a:rPr>
              <a:t>Počet mužů na 100 žen</a:t>
            </a:r>
          </a:p>
          <a:p>
            <a:r>
              <a:rPr lang="cs-CZ" altLang="cs-CZ" sz="2800" b="1" dirty="0">
                <a:solidFill>
                  <a:schemeClr val="accent2"/>
                </a:solidFill>
              </a:rPr>
              <a:t>Celá populace: </a:t>
            </a:r>
            <a:r>
              <a:rPr lang="cs-CZ" altLang="cs-CZ" dirty="0">
                <a:solidFill>
                  <a:schemeClr val="accent2"/>
                </a:solidFill>
              </a:rPr>
              <a:t>97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Při narození: </a:t>
            </a:r>
            <a:r>
              <a:rPr lang="cs-CZ" altLang="cs-CZ" dirty="0">
                <a:solidFill>
                  <a:schemeClr val="accent2"/>
                </a:solidFill>
              </a:rPr>
              <a:t>cca 105 chlapců na 100 děvčat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0-14 let: </a:t>
            </a:r>
            <a:r>
              <a:rPr lang="cs-CZ" altLang="cs-CZ" dirty="0">
                <a:solidFill>
                  <a:schemeClr val="accent2"/>
                </a:solidFill>
              </a:rPr>
              <a:t>105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15-64 let: </a:t>
            </a:r>
            <a:r>
              <a:rPr lang="cs-CZ" altLang="cs-CZ" dirty="0">
                <a:solidFill>
                  <a:schemeClr val="accent2"/>
                </a:solidFill>
              </a:rPr>
              <a:t>103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65+: </a:t>
            </a:r>
            <a:r>
              <a:rPr lang="cs-CZ" altLang="cs-CZ" dirty="0">
                <a:solidFill>
                  <a:schemeClr val="accent2"/>
                </a:solidFill>
              </a:rPr>
              <a:t>71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95+: </a:t>
            </a:r>
            <a:r>
              <a:rPr lang="cs-CZ" altLang="cs-CZ" dirty="0">
                <a:solidFill>
                  <a:schemeClr val="accent2"/>
                </a:solidFill>
              </a:rPr>
              <a:t>27 mužů na 100 žen</a:t>
            </a:r>
          </a:p>
          <a:p>
            <a:pPr marL="57150" indent="0">
              <a:buNone/>
            </a:pPr>
            <a:endParaRPr lang="cs-CZ" altLang="cs-CZ" sz="2800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3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38EA921-1A01-4229-86FE-98892290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77850"/>
            <a:ext cx="90805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</a:t>
            </a:r>
            <a:r>
              <a:rPr lang="cs-CZ" b="1" cap="all" dirty="0" err="1">
                <a:solidFill>
                  <a:schemeClr val="accent2"/>
                </a:solidFill>
              </a:rPr>
              <a:t>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věku:</a:t>
            </a:r>
            <a:br>
              <a:rPr lang="cs-CZ" altLang="cs-CZ" sz="3200" b="1" dirty="0">
                <a:solidFill>
                  <a:srgbClr val="00B050"/>
                </a:solidFill>
              </a:rPr>
            </a:b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43011" name="Zástupný symbol pro obsah 6">
            <a:extLst>
              <a:ext uri="{FF2B5EF4-FFF2-40B4-BE49-F238E27FC236}">
                <a16:creationId xmlns:a16="http://schemas.microsoft.com/office/drawing/2014/main" id="{6B1B636E-1183-4789-BD1C-96C6EF5D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063" y="3197225"/>
            <a:ext cx="5583237" cy="2859088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Věk. skupiny dle </a:t>
            </a:r>
            <a:r>
              <a:rPr lang="cs-CZ" altLang="cs-CZ" sz="2800" b="1" u="sng" dirty="0" err="1">
                <a:solidFill>
                  <a:srgbClr val="333399"/>
                </a:solidFill>
              </a:rPr>
              <a:t>ekon</a:t>
            </a:r>
            <a:r>
              <a:rPr lang="cs-CZ" altLang="cs-CZ" sz="2800" b="1" u="sng" dirty="0">
                <a:solidFill>
                  <a:srgbClr val="333399"/>
                </a:solidFill>
              </a:rPr>
              <a:t>. aktivity</a:t>
            </a:r>
          </a:p>
          <a:p>
            <a:pPr marL="57150" indent="0">
              <a:buFontTx/>
              <a:buNone/>
              <a:defRPr/>
            </a:pPr>
            <a:endParaRPr lang="cs-CZ" altLang="cs-CZ" sz="2800" b="1" dirty="0">
              <a:solidFill>
                <a:srgbClr val="333399"/>
              </a:solidFill>
            </a:endParaRPr>
          </a:p>
          <a:p>
            <a:pPr marL="514350" indent="-457200"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0 -14 let: 14 %</a:t>
            </a:r>
          </a:p>
          <a:p>
            <a:pPr marL="514350" indent="-457200"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15 – 64 let: 65 %</a:t>
            </a:r>
          </a:p>
          <a:p>
            <a:pPr marL="514350" indent="-457200"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65 let a více: 20 %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078E715B-DB8D-4250-AB72-FB2CB9F765D7}"/>
              </a:ext>
            </a:extLst>
          </p:cNvPr>
          <p:cNvSpPr txBox="1">
            <a:spLocks/>
          </p:cNvSpPr>
          <p:nvPr/>
        </p:nvSpPr>
        <p:spPr bwMode="auto">
          <a:xfrm>
            <a:off x="698500" y="3197225"/>
            <a:ext cx="4984750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  <a:defRPr/>
            </a:pPr>
            <a:r>
              <a:rPr lang="cs-CZ" altLang="cs-CZ" sz="2800" b="1" kern="0" dirty="0">
                <a:solidFill>
                  <a:srgbClr val="333399"/>
                </a:solidFill>
              </a:rPr>
              <a:t>Věk. skupiny </a:t>
            </a:r>
            <a:r>
              <a:rPr lang="cs-CZ" altLang="cs-CZ" sz="2800" b="1" u="sng" kern="0" dirty="0">
                <a:solidFill>
                  <a:srgbClr val="333399"/>
                </a:solidFill>
              </a:rPr>
              <a:t>dle plodnosti</a:t>
            </a:r>
          </a:p>
          <a:p>
            <a:pPr marL="57150" indent="0">
              <a:buFontTx/>
              <a:buNone/>
              <a:defRPr/>
            </a:pPr>
            <a:endParaRPr lang="cs-CZ" altLang="cs-CZ" sz="2800" b="1" kern="0" dirty="0">
              <a:solidFill>
                <a:srgbClr val="333399"/>
              </a:solidFill>
            </a:endParaRPr>
          </a:p>
          <a:p>
            <a:pPr marL="514350" indent="-457200">
              <a:defRPr/>
            </a:pPr>
            <a:r>
              <a:rPr lang="cs-CZ" altLang="cs-CZ" sz="2800" b="1" kern="0" dirty="0">
                <a:solidFill>
                  <a:srgbClr val="333399"/>
                </a:solidFill>
              </a:rPr>
              <a:t>0 -14 let: 16 %</a:t>
            </a:r>
          </a:p>
          <a:p>
            <a:pPr marL="514350" indent="-457200">
              <a:defRPr/>
            </a:pPr>
            <a:r>
              <a:rPr lang="cs-CZ" altLang="cs-CZ" sz="2800" b="1" kern="0" dirty="0">
                <a:solidFill>
                  <a:srgbClr val="333399"/>
                </a:solidFill>
              </a:rPr>
              <a:t>15 – 49 let: 46 %</a:t>
            </a:r>
          </a:p>
          <a:p>
            <a:pPr marL="514350" indent="-457200">
              <a:defRPr/>
            </a:pPr>
            <a:r>
              <a:rPr lang="cs-CZ" altLang="cs-CZ" sz="2800" b="1" kern="0" dirty="0">
                <a:solidFill>
                  <a:srgbClr val="333399"/>
                </a:solidFill>
              </a:rPr>
              <a:t>50 let a více: 38 %</a:t>
            </a:r>
          </a:p>
        </p:txBody>
      </p:sp>
      <p:sp>
        <p:nvSpPr>
          <p:cNvPr id="102405" name="TextovéPole 2">
            <a:extLst>
              <a:ext uri="{FF2B5EF4-FFF2-40B4-BE49-F238E27FC236}">
                <a16:creationId xmlns:a16="http://schemas.microsoft.com/office/drawing/2014/main" id="{312A7CAC-5ABB-4DDE-BE3B-F0C88B0D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935163"/>
            <a:ext cx="11139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800" b="1">
                <a:solidFill>
                  <a:srgbClr val="333399"/>
                </a:solidFill>
              </a:rPr>
              <a:t>1leté, 5leté či 10leté věkové skupiny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972800" cy="975186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</a:t>
            </a: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199" y="1713469"/>
            <a:ext cx="9065741" cy="470852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cap="all" dirty="0">
                <a:solidFill>
                  <a:srgbClr val="C00000"/>
                </a:solidFill>
              </a:rPr>
              <a:t>Typy věkových pyramid (</a:t>
            </a:r>
            <a:r>
              <a:rPr lang="cs-CZ" b="1" dirty="0">
                <a:solidFill>
                  <a:srgbClr val="C00000"/>
                </a:solidFill>
              </a:rPr>
              <a:t>dle </a:t>
            </a:r>
            <a:r>
              <a:rPr lang="cs-CZ" b="1" dirty="0" err="1">
                <a:solidFill>
                  <a:srgbClr val="C00000"/>
                </a:solidFill>
              </a:rPr>
              <a:t>Sundbärga</a:t>
            </a:r>
            <a:r>
              <a:rPr lang="cs-CZ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0694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44996" y="2545492"/>
            <a:ext cx="24795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reprodukční složka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3524" y="2526386"/>
            <a:ext cx="24219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postreprodukční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složka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48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 rot="16200000">
            <a:off x="-4601497" y="677529"/>
            <a:ext cx="10972800" cy="975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 BIOLOGICKÉ ZNAKY</a:t>
            </a:r>
            <a:b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Struktura z hlediska pohlaví a věku</a:t>
            </a:r>
            <a:b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4266" y="888123"/>
            <a:ext cx="36100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VĚKOVÁ PYRAMIDA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Odráží demografický vývoj v minulosti.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ČR je typický nerovnoměrný vývoj, tj. střídání slabých a silných populačních ročníků.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Výrazně se změní směrem k regresivnímu typu.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CB7009-5E0A-4CC6-ACC3-792AF732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030" y="209954"/>
            <a:ext cx="6804474" cy="64415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D587B3-60A8-4E2A-9015-9297C5BD5B94}"/>
              </a:ext>
            </a:extLst>
          </p:cNvPr>
          <p:cNvSpPr txBox="1"/>
          <p:nvPr/>
        </p:nvSpPr>
        <p:spPr>
          <a:xfrm>
            <a:off x="6027595" y="6463380"/>
            <a:ext cx="189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hlinkClick r:id="rId5"/>
              </a:rPr>
              <a:t>projekce</a:t>
            </a:r>
            <a:endParaRPr lang="cs-CZ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70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SOCIÁLNĚ PRÁVNÍ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Rodinný stav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818967"/>
            <a:ext cx="10972800" cy="46211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V ČR osoby žijící v </a:t>
            </a:r>
            <a:r>
              <a:rPr lang="cs-CZ" sz="2800" b="1" dirty="0">
                <a:solidFill>
                  <a:srgbClr val="333399"/>
                </a:solidFill>
              </a:rPr>
              <a:t>manželství</a:t>
            </a:r>
            <a:r>
              <a:rPr lang="cs-CZ" sz="2800" dirty="0">
                <a:solidFill>
                  <a:srgbClr val="333399"/>
                </a:solidFill>
              </a:rPr>
              <a:t> mají </a:t>
            </a:r>
            <a:r>
              <a:rPr lang="cs-CZ" sz="2800" b="1" dirty="0">
                <a:solidFill>
                  <a:srgbClr val="333399"/>
                </a:solidFill>
              </a:rPr>
              <a:t>nejnižší úroveň úmrtnosti</a:t>
            </a:r>
            <a:r>
              <a:rPr lang="cs-CZ" sz="2800" dirty="0">
                <a:solidFill>
                  <a:srgbClr val="333399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mužů je výraznější diferenciace úmrtnosti podle rodinného stavu než u žen.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ovdovělých mužů i žen je nižší úroveň úmrtnosti oproti svobodným.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rozvedených žen je nižší úroveň úmrtnosti oproti svobodným, ale u rozvedených mužů je oproti svobodným o něco vyšší.</a:t>
            </a:r>
          </a:p>
          <a:p>
            <a:pPr marL="0" indent="0" algn="r">
              <a:buNone/>
            </a:pPr>
            <a:endParaRPr lang="cs-CZ" sz="2000" i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4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D486D2-E490-454F-AD31-774FD47F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5" y="1371600"/>
            <a:ext cx="11794423" cy="41427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9D3D9DE-CD17-4FB3-834F-5ACBEFB6139F}"/>
              </a:ext>
            </a:extLst>
          </p:cNvPr>
          <p:cNvSpPr/>
          <p:nvPr/>
        </p:nvSpPr>
        <p:spPr>
          <a:xfrm>
            <a:off x="6096000" y="3429000"/>
            <a:ext cx="827314" cy="10590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1523F1-3D7C-4DFA-8C6B-1A0E76C6EC0F}"/>
              </a:ext>
            </a:extLst>
          </p:cNvPr>
          <p:cNvSpPr/>
          <p:nvPr/>
        </p:nvSpPr>
        <p:spPr>
          <a:xfrm>
            <a:off x="10897906" y="3427632"/>
            <a:ext cx="853440" cy="1057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57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45A722C-C002-4CF1-921C-033DC0BF3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620713"/>
            <a:ext cx="76962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b="1" cap="all" dirty="0">
                <a:solidFill>
                  <a:srgbClr val="0000CC"/>
                </a:solidFill>
              </a:rPr>
              <a:t>Rutinní statistiky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16062E9-39E5-4D6A-ABF6-12C0EDD982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1225" y="1628775"/>
            <a:ext cx="10536238" cy="4824413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odvětvové rutinní statistiky </a:t>
            </a:r>
            <a:r>
              <a:rPr lang="cs-CZ" dirty="0">
                <a:hlinkClick r:id="rId4"/>
              </a:rPr>
              <a:t>www.czso.cz</a:t>
            </a:r>
            <a:endParaRPr lang="cs-CZ" dirty="0"/>
          </a:p>
          <a:p>
            <a:pPr lvl="1" eaLnBrk="1" hangingPunct="1">
              <a:buClr>
                <a:schemeClr val="hlink"/>
              </a:buClr>
              <a:defRPr/>
            </a:pPr>
            <a:r>
              <a:rPr lang="cs-CZ" dirty="0">
                <a:hlinkClick r:id="rId5"/>
              </a:rPr>
              <a:t>Statistická ročenka ČR</a:t>
            </a: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b="1" dirty="0"/>
              <a:t>systematicky a pravidelně </a:t>
            </a:r>
            <a:r>
              <a:rPr lang="cs-CZ" dirty="0"/>
              <a:t>sbíraná data</a:t>
            </a:r>
          </a:p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soubory </a:t>
            </a:r>
            <a:r>
              <a:rPr lang="cs-CZ" b="1" dirty="0"/>
              <a:t>uspořádaných </a:t>
            </a:r>
            <a:r>
              <a:rPr lang="cs-CZ" b="1" dirty="0">
                <a:solidFill>
                  <a:srgbClr val="FF0000"/>
                </a:solidFill>
              </a:rPr>
              <a:t>dat</a:t>
            </a:r>
            <a:r>
              <a:rPr lang="cs-CZ" dirty="0"/>
              <a:t> a </a:t>
            </a:r>
            <a:r>
              <a:rPr lang="cs-CZ" b="1" dirty="0">
                <a:solidFill>
                  <a:srgbClr val="FF0000"/>
                </a:solidFill>
              </a:rPr>
              <a:t>ukazatelů</a:t>
            </a:r>
          </a:p>
          <a:p>
            <a:pPr eaLnBrk="1" hangingPunct="1">
              <a:buClr>
                <a:schemeClr val="hlink"/>
              </a:buCl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90" y="178261"/>
            <a:ext cx="10282948" cy="629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510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154762-3093-4DDA-A445-83655A59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1" y="51768"/>
            <a:ext cx="9105900" cy="68062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59F38C7-76C9-46C7-965A-33343693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995" y="799803"/>
            <a:ext cx="9713178" cy="46389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B4A249-A3A9-42D2-BBF3-D18353E24378}"/>
              </a:ext>
            </a:extLst>
          </p:cNvPr>
          <p:cNvSpPr txBox="1"/>
          <p:nvPr/>
        </p:nvSpPr>
        <p:spPr>
          <a:xfrm>
            <a:off x="4752975" y="123455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67BD9D-C41C-4D72-9128-EFB39A4576B4}"/>
              </a:ext>
            </a:extLst>
          </p:cNvPr>
          <p:cNvSpPr txBox="1"/>
          <p:nvPr/>
        </p:nvSpPr>
        <p:spPr>
          <a:xfrm>
            <a:off x="4752975" y="1234559"/>
            <a:ext cx="80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615699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SOCIOEKONOMICKÉ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Příjem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831005"/>
            <a:ext cx="10763209" cy="4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161" y="1750142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11908" y="1646339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50655" y="1527997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98462" y="1631800"/>
            <a:ext cx="1046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900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860A58-3502-4B48-AFE3-B1C1A3AC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7565D4-CD70-4F89-BF97-BB0E48FF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57" y="1469056"/>
            <a:ext cx="11948543" cy="45259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F57ADA-B56D-44A6-8DAF-BE28C9B8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582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683521"/>
            <a:ext cx="11321263" cy="42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5471" y="5850194"/>
            <a:ext cx="11602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808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59203" y="3944525"/>
            <a:ext cx="679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PROCESY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571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98716" y="86050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>
                <a:solidFill>
                  <a:schemeClr val="accent2"/>
                </a:solidFill>
              </a:rPr>
              <a:t>1. Ukončená těhotenství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1198716" y="1744916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Úmrtnost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1198716" y="2629331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3. reprodukce</a:t>
            </a:r>
            <a:b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1108100" y="3575353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4. SŇATEČNOST</a:t>
            </a:r>
            <a:b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 bwMode="auto">
          <a:xfrm>
            <a:off x="1153408" y="4262790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5. ROZVODOVOST</a:t>
            </a:r>
          </a:p>
        </p:txBody>
      </p:sp>
      <p:sp>
        <p:nvSpPr>
          <p:cNvPr id="9" name="Nadpis 3"/>
          <p:cNvSpPr txBox="1">
            <a:spLocks/>
          </p:cNvSpPr>
          <p:nvPr/>
        </p:nvSpPr>
        <p:spPr bwMode="auto">
          <a:xfrm>
            <a:off x="1108100" y="5208812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6. MIGRACE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07180" y="3398039"/>
            <a:ext cx="10829413" cy="2352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408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o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7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910" y="439738"/>
            <a:ext cx="946109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rgbClr val="333399"/>
                </a:solidFill>
              </a:rPr>
              <a:t>1.</a:t>
            </a:r>
            <a:r>
              <a:rPr lang="cs-CZ" b="1" cap="all" dirty="0">
                <a:solidFill>
                  <a:schemeClr val="accent2"/>
                </a:solidFill>
              </a:rPr>
              <a:t> Ukončená těhotenství</a:t>
            </a:r>
            <a:br>
              <a:rPr lang="cs-CZ" b="1" cap="all" dirty="0">
                <a:solidFill>
                  <a:srgbClr val="000066"/>
                </a:solidFill>
              </a:rPr>
            </a:br>
            <a:endParaRPr lang="cs-CZ" b="1" cap="all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910" y="1766530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PORODNOST (natalita)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			</a:t>
            </a:r>
            <a:r>
              <a:rPr lang="cs-CZ" sz="2800" b="1" dirty="0">
                <a:solidFill>
                  <a:schemeClr val="accent2"/>
                </a:solidFill>
              </a:rPr>
              <a:t>schopnost rozmnožovat se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PLODNOST (fertilita)</a:t>
            </a: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POTRATOVOST</a:t>
            </a:r>
          </a:p>
          <a:p>
            <a:pPr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074606" y="2286000"/>
            <a:ext cx="1474839" cy="35887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074606" y="2723535"/>
            <a:ext cx="1474839" cy="23597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5357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0101" y="29235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045" y="1563152"/>
            <a:ext cx="10717980" cy="43100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Spolu s úmrtností představují 2 základní složky přirozené reprodukce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  <a:p>
            <a:pPr marL="0" indent="0">
              <a:buNone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rgbClr val="00B050"/>
                </a:solidFill>
              </a:rPr>
              <a:t>Hrubá míra porodnosti (živorodost) </a:t>
            </a:r>
            <a:r>
              <a:rPr lang="cs-CZ" b="1" dirty="0">
                <a:solidFill>
                  <a:schemeClr val="accent2"/>
                </a:solidFill>
              </a:rPr>
              <a:t>= počet živě narozených na 1000 obyvatel </a:t>
            </a:r>
            <a:r>
              <a:rPr lang="cs-CZ" b="1" dirty="0" err="1">
                <a:solidFill>
                  <a:schemeClr val="accent2"/>
                </a:solidFill>
              </a:rPr>
              <a:t>stř</a:t>
            </a:r>
            <a:r>
              <a:rPr lang="cs-CZ" b="1" dirty="0">
                <a:solidFill>
                  <a:schemeClr val="accent2"/>
                </a:solidFill>
              </a:rPr>
              <a:t>. stavu: </a:t>
            </a:r>
            <a:r>
              <a:rPr lang="cs-CZ" b="1" dirty="0">
                <a:solidFill>
                  <a:srgbClr val="00B050"/>
                </a:solidFill>
              </a:rPr>
              <a:t>9,4 </a:t>
            </a:r>
            <a:r>
              <a:rPr lang="cs-CZ" b="1" dirty="0">
                <a:solidFill>
                  <a:schemeClr val="accent2"/>
                </a:solidFill>
              </a:rPr>
              <a:t>             (v r. 2022: 101 299 živě narozených)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9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3312" y="1618987"/>
            <a:ext cx="10972800" cy="4525963"/>
          </a:xfrm>
        </p:spPr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00B050"/>
                </a:solidFill>
              </a:rPr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Průměrný počet dětí na 1 ženu ve fertilním věku              (15-49 let) v daném roce </a:t>
            </a:r>
            <a:r>
              <a:rPr lang="cs-CZ" dirty="0">
                <a:solidFill>
                  <a:schemeClr val="accent2"/>
                </a:solidFill>
              </a:rPr>
              <a:t>(za </a:t>
            </a:r>
            <a:r>
              <a:rPr lang="cs-CZ" dirty="0" err="1">
                <a:solidFill>
                  <a:schemeClr val="accent2"/>
                </a:solidFill>
              </a:rPr>
              <a:t>předpokl</a:t>
            </a:r>
            <a:r>
              <a:rPr lang="cs-CZ" dirty="0">
                <a:solidFill>
                  <a:schemeClr val="accent2"/>
                </a:solidFill>
              </a:rPr>
              <a:t>., že by se neměnila specifická intenzita porodnosti)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úroveň: 2,1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 roce 2022: 1,6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Výhled: pokles a následná stabilizace na úrovni 1,5 – 1,7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726768" y="47598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Plodnost (fertilita)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770354A-B455-4CAA-A259-BCB49B396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725488"/>
            <a:ext cx="11207750" cy="9350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cap="all" dirty="0">
                <a:solidFill>
                  <a:srgbClr val="0000CC"/>
                </a:solidFill>
              </a:rPr>
              <a:t>ukazatele v rutinních statistikách</a:t>
            </a:r>
            <a:br>
              <a:rPr lang="cs-CZ" sz="3000" dirty="0">
                <a:solidFill>
                  <a:srgbClr val="0000CC"/>
                </a:solidFill>
              </a:rPr>
            </a:br>
            <a:r>
              <a:rPr lang="cs-CZ" sz="300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9D5D6BA-4B1D-408B-BF05-27AA396BE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125" y="1565275"/>
            <a:ext cx="10191750" cy="573246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800" b="1" dirty="0"/>
              <a:t>Absolutní čísla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b="1" dirty="0"/>
              <a:t>Rozsah</a:t>
            </a:r>
            <a:r>
              <a:rPr lang="cs-CZ" sz="2400" dirty="0"/>
              <a:t> </a:t>
            </a:r>
            <a:r>
              <a:rPr lang="cs-CZ" sz="2400" b="1" dirty="0"/>
              <a:t>problému</a:t>
            </a:r>
            <a:r>
              <a:rPr lang="cs-CZ" sz="2400" dirty="0"/>
              <a:t> v populaci, v prostoru a čase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dirty="0"/>
              <a:t>Plánování a řízení zdravotnických služeb</a:t>
            </a:r>
          </a:p>
          <a:p>
            <a:pPr lvl="1" eaLnBrk="1" hangingPunct="1">
              <a:defRPr/>
            </a:pPr>
            <a:endParaRPr lang="cs-CZ" dirty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b="1" dirty="0"/>
              <a:t>Relativní čísla (ukazatele frekvence a struktury, indexy)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dirty="0"/>
              <a:t>Výstižnější </a:t>
            </a:r>
            <a:r>
              <a:rPr lang="cs-CZ" sz="2400" b="1" dirty="0"/>
              <a:t>popis</a:t>
            </a:r>
            <a:r>
              <a:rPr lang="cs-CZ" sz="2400" dirty="0"/>
              <a:t> 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dirty="0"/>
              <a:t>Orientační </a:t>
            </a:r>
            <a:r>
              <a:rPr lang="cs-CZ" sz="2400" b="1" dirty="0"/>
              <a:t>srovnání</a:t>
            </a:r>
            <a:r>
              <a:rPr lang="cs-CZ" sz="2400" dirty="0"/>
              <a:t> (x </a:t>
            </a:r>
            <a:r>
              <a:rPr lang="cs-CZ" sz="2400" cap="all" dirty="0"/>
              <a:t>standardizace</a:t>
            </a:r>
            <a:r>
              <a:rPr lang="cs-CZ" sz="2400" dirty="0"/>
              <a:t>)</a:t>
            </a:r>
          </a:p>
          <a:p>
            <a:pPr marL="457200" lvl="1" indent="0" eaLnBrk="1" hangingPunct="1">
              <a:buClr>
                <a:srgbClr val="3D3DF5"/>
              </a:buClr>
              <a:buFontTx/>
              <a:buNone/>
              <a:defRPr/>
            </a:pPr>
            <a:endParaRPr lang="cs-CZ" sz="2400" dirty="0"/>
          </a:p>
          <a:p>
            <a:pPr marL="514350" indent="-457200"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cs-CZ" sz="2800" b="1" dirty="0"/>
              <a:t>Složitější ukazatele</a:t>
            </a:r>
            <a:endParaRPr lang="cs-CZ" sz="2800" dirty="0"/>
          </a:p>
          <a:p>
            <a:pPr marL="914400" lvl="1" indent="-457200" eaLnBrk="1" hangingPunct="1">
              <a:buClr>
                <a:srgbClr val="3D3DF5"/>
              </a:buClr>
              <a:defRPr/>
            </a:pPr>
            <a:r>
              <a:rPr lang="cs-CZ" sz="2400" dirty="0"/>
              <a:t>Berou v potaz více údajů, matematické modely (SDŽ jako ukazatel úmrtnostních tabulek)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6674"/>
          <a:ext cx="9925050" cy="6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167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F44731-E6F5-4538-B8D8-BFD121A1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5" y="509954"/>
            <a:ext cx="10958577" cy="55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67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687439" y="284182"/>
            <a:ext cx="8331200" cy="1143000"/>
          </a:xfrm>
        </p:spPr>
        <p:txBody>
          <a:bodyPr/>
          <a:lstStyle/>
          <a:p>
            <a:pPr algn="l">
              <a:defRPr/>
            </a:pPr>
            <a:br>
              <a:rPr lang="cs-CZ" b="1" cap="all" dirty="0">
                <a:solidFill>
                  <a:srgbClr val="000066"/>
                </a:solidFill>
              </a:rPr>
            </a:br>
            <a:r>
              <a:rPr lang="cs-CZ" b="1" dirty="0">
                <a:solidFill>
                  <a:srgbClr val="00B050"/>
                </a:solidFill>
              </a:rPr>
              <a:t>Potratovost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4923" y="1617662"/>
            <a:ext cx="1041236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Dělení potratů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(27 598 v r. 2022)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Potraty samovolné (spontánní)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asi 40 % z úhrnu všech potratů.</a:t>
            </a: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Umělé přerušení těhotenství (interrupce)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– jejich počet se pohybuje okolo 56 % ze všech potratů a dělí se podle délky těhotenství ženy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 (miniinterrupce, interrupce) </a:t>
            </a:r>
            <a:r>
              <a:rPr lang="cs-CZ" altLang="cs-CZ" sz="1600" dirty="0">
                <a:solidFill>
                  <a:srgbClr val="333399"/>
                </a:solidFill>
                <a:latin typeface="Arial Unicode MS" panose="020B0604020202020204" pitchFamily="34" charset="-128"/>
              </a:rPr>
              <a:t>(15 984 v r. 2020 bez MDT)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Ostatní potraty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př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žena si ho přivodila sa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ma, příp. provedený nedovoleně jinou osobou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Mimoděložního těhotenství</a:t>
            </a: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43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8B9F77-7189-4388-A8FA-71173686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53" y="254977"/>
            <a:ext cx="8459877" cy="60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0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324" y="68826"/>
            <a:ext cx="9231620" cy="130769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chemeClr val="accent6"/>
                </a:solidFill>
              </a:rPr>
              <a:t>Vývoj obecných měr potratovosti</a:t>
            </a:r>
          </a:p>
        </p:txBody>
      </p:sp>
      <p:sp>
        <p:nvSpPr>
          <p:cNvPr id="583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b="1">
              <a:solidFill>
                <a:srgbClr val="000066"/>
              </a:solidFill>
            </a:endParaRPr>
          </a:p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67" y="1222496"/>
            <a:ext cx="8469630" cy="52813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132120-F887-4033-B9CF-C4CACCFB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085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712620"/>
              </p:ext>
            </p:extLst>
          </p:nvPr>
        </p:nvGraphicFramePr>
        <p:xfrm>
          <a:off x="543698" y="247136"/>
          <a:ext cx="10911016" cy="606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3708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0" y="846138"/>
            <a:ext cx="7963664" cy="5673673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1957" y="151071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Vývoj užívání antikoncepce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99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Úmrtnost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8" y="1582994"/>
            <a:ext cx="11026877" cy="5442155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Úmrtnost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charakterizuje </a:t>
            </a:r>
            <a:r>
              <a:rPr lang="cs-CZ" altLang="cs-CZ" b="1" dirty="0">
                <a:solidFill>
                  <a:srgbClr val="00B050"/>
                </a:solidFill>
              </a:rPr>
              <a:t>proces vymírání </a:t>
            </a:r>
            <a:r>
              <a:rPr lang="cs-CZ" altLang="cs-CZ" dirty="0">
                <a:solidFill>
                  <a:schemeClr val="accent2"/>
                </a:solidFill>
              </a:rPr>
              <a:t>sledované populace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intenzita umírání se mění v závislosti na věku a pohlaví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souvisí s nemocností, s kvalitou životních podmínek, životního stylu a životního prostředí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147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834523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ÚMRTNOST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9" y="1402080"/>
            <a:ext cx="10371496" cy="338375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Ukazatele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Hrubá míra úmrtnosti (v r. 2022: </a:t>
            </a:r>
            <a:r>
              <a:rPr lang="cs-CZ" b="1" dirty="0">
                <a:solidFill>
                  <a:srgbClr val="00B050"/>
                </a:solidFill>
              </a:rPr>
              <a:t>11,4</a:t>
            </a:r>
            <a:r>
              <a:rPr lang="cs-CZ" b="1" dirty="0">
                <a:solidFill>
                  <a:schemeClr val="accent2"/>
                </a:solidFill>
              </a:rPr>
              <a:t> = 120 219 zemřelých)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Specifická úmrtnost podle věku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kolem porodu (kojenecká, časná, novorozenecká ….)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podle příčiny smrti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Smrtnost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SDŽ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001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2909" y="4102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3. reprodukce</a:t>
            </a:r>
          </a:p>
        </p:txBody>
      </p:sp>
      <p:sp>
        <p:nvSpPr>
          <p:cNvPr id="62467" name="Zástupný symbol pro obsah 1"/>
          <p:cNvSpPr>
            <a:spLocks noGrp="1"/>
          </p:cNvSpPr>
          <p:nvPr>
            <p:ph idx="1"/>
          </p:nvPr>
        </p:nvSpPr>
        <p:spPr>
          <a:xfrm>
            <a:off x="1208513" y="1756386"/>
            <a:ext cx="9591032" cy="4691373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Ukazatele: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Přirozený přírůstek/úbytek </a:t>
            </a:r>
            <a:r>
              <a:rPr lang="cs-CZ" altLang="cs-CZ" sz="2400" dirty="0">
                <a:solidFill>
                  <a:schemeClr val="accent2"/>
                </a:solidFill>
              </a:rPr>
              <a:t>(v r. 2021: - 28 098)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Přírůstek/úbytek stěhováním </a:t>
            </a:r>
            <a:r>
              <a:rPr lang="cs-CZ" altLang="cs-CZ" sz="2400" dirty="0">
                <a:solidFill>
                  <a:schemeClr val="accent2"/>
                </a:solidFill>
              </a:rPr>
              <a:t>(v r. 2021: + 49 969)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Celkový přírůstek/úbytek </a:t>
            </a:r>
            <a:r>
              <a:rPr lang="cs-CZ" altLang="cs-CZ" sz="2400" dirty="0">
                <a:solidFill>
                  <a:schemeClr val="accent2"/>
                </a:solidFill>
              </a:rPr>
              <a:t>(v r. 2021: + 21 781)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Čistá míra reprodukce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Hrubá míra reprodukce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3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C6A0506-5FAD-407D-B34F-7FC67341A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66738"/>
            <a:ext cx="8567738" cy="790575"/>
          </a:xfrm>
        </p:spPr>
        <p:txBody>
          <a:bodyPr/>
          <a:lstStyle/>
          <a:p>
            <a:pPr eaLnBrk="1" hangingPunct="1"/>
            <a:r>
              <a:rPr lang="cs-CZ" altLang="cs-CZ" sz="3100">
                <a:solidFill>
                  <a:srgbClr val="0000CC"/>
                </a:solidFill>
              </a:rPr>
              <a:t>ÚZIS a NZIS</a:t>
            </a:r>
            <a:br>
              <a:rPr lang="cs-CZ" altLang="cs-CZ" sz="3100">
                <a:solidFill>
                  <a:srgbClr val="0000CC"/>
                </a:solidFill>
              </a:rPr>
            </a:br>
            <a:r>
              <a:rPr lang="cs-CZ" altLang="cs-CZ" sz="3100">
                <a:solidFill>
                  <a:srgbClr val="0000CC"/>
                </a:solidFill>
              </a:rPr>
              <a:t>	</a:t>
            </a:r>
            <a:endParaRPr lang="cs-CZ" altLang="cs-CZ" sz="2200">
              <a:solidFill>
                <a:srgbClr val="0000CC"/>
              </a:solidFill>
            </a:endParaRP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18597790-6373-4109-98E7-7659E0423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1357313"/>
            <a:ext cx="9793287" cy="538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Ústav zdravotnických informací a statistiky</a:t>
            </a:r>
            <a:endParaRPr lang="cs-CZ" sz="2800" b="1" dirty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100" dirty="0"/>
              <a:t>Ministerstvo  zdravotnictví ČR  </a:t>
            </a:r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>
                <a:hlinkClick r:id="rId3"/>
              </a:rPr>
              <a:t>www.uzis.cz</a:t>
            </a:r>
            <a:r>
              <a:rPr lang="cs-CZ" sz="2400" dirty="0"/>
              <a:t> </a:t>
            </a:r>
            <a:endParaRPr lang="cs-CZ" sz="2100" dirty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www.nczisk.sk</a:t>
            </a:r>
            <a:endParaRPr lang="cs-CZ" sz="2400" b="1" dirty="0">
              <a:solidFill>
                <a:schemeClr val="bg2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None/>
              <a:defRPr/>
            </a:pPr>
            <a:endParaRPr lang="cs-CZ" sz="2600" b="1" dirty="0">
              <a:solidFill>
                <a:srgbClr val="0000CC"/>
              </a:solidFill>
            </a:endParaRPr>
          </a:p>
          <a:p>
            <a:pPr marL="457200"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Národní zdravotnický informační systém</a:t>
            </a:r>
          </a:p>
          <a:p>
            <a:pPr marL="857250"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000" dirty="0"/>
              <a:t>sběr a zpracování zdravotnických 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vedení zdravotních registrů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poskytování 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využívání informací</a:t>
            </a:r>
            <a:endParaRPr lang="cs-CZ" dirty="0"/>
          </a:p>
        </p:txBody>
      </p:sp>
      <p:sp>
        <p:nvSpPr>
          <p:cNvPr id="54276" name="Obdélník 1">
            <a:extLst>
              <a:ext uri="{FF2B5EF4-FFF2-40B4-BE49-F238E27FC236}">
                <a16:creationId xmlns:a16="http://schemas.microsoft.com/office/drawing/2014/main" id="{2EC085EE-0009-4435-AED7-4F3F8279D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141663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51A74E-CD3F-44B8-B1A9-39CC100BD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28375"/>
            <a:ext cx="10349547" cy="6703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476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migrační saldo nelze příliš prognózovat, kolísá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Zřejmě zásadně neovlivní ani velikost ani věkovou strukturu české populace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nemají vyšší porodnost než česká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04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2BC5BC-7961-4D24-A54E-D88FAAC5C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95" y="463462"/>
            <a:ext cx="10467150" cy="598744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14050CE-739D-407C-AA19-5E25D3AC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extLst>
      <p:ext uri="{BB962C8B-B14F-4D97-AF65-F5344CB8AC3E}">
        <p14:creationId xmlns:p14="http://schemas.microsoft.com/office/powerpoint/2010/main" val="37616424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30400" y="2720181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Sňatečnost a rozvodovost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73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0872429" y="626143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57F896-324E-4DFF-AF40-71F238E8232C}"/>
              </a:ext>
            </a:extLst>
          </p:cNvPr>
          <p:cNvSpPr txBox="1"/>
          <p:nvPr/>
        </p:nvSpPr>
        <p:spPr>
          <a:xfrm>
            <a:off x="8671182" y="904775"/>
            <a:ext cx="3204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uzavřených sňatků od r. 2011 roste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2011: 45 137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2019: 54 870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46778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1980: 78 343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Rozvody: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 pol. 80. let do r. 2010 cca 30 000 rozvodů ročně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2019: 24 141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 21 107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02E8A7-0FE8-454F-ADD2-DB506FB4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1" y="347740"/>
            <a:ext cx="8567841" cy="6098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33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02B03A-964F-4C3B-ADA5-601888A38571}"/>
              </a:ext>
            </a:extLst>
          </p:cNvPr>
          <p:cNvSpPr txBox="1"/>
          <p:nvPr/>
        </p:nvSpPr>
        <p:spPr>
          <a:xfrm>
            <a:off x="9124027" y="1632428"/>
            <a:ext cx="169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 48,5 %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1E343A2-40DA-4E75-97D6-7C932F9C5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362" y="371475"/>
            <a:ext cx="9439275" cy="6115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55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B691DC8-1C61-45CE-8C49-ED09BF489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362" y="371475"/>
            <a:ext cx="9439275" cy="6115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891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97318B-C4C0-4C9E-A1FC-56ECF8CD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13" y="-143336"/>
            <a:ext cx="9135209" cy="7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48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ROZVODOVOST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881" y="171141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V ČR tradičně vysoká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nízká religiozita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vysoká zaměstnanost žen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378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323E8-5AFC-4263-BE6D-39D21DB4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333399"/>
                </a:solidFill>
                <a:latin typeface="Arial Black" panose="020B0A04020102020204" pitchFamily="34" charset="0"/>
              </a:rPr>
              <a:t>Co umět z druhé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C5BB9-A30B-4761-B294-A1B38BA0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3976"/>
            <a:ext cx="10972800" cy="4525963"/>
          </a:xfrm>
        </p:spPr>
        <p:txBody>
          <a:bodyPr/>
          <a:lstStyle/>
          <a:p>
            <a:r>
              <a:rPr lang="cs-CZ" sz="2400" dirty="0">
                <a:solidFill>
                  <a:schemeClr val="accent2"/>
                </a:solidFill>
              </a:rPr>
              <a:t>Co je to demografie a čím se zabývá  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Význam demografie pro studium zdravotního stavu a pro systém péče o zdraví a zdravotnický systém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Dělení demografické statistiky – demografická statika a demografická dynamika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Typy demografických znaků (biologické, sociokulturní …)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Základní demografické procesy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Hodnoty ukazatelů: počet obyvatel v ČR, hrubá míra porodnosti, hrubá míra úmrtnosti, kojenecká úmrtnost.</a:t>
            </a:r>
          </a:p>
        </p:txBody>
      </p:sp>
    </p:spTree>
    <p:extLst>
      <p:ext uri="{BB962C8B-B14F-4D97-AF65-F5344CB8AC3E}">
        <p14:creationId xmlns:p14="http://schemas.microsoft.com/office/powerpoint/2010/main" val="105437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FCA9B3-C575-49FD-95C1-41A7287C0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10080625" cy="1008063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  <a:defRPr/>
            </a:pPr>
            <a:r>
              <a:rPr lang="cs-CZ" sz="3600" cap="all" dirty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B79E078-49DF-46CF-A7F2-58DBD4A6D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688" y="2133600"/>
            <a:ext cx="7696200" cy="4895850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6BF7E987-8A52-4CC5-BED6-A0C859C5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28A1B42A-0FDC-4CDE-B71F-9EF2DE5A7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333375"/>
            <a:ext cx="8058150" cy="1143000"/>
          </a:xfrm>
        </p:spPr>
        <p:txBody>
          <a:bodyPr/>
          <a:lstStyle/>
          <a:p>
            <a:pPr eaLnBrk="1" hangingPunct="1"/>
            <a:br>
              <a:rPr lang="cs-CZ" altLang="cs-CZ" dirty="0"/>
            </a:br>
            <a:r>
              <a:rPr lang="cs-CZ" altLang="cs-CZ" sz="3000" dirty="0">
                <a:solidFill>
                  <a:srgbClr val="0000CC"/>
                </a:solidFill>
                <a:hlinkClick r:id="rId3"/>
              </a:rPr>
              <a:t>NZIS: Registry a informační systémy</a:t>
            </a:r>
            <a:endParaRPr lang="cs-CZ" altLang="cs-CZ" sz="3000" dirty="0">
              <a:solidFill>
                <a:srgbClr val="0000CC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645772-9E3B-42FE-9FDA-FD2030F4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05000"/>
            <a:ext cx="10261600" cy="46926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Zdroje dat:	ČSÚ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ÚZIS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SZÚ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ČSSZ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NCONZO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MŠMT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MPSV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MF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ZP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56324" name="Oválný popisek 3">
            <a:extLst>
              <a:ext uri="{FF2B5EF4-FFF2-40B4-BE49-F238E27FC236}">
                <a16:creationId xmlns:a16="http://schemas.microsoft.com/office/drawing/2014/main" id="{740A4FFC-7310-4B59-BA5E-C7F05225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4581525"/>
            <a:ext cx="914400" cy="61277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5" name="Obláček 5">
            <a:extLst>
              <a:ext uri="{FF2B5EF4-FFF2-40B4-BE49-F238E27FC236}">
                <a16:creationId xmlns:a16="http://schemas.microsoft.com/office/drawing/2014/main" id="{6F93256C-3DB6-4158-A27F-566BD73D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4221163"/>
            <a:ext cx="914400" cy="828675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6" name="Obdélník 3">
            <a:extLst>
              <a:ext uri="{FF2B5EF4-FFF2-40B4-BE49-F238E27FC236}">
                <a16:creationId xmlns:a16="http://schemas.microsoft.com/office/drawing/2014/main" id="{072F911B-E130-49A0-99B0-64932C87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1916113"/>
            <a:ext cx="444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1868B570-0814-4408-A1CD-BB42B3F9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6" y="123459"/>
            <a:ext cx="11125445" cy="863600"/>
          </a:xfrm>
        </p:spPr>
        <p:txBody>
          <a:bodyPr/>
          <a:lstStyle/>
          <a:p>
            <a:pPr>
              <a:defRPr/>
            </a:pPr>
            <a:r>
              <a:rPr lang="cs-CZ" sz="3200" cap="all" dirty="0">
                <a:solidFill>
                  <a:srgbClr val="0000CC"/>
                </a:solidFill>
              </a:rPr>
              <a:t>Publikace údajů ze zdravot. statistiky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D40220F-F0B9-4BCB-858A-7AE8A6D0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16" y="1088659"/>
            <a:ext cx="10668244" cy="5976937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92D050"/>
                </a:solidFill>
                <a:latin typeface="+mj-lt"/>
                <a:hlinkClick r:id="rId3"/>
              </a:rPr>
              <a:t>Zdravotnická ročenka ČR</a:t>
            </a:r>
            <a:endParaRPr lang="cs-CZ" sz="2400" dirty="0">
              <a:solidFill>
                <a:srgbClr val="92D050"/>
              </a:solidFill>
              <a:latin typeface="+mj-lt"/>
            </a:endParaRP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Souhrnná publikace, obsahuje 7 kapitol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Vychází každoročně od r. 1960 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Od r. 2006 ročenky pro jednotlivé kraje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Později </a:t>
            </a:r>
            <a:r>
              <a:rPr lang="cs-CZ" sz="2400" dirty="0">
                <a:solidFill>
                  <a:srgbClr val="FF0000"/>
                </a:solidFill>
                <a:latin typeface="+mj-lt"/>
                <a:hlinkClick r:id="rId4"/>
              </a:rPr>
              <a:t>„Regionální zpravodajství NZIS“. </a:t>
            </a:r>
            <a:endParaRPr lang="cs-CZ" sz="2400" dirty="0">
              <a:solidFill>
                <a:srgbClr val="FF0000"/>
              </a:solidFill>
              <a:latin typeface="+mj-lt"/>
            </a:endParaRPr>
          </a:p>
          <a:p>
            <a:pPr marL="457200" lvl="1" indent="0">
              <a:spcAft>
                <a:spcPts val="1200"/>
              </a:spcAft>
              <a:buClr>
                <a:schemeClr val="tx2"/>
              </a:buClr>
              <a:buNone/>
              <a:defRPr/>
            </a:pPr>
            <a:endParaRPr lang="cs-CZ" sz="2400" dirty="0"/>
          </a:p>
          <a:p>
            <a:pPr marL="0" indent="0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+mj-lt"/>
                <a:hlinkClick r:id="rId5"/>
              </a:rPr>
              <a:t>Zdravotnická statistika</a:t>
            </a:r>
            <a:endParaRPr lang="cs-CZ" sz="2400" b="1" dirty="0">
              <a:latin typeface="+mj-lt"/>
            </a:endParaRPr>
          </a:p>
          <a:p>
            <a:pPr marL="742950" lvl="2" indent="-342900">
              <a:spcAft>
                <a:spcPts val="1200"/>
              </a:spcAft>
              <a:buClr>
                <a:schemeClr val="tx2"/>
              </a:buClr>
              <a:defRPr/>
            </a:pPr>
            <a:r>
              <a:rPr lang="cs-CZ" sz="2400" dirty="0"/>
              <a:t>monotematické publikace (např.: Zemřelí, Narození a zemřelí do 1 roku, Péče o nemocné cukrovkou, Potraty, Infekční nemoci, Hospitalizovaní).</a:t>
            </a:r>
          </a:p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Databáze</a:t>
            </a: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cs-CZ" sz="2400" b="1" dirty="0">
                <a:hlinkClick r:id="rId6"/>
              </a:rPr>
              <a:t>WHO</a:t>
            </a:r>
            <a:r>
              <a:rPr lang="cs-CZ" sz="2400" b="1" dirty="0"/>
              <a:t>, </a:t>
            </a:r>
            <a:r>
              <a:rPr lang="cs-CZ" sz="2400" b="1" dirty="0">
                <a:hlinkClick r:id="rId7"/>
              </a:rPr>
              <a:t>Eurostat</a:t>
            </a:r>
            <a:r>
              <a:rPr lang="cs-CZ" sz="2400" b="1" dirty="0"/>
              <a:t>, </a:t>
            </a:r>
            <a:r>
              <a:rPr lang="cs-CZ" sz="2400" b="1" dirty="0">
                <a:hlinkClick r:id="rId8"/>
              </a:rPr>
              <a:t>OECD</a:t>
            </a:r>
            <a:r>
              <a:rPr lang="cs-CZ" sz="2400" b="1" dirty="0"/>
              <a:t>, </a:t>
            </a:r>
            <a:r>
              <a:rPr lang="cs-CZ" sz="2400" b="1" dirty="0">
                <a:hlinkClick r:id="rId9"/>
              </a:rPr>
              <a:t>World Bank</a:t>
            </a:r>
            <a:r>
              <a:rPr lang="cs-CZ" sz="2400" b="1" dirty="0"/>
              <a:t>, </a:t>
            </a:r>
            <a:r>
              <a:rPr lang="cs-CZ" sz="2400" b="1" dirty="0">
                <a:hlinkClick r:id="rId10"/>
              </a:rPr>
              <a:t>OSN</a:t>
            </a:r>
            <a:endParaRPr lang="cs-CZ" sz="2400" b="1" dirty="0"/>
          </a:p>
          <a:p>
            <a:pPr lvl="1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cs-CZ" sz="1900" b="1" dirty="0"/>
          </a:p>
        </p:txBody>
      </p:sp>
      <p:pic>
        <p:nvPicPr>
          <p:cNvPr id="4" name="Grafický objekt 3" descr="Obrys plačícího obličeje se souvislou výplní">
            <a:extLst>
              <a:ext uri="{FF2B5EF4-FFF2-40B4-BE49-F238E27FC236}">
                <a16:creationId xmlns:a16="http://schemas.microsoft.com/office/drawing/2014/main" id="{C4F2390F-B91C-4B1D-9C58-22819EE6E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1246" y="3516923"/>
            <a:ext cx="659424" cy="6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4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976027d-1be1-47a8-bf3d-1af5aa680887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3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4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10799</TotalTime>
  <Words>1842</Words>
  <Application>Microsoft Office PowerPoint</Application>
  <PresentationFormat>Širokoúhlá obrazovka</PresentationFormat>
  <Paragraphs>386</Paragraphs>
  <Slides>69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69</vt:i4>
      </vt:variant>
    </vt:vector>
  </HeadingPairs>
  <TitlesOfParts>
    <vt:vector size="87" baseType="lpstr">
      <vt:lpstr>Arial</vt:lpstr>
      <vt:lpstr>Arial Black</vt:lpstr>
      <vt:lpstr>Arial CE</vt:lpstr>
      <vt:lpstr>Arial Unicode MS</vt:lpstr>
      <vt:lpstr>Calibri</vt:lpstr>
      <vt:lpstr>Calibri Light</vt:lpstr>
      <vt:lpstr>Garamond</vt:lpstr>
      <vt:lpstr>Rod</vt:lpstr>
      <vt:lpstr>Times New Roman</vt:lpstr>
      <vt:lpstr>Wingdings</vt:lpstr>
      <vt:lpstr>Studio</vt:lpstr>
      <vt:lpstr>3_Studio</vt:lpstr>
      <vt:lpstr>5_Studio</vt:lpstr>
      <vt:lpstr>1_Výchozí návrh</vt:lpstr>
      <vt:lpstr>Motiv Office</vt:lpstr>
      <vt:lpstr>7_Výchozí návrh</vt:lpstr>
      <vt:lpstr>1_Studio</vt:lpstr>
      <vt:lpstr>8_Výchozí návrh</vt:lpstr>
      <vt:lpstr>       </vt:lpstr>
      <vt:lpstr>Hodnocení zdravotního stavu OBYVATELSTVA</vt:lpstr>
      <vt:lpstr>Rutinní zdravotnická statistika </vt:lpstr>
      <vt:lpstr>Rutinní statistiky</vt:lpstr>
      <vt:lpstr>ukazatele v rutinních statistikách    </vt:lpstr>
      <vt:lpstr>ÚZIS a NZIS  </vt:lpstr>
      <vt:lpstr>Rutinní zdravotnická statistika</vt:lpstr>
      <vt:lpstr> NZIS: Registry a informační systémy</vt:lpstr>
      <vt:lpstr>Publikace údajů ze zdravot. statistiky</vt:lpstr>
      <vt:lpstr>Dílčí Statistiky využívané ke studiu zdravotního stavu populace</vt:lpstr>
      <vt:lpstr>Ukazatele pro hodnocení    zdravotního stavu</vt:lpstr>
      <vt:lpstr>      </vt:lpstr>
      <vt:lpstr>Demografie, zdraví populace a péče o zdraví</vt:lpstr>
      <vt:lpstr>Prezentace aplikace PowerPoint</vt:lpstr>
      <vt:lpstr>Prezentace aplikace PowerPoint</vt:lpstr>
      <vt:lpstr>Prezentace aplikace PowerPoint</vt:lpstr>
      <vt:lpstr>    Základní zdroje demografických dat   základní metody zjišťování demografických jevů</vt:lpstr>
      <vt:lpstr>Kde hledat demografické informace?</vt:lpstr>
      <vt:lpstr>Prezentace aplikace PowerPoint</vt:lpstr>
      <vt:lpstr>Prezentace aplikace PowerPoint</vt:lpstr>
      <vt:lpstr>Prezentace aplikace PowerPoint</vt:lpstr>
      <vt:lpstr>Prezentace aplikace PowerPoint</vt:lpstr>
      <vt:lpstr>Počet obyvatelstva </vt:lpstr>
      <vt:lpstr>Prezentace aplikace PowerPoint</vt:lpstr>
      <vt:lpstr>Prezentace aplikace PowerPoint</vt:lpstr>
      <vt:lpstr>Prezentace aplikace PowerPoint</vt:lpstr>
      <vt:lpstr>Rozložení obyvatelstva</vt:lpstr>
      <vt:lpstr>Prezentace aplikace PowerPoint</vt:lpstr>
      <vt:lpstr>Prezentace aplikace PowerPoint</vt:lpstr>
      <vt:lpstr>Prezentace aplikace PowerPoint</vt:lpstr>
      <vt:lpstr>Základní charakteristiky obyvatelstva</vt:lpstr>
      <vt:lpstr>struktura obyvatelstva </vt:lpstr>
      <vt:lpstr>1. BIOLOGICKÉ ZNAKY Struktura z hlediska pohlaví: </vt:lpstr>
      <vt:lpstr>1. BIOLOGICKÉ ZNAKY Struktura z hlediska pohlaví: </vt:lpstr>
      <vt:lpstr>1. BIOLOGICKÉ ZNAkY Struktura z hlediska věku: </vt:lpstr>
      <vt:lpstr>1. BIOLOGICKÉ ZNAKY Struktura z hlediska věku</vt:lpstr>
      <vt:lpstr>Prezentace aplikace PowerPoint</vt:lpstr>
      <vt:lpstr>SOCIÁLNĚ PRÁVNÍ ZNAKY Rodinný stav</vt:lpstr>
      <vt:lpstr>Prezentace aplikace PowerPoint</vt:lpstr>
      <vt:lpstr>Prezentace aplikace PowerPoint</vt:lpstr>
      <vt:lpstr>Prezentace aplikace PowerPoint</vt:lpstr>
      <vt:lpstr>SOCIOEKONOMICKÉ ZNAKY Příjem</vt:lpstr>
      <vt:lpstr>KULTURNÍ ZNAKY Vzdělání</vt:lpstr>
      <vt:lpstr>KULTURNÍ ZNAKY Vzdělání</vt:lpstr>
      <vt:lpstr>Prezentace aplikace PowerPoint</vt:lpstr>
      <vt:lpstr>1. Ukončená těhotenství </vt:lpstr>
      <vt:lpstr>1. Ukončená těhotenství </vt:lpstr>
      <vt:lpstr>Porodnost (natalita)</vt:lpstr>
      <vt:lpstr>Prezentace aplikace PowerPoint</vt:lpstr>
      <vt:lpstr>Prezentace aplikace PowerPoint</vt:lpstr>
      <vt:lpstr>Prezentace aplikace PowerPoint</vt:lpstr>
      <vt:lpstr> Potratovost</vt:lpstr>
      <vt:lpstr>Prezentace aplikace PowerPoint</vt:lpstr>
      <vt:lpstr>Vývoj obecných měr potratovosti</vt:lpstr>
      <vt:lpstr>Prezentace aplikace PowerPoint</vt:lpstr>
      <vt:lpstr>Vývoj užívání antikoncepce</vt:lpstr>
      <vt:lpstr>2. Úmrtnost </vt:lpstr>
      <vt:lpstr>2. ÚMRTNOST </vt:lpstr>
      <vt:lpstr>3. reprodukce</vt:lpstr>
      <vt:lpstr>Prezentace aplikace PowerPoint</vt:lpstr>
      <vt:lpstr>MIGRACE</vt:lpstr>
      <vt:lpstr>Prezentace aplikace PowerPoint</vt:lpstr>
      <vt:lpstr>Sňatečnost a rozvodovost</vt:lpstr>
      <vt:lpstr>Prezentace aplikace PowerPoint</vt:lpstr>
      <vt:lpstr>Prezentace aplikace PowerPoint</vt:lpstr>
      <vt:lpstr>Prezentace aplikace PowerPoint</vt:lpstr>
      <vt:lpstr>Prezentace aplikace PowerPoint</vt:lpstr>
      <vt:lpstr>ROZVODOVOST</vt:lpstr>
      <vt:lpstr>Co umět z druhé přednášky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405</cp:revision>
  <cp:lastPrinted>2016-09-08T11:20:44Z</cp:lastPrinted>
  <dcterms:created xsi:type="dcterms:W3CDTF">2003-06-08T08:18:20Z</dcterms:created>
  <dcterms:modified xsi:type="dcterms:W3CDTF">2024-02-29T16:39:45Z</dcterms:modified>
</cp:coreProperties>
</file>