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2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3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5" r:id="rId2"/>
    <p:sldMasterId id="2147485787" r:id="rId3"/>
    <p:sldMasterId id="2147485855" r:id="rId4"/>
    <p:sldMasterId id="2147485870" r:id="rId5"/>
    <p:sldMasterId id="2147485885" r:id="rId6"/>
  </p:sldMasterIdLst>
  <p:notesMasterIdLst>
    <p:notesMasterId r:id="rId68"/>
  </p:notesMasterIdLst>
  <p:handoutMasterIdLst>
    <p:handoutMasterId r:id="rId69"/>
  </p:handoutMasterIdLst>
  <p:sldIdLst>
    <p:sldId id="886" r:id="rId7"/>
    <p:sldId id="916" r:id="rId8"/>
    <p:sldId id="932" r:id="rId9"/>
    <p:sldId id="933" r:id="rId10"/>
    <p:sldId id="893" r:id="rId11"/>
    <p:sldId id="894" r:id="rId12"/>
    <p:sldId id="895" r:id="rId13"/>
    <p:sldId id="985" r:id="rId14"/>
    <p:sldId id="896" r:id="rId15"/>
    <p:sldId id="897" r:id="rId16"/>
    <p:sldId id="898" r:id="rId17"/>
    <p:sldId id="936" r:id="rId18"/>
    <p:sldId id="908" r:id="rId19"/>
    <p:sldId id="909" r:id="rId20"/>
    <p:sldId id="1110" r:id="rId21"/>
    <p:sldId id="937" r:id="rId22"/>
    <p:sldId id="920" r:id="rId23"/>
    <p:sldId id="921" r:id="rId24"/>
    <p:sldId id="922" r:id="rId25"/>
    <p:sldId id="923" r:id="rId26"/>
    <p:sldId id="924" r:id="rId27"/>
    <p:sldId id="938" r:id="rId28"/>
    <p:sldId id="926" r:id="rId29"/>
    <p:sldId id="940" r:id="rId30"/>
    <p:sldId id="928" r:id="rId31"/>
    <p:sldId id="629" r:id="rId32"/>
    <p:sldId id="617" r:id="rId33"/>
    <p:sldId id="592" r:id="rId34"/>
    <p:sldId id="645" r:id="rId35"/>
    <p:sldId id="619" r:id="rId36"/>
    <p:sldId id="331" r:id="rId37"/>
    <p:sldId id="484" r:id="rId38"/>
    <p:sldId id="559" r:id="rId39"/>
    <p:sldId id="545" r:id="rId40"/>
    <p:sldId id="1002" r:id="rId41"/>
    <p:sldId id="337" r:id="rId42"/>
    <p:sldId id="942" r:id="rId43"/>
    <p:sldId id="986" r:id="rId44"/>
    <p:sldId id="334" r:id="rId45"/>
    <p:sldId id="362" r:id="rId46"/>
    <p:sldId id="987" r:id="rId47"/>
    <p:sldId id="1010" r:id="rId48"/>
    <p:sldId id="975" r:id="rId49"/>
    <p:sldId id="1006" r:id="rId50"/>
    <p:sldId id="1007" r:id="rId51"/>
    <p:sldId id="1008" r:id="rId52"/>
    <p:sldId id="338" r:id="rId53"/>
    <p:sldId id="1001" r:id="rId54"/>
    <p:sldId id="997" r:id="rId55"/>
    <p:sldId id="1049" r:id="rId56"/>
    <p:sldId id="981" r:id="rId57"/>
    <p:sldId id="1051" r:id="rId58"/>
    <p:sldId id="1003" r:id="rId59"/>
    <p:sldId id="994" r:id="rId60"/>
    <p:sldId id="995" r:id="rId61"/>
    <p:sldId id="490" r:id="rId62"/>
    <p:sldId id="644" r:id="rId63"/>
    <p:sldId id="996" r:id="rId64"/>
    <p:sldId id="384" r:id="rId65"/>
    <p:sldId id="339" r:id="rId66"/>
    <p:sldId id="636" r:id="rId67"/>
  </p:sldIdLst>
  <p:sldSz cx="12192000" cy="6858000"/>
  <p:notesSz cx="6735763" cy="9869488"/>
  <p:custDataLst>
    <p:tags r:id="rId70"/>
  </p:custDataLst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0">
          <p15:clr>
            <a:srgbClr val="A4A3A4"/>
          </p15:clr>
        </p15:guide>
        <p15:guide id="2" pos="20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00CC"/>
    <a:srgbClr val="EF8F01"/>
    <a:srgbClr val="3333FF"/>
    <a:srgbClr val="97B5EB"/>
    <a:srgbClr val="E1E8F1"/>
    <a:srgbClr val="ADC5EF"/>
    <a:srgbClr val="2455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64" autoAdjust="0"/>
    <p:restoredTop sz="86858" autoAdjust="0"/>
  </p:normalViewPr>
  <p:slideViewPr>
    <p:cSldViewPr snapToGrid="0">
      <p:cViewPr varScale="1">
        <p:scale>
          <a:sx n="109" d="100"/>
          <a:sy n="109" d="100"/>
        </p:scale>
        <p:origin x="432" y="78"/>
      </p:cViewPr>
      <p:guideLst>
        <p:guide orient="horz" pos="2840"/>
        <p:guide pos="20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12414"/>
    </p:cViewPr>
  </p:sorterViewPr>
  <p:notesViewPr>
    <p:cSldViewPr snapToGrid="0">
      <p:cViewPr varScale="1">
        <p:scale>
          <a:sx n="91" d="100"/>
          <a:sy n="91" d="100"/>
        </p:scale>
        <p:origin x="3708" y="84"/>
      </p:cViewPr>
      <p:guideLst/>
    </p:cSldViewPr>
  </p:notesViewPr>
  <p:gridSpacing cx="360045" cy="36004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7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Se&#353;it1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st%20v%201.%20SEMIN&#193;&#344;.ppt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3200" b="1" dirty="0">
                <a:solidFill>
                  <a:srgbClr val="002060"/>
                </a:solidFill>
              </a:rPr>
              <a:t>Vývoj výskytu VVV</a:t>
            </a:r>
            <a:endParaRPr lang="en-US" sz="3200" b="1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4102024375665912E-2"/>
          <c:y val="0.17840414995295401"/>
          <c:w val="0.8676305189574075"/>
          <c:h val="0.65147774908479017"/>
        </c:manualLayout>
      </c:layout>
      <c:lineChart>
        <c:grouping val="stacked"/>
        <c:varyColors val="0"/>
        <c:ser>
          <c:idx val="2"/>
          <c:order val="2"/>
          <c:tx>
            <c:v>Index s pevným základem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List1!$A$1:$A$4</c:f>
              <c:numCache>
                <c:formatCode>General</c:formatCode>
                <c:ptCount val="4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</c:numCache>
            </c:numRef>
          </c:cat>
          <c:val>
            <c:numRef>
              <c:f>List1!$C$1:$C$4</c:f>
              <c:numCache>
                <c:formatCode>General</c:formatCode>
                <c:ptCount val="4"/>
                <c:pt idx="0">
                  <c:v>100</c:v>
                </c:pt>
                <c:pt idx="1">
                  <c:v>109.8</c:v>
                </c:pt>
                <c:pt idx="2">
                  <c:v>264</c:v>
                </c:pt>
                <c:pt idx="3">
                  <c:v>275.8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D1-47BA-99AB-16A43C4CFD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190240"/>
        <c:axId val="14518788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v>Roky</c:v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List1!$A$1:$A$4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1980</c:v>
                      </c:pt>
                      <c:pt idx="1">
                        <c:v>1990</c:v>
                      </c:pt>
                      <c:pt idx="2">
                        <c:v>2000</c:v>
                      </c:pt>
                      <c:pt idx="3">
                        <c:v>2010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List1!$A$1:$A$4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1980</c:v>
                      </c:pt>
                      <c:pt idx="1">
                        <c:v>1990</c:v>
                      </c:pt>
                      <c:pt idx="2">
                        <c:v>2000</c:v>
                      </c:pt>
                      <c:pt idx="3">
                        <c:v>2010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ECD1-47BA-99AB-16A43C4CFD3D}"/>
                  </c:ext>
                </c:extLst>
              </c15:ser>
            </c15:filteredLineSeries>
            <c15:filteredLineSeries>
              <c15:ser>
                <c:idx val="1"/>
                <c:order val="1"/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List1!$A$1:$A$4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1980</c:v>
                      </c:pt>
                      <c:pt idx="1">
                        <c:v>1990</c:v>
                      </c:pt>
                      <c:pt idx="2">
                        <c:v>2000</c:v>
                      </c:pt>
                      <c:pt idx="3">
                        <c:v>2010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List1!$B$1:$B$4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ECD1-47BA-99AB-16A43C4CFD3D}"/>
                  </c:ext>
                </c:extLst>
              </c15:ser>
            </c15:filteredLineSeries>
          </c:ext>
        </c:extLst>
      </c:lineChart>
      <c:catAx>
        <c:axId val="14519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5187888"/>
        <c:crossesAt val="0"/>
        <c:auto val="1"/>
        <c:lblAlgn val="ctr"/>
        <c:lblOffset val="100"/>
        <c:noMultiLvlLbl val="0"/>
      </c:catAx>
      <c:valAx>
        <c:axId val="145187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5190240"/>
        <c:crossesAt val="1"/>
        <c:crossBetween val="midCat"/>
        <c:majorUnit val="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>
                <a:solidFill>
                  <a:srgbClr val="002060"/>
                </a:solidFill>
              </a:rPr>
              <a:t>Vývoj</a:t>
            </a:r>
            <a:r>
              <a:rPr lang="cs-CZ" b="1" baseline="0">
                <a:solidFill>
                  <a:srgbClr val="002060"/>
                </a:solidFill>
              </a:rPr>
              <a:t> výskytu VVV</a:t>
            </a:r>
            <a:endParaRPr lang="cs-CZ" b="1">
              <a:solidFill>
                <a:srgbClr val="002060"/>
              </a:solidFill>
            </a:endParaRP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'[List v 1. SEMINÁŘ.pptx]List1'!$A$2:$A$4</c:f>
              <c:numCache>
                <c:formatCode>General</c:formatCode>
                <c:ptCount val="3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</c:numCache>
            </c:numRef>
          </c:xVal>
          <c:yVal>
            <c:numRef>
              <c:f>'[List v 1. SEMINÁŘ.pptx]List1'!$B$2:$B$4</c:f>
              <c:numCache>
                <c:formatCode>General</c:formatCode>
                <c:ptCount val="3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57B-439A-8D23-E03332295158}"/>
            </c:ext>
          </c:extLst>
        </c:ser>
        <c:ser>
          <c:idx val="1"/>
          <c:order val="1"/>
          <c:spPr>
            <a:ln w="19050">
              <a:noFill/>
            </a:ln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'[List v 1. SEMINÁŘ.pptx]List1'!$A$2:$A$4</c:f>
              <c:numCache>
                <c:formatCode>General</c:formatCode>
                <c:ptCount val="3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</c:numCache>
            </c:numRef>
          </c:xVal>
          <c:yVal>
            <c:numRef>
              <c:f>'[List v 1. SEMINÁŘ.pptx]List1'!$C$2:$C$4</c:f>
              <c:numCache>
                <c:formatCode>General</c:formatCode>
                <c:ptCount val="3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57B-439A-8D23-E03332295158}"/>
            </c:ext>
          </c:extLst>
        </c:ser>
        <c:ser>
          <c:idx val="2"/>
          <c:order val="2"/>
          <c:spPr>
            <a:ln w="19050">
              <a:noFill/>
            </a:ln>
          </c:spPr>
          <c:marker>
            <c:symbol val="circle"/>
            <c:size val="10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2-857B-439A-8D23-E03332295158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857B-439A-8D23-E03332295158}"/>
              </c:ext>
            </c:extLst>
          </c:dPt>
          <c:xVal>
            <c:numRef>
              <c:f>'[List v 1. SEMINÁŘ.pptx]List1'!$A$2:$A$4</c:f>
              <c:numCache>
                <c:formatCode>General</c:formatCode>
                <c:ptCount val="3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</c:numCache>
            </c:numRef>
          </c:xVal>
          <c:yVal>
            <c:numRef>
              <c:f>'[List v 1. SEMINÁŘ.pptx]List1'!$D$2:$D$4</c:f>
              <c:numCache>
                <c:formatCode>General</c:formatCode>
                <c:ptCount val="3"/>
                <c:pt idx="0">
                  <c:v>109.8</c:v>
                </c:pt>
                <c:pt idx="1">
                  <c:v>240.4</c:v>
                </c:pt>
                <c:pt idx="2">
                  <c:v>104.5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857B-439A-8D23-E033322951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6265936"/>
        <c:axId val="1"/>
      </c:scatterChart>
      <c:valAx>
        <c:axId val="856265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"/>
        <c:crosses val="autoZero"/>
        <c:crossBetween val="midCat"/>
      </c:val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56265936"/>
        <c:crosses val="autoZero"/>
        <c:crossBetween val="midCat"/>
        <c:majorUnit val="2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0.00936</cdr:x>
      <cdr:y>0.06098</cdr:y>
    </cdr:from>
    <cdr:to>
      <cdr:x>0.06549</cdr:x>
      <cdr:y>0.13415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72008" y="360040"/>
          <a:ext cx="4320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2000" dirty="0">
              <a:solidFill>
                <a:srgbClr val="002060"/>
              </a:solidFill>
            </a:rPr>
            <a:t>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79457C9C-6D4B-475C-8290-0F496232251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29A853D4-DD98-46DD-9D0F-AA55BB8E32C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3540" name="Rectangle 4">
            <a:extLst>
              <a:ext uri="{FF2B5EF4-FFF2-40B4-BE49-F238E27FC236}">
                <a16:creationId xmlns:a16="http://schemas.microsoft.com/office/drawing/2014/main" id="{3B4B68FB-1D8C-407A-BB24-60E35CE1AE6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3541" name="Rectangle 5">
            <a:extLst>
              <a:ext uri="{FF2B5EF4-FFF2-40B4-BE49-F238E27FC236}">
                <a16:creationId xmlns:a16="http://schemas.microsoft.com/office/drawing/2014/main" id="{AFDB6432-B7A9-4520-B5C2-C4427657849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291FAAD-6744-4118-A5BB-D15BC46C92C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42D1876-E10F-4234-8DC6-C9A86EA5AE6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F29E64C9-F536-437D-A915-A6F59E948E1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7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E206236C-A93B-492C-9117-D5037B684E1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8" y="739775"/>
            <a:ext cx="658018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06642291-6B5F-46A8-8915-5BFEE108BDF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F574C5AE-78E2-46E1-B8FE-F1AB1487FBE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78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640D582F-3B9B-47EF-9F98-D6E1022250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374188"/>
            <a:ext cx="29178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DFC605F-1E5F-43DA-AEDD-44275FCDDDB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>
            <a:extLst>
              <a:ext uri="{FF2B5EF4-FFF2-40B4-BE49-F238E27FC236}">
                <a16:creationId xmlns:a16="http://schemas.microsoft.com/office/drawing/2014/main" id="{B8938AED-AC4A-4FED-9C26-ACC16C60B2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Zástupný symbol pro poznámky 2">
            <a:extLst>
              <a:ext uri="{FF2B5EF4-FFF2-40B4-BE49-F238E27FC236}">
                <a16:creationId xmlns:a16="http://schemas.microsoft.com/office/drawing/2014/main" id="{5877435A-099B-4CDB-823D-0F18C7B7C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45060" name="Zástupný symbol pro číslo snímku 3">
            <a:extLst>
              <a:ext uri="{FF2B5EF4-FFF2-40B4-BE49-F238E27FC236}">
                <a16:creationId xmlns:a16="http://schemas.microsoft.com/office/drawing/2014/main" id="{3E6362B2-D45D-4FE1-8D99-4DDC41919F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4B61AA5D-738E-4D3C-B4C8-9A0C5D250619}" type="slidenum">
              <a:rPr lang="cs-CZ" altLang="cs-CZ" smtClean="0">
                <a:solidFill>
                  <a:srgbClr val="000000"/>
                </a:solidFill>
              </a:rPr>
              <a:pPr/>
              <a:t>1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Zástupný symbol pro obrázek snímku 1">
            <a:extLst>
              <a:ext uri="{FF2B5EF4-FFF2-40B4-BE49-F238E27FC236}">
                <a16:creationId xmlns:a16="http://schemas.microsoft.com/office/drawing/2014/main" id="{05D6603A-A61C-4179-A801-349D6CBF12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Zástupný symbol pro poznámky 2">
            <a:extLst>
              <a:ext uri="{FF2B5EF4-FFF2-40B4-BE49-F238E27FC236}">
                <a16:creationId xmlns:a16="http://schemas.microsoft.com/office/drawing/2014/main" id="{4C4D3AA4-8C25-40F0-9A82-3D2A64B8A7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40292" name="Zástupný symbol pro číslo snímku 3">
            <a:extLst>
              <a:ext uri="{FF2B5EF4-FFF2-40B4-BE49-F238E27FC236}">
                <a16:creationId xmlns:a16="http://schemas.microsoft.com/office/drawing/2014/main" id="{3800D29A-0413-4620-A34F-BE6D675D39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C9A97B43-18FC-476B-8BAB-F2B7EF70FE2A}" type="slidenum">
              <a:rPr lang="cs-CZ" altLang="cs-CZ" smtClean="0">
                <a:solidFill>
                  <a:srgbClr val="000000"/>
                </a:solidFill>
              </a:rPr>
              <a:pPr/>
              <a:t>20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Zástupný symbol pro obrázek snímku 1">
            <a:extLst>
              <a:ext uri="{FF2B5EF4-FFF2-40B4-BE49-F238E27FC236}">
                <a16:creationId xmlns:a16="http://schemas.microsoft.com/office/drawing/2014/main" id="{7C2B3DBF-998A-4B8B-93A4-730530676C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Zástupný symbol pro poznámky 2">
            <a:extLst>
              <a:ext uri="{FF2B5EF4-FFF2-40B4-BE49-F238E27FC236}">
                <a16:creationId xmlns:a16="http://schemas.microsoft.com/office/drawing/2014/main" id="{248406A5-8EE1-4380-AA30-12B46F6563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42340" name="Zástupný symbol pro číslo snímku 3">
            <a:extLst>
              <a:ext uri="{FF2B5EF4-FFF2-40B4-BE49-F238E27FC236}">
                <a16:creationId xmlns:a16="http://schemas.microsoft.com/office/drawing/2014/main" id="{5283086C-AF2D-4B35-90E2-CAD13B43D3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1232F3F5-7173-456B-93D0-BF4C08ADA7CE}" type="slidenum">
              <a:rPr lang="cs-CZ" altLang="cs-CZ" smtClean="0">
                <a:solidFill>
                  <a:srgbClr val="000000"/>
                </a:solidFill>
              </a:rPr>
              <a:pPr/>
              <a:t>21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Zástupný symbol pro obrázek snímku 1">
            <a:extLst>
              <a:ext uri="{FF2B5EF4-FFF2-40B4-BE49-F238E27FC236}">
                <a16:creationId xmlns:a16="http://schemas.microsoft.com/office/drawing/2014/main" id="{72EFAC46-1ADB-4DAC-B54E-3236E14708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Zástupný symbol pro poznámky 2">
            <a:extLst>
              <a:ext uri="{FF2B5EF4-FFF2-40B4-BE49-F238E27FC236}">
                <a16:creationId xmlns:a16="http://schemas.microsoft.com/office/drawing/2014/main" id="{3FBD8817-4B64-423B-9130-9FFC7A9A71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44388" name="Zástupný symbol pro číslo snímku 3">
            <a:extLst>
              <a:ext uri="{FF2B5EF4-FFF2-40B4-BE49-F238E27FC236}">
                <a16:creationId xmlns:a16="http://schemas.microsoft.com/office/drawing/2014/main" id="{B196F9A0-440E-4BAE-B900-1E9ABB94D0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3D40D3A8-2590-43C0-8E69-EAC4AEBFBBDD}" type="slidenum">
              <a:rPr lang="cs-CZ" altLang="cs-CZ" smtClean="0">
                <a:solidFill>
                  <a:srgbClr val="000000"/>
                </a:solidFill>
              </a:rPr>
              <a:pPr/>
              <a:t>22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Zástupný symbol pro obrázek snímku 1">
            <a:extLst>
              <a:ext uri="{FF2B5EF4-FFF2-40B4-BE49-F238E27FC236}">
                <a16:creationId xmlns:a16="http://schemas.microsoft.com/office/drawing/2014/main" id="{50B79EE2-8C02-49E8-9F08-4D40114D6C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Zástupný symbol pro poznámky 2">
            <a:extLst>
              <a:ext uri="{FF2B5EF4-FFF2-40B4-BE49-F238E27FC236}">
                <a16:creationId xmlns:a16="http://schemas.microsoft.com/office/drawing/2014/main" id="{F4FAF6E6-3219-427F-8B51-E4416CF681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46436" name="Zástupný symbol pro číslo snímku 3">
            <a:extLst>
              <a:ext uri="{FF2B5EF4-FFF2-40B4-BE49-F238E27FC236}">
                <a16:creationId xmlns:a16="http://schemas.microsoft.com/office/drawing/2014/main" id="{05F7BCEE-0347-44BF-AFA9-8DFB3DF449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52AA401C-8430-4136-A76B-C9CD14EE0F06}" type="slidenum">
              <a:rPr lang="cs-CZ" altLang="cs-CZ" smtClean="0">
                <a:solidFill>
                  <a:srgbClr val="000000"/>
                </a:solidFill>
              </a:rPr>
              <a:pPr/>
              <a:t>23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Zástupný symbol pro obrázek snímku 1">
            <a:extLst>
              <a:ext uri="{FF2B5EF4-FFF2-40B4-BE49-F238E27FC236}">
                <a16:creationId xmlns:a16="http://schemas.microsoft.com/office/drawing/2014/main" id="{53794A32-4112-4AB7-8ED4-15452A12E9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Zástupný symbol pro poznámky 2">
            <a:extLst>
              <a:ext uri="{FF2B5EF4-FFF2-40B4-BE49-F238E27FC236}">
                <a16:creationId xmlns:a16="http://schemas.microsoft.com/office/drawing/2014/main" id="{281D5861-2B34-466F-B92B-D2C423D31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52580" name="Zástupný symbol pro číslo snímku 3">
            <a:extLst>
              <a:ext uri="{FF2B5EF4-FFF2-40B4-BE49-F238E27FC236}">
                <a16:creationId xmlns:a16="http://schemas.microsoft.com/office/drawing/2014/main" id="{627DC441-A612-4D97-91B3-8BE3B519F0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FAD8A66A-6790-47E5-985C-7378BEE04FA9}" type="slidenum">
              <a:rPr lang="cs-CZ" altLang="cs-CZ" smtClean="0">
                <a:solidFill>
                  <a:srgbClr val="000000"/>
                </a:solidFill>
              </a:rPr>
              <a:pPr/>
              <a:t>24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Zástupný symbol pro obrázek snímku 1">
            <a:extLst>
              <a:ext uri="{FF2B5EF4-FFF2-40B4-BE49-F238E27FC236}">
                <a16:creationId xmlns:a16="http://schemas.microsoft.com/office/drawing/2014/main" id="{27BD273C-58AA-4003-9DF6-65B3A443B8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Zástupný symbol pro poznámky 2">
            <a:extLst>
              <a:ext uri="{FF2B5EF4-FFF2-40B4-BE49-F238E27FC236}">
                <a16:creationId xmlns:a16="http://schemas.microsoft.com/office/drawing/2014/main" id="{55586F59-CC28-4BE6-96E9-BF9FAE390E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50532" name="Zástupný symbol pro číslo snímku 3">
            <a:extLst>
              <a:ext uri="{FF2B5EF4-FFF2-40B4-BE49-F238E27FC236}">
                <a16:creationId xmlns:a16="http://schemas.microsoft.com/office/drawing/2014/main" id="{8A27A314-E44C-4D36-9288-742F019594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B98F2BE1-FEB7-4399-9A2A-CEA9CFBE2D53}" type="slidenum">
              <a:rPr lang="cs-CZ" altLang="cs-CZ" smtClean="0">
                <a:solidFill>
                  <a:srgbClr val="000000"/>
                </a:solidFill>
              </a:rPr>
              <a:pPr/>
              <a:t>25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BEBD77-A260-415C-83D0-09571A1D006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131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BEBD77-A260-415C-83D0-09571A1D006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2560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BEBD77-A260-415C-83D0-09571A1D006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7622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BEBD77-A260-415C-83D0-09571A1D006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341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>
            <a:extLst>
              <a:ext uri="{FF2B5EF4-FFF2-40B4-BE49-F238E27FC236}">
                <a16:creationId xmlns:a16="http://schemas.microsoft.com/office/drawing/2014/main" id="{BA265818-D6DD-40DA-9C3D-41F7725F3F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>
            <a:extLst>
              <a:ext uri="{FF2B5EF4-FFF2-40B4-BE49-F238E27FC236}">
                <a16:creationId xmlns:a16="http://schemas.microsoft.com/office/drawing/2014/main" id="{DBC0FD28-E1B1-44D6-A587-2F4B5D6B97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3492" name="Zástupný symbol pro číslo snímku 3">
            <a:extLst>
              <a:ext uri="{FF2B5EF4-FFF2-40B4-BE49-F238E27FC236}">
                <a16:creationId xmlns:a16="http://schemas.microsoft.com/office/drawing/2014/main" id="{2886E2C9-4769-4434-B8A9-2AECFA1B10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D8FE8390-F4A3-45B7-9035-3D3D7915F2B3}" type="slidenum">
              <a:rPr lang="cs-CZ" altLang="cs-CZ" smtClean="0">
                <a:solidFill>
                  <a:srgbClr val="000000"/>
                </a:solidFill>
              </a:rPr>
              <a:pPr/>
              <a:t>2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8" y="739775"/>
            <a:ext cx="6580187" cy="3702050"/>
          </a:xfrm>
          <a:ln/>
        </p:spPr>
      </p:sp>
      <p:sp>
        <p:nvSpPr>
          <p:cNvPr id="8704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870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7490" indent="-2836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4599" indent="-22691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8439" indent="-22691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2278" indent="-22691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6118" indent="-22691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49957" indent="-22691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03797" indent="-22691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57636" indent="-22691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7A4721-AA3C-4918-841F-2EAB1BCBBBD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3020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BEBD77-A260-415C-83D0-09571A1D006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254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BEBD77-A260-415C-83D0-09571A1D006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142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BEBD77-A260-415C-83D0-09571A1D006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0466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Zástupný symbol pro obrázek snímku 1">
            <a:extLst>
              <a:ext uri="{FF2B5EF4-FFF2-40B4-BE49-F238E27FC236}">
                <a16:creationId xmlns:a16="http://schemas.microsoft.com/office/drawing/2014/main" id="{8AAE5832-792E-459B-976F-F8874BEA37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Zástupný symbol pro poznámky 2">
            <a:extLst>
              <a:ext uri="{FF2B5EF4-FFF2-40B4-BE49-F238E27FC236}">
                <a16:creationId xmlns:a16="http://schemas.microsoft.com/office/drawing/2014/main" id="{69B0AC06-A762-49FC-B622-A61C52D085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54628" name="Zástupný symbol pro číslo snímku 3">
            <a:extLst>
              <a:ext uri="{FF2B5EF4-FFF2-40B4-BE49-F238E27FC236}">
                <a16:creationId xmlns:a16="http://schemas.microsoft.com/office/drawing/2014/main" id="{1319E6E7-727E-4852-81A3-98DE8659AA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EA673B-D708-4E64-A5F8-091D40CCF643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3991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BEBD77-A260-415C-83D0-09571A1D006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2794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BEBD77-A260-415C-83D0-09571A1D006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8478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BEBD77-A260-415C-83D0-09571A1D006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0954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FC605F-1E5F-43DA-AEDD-44275FCDDDB0}" type="slidenum">
              <a:rPr lang="cs-CZ" altLang="cs-CZ" smtClean="0"/>
              <a:pPr>
                <a:defRPr/>
              </a:pPr>
              <a:t>42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585935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BEBD77-A260-415C-83D0-09571A1D006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281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FD2535-285B-4D95-A848-747D34A74ABA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1948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FC605F-1E5F-43DA-AEDD-44275FCDDDB0}" type="slidenum">
              <a:rPr lang="cs-CZ" altLang="cs-CZ" smtClean="0"/>
              <a:pPr>
                <a:defRPr/>
              </a:pPr>
              <a:t>44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721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BEBD77-A260-415C-83D0-09571A1D006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8142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104660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BEBD77-A260-415C-83D0-09571A1D006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1640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20208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8" y="739775"/>
            <a:ext cx="6580187" cy="3702050"/>
          </a:xfrm>
          <a:ln/>
        </p:spPr>
      </p:sp>
      <p:sp>
        <p:nvSpPr>
          <p:cNvPr id="8806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8806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7490" indent="-2836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4599" indent="-22691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8439" indent="-22691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2278" indent="-22691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6118" indent="-22691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49957" indent="-22691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03797" indent="-22691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57636" indent="-22691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0DFB01-9461-4EA1-8495-4B536EAC694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31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BEBD77-A260-415C-83D0-09571A1D006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2595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FC605F-1E5F-43DA-AEDD-44275FCDDDB0}" type="slidenum">
              <a:rPr lang="cs-CZ" altLang="cs-CZ" smtClean="0"/>
              <a:pPr>
                <a:defRPr/>
              </a:pPr>
              <a:t>58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43417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BEBD77-A260-415C-83D0-09571A1D006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5073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BEBD77-A260-415C-83D0-09571A1D006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633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Zástupný symbol pro obrázek snímku 1">
            <a:extLst>
              <a:ext uri="{FF2B5EF4-FFF2-40B4-BE49-F238E27FC236}">
                <a16:creationId xmlns:a16="http://schemas.microsoft.com/office/drawing/2014/main" id="{52AA7F25-3259-40AB-9326-1827744E64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Zástupný symbol pro poznámky 2">
            <a:extLst>
              <a:ext uri="{FF2B5EF4-FFF2-40B4-BE49-F238E27FC236}">
                <a16:creationId xmlns:a16="http://schemas.microsoft.com/office/drawing/2014/main" id="{DC27C690-0C90-4DDE-9013-33A8232FDE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6020" name="Zástupný symbol pro číslo snímku 3">
            <a:extLst>
              <a:ext uri="{FF2B5EF4-FFF2-40B4-BE49-F238E27FC236}">
                <a16:creationId xmlns:a16="http://schemas.microsoft.com/office/drawing/2014/main" id="{4FC4E9E4-AE5C-439C-9CCB-7E632389D4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729632-841D-4CE1-81D1-4E4389007F3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FD2535-285B-4D95-A848-747D34A74ABA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504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Zástupný symbol pro obrázek snímku 1">
            <a:extLst>
              <a:ext uri="{FF2B5EF4-FFF2-40B4-BE49-F238E27FC236}">
                <a16:creationId xmlns:a16="http://schemas.microsoft.com/office/drawing/2014/main" id="{13E6E602-B600-4C5B-BF11-D6D536E683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Zástupný symbol pro poznámky 2">
            <a:extLst>
              <a:ext uri="{FF2B5EF4-FFF2-40B4-BE49-F238E27FC236}">
                <a16:creationId xmlns:a16="http://schemas.microsoft.com/office/drawing/2014/main" id="{3D8B6B8D-A24B-4F70-B14C-BE8C49B18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91140" name="Zástupný symbol pro číslo snímku 3">
            <a:extLst>
              <a:ext uri="{FF2B5EF4-FFF2-40B4-BE49-F238E27FC236}">
                <a16:creationId xmlns:a16="http://schemas.microsoft.com/office/drawing/2014/main" id="{58DDFF71-1646-478E-9548-523733242F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Tx/>
              <a:buFontTx/>
              <a:buNone/>
              <a:tabLst/>
              <a:defRPr/>
            </a:pPr>
            <a:fld id="{EBDB754B-388E-40FD-961F-EE51977FA7B3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EEECE1"/>
                </a:buClr>
                <a:buSzTx/>
                <a:buFontTx/>
                <a:buNone/>
                <a:tabLst/>
                <a:defRPr/>
              </a:pPr>
              <a:t>10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obrázek snímku 1">
            <a:extLst>
              <a:ext uri="{FF2B5EF4-FFF2-40B4-BE49-F238E27FC236}">
                <a16:creationId xmlns:a16="http://schemas.microsoft.com/office/drawing/2014/main" id="{0A9F58ED-6E5C-4C38-9BA7-4EDE3960C3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Zástupný symbol pro poznámky 2">
            <a:extLst>
              <a:ext uri="{FF2B5EF4-FFF2-40B4-BE49-F238E27FC236}">
                <a16:creationId xmlns:a16="http://schemas.microsoft.com/office/drawing/2014/main" id="{4FF23FEA-0BDC-46F0-8400-E49CB7066E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5540" name="Zástupný symbol pro číslo snímku 3">
            <a:extLst>
              <a:ext uri="{FF2B5EF4-FFF2-40B4-BE49-F238E27FC236}">
                <a16:creationId xmlns:a16="http://schemas.microsoft.com/office/drawing/2014/main" id="{F773F75D-FB7C-4CAD-8AB8-2FCECD1D44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5A05DC9A-6519-4A69-B89D-6A229C484B44}" type="slidenum">
              <a:rPr lang="cs-CZ" altLang="cs-CZ" smtClean="0">
                <a:solidFill>
                  <a:srgbClr val="000000"/>
                </a:solidFill>
              </a:rPr>
              <a:pPr/>
              <a:t>16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Zástupný symbol pro obrázek snímku 1">
            <a:extLst>
              <a:ext uri="{FF2B5EF4-FFF2-40B4-BE49-F238E27FC236}">
                <a16:creationId xmlns:a16="http://schemas.microsoft.com/office/drawing/2014/main" id="{3C29707D-DF06-4165-8328-CCC38C2F0B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Zástupný symbol pro poznámky 2">
            <a:extLst>
              <a:ext uri="{FF2B5EF4-FFF2-40B4-BE49-F238E27FC236}">
                <a16:creationId xmlns:a16="http://schemas.microsoft.com/office/drawing/2014/main" id="{B3E79220-5761-4694-B4A4-642DD08810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36196" name="Zástupný symbol pro číslo snímku 3">
            <a:extLst>
              <a:ext uri="{FF2B5EF4-FFF2-40B4-BE49-F238E27FC236}">
                <a16:creationId xmlns:a16="http://schemas.microsoft.com/office/drawing/2014/main" id="{7D8A5F6A-566C-40B6-8091-C4E2EC9E89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1DB34812-E191-4DA0-AB4D-E388A12FE63B}" type="slidenum">
              <a:rPr lang="cs-CZ" altLang="cs-CZ" smtClean="0">
                <a:solidFill>
                  <a:srgbClr val="000000"/>
                </a:solidFill>
              </a:rPr>
              <a:pPr/>
              <a:t>18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Zástupný symbol pro obrázek snímku 1">
            <a:extLst>
              <a:ext uri="{FF2B5EF4-FFF2-40B4-BE49-F238E27FC236}">
                <a16:creationId xmlns:a16="http://schemas.microsoft.com/office/drawing/2014/main" id="{DCB0EB75-F18D-478E-9832-C35DF42095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Zástupný symbol pro poznámky 2">
            <a:extLst>
              <a:ext uri="{FF2B5EF4-FFF2-40B4-BE49-F238E27FC236}">
                <a16:creationId xmlns:a16="http://schemas.microsoft.com/office/drawing/2014/main" id="{9A401B3C-2DC8-4A11-8703-65F6FCEB74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38244" name="Zástupný symbol pro číslo snímku 3">
            <a:extLst>
              <a:ext uri="{FF2B5EF4-FFF2-40B4-BE49-F238E27FC236}">
                <a16:creationId xmlns:a16="http://schemas.microsoft.com/office/drawing/2014/main" id="{7C58BA71-EB9B-4821-B507-5040F0145D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A1F72B71-CD80-4288-BB61-3B71CEC840A6}" type="slidenum">
              <a:rPr lang="cs-CZ" altLang="cs-CZ" smtClean="0">
                <a:solidFill>
                  <a:srgbClr val="000000"/>
                </a:solidFill>
              </a:rPr>
              <a:pPr/>
              <a:t>19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9F314D04-6093-4EDF-8ABD-8C28011AD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1000"/>
            <a:ext cx="115824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E2647E02-30F4-4DD3-90A7-5C6167E2B32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436563" y="488950"/>
            <a:ext cx="11247437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FAE60F30-EA3C-46C8-870A-8A4A6FB63F88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828800" y="3338513"/>
            <a:ext cx="85344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857250"/>
            <a:ext cx="103632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336800" y="3567113"/>
            <a:ext cx="72136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94CFC22-5FD9-4718-A360-B856F16AC1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65B62EF1-8CD8-4E2F-9191-613433D6BA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470400" y="6391275"/>
            <a:ext cx="3860800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BA5D1B46-3A58-4A78-9395-057E12476B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391275"/>
            <a:ext cx="2133600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7E56639-29FD-4ED3-8AF4-AD2830D88B8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4636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26DBA3-F0A5-4B80-A9F8-2902458308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FE20E7-4042-4CD6-9BA7-BDABB18ADB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0390AF-D8C8-44B2-B341-1DDEB48F34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09FFBED-D662-4B2A-8929-5A7B15EE5C2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14777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12200" y="533400"/>
            <a:ext cx="2565400" cy="54102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16000" y="533400"/>
            <a:ext cx="7493000" cy="54102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B6A245-5D8E-4E65-8D73-F3A20C2387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2D5EEA-E2C2-4A34-A59A-C0B3B9099B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6C51DF-0D6A-4D83-9B10-60E92188F4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9CC0698-9686-4C53-877C-F5EAE6A2358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47975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48400" y="1905000"/>
            <a:ext cx="5029200" cy="4038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514959-31A9-4E44-A28A-E29ADF32E2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4F2045-BB9F-4E0C-8EFC-C09CBBFBE5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2E68D0-92C3-4EEF-91A3-1671370395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7EFE3A0-03EC-4F68-8D78-BFB5949E57C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16585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F4246AFE-C651-4218-9AF8-F41502604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1000"/>
            <a:ext cx="115824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E66B1CD7-6068-4B17-A6F5-ED2B74B2B16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436563" y="488950"/>
            <a:ext cx="11247437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4BAEAAA2-38E6-41DC-AB13-E91D3FD44537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828800" y="3338513"/>
            <a:ext cx="85344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857250"/>
            <a:ext cx="103632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336800" y="3567113"/>
            <a:ext cx="72136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FC9DAE6F-411C-48AE-BA2E-8B7553C472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6464AB1-968F-4C30-AA38-85EEA2C097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470400" y="6391275"/>
            <a:ext cx="3860800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504B0B83-E44A-4E2F-8A97-05C2EB8227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391275"/>
            <a:ext cx="2133600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BE8E514-6407-41EA-9E96-81C0AE4A4A1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8183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436AC8-5406-4686-A498-CC64BEBEF7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7681BE-E4B2-4A35-8FE5-D0C23A5A0D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793DA9-CCF3-4874-B1C5-0991B98139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E8451A5-6779-4B27-8099-D49F204B969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9272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D94404-1D42-4312-A24C-7683D2B253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1DA867-4B30-42F5-9348-17B116802C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793CAB-9AEE-4356-9A7C-E2E24880B1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4684C89-4470-4FAD-B355-1AC03E1BC43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8322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48400" y="1905000"/>
            <a:ext cx="5029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618CB5-0688-4F0F-8B20-EBBF195FC3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3F6E35-D3B8-44D6-BA67-B8FE423014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97051D-5A4F-4F47-A0D0-B87478E69F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9C3D99D-6CFB-4C9E-94EE-E7BD9CB8CB4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6402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42B57ED-F4E0-41D1-A1DC-C8E891F44F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A3888FE-034F-4FDB-8931-F847BA0462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ED4CE8-93F3-4047-B4B3-0FC632FD0E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747D8A2-4873-416F-BD17-1DE8C8B4FE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41966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E7F57B-4701-49C7-9B44-AB5AD7FB1D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CA83E72-F186-4AEC-AFDF-2ABBF2FDDD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AFB5916-DBB6-445C-BCD4-2216EE5549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756041A-2937-4C56-903E-998FC652F01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19282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9E9AFB9-B41E-4B59-923E-65011C352D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FB46AF7-1630-443F-B1C2-5E8F8265FD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439492D-95BA-419A-8277-3BE694D01B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0E35F9D-48DA-426E-ADC3-8B7D716AAA0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261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C5BACD-315D-4E57-9A32-A1EAC9F45E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8866CC-BBE1-4BE5-9C81-C4BA343CAF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DE48A0-A8B4-4F1C-99A0-F13CC7332D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7B171E0-20B3-4393-A397-368BE16C9AB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42811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172676-6C32-48DE-91BC-ADD9BB3FAB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B379E4-7846-4C02-B81A-365F1EA33F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501AEE-70CD-43C4-8CAA-9DBDD84508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E8DF3DB-3C07-403F-B1A3-39AE3F44B70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53662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47A8FE-7CF3-4DD5-ADBB-17CA295B4D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B79177-204A-475B-8E29-A855FBBA23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897B89-58DF-4205-94BC-9FFFFB9958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7B25FF2-028F-400B-9866-FC15B80F8A0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92355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0A5027-1629-4E20-B791-48BCD50B68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9CA7ED-6505-49A3-9781-62AA41ECA7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F72A63-D845-4FF0-A0C1-46376E53DB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3AABB78-AE15-44E1-B039-A7C1DEB4FF3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08196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12200" y="533400"/>
            <a:ext cx="2565400" cy="54102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16000" y="533400"/>
            <a:ext cx="7493000" cy="54102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D7A66A-2D0F-416F-B829-206942C4B2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99A6A9-5B7C-4F20-AC6F-D50B483229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314940-DFD4-4677-B1E2-4CBE362935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161AFB-6EC6-48AB-9546-3079E1858AF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602818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10261600" cy="19431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16000" y="4000500"/>
            <a:ext cx="10261600" cy="19431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E1DECE-7723-4C7C-9D5F-75D306BF24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84C710-D51C-447F-B5AF-C4C6F08651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B306FA-E322-4794-934E-66EB422780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CEF824F-2C1A-4446-8625-C320ACF0D51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61801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016000" y="1905000"/>
            <a:ext cx="10261600" cy="4038600"/>
          </a:xfrm>
        </p:spPr>
        <p:txBody>
          <a:bodyPr/>
          <a:lstStyle/>
          <a:p>
            <a:pPr lvl="0"/>
            <a:endParaRPr lang="cs-CZ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ADBDF5-7252-4532-B145-B424584B4C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DDABFF-FD2F-4630-A6FE-4F38EB251C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AB20DE-AFCA-48CC-9A85-7B8C4D8682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EF777C9-5D99-4AA5-871C-1C6FDB0198C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302389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48400" y="1905000"/>
            <a:ext cx="5029200" cy="4038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74BE40-D1AD-4B97-943B-233E28C56A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73E3E6-CB2E-4A34-A737-BF4879DB88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B63642-5EA1-4982-B4E7-A899C3F6CD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3131234-DAF2-4545-861F-0ED855D8453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188283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79C4E-1C76-46B3-8746-BF9A41236C4E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79669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4F58C-B05C-42BB-BCDC-8D06309CB26B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2512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1D957-CD43-490E-BBC5-86B9D87E3E6B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0923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2C9681-5128-44B0-8F01-21B46789F7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74530E-2DFC-432C-9E40-4E2E244B9C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E4616D-6AC4-4A6F-83F4-3B9E3BFEF9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DA3AB02-3FA1-4CB8-A623-B91AB380B6D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714300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6F62B-97A7-457C-BF8D-DA800087364C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56832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07AF5-FCFE-4329-B08B-12F547407D36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68685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0D8F3-6DA8-4AEC-BC23-1AE15CA9EF34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3735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A5D00-DA91-453F-83C6-B1C95238073D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0700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4CB66-C6F0-4814-8777-0CB6B3454520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5778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E43FF-8693-40F4-9FE8-CF91ADF87A58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21910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BC19B-4B52-4EC5-B002-4CA1891856BC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70969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73173-9AE7-4BDA-897C-42C9AF8424E0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7203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93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75714-354C-4B3C-A28E-E35790A482A5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4651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609600" y="1600205"/>
            <a:ext cx="109728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740FF-D090-4CA4-9667-E5B227CC6E38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75686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48400" y="1905000"/>
            <a:ext cx="5029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511BB5-D6D8-4C4D-ADC8-9879434916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0420D1-490C-4475-AE6C-CC4A9DEBFE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9C589-9223-4655-B5F8-8652D00A67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0CB565A-1A5A-4D88-87EA-C8632C265F7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692087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04800" y="381000"/>
            <a:ext cx="115824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sz="2400" dirty="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436034" y="488950"/>
            <a:ext cx="11247967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sz="2400" dirty="0"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828800" y="3338513"/>
            <a:ext cx="85344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dirty="0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857250"/>
            <a:ext cx="103632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336800" y="3567113"/>
            <a:ext cx="72136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4470400" y="6391275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391275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9F596-0FC9-4ED7-B2B7-ECF7575ECDC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63661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1AC37-1119-4E4A-AA4B-FC7B0847EA6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01772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0A5B7-0909-4F42-8AAD-D9BB9E72C1B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85217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48400" y="1905000"/>
            <a:ext cx="5029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F2850-4131-4B8D-AFCF-0E873616707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63859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FBB6A-F798-435E-B54E-2BAF4490CB3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5343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43CBB-02FA-45B1-8546-3020DBA79A1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26849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51E53-BCD6-46E1-AA69-D90255E3A0F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95812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F551C-95CE-43E9-B6BB-2937CAFA305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12893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C3284-F492-42D5-B51C-45FBE4B1FF1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16902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CC0C8-E009-4A34-9F24-723A7361EE8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7023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F48FB2A-CEF7-48C6-882B-7ABA025695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F4F26DE-F991-45BE-89C5-308681E639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2520B5D-B821-4C67-8E37-3A62813C0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FD45F1A-6F3C-485D-825C-DD30427E9BC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70852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12200" y="533400"/>
            <a:ext cx="2565400" cy="54102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16000" y="533400"/>
            <a:ext cx="7493000" cy="54102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001DF-5C69-4679-8200-76748E14431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26215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10261600" cy="19431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16000" y="4000500"/>
            <a:ext cx="10261600" cy="19431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DD4EA-0984-4D71-ADE4-9E9E8D32EBD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5660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016000" y="1905000"/>
            <a:ext cx="10261600" cy="4038600"/>
          </a:xfrm>
        </p:spPr>
        <p:txBody>
          <a:bodyPr/>
          <a:lstStyle/>
          <a:p>
            <a:pPr lvl="0"/>
            <a:endParaRPr lang="cs-CZ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54DC1-4D39-4EC5-98B8-2695F1A3429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68078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48400" y="1905000"/>
            <a:ext cx="5029200" cy="4038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89A45-A11D-4061-B468-F25C1F342A6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57861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4F13E341-D8F1-41BF-B970-94BE50899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1000"/>
            <a:ext cx="115824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A976B5FA-8E33-4E5B-9A3E-03622B9499B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436563" y="488950"/>
            <a:ext cx="11247437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52BBA287-2792-4C21-9BEA-39E9BA69501A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828800" y="3338513"/>
            <a:ext cx="85344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857250"/>
            <a:ext cx="103632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336800" y="3567113"/>
            <a:ext cx="72136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A5DB42D-FD17-4311-B1AF-186233660A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78668800-F704-4AE0-B410-E580B21325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470400" y="6391275"/>
            <a:ext cx="3860800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D095298B-2FC4-4DFB-8890-B145BB79D8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391275"/>
            <a:ext cx="2133600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EBF86DE-7768-4041-B62F-E0D619360D3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365894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8CE437-3CD1-46A1-98B3-CB7C52DCDB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2BFE94-FDB3-4B3B-B9AA-60951E4743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A1BACF-1AC1-42CF-A5A5-A1586A0F41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0F072F7-E7F3-46E1-B34D-9A7734E2CA1E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717109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597229-8B75-4417-BC48-164C26639C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3A3B1F-D588-4807-A0ED-D213656CDE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3249A9-1E0D-435E-B1BC-B1542A442F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2252F6D-30A8-4565-8A99-191D43006E4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526667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48400" y="1905000"/>
            <a:ext cx="5029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BB51D7-57E4-4279-A510-E54C181B3D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B28077-2543-4857-97A5-2347580DA1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BD35C4-51C5-4D15-9AFE-14CF78926E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C117F45-6C28-4BE3-B91F-A157272F22CF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235352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462736D-7599-4174-93C8-409C7F5101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A94D887-2E5A-44B6-9862-AEA450EF76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7D56B11-396A-4CB5-9A9B-2D27B652BF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F3EBF94-7185-4AE0-8992-6F4475E0CDD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97815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BBBE789-2114-488D-8AD8-4F21D96F38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80A1B3-82B2-4839-8C45-C2A807A477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96575C8-26A6-474C-A376-5FDC2DD9FB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6CDD7B5-ED66-48B8-888A-056CFFC80B0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4954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C1BE3F5-2303-42ED-ACD3-3EF879C791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FA9C036-0BB8-409B-A939-27794D9296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F912586-C41F-42F6-97F4-479E5F48CA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C44DEDE-0D00-4FEA-9DB6-67AF1403DE6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775888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25EFD38-7CAB-4DE4-AF38-4F9B54AE78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C4B9D20-3A2F-4833-A9F5-1C88693E8C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20D4E84-59E8-483E-AB6A-3A2456D99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5D63646-72AA-48E6-A3FA-99E5ACCBCF1B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155303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E2C0EE-ADD8-4440-8275-E543EB2539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7F9E21-3E01-4B35-83BE-AFCB2DD4AD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1B85F0-57B8-401E-86F7-379B255743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72FE1D3-4BA8-4CA9-8C1E-83952C6799FC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352630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CEFD2C-5A88-46AE-A401-232DA12368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F4DD3F-D916-4754-847E-52E596650F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F503A7-E945-4E2C-87E2-A31B7A9F0C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33D53B5-8E4F-42B5-900C-9795F1F5F025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25583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77D344-26C8-400D-91A7-175CEBF48B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1A7D95-AE56-42EF-9F7E-E28080B535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BF2042-F98C-4C54-95C9-F96CC20450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F09BFE3-39CA-4943-849D-23A2E52AA610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32332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12200" y="533400"/>
            <a:ext cx="2565400" cy="54102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16000" y="533400"/>
            <a:ext cx="7493000" cy="54102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FFE8CE-F841-4A08-B615-E37D659878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30D500-7DC9-4115-853D-86F124DF09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218286-5505-4C2A-B602-66319E18C4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BA2EE19-2EF3-45AC-8565-8035A9C59FA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811536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10261600" cy="19431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16000" y="4000500"/>
            <a:ext cx="10261600" cy="19431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3D1F7F-8E9C-479B-BB66-52BA1BF9A5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14A01B-A948-4F44-8D6F-248EA13B6B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876FF2-B1A8-4D72-8EA4-561EAA4735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AD9AAFE-A50F-416B-943A-20224404BB87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364335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016000" y="1905000"/>
            <a:ext cx="10261600" cy="4038600"/>
          </a:xfrm>
        </p:spPr>
        <p:txBody>
          <a:bodyPr/>
          <a:lstStyle/>
          <a:p>
            <a:pPr lvl="0"/>
            <a:endParaRPr lang="cs-CZ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16E9F7-D708-4700-B9E9-4AB49E542C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4F2676-AF83-4DFA-8A83-8F5664EC8B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77686C-C924-499B-87E0-43CD0C9D6F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77BFEB5-3C1D-461A-89A8-FB18F87E0D4D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382589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48400" y="1905000"/>
            <a:ext cx="5029200" cy="4038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BAE04A-BF0C-4423-9296-18649B4ABA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065F60-5800-4514-BC3D-EBD7C526B1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D02E57-60AE-45B8-9CC6-A9480B3992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B8A2FCD-09F6-4D0C-B6BE-6E93B0AEB15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135536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33CF1DEE-6807-4C0A-BB25-9D5209A28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1000"/>
            <a:ext cx="115824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0FD7D4CC-E367-4AAD-A2C0-34B23506DD1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436563" y="488950"/>
            <a:ext cx="11247437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A1CBD31C-C442-4D19-A6E5-77929D1617B9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828800" y="3338513"/>
            <a:ext cx="85344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857250"/>
            <a:ext cx="103632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336800" y="3567113"/>
            <a:ext cx="72136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94F590C-A024-47D1-B2A1-B642FE7394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2D1355AD-147E-4963-B4B9-7F5152CAF5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470400" y="6391275"/>
            <a:ext cx="3860800" cy="457200"/>
          </a:xfr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CB2CDD0B-8476-4E89-A3FC-45BA3581DA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391275"/>
            <a:ext cx="2133600" cy="457200"/>
          </a:xfr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20A45EF-103C-40EE-A6A5-F22CCC70135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905158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0F026F-F80C-49DE-AFB2-507EB7C679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4FD781-A422-4985-91E9-5F021161CB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67FAE1-0AE2-47A5-AC4C-D731760230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B77582-1355-419A-9225-C27538A5EB7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37040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59A3EB2-27BA-4BE4-B7E4-95368D65CE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C9EE832-CF08-4947-943B-599420F3DB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605DF6C-43E7-4E99-B486-EAEA4C2212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826DFC4-C5E8-4C9A-A147-7D6D7337A49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21366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670722-1C65-4A54-BE32-C4D1862779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4BB4B3-C703-405F-97A8-96F6739D15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584599-A8DE-40E7-825C-079674C347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5E04092-3C1E-4CBC-97A5-A127C563C41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477297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48400" y="1905000"/>
            <a:ext cx="5029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9B9AB2-E22E-429D-82C8-4E546E694D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87EBC2-1DF9-4504-9CBA-491AC04A01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B1F2BD-C8D2-4BCD-92DC-2F3F3CADB8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059E643-9ACC-4AF6-8B2B-9E29B18147D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34161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64EDC81-7950-4B0A-BDBD-081AA1FD91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5715A87-5432-4CFE-A65D-DEAAC13CBC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122277B-8B37-4605-8EBB-4AA9077360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7C93FA4-E00F-4DE8-8427-004E940FFE8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857172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F251BA6-61FC-41A0-A73E-CC5CE2B26D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2DE45D0-924B-496C-A859-A0F9094E4D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262BF2C-16C1-4B2D-B71C-66933BBA10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940A9A-DB86-4696-A4FB-3C6B71849B5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409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FDA3C59-8A4A-430A-AB01-68CDD1FB5D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C4D1E00-CD50-450D-9D49-945ED66A2C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65707AD-AD0E-4D94-B69D-DED41991B5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377670C-066B-410E-AA76-11BB760903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56053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2EF953-07B8-427C-944E-F720765862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68B0E4-E265-4A01-BE9F-355E40BF61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5F954E-DE38-42B0-9C68-196CCCE9C1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E4A4CE4-2906-41D4-BF7A-C8BD942B6ED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80071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3D37D6-4362-489C-B271-E459AF3211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4677F8-1E51-487C-87A4-85509FA05A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2BAE2F-A3D0-48C9-8872-85E364E961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2222143-2E86-40FA-A580-F7F50179837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919071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AA7517-36C0-4271-8661-81951B2AD9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290FFA-5BDD-4B3A-BE59-70F00B5A8E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8C01FD-7FF0-4881-A80F-96729A8C1C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5B15CE3-738F-4397-841B-7D37A8C4F8B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799149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12200" y="533400"/>
            <a:ext cx="2565400" cy="54102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16000" y="533400"/>
            <a:ext cx="7493000" cy="54102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AF24D1-2D75-4359-9DA6-9045121A9E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F69A30-3185-4D8F-8CDD-A89DBF3779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01F7EE-D5EA-45EB-B718-FBA4D0A3D3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91D314B-8952-4ED5-955E-F2AB1122EB0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016172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10261600" cy="19431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16000" y="4000500"/>
            <a:ext cx="10261600" cy="19431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710F90-4DB8-4F17-B7C2-74C5A3B9FB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9A7AF0-4A24-4C2C-80BF-70356BBD87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DB1D6A-5BDC-42D3-A40C-3A9027AA6C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1D5520B-BA45-458E-BDD7-DA537175CEB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4616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5364ED-46AA-4304-B889-9872E913CB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3928F5-BE73-4214-8CB2-38A5F5A116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D7A995-2033-478C-ABAB-E694F51D97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8130575-ADEF-401B-97B6-062F38E3826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90736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016000" y="1905000"/>
            <a:ext cx="10261600" cy="4038600"/>
          </a:xfrm>
        </p:spPr>
        <p:txBody>
          <a:bodyPr/>
          <a:lstStyle/>
          <a:p>
            <a:pPr lvl="0"/>
            <a:endParaRPr lang="cs-CZ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0D476A-99F8-4F44-9C18-7992F1E0AD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F70F1D-D10C-4317-8EF7-6F4FB8757A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0D371B-48E6-4BA5-9F93-848246E0FB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E93259-D577-4850-B35C-5B2BAABE646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07092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48400" y="1905000"/>
            <a:ext cx="5029200" cy="4038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0590C6-8EE9-4CE0-B4E8-CB59DEC9D2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102950-941F-4704-8AFA-D572A187F3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C13CBF-FC67-40B2-9B80-8F43BC5C30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BD3FFBB-C087-4C76-B2C1-92FD5852CCF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44212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FDA1D3-A0C5-42A9-A673-A6AB9F648F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440093-4392-4130-B192-16CDCE29F6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D6C76F-2A54-4B43-90C4-E1F6844369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ACB85DD-B67E-4450-A811-A2D72F720B8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7765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CF18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D81FC75-D448-468A-A700-2051C06950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533400"/>
            <a:ext cx="1026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D7EB8C1-045D-42C2-BAC4-FD6A2BC0A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905000"/>
            <a:ext cx="10261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29028" name="Rectangle 4">
            <a:extLst>
              <a:ext uri="{FF2B5EF4-FFF2-40B4-BE49-F238E27FC236}">
                <a16:creationId xmlns:a16="http://schemas.microsoft.com/office/drawing/2014/main" id="{734B8163-B48F-46C3-B4FC-42234FA806D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0" y="6391275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9029" name="Rectangle 5">
            <a:extLst>
              <a:ext uri="{FF2B5EF4-FFF2-40B4-BE49-F238E27FC236}">
                <a16:creationId xmlns:a16="http://schemas.microsoft.com/office/drawing/2014/main" id="{7C843929-E947-4756-ACE9-F9392C706BA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403975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9030" name="Rectangle 6">
            <a:extLst>
              <a:ext uri="{FF2B5EF4-FFF2-40B4-BE49-F238E27FC236}">
                <a16:creationId xmlns:a16="http://schemas.microsoft.com/office/drawing/2014/main" id="{86480A59-9552-48AF-8306-D09001A47D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41FC183-14E5-4EA9-9A14-40F11DE72A8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grpSp>
        <p:nvGrpSpPr>
          <p:cNvPr id="2055" name="Group 7">
            <a:extLst>
              <a:ext uri="{FF2B5EF4-FFF2-40B4-BE49-F238E27FC236}">
                <a16:creationId xmlns:a16="http://schemas.microsoft.com/office/drawing/2014/main" id="{C6705EB9-B2D6-4A93-99A9-D14791D30B3B}"/>
              </a:ext>
            </a:extLst>
          </p:cNvPr>
          <p:cNvGrpSpPr>
            <a:grpSpLocks/>
          </p:cNvGrpSpPr>
          <p:nvPr/>
        </p:nvGrpSpPr>
        <p:grpSpPr bwMode="auto">
          <a:xfrm>
            <a:off x="223838" y="228600"/>
            <a:ext cx="11764962" cy="6096000"/>
            <a:chOff x="106" y="144"/>
            <a:chExt cx="5558" cy="3840"/>
          </a:xfrm>
        </p:grpSpPr>
        <p:sp>
          <p:nvSpPr>
            <p:cNvPr id="2056" name="AutoShape 8">
              <a:extLst>
                <a:ext uri="{FF2B5EF4-FFF2-40B4-BE49-F238E27FC236}">
                  <a16:creationId xmlns:a16="http://schemas.microsoft.com/office/drawing/2014/main" id="{54D09004-52DC-444E-A002-D02D790F9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7" name="Line 9">
              <a:extLst>
                <a:ext uri="{FF2B5EF4-FFF2-40B4-BE49-F238E27FC236}">
                  <a16:creationId xmlns:a16="http://schemas.microsoft.com/office/drawing/2014/main" id="{B2C514E4-32CE-4ACB-AFF5-6C072A235C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98" r:id="rId1"/>
    <p:sldLayoutId id="2147485699" r:id="rId2"/>
    <p:sldLayoutId id="2147485700" r:id="rId3"/>
    <p:sldLayoutId id="2147485701" r:id="rId4"/>
    <p:sldLayoutId id="2147485702" r:id="rId5"/>
    <p:sldLayoutId id="2147485703" r:id="rId6"/>
    <p:sldLayoutId id="2147485704" r:id="rId7"/>
    <p:sldLayoutId id="2147485705" r:id="rId8"/>
    <p:sldLayoutId id="2147485706" r:id="rId9"/>
    <p:sldLayoutId id="2147485707" r:id="rId10"/>
    <p:sldLayoutId id="2147485708" r:id="rId11"/>
    <p:sldLayoutId id="2147485709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CF18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0C3EEBA-4349-45C5-9FC4-5121CF36EB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533400"/>
            <a:ext cx="1026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CE45AE9-211A-4B98-8453-F57324AF8F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905000"/>
            <a:ext cx="10261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15716" name="Rectangle 4">
            <a:extLst>
              <a:ext uri="{FF2B5EF4-FFF2-40B4-BE49-F238E27FC236}">
                <a16:creationId xmlns:a16="http://schemas.microsoft.com/office/drawing/2014/main" id="{E8F0FA10-8197-4F82-8A72-18052799446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0" y="6391275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5717" name="Rectangle 5">
            <a:extLst>
              <a:ext uri="{FF2B5EF4-FFF2-40B4-BE49-F238E27FC236}">
                <a16:creationId xmlns:a16="http://schemas.microsoft.com/office/drawing/2014/main" id="{4031205D-DCCA-4A6F-805D-CD56359118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403975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5718" name="Rectangle 6">
            <a:extLst>
              <a:ext uri="{FF2B5EF4-FFF2-40B4-BE49-F238E27FC236}">
                <a16:creationId xmlns:a16="http://schemas.microsoft.com/office/drawing/2014/main" id="{BD232BD0-509A-4244-BF35-B30E960C7F7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6C81ECF-F32F-4455-9ACE-7453C033B8D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grpSp>
        <p:nvGrpSpPr>
          <p:cNvPr id="3079" name="Group 7">
            <a:extLst>
              <a:ext uri="{FF2B5EF4-FFF2-40B4-BE49-F238E27FC236}">
                <a16:creationId xmlns:a16="http://schemas.microsoft.com/office/drawing/2014/main" id="{2F52675E-543F-4433-BE07-9C284297C83B}"/>
              </a:ext>
            </a:extLst>
          </p:cNvPr>
          <p:cNvGrpSpPr>
            <a:grpSpLocks/>
          </p:cNvGrpSpPr>
          <p:nvPr/>
        </p:nvGrpSpPr>
        <p:grpSpPr bwMode="auto">
          <a:xfrm>
            <a:off x="223838" y="228600"/>
            <a:ext cx="11764962" cy="6096000"/>
            <a:chOff x="106" y="144"/>
            <a:chExt cx="5558" cy="3840"/>
          </a:xfrm>
        </p:grpSpPr>
        <p:sp>
          <p:nvSpPr>
            <p:cNvPr id="3080" name="AutoShape 8">
              <a:extLst>
                <a:ext uri="{FF2B5EF4-FFF2-40B4-BE49-F238E27FC236}">
                  <a16:creationId xmlns:a16="http://schemas.microsoft.com/office/drawing/2014/main" id="{05C08F33-066D-4715-B405-2CC609D15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1" name="Line 9">
              <a:extLst>
                <a:ext uri="{FF2B5EF4-FFF2-40B4-BE49-F238E27FC236}">
                  <a16:creationId xmlns:a16="http://schemas.microsoft.com/office/drawing/2014/main" id="{F2D06418-EE63-4559-8CE9-EB1A6D9A51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10" r:id="rId1"/>
    <p:sldLayoutId id="2147485711" r:id="rId2"/>
    <p:sldLayoutId id="2147485712" r:id="rId3"/>
    <p:sldLayoutId id="2147485713" r:id="rId4"/>
    <p:sldLayoutId id="2147485714" r:id="rId5"/>
    <p:sldLayoutId id="2147485715" r:id="rId6"/>
    <p:sldLayoutId id="2147485716" r:id="rId7"/>
    <p:sldLayoutId id="2147485717" r:id="rId8"/>
    <p:sldLayoutId id="2147485718" r:id="rId9"/>
    <p:sldLayoutId id="2147485719" r:id="rId10"/>
    <p:sldLayoutId id="2147485720" r:id="rId11"/>
    <p:sldLayoutId id="2147485721" r:id="rId12"/>
    <p:sldLayoutId id="2147485722" r:id="rId13"/>
    <p:sldLayoutId id="2147485723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DCE137-01E8-44EA-805C-629BEF7AD004}" type="slidenum">
              <a:rPr lang="cs-CZ" alt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88" r:id="rId1"/>
    <p:sldLayoutId id="2147485789" r:id="rId2"/>
    <p:sldLayoutId id="2147485790" r:id="rId3"/>
    <p:sldLayoutId id="2147485791" r:id="rId4"/>
    <p:sldLayoutId id="2147485792" r:id="rId5"/>
    <p:sldLayoutId id="2147485793" r:id="rId6"/>
    <p:sldLayoutId id="2147485794" r:id="rId7"/>
    <p:sldLayoutId id="2147485795" r:id="rId8"/>
    <p:sldLayoutId id="2147485796" r:id="rId9"/>
    <p:sldLayoutId id="2147485797" r:id="rId10"/>
    <p:sldLayoutId id="2147485798" r:id="rId11"/>
    <p:sldLayoutId id="2147485799" r:id="rId12"/>
    <p:sldLayoutId id="2147485800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CF18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533400"/>
            <a:ext cx="1026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905000"/>
            <a:ext cx="10261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0" y="6391275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403975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fld id="{D8C0EE56-A87F-41FD-BD1A-50D98A27879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24368" y="228600"/>
            <a:ext cx="11764433" cy="6096000"/>
            <a:chOff x="106" y="144"/>
            <a:chExt cx="5558" cy="3840"/>
          </a:xfrm>
        </p:grpSpPr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cs-CZ" sz="2400" dirty="0">
                <a:latin typeface="Times New Roman" pitchFamily="18" charset="0"/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374542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56" r:id="rId1"/>
    <p:sldLayoutId id="2147485857" r:id="rId2"/>
    <p:sldLayoutId id="2147485858" r:id="rId3"/>
    <p:sldLayoutId id="2147485859" r:id="rId4"/>
    <p:sldLayoutId id="2147485860" r:id="rId5"/>
    <p:sldLayoutId id="2147485861" r:id="rId6"/>
    <p:sldLayoutId id="2147485862" r:id="rId7"/>
    <p:sldLayoutId id="2147485863" r:id="rId8"/>
    <p:sldLayoutId id="2147485864" r:id="rId9"/>
    <p:sldLayoutId id="2147485865" r:id="rId10"/>
    <p:sldLayoutId id="2147485866" r:id="rId11"/>
    <p:sldLayoutId id="2147485867" r:id="rId12"/>
    <p:sldLayoutId id="2147485868" r:id="rId13"/>
    <p:sldLayoutId id="2147485869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CF18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8B99563-20CC-40EE-AB57-703D3060F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533400"/>
            <a:ext cx="1026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3539506-63ED-4F3C-AFB2-0C9B13F2BB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905000"/>
            <a:ext cx="10261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15716" name="Rectangle 4">
            <a:extLst>
              <a:ext uri="{FF2B5EF4-FFF2-40B4-BE49-F238E27FC236}">
                <a16:creationId xmlns:a16="http://schemas.microsoft.com/office/drawing/2014/main" id="{073E4DDC-C1D3-4C7B-ABE2-BF10AEF508A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0" y="6391275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15717" name="Rectangle 5">
            <a:extLst>
              <a:ext uri="{FF2B5EF4-FFF2-40B4-BE49-F238E27FC236}">
                <a16:creationId xmlns:a16="http://schemas.microsoft.com/office/drawing/2014/main" id="{F6DF9A15-162E-46E1-9A62-5ED3C4FE87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403975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15718" name="Rectangle 6">
            <a:extLst>
              <a:ext uri="{FF2B5EF4-FFF2-40B4-BE49-F238E27FC236}">
                <a16:creationId xmlns:a16="http://schemas.microsoft.com/office/drawing/2014/main" id="{1AC02B21-E5DB-43AA-AD7A-172BD2E1A16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2AE7394-D474-4077-BFEF-A603507E8F6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  <p:grpSp>
        <p:nvGrpSpPr>
          <p:cNvPr id="4103" name="Group 7">
            <a:extLst>
              <a:ext uri="{FF2B5EF4-FFF2-40B4-BE49-F238E27FC236}">
                <a16:creationId xmlns:a16="http://schemas.microsoft.com/office/drawing/2014/main" id="{C892AD52-D1A8-4026-9CAB-217E6356FBC3}"/>
              </a:ext>
            </a:extLst>
          </p:cNvPr>
          <p:cNvGrpSpPr>
            <a:grpSpLocks/>
          </p:cNvGrpSpPr>
          <p:nvPr/>
        </p:nvGrpSpPr>
        <p:grpSpPr bwMode="auto">
          <a:xfrm>
            <a:off x="223838" y="228600"/>
            <a:ext cx="11764962" cy="6096000"/>
            <a:chOff x="106" y="144"/>
            <a:chExt cx="5558" cy="3840"/>
          </a:xfrm>
        </p:grpSpPr>
        <p:sp>
          <p:nvSpPr>
            <p:cNvPr id="4104" name="AutoShape 8">
              <a:extLst>
                <a:ext uri="{FF2B5EF4-FFF2-40B4-BE49-F238E27FC236}">
                  <a16:creationId xmlns:a16="http://schemas.microsoft.com/office/drawing/2014/main" id="{85E9F5C9-2607-4F8C-93EB-1029381DA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5" name="Line 9">
              <a:extLst>
                <a:ext uri="{FF2B5EF4-FFF2-40B4-BE49-F238E27FC236}">
                  <a16:creationId xmlns:a16="http://schemas.microsoft.com/office/drawing/2014/main" id="{EFBA58F7-028B-4D5A-9F6C-8F8973A971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261266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71" r:id="rId1"/>
    <p:sldLayoutId id="2147485872" r:id="rId2"/>
    <p:sldLayoutId id="2147485873" r:id="rId3"/>
    <p:sldLayoutId id="2147485874" r:id="rId4"/>
    <p:sldLayoutId id="2147485875" r:id="rId5"/>
    <p:sldLayoutId id="2147485876" r:id="rId6"/>
    <p:sldLayoutId id="2147485877" r:id="rId7"/>
    <p:sldLayoutId id="2147485878" r:id="rId8"/>
    <p:sldLayoutId id="2147485879" r:id="rId9"/>
    <p:sldLayoutId id="2147485880" r:id="rId10"/>
    <p:sldLayoutId id="2147485881" r:id="rId11"/>
    <p:sldLayoutId id="2147485882" r:id="rId12"/>
    <p:sldLayoutId id="2147485883" r:id="rId13"/>
    <p:sldLayoutId id="2147485884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CF18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578B15F-8975-4E1C-A09A-8975C23B47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533400"/>
            <a:ext cx="1026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6F87B03-9232-4727-92CF-EF1C9691B9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905000"/>
            <a:ext cx="10261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15716" name="Rectangle 4">
            <a:extLst>
              <a:ext uri="{FF2B5EF4-FFF2-40B4-BE49-F238E27FC236}">
                <a16:creationId xmlns:a16="http://schemas.microsoft.com/office/drawing/2014/main" id="{FD23D3B6-4373-4437-B07C-8B8BFE3268F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0" y="6391275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5717" name="Rectangle 5">
            <a:extLst>
              <a:ext uri="{FF2B5EF4-FFF2-40B4-BE49-F238E27FC236}">
                <a16:creationId xmlns:a16="http://schemas.microsoft.com/office/drawing/2014/main" id="{C6EFCC93-BB23-4DD8-8176-3844738E48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403975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5718" name="Rectangle 6">
            <a:extLst>
              <a:ext uri="{FF2B5EF4-FFF2-40B4-BE49-F238E27FC236}">
                <a16:creationId xmlns:a16="http://schemas.microsoft.com/office/drawing/2014/main" id="{031BFBB5-0E77-4DE9-8080-834F13453C6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DC9EE7-13CB-4D6B-9115-60D8FD091DE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grpSp>
        <p:nvGrpSpPr>
          <p:cNvPr id="5127" name="Group 7">
            <a:extLst>
              <a:ext uri="{FF2B5EF4-FFF2-40B4-BE49-F238E27FC236}">
                <a16:creationId xmlns:a16="http://schemas.microsoft.com/office/drawing/2014/main" id="{60B10D5B-AAC1-47EB-861C-8750D8ABADFF}"/>
              </a:ext>
            </a:extLst>
          </p:cNvPr>
          <p:cNvGrpSpPr>
            <a:grpSpLocks/>
          </p:cNvGrpSpPr>
          <p:nvPr/>
        </p:nvGrpSpPr>
        <p:grpSpPr bwMode="auto">
          <a:xfrm>
            <a:off x="223838" y="228600"/>
            <a:ext cx="11764962" cy="6096000"/>
            <a:chOff x="106" y="144"/>
            <a:chExt cx="5558" cy="3840"/>
          </a:xfrm>
        </p:grpSpPr>
        <p:sp>
          <p:nvSpPr>
            <p:cNvPr id="3080" name="AutoShape 8">
              <a:extLst>
                <a:ext uri="{FF2B5EF4-FFF2-40B4-BE49-F238E27FC236}">
                  <a16:creationId xmlns:a16="http://schemas.microsoft.com/office/drawing/2014/main" id="{95DD215D-9D93-4A42-942F-0CBAE93BE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29" name="Line 9">
              <a:extLst>
                <a:ext uri="{FF2B5EF4-FFF2-40B4-BE49-F238E27FC236}">
                  <a16:creationId xmlns:a16="http://schemas.microsoft.com/office/drawing/2014/main" id="{64BEC250-0141-44B5-948B-2C5FCB4EA5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98956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86" r:id="rId1"/>
    <p:sldLayoutId id="2147485887" r:id="rId2"/>
    <p:sldLayoutId id="2147485888" r:id="rId3"/>
    <p:sldLayoutId id="2147485889" r:id="rId4"/>
    <p:sldLayoutId id="2147485890" r:id="rId5"/>
    <p:sldLayoutId id="2147485891" r:id="rId6"/>
    <p:sldLayoutId id="2147485892" r:id="rId7"/>
    <p:sldLayoutId id="2147485893" r:id="rId8"/>
    <p:sldLayoutId id="2147485894" r:id="rId9"/>
    <p:sldLayoutId id="2147485895" r:id="rId10"/>
    <p:sldLayoutId id="2147485896" r:id="rId11"/>
    <p:sldLayoutId id="2147485897" r:id="rId12"/>
    <p:sldLayoutId id="2147485898" r:id="rId13"/>
    <p:sldLayoutId id="2147485899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zis.cz/cz/mkn/index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zis.cz/cz/mkn/index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zis.cz/res/file/registry/lpz/lpz-tiskopis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mografie.info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csu/czso/umrtnostni-tabulky-za-cr-regiony-soudrznosti-a-kraje-20202021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3.xml"/><Relationship Id="rId4" Type="http://schemas.openxmlformats.org/officeDocument/2006/relationships/image" Target="../media/image2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0F7F41C-B5B7-46F9-A4D2-206C6A1304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2138" y="692150"/>
            <a:ext cx="7696200" cy="806450"/>
          </a:xfrm>
        </p:spPr>
        <p:txBody>
          <a:bodyPr/>
          <a:lstStyle/>
          <a:p>
            <a:pPr eaLnBrk="1" hangingPunct="1">
              <a:defRPr/>
            </a:pPr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rgbClr val="0000CC"/>
                </a:solidFill>
              </a:rPr>
            </a:br>
            <a:br>
              <a:rPr lang="cs-CZ" cap="all" dirty="0">
                <a:solidFill>
                  <a:srgbClr val="0000CC"/>
                </a:solidFill>
              </a:rPr>
            </a:br>
            <a:br>
              <a:rPr lang="cs-CZ" cap="all" dirty="0">
                <a:solidFill>
                  <a:srgbClr val="0000CC"/>
                </a:solidFill>
              </a:rPr>
            </a:br>
            <a:br>
              <a:rPr lang="cs-CZ" cap="all" dirty="0">
                <a:solidFill>
                  <a:srgbClr val="0000CC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endParaRPr lang="cs-CZ" cap="all" dirty="0">
              <a:solidFill>
                <a:srgbClr val="0000CC"/>
              </a:solidFill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60ACF08-7371-4E2A-91EF-D855FF81C6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988" y="2349500"/>
            <a:ext cx="11520487" cy="1295400"/>
          </a:xfrm>
          <a:ln w="76200"/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cs-CZ" sz="4000" b="1" cap="all" dirty="0">
                <a:solidFill>
                  <a:srgbClr val="0000CC"/>
                </a:solidFill>
                <a:latin typeface="+mj-lt"/>
                <a:ea typeface="Arial Unicode MS" pitchFamily="34" charset="-128"/>
                <a:cs typeface="Rod" pitchFamily="49" charset="-79"/>
              </a:rPr>
              <a:t>Rutinní zdravotnická statistika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cs-CZ" sz="4000" b="1" cap="all" dirty="0">
              <a:solidFill>
                <a:srgbClr val="0000CC"/>
              </a:solidFill>
              <a:latin typeface="+mj-lt"/>
              <a:ea typeface="Arial Unicode MS" pitchFamily="34" charset="-128"/>
              <a:cs typeface="Rod" pitchFamily="49" charset="-79"/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cs-CZ" sz="2800" cap="all" dirty="0">
                <a:solidFill>
                  <a:srgbClr val="0000CC"/>
                </a:solidFill>
                <a:ea typeface="Arial Unicode MS" pitchFamily="34" charset="-128"/>
                <a:cs typeface="Rod" pitchFamily="49" charset="-79"/>
              </a:rPr>
              <a:t>A JEJÍ využití pro hodnocení zdravotního stavu obyvatelstva</a:t>
            </a:r>
            <a:endParaRPr lang="cs-CZ" sz="2800" dirty="0">
              <a:solidFill>
                <a:srgbClr val="0000CC"/>
              </a:solidFill>
              <a:latin typeface="Garamond" pitchFamily="18" charset="0"/>
            </a:endParaRPr>
          </a:p>
          <a:p>
            <a:pPr marL="0" indent="0" algn="ctr" eaLnBrk="1" hangingPunct="1">
              <a:buClr>
                <a:srgbClr val="FF0000"/>
              </a:buClr>
              <a:buSzPct val="100000"/>
              <a:buFont typeface="Wingdings" panose="05000000000000000000" pitchFamily="2" charset="2"/>
              <a:buNone/>
              <a:defRPr/>
            </a:pPr>
            <a:endParaRPr lang="cs-CZ" sz="3700" dirty="0"/>
          </a:p>
          <a:p>
            <a:pPr marL="0" indent="0" eaLnBrk="1" hangingPunct="1">
              <a:buClr>
                <a:srgbClr val="FF0000"/>
              </a:buClr>
              <a:buSzPct val="100000"/>
              <a:buFont typeface="Wingdings" panose="05000000000000000000" pitchFamily="2" charset="2"/>
              <a:buNone/>
              <a:defRPr/>
            </a:pPr>
            <a:endParaRPr lang="cs-CZ" sz="1600" dirty="0">
              <a:solidFill>
                <a:srgbClr val="0000CC"/>
              </a:solidFill>
            </a:endParaRPr>
          </a:p>
          <a:p>
            <a:pPr marL="0" indent="0" eaLnBrk="1" hangingPunct="1">
              <a:buClr>
                <a:srgbClr val="FF0000"/>
              </a:buClr>
              <a:buSzPct val="100000"/>
              <a:buFont typeface="Wingdings" panose="05000000000000000000" pitchFamily="2" charset="2"/>
              <a:buNone/>
              <a:defRPr/>
            </a:pPr>
            <a:endParaRPr lang="cs-CZ" sz="1600" dirty="0"/>
          </a:p>
        </p:txBody>
      </p:sp>
      <p:sp>
        <p:nvSpPr>
          <p:cNvPr id="44036" name="Obdélník 1">
            <a:extLst>
              <a:ext uri="{FF2B5EF4-FFF2-40B4-BE49-F238E27FC236}">
                <a16:creationId xmlns:a16="http://schemas.microsoft.com/office/drawing/2014/main" id="{C924367D-9052-44BE-9D31-9E61182C0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1196975"/>
            <a:ext cx="71437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5F5F5F"/>
              </a:buClr>
              <a:buFont typeface="Wingdings" panose="05000000000000000000" pitchFamily="2" charset="2"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69">
            <a:extLst>
              <a:ext uri="{FF2B5EF4-FFF2-40B4-BE49-F238E27FC236}">
                <a16:creationId xmlns:a16="http://schemas.microsoft.com/office/drawing/2014/main" id="{8B7B835E-92A8-4266-815D-69852B3DA7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1225" y="1628775"/>
            <a:ext cx="10171113" cy="51133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6565F7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cs-CZ" sz="2800" b="1" dirty="0">
                <a:solidFill>
                  <a:srgbClr val="0000CC"/>
                </a:solidFill>
              </a:rPr>
              <a:t>Dynamika změn a jejich zákonitosti </a:t>
            </a:r>
          </a:p>
          <a:p>
            <a:pPr eaLnBrk="1" hangingPunct="1">
              <a:lnSpc>
                <a:spcPct val="90000"/>
              </a:lnSpc>
              <a:buClr>
                <a:srgbClr val="6565F7"/>
              </a:buClr>
              <a:buSzTx/>
              <a:buFont typeface="Wingdings" panose="05000000000000000000" pitchFamily="2" charset="2"/>
              <a:buChar char="§"/>
              <a:defRPr/>
            </a:pPr>
            <a:endParaRPr lang="cs-CZ" sz="2800" b="1" dirty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6565F7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cs-CZ" sz="2800" b="1" dirty="0">
                <a:solidFill>
                  <a:srgbClr val="0000CC"/>
                </a:solidFill>
              </a:rPr>
              <a:t>Grafické znázornění (zejm. u indexu s pevným základem)</a:t>
            </a:r>
          </a:p>
          <a:p>
            <a:pPr marL="0" indent="0" eaLnBrk="1" hangingPunct="1">
              <a:lnSpc>
                <a:spcPct val="90000"/>
              </a:lnSpc>
              <a:buClr>
                <a:srgbClr val="6565F7"/>
              </a:buClr>
              <a:buSzTx/>
              <a:buFont typeface="Wingdings" panose="05000000000000000000" pitchFamily="2" charset="2"/>
              <a:buNone/>
              <a:defRPr/>
            </a:pPr>
            <a:endParaRPr lang="cs-CZ" sz="2800" b="1" dirty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6565F7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cs-CZ" sz="2800" b="1" dirty="0">
                <a:solidFill>
                  <a:srgbClr val="0000CC"/>
                </a:solidFill>
              </a:rPr>
              <a:t>Typy časových řad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130000"/>
              <a:buFont typeface="Arial" pitchFamily="34" charset="0"/>
              <a:buChar char="•"/>
              <a:defRPr/>
            </a:pPr>
            <a:r>
              <a:rPr lang="cs-CZ" sz="2400" b="1" dirty="0">
                <a:solidFill>
                  <a:srgbClr val="0000CC"/>
                </a:solidFill>
              </a:rPr>
              <a:t>okamžikové 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130000"/>
              <a:buFont typeface="Arial" pitchFamily="34" charset="0"/>
              <a:buChar char="•"/>
              <a:defRPr/>
            </a:pPr>
            <a:r>
              <a:rPr lang="cs-CZ" sz="2400" b="1" dirty="0">
                <a:solidFill>
                  <a:srgbClr val="0000CC"/>
                </a:solidFill>
              </a:rPr>
              <a:t>intervalové </a:t>
            </a:r>
          </a:p>
          <a:p>
            <a:pPr marL="0" indent="0" eaLnBrk="1" hangingPunct="1">
              <a:lnSpc>
                <a:spcPct val="90000"/>
              </a:lnSpc>
              <a:buClr>
                <a:srgbClr val="6565F7"/>
              </a:buClr>
              <a:buSzTx/>
              <a:buFont typeface="Wingdings" panose="05000000000000000000" pitchFamily="2" charset="2"/>
              <a:buNone/>
              <a:defRPr/>
            </a:pPr>
            <a:endParaRPr lang="cs-CZ" sz="2800" b="1" dirty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6565F7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cs-CZ" sz="2800" b="1" dirty="0">
                <a:solidFill>
                  <a:srgbClr val="0000CC"/>
                </a:solidFill>
              </a:rPr>
              <a:t>Srovnatelnost dat 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130000"/>
              <a:buFont typeface="Arial" pitchFamily="34" charset="0"/>
              <a:buChar char="•"/>
              <a:defRPr/>
            </a:pPr>
            <a:r>
              <a:rPr lang="cs-CZ" sz="2300" b="1" dirty="0">
                <a:solidFill>
                  <a:srgbClr val="0000CC"/>
                </a:solidFill>
              </a:rPr>
              <a:t>územní, věcná, časová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DDC8C01-8206-43E2-ACEA-1A6903F6AB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9788" y="476250"/>
            <a:ext cx="9720262" cy="792163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cap="all" dirty="0"/>
              <a:t>Indexy pro hodnocení časových řad</a:t>
            </a:r>
            <a:endParaRPr lang="cs-CZ" sz="3200" cap="all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69">
            <a:extLst>
              <a:ext uri="{FF2B5EF4-FFF2-40B4-BE49-F238E27FC236}">
                <a16:creationId xmlns:a16="http://schemas.microsoft.com/office/drawing/2014/main" id="{58290890-EC07-40E7-A807-38373084FD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6763" y="1484313"/>
            <a:ext cx="10585450" cy="48958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rgbClr val="6565F7"/>
              </a:buClr>
              <a:buSzTx/>
              <a:buFont typeface="Wingdings" panose="05000000000000000000" pitchFamily="2" charset="2"/>
              <a:buNone/>
              <a:defRPr/>
            </a:pPr>
            <a:r>
              <a:rPr lang="cs-CZ" sz="2800" b="1" dirty="0">
                <a:solidFill>
                  <a:srgbClr val="0000CC"/>
                </a:solidFill>
              </a:rPr>
              <a:t>Srovnání hodnot stejného ukazatele na stejném místě v jiném čase.</a:t>
            </a:r>
          </a:p>
          <a:p>
            <a:pPr marL="0" indent="0" eaLnBrk="1" hangingPunct="1">
              <a:lnSpc>
                <a:spcPct val="90000"/>
              </a:lnSpc>
              <a:buClr>
                <a:srgbClr val="6565F7"/>
              </a:buClr>
              <a:buSzTx/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0000CC"/>
              </a:solidFill>
            </a:endParaRPr>
          </a:p>
          <a:p>
            <a:pPr marL="0" indent="0" eaLnBrk="1" hangingPunct="1">
              <a:lnSpc>
                <a:spcPct val="90000"/>
              </a:lnSpc>
              <a:buClr>
                <a:srgbClr val="6565F7"/>
              </a:buClr>
              <a:buSzTx/>
              <a:buFont typeface="Wingdings" panose="05000000000000000000" pitchFamily="2" charset="2"/>
              <a:buNone/>
              <a:defRPr/>
            </a:pPr>
            <a:r>
              <a:rPr lang="cs-CZ" sz="2800" b="1" dirty="0">
                <a:solidFill>
                  <a:srgbClr val="0000CC"/>
                </a:solidFill>
              </a:rPr>
              <a:t>Časové řady – desetileté, pětileté, roční, půlroční, kvartální, měsíční.</a:t>
            </a:r>
          </a:p>
          <a:p>
            <a:pPr eaLnBrk="1" hangingPunct="1">
              <a:lnSpc>
                <a:spcPct val="90000"/>
              </a:lnSpc>
              <a:buClr>
                <a:srgbClr val="6565F7"/>
              </a:buClr>
              <a:buSzTx/>
              <a:buFont typeface="Wingdings" panose="05000000000000000000" pitchFamily="2" charset="2"/>
              <a:buChar char="§"/>
              <a:defRPr/>
            </a:pPr>
            <a:endParaRPr lang="cs-CZ" sz="2800" b="1" dirty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6565F7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cs-CZ" sz="2400" b="1" dirty="0">
                <a:solidFill>
                  <a:srgbClr val="0000CC"/>
                </a:solidFill>
              </a:rPr>
              <a:t>Index s pevným základem (</a:t>
            </a:r>
            <a:r>
              <a:rPr lang="cs-CZ" sz="2400" b="1" i="1" dirty="0">
                <a:solidFill>
                  <a:srgbClr val="0000CC"/>
                </a:solidFill>
              </a:rPr>
              <a:t>bazický index</a:t>
            </a:r>
            <a:r>
              <a:rPr lang="cs-CZ" sz="2400" b="1" dirty="0">
                <a:solidFill>
                  <a:srgbClr val="0000CC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defRPr/>
            </a:pPr>
            <a:r>
              <a:rPr lang="cs-CZ" sz="2400" dirty="0"/>
              <a:t>Základ (100 %) =  první údaj v časové řadě </a:t>
            </a:r>
            <a:endParaRPr lang="cs-CZ" sz="2400" b="1" dirty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6565F7"/>
              </a:buClr>
              <a:buSzTx/>
              <a:buFont typeface="Wingdings" panose="05000000000000000000" pitchFamily="2" charset="2"/>
              <a:buChar char="§"/>
              <a:defRPr/>
            </a:pPr>
            <a:endParaRPr lang="cs-CZ" sz="2400" b="1" dirty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6565F7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cs-CZ" sz="2400" b="1" dirty="0">
                <a:solidFill>
                  <a:srgbClr val="0000CC"/>
                </a:solidFill>
              </a:rPr>
              <a:t>Index s pohyblivým základem (</a:t>
            </a:r>
            <a:r>
              <a:rPr lang="cs-CZ" sz="2400" b="1" i="1" dirty="0">
                <a:solidFill>
                  <a:srgbClr val="0000CC"/>
                </a:solidFill>
              </a:rPr>
              <a:t>řetězový index</a:t>
            </a:r>
            <a:r>
              <a:rPr lang="cs-CZ" sz="2400" b="1" dirty="0">
                <a:solidFill>
                  <a:srgbClr val="0000CC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defRPr/>
            </a:pPr>
            <a:r>
              <a:rPr lang="cs-CZ" sz="2400" dirty="0"/>
              <a:t>Základ (100 %) = hodnota v předcházejícím období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B9F4C3E-072B-4ECF-A0C9-6D9FAD791A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6763" y="188913"/>
            <a:ext cx="9785350" cy="792162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cap="all" dirty="0"/>
              <a:t>Indexy pro hodnocení časových řad</a:t>
            </a:r>
            <a:endParaRPr lang="cs-CZ" sz="3200" cap="all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FE583C67-8B5E-489F-A7AF-147C66882D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8925" y="766763"/>
            <a:ext cx="10261600" cy="1143000"/>
          </a:xfrm>
        </p:spPr>
        <p:txBody>
          <a:bodyPr/>
          <a:lstStyle/>
          <a:p>
            <a:pPr eaLnBrk="1" hangingPunct="1">
              <a:defRPr/>
            </a:pPr>
            <a:br>
              <a:rPr lang="cs-CZ" sz="3000" b="1" dirty="0"/>
            </a:br>
            <a:br>
              <a:rPr lang="cs-CZ" sz="3000" b="1" dirty="0"/>
            </a:br>
            <a:r>
              <a:rPr lang="cs-CZ" sz="3000" b="1" dirty="0"/>
              <a:t>  </a:t>
            </a:r>
            <a:r>
              <a:rPr lang="cs-CZ" sz="1400" dirty="0">
                <a:solidFill>
                  <a:schemeClr val="tx1"/>
                </a:solidFill>
                <a:latin typeface="+mn-lt"/>
              </a:rPr>
              <a:t>Vývoj počtu narozených s VVV ČR v letech 1980 - 2010 </a:t>
            </a:r>
            <a:endParaRPr lang="cs-CZ" sz="30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1D07839-993F-4696-87D1-31C2C0B78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0013" y="1557338"/>
            <a:ext cx="7696200" cy="4038600"/>
          </a:xfrm>
        </p:spPr>
        <p:txBody>
          <a:bodyPr/>
          <a:lstStyle/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400" dirty="0"/>
          </a:p>
          <a:p>
            <a:pPr>
              <a:defRPr/>
            </a:pPr>
            <a:endParaRPr lang="cs-CZ" b="1" dirty="0">
              <a:solidFill>
                <a:srgbClr val="0000CC"/>
              </a:solidFill>
            </a:endParaRP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D4B7903C-C10C-4203-AB3B-63FDD69AE23A}"/>
              </a:ext>
            </a:extLst>
          </p:cNvPr>
          <p:cNvGraphicFramePr>
            <a:graphicFrameLocks noGrp="1"/>
          </p:cNvGraphicFramePr>
          <p:nvPr/>
        </p:nvGraphicFramePr>
        <p:xfrm>
          <a:off x="1663700" y="1916113"/>
          <a:ext cx="8783637" cy="286702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64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3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5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94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2086">
                <a:tc>
                  <a:txBody>
                    <a:bodyPr/>
                    <a:lstStyle/>
                    <a:p>
                      <a:r>
                        <a:rPr lang="cs-CZ" sz="1800" dirty="0">
                          <a:latin typeface="+mj-lt"/>
                        </a:rPr>
                        <a:t>Rok</a:t>
                      </a:r>
                      <a:endParaRPr lang="cs-CZ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6" marR="91426"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latin typeface="+mj-lt"/>
                        </a:rPr>
                        <a:t>Počet nar. s</a:t>
                      </a:r>
                      <a:r>
                        <a:rPr lang="cs-CZ" sz="1800" baseline="0" dirty="0">
                          <a:latin typeface="+mj-lt"/>
                        </a:rPr>
                        <a:t> VVV (na 10000 ŽN)</a:t>
                      </a:r>
                      <a:endParaRPr lang="cs-CZ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6" marR="91426"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latin typeface="+mj-lt"/>
                        </a:rPr>
                        <a:t>Index s pevným</a:t>
                      </a:r>
                      <a:r>
                        <a:rPr lang="cs-CZ" sz="1800" baseline="0" dirty="0">
                          <a:latin typeface="+mj-lt"/>
                        </a:rPr>
                        <a:t> základem (%)</a:t>
                      </a:r>
                      <a:endParaRPr lang="cs-CZ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6" marR="91426"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latin typeface="+mj-lt"/>
                        </a:rPr>
                        <a:t>Index s pohyblivým základem (%)</a:t>
                      </a:r>
                      <a:endParaRPr lang="cs-CZ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6" marR="914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735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+mj-lt"/>
                        </a:rPr>
                        <a:t>1980</a:t>
                      </a:r>
                      <a:endParaRPr lang="cs-CZ" sz="2400" b="1" dirty="0">
                        <a:latin typeface="+mj-lt"/>
                      </a:endParaRPr>
                    </a:p>
                  </a:txBody>
                  <a:tcPr marL="91426" marR="91426"/>
                </a:tc>
                <a:tc>
                  <a:txBody>
                    <a:bodyPr/>
                    <a:lstStyle/>
                    <a:p>
                      <a:r>
                        <a:rPr lang="cs-CZ" sz="2400"/>
                        <a:t>157,0</a:t>
                      </a:r>
                      <a:endParaRPr lang="cs-CZ" sz="2400" dirty="0"/>
                    </a:p>
                  </a:txBody>
                  <a:tcPr marL="91426" marR="91426"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100,0</a:t>
                      </a:r>
                    </a:p>
                  </a:txBody>
                  <a:tcPr marL="91426" marR="9142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-</a:t>
                      </a:r>
                    </a:p>
                  </a:txBody>
                  <a:tcPr marL="91426" marR="914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735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+mj-lt"/>
                        </a:rPr>
                        <a:t>1990</a:t>
                      </a:r>
                      <a:endParaRPr lang="cs-CZ" sz="2400" b="1" dirty="0">
                        <a:latin typeface="+mj-lt"/>
                      </a:endParaRPr>
                    </a:p>
                  </a:txBody>
                  <a:tcPr marL="91426" marR="91426"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172,4</a:t>
                      </a:r>
                    </a:p>
                  </a:txBody>
                  <a:tcPr marL="91426" marR="91426"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109,8</a:t>
                      </a:r>
                    </a:p>
                  </a:txBody>
                  <a:tcPr marL="91426" marR="914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/>
                        <a:t>109,8</a:t>
                      </a:r>
                    </a:p>
                  </a:txBody>
                  <a:tcPr marL="91426" marR="914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735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+mj-lt"/>
                        </a:rPr>
                        <a:t>2000</a:t>
                      </a:r>
                      <a:endParaRPr lang="cs-CZ" sz="2400" b="1" dirty="0">
                        <a:latin typeface="+mj-lt"/>
                      </a:endParaRPr>
                    </a:p>
                  </a:txBody>
                  <a:tcPr marL="91426" marR="91426"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414,5</a:t>
                      </a:r>
                    </a:p>
                  </a:txBody>
                  <a:tcPr marL="91426" marR="91426"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264,0</a:t>
                      </a:r>
                    </a:p>
                  </a:txBody>
                  <a:tcPr marL="91426" marR="91426"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240,4</a:t>
                      </a:r>
                    </a:p>
                  </a:txBody>
                  <a:tcPr marL="91426" marR="914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735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+mj-lt"/>
                        </a:rPr>
                        <a:t>2010</a:t>
                      </a:r>
                      <a:endParaRPr lang="cs-CZ" sz="2400" b="1" dirty="0">
                        <a:latin typeface="+mj-lt"/>
                      </a:endParaRPr>
                    </a:p>
                  </a:txBody>
                  <a:tcPr marL="91426" marR="91426"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433,0</a:t>
                      </a:r>
                    </a:p>
                  </a:txBody>
                  <a:tcPr marL="91426" marR="91426"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275,8</a:t>
                      </a:r>
                    </a:p>
                  </a:txBody>
                  <a:tcPr marL="91426" marR="91426"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104,5</a:t>
                      </a:r>
                    </a:p>
                  </a:txBody>
                  <a:tcPr marL="91426" marR="914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2436" name="Obdélník 3">
            <a:extLst>
              <a:ext uri="{FF2B5EF4-FFF2-40B4-BE49-F238E27FC236}">
                <a16:creationId xmlns:a16="http://schemas.microsoft.com/office/drawing/2014/main" id="{31288B17-8CE3-4D78-B9B9-3D1516F68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838" y="2781300"/>
            <a:ext cx="863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6773" name="Obdélník 5">
            <a:extLst>
              <a:ext uri="{FF2B5EF4-FFF2-40B4-BE49-F238E27FC236}">
                <a16:creationId xmlns:a16="http://schemas.microsoft.com/office/drawing/2014/main" id="{CF8F01ED-6352-4A38-882D-BA3543C2C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0" y="5272088"/>
            <a:ext cx="8888413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Pozor na interpretaci indexu – změny v počtu    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sledovaných vad apod.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38" name="AutoShape 2" descr="Výsledek obrázku pro vykřičník">
            <a:extLst>
              <a:ext uri="{FF2B5EF4-FFF2-40B4-BE49-F238E27FC236}">
                <a16:creationId xmlns:a16="http://schemas.microsoft.com/office/drawing/2014/main" id="{77E63016-EBEC-4EA5-834F-75E3BAFA66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6775" name="Obrázek 7">
            <a:extLst>
              <a:ext uri="{FF2B5EF4-FFF2-40B4-BE49-F238E27FC236}">
                <a16:creationId xmlns:a16="http://schemas.microsoft.com/office/drawing/2014/main" id="{FED722A3-ED0E-4424-B985-E3F9EB1E0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5272088"/>
            <a:ext cx="9572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46FD5FBB-A132-4CA5-906E-AC73EBE74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495300"/>
            <a:ext cx="96853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CD0505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Indexy pro hodnocení časových řad</a:t>
            </a:r>
            <a:endParaRPr kumimoji="0" lang="cs-CZ" sz="3200" b="0" i="0" u="none" strike="noStrike" kern="1200" cap="all" spc="0" normalizeH="0" baseline="0" noProof="0" dirty="0">
              <a:ln>
                <a:noFill/>
              </a:ln>
              <a:solidFill>
                <a:srgbClr val="CD0505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69">
            <a:extLst>
              <a:ext uri="{FF2B5EF4-FFF2-40B4-BE49-F238E27FC236}">
                <a16:creationId xmlns:a16="http://schemas.microsoft.com/office/drawing/2014/main" id="{87A05C45-5F16-4F66-9100-495F6526F1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1225" y="1484313"/>
            <a:ext cx="9937750" cy="5254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6565F7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cs-CZ" sz="2400" b="1" dirty="0">
                <a:solidFill>
                  <a:srgbClr val="0000CC"/>
                </a:solidFill>
              </a:rPr>
              <a:t>Index s pevným základem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defRPr/>
            </a:pPr>
            <a:r>
              <a:rPr lang="cs-CZ" sz="2400" b="1" dirty="0"/>
              <a:t>Základ (100 %) =  první údaj v časové řadě 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defRPr/>
            </a:pPr>
            <a:r>
              <a:rPr lang="cs-CZ" sz="2400" b="1" dirty="0"/>
              <a:t>Vyjadřuje celkový trend časové řady</a:t>
            </a:r>
          </a:p>
          <a:p>
            <a:pPr lvl="2" eaLnBrk="1" hangingPunct="1">
              <a:lnSpc>
                <a:spcPct val="90000"/>
              </a:lnSpc>
              <a:buClr>
                <a:schemeClr val="hlink"/>
              </a:buClr>
              <a:defRPr/>
            </a:pPr>
            <a:r>
              <a:rPr lang="cs-CZ" sz="2000" dirty="0"/>
              <a:t>Stoupající, klesající, stacionární</a:t>
            </a:r>
          </a:p>
          <a:p>
            <a:pPr lvl="2" eaLnBrk="1" hangingPunct="1">
              <a:lnSpc>
                <a:spcPct val="90000"/>
              </a:lnSpc>
              <a:buClr>
                <a:schemeClr val="hlink"/>
              </a:buClr>
              <a:defRPr/>
            </a:pPr>
            <a:r>
              <a:rPr lang="cs-CZ" sz="2000" dirty="0"/>
              <a:t>Pravidelný, nepravidelný</a:t>
            </a:r>
          </a:p>
          <a:p>
            <a:pPr lvl="2" eaLnBrk="1" hangingPunct="1">
              <a:lnSpc>
                <a:spcPct val="90000"/>
              </a:lnSpc>
              <a:buClr>
                <a:schemeClr val="hlink"/>
              </a:buClr>
              <a:defRPr/>
            </a:pPr>
            <a:r>
              <a:rPr lang="cs-CZ" sz="2000" dirty="0"/>
              <a:t>Periodické kolísání (střídání růstu a poklesu v určitých cyklech)</a:t>
            </a:r>
            <a:endParaRPr lang="cs-CZ" sz="2400" b="1" dirty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6565F7"/>
              </a:buClr>
              <a:buSzTx/>
              <a:buFont typeface="Wingdings" panose="05000000000000000000" pitchFamily="2" charset="2"/>
              <a:buChar char="§"/>
              <a:defRPr/>
            </a:pPr>
            <a:endParaRPr lang="cs-CZ" sz="2400" b="1" dirty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6565F7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cs-CZ" sz="2400" b="1" dirty="0">
                <a:solidFill>
                  <a:srgbClr val="0000CC"/>
                </a:solidFill>
              </a:rPr>
              <a:t>Index s pohyblivým základem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defRPr/>
            </a:pPr>
            <a:r>
              <a:rPr lang="cs-CZ" sz="2400" b="1" dirty="0"/>
              <a:t>Základ (100 %) = hodnota v předcházejícím období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defRPr/>
            </a:pPr>
            <a:r>
              <a:rPr lang="cs-CZ" sz="2400" b="1" dirty="0"/>
              <a:t>Vyjadřuje tempo změn v čase </a:t>
            </a:r>
          </a:p>
          <a:p>
            <a:pPr lvl="2" eaLnBrk="1" hangingPunct="1">
              <a:lnSpc>
                <a:spcPct val="90000"/>
              </a:lnSpc>
              <a:buClr>
                <a:schemeClr val="hlink"/>
              </a:buClr>
              <a:defRPr/>
            </a:pPr>
            <a:r>
              <a:rPr lang="cs-CZ" sz="2000" dirty="0"/>
              <a:t>tzn. o kolik stoupla nebo klesla hodnota ukazatele vzhledem k předchozí hodnotě</a:t>
            </a:r>
          </a:p>
          <a:p>
            <a:pPr marL="457200" lvl="1" indent="0" eaLnBrk="1" hangingPunct="1">
              <a:lnSpc>
                <a:spcPct val="90000"/>
              </a:lnSpc>
              <a:buClr>
                <a:schemeClr val="hlink"/>
              </a:buClr>
              <a:buFontTx/>
              <a:buNone/>
              <a:defRPr/>
            </a:pPr>
            <a:endParaRPr lang="cs-CZ" sz="24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2327E19-7373-4460-B231-99BF86D34F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1225" y="476250"/>
            <a:ext cx="10369550" cy="792163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cap="all" dirty="0"/>
              <a:t>Indexy pro hodnocení časových řad</a:t>
            </a:r>
            <a:endParaRPr lang="cs-CZ" sz="3200" cap="all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1BDE05FF-7629-44EE-A9F8-EB53303C17D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71464" y="404664"/>
          <a:ext cx="856895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EA306334-655D-4143-B47A-D69CACFE2325}"/>
              </a:ext>
            </a:extLst>
          </p:cNvPr>
          <p:cNvGraphicFramePr>
            <a:graphicFrameLocks/>
          </p:cNvGraphicFramePr>
          <p:nvPr/>
        </p:nvGraphicFramePr>
        <p:xfrm>
          <a:off x="1967023" y="1052623"/>
          <a:ext cx="7761768" cy="468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D9E4C3F8-907F-4FFF-BA0F-1C74A7D56F19}"/>
              </a:ext>
            </a:extLst>
          </p:cNvPr>
          <p:cNvSpPr txBox="1"/>
          <p:nvPr/>
        </p:nvSpPr>
        <p:spPr>
          <a:xfrm>
            <a:off x="2592593" y="6142616"/>
            <a:ext cx="6745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Index s pohyblivým základem</a:t>
            </a:r>
          </a:p>
        </p:txBody>
      </p:sp>
    </p:spTree>
    <p:extLst>
      <p:ext uri="{BB962C8B-B14F-4D97-AF65-F5344CB8AC3E}">
        <p14:creationId xmlns:p14="http://schemas.microsoft.com/office/powerpoint/2010/main" val="4090581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>
            <a:extLst>
              <a:ext uri="{FF2B5EF4-FFF2-40B4-BE49-F238E27FC236}">
                <a16:creationId xmlns:a16="http://schemas.microsoft.com/office/drawing/2014/main" id="{49350A4F-2F44-49A8-9536-884DECF0F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87713" y="1268413"/>
            <a:ext cx="7840662" cy="6054725"/>
          </a:xfrm>
        </p:spPr>
        <p:txBody>
          <a:bodyPr/>
          <a:lstStyle/>
          <a:p>
            <a:pPr marL="0" indent="0" eaLnBrk="1" hangingPunct="1"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endParaRPr lang="cs-CZ" b="1" dirty="0">
              <a:solidFill>
                <a:srgbClr val="0000CC"/>
              </a:solidFill>
            </a:endParaRPr>
          </a:p>
          <a:p>
            <a:pPr marL="0" indent="0" eaLnBrk="1" hangingPunct="1"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FF0000"/>
                </a:solidFill>
              </a:rPr>
              <a:t>     </a:t>
            </a:r>
            <a:r>
              <a:rPr lang="cs-CZ" b="1" dirty="0">
                <a:solidFill>
                  <a:srgbClr val="C00000"/>
                </a:solidFill>
              </a:rPr>
              <a:t>Demografická statistika</a:t>
            </a:r>
          </a:p>
          <a:p>
            <a:pPr marL="0" indent="0" eaLnBrk="1" hangingPunct="1"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r>
              <a:rPr lang="cs-CZ" sz="3200" b="1" dirty="0">
                <a:solidFill>
                  <a:schemeClr val="tx2"/>
                </a:solidFill>
              </a:rPr>
              <a:t>	</a:t>
            </a:r>
            <a:r>
              <a:rPr lang="cs-CZ" sz="2400" b="1" dirty="0"/>
              <a:t>A: Velikost a složení populace</a:t>
            </a:r>
          </a:p>
          <a:p>
            <a:pPr marL="0" indent="0" eaLnBrk="1" hangingPunct="1">
              <a:buSzTx/>
              <a:buFont typeface="Wingdings" panose="05000000000000000000" pitchFamily="2" charset="2"/>
              <a:buNone/>
              <a:defRPr/>
            </a:pPr>
            <a:r>
              <a:rPr lang="cs-CZ" sz="2400" b="1" dirty="0"/>
              <a:t>	B: Demografické procesy</a:t>
            </a:r>
          </a:p>
          <a:p>
            <a:pPr marL="0" indent="0" eaLnBrk="1" hangingPunct="1"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endParaRPr lang="cs-CZ" b="1" dirty="0">
              <a:solidFill>
                <a:srgbClr val="0000CC"/>
              </a:solidFill>
            </a:endParaRPr>
          </a:p>
          <a:p>
            <a:pPr marL="0" indent="0" eaLnBrk="1" hangingPunct="1"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C00000"/>
                </a:solidFill>
              </a:rPr>
              <a:t>  Statistika zdravotního stavu</a:t>
            </a:r>
          </a:p>
          <a:p>
            <a:pPr marL="0" indent="0" eaLnBrk="1" hangingPunct="1"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00CC"/>
                </a:solidFill>
              </a:rPr>
              <a:t>	</a:t>
            </a:r>
            <a:r>
              <a:rPr lang="cs-CZ" sz="2400" b="1" dirty="0"/>
              <a:t>A: Statistiky nemocnosti</a:t>
            </a:r>
          </a:p>
          <a:p>
            <a:pPr marL="0" indent="0" eaLnBrk="1" hangingPunct="1">
              <a:buSzTx/>
              <a:buFont typeface="Wingdings" panose="05000000000000000000" pitchFamily="2" charset="2"/>
              <a:buNone/>
              <a:defRPr/>
            </a:pPr>
            <a:r>
              <a:rPr lang="cs-CZ" sz="3000" b="1" dirty="0"/>
              <a:t>	</a:t>
            </a:r>
            <a:r>
              <a:rPr lang="cs-CZ" sz="2400" b="1" dirty="0"/>
              <a:t>B: Statistika úmrtnosti</a:t>
            </a:r>
          </a:p>
          <a:p>
            <a:pPr marL="800100" lvl="2" indent="0" eaLnBrk="1" hangingPunct="1">
              <a:buClr>
                <a:schemeClr val="tx2"/>
              </a:buClr>
              <a:buSzTx/>
              <a:buFontTx/>
              <a:buNone/>
              <a:defRPr/>
            </a:pPr>
            <a:endParaRPr lang="cs-CZ" b="1" dirty="0"/>
          </a:p>
          <a:p>
            <a:pPr marL="400050" lvl="1" indent="0" eaLnBrk="1" hangingPunct="1">
              <a:buClr>
                <a:schemeClr val="tx2"/>
              </a:buClr>
              <a:buSzTx/>
              <a:buFontTx/>
              <a:buNone/>
              <a:defRPr/>
            </a:pPr>
            <a:endParaRPr lang="cs-CZ" b="1" dirty="0"/>
          </a:p>
          <a:p>
            <a:pPr marL="590550" indent="-590550" eaLnBrk="1" hangingPunct="1">
              <a:buSzTx/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  <p:sp>
        <p:nvSpPr>
          <p:cNvPr id="64515" name="Text Box 4">
            <a:extLst>
              <a:ext uri="{FF2B5EF4-FFF2-40B4-BE49-F238E27FC236}">
                <a16:creationId xmlns:a16="http://schemas.microsoft.com/office/drawing/2014/main" id="{FAA6CFDA-DA98-48B3-AFF1-3806A9AD4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4488" y="4673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7F404478-B7E9-4828-8D15-D02F1A4F1B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2513" y="125413"/>
            <a:ext cx="11382375" cy="1143000"/>
          </a:xfrm>
        </p:spPr>
        <p:txBody>
          <a:bodyPr/>
          <a:lstStyle/>
          <a:p>
            <a:pPr indent="-552450" eaLnBrk="1" hangingPunct="1">
              <a:defRPr/>
            </a:pPr>
            <a:r>
              <a:rPr lang="cs-CZ" sz="3200" cap="all" dirty="0">
                <a:solidFill>
                  <a:srgbClr val="0000CC"/>
                </a:solidFill>
              </a:rPr>
              <a:t>Ukazatele pro hodnocení </a:t>
            </a:r>
            <a:r>
              <a:rPr lang="cs-CZ" sz="3200" cap="all" dirty="0" err="1">
                <a:solidFill>
                  <a:srgbClr val="0000CC"/>
                </a:solidFill>
              </a:rPr>
              <a:t>zdr</a:t>
            </a:r>
            <a:r>
              <a:rPr lang="cs-CZ" sz="3200" cap="all" dirty="0">
                <a:solidFill>
                  <a:srgbClr val="0000CC"/>
                </a:solidFill>
              </a:rPr>
              <a:t>. stavu</a:t>
            </a:r>
          </a:p>
        </p:txBody>
      </p:sp>
      <p:sp>
        <p:nvSpPr>
          <p:cNvPr id="64517" name="Zahnutá šipka doleva 5">
            <a:extLst>
              <a:ext uri="{FF2B5EF4-FFF2-40B4-BE49-F238E27FC236}">
                <a16:creationId xmlns:a16="http://schemas.microsoft.com/office/drawing/2014/main" id="{6BD09308-35A5-49E4-B3EB-DFC517801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0" y="3068638"/>
            <a:ext cx="215900" cy="2232025"/>
          </a:xfrm>
          <a:prstGeom prst="curvedLeftArrow">
            <a:avLst>
              <a:gd name="adj1" fmla="val 25032"/>
              <a:gd name="adj2" fmla="val 50016"/>
              <a:gd name="adj3" fmla="val 25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5F5F5F"/>
              </a:buClr>
              <a:buFont typeface="Wingdings" panose="05000000000000000000" pitchFamily="2" charset="2"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7" name="Zahnutá šipka doleva 6">
            <a:extLst>
              <a:ext uri="{FF2B5EF4-FFF2-40B4-BE49-F238E27FC236}">
                <a16:creationId xmlns:a16="http://schemas.microsoft.com/office/drawing/2014/main" id="{98972966-027D-4644-9EDA-1423B1041F0E}"/>
              </a:ext>
            </a:extLst>
          </p:cNvPr>
          <p:cNvSpPr/>
          <p:nvPr/>
        </p:nvSpPr>
        <p:spPr bwMode="auto">
          <a:xfrm rot="21180426">
            <a:off x="8759825" y="1806575"/>
            <a:ext cx="1260475" cy="2778125"/>
          </a:xfrm>
          <a:prstGeom prst="curvedLeftArrow">
            <a:avLst>
              <a:gd name="adj1" fmla="val 25000"/>
              <a:gd name="adj2" fmla="val 50000"/>
              <a:gd name="adj3" fmla="val 21341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5F5F5F"/>
              </a:buClr>
              <a:buSzPct val="70000"/>
              <a:buFont typeface="Wingdings" pitchFamily="2" charset="2"/>
              <a:buNone/>
              <a:defRPr/>
            </a:pPr>
            <a:endParaRPr lang="cs-CZ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Zahnutá šipka doleva 10">
            <a:extLst>
              <a:ext uri="{FF2B5EF4-FFF2-40B4-BE49-F238E27FC236}">
                <a16:creationId xmlns:a16="http://schemas.microsoft.com/office/drawing/2014/main" id="{4E38317D-52C6-4D12-B96F-9929056E39A3}"/>
              </a:ext>
            </a:extLst>
          </p:cNvPr>
          <p:cNvSpPr/>
          <p:nvPr/>
        </p:nvSpPr>
        <p:spPr bwMode="auto">
          <a:xfrm rot="11217581">
            <a:off x="2162175" y="1743075"/>
            <a:ext cx="1366838" cy="2651125"/>
          </a:xfrm>
          <a:prstGeom prst="curvedLeftArrow">
            <a:avLst>
              <a:gd name="adj1" fmla="val 25000"/>
              <a:gd name="adj2" fmla="val 50000"/>
              <a:gd name="adj3" fmla="val 21341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5F5F5F"/>
              </a:buClr>
              <a:buSzPct val="70000"/>
              <a:buFont typeface="Wingdings" pitchFamily="2" charset="2"/>
              <a:buNone/>
              <a:defRPr/>
            </a:pPr>
            <a:endParaRPr lang="cs-CZ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Nadpis 1">
            <a:extLst>
              <a:ext uri="{FF2B5EF4-FFF2-40B4-BE49-F238E27FC236}">
                <a16:creationId xmlns:a16="http://schemas.microsoft.com/office/drawing/2014/main" id="{A8C337B1-627E-4408-AF87-6501609175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5200" y="1295400"/>
            <a:ext cx="10261600" cy="2000250"/>
          </a:xfrm>
        </p:spPr>
        <p:txBody>
          <a:bodyPr/>
          <a:lstStyle/>
          <a:p>
            <a:r>
              <a:rPr lang="cs-CZ" altLang="cs-CZ" sz="4000">
                <a:solidFill>
                  <a:srgbClr val="0000CC"/>
                </a:solidFill>
              </a:rPr>
              <a:t>STATISTIKA NEMOCNOSTI</a:t>
            </a:r>
            <a:br>
              <a:rPr lang="cs-CZ" altLang="cs-CZ" sz="4000">
                <a:solidFill>
                  <a:srgbClr val="0000CC"/>
                </a:solidFill>
              </a:rPr>
            </a:br>
            <a:br>
              <a:rPr lang="cs-CZ" altLang="cs-CZ" sz="4000">
                <a:solidFill>
                  <a:srgbClr val="0000CC"/>
                </a:solidFill>
              </a:rPr>
            </a:br>
            <a:endParaRPr lang="cs-CZ" altLang="cs-CZ" sz="4000">
              <a:solidFill>
                <a:srgbClr val="0000CC"/>
              </a:solidFill>
            </a:endParaRPr>
          </a:p>
        </p:txBody>
      </p:sp>
      <p:sp>
        <p:nvSpPr>
          <p:cNvPr id="134147" name="Zástupný symbol pro obsah 2">
            <a:extLst>
              <a:ext uri="{FF2B5EF4-FFF2-40B4-BE49-F238E27FC236}">
                <a16:creationId xmlns:a16="http://schemas.microsoft.com/office/drawing/2014/main" id="{77CECA29-4162-469E-A2F1-EF126358C9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65200" y="2819400"/>
            <a:ext cx="10261600" cy="403860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cs-CZ" altLang="cs-CZ"/>
              <a:t>Klasifikace nemocí</a:t>
            </a:r>
          </a:p>
          <a:p>
            <a:pPr>
              <a:buClr>
                <a:schemeClr val="tx2"/>
              </a:buClr>
            </a:pPr>
            <a:r>
              <a:rPr lang="cs-CZ" altLang="cs-CZ"/>
              <a:t>Ukazatele nemocnosti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DFCC05D9-E92E-4155-94CE-B5CC55702E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8825" y="342994"/>
            <a:ext cx="9505950" cy="792162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cap="all" dirty="0">
                <a:solidFill>
                  <a:srgbClr val="0000CC"/>
                </a:solidFill>
              </a:rPr>
              <a:t>Mezinárodní klasifikace nemocí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16868E9F-235F-419B-8E6D-67FEB66DE5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6401" y="1281953"/>
            <a:ext cx="10707033" cy="5576047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defRPr/>
            </a:pPr>
            <a:r>
              <a:rPr lang="cs-CZ" sz="2400" b="1" dirty="0"/>
              <a:t>  </a:t>
            </a:r>
            <a:r>
              <a:rPr lang="cs-CZ" sz="2800" b="1" dirty="0">
                <a:hlinkClick r:id="rId3"/>
              </a:rPr>
              <a:t>Mezinárodní klasifikace nemocí</a:t>
            </a:r>
            <a:r>
              <a:rPr lang="cs-CZ" sz="2800" b="1" dirty="0"/>
              <a:t>, 11. revize (MKN-11)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defRPr/>
            </a:pPr>
            <a:r>
              <a:rPr lang="cs-CZ" sz="2800" b="1" dirty="0">
                <a:hlinkClick r:id="rId3"/>
              </a:rPr>
              <a:t> Mezinárodní klasifikace nemocí</a:t>
            </a:r>
            <a:r>
              <a:rPr lang="cs-CZ" sz="2800" b="1" dirty="0"/>
              <a:t>, 10. revize (MKN-10),                                     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None/>
              <a:defRPr/>
            </a:pPr>
            <a:r>
              <a:rPr lang="cs-CZ" sz="2800" b="1" dirty="0"/>
              <a:t>   aktualizovaná verze 1. 1. 2018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None/>
              <a:defRPr/>
            </a:pPr>
            <a:endParaRPr lang="cs-CZ" sz="2800" b="1" dirty="0"/>
          </a:p>
          <a:p>
            <a:pPr lvl="1" eaLnBrk="1" hangingPunct="1">
              <a:spcAft>
                <a:spcPts val="1200"/>
              </a:spcAft>
              <a:buClr>
                <a:srgbClr val="C00000"/>
              </a:buClr>
              <a:defRPr/>
            </a:pPr>
            <a:r>
              <a:rPr lang="cs-CZ" sz="2800" b="1" dirty="0"/>
              <a:t>Klasifikace nemocí</a:t>
            </a:r>
            <a:r>
              <a:rPr lang="cs-CZ" sz="2800" dirty="0"/>
              <a:t> (úrazů, vad, poruch, komplikací, léčebné péče atd.) </a:t>
            </a:r>
            <a:r>
              <a:rPr lang="cs-CZ" sz="2800" b="1" dirty="0"/>
              <a:t>do kapitol, podkapitol a skupin až po konkrétní jednotlivé dg.</a:t>
            </a:r>
            <a:endParaRPr lang="cs-CZ" sz="2800" dirty="0"/>
          </a:p>
          <a:p>
            <a:pPr lvl="1" eaLnBrk="1" hangingPunct="1">
              <a:spcAft>
                <a:spcPts val="1200"/>
              </a:spcAft>
              <a:buClr>
                <a:srgbClr val="C00000"/>
              </a:buClr>
              <a:defRPr/>
            </a:pPr>
            <a:r>
              <a:rPr lang="cs-CZ" sz="2800" dirty="0"/>
              <a:t>22 kapitol, alfanumerické kódy</a:t>
            </a:r>
          </a:p>
          <a:p>
            <a:pPr lvl="1" eaLnBrk="1" hangingPunct="1">
              <a:spcAft>
                <a:spcPts val="1200"/>
              </a:spcAft>
              <a:buClr>
                <a:srgbClr val="C00000"/>
              </a:buClr>
              <a:defRPr/>
            </a:pPr>
            <a:r>
              <a:rPr lang="cs-CZ" sz="2800" dirty="0"/>
              <a:t>Statistické zpracování a srovnávání.</a:t>
            </a:r>
          </a:p>
          <a:p>
            <a:pPr marL="400050" lvl="1" indent="0" eaLnBrk="1" hangingPunct="1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endParaRPr lang="cs-CZ" sz="28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5">
            <a:extLst>
              <a:ext uri="{FF2B5EF4-FFF2-40B4-BE49-F238E27FC236}">
                <a16:creationId xmlns:a16="http://schemas.microsoft.com/office/drawing/2014/main" id="{B547EB8E-6090-4C88-9FF7-F062B73CB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17463"/>
            <a:ext cx="6048375" cy="685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>
            <a:extLst>
              <a:ext uri="{FF2B5EF4-FFF2-40B4-BE49-F238E27FC236}">
                <a16:creationId xmlns:a16="http://schemas.microsoft.com/office/drawing/2014/main" id="{1DB5DB65-AAFA-4128-8640-E9373DECC6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3750" y="1646238"/>
            <a:ext cx="7840663" cy="6054725"/>
          </a:xfrm>
        </p:spPr>
        <p:txBody>
          <a:bodyPr/>
          <a:lstStyle/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endParaRPr lang="cs-CZ" b="1" dirty="0"/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>
                <a:solidFill>
                  <a:srgbClr val="C00000"/>
                </a:solidFill>
                <a:latin typeface="+mj-lt"/>
              </a:rPr>
              <a:t>Obyvatelstvo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>
                <a:solidFill>
                  <a:srgbClr val="C00000"/>
                </a:solidFill>
                <a:latin typeface="+mj-lt"/>
              </a:rPr>
              <a:t>Zdravotní stav 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/>
              <a:t>Síť a činnost zdravotnických zařízení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/>
              <a:t>Pracovníci</a:t>
            </a:r>
            <a:r>
              <a:rPr lang="cs-CZ" dirty="0"/>
              <a:t> </a:t>
            </a:r>
            <a:r>
              <a:rPr lang="cs-CZ" b="1" dirty="0"/>
              <a:t>ve zdravotnictví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/>
              <a:t>Ekonomické údaje</a:t>
            </a:r>
          </a:p>
        </p:txBody>
      </p:sp>
      <p:sp>
        <p:nvSpPr>
          <p:cNvPr id="62467" name="Text Box 4">
            <a:extLst>
              <a:ext uri="{FF2B5EF4-FFF2-40B4-BE49-F238E27FC236}">
                <a16:creationId xmlns:a16="http://schemas.microsoft.com/office/drawing/2014/main" id="{57187B63-B199-4D4A-864B-B5041653A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4488" y="4673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311178B7-EF44-4FD5-B00D-28A96592E4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333375"/>
            <a:ext cx="8497888" cy="1143000"/>
          </a:xfrm>
        </p:spPr>
        <p:txBody>
          <a:bodyPr/>
          <a:lstStyle/>
          <a:p>
            <a:pPr indent="-552450" eaLnBrk="1" hangingPunct="1">
              <a:lnSpc>
                <a:spcPct val="80000"/>
              </a:lnSpc>
              <a:defRPr/>
            </a:pPr>
            <a:r>
              <a:rPr lang="cs-CZ" sz="3200" cap="all" dirty="0">
                <a:solidFill>
                  <a:srgbClr val="0000CC"/>
                </a:solidFill>
              </a:rPr>
              <a:t>Ukazatele pro hodnocení   </a:t>
            </a:r>
            <a:br>
              <a:rPr lang="cs-CZ" sz="3200" cap="all" dirty="0">
                <a:solidFill>
                  <a:srgbClr val="0000CC"/>
                </a:solidFill>
              </a:rPr>
            </a:br>
            <a:r>
              <a:rPr lang="cs-CZ" sz="3200" cap="all" dirty="0">
                <a:solidFill>
                  <a:srgbClr val="0000CC"/>
                </a:solidFill>
              </a:rPr>
              <a:t>zdravotního stavu</a:t>
            </a:r>
          </a:p>
        </p:txBody>
      </p:sp>
      <p:sp>
        <p:nvSpPr>
          <p:cNvPr id="62469" name="Zahnutá šipka doleva 5">
            <a:extLst>
              <a:ext uri="{FF2B5EF4-FFF2-40B4-BE49-F238E27FC236}">
                <a16:creationId xmlns:a16="http://schemas.microsoft.com/office/drawing/2014/main" id="{06C90072-EAF7-4857-8E33-670396073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0" y="3068638"/>
            <a:ext cx="215900" cy="2232025"/>
          </a:xfrm>
          <a:prstGeom prst="curvedLeftArrow">
            <a:avLst>
              <a:gd name="adj1" fmla="val 25032"/>
              <a:gd name="adj2" fmla="val 50016"/>
              <a:gd name="adj3" fmla="val 25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5F5F5F"/>
              </a:buClr>
              <a:buFont typeface="Wingdings" panose="05000000000000000000" pitchFamily="2" charset="2"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3">
            <a:extLst>
              <a:ext uri="{FF2B5EF4-FFF2-40B4-BE49-F238E27FC236}">
                <a16:creationId xmlns:a16="http://schemas.microsoft.com/office/drawing/2014/main" id="{3467C49B-B63D-4C87-9AEC-6AD9A60E544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847850" y="692150"/>
            <a:ext cx="8496300" cy="46926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b="1"/>
              <a:t>MKN-10: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/>
              <a:t>Příklad:  ZN horní třetina jícnu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400"/>
          </a:p>
          <a:p>
            <a:pPr marL="457200" lvl="1" indent="0" eaLnBrk="1" hangingPunct="1">
              <a:buClr>
                <a:srgbClr val="0000CC"/>
              </a:buClr>
              <a:buSzPct val="160000"/>
              <a:buFontTx/>
              <a:buNone/>
            </a:pPr>
            <a:r>
              <a:rPr lang="cs-CZ" altLang="cs-CZ"/>
              <a:t>II. Kapitola: Novotvary (C00-D48)</a:t>
            </a:r>
          </a:p>
          <a:p>
            <a:pPr marL="914400" lvl="2" indent="0" eaLnBrk="1" hangingPunct="1">
              <a:buFontTx/>
              <a:buNone/>
            </a:pPr>
            <a:r>
              <a:rPr lang="cs-CZ" altLang="cs-CZ" sz="3100"/>
              <a:t>ZN trávicího ústrojí (C15-C26)</a:t>
            </a:r>
          </a:p>
          <a:p>
            <a:pPr marL="1371600" lvl="3" indent="0" eaLnBrk="1" hangingPunct="1">
              <a:buFontTx/>
              <a:buNone/>
            </a:pPr>
            <a:r>
              <a:rPr lang="cs-CZ" altLang="cs-CZ" sz="3600"/>
              <a:t>ZN jícnu C15</a:t>
            </a:r>
          </a:p>
          <a:p>
            <a:pPr marL="1828800" lvl="4" indent="0" eaLnBrk="1" hangingPunct="1">
              <a:buFontTx/>
              <a:buNone/>
            </a:pPr>
            <a:r>
              <a:rPr lang="cs-CZ" altLang="cs-CZ" sz="4000">
                <a:solidFill>
                  <a:srgbClr val="0000CC"/>
                </a:solidFill>
                <a:hlinkClick r:id="rId3"/>
              </a:rPr>
              <a:t>C15.3:</a:t>
            </a:r>
            <a:r>
              <a:rPr lang="cs-CZ" altLang="cs-CZ" sz="4000">
                <a:solidFill>
                  <a:srgbClr val="0000CC"/>
                </a:solidFill>
              </a:rPr>
              <a:t> </a:t>
            </a:r>
            <a:r>
              <a:rPr lang="cs-CZ" altLang="cs-CZ" sz="4000"/>
              <a:t>ZN horní třetina jícnu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>
            <a:extLst>
              <a:ext uri="{FF2B5EF4-FFF2-40B4-BE49-F238E27FC236}">
                <a16:creationId xmlns:a16="http://schemas.microsoft.com/office/drawing/2014/main" id="{9D5569CA-7062-4BA9-BB65-AB47A3357B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5688" y="1773238"/>
            <a:ext cx="10225087" cy="5329237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Clr>
                <a:srgbClr val="C00000"/>
              </a:buClr>
              <a:defRPr/>
            </a:pPr>
            <a:r>
              <a:rPr lang="cs-CZ" sz="2800" b="1" dirty="0"/>
              <a:t>Pomocí klasifikace se kódují:</a:t>
            </a:r>
          </a:p>
          <a:p>
            <a:pPr lvl="1" eaLnBrk="1" hangingPunct="1">
              <a:spcAft>
                <a:spcPts val="1200"/>
              </a:spcAft>
              <a:buClr>
                <a:srgbClr val="C00000"/>
              </a:buClr>
              <a:defRPr/>
            </a:pPr>
            <a:r>
              <a:rPr lang="cs-CZ" sz="2300" b="1" dirty="0"/>
              <a:t>Povinně hlášená onemocnění, důvody hospitalizace, příčiny smrti</a:t>
            </a:r>
          </a:p>
          <a:p>
            <a:pPr lvl="1" eaLnBrk="1" hangingPunct="1">
              <a:spcAft>
                <a:spcPts val="1200"/>
              </a:spcAft>
              <a:buClr>
                <a:srgbClr val="C00000"/>
              </a:buClr>
              <a:defRPr/>
            </a:pPr>
            <a:r>
              <a:rPr lang="cs-CZ" sz="2300" b="1" dirty="0"/>
              <a:t>Důvody poskytnutí ambulantních služeb a kontakt s nimi</a:t>
            </a:r>
          </a:p>
          <a:p>
            <a:pPr lvl="1" eaLnBrk="1" hangingPunct="1">
              <a:spcAft>
                <a:spcPts val="1200"/>
              </a:spcAft>
              <a:buClr>
                <a:srgbClr val="C00000"/>
              </a:buClr>
              <a:defRPr/>
            </a:pPr>
            <a:r>
              <a:rPr lang="cs-CZ" sz="2300" b="1" dirty="0"/>
              <a:t>Příčiny PN a invalidity, nemoci nebo stavy nebo povaha poranění a otrava </a:t>
            </a:r>
          </a:p>
          <a:p>
            <a:pPr eaLnBrk="1" hangingPunct="1">
              <a:spcAft>
                <a:spcPts val="1200"/>
              </a:spcAft>
              <a:buClr>
                <a:srgbClr val="C00000"/>
              </a:buClr>
              <a:defRPr/>
            </a:pPr>
            <a:endParaRPr lang="cs-CZ" sz="2800" b="1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sz="24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EA5B908-B5F4-4EBF-9386-730CC3994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" y="404813"/>
            <a:ext cx="95059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eaLnBrk="1" hangingPunct="1">
              <a:defRPr/>
            </a:pPr>
            <a:r>
              <a:rPr lang="cs-CZ" sz="3200" kern="0" cap="all" dirty="0">
                <a:solidFill>
                  <a:srgbClr val="0000CC"/>
                </a:solidFill>
              </a:rPr>
              <a:t>Mezinárodní klasifikace nemocí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1744869C-5EA0-4021-94EA-E4191302C0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1225" y="549275"/>
            <a:ext cx="8920163" cy="647700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cap="all" dirty="0">
                <a:solidFill>
                  <a:srgbClr val="0000CC"/>
                </a:solidFill>
              </a:rPr>
              <a:t>STATISTIKA NEMOCNOSTI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ECB4AD49-4F48-4E3F-8C98-4C020DA7E3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7125" y="1341438"/>
            <a:ext cx="7696200" cy="532923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>
                <a:schemeClr val="tx2"/>
              </a:buClr>
              <a:buSzPct val="130000"/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 lvl="1" eaLnBrk="1" hangingPunct="1">
              <a:spcBef>
                <a:spcPct val="0"/>
              </a:spcBef>
              <a:buClr>
                <a:srgbClr val="3D3DF5"/>
              </a:buClr>
            </a:pPr>
            <a:r>
              <a:rPr lang="cs-CZ" altLang="cs-CZ" sz="2800" dirty="0">
                <a:solidFill>
                  <a:srgbClr val="0000CC"/>
                </a:solidFill>
              </a:rPr>
              <a:t>Statistika povinně hlášených nemocí </a:t>
            </a:r>
          </a:p>
          <a:p>
            <a:pPr lvl="2" eaLnBrk="1" hangingPunct="1">
              <a:spcBef>
                <a:spcPct val="0"/>
              </a:spcBef>
              <a:buClr>
                <a:srgbClr val="3D3DF5"/>
              </a:buClr>
            </a:pPr>
            <a:r>
              <a:rPr lang="cs-CZ" altLang="cs-CZ" sz="2400" dirty="0"/>
              <a:t>72 přenosných + 17 hromadně se vyskytujících nemocí</a:t>
            </a:r>
          </a:p>
          <a:p>
            <a:pPr marL="914400" lvl="2" indent="0" eaLnBrk="1" hangingPunct="1">
              <a:spcBef>
                <a:spcPct val="0"/>
              </a:spcBef>
              <a:buClr>
                <a:srgbClr val="3D3DF5"/>
              </a:buClr>
              <a:buNone/>
            </a:pPr>
            <a:endParaRPr lang="cs-CZ" altLang="cs-CZ" sz="2400" dirty="0"/>
          </a:p>
          <a:p>
            <a:pPr lvl="1" eaLnBrk="1" hangingPunct="1">
              <a:spcBef>
                <a:spcPct val="0"/>
              </a:spcBef>
              <a:buClr>
                <a:srgbClr val="3D3DF5"/>
              </a:buClr>
            </a:pPr>
            <a:r>
              <a:rPr lang="cs-CZ" altLang="cs-CZ" sz="2800" dirty="0">
                <a:solidFill>
                  <a:srgbClr val="0000CC"/>
                </a:solidFill>
              </a:rPr>
              <a:t>Statistika hospitalizovaných</a:t>
            </a:r>
          </a:p>
          <a:p>
            <a:pPr lvl="2" eaLnBrk="1" hangingPunct="1">
              <a:spcBef>
                <a:spcPct val="0"/>
              </a:spcBef>
              <a:buClr>
                <a:srgbClr val="3D3DF5"/>
              </a:buClr>
            </a:pPr>
            <a:r>
              <a:rPr lang="cs-CZ" altLang="cs-CZ" sz="2400" dirty="0"/>
              <a:t>příčiny a délka hospitalizace</a:t>
            </a:r>
          </a:p>
          <a:p>
            <a:pPr marL="914400" lvl="2" indent="0" eaLnBrk="1" hangingPunct="1">
              <a:spcBef>
                <a:spcPct val="0"/>
              </a:spcBef>
              <a:buClr>
                <a:srgbClr val="3D3DF5"/>
              </a:buClr>
              <a:buNone/>
            </a:pPr>
            <a:endParaRPr lang="cs-CZ" altLang="cs-CZ" sz="2400" dirty="0"/>
          </a:p>
          <a:p>
            <a:pPr lvl="1" eaLnBrk="1" hangingPunct="1">
              <a:spcBef>
                <a:spcPct val="0"/>
              </a:spcBef>
              <a:buClr>
                <a:srgbClr val="3D3DF5"/>
              </a:buClr>
            </a:pPr>
            <a:r>
              <a:rPr lang="cs-CZ" altLang="cs-CZ" sz="2800" dirty="0">
                <a:solidFill>
                  <a:srgbClr val="0000CC"/>
                </a:solidFill>
              </a:rPr>
              <a:t>Statistika pracovní neschopnosti</a:t>
            </a:r>
          </a:p>
          <a:p>
            <a:pPr lvl="2" eaLnBrk="1" hangingPunct="1">
              <a:spcBef>
                <a:spcPct val="0"/>
              </a:spcBef>
              <a:buClr>
                <a:srgbClr val="3D3DF5"/>
              </a:buClr>
            </a:pPr>
            <a:r>
              <a:rPr lang="cs-CZ" altLang="cs-CZ" sz="2400" dirty="0"/>
              <a:t>krátkodobá PN</a:t>
            </a:r>
          </a:p>
          <a:p>
            <a:pPr lvl="2" eaLnBrk="1" hangingPunct="1">
              <a:spcBef>
                <a:spcPct val="0"/>
              </a:spcBef>
              <a:buClr>
                <a:srgbClr val="3D3DF5"/>
              </a:buClr>
            </a:pPr>
            <a:r>
              <a:rPr lang="cs-CZ" altLang="cs-CZ" sz="2400" dirty="0"/>
              <a:t>dlouhodobá PN (invalidita)</a:t>
            </a:r>
          </a:p>
          <a:p>
            <a:pPr marL="0" indent="0" eaLnBrk="1" hangingPunct="1">
              <a:spcBef>
                <a:spcPct val="0"/>
              </a:spcBef>
              <a:buClr>
                <a:schemeClr val="tx2"/>
              </a:buClr>
              <a:buSzPct val="130000"/>
              <a:buFont typeface="Wingdings" panose="05000000000000000000" pitchFamily="2" charset="2"/>
              <a:buNone/>
            </a:pPr>
            <a:endParaRPr lang="cs-CZ" altLang="cs-CZ" sz="2800" b="1" dirty="0"/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cs-CZ" alt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0E4273E0-8A3D-4753-9CCA-07311461E5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9725" y="438150"/>
            <a:ext cx="10261600" cy="1143000"/>
          </a:xfrm>
        </p:spPr>
        <p:txBody>
          <a:bodyPr/>
          <a:lstStyle/>
          <a:p>
            <a:pPr eaLnBrk="1" hangingPunct="1"/>
            <a:r>
              <a:rPr lang="cs-CZ" altLang="cs-CZ" sz="3600">
                <a:solidFill>
                  <a:srgbClr val="0000CC"/>
                </a:solidFill>
              </a:rPr>
              <a:t>Ukazatele zdravotního stavu založené na evidenci nemocí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3EEAF547-68DF-4E66-B383-691A9103C9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8150" y="1889125"/>
            <a:ext cx="11534775" cy="4968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00CC"/>
              </a:buClr>
              <a:buSzTx/>
              <a:buFont typeface="Wingdings" panose="05000000000000000000" pitchFamily="2" charset="2"/>
              <a:buNone/>
              <a:defRPr/>
            </a:pPr>
            <a:endParaRPr lang="cs-CZ" sz="2800" b="1" dirty="0">
              <a:latin typeface="+mj-lt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cs-CZ" sz="3200" b="1" dirty="0">
                <a:solidFill>
                  <a:srgbClr val="C00000"/>
                </a:solidFill>
              </a:rPr>
              <a:t>Incidence</a:t>
            </a:r>
          </a:p>
          <a:p>
            <a:pPr lvl="1" eaLnBrk="1" hangingPunct="1">
              <a:spcBef>
                <a:spcPts val="0"/>
              </a:spcBef>
              <a:buClr>
                <a:schemeClr val="tx2"/>
              </a:buClr>
              <a:buSzPct val="100000"/>
              <a:defRPr/>
            </a:pPr>
            <a:r>
              <a:rPr lang="cs-CZ" sz="2700" dirty="0"/>
              <a:t>Počet </a:t>
            </a:r>
            <a:r>
              <a:rPr lang="cs-CZ" sz="2700" b="1" dirty="0"/>
              <a:t>nových případů </a:t>
            </a:r>
            <a:r>
              <a:rPr lang="cs-CZ" sz="2700" dirty="0"/>
              <a:t>nemoci za kalendářní rok (KR)</a:t>
            </a:r>
          </a:p>
          <a:p>
            <a:pPr lvl="1" eaLnBrk="1" hangingPunct="1">
              <a:spcBef>
                <a:spcPts val="0"/>
              </a:spcBef>
              <a:buClr>
                <a:schemeClr val="tx2"/>
              </a:buClr>
              <a:buSzPct val="100000"/>
              <a:defRPr/>
            </a:pPr>
            <a:r>
              <a:rPr lang="cs-CZ" sz="2700" dirty="0"/>
              <a:t>Počet </a:t>
            </a:r>
            <a:r>
              <a:rPr lang="cs-CZ" sz="2700" b="1" dirty="0"/>
              <a:t>nových případů </a:t>
            </a:r>
            <a:r>
              <a:rPr lang="cs-CZ" sz="2700" dirty="0"/>
              <a:t>nemoci na 1000 obyvatel za KR</a:t>
            </a:r>
          </a:p>
          <a:p>
            <a:pPr lvl="1" eaLnBrk="1" hangingPunct="1">
              <a:spcBef>
                <a:spcPts val="0"/>
              </a:spcBef>
              <a:buClr>
                <a:schemeClr val="tx2"/>
              </a:buClr>
              <a:buSzPct val="100000"/>
              <a:defRPr/>
            </a:pPr>
            <a:r>
              <a:rPr lang="cs-CZ" sz="2700" dirty="0"/>
              <a:t>Intenzita přibývání nových případů nemoci</a:t>
            </a:r>
          </a:p>
          <a:p>
            <a:pPr lvl="1" eaLnBrk="1" hangingPunct="1">
              <a:spcBef>
                <a:spcPts val="0"/>
              </a:spcBef>
              <a:buSzPct val="50000"/>
              <a:defRPr/>
            </a:pPr>
            <a:endParaRPr lang="cs-CZ" sz="3200" dirty="0">
              <a:solidFill>
                <a:srgbClr val="C00000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cs-CZ" sz="3200" b="1" dirty="0">
                <a:solidFill>
                  <a:srgbClr val="C00000"/>
                </a:solidFill>
              </a:rPr>
              <a:t>Prevalence</a:t>
            </a:r>
          </a:p>
          <a:p>
            <a:pPr lvl="1" eaLnBrk="1" hangingPunct="1">
              <a:spcBef>
                <a:spcPts val="0"/>
              </a:spcBef>
              <a:buClr>
                <a:srgbClr val="C00000"/>
              </a:buClr>
              <a:buSzPct val="100000"/>
              <a:defRPr/>
            </a:pPr>
            <a:r>
              <a:rPr lang="cs-CZ" sz="2700" dirty="0"/>
              <a:t>Počet nemocných k určitému dni daného KR</a:t>
            </a:r>
          </a:p>
          <a:p>
            <a:pPr lvl="1" eaLnBrk="1" hangingPunct="1">
              <a:spcBef>
                <a:spcPts val="0"/>
              </a:spcBef>
              <a:buClr>
                <a:srgbClr val="C00000"/>
              </a:buClr>
              <a:buSzPct val="100000"/>
              <a:defRPr/>
            </a:pPr>
            <a:r>
              <a:rPr lang="cs-CZ" sz="2700" dirty="0"/>
              <a:t>Podíl nemocných v populaci k určitému dni daného KR (%)</a:t>
            </a:r>
          </a:p>
          <a:p>
            <a:pPr lvl="1" eaLnBrk="1" hangingPunct="1">
              <a:spcBef>
                <a:spcPts val="0"/>
              </a:spcBef>
              <a:buClr>
                <a:srgbClr val="C00000"/>
              </a:buClr>
              <a:buSzPct val="100000"/>
              <a:defRPr/>
            </a:pPr>
            <a:r>
              <a:rPr lang="cs-CZ" sz="2700" dirty="0"/>
              <a:t>Výskyt nemoci v populaci</a:t>
            </a: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cs-CZ" sz="24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>
            <a:extLst>
              <a:ext uri="{FF2B5EF4-FFF2-40B4-BE49-F238E27FC236}">
                <a16:creationId xmlns:a16="http://schemas.microsoft.com/office/drawing/2014/main" id="{BE361D26-4733-410C-A956-B0E340A732D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74825" y="1125538"/>
            <a:ext cx="4176713" cy="49672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C00000"/>
                </a:solidFill>
                <a:latin typeface="+mj-lt"/>
              </a:rPr>
              <a:t>Přednosti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/>
              <a:t>údaje pro popis zdravotního stavu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/>
              <a:t>srovnávání, hodnocení trendů (vývoje v čase)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/>
              <a:t>východisko pro počáteční fáze výzkumu (formulace pracovních hypotéz)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/>
              <a:t>všeobecně dostupný a relativně levný zdroj informací</a:t>
            </a:r>
          </a:p>
        </p:txBody>
      </p:sp>
      <p:sp>
        <p:nvSpPr>
          <p:cNvPr id="97284" name="Rectangle 4">
            <a:extLst>
              <a:ext uri="{FF2B5EF4-FFF2-40B4-BE49-F238E27FC236}">
                <a16:creationId xmlns:a16="http://schemas.microsoft.com/office/drawing/2014/main" id="{5B564577-45D1-443E-893C-066E23711F2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230938" y="1123950"/>
            <a:ext cx="4032250" cy="51847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C00000"/>
                </a:solidFill>
                <a:latin typeface="+mj-lt"/>
              </a:rPr>
              <a:t>Nedostatky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/>
              <a:t>fenomén ledovce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400" dirty="0"/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cs-CZ" sz="2400" dirty="0"/>
              <a:t>nekompletnost dat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endParaRPr lang="cs-CZ" sz="2400" dirty="0"/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cs-CZ" sz="2400" dirty="0"/>
              <a:t>neznámá správnost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endParaRPr lang="cs-CZ" sz="2400" dirty="0"/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cs-CZ" sz="2400" dirty="0"/>
          </a:p>
        </p:txBody>
      </p:sp>
      <p:sp>
        <p:nvSpPr>
          <p:cNvPr id="151556" name="Rectangle 5">
            <a:extLst>
              <a:ext uri="{FF2B5EF4-FFF2-40B4-BE49-F238E27FC236}">
                <a16:creationId xmlns:a16="http://schemas.microsoft.com/office/drawing/2014/main" id="{E9458EB1-E840-49BA-8AEC-D9BC70602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1125538"/>
            <a:ext cx="144462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5F5F5F"/>
              </a:buClr>
              <a:buFont typeface="Wingdings" panose="05000000000000000000" pitchFamily="2" charset="2"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51557" name="Rectangle 6">
            <a:extLst>
              <a:ext uri="{FF2B5EF4-FFF2-40B4-BE49-F238E27FC236}">
                <a16:creationId xmlns:a16="http://schemas.microsoft.com/office/drawing/2014/main" id="{5A12863A-562B-4039-B422-18D3F3601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363" y="1666875"/>
            <a:ext cx="424815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5F5F5F"/>
              </a:buClr>
              <a:buFont typeface="Wingdings" panose="05000000000000000000" pitchFamily="2" charset="2"/>
              <a:buNone/>
            </a:pPr>
            <a:r>
              <a:rPr lang="cs-CZ" altLang="cs-CZ" sz="1800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Clr>
                <a:srgbClr val="5F5F5F"/>
              </a:buClr>
              <a:buFont typeface="Wingdings" panose="05000000000000000000" pitchFamily="2" charset="2"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51558" name="Rectangle 7">
            <a:extLst>
              <a:ext uri="{FF2B5EF4-FFF2-40B4-BE49-F238E27FC236}">
                <a16:creationId xmlns:a16="http://schemas.microsoft.com/office/drawing/2014/main" id="{665547C1-649F-4C87-860D-2A5449DC2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1196975"/>
            <a:ext cx="388778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5F5F5F"/>
              </a:buClr>
              <a:buFont typeface="Wingdings" panose="05000000000000000000" pitchFamily="2" charset="2"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51559" name="Rectangle 8">
            <a:extLst>
              <a:ext uri="{FF2B5EF4-FFF2-40B4-BE49-F238E27FC236}">
                <a16:creationId xmlns:a16="http://schemas.microsoft.com/office/drawing/2014/main" id="{8058BE32-3A0B-447A-8E58-E3C47DAB7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3" y="1557338"/>
            <a:ext cx="4032250" cy="47513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5F5F5F"/>
              </a:buClr>
              <a:buFont typeface="Wingdings" panose="05000000000000000000" pitchFamily="2" charset="2"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68" name="Nadpis 1">
            <a:extLst>
              <a:ext uri="{FF2B5EF4-FFF2-40B4-BE49-F238E27FC236}">
                <a16:creationId xmlns:a16="http://schemas.microsoft.com/office/drawing/2014/main" id="{2B8E4431-E4AD-4043-B53C-94221147A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260350"/>
            <a:ext cx="7696200" cy="814388"/>
          </a:xfrm>
        </p:spPr>
        <p:txBody>
          <a:bodyPr/>
          <a:lstStyle/>
          <a:p>
            <a:pPr>
              <a:defRPr/>
            </a:pPr>
            <a:r>
              <a:rPr lang="cs-CZ" cap="all" dirty="0">
                <a:solidFill>
                  <a:srgbClr val="0000CC"/>
                </a:solidFill>
              </a:rPr>
              <a:t>Statistika nemocnosti</a:t>
            </a:r>
          </a:p>
        </p:txBody>
      </p:sp>
      <p:sp>
        <p:nvSpPr>
          <p:cNvPr id="151561" name="Rectangle 8">
            <a:extLst>
              <a:ext uri="{FF2B5EF4-FFF2-40B4-BE49-F238E27FC236}">
                <a16:creationId xmlns:a16="http://schemas.microsoft.com/office/drawing/2014/main" id="{84B21CA7-BCD9-44E2-80D6-3D6A03366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1589088"/>
            <a:ext cx="4275138" cy="47196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5F5F5F"/>
              </a:buClr>
              <a:buFont typeface="Wingdings" panose="05000000000000000000" pitchFamily="2" charset="2"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EBAAC04F-033E-46DA-8E52-C2D489F883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476250"/>
            <a:ext cx="8208962" cy="927100"/>
          </a:xfrm>
        </p:spPr>
        <p:txBody>
          <a:bodyPr/>
          <a:lstStyle/>
          <a:p>
            <a:pPr eaLnBrk="1" hangingPunct="1"/>
            <a:r>
              <a:rPr lang="cs-CZ" altLang="cs-CZ"/>
              <a:t>Fenomén ledovce</a:t>
            </a:r>
            <a:endParaRPr lang="cs-CZ" altLang="cs-CZ" b="1"/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057BD0CF-DE5A-4D7E-8737-6170C340ED3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2205038"/>
            <a:ext cx="4321175" cy="3657600"/>
          </a:xfrm>
        </p:spPr>
        <p:txBody>
          <a:bodyPr/>
          <a:lstStyle/>
          <a:p>
            <a:pPr eaLnBrk="1" hangingPunct="1"/>
            <a:endParaRPr lang="cs-CZ" altLang="cs-CZ" sz="2000"/>
          </a:p>
          <a:p>
            <a:pPr eaLnBrk="1" hangingPunct="1"/>
            <a:r>
              <a:rPr lang="cs-CZ" altLang="cs-CZ" sz="2000"/>
              <a:t>Osoby, které navštíví zdravotnické zařízení.</a:t>
            </a:r>
          </a:p>
          <a:p>
            <a:pPr eaLnBrk="1" hangingPunct="1"/>
            <a:endParaRPr lang="cs-CZ" altLang="cs-CZ" sz="200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/>
          </a:p>
          <a:p>
            <a:pPr eaLnBrk="1" hangingPunct="1"/>
            <a:r>
              <a:rPr lang="cs-CZ" altLang="cs-CZ" sz="2000"/>
              <a:t>Nemoc v latentní fázi. </a:t>
            </a:r>
          </a:p>
          <a:p>
            <a:pPr eaLnBrk="1" hangingPunct="1"/>
            <a:r>
              <a:rPr lang="cs-CZ" altLang="cs-CZ" sz="2000"/>
              <a:t>Nemocní, kteří nenavštíví ZZ.</a:t>
            </a:r>
          </a:p>
          <a:p>
            <a:pPr eaLnBrk="1" hangingPunct="1"/>
            <a:r>
              <a:rPr lang="cs-CZ" altLang="cs-CZ" sz="2000"/>
              <a:t>Trvalé následky nemocí - zdravotní handicapy. </a:t>
            </a:r>
          </a:p>
          <a:p>
            <a:pPr eaLnBrk="1" hangingPunct="1"/>
            <a:r>
              <a:rPr lang="cs-CZ" altLang="cs-CZ" sz="2000"/>
              <a:t>Osoby, jež nemoc nevnímají.</a:t>
            </a:r>
          </a:p>
        </p:txBody>
      </p:sp>
      <p:pic>
        <p:nvPicPr>
          <p:cNvPr id="149508" name="Picture 4" descr="Icebergfoto">
            <a:extLst>
              <a:ext uri="{FF2B5EF4-FFF2-40B4-BE49-F238E27FC236}">
                <a16:creationId xmlns:a16="http://schemas.microsoft.com/office/drawing/2014/main" id="{4BAE370E-6421-4B8F-A055-A2976C7FACB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4388" y="2060575"/>
            <a:ext cx="3651250" cy="3946525"/>
          </a:xfrm>
        </p:spPr>
      </p:pic>
      <p:sp>
        <p:nvSpPr>
          <p:cNvPr id="149509" name="Line 5">
            <a:extLst>
              <a:ext uri="{FF2B5EF4-FFF2-40B4-BE49-F238E27FC236}">
                <a16:creationId xmlns:a16="http://schemas.microsoft.com/office/drawing/2014/main" id="{DDB0C2B5-90C8-4DFF-ADC2-7D77DA4AD75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4563" y="3357563"/>
            <a:ext cx="3887787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7568" y="2636912"/>
            <a:ext cx="7704856" cy="1143000"/>
          </a:xfrm>
        </p:spPr>
        <p:txBody>
          <a:bodyPr/>
          <a:lstStyle/>
          <a:p>
            <a:r>
              <a:rPr lang="cs-CZ" sz="4000" dirty="0">
                <a:solidFill>
                  <a:srgbClr val="0000CC"/>
                </a:solidFill>
              </a:rPr>
              <a:t>STATISTIKA ÚMRTNOSTI</a:t>
            </a:r>
          </a:p>
        </p:txBody>
      </p:sp>
    </p:spTree>
    <p:extLst>
      <p:ext uri="{BB962C8B-B14F-4D97-AF65-F5344CB8AC3E}">
        <p14:creationId xmlns:p14="http://schemas.microsoft.com/office/powerpoint/2010/main" val="4017018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1424" y="836712"/>
            <a:ext cx="8920336" cy="648866"/>
          </a:xfrm>
        </p:spPr>
        <p:txBody>
          <a:bodyPr/>
          <a:lstStyle/>
          <a:p>
            <a:pPr algn="ctr" eaLnBrk="1" hangingPunct="1"/>
            <a:r>
              <a:rPr lang="cs-CZ" sz="3200" cap="all" dirty="0">
                <a:solidFill>
                  <a:srgbClr val="0000CC"/>
                </a:solidFill>
              </a:rPr>
              <a:t>Význam statistiky Úmrtnosti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1464" y="1700808"/>
            <a:ext cx="9001000" cy="5329237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130000"/>
              <a:buNone/>
              <a:defRPr/>
            </a:pPr>
            <a:endParaRPr lang="cs-CZ" sz="2400" b="1" dirty="0"/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r>
              <a:rPr lang="cs-CZ" sz="2800" b="1" dirty="0"/>
              <a:t>Charakter úmrtnosti obyvatelstva a jeho změny</a:t>
            </a:r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r>
              <a:rPr lang="cs-CZ" sz="2800" b="1" dirty="0"/>
              <a:t>Regionální rozdíly a jejich důvody</a:t>
            </a:r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r>
              <a:rPr lang="cs-CZ" sz="2800" b="1" dirty="0"/>
              <a:t>Trendy vybraných aspektů zdravotního stavu (např. kojenecká, novorozenecká a mateřská úmrtnost, výskyt infekčních onemocnění, úrazů a sebevražd)</a:t>
            </a:r>
          </a:p>
        </p:txBody>
      </p:sp>
    </p:spTree>
    <p:extLst>
      <p:ext uri="{BB962C8B-B14F-4D97-AF65-F5344CB8AC3E}">
        <p14:creationId xmlns:p14="http://schemas.microsoft.com/office/powerpoint/2010/main" val="1296264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9416" y="548680"/>
            <a:ext cx="7696200" cy="648866"/>
          </a:xfrm>
        </p:spPr>
        <p:txBody>
          <a:bodyPr/>
          <a:lstStyle/>
          <a:p>
            <a:pPr eaLnBrk="1" hangingPunct="1"/>
            <a:r>
              <a:rPr lang="cs-CZ" sz="3200" cap="all" dirty="0">
                <a:solidFill>
                  <a:srgbClr val="0000CC"/>
                </a:solidFill>
              </a:rPr>
              <a:t>STATISTIKA ÚMRTNOSTI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384" y="1197546"/>
            <a:ext cx="7696200" cy="5329237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130000"/>
              <a:buNone/>
              <a:defRPr/>
            </a:pPr>
            <a:endParaRPr lang="cs-CZ" sz="2400" b="1" dirty="0"/>
          </a:p>
          <a:p>
            <a:pPr eaLnBrk="1" hangingPunct="1">
              <a:spcBef>
                <a:spcPts val="0"/>
              </a:spcBef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endParaRPr lang="cs-CZ" sz="2800" b="1" dirty="0">
              <a:solidFill>
                <a:srgbClr val="C00000"/>
              </a:solidFill>
            </a:endParaRPr>
          </a:p>
          <a:p>
            <a:pPr lvl="1" eaLnBrk="1" hangingPunct="1">
              <a:spcBef>
                <a:spcPts val="0"/>
              </a:spcBef>
              <a:buClr>
                <a:srgbClr val="3D3DF5"/>
              </a:buClr>
              <a:buSzPct val="100000"/>
              <a:defRPr/>
            </a:pPr>
            <a:r>
              <a:rPr lang="cs-CZ" sz="2800" b="1" dirty="0"/>
              <a:t>Statistika zemřelých</a:t>
            </a:r>
          </a:p>
          <a:p>
            <a:pPr lvl="1" eaLnBrk="1" hangingPunct="1">
              <a:spcBef>
                <a:spcPts val="0"/>
              </a:spcBef>
              <a:buClr>
                <a:srgbClr val="3D3DF5"/>
              </a:buClr>
              <a:buSzPct val="100000"/>
              <a:defRPr/>
            </a:pPr>
            <a:endParaRPr lang="cs-CZ" sz="2800" b="1" dirty="0"/>
          </a:p>
          <a:p>
            <a:pPr lvl="1" eaLnBrk="1" hangingPunct="1">
              <a:spcBef>
                <a:spcPts val="0"/>
              </a:spcBef>
              <a:buClr>
                <a:srgbClr val="3D3DF5"/>
              </a:buClr>
              <a:buSzPct val="100000"/>
              <a:defRPr/>
            </a:pPr>
            <a:r>
              <a:rPr lang="cs-CZ" sz="2800" b="1" dirty="0"/>
              <a:t>Statistika příčin smrti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39396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9416" y="548680"/>
            <a:ext cx="7696200" cy="648866"/>
          </a:xfrm>
        </p:spPr>
        <p:txBody>
          <a:bodyPr/>
          <a:lstStyle/>
          <a:p>
            <a:pPr eaLnBrk="1" hangingPunct="1"/>
            <a:r>
              <a:rPr lang="cs-CZ" sz="3200" cap="all" dirty="0">
                <a:solidFill>
                  <a:srgbClr val="0000CC"/>
                </a:solidFill>
              </a:rPr>
              <a:t>STATISTIKA zemřelých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9416" y="1397843"/>
            <a:ext cx="9361040" cy="5329237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130000"/>
              <a:buNone/>
              <a:defRPr/>
            </a:pPr>
            <a:endParaRPr lang="cs-CZ" sz="2400" b="1" dirty="0"/>
          </a:p>
          <a:p>
            <a:pPr marL="0" indent="0" eaLnBrk="1" hangingPunct="1">
              <a:spcBef>
                <a:spcPts val="0"/>
              </a:spcBef>
              <a:buClr>
                <a:srgbClr val="C00000"/>
              </a:buClr>
              <a:buSzPct val="150000"/>
              <a:buNone/>
              <a:defRPr/>
            </a:pPr>
            <a:r>
              <a:rPr lang="cs-CZ" sz="2800" dirty="0"/>
              <a:t>Úmrtnost </a:t>
            </a:r>
          </a:p>
          <a:p>
            <a:pPr eaLnBrk="1" hangingPunct="1">
              <a:spcBef>
                <a:spcPts val="0"/>
              </a:spcBef>
              <a:buClr>
                <a:srgbClr val="C00000"/>
              </a:buClr>
              <a:defRPr/>
            </a:pPr>
            <a:r>
              <a:rPr lang="cs-CZ" sz="2800" b="1" dirty="0"/>
              <a:t>nepřímý ukazatel</a:t>
            </a:r>
            <a:r>
              <a:rPr lang="cs-CZ" sz="2800" dirty="0"/>
              <a:t> zdraví, protože o úmrtnosti nerozhoduje jen zdraví lidí, ale také mnohé jiné faktory, jako např. dostupnost a úroveň zdravotních služeb.</a:t>
            </a:r>
          </a:p>
          <a:p>
            <a:pPr eaLnBrk="1" hangingPunct="1">
              <a:spcBef>
                <a:spcPts val="0"/>
              </a:spcBef>
              <a:buClr>
                <a:srgbClr val="C00000"/>
              </a:buClr>
              <a:defRPr/>
            </a:pPr>
            <a:endParaRPr lang="cs-CZ" sz="2800" dirty="0"/>
          </a:p>
          <a:p>
            <a:pPr eaLnBrk="1" hangingPunct="1">
              <a:spcBef>
                <a:spcPts val="0"/>
              </a:spcBef>
              <a:buClr>
                <a:srgbClr val="C00000"/>
              </a:buClr>
              <a:defRPr/>
            </a:pPr>
            <a:r>
              <a:rPr lang="cs-CZ" sz="2800" dirty="0"/>
              <a:t>velmi spolehlivě ukazuje na to, kolik lidí umírá a v jakém věku.</a:t>
            </a:r>
            <a:endParaRPr lang="cs-CZ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9D32704-74C4-4055-B643-3E8E0AB236D9}"/>
              </a:ext>
            </a:extLst>
          </p:cNvPr>
          <p:cNvSpPr txBox="1">
            <a:spLocks noChangeArrowheads="1"/>
          </p:cNvSpPr>
          <p:nvPr/>
        </p:nvSpPr>
        <p:spPr>
          <a:xfrm>
            <a:off x="393700" y="352425"/>
            <a:ext cx="8642350" cy="9350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100" b="0" i="0" u="none" strike="noStrike" kern="0" cap="all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Absolutní ukazatele </a:t>
            </a:r>
            <a:br>
              <a:rPr kumimoji="0" lang="cs-CZ" sz="3000" b="0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</a:br>
            <a:r>
              <a:rPr kumimoji="0" lang="cs-CZ" sz="3000" b="0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   </a:t>
            </a:r>
            <a:endParaRPr kumimoji="0" lang="cs-CZ" sz="30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sp>
        <p:nvSpPr>
          <p:cNvPr id="83027" name="TextovéPole 8">
            <a:extLst>
              <a:ext uri="{FF2B5EF4-FFF2-40B4-BE49-F238E27FC236}">
                <a16:creationId xmlns:a16="http://schemas.microsoft.com/office/drawing/2014/main" id="{CDA8C671-8719-4777-BC2F-443F359BE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1484313"/>
            <a:ext cx="533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D557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Pohyb obyvatelstva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DF3F86D-8FA1-4DF4-861D-8D9E16D9C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2087808"/>
            <a:ext cx="11446213" cy="397888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1424" y="836712"/>
            <a:ext cx="7696200" cy="648866"/>
          </a:xfrm>
        </p:spPr>
        <p:txBody>
          <a:bodyPr/>
          <a:lstStyle/>
          <a:p>
            <a:pPr eaLnBrk="1" hangingPunct="1"/>
            <a:r>
              <a:rPr lang="cs-CZ" sz="3200" cap="all" dirty="0">
                <a:solidFill>
                  <a:srgbClr val="0000CC"/>
                </a:solidFill>
              </a:rPr>
              <a:t>STATISTIKA PŘÍČIN SMRTI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424" y="1844824"/>
            <a:ext cx="9793088" cy="5329237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130000"/>
              <a:buNone/>
              <a:defRPr/>
            </a:pPr>
            <a:endParaRPr lang="cs-CZ" sz="2400" b="1" dirty="0"/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r>
              <a:rPr lang="cs-CZ" sz="2800" b="1" dirty="0"/>
              <a:t>Správné vyplnění příčiny v LPM</a:t>
            </a:r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r>
              <a:rPr lang="cs-CZ" sz="2800" b="1" dirty="0"/>
              <a:t>Dobrá klasifikace příčin smrti a její vhodné využívání</a:t>
            </a:r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r>
              <a:rPr lang="cs-CZ" sz="2800" b="1" dirty="0"/>
              <a:t>Bezchybné kódování</a:t>
            </a:r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r>
              <a:rPr lang="cs-CZ" sz="2800" b="1" dirty="0"/>
              <a:t>Dobré zpracování dat a publikace</a:t>
            </a:r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r>
              <a:rPr lang="cs-CZ" sz="2800" b="1" dirty="0"/>
              <a:t>Adekvátní interpretace</a:t>
            </a:r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r>
              <a:rPr lang="cs-CZ" sz="2800" b="1" dirty="0"/>
              <a:t>Vyvození důsledků v oblasti péče o zdraví</a:t>
            </a:r>
          </a:p>
        </p:txBody>
      </p:sp>
    </p:spTree>
    <p:extLst>
      <p:ext uri="{BB962C8B-B14F-4D97-AF65-F5344CB8AC3E}">
        <p14:creationId xmlns:p14="http://schemas.microsoft.com/office/powerpoint/2010/main" val="91915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1424" y="548680"/>
            <a:ext cx="7696200" cy="592138"/>
          </a:xfrm>
        </p:spPr>
        <p:txBody>
          <a:bodyPr/>
          <a:lstStyle/>
          <a:p>
            <a:pPr eaLnBrk="1" hangingPunct="1"/>
            <a:r>
              <a:rPr lang="cs-CZ" sz="3200" cap="all" dirty="0">
                <a:solidFill>
                  <a:srgbClr val="0000CC"/>
                </a:solidFill>
              </a:rPr>
              <a:t>Statistika ÚMRTNOSTI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055440" y="2060848"/>
            <a:ext cx="7986713" cy="403860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b="1" dirty="0">
                <a:solidFill>
                  <a:srgbClr val="C00000"/>
                </a:solidFill>
              </a:rPr>
              <a:t>ÚMRTNOST</a:t>
            </a:r>
            <a:r>
              <a:rPr lang="cs-CZ" sz="2800" b="1" dirty="0"/>
              <a:t> (mortalita)</a:t>
            </a:r>
            <a:r>
              <a:rPr lang="cs-CZ" sz="2800" dirty="0"/>
              <a:t> jako indikátor zdraví   </a:t>
            </a:r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r>
              <a:rPr lang="cs-CZ" b="1" dirty="0">
                <a:solidFill>
                  <a:srgbClr val="C00000"/>
                </a:solidFill>
                <a:hlinkClick r:id="rId3"/>
              </a:rPr>
              <a:t>List o prohlídce zemřelého</a:t>
            </a:r>
            <a:endParaRPr lang="cs-CZ" b="1" dirty="0">
              <a:solidFill>
                <a:srgbClr val="C00000"/>
              </a:solidFill>
            </a:endParaRPr>
          </a:p>
          <a:p>
            <a:pPr eaLnBrk="1" hangingPunct="1">
              <a:defRPr/>
            </a:pPr>
            <a:endParaRPr lang="cs-CZ" b="1" dirty="0"/>
          </a:p>
          <a:p>
            <a:pPr marL="0" indent="0" eaLnBrk="1" hangingPunct="1">
              <a:buNone/>
              <a:defRPr/>
            </a:pPr>
            <a:endParaRPr lang="cs-CZ" dirty="0"/>
          </a:p>
          <a:p>
            <a:pPr eaLnBrk="1" hangingPunct="1">
              <a:defRPr/>
            </a:pPr>
            <a:endParaRPr lang="cs-CZ" b="1" dirty="0"/>
          </a:p>
          <a:p>
            <a:pPr marL="0" indent="0" eaLnBrk="1" hangingPunct="1">
              <a:buNone/>
              <a:defRPr/>
            </a:pPr>
            <a:endParaRPr lang="cs-CZ" b="1" dirty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7408" y="1268761"/>
            <a:ext cx="5068043" cy="5451151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cs-CZ" b="1" dirty="0">
                <a:solidFill>
                  <a:srgbClr val="C00000"/>
                </a:solidFill>
              </a:rPr>
              <a:t>Přednosti</a:t>
            </a:r>
            <a:endParaRPr lang="cs-CZ" sz="2300" b="1" dirty="0">
              <a:solidFill>
                <a:schemeClr val="tx2"/>
              </a:solidFill>
            </a:endParaRPr>
          </a:p>
          <a:p>
            <a:pPr eaLnBrk="1" hangingPunct="1"/>
            <a:endParaRPr lang="cs-CZ" sz="2300" dirty="0"/>
          </a:p>
          <a:p>
            <a:pPr eaLnBrk="1" hangingPunct="1"/>
            <a:r>
              <a:rPr lang="cs-CZ" sz="2300" dirty="0"/>
              <a:t>úmrtí je neopakovatelné, snadno rozpoznatelné (vs. nemoc)</a:t>
            </a:r>
          </a:p>
          <a:p>
            <a:pPr eaLnBrk="1" hangingPunct="1"/>
            <a:r>
              <a:rPr lang="cs-CZ" sz="2300" dirty="0"/>
              <a:t>lze přesně časově určit</a:t>
            </a:r>
          </a:p>
          <a:p>
            <a:pPr eaLnBrk="1" hangingPunct="1"/>
            <a:r>
              <a:rPr lang="cs-CZ" sz="2300" dirty="0"/>
              <a:t>lze měřit p-st výskytu úmrtí v populaci</a:t>
            </a:r>
          </a:p>
          <a:p>
            <a:pPr eaLnBrk="1" hangingPunct="1"/>
            <a:r>
              <a:rPr lang="cs-CZ" sz="2300" dirty="0"/>
              <a:t>statistickou jednotkou je osoba</a:t>
            </a:r>
          </a:p>
          <a:p>
            <a:pPr eaLnBrk="1" hangingPunct="1"/>
            <a:r>
              <a:rPr lang="cs-CZ" sz="2300" dirty="0"/>
              <a:t>dlouhodobé časové řady</a:t>
            </a:r>
          </a:p>
          <a:p>
            <a:pPr eaLnBrk="1" hangingPunct="1"/>
            <a:r>
              <a:rPr lang="cs-CZ" sz="2300" dirty="0"/>
              <a:t>mezinárodní srovnání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237289" y="1268761"/>
            <a:ext cx="5259311" cy="525658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cs-CZ" b="1" dirty="0">
                <a:solidFill>
                  <a:srgbClr val="C00000"/>
                </a:solidFill>
              </a:rPr>
              <a:t>Nedostatky</a:t>
            </a:r>
            <a:endParaRPr lang="cs-CZ" sz="2300" b="1" dirty="0">
              <a:solidFill>
                <a:schemeClr val="tx2"/>
              </a:solidFill>
            </a:endParaRPr>
          </a:p>
          <a:p>
            <a:pPr eaLnBrk="1" hangingPunct="1"/>
            <a:endParaRPr lang="cs-CZ" sz="2300" dirty="0"/>
          </a:p>
          <a:p>
            <a:pPr eaLnBrk="1" hangingPunct="1"/>
            <a:r>
              <a:rPr lang="cs-CZ" sz="2300" dirty="0"/>
              <a:t>pouze nemoci vedoucí ke smrti</a:t>
            </a:r>
          </a:p>
          <a:p>
            <a:pPr eaLnBrk="1" hangingPunct="1"/>
            <a:r>
              <a:rPr lang="cs-CZ" sz="2300" dirty="0"/>
              <a:t>informace o lidech, kteří nepatří do živé populace</a:t>
            </a:r>
          </a:p>
          <a:p>
            <a:pPr eaLnBrk="1" hangingPunct="1"/>
            <a:r>
              <a:rPr lang="cs-CZ" sz="2300" dirty="0"/>
              <a:t>neznámá spolehlivost </a:t>
            </a:r>
            <a:r>
              <a:rPr lang="cs-CZ" sz="2300" i="1" dirty="0"/>
              <a:t>(neznámá míra přesnosti „odhadu“ příčiny smrti, neznámá chybovost při vyplňování a kódování)</a:t>
            </a:r>
          </a:p>
        </p:txBody>
      </p:sp>
      <p:sp>
        <p:nvSpPr>
          <p:cNvPr id="56325" name="Rectangle 6"/>
          <p:cNvSpPr>
            <a:spLocks noChangeArrowheads="1"/>
          </p:cNvSpPr>
          <p:nvPr/>
        </p:nvSpPr>
        <p:spPr bwMode="auto">
          <a:xfrm>
            <a:off x="767408" y="1845208"/>
            <a:ext cx="5112494" cy="47521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6" name="Rectangle 7"/>
          <p:cNvSpPr>
            <a:spLocks noChangeArrowheads="1"/>
          </p:cNvSpPr>
          <p:nvPr/>
        </p:nvSpPr>
        <p:spPr bwMode="auto">
          <a:xfrm>
            <a:off x="6192838" y="1845208"/>
            <a:ext cx="5159746" cy="46801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552" y="404664"/>
            <a:ext cx="7696200" cy="592138"/>
          </a:xfrm>
        </p:spPr>
        <p:txBody>
          <a:bodyPr/>
          <a:lstStyle/>
          <a:p>
            <a:pPr eaLnBrk="1" hangingPunct="1"/>
            <a:r>
              <a:rPr lang="cs-CZ" sz="3200" cap="all" dirty="0">
                <a:solidFill>
                  <a:srgbClr val="0000CC"/>
                </a:solidFill>
              </a:rPr>
              <a:t>     Statistika zemřelých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dirty="0">
                <a:solidFill>
                  <a:srgbClr val="0000CC"/>
                </a:solidFill>
              </a:rPr>
              <a:t>Ukazatele zdravotního stavu   </a:t>
            </a:r>
            <a:br>
              <a:rPr lang="cs-CZ" sz="3600" dirty="0">
                <a:solidFill>
                  <a:srgbClr val="0000CC"/>
                </a:solidFill>
              </a:rPr>
            </a:br>
            <a:r>
              <a:rPr lang="cs-CZ" sz="3600" dirty="0">
                <a:solidFill>
                  <a:srgbClr val="0000CC"/>
                </a:solidFill>
              </a:rPr>
              <a:t>založené na evidenci úmrtí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1199456" y="1889125"/>
            <a:ext cx="7696200" cy="4968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00CC"/>
              </a:buClr>
              <a:buSzTx/>
              <a:buFont typeface="Wingdings" pitchFamily="2" charset="2"/>
              <a:buNone/>
              <a:defRPr/>
            </a:pPr>
            <a:endParaRPr lang="cs-CZ" sz="2800" b="1" dirty="0">
              <a:latin typeface="+mj-lt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cs-CZ" sz="2400" b="1" dirty="0"/>
              <a:t>Hrubá míra úmrtnosti</a:t>
            </a:r>
          </a:p>
          <a:p>
            <a:pPr lvl="1"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cs-CZ" sz="1900" b="1" dirty="0"/>
              <a:t>Standardizovaná úmrtnost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cs-CZ" sz="2400" b="1" dirty="0"/>
              <a:t>Specifická úmrtnost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cs-CZ" sz="2400" b="1" dirty="0"/>
              <a:t>Kojenecká úmrtnost</a:t>
            </a:r>
          </a:p>
          <a:p>
            <a:pPr lvl="1"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cs-CZ" sz="1900" b="1" dirty="0"/>
              <a:t>Ukazatele úmrtnosti kolem porodu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cs-CZ" sz="2400" b="1" dirty="0"/>
              <a:t>Střední délka života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cs-CZ" sz="2400" b="1" dirty="0"/>
              <a:t>Úmrtnost na určitou příčinu</a:t>
            </a:r>
            <a:endParaRPr lang="cs-CZ" sz="2400" dirty="0"/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cs-CZ" sz="2400" b="1" dirty="0"/>
              <a:t>Smrtnost</a:t>
            </a:r>
          </a:p>
        </p:txBody>
      </p:sp>
    </p:spTree>
    <p:extLst>
      <p:ext uri="{BB962C8B-B14F-4D97-AF65-F5344CB8AC3E}">
        <p14:creationId xmlns:p14="http://schemas.microsoft.com/office/powerpoint/2010/main" val="194217850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title"/>
          </p:nvPr>
        </p:nvSpPr>
        <p:spPr>
          <a:xfrm>
            <a:off x="2279576" y="692696"/>
            <a:ext cx="8712968" cy="1143000"/>
          </a:xfrm>
        </p:spPr>
        <p:txBody>
          <a:bodyPr/>
          <a:lstStyle/>
          <a:p>
            <a:pPr eaLnBrk="1" hangingPunct="1"/>
            <a:r>
              <a:rPr lang="cs-CZ" sz="3200" b="1" dirty="0">
                <a:solidFill>
                  <a:srgbClr val="0000CC"/>
                </a:solidFill>
              </a:rPr>
              <a:t>1. Hrubá míra úmrtnosti</a:t>
            </a:r>
            <a:br>
              <a:rPr lang="cs-CZ" sz="3200" b="1" dirty="0">
                <a:solidFill>
                  <a:srgbClr val="0000CC"/>
                </a:solidFill>
              </a:rPr>
            </a:br>
            <a:endParaRPr lang="cs-CZ" sz="3200" cap="all" dirty="0"/>
          </a:p>
        </p:txBody>
      </p:sp>
      <p:sp>
        <p:nvSpPr>
          <p:cNvPr id="573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639616" y="1988840"/>
            <a:ext cx="4889500" cy="1512168"/>
          </a:xfrm>
        </p:spPr>
        <p:txBody>
          <a:bodyPr/>
          <a:lstStyle/>
          <a:p>
            <a:pPr marL="514350" indent="-514350" algn="ctr" eaLnBrk="1" hangingPunct="1">
              <a:buClr>
                <a:srgbClr val="0000CC"/>
              </a:buClr>
              <a:buSzTx/>
              <a:buNone/>
            </a:pPr>
            <a:r>
              <a:rPr lang="cs-CZ" sz="2700" b="1" dirty="0"/>
              <a:t>počet zemřelých</a:t>
            </a:r>
          </a:p>
          <a:p>
            <a:pPr marL="514350" indent="-514350" algn="ctr" eaLnBrk="1" hangingPunct="1">
              <a:buClr>
                <a:srgbClr val="0000CC"/>
              </a:buClr>
              <a:buSzTx/>
              <a:buNone/>
            </a:pPr>
            <a:r>
              <a:rPr lang="cs-CZ" sz="2700" b="1" dirty="0"/>
              <a:t>střední stav obyv.</a:t>
            </a:r>
            <a:endParaRPr lang="cs-CZ" sz="2700" b="1" dirty="0">
              <a:solidFill>
                <a:srgbClr val="0000CC"/>
              </a:solidFill>
            </a:endParaRPr>
          </a:p>
          <a:p>
            <a:pPr marL="514350" indent="-514350" eaLnBrk="1" hangingPunct="1">
              <a:buClr>
                <a:srgbClr val="0000CC"/>
              </a:buClr>
              <a:buSzTx/>
              <a:buNone/>
            </a:pPr>
            <a:endParaRPr lang="cs-CZ" sz="2700" b="1" dirty="0"/>
          </a:p>
          <a:p>
            <a:pPr marL="514350" indent="-514350" eaLnBrk="1" hangingPunct="1">
              <a:buNone/>
            </a:pPr>
            <a:endParaRPr lang="cs-CZ" sz="2700" dirty="0"/>
          </a:p>
        </p:txBody>
      </p:sp>
      <p:sp>
        <p:nvSpPr>
          <p:cNvPr id="5734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888089" y="2205559"/>
            <a:ext cx="1800225" cy="5746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1800" b="1" dirty="0"/>
              <a:t>X</a:t>
            </a:r>
            <a:r>
              <a:rPr lang="cs-CZ" sz="2700" b="1" dirty="0"/>
              <a:t> 1000</a:t>
            </a:r>
          </a:p>
        </p:txBody>
      </p:sp>
      <p:sp>
        <p:nvSpPr>
          <p:cNvPr id="57349" name="Line 7"/>
          <p:cNvSpPr>
            <a:spLocks noChangeShapeType="1"/>
          </p:cNvSpPr>
          <p:nvPr/>
        </p:nvSpPr>
        <p:spPr bwMode="auto">
          <a:xfrm>
            <a:off x="3431705" y="2492896"/>
            <a:ext cx="33131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Obdélník 2"/>
          <p:cNvSpPr/>
          <p:nvPr/>
        </p:nvSpPr>
        <p:spPr bwMode="auto">
          <a:xfrm>
            <a:off x="3431704" y="1916832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343472" y="4149080"/>
            <a:ext cx="9505056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Udává počet zemřelých na 1000 obyvatel středního stavu v daném časovém intervalu.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F1B15ED-A0C0-4643-A592-5B298B729711}"/>
              </a:ext>
            </a:extLst>
          </p:cNvPr>
          <p:cNvSpPr txBox="1"/>
          <p:nvPr/>
        </p:nvSpPr>
        <p:spPr>
          <a:xfrm>
            <a:off x="8103156" y="2218198"/>
            <a:ext cx="18063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dirty="0"/>
              <a:t>= 11,2</a:t>
            </a:r>
          </a:p>
        </p:txBody>
      </p:sp>
    </p:spTree>
    <p:extLst>
      <p:ext uri="{BB962C8B-B14F-4D97-AF65-F5344CB8AC3E}">
        <p14:creationId xmlns:p14="http://schemas.microsoft.com/office/powerpoint/2010/main" val="23874275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E155C231-E821-47FF-88FA-79601F2E11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6763" y="700088"/>
            <a:ext cx="7696200" cy="71913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br>
              <a:rPr lang="cs-CZ" altLang="cs-CZ" sz="2900" dirty="0"/>
            </a:br>
            <a:br>
              <a:rPr lang="cs-CZ" altLang="cs-CZ" sz="2900" dirty="0"/>
            </a:br>
            <a:br>
              <a:rPr lang="cs-CZ" altLang="cs-CZ" sz="2900" dirty="0"/>
            </a:br>
            <a:br>
              <a:rPr lang="cs-CZ" altLang="cs-CZ" sz="2900" dirty="0"/>
            </a:br>
            <a:br>
              <a:rPr lang="cs-CZ" altLang="cs-CZ" sz="2900" dirty="0"/>
            </a:br>
            <a:br>
              <a:rPr lang="cs-CZ" altLang="cs-CZ" sz="2900" dirty="0"/>
            </a:br>
            <a:br>
              <a:rPr lang="cs-CZ" altLang="cs-CZ" sz="2900" dirty="0"/>
            </a:br>
            <a:br>
              <a:rPr lang="cs-CZ" altLang="cs-CZ" sz="2900" dirty="0"/>
            </a:br>
            <a:br>
              <a:rPr lang="cs-CZ" altLang="cs-CZ" sz="2900" dirty="0"/>
            </a:br>
            <a:br>
              <a:rPr lang="cs-CZ" altLang="cs-CZ" sz="2900" dirty="0"/>
            </a:br>
            <a:r>
              <a:rPr lang="cs-CZ" altLang="cs-CZ" sz="2900" dirty="0"/>
              <a:t>Údaje pro výpočet ukazatelů</a:t>
            </a:r>
            <a:br>
              <a:rPr lang="cs-CZ" altLang="cs-CZ" sz="2900" dirty="0"/>
            </a:br>
            <a:r>
              <a:rPr lang="cs-CZ" altLang="cs-CZ" sz="2900" dirty="0">
                <a:solidFill>
                  <a:srgbClr val="0000CC"/>
                </a:solidFill>
              </a:rPr>
              <a:t>Rok 2022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9B076407-DDCF-43CC-92F4-DC90B66D1D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6763" y="1419225"/>
            <a:ext cx="10850562" cy="4857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200" b="1" dirty="0"/>
              <a:t>Celkový počet obyvatel:</a:t>
            </a:r>
            <a:endParaRPr lang="cs-CZ" sz="2200" dirty="0"/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200" dirty="0"/>
              <a:t>     k 1. 7. 2022: </a:t>
            </a:r>
            <a:r>
              <a:rPr lang="cs-CZ" sz="2200" b="1" i="0" u="none" strike="noStrike" dirty="0">
                <a:effectLst/>
                <a:latin typeface="Arial" panose="020B0604020202020204" pitchFamily="34" charset="0"/>
              </a:rPr>
              <a:t>10 759 525</a:t>
            </a:r>
            <a:r>
              <a:rPr lang="cs-CZ" sz="2200" dirty="0"/>
              <a:t> (z toho </a:t>
            </a:r>
            <a:r>
              <a:rPr lang="cs-CZ" sz="2200" b="1" i="0" u="none" strike="noStrike" dirty="0">
                <a:effectLst/>
                <a:latin typeface="Arial" panose="020B0604020202020204" pitchFamily="34" charset="0"/>
              </a:rPr>
              <a:t>5 480 948</a:t>
            </a:r>
            <a:r>
              <a:rPr lang="cs-CZ" sz="2200" dirty="0"/>
              <a:t> žen)</a:t>
            </a:r>
            <a:endParaRPr lang="cs-CZ" sz="22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200" b="1" dirty="0"/>
              <a:t>Počet obyvatel </a:t>
            </a:r>
            <a:r>
              <a:rPr lang="cs-CZ" sz="2200" dirty="0"/>
              <a:t>k 1. 7. 2022</a:t>
            </a:r>
            <a:r>
              <a:rPr lang="cs-CZ" sz="2200" b="1" dirty="0"/>
              <a:t>:</a:t>
            </a:r>
            <a:endParaRPr lang="cs-CZ" sz="22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200" dirty="0"/>
              <a:t> 		- ve věku  0-14:  </a:t>
            </a:r>
            <a:r>
              <a:rPr lang="cs-CZ" sz="2200" b="0" i="0" u="none" strike="noStrike" dirty="0">
                <a:effectLst/>
                <a:latin typeface="Arial CE" panose="020B0604020202020204" pitchFamily="34" charset="0"/>
              </a:rPr>
              <a:t>1 739 769</a:t>
            </a:r>
            <a:r>
              <a:rPr lang="cs-CZ" sz="2200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200" dirty="0"/>
              <a:t>		- ve věku 65+:    </a:t>
            </a:r>
            <a:r>
              <a:rPr lang="cs-CZ" sz="2200" b="0" i="0" u="none" strike="noStrike" dirty="0">
                <a:effectLst/>
                <a:latin typeface="Arial CE" panose="020B0604020202020204" pitchFamily="34" charset="0"/>
              </a:rPr>
              <a:t>2 195 874</a:t>
            </a:r>
            <a:r>
              <a:rPr lang="cs-CZ" sz="2200" dirty="0"/>
              <a:t> </a:t>
            </a:r>
            <a:endParaRPr lang="cs-CZ" sz="22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200" b="1" dirty="0"/>
              <a:t>Počet ukončených těhotenství: 129 274</a:t>
            </a:r>
            <a:r>
              <a:rPr lang="cs-CZ" sz="2200" dirty="0"/>
              <a:t>	                         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200" dirty="0"/>
              <a:t>	- z toho potratů: 27 598 (UPT 16 438)</a:t>
            </a:r>
            <a:endParaRPr lang="cs-CZ" sz="22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200" b="1" dirty="0"/>
              <a:t>Počet narozených: 101 676</a:t>
            </a:r>
            <a:endParaRPr lang="cs-CZ" sz="2200" dirty="0"/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dirty="0"/>
              <a:t>		- z toho živě: 101 299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b="1" dirty="0"/>
              <a:t>		</a:t>
            </a:r>
            <a:r>
              <a:rPr lang="cs-CZ" sz="2000" dirty="0"/>
              <a:t>- z toho mrtvě: 377</a:t>
            </a:r>
            <a:endParaRPr lang="cs-CZ" sz="20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200" b="1" dirty="0"/>
              <a:t>Počet žen v reprodukčním věku (15-49 let) </a:t>
            </a:r>
            <a:r>
              <a:rPr lang="cs-CZ" sz="2200" dirty="0"/>
              <a:t>k 1. 7. 2022</a:t>
            </a:r>
            <a:r>
              <a:rPr lang="cs-CZ" sz="2200" b="1" dirty="0"/>
              <a:t>:</a:t>
            </a:r>
            <a:r>
              <a:rPr lang="cs-CZ" sz="2200" dirty="0"/>
              <a:t>  </a:t>
            </a:r>
            <a:r>
              <a:rPr lang="cs-CZ" sz="2200" b="0" i="0" u="none" strike="noStrike" dirty="0">
                <a:effectLst/>
                <a:latin typeface="Arial CE" panose="020B0604020202020204" pitchFamily="34" charset="0"/>
              </a:rPr>
              <a:t>2 345 977</a:t>
            </a:r>
            <a:r>
              <a:rPr lang="cs-CZ" sz="2200" dirty="0"/>
              <a:t> </a:t>
            </a:r>
            <a:endParaRPr lang="cs-CZ" sz="22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200" b="1" dirty="0"/>
              <a:t>Počet zemřelých: </a:t>
            </a:r>
            <a:r>
              <a:rPr lang="cs-CZ" sz="2200" dirty="0"/>
              <a:t>120 219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200" b="1" dirty="0"/>
              <a:t>Počet zemřelých do 1 roku: </a:t>
            </a:r>
            <a:r>
              <a:rPr lang="cs-CZ" sz="2200" dirty="0"/>
              <a:t>230</a:t>
            </a:r>
            <a:endParaRPr lang="cs-CZ" sz="22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200" b="1" dirty="0"/>
              <a:t>Počet zemřelých do 28 dní (0-27): </a:t>
            </a:r>
            <a:r>
              <a:rPr lang="cs-CZ" sz="2200" dirty="0"/>
              <a:t>125</a:t>
            </a:r>
          </a:p>
          <a:p>
            <a:pPr marL="0" indent="0" algn="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200" i="1" dirty="0"/>
              <a:t>Zdroj: ČSÚ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200" dirty="0"/>
          </a:p>
        </p:txBody>
      </p:sp>
      <p:sp>
        <p:nvSpPr>
          <p:cNvPr id="153604" name="Obdélník 1">
            <a:extLst>
              <a:ext uri="{FF2B5EF4-FFF2-40B4-BE49-F238E27FC236}">
                <a16:creationId xmlns:a16="http://schemas.microsoft.com/office/drawing/2014/main" id="{C88115AC-394A-4531-9452-88F51BAE3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463" y="1052513"/>
            <a:ext cx="15843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05" name="Obdélník 2">
            <a:extLst>
              <a:ext uri="{FF2B5EF4-FFF2-40B4-BE49-F238E27FC236}">
                <a16:creationId xmlns:a16="http://schemas.microsoft.com/office/drawing/2014/main" id="{0C804991-0464-4EB8-B50D-157A7DEF5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" y="6381750"/>
            <a:ext cx="66008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/>
              </a:rPr>
              <a:t>www.demografie.info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vzorečky pro výpočet ukazatelů</a:t>
            </a:r>
          </a:p>
        </p:txBody>
      </p:sp>
    </p:spTree>
    <p:extLst>
      <p:ext uri="{BB962C8B-B14F-4D97-AF65-F5344CB8AC3E}">
        <p14:creationId xmlns:p14="http://schemas.microsoft.com/office/powerpoint/2010/main" val="5195226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solidFill>
                  <a:srgbClr val="0000CC"/>
                </a:solidFill>
              </a:rPr>
              <a:t>2. Standardizovaná úmrtnost</a:t>
            </a:r>
            <a:br>
              <a:rPr lang="cs-CZ" sz="3600" b="1" dirty="0">
                <a:solidFill>
                  <a:srgbClr val="0000CC"/>
                </a:solidFill>
              </a:rPr>
            </a:br>
            <a:endParaRPr lang="cs-CZ" dirty="0"/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1127448" y="1484784"/>
            <a:ext cx="7696200" cy="2664296"/>
          </a:xfrm>
        </p:spPr>
        <p:txBody>
          <a:bodyPr/>
          <a:lstStyle/>
          <a:p>
            <a:pPr marL="514350" indent="-514350" eaLnBrk="1" hangingPunct="1">
              <a:buClr>
                <a:srgbClr val="0000CC"/>
              </a:buClr>
              <a:buSzTx/>
              <a:buNone/>
            </a:pPr>
            <a:endParaRPr lang="cs-CZ" sz="2700" b="1" dirty="0"/>
          </a:p>
          <a:p>
            <a:pPr marL="514350" indent="-5143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lang="cs-CZ" sz="2800" b="1" dirty="0"/>
              <a:t>Přepočítaná hodnota</a:t>
            </a:r>
            <a:r>
              <a:rPr lang="cs-CZ" sz="2800" dirty="0"/>
              <a:t> hrubé úmrtnosti</a:t>
            </a:r>
          </a:p>
          <a:p>
            <a:pPr marL="514350" indent="-5143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endParaRPr lang="cs-CZ" sz="2800" b="1" dirty="0"/>
          </a:p>
          <a:p>
            <a:pPr marL="514350" indent="-5143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lang="cs-CZ" sz="2800" b="1" dirty="0"/>
              <a:t>Srovnávání úmrtností </a:t>
            </a:r>
            <a:r>
              <a:rPr lang="cs-CZ" sz="2800" dirty="0"/>
              <a:t>v populacích s rozdílnou věkovou strukturou</a:t>
            </a:r>
          </a:p>
          <a:p>
            <a:pPr marL="514350" indent="-5143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27448" y="4725144"/>
            <a:ext cx="9505056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Udává počet zemřelých na 1000 obyvatel ve „standardu“ v daném časovém intervalu.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TextovéPole 4">
            <a:extLst>
              <a:ext uri="{FF2B5EF4-FFF2-40B4-BE49-F238E27FC236}">
                <a16:creationId xmlns:a16="http://schemas.microsoft.com/office/drawing/2014/main" id="{FE67F289-EDE0-4B1E-AA4E-B7A726976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8238" y="6102350"/>
            <a:ext cx="15065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altLang="cs-CZ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Zdroj: ČSÚ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D5708B0-9175-462A-8FE5-688EE5FE6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163" y="896816"/>
            <a:ext cx="8440304" cy="507316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4">
            <a:extLst>
              <a:ext uri="{FF2B5EF4-FFF2-40B4-BE49-F238E27FC236}">
                <a16:creationId xmlns:a16="http://schemas.microsoft.com/office/drawing/2014/main" id="{C3091011-D568-4195-9286-4D9D4B105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0101" y="6381024"/>
            <a:ext cx="15065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alt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Zdroj: </a:t>
            </a:r>
            <a:r>
              <a:rPr lang="cs-CZ" altLang="cs-CZ" sz="1800" i="1" dirty="0">
                <a:solidFill>
                  <a:srgbClr val="000000"/>
                </a:solidFill>
              </a:rPr>
              <a:t>Ú</a:t>
            </a:r>
            <a:r>
              <a:rPr kumimoji="0" lang="cs-CZ" alt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ZIS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4CB04DE-5D50-46AB-B03D-3BB60C5A2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0" y="551947"/>
            <a:ext cx="5915980" cy="560501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F13D0FD-4E86-496A-96A9-9C50CAB56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662" y="551947"/>
            <a:ext cx="5768338" cy="560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813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7568" y="1628800"/>
            <a:ext cx="7842448" cy="3600400"/>
          </a:xfrm>
        </p:spPr>
        <p:txBody>
          <a:bodyPr/>
          <a:lstStyle/>
          <a:p>
            <a:pPr marL="514350" indent="-514350" eaLnBrk="1" hangingPunct="1">
              <a:buClr>
                <a:srgbClr val="0000CC"/>
              </a:buClr>
              <a:buSzTx/>
              <a:buNone/>
            </a:pPr>
            <a:endParaRPr lang="cs-CZ" sz="2700" b="1" dirty="0"/>
          </a:p>
          <a:p>
            <a:pPr marL="514350" indent="-514350" eaLnBrk="1" hangingPunct="1">
              <a:buClr>
                <a:srgbClr val="0000CC"/>
              </a:buClr>
              <a:buSzTx/>
              <a:buNone/>
            </a:pPr>
            <a:r>
              <a:rPr lang="cs-CZ" sz="2700" b="1" dirty="0"/>
              <a:t>	počet zemřelých ve věku x</a:t>
            </a:r>
          </a:p>
          <a:p>
            <a:pPr marL="514350" indent="-514350" eaLnBrk="1" hangingPunct="1">
              <a:buClr>
                <a:srgbClr val="0000CC"/>
              </a:buClr>
              <a:buSzTx/>
              <a:buNone/>
            </a:pPr>
            <a:r>
              <a:rPr lang="cs-CZ" sz="2700" b="1" dirty="0"/>
              <a:t>	střední stav obyv. ve věku x</a:t>
            </a:r>
            <a:endParaRPr lang="cs-CZ" sz="2700" b="1" dirty="0">
              <a:solidFill>
                <a:srgbClr val="0000CC"/>
              </a:solidFill>
            </a:endParaRPr>
          </a:p>
          <a:p>
            <a:pPr marL="514350" indent="-514350" eaLnBrk="1" hangingPunct="1">
              <a:buClr>
                <a:srgbClr val="0000CC"/>
              </a:buClr>
              <a:buSzTx/>
              <a:buNone/>
            </a:pPr>
            <a:endParaRPr lang="cs-CZ" sz="2700" b="1" dirty="0"/>
          </a:p>
          <a:p>
            <a:pPr eaLnBrk="1" hangingPunct="1"/>
            <a:r>
              <a:rPr lang="cs-CZ" sz="2400" dirty="0"/>
              <a:t>za </a:t>
            </a:r>
            <a:r>
              <a:rPr lang="cs-CZ" sz="2400" b="1" dirty="0"/>
              <a:t>x</a:t>
            </a:r>
            <a:r>
              <a:rPr lang="cs-CZ" sz="2400" dirty="0"/>
              <a:t> se dosazuje buď konkrétní věk (20 let) nebo věková skupina (20-25 let).</a:t>
            </a:r>
          </a:p>
        </p:txBody>
      </p:sp>
      <p:sp>
        <p:nvSpPr>
          <p:cNvPr id="5939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824192" y="2348780"/>
            <a:ext cx="1800225" cy="5762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1800" b="1" dirty="0"/>
              <a:t>X</a:t>
            </a:r>
            <a:r>
              <a:rPr lang="cs-CZ" sz="2700" b="1" dirty="0"/>
              <a:t> 1000</a:t>
            </a:r>
          </a:p>
        </p:txBody>
      </p:sp>
      <p:sp>
        <p:nvSpPr>
          <p:cNvPr id="59396" name="Line 5"/>
          <p:cNvSpPr>
            <a:spLocks noChangeShapeType="1"/>
          </p:cNvSpPr>
          <p:nvPr/>
        </p:nvSpPr>
        <p:spPr bwMode="auto">
          <a:xfrm>
            <a:off x="2711624" y="2636912"/>
            <a:ext cx="482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397" name="Rectangle 4"/>
          <p:cNvSpPr>
            <a:spLocks noGrp="1" noChangeArrowheads="1"/>
          </p:cNvSpPr>
          <p:nvPr>
            <p:ph type="title"/>
          </p:nvPr>
        </p:nvSpPr>
        <p:spPr>
          <a:xfrm>
            <a:off x="2242816" y="836712"/>
            <a:ext cx="8425185" cy="1143000"/>
          </a:xfrm>
        </p:spPr>
        <p:txBody>
          <a:bodyPr/>
          <a:lstStyle/>
          <a:p>
            <a:r>
              <a:rPr lang="cs-CZ" sz="3600" b="1" dirty="0">
                <a:solidFill>
                  <a:srgbClr val="0000CC"/>
                </a:solidFill>
              </a:rPr>
              <a:t>3. Specifická úmrtnost</a:t>
            </a:r>
            <a:br>
              <a:rPr lang="cs-CZ" sz="3600" b="1" dirty="0">
                <a:solidFill>
                  <a:srgbClr val="0000CC"/>
                </a:solidFill>
              </a:rPr>
            </a:br>
            <a:r>
              <a:rPr lang="cs-CZ" sz="3600" b="1" dirty="0">
                <a:solidFill>
                  <a:srgbClr val="0000CC"/>
                </a:solidFill>
              </a:rPr>
              <a:t>	</a:t>
            </a:r>
            <a:endParaRPr lang="cs-CZ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983432" y="5278401"/>
            <a:ext cx="9505056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Udává počet zemřelých ve věku x, na 1000 obyvatel středního stavu ve věku x v daném časovém intervalu.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545A8411-7CE3-4C09-98AE-7BC9B69CF913}"/>
              </a:ext>
            </a:extLst>
          </p:cNvPr>
          <p:cNvSpPr txBox="1">
            <a:spLocks noChangeArrowheads="1"/>
          </p:cNvSpPr>
          <p:nvPr/>
        </p:nvSpPr>
        <p:spPr>
          <a:xfrm>
            <a:off x="301625" y="457200"/>
            <a:ext cx="8642350" cy="9350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100" b="0" i="0" u="none" strike="noStrike" kern="0" cap="all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relativní ukazatele </a:t>
            </a:r>
            <a:br>
              <a:rPr kumimoji="0" 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</a:br>
            <a:r>
              <a:rPr kumimoji="0" 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   </a:t>
            </a:r>
          </a:p>
        </p:txBody>
      </p:sp>
      <p:sp>
        <p:nvSpPr>
          <p:cNvPr id="84049" name="TextovéPole 8">
            <a:extLst>
              <a:ext uri="{FF2B5EF4-FFF2-40B4-BE49-F238E27FC236}">
                <a16:creationId xmlns:a16="http://schemas.microsoft.com/office/drawing/2014/main" id="{3A1B3188-BE85-4348-9AF2-46678ED8A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1484313"/>
            <a:ext cx="533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D557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Pohyb obyvatelstva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88C586D-4A77-4A81-BE8A-713E825A0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96" y="2196725"/>
            <a:ext cx="11497408" cy="406408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4">
            <a:extLst>
              <a:ext uri="{FF2B5EF4-FFF2-40B4-BE49-F238E27FC236}">
                <a16:creationId xmlns:a16="http://schemas.microsoft.com/office/drawing/2014/main" id="{54D3F776-6820-44BE-97B8-2781CEB31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0101" y="6381024"/>
            <a:ext cx="15065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alt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Zdroj: </a:t>
            </a:r>
            <a:r>
              <a:rPr lang="cs-CZ" altLang="cs-CZ" sz="1800" i="1" dirty="0">
                <a:solidFill>
                  <a:srgbClr val="000000"/>
                </a:solidFill>
              </a:rPr>
              <a:t>Ú</a:t>
            </a:r>
            <a:r>
              <a:rPr kumimoji="0" lang="cs-CZ" alt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ZIS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755FD57-3FC0-4E5A-8726-B4EED90A2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652" y="0"/>
            <a:ext cx="8899408" cy="6695348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4">
            <a:extLst>
              <a:ext uri="{FF2B5EF4-FFF2-40B4-BE49-F238E27FC236}">
                <a16:creationId xmlns:a16="http://schemas.microsoft.com/office/drawing/2014/main" id="{8A31AA3A-7515-4CF4-A900-60F73B0B5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0101" y="6381024"/>
            <a:ext cx="15065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alt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Zdroj: </a:t>
            </a:r>
            <a:r>
              <a:rPr lang="cs-CZ" altLang="cs-CZ" sz="1800" i="1" dirty="0">
                <a:solidFill>
                  <a:srgbClr val="000000"/>
                </a:solidFill>
              </a:rPr>
              <a:t>Ú</a:t>
            </a:r>
            <a:r>
              <a:rPr kumimoji="0" lang="cs-CZ" alt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ZIS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B41CB96-9BE5-47D1-B4AC-3F53D6DA2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840" y="93074"/>
            <a:ext cx="8694664" cy="67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601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D195F62-5A86-4A58-8E80-57BA5B15C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730" y="903230"/>
            <a:ext cx="8673276" cy="5576701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73510A19-A0FB-42AB-A01F-526E9F107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93" y="140677"/>
            <a:ext cx="10261600" cy="685800"/>
          </a:xfrm>
        </p:spPr>
        <p:txBody>
          <a:bodyPr/>
          <a:lstStyle/>
          <a:p>
            <a:r>
              <a:rPr lang="cs-CZ" dirty="0">
                <a:solidFill>
                  <a:srgbClr val="333399"/>
                </a:solidFill>
              </a:rPr>
              <a:t>Stlačování úmrtnosti do vysokého věku</a:t>
            </a:r>
          </a:p>
        </p:txBody>
      </p:sp>
    </p:spTree>
    <p:extLst>
      <p:ext uri="{BB962C8B-B14F-4D97-AF65-F5344CB8AC3E}">
        <p14:creationId xmlns:p14="http://schemas.microsoft.com/office/powerpoint/2010/main" val="17643785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63552" y="1196752"/>
            <a:ext cx="8274994" cy="4896544"/>
          </a:xfrm>
        </p:spPr>
        <p:txBody>
          <a:bodyPr/>
          <a:lstStyle/>
          <a:p>
            <a:pPr marL="514350" indent="-514350" eaLnBrk="1" hangingPunct="1">
              <a:buClr>
                <a:srgbClr val="0000CC"/>
              </a:buClr>
              <a:buSzTx/>
              <a:buNone/>
            </a:pPr>
            <a:r>
              <a:rPr lang="cs-CZ" sz="2300" b="1" dirty="0"/>
              <a:t>	    počet zemřelých do 1 roku</a:t>
            </a:r>
          </a:p>
          <a:p>
            <a:pPr marL="514350" indent="-514350" eaLnBrk="1" hangingPunct="1">
              <a:buClr>
                <a:srgbClr val="0000CC"/>
              </a:buClr>
              <a:buSzTx/>
              <a:buNone/>
            </a:pPr>
            <a:r>
              <a:rPr lang="cs-CZ" sz="2300" b="1" dirty="0"/>
              <a:t>	        počet živě narozených</a:t>
            </a:r>
            <a:endParaRPr lang="cs-CZ" sz="2300" b="1" dirty="0">
              <a:solidFill>
                <a:srgbClr val="0000CC"/>
              </a:solidFill>
            </a:endParaRPr>
          </a:p>
          <a:p>
            <a:pPr marL="514350" indent="-514350" eaLnBrk="1" hangingPunct="1">
              <a:buClr>
                <a:srgbClr val="0000CC"/>
              </a:buClr>
              <a:buSzTx/>
              <a:buNone/>
            </a:pPr>
            <a:endParaRPr lang="cs-CZ" sz="2300" b="1" dirty="0"/>
          </a:p>
          <a:p>
            <a:pPr marL="0" indent="0" eaLnBrk="1" hangingPunct="1">
              <a:buClr>
                <a:srgbClr val="C00000"/>
              </a:buClr>
              <a:buSzPct val="150000"/>
              <a:buNone/>
            </a:pPr>
            <a:endParaRPr lang="cs-CZ" dirty="0"/>
          </a:p>
          <a:p>
            <a:pPr eaLnBrk="1" hangingPunct="1">
              <a:buClr>
                <a:srgbClr val="C00000"/>
              </a:buClr>
              <a:buSzPct val="150000"/>
              <a:buFont typeface="Arial" pitchFamily="34" charset="0"/>
              <a:buChar char="•"/>
            </a:pPr>
            <a:endParaRPr lang="cs-CZ" sz="1200" dirty="0"/>
          </a:p>
          <a:p>
            <a:pPr eaLnBrk="1" hangingPunct="1"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cs-CZ" dirty="0"/>
              <a:t>Ukazatel zdravotního stavu i socioekon. poměrů</a:t>
            </a:r>
          </a:p>
          <a:p>
            <a:pPr eaLnBrk="1" hangingPunct="1"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cs-CZ" dirty="0"/>
              <a:t>Další ukazatele úmrtnosti kolem porodu:	</a:t>
            </a:r>
          </a:p>
          <a:p>
            <a:pPr lvl="1" eaLnBrk="1" hangingPunct="1">
              <a:buClr>
                <a:srgbClr val="3D3DF5"/>
              </a:buClr>
              <a:buFont typeface="Arial" pitchFamily="34" charset="0"/>
              <a:buChar char="•"/>
            </a:pPr>
            <a:r>
              <a:rPr lang="cs-CZ" sz="2800" dirty="0"/>
              <a:t>  </a:t>
            </a:r>
            <a:r>
              <a:rPr lang="cs-CZ" dirty="0"/>
              <a:t>poporodní (0 – 2 dny)</a:t>
            </a:r>
          </a:p>
          <a:p>
            <a:pPr lvl="1" eaLnBrk="1" hangingPunct="1">
              <a:buClr>
                <a:srgbClr val="3D3DF5"/>
              </a:buClr>
              <a:buFont typeface="Arial" pitchFamily="34" charset="0"/>
              <a:buChar char="•"/>
            </a:pPr>
            <a:r>
              <a:rPr lang="cs-CZ" dirty="0"/>
              <a:t>	časná (0 – 6 dnů)</a:t>
            </a:r>
          </a:p>
          <a:p>
            <a:pPr lvl="1" eaLnBrk="1" hangingPunct="1">
              <a:buClr>
                <a:srgbClr val="3D3DF5"/>
              </a:buClr>
              <a:buFont typeface="Arial" pitchFamily="34" charset="0"/>
              <a:buChar char="•"/>
            </a:pPr>
            <a:r>
              <a:rPr lang="cs-CZ" dirty="0"/>
              <a:t>	novorozenecká (do 27 dnů)</a:t>
            </a:r>
          </a:p>
          <a:p>
            <a:pPr lvl="1" eaLnBrk="1" hangingPunct="1">
              <a:buClr>
                <a:srgbClr val="3D3DF5"/>
              </a:buClr>
              <a:buFont typeface="Arial" pitchFamily="34" charset="0"/>
              <a:buChar char="•"/>
            </a:pPr>
            <a:r>
              <a:rPr lang="cs-CZ" dirty="0"/>
              <a:t>	ponovorozenecká (od 28 dnů do 1 roku)</a:t>
            </a:r>
          </a:p>
          <a:p>
            <a:pPr lvl="1" eaLnBrk="1" hangingPunct="1">
              <a:buClr>
                <a:srgbClr val="3D3DF5"/>
              </a:buClr>
              <a:buFont typeface="Arial" pitchFamily="34" charset="0"/>
              <a:buChar char="•"/>
            </a:pPr>
            <a:r>
              <a:rPr lang="cs-CZ" dirty="0"/>
              <a:t>	perinatální (mrtvě narození + časná úmrtnost)</a:t>
            </a:r>
          </a:p>
          <a:p>
            <a:pPr marL="514350" indent="-514350" eaLnBrk="1" hangingPunct="1">
              <a:buClr>
                <a:srgbClr val="E40404"/>
              </a:buClr>
              <a:buSzTx/>
              <a:buFont typeface="Wingdings" pitchFamily="2" charset="2"/>
              <a:buChar char="§"/>
            </a:pPr>
            <a:endParaRPr lang="cs-CZ" sz="2300" dirty="0"/>
          </a:p>
        </p:txBody>
      </p:sp>
      <p:sp>
        <p:nvSpPr>
          <p:cNvPr id="6041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608169" y="1412776"/>
            <a:ext cx="1800225" cy="5762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1600" b="1" dirty="0"/>
              <a:t>X</a:t>
            </a:r>
            <a:r>
              <a:rPr lang="cs-CZ" sz="2300" b="1" dirty="0"/>
              <a:t> 1000</a:t>
            </a:r>
          </a:p>
        </p:txBody>
      </p:sp>
      <p:sp>
        <p:nvSpPr>
          <p:cNvPr id="60420" name="Line 5"/>
          <p:cNvSpPr>
            <a:spLocks noChangeShapeType="1"/>
          </p:cNvSpPr>
          <p:nvPr/>
        </p:nvSpPr>
        <p:spPr bwMode="auto">
          <a:xfrm>
            <a:off x="2639616" y="1628800"/>
            <a:ext cx="482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1" name="Rectangle 4"/>
          <p:cNvSpPr>
            <a:spLocks noGrp="1" noChangeArrowheads="1"/>
          </p:cNvSpPr>
          <p:nvPr>
            <p:ph type="title"/>
          </p:nvPr>
        </p:nvSpPr>
        <p:spPr>
          <a:xfrm>
            <a:off x="2279576" y="404664"/>
            <a:ext cx="8280722" cy="1143000"/>
          </a:xfrm>
        </p:spPr>
        <p:txBody>
          <a:bodyPr/>
          <a:lstStyle/>
          <a:p>
            <a:r>
              <a:rPr lang="cs-CZ" sz="3600" b="1" dirty="0">
                <a:solidFill>
                  <a:srgbClr val="0000CC"/>
                </a:solidFill>
              </a:rPr>
              <a:t>4. Kojenecká úmrtnost</a:t>
            </a:r>
            <a:br>
              <a:rPr lang="cs-CZ" sz="3600" b="1" dirty="0"/>
            </a:br>
            <a:r>
              <a:rPr lang="cs-CZ" sz="3600" b="1" dirty="0"/>
              <a:t> </a:t>
            </a:r>
            <a:endParaRPr lang="cs-CZ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07368" y="2317860"/>
            <a:ext cx="11095158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Udává počet zemřelých dětí do 1 roku věku na 1000 živě narozených dětí v daném časovém intervalu.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DE37C50-5BD1-4037-A021-D72E75E8A19F}"/>
              </a:ext>
            </a:extLst>
          </p:cNvPr>
          <p:cNvSpPr txBox="1"/>
          <p:nvPr/>
        </p:nvSpPr>
        <p:spPr>
          <a:xfrm>
            <a:off x="8643090" y="1374884"/>
            <a:ext cx="18063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dirty="0"/>
              <a:t>= 2,3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50EA8A9-227D-4DDE-AE04-9CA24933F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962" y="172509"/>
            <a:ext cx="9521456" cy="631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19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500A162-5718-4AD8-A0C7-B6E46FD51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349" y="0"/>
            <a:ext cx="6117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673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0844E300-23E3-4767-B03C-C27C8CE9F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2082" y="163713"/>
            <a:ext cx="7243609" cy="39237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14264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African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Countries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With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The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Highest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Infant Mortality 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Rates</a:t>
            </a:r>
            <a:endParaRPr kumimoji="0" lang="cs-CZ" altLang="cs-CZ" sz="1800" b="1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Open San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EBCEF44-CE71-4FF6-BF7F-0D48D49E1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012" y="556092"/>
            <a:ext cx="58985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423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151" y="1409700"/>
            <a:ext cx="10228272" cy="4038600"/>
          </a:xfrm>
        </p:spPr>
        <p:txBody>
          <a:bodyPr/>
          <a:lstStyle/>
          <a:p>
            <a:pPr lvl="0"/>
            <a:r>
              <a:rPr lang="cs-CZ" sz="2600" dirty="0"/>
              <a:t>počet roků, který </a:t>
            </a:r>
            <a:r>
              <a:rPr lang="cs-CZ" sz="2600" b="1" dirty="0"/>
              <a:t>v průměru</a:t>
            </a:r>
            <a:r>
              <a:rPr lang="cs-CZ" sz="2600" dirty="0"/>
              <a:t> ještě prožije osoba pravě x-letá </a:t>
            </a:r>
          </a:p>
          <a:p>
            <a:pPr marL="0" indent="0">
              <a:buNone/>
            </a:pPr>
            <a:r>
              <a:rPr lang="cs-CZ" sz="2600" dirty="0"/>
              <a:t> </a:t>
            </a:r>
          </a:p>
          <a:p>
            <a:pPr marL="0" indent="0">
              <a:buNone/>
            </a:pPr>
            <a:r>
              <a:rPr lang="cs-CZ" sz="2600" b="1" dirty="0"/>
              <a:t>	</a:t>
            </a:r>
            <a:r>
              <a:rPr lang="cs-CZ" sz="2600" b="1" u="sng" cap="all" dirty="0">
                <a:solidFill>
                  <a:srgbClr val="FF0000"/>
                </a:solidFill>
              </a:rPr>
              <a:t>ovšem za předpokladu</a:t>
            </a:r>
            <a:r>
              <a:rPr lang="cs-CZ" sz="2600" cap="all" dirty="0"/>
              <a:t>, </a:t>
            </a:r>
            <a:endParaRPr lang="cs-CZ" sz="2600" dirty="0"/>
          </a:p>
          <a:p>
            <a:pPr marL="0" indent="0">
              <a:buNone/>
            </a:pPr>
            <a:r>
              <a:rPr lang="cs-CZ" sz="2600" dirty="0"/>
              <a:t> </a:t>
            </a:r>
          </a:p>
          <a:p>
            <a:pPr marL="1714500" lvl="4" indent="0">
              <a:buNone/>
            </a:pPr>
            <a:r>
              <a:rPr lang="cs-CZ" sz="2600" dirty="0"/>
              <a:t>že se po celou dobu jejího dalšího života nezmění specifické úmrtnosti zjištěné v roce, pro který jsou úmrtnostní tabulky vypočítány.</a:t>
            </a:r>
          </a:p>
          <a:p>
            <a:pPr marL="590550" indent="-590550" eaLnBrk="1" hangingPunct="1">
              <a:buClr>
                <a:srgbClr val="0000CC"/>
              </a:buClr>
              <a:buSzTx/>
              <a:buNone/>
            </a:pPr>
            <a:endParaRPr lang="cs-CZ" sz="2700" b="1" dirty="0"/>
          </a:p>
          <a:p>
            <a:pPr marL="590550" indent="-5905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lang="cs-CZ" sz="2700" b="1" dirty="0"/>
              <a:t>ukazatel </a:t>
            </a:r>
            <a:r>
              <a:rPr lang="cs-CZ" sz="2700" b="1" dirty="0">
                <a:hlinkClick r:id="rId3"/>
              </a:rPr>
              <a:t>úmrtnostních tabulek</a:t>
            </a:r>
            <a:endParaRPr lang="cs-CZ" sz="2700" b="1" dirty="0"/>
          </a:p>
          <a:p>
            <a:pPr marL="590550" indent="-5905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lang="cs-CZ" sz="2700" b="1" dirty="0"/>
              <a:t>hypotetický ukazatel</a:t>
            </a:r>
          </a:p>
          <a:p>
            <a:pPr marL="590550" indent="-5905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endParaRPr lang="cs-CZ" sz="2700" b="1" dirty="0"/>
          </a:p>
        </p:txBody>
      </p:sp>
      <p:sp>
        <p:nvSpPr>
          <p:cNvPr id="61443" name="Rectangle 4"/>
          <p:cNvSpPr>
            <a:spLocks noGrp="1" noChangeArrowheads="1"/>
          </p:cNvSpPr>
          <p:nvPr>
            <p:ph type="title"/>
          </p:nvPr>
        </p:nvSpPr>
        <p:spPr>
          <a:xfrm>
            <a:off x="2153221" y="476672"/>
            <a:ext cx="8497193" cy="1143000"/>
          </a:xfrm>
        </p:spPr>
        <p:txBody>
          <a:bodyPr/>
          <a:lstStyle/>
          <a:p>
            <a:r>
              <a:rPr lang="cs-CZ" sz="3600" b="1" dirty="0">
                <a:solidFill>
                  <a:srgbClr val="0000CC"/>
                </a:solidFill>
              </a:rPr>
              <a:t>5. Střední délka života e</a:t>
            </a:r>
            <a:r>
              <a:rPr lang="cs-CZ" sz="3600" b="1" baseline="-25000" dirty="0">
                <a:solidFill>
                  <a:srgbClr val="0000CC"/>
                </a:solidFill>
              </a:rPr>
              <a:t>x</a:t>
            </a:r>
            <a:br>
              <a:rPr lang="cs-CZ" sz="3600" b="1" baseline="-25000" dirty="0">
                <a:solidFill>
                  <a:srgbClr val="0000CC"/>
                </a:solidFill>
              </a:rPr>
            </a:b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45358" y="1700808"/>
            <a:ext cx="950505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D0505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44CA90A-1D84-482B-86D4-20D68EA54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39" y="1529072"/>
            <a:ext cx="7071365" cy="4109728"/>
          </a:xfrm>
          <a:prstGeom prst="rect">
            <a:avLst/>
          </a:prstGeom>
        </p:spPr>
      </p:pic>
      <p:sp>
        <p:nvSpPr>
          <p:cNvPr id="79874" name="Zástupný symbol pro obsah 2"/>
          <p:cNvSpPr>
            <a:spLocks noGrp="1"/>
          </p:cNvSpPr>
          <p:nvPr>
            <p:ph idx="4294967295"/>
          </p:nvPr>
        </p:nvSpPr>
        <p:spPr>
          <a:xfrm>
            <a:off x="2238375" y="357189"/>
            <a:ext cx="7931150" cy="6048375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4000" b="1" dirty="0">
                <a:solidFill>
                  <a:srgbClr val="333597"/>
                </a:solidFill>
              </a:rPr>
              <a:t>STŘEDNÍ DÉLKA ŽIVOTA</a:t>
            </a:r>
          </a:p>
          <a:p>
            <a:pPr marL="0" indent="0">
              <a:buNone/>
            </a:pPr>
            <a:endParaRPr lang="cs-CZ" altLang="cs-CZ" sz="2800" b="1" dirty="0">
              <a:solidFill>
                <a:srgbClr val="1B06BA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86BCED6-80E4-425A-91BD-FD550477C478}"/>
              </a:ext>
            </a:extLst>
          </p:cNvPr>
          <p:cNvSpPr txBox="1"/>
          <p:nvPr/>
        </p:nvSpPr>
        <p:spPr>
          <a:xfrm>
            <a:off x="7393577" y="2350490"/>
            <a:ext cx="47984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Tx/>
              <a:buFontTx/>
              <a:buNone/>
              <a:tabLst/>
              <a:defRPr/>
            </a:pPr>
            <a:r>
              <a:rPr kumimoji="0" lang="cs-CZ" altLang="cs-CZ" sz="1800" b="1" i="0" u="sng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SDŽ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 r. 2019: muži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76,3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let, ženy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82,1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Tx/>
              <a:buFontTx/>
              <a:buNone/>
              <a:tabLst/>
              <a:defRPr/>
            </a:pPr>
            <a:r>
              <a:rPr kumimoji="0" lang="cs-CZ" altLang="cs-CZ" sz="1800" b="1" i="0" u="sng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SDŽ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 r. 2020: muži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75,3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let, ženy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81,4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Tx/>
              <a:buFontTx/>
              <a:buNone/>
              <a:tabLst/>
              <a:defRPr/>
            </a:pPr>
            <a:r>
              <a:rPr kumimoji="0" lang="cs-CZ" altLang="cs-CZ" sz="1800" b="1" i="0" u="sng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SDŽ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 r. 2021: muži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74,1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let, ženy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80,5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Tx/>
              <a:buFontTx/>
              <a:buNone/>
              <a:tabLst/>
              <a:defRPr/>
            </a:pPr>
            <a:r>
              <a:rPr kumimoji="0" lang="cs-CZ" altLang="cs-CZ" sz="1800" b="1" i="0" u="sng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SDŽ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 r. 2022: muži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76,2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let, ženy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82,0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1088743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9EC8EA0-4B7B-42A2-8B2B-81E511572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0" y="241401"/>
            <a:ext cx="9824528" cy="634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91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EB75DFA2-75B2-4BD7-BB95-32FFE89ABD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0550" y="963613"/>
            <a:ext cx="11195050" cy="792162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cap="all" dirty="0">
                <a:solidFill>
                  <a:srgbClr val="0000CC"/>
                </a:solidFill>
              </a:rPr>
              <a:t>Základní typy Relativních ukazatelů</a:t>
            </a:r>
            <a:endParaRPr lang="cs-CZ" sz="3200" cap="all" dirty="0"/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526A2623-7EB6-4B6B-8B37-48F98E2586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755775"/>
            <a:ext cx="11195050" cy="4038600"/>
          </a:xfrm>
        </p:spPr>
        <p:txBody>
          <a:bodyPr/>
          <a:lstStyle/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b="1" dirty="0">
                <a:solidFill>
                  <a:schemeClr val="tx2"/>
                </a:solidFill>
              </a:rPr>
              <a:t>Ukazatele struktury</a:t>
            </a:r>
          </a:p>
          <a:p>
            <a:pPr eaLnBrk="1" hangingPunct="1"/>
            <a:endParaRPr lang="cs-CZ" altLang="cs-CZ" b="1" dirty="0"/>
          </a:p>
          <a:p>
            <a:pPr eaLnBrk="1" hangingPunct="1"/>
            <a:r>
              <a:rPr lang="cs-CZ" altLang="cs-CZ" b="1" dirty="0">
                <a:solidFill>
                  <a:schemeClr val="tx2"/>
                </a:solidFill>
              </a:rPr>
              <a:t>Ukazatele frekvence</a:t>
            </a:r>
          </a:p>
          <a:p>
            <a:pPr eaLnBrk="1" hangingPunct="1"/>
            <a:endParaRPr lang="cs-CZ" altLang="cs-CZ" b="1" dirty="0"/>
          </a:p>
          <a:p>
            <a:pPr eaLnBrk="1" hangingPunct="1"/>
            <a:r>
              <a:rPr lang="cs-CZ" altLang="cs-CZ" b="1" dirty="0">
                <a:solidFill>
                  <a:schemeClr val="tx2"/>
                </a:solidFill>
              </a:rPr>
              <a:t>Indexní čísla (indexy pro hodnocení časových řad) 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Obrázek 38">
            <a:extLst>
              <a:ext uri="{FF2B5EF4-FFF2-40B4-BE49-F238E27FC236}">
                <a16:creationId xmlns:a16="http://schemas.microsoft.com/office/drawing/2014/main" id="{5641D55E-6DDB-4064-8737-AF7160CC3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317" y="416455"/>
            <a:ext cx="8056468" cy="520089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284586" y="1999639"/>
            <a:ext cx="576064" cy="216024"/>
          </a:xfrm>
          <a:prstGeom prst="rect">
            <a:avLst/>
          </a:prstGeom>
          <a:solidFill>
            <a:srgbClr val="FF0000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Zaoblený obdélníkový popisek 8"/>
          <p:cNvSpPr/>
          <p:nvPr/>
        </p:nvSpPr>
        <p:spPr>
          <a:xfrm>
            <a:off x="6283532" y="44267"/>
            <a:ext cx="1684621" cy="472861"/>
          </a:xfrm>
          <a:prstGeom prst="wedgeRoundRectCallout">
            <a:avLst>
              <a:gd name="adj1" fmla="val -16509"/>
              <a:gd name="adj2" fmla="val 359273"/>
              <a:gd name="adj3" fmla="val 16667"/>
            </a:avLst>
          </a:prstGeom>
          <a:solidFill>
            <a:srgbClr val="FF0000">
              <a:alpha val="2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prstClr val="black"/>
                </a:solidFill>
                <a:latin typeface="Arial"/>
              </a:rPr>
              <a:t>Kořen tabulky</a:t>
            </a:r>
          </a:p>
        </p:txBody>
      </p:sp>
      <p:cxnSp>
        <p:nvCxnSpPr>
          <p:cNvPr id="13" name="Přímá spojnice 12"/>
          <p:cNvCxnSpPr>
            <a:cxnSpLocks/>
          </p:cNvCxnSpPr>
          <p:nvPr/>
        </p:nvCxnSpPr>
        <p:spPr>
          <a:xfrm>
            <a:off x="1687610" y="3361593"/>
            <a:ext cx="8492580" cy="1416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5933900" y="3135937"/>
            <a:ext cx="926750" cy="203413"/>
          </a:xfrm>
          <a:prstGeom prst="rect">
            <a:avLst/>
          </a:prstGeom>
          <a:solidFill>
            <a:srgbClr val="0070C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6860650" y="3123325"/>
            <a:ext cx="791570" cy="263579"/>
          </a:xfrm>
          <a:prstGeom prst="rect">
            <a:avLst/>
          </a:prstGeom>
          <a:solidFill>
            <a:srgbClr val="0070C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3382673" y="3127854"/>
            <a:ext cx="704796" cy="234691"/>
          </a:xfrm>
          <a:prstGeom prst="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2605548" y="3130864"/>
            <a:ext cx="777124" cy="208486"/>
          </a:xfrm>
          <a:prstGeom prst="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4898105" y="3130865"/>
            <a:ext cx="1035794" cy="203414"/>
          </a:xfrm>
          <a:prstGeom prst="rect">
            <a:avLst/>
          </a:prstGeom>
          <a:solidFill>
            <a:srgbClr val="FF0000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8" name="Zaoblený obdélníkový popisek 27"/>
          <p:cNvSpPr/>
          <p:nvPr/>
        </p:nvSpPr>
        <p:spPr>
          <a:xfrm>
            <a:off x="3403130" y="103917"/>
            <a:ext cx="2615051" cy="556854"/>
          </a:xfrm>
          <a:prstGeom prst="wedgeRoundRectCallout">
            <a:avLst>
              <a:gd name="adj1" fmla="val 19859"/>
              <a:gd name="adj2" fmla="val 491803"/>
              <a:gd name="adj3" fmla="val 16667"/>
            </a:avLst>
          </a:prstGeom>
          <a:solidFill>
            <a:srgbClr val="FF0000">
              <a:alpha val="2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prstClr val="black"/>
                </a:solidFill>
                <a:latin typeface="Arial"/>
              </a:rPr>
              <a:t>P-st 6letých, že zemřou před dosažením 6. narozenin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7652220" y="3136324"/>
            <a:ext cx="835511" cy="237445"/>
          </a:xfrm>
          <a:prstGeom prst="rect">
            <a:avLst/>
          </a:prstGeom>
          <a:solidFill>
            <a:srgbClr val="0070C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8487732" y="3127351"/>
            <a:ext cx="729486" cy="266931"/>
          </a:xfrm>
          <a:prstGeom prst="rect">
            <a:avLst/>
          </a:prstGeom>
          <a:solidFill>
            <a:srgbClr val="0070C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9217218" y="3116496"/>
            <a:ext cx="447891" cy="270408"/>
          </a:xfrm>
          <a:prstGeom prst="rect">
            <a:avLst/>
          </a:prstGeom>
          <a:solidFill>
            <a:srgbClr val="FF0000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6" name="Zaoblený obdélníkový popisek 35"/>
          <p:cNvSpPr/>
          <p:nvPr/>
        </p:nvSpPr>
        <p:spPr>
          <a:xfrm>
            <a:off x="9911492" y="130929"/>
            <a:ext cx="1584176" cy="576064"/>
          </a:xfrm>
          <a:prstGeom prst="wedgeRoundRectCallout">
            <a:avLst>
              <a:gd name="adj1" fmla="val -70238"/>
              <a:gd name="adj2" fmla="val 268430"/>
              <a:gd name="adj3" fmla="val 16667"/>
            </a:avLst>
          </a:prstGeom>
          <a:solidFill>
            <a:srgbClr val="FF0000">
              <a:alpha val="2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prstClr val="black"/>
                </a:solidFill>
                <a:latin typeface="Arial"/>
              </a:rPr>
              <a:t>Střední délka života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9217218" y="2004023"/>
            <a:ext cx="447892" cy="227382"/>
          </a:xfrm>
          <a:prstGeom prst="rect">
            <a:avLst/>
          </a:prstGeom>
          <a:solidFill>
            <a:srgbClr val="FF0000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8478323" y="1993960"/>
            <a:ext cx="738895" cy="237445"/>
          </a:xfrm>
          <a:prstGeom prst="rect">
            <a:avLst/>
          </a:prstGeom>
          <a:solidFill>
            <a:srgbClr val="FF0000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8F6FC59D-BA7E-45ED-97DD-D45E0FABB4F4}"/>
              </a:ext>
            </a:extLst>
          </p:cNvPr>
          <p:cNvSpPr/>
          <p:nvPr/>
        </p:nvSpPr>
        <p:spPr>
          <a:xfrm>
            <a:off x="4108673" y="3130863"/>
            <a:ext cx="770366" cy="230729"/>
          </a:xfrm>
          <a:prstGeom prst="rect">
            <a:avLst/>
          </a:prstGeom>
          <a:solidFill>
            <a:srgbClr val="FF0000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8" name="Zaoblený obdélníkový popisek 27">
            <a:extLst>
              <a:ext uri="{FF2B5EF4-FFF2-40B4-BE49-F238E27FC236}">
                <a16:creationId xmlns:a16="http://schemas.microsoft.com/office/drawing/2014/main" id="{10013F51-9118-43E6-AD14-A4D271895A6B}"/>
              </a:ext>
            </a:extLst>
          </p:cNvPr>
          <p:cNvSpPr/>
          <p:nvPr/>
        </p:nvSpPr>
        <p:spPr>
          <a:xfrm>
            <a:off x="1240615" y="734926"/>
            <a:ext cx="2615051" cy="476766"/>
          </a:xfrm>
          <a:prstGeom prst="wedgeRoundRectCallout">
            <a:avLst>
              <a:gd name="adj1" fmla="val 66951"/>
              <a:gd name="adj2" fmla="val 45021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prstClr val="black"/>
                </a:solidFill>
                <a:latin typeface="Arial"/>
              </a:rPr>
              <a:t>Specifická úmrtnost ve věku 5 roky (po vyrovnání)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D9562BBF-5752-4B4A-A1F6-2D283EBDFD57}"/>
              </a:ext>
            </a:extLst>
          </p:cNvPr>
          <p:cNvSpPr/>
          <p:nvPr/>
        </p:nvSpPr>
        <p:spPr>
          <a:xfrm>
            <a:off x="1630884" y="4412541"/>
            <a:ext cx="8534824" cy="2557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Zaoblený obdélníkový popisek 23"/>
          <p:cNvSpPr/>
          <p:nvPr/>
        </p:nvSpPr>
        <p:spPr>
          <a:xfrm>
            <a:off x="1288266" y="5905385"/>
            <a:ext cx="1638182" cy="764085"/>
          </a:xfrm>
          <a:prstGeom prst="wedgeRoundRectCallout">
            <a:avLst>
              <a:gd name="adj1" fmla="val 57714"/>
              <a:gd name="adj2" fmla="val -385150"/>
              <a:gd name="adj3" fmla="val 16667"/>
            </a:avLst>
          </a:prstGeom>
          <a:solidFill>
            <a:srgbClr val="00B050">
              <a:alpha val="38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prstClr val="black"/>
                </a:solidFill>
                <a:latin typeface="Arial"/>
              </a:rPr>
              <a:t>Počet zemřelých ve skutečné pop.</a:t>
            </a:r>
          </a:p>
        </p:txBody>
      </p:sp>
      <p:sp>
        <p:nvSpPr>
          <p:cNvPr id="25" name="Zaoblený obdélníkový popisek 24"/>
          <p:cNvSpPr/>
          <p:nvPr/>
        </p:nvSpPr>
        <p:spPr>
          <a:xfrm>
            <a:off x="3322334" y="5707265"/>
            <a:ext cx="1638182" cy="576064"/>
          </a:xfrm>
          <a:prstGeom prst="wedgeRoundRectCallout">
            <a:avLst>
              <a:gd name="adj1" fmla="val -35465"/>
              <a:gd name="adj2" fmla="val -448388"/>
              <a:gd name="adj3" fmla="val 16667"/>
            </a:avLst>
          </a:prstGeom>
          <a:solidFill>
            <a:srgbClr val="00B050">
              <a:alpha val="38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prstClr val="black"/>
                </a:solidFill>
                <a:latin typeface="Arial"/>
              </a:rPr>
              <a:t>Počet 5letých</a:t>
            </a:r>
          </a:p>
          <a:p>
            <a:pPr algn="ctr"/>
            <a:r>
              <a:rPr lang="cs-CZ" sz="1400" dirty="0">
                <a:solidFill>
                  <a:prstClr val="black"/>
                </a:solidFill>
                <a:latin typeface="Arial"/>
              </a:rPr>
              <a:t>ve skutečné pop.</a:t>
            </a:r>
          </a:p>
        </p:txBody>
      </p:sp>
      <p:sp>
        <p:nvSpPr>
          <p:cNvPr id="16" name="Zaoblený obdélníkový popisek 15"/>
          <p:cNvSpPr/>
          <p:nvPr/>
        </p:nvSpPr>
        <p:spPr>
          <a:xfrm>
            <a:off x="5138352" y="5765664"/>
            <a:ext cx="1566174" cy="576064"/>
          </a:xfrm>
          <a:prstGeom prst="wedgeRoundRectCallout">
            <a:avLst>
              <a:gd name="adj1" fmla="val 7468"/>
              <a:gd name="adj2" fmla="val -466393"/>
              <a:gd name="adj3" fmla="val 16667"/>
            </a:avLst>
          </a:prstGeom>
          <a:solidFill>
            <a:srgbClr val="0070C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prstClr val="black"/>
                </a:solidFill>
                <a:latin typeface="Arial"/>
              </a:rPr>
              <a:t>Počet 5letých</a:t>
            </a:r>
          </a:p>
          <a:p>
            <a:pPr algn="ctr"/>
            <a:r>
              <a:rPr lang="cs-CZ" sz="1400" dirty="0">
                <a:solidFill>
                  <a:prstClr val="black"/>
                </a:solidFill>
                <a:latin typeface="Arial"/>
              </a:rPr>
              <a:t>v tabulkové pop.</a:t>
            </a:r>
          </a:p>
        </p:txBody>
      </p:sp>
      <p:sp>
        <p:nvSpPr>
          <p:cNvPr id="20" name="Zaoblený obdélníkový popisek 19"/>
          <p:cNvSpPr/>
          <p:nvPr/>
        </p:nvSpPr>
        <p:spPr>
          <a:xfrm>
            <a:off x="6801885" y="6296529"/>
            <a:ext cx="1566174" cy="576064"/>
          </a:xfrm>
          <a:prstGeom prst="wedgeRoundRectCallout">
            <a:avLst>
              <a:gd name="adj1" fmla="val -18320"/>
              <a:gd name="adj2" fmla="val -549446"/>
              <a:gd name="adj3" fmla="val 16667"/>
            </a:avLst>
          </a:prstGeom>
          <a:solidFill>
            <a:srgbClr val="0070C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prstClr val="black"/>
                </a:solidFill>
                <a:latin typeface="Arial"/>
              </a:rPr>
              <a:t>Počet zemřelých</a:t>
            </a:r>
          </a:p>
          <a:p>
            <a:pPr algn="ctr"/>
            <a:r>
              <a:rPr lang="cs-CZ" sz="1400" dirty="0">
                <a:solidFill>
                  <a:prstClr val="black"/>
                </a:solidFill>
                <a:latin typeface="Arial"/>
              </a:rPr>
              <a:t>v tabulkové pop.</a:t>
            </a:r>
          </a:p>
        </p:txBody>
      </p:sp>
      <p:sp>
        <p:nvSpPr>
          <p:cNvPr id="32" name="Zaoblený obdélníkový popisek 31"/>
          <p:cNvSpPr/>
          <p:nvPr/>
        </p:nvSpPr>
        <p:spPr>
          <a:xfrm>
            <a:off x="7493375" y="5266558"/>
            <a:ext cx="1584176" cy="576064"/>
          </a:xfrm>
          <a:prstGeom prst="wedgeRoundRectCallout">
            <a:avLst>
              <a:gd name="adj1" fmla="val -24480"/>
              <a:gd name="adj2" fmla="val -379282"/>
              <a:gd name="adj3" fmla="val 16667"/>
            </a:avLst>
          </a:prstGeom>
          <a:solidFill>
            <a:srgbClr val="0070C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prstClr val="black"/>
                </a:solidFill>
                <a:latin typeface="Arial"/>
              </a:rPr>
              <a:t>Stř. stav obyv.</a:t>
            </a:r>
          </a:p>
          <a:p>
            <a:pPr algn="ctr"/>
            <a:r>
              <a:rPr lang="cs-CZ" sz="1400" dirty="0">
                <a:solidFill>
                  <a:prstClr val="black"/>
                </a:solidFill>
                <a:latin typeface="Arial"/>
              </a:rPr>
              <a:t>tabulkové pop.</a:t>
            </a:r>
          </a:p>
        </p:txBody>
      </p:sp>
      <p:sp>
        <p:nvSpPr>
          <p:cNvPr id="33" name="Zaoblený obdélníkový popisek 32"/>
          <p:cNvSpPr/>
          <p:nvPr/>
        </p:nvSpPr>
        <p:spPr>
          <a:xfrm>
            <a:off x="8991244" y="6153513"/>
            <a:ext cx="1992734" cy="576064"/>
          </a:xfrm>
          <a:prstGeom prst="wedgeRoundRectCallout">
            <a:avLst>
              <a:gd name="adj1" fmla="val -59604"/>
              <a:gd name="adj2" fmla="val -530687"/>
              <a:gd name="adj3" fmla="val 16667"/>
            </a:avLst>
          </a:prstGeom>
          <a:solidFill>
            <a:srgbClr val="0070C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prstClr val="black"/>
                </a:solidFill>
                <a:latin typeface="Arial"/>
              </a:rPr>
              <a:t>Počet let, které </a:t>
            </a:r>
            <a:r>
              <a:rPr lang="cs-CZ" sz="1400">
                <a:solidFill>
                  <a:prstClr val="black"/>
                </a:solidFill>
                <a:latin typeface="Arial"/>
              </a:rPr>
              <a:t>prožijí 5letí </a:t>
            </a:r>
            <a:r>
              <a:rPr lang="cs-CZ" sz="1400" dirty="0">
                <a:solidFill>
                  <a:prstClr val="black"/>
                </a:solidFill>
                <a:latin typeface="Arial"/>
              </a:rPr>
              <a:t>dohromady</a:t>
            </a:r>
          </a:p>
        </p:txBody>
      </p:sp>
    </p:spTree>
    <p:extLst>
      <p:ext uri="{BB962C8B-B14F-4D97-AF65-F5344CB8AC3E}">
        <p14:creationId xmlns:p14="http://schemas.microsoft.com/office/powerpoint/2010/main" val="283188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5" grpId="0" animBg="1"/>
      <p:bldP spid="18" grpId="0" animBg="1"/>
      <p:bldP spid="21" grpId="0" animBg="1"/>
      <p:bldP spid="22" grpId="0" animBg="1"/>
      <p:bldP spid="26" grpId="0" animBg="1"/>
      <p:bldP spid="28" grpId="0" animBg="1"/>
      <p:bldP spid="29" grpId="0" animBg="1"/>
      <p:bldP spid="30" grpId="0" animBg="1"/>
      <p:bldP spid="34" grpId="0" animBg="1"/>
      <p:bldP spid="36" grpId="0" animBg="1"/>
      <p:bldP spid="23" grpId="0" animBg="1"/>
      <p:bldP spid="27" grpId="0" animBg="1"/>
      <p:bldP spid="37" grpId="0" animBg="1"/>
      <p:bldP spid="38" grpId="0" animBg="1"/>
      <p:bldP spid="24" grpId="0" animBg="1"/>
      <p:bldP spid="25" grpId="0" animBg="1"/>
      <p:bldP spid="16" grpId="0" animBg="1"/>
      <p:bldP spid="20" grpId="0" animBg="1"/>
      <p:bldP spid="32" grpId="0" animBg="1"/>
      <p:bldP spid="3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151" y="1409700"/>
            <a:ext cx="10228272" cy="4869180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cs-CZ" sz="2800" dirty="0"/>
              <a:t>velmi dobrý </a:t>
            </a:r>
            <a:r>
              <a:rPr lang="cs-CZ" sz="2800" b="1" dirty="0">
                <a:solidFill>
                  <a:srgbClr val="3608B8"/>
                </a:solidFill>
              </a:rPr>
              <a:t>indikátor úrovně úmrtnosti </a:t>
            </a:r>
            <a:r>
              <a:rPr lang="cs-CZ" sz="2800" dirty="0"/>
              <a:t>v dané populaci v daném roce </a:t>
            </a:r>
          </a:p>
          <a:p>
            <a:pPr>
              <a:spcAft>
                <a:spcPts val="1000"/>
              </a:spcAft>
            </a:pPr>
            <a:r>
              <a:rPr lang="cs-CZ" sz="2800" dirty="0"/>
              <a:t>není závislá na počtech narozených v minulosti ani na věkové struktuře obyvatelstva </a:t>
            </a:r>
            <a:r>
              <a:rPr lang="cs-CZ" sz="2800" dirty="0">
                <a:sym typeface="Wingdings" panose="05000000000000000000" pitchFamily="2" charset="2"/>
              </a:rPr>
              <a:t></a:t>
            </a:r>
            <a:r>
              <a:rPr lang="cs-CZ" sz="2800" dirty="0"/>
              <a:t> lze ji </a:t>
            </a:r>
            <a:r>
              <a:rPr lang="cs-CZ" sz="2800" b="1" dirty="0">
                <a:solidFill>
                  <a:srgbClr val="3608B8"/>
                </a:solidFill>
              </a:rPr>
              <a:t>přímo použít pro srovnání úmrtnosti </a:t>
            </a:r>
            <a:r>
              <a:rPr lang="cs-CZ" sz="2800" dirty="0"/>
              <a:t>v různých zemích či regionech</a:t>
            </a:r>
          </a:p>
          <a:p>
            <a:pPr>
              <a:spcAft>
                <a:spcPts val="1000"/>
              </a:spcAft>
            </a:pPr>
            <a:r>
              <a:rPr lang="cs-CZ" sz="2800" dirty="0"/>
              <a:t>její vývoj v čase charakterizuje </a:t>
            </a:r>
            <a:r>
              <a:rPr lang="cs-CZ" sz="2800" b="1" dirty="0">
                <a:solidFill>
                  <a:srgbClr val="3608B8"/>
                </a:solidFill>
              </a:rPr>
              <a:t>vývoj úmrtnosti </a:t>
            </a:r>
          </a:p>
          <a:p>
            <a:pPr>
              <a:spcAft>
                <a:spcPts val="1000"/>
              </a:spcAft>
            </a:pPr>
            <a:r>
              <a:rPr lang="cs-CZ" sz="2800" dirty="0">
                <a:sym typeface="Wingdings" panose="05000000000000000000" pitchFamily="2" charset="2"/>
              </a:rPr>
              <a:t>průměr se vychyluje směrem k extrémním hodnotám, proto je SDŽ výrazně ovlivněna  kojeneckou úmrtností.</a:t>
            </a:r>
            <a:endParaRPr lang="cs-CZ" sz="2800" b="1" dirty="0"/>
          </a:p>
          <a:p>
            <a:endParaRPr lang="cs-CZ" sz="2800" b="1" dirty="0">
              <a:solidFill>
                <a:srgbClr val="3608B8"/>
              </a:solidFill>
            </a:endParaRPr>
          </a:p>
          <a:p>
            <a:pPr marL="590550" indent="-5905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endParaRPr lang="cs-CZ" sz="2700" b="1" dirty="0"/>
          </a:p>
        </p:txBody>
      </p:sp>
      <p:sp>
        <p:nvSpPr>
          <p:cNvPr id="61443" name="Rectangle 4"/>
          <p:cNvSpPr>
            <a:spLocks noGrp="1" noChangeArrowheads="1"/>
          </p:cNvSpPr>
          <p:nvPr>
            <p:ph type="title"/>
          </p:nvPr>
        </p:nvSpPr>
        <p:spPr>
          <a:xfrm>
            <a:off x="2153221" y="476672"/>
            <a:ext cx="8497193" cy="1143000"/>
          </a:xfrm>
        </p:spPr>
        <p:txBody>
          <a:bodyPr/>
          <a:lstStyle/>
          <a:p>
            <a:r>
              <a:rPr lang="cs-CZ" sz="3600" b="1" dirty="0">
                <a:solidFill>
                  <a:srgbClr val="0000CC"/>
                </a:solidFill>
              </a:rPr>
              <a:t>5. Střední délka života e</a:t>
            </a:r>
            <a:r>
              <a:rPr lang="cs-CZ" sz="3600" b="1" baseline="-25000" dirty="0">
                <a:solidFill>
                  <a:srgbClr val="0000CC"/>
                </a:solidFill>
              </a:rPr>
              <a:t>x</a:t>
            </a:r>
            <a:br>
              <a:rPr lang="cs-CZ" sz="3600" b="1" baseline="-25000" dirty="0">
                <a:solidFill>
                  <a:srgbClr val="0000CC"/>
                </a:solidFill>
              </a:rPr>
            </a:b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45358" y="1700808"/>
            <a:ext cx="950505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D0505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872884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BC16CAA-A50F-4C48-9AD7-9C4C644D1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279" y="1052736"/>
            <a:ext cx="8853442" cy="54006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D2C0245-81B6-4A4E-9E3D-B5597A446A72}"/>
              </a:ext>
            </a:extLst>
          </p:cNvPr>
          <p:cNvSpPr txBox="1"/>
          <p:nvPr/>
        </p:nvSpPr>
        <p:spPr>
          <a:xfrm>
            <a:off x="2171564" y="188641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Naděje dožití a kojenecká úmrtnost, ČR</a:t>
            </a:r>
          </a:p>
        </p:txBody>
      </p:sp>
    </p:spTree>
    <p:extLst>
      <p:ext uri="{BB962C8B-B14F-4D97-AF65-F5344CB8AC3E}">
        <p14:creationId xmlns:p14="http://schemas.microsoft.com/office/powerpoint/2010/main" val="33627917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B352143-BF89-4F76-96FD-690FB9B24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7651" y="0"/>
            <a:ext cx="6607097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19398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F5264FC-9AD9-48E1-8613-33B721486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576" y="294641"/>
            <a:ext cx="10347593" cy="627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024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446D0C5-A9BC-439B-9F95-0263FB19E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65" y="375920"/>
            <a:ext cx="10186644" cy="602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057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552" y="1916832"/>
            <a:ext cx="7918648" cy="4320480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cs-CZ" dirty="0">
                <a:solidFill>
                  <a:srgbClr val="0000CC"/>
                </a:solidFill>
                <a:latin typeface="+mj-lt"/>
              </a:rPr>
              <a:t>Struktura zemřelých podle příčin smrti</a:t>
            </a:r>
          </a:p>
          <a:p>
            <a:pPr lvl="1" eaLnBrk="1" hangingPunct="1">
              <a:buClr>
                <a:srgbClr val="3D3DF5"/>
              </a:buClr>
            </a:pPr>
            <a:r>
              <a:rPr lang="cs-CZ" sz="2800" dirty="0"/>
              <a:t>Klasifikace příčin smrti podle MKN</a:t>
            </a:r>
          </a:p>
          <a:p>
            <a:pPr lvl="1" eaLnBrk="1" hangingPunct="1">
              <a:buClr>
                <a:srgbClr val="3D3DF5"/>
              </a:buClr>
            </a:pPr>
            <a:r>
              <a:rPr lang="cs-CZ" sz="2800" dirty="0"/>
              <a:t>Podle pohlaví a věku</a:t>
            </a:r>
          </a:p>
          <a:p>
            <a:pPr lvl="1" eaLnBrk="1" hangingPunct="1"/>
            <a:endParaRPr lang="cs-CZ" sz="2800" dirty="0"/>
          </a:p>
          <a:p>
            <a:pPr eaLnBrk="1" hangingPunct="1">
              <a:buClr>
                <a:schemeClr val="tx2"/>
              </a:buClr>
            </a:pPr>
            <a:r>
              <a:rPr lang="cs-CZ" sz="2800" b="1" dirty="0"/>
              <a:t>Srovnávání</a:t>
            </a:r>
          </a:p>
          <a:p>
            <a:pPr lvl="1" eaLnBrk="1" hangingPunct="1">
              <a:buClr>
                <a:srgbClr val="3D3DF5"/>
              </a:buClr>
            </a:pPr>
            <a:r>
              <a:rPr lang="cs-CZ" dirty="0"/>
              <a:t>Standardizace úmrtnosti podle příčin smrti</a:t>
            </a:r>
          </a:p>
          <a:p>
            <a:pPr lvl="1" eaLnBrk="1" hangingPunct="1">
              <a:buClr>
                <a:srgbClr val="3D3DF5"/>
              </a:buClr>
            </a:pPr>
            <a:r>
              <a:rPr lang="cs-CZ" dirty="0"/>
              <a:t>Neznámá přesnost</a:t>
            </a:r>
          </a:p>
          <a:p>
            <a:pPr lvl="1" eaLnBrk="1" hangingPunct="1"/>
            <a:endParaRPr lang="cs-CZ" b="1" dirty="0"/>
          </a:p>
        </p:txBody>
      </p:sp>
      <p:sp>
        <p:nvSpPr>
          <p:cNvPr id="63491" name="Rectangle 4"/>
          <p:cNvSpPr>
            <a:spLocks noGrp="1" noChangeArrowheads="1"/>
          </p:cNvSpPr>
          <p:nvPr>
            <p:ph type="title"/>
          </p:nvPr>
        </p:nvSpPr>
        <p:spPr>
          <a:xfrm>
            <a:off x="1919536" y="1052736"/>
            <a:ext cx="8352532" cy="519336"/>
          </a:xfrm>
        </p:spPr>
        <p:txBody>
          <a:bodyPr/>
          <a:lstStyle/>
          <a:p>
            <a:pPr eaLnBrk="1" hangingPunct="1"/>
            <a:r>
              <a:rPr lang="cs-CZ" sz="3200" cap="all" dirty="0">
                <a:solidFill>
                  <a:srgbClr val="0000CC"/>
                </a:solidFill>
              </a:rPr>
              <a:t>statistika příčin smrti</a:t>
            </a:r>
            <a:br>
              <a:rPr lang="cs-CZ" sz="3200" cap="all" dirty="0">
                <a:solidFill>
                  <a:srgbClr val="92D050"/>
                </a:solidFill>
              </a:rPr>
            </a:br>
            <a:endParaRPr lang="cs-CZ" sz="3200" dirty="0"/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31504" y="1268760"/>
            <a:ext cx="9505056" cy="3966592"/>
          </a:xfrm>
        </p:spPr>
        <p:txBody>
          <a:bodyPr/>
          <a:lstStyle/>
          <a:p>
            <a:pPr marL="514350" indent="-514350" eaLnBrk="1" hangingPunct="1">
              <a:buClr>
                <a:srgbClr val="0000CC"/>
              </a:buClr>
              <a:buSzTx/>
              <a:buNone/>
            </a:pPr>
            <a:endParaRPr lang="cs-CZ" sz="2700" b="1" dirty="0"/>
          </a:p>
          <a:p>
            <a:pPr marL="514350" indent="-514350" eaLnBrk="1" hangingPunct="1">
              <a:buClr>
                <a:srgbClr val="0000CC"/>
              </a:buClr>
              <a:buSzTx/>
              <a:buNone/>
            </a:pPr>
            <a:r>
              <a:rPr lang="cs-CZ" sz="2700" b="1" dirty="0"/>
              <a:t>		počet úmrtí na určitou nemoc</a:t>
            </a:r>
          </a:p>
          <a:p>
            <a:pPr marL="514350" indent="-514350" eaLnBrk="1" hangingPunct="1">
              <a:buClr>
                <a:srgbClr val="0000CC"/>
              </a:buClr>
              <a:buSzTx/>
              <a:buNone/>
            </a:pPr>
            <a:r>
              <a:rPr lang="cs-CZ" sz="2700" b="1" dirty="0"/>
              <a:t>             střední stav obyvatelstva</a:t>
            </a:r>
          </a:p>
          <a:p>
            <a:pPr marL="514350" indent="-5143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endParaRPr lang="cs-CZ" sz="2700" dirty="0"/>
          </a:p>
          <a:p>
            <a:pPr marL="514350" indent="-5143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endParaRPr lang="cs-CZ" sz="2700" dirty="0"/>
          </a:p>
          <a:p>
            <a:pPr marL="514350" indent="-5143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endParaRPr lang="cs-CZ" sz="2700" dirty="0"/>
          </a:p>
          <a:p>
            <a:pPr marL="514350" indent="-5143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lang="cs-CZ" sz="2700" dirty="0"/>
              <a:t>souvisí jak s mírou výskytu onemocnění v populaci, tak s klinickou závažností onemocnění </a:t>
            </a:r>
          </a:p>
        </p:txBody>
      </p:sp>
      <p:sp>
        <p:nvSpPr>
          <p:cNvPr id="6246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791279" y="1958476"/>
            <a:ext cx="1800225" cy="5762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1800" b="1" dirty="0"/>
              <a:t>X</a:t>
            </a:r>
            <a:r>
              <a:rPr lang="cs-CZ" sz="2700" b="1" dirty="0"/>
              <a:t> 1000</a:t>
            </a:r>
          </a:p>
        </p:txBody>
      </p:sp>
      <p:sp>
        <p:nvSpPr>
          <p:cNvPr id="62468" name="Line 5"/>
          <p:cNvSpPr>
            <a:spLocks noChangeShapeType="1"/>
          </p:cNvSpPr>
          <p:nvPr/>
        </p:nvSpPr>
        <p:spPr bwMode="auto">
          <a:xfrm>
            <a:off x="1703512" y="2276872"/>
            <a:ext cx="684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9" name="Rectangle 4"/>
          <p:cNvSpPr>
            <a:spLocks noGrp="1" noChangeArrowheads="1"/>
          </p:cNvSpPr>
          <p:nvPr>
            <p:ph type="title"/>
          </p:nvPr>
        </p:nvSpPr>
        <p:spPr>
          <a:xfrm>
            <a:off x="1055440" y="238336"/>
            <a:ext cx="8425185" cy="1143000"/>
          </a:xfrm>
        </p:spPr>
        <p:txBody>
          <a:bodyPr/>
          <a:lstStyle/>
          <a:p>
            <a:r>
              <a:rPr lang="cs-CZ" sz="3600" b="1" dirty="0">
                <a:solidFill>
                  <a:srgbClr val="0000CC"/>
                </a:solidFill>
              </a:rPr>
              <a:t>6. Úmrtnost na určitou příčinu</a:t>
            </a:r>
            <a:endParaRPr lang="cs-CZ" sz="3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23392" y="2924945"/>
            <a:ext cx="10676462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Udává počet zemřelých na určitou nemoc v daném časovém intervalu, na 1000 obyvatel středního stavu</a:t>
            </a:r>
          </a:p>
        </p:txBody>
      </p:sp>
    </p:spTree>
    <p:extLst>
      <p:ext uri="{BB962C8B-B14F-4D97-AF65-F5344CB8AC3E}">
        <p14:creationId xmlns:p14="http://schemas.microsoft.com/office/powerpoint/2010/main" val="1158999357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4">
            <a:extLst>
              <a:ext uri="{FF2B5EF4-FFF2-40B4-BE49-F238E27FC236}">
                <a16:creationId xmlns:a16="http://schemas.microsoft.com/office/drawing/2014/main" id="{4FDE073F-E5DD-4106-B028-539C0D12F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0101" y="6381024"/>
            <a:ext cx="15065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alt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Zdroj: </a:t>
            </a:r>
            <a:r>
              <a:rPr lang="cs-CZ" altLang="cs-CZ" sz="1800" i="1" dirty="0">
                <a:solidFill>
                  <a:srgbClr val="000000"/>
                </a:solidFill>
              </a:rPr>
              <a:t>ČSÚ</a:t>
            </a:r>
            <a:endParaRPr kumimoji="0" lang="cs-CZ" altLang="cs-CZ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D6F76B2-3309-427D-8142-E0D4196C3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757" y="468144"/>
            <a:ext cx="7811971" cy="536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121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38" y="0"/>
            <a:ext cx="5046662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3082192-096F-4FAA-9000-626C9CFC8A92}"/>
              </a:ext>
            </a:extLst>
          </p:cNvPr>
          <p:cNvSpPr txBox="1"/>
          <p:nvPr/>
        </p:nvSpPr>
        <p:spPr>
          <a:xfrm>
            <a:off x="426720" y="653142"/>
            <a:ext cx="643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HLAVNÍ PŘÍČINY SMRTI (2022)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B4BAE7F-7937-4908-B18B-1AA534C3D692}"/>
              </a:ext>
            </a:extLst>
          </p:cNvPr>
          <p:cNvSpPr txBox="1"/>
          <p:nvPr/>
        </p:nvSpPr>
        <p:spPr>
          <a:xfrm>
            <a:off x="339634" y="4650377"/>
            <a:ext cx="6217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r. 2020: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První základní příčinou smrti zůstala ischemická choroba srdeční, které podlehlo 19 171 lidí.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Covid-19 byl druhou nejčastější základní příčinou úmrtí, podlehlo mu 10 539 lidí, tedy více než 8 % zemřelých.</a:t>
            </a:r>
          </a:p>
        </p:txBody>
      </p:sp>
      <p:sp>
        <p:nvSpPr>
          <p:cNvPr id="6" name="TextovéPole 4">
            <a:extLst>
              <a:ext uri="{FF2B5EF4-FFF2-40B4-BE49-F238E27FC236}">
                <a16:creationId xmlns:a16="http://schemas.microsoft.com/office/drawing/2014/main" id="{B286D1CA-2BE5-4820-A978-A147864E7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8046" y="6477393"/>
            <a:ext cx="2333897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alt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Zdroj: ÚZIS a ČSÚ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4535C5C-0E78-4C7D-BE06-66687B75A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873" y="2203158"/>
            <a:ext cx="6658415" cy="160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25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8A662C00-DDAD-4668-BD3B-7F5171710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7125" y="290513"/>
            <a:ext cx="7696200" cy="936625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cap="all" dirty="0"/>
              <a:t>Ukazatele struktury</a:t>
            </a:r>
            <a:endParaRPr lang="cs-CZ" sz="3200" cap="all" dirty="0"/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1395C73F-336F-4A31-887B-A7EA6F720EA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127448" y="1412776"/>
            <a:ext cx="7986464" cy="4602832"/>
          </a:xfrm>
          <a:blipFill rotWithShape="0">
            <a:blip r:embed="rId2"/>
            <a:stretch>
              <a:fillRect l="-382"/>
            </a:stretch>
          </a:blipFill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31504" y="1196752"/>
            <a:ext cx="7842250" cy="4038600"/>
          </a:xfrm>
        </p:spPr>
        <p:txBody>
          <a:bodyPr/>
          <a:lstStyle/>
          <a:p>
            <a:pPr marL="514350" indent="-514350" eaLnBrk="1" hangingPunct="1">
              <a:buClr>
                <a:srgbClr val="0000CC"/>
              </a:buClr>
              <a:buSzTx/>
              <a:buNone/>
            </a:pPr>
            <a:endParaRPr lang="cs-CZ" sz="2700" b="1" dirty="0"/>
          </a:p>
          <a:p>
            <a:pPr marL="514350" indent="-514350" eaLnBrk="1" hangingPunct="1">
              <a:buClr>
                <a:srgbClr val="0000CC"/>
              </a:buClr>
              <a:buSzTx/>
              <a:buNone/>
            </a:pPr>
            <a:r>
              <a:rPr lang="cs-CZ" sz="2700" b="1" dirty="0"/>
              <a:t>		počet úmrtí na určitou nemoc</a:t>
            </a:r>
          </a:p>
          <a:p>
            <a:pPr marL="514350" indent="-514350" eaLnBrk="1" hangingPunct="1">
              <a:buClr>
                <a:srgbClr val="0000CC"/>
              </a:buClr>
              <a:buSzTx/>
              <a:buNone/>
            </a:pPr>
            <a:r>
              <a:rPr lang="cs-CZ" sz="2700" b="1" dirty="0"/>
              <a:t>výchozí počet nemocných na tutéž nemoc</a:t>
            </a:r>
            <a:endParaRPr lang="cs-CZ" sz="2700" b="1" dirty="0">
              <a:solidFill>
                <a:srgbClr val="0000CC"/>
              </a:solidFill>
            </a:endParaRPr>
          </a:p>
          <a:p>
            <a:pPr marL="514350" indent="-514350" eaLnBrk="1" hangingPunct="1">
              <a:buClr>
                <a:srgbClr val="0000CC"/>
              </a:buClr>
              <a:buSzTx/>
              <a:buNone/>
            </a:pPr>
            <a:endParaRPr lang="cs-CZ" sz="2700" b="1" dirty="0"/>
          </a:p>
          <a:p>
            <a:pPr marL="514350" indent="-5143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endParaRPr lang="cs-CZ" sz="2700" dirty="0"/>
          </a:p>
          <a:p>
            <a:pPr marL="514350" indent="-5143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endParaRPr lang="cs-CZ" sz="2700" dirty="0"/>
          </a:p>
          <a:p>
            <a:pPr marL="514350" indent="-5143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lang="cs-CZ" sz="2700" dirty="0"/>
              <a:t>posuzování klinické závažnosti nemoci nebo úspěšnosti léčby</a:t>
            </a:r>
          </a:p>
          <a:p>
            <a:pPr marL="514350" indent="-5143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lang="cs-CZ" sz="2700" dirty="0"/>
              <a:t>smrtnost a úmrtnost určité nemoci </a:t>
            </a:r>
          </a:p>
          <a:p>
            <a:pPr marL="914400" lvl="1" indent="-5143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lang="cs-CZ" sz="2300" dirty="0"/>
              <a:t>Např. tetanus má vysokou smrtnost, ale nízkou úmrtnost, u IM je to naopak.</a:t>
            </a:r>
          </a:p>
        </p:txBody>
      </p:sp>
      <p:sp>
        <p:nvSpPr>
          <p:cNvPr id="6246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791279" y="1958476"/>
            <a:ext cx="1800225" cy="5762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1800" b="1" dirty="0"/>
              <a:t>X</a:t>
            </a:r>
            <a:r>
              <a:rPr lang="cs-CZ" sz="2700" b="1" dirty="0"/>
              <a:t> 100</a:t>
            </a:r>
            <a:r>
              <a:rPr lang="cs-CZ" sz="2400" b="1" dirty="0"/>
              <a:t> (%)</a:t>
            </a:r>
            <a:endParaRPr lang="cs-CZ" sz="2700" b="1" dirty="0"/>
          </a:p>
        </p:txBody>
      </p:sp>
      <p:sp>
        <p:nvSpPr>
          <p:cNvPr id="62468" name="Line 5"/>
          <p:cNvSpPr>
            <a:spLocks noChangeShapeType="1"/>
          </p:cNvSpPr>
          <p:nvPr/>
        </p:nvSpPr>
        <p:spPr bwMode="auto">
          <a:xfrm>
            <a:off x="1703512" y="2276872"/>
            <a:ext cx="684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9" name="Rectangle 4"/>
          <p:cNvSpPr>
            <a:spLocks noGrp="1" noChangeArrowheads="1"/>
          </p:cNvSpPr>
          <p:nvPr>
            <p:ph type="title"/>
          </p:nvPr>
        </p:nvSpPr>
        <p:spPr>
          <a:xfrm>
            <a:off x="2242816" y="548680"/>
            <a:ext cx="8425185" cy="1143000"/>
          </a:xfrm>
        </p:spPr>
        <p:txBody>
          <a:bodyPr/>
          <a:lstStyle/>
          <a:p>
            <a:r>
              <a:rPr lang="cs-CZ" sz="3600" b="1" dirty="0">
                <a:solidFill>
                  <a:srgbClr val="0000CC"/>
                </a:solidFill>
              </a:rPr>
              <a:t>7. Smrtnost</a:t>
            </a:r>
            <a:br>
              <a:rPr lang="cs-CZ" sz="3600" b="1" dirty="0">
                <a:solidFill>
                  <a:srgbClr val="0000CC"/>
                </a:solidFill>
              </a:rPr>
            </a:br>
            <a:endParaRPr lang="cs-CZ" sz="3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23392" y="2924945"/>
            <a:ext cx="10676462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Udává podíl zemřelých na určitou nemoc v daném časovém intervalu, z celkového počtu lidí se stejnou nemocí na počátku daného časového intervalu.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983432" y="188640"/>
            <a:ext cx="10261600" cy="1143000"/>
          </a:xfrm>
        </p:spPr>
        <p:txBody>
          <a:bodyPr/>
          <a:lstStyle/>
          <a:p>
            <a:r>
              <a:rPr lang="cs-CZ" sz="3600" dirty="0">
                <a:solidFill>
                  <a:srgbClr val="0000CC"/>
                </a:solidFill>
              </a:rPr>
              <a:t>Úmrtnost X smrtnost x smrtelnost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911424" y="1556792"/>
            <a:ext cx="10261600" cy="4038600"/>
          </a:xfrm>
        </p:spPr>
        <p:txBody>
          <a:bodyPr/>
          <a:lstStyle/>
          <a:p>
            <a:r>
              <a:rPr lang="cs-CZ" sz="2400" b="1" dirty="0"/>
              <a:t>Úmrtnost</a:t>
            </a:r>
            <a:r>
              <a:rPr lang="cs-CZ" sz="2400" dirty="0"/>
              <a:t> podle příčiny smrti = počet zemřelých na danou nemoc na 1000 obyvatel středního stavu.</a:t>
            </a:r>
          </a:p>
          <a:p>
            <a:r>
              <a:rPr lang="cs-CZ" sz="2400" b="1" dirty="0"/>
              <a:t>Smrtnost</a:t>
            </a:r>
            <a:r>
              <a:rPr lang="cs-CZ" sz="2400" dirty="0"/>
              <a:t> = podíl zemřelých na danou nemoc z celkového počtu nemocných.</a:t>
            </a:r>
          </a:p>
          <a:p>
            <a:r>
              <a:rPr lang="cs-CZ" sz="2400" b="1" dirty="0"/>
              <a:t>Smrtnost a úmrtnost určité nemoci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400" dirty="0"/>
              <a:t>		</a:t>
            </a:r>
          </a:p>
          <a:p>
            <a:pPr marL="0" indent="0">
              <a:buNone/>
            </a:pPr>
            <a:r>
              <a:rPr lang="cs-CZ" sz="2400" dirty="0"/>
              <a:t>	 </a:t>
            </a:r>
          </a:p>
          <a:p>
            <a:pPr marL="0" indent="0">
              <a:buNone/>
            </a:pPr>
            <a:r>
              <a:rPr lang="cs-CZ" sz="2400" dirty="0"/>
              <a:t>Někdy se v české demografii rozlišuje </a:t>
            </a:r>
            <a:r>
              <a:rPr lang="cs-CZ" sz="2400" b="1" dirty="0">
                <a:solidFill>
                  <a:srgbClr val="00B050"/>
                </a:solidFill>
              </a:rPr>
              <a:t>smrtnost (letalita) </a:t>
            </a:r>
            <a:r>
              <a:rPr lang="cs-CZ" sz="2400" dirty="0">
                <a:solidFill>
                  <a:srgbClr val="00B050"/>
                </a:solidFill>
              </a:rPr>
              <a:t>= úmrtnost na určitou příčinu </a:t>
            </a:r>
            <a:r>
              <a:rPr lang="cs-CZ" sz="2400" dirty="0"/>
              <a:t>a </a:t>
            </a:r>
            <a:r>
              <a:rPr lang="cs-CZ" sz="2400" b="1" dirty="0">
                <a:solidFill>
                  <a:srgbClr val="7030A0"/>
                </a:solidFill>
              </a:rPr>
              <a:t>smrtelnost (fatalita) </a:t>
            </a:r>
            <a:r>
              <a:rPr lang="cs-CZ" sz="2400" dirty="0">
                <a:solidFill>
                  <a:srgbClr val="7030A0"/>
                </a:solidFill>
              </a:rPr>
              <a:t>= smrtnost</a:t>
            </a:r>
            <a:r>
              <a:rPr lang="cs-CZ" sz="2400" dirty="0"/>
              <a:t>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09" y="4149080"/>
            <a:ext cx="957235" cy="86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73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9A0CA9C5-3210-44F7-9C3A-6C8D09AC6B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-7938"/>
            <a:ext cx="7696200" cy="1143001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cap="all" dirty="0"/>
              <a:t>Ukazatele frekvence</a:t>
            </a:r>
            <a:endParaRPr lang="cs-CZ" sz="3200" cap="all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140611E-D778-4449-98B2-124F52607A3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919536" y="1412776"/>
            <a:ext cx="8496944" cy="4968552"/>
          </a:xfrm>
          <a:blipFill rotWithShape="0">
            <a:blip r:embed="rId2"/>
            <a:stretch>
              <a:fillRect l="-359" r="-502"/>
            </a:stretch>
          </a:blipFill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545A8411-7CE3-4C09-98AE-7BC9B69CF913}"/>
              </a:ext>
            </a:extLst>
          </p:cNvPr>
          <p:cNvSpPr txBox="1">
            <a:spLocks noChangeArrowheads="1"/>
          </p:cNvSpPr>
          <p:nvPr/>
        </p:nvSpPr>
        <p:spPr>
          <a:xfrm>
            <a:off x="301625" y="457200"/>
            <a:ext cx="8642350" cy="9350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100" b="0" i="0" u="none" strike="noStrike" kern="0" cap="all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relativní ukazatele </a:t>
            </a:r>
            <a:br>
              <a:rPr kumimoji="0" 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</a:br>
            <a:r>
              <a:rPr kumimoji="0" 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   </a:t>
            </a:r>
          </a:p>
        </p:txBody>
      </p:sp>
      <p:sp>
        <p:nvSpPr>
          <p:cNvPr id="84049" name="TextovéPole 8">
            <a:extLst>
              <a:ext uri="{FF2B5EF4-FFF2-40B4-BE49-F238E27FC236}">
                <a16:creationId xmlns:a16="http://schemas.microsoft.com/office/drawing/2014/main" id="{3A1B3188-BE85-4348-9AF2-46678ED8A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1484313"/>
            <a:ext cx="533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D557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Pohyb obyvatelstva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88C586D-4A77-4A81-BE8A-713E825A0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96" y="2196725"/>
            <a:ext cx="11497408" cy="406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75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B94391C7-458B-4DB8-8AE8-2F1C50C2D4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549275"/>
            <a:ext cx="8128000" cy="792163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cap="all" dirty="0"/>
              <a:t>Indexy pro hodnocení časových řad</a:t>
            </a:r>
            <a:endParaRPr lang="cs-CZ" sz="3200" cap="all" dirty="0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3907A787-600B-420E-8C5A-D9D32D21FD0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2208213" y="1412875"/>
            <a:ext cx="7696200" cy="4548188"/>
          </a:xfrm>
          <a:blipFill rotWithShape="0">
            <a:blip r:embed="rId2"/>
            <a:stretch>
              <a:fillRect l="-317"/>
            </a:stretch>
          </a:blipFill>
        </p:spPr>
        <p:txBody>
          <a:bodyPr/>
          <a:lstStyle/>
          <a:p>
            <a:pPr>
              <a:defRPr/>
            </a:pPr>
            <a:r>
              <a:rPr lang="cs-CZ" dirty="0">
                <a:noFill/>
              </a:rPr>
              <a:t> 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4976027d-1be1-47a8-bf3d-1af5aa680887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heme/theme1.xml><?xml version="1.0" encoding="utf-8"?>
<a:theme xmlns:a="http://schemas.openxmlformats.org/drawingml/2006/main" name="1_Studio">
  <a:themeElements>
    <a:clrScheme name="1_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1_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udio">
  <a:themeElements>
    <a:clrScheme name="Studio 3">
      <a:dk1>
        <a:srgbClr val="000000"/>
      </a:dk1>
      <a:lt1>
        <a:srgbClr val="FFFFFF"/>
      </a:lt1>
      <a:dk2>
        <a:srgbClr val="CD0505"/>
      </a:dk2>
      <a:lt2>
        <a:srgbClr val="5F5F5F"/>
      </a:lt2>
      <a:accent1>
        <a:srgbClr val="D2D5DE"/>
      </a:accent1>
      <a:accent2>
        <a:srgbClr val="D55757"/>
      </a:accent2>
      <a:accent3>
        <a:srgbClr val="FFFFFF"/>
      </a:accent3>
      <a:accent4>
        <a:srgbClr val="000000"/>
      </a:accent4>
      <a:accent5>
        <a:srgbClr val="E5E7EC"/>
      </a:accent5>
      <a:accent6>
        <a:srgbClr val="C14E4E"/>
      </a:accent6>
      <a:hlink>
        <a:srgbClr val="F42D1E"/>
      </a:hlink>
      <a:folHlink>
        <a:srgbClr val="7C849E"/>
      </a:folHlink>
    </a:clrScheme>
    <a:fontScheme name="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Studio">
  <a:themeElements>
    <a:clrScheme name="Studio 3">
      <a:dk1>
        <a:srgbClr val="000000"/>
      </a:dk1>
      <a:lt1>
        <a:srgbClr val="FFFFFF"/>
      </a:lt1>
      <a:dk2>
        <a:srgbClr val="CD0505"/>
      </a:dk2>
      <a:lt2>
        <a:srgbClr val="5F5F5F"/>
      </a:lt2>
      <a:accent1>
        <a:srgbClr val="D2D5DE"/>
      </a:accent1>
      <a:accent2>
        <a:srgbClr val="D55757"/>
      </a:accent2>
      <a:accent3>
        <a:srgbClr val="FFFFFF"/>
      </a:accent3>
      <a:accent4>
        <a:srgbClr val="000000"/>
      </a:accent4>
      <a:accent5>
        <a:srgbClr val="E5E7EC"/>
      </a:accent5>
      <a:accent6>
        <a:srgbClr val="C14E4E"/>
      </a:accent6>
      <a:hlink>
        <a:srgbClr val="F42D1E"/>
      </a:hlink>
      <a:folHlink>
        <a:srgbClr val="7C849E"/>
      </a:folHlink>
    </a:clrScheme>
    <a:fontScheme name="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tudio">
  <a:themeElements>
    <a:clrScheme name="Studio 3">
      <a:dk1>
        <a:srgbClr val="000000"/>
      </a:dk1>
      <a:lt1>
        <a:srgbClr val="FFFFFF"/>
      </a:lt1>
      <a:dk2>
        <a:srgbClr val="CD0505"/>
      </a:dk2>
      <a:lt2>
        <a:srgbClr val="5F5F5F"/>
      </a:lt2>
      <a:accent1>
        <a:srgbClr val="D2D5DE"/>
      </a:accent1>
      <a:accent2>
        <a:srgbClr val="D55757"/>
      </a:accent2>
      <a:accent3>
        <a:srgbClr val="FFFFFF"/>
      </a:accent3>
      <a:accent4>
        <a:srgbClr val="000000"/>
      </a:accent4>
      <a:accent5>
        <a:srgbClr val="E5E7EC"/>
      </a:accent5>
      <a:accent6>
        <a:srgbClr val="C14E4E"/>
      </a:accent6>
      <a:hlink>
        <a:srgbClr val="F42D1E"/>
      </a:hlink>
      <a:folHlink>
        <a:srgbClr val="7C849E"/>
      </a:folHlink>
    </a:clrScheme>
    <a:fontScheme name="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Studio">
  <a:themeElements>
    <a:clrScheme name="Studio 3">
      <a:dk1>
        <a:srgbClr val="000000"/>
      </a:dk1>
      <a:lt1>
        <a:srgbClr val="FFFFFF"/>
      </a:lt1>
      <a:dk2>
        <a:srgbClr val="CD0505"/>
      </a:dk2>
      <a:lt2>
        <a:srgbClr val="5F5F5F"/>
      </a:lt2>
      <a:accent1>
        <a:srgbClr val="D2D5DE"/>
      </a:accent1>
      <a:accent2>
        <a:srgbClr val="D55757"/>
      </a:accent2>
      <a:accent3>
        <a:srgbClr val="FFFFFF"/>
      </a:accent3>
      <a:accent4>
        <a:srgbClr val="000000"/>
      </a:accent4>
      <a:accent5>
        <a:srgbClr val="E5E7EC"/>
      </a:accent5>
      <a:accent6>
        <a:srgbClr val="C14E4E"/>
      </a:accent6>
      <a:hlink>
        <a:srgbClr val="F42D1E"/>
      </a:hlink>
      <a:folHlink>
        <a:srgbClr val="7C849E"/>
      </a:folHlink>
    </a:clrScheme>
    <a:fontScheme name="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Studio 3">
    <a:dk1>
      <a:srgbClr val="000000"/>
    </a:dk1>
    <a:lt1>
      <a:srgbClr val="FFFFFF"/>
    </a:lt1>
    <a:dk2>
      <a:srgbClr val="CD0505"/>
    </a:dk2>
    <a:lt2>
      <a:srgbClr val="5F5F5F"/>
    </a:lt2>
    <a:accent1>
      <a:srgbClr val="D2D5DE"/>
    </a:accent1>
    <a:accent2>
      <a:srgbClr val="D55757"/>
    </a:accent2>
    <a:accent3>
      <a:srgbClr val="FFFFFF"/>
    </a:accent3>
    <a:accent4>
      <a:srgbClr val="000000"/>
    </a:accent4>
    <a:accent5>
      <a:srgbClr val="E5E7EC"/>
    </a:accent5>
    <a:accent6>
      <a:srgbClr val="C14E4E"/>
    </a:accent6>
    <a:hlink>
      <a:srgbClr val="F42D1E"/>
    </a:hlink>
    <a:folHlink>
      <a:srgbClr val="7C849E"/>
    </a:folHlink>
  </a:clrScheme>
</a:themeOverride>
</file>

<file path=ppt/theme/themeOverride2.xml><?xml version="1.0" encoding="utf-8"?>
<a:themeOverride xmlns:a="http://schemas.openxmlformats.org/drawingml/2006/main">
  <a:clrScheme name="Studio 3">
    <a:dk1>
      <a:srgbClr val="000000"/>
    </a:dk1>
    <a:lt1>
      <a:srgbClr val="FFFFFF"/>
    </a:lt1>
    <a:dk2>
      <a:srgbClr val="CD0505"/>
    </a:dk2>
    <a:lt2>
      <a:srgbClr val="5F5F5F"/>
    </a:lt2>
    <a:accent1>
      <a:srgbClr val="D2D5DE"/>
    </a:accent1>
    <a:accent2>
      <a:srgbClr val="D55757"/>
    </a:accent2>
    <a:accent3>
      <a:srgbClr val="FFFFFF"/>
    </a:accent3>
    <a:accent4>
      <a:srgbClr val="000000"/>
    </a:accent4>
    <a:accent5>
      <a:srgbClr val="E5E7EC"/>
    </a:accent5>
    <a:accent6>
      <a:srgbClr val="C14E4E"/>
    </a:accent6>
    <a:hlink>
      <a:srgbClr val="F42D1E"/>
    </a:hlink>
    <a:folHlink>
      <a:srgbClr val="7C849E"/>
    </a:folHlink>
  </a:clrScheme>
  <a:fontScheme name="Studio">
    <a:majorFont>
      <a:latin typeface="Arial Black"/>
      <a:ea typeface=""/>
      <a:cs typeface=""/>
    </a:majorFont>
    <a:minorFont>
      <a:latin typeface="Arial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10924</TotalTime>
  <Words>1868</Words>
  <Application>Microsoft Office PowerPoint</Application>
  <PresentationFormat>Širokoúhlá obrazovka</PresentationFormat>
  <Paragraphs>416</Paragraphs>
  <Slides>61</Slides>
  <Notes>39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6</vt:i4>
      </vt:variant>
      <vt:variant>
        <vt:lpstr>Nadpisy snímků</vt:lpstr>
      </vt:variant>
      <vt:variant>
        <vt:i4>61</vt:i4>
      </vt:variant>
    </vt:vector>
  </HeadingPairs>
  <TitlesOfParts>
    <vt:vector size="74" baseType="lpstr">
      <vt:lpstr>Arial</vt:lpstr>
      <vt:lpstr>Arial Black</vt:lpstr>
      <vt:lpstr>Arial CE</vt:lpstr>
      <vt:lpstr>Garamond</vt:lpstr>
      <vt:lpstr>Open Sans</vt:lpstr>
      <vt:lpstr>Times New Roman</vt:lpstr>
      <vt:lpstr>Wingdings</vt:lpstr>
      <vt:lpstr>1_Studio</vt:lpstr>
      <vt:lpstr>Studio</vt:lpstr>
      <vt:lpstr>6_Výchozí návrh</vt:lpstr>
      <vt:lpstr>4_Studio</vt:lpstr>
      <vt:lpstr>2_Studio</vt:lpstr>
      <vt:lpstr>7_Studio</vt:lpstr>
      <vt:lpstr>       </vt:lpstr>
      <vt:lpstr>Ukazatele pro hodnocení    zdravotního stavu</vt:lpstr>
      <vt:lpstr>Prezentace aplikace PowerPoint</vt:lpstr>
      <vt:lpstr>Prezentace aplikace PowerPoint</vt:lpstr>
      <vt:lpstr>Základní typy Relativních ukazatelů</vt:lpstr>
      <vt:lpstr>Ukazatele struktury</vt:lpstr>
      <vt:lpstr>Ukazatele frekvence</vt:lpstr>
      <vt:lpstr>Prezentace aplikace PowerPoint</vt:lpstr>
      <vt:lpstr>Indexy pro hodnocení časových řad</vt:lpstr>
      <vt:lpstr>Indexy pro hodnocení časových řad</vt:lpstr>
      <vt:lpstr>Indexy pro hodnocení časových řad</vt:lpstr>
      <vt:lpstr>    Vývoj počtu narozených s VVV ČR v letech 1980 - 2010 </vt:lpstr>
      <vt:lpstr>Indexy pro hodnocení časových řad</vt:lpstr>
      <vt:lpstr>Prezentace aplikace PowerPoint</vt:lpstr>
      <vt:lpstr>Prezentace aplikace PowerPoint</vt:lpstr>
      <vt:lpstr>Ukazatele pro hodnocení zdr. stavu</vt:lpstr>
      <vt:lpstr>STATISTIKA NEMOCNOSTI  </vt:lpstr>
      <vt:lpstr>Mezinárodní klasifikace nemocí</vt:lpstr>
      <vt:lpstr>Prezentace aplikace PowerPoint</vt:lpstr>
      <vt:lpstr>Prezentace aplikace PowerPoint</vt:lpstr>
      <vt:lpstr>Prezentace aplikace PowerPoint</vt:lpstr>
      <vt:lpstr>STATISTIKA NEMOCNOSTI</vt:lpstr>
      <vt:lpstr>Ukazatele zdravotního stavu založené na evidenci nemocí</vt:lpstr>
      <vt:lpstr>Statistika nemocnosti</vt:lpstr>
      <vt:lpstr>Fenomén ledovce</vt:lpstr>
      <vt:lpstr>STATISTIKA ÚMRTNOSTI</vt:lpstr>
      <vt:lpstr>Význam statistiky Úmrtnosti</vt:lpstr>
      <vt:lpstr>STATISTIKA ÚMRTNOSTI</vt:lpstr>
      <vt:lpstr>STATISTIKA zemřelých</vt:lpstr>
      <vt:lpstr>STATISTIKA PŘÍČIN SMRTI</vt:lpstr>
      <vt:lpstr>Statistika ÚMRTNOSTI</vt:lpstr>
      <vt:lpstr>     Statistika zemřelých</vt:lpstr>
      <vt:lpstr>Ukazatele zdravotního stavu    založené na evidenci úmrtí</vt:lpstr>
      <vt:lpstr>1. Hrubá míra úmrtnosti </vt:lpstr>
      <vt:lpstr>          Údaje pro výpočet ukazatelů Rok 2022</vt:lpstr>
      <vt:lpstr>2. Standardizovaná úmrtnost </vt:lpstr>
      <vt:lpstr>Prezentace aplikace PowerPoint</vt:lpstr>
      <vt:lpstr>Prezentace aplikace PowerPoint</vt:lpstr>
      <vt:lpstr>3. Specifická úmrtnost  </vt:lpstr>
      <vt:lpstr>Prezentace aplikace PowerPoint</vt:lpstr>
      <vt:lpstr>Prezentace aplikace PowerPoint</vt:lpstr>
      <vt:lpstr>Stlačování úmrtnosti do vysokého věku</vt:lpstr>
      <vt:lpstr>4. Kojenecká úmrtnost  </vt:lpstr>
      <vt:lpstr>Prezentace aplikace PowerPoint</vt:lpstr>
      <vt:lpstr>Prezentace aplikace PowerPoint</vt:lpstr>
      <vt:lpstr>Prezentace aplikace PowerPoint</vt:lpstr>
      <vt:lpstr>5. Střední délka života ex </vt:lpstr>
      <vt:lpstr>Prezentace aplikace PowerPoint</vt:lpstr>
      <vt:lpstr>Prezentace aplikace PowerPoint</vt:lpstr>
      <vt:lpstr>Prezentace aplikace PowerPoint</vt:lpstr>
      <vt:lpstr>5. Střední délka života ex </vt:lpstr>
      <vt:lpstr>Prezentace aplikace PowerPoint</vt:lpstr>
      <vt:lpstr>Prezentace aplikace PowerPoint</vt:lpstr>
      <vt:lpstr>Prezentace aplikace PowerPoint</vt:lpstr>
      <vt:lpstr>Prezentace aplikace PowerPoint</vt:lpstr>
      <vt:lpstr>statistika příčin smrti </vt:lpstr>
      <vt:lpstr>6. Úmrtnost na určitou příčinu</vt:lpstr>
      <vt:lpstr>Prezentace aplikace PowerPoint</vt:lpstr>
      <vt:lpstr>Prezentace aplikace PowerPoint</vt:lpstr>
      <vt:lpstr>7. Smrtnost </vt:lpstr>
      <vt:lpstr>Úmrtnost X smrtnost x smrtelnost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Lékařská fakulta</dc:creator>
  <cp:lastModifiedBy>Pavlína Kaňová</cp:lastModifiedBy>
  <cp:revision>409</cp:revision>
  <cp:lastPrinted>2016-09-08T11:20:44Z</cp:lastPrinted>
  <dcterms:created xsi:type="dcterms:W3CDTF">2003-06-08T08:18:20Z</dcterms:created>
  <dcterms:modified xsi:type="dcterms:W3CDTF">2024-03-08T10:49:51Z</dcterms:modified>
</cp:coreProperties>
</file>