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45" r:id="rId3"/>
    <p:sldMasterId id="2147483771" r:id="rId4"/>
    <p:sldMasterId id="2147483783" r:id="rId5"/>
    <p:sldMasterId id="2147483795" r:id="rId6"/>
    <p:sldMasterId id="2147483807" r:id="rId7"/>
    <p:sldMasterId id="2147483819" r:id="rId8"/>
  </p:sldMasterIdLst>
  <p:notesMasterIdLst>
    <p:notesMasterId r:id="rId82"/>
  </p:notesMasterIdLst>
  <p:handoutMasterIdLst>
    <p:handoutMasterId r:id="rId83"/>
  </p:handoutMasterIdLst>
  <p:sldIdLst>
    <p:sldId id="786" r:id="rId9"/>
    <p:sldId id="878" r:id="rId10"/>
    <p:sldId id="983" r:id="rId11"/>
    <p:sldId id="969" r:id="rId12"/>
    <p:sldId id="272" r:id="rId13"/>
    <p:sldId id="970" r:id="rId14"/>
    <p:sldId id="968" r:id="rId15"/>
    <p:sldId id="798" r:id="rId16"/>
    <p:sldId id="791" r:id="rId17"/>
    <p:sldId id="323" r:id="rId18"/>
    <p:sldId id="879" r:id="rId19"/>
    <p:sldId id="894" r:id="rId20"/>
    <p:sldId id="856" r:id="rId21"/>
    <p:sldId id="900" r:id="rId22"/>
    <p:sldId id="858" r:id="rId23"/>
    <p:sldId id="859" r:id="rId24"/>
    <p:sldId id="860" r:id="rId25"/>
    <p:sldId id="861" r:id="rId26"/>
    <p:sldId id="862" r:id="rId27"/>
    <p:sldId id="863" r:id="rId28"/>
    <p:sldId id="896" r:id="rId29"/>
    <p:sldId id="893" r:id="rId30"/>
    <p:sldId id="871" r:id="rId31"/>
    <p:sldId id="873" r:id="rId32"/>
    <p:sldId id="875" r:id="rId33"/>
    <p:sldId id="959" r:id="rId34"/>
    <p:sldId id="326" r:id="rId35"/>
    <p:sldId id="529" r:id="rId36"/>
    <p:sldId id="565" r:id="rId37"/>
    <p:sldId id="566" r:id="rId38"/>
    <p:sldId id="530" r:id="rId39"/>
    <p:sldId id="568" r:id="rId40"/>
    <p:sldId id="569" r:id="rId41"/>
    <p:sldId id="570" r:id="rId42"/>
    <p:sldId id="532" r:id="rId43"/>
    <p:sldId id="571" r:id="rId44"/>
    <p:sldId id="533" r:id="rId45"/>
    <p:sldId id="265" r:id="rId46"/>
    <p:sldId id="266" r:id="rId47"/>
    <p:sldId id="267" r:id="rId48"/>
    <p:sldId id="336" r:id="rId49"/>
    <p:sldId id="268" r:id="rId50"/>
    <p:sldId id="293" r:id="rId51"/>
    <p:sldId id="294" r:id="rId52"/>
    <p:sldId id="270" r:id="rId53"/>
    <p:sldId id="271" r:id="rId54"/>
    <p:sldId id="971" r:id="rId55"/>
    <p:sldId id="286" r:id="rId56"/>
    <p:sldId id="980" r:id="rId57"/>
    <p:sldId id="331" r:id="rId58"/>
    <p:sldId id="332" r:id="rId59"/>
    <p:sldId id="333" r:id="rId60"/>
    <p:sldId id="302" r:id="rId61"/>
    <p:sldId id="275" r:id="rId62"/>
    <p:sldId id="290" r:id="rId63"/>
    <p:sldId id="291" r:id="rId64"/>
    <p:sldId id="276" r:id="rId65"/>
    <p:sldId id="334" r:id="rId66"/>
    <p:sldId id="301" r:id="rId67"/>
    <p:sldId id="279" r:id="rId68"/>
    <p:sldId id="288" r:id="rId69"/>
    <p:sldId id="284" r:id="rId70"/>
    <p:sldId id="981" r:id="rId71"/>
    <p:sldId id="280" r:id="rId72"/>
    <p:sldId id="337" r:id="rId73"/>
    <p:sldId id="335" r:id="rId74"/>
    <p:sldId id="982" r:id="rId75"/>
    <p:sldId id="287" r:id="rId76"/>
    <p:sldId id="310" r:id="rId77"/>
    <p:sldId id="311" r:id="rId78"/>
    <p:sldId id="312" r:id="rId79"/>
    <p:sldId id="313" r:id="rId80"/>
    <p:sldId id="319" r:id="rId81"/>
  </p:sldIdLst>
  <p:sldSz cx="12192000" cy="6858000"/>
  <p:notesSz cx="6735763" cy="9869488"/>
  <p:custDataLst>
    <p:tags r:id="rId84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1" clrIdx="0">
    <p:extLst>
      <p:ext uri="{19B8F6BF-5375-455C-9EA6-DF929625EA0E}">
        <p15:presenceInfo xmlns:p15="http://schemas.microsoft.com/office/powerpoint/2012/main" userId="S-1-5-21-3451901064-902568176-4053310204-88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5EF"/>
    <a:srgbClr val="97B5EB"/>
    <a:srgbClr val="333399"/>
    <a:srgbClr val="EF8F01"/>
    <a:srgbClr val="000066"/>
    <a:srgbClr val="0066CC"/>
    <a:srgbClr val="E1E8F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9831" autoAdjust="0"/>
  </p:normalViewPr>
  <p:slideViewPr>
    <p:cSldViewPr snapToGrid="0">
      <p:cViewPr varScale="1">
        <p:scale>
          <a:sx n="118" d="100"/>
          <a:sy n="118" d="100"/>
        </p:scale>
        <p:origin x="114" y="28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tags" Target="tags/tag1.xml"/><Relationship Id="rId89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handoutMaster" Target="handoutMasters/handout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53"/>
          <c:y val="4.0796998031496112E-2"/>
          <c:w val="0.60611089238845173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Prevalence</c:v>
                </c:pt>
              </c:strCache>
            </c:strRef>
          </c:tx>
          <c:cat>
            <c:numRef>
              <c:f>List1!$A$2:$A$8</c:f>
              <c:numCache>
                <c:formatCode>General</c:formatCode>
                <c:ptCount val="7"/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1">
                  <c:v>160</c:v>
                </c:pt>
                <c:pt idx="2">
                  <c:v>140</c:v>
                </c:pt>
                <c:pt idx="3">
                  <c:v>105</c:v>
                </c:pt>
                <c:pt idx="4">
                  <c:v>80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19-482D-B7F6-00BD043FE8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List1!$A$2:$A$8</c:f>
              <c:numCache>
                <c:formatCode>General</c:formatCode>
                <c:ptCount val="7"/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19-482D-B7F6-00BD043FE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338856"/>
        <c:axId val="307079472"/>
      </c:lineChart>
      <c:catAx>
        <c:axId val="5643388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307079472"/>
        <c:crossesAt val="0"/>
        <c:auto val="1"/>
        <c:lblAlgn val="ctr"/>
        <c:lblOffset val="100"/>
        <c:noMultiLvlLbl val="0"/>
      </c:catAx>
      <c:valAx>
        <c:axId val="30707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0000"/>
                </a:solidFill>
              </a:defRPr>
            </a:pPr>
            <a:endParaRPr lang="cs-CZ"/>
          </a:p>
        </c:txPr>
        <c:crossAx val="564338856"/>
        <c:crossesAt val="1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ayout>
        <c:manualLayout>
          <c:xMode val="edge"/>
          <c:yMode val="edge"/>
          <c:x val="0.73925210249588391"/>
          <c:y val="0.38854795266650577"/>
          <c:w val="0.23524182498240942"/>
          <c:h val="0.184831766660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F1013C02-DAAC-4E04-B769-65C6474988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097C14A4-5BAA-4CFB-B08A-E64629A7DE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C201CC06-371F-4DA9-883D-44A68B0B6A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30BD58-2D31-4402-A8CC-87DA578A78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9D86D5-AA5C-4E61-A3EA-0F294C2ED3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F5FD7F1-89A9-4EDF-BC06-78760053F7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DF1DF2-BF17-4F6E-8A7D-EEABC5A54C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E3F2E0-1078-4EBF-88F1-77CC8EC6EA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3F59816-BC2E-418C-8253-32B52B7167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B2DC755-DFAC-46D2-8E1F-5C0A5168F5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64AB2FF-980C-4B97-85A3-E16CA3D9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FAE84A-A0B0-46D5-A580-3AFD91F234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29A677-72F0-40E3-A9B8-3BEB9BDED81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0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CED828B-3920-4342-856D-F37E8095A7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0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5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9D6339B-2192-4BBF-8BC0-8F3BFF0AA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63D762B-FD91-45DC-A059-1EEF0B8B3A9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9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164D6F4-8C9C-49F4-8311-DD0D1F907626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8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54CF1C4-68C8-4797-BD36-4DB72E45D65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0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E2DE6B-9028-459C-82DE-0A9D0C197B38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09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4F76A19-0EDE-4B85-89F1-D8AB3D2E6FC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51E20FF-E954-46D4-9FF8-7827B82AB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C15882A5-405D-479A-89B4-1B3DFC014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2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E2DE6B-9028-459C-82DE-0A9D0C197B38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61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3A9CC39-862D-431B-8442-D381FDDBF513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6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F310270-70A2-4025-9094-33CBD1695DD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85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865701-D05B-454E-BD9E-2466D452397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8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48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1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63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257A1E8-6DC4-4ECB-82F5-ABCDF8DFF2F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0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7FAC428-96CC-4E58-B064-781ADA9E982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75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7FAC428-96CC-4E58-B064-781ADA9E982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06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411C36C1-B729-4F46-A2E7-17D2C7D3FC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0344FF4E-45D8-4E1C-9D9E-1D6CF76E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4ECD4DC-36C1-4322-88D0-1A6E105F843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48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05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4ECD4DC-36C1-4322-88D0-1A6E105F843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3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EFFF633-FCA0-482D-BDCC-80A4FCC3A751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6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EFFF633-FCA0-482D-BDCC-80A4FCC3A751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5679041-E184-4C5A-A001-1E6CB70B37E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2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21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5CD009-508A-42ED-B25D-6ADE047EE70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5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47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FC193B0-67C3-41C2-B6EE-1A74EE9AA49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7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F7C76664-6DC7-4FEA-AC3A-55BA61AAD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5F02C02F-A3D7-44ED-9D6E-956377C0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6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30175" y="877888"/>
            <a:ext cx="7678738" cy="43195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FD26485-1207-4C0E-AF11-56351428CD5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253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1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64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8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79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0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E129C6-87EC-4D13-8CE7-708E76D7184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6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EF92B68B-C528-4071-85C1-5C41BE070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B89BD5E8-B1FD-4E0F-B733-57AF149A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B3A1FE78-23BF-41B0-A6E0-13DF08B3F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59A2CD-CDB8-4D6D-9092-86E0CC8EFB2E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3780BE-E24B-49CD-ACBC-D9CF0A8637C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50888"/>
            <a:ext cx="6577013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2E90-4129-4C34-A201-83899E66E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1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F03D469-DF35-43B6-ABEC-BA0B18DEDC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CED828B-3920-4342-856D-F37E8095A7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548CB8-273C-4B33-981A-50B0EF22D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5F73B-740E-4B6A-BFF0-F73B340F0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F1E31-1401-4302-81A4-D5B070ABA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2457-70DE-42F3-A609-430E65A53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5506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37EAF-F503-416E-9204-818B08983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85DA9-ADBF-4524-984F-D35B5F5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1A57B-57F9-43C7-B573-1036E1D72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3A3C-F21F-4E49-A9DD-8FAF6BF24F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7767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2584F-54B3-4B48-BEF1-D250E175A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B67E7-850E-4751-8C2A-067CEC377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E7FB5-70F6-40A2-A375-DDD2B63A9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310A-F550-42D2-B208-81EBE8D2DA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7303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F61ACC-C5D3-4F8B-9F72-BA5EAF982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14C236-501D-4CA5-8B30-0617ADCF8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BD9EF2-1260-4ED6-BCE4-274EBCA1F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322C-E65D-47D7-92AE-F88BB2FD1E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2438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9F26F-6A10-4A24-B8D2-44EB53131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7F953-0D61-4227-863B-CC934B5D5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EF2AC-EC01-44F0-A845-ABC03AFF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CB9F-A0DE-4539-A6AB-F307D85454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8736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22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3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54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2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91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C1F8FF-27AA-4EF0-A15C-FCCD914B2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9BF28-0B2B-4883-B2D8-F9745131C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CF1C2D-E102-4EB4-AD96-2C5E82BD8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25CA-4F90-4C5E-A9AE-8E158B3A14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2462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9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1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83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78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153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B7E8-702D-4B11-A1B8-317EC0C5E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E42A-8032-421F-AB7E-37F1FFB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32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EE25-05AF-475B-B3CA-3029CD2C0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3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E70-EC99-4076-8DF9-AE3112B1D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8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F1B-2BF7-496C-87AC-5CB4EBB9F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03A51-E843-4B63-9AEB-BE15598E5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37C08-A734-4C3B-AA1E-8AC8779FB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72071-1F99-4F7B-BE16-4CB2EBA5F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4AF4-F1AD-4D68-9200-A86817A036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1888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C680-E442-4577-ADE6-9C7A9B697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7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AF7D-4AE8-4387-B7CF-AC9BEA87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571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FA6E-9A8B-410E-BA5D-C3549E5B4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2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AC7D-B9B6-4CB6-82D7-23B119AA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955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633C-AB2D-4F69-8C7B-0F63AF656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35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1604963"/>
            <a:ext cx="2741083" cy="45196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20051" cy="45196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70E-C45B-487A-9761-DFA14B63C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1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4733" cy="14636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04FE-5626-4065-8E6D-1A9B24D9B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378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08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18722-35E7-4D53-AA45-0C4F955C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7FD80-285D-44F0-B255-E92E95EE8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22B80-7EAE-41DD-BD2A-750768F80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0F88-A107-4835-983F-A488378ECC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45200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38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77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952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47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31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90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28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3051"/>
            <a:ext cx="274108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200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00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7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4C0F35-EEDF-4EA0-85BE-1AC2F570C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2157F5-00F7-4F36-9337-73C73A3B0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E0E3D5-324C-4554-BDD8-9DEC397D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4641-6C00-4D82-A97B-8CB5BABF94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5942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13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236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093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498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33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3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06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52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0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0EE163-E78D-4F7A-8B7F-3C24CF9A6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64A96B-560B-45AE-98AC-E826CB239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9DA42-5F77-48DF-AF03-C3BACD6F7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3831-13E1-4167-A97F-75D186E7F2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40566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9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50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60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65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380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84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17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317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87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3051"/>
            <a:ext cx="274108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200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8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7BCC11-C701-4ED8-B1F3-F862594AC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68405F-4791-41F5-9D00-1CA308C69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66AF3A-6454-4924-B5D8-024387E51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74ED-5C6C-492C-9C10-6414F6339A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84402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9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06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5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07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6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78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9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F8059-1DEE-4E73-93A6-797D63AC7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8C83-697E-473E-B916-D58B3BBE3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53C0B-2587-4475-92E7-CFAE7C6EE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7C52-5E9A-447A-B595-A073B7A92D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02176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4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329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04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25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088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591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70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64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210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01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5A13E-DD46-4E01-A1EC-A9DC2F96F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8A96-E4C7-480B-913A-9B68220E7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F80B5-1A67-4763-9D60-9D0C4F737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2BA8-F6F9-4027-B395-0A4A399736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3558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648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5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E4236F-C731-48CF-B068-EB6C1357F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43865F-2791-45FE-AF9B-E4056555B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168557-BEB4-484D-BF41-D0BEE886CE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DFF30F-7664-42FD-8F69-0274A4A97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49652D-F847-41FC-AF61-FA296E0531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E487CE-F096-4A34-B4DF-C798B10D13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130426"/>
            <a:ext cx="1035473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8A45D648-7FE8-4098-B3B1-99CA97821598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975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718A5963-5326-4A08-966A-23C355027FE2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58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354591EB-597C-49FE-B7FF-67CF8E3FF5A9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59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718A5963-5326-4A08-966A-23C355027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248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10.03.2023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1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8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>
            <a:extLst>
              <a:ext uri="{FF2B5EF4-FFF2-40B4-BE49-F238E27FC236}">
                <a16:creationId xmlns:a16="http://schemas.microsoft.com/office/drawing/2014/main" id="{C91EA4C4-D6C2-4D0F-B295-E4ACA05B80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4125" y="830263"/>
            <a:ext cx="5549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EPIDEMIOLOGIE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A8D590A4-11B2-43FD-8445-58190A93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70" y="1942258"/>
            <a:ext cx="1009326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EPIDEMIOLOGIE – charakteristika oboru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ZDRAVÍ A NEMOC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DESKRIPTIVNÍ EPIDEMIOLOGIE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MĚŘENÍ FREKVENCE NEMOCÍ V POPULACI</a:t>
            </a:r>
          </a:p>
          <a:p>
            <a:pPr algn="ctr">
              <a:spcBef>
                <a:spcPct val="50000"/>
              </a:spcBef>
            </a:pPr>
            <a:endParaRPr lang="cs-CZ" altLang="cs-CZ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9107" y="325436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>
                <a:solidFill>
                  <a:srgbClr val="333399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DEFINICE EPIDEMIOLOGIE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868591" y="1013618"/>
            <a:ext cx="10798801" cy="538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 defTabSz="449263" eaLnBrk="1" hangingPunct="1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800" b="1" dirty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6350" defTabSz="449263" eaLnBrk="1" hangingPunct="1">
              <a:spcBef>
                <a:spcPts val="363"/>
              </a:spcBef>
              <a:buClr>
                <a:srgbClr val="000000"/>
              </a:buClr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Epidemiologie 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studuje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(vědecké metody)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rozložení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(výskyt celkový x rozdíly ve výskytu)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a determinanty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(analýza, prokazování vztahu)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stavů a událostí majících vztah ke zdraví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(zdraví, nemoc, faktory, okolnosti, podmínky zvyšující či snižující riziko nemoci)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v určených populačních skupinách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(místo, čas, osoby)</a:t>
            </a:r>
          </a:p>
          <a:p>
            <a:pPr marL="463550" indent="-457200" defTabSz="449263" eaLnBrk="1" hangingPunct="1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a využívá výsledků tohoto studia ke zvládání zdravotních problémů </a:t>
            </a:r>
            <a:r>
              <a:rPr lang="cs-CZ" sz="28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(výchova, medicína, politika, legislativa, finance)</a:t>
            </a:r>
            <a:r>
              <a:rPr lang="cs-CZ" sz="2800" b="1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.</a:t>
            </a:r>
          </a:p>
          <a:p>
            <a:pPr marL="6350" defTabSz="449263" eaLnBrk="1" hangingPunct="1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800" b="1" dirty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673765"/>
      </p:ext>
    </p:extLst>
  </p:cSld>
  <p:clrMapOvr>
    <a:masterClrMapping/>
  </p:clrMapOvr>
  <p:transition spd="med" advTm="217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C09C4-CF51-468C-9436-1E3479DC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100" y="22431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  <a:latin typeface="Arial Black" panose="020B0A04020102020204" pitchFamily="34" charset="0"/>
              </a:rPr>
              <a:t>Zdraví a nemoc</a:t>
            </a:r>
            <a:endParaRPr lang="cs-CZ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864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CE42B-B42A-4CEC-AC8F-FB3189E0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500063"/>
            <a:ext cx="10196512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b="1" dirty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333399"/>
                </a:solidFill>
              </a:rPr>
              <a:t>Pojetí zdraví </a:t>
            </a:r>
            <a:r>
              <a:rPr lang="cs-CZ" dirty="0">
                <a:solidFill>
                  <a:srgbClr val="333399"/>
                </a:solidFill>
              </a:rPr>
              <a:t>představuje východisko pro aktivity všech komponent systému péče o zdraví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Co zdraví vlastně znamená, jak jej chápat, měřit a hodnotit?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Co a jak se pro zdraví dá udělat?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7818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70AFC1-01D9-4EE5-B279-5211F3BBF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275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cs-CZ" altLang="cs-CZ" sz="4800" b="1">
                <a:solidFill>
                  <a:schemeClr val="accent2"/>
                </a:solidFill>
              </a:rPr>
              <a:t>ZDRAVÍ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BA950F-C5E8-4541-8BC9-928856C06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275" y="1484313"/>
            <a:ext cx="9705975" cy="4784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accent2"/>
                </a:solidFill>
              </a:rPr>
              <a:t>Zdraví je stav úplné tělesné, duševní a sociální pohody a nejen nepřítomnost nemoci nebo vady. 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altLang="cs-CZ" sz="3600" i="1" dirty="0">
                <a:solidFill>
                  <a:schemeClr val="accent2"/>
                </a:solidFill>
              </a:rPr>
              <a:t>Health is a state of complete physical, mental and social well-being and not merely the absence of disease or infirmity</a:t>
            </a:r>
            <a:r>
              <a:rPr lang="cs-CZ" altLang="cs-CZ" sz="3600" dirty="0">
                <a:solidFill>
                  <a:schemeClr val="accent2"/>
                </a:solidFill>
              </a:rPr>
              <a:t> </a:t>
            </a:r>
          </a:p>
          <a:p>
            <a:pPr marL="0" indent="0" algn="r" eaLnBrk="1" hangingPunct="1">
              <a:buFontTx/>
              <a:buNone/>
              <a:defRPr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cs-CZ" altLang="cs-CZ" sz="2400" i="1" dirty="0">
                <a:solidFill>
                  <a:schemeClr val="accent2"/>
                </a:solidFill>
              </a:rPr>
              <a:t>(část ústavy SZO, přijato v roce 1946 na konferenci v New Yorku).</a:t>
            </a:r>
            <a:r>
              <a:rPr lang="en-GB" altLang="cs-CZ" sz="2400" i="1" dirty="0">
                <a:solidFill>
                  <a:schemeClr val="accent2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8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67AB6CD-EF45-496F-BADD-CB5420B75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800" b="1">
                <a:solidFill>
                  <a:schemeClr val="accent2"/>
                </a:solidFill>
              </a:rPr>
              <a:t>ZDRAVÍ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CD97CA-9FC6-45FA-AA11-49A7E8C6B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84313"/>
            <a:ext cx="9899650" cy="4784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Zdraví je stav úplné tělesné, duševní a sociální pohody a nejen nepřítomnost nemoci nebo vady. </a:t>
            </a:r>
          </a:p>
          <a:p>
            <a:pPr eaLnBrk="1" hangingPunct="1"/>
            <a:endParaRPr lang="cs-CZ" altLang="cs-CZ" sz="3600" b="1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+  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Multidimenzionalita</a:t>
            </a:r>
            <a:endParaRPr lang="cs-CZ" altLang="cs-CZ" sz="2400" b="1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+   Negativní zdraví (nemoci a vady) i pozitivní zdraví (</a:t>
            </a:r>
            <a:r>
              <a:rPr lang="cs-CZ" altLang="cs-CZ" sz="2400" b="1" dirty="0" err="1">
                <a:solidFill>
                  <a:schemeClr val="accent2"/>
                </a:solidFill>
              </a:rPr>
              <a:t>well-being</a:t>
            </a:r>
            <a:r>
              <a:rPr lang="cs-CZ" altLang="cs-CZ" sz="2400" b="1" dirty="0">
                <a:solidFill>
                  <a:schemeClr val="accent2"/>
                </a:solidFill>
              </a:rPr>
              <a:t>).</a:t>
            </a: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-    Orientace pouze na optimální stav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7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0F5F1D-AB94-4910-9F59-FB1F7D8DD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800" b="1">
                <a:solidFill>
                  <a:schemeClr val="accent2"/>
                </a:solidFill>
              </a:rPr>
              <a:t>ZDRAVÍ JAKO KONTINUUM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130FB2EC-D815-4934-BCE1-CF99F922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4124325"/>
            <a:ext cx="4294188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B22A4133-2250-49B1-BB72-DF89F5E2A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1763" y="40020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49FA179C-218B-466E-83CB-4A7C1458F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4014788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6AE3BD9C-C065-48C1-8550-04119E14C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D2308054-10BD-4914-B474-9D8E17C9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B79D74DB-64D0-49F9-82A5-DED671AB3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73255E54-6433-4629-BEC1-2EE73C9C2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6F18A3B8-74A8-4954-A5B7-B9593E6DB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B3A792B2-2469-4E95-AC9A-EDB8E0FB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004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47AAC625-00FB-4891-BBCD-EE4FE74F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3657600"/>
            <a:ext cx="1924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ZDRAVÍ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(optimum)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6147E2E9-5218-4D1C-806A-79C526E9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3886200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SMRT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E7B8A729-4921-4F45-B3D6-78DAF56E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2457450"/>
            <a:ext cx="288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A0651B11-EC83-43FE-8E53-11E5D6678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00375"/>
            <a:ext cx="0" cy="239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BD482D4C-6476-46BA-A45A-417DF06CF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5525" y="3409950"/>
            <a:ext cx="2009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C1BC0D84-A268-40D0-839F-BA3A9508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2857500"/>
            <a:ext cx="368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NEGATIVNÍ ZDRAVÍ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B8855613-883F-42D5-801B-EAF58BD96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3409950"/>
            <a:ext cx="185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6F9B5CBD-7DA4-42A6-B564-9C4ABD83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867025"/>
            <a:ext cx="384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POZITIVNÍ ZDRAVÍ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60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A88C33D-AF46-48A1-A82D-C37A267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17961980-A93F-4961-8B10-F5297FBFB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2638425"/>
            <a:ext cx="30162" cy="2846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8743BE71-1DC9-41ED-9244-487039317C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875" y="4025900"/>
            <a:ext cx="5343525" cy="61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0433BCB-9114-4812-BA2F-A7E9B744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VYSOKÁ</a:t>
            </a:r>
            <a:endParaRPr lang="cs-CZ" altLang="cs-CZ" sz="2800">
              <a:solidFill>
                <a:schemeClr val="accent2"/>
              </a:solidFill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8F2F0FF-3413-4155-9069-BA5F20DE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3897313"/>
            <a:ext cx="1731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ZDRAVÍ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B35D667-AF5B-481B-8CD8-06B59E44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SMRT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47739F7D-2BA3-4837-9F26-E5312E13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NÍZKÁ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8BAD7F24-9375-4D3D-8652-74138793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1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1335F256-0057-4BD9-A1B3-86C38184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2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EB20C203-3AF0-4BA0-A02B-72F2E858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3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B2AC6EC7-B5C0-4038-833B-C13728F9A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4</a:t>
            </a:r>
            <a:endParaRPr lang="en-GB" altLang="cs-CZ" b="1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0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8E16C4-B1B6-44D9-978D-97BD51A1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E8A120C6-DC19-40F3-9F77-0E65EC646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513" y="2674938"/>
            <a:ext cx="22225" cy="27797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0F70E1F3-94F3-48D7-9C25-52A0E17C9E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5350" y="4073525"/>
            <a:ext cx="5478463" cy="635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16B51A1E-FD77-4593-93B0-C9ED298B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CECFF"/>
                </a:solidFill>
              </a:rPr>
              <a:t>VYSOKÁ</a:t>
            </a:r>
            <a:endParaRPr lang="cs-CZ" altLang="cs-CZ" sz="2800" dirty="0">
              <a:solidFill>
                <a:srgbClr val="CCECFF"/>
              </a:solidFill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8445173-8F9F-4A9A-9A8B-77019E49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B1B11E5-0F3A-4666-A63B-439315DC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C2E493C4-411F-4AE9-AED7-B61CC187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2F6D6942-6446-47F6-86AF-083FEDC1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1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00C920A5-EC41-4B7A-8F61-0F7B45C9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23D2D426-906C-40F4-983E-2FFB4205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A4231598-34D0-4DAC-86CB-AB52F2A9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6FACDDDB-D575-4479-98F3-5AC69774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94188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Osoba není nemocná a je v pohodě. Je to žádoucí stav.</a:t>
            </a:r>
            <a:endParaRPr lang="en-GB" altLang="cs-CZ">
              <a:solidFill>
                <a:schemeClr val="accent2"/>
              </a:solidFill>
            </a:endParaRPr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961016DF-56F1-4F2E-BFB2-48E6E6F9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2676525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71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FAE7A6C-4478-4F5E-8A98-5B28361F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BFBF544C-4DC5-4E7D-A34D-03BE0FD0F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3" y="2647950"/>
            <a:ext cx="44450" cy="2846388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B7E9FC55-79DB-4B95-9E64-4A5AFE3F1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025" y="4011613"/>
            <a:ext cx="5373688" cy="25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6ED79E6-2735-4994-8F55-F283E371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DA7E1EB-EAA4-4D02-AD37-D21BC8E5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875088"/>
            <a:ext cx="1731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CD80C927-8287-4BDC-AABC-7C9BBD38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18EEDD4E-20A1-43EC-8C20-1BE5E6C7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753558B7-D3F6-47B3-ABA1-9FCFCA67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918A5143-ADF0-4716-AA6E-AE1517A4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2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469E1EBD-39E0-4AF4-A060-C8941723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16D6C0E1-FB42-4FCF-835D-A6CA7359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8F86E114-F0BB-417D-AA52-4F39C711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7" y="4941888"/>
            <a:ext cx="8229599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Osoba je v pohodě a je nemocná. Buď o své nemoci neví anebo je smířená se svým osudem a vyrovnaná se světem.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A2D2A4F7-7FC5-47AC-9E96-7D97695D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264795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70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F735B5-BDEF-4F41-97CB-3CADB4D7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NEMOC A POHODA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13B0469F-1E6A-4B1E-A9A2-16A891CC5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2614613"/>
            <a:ext cx="46038" cy="27908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7853117D-1510-4DF6-A0D5-B5D0751D8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63" y="4064000"/>
            <a:ext cx="5530850" cy="95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24041B1-4D76-400F-9441-818FD214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918CFFC4-2601-4627-A626-1EE85F62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B39A5E18-1D05-495F-AC58-70E9CD08D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38E51B29-1C0B-48C3-992C-A2215634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F63629E3-9B72-45EF-8000-07748F26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1ADA7403-601A-4989-9BBC-99FE3376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5F2EF22F-E857-474F-948F-80A98FEE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3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33CBCE24-5152-4756-A753-E456780F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D834E50A-02B5-456A-9044-F96663C5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4" y="1296988"/>
            <a:ext cx="7675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Osoba není nemocná, ale není v pohodě. Např. trpí tím, že není respektována ve společnosti anebo není tělesně fit. Nedovede se těšit ze svého zdraví.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19470" name="Oval 14">
            <a:extLst>
              <a:ext uri="{FF2B5EF4-FFF2-40B4-BE49-F238E27FC236}">
                <a16:creationId xmlns:a16="http://schemas.microsoft.com/office/drawing/2014/main" id="{6650CA50-3AF5-4F86-B029-0E154CED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414838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19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F2D6F-6220-4F83-9656-1D5C4B01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688" y="2468563"/>
            <a:ext cx="5451475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  <a:latin typeface="Arial Black" panose="020B0A04020102020204" pitchFamily="34" charset="0"/>
              </a:rPr>
              <a:t>EPIDEMIOLOGIE</a:t>
            </a:r>
            <a:endParaRPr lang="cs-CZ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6044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7777A4E-27A7-4045-BD26-83FD1A612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EB443DE3-2DBF-4578-96AA-FABA53172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7125" y="2614613"/>
            <a:ext cx="6350" cy="28575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9DEFF324-C3A5-41FE-907B-39D5AE32A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4064000"/>
            <a:ext cx="5356225" cy="95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A2D66F04-09D4-4D40-B81A-1EF74123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EBC51F5-E180-4008-8FEE-A563C264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6A78BB77-3D14-42FA-8868-94890B08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6A1176A-D1E6-4D77-B504-450DA5D3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EE996489-2565-4EA9-9494-9E677990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ECC98B44-C4A9-452C-BE4D-3AF1FA2D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72371A6B-D060-42ED-85FF-C5B6D217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3BA9562C-DEBD-4355-A33F-2088E0A8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4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6C67AD21-A1F4-4695-88ED-812F65B0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1341438"/>
            <a:ext cx="8001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Osoba je velmi nemocná a není jí dobře. Může jít např. o terminální stádium zhoubného nádoru, je to stav krajně nežádoucí.</a:t>
            </a:r>
            <a:endParaRPr lang="en-GB" altLang="cs-CZ">
              <a:solidFill>
                <a:schemeClr val="accent2"/>
              </a:solidFill>
            </a:endParaRPr>
          </a:p>
        </p:txBody>
      </p:sp>
      <p:sp>
        <p:nvSpPr>
          <p:cNvPr id="20494" name="Oval 14">
            <a:extLst>
              <a:ext uri="{FF2B5EF4-FFF2-40B4-BE49-F238E27FC236}">
                <a16:creationId xmlns:a16="http://schemas.microsoft.com/office/drawing/2014/main" id="{2E5EEB30-0FD9-4015-A929-C5D6D9E2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438150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37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30DF7E12-B5CE-4152-8718-D68DA54A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404813"/>
            <a:ext cx="11180989" cy="604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4000" b="1" dirty="0">
                <a:solidFill>
                  <a:srgbClr val="333399"/>
                </a:solidFill>
              </a:rPr>
              <a:t>OBTÍŽE S DEFINICÍ ZDRAVÍ </a:t>
            </a: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Vzhledem ke značné komplexnosti pojmu zdraví a obtížím s jeho definováním bývají pro vědecké účely často vytvářeny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333399"/>
                </a:solidFill>
              </a:rPr>
              <a:t>operační definice zdraví -</a:t>
            </a:r>
            <a:r>
              <a:rPr lang="cs-CZ" dirty="0"/>
              <a:t> </a:t>
            </a:r>
            <a:r>
              <a:rPr lang="cs-CZ" dirty="0">
                <a:solidFill>
                  <a:srgbClr val="333399"/>
                </a:solidFill>
              </a:rPr>
              <a:t>definice zdůrazňující aspekt důležité v daném kontextu důležité ev. sloužící ke kvantifikaci. </a:t>
            </a:r>
            <a:r>
              <a:rPr lang="cs-CZ" i="1" dirty="0">
                <a:solidFill>
                  <a:srgbClr val="333399"/>
                </a:solidFill>
              </a:rPr>
              <a:t>Např. Zdraví jako stav bez nemoci; stav bez disability; jako stav chrupu – intaktní chrup nebo ošetřený chrup, zdraví jako hodnota….</a:t>
            </a:r>
            <a:endParaRPr lang="cs-CZ" altLang="cs-CZ" b="1" i="1" dirty="0">
              <a:solidFill>
                <a:srgbClr val="333399"/>
              </a:solidFill>
            </a:endParaRP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333399"/>
                </a:solidFill>
              </a:rPr>
              <a:t>modely zdraví</a:t>
            </a:r>
            <a:r>
              <a:rPr lang="cs-CZ" altLang="cs-CZ" dirty="0">
                <a:solidFill>
                  <a:srgbClr val="333399"/>
                </a:solidFill>
              </a:rPr>
              <a:t>	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Biomedicínský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Ekologicko-sociální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Behaviorální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Celostní</a:t>
            </a:r>
          </a:p>
          <a:p>
            <a:pPr marL="800100" lvl="2" indent="-341313" eaLnBrk="1" hangingPunct="1"/>
            <a:endParaRPr lang="cs-CZ" altLang="cs-CZ" dirty="0">
              <a:solidFill>
                <a:srgbClr val="333399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4000" b="1" dirty="0">
              <a:solidFill>
                <a:srgbClr val="1B06BA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dirty="0"/>
          </a:p>
          <a:p>
            <a:pPr marL="0" indent="0" eaLnBrk="1" hangingPunct="1">
              <a:buFontTx/>
              <a:buNone/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745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D3FDA0-0521-4B42-BCE5-57FFFFF0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404813"/>
            <a:ext cx="108140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NEMOC</a:t>
            </a: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objektivní porucha</a:t>
            </a:r>
            <a:r>
              <a:rPr lang="cs-CZ" dirty="0">
                <a:solidFill>
                  <a:srgbClr val="333399"/>
                </a:solidFill>
              </a:rPr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subjektivně vnímaná porucha </a:t>
            </a:r>
            <a:r>
              <a:rPr lang="cs-CZ" dirty="0">
                <a:solidFill>
                  <a:srgbClr val="333399"/>
                </a:solidFill>
              </a:rPr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předmět zdravotnických služeb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27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EB6146-0071-4664-9472-1B5F85CC5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NEMOC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111E7A-CBC7-484B-AF37-BCC5AC5D2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8363" y="5256213"/>
            <a:ext cx="8229600" cy="11160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Nemoc jako objektivní porucha zdraví (A), subjektivně vnímaná (B) i jako předmět činnosti zdravotnictví (C)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1B8E06C-8581-4340-96B5-8BD76FEF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8FE1E41F-F22F-43FF-A86D-9A876B7B65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75100" y="1023938"/>
            <a:ext cx="4371975" cy="40417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647CD10-A33D-4B4C-8D6B-57CFC810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1041400"/>
            <a:ext cx="4337050" cy="40068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69F3FF78-C18A-402D-BBCD-E8DE23E1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557463"/>
            <a:ext cx="2386013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2EDADB07-41A3-4F9C-A979-6A14CDEB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2557463"/>
            <a:ext cx="2386012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50EA9E14-A66E-4CAC-BE3B-F9E77A48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1366838"/>
            <a:ext cx="2384425" cy="2273300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92C3DB85-CB99-4A5C-A7AA-4B2D0666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19304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objektivní</a:t>
            </a:r>
            <a:endParaRPr lang="en-GB" altLang="cs-CZ" sz="1800" b="1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2AFEC873-F9E7-4B11-A257-8EC54930C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1606550"/>
            <a:ext cx="157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GB" altLang="cs-CZ" sz="1800" b="1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D2113A4A-76B1-4F57-9A87-66C7A84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41776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GB" altLang="cs-CZ" sz="1800" b="1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1812DBE6-126F-442E-9289-DD72D3BC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291941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GB" altLang="cs-CZ" sz="1800" b="1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A53FE779-01BB-4F39-BA80-D0232D74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243263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GB" altLang="cs-CZ" sz="1800" b="1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F815DC83-92BF-4169-9B81-B8DC7609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3919538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GB" altLang="cs-CZ" sz="1800" b="1"/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D42B3A58-0C93-45ED-875C-14F1ADE5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293211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GB" altLang="cs-CZ" sz="1800" b="1"/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6D7229A9-64AA-45CB-B3F4-BBDBA465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084513"/>
            <a:ext cx="146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GB" altLang="cs-CZ" sz="1800" b="1"/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B61FFD9C-25C3-4ADF-A3BD-F7853553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448175"/>
            <a:ext cx="109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GB" altLang="cs-CZ" sz="1800" b="1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F9903B7A-FDB8-4AB8-B496-75E231E7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4433888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endParaRPr lang="en-GB" altLang="cs-CZ" sz="1800" b="1"/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45BA6F95-7118-4C03-AEB7-754DCE58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3000375"/>
            <a:ext cx="157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GB" altLang="cs-CZ" sz="1800" b="1"/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7CE3089A-D623-409D-BFDE-DE5BA92A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1782763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endParaRPr lang="en-GB" altLang="cs-CZ" sz="1800" b="1"/>
          </a:p>
        </p:txBody>
      </p:sp>
      <p:sp>
        <p:nvSpPr>
          <p:cNvPr id="19478" name="Rectangle 22">
            <a:extLst>
              <a:ext uri="{FF2B5EF4-FFF2-40B4-BE49-F238E27FC236}">
                <a16:creationId xmlns:a16="http://schemas.microsoft.com/office/drawing/2014/main" id="{92E25AB0-765A-4E38-9FE1-FD6828C4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74875"/>
            <a:ext cx="1423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/>
          </a:p>
        </p:txBody>
      </p: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1ED75E68-6387-4E19-AF02-B4D108A0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3454400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</a:t>
            </a:r>
            <a:endParaRPr lang="en-GB" altLang="cs-CZ" sz="1800" b="1"/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5BD84592-BA7B-412E-A2D1-BDDAC21E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716338"/>
            <a:ext cx="81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vnímaná</a:t>
            </a:r>
            <a:endParaRPr lang="en-GB" altLang="cs-CZ" sz="1800" b="1"/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id="{8E951F6B-11C0-4311-97FE-F334209B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995738"/>
            <a:ext cx="142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/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id="{3BD38295-6B9A-4AE4-BA4C-1EFAEAF1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3311525"/>
            <a:ext cx="1125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</a:t>
            </a:r>
            <a:endParaRPr lang="en-GB" altLang="cs-CZ" sz="1800" b="1"/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1EACC720-FA0E-416C-9609-B01BD989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3568700"/>
            <a:ext cx="785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předmět</a:t>
            </a:r>
            <a:endParaRPr lang="en-GB" altLang="cs-CZ" sz="1800" b="1"/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581A29D5-A459-48B5-B311-24886D94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3825875"/>
            <a:ext cx="1441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zdravotnických</a:t>
            </a:r>
            <a:endParaRPr lang="en-GB" altLang="cs-CZ" sz="1800" b="1"/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09CB9172-1BF5-46C6-93EC-E868D800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4095750"/>
            <a:ext cx="582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služeb</a:t>
            </a:r>
            <a:endParaRPr lang="en-GB" altLang="cs-CZ" sz="1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9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ACACCE-EF14-48A8-9ADE-92B2322C4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5013" y="8397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NEMOC</a:t>
            </a:r>
            <a:br>
              <a:rPr lang="cs-CZ" altLang="cs-CZ" sz="4000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JAKO DĚJ MAJÍCÍ ZAČÁTEK, PRŮBĚH A KONEC</a:t>
            </a:r>
            <a:endParaRPr lang="en-GB" altLang="cs-CZ" sz="2400" b="1">
              <a:solidFill>
                <a:schemeClr val="accent2"/>
              </a:solidFill>
            </a:endParaRPr>
          </a:p>
        </p:txBody>
      </p:sp>
      <p:sp>
        <p:nvSpPr>
          <p:cNvPr id="595971" name="AutoShape 3">
            <a:extLst>
              <a:ext uri="{FF2B5EF4-FFF2-40B4-BE49-F238E27FC236}">
                <a16:creationId xmlns:a16="http://schemas.microsoft.com/office/drawing/2014/main" id="{3125CBFB-9FF3-45FA-8F20-E7A8B042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979738"/>
            <a:ext cx="293687" cy="1243012"/>
          </a:xfrm>
          <a:prstGeom prst="downArrow">
            <a:avLst>
              <a:gd name="adj1" fmla="val 50269"/>
              <a:gd name="adj2" fmla="val 7189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595972" name="Text Box 4">
            <a:extLst>
              <a:ext uri="{FF2B5EF4-FFF2-40B4-BE49-F238E27FC236}">
                <a16:creationId xmlns:a16="http://schemas.microsoft.com/office/drawing/2014/main" id="{BA2EDCC6-216D-4206-910A-F4DF257E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2608263"/>
            <a:ext cx="2427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ZAČÁTEK NEMOCI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1588E597-4012-4ADF-AFC5-8F3D18CC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3514725"/>
            <a:ext cx="293687" cy="712788"/>
          </a:xfrm>
          <a:prstGeom prst="downArrow">
            <a:avLst>
              <a:gd name="adj1" fmla="val 50269"/>
              <a:gd name="adj2" fmla="val 8000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8399773-8662-435F-818E-6627E14C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911475"/>
            <a:ext cx="167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KLINICKÁ DIAGNÓZA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D33C806E-7A46-480C-875A-0B65770F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2970213"/>
            <a:ext cx="293687" cy="1243012"/>
          </a:xfrm>
          <a:prstGeom prst="downArrow">
            <a:avLst>
              <a:gd name="adj1" fmla="val 50269"/>
              <a:gd name="adj2" fmla="val 7459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83C01E8D-965F-4CAB-A42D-78507D91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58603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KONEC NEMOCI (ÚMRTÍ)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595977" name="AutoShape 9">
            <a:extLst>
              <a:ext uri="{FF2B5EF4-FFF2-40B4-BE49-F238E27FC236}">
                <a16:creationId xmlns:a16="http://schemas.microsoft.com/office/drawing/2014/main" id="{BBEE325C-6A49-42BC-882D-7B156212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42672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78" name="Text Box 10">
            <a:extLst>
              <a:ext uri="{FF2B5EF4-FFF2-40B4-BE49-F238E27FC236}">
                <a16:creationId xmlns:a16="http://schemas.microsoft.com/office/drawing/2014/main" id="{2D7708F9-DA25-4045-BBAF-ED098AF5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203825"/>
            <a:ext cx="163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ČASNÁ DIAGNÓZA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8E875AC8-0EEC-4949-B537-35256202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0" y="3849688"/>
            <a:ext cx="12525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PRŮBĚH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ČASU</a:t>
            </a:r>
            <a:endParaRPr lang="en-GB" altLang="cs-CZ" sz="1800" b="1">
              <a:solidFill>
                <a:schemeClr val="accent2"/>
              </a:solidFill>
            </a:endParaRP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009D10AF-9B50-4C9F-A363-59CBD2F6D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233863"/>
            <a:ext cx="7623175" cy="365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981" name="AutoShape 13">
            <a:extLst>
              <a:ext uri="{FF2B5EF4-FFF2-40B4-BE49-F238E27FC236}">
                <a16:creationId xmlns:a16="http://schemas.microsoft.com/office/drawing/2014/main" id="{4972E72D-A575-4C5C-8DAC-DACC86C3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4257675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2" name="Text Box 14">
            <a:extLst>
              <a:ext uri="{FF2B5EF4-FFF2-40B4-BE49-F238E27FC236}">
                <a16:creationId xmlns:a16="http://schemas.microsoft.com/office/drawing/2014/main" id="{DD0AA46A-8F2E-4D25-AB30-6070BC19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218113"/>
            <a:ext cx="1817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UZDRAVENÍ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595983" name="AutoShape 15">
            <a:extLst>
              <a:ext uri="{FF2B5EF4-FFF2-40B4-BE49-F238E27FC236}">
                <a16:creationId xmlns:a16="http://schemas.microsoft.com/office/drawing/2014/main" id="{39581BB9-AD2C-4787-8485-EDB85D9B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42799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4" name="AutoShape 16">
            <a:extLst>
              <a:ext uri="{FF2B5EF4-FFF2-40B4-BE49-F238E27FC236}">
                <a16:creationId xmlns:a16="http://schemas.microsoft.com/office/drawing/2014/main" id="{8EA58944-D03A-42F1-A1D8-BAD398AE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42926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5" name="AutoShape 17">
            <a:extLst>
              <a:ext uri="{FF2B5EF4-FFF2-40B4-BE49-F238E27FC236}">
                <a16:creationId xmlns:a16="http://schemas.microsoft.com/office/drawing/2014/main" id="{872CA3D7-FBFB-470D-B3A1-D06FD487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4268788"/>
            <a:ext cx="304800" cy="881062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6" name="Text Box 18">
            <a:extLst>
              <a:ext uri="{FF2B5EF4-FFF2-40B4-BE49-F238E27FC236}">
                <a16:creationId xmlns:a16="http://schemas.microsoft.com/office/drawing/2014/main" id="{5CA46FC6-24A4-4D46-AEC5-F625F102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5224463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ODLOŽENÍ ÚMRTÍ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595987" name="Text Box 19">
            <a:extLst>
              <a:ext uri="{FF2B5EF4-FFF2-40B4-BE49-F238E27FC236}">
                <a16:creationId xmlns:a16="http://schemas.microsoft.com/office/drawing/2014/main" id="{8D5A0821-D350-42B3-9FE2-FBDFB4E7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5194300"/>
            <a:ext cx="2020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PREVENTIVNÍ OPATŘENÍ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52ADFBF6-461A-4DFD-991F-FC0BE607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565400"/>
            <a:ext cx="293688" cy="1658938"/>
          </a:xfrm>
          <a:prstGeom prst="downArrow">
            <a:avLst>
              <a:gd name="adj1" fmla="val 51352"/>
              <a:gd name="adj2" fmla="val 7188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D1D344AF-1D8A-4C3E-83F2-12B287AA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22488"/>
            <a:ext cx="413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ZAČÁTEK SUBJEKTIVNÍCH POTÍŽÍ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595990" name="Text Box 22">
            <a:extLst>
              <a:ext uri="{FF2B5EF4-FFF2-40B4-BE49-F238E27FC236}">
                <a16:creationId xmlns:a16="http://schemas.microsoft.com/office/drawing/2014/main" id="{71656279-EFF9-47D4-9B90-579F50F0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6736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ÚČINNÁ TERAPIE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8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nimBg="1"/>
      <p:bldP spid="595972" grpId="0"/>
      <p:bldP spid="20485" grpId="0" animBg="1"/>
      <p:bldP spid="20486" grpId="0"/>
      <p:bldP spid="20487" grpId="0" animBg="1"/>
      <p:bldP spid="20488" grpId="0"/>
      <p:bldP spid="595977" grpId="0" animBg="1"/>
      <p:bldP spid="595978" grpId="0"/>
      <p:bldP spid="595981" grpId="0" animBg="1"/>
      <p:bldP spid="595982" grpId="0"/>
      <p:bldP spid="595983" grpId="0" animBg="1"/>
      <p:bldP spid="595984" grpId="0" animBg="1"/>
      <p:bldP spid="595985" grpId="0" animBg="1"/>
      <p:bldP spid="595986" grpId="0"/>
      <p:bldP spid="595987" grpId="0"/>
      <p:bldP spid="20500" grpId="0" animBg="1"/>
      <p:bldP spid="20501" grpId="0"/>
      <p:bldP spid="5959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D77106F-95AC-4B86-8209-C0E23070D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PŘIROZENÁ HISTORIE NEMOCI</a:t>
            </a:r>
            <a:endParaRPr lang="en-GB" altLang="cs-CZ" sz="4000" b="1">
              <a:solidFill>
                <a:schemeClr val="accent2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4E80A6-2C15-40C9-BD4D-42D6A5E04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7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B45D7650-CF43-437C-8439-92BC13347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0" y="1417638"/>
          <a:ext cx="865981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9" r:id="rId4" imgW="6224588" imgH="3756025" progId="MSDraw">
                  <p:embed/>
                </p:oleObj>
              </mc:Choice>
              <mc:Fallback>
                <p:oleObj r:id="rId4" imgW="6224588" imgH="3756025" progId="MSDraw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B45D7650-CF43-437C-8439-92BC13347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417638"/>
                        <a:ext cx="8659813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0609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03E5598-9A42-421A-8C31-5CB9B94AB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C3FD25A-B390-4449-9AB9-511FC5F44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3950" y="2447925"/>
            <a:ext cx="10134600" cy="1830388"/>
          </a:xfrm>
          <a:ln w="76200"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DĚLENÍ EPIDEMIOLOGIE</a:t>
            </a:r>
          </a:p>
          <a:p>
            <a:pPr marL="0" indent="0" algn="ctr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b="1" dirty="0">
              <a:solidFill>
                <a:srgbClr val="0000CC"/>
              </a:solidFill>
              <a:latin typeface="Arial Black" pitchFamily="34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dirty="0"/>
          </a:p>
        </p:txBody>
      </p:sp>
      <p:sp>
        <p:nvSpPr>
          <p:cNvPr id="45060" name="Obdélník 1">
            <a:extLst>
              <a:ext uri="{FF2B5EF4-FFF2-40B4-BE49-F238E27FC236}">
                <a16:creationId xmlns:a16="http://schemas.microsoft.com/office/drawing/2014/main" id="{85E2DBF2-6C9D-406E-A3FC-69124689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13840" y="313616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800" dirty="0">
                <a:solidFill>
                  <a:srgbClr val="333399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DĚLENÍ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113840" y="1233071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 defTabSz="449263" eaLnBrk="1" hangingPunct="1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Deskriptivní epidemiologie (Jaké je zdraví populace?)</a:t>
            </a:r>
            <a:r>
              <a:rPr lang="cs-CZ" sz="2400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342900" indent="-336550" defTabSz="449263" eaLnBrk="1" hangingPunct="1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frekvence výskytu nemoci</a:t>
            </a:r>
          </a:p>
          <a:p>
            <a:pPr marL="349250" indent="-342900" defTabSz="449263" eaLnBrk="1" hangingPunct="1">
              <a:lnSpc>
                <a:spcPct val="9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rozložení nemoci - čas, místo, podskupiny</a:t>
            </a:r>
          </a:p>
          <a:p>
            <a:pPr marL="342900" indent="-336550" defTabSz="44926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400" b="1" dirty="0">
              <a:solidFill>
                <a:srgbClr val="C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Analytická epidemiologie (Proč je takové?)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etiologie nemoci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vztah (asociace) mezi nemocí a jejími příčinami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trendy ve vývoji, ev. prognóza frekvence výskytu onemocnění</a:t>
            </a:r>
            <a:endParaRPr lang="cs-CZ" sz="2400" b="1" dirty="0">
              <a:solidFill>
                <a:srgbClr val="333399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400" b="1" dirty="0">
              <a:solidFill>
                <a:srgbClr val="C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Experimentální epidemiologie (Jak je lze zlepšit?)</a:t>
            </a:r>
          </a:p>
          <a:p>
            <a:pPr marL="349250" indent="-342900" defTabSz="449263" eaLnBrk="1" hangingPunct="1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realizace a hodnocení vhodných opatření </a:t>
            </a:r>
          </a:p>
        </p:txBody>
      </p:sp>
    </p:spTree>
    <p:extLst>
      <p:ext uri="{BB962C8B-B14F-4D97-AF65-F5344CB8AC3E}">
        <p14:creationId xmlns:p14="http://schemas.microsoft.com/office/powerpoint/2010/main" val="3549729982"/>
      </p:ext>
    </p:extLst>
  </p:cSld>
  <p:clrMapOvr>
    <a:masterClrMapping/>
  </p:clrMapOvr>
  <p:transition spd="med" advTm="14688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79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>
                <a:solidFill>
                  <a:srgbClr val="333399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rgbClr val="333399"/>
                </a:solidFill>
                <a:latin typeface="+mj-lt"/>
              </a:rPr>
              <a:t>měření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rgbClr val="333399"/>
                </a:solidFill>
                <a:latin typeface="+mj-lt"/>
              </a:rPr>
              <a:t> nemocí v populaci</a:t>
            </a:r>
            <a:endParaRPr lang="cs-CZ" sz="3700" dirty="0">
              <a:solidFill>
                <a:srgbClr val="333399"/>
              </a:solidFill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>
              <a:solidFill>
                <a:srgbClr val="333399"/>
              </a:solidFill>
            </a:endParaRPr>
          </a:p>
        </p:txBody>
      </p:sp>
      <p:sp>
        <p:nvSpPr>
          <p:cNvPr id="2" name="Obdélník 1"/>
          <p:cNvSpPr/>
          <p:nvPr/>
        </p:nvSpPr>
        <p:spPr bwMode="auto">
          <a:xfrm>
            <a:off x="4439816" y="1196753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70000"/>
            </a:pPr>
            <a:endParaRPr lang="cs-CZ" dirty="0">
              <a:solidFill>
                <a:srgbClr val="000000"/>
              </a:solidFill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0663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68156" y="268272"/>
            <a:ext cx="86734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49263" eaLnBrk="1" hangingPunct="1"/>
            <a:r>
              <a:rPr lang="cs-CZ" sz="3500" b="1" dirty="0">
                <a:solidFill>
                  <a:srgbClr val="C00000"/>
                </a:solidFill>
                <a:latin typeface="Arial Black" pitchFamily="34" charset="0"/>
                <a:ea typeface="SimSun"/>
                <a:cs typeface="Arial" charset="0"/>
              </a:rPr>
              <a:t>1. DESKRIPTIVNÍ EPIDEMIOLOGIE </a:t>
            </a:r>
            <a:r>
              <a:rPr lang="cs-CZ" sz="3500" b="1" dirty="0">
                <a:solidFill>
                  <a:srgbClr val="C00000"/>
                </a:solidFill>
                <a:latin typeface="Arial"/>
                <a:ea typeface="SimSun"/>
                <a:cs typeface="Arial" charset="0"/>
              </a:rPr>
              <a:t> 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997421" y="18448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spcBef>
                <a:spcPct val="20000"/>
              </a:spcBef>
            </a:pPr>
            <a:endParaRPr lang="cs-CZ" sz="2800" b="1" i="1" dirty="0">
              <a:solidFill>
                <a:srgbClr val="3333CC"/>
              </a:solidFill>
              <a:latin typeface="Arial"/>
              <a:ea typeface="SimSun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107" y="1411272"/>
            <a:ext cx="10524512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Zabývá se zejm. kvantifikací výskytu </a:t>
            </a:r>
            <a:r>
              <a:rPr lang="cs-CZ" sz="2400" dirty="0"/>
              <a:t>„stavů a událostí majících vztah ke zdraví“ </a:t>
            </a:r>
            <a:r>
              <a:rPr lang="cs-CZ" sz="2400" i="1" dirty="0"/>
              <a:t>(tj. nemocí, úrazů, úmrtí, rizikových či protektivních faktorů) </a:t>
            </a:r>
            <a:r>
              <a:rPr lang="cs-CZ" sz="2400" dirty="0"/>
              <a:t>v populaci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Výskyt nemocí, úmrtí a ostatních jevů je žádoucí </a:t>
            </a:r>
            <a:r>
              <a:rPr lang="cs-CZ" sz="2400" b="1" dirty="0"/>
              <a:t>porovnávat místně, časově i podle dalších kritérií </a:t>
            </a:r>
            <a:r>
              <a:rPr lang="cs-CZ" sz="2400" dirty="0"/>
              <a:t>(jako je např. věk, pohlaví, vzdělání ap.).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Proto je vždy nutno popsat, jaký jev byl sledován (</a:t>
            </a:r>
            <a:r>
              <a:rPr lang="cs-CZ" sz="2400" b="1" dirty="0"/>
              <a:t>KDO, CO</a:t>
            </a:r>
            <a:r>
              <a:rPr lang="cs-CZ" sz="2400" dirty="0"/>
              <a:t>), v jaké populaci (</a:t>
            </a:r>
            <a:r>
              <a:rPr lang="cs-CZ" sz="2400" b="1" dirty="0"/>
              <a:t>KDE</a:t>
            </a:r>
            <a:r>
              <a:rPr lang="cs-CZ" sz="2400" dirty="0"/>
              <a:t>), v jakém období (</a:t>
            </a:r>
            <a:r>
              <a:rPr lang="cs-CZ" sz="2400" b="1" dirty="0"/>
              <a:t>KDY</a:t>
            </a:r>
            <a:r>
              <a:rPr lang="cs-CZ" sz="2400" dirty="0"/>
              <a:t>) a k jakému účelu (</a:t>
            </a:r>
            <a:r>
              <a:rPr lang="cs-CZ" sz="2400" b="1" dirty="0"/>
              <a:t>PROČ</a:t>
            </a:r>
            <a:r>
              <a:rPr lang="cs-CZ" sz="24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Používají se tzv. </a:t>
            </a:r>
            <a:r>
              <a:rPr lang="cs-CZ" sz="2400" b="1" dirty="0"/>
              <a:t>ukazatele nemocnosti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Výstupem činností v rámci deskriptivní epidemiologie je </a:t>
            </a:r>
            <a:r>
              <a:rPr lang="cs-CZ" sz="2400" b="1" dirty="0"/>
              <a:t>popis epidemiologické situace</a:t>
            </a:r>
          </a:p>
          <a:p>
            <a:pPr marL="400050" lvl="1" indent="0"/>
            <a:endParaRPr lang="cs-CZ" dirty="0"/>
          </a:p>
          <a:p>
            <a:pPr marL="400050" lvl="1" indent="0"/>
            <a:endParaRPr lang="cs-CZ" dirty="0"/>
          </a:p>
          <a:p>
            <a:pPr marL="400050" lvl="1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896561" y="653008"/>
            <a:ext cx="41624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cs-CZ" sz="27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ea typeface="SimSun" pitchFamily="2" charset="-122"/>
                <a:cs typeface="Arial" panose="020B0604020202020204" pitchFamily="34" charset="0"/>
              </a:rPr>
              <a:t>EPIDEMIOLOGIE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896561" y="1696495"/>
            <a:ext cx="108033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rgbClr val="333399"/>
                </a:solidFill>
                <a:ea typeface="SimSun" pitchFamily="2" charset="-122"/>
                <a:cs typeface="Arial" charset="0"/>
              </a:rPr>
              <a:t>Stěžejní disciplína pro všechny obory zaměřené na populační zdraví</a:t>
            </a:r>
          </a:p>
          <a:p>
            <a:pPr marL="657225" lvl="1" indent="-257175" defTabSz="685800">
              <a:spcBef>
                <a:spcPct val="50000"/>
              </a:spcBef>
              <a:defRPr/>
            </a:pPr>
            <a:r>
              <a:rPr lang="cs-CZ" altLang="cs-CZ" b="1" dirty="0">
                <a:solidFill>
                  <a:srgbClr val="00B0F0"/>
                </a:solidFill>
                <a:ea typeface="SimSun" pitchFamily="2" charset="-122"/>
                <a:cs typeface="Arial" charset="0"/>
              </a:rPr>
              <a:t>pojmový aparát </a:t>
            </a:r>
            <a:r>
              <a:rPr lang="cs-CZ" altLang="cs-CZ" b="1" dirty="0">
                <a:solidFill>
                  <a:srgbClr val="333399"/>
                </a:solidFill>
                <a:ea typeface="SimSun" pitchFamily="2" charset="-122"/>
                <a:cs typeface="Arial" charset="0"/>
              </a:rPr>
              <a:t>vztahující se ke studiu populačního zdraví</a:t>
            </a:r>
          </a:p>
          <a:p>
            <a:pPr marL="657225" lvl="1" indent="-257175" defTabSz="685800">
              <a:spcBef>
                <a:spcPct val="50000"/>
              </a:spcBef>
              <a:defRPr/>
            </a:pPr>
            <a:r>
              <a:rPr lang="cs-CZ" altLang="cs-CZ" b="1" dirty="0">
                <a:solidFill>
                  <a:srgbClr val="00B0F0"/>
                </a:solidFill>
                <a:ea typeface="SimSun" pitchFamily="2" charset="-122"/>
                <a:cs typeface="Arial" charset="0"/>
              </a:rPr>
              <a:t>metody</a:t>
            </a:r>
            <a:r>
              <a:rPr lang="cs-CZ" altLang="cs-CZ" b="1" dirty="0">
                <a:solidFill>
                  <a:srgbClr val="333399"/>
                </a:solidFill>
                <a:ea typeface="SimSun" pitchFamily="2" charset="-122"/>
                <a:cs typeface="Arial" charset="0"/>
              </a:rPr>
              <a:t> studia zdraví a nemoci v populaci</a:t>
            </a:r>
          </a:p>
          <a:p>
            <a:pPr marL="657225" lvl="1" indent="-257175" defTabSz="685800">
              <a:spcBef>
                <a:spcPct val="50000"/>
              </a:spcBef>
              <a:defRPr/>
            </a:pPr>
            <a:r>
              <a:rPr lang="cs-CZ" altLang="cs-CZ" b="1" dirty="0">
                <a:solidFill>
                  <a:srgbClr val="00B0F0"/>
                </a:solidFill>
                <a:ea typeface="SimSun" pitchFamily="2" charset="-122"/>
                <a:cs typeface="Arial" charset="0"/>
              </a:rPr>
              <a:t>návrhy opatření </a:t>
            </a:r>
            <a:r>
              <a:rPr lang="cs-CZ" altLang="cs-CZ" b="1" dirty="0">
                <a:solidFill>
                  <a:srgbClr val="333399"/>
                </a:solidFill>
                <a:ea typeface="SimSun" pitchFamily="2" charset="-122"/>
                <a:cs typeface="Arial" charset="0"/>
              </a:rPr>
              <a:t>pro zlepšení populačního zdraví</a:t>
            </a:r>
          </a:p>
          <a:p>
            <a:pPr marL="257175" indent="-257175" defTabSz="685800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rgbClr val="333399"/>
                </a:solidFill>
                <a:ea typeface="SimSun" pitchFamily="2" charset="-122"/>
                <a:cs typeface="Arial" charset="0"/>
              </a:rPr>
              <a:t>Důležitá rovněž pro klinické obory (klinická EPI, EBM)</a:t>
            </a:r>
          </a:p>
          <a:p>
            <a:pPr marL="257175" indent="-257175" defTabSz="685800">
              <a:spcBef>
                <a:spcPct val="50000"/>
              </a:spcBef>
              <a:defRPr/>
            </a:pPr>
            <a:endParaRPr lang="cs-CZ" altLang="cs-CZ" sz="2800" b="1" dirty="0">
              <a:solidFill>
                <a:srgbClr val="333399"/>
              </a:solidFill>
              <a:ea typeface="SimSun" pitchFamily="2" charset="-122"/>
              <a:cs typeface="Arial" charset="0"/>
            </a:endParaRPr>
          </a:p>
          <a:p>
            <a:pPr marL="257175" indent="-257175" defTabSz="685800">
              <a:spcBef>
                <a:spcPct val="50000"/>
              </a:spcBef>
              <a:defRPr/>
            </a:pPr>
            <a:endParaRPr lang="cs-CZ" altLang="cs-CZ" sz="1800" b="1" dirty="0">
              <a:solidFill>
                <a:srgbClr val="333399"/>
              </a:solidFill>
              <a:ea typeface="SimSun" pitchFamily="2" charset="-122"/>
              <a:cs typeface="Arial" charset="0"/>
            </a:endParaRPr>
          </a:p>
          <a:p>
            <a:pPr marL="257175" indent="-257175" defTabSz="685800">
              <a:spcBef>
                <a:spcPct val="50000"/>
              </a:spcBef>
              <a:defRPr/>
            </a:pPr>
            <a:endParaRPr lang="cs-CZ" altLang="cs-CZ" sz="1800" b="1" dirty="0">
              <a:solidFill>
                <a:srgbClr val="333399"/>
              </a:solidFill>
              <a:ea typeface="SimSun" pitchFamily="2" charset="-122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06"/>
    </mc:Choice>
    <mc:Fallback xmlns="">
      <p:transition spd="slow" advTm="6810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all" dirty="0">
                <a:solidFill>
                  <a:srgbClr val="333399"/>
                </a:solidFill>
                <a:latin typeface="Arial Black" pitchFamily="34" charset="0"/>
              </a:rPr>
              <a:t>POPIS EPIDEMIOLOGICKÉ SITUACE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Východisko při hodnocení zdraví populace.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Posouzení </a:t>
            </a:r>
            <a:r>
              <a:rPr lang="cs-CZ" b="1" dirty="0"/>
              <a:t>velikosti</a:t>
            </a:r>
            <a:r>
              <a:rPr lang="cs-CZ" dirty="0"/>
              <a:t> a </a:t>
            </a:r>
            <a:r>
              <a:rPr lang="cs-CZ" b="1" dirty="0"/>
              <a:t>závažnosti</a:t>
            </a:r>
            <a:r>
              <a:rPr lang="cs-CZ" dirty="0"/>
              <a:t> zdravotních problémů.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/>
              <a:t>Srovnání</a:t>
            </a:r>
            <a:r>
              <a:rPr lang="cs-CZ" dirty="0"/>
              <a:t> i průběžné </a:t>
            </a:r>
            <a:r>
              <a:rPr lang="cs-CZ" b="1" dirty="0"/>
              <a:t>sledování zdravotní situace.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/>
              <a:t>Odhad zdravotních potřeb.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Podklad pro stanovení </a:t>
            </a:r>
            <a:r>
              <a:rPr lang="cs-CZ" b="1" dirty="0"/>
              <a:t>priorit zdravotní péče.</a:t>
            </a:r>
          </a:p>
        </p:txBody>
      </p:sp>
    </p:spTree>
    <p:extLst>
      <p:ext uri="{BB962C8B-B14F-4D97-AF65-F5344CB8AC3E}">
        <p14:creationId xmlns:p14="http://schemas.microsoft.com/office/powerpoint/2010/main" val="310245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3572" y="485801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>
                <a:solidFill>
                  <a:srgbClr val="333399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96500" y="1641866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Předmět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a jednotku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měření</a:t>
            </a:r>
          </a:p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Sledovanou (exponovanou)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populaci</a:t>
            </a:r>
          </a:p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Čas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sledování</a:t>
            </a:r>
          </a:p>
        </p:txBody>
      </p:sp>
    </p:spTree>
    <p:extLst>
      <p:ext uri="{BB962C8B-B14F-4D97-AF65-F5344CB8AC3E}">
        <p14:creationId xmlns:p14="http://schemas.microsoft.com/office/powerpoint/2010/main" val="93432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1530" y="624632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rgbClr val="333399"/>
                </a:solidFill>
              </a:rPr>
              <a:t>Určení PŘEDMĚTU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31529" y="1854687"/>
            <a:ext cx="10549643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Nejčastěji se sledují onemocnění (poruchy zdraví) a úmrtí.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Lze ale sledovat i jiné události související se zdravím - návštěvy u lékaře, PN, rizikové a protektivní faktory.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Jedinec (údaje za jednotlivé účastníky studie) x populace (agregovaná data za populační celky, ekologické studie)</a:t>
            </a:r>
          </a:p>
        </p:txBody>
      </p:sp>
    </p:spTree>
    <p:extLst>
      <p:ext uri="{BB962C8B-B14F-4D97-AF65-F5344CB8AC3E}">
        <p14:creationId xmlns:p14="http://schemas.microsoft.com/office/powerpoint/2010/main" val="797707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25237" y="33167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rgbClr val="333399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25237" y="1338795"/>
            <a:ext cx="8496944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</a:rPr>
              <a:t>OSOBA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b="1" cap="all" dirty="0">
                <a:solidFill>
                  <a:srgbClr val="C00000"/>
                </a:solidFill>
                <a:latin typeface="Arial Black"/>
              </a:rPr>
              <a:t>- nositel události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</a:pPr>
            <a:r>
              <a:rPr lang="cs-CZ" sz="2800" dirty="0">
                <a:solidFill>
                  <a:srgbClr val="000000"/>
                </a:solidFill>
              </a:rPr>
              <a:t>	 - osoby infikované HIV, léčení diabetici, zemřelí na ICHS, hospitalizovaní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</a:rPr>
              <a:t>PŘÍPAD UDÁLOSTI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jako časová epizoda (počet angín, tuberkulóz, hospitalizací)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POZOR! U jednoho člověka se v průběhu sledování může vyskytnout více případů stejné nemoci.</a:t>
            </a:r>
          </a:p>
        </p:txBody>
      </p:sp>
    </p:spTree>
    <p:extLst>
      <p:ext uri="{BB962C8B-B14F-4D97-AF65-F5344CB8AC3E}">
        <p14:creationId xmlns:p14="http://schemas.microsoft.com/office/powerpoint/2010/main" val="1828776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552" y="398925"/>
            <a:ext cx="10030795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99"/>
                </a:solidFill>
              </a:rPr>
              <a:t>Určení sledované (cílové)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552" y="1368388"/>
            <a:ext cx="10581211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Statistické </a:t>
            </a:r>
            <a:r>
              <a:rPr lang="cs-CZ" sz="2400" b="1" dirty="0"/>
              <a:t>šetření</a:t>
            </a:r>
            <a:r>
              <a:rPr lang="cs-CZ" sz="2400" dirty="0"/>
              <a:t> výskytu nemocí se provádí </a:t>
            </a:r>
            <a:r>
              <a:rPr lang="cs-CZ" sz="2400" b="1" dirty="0"/>
              <a:t>v populaci</a:t>
            </a:r>
            <a:r>
              <a:rPr lang="cs-CZ" sz="2400" dirty="0"/>
              <a:t>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4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Populace</a:t>
            </a:r>
            <a:r>
              <a:rPr lang="cs-CZ" sz="2400" dirty="0"/>
              <a:t> </a:t>
            </a:r>
            <a:r>
              <a:rPr lang="cs-CZ" sz="2400" b="1" dirty="0"/>
              <a:t>v epidemiologii</a:t>
            </a:r>
            <a:r>
              <a:rPr lang="cs-CZ" sz="2400" dirty="0"/>
              <a:t> = soubor osob, které jsou vymezeny na základě určitých znaků, např. územních, časových, etnických.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4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Populace, jejíž studium je předmětem našeho zájmu = </a:t>
            </a:r>
            <a:r>
              <a:rPr lang="cs-CZ" sz="2400" b="1" dirty="0"/>
              <a:t>cílová populace </a:t>
            </a:r>
            <a:r>
              <a:rPr lang="cs-CZ" sz="2400" dirty="0"/>
              <a:t>(</a:t>
            </a:r>
            <a:r>
              <a:rPr lang="cs-CZ" sz="2400" i="1" dirty="0" err="1"/>
              <a:t>target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307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574" y="436929"/>
            <a:ext cx="10758763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99"/>
                </a:solidFill>
              </a:rPr>
              <a:t>Určení sledované (exponované, 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21413" y="1635712"/>
            <a:ext cx="108389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FFFFFF"/>
              </a:solidFill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638" y="1440403"/>
            <a:ext cx="10758763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 rutinních statistikách je cílovou populací většinou </a:t>
            </a:r>
            <a:r>
              <a:rPr lang="cs-CZ" sz="2000" b="1" dirty="0">
                <a:solidFill>
                  <a:srgbClr val="C00000"/>
                </a:solidFill>
              </a:rPr>
              <a:t>celá populace ČR </a:t>
            </a:r>
            <a:r>
              <a:rPr lang="cs-CZ" sz="2000" dirty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 epidem. studiích, ve kterých si sami sbíráme data, je možná </a:t>
            </a:r>
            <a:r>
              <a:rPr lang="cs-CZ" sz="2000" b="1" dirty="0">
                <a:solidFill>
                  <a:srgbClr val="C00000"/>
                </a:solidFill>
              </a:rPr>
              <a:t>přesnější specifikace cílové populace </a:t>
            </a:r>
            <a:r>
              <a:rPr lang="cs-CZ" sz="2000" dirty="0"/>
              <a:t>(místní, časová, věcná) – např. soubor lidí vykonávající určitou profesi.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Vymezení populace se odvíjí </a:t>
            </a:r>
            <a:r>
              <a:rPr lang="cs-CZ" sz="2000" b="1" dirty="0">
                <a:solidFill>
                  <a:srgbClr val="C00000"/>
                </a:solidFill>
              </a:rPr>
              <a:t>od cílů studie </a:t>
            </a:r>
            <a:r>
              <a:rPr lang="cs-CZ" sz="2000" dirty="0">
                <a:solidFill>
                  <a:schemeClr val="tx1"/>
                </a:solidFill>
              </a:rPr>
              <a:t>(jde zejm. o to, aby se sledovaná nemoc či rizikový faktor vyskytoval v populaci v takové míře, abychom mohli výsledky statisticky zpracovávat).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b="1" dirty="0">
                <a:solidFill>
                  <a:srgbClr val="C00000"/>
                </a:solidFill>
              </a:rPr>
              <a:t>Vyčerpávající a výběrová šetření </a:t>
            </a:r>
            <a:r>
              <a:rPr lang="cs-CZ" sz="2000" dirty="0"/>
              <a:t>– většinou nemůžeme kvůli velkému rozsahu zkoumat celou cílovou populaci. Zkoumání pak provádíme na reprezentativním výběru z cílové populace a výsledky metodami induktivní statistiky zobecňujeme na cílovou populaci. Závěry činěné o cílové populaci mají pak vždy pravděpodobnostní charakter (pracujeme vždy s určitým rizikem chyby).</a:t>
            </a:r>
            <a:endParaRPr lang="cs-CZ" sz="2000" dirty="0">
              <a:solidFill>
                <a:srgbClr val="0000CC"/>
              </a:solidFill>
            </a:endParaRP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08226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0131" y="191661"/>
            <a:ext cx="8568952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99"/>
                </a:solidFill>
              </a:rPr>
              <a:t>Určení sledované populace</a:t>
            </a:r>
            <a:br>
              <a:rPr lang="cs-CZ" sz="3200" b="1" cap="all" dirty="0">
                <a:solidFill>
                  <a:srgbClr val="333399"/>
                </a:solidFill>
              </a:rPr>
            </a:br>
            <a:endParaRPr lang="cs-CZ" sz="3200" b="1" cap="all" dirty="0">
              <a:solidFill>
                <a:srgbClr val="333399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80" y="869580"/>
            <a:ext cx="10778490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>
                <a:solidFill>
                  <a:srgbClr val="333399"/>
                </a:solidFill>
              </a:rPr>
              <a:t>Exponovaná (</a:t>
            </a:r>
            <a:r>
              <a:rPr lang="cs-CZ" sz="2400" b="1" i="1" dirty="0">
                <a:solidFill>
                  <a:srgbClr val="333399"/>
                </a:solidFill>
              </a:rPr>
              <a:t>sledovaná</a:t>
            </a:r>
            <a:r>
              <a:rPr lang="cs-CZ" sz="2400" b="1" dirty="0">
                <a:solidFill>
                  <a:srgbClr val="333399"/>
                </a:solidFill>
              </a:rPr>
              <a:t>) </a:t>
            </a:r>
            <a:r>
              <a:rPr lang="cs-CZ" sz="2400" dirty="0"/>
              <a:t>populace, je vystavená našemu pozorování.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Populace vystavena vlivu určitých faktorů nebo agens je také označovaná jako </a:t>
            </a:r>
            <a:r>
              <a:rPr lang="cs-CZ" sz="2400" b="1" dirty="0">
                <a:solidFill>
                  <a:srgbClr val="333399"/>
                </a:solidFill>
              </a:rPr>
              <a:t>exponovaná populace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i="1" dirty="0" err="1"/>
              <a:t>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dirty="0"/>
              <a:t>- např. 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Protějškem populace exponované je </a:t>
            </a:r>
            <a:r>
              <a:rPr lang="cs-CZ" sz="2400" b="1" dirty="0">
                <a:solidFill>
                  <a:srgbClr val="333399"/>
                </a:solidFill>
              </a:rPr>
              <a:t>populace neexponovaná </a:t>
            </a:r>
            <a:r>
              <a:rPr lang="cs-CZ" sz="2400" dirty="0"/>
              <a:t>(</a:t>
            </a:r>
            <a:r>
              <a:rPr lang="cs-CZ" sz="2400" i="1" dirty="0" err="1"/>
              <a:t>unexposed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 </a:t>
            </a:r>
            <a:r>
              <a:rPr lang="cs-CZ" sz="2400" dirty="0"/>
              <a:t>- nekuřáci).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Populaci, jejíž jedinci jsou ohroženi vznikem onemocnění, nazýváme </a:t>
            </a:r>
            <a:r>
              <a:rPr lang="cs-CZ" sz="2400" b="1" dirty="0">
                <a:solidFill>
                  <a:srgbClr val="333399"/>
                </a:solidFill>
              </a:rPr>
              <a:t>populací v riziku </a:t>
            </a:r>
            <a:r>
              <a:rPr lang="cs-CZ" sz="2400" dirty="0"/>
              <a:t>(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i="1" dirty="0" err="1"/>
              <a:t>at</a:t>
            </a:r>
            <a:r>
              <a:rPr lang="cs-CZ" sz="2400" i="1" dirty="0"/>
              <a:t> risk</a:t>
            </a:r>
            <a:r>
              <a:rPr lang="cs-CZ" sz="2400" dirty="0"/>
              <a:t>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>
                <a:solidFill>
                  <a:srgbClr val="333399"/>
                </a:solidFill>
              </a:rPr>
              <a:t>Otevřená populace </a:t>
            </a:r>
            <a:r>
              <a:rPr lang="cs-CZ" sz="2400" dirty="0"/>
              <a:t>(</a:t>
            </a:r>
            <a:r>
              <a:rPr lang="cs-CZ" sz="2400" i="1" dirty="0"/>
              <a:t>open </a:t>
            </a:r>
            <a:r>
              <a:rPr lang="cs-CZ" sz="2400" i="1" dirty="0" err="1"/>
              <a:t>population</a:t>
            </a:r>
            <a:r>
              <a:rPr lang="cs-CZ" sz="2400" dirty="0"/>
              <a:t>) = populace, která jedince přijímá a ztrácí (narození, úmrtí, migrace).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>
                <a:solidFill>
                  <a:srgbClr val="333399"/>
                </a:solidFill>
              </a:rPr>
              <a:t>Uzavřená populace </a:t>
            </a:r>
            <a:r>
              <a:rPr lang="cs-CZ" sz="2400" dirty="0"/>
              <a:t>(</a:t>
            </a:r>
            <a:r>
              <a:rPr lang="cs-CZ" sz="2400" dirty="0" err="1"/>
              <a:t>closed</a:t>
            </a:r>
            <a:r>
              <a:rPr lang="cs-CZ" sz="2400" dirty="0"/>
              <a:t> </a:t>
            </a:r>
            <a:r>
              <a:rPr lang="cs-CZ" sz="2400" dirty="0" err="1"/>
              <a:t>population</a:t>
            </a:r>
            <a:r>
              <a:rPr lang="cs-CZ" sz="2400" dirty="0"/>
              <a:t>) = populace, která své členy pouze ztrácí.</a:t>
            </a: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735413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89246" y="457201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>
                <a:solidFill>
                  <a:srgbClr val="333399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89246" y="1715611"/>
            <a:ext cx="104652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Musíme vždy přesně vymezit časový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okamžik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nebo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interval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,</a:t>
            </a:r>
            <a:r>
              <a:rPr lang="cs-CZ" sz="32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ve kterém měříme výskyt nemocí v populaci.</a:t>
            </a:r>
          </a:p>
        </p:txBody>
      </p:sp>
    </p:spTree>
    <p:extLst>
      <p:ext uri="{BB962C8B-B14F-4D97-AF65-F5344CB8AC3E}">
        <p14:creationId xmlns:p14="http://schemas.microsoft.com/office/powerpoint/2010/main" val="396369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620688"/>
            <a:ext cx="10729192" cy="72008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rgbClr val="333399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55440" y="1325935"/>
            <a:ext cx="96490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Průměrná doba trvání nemoci (t)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 (I)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Prevalence (P)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112712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(Incidence úmrtí = úmrtnost, prevalence kouření, prevalence neuropatické bolesti)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764704"/>
            <a:ext cx="9937104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rgbClr val="333399"/>
                </a:solidFill>
              </a:rPr>
              <a:t>Průměrná doba trvání nemoci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83432" y="2060848"/>
            <a:ext cx="972108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celkový počet prostonaných dnů vydělíme počtem případů nemoci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D32F8B-9F5A-4938-B3CC-CAEDB4C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225" y="579438"/>
            <a:ext cx="85344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CEE96047-2E36-437F-B931-30868532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976438"/>
            <a:ext cx="8970963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  z „EPI – DEMOS“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hromadná přenosná onemocnění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příčiny vzniku a zákonitosti šíření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nástup chronických a vývojových nemocí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69259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360364"/>
            <a:ext cx="84597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20688"/>
            <a:ext cx="8652502" cy="57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1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1464" y="620688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81039" y="1844824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Absolutní incidence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Relativní incidence  </a:t>
            </a:r>
          </a:p>
          <a:p>
            <a:pPr marL="104775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44625"/>
            <a:ext cx="7200800" cy="65206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 bwMode="auto">
          <a:xfrm>
            <a:off x="2855640" y="0"/>
            <a:ext cx="1656184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9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9456" y="538749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99456" y="1681749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Absolutní incidence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Relativní incidence  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  <a:p>
            <a:pPr marL="104775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Typy relativní incidence: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risk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rate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odds</a:t>
            </a:r>
          </a:p>
        </p:txBody>
      </p:sp>
    </p:spTree>
    <p:extLst>
      <p:ext uri="{BB962C8B-B14F-4D97-AF65-F5344CB8AC3E}">
        <p14:creationId xmlns:p14="http://schemas.microsoft.com/office/powerpoint/2010/main" val="2483897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4973" y="402883"/>
            <a:ext cx="10962053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risk </a:t>
            </a:r>
            <a:r>
              <a:rPr lang="cs-CZ" sz="1600" cap="all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cs-CZ" sz="1600" i="1" dirty="0" err="1">
                <a:solidFill>
                  <a:schemeClr val="accent2"/>
                </a:solidFill>
                <a:latin typeface="+mn-lt"/>
              </a:rPr>
              <a:t>cumulative</a:t>
            </a:r>
            <a:r>
              <a:rPr lang="cs-CZ" sz="1600" i="1" dirty="0">
                <a:solidFill>
                  <a:schemeClr val="accent2"/>
                </a:solidFill>
                <a:latin typeface="+mn-lt"/>
              </a:rPr>
              <a:t> incidence </a:t>
            </a:r>
            <a:r>
              <a:rPr lang="cs-CZ" sz="1600" i="1" dirty="0" err="1">
                <a:solidFill>
                  <a:schemeClr val="accent2"/>
                </a:solidFill>
                <a:latin typeface="+mn-lt"/>
              </a:rPr>
              <a:t>rate</a:t>
            </a:r>
            <a:r>
              <a:rPr lang="cs-CZ" sz="1600" i="1" dirty="0">
                <a:solidFill>
                  <a:schemeClr val="accent2"/>
                </a:solidFill>
                <a:latin typeface="+mn-lt"/>
              </a:rPr>
              <a:t>, incidence </a:t>
            </a:r>
            <a:r>
              <a:rPr lang="cs-CZ" sz="1600" i="1" dirty="0" err="1">
                <a:solidFill>
                  <a:schemeClr val="accent2"/>
                </a:solidFill>
                <a:latin typeface="+mn-lt"/>
              </a:rPr>
              <a:t>proportion</a:t>
            </a:r>
            <a:r>
              <a:rPr lang="cs-CZ" sz="1600" i="1" cap="all" dirty="0">
                <a:solidFill>
                  <a:schemeClr val="accent2"/>
                </a:solidFill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2"/>
              <p:cNvSpPr txBox="1">
                <a:spLocks noChangeArrowheads="1"/>
              </p:cNvSpPr>
              <p:nvPr/>
            </p:nvSpPr>
            <p:spPr bwMode="auto">
              <a:xfrm>
                <a:off x="514915" y="1473054"/>
                <a:ext cx="10369152" cy="5759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91440"/>
              <a:lstStyle>
                <a:lvl1pPr marL="427038" indent="-322263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1pPr>
                <a:lvl2pPr marL="1173163" indent="-603250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2pPr>
                <a:lvl3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3pPr>
                <a:lvl4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4pPr>
                <a:lvl5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marL="427038" marR="0" lvl="0" indent="-322263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Do studie bylo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vybráno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5000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mužů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kteří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netrpěli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 ICHS.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Pravidelně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kontrolováni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v 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průběhu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5 let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longitudinální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studie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). Po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5 </a:t>
                </a:r>
                <a:r>
                  <a:rPr kumimoji="0" lang="en-US" sz="2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letech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ICHS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tj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nová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onemocnění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diagnostikována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celkem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u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250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sledovaných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mužů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.</a:t>
                </a:r>
              </a:p>
              <a:p>
                <a:pPr marL="427038" marR="0" lvl="0" indent="-322263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Incidence risk 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(</a:t>
                </a:r>
                <a:r>
                  <a:rPr kumimoji="0" lang="cs-CZ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cumulative</a:t>
                </a:r>
                <a:r>
                  <a:rPr kumimoji="0" lang="cs-CZ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incidence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vypočítá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tak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že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:</a:t>
                </a:r>
              </a:p>
              <a:p>
                <a:pPr marL="850900" marR="0" lvl="1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Times New Roman" pitchFamily="18" charset="0"/>
                  <a:buNone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počet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nových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onemocnění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(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dělíme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počtem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sledovaných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osob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které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byly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počátku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intervalu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  <a:ea typeface="SimSun" pitchFamily="2" charset="-122"/>
                    <a:cs typeface="Arial" charset="0"/>
                  </a:rPr>
                  <a:t>bez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  <a:ea typeface="SimSun" pitchFamily="2" charset="-122"/>
                    <a:cs typeface="Arial" charset="0"/>
                  </a:rPr>
                  <a:t>nemoci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(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  <a:cs typeface="Arial" charset="0"/>
                </a:endParaRPr>
              </a:p>
              <a:p>
                <a:pPr marL="1173163" marR="0" lvl="1" indent="-60325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Tx/>
                  <a:buSzPct val="100000"/>
                  <a:buFont typeface="Times New Roman" pitchFamily="18" charset="0"/>
                  <a:buNone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risk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(pro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dané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časové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období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=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cs-CZ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kumimoji="0" lang="cs-CZ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∗10</m:t>
                    </m:r>
                    <m:r>
                      <a:rPr kumimoji="0" lang="cs-CZ" sz="28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15" y="1473054"/>
                <a:ext cx="10369152" cy="5759450"/>
              </a:xfrm>
              <a:prstGeom prst="rect">
                <a:avLst/>
              </a:prstGeom>
              <a:blipFill>
                <a:blip r:embed="rId3"/>
                <a:stretch>
                  <a:fillRect r="-7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7408" y="980728"/>
            <a:ext cx="1076821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1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1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 risk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= 250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5000 = 0,05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Arial" pitchFamily="34" charset="0"/>
              <a:buChar char="•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výsledek násobíme 10</a:t>
            </a: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k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např. 100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Interpretace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: 	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+mj-lt"/>
              <a:buAutoNum type="alphaLcParenR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riziko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onemocnění  ICHS je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případů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100 osob a 5 let.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+mj-lt"/>
              <a:buAutoNum type="alphaLcParenR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5-leté riziko onemocnění ICHS je 5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%.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7408" y="54868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33364" y="1700808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jedince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že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roste s délkou 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Max. hodnota = 1 (1 nemoc na 1 osobu)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elze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použít pro opakující 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nemoci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92D05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55440" y="69269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>
                <a:solidFill>
                  <a:srgbClr val="3608B8"/>
                </a:solidFill>
              </a:rPr>
              <a:t>(starší </a:t>
            </a:r>
            <a:r>
              <a:rPr lang="cs-CZ" sz="2800" b="1" dirty="0">
                <a:solidFill>
                  <a:srgbClr val="3608B8"/>
                </a:solidFill>
              </a:rPr>
              <a:t>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ukončení účasti ve studii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1. Jaké je riziko diabetu v prvních 5 letech?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cs typeface="Arial" charset="0"/>
              </a:rPr>
              <a:t>30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případů na 100 žen a 5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2. Jaké je riziko diabetu v celém 10-letém období?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60 případů na 100 žen a 10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1728" y="-5030"/>
            <a:ext cx="9180537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5520" y="1089467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Vypočítejte incidenci risk.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DC5EF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 = 3,6 %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C5E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83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3046280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597822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4618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4048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150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4618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5703750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5703750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6816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3597822" y="2558052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45587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         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3386222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89942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192345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776161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89066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89065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158302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2174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00376" y="260351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31951" y="5734050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1B06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56139" y="6207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kardiovaskulární nemoci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006726" y="4348164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006726" y="3538539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006726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006726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006726" y="1101725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006726" y="293689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006726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006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955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2955925" y="4348164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955925" y="3538539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955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955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955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55925" y="293689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006726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V="1">
            <a:off x="3006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30781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1480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V="1">
            <a:off x="3219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3289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33607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V="1">
            <a:off x="3432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3502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V="1">
            <a:off x="3573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V="1">
            <a:off x="36433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3714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V="1">
            <a:off x="37861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V="1">
            <a:off x="38560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V="1">
            <a:off x="3916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flipV="1">
            <a:off x="3987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V="1">
            <a:off x="4057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41290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4200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4270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 flipV="1">
            <a:off x="43418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flipV="1">
            <a:off x="44116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4483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 flipV="1">
            <a:off x="45545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flipV="1">
            <a:off x="46243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 flipV="1">
            <a:off x="4695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V="1">
            <a:off x="4765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 flipV="1">
            <a:off x="48371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 flipV="1">
            <a:off x="49069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3" name="Line 49"/>
          <p:cNvSpPr>
            <a:spLocks noChangeShapeType="1"/>
          </p:cNvSpPr>
          <p:nvPr/>
        </p:nvSpPr>
        <p:spPr bwMode="auto">
          <a:xfrm flipV="1">
            <a:off x="4978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4" name="Line 50"/>
          <p:cNvSpPr>
            <a:spLocks noChangeShapeType="1"/>
          </p:cNvSpPr>
          <p:nvPr/>
        </p:nvSpPr>
        <p:spPr bwMode="auto">
          <a:xfrm flipV="1">
            <a:off x="50498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 flipV="1">
            <a:off x="51196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 flipV="1">
            <a:off x="5191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 flipV="1">
            <a:off x="5260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flipV="1">
            <a:off x="53324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V="1">
            <a:off x="5403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 flipV="1">
            <a:off x="5473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 flipV="1">
            <a:off x="55451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2" name="Line 58"/>
          <p:cNvSpPr>
            <a:spLocks noChangeShapeType="1"/>
          </p:cNvSpPr>
          <p:nvPr/>
        </p:nvSpPr>
        <p:spPr bwMode="auto">
          <a:xfrm flipV="1">
            <a:off x="5605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 flipV="1">
            <a:off x="5676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4" name="Line 60"/>
          <p:cNvSpPr>
            <a:spLocks noChangeShapeType="1"/>
          </p:cNvSpPr>
          <p:nvPr/>
        </p:nvSpPr>
        <p:spPr bwMode="auto">
          <a:xfrm flipV="1">
            <a:off x="5746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5" name="Line 61"/>
          <p:cNvSpPr>
            <a:spLocks noChangeShapeType="1"/>
          </p:cNvSpPr>
          <p:nvPr/>
        </p:nvSpPr>
        <p:spPr bwMode="auto">
          <a:xfrm flipV="1">
            <a:off x="58181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 flipV="1">
            <a:off x="58880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7" name="Line 63"/>
          <p:cNvSpPr>
            <a:spLocks noChangeShapeType="1"/>
          </p:cNvSpPr>
          <p:nvPr/>
        </p:nvSpPr>
        <p:spPr bwMode="auto">
          <a:xfrm flipV="1">
            <a:off x="5959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8" name="Line 64"/>
          <p:cNvSpPr>
            <a:spLocks noChangeShapeType="1"/>
          </p:cNvSpPr>
          <p:nvPr/>
        </p:nvSpPr>
        <p:spPr bwMode="auto">
          <a:xfrm flipV="1">
            <a:off x="6029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9" name="Line 65"/>
          <p:cNvSpPr>
            <a:spLocks noChangeShapeType="1"/>
          </p:cNvSpPr>
          <p:nvPr/>
        </p:nvSpPr>
        <p:spPr bwMode="auto">
          <a:xfrm flipV="1">
            <a:off x="61007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 flipV="1">
            <a:off x="6172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 flipV="1">
            <a:off x="6242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2" name="Line 68"/>
          <p:cNvSpPr>
            <a:spLocks noChangeShapeType="1"/>
          </p:cNvSpPr>
          <p:nvPr/>
        </p:nvSpPr>
        <p:spPr bwMode="auto">
          <a:xfrm flipV="1">
            <a:off x="63134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3" name="Line 69"/>
          <p:cNvSpPr>
            <a:spLocks noChangeShapeType="1"/>
          </p:cNvSpPr>
          <p:nvPr/>
        </p:nvSpPr>
        <p:spPr bwMode="auto">
          <a:xfrm flipV="1">
            <a:off x="63833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4" name="Line 70"/>
          <p:cNvSpPr>
            <a:spLocks noChangeShapeType="1"/>
          </p:cNvSpPr>
          <p:nvPr/>
        </p:nvSpPr>
        <p:spPr bwMode="auto">
          <a:xfrm flipV="1">
            <a:off x="6454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 flipV="1">
            <a:off x="6524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 flipV="1">
            <a:off x="65960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 flipV="1">
            <a:off x="6667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 flipV="1">
            <a:off x="6737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9" name="Line 75"/>
          <p:cNvSpPr>
            <a:spLocks noChangeShapeType="1"/>
          </p:cNvSpPr>
          <p:nvPr/>
        </p:nvSpPr>
        <p:spPr bwMode="auto">
          <a:xfrm flipV="1">
            <a:off x="68087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 flipV="1">
            <a:off x="68786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 flipV="1">
            <a:off x="6950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2" name="Line 78"/>
          <p:cNvSpPr>
            <a:spLocks noChangeShapeType="1"/>
          </p:cNvSpPr>
          <p:nvPr/>
        </p:nvSpPr>
        <p:spPr bwMode="auto">
          <a:xfrm flipV="1">
            <a:off x="70215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3" name="Line 79"/>
          <p:cNvSpPr>
            <a:spLocks noChangeShapeType="1"/>
          </p:cNvSpPr>
          <p:nvPr/>
        </p:nvSpPr>
        <p:spPr bwMode="auto">
          <a:xfrm flipV="1">
            <a:off x="7091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4" name="Line 80"/>
          <p:cNvSpPr>
            <a:spLocks noChangeShapeType="1"/>
          </p:cNvSpPr>
          <p:nvPr/>
        </p:nvSpPr>
        <p:spPr bwMode="auto">
          <a:xfrm flipV="1">
            <a:off x="7162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 flipV="1">
            <a:off x="7232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6" name="Line 82"/>
          <p:cNvSpPr>
            <a:spLocks noChangeShapeType="1"/>
          </p:cNvSpPr>
          <p:nvPr/>
        </p:nvSpPr>
        <p:spPr bwMode="auto">
          <a:xfrm flipV="1">
            <a:off x="72945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7" name="Line 83"/>
          <p:cNvSpPr>
            <a:spLocks noChangeShapeType="1"/>
          </p:cNvSpPr>
          <p:nvPr/>
        </p:nvSpPr>
        <p:spPr bwMode="auto">
          <a:xfrm flipV="1">
            <a:off x="73644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8" name="Line 84"/>
          <p:cNvSpPr>
            <a:spLocks noChangeShapeType="1"/>
          </p:cNvSpPr>
          <p:nvPr/>
        </p:nvSpPr>
        <p:spPr bwMode="auto">
          <a:xfrm flipV="1">
            <a:off x="7435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9" name="Line 85"/>
          <p:cNvSpPr>
            <a:spLocks noChangeShapeType="1"/>
          </p:cNvSpPr>
          <p:nvPr/>
        </p:nvSpPr>
        <p:spPr bwMode="auto">
          <a:xfrm flipV="1">
            <a:off x="7505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0" name="Line 86"/>
          <p:cNvSpPr>
            <a:spLocks noChangeShapeType="1"/>
          </p:cNvSpPr>
          <p:nvPr/>
        </p:nvSpPr>
        <p:spPr bwMode="auto">
          <a:xfrm flipV="1">
            <a:off x="75771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 flipV="1">
            <a:off x="76469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 flipV="1">
            <a:off x="7718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 flipV="1">
            <a:off x="77898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 flipV="1">
            <a:off x="78597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 flipV="1">
            <a:off x="7931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 flipV="1">
            <a:off x="8001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 flipV="1">
            <a:off x="80724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8" name="Line 94"/>
          <p:cNvSpPr>
            <a:spLocks noChangeShapeType="1"/>
          </p:cNvSpPr>
          <p:nvPr/>
        </p:nvSpPr>
        <p:spPr bwMode="auto">
          <a:xfrm flipV="1">
            <a:off x="8143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 flipV="1">
            <a:off x="8213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 flipV="1">
            <a:off x="82851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83550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 flipV="1">
            <a:off x="8426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3" name="Line 99"/>
          <p:cNvSpPr>
            <a:spLocks noChangeShapeType="1"/>
          </p:cNvSpPr>
          <p:nvPr/>
        </p:nvSpPr>
        <p:spPr bwMode="auto">
          <a:xfrm flipV="1">
            <a:off x="8496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4" name="Line 100"/>
          <p:cNvSpPr>
            <a:spLocks noChangeShapeType="1"/>
          </p:cNvSpPr>
          <p:nvPr/>
        </p:nvSpPr>
        <p:spPr bwMode="auto">
          <a:xfrm flipV="1">
            <a:off x="85677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 flipV="1">
            <a:off x="8639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 flipV="1">
            <a:off x="8709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 flipV="1">
            <a:off x="8780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8" name="Line 104"/>
          <p:cNvSpPr>
            <a:spLocks noChangeShapeType="1"/>
          </p:cNvSpPr>
          <p:nvPr/>
        </p:nvSpPr>
        <p:spPr bwMode="auto">
          <a:xfrm flipV="1">
            <a:off x="88503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 flipV="1">
            <a:off x="8921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 flipV="1">
            <a:off x="8982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 flipV="1">
            <a:off x="90535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 flipV="1">
            <a:off x="9123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 flipV="1">
            <a:off x="9194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 flipV="1">
            <a:off x="9264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5" name="Line 111"/>
          <p:cNvSpPr>
            <a:spLocks noChangeShapeType="1"/>
          </p:cNvSpPr>
          <p:nvPr/>
        </p:nvSpPr>
        <p:spPr bwMode="auto">
          <a:xfrm flipV="1">
            <a:off x="93360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 flipV="1">
            <a:off x="9407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9477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 flipV="1">
            <a:off x="95488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 flipV="1">
            <a:off x="96186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 flipV="1">
            <a:off x="9690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 flipV="1">
            <a:off x="97615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2" name="Freeform 118"/>
          <p:cNvSpPr>
            <a:spLocks/>
          </p:cNvSpPr>
          <p:nvPr/>
        </p:nvSpPr>
        <p:spPr bwMode="auto">
          <a:xfrm>
            <a:off x="3673476" y="3144838"/>
            <a:ext cx="6056313" cy="1992312"/>
          </a:xfrm>
          <a:custGeom>
            <a:avLst/>
            <a:gdLst>
              <a:gd name="T0" fmla="*/ 2147483646 w 599"/>
              <a:gd name="T1" fmla="*/ 2147483646 h 197"/>
              <a:gd name="T2" fmla="*/ 2147483646 w 599"/>
              <a:gd name="T3" fmla="*/ 2147483646 h 197"/>
              <a:gd name="T4" fmla="*/ 2147483646 w 599"/>
              <a:gd name="T5" fmla="*/ 2147483646 h 197"/>
              <a:gd name="T6" fmla="*/ 2147483646 w 599"/>
              <a:gd name="T7" fmla="*/ 2147483646 h 197"/>
              <a:gd name="T8" fmla="*/ 2147483646 w 599"/>
              <a:gd name="T9" fmla="*/ 2147483646 h 197"/>
              <a:gd name="T10" fmla="*/ 2147483646 w 599"/>
              <a:gd name="T11" fmla="*/ 2147483646 h 197"/>
              <a:gd name="T12" fmla="*/ 2147483646 w 599"/>
              <a:gd name="T13" fmla="*/ 2147483646 h 197"/>
              <a:gd name="T14" fmla="*/ 2147483646 w 599"/>
              <a:gd name="T15" fmla="*/ 2147483646 h 197"/>
              <a:gd name="T16" fmla="*/ 2147483646 w 599"/>
              <a:gd name="T17" fmla="*/ 2147483646 h 197"/>
              <a:gd name="T18" fmla="*/ 2147483646 w 599"/>
              <a:gd name="T19" fmla="*/ 2147483646 h 197"/>
              <a:gd name="T20" fmla="*/ 2147483646 w 599"/>
              <a:gd name="T21" fmla="*/ 2147483646 h 197"/>
              <a:gd name="T22" fmla="*/ 2147483646 w 599"/>
              <a:gd name="T23" fmla="*/ 2147483646 h 197"/>
              <a:gd name="T24" fmla="*/ 2147483646 w 599"/>
              <a:gd name="T25" fmla="*/ 2147483646 h 197"/>
              <a:gd name="T26" fmla="*/ 2147483646 w 599"/>
              <a:gd name="T27" fmla="*/ 2147483646 h 197"/>
              <a:gd name="T28" fmla="*/ 2147483646 w 599"/>
              <a:gd name="T29" fmla="*/ 2147483646 h 197"/>
              <a:gd name="T30" fmla="*/ 2147483646 w 599"/>
              <a:gd name="T31" fmla="*/ 2147483646 h 197"/>
              <a:gd name="T32" fmla="*/ 2147483646 w 599"/>
              <a:gd name="T33" fmla="*/ 2147483646 h 197"/>
              <a:gd name="T34" fmla="*/ 2147483646 w 599"/>
              <a:gd name="T35" fmla="*/ 2147483646 h 197"/>
              <a:gd name="T36" fmla="*/ 2147483646 w 599"/>
              <a:gd name="T37" fmla="*/ 2147483646 h 197"/>
              <a:gd name="T38" fmla="*/ 2147483646 w 599"/>
              <a:gd name="T39" fmla="*/ 2147483646 h 197"/>
              <a:gd name="T40" fmla="*/ 2147483646 w 599"/>
              <a:gd name="T41" fmla="*/ 2147483646 h 197"/>
              <a:gd name="T42" fmla="*/ 2147483646 w 599"/>
              <a:gd name="T43" fmla="*/ 2147483646 h 197"/>
              <a:gd name="T44" fmla="*/ 2147483646 w 599"/>
              <a:gd name="T45" fmla="*/ 2147483646 h 197"/>
              <a:gd name="T46" fmla="*/ 2147483646 w 599"/>
              <a:gd name="T47" fmla="*/ 2147483646 h 197"/>
              <a:gd name="T48" fmla="*/ 2147483646 w 599"/>
              <a:gd name="T49" fmla="*/ 2147483646 h 197"/>
              <a:gd name="T50" fmla="*/ 2147483646 w 599"/>
              <a:gd name="T51" fmla="*/ 2147483646 h 197"/>
              <a:gd name="T52" fmla="*/ 2147483646 w 599"/>
              <a:gd name="T53" fmla="*/ 2147483646 h 197"/>
              <a:gd name="T54" fmla="*/ 2147483646 w 599"/>
              <a:gd name="T55" fmla="*/ 2147483646 h 197"/>
              <a:gd name="T56" fmla="*/ 2147483646 w 599"/>
              <a:gd name="T57" fmla="*/ 2147483646 h 197"/>
              <a:gd name="T58" fmla="*/ 2147483646 w 599"/>
              <a:gd name="T59" fmla="*/ 2147483646 h 197"/>
              <a:gd name="T60" fmla="*/ 2147483646 w 599"/>
              <a:gd name="T61" fmla="*/ 2147483646 h 197"/>
              <a:gd name="T62" fmla="*/ 2147483646 w 599"/>
              <a:gd name="T63" fmla="*/ 2147483646 h 197"/>
              <a:gd name="T64" fmla="*/ 2147483646 w 599"/>
              <a:gd name="T65" fmla="*/ 2147483646 h 197"/>
              <a:gd name="T66" fmla="*/ 2147483646 w 599"/>
              <a:gd name="T67" fmla="*/ 2147483646 h 197"/>
              <a:gd name="T68" fmla="*/ 2147483646 w 599"/>
              <a:gd name="T69" fmla="*/ 2147483646 h 197"/>
              <a:gd name="T70" fmla="*/ 2147483646 w 599"/>
              <a:gd name="T71" fmla="*/ 2147483646 h 197"/>
              <a:gd name="T72" fmla="*/ 2147483646 w 599"/>
              <a:gd name="T73" fmla="*/ 2147483646 h 197"/>
              <a:gd name="T74" fmla="*/ 2147483646 w 599"/>
              <a:gd name="T75" fmla="*/ 2147483646 h 197"/>
              <a:gd name="T76" fmla="*/ 2147483646 w 599"/>
              <a:gd name="T77" fmla="*/ 2147483646 h 197"/>
              <a:gd name="T78" fmla="*/ 2147483646 w 599"/>
              <a:gd name="T79" fmla="*/ 2147483646 h 197"/>
              <a:gd name="T80" fmla="*/ 2147483646 w 599"/>
              <a:gd name="T81" fmla="*/ 2147483646 h 197"/>
              <a:gd name="T82" fmla="*/ 2147483646 w 599"/>
              <a:gd name="T83" fmla="*/ 2147483646 h 197"/>
              <a:gd name="T84" fmla="*/ 2147483646 w 599"/>
              <a:gd name="T85" fmla="*/ 2147483646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3" name="Freeform 119"/>
          <p:cNvSpPr>
            <a:spLocks/>
          </p:cNvSpPr>
          <p:nvPr/>
        </p:nvSpPr>
        <p:spPr bwMode="auto">
          <a:xfrm>
            <a:off x="3673476" y="3660775"/>
            <a:ext cx="6056313" cy="1485900"/>
          </a:xfrm>
          <a:custGeom>
            <a:avLst/>
            <a:gdLst>
              <a:gd name="T0" fmla="*/ 2147483646 w 599"/>
              <a:gd name="T1" fmla="*/ 2147483646 h 147"/>
              <a:gd name="T2" fmla="*/ 2147483646 w 599"/>
              <a:gd name="T3" fmla="*/ 2147483646 h 147"/>
              <a:gd name="T4" fmla="*/ 2147483646 w 599"/>
              <a:gd name="T5" fmla="*/ 2147483646 h 147"/>
              <a:gd name="T6" fmla="*/ 2147483646 w 599"/>
              <a:gd name="T7" fmla="*/ 2147483646 h 147"/>
              <a:gd name="T8" fmla="*/ 2147483646 w 599"/>
              <a:gd name="T9" fmla="*/ 2147483646 h 147"/>
              <a:gd name="T10" fmla="*/ 2147483646 w 599"/>
              <a:gd name="T11" fmla="*/ 2147483646 h 147"/>
              <a:gd name="T12" fmla="*/ 2147483646 w 599"/>
              <a:gd name="T13" fmla="*/ 2147483646 h 147"/>
              <a:gd name="T14" fmla="*/ 2147483646 w 599"/>
              <a:gd name="T15" fmla="*/ 2147483646 h 147"/>
              <a:gd name="T16" fmla="*/ 2147483646 w 599"/>
              <a:gd name="T17" fmla="*/ 2147483646 h 147"/>
              <a:gd name="T18" fmla="*/ 2147483646 w 599"/>
              <a:gd name="T19" fmla="*/ 2147483646 h 147"/>
              <a:gd name="T20" fmla="*/ 2147483646 w 599"/>
              <a:gd name="T21" fmla="*/ 2147483646 h 147"/>
              <a:gd name="T22" fmla="*/ 2147483646 w 599"/>
              <a:gd name="T23" fmla="*/ 2147483646 h 147"/>
              <a:gd name="T24" fmla="*/ 2147483646 w 599"/>
              <a:gd name="T25" fmla="*/ 2147483646 h 147"/>
              <a:gd name="T26" fmla="*/ 2147483646 w 599"/>
              <a:gd name="T27" fmla="*/ 2147483646 h 147"/>
              <a:gd name="T28" fmla="*/ 2147483646 w 599"/>
              <a:gd name="T29" fmla="*/ 2147483646 h 147"/>
              <a:gd name="T30" fmla="*/ 2147483646 w 599"/>
              <a:gd name="T31" fmla="*/ 2147483646 h 147"/>
              <a:gd name="T32" fmla="*/ 2147483646 w 599"/>
              <a:gd name="T33" fmla="*/ 2147483646 h 147"/>
              <a:gd name="T34" fmla="*/ 2147483646 w 599"/>
              <a:gd name="T35" fmla="*/ 2147483646 h 147"/>
              <a:gd name="T36" fmla="*/ 2147483646 w 599"/>
              <a:gd name="T37" fmla="*/ 2147483646 h 147"/>
              <a:gd name="T38" fmla="*/ 2147483646 w 599"/>
              <a:gd name="T39" fmla="*/ 2147483646 h 147"/>
              <a:gd name="T40" fmla="*/ 2147483646 w 599"/>
              <a:gd name="T41" fmla="*/ 2147483646 h 147"/>
              <a:gd name="T42" fmla="*/ 2147483646 w 599"/>
              <a:gd name="T43" fmla="*/ 2147483646 h 147"/>
              <a:gd name="T44" fmla="*/ 2147483646 w 599"/>
              <a:gd name="T45" fmla="*/ 2147483646 h 147"/>
              <a:gd name="T46" fmla="*/ 2147483646 w 599"/>
              <a:gd name="T47" fmla="*/ 2147483646 h 147"/>
              <a:gd name="T48" fmla="*/ 2147483646 w 599"/>
              <a:gd name="T49" fmla="*/ 2147483646 h 147"/>
              <a:gd name="T50" fmla="*/ 2147483646 w 599"/>
              <a:gd name="T51" fmla="*/ 2147483646 h 147"/>
              <a:gd name="T52" fmla="*/ 2147483646 w 599"/>
              <a:gd name="T53" fmla="*/ 2147483646 h 147"/>
              <a:gd name="T54" fmla="*/ 2147483646 w 599"/>
              <a:gd name="T55" fmla="*/ 2147483646 h 147"/>
              <a:gd name="T56" fmla="*/ 2147483646 w 599"/>
              <a:gd name="T57" fmla="*/ 2147483646 h 147"/>
              <a:gd name="T58" fmla="*/ 2147483646 w 599"/>
              <a:gd name="T59" fmla="*/ 2147483646 h 147"/>
              <a:gd name="T60" fmla="*/ 2147483646 w 599"/>
              <a:gd name="T61" fmla="*/ 2147483646 h 147"/>
              <a:gd name="T62" fmla="*/ 2147483646 w 599"/>
              <a:gd name="T63" fmla="*/ 2147483646 h 147"/>
              <a:gd name="T64" fmla="*/ 2147483646 w 599"/>
              <a:gd name="T65" fmla="*/ 2147483646 h 147"/>
              <a:gd name="T66" fmla="*/ 2147483646 w 599"/>
              <a:gd name="T67" fmla="*/ 2147483646 h 147"/>
              <a:gd name="T68" fmla="*/ 2147483646 w 599"/>
              <a:gd name="T69" fmla="*/ 2147483646 h 147"/>
              <a:gd name="T70" fmla="*/ 2147483646 w 599"/>
              <a:gd name="T71" fmla="*/ 2147483646 h 147"/>
              <a:gd name="T72" fmla="*/ 2147483646 w 599"/>
              <a:gd name="T73" fmla="*/ 2147483646 h 147"/>
              <a:gd name="T74" fmla="*/ 2147483646 w 599"/>
              <a:gd name="T75" fmla="*/ 2147483646 h 147"/>
              <a:gd name="T76" fmla="*/ 2147483646 w 599"/>
              <a:gd name="T77" fmla="*/ 2147483646 h 147"/>
              <a:gd name="T78" fmla="*/ 2147483646 w 599"/>
              <a:gd name="T79" fmla="*/ 2147483646 h 147"/>
              <a:gd name="T80" fmla="*/ 2147483646 w 599"/>
              <a:gd name="T81" fmla="*/ 2147483646 h 147"/>
              <a:gd name="T82" fmla="*/ 2147483646 w 599"/>
              <a:gd name="T83" fmla="*/ 2147483646 h 147"/>
              <a:gd name="T84" fmla="*/ 2147483646 w 599"/>
              <a:gd name="T85" fmla="*/ 2147483646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4" name="Freeform 120"/>
          <p:cNvSpPr>
            <a:spLocks/>
          </p:cNvSpPr>
          <p:nvPr/>
        </p:nvSpPr>
        <p:spPr bwMode="auto">
          <a:xfrm>
            <a:off x="3673476" y="566738"/>
            <a:ext cx="6056313" cy="3821112"/>
          </a:xfrm>
          <a:custGeom>
            <a:avLst/>
            <a:gdLst>
              <a:gd name="T0" fmla="*/ 2147483646 w 599"/>
              <a:gd name="T1" fmla="*/ 2147483646 h 378"/>
              <a:gd name="T2" fmla="*/ 2147483646 w 599"/>
              <a:gd name="T3" fmla="*/ 2147483646 h 378"/>
              <a:gd name="T4" fmla="*/ 2147483646 w 599"/>
              <a:gd name="T5" fmla="*/ 2147483646 h 378"/>
              <a:gd name="T6" fmla="*/ 2147483646 w 599"/>
              <a:gd name="T7" fmla="*/ 2147483646 h 378"/>
              <a:gd name="T8" fmla="*/ 2147483646 w 599"/>
              <a:gd name="T9" fmla="*/ 2147483646 h 378"/>
              <a:gd name="T10" fmla="*/ 2147483646 w 599"/>
              <a:gd name="T11" fmla="*/ 2147483646 h 378"/>
              <a:gd name="T12" fmla="*/ 2147483646 w 599"/>
              <a:gd name="T13" fmla="*/ 2147483646 h 378"/>
              <a:gd name="T14" fmla="*/ 2147483646 w 599"/>
              <a:gd name="T15" fmla="*/ 2147483646 h 378"/>
              <a:gd name="T16" fmla="*/ 2147483646 w 599"/>
              <a:gd name="T17" fmla="*/ 2147483646 h 378"/>
              <a:gd name="T18" fmla="*/ 2147483646 w 599"/>
              <a:gd name="T19" fmla="*/ 2147483646 h 378"/>
              <a:gd name="T20" fmla="*/ 2147483646 w 599"/>
              <a:gd name="T21" fmla="*/ 2147483646 h 378"/>
              <a:gd name="T22" fmla="*/ 2147483646 w 599"/>
              <a:gd name="T23" fmla="*/ 2147483646 h 378"/>
              <a:gd name="T24" fmla="*/ 2147483646 w 599"/>
              <a:gd name="T25" fmla="*/ 2147483646 h 378"/>
              <a:gd name="T26" fmla="*/ 2147483646 w 599"/>
              <a:gd name="T27" fmla="*/ 2147483646 h 378"/>
              <a:gd name="T28" fmla="*/ 2147483646 w 599"/>
              <a:gd name="T29" fmla="*/ 2147483646 h 378"/>
              <a:gd name="T30" fmla="*/ 2147483646 w 599"/>
              <a:gd name="T31" fmla="*/ 2147483646 h 378"/>
              <a:gd name="T32" fmla="*/ 2147483646 w 599"/>
              <a:gd name="T33" fmla="*/ 2147483646 h 378"/>
              <a:gd name="T34" fmla="*/ 2147483646 w 599"/>
              <a:gd name="T35" fmla="*/ 2147483646 h 378"/>
              <a:gd name="T36" fmla="*/ 2147483646 w 599"/>
              <a:gd name="T37" fmla="*/ 2147483646 h 378"/>
              <a:gd name="T38" fmla="*/ 2147483646 w 599"/>
              <a:gd name="T39" fmla="*/ 2147483646 h 378"/>
              <a:gd name="T40" fmla="*/ 2147483646 w 599"/>
              <a:gd name="T41" fmla="*/ 2147483646 h 378"/>
              <a:gd name="T42" fmla="*/ 2147483646 w 599"/>
              <a:gd name="T43" fmla="*/ 2147483646 h 378"/>
              <a:gd name="T44" fmla="*/ 2147483646 w 599"/>
              <a:gd name="T45" fmla="*/ 2147483646 h 378"/>
              <a:gd name="T46" fmla="*/ 2147483646 w 599"/>
              <a:gd name="T47" fmla="*/ 2147483646 h 378"/>
              <a:gd name="T48" fmla="*/ 2147483646 w 599"/>
              <a:gd name="T49" fmla="*/ 2147483646 h 378"/>
              <a:gd name="T50" fmla="*/ 2147483646 w 599"/>
              <a:gd name="T51" fmla="*/ 2147483646 h 378"/>
              <a:gd name="T52" fmla="*/ 2147483646 w 599"/>
              <a:gd name="T53" fmla="*/ 2147483646 h 378"/>
              <a:gd name="T54" fmla="*/ 2147483646 w 599"/>
              <a:gd name="T55" fmla="*/ 2147483646 h 378"/>
              <a:gd name="T56" fmla="*/ 2147483646 w 599"/>
              <a:gd name="T57" fmla="*/ 2147483646 h 378"/>
              <a:gd name="T58" fmla="*/ 2147483646 w 599"/>
              <a:gd name="T59" fmla="*/ 2147483646 h 378"/>
              <a:gd name="T60" fmla="*/ 2147483646 w 599"/>
              <a:gd name="T61" fmla="*/ 2147483646 h 378"/>
              <a:gd name="T62" fmla="*/ 2147483646 w 599"/>
              <a:gd name="T63" fmla="*/ 2147483646 h 378"/>
              <a:gd name="T64" fmla="*/ 2147483646 w 599"/>
              <a:gd name="T65" fmla="*/ 2147483646 h 378"/>
              <a:gd name="T66" fmla="*/ 2147483646 w 599"/>
              <a:gd name="T67" fmla="*/ 2147483646 h 378"/>
              <a:gd name="T68" fmla="*/ 2147483646 w 599"/>
              <a:gd name="T69" fmla="*/ 2147483646 h 378"/>
              <a:gd name="T70" fmla="*/ 2147483646 w 599"/>
              <a:gd name="T71" fmla="*/ 2147483646 h 378"/>
              <a:gd name="T72" fmla="*/ 2147483646 w 599"/>
              <a:gd name="T73" fmla="*/ 2147483646 h 378"/>
              <a:gd name="T74" fmla="*/ 2147483646 w 599"/>
              <a:gd name="T75" fmla="*/ 2147483646 h 378"/>
              <a:gd name="T76" fmla="*/ 2147483646 w 599"/>
              <a:gd name="T77" fmla="*/ 2147483646 h 378"/>
              <a:gd name="T78" fmla="*/ 2147483646 w 599"/>
              <a:gd name="T79" fmla="*/ 2147483646 h 378"/>
              <a:gd name="T80" fmla="*/ 2147483646 w 599"/>
              <a:gd name="T81" fmla="*/ 2147483646 h 378"/>
              <a:gd name="T82" fmla="*/ 2147483646 w 599"/>
              <a:gd name="T83" fmla="*/ 2147483646 h 378"/>
              <a:gd name="T84" fmla="*/ 2147483646 w 599"/>
              <a:gd name="T85" fmla="*/ 2147483646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5" name="Freeform 121"/>
          <p:cNvSpPr>
            <a:spLocks/>
          </p:cNvSpPr>
          <p:nvPr/>
        </p:nvSpPr>
        <p:spPr bwMode="auto">
          <a:xfrm>
            <a:off x="3673476" y="2941639"/>
            <a:ext cx="6056313" cy="1749425"/>
          </a:xfrm>
          <a:custGeom>
            <a:avLst/>
            <a:gdLst>
              <a:gd name="T0" fmla="*/ 2147483646 w 599"/>
              <a:gd name="T1" fmla="*/ 2147483646 h 173"/>
              <a:gd name="T2" fmla="*/ 2147483646 w 599"/>
              <a:gd name="T3" fmla="*/ 2147483646 h 173"/>
              <a:gd name="T4" fmla="*/ 2147483646 w 599"/>
              <a:gd name="T5" fmla="*/ 2147483646 h 173"/>
              <a:gd name="T6" fmla="*/ 2147483646 w 599"/>
              <a:gd name="T7" fmla="*/ 2147483646 h 173"/>
              <a:gd name="T8" fmla="*/ 2147483646 w 599"/>
              <a:gd name="T9" fmla="*/ 2147483646 h 173"/>
              <a:gd name="T10" fmla="*/ 2147483646 w 599"/>
              <a:gd name="T11" fmla="*/ 2147483646 h 173"/>
              <a:gd name="T12" fmla="*/ 2147483646 w 599"/>
              <a:gd name="T13" fmla="*/ 2147483646 h 173"/>
              <a:gd name="T14" fmla="*/ 2147483646 w 599"/>
              <a:gd name="T15" fmla="*/ 2147483646 h 173"/>
              <a:gd name="T16" fmla="*/ 2147483646 w 599"/>
              <a:gd name="T17" fmla="*/ 2147483646 h 173"/>
              <a:gd name="T18" fmla="*/ 2147483646 w 599"/>
              <a:gd name="T19" fmla="*/ 2147483646 h 173"/>
              <a:gd name="T20" fmla="*/ 2147483646 w 599"/>
              <a:gd name="T21" fmla="*/ 2147483646 h 173"/>
              <a:gd name="T22" fmla="*/ 2147483646 w 599"/>
              <a:gd name="T23" fmla="*/ 2147483646 h 173"/>
              <a:gd name="T24" fmla="*/ 2147483646 w 599"/>
              <a:gd name="T25" fmla="*/ 2147483646 h 173"/>
              <a:gd name="T26" fmla="*/ 2147483646 w 599"/>
              <a:gd name="T27" fmla="*/ 2147483646 h 173"/>
              <a:gd name="T28" fmla="*/ 2147483646 w 599"/>
              <a:gd name="T29" fmla="*/ 2147483646 h 173"/>
              <a:gd name="T30" fmla="*/ 2147483646 w 599"/>
              <a:gd name="T31" fmla="*/ 2147483646 h 173"/>
              <a:gd name="T32" fmla="*/ 2147483646 w 599"/>
              <a:gd name="T33" fmla="*/ 2147483646 h 173"/>
              <a:gd name="T34" fmla="*/ 2147483646 w 599"/>
              <a:gd name="T35" fmla="*/ 2147483646 h 173"/>
              <a:gd name="T36" fmla="*/ 2147483646 w 599"/>
              <a:gd name="T37" fmla="*/ 2147483646 h 173"/>
              <a:gd name="T38" fmla="*/ 2147483646 w 599"/>
              <a:gd name="T39" fmla="*/ 2147483646 h 173"/>
              <a:gd name="T40" fmla="*/ 2147483646 w 599"/>
              <a:gd name="T41" fmla="*/ 2147483646 h 173"/>
              <a:gd name="T42" fmla="*/ 2147483646 w 599"/>
              <a:gd name="T43" fmla="*/ 2147483646 h 173"/>
              <a:gd name="T44" fmla="*/ 2147483646 w 599"/>
              <a:gd name="T45" fmla="*/ 2147483646 h 173"/>
              <a:gd name="T46" fmla="*/ 2147483646 w 599"/>
              <a:gd name="T47" fmla="*/ 2147483646 h 173"/>
              <a:gd name="T48" fmla="*/ 2147483646 w 599"/>
              <a:gd name="T49" fmla="*/ 2147483646 h 173"/>
              <a:gd name="T50" fmla="*/ 2147483646 w 599"/>
              <a:gd name="T51" fmla="*/ 2147483646 h 173"/>
              <a:gd name="T52" fmla="*/ 2147483646 w 599"/>
              <a:gd name="T53" fmla="*/ 2147483646 h 173"/>
              <a:gd name="T54" fmla="*/ 2147483646 w 599"/>
              <a:gd name="T55" fmla="*/ 2147483646 h 173"/>
              <a:gd name="T56" fmla="*/ 2147483646 w 599"/>
              <a:gd name="T57" fmla="*/ 2147483646 h 173"/>
              <a:gd name="T58" fmla="*/ 2147483646 w 599"/>
              <a:gd name="T59" fmla="*/ 2147483646 h 173"/>
              <a:gd name="T60" fmla="*/ 2147483646 w 599"/>
              <a:gd name="T61" fmla="*/ 2147483646 h 173"/>
              <a:gd name="T62" fmla="*/ 2147483646 w 599"/>
              <a:gd name="T63" fmla="*/ 2147483646 h 173"/>
              <a:gd name="T64" fmla="*/ 2147483646 w 599"/>
              <a:gd name="T65" fmla="*/ 2147483646 h 173"/>
              <a:gd name="T66" fmla="*/ 2147483646 w 599"/>
              <a:gd name="T67" fmla="*/ 2147483646 h 173"/>
              <a:gd name="T68" fmla="*/ 2147483646 w 599"/>
              <a:gd name="T69" fmla="*/ 2147483646 h 173"/>
              <a:gd name="T70" fmla="*/ 2147483646 w 599"/>
              <a:gd name="T71" fmla="*/ 2147483646 h 173"/>
              <a:gd name="T72" fmla="*/ 2147483646 w 599"/>
              <a:gd name="T73" fmla="*/ 2147483646 h 173"/>
              <a:gd name="T74" fmla="*/ 2147483646 w 599"/>
              <a:gd name="T75" fmla="*/ 2147483646 h 173"/>
              <a:gd name="T76" fmla="*/ 2147483646 w 599"/>
              <a:gd name="T77" fmla="*/ 2147483646 h 173"/>
              <a:gd name="T78" fmla="*/ 2147483646 w 599"/>
              <a:gd name="T79" fmla="*/ 2147483646 h 173"/>
              <a:gd name="T80" fmla="*/ 2147483646 w 599"/>
              <a:gd name="T81" fmla="*/ 2147483646 h 173"/>
              <a:gd name="T82" fmla="*/ 2147483646 w 599"/>
              <a:gd name="T83" fmla="*/ 2147483646 h 173"/>
              <a:gd name="T84" fmla="*/ 2147483646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6" name="Rectangle 122"/>
          <p:cNvSpPr>
            <a:spLocks noChangeArrowheads="1"/>
          </p:cNvSpPr>
          <p:nvPr/>
        </p:nvSpPr>
        <p:spPr bwMode="auto">
          <a:xfrm>
            <a:off x="2784475" y="5065714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7" name="Rectangle 123"/>
          <p:cNvSpPr>
            <a:spLocks noChangeArrowheads="1"/>
          </p:cNvSpPr>
          <p:nvPr/>
        </p:nvSpPr>
        <p:spPr bwMode="auto">
          <a:xfrm>
            <a:off x="2693988" y="4256089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8" name="Rectangle 124"/>
          <p:cNvSpPr>
            <a:spLocks noChangeArrowheads="1"/>
          </p:cNvSpPr>
          <p:nvPr/>
        </p:nvSpPr>
        <p:spPr bwMode="auto">
          <a:xfrm>
            <a:off x="2693988" y="344805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9" name="Rectangle 125"/>
          <p:cNvSpPr>
            <a:spLocks noChangeArrowheads="1"/>
          </p:cNvSpPr>
          <p:nvPr/>
        </p:nvSpPr>
        <p:spPr bwMode="auto">
          <a:xfrm>
            <a:off x="2693988" y="263842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0" name="Rectangle 126"/>
          <p:cNvSpPr>
            <a:spLocks noChangeArrowheads="1"/>
          </p:cNvSpPr>
          <p:nvPr/>
        </p:nvSpPr>
        <p:spPr bwMode="auto">
          <a:xfrm>
            <a:off x="2693988" y="181927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1" name="Rectangle 127"/>
          <p:cNvSpPr>
            <a:spLocks noChangeArrowheads="1"/>
          </p:cNvSpPr>
          <p:nvPr/>
        </p:nvSpPr>
        <p:spPr bwMode="auto">
          <a:xfrm>
            <a:off x="2693988" y="1011239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2" name="Rectangle 128"/>
          <p:cNvSpPr>
            <a:spLocks noChangeArrowheads="1"/>
          </p:cNvSpPr>
          <p:nvPr/>
        </p:nvSpPr>
        <p:spPr bwMode="auto">
          <a:xfrm>
            <a:off x="2693988" y="201614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3" name="Rectangle 129"/>
          <p:cNvSpPr>
            <a:spLocks noChangeArrowheads="1"/>
          </p:cNvSpPr>
          <p:nvPr/>
        </p:nvSpPr>
        <p:spPr bwMode="auto">
          <a:xfrm>
            <a:off x="285591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1910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4" name="Rectangle 130"/>
          <p:cNvSpPr>
            <a:spLocks noChangeArrowheads="1"/>
          </p:cNvSpPr>
          <p:nvPr/>
        </p:nvSpPr>
        <p:spPr bwMode="auto">
          <a:xfrm>
            <a:off x="356235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1920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42703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1930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49688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1940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7" name="Rectangle 133"/>
          <p:cNvSpPr>
            <a:spLocks noChangeArrowheads="1"/>
          </p:cNvSpPr>
          <p:nvPr/>
        </p:nvSpPr>
        <p:spPr bwMode="auto">
          <a:xfrm>
            <a:off x="567690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1950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8" name="Rectangle 134"/>
          <p:cNvSpPr>
            <a:spLocks noChangeArrowheads="1"/>
          </p:cNvSpPr>
          <p:nvPr/>
        </p:nvSpPr>
        <p:spPr bwMode="auto">
          <a:xfrm>
            <a:off x="637381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1960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9" name="Rectangle 135"/>
          <p:cNvSpPr>
            <a:spLocks noChangeArrowheads="1"/>
          </p:cNvSpPr>
          <p:nvPr/>
        </p:nvSpPr>
        <p:spPr bwMode="auto">
          <a:xfrm>
            <a:off x="7081839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1970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0" name="Rectangle 136"/>
          <p:cNvSpPr>
            <a:spLocks noChangeArrowheads="1"/>
          </p:cNvSpPr>
          <p:nvPr/>
        </p:nvSpPr>
        <p:spPr bwMode="auto">
          <a:xfrm>
            <a:off x="778986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1980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1" name="Rectangle 137"/>
          <p:cNvSpPr>
            <a:spLocks noChangeArrowheads="1"/>
          </p:cNvSpPr>
          <p:nvPr/>
        </p:nvSpPr>
        <p:spPr bwMode="auto">
          <a:xfrm>
            <a:off x="84867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1990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2" name="Rectangle 138"/>
          <p:cNvSpPr>
            <a:spLocks noChangeArrowheads="1"/>
          </p:cNvSpPr>
          <p:nvPr/>
        </p:nvSpPr>
        <p:spPr bwMode="auto">
          <a:xfrm>
            <a:off x="919480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3" name="Rectangle 139"/>
          <p:cNvSpPr>
            <a:spLocks noChangeArrowheads="1"/>
          </p:cNvSpPr>
          <p:nvPr/>
        </p:nvSpPr>
        <p:spPr bwMode="auto">
          <a:xfrm>
            <a:off x="8759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kalendářní roky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 rot="-5400000">
            <a:off x="1437164" y="2609042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z celkového počtu zemřelých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6888164" y="2924176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C050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zhoubné nádory</a:t>
            </a:r>
          </a:p>
        </p:txBody>
      </p:sp>
      <p:sp>
        <p:nvSpPr>
          <p:cNvPr id="47246" name="Text Box 142"/>
          <p:cNvSpPr txBox="1">
            <a:spLocks noChangeArrowheads="1"/>
          </p:cNvSpPr>
          <p:nvPr/>
        </p:nvSpPr>
        <p:spPr bwMode="auto">
          <a:xfrm>
            <a:off x="6959601" y="4652963"/>
            <a:ext cx="288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infekční nemoci</a:t>
            </a:r>
          </a:p>
        </p:txBody>
      </p:sp>
      <p:sp>
        <p:nvSpPr>
          <p:cNvPr id="47247" name="Text Box 143"/>
          <p:cNvSpPr txBox="1">
            <a:spLocks noChangeArrowheads="1"/>
          </p:cNvSpPr>
          <p:nvPr/>
        </p:nvSpPr>
        <p:spPr bwMode="auto">
          <a:xfrm>
            <a:off x="4727576" y="4724401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66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tuberkulóza</a:t>
            </a:r>
          </a:p>
        </p:txBody>
      </p:sp>
      <p:sp>
        <p:nvSpPr>
          <p:cNvPr id="47248" name="AutoShape 144"/>
          <p:cNvSpPr>
            <a:spLocks noChangeArrowheads="1"/>
          </p:cNvSpPr>
          <p:nvPr/>
        </p:nvSpPr>
        <p:spPr bwMode="auto">
          <a:xfrm>
            <a:off x="3973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9" name="Text Box 145"/>
          <p:cNvSpPr txBox="1">
            <a:spLocks noChangeArrowheads="1"/>
          </p:cNvSpPr>
          <p:nvPr/>
        </p:nvSpPr>
        <p:spPr bwMode="auto">
          <a:xfrm>
            <a:off x="2790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1925 - 1926</a:t>
            </a:r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EE47BE2B-4C51-4800-961D-A0ADF8C9F372}"/>
              </a:ext>
            </a:extLst>
          </p:cNvPr>
          <p:cNvSpPr txBox="1"/>
          <p:nvPr/>
        </p:nvSpPr>
        <p:spPr>
          <a:xfrm>
            <a:off x="1334278" y="5906278"/>
            <a:ext cx="9647853" cy="40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94815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55440" y="1417638"/>
            <a:ext cx="1036915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osoby nemohou být sledovány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celou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určenou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dobu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smrt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stěhování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důvody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vystoupení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studie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vhodné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použít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výpočet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ukazatel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rate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nazývaný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též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density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).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7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92684" y="786233"/>
            <a:ext cx="1053190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nových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onemocnění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dělíme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úhrnem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dob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y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součet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let,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měsíců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dnů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 kterou byly sledovány všechny osoby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zahrnuté do šetření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Jmenovatel =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osobočas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=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míra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integrující počet sledovaných osob a čas, po který jsou sledovány.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Ve jmenovateli jsou zahrnuty pouze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„osoby v riziku onemocnění“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tzn. započítáváme jen ty doby, po které byl člověk ve studii zdravý.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474242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39416" y="1417638"/>
            <a:ext cx="10585176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Jednotk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 = umělá veličina: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“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příp.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osoboměsíce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nebo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osobodny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Frekvence výskytu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nových onemocnění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Vhodná 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opakující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nemoc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 rutinních statistikách je jmenovatelem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„střední stav obyvatelstva“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=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osoboroky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3608B8"/>
                </a:solidFill>
              </a:rPr>
              <a:t>(starší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ukončení účasti ve studii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1. Jaké je riziko diabetu v prvních 5 letech?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30 případů na 100 žen a 5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2. Jaké je riziko diabetu v celém 10-letém období?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60 případů na 100 žen a 10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3. Jaká je incidence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rate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diabetu ve studované skupině žen?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11,3 případů na 100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000" dirty="0">
                <a:solidFill>
                  <a:srgbClr val="ADC5EF"/>
                </a:solidFill>
                <a:cs typeface="Arial" charset="0"/>
              </a:rPr>
              <a:t>6:(6+5+1+2+10+4+2+7+10+6)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ADC5EF"/>
              </a:solidFill>
              <a:effectLst/>
              <a:uLnTx/>
              <a:uFillTx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19274" y="1150070"/>
            <a:ext cx="10477326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dělíme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počtem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předchozího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příkladu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2489200" marR="0" lvl="4" indent="-5476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9456" y="692696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ODDS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		   ukončení účasti ve studii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83432" y="1052736"/>
            <a:ext cx="10081120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(d)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dělíme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počtem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(N- d).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předchozího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příkladu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2489200" marR="0" lvl="4" indent="-5476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incidence odds =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6 / 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=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                   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Interpretace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žen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sledované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skupině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je 3x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větší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961380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742800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935163" y="1595439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595439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5440" y="1772816"/>
            <a:ext cx="8407400" cy="5722938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Absolutní prevalence</a:t>
            </a:r>
            <a:r>
              <a:rPr lang="cs-CZ" sz="2800" dirty="0"/>
              <a:t>:</a:t>
            </a:r>
            <a:endParaRPr lang="cs-CZ" sz="2800" b="1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Relativní prevalence (%):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1124745"/>
            <a:ext cx="8738259" cy="36653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40016" y="213285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79576" y="499532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SimSun" pitchFamily="2" charset="-122"/>
                <a:cs typeface="Arial" charset="0"/>
              </a:rPr>
              <a:t>Prevalence pacientů s DM opět vykazuje stoupající tendenci z 804 987 (78 na 1 000 osob) pacientů v roce 2007 až na 927 830 (88 na 1 000 osob) v roce 2015.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83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548680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935163" y="1595439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595439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4015" y="1484784"/>
            <a:ext cx="8407400" cy="5722938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Absolutní prevalence</a:t>
            </a:r>
            <a:r>
              <a:rPr lang="cs-CZ" sz="2800" dirty="0"/>
              <a:t>: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Relativní prevalence (%):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		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>
                <a:solidFill>
                  <a:srgbClr val="FF0000"/>
                </a:solidFill>
                <a:latin typeface="+mj-lt"/>
              </a:rPr>
              <a:t>Typy relativní prevalence: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okamžiková prevalence (P)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intervalová prevalence (IP)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průměrná intervalová prevalence (PIP)</a:t>
            </a:r>
          </a:p>
        </p:txBody>
      </p:sp>
    </p:spTree>
    <p:extLst>
      <p:ext uri="{BB962C8B-B14F-4D97-AF65-F5344CB8AC3E}">
        <p14:creationId xmlns:p14="http://schemas.microsoft.com/office/powerpoint/2010/main" val="3490101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D32F8B-9F5A-4938-B3CC-CAEDB4C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225" y="579438"/>
            <a:ext cx="85344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CEE96047-2E36-437F-B931-30868532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976438"/>
            <a:ext cx="8970963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  z „EPI – DEMOS“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hromadná přenosná onemocnění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příčiny vzniku a zákonitosti šíření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nástup chronických a vývojových nemocí 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redefinice epidemiologie, široké pojetí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95865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9"/>
            <a:ext cx="8228013" cy="1138138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Okamžiková prevalence</a:t>
            </a:r>
            <a:endParaRPr lang="cs-CZ" sz="4400" b="1" dirty="0">
              <a:solidFill>
                <a:srgbClr val="3608B8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4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56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457326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>
                <a:solidFill>
                  <a:srgbClr val="C00000"/>
                </a:solidFill>
              </a:rPr>
              <a:t>Podíl nemocných osob v určitém časovém okamžiku v exponované populaci.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/>
              <a:t>           </a:t>
            </a:r>
            <a:r>
              <a:rPr lang="cs-CZ" sz="2400" dirty="0"/>
              <a:t>počet všech nemocných v daném okamžiku 		   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/>
              <a:t>   P =                                                                             x  100</a:t>
            </a:r>
            <a:endParaRPr lang="cs-CZ" sz="2400" baseline="30000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/>
              <a:t>                 počet osob v exponované populaci</a:t>
            </a:r>
            <a:r>
              <a:rPr lang="cs-CZ" sz="2600" dirty="0"/>
              <a:t>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			     </a:t>
            </a:r>
            <a:r>
              <a:rPr lang="cs-CZ" sz="2400" dirty="0"/>
              <a:t>v daném okamžiku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		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Okamžik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Odhad p-</a:t>
            </a:r>
            <a:r>
              <a:rPr lang="cs-CZ" sz="2600" dirty="0" err="1"/>
              <a:t>sti</a:t>
            </a:r>
            <a:r>
              <a:rPr lang="cs-CZ" sz="2600" dirty="0"/>
              <a:t> výskytu onemocnění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Udává se v %</a:t>
            </a:r>
            <a:endParaRPr lang="cs-CZ" sz="2400" dirty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2855640" y="3429000"/>
            <a:ext cx="604867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1728" y="-5030"/>
            <a:ext cx="9180537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5520" y="1089467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Vypočítejte okamžikovou prevalenci (v neděli).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97B5EB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 = 2,5 %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83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3046280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597822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4618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4048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150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4618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5703750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5703750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6816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3597822" y="2558052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45587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         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3386222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89942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192345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776161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89066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89065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158302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3955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9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Intervalová prevalence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124745"/>
            <a:ext cx="8820150" cy="5733256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>
                <a:solidFill>
                  <a:srgbClr val="C00000"/>
                </a:solidFill>
              </a:rPr>
              <a:t>Podíl osob, které byly v určitém okamžiku vymezeného časového intervalu nemocné, z exponované populace</a:t>
            </a:r>
          </a:p>
          <a:p>
            <a:pPr marL="339725" indent="-339725" eaLnBrk="1" hangingPunct="1">
              <a:buClrTx/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/>
              <a:t>                  </a:t>
            </a:r>
            <a:r>
              <a:rPr lang="cs-CZ" sz="2600" dirty="0"/>
              <a:t>  počet nemocných na začátku intervalu +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+ počet nově onemocnělých během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P</a:t>
            </a:r>
            <a:r>
              <a:rPr lang="cs-CZ" sz="2600" dirty="0"/>
              <a:t> =				                                                           x 10</a:t>
            </a:r>
            <a:r>
              <a:rPr lang="cs-CZ" sz="2600" baseline="30000" dirty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střední stav osob v exponované populaci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600" dirty="0"/>
          </a:p>
          <a:p>
            <a:pPr marL="457200" indent="-457200"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600" dirty="0"/>
          </a:p>
          <a:p>
            <a:pPr marL="457200" indent="-457200"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Počet případů nemoci  X počet nemocných osob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2567609" y="4293096"/>
            <a:ext cx="665956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1728" y="-5030"/>
            <a:ext cx="9180537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5520" y="1089467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Vypočítejte intervalovou prevalenci (po-ne).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97B5EB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IP = 5 %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7B5EB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83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3046280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597822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4618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4048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150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4618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5703750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5703750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6816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3597822" y="2558052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45587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         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3386222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89942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192345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776161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89066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89065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158302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9899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8"/>
            <a:ext cx="8228013" cy="13843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Průměrná intervalová prevalence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1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844824"/>
            <a:ext cx="8820150" cy="553546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>
                <a:solidFill>
                  <a:srgbClr val="C00000"/>
                </a:solidFill>
              </a:rPr>
              <a:t>Denní průměr okamžikových </a:t>
            </a:r>
            <a:r>
              <a:rPr lang="cs-CZ">
                <a:solidFill>
                  <a:srgbClr val="C00000"/>
                </a:solidFill>
              </a:rPr>
              <a:t>prevalencí v určitém </a:t>
            </a:r>
            <a:r>
              <a:rPr lang="cs-CZ" dirty="0">
                <a:solidFill>
                  <a:srgbClr val="C00000"/>
                </a:solidFill>
              </a:rPr>
              <a:t>intervalu</a:t>
            </a:r>
          </a:p>
          <a:p>
            <a:pPr marL="339725" indent="-339725" eaLnBrk="1" hangingPunct="1"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/>
              <a:t>                  </a:t>
            </a:r>
            <a:r>
              <a:rPr lang="cs-CZ" sz="2600" dirty="0"/>
              <a:t>       počet nemocných, který připadá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  průměrně na 1 den daného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  P</a:t>
            </a:r>
            <a:r>
              <a:rPr lang="cs-CZ" sz="2600" dirty="0"/>
              <a:t> =				                                                           x 10</a:t>
            </a:r>
            <a:r>
              <a:rPr lang="cs-CZ" sz="2600" baseline="30000" dirty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střední stav osob v exponované populaci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605088" y="4678364"/>
            <a:ext cx="665956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64704"/>
            <a:ext cx="8441258" cy="51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66" y="620689"/>
            <a:ext cx="7558662" cy="51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38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1728" y="-5030"/>
            <a:ext cx="9180537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11471" y="1084637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Vypočítejte průměrnou intervalovou prevalenci (po-ne).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000" dirty="0">
              <a:solidFill>
                <a:srgbClr val="000000"/>
              </a:solidFill>
              <a:cs typeface="Arial" charset="0"/>
            </a:endParaRPr>
          </a:p>
          <a:p>
            <a:pPr defTabSz="449263"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defRPr/>
            </a:pPr>
            <a:r>
              <a:rPr lang="cs-CZ" sz="2000" dirty="0">
                <a:solidFill>
                  <a:srgbClr val="ADC5EF"/>
                </a:solidFill>
                <a:cs typeface="Arial" charset="0"/>
              </a:rPr>
              <a:t>PIP = 3,1 %; č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DC5EF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itatel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DC5EF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: (4+6+7+9+7+6+5):7 = 6,2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83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3046280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597822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4618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4048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150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4618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5703750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5703750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6816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3597822" y="2558052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45587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         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3386222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89942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192345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776161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89066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89065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158302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218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1806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312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25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94776" y="3068961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INCIDENCE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464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96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02754" y="3959131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PREVALENCE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15680" y="4581129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ÚMRTÍ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439816" y="5425480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UZDRAVENÍ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kern="0" cap="all" dirty="0">
                <a:solidFill>
                  <a:srgbClr val="3333CC"/>
                </a:solidFill>
                <a:latin typeface="Arial Black"/>
              </a:rPr>
              <a:t>Vztah mezi ukazateli</a:t>
            </a:r>
            <a:endParaRPr lang="cs-CZ" sz="3600" b="1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7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5400" y="512676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052736"/>
            <a:ext cx="10657184" cy="6594252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/>
              <a:t>Každý</a:t>
            </a:r>
            <a:r>
              <a:rPr lang="en-US" sz="2800" dirty="0"/>
              <a:t> </a:t>
            </a:r>
            <a:r>
              <a:rPr lang="en-US" sz="2800" dirty="0" err="1"/>
              <a:t>nový</a:t>
            </a:r>
            <a:r>
              <a:rPr lang="en-US" sz="2800" dirty="0"/>
              <a:t> </a:t>
            </a:r>
            <a:r>
              <a:rPr lang="en-US" sz="2800" dirty="0" err="1"/>
              <a:t>případ</a:t>
            </a:r>
            <a:r>
              <a:rPr lang="en-US" sz="2800" dirty="0"/>
              <a:t> </a:t>
            </a:r>
            <a:r>
              <a:rPr lang="en-US" sz="2800" dirty="0" err="1"/>
              <a:t>nemoci</a:t>
            </a:r>
            <a:r>
              <a:rPr lang="en-US" sz="2800" dirty="0"/>
              <a:t> </a:t>
            </a:r>
            <a:r>
              <a:rPr lang="en-US" sz="2800" dirty="0" err="1"/>
              <a:t>zvyšuje</a:t>
            </a:r>
            <a:r>
              <a:rPr lang="en-US" sz="2800" dirty="0"/>
              <a:t> </a:t>
            </a:r>
            <a:r>
              <a:rPr lang="en-US" sz="2800" dirty="0" err="1"/>
              <a:t>prevalenci</a:t>
            </a:r>
            <a:r>
              <a:rPr lang="en-US" sz="2800" dirty="0"/>
              <a:t>.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Incidence tedy nemůže být nikdy vyšší než (intervalová) prevalence.</a:t>
            </a:r>
            <a:r>
              <a:rPr lang="en-US" sz="2800" dirty="0"/>
              <a:t> 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snížení</a:t>
            </a:r>
            <a:r>
              <a:rPr lang="en-US" sz="2800" dirty="0"/>
              <a:t> prevalence</a:t>
            </a:r>
            <a:r>
              <a:rPr lang="cs-CZ" sz="2800" dirty="0"/>
              <a:t> </a:t>
            </a:r>
            <a:r>
              <a:rPr lang="en-US" sz="2800" dirty="0" err="1"/>
              <a:t>dochází</a:t>
            </a:r>
            <a:r>
              <a:rPr lang="en-US" sz="2800" dirty="0"/>
              <a:t> v </a:t>
            </a:r>
            <a:r>
              <a:rPr lang="en-US" sz="2800" dirty="0" err="1"/>
              <a:t>důsledku</a:t>
            </a:r>
            <a:r>
              <a:rPr lang="en-US" sz="2800" dirty="0"/>
              <a:t> </a:t>
            </a:r>
            <a:r>
              <a:rPr lang="en-US" sz="2800" dirty="0" err="1"/>
              <a:t>uzdravení</a:t>
            </a:r>
            <a:r>
              <a:rPr lang="en-US" sz="2800" dirty="0"/>
              <a:t> </a:t>
            </a:r>
            <a:r>
              <a:rPr lang="en-US" sz="2800" dirty="0" err="1"/>
              <a:t>či</a:t>
            </a:r>
            <a:r>
              <a:rPr lang="en-US" sz="2800" dirty="0"/>
              <a:t> </a:t>
            </a:r>
            <a:r>
              <a:rPr lang="en-US" sz="2800" dirty="0" err="1"/>
              <a:t>úmrtí</a:t>
            </a:r>
            <a:r>
              <a:rPr lang="en-US" sz="2800" dirty="0"/>
              <a:t>.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Prevalence se zvyšuje, pokud roste průměrná doba trvání nemoci.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Je-li míra uzdravení a úmrtí nízká, pak i nízká incidence může způsobovat vysokou prevalenci.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07172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3B3A21A-643F-4BBA-A46E-61B7E88B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41" y="432554"/>
            <a:ext cx="8534400" cy="1143000"/>
          </a:xfrm>
        </p:spPr>
        <p:txBody>
          <a:bodyPr/>
          <a:lstStyle/>
          <a:p>
            <a:pPr algn="l"/>
            <a:r>
              <a:rPr lang="cs-CZ" altLang="cs-CZ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F9CA5C41-AE60-4E14-BAE5-0FA6BED6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9641" y="1571625"/>
            <a:ext cx="11221088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snaha hlouběji proniknout ke kořenům zdraví a nemoci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sociálně – ekologický přístup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 jedinec, ale skupina, populace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nejen nemocní, ale i zdraví lidé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informace o nemoci, ale i o všech charakteristikách lidí a 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výzkum obyvatelstva v přirozeném 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komplex metod a technik výzkumu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mezioborový výzkum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55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39131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079078"/>
            <a:ext cx="10081120" cy="5256584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Zvýšení incidence (a tedy i prevalence) nemoci může být důsledek kvalitnějších dg. postupů – časnějšího odhalení nemoci (např. </a:t>
            </a:r>
            <a:r>
              <a:rPr lang="cs-CZ" sz="2800" dirty="0" err="1"/>
              <a:t>screening</a:t>
            </a:r>
            <a:r>
              <a:rPr lang="cs-CZ" sz="2800" dirty="0"/>
              <a:t>)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 případě akutních nemocí s krátkou dobou trvání mezi incidencí a prevalencí velké rozdíly nebývají. 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Největší rozdíly mezi incidencí a prevalencí bývají u nemocí s dlouhou dobou trvání.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5267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44886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0307" y="1269940"/>
            <a:ext cx="9908928" cy="5256584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 případě otevřených populací s vyšší mírou migrace se prevalence nemoci ve sledované populaci:</a:t>
            </a:r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/>
              <a:t>může zvýšit přistěhováním nemocných (nebo k nemoci náchylnějších) osob (</a:t>
            </a:r>
            <a:r>
              <a:rPr lang="cs-CZ" i="1" dirty="0"/>
              <a:t>in-</a:t>
            </a:r>
            <a:r>
              <a:rPr lang="cs-CZ" i="1" dirty="0" err="1"/>
              <a:t>migration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dirty="0"/>
              <a:t>) či odstěhováním zdravých osob (</a:t>
            </a:r>
            <a:r>
              <a:rPr lang="cs-CZ" i="1" dirty="0" err="1"/>
              <a:t>out-migration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healthy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dirty="0"/>
              <a:t>).</a:t>
            </a:r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/>
              <a:t>může snížit v důsledku přistěhování zdravých jedinců do sledované populace či odstěhováním nemocných (nebo k nemoci náchylnějších) lidí.</a:t>
            </a:r>
          </a:p>
          <a:p>
            <a:pPr marL="400050" lvl="1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1400" dirty="0"/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86146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368648"/>
            <a:ext cx="8228013" cy="900112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60296" y="1556792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1556792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5252" y="1268760"/>
            <a:ext cx="10403356" cy="6162204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Pokles úmrtnosti nemusí znamenat snížení incidence, ale pouze účinnější léčbu.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Rozdíly v prevalenci mohou být výsledkem jak různé incidence, tak různé míry uzdravení či různé míry úmrtnosti.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 případě stabilní nemocnosti je prevalence přímo úměrná incidenci a délce trvání nemoci</a:t>
            </a:r>
          </a:p>
          <a:p>
            <a:pPr marL="0" indent="0" algn="ctr" eaLnBrk="1" hangingPunct="1">
              <a:buClrTx/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P = I x t  </a:t>
            </a:r>
            <a:r>
              <a:rPr lang="cs-CZ" sz="2800" dirty="0"/>
              <a:t>     </a:t>
            </a:r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3186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528" y="1"/>
            <a:ext cx="8223250" cy="54868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Prevalence a incidence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3797" y="548681"/>
            <a:ext cx="9036496" cy="451961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400" dirty="0"/>
          </a:p>
          <a:p>
            <a:pPr marL="0" indent="0"/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Graf ukazuje trendy v incidenci a prevalenci určité nemoci v průběhu 50 let. Která z následujících interpretací grafu je správná?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A: </a:t>
            </a:r>
            <a:r>
              <a:rPr lang="cs-CZ" sz="2200" dirty="0"/>
              <a:t>Nemoc má stále častěji chronický charakter a snižuje se její fatalita.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B: </a:t>
            </a:r>
            <a:r>
              <a:rPr lang="cs-CZ" sz="2200" dirty="0"/>
              <a:t>Pacienti umírají na tuto nemoc dříve než v předchozích letech.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C: </a:t>
            </a:r>
            <a:r>
              <a:rPr lang="cs-CZ" sz="2200" dirty="0"/>
              <a:t>Trvání </a:t>
            </a:r>
            <a:r>
              <a:rPr lang="cs-CZ" sz="2200" dirty="0" err="1"/>
              <a:t>jednotl</a:t>
            </a:r>
            <a:r>
              <a:rPr lang="cs-CZ" sz="2200" dirty="0"/>
              <a:t>. případů nemoci se zkracuje v </a:t>
            </a:r>
            <a:r>
              <a:rPr lang="cs-CZ" sz="2200" dirty="0" err="1"/>
              <a:t>důsl</a:t>
            </a:r>
            <a:r>
              <a:rPr lang="cs-CZ" sz="2200" dirty="0"/>
              <a:t>. účinnější léčby.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D: </a:t>
            </a:r>
            <a:r>
              <a:rPr lang="cs-CZ" sz="2200" dirty="0"/>
              <a:t>Nemoc se v důsledku lepší prevence vyskytuje stále vzácněji.</a:t>
            </a:r>
          </a:p>
          <a:p>
            <a:pPr>
              <a:spcAft>
                <a:spcPts val="800"/>
              </a:spcAft>
            </a:pPr>
            <a:endParaRPr lang="cs-CZ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305344" y="469356"/>
            <a:ext cx="7739707" cy="35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graphicFrame>
        <p:nvGraphicFramePr>
          <p:cNvPr id="2" name="Graf 1"/>
          <p:cNvGraphicFramePr/>
          <p:nvPr/>
        </p:nvGraphicFramePr>
        <p:xfrm>
          <a:off x="3431704" y="639802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370719" y="27905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58840" y="22634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150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81640" y="254556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69104" y="14698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300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58840" y="116210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350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85296" y="9009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400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58840" y="6083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91244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55A669E-1AC2-45BB-8231-EDCFC27E1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12" y="331788"/>
            <a:ext cx="11615737" cy="11430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VÝCHODISKA A ÚKOLY EPIDEMIOLOGIE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DCAF24F8-A73C-46AB-9FFC-3667BFFE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74788"/>
            <a:ext cx="10834687" cy="489743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>
                <a:solidFill>
                  <a:srgbClr val="333399"/>
                </a:solidFill>
              </a:rPr>
              <a:t>Zdraví lidí lze popsat, měřit </a:t>
            </a:r>
            <a:r>
              <a:rPr lang="cs-CZ" altLang="cs-CZ" sz="2800" dirty="0">
                <a:solidFill>
                  <a:srgbClr val="333399"/>
                </a:solidFill>
              </a:rPr>
              <a:t>a hodnotit jeho </a:t>
            </a:r>
            <a:r>
              <a:rPr lang="cs-CZ" altLang="cs-CZ" sz="2800" b="1" dirty="0">
                <a:solidFill>
                  <a:srgbClr val="333399"/>
                </a:solidFill>
              </a:rPr>
              <a:t>rozložení.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dirty="0">
                <a:solidFill>
                  <a:srgbClr val="333399"/>
                </a:solidFill>
              </a:rPr>
              <a:t>Zdraví lidí není ovlivňováno jen náhodnými jevy a procesy. </a:t>
            </a:r>
            <a:r>
              <a:rPr lang="cs-CZ" altLang="cs-CZ" sz="2800" b="1" dirty="0">
                <a:solidFill>
                  <a:srgbClr val="333399"/>
                </a:solidFill>
              </a:rPr>
              <a:t>Se zdravím jsou spojeny příčinné faktory </a:t>
            </a:r>
            <a:r>
              <a:rPr lang="cs-CZ" altLang="cs-CZ" sz="2800" dirty="0">
                <a:solidFill>
                  <a:srgbClr val="333399"/>
                </a:solidFill>
              </a:rPr>
              <a:t>a mnoho dalších okolností (determinanty zdraví), které lze identifikovat a lze studovat jejich rozložení v čase, místě i v jednotlivých populačních podskupinách.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>
                <a:solidFill>
                  <a:srgbClr val="333399"/>
                </a:solidFill>
              </a:rPr>
              <a:t>Získanými poznatky</a:t>
            </a:r>
            <a:r>
              <a:rPr lang="cs-CZ" altLang="cs-CZ" sz="2800" dirty="0">
                <a:solidFill>
                  <a:srgbClr val="333399"/>
                </a:solidFill>
              </a:rPr>
              <a:t>, volbou a realizací vhodných opatření</a:t>
            </a:r>
            <a:r>
              <a:rPr lang="cs-CZ" altLang="cs-CZ" sz="2800" b="1" dirty="0">
                <a:solidFill>
                  <a:srgbClr val="333399"/>
                </a:solidFill>
              </a:rPr>
              <a:t> lze přispět jak k řešení zdravotních problémů</a:t>
            </a:r>
            <a:r>
              <a:rPr lang="cs-CZ" altLang="cs-CZ" sz="2800" dirty="0">
                <a:solidFill>
                  <a:srgbClr val="333399"/>
                </a:solidFill>
              </a:rPr>
              <a:t>, tak i k ochraně, upevňování a rozvoji zdraví lidí.</a:t>
            </a:r>
          </a:p>
          <a:p>
            <a:pPr>
              <a:lnSpc>
                <a:spcPct val="80000"/>
              </a:lnSpc>
            </a:pPr>
            <a:endParaRPr lang="cs-CZ" altLang="cs-CZ" sz="28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56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5CBA6A4-9FB9-4A1C-9988-81D06673C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314325"/>
            <a:ext cx="8467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accent2"/>
                </a:solidFill>
              </a:rPr>
              <a:t>VÝVOJ OBSAHU EPIDEMIOLOGIE </a:t>
            </a:r>
            <a:br>
              <a:rPr lang="cs-CZ" altLang="cs-CZ" sz="3600" b="1">
                <a:solidFill>
                  <a:schemeClr val="accent2"/>
                </a:solidFill>
              </a:rPr>
            </a:br>
            <a:r>
              <a:rPr lang="cs-CZ" altLang="cs-CZ" sz="3600" b="1">
                <a:solidFill>
                  <a:schemeClr val="accent2"/>
                </a:solidFill>
              </a:rPr>
              <a:t> </a:t>
            </a:r>
            <a:r>
              <a:rPr lang="cs-CZ" altLang="cs-CZ" sz="2400" b="1">
                <a:solidFill>
                  <a:schemeClr val="accent2"/>
                </a:solidFill>
              </a:rPr>
              <a:t>novější definice epidemiologie v anglosaské oblasti</a:t>
            </a:r>
            <a:r>
              <a:rPr lang="cs-CZ" altLang="cs-CZ" sz="3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74B8BB22-4CEE-47B8-AA27-8F487645F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585913"/>
            <a:ext cx="10421937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accent2"/>
                </a:solidFill>
              </a:rPr>
              <a:t>Epidemiologie studuje rozložení a determinanty stavů a událostí majících vztah ke zdraví v určených populačních skupinách a využívá výsledků tohoto studia ke zvládání zdravotních problémů. </a:t>
            </a:r>
          </a:p>
          <a:p>
            <a:pPr eaLnBrk="1" hangingPunct="1"/>
            <a:endParaRPr lang="cs-CZ" altLang="cs-CZ" sz="28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cs-CZ" sz="2800" b="1" i="1" dirty="0">
                <a:solidFill>
                  <a:schemeClr val="accent2"/>
                </a:solidFill>
              </a:rPr>
              <a:t>Epidemiology is the study of the distribution and determinants of health-related states or events in specified populations, and the application of this study to</a:t>
            </a:r>
            <a:r>
              <a:rPr lang="cs-CZ" altLang="cs-CZ" sz="2800" b="1" i="1" dirty="0">
                <a:solidFill>
                  <a:schemeClr val="accent2"/>
                </a:solidFill>
              </a:rPr>
              <a:t> </a:t>
            </a:r>
            <a:r>
              <a:rPr lang="en-US" altLang="cs-CZ" sz="2800" b="1" i="1" dirty="0">
                <a:solidFill>
                  <a:schemeClr val="accent2"/>
                </a:solidFill>
              </a:rPr>
              <a:t>the control of health problems</a:t>
            </a:r>
            <a:r>
              <a:rPr lang="en-US" altLang="cs-CZ" sz="2800" b="1" dirty="0">
                <a:solidFill>
                  <a:schemeClr val="accent2"/>
                </a:solidFill>
              </a:rPr>
              <a:t>.</a:t>
            </a:r>
            <a:r>
              <a:rPr lang="en-US" altLang="cs-CZ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68324" name="Rectangle 4">
            <a:extLst>
              <a:ext uri="{FF2B5EF4-FFF2-40B4-BE49-F238E27FC236}">
                <a16:creationId xmlns:a16="http://schemas.microsoft.com/office/drawing/2014/main" id="{B394D68B-8321-49AC-A648-BBACB6F89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457325"/>
            <a:ext cx="10629900" cy="20335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5fe909f-4b1f-4116-a337-bb9237bf22af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11041</TotalTime>
  <Words>3229</Words>
  <Application>Microsoft Office PowerPoint</Application>
  <PresentationFormat>Širokoúhlá obrazovka</PresentationFormat>
  <Paragraphs>722</Paragraphs>
  <Slides>73</Slides>
  <Notes>46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90" baseType="lpstr">
      <vt:lpstr>Arial</vt:lpstr>
      <vt:lpstr>Arial Black</vt:lpstr>
      <vt:lpstr>Calibri</vt:lpstr>
      <vt:lpstr>Cambria</vt:lpstr>
      <vt:lpstr>Cambria Math</vt:lpstr>
      <vt:lpstr>Times New Roman</vt:lpstr>
      <vt:lpstr>Verdana</vt:lpstr>
      <vt:lpstr>Wingdings</vt:lpstr>
      <vt:lpstr>Výchozí návrh</vt:lpstr>
      <vt:lpstr>1_Motiv systému Office</vt:lpstr>
      <vt:lpstr>Motiv systému Office</vt:lpstr>
      <vt:lpstr>5_Motiv systému Office</vt:lpstr>
      <vt:lpstr>2_Motiv systému Office</vt:lpstr>
      <vt:lpstr>3_Motiv systému Office</vt:lpstr>
      <vt:lpstr>4_Motiv systému Office</vt:lpstr>
      <vt:lpstr>6_Motiv systému Office</vt:lpstr>
      <vt:lpstr>MSDraw</vt:lpstr>
      <vt:lpstr>Prezentace aplikace PowerPoint</vt:lpstr>
      <vt:lpstr>EPIDEMIOLOGIE</vt:lpstr>
      <vt:lpstr>Prezentace aplikace PowerPoint</vt:lpstr>
      <vt:lpstr>VÝVOJ OBSAHU EPIDEMIOLOGIE</vt:lpstr>
      <vt:lpstr>Prezentace aplikace PowerPoint</vt:lpstr>
      <vt:lpstr>VÝVOJ OBSAHU EPIDEMIOLOGIE</vt:lpstr>
      <vt:lpstr>EPIDEMIOLOGIE</vt:lpstr>
      <vt:lpstr>VÝCHODISKA A ÚKOLY EPIDEMIOLOGIE</vt:lpstr>
      <vt:lpstr>Prezentace aplikace PowerPoint</vt:lpstr>
      <vt:lpstr>Prezentace aplikace PowerPoint</vt:lpstr>
      <vt:lpstr>Zdraví a nemoc</vt:lpstr>
      <vt:lpstr>Prezentace aplikace PowerPoint</vt:lpstr>
      <vt:lpstr>ZDRAVÍ</vt:lpstr>
      <vt:lpstr>ZDRAVÍ</vt:lpstr>
      <vt:lpstr>ZDRAVÍ JAKO KONTINUUM</vt:lpstr>
      <vt:lpstr>Prezentace aplikace PowerPoint</vt:lpstr>
      <vt:lpstr>Prezentace aplikace PowerPoint</vt:lpstr>
      <vt:lpstr>Prezentace aplikace PowerPoint</vt:lpstr>
      <vt:lpstr>NEMOC A POHODA</vt:lpstr>
      <vt:lpstr>Prezentace aplikace PowerPoint</vt:lpstr>
      <vt:lpstr>Prezentace aplikace PowerPoint</vt:lpstr>
      <vt:lpstr>Prezentace aplikace PowerPoint</vt:lpstr>
      <vt:lpstr>NEMOC</vt:lpstr>
      <vt:lpstr>NEMOC JAKO DĚJ MAJÍCÍ ZAČÁTEK, PRŮBĚH A KONEC</vt:lpstr>
      <vt:lpstr>PŘIROZENÁ HISTORIE NEMOCI</vt:lpstr>
      <vt:lpstr>     </vt:lpstr>
      <vt:lpstr>Prezentace aplikace PowerPoint</vt:lpstr>
      <vt:lpstr>Prezentace aplikace PowerPoint</vt:lpstr>
      <vt:lpstr>Prezentace aplikace PowerPoint</vt:lpstr>
      <vt:lpstr>POPIS EPIDEMIOLOGICKÉ SITUACE</vt:lpstr>
      <vt:lpstr>VŽDY MUSÍME DEFINOVAT</vt:lpstr>
      <vt:lpstr>Určení PŘEDMĚTU měření</vt:lpstr>
      <vt:lpstr>Určení jednotky měření</vt:lpstr>
      <vt:lpstr>Určení sledované (cílové) populace </vt:lpstr>
      <vt:lpstr>Určení sledované (exponované, cílové) populace </vt:lpstr>
      <vt:lpstr>Určení sledované populace </vt:lpstr>
      <vt:lpstr>Určení času</vt:lpstr>
      <vt:lpstr>Základní ukazatele nemocnosti</vt:lpstr>
      <vt:lpstr>Průměrná doba trvání nemoci </vt:lpstr>
      <vt:lpstr>Prezentace aplikace PowerPoint</vt:lpstr>
      <vt:lpstr>Prezentace aplikace PowerPoint</vt:lpstr>
      <vt:lpstr>Incidence</vt:lpstr>
      <vt:lpstr>Prezentace aplikace PowerPoint</vt:lpstr>
      <vt:lpstr>Incidence</vt:lpstr>
      <vt:lpstr>Incidence risk (cumulative incidence rate, incidence proportion)</vt:lpstr>
      <vt:lpstr>Prezentace aplikace PowerPoint</vt:lpstr>
      <vt:lpstr>Prezentace aplikace PowerPoint</vt:lpstr>
      <vt:lpstr>Výsledky longitudinální studie diabetu (starší ženy s pozitivní rodinnou anamnézou) </vt:lpstr>
      <vt:lpstr>Záznam o výskytu nemoci v souboru 200 osob v průběhu 1 týdne (po-ne)</vt:lpstr>
      <vt:lpstr>Incidence rate</vt:lpstr>
      <vt:lpstr>Incidence rate</vt:lpstr>
      <vt:lpstr>Incidence rate</vt:lpstr>
      <vt:lpstr>Výsledky longitudinální studie diabetu (starší ženy s pozitivní rodinnou anamnézou) </vt:lpstr>
      <vt:lpstr>Incidence ODDS</vt:lpstr>
      <vt:lpstr>Výsledky longitudinální studie diabetu (straší ženy s pozitivní rodinnou anamnézou) </vt:lpstr>
      <vt:lpstr>Incidence ODDS</vt:lpstr>
      <vt:lpstr>Prevalence (P)</vt:lpstr>
      <vt:lpstr>Prezentace aplikace PowerPoint</vt:lpstr>
      <vt:lpstr>Prevalence (P)</vt:lpstr>
      <vt:lpstr>Okamžiková prevalence</vt:lpstr>
      <vt:lpstr>Záznam o výskytu nemoci v souboru 200 osob v průběhu 1 týdne (po-ne)</vt:lpstr>
      <vt:lpstr>Intervalová prevalence</vt:lpstr>
      <vt:lpstr>Záznam o výskytu nemoci v souboru 200 osob v průběhu 1 týdne (po-ne)</vt:lpstr>
      <vt:lpstr>Průměrná intervalová prevalence</vt:lpstr>
      <vt:lpstr>Prezentace aplikace PowerPoint</vt:lpstr>
      <vt:lpstr>Prezentace aplikace PowerPoint</vt:lpstr>
      <vt:lpstr>Záznam o výskytu nemoci v souboru 200 osob v průběhu 1 týdne (po-ne)</vt:lpstr>
      <vt:lpstr>Vztah mezi ukazateli</vt:lpstr>
      <vt:lpstr>Vztah mezi ukazateli </vt:lpstr>
      <vt:lpstr>Vztah mezi ukazateli </vt:lpstr>
      <vt:lpstr>Vztah mezi ukazateli  </vt:lpstr>
      <vt:lpstr>Vztah mezi ukazateli  </vt:lpstr>
      <vt:lpstr>Prevalence a incidence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336</cp:revision>
  <cp:lastPrinted>2018-10-03T05:15:41Z</cp:lastPrinted>
  <dcterms:created xsi:type="dcterms:W3CDTF">2003-06-08T08:18:20Z</dcterms:created>
  <dcterms:modified xsi:type="dcterms:W3CDTF">2023-03-10T13:30:01Z</dcterms:modified>
</cp:coreProperties>
</file>