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embeddedFontLst>
    <p:embeddedFont>
      <p:font typeface="Montserrat" panose="00000500000000000000" pitchFamily="2" charset="-18"/>
      <p:regular r:id="rId16"/>
      <p:bold r:id="rId17"/>
      <p:italic r:id="rId18"/>
      <p:boldItalic r:id="rId19"/>
    </p:embeddedFont>
    <p:embeddedFont>
      <p:font typeface="Raleway" pitchFamily="2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ac709ca4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ac709ca4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cac709ca40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ac709ca4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cac709ca4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cac709ca40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ac709ca4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ac709ca4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cac709ca40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ac709ca4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cac709ca4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cac709ca40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ac709ca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ac709ca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cac709ca4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ac709ca4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ac709ca4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cac709ca4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ac709ca4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ac709ca4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cac709ca40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ac709ca4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ac709ca4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cac709ca40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ac709ca4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ac709ca4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cac709ca40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ac709ca4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ac709ca4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cac709ca40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ac709ca4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ac709ca4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cac709ca40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ac709ca4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ac709ca4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cac709ca40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with text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5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Měsíce</a:t>
            </a:r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Months have to be in the genitive case: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ledn</a:t>
            </a:r>
            <a:r>
              <a:rPr lang="cs-CZ">
                <a:highlight>
                  <a:srgbClr val="00FFFF"/>
                </a:highlight>
              </a:rPr>
              <a:t>a	</a:t>
            </a:r>
            <a:r>
              <a:rPr lang="cs-CZ"/>
              <a:t>			červenc</a:t>
            </a:r>
            <a:r>
              <a:rPr lang="cs-CZ">
                <a:highlight>
                  <a:srgbClr val="FF00FF"/>
                </a:highlight>
              </a:rPr>
              <a:t>e</a:t>
            </a:r>
            <a:endParaRPr>
              <a:highlight>
                <a:srgbClr val="FF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únor</a:t>
            </a:r>
            <a:r>
              <a:rPr lang="cs-CZ">
                <a:highlight>
                  <a:srgbClr val="00FFFF"/>
                </a:highlight>
              </a:rPr>
              <a:t>a	</a:t>
            </a:r>
            <a:r>
              <a:rPr lang="cs-CZ"/>
              <a:t>			srpn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březn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září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dubn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říjn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květn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listopad</a:t>
            </a:r>
            <a:r>
              <a:rPr lang="cs-CZ">
                <a:highlight>
                  <a:srgbClr val="00FF00"/>
                </a:highlight>
              </a:rPr>
              <a:t>u</a:t>
            </a:r>
            <a:endParaRPr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červn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prosinc</a:t>
            </a:r>
            <a:r>
              <a:rPr lang="cs-CZ">
                <a:highlight>
                  <a:srgbClr val="FF00FF"/>
                </a:highlight>
              </a:rPr>
              <a:t>e </a:t>
            </a:r>
            <a:endParaRPr>
              <a:highlight>
                <a:srgbClr val="FF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Kolikátého je dnes?</a:t>
            </a:r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Dnes je: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29. 3. - dvacátého devátého března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 4. - prvního dubna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15. 6. - patnáctého června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7. 9. - sedmého září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Kdy máte narozeniny?</a:t>
            </a:r>
            <a:r>
              <a:rPr lang="cs-CZ"/>
              <a:t> (narozeniny = birthday)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Roky </a:t>
            </a:r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1</a:t>
            </a:r>
            <a:r>
              <a:rPr lang="cs-CZ">
                <a:highlight>
                  <a:srgbClr val="00FFFF"/>
                </a:highlight>
              </a:rPr>
              <a:t>9</a:t>
            </a:r>
            <a:r>
              <a:rPr lang="cs-CZ"/>
              <a:t>98 - tisíc </a:t>
            </a:r>
            <a:r>
              <a:rPr lang="cs-CZ">
                <a:highlight>
                  <a:srgbClr val="00FFFF"/>
                </a:highlight>
              </a:rPr>
              <a:t>devět set</a:t>
            </a:r>
            <a:r>
              <a:rPr lang="cs-CZ"/>
              <a:t> devadesát osm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19</a:t>
            </a:r>
            <a:r>
              <a:rPr lang="cs-CZ"/>
              <a:t>98 - </a:t>
            </a:r>
            <a:r>
              <a:rPr lang="cs-CZ">
                <a:highlight>
                  <a:srgbClr val="00FFFF"/>
                </a:highlight>
              </a:rPr>
              <a:t>devatenáct set</a:t>
            </a:r>
            <a:r>
              <a:rPr lang="cs-CZ"/>
              <a:t> devadesát osm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1789 - tisíc sedm set osmdesát devět/sedmnáct set osmdesát devět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2000 - dva tisíce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2020 - dva tisíce dvacet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Roční období (seasons)</a:t>
            </a:r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5742300" cy="272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b="1"/>
              <a:t>JARO</a:t>
            </a:r>
            <a:r>
              <a:rPr lang="cs-CZ"/>
              <a:t> - spring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na jaře</a:t>
            </a:r>
            <a:r>
              <a:rPr lang="cs-CZ"/>
              <a:t> - in spring</a:t>
            </a:r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1"/>
          </p:nvPr>
        </p:nvSpPr>
        <p:spPr>
          <a:xfrm>
            <a:off x="6157400" y="1163600"/>
            <a:ext cx="5742300" cy="272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b="1"/>
              <a:t>LÉTO</a:t>
            </a:r>
            <a:r>
              <a:rPr lang="cs-CZ"/>
              <a:t> - summer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v létě</a:t>
            </a:r>
            <a:r>
              <a:rPr lang="cs-CZ"/>
              <a:t> - in summer</a:t>
            </a:r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body" idx="1"/>
          </p:nvPr>
        </p:nvSpPr>
        <p:spPr>
          <a:xfrm>
            <a:off x="317650" y="3951450"/>
            <a:ext cx="5742300" cy="272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b="1"/>
              <a:t>PODZIM</a:t>
            </a:r>
            <a:r>
              <a:rPr lang="cs-CZ"/>
              <a:t> - autumn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na podzim</a:t>
            </a:r>
            <a:r>
              <a:rPr lang="cs-CZ"/>
              <a:t> - in autumn</a:t>
            </a:r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body" idx="1"/>
          </p:nvPr>
        </p:nvSpPr>
        <p:spPr>
          <a:xfrm>
            <a:off x="6157400" y="3951450"/>
            <a:ext cx="5742300" cy="272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b="1"/>
              <a:t>ZIMA</a:t>
            </a:r>
            <a:r>
              <a:rPr lang="cs-CZ"/>
              <a:t> - v zimě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v zimě</a:t>
            </a:r>
            <a:r>
              <a:rPr lang="cs-CZ"/>
              <a:t> - in winter</a:t>
            </a:r>
            <a:endParaRPr/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317" y="1591350"/>
            <a:ext cx="1802532" cy="186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7550" y="1579300"/>
            <a:ext cx="18923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9475" y="4818325"/>
            <a:ext cx="2145898" cy="171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57550" y="4601475"/>
            <a:ext cx="1540599" cy="152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 revision - make plural forms</a:t>
            </a: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Často kupuju </a:t>
            </a:r>
            <a:r>
              <a:rPr lang="cs-CZ" i="1"/>
              <a:t>(sýr, pomeranč, minerálka, džus, paprika, mléko, jogurt).</a:t>
            </a:r>
            <a:endParaRPr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Doma mám </a:t>
            </a:r>
            <a:r>
              <a:rPr lang="cs-CZ" i="1"/>
              <a:t>(židle, stůl, gauč, lampa, počítač, televize, lednička, okno, postel, rádio).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 Brně jsou </a:t>
            </a:r>
            <a:r>
              <a:rPr lang="cs-CZ" i="1"/>
              <a:t>(dům, kavárna, restaurace, obchod, kostel, náměstí, zastávka, park, galerie).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Večer jsme četli </a:t>
            </a:r>
            <a:r>
              <a:rPr lang="cs-CZ" i="1"/>
              <a:t>(kniha, test, e-mail, detektivka, text). </a:t>
            </a:r>
            <a:endParaRPr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 revision - make plural forms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Často kupuju </a:t>
            </a:r>
            <a:r>
              <a:rPr lang="cs-CZ" i="1"/>
              <a:t>(sýr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pomeranč</a:t>
            </a:r>
            <a:r>
              <a:rPr lang="cs-CZ" i="1">
                <a:solidFill>
                  <a:srgbClr val="FF0000"/>
                </a:solidFill>
              </a:rPr>
              <a:t>e</a:t>
            </a:r>
            <a:r>
              <a:rPr lang="cs-CZ" i="1"/>
              <a:t>, minerálk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džus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paprik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mlék</a:t>
            </a:r>
            <a:r>
              <a:rPr lang="cs-CZ" i="1">
                <a:solidFill>
                  <a:srgbClr val="FF0000"/>
                </a:solidFill>
              </a:rPr>
              <a:t>a</a:t>
            </a:r>
            <a:r>
              <a:rPr lang="cs-CZ" i="1"/>
              <a:t>, jogurt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).</a:t>
            </a:r>
            <a:endParaRPr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Doma mám </a:t>
            </a:r>
            <a:r>
              <a:rPr lang="cs-CZ" i="1"/>
              <a:t>(</a:t>
            </a:r>
            <a:r>
              <a:rPr lang="cs-CZ" i="1">
                <a:solidFill>
                  <a:srgbClr val="FF0000"/>
                </a:solidFill>
              </a:rPr>
              <a:t>židle</a:t>
            </a:r>
            <a:r>
              <a:rPr lang="cs-CZ" i="1"/>
              <a:t>, st</a:t>
            </a:r>
            <a:r>
              <a:rPr lang="cs-CZ" i="1">
                <a:solidFill>
                  <a:srgbClr val="FF0000"/>
                </a:solidFill>
              </a:rPr>
              <a:t>o</a:t>
            </a:r>
            <a:r>
              <a:rPr lang="cs-CZ" i="1"/>
              <a:t>l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gauč</a:t>
            </a:r>
            <a:r>
              <a:rPr lang="cs-CZ" i="1">
                <a:solidFill>
                  <a:srgbClr val="FF0000"/>
                </a:solidFill>
              </a:rPr>
              <a:t>e</a:t>
            </a:r>
            <a:r>
              <a:rPr lang="cs-CZ" i="1"/>
              <a:t>, lamp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počítač</a:t>
            </a:r>
            <a:r>
              <a:rPr lang="cs-CZ" i="1">
                <a:solidFill>
                  <a:srgbClr val="FF0000"/>
                </a:solidFill>
              </a:rPr>
              <a:t>e</a:t>
            </a:r>
            <a:r>
              <a:rPr lang="cs-CZ" i="1"/>
              <a:t>, televiz</a:t>
            </a:r>
            <a:r>
              <a:rPr lang="cs-CZ" i="1">
                <a:solidFill>
                  <a:srgbClr val="FF0000"/>
                </a:solidFill>
              </a:rPr>
              <a:t>e</a:t>
            </a:r>
            <a:r>
              <a:rPr lang="cs-CZ" i="1"/>
              <a:t>, ledničk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okn</a:t>
            </a:r>
            <a:r>
              <a:rPr lang="cs-CZ" i="1">
                <a:solidFill>
                  <a:srgbClr val="FF0000"/>
                </a:solidFill>
              </a:rPr>
              <a:t>a</a:t>
            </a:r>
            <a:r>
              <a:rPr lang="cs-CZ" i="1"/>
              <a:t>, postel</a:t>
            </a:r>
            <a:r>
              <a:rPr lang="cs-CZ" i="1">
                <a:solidFill>
                  <a:srgbClr val="FF0000"/>
                </a:solidFill>
              </a:rPr>
              <a:t>e</a:t>
            </a:r>
            <a:r>
              <a:rPr lang="cs-CZ" i="1"/>
              <a:t>, rádi</a:t>
            </a:r>
            <a:r>
              <a:rPr lang="cs-CZ" i="1">
                <a:solidFill>
                  <a:srgbClr val="FF0000"/>
                </a:solidFill>
              </a:rPr>
              <a:t>a</a:t>
            </a:r>
            <a:r>
              <a:rPr lang="cs-CZ" i="1"/>
              <a:t>).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 Brně jsou </a:t>
            </a:r>
            <a:r>
              <a:rPr lang="cs-CZ" i="1"/>
              <a:t>(d</a:t>
            </a:r>
            <a:r>
              <a:rPr lang="cs-CZ" i="1">
                <a:solidFill>
                  <a:srgbClr val="FF0000"/>
                </a:solidFill>
              </a:rPr>
              <a:t>o</a:t>
            </a:r>
            <a:r>
              <a:rPr lang="cs-CZ" i="1"/>
              <a:t>m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kavárn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</a:t>
            </a:r>
            <a:r>
              <a:rPr lang="cs-CZ" i="1">
                <a:solidFill>
                  <a:srgbClr val="FF0000"/>
                </a:solidFill>
              </a:rPr>
              <a:t>restaurace</a:t>
            </a:r>
            <a:r>
              <a:rPr lang="cs-CZ" i="1"/>
              <a:t>, obchod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kostel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</a:t>
            </a:r>
            <a:r>
              <a:rPr lang="cs-CZ" i="1">
                <a:solidFill>
                  <a:srgbClr val="FF0000"/>
                </a:solidFill>
              </a:rPr>
              <a:t>náměstí</a:t>
            </a:r>
            <a:r>
              <a:rPr lang="cs-CZ" i="1"/>
              <a:t>, zastávk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park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</a:t>
            </a:r>
            <a:r>
              <a:rPr lang="cs-CZ" i="1">
                <a:solidFill>
                  <a:srgbClr val="FF0000"/>
                </a:solidFill>
              </a:rPr>
              <a:t>galerie</a:t>
            </a:r>
            <a:r>
              <a:rPr lang="cs-CZ" i="1"/>
              <a:t>).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Večer jsme četli </a:t>
            </a:r>
            <a:r>
              <a:rPr lang="cs-CZ" i="1"/>
              <a:t>(knih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test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e-mail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detektivk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, text</a:t>
            </a:r>
            <a:r>
              <a:rPr lang="cs-CZ" i="1">
                <a:solidFill>
                  <a:srgbClr val="FF0000"/>
                </a:solidFill>
              </a:rPr>
              <a:t>y</a:t>
            </a:r>
            <a:r>
              <a:rPr lang="cs-CZ" i="1"/>
              <a:t>). 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Picture description</a:t>
            </a: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6939300" cy="46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50" y="1163600"/>
            <a:ext cx="6939300" cy="46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7552675" y="1404125"/>
            <a:ext cx="4286400" cy="5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highlight>
                  <a:srgbClr val="00FFFF"/>
                </a:highlight>
              </a:rPr>
              <a:t>Znáte</a:t>
            </a:r>
            <a:r>
              <a:rPr lang="cs-CZ" sz="2900"/>
              <a:t> ten dům?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highlight>
                  <a:srgbClr val="00FFFF"/>
                </a:highlight>
              </a:rPr>
              <a:t>Víte, </a:t>
            </a:r>
            <a:r>
              <a:rPr lang="cs-CZ" sz="2900"/>
              <a:t>kde je ten dům?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highlight>
                  <a:srgbClr val="00FFFF"/>
                </a:highlight>
              </a:rPr>
              <a:t>Víte, </a:t>
            </a:r>
            <a:r>
              <a:rPr lang="cs-CZ" sz="2900"/>
              <a:t>jak se jmenuje? 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/>
              <a:t>Jaký je ten dům?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/>
              <a:t>Byli jste tam?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354725" y="6074650"/>
            <a:ext cx="886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Attribution: Vít Švajcr, Dobré světlo.com, CC BY-SA 4.0 &lt;https://creativecommons.org/licenses/by-sa/4.0&gt;, via Wikimedia Commons</a:t>
            </a: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75" y="1070375"/>
            <a:ext cx="7098675" cy="4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Kolik? 2 = dva/dvě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3741000" cy="273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highlight>
                  <a:srgbClr val="C9DAF8"/>
                </a:highlight>
              </a:rPr>
              <a:t>M</a:t>
            </a:r>
            <a:endParaRPr b="1">
              <a:highlight>
                <a:srgbClr val="C9DAF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C9DAF8"/>
                </a:highlight>
              </a:rPr>
              <a:t>JEDEN</a:t>
            </a:r>
            <a:r>
              <a:rPr lang="cs-CZ"/>
              <a:t> papír</a:t>
            </a:r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4144850" y="1163600"/>
            <a:ext cx="3741000" cy="273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highlight>
                  <a:srgbClr val="F4CCCC"/>
                </a:highlight>
              </a:rPr>
              <a:t>F</a:t>
            </a:r>
            <a:endParaRPr b="1">
              <a:highlight>
                <a:srgbClr val="F4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4CCCC"/>
                </a:highlight>
              </a:rPr>
              <a:t>JEDNA</a:t>
            </a:r>
            <a:r>
              <a:rPr lang="cs-CZ"/>
              <a:t> kniha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7972050" y="1163600"/>
            <a:ext cx="3741000" cy="273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highlight>
                  <a:srgbClr val="B6D7A8"/>
                </a:highlight>
              </a:rPr>
              <a:t>N</a:t>
            </a:r>
            <a:endParaRPr b="1">
              <a:highlight>
                <a:srgbClr val="B6D7A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B6D7A8"/>
                </a:highlight>
              </a:rPr>
              <a:t>JEDNO</a:t>
            </a:r>
            <a:r>
              <a:rPr lang="cs-CZ"/>
              <a:t> auto</a:t>
            </a: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317650" y="3991625"/>
            <a:ext cx="3741000" cy="273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highlight>
                  <a:srgbClr val="D0E0E3"/>
                </a:highlight>
              </a:rPr>
              <a:t>M (pl)</a:t>
            </a:r>
            <a:endParaRPr b="1">
              <a:highlight>
                <a:srgbClr val="D0E0E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D0E0E3"/>
                </a:highlight>
              </a:rPr>
              <a:t>DVA</a:t>
            </a:r>
            <a:r>
              <a:rPr lang="cs-CZ"/>
              <a:t> papíry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gauče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pokoje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stoly</a:t>
            </a:r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6299200" y="3991625"/>
            <a:ext cx="3741000" cy="273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highlight>
                  <a:srgbClr val="F4CCCC"/>
                </a:highlight>
              </a:rPr>
              <a:t>F,</a:t>
            </a:r>
            <a:r>
              <a:rPr lang="cs-CZ" b="1"/>
              <a:t> </a:t>
            </a:r>
            <a:r>
              <a:rPr lang="cs-CZ" b="1">
                <a:highlight>
                  <a:srgbClr val="B6D7A8"/>
                </a:highlight>
              </a:rPr>
              <a:t>N </a:t>
            </a:r>
            <a:r>
              <a:rPr lang="cs-CZ" b="1"/>
              <a:t>(pl)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DVĚ</a:t>
            </a:r>
            <a:r>
              <a:rPr lang="cs-CZ"/>
              <a:t> knihy/auta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dvě lampy, kávy (F)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dvě okna, auta (N)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Plural: summary</a:t>
            </a:r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jeden červený dům → </a:t>
            </a:r>
            <a:r>
              <a:rPr lang="cs-CZ">
                <a:highlight>
                  <a:srgbClr val="C9DAF8"/>
                </a:highlight>
              </a:rPr>
              <a:t>dva</a:t>
            </a:r>
            <a:r>
              <a:rPr lang="cs-CZ"/>
              <a:t> červené domy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jeden moderní telefon → </a:t>
            </a:r>
            <a:r>
              <a:rPr lang="cs-CZ">
                <a:highlight>
                  <a:srgbClr val="C9DAF8"/>
                </a:highlight>
              </a:rPr>
              <a:t>dva</a:t>
            </a:r>
            <a:r>
              <a:rPr lang="cs-CZ"/>
              <a:t> moderní telefony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jedna velká lampa → </a:t>
            </a:r>
            <a:r>
              <a:rPr lang="cs-CZ">
                <a:highlight>
                  <a:srgbClr val="FCE5CD"/>
                </a:highlight>
              </a:rPr>
              <a:t>dvě</a:t>
            </a:r>
            <a:r>
              <a:rPr lang="cs-CZ"/>
              <a:t> velké lampy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jedna hovězí polévka → </a:t>
            </a:r>
            <a:r>
              <a:rPr lang="cs-CZ">
                <a:highlight>
                  <a:srgbClr val="FCE5CD"/>
                </a:highlight>
              </a:rPr>
              <a:t>dvě</a:t>
            </a:r>
            <a:r>
              <a:rPr lang="cs-CZ"/>
              <a:t> hovězí polévky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jedno nové auto → </a:t>
            </a:r>
            <a:r>
              <a:rPr lang="cs-CZ">
                <a:highlight>
                  <a:srgbClr val="B6D7A8"/>
                </a:highlight>
              </a:rPr>
              <a:t>dvě</a:t>
            </a:r>
            <a:r>
              <a:rPr lang="cs-CZ"/>
              <a:t> nová auta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jedno inteligentní dítě → </a:t>
            </a:r>
            <a:r>
              <a:rPr lang="cs-CZ">
                <a:highlight>
                  <a:srgbClr val="B6D7A8"/>
                </a:highlight>
              </a:rPr>
              <a:t>dvě</a:t>
            </a:r>
            <a:r>
              <a:rPr lang="cs-CZ"/>
              <a:t> inteligentní </a:t>
            </a:r>
            <a:r>
              <a:rPr lang="cs-CZ">
                <a:highlight>
                  <a:srgbClr val="FFFF00"/>
                </a:highlight>
              </a:rPr>
              <a:t>děti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člověk → lidé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dítě → děti 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3250" y="2019300"/>
            <a:ext cx="2250275" cy="22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Datum v češtině: ordinal numbers, months (kniha strana 63)</a:t>
            </a: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Jaký je dnes den?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Kolikátého je dneska?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Odkdy dokdy je semestr?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den - měsíc - rok (day - month - year)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dny - měsíce - roky (pl.) </a:t>
            </a:r>
            <a:endParaRPr/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825" y="980775"/>
            <a:ext cx="3519775" cy="35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Měsíce (months) </a:t>
            </a:r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LEDEN </a:t>
            </a:r>
            <a:r>
              <a:rPr lang="cs-CZ"/>
              <a:t>(led = ice)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ÚNOR</a:t>
            </a:r>
            <a:r>
              <a:rPr lang="cs-CZ"/>
              <a:t> (melting ice → nořit se = to dive)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BŘEZEN</a:t>
            </a:r>
            <a:r>
              <a:rPr lang="cs-CZ"/>
              <a:t> (bříza = birch)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DUBEN</a:t>
            </a:r>
            <a:r>
              <a:rPr lang="cs-CZ"/>
              <a:t> (dub = oak)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KVĚTEN</a:t>
            </a:r>
            <a:r>
              <a:rPr lang="cs-CZ"/>
              <a:t> (květ = bloom/blossom)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ČERVEN </a:t>
            </a:r>
            <a:r>
              <a:rPr lang="cs-CZ"/>
              <a:t>(červený = red)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ČERVENEC</a:t>
            </a:r>
            <a:r>
              <a:rPr lang="cs-CZ"/>
              <a:t> (červený = red)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SRPEN</a:t>
            </a:r>
            <a:r>
              <a:rPr lang="cs-CZ"/>
              <a:t> (srp = sickle)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ZÁŘÍ</a:t>
            </a:r>
            <a:r>
              <a:rPr lang="cs-CZ"/>
              <a:t> (říje = rutting period)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ŘÍJEN</a:t>
            </a:r>
            <a:r>
              <a:rPr lang="cs-CZ"/>
              <a:t> (říje)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LISTOPAD</a:t>
            </a:r>
            <a:r>
              <a:rPr lang="cs-CZ"/>
              <a:t> (list = leaf + padat = to fall down)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PROSINEC</a:t>
            </a:r>
            <a:r>
              <a:rPr lang="cs-CZ"/>
              <a:t> (one of the explanations: prosit = beg)</a:t>
            </a:r>
            <a:endParaRPr/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475" y="1895325"/>
            <a:ext cx="3067349" cy="306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Dny (days): ordinal numbers</a:t>
            </a:r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Ordinal numbers have to be in the genitive case (ÍHO/ÉHO ending)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 prvn</a:t>
            </a:r>
            <a:r>
              <a:rPr lang="cs-CZ">
                <a:highlight>
                  <a:srgbClr val="FFFF00"/>
                </a:highlight>
              </a:rPr>
              <a:t>ÍHO	</a:t>
            </a:r>
            <a:r>
              <a:rPr lang="cs-CZ"/>
              <a:t>			11. jedenáctÉHO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2. druhÉHO			12. dvanáctÉHO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3. třet</a:t>
            </a:r>
            <a:r>
              <a:rPr lang="cs-CZ">
                <a:highlight>
                  <a:srgbClr val="FFFF00"/>
                </a:highlight>
              </a:rPr>
              <a:t>ÍHO</a:t>
            </a:r>
            <a:r>
              <a:rPr lang="cs-CZ"/>
              <a:t>				13. třináctÉHO 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4. čtvrtÉHO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5. pátÉHO				20. dvacátÉHO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6. šestÉHO				21. dvacátÉHO prvnÍHO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7. sedmÉHO			22. dvacátÉHO druhÉHO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8. osmÉHO			30. třicátÉHO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9. devátÉHO			31. třicátÉHO prvnÍHO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10. desátÉHO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757</Words>
  <Application>Microsoft Office PowerPoint</Application>
  <PresentationFormat>Širokoúhlá obrazovka</PresentationFormat>
  <Paragraphs>158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Montserrat</vt:lpstr>
      <vt:lpstr>Raleway</vt:lpstr>
      <vt:lpstr>Presentation_MU_EN</vt:lpstr>
      <vt:lpstr>TÝDEN 5</vt:lpstr>
      <vt:lpstr>Plural revision - make plural forms</vt:lpstr>
      <vt:lpstr>Plural revision - make plural forms</vt:lpstr>
      <vt:lpstr>Picture description</vt:lpstr>
      <vt:lpstr>Kolik? 2 = dva/dvě</vt:lpstr>
      <vt:lpstr>Plural: summary</vt:lpstr>
      <vt:lpstr>Datum v češtině: ordinal numbers, months (kniha strana 63)</vt:lpstr>
      <vt:lpstr>Měsíce (months) </vt:lpstr>
      <vt:lpstr>Dny (days): ordinal numbers</vt:lpstr>
      <vt:lpstr>Měsíce</vt:lpstr>
      <vt:lpstr>Kolikátého je dnes?</vt:lpstr>
      <vt:lpstr>Roky </vt:lpstr>
      <vt:lpstr>Roční období (seasons)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TÝDEN 5</dc:title>
  <cp:lastModifiedBy>Maria Možná</cp:lastModifiedBy>
  <cp:revision>3</cp:revision>
  <dcterms:modified xsi:type="dcterms:W3CDTF">2024-03-19T20:52:25Z</dcterms:modified>
</cp:coreProperties>
</file>