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74" r:id="rId2"/>
    <p:sldId id="275" r:id="rId3"/>
    <p:sldId id="281" r:id="rId4"/>
    <p:sldId id="278" r:id="rId5"/>
    <p:sldId id="398" r:id="rId6"/>
    <p:sldId id="287" r:id="rId7"/>
    <p:sldId id="284" r:id="rId8"/>
    <p:sldId id="288" r:id="rId9"/>
    <p:sldId id="289" r:id="rId10"/>
    <p:sldId id="294" r:id="rId11"/>
    <p:sldId id="292" r:id="rId12"/>
    <p:sldId id="279" r:id="rId13"/>
    <p:sldId id="290" r:id="rId14"/>
    <p:sldId id="291" r:id="rId15"/>
    <p:sldId id="298" r:id="rId16"/>
    <p:sldId id="300" r:id="rId17"/>
    <p:sldId id="301" r:id="rId18"/>
    <p:sldId id="296" r:id="rId19"/>
    <p:sldId id="299" r:id="rId20"/>
    <p:sldId id="302" r:id="rId21"/>
    <p:sldId id="303" r:id="rId22"/>
    <p:sldId id="304" r:id="rId23"/>
    <p:sldId id="295" r:id="rId24"/>
    <p:sldId id="307" r:id="rId25"/>
    <p:sldId id="311" r:id="rId26"/>
    <p:sldId id="310" r:id="rId27"/>
    <p:sldId id="313" r:id="rId28"/>
    <p:sldId id="312" r:id="rId29"/>
    <p:sldId id="315" r:id="rId30"/>
    <p:sldId id="314" r:id="rId31"/>
    <p:sldId id="316" r:id="rId32"/>
    <p:sldId id="272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08" autoAdjust="0"/>
    <p:restoredTop sz="96327" autoAdjust="0"/>
  </p:normalViewPr>
  <p:slideViewPr>
    <p:cSldViewPr snapToGrid="0">
      <p:cViewPr>
        <p:scale>
          <a:sx n="86" d="100"/>
          <a:sy n="86" d="100"/>
        </p:scale>
        <p:origin x="-96" y="-61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Rovnováha kyselin a bází organismu je vyjadřována hodnotou pH, pomocí které kvantifikujeme koncentraci vodíkových iontů – záporný dekadický logaritmus koncentrace vodíkových iontů. Aktivita H+ v krvi je velmi nízká (asi 40 </a:t>
            </a:r>
            <a:r>
              <a:rPr lang="cs-CZ" dirty="0" err="1"/>
              <a:t>nmol</a:t>
            </a:r>
            <a:r>
              <a:rPr lang="cs-CZ" dirty="0"/>
              <a:t>/l), proto se zpravidla vyjadřuje v jednotkách pH, které je definováno jako záporný dekadický logaritmus molární aktivity H+ . Logaritmickou závislostí je dáno, že i malá změna pH odpovídá velké změně v aktivitě H+ .</a:t>
            </a:r>
          </a:p>
          <a:p>
            <a:pPr lvl="0"/>
            <a:r>
              <a:rPr lang="cs-CZ" dirty="0"/>
              <a:t>Hodnota pH krve je fyziologicky udržována ve velmi úzkém rozmezí: pH = 7,4 ± 0,04 pH krve mimo fyziologické rozmezí označujeme jako:  </a:t>
            </a:r>
            <a:r>
              <a:rPr lang="cs-CZ" dirty="0" err="1"/>
              <a:t>alkalémii</a:t>
            </a:r>
            <a:r>
              <a:rPr lang="cs-CZ" dirty="0"/>
              <a:t> s pH krve nad 7,44  </a:t>
            </a:r>
            <a:r>
              <a:rPr lang="cs-CZ" dirty="0" err="1"/>
              <a:t>acidémii</a:t>
            </a:r>
            <a:r>
              <a:rPr lang="cs-CZ" dirty="0"/>
              <a:t> s pH krve pod 7,36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Hydrogenuhličitanový nárazníkový systém je dán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Hendersonovou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Hasselbachovou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rovnicí. </a:t>
            </a:r>
            <a:r>
              <a:rPr lang="cs-CZ" dirty="0"/>
              <a:t>Tradiční popis </a:t>
            </a:r>
            <a:r>
              <a:rPr lang="cs-CZ" dirty="0" err="1"/>
              <a:t>acidobazických</a:t>
            </a:r>
            <a:r>
              <a:rPr lang="cs-CZ" dirty="0"/>
              <a:t> poruch vychází z posouzení stavu </a:t>
            </a:r>
            <a:r>
              <a:rPr lang="cs-CZ" dirty="0" err="1"/>
              <a:t>bikarbonátového</a:t>
            </a:r>
            <a:r>
              <a:rPr lang="cs-CZ" dirty="0"/>
              <a:t> pufru, který předpokládá, že pH krve je determinováno dvěma veličinami, a to pCO2   a  [HCO3 - ] podle </a:t>
            </a:r>
            <a:r>
              <a:rPr lang="cs-CZ" dirty="0" err="1"/>
              <a:t>Henderson</a:t>
            </a:r>
            <a:r>
              <a:rPr lang="cs-CZ" dirty="0"/>
              <a:t>-</a:t>
            </a:r>
            <a:r>
              <a:rPr lang="cs-CZ" dirty="0" err="1"/>
              <a:t>Hasselbalchovy</a:t>
            </a:r>
            <a:r>
              <a:rPr lang="cs-CZ" dirty="0"/>
              <a:t> rovnic</a:t>
            </a:r>
          </a:p>
          <a:p>
            <a:pPr lvl="0"/>
            <a:r>
              <a:rPr lang="cs-CZ" dirty="0"/>
              <a:t>Metabolická komponenta </a:t>
            </a:r>
            <a:r>
              <a:rPr lang="cs-CZ" dirty="0" err="1"/>
              <a:t>acidobazické</a:t>
            </a:r>
            <a:r>
              <a:rPr lang="cs-CZ" dirty="0"/>
              <a:t> rovnováhy je charakterizována koncentrací HCO3 - a respirační komponenta je charakterizována hodnotou parciálního tlaku CO2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Kyselina uhličitá závisí na množství rozpuštěného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které je úměrné parciálnímu tlaku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r>
              <a:rPr lang="cs-CZ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Rovnici  lze tedy zapsat ve zkrácené verzi , kde člen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 nahrazen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Vyloučením konstantních faktorů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pK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koeficientu rozpustnosti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lze konečně rovnici  zapsat jako poměr , který udává, že pH je úměrné poměru hydrogenuhličitanů a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02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Primární porucha je způsobena snížením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 důsledku zvýšené ztráty 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Příčinou je vždy zvýšená výměna ventilací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lvl="0"/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Hyperventilace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může mít řadu příčin, k nimž patří: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Účinky léků a jedů na CNS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Plicní abnormality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Neadekvátní mechanická ventilace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932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respirační alkalózy stimuluje snížený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vylučování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hydrogenuhličitanů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ledvinami snížením výměny vodíkových iontů.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Kompenzace respirační alkalózy probíhá ve dvou fázích.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akutní fázi se po 10 – 20 minutách snižuje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 krvi o 2-4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 až na minimální hladinu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18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Kompenzace respirační alkalózy probíhá ve dvou fázích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Po akutní fázi následují 2-4 dny fáze chronické, kdy ledviny mohou snížit tvorbu a zvýšit vylučování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hydrogenuhličitanů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až na minimální hodnotu v krvi 12-15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/l.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pH se může vrátit  do normálu (7,35 - 7,45), pokud nerovnováha trvá 7-10 dnů. Takovýto stupeň kompenzace je charakteristický u jednoduchých poruch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acidobazické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rovnováhy.</a:t>
            </a:r>
          </a:p>
          <a:p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 na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nam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ěřený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nižší než 12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/l,  jde o smíšenou respirační alkalózu  a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metabolickou acidózu</a:t>
            </a:r>
          </a:p>
          <a:p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  Je-li naměřený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vyšší než 18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/l, 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buď (i) nebyl dostatek času na kompenzaci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alkalózy, nebo (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jde o smíšenou 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alkalózu a metabolickou alkalózu.</a:t>
            </a:r>
          </a:p>
          <a:p>
            <a:pPr lvl="0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127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xmlns="" id="{028095DF-AA7F-484E-B7D6-BC6FB203CFC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04B4C2FD-1E3F-4D10-8DD8-D69D53121BD6}" type="slidenum">
              <a:rPr lang="cs-CZ" altLang="cs-CZ" sz="1200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FontTx/>
                <a:buNone/>
              </a:pPr>
              <a:t>5</a:t>
            </a:fld>
            <a:endParaRPr lang="cs-CZ" altLang="cs-CZ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755" name="Rectangle 1">
            <a:extLst>
              <a:ext uri="{FF2B5EF4-FFF2-40B4-BE49-F238E27FC236}">
                <a16:creationId xmlns:a16="http://schemas.microsoft.com/office/drawing/2014/main" xmlns="" id="{4054A31E-DC92-4C11-99F0-82C2A453D4BF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>
            <a:extLst>
              <a:ext uri="{FF2B5EF4-FFF2-40B4-BE49-F238E27FC236}">
                <a16:creationId xmlns:a16="http://schemas.microsoft.com/office/drawing/2014/main" xmlns="" id="{46BC22FC-9667-4A41-A591-A5A0E1DB942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dirty="0"/>
              <a:t>Součet </a:t>
            </a:r>
            <a:r>
              <a:rPr lang="cs-CZ" dirty="0" err="1"/>
              <a:t>všch</a:t>
            </a:r>
            <a:r>
              <a:rPr lang="cs-CZ" dirty="0"/>
              <a:t> kationtů </a:t>
            </a:r>
            <a:r>
              <a:rPr lang="cs-CZ" dirty="0" err="1"/>
              <a:t>meřených</a:t>
            </a:r>
            <a:r>
              <a:rPr lang="cs-CZ" dirty="0"/>
              <a:t> i neměřených NK+ ), se rovná součtu všech aniontů , měřených i neměřených (NA- ).</a:t>
            </a:r>
          </a:p>
          <a:p>
            <a:r>
              <a:rPr lang="cs-CZ" dirty="0"/>
              <a:t>Z toho matematicky vyplývá, že rozdíl mezi měřenými kationty a anionty se rovná rozdílu mezi neměřenými anionty a kationty – anion gap</a:t>
            </a:r>
          </a:p>
          <a:p>
            <a:r>
              <a:rPr lang="cs-CZ" dirty="0"/>
              <a:t>Hlavní složkou AG </a:t>
            </a:r>
            <a:r>
              <a:rPr lang="cs-CZ" dirty="0" err="1"/>
              <a:t>jsu</a:t>
            </a:r>
            <a:r>
              <a:rPr lang="cs-CZ" dirty="0"/>
              <a:t> anionty neprchavých (non CO2 ) slabých </a:t>
            </a:r>
            <a:r>
              <a:rPr lang="cs-CZ" dirty="0" err="1"/>
              <a:t>kyselín</a:t>
            </a:r>
            <a:r>
              <a:rPr lang="cs-CZ" dirty="0"/>
              <a:t> (slabé ionty), </a:t>
            </a:r>
            <a:r>
              <a:rPr lang="cs-CZ" dirty="0" err="1"/>
              <a:t>t</a:t>
            </a:r>
            <a:r>
              <a:rPr lang="cs-CZ" dirty="0"/>
              <a:t>. </a:t>
            </a:r>
            <a:r>
              <a:rPr lang="cs-CZ" dirty="0" err="1"/>
              <a:t>j</a:t>
            </a:r>
            <a:r>
              <a:rPr lang="cs-CZ" dirty="0"/>
              <a:t>. </a:t>
            </a:r>
            <a:r>
              <a:rPr lang="cs-CZ" dirty="0" err="1"/>
              <a:t>albumínový</a:t>
            </a:r>
            <a:r>
              <a:rPr lang="cs-CZ" dirty="0"/>
              <a:t> a fosfátový iont v menším rozsahu jsou to  silné </a:t>
            </a:r>
            <a:r>
              <a:rPr lang="cs-CZ" dirty="0" err="1"/>
              <a:t>aniónty</a:t>
            </a:r>
            <a:r>
              <a:rPr lang="cs-CZ" dirty="0"/>
              <a:t> jako sulfáty, laktát a </a:t>
            </a:r>
            <a:r>
              <a:rPr lang="cs-CZ" dirty="0" err="1"/>
              <a:t>betahydroxybutyrát</a:t>
            </a:r>
            <a:r>
              <a:rPr lang="cs-CZ" dirty="0"/>
              <a:t>, jejichž příspěvek je  normálně &lt; 2 </a:t>
            </a:r>
            <a:r>
              <a:rPr lang="cs-CZ" dirty="0" err="1"/>
              <a:t>mmol</a:t>
            </a:r>
            <a:r>
              <a:rPr lang="cs-CZ" dirty="0"/>
              <a:t>/l a </a:t>
            </a:r>
            <a:r>
              <a:rPr lang="cs-CZ" dirty="0" err="1"/>
              <a:t>pri</a:t>
            </a:r>
            <a:r>
              <a:rPr lang="cs-CZ" dirty="0"/>
              <a:t> otravách jsou to metabolity </a:t>
            </a:r>
            <a:r>
              <a:rPr lang="cs-CZ" dirty="0" err="1"/>
              <a:t>ethylénglykolu</a:t>
            </a:r>
            <a:r>
              <a:rPr lang="cs-CZ" dirty="0"/>
              <a:t> – </a:t>
            </a:r>
            <a:r>
              <a:rPr lang="cs-CZ" dirty="0" err="1"/>
              <a:t>glyolát</a:t>
            </a:r>
            <a:r>
              <a:rPr lang="cs-CZ" dirty="0"/>
              <a:t>, metabolity </a:t>
            </a:r>
            <a:r>
              <a:rPr lang="cs-CZ" dirty="0" err="1"/>
              <a:t>methylakoholu</a:t>
            </a:r>
            <a:r>
              <a:rPr lang="cs-CZ" dirty="0"/>
              <a:t> – formaldehyd.</a:t>
            </a:r>
          </a:p>
          <a:p>
            <a:r>
              <a:rPr lang="cs-CZ" dirty="0"/>
              <a:t>Je nutno vědět, že hodnota AG se snižuje při </a:t>
            </a:r>
            <a:r>
              <a:rPr lang="cs-CZ" dirty="0" err="1"/>
              <a:t>hypoalbuminémii</a:t>
            </a:r>
            <a:r>
              <a:rPr lang="cs-CZ" dirty="0"/>
              <a:t>. Poklesem albuminu o 1 g/l se vytvoří prostor pro zvýšení HCO3 - o 0,25 </a:t>
            </a:r>
            <a:r>
              <a:rPr lang="cs-CZ" dirty="0" err="1"/>
              <a:t>mmol</a:t>
            </a:r>
            <a:r>
              <a:rPr lang="cs-CZ" dirty="0"/>
              <a:t>/l. Takže např. při poklesu </a:t>
            </a:r>
            <a:r>
              <a:rPr lang="cs-CZ" dirty="0" err="1"/>
              <a:t>albuminémie</a:t>
            </a:r>
            <a:r>
              <a:rPr lang="cs-CZ" dirty="0"/>
              <a:t> ze 40 na 20 g/l se vytvořil předpoklad pro zvýšení HCO3 - ze 24 na 29 </a:t>
            </a:r>
            <a:r>
              <a:rPr lang="cs-CZ" dirty="0" err="1"/>
              <a:t>mmol</a:t>
            </a:r>
            <a:r>
              <a:rPr lang="cs-CZ" dirty="0"/>
              <a:t>/l. Proto se doporučuje korekce výpočtu AG při </a:t>
            </a:r>
            <a:r>
              <a:rPr lang="cs-CZ" dirty="0" err="1"/>
              <a:t>hypoalbuminémii</a:t>
            </a:r>
            <a:r>
              <a:rPr lang="cs-CZ" dirty="0"/>
              <a:t>. </a:t>
            </a:r>
            <a:endParaRPr lang="cs-CZ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Nárazníková reakce probíhá okamžitě při vzniku poruchy. U metabolických poruch se mění hodnota celkového množství nárazníkových bází v krvi vyjádřená jako base </a:t>
            </a:r>
            <a:r>
              <a:rPr lang="cs-CZ" dirty="0" err="1"/>
              <a:t>excess</a:t>
            </a:r>
            <a:r>
              <a:rPr lang="cs-CZ" dirty="0"/>
              <a:t> (BE).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Primární poruchou je snížená hodnota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 krvi.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Metabolická acidóza je porucha acidobazické rovnováhy způsobená  sníženou  hladinou 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Může být způsobena buď spotřebováním 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následkem zvýšení produkce vodíkových iontů či selhání vylučování vodíkových iontů, nebo ztrátou 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 těla.</a:t>
            </a:r>
          </a:p>
          <a:p>
            <a:pPr lv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616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Při kompenzační reakci dochází ke změně druhé složky nárazníkové dvojice, která se nezměnila při nárazníkové reakci.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Kompenzace: např. metabolická acidóza je kompenzována sekundární respirační alkalózou.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Tím se poměr báze : kyseliny bude blížit fyziologickému, i když jejich absolutní množství bude shodně u obou buď zvýšeno či sníženo. V každém případě to způsobí posun pH směrem k hodnotám 7,4.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Kompenzaci metabolických poruch zajišťují plíce. U metabolické acidózy je to </a:t>
            </a:r>
            <a:r>
              <a:rPr lang="cs-CZ" dirty="0" err="1"/>
              <a:t>hyperventilace</a:t>
            </a:r>
            <a:r>
              <a:rPr lang="cs-CZ" dirty="0"/>
              <a:t> vedoucí k </a:t>
            </a:r>
            <a:r>
              <a:rPr lang="cs-CZ" dirty="0" err="1"/>
              <a:t>hypokapnii</a:t>
            </a:r>
            <a:r>
              <a:rPr lang="cs-CZ" dirty="0"/>
              <a:t>, která se rozvíjí záhy po vzniku poruchy a dosahuje maxima do 24 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Úplná kompenzace trvá 12-24 hodin.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 se </a:t>
            </a:r>
            <a:r>
              <a:rPr lang="cs-CZ" sz="1200" b="1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nikdy</a:t>
            </a:r>
            <a:r>
              <a:rPr lang="cs-CZ" sz="12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nevrací do "normálu".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Předpokládaný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při dané hodnotě  	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lze vypočítat podle rovnice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 grafu.</a:t>
            </a:r>
          </a:p>
          <a:p>
            <a:pPr lvl="0"/>
            <a:r>
              <a:rPr lang="cs-CZ" dirty="0"/>
              <a:t>pC02 = HCO/5 + 1  (+- 0,03kPa)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vyšší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hodnota, (i) nebyl dostatek času na kompenzaci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metabolické acidózy, nebo (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smíšená 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metabolická a respirační acidóza.</a:t>
            </a:r>
          </a:p>
          <a:p>
            <a:endParaRPr lang="cs-CZ" dirty="0"/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menší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 (nebo &lt;10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jde o smíšenou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alkalózu a metabolickou acidózu.</a:t>
            </a:r>
          </a:p>
          <a:p>
            <a:pPr lvl="0"/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Kompenzace:  primární poruchy je proces, při němž je změna pH způsobená jednoduchou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acidobazickou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nerovnováhou  je zmírněna sekundární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acidobazickou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změnou, např. metabolická acidóza je kompenzována sekundární respirační alkalózou.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respirační pokles HCO3 - HYPERVENTILACE “KUSSMAULOVO DÝCHÁNÍ” 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renální – max. acidifikace moči (pH~4.5) { kompletní </a:t>
            </a:r>
            <a:r>
              <a:rPr lang="cs-CZ" dirty="0" err="1"/>
              <a:t>reabsorpce</a:t>
            </a:r>
            <a:r>
              <a:rPr lang="cs-CZ" dirty="0"/>
              <a:t> bikarbonátu + max. </a:t>
            </a:r>
            <a:r>
              <a:rPr lang="cs-CZ" dirty="0" err="1"/>
              <a:t>ekrece</a:t>
            </a:r>
            <a:r>
              <a:rPr lang="cs-CZ" dirty="0"/>
              <a:t> H+ a  zvýšení NH4 + produkce a sekrece 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/>
              <a:t>Korekcí poruchy je úprava té složky nárazníkové dvojice, která se změnila při nárazníkové reakci. Korekci metabolických poruch zajišťují ledviny, pokud jsou toho schopny. Při metabolické acidóze moč </a:t>
            </a:r>
            <a:r>
              <a:rPr lang="cs-CZ" dirty="0" err="1"/>
              <a:t>acidifikují</a:t>
            </a:r>
            <a:r>
              <a:rPr lang="cs-CZ" dirty="0"/>
              <a:t>. Korekci těchto poruch dělá i lékař, když při metabolické acidóze podává alkalizující roztoky</a:t>
            </a:r>
          </a:p>
          <a:p>
            <a:pPr lvl="0"/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68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Chybějící bikarbonát je doplňován neměřenými anionty , takže chloridový aniont zůstává normální.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Nárazníková reakce probíhá okamžitě při vzniku poruchy - u  respiračních poruch se  mění pCO2 a nemění BE. Výjimkou je těžká respirační acidóza, u níž pro zhoršenou difúzi kyslíku v plicích dochází nutně k laktátové acidóze z nedostatku kyslíku ve tkáních (hypoxie), která posunuje BE do záporných hodnot.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Primární porucha je způsobena zvýšením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jehož příčinou je vždy snížené vylučování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plícemi. Nikdy není způsobeno zvýšenou produkcí 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364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Hydrogenuhličitanový pufr přestává být efektivním, protože změna Pco2 je při respiračních poruchách příčinou a nikoli následkem (na rozdíl od metabolických poruch)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Kompenzaci respiračních poruch zajišťují ledviny. U respirační acidózy se </a:t>
            </a:r>
            <a:r>
              <a:rPr lang="cs-CZ" dirty="0" err="1"/>
              <a:t>retinují</a:t>
            </a:r>
            <a:r>
              <a:rPr lang="cs-CZ" dirty="0"/>
              <a:t> a generují HCO3 - . Zvýšeně se vylučují Cl- vázané na NH4 + a protony vázané formou NH4 + a H2PO4 - .</a:t>
            </a:r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respirační acidózy stimuluje zvýšený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tvorbu hydrogenuhličitanů v ledvinách snížením výměny vodíkových iontů.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Kompenzace respirační acidózy probíhá ve dvou fázích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Po akutní fázi následují 2-4 dny fáze chronické, kdy ledviny mohou zvýšit tvorbu hydrogenuhličitanů až na maximální hodnotu v krvi 45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/l.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pH se vrátí do normálu (7,35-7,45) pouze je-li acidóza mírná, tj. pCO</a:t>
            </a:r>
            <a:r>
              <a:rPr lang="cs-CZ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&lt;60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Úplná kompenzace trvá 3-4 dny.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Akutní fáze kompenzace nastane do 10 minut a 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 ní následují 3-4 dny chronické fáze.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 se vrací do "normálu" u mírné respirační  acidózy (pCO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&lt; 60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Kompenzační limity: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Akutní: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&lt; 32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Chronická: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&lt; 45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mmol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/l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401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Primární poruchou je zvýšení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 krvi. Může být způsobeno dodáním exogenních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nebo ztrátou vodíkových iontů z těla.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Častou příčinou nadbytku exogenních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podávání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hydrogenuhličitanu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sodného.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Vodíkové ionty se mohou vylučovat z těla ledvinami při léčbě diuretiky a primárním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hyperaldosteronismu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Častou příčinou ztráty vodíkových iontů GIT je zvracení.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Častou příčinou metabolické alkalózy je také deplece draslíku.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388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této poruchy je zvýšená hladina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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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a vzniklá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alkalémie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potlačuje dýchání, - dochází k hypoventilaci  čímž zvyšuje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hyperkapnie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(respirační acidóza) a vrací pH blíže k normálním hodnotám.</a:t>
            </a:r>
            <a:r>
              <a:rPr lang="cs-CZ" dirty="0"/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Respirační kompenzace jednoduché metabolické alkalózy, která dosahuje maxima asi po 12-24 hodinách, nevrací pH na normální hodnotu (pH 7,40)</a:t>
            </a:r>
            <a:r>
              <a:rPr lang="cs-CZ" dirty="0"/>
              <a:t> je velmi omezena – nastal by nedostatek kyslíku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ale pouze přibližuje k normálním hodnotám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Není-li alkalóza renálního původu, může být normalizována (korigována) zvýšeným vylučováním </a:t>
            </a:r>
            <a:r>
              <a:rPr lang="cs-CZ" dirty="0" err="1"/>
              <a:t>hydrogenkarbonátů</a:t>
            </a:r>
            <a:r>
              <a:rPr lang="cs-CZ" dirty="0"/>
              <a:t> močí.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Cílová hodnota je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HCO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cs-CZ" sz="1200" kern="1200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/10 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2,6</a:t>
            </a:r>
            <a:endParaRPr lang="cs-CZ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vyšší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 (nebo &gt; 60 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mmHg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jde o smíšenou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metabolickou alkalózu a respirační acidózu.</a:t>
            </a:r>
          </a:p>
          <a:p>
            <a:pPr lvl="0"/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Je-li  naměřený pCO</a:t>
            </a:r>
            <a:r>
              <a:rPr lang="cs-CZ" sz="1200" kern="1200" baseline="-25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menší než vypočtená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hodnota, (i) nebyl dostatek času na kompenzaci </a:t>
            </a:r>
            <a:r>
              <a:rPr lang="cs-CZ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metabolické alkalózy, nebo (</a:t>
            </a:r>
            <a:r>
              <a:rPr lang="cs-CZ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ii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jde o smíšenou </a:t>
            </a:r>
          </a:p>
          <a:p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metabolickou alkalózu a respirační alkalózu.</a:t>
            </a:r>
          </a:p>
          <a:p>
            <a:pPr lvl="0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19ADF-AD1C-4624-9A7B-1CA873B945A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143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grpSp>
        <p:nvGrpSpPr>
          <p:cNvPr id="10" name="Skupina 9">
            <a:extLst>
              <a:ext uri="{FF2B5EF4-FFF2-40B4-BE49-F238E27FC236}">
                <a16:creationId xmlns:a16="http://schemas.microsoft.com/office/drawing/2014/main" xmlns="" id="{075FBBC5-FF1C-4127-6B18-291BA9D2CA65}"/>
              </a:ext>
            </a:extLst>
          </p:cNvPr>
          <p:cNvGrpSpPr/>
          <p:nvPr userDrawn="1"/>
        </p:nvGrpSpPr>
        <p:grpSpPr>
          <a:xfrm>
            <a:off x="7109957" y="414868"/>
            <a:ext cx="4650145" cy="482765"/>
            <a:chOff x="1071723" y="2877625"/>
            <a:chExt cx="10402903" cy="1080000"/>
          </a:xfrm>
        </p:grpSpPr>
        <p:pic>
          <p:nvPicPr>
            <p:cNvPr id="11" name="Grafický objekt 10">
              <a:extLst>
                <a:ext uri="{FF2B5EF4-FFF2-40B4-BE49-F238E27FC236}">
                  <a16:creationId xmlns:a16="http://schemas.microsoft.com/office/drawing/2014/main" xmlns="" id="{4B2488B0-F959-0774-92F9-C2BEC7F256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12" name="Grafický objekt 11">
              <a:extLst>
                <a:ext uri="{FF2B5EF4-FFF2-40B4-BE49-F238E27FC236}">
                  <a16:creationId xmlns:a16="http://schemas.microsoft.com/office/drawing/2014/main" xmlns="" id="{ABD9AC45-8DE8-05E8-3519-6C3866DC8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13" name="Grafický objekt 12">
              <a:extLst>
                <a:ext uri="{FF2B5EF4-FFF2-40B4-BE49-F238E27FC236}">
                  <a16:creationId xmlns:a16="http://schemas.microsoft.com/office/drawing/2014/main" xmlns="" id="{4AE0E094-842B-C31F-B502-F3517D50C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grpSp>
        <p:nvGrpSpPr>
          <p:cNvPr id="8" name="Skupina 7">
            <a:extLst>
              <a:ext uri="{FF2B5EF4-FFF2-40B4-BE49-F238E27FC236}">
                <a16:creationId xmlns:a16="http://schemas.microsoft.com/office/drawing/2014/main" xmlns="" id="{F524FD24-8C84-38DE-51CD-421ADCCABFA9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9" name="Grafický objekt 8">
              <a:extLst>
                <a:ext uri="{FF2B5EF4-FFF2-40B4-BE49-F238E27FC236}">
                  <a16:creationId xmlns:a16="http://schemas.microsoft.com/office/drawing/2014/main" xmlns="" id="{70539C21-1E6E-F391-F267-D263DB08F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xmlns="" id="{1C6D01CF-E3CF-E563-265C-6003BE75B3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11" name="Grafický objekt 10">
              <a:extLst>
                <a:ext uri="{FF2B5EF4-FFF2-40B4-BE49-F238E27FC236}">
                  <a16:creationId xmlns:a16="http://schemas.microsoft.com/office/drawing/2014/main" xmlns="" id="{581ECAEE-AC3B-75BD-EECD-2A35EA74CC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– FN BRNO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univerzity, Fakultní nemocnice Brno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B18936D5-520F-0A9A-90DE-4F65DDAAB2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xmlns="" id="{73560967-14EF-CB0E-E51F-CCCE791CFFF4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5" name="Grafický objekt 4">
              <a:extLst>
                <a:ext uri="{FF2B5EF4-FFF2-40B4-BE49-F238E27FC236}">
                  <a16:creationId xmlns:a16="http://schemas.microsoft.com/office/drawing/2014/main" xmlns="" id="{CFFC4A0A-D89A-1840-7E6F-4D5123D6C8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6" name="Grafický objekt 5">
              <a:extLst>
                <a:ext uri="{FF2B5EF4-FFF2-40B4-BE49-F238E27FC236}">
                  <a16:creationId xmlns:a16="http://schemas.microsoft.com/office/drawing/2014/main" xmlns="" id="{92772DDC-435C-F265-D452-B4F6DDEE5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7" name="Grafický objekt 6">
              <a:extLst>
                <a:ext uri="{FF2B5EF4-FFF2-40B4-BE49-F238E27FC236}">
                  <a16:creationId xmlns:a16="http://schemas.microsoft.com/office/drawing/2014/main" xmlns="" id="{32939563-7BF9-E050-7707-49480635D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097462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věrečný snímek – FNUSA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univerzity, Fakultní nemocnice u sv. Anny v Brně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70EFECAA-4C8C-6F68-29BD-C15C2BBD876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00" y="414000"/>
            <a:ext cx="3079104" cy="1069200"/>
          </a:xfrm>
          <a:prstGeom prst="rect">
            <a:avLst/>
          </a:prstGeom>
        </p:spPr>
      </p:pic>
      <p:grpSp>
        <p:nvGrpSpPr>
          <p:cNvPr id="3" name="Skupina 2">
            <a:extLst>
              <a:ext uri="{FF2B5EF4-FFF2-40B4-BE49-F238E27FC236}">
                <a16:creationId xmlns:a16="http://schemas.microsoft.com/office/drawing/2014/main" xmlns="" id="{0E1EC22E-8F74-F96A-9979-912C784D85A5}"/>
              </a:ext>
            </a:extLst>
          </p:cNvPr>
          <p:cNvGrpSpPr/>
          <p:nvPr userDrawn="1"/>
        </p:nvGrpSpPr>
        <p:grpSpPr>
          <a:xfrm>
            <a:off x="7234358" y="5827127"/>
            <a:ext cx="4650145" cy="482765"/>
            <a:chOff x="1071723" y="2877625"/>
            <a:chExt cx="10402903" cy="1080000"/>
          </a:xfrm>
        </p:grpSpPr>
        <p:pic>
          <p:nvPicPr>
            <p:cNvPr id="4" name="Grafický objekt 3">
              <a:extLst>
                <a:ext uri="{FF2B5EF4-FFF2-40B4-BE49-F238E27FC236}">
                  <a16:creationId xmlns:a16="http://schemas.microsoft.com/office/drawing/2014/main" xmlns="" id="{4999108B-1F31-F296-889F-2D0DC2431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860234" y="2877625"/>
              <a:ext cx="2581604" cy="1080000"/>
            </a:xfrm>
            <a:prstGeom prst="rect">
              <a:avLst/>
            </a:prstGeom>
          </p:spPr>
        </p:pic>
        <p:pic>
          <p:nvPicPr>
            <p:cNvPr id="6" name="Grafický objekt 5">
              <a:extLst>
                <a:ext uri="{FF2B5EF4-FFF2-40B4-BE49-F238E27FC236}">
                  <a16:creationId xmlns:a16="http://schemas.microsoft.com/office/drawing/2014/main" xmlns="" id="{08CA4299-8CA8-F3AC-6211-74D1E43D5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9193343" y="2877625"/>
              <a:ext cx="2281283" cy="1080000"/>
            </a:xfrm>
            <a:prstGeom prst="rect">
              <a:avLst/>
            </a:prstGeom>
          </p:spPr>
        </p:pic>
        <p:pic>
          <p:nvPicPr>
            <p:cNvPr id="7" name="Grafický objekt 6">
              <a:extLst>
                <a:ext uri="{FF2B5EF4-FFF2-40B4-BE49-F238E27FC236}">
                  <a16:creationId xmlns:a16="http://schemas.microsoft.com/office/drawing/2014/main" xmlns="" id="{2C437553-BA0F-4194-2F79-1FE91E839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1071723" y="2877625"/>
              <a:ext cx="4037006" cy="10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523168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301BC54-C39C-4E04-8BBB-DFC317A21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230C5C8-C5CF-4FD9-9952-ED1BCD29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217AABA-BA56-432F-96BE-56BB2468E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0CEE8C0-CC99-4363-9B23-85EB442D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3B788-F232-4B48-BE40-95484C3B10F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610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4" r:id="rId3"/>
    <p:sldLayoutId id="2147483685" r:id="rId4"/>
    <p:sldLayoutId id="2147483674" r:id="rId5"/>
    <p:sldLayoutId id="2147483688" r:id="rId6"/>
    <p:sldLayoutId id="2147483675" r:id="rId7"/>
    <p:sldLayoutId id="2147483695" r:id="rId8"/>
    <p:sldLayoutId id="2147483686" r:id="rId9"/>
    <p:sldLayoutId id="2147483700" r:id="rId10"/>
    <p:sldLayoutId id="2147483701" r:id="rId11"/>
    <p:sldLayoutId id="2147483702" r:id="rId12"/>
    <p:sldLayoutId id="2147483703" r:id="rId13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2EA8D7-C538-DA77-801A-FD632E5B6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Acid-base balance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Differential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diagnostics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xmlns="" id="{E93B7C73-D11E-D204-7916-08990C12B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Adam Lužák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0000" y="619471"/>
            <a:ext cx="10753200" cy="451576"/>
          </a:xfrm>
        </p:spPr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Metabolic acidosis types </a:t>
            </a:r>
            <a:endParaRPr lang="cs-CZ" dirty="0"/>
          </a:p>
        </p:txBody>
      </p:sp>
      <p:sp>
        <p:nvSpPr>
          <p:cNvPr id="8" name="Rectangle 7"/>
          <p:cNvSpPr/>
          <p:nvPr/>
        </p:nvSpPr>
        <p:spPr>
          <a:xfrm>
            <a:off x="1025237" y="1690688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9" name="Rectangle 8"/>
          <p:cNvSpPr/>
          <p:nvPr/>
        </p:nvSpPr>
        <p:spPr>
          <a:xfrm>
            <a:off x="1985819" y="1690689"/>
            <a:ext cx="960582" cy="332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85819" y="2022765"/>
            <a:ext cx="960582" cy="7758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altLang="cs-CZ" sz="1800" dirty="0">
                <a:solidFill>
                  <a:schemeClr val="tx1"/>
                </a:solidFill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solidFill>
                  <a:schemeClr val="tx1"/>
                </a:solidFill>
                <a:cs typeface="Arial" panose="020B0604020202020204" pitchFamily="34" charset="0"/>
              </a:rPr>
              <a:t>-</a:t>
            </a:r>
            <a:endParaRPr lang="cs-CZ" sz="1800" dirty="0">
              <a:solidFill>
                <a:schemeClr val="tx1"/>
              </a:solidFill>
            </a:endParaRPr>
          </a:p>
          <a:p>
            <a:pPr algn="ctr"/>
            <a:r>
              <a:rPr lang="cs-CZ" sz="18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85819" y="2798618"/>
            <a:ext cx="960582" cy="181076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106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89549" y="1690687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50131" y="2241395"/>
            <a:ext cx="960582" cy="2367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126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441459" y="2022765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79103" y="1949043"/>
            <a:ext cx="1148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1800" dirty="0"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cs typeface="Arial" panose="020B0604020202020204" pitchFamily="34" charset="0"/>
              </a:rPr>
              <a:t>-</a:t>
            </a:r>
            <a:endParaRPr lang="cs-CZ" sz="1800" dirty="0"/>
          </a:p>
        </p:txBody>
      </p:sp>
      <p:sp>
        <p:nvSpPr>
          <p:cNvPr id="16" name="Rectangle 15"/>
          <p:cNvSpPr/>
          <p:nvPr/>
        </p:nvSpPr>
        <p:spPr>
          <a:xfrm>
            <a:off x="5450131" y="1690685"/>
            <a:ext cx="960582" cy="332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A- 10</a:t>
            </a:r>
          </a:p>
        </p:txBody>
      </p:sp>
      <p:sp>
        <p:nvSpPr>
          <p:cNvPr id="17" name="Right Arrow 16"/>
          <p:cNvSpPr/>
          <p:nvPr/>
        </p:nvSpPr>
        <p:spPr>
          <a:xfrm rot="10800000">
            <a:off x="6422426" y="2029522"/>
            <a:ext cx="423747" cy="211873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Rectangle 17"/>
          <p:cNvSpPr/>
          <p:nvPr/>
        </p:nvSpPr>
        <p:spPr>
          <a:xfrm>
            <a:off x="10020571" y="1717378"/>
            <a:ext cx="960582" cy="825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A- 30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68661" y="1717378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029243" y="2764366"/>
            <a:ext cx="960582" cy="18717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106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020571" y="2542478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169328" y="2429286"/>
            <a:ext cx="1148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1800" dirty="0"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cs typeface="Arial" panose="020B0604020202020204" pitchFamily="34" charset="0"/>
              </a:rPr>
              <a:t>-</a:t>
            </a:r>
            <a:r>
              <a:rPr lang="cs-CZ" sz="1800" dirty="0"/>
              <a:t>  </a:t>
            </a:r>
          </a:p>
        </p:txBody>
      </p:sp>
      <p:sp>
        <p:nvSpPr>
          <p:cNvPr id="23" name="Right Arrow 22"/>
          <p:cNvSpPr/>
          <p:nvPr/>
        </p:nvSpPr>
        <p:spPr>
          <a:xfrm rot="10800000">
            <a:off x="11058353" y="2588169"/>
            <a:ext cx="211873" cy="13050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184702" y="1071047"/>
            <a:ext cx="26853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Normal anion gap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Hyperchloremic acidosis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82836" y="1184875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High anion gap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53390" y="4625710"/>
            <a:ext cx="47839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Acid production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Ketoacidosis, lactate acidosis,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uremic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syndrome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Acid intake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Methylalkohol, ethylene glycol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13877" y="4778867"/>
            <a:ext cx="30572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Renal acidosis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GIT loss of HCO3</a:t>
            </a:r>
          </a:p>
          <a:p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Inappropriate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infuse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91836" y="5811982"/>
            <a:ext cx="2614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 = unmeasured anions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5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High anion gap metabolic acidosis (HAGMA)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03" y="2000346"/>
            <a:ext cx="5329926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Lactate acidosis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 acute hypoxia, shock, acute hepatic failure, medication</a:t>
            </a:r>
          </a:p>
          <a:p>
            <a:pPr>
              <a:lnSpc>
                <a:spcPct val="100000"/>
              </a:lnSpc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Ketoacidois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diabetic, alcoholic</a:t>
            </a:r>
          </a:p>
          <a:p>
            <a:pPr>
              <a:lnSpc>
                <a:spcPct val="100000"/>
              </a:lnSpc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Intoxication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methanol, ethylenglykol,                                                                                                                          </a:t>
            </a:r>
          </a:p>
          <a:p>
            <a:pPr>
              <a:lnSpc>
                <a:spcPct val="100000"/>
              </a:lnSpc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000" u="sng" dirty="0" err="1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chronic kidney disease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xmlns="" id="{B18AA4F7-364D-4A72-B6B3-E76DBE8E8B2F}"/>
              </a:ext>
            </a:extLst>
          </p:cNvPr>
          <p:cNvSpPr/>
          <p:nvPr/>
        </p:nvSpPr>
        <p:spPr>
          <a:xfrm>
            <a:off x="9051317" y="1717378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xmlns="" id="{44CA5860-BBDD-46CD-A972-D8F642C8AA69}"/>
              </a:ext>
            </a:extLst>
          </p:cNvPr>
          <p:cNvSpPr/>
          <p:nvPr/>
        </p:nvSpPr>
        <p:spPr>
          <a:xfrm>
            <a:off x="10029243" y="2764366"/>
            <a:ext cx="960582" cy="18717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106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5614B5C0-0AA9-472A-ADFE-B7D5111EBD32}"/>
              </a:ext>
            </a:extLst>
          </p:cNvPr>
          <p:cNvSpPr/>
          <p:nvPr/>
        </p:nvSpPr>
        <p:spPr>
          <a:xfrm>
            <a:off x="10020571" y="1717378"/>
            <a:ext cx="960582" cy="8251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A- 30</a:t>
            </a:r>
          </a:p>
        </p:txBody>
      </p:sp>
      <p:sp>
        <p:nvSpPr>
          <p:cNvPr id="9" name="Rectangle 20">
            <a:extLst>
              <a:ext uri="{FF2B5EF4-FFF2-40B4-BE49-F238E27FC236}">
                <a16:creationId xmlns:a16="http://schemas.microsoft.com/office/drawing/2014/main" xmlns="" id="{163E6366-E481-4AC4-8BD9-9237E726E7FA}"/>
              </a:ext>
            </a:extLst>
          </p:cNvPr>
          <p:cNvSpPr/>
          <p:nvPr/>
        </p:nvSpPr>
        <p:spPr>
          <a:xfrm>
            <a:off x="10020571" y="2542478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HCO3</a:t>
            </a:r>
          </a:p>
        </p:txBody>
      </p:sp>
    </p:spTree>
    <p:extLst>
      <p:ext uri="{BB962C8B-B14F-4D97-AF65-F5344CB8AC3E}">
        <p14:creationId xmlns:p14="http://schemas.microsoft.com/office/powerpoint/2010/main" val="1866852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</a:rPr>
              <a:t>Normal</a:t>
            </a:r>
            <a:r>
              <a:rPr lang="cs-CZ" dirty="0">
                <a:solidFill>
                  <a:srgbClr val="0000DC"/>
                </a:solidFill>
              </a:rPr>
              <a:t> anion gap </a:t>
            </a:r>
            <a:r>
              <a:rPr lang="cs-CZ" dirty="0" err="1">
                <a:solidFill>
                  <a:srgbClr val="0000DC"/>
                </a:solidFill>
              </a:rPr>
              <a:t>metabolic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err="1">
                <a:solidFill>
                  <a:srgbClr val="0000DC"/>
                </a:solidFill>
              </a:rPr>
              <a:t>acidosis</a:t>
            </a:r>
            <a:r>
              <a:rPr lang="cs-CZ" dirty="0">
                <a:solidFill>
                  <a:srgbClr val="0000DC"/>
                </a:solidFill>
              </a:rPr>
              <a:t> (hyperchloremic)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02" y="1894020"/>
            <a:ext cx="6382549" cy="4139998"/>
          </a:xfrm>
        </p:spPr>
        <p:txBody>
          <a:bodyPr/>
          <a:lstStyle/>
          <a:p>
            <a:r>
              <a:rPr lang="cs-CZ" sz="2000" dirty="0"/>
              <a:t>NaCl infusion administration</a:t>
            </a:r>
          </a:p>
          <a:p>
            <a:endParaRPr lang="cs-CZ" sz="2000" dirty="0"/>
          </a:p>
          <a:p>
            <a:r>
              <a:rPr lang="cs-CZ" sz="2000" u="sng" dirty="0"/>
              <a:t>HCO3 loss from GIT</a:t>
            </a:r>
            <a:r>
              <a:rPr lang="cs-CZ" sz="2000" dirty="0"/>
              <a:t>– diarrhoea, ileostomy, </a:t>
            </a:r>
            <a:r>
              <a:rPr lang="cs-CZ" sz="2000" dirty="0" err="1"/>
              <a:t>uretrosigmoideostomy</a:t>
            </a:r>
            <a:r>
              <a:rPr lang="cs-CZ" sz="2000" dirty="0"/>
              <a:t>, </a:t>
            </a:r>
            <a:r>
              <a:rPr lang="cs-CZ" sz="2000" dirty="0" err="1"/>
              <a:t>pancreatic</a:t>
            </a:r>
            <a:r>
              <a:rPr lang="cs-CZ" sz="2000" dirty="0"/>
              <a:t> drainage</a:t>
            </a:r>
          </a:p>
          <a:p>
            <a:endParaRPr lang="cs-CZ" sz="2000" dirty="0"/>
          </a:p>
          <a:p>
            <a:r>
              <a:rPr lang="cs-CZ" sz="2000" u="sng" dirty="0"/>
              <a:t>Renal HCO3 excretion</a:t>
            </a:r>
            <a:r>
              <a:rPr lang="cs-CZ" sz="2000" dirty="0"/>
              <a:t>– renal </a:t>
            </a:r>
            <a:r>
              <a:rPr lang="cs-CZ" sz="2000" dirty="0" err="1"/>
              <a:t>tubular</a:t>
            </a:r>
            <a:r>
              <a:rPr lang="cs-CZ" sz="2000" dirty="0"/>
              <a:t> </a:t>
            </a:r>
            <a:r>
              <a:rPr lang="cs-CZ" sz="2000" dirty="0" err="1"/>
              <a:t>acidosis</a:t>
            </a:r>
            <a:r>
              <a:rPr lang="cs-CZ" sz="2000" dirty="0"/>
              <a:t>, hypoaldosteronism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8F8F7B2C-16E4-4F75-926B-CEE4EA270D4A}"/>
              </a:ext>
            </a:extLst>
          </p:cNvPr>
          <p:cNvSpPr/>
          <p:nvPr/>
        </p:nvSpPr>
        <p:spPr>
          <a:xfrm>
            <a:off x="7189206" y="1969654"/>
            <a:ext cx="960582" cy="29186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/>
              <a:t>Na 140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xmlns="" id="{C8E1F4A2-5AA6-428E-BAED-68DF4519AB37}"/>
              </a:ext>
            </a:extLst>
          </p:cNvPr>
          <p:cNvSpPr/>
          <p:nvPr/>
        </p:nvSpPr>
        <p:spPr>
          <a:xfrm>
            <a:off x="8149788" y="2520360"/>
            <a:ext cx="960582" cy="23679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Cl 126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xmlns="" id="{DEFEEE0F-05D0-4D17-9469-5A37592968DB}"/>
              </a:ext>
            </a:extLst>
          </p:cNvPr>
          <p:cNvSpPr/>
          <p:nvPr/>
        </p:nvSpPr>
        <p:spPr>
          <a:xfrm>
            <a:off x="8149788" y="2323310"/>
            <a:ext cx="960582" cy="2218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HCO3</a:t>
            </a:r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xmlns="" id="{E4B370F7-6A9B-45DD-80DF-95F589DB9201}"/>
              </a:ext>
            </a:extLst>
          </p:cNvPr>
          <p:cNvSpPr/>
          <p:nvPr/>
        </p:nvSpPr>
        <p:spPr>
          <a:xfrm>
            <a:off x="8149788" y="1980444"/>
            <a:ext cx="960582" cy="3320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</a:rPr>
              <a:t>A- 10</a:t>
            </a:r>
          </a:p>
        </p:txBody>
      </p:sp>
    </p:spTree>
    <p:extLst>
      <p:ext uri="{BB962C8B-B14F-4D97-AF65-F5344CB8AC3E}">
        <p14:creationId xmlns:p14="http://schemas.microsoft.com/office/powerpoint/2010/main" val="3712528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445010" y="5371076"/>
            <a:ext cx="978869" cy="649353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6,5 kPa  </a:t>
            </a:r>
          </a:p>
          <a:p>
            <a:r>
              <a:rPr lang="cs-CZ" sz="1800" dirty="0"/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/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6887495" y="3400427"/>
            <a:ext cx="844998" cy="34637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b="1" dirty="0"/>
          </a:p>
          <a:p>
            <a:endParaRPr lang="cs-CZ" sz="1800" b="1" dirty="0"/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021880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7265380">
            <a:off x="3940786" y="1887173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4889557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697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:a16="http://schemas.microsoft.com/office/drawing/2014/main" xmlns="" id="{FF808DA1-C13A-46F8-9836-7E66A1E5E2AA}"/>
              </a:ext>
            </a:extLst>
          </p:cNvPr>
          <p:cNvSpPr txBox="1"/>
          <p:nvPr/>
        </p:nvSpPr>
        <p:spPr>
          <a:xfrm>
            <a:off x="4423879" y="5907504"/>
            <a:ext cx="2536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Respiratory component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:a16="http://schemas.microsoft.com/office/drawing/2014/main" xmlns="" id="{E6E4160A-07A2-4212-8E8F-A1B32905B052}"/>
              </a:ext>
            </a:extLst>
          </p:cNvPr>
          <p:cNvSpPr txBox="1"/>
          <p:nvPr/>
        </p:nvSpPr>
        <p:spPr>
          <a:xfrm>
            <a:off x="6693459" y="4030776"/>
            <a:ext cx="2353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Metabolic component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Respiratory </a:t>
            </a:r>
            <a:r>
              <a:rPr lang="cs-CZ" sz="4000" b="1" kern="0" dirty="0" err="1">
                <a:solidFill>
                  <a:srgbClr val="0000DC"/>
                </a:solidFill>
              </a:rPr>
              <a:t>acidosis</a:t>
            </a:r>
            <a:r>
              <a:rPr lang="cs-CZ" sz="4000" b="1" kern="0" dirty="0">
                <a:solidFill>
                  <a:srgbClr val="0000DC"/>
                </a:solidFill>
              </a:rPr>
              <a:t> </a:t>
            </a: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4B0940ED-957C-46F0-A723-C570B2B61E98}"/>
              </a:ext>
            </a:extLst>
          </p:cNvPr>
          <p:cNvSpPr txBox="1"/>
          <p:nvPr/>
        </p:nvSpPr>
        <p:spPr>
          <a:xfrm>
            <a:off x="232240" y="4810126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Pathological insult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CA1F1C12-7A26-4A14-BAF0-C174FCFA2061}"/>
              </a:ext>
            </a:extLst>
          </p:cNvPr>
          <p:cNvSpPr/>
          <p:nvPr/>
        </p:nvSpPr>
        <p:spPr>
          <a:xfrm>
            <a:off x="141523" y="3563620"/>
            <a:ext cx="4390946" cy="787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↑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leads to ↓pH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cs-CZ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(&gt;40 mmHg , 5,3 kPa = hypercapnia)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576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148848" y="3564058"/>
            <a:ext cx="1328883" cy="811565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45 </a:t>
            </a:r>
            <a:r>
              <a:rPr lang="cs-CZ" sz="1800" dirty="0" err="1"/>
              <a:t>mmol</a:t>
            </a:r>
            <a:r>
              <a:rPr lang="cs-CZ" sz="1800" dirty="0"/>
              <a:t>/l</a:t>
            </a:r>
          </a:p>
          <a:p>
            <a:r>
              <a:rPr lang="cs-CZ" sz="1800" b="1" dirty="0"/>
              <a:t>HCO</a:t>
            </a:r>
            <a:r>
              <a:rPr lang="cs-CZ" sz="1800" b="1" baseline="-25000" dirty="0"/>
              <a:t>3</a:t>
            </a:r>
            <a:r>
              <a:rPr lang="cs-CZ" sz="1800" b="1" baseline="30000" dirty="0"/>
              <a:t>-</a:t>
            </a:r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768742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0078484">
            <a:off x="4880373" y="2153220"/>
            <a:ext cx="338138" cy="1482606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41254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697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487" y="688103"/>
            <a:ext cx="10753200" cy="451576"/>
          </a:xfrm>
        </p:spPr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Respiratory acidosis – </a:t>
            </a:r>
            <a:r>
              <a:rPr lang="cs-CZ" b="1" kern="0" dirty="0" err="1">
                <a:solidFill>
                  <a:srgbClr val="0000DC"/>
                </a:solidFill>
              </a:rPr>
              <a:t>compensation</a:t>
            </a:r>
            <a:r>
              <a:rPr lang="cs-CZ" b="1" kern="0" dirty="0">
                <a:solidFill>
                  <a:srgbClr val="0000DC"/>
                </a:solidFill>
              </a:rPr>
              <a:t> </a:t>
            </a:r>
            <a:endParaRPr lang="cs-CZ" dirty="0"/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xmlns="" id="{1C842366-D5C8-4917-AABF-854D063BEDBA}"/>
              </a:ext>
            </a:extLst>
          </p:cNvPr>
          <p:cNvCxnSpPr>
            <a:cxnSpLocks/>
          </p:cNvCxnSpPr>
          <p:nvPr/>
        </p:nvCxnSpPr>
        <p:spPr>
          <a:xfrm>
            <a:off x="4231546" y="1961549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xmlns="" id="{6F16EB2B-FCEF-45DD-BFF8-B6C782487423}"/>
              </a:ext>
            </a:extLst>
          </p:cNvPr>
          <p:cNvSpPr txBox="1"/>
          <p:nvPr/>
        </p:nvSpPr>
        <p:spPr>
          <a:xfrm>
            <a:off x="3988595" y="1511079"/>
            <a:ext cx="6181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7,20</a:t>
            </a:r>
          </a:p>
        </p:txBody>
      </p:sp>
      <p:sp>
        <p:nvSpPr>
          <p:cNvPr id="23" name="Freeform 74">
            <a:extLst>
              <a:ext uri="{FF2B5EF4-FFF2-40B4-BE49-F238E27FC236}">
                <a16:creationId xmlns:a16="http://schemas.microsoft.com/office/drawing/2014/main" xmlns="" id="{E3463463-E561-473B-AECD-51325665B59D}"/>
              </a:ext>
            </a:extLst>
          </p:cNvPr>
          <p:cNvSpPr>
            <a:spLocks/>
          </p:cNvSpPr>
          <p:nvPr/>
        </p:nvSpPr>
        <p:spPr bwMode="auto">
          <a:xfrm rot="8159751">
            <a:off x="3920310" y="1894094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 cap="rnd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9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xmlns="" id="{84211977-D8C5-43F0-9D47-57A33F621947}"/>
              </a:ext>
            </a:extLst>
          </p:cNvPr>
          <p:cNvCxnSpPr>
            <a:cxnSpLocks/>
          </p:cNvCxnSpPr>
          <p:nvPr/>
        </p:nvCxnSpPr>
        <p:spPr>
          <a:xfrm>
            <a:off x="4099806" y="2732476"/>
            <a:ext cx="725884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321">
            <a:extLst>
              <a:ext uri="{FF2B5EF4-FFF2-40B4-BE49-F238E27FC236}">
                <a16:creationId xmlns:a16="http://schemas.microsoft.com/office/drawing/2014/main" xmlns="" id="{7385F17E-2626-42EE-BE07-94F5F8947739}"/>
              </a:ext>
            </a:extLst>
          </p:cNvPr>
          <p:cNvSpPr>
            <a:spLocks/>
          </p:cNvSpPr>
          <p:nvPr/>
        </p:nvSpPr>
        <p:spPr bwMode="auto">
          <a:xfrm>
            <a:off x="3406068" y="5080327"/>
            <a:ext cx="1110512" cy="666132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6,5 kPa  </a:t>
            </a:r>
          </a:p>
          <a:p>
            <a:r>
              <a:rPr lang="cs-CZ" sz="1800" dirty="0"/>
              <a:t>   pCO</a:t>
            </a:r>
            <a:r>
              <a:rPr lang="cs-CZ" sz="1800" baseline="-25000" dirty="0"/>
              <a:t>2</a:t>
            </a:r>
            <a:endParaRPr lang="cs-CZ" sz="1800" dirty="0"/>
          </a:p>
        </p:txBody>
      </p:sp>
      <p:sp>
        <p:nvSpPr>
          <p:cNvPr id="27" name="Šipka: dolů 26">
            <a:extLst>
              <a:ext uri="{FF2B5EF4-FFF2-40B4-BE49-F238E27FC236}">
                <a16:creationId xmlns:a16="http://schemas.microsoft.com/office/drawing/2014/main" xmlns="" id="{A565B94D-D430-403A-AB7F-67843789E4D7}"/>
              </a:ext>
            </a:extLst>
          </p:cNvPr>
          <p:cNvSpPr/>
          <p:nvPr/>
        </p:nvSpPr>
        <p:spPr>
          <a:xfrm>
            <a:off x="341604" y="4891522"/>
            <a:ext cx="180871" cy="400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Šipka: dolů 28">
            <a:extLst>
              <a:ext uri="{FF2B5EF4-FFF2-40B4-BE49-F238E27FC236}">
                <a16:creationId xmlns:a16="http://schemas.microsoft.com/office/drawing/2014/main" xmlns="" id="{3C7E1AC4-3C7B-46FA-9AD5-735487ED1339}"/>
              </a:ext>
            </a:extLst>
          </p:cNvPr>
          <p:cNvSpPr/>
          <p:nvPr/>
        </p:nvSpPr>
        <p:spPr>
          <a:xfrm rot="10800000" flipH="1">
            <a:off x="990943" y="4876382"/>
            <a:ext cx="173223" cy="4309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xmlns="" id="{54F8E933-E64D-4693-B3F6-9115E14246C6}"/>
              </a:ext>
            </a:extLst>
          </p:cNvPr>
          <p:cNvSpPr txBox="1"/>
          <p:nvPr/>
        </p:nvSpPr>
        <p:spPr>
          <a:xfrm>
            <a:off x="567690" y="4876382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31" name="Obdélník 30">
            <a:extLst>
              <a:ext uri="{FF2B5EF4-FFF2-40B4-BE49-F238E27FC236}">
                <a16:creationId xmlns:a16="http://schemas.microsoft.com/office/drawing/2014/main" xmlns="" id="{741F6607-A587-4293-82F7-527E36BC8E30}"/>
              </a:ext>
            </a:extLst>
          </p:cNvPr>
          <p:cNvSpPr/>
          <p:nvPr/>
        </p:nvSpPr>
        <p:spPr>
          <a:xfrm>
            <a:off x="1164167" y="4891522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/>
              <a:t>HCO</a:t>
            </a:r>
            <a:r>
              <a:rPr lang="cs-CZ" sz="1800" baseline="-25000" dirty="0"/>
              <a:t>3</a:t>
            </a:r>
            <a:r>
              <a:rPr lang="cs-CZ" sz="1800" baseline="30000" dirty="0"/>
              <a:t> -</a:t>
            </a:r>
            <a:endParaRPr lang="cs-CZ" sz="1800" dirty="0"/>
          </a:p>
        </p:txBody>
      </p:sp>
      <p:sp>
        <p:nvSpPr>
          <p:cNvPr id="3" name="Šipka: obousměrná vodorovná 2">
            <a:extLst>
              <a:ext uri="{FF2B5EF4-FFF2-40B4-BE49-F238E27FC236}">
                <a16:creationId xmlns:a16="http://schemas.microsoft.com/office/drawing/2014/main" xmlns="" id="{CAA7457C-7F72-463E-A449-3E470AA111F7}"/>
              </a:ext>
            </a:extLst>
          </p:cNvPr>
          <p:cNvSpPr/>
          <p:nvPr/>
        </p:nvSpPr>
        <p:spPr>
          <a:xfrm>
            <a:off x="1956525" y="4980001"/>
            <a:ext cx="314073" cy="16209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E3FFED1F-00EC-4574-9A20-027468604834}"/>
              </a:ext>
            </a:extLst>
          </p:cNvPr>
          <p:cNvSpPr txBox="1"/>
          <p:nvPr/>
        </p:nvSpPr>
        <p:spPr>
          <a:xfrm>
            <a:off x="2385540" y="4891522"/>
            <a:ext cx="450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BE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CBE37845-751B-4934-A705-34264E439219}"/>
              </a:ext>
            </a:extLst>
          </p:cNvPr>
          <p:cNvSpPr/>
          <p:nvPr/>
        </p:nvSpPr>
        <p:spPr>
          <a:xfrm>
            <a:off x="8233608" y="2640728"/>
            <a:ext cx="36756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Kidneys excretes more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cs-CZ" sz="1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bigger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HCO3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reuptake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renal tubules 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6374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Respiratory acidosis etiology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01" y="1479350"/>
            <a:ext cx="10753200" cy="4139998"/>
          </a:xfrm>
        </p:spPr>
        <p:txBody>
          <a:bodyPr/>
          <a:lstStyle/>
          <a:p>
            <a:r>
              <a:rPr lang="sk-SK" sz="2000" b="1" dirty="0">
                <a:latin typeface="Arial" pitchFamily="34" charset="0"/>
                <a:cs typeface="Arial" pitchFamily="34" charset="0"/>
              </a:rPr>
              <a:t>Respiratory centre disorders:  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medications: benzodiazepines, opioids, anestetics, head ijuries, stroke, encephalitis...</a:t>
            </a:r>
          </a:p>
          <a:p>
            <a:endParaRPr lang="sk-SK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 dirty="0" err="1">
                <a:latin typeface="Arial" pitchFamily="34" charset="0"/>
                <a:cs typeface="Arial" pitchFamily="34" charset="0"/>
              </a:rPr>
              <a:t>Neuromuscular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b="1" dirty="0" err="1">
                <a:latin typeface="Arial" pitchFamily="34" charset="0"/>
                <a:cs typeface="Arial" pitchFamily="34" charset="0"/>
              </a:rPr>
              <a:t>diseases</a:t>
            </a:r>
            <a:r>
              <a:rPr lang="sk-SK" sz="2000" b="1" dirty="0">
                <a:latin typeface="Arial" pitchFamily="34" charset="0"/>
                <a:cs typeface="Arial" pitchFamily="34" charset="0"/>
              </a:rPr>
              <a:t>: 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Myastenia gravis, Guillain Barré syndrom, Botulism, Myopathies</a:t>
            </a:r>
          </a:p>
          <a:p>
            <a:pPr>
              <a:lnSpc>
                <a:spcPct val="150000"/>
              </a:lnSpc>
            </a:pPr>
            <a:endParaRPr lang="sk-SK" sz="20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 dirty="0">
                <a:latin typeface="Arial" pitchFamily="34" charset="0"/>
                <a:cs typeface="Arial" pitchFamily="34" charset="0"/>
              </a:rPr>
              <a:t>Airway obstruction: </a:t>
            </a:r>
            <a:r>
              <a:rPr lang="sk-SK" sz="2000" u="sng" dirty="0">
                <a:latin typeface="Arial" pitchFamily="34" charset="0"/>
                <a:cs typeface="Arial" pitchFamily="34" charset="0"/>
              </a:rPr>
              <a:t>Bronchial asthma, COPD, upper airway obstruction</a:t>
            </a:r>
          </a:p>
          <a:p>
            <a:pPr>
              <a:lnSpc>
                <a:spcPct val="150000"/>
              </a:lnSpc>
            </a:pPr>
            <a:endParaRPr lang="sk-SK" sz="2000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 dirty="0">
                <a:latin typeface="Arial" pitchFamily="34" charset="0"/>
                <a:cs typeface="Arial" pitchFamily="34" charset="0"/>
              </a:rPr>
              <a:t>Lung diseases: </a:t>
            </a:r>
            <a:r>
              <a:rPr lang="sk-SK" sz="2000" u="sng" dirty="0" err="1">
                <a:latin typeface="Arial" pitchFamily="34" charset="0"/>
                <a:cs typeface="Arial" pitchFamily="34" charset="0"/>
              </a:rPr>
              <a:t>Pneumonia</a:t>
            </a:r>
            <a:r>
              <a:rPr lang="sk-SK" sz="2000" u="sng" dirty="0">
                <a:latin typeface="Arial" pitchFamily="34" charset="0"/>
                <a:cs typeface="Arial" pitchFamily="34" charset="0"/>
              </a:rPr>
              <a:t>, lung edema, pneumothorax, ARDS</a:t>
            </a:r>
          </a:p>
          <a:p>
            <a:pPr>
              <a:lnSpc>
                <a:spcPct val="150000"/>
              </a:lnSpc>
            </a:pPr>
            <a:endParaRPr lang="sk-SK" sz="2000" b="1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sk-SK" sz="2000" b="1" dirty="0">
                <a:latin typeface="Arial" pitchFamily="34" charset="0"/>
                <a:cs typeface="Arial" pitchFamily="34" charset="0"/>
              </a:rPr>
              <a:t>Mechanical hypoventilation: </a:t>
            </a:r>
            <a:r>
              <a:rPr lang="sk-SK" sz="2000" u="sng" dirty="0" err="1">
                <a:latin typeface="Arial" pitchFamily="34" charset="0"/>
                <a:cs typeface="Arial" pitchFamily="34" charset="0"/>
              </a:rPr>
              <a:t>Rib</a:t>
            </a:r>
            <a:r>
              <a:rPr lang="sk-SK" sz="2000" u="sng" dirty="0">
                <a:latin typeface="Arial" pitchFamily="34" charset="0"/>
                <a:cs typeface="Arial" pitchFamily="34" charset="0"/>
              </a:rPr>
              <a:t> fracture, inappropriate ventilation regime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4194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2982474" y="3753890"/>
            <a:ext cx="1568262" cy="658622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4,8-5,9 kPa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 pCO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352201" y="5266951"/>
            <a:ext cx="1494088" cy="70854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&gt; 26 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794942">
            <a:off x="5861050" y="2474357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081680" y="1614624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9762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7,70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:a16="http://schemas.microsoft.com/office/drawing/2014/main" xmlns="" id="{FF808DA1-C13A-46F8-9836-7E66A1E5E2AA}"/>
              </a:ext>
            </a:extLst>
          </p:cNvPr>
          <p:cNvSpPr txBox="1"/>
          <p:nvPr/>
        </p:nvSpPr>
        <p:spPr>
          <a:xfrm>
            <a:off x="2982473" y="4802149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Respiratory component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:a16="http://schemas.microsoft.com/office/drawing/2014/main" xmlns="" id="{E6E4160A-07A2-4212-8E8F-A1B32905B052}"/>
              </a:ext>
            </a:extLst>
          </p:cNvPr>
          <p:cNvSpPr txBox="1"/>
          <p:nvPr/>
        </p:nvSpPr>
        <p:spPr>
          <a:xfrm>
            <a:off x="7061428" y="6283509"/>
            <a:ext cx="2353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Metabolic component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xmlns="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Metabolic alkalosis</a:t>
            </a:r>
            <a:endParaRPr lang="cs-CZ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xmlns="" id="{2B4974C7-8AF8-456C-9CAF-E5EF8120EFB2}"/>
              </a:ext>
            </a:extLst>
          </p:cNvPr>
          <p:cNvSpPr txBox="1"/>
          <p:nvPr/>
        </p:nvSpPr>
        <p:spPr>
          <a:xfrm>
            <a:off x="8395994" y="3676232"/>
            <a:ext cx="23310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/>
              <a:t>Pathological insult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CB946CD0-17A7-45C2-B48B-FFEE0579F3EC}"/>
              </a:ext>
            </a:extLst>
          </p:cNvPr>
          <p:cNvSpPr/>
          <p:nvPr/>
        </p:nvSpPr>
        <p:spPr>
          <a:xfrm>
            <a:off x="8971393" y="5060937"/>
            <a:ext cx="2353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↑HCO3 </a:t>
            </a:r>
            <a:r>
              <a:rPr lang="cs-CZ" sz="1800" dirty="0"/>
              <a:t>leads to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↑pH </a:t>
            </a:r>
            <a:endParaRPr lang="cs-CZ" sz="18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627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2786231" y="4185494"/>
            <a:ext cx="1464237" cy="770531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&gt; 6,7 </a:t>
            </a:r>
            <a:r>
              <a:rPr lang="cs-CZ" sz="1800" dirty="0" err="1"/>
              <a:t>kPa</a:t>
            </a:r>
            <a:endParaRPr lang="cs-CZ" sz="1800" dirty="0"/>
          </a:p>
          <a:p>
            <a:r>
              <a:rPr lang="cs-CZ" sz="1800" dirty="0"/>
              <a:t>   pCO2</a:t>
            </a:r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352200" y="5266951"/>
            <a:ext cx="1483328" cy="646332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&gt; 26 </a:t>
            </a:r>
            <a:r>
              <a:rPr lang="cs-CZ" sz="1800" dirty="0" err="1"/>
              <a:t>mmol</a:t>
            </a:r>
            <a:r>
              <a:rPr lang="cs-CZ" sz="1800" dirty="0"/>
              <a:t>/l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/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118129">
            <a:off x="5797935" y="2475038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168436" y="1658832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463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7,70 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xmlns="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Metabolic alkalosis </a:t>
            </a:r>
            <a:r>
              <a:rPr lang="cs-CZ" b="1" kern="0" dirty="0" err="1">
                <a:solidFill>
                  <a:srgbClr val="0000DC"/>
                </a:solidFill>
              </a:rPr>
              <a:t>compensation</a:t>
            </a:r>
            <a:r>
              <a:rPr lang="cs-CZ" b="1" kern="0" dirty="0">
                <a:solidFill>
                  <a:srgbClr val="0000DC"/>
                </a:solidFill>
              </a:rPr>
              <a:t> </a:t>
            </a:r>
            <a:endParaRPr lang="cs-CZ" dirty="0"/>
          </a:p>
        </p:txBody>
      </p:sp>
      <p:sp>
        <p:nvSpPr>
          <p:cNvPr id="21" name="Freeform 74">
            <a:extLst>
              <a:ext uri="{FF2B5EF4-FFF2-40B4-BE49-F238E27FC236}">
                <a16:creationId xmlns:a16="http://schemas.microsoft.com/office/drawing/2014/main" xmlns="" id="{56ED30FA-8780-4981-A164-D120B22F16B8}"/>
              </a:ext>
            </a:extLst>
          </p:cNvPr>
          <p:cNvSpPr>
            <a:spLocks/>
          </p:cNvSpPr>
          <p:nvPr/>
        </p:nvSpPr>
        <p:spPr bwMode="auto">
          <a:xfrm rot="12410814">
            <a:off x="6469212" y="1861903"/>
            <a:ext cx="338138" cy="2274921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616E2DD2-F90C-48EC-99E6-8EC2E95B138B}"/>
              </a:ext>
            </a:extLst>
          </p:cNvPr>
          <p:cNvCxnSpPr>
            <a:cxnSpLocks/>
          </p:cNvCxnSpPr>
          <p:nvPr/>
        </p:nvCxnSpPr>
        <p:spPr>
          <a:xfrm flipH="1">
            <a:off x="6926302" y="2745926"/>
            <a:ext cx="571778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xmlns="" id="{C59A041E-F08D-4BF5-BEAC-4663F0F5EAA5}"/>
              </a:ext>
            </a:extLst>
          </p:cNvPr>
          <p:cNvSpPr txBox="1"/>
          <p:nvPr/>
        </p:nvSpPr>
        <p:spPr>
          <a:xfrm>
            <a:off x="840965" y="3584856"/>
            <a:ext cx="267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Compensatory change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31E0A48C-2944-4AE8-A70C-1B58C8B8B4C6}"/>
              </a:ext>
            </a:extLst>
          </p:cNvPr>
          <p:cNvSpPr/>
          <p:nvPr/>
        </p:nvSpPr>
        <p:spPr>
          <a:xfrm>
            <a:off x="3329857" y="2457367"/>
            <a:ext cx="2581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Respiratory compensation of metabolic alkalosis is limited by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114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Metabolic alkalosis etiology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Hypochloremic: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Acid loss from GIT – vomiting, gastric tube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Hypokalemic: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Acid loss from kidneys - diuretics, hyperaldosteronism, tubular diseases (Barter, Gitelman syndrome)</a:t>
            </a:r>
          </a:p>
          <a:p>
            <a:endParaRPr lang="cs-CZ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HCO3 excess: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fast correction of chronic respiratory acidosis, inadequate therapy of metabolic acidosis</a:t>
            </a:r>
          </a:p>
          <a:p>
            <a:endParaRPr lang="cs-CZ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728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Hypochloremic  alkalosis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48000" y="2551837"/>
            <a:ext cx="6096000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sk-SK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40"/>
          <p:cNvSpPr txBox="1"/>
          <p:nvPr/>
        </p:nvSpPr>
        <p:spPr>
          <a:xfrm>
            <a:off x="2138394" y="1386461"/>
            <a:ext cx="5517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Cl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anions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compensated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HCO3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xmlns="" id="{0444ACE5-D26E-42B3-B321-40AE41346E93}"/>
              </a:ext>
            </a:extLst>
          </p:cNvPr>
          <p:cNvGrpSpPr>
            <a:grpSpLocks/>
          </p:cNvGrpSpPr>
          <p:nvPr/>
        </p:nvGrpSpPr>
        <p:grpSpPr bwMode="auto">
          <a:xfrm>
            <a:off x="310840" y="2283054"/>
            <a:ext cx="2090747" cy="2039063"/>
            <a:chOff x="1876" y="1235"/>
            <a:chExt cx="1978" cy="1893"/>
          </a:xfrm>
        </p:grpSpPr>
        <p:grpSp>
          <p:nvGrpSpPr>
            <p:cNvPr id="8" name="Group 4">
              <a:extLst>
                <a:ext uri="{FF2B5EF4-FFF2-40B4-BE49-F238E27FC236}">
                  <a16:creationId xmlns:a16="http://schemas.microsoft.com/office/drawing/2014/main" xmlns="" id="{49524AF4-8B0D-4C03-A3A8-5B6D6E6E53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6" y="1235"/>
              <a:ext cx="1978" cy="1893"/>
              <a:chOff x="1876" y="1235"/>
              <a:chExt cx="1978" cy="1893"/>
            </a:xfrm>
          </p:grpSpPr>
          <p:sp>
            <p:nvSpPr>
              <p:cNvPr id="321" name="Freeform 5">
                <a:extLst>
                  <a:ext uri="{FF2B5EF4-FFF2-40B4-BE49-F238E27FC236}">
                    <a16:creationId xmlns:a16="http://schemas.microsoft.com/office/drawing/2014/main" xmlns="" id="{D66A5737-8286-47B4-BA78-284DD6A1B6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292 w 387"/>
                  <a:gd name="T1" fmla="*/ 6 h 656"/>
                  <a:gd name="T2" fmla="*/ 351 w 387"/>
                  <a:gd name="T3" fmla="*/ 177 h 656"/>
                  <a:gd name="T4" fmla="*/ 383 w 387"/>
                  <a:gd name="T5" fmla="*/ 340 h 656"/>
                  <a:gd name="T6" fmla="*/ 381 w 387"/>
                  <a:gd name="T7" fmla="*/ 373 h 656"/>
                  <a:gd name="T8" fmla="*/ 369 w 387"/>
                  <a:gd name="T9" fmla="*/ 492 h 656"/>
                  <a:gd name="T10" fmla="*/ 179 w 387"/>
                  <a:gd name="T11" fmla="*/ 602 h 656"/>
                  <a:gd name="T12" fmla="*/ 152 w 387"/>
                  <a:gd name="T13" fmla="*/ 604 h 656"/>
                  <a:gd name="T14" fmla="*/ 146 w 387"/>
                  <a:gd name="T15" fmla="*/ 603 h 656"/>
                  <a:gd name="T16" fmla="*/ 141 w 387"/>
                  <a:gd name="T17" fmla="*/ 605 h 656"/>
                  <a:gd name="T18" fmla="*/ 21 w 387"/>
                  <a:gd name="T19" fmla="*/ 620 h 656"/>
                  <a:gd name="T20" fmla="*/ 23 w 387"/>
                  <a:gd name="T21" fmla="*/ 362 h 656"/>
                  <a:gd name="T22" fmla="*/ 27 w 387"/>
                  <a:gd name="T23" fmla="*/ 353 h 656"/>
                  <a:gd name="T24" fmla="*/ 44 w 387"/>
                  <a:gd name="T25" fmla="*/ 279 h 656"/>
                  <a:gd name="T26" fmla="*/ 68 w 387"/>
                  <a:gd name="T27" fmla="*/ 212 h 656"/>
                  <a:gd name="T28" fmla="*/ 173 w 387"/>
                  <a:gd name="T29" fmla="*/ 74 h 656"/>
                  <a:gd name="T30" fmla="*/ 292 w 387"/>
                  <a:gd name="T31" fmla="*/ 6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2" name="Freeform 6">
                <a:extLst>
                  <a:ext uri="{FF2B5EF4-FFF2-40B4-BE49-F238E27FC236}">
                    <a16:creationId xmlns:a16="http://schemas.microsoft.com/office/drawing/2014/main" xmlns="" id="{24625405-393E-4DFC-A739-290D6CD196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75 w 369"/>
                  <a:gd name="T1" fmla="*/ 41 h 689"/>
                  <a:gd name="T2" fmla="*/ 37 w 369"/>
                  <a:gd name="T3" fmla="*/ 195 h 689"/>
                  <a:gd name="T4" fmla="*/ 12 w 369"/>
                  <a:gd name="T5" fmla="*/ 331 h 689"/>
                  <a:gd name="T6" fmla="*/ 45 w 369"/>
                  <a:gd name="T7" fmla="*/ 413 h 689"/>
                  <a:gd name="T8" fmla="*/ 116 w 369"/>
                  <a:gd name="T9" fmla="*/ 508 h 689"/>
                  <a:gd name="T10" fmla="*/ 115 w 369"/>
                  <a:gd name="T11" fmla="*/ 602 h 689"/>
                  <a:gd name="T12" fmla="*/ 171 w 369"/>
                  <a:gd name="T13" fmla="*/ 621 h 689"/>
                  <a:gd name="T14" fmla="*/ 223 w 369"/>
                  <a:gd name="T15" fmla="*/ 643 h 689"/>
                  <a:gd name="T16" fmla="*/ 353 w 369"/>
                  <a:gd name="T17" fmla="*/ 681 h 689"/>
                  <a:gd name="T18" fmla="*/ 369 w 369"/>
                  <a:gd name="T19" fmla="*/ 483 h 689"/>
                  <a:gd name="T20" fmla="*/ 361 w 369"/>
                  <a:gd name="T21" fmla="*/ 418 h 689"/>
                  <a:gd name="T22" fmla="*/ 362 w 369"/>
                  <a:gd name="T23" fmla="*/ 408 h 689"/>
                  <a:gd name="T24" fmla="*/ 310 w 369"/>
                  <a:gd name="T25" fmla="*/ 219 h 689"/>
                  <a:gd name="T26" fmla="*/ 75 w 369"/>
                  <a:gd name="T27" fmla="*/ 4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3" name="Freeform 7">
                <a:extLst>
                  <a:ext uri="{FF2B5EF4-FFF2-40B4-BE49-F238E27FC236}">
                    <a16:creationId xmlns:a16="http://schemas.microsoft.com/office/drawing/2014/main" xmlns="" id="{B936DEC7-5F83-4EA9-871F-DA0A27870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33 w 65"/>
                  <a:gd name="T1" fmla="*/ 24 h 24"/>
                  <a:gd name="T2" fmla="*/ 60 w 65"/>
                  <a:gd name="T3" fmla="*/ 19 h 24"/>
                  <a:gd name="T4" fmla="*/ 60 w 65"/>
                  <a:gd name="T5" fmla="*/ 3 h 24"/>
                  <a:gd name="T6" fmla="*/ 33 w 65"/>
                  <a:gd name="T7" fmla="*/ 4 h 24"/>
                  <a:gd name="T8" fmla="*/ 33 w 65"/>
                  <a:gd name="T9" fmla="*/ 4 h 24"/>
                  <a:gd name="T10" fmla="*/ 6 w 65"/>
                  <a:gd name="T11" fmla="*/ 3 h 24"/>
                  <a:gd name="T12" fmla="*/ 6 w 65"/>
                  <a:gd name="T13" fmla="*/ 19 h 24"/>
                  <a:gd name="T14" fmla="*/ 33 w 6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4" name="Freeform 8">
                <a:extLst>
                  <a:ext uri="{FF2B5EF4-FFF2-40B4-BE49-F238E27FC236}">
                    <a16:creationId xmlns:a16="http://schemas.microsoft.com/office/drawing/2014/main" xmlns="" id="{9351FFF4-445D-48E9-9445-30A9C83CD8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5" name="Freeform 9">
                <a:extLst>
                  <a:ext uri="{FF2B5EF4-FFF2-40B4-BE49-F238E27FC236}">
                    <a16:creationId xmlns:a16="http://schemas.microsoft.com/office/drawing/2014/main" xmlns="" id="{83EFE358-356B-4FEF-B3F1-C711AA514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6" name="Freeform 10">
                <a:extLst>
                  <a:ext uri="{FF2B5EF4-FFF2-40B4-BE49-F238E27FC236}">
                    <a16:creationId xmlns:a16="http://schemas.microsoft.com/office/drawing/2014/main" xmlns="" id="{3935B0AC-E8C5-4D1F-B91C-8DDA9BD2BC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7" name="Freeform 11">
                <a:extLst>
                  <a:ext uri="{FF2B5EF4-FFF2-40B4-BE49-F238E27FC236}">
                    <a16:creationId xmlns:a16="http://schemas.microsoft.com/office/drawing/2014/main" xmlns="" id="{2AAD1022-2BB4-4061-B3F1-F05A0BB3DC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8" name="Freeform 12">
                <a:extLst>
                  <a:ext uri="{FF2B5EF4-FFF2-40B4-BE49-F238E27FC236}">
                    <a16:creationId xmlns:a16="http://schemas.microsoft.com/office/drawing/2014/main" xmlns="" id="{69EA556A-D530-4A30-B109-7B88D9E5BA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9" name="Freeform 13">
                <a:extLst>
                  <a:ext uri="{FF2B5EF4-FFF2-40B4-BE49-F238E27FC236}">
                    <a16:creationId xmlns:a16="http://schemas.microsoft.com/office/drawing/2014/main" xmlns="" id="{B1652FAD-21F1-45DE-8EEA-9AF92F5FC9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33 w 65"/>
                  <a:gd name="T1" fmla="*/ 4 h 26"/>
                  <a:gd name="T2" fmla="*/ 60 w 65"/>
                  <a:gd name="T3" fmla="*/ 3 h 26"/>
                  <a:gd name="T4" fmla="*/ 60 w 65"/>
                  <a:gd name="T5" fmla="*/ 19 h 26"/>
                  <a:gd name="T6" fmla="*/ 33 w 65"/>
                  <a:gd name="T7" fmla="*/ 26 h 26"/>
                  <a:gd name="T8" fmla="*/ 33 w 65"/>
                  <a:gd name="T9" fmla="*/ 26 h 26"/>
                  <a:gd name="T10" fmla="*/ 6 w 65"/>
                  <a:gd name="T11" fmla="*/ 19 h 26"/>
                  <a:gd name="T12" fmla="*/ 6 w 65"/>
                  <a:gd name="T13" fmla="*/ 3 h 26"/>
                  <a:gd name="T14" fmla="*/ 33 w 65"/>
                  <a:gd name="T15" fmla="*/ 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0" name="Freeform 14">
                <a:extLst>
                  <a:ext uri="{FF2B5EF4-FFF2-40B4-BE49-F238E27FC236}">
                    <a16:creationId xmlns:a16="http://schemas.microsoft.com/office/drawing/2014/main" xmlns="" id="{A3C9CF97-8494-4C05-BA55-61AD56AC3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33 w 65"/>
                  <a:gd name="T1" fmla="*/ 26 h 26"/>
                  <a:gd name="T2" fmla="*/ 60 w 65"/>
                  <a:gd name="T3" fmla="*/ 18 h 26"/>
                  <a:gd name="T4" fmla="*/ 60 w 65"/>
                  <a:gd name="T5" fmla="*/ 2 h 26"/>
                  <a:gd name="T6" fmla="*/ 33 w 65"/>
                  <a:gd name="T7" fmla="*/ 7 h 26"/>
                  <a:gd name="T8" fmla="*/ 33 w 65"/>
                  <a:gd name="T9" fmla="*/ 7 h 26"/>
                  <a:gd name="T10" fmla="*/ 6 w 65"/>
                  <a:gd name="T11" fmla="*/ 2 h 26"/>
                  <a:gd name="T12" fmla="*/ 6 w 65"/>
                  <a:gd name="T13" fmla="*/ 18 h 26"/>
                  <a:gd name="T14" fmla="*/ 33 w 65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1" name="Freeform 15">
                <a:extLst>
                  <a:ext uri="{FF2B5EF4-FFF2-40B4-BE49-F238E27FC236}">
                    <a16:creationId xmlns:a16="http://schemas.microsoft.com/office/drawing/2014/main" xmlns="" id="{CD4E6258-8600-4937-8EC8-06B8D06EA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33 w 65"/>
                  <a:gd name="T1" fmla="*/ 31 h 31"/>
                  <a:gd name="T2" fmla="*/ 60 w 65"/>
                  <a:gd name="T3" fmla="*/ 19 h 31"/>
                  <a:gd name="T4" fmla="*/ 60 w 65"/>
                  <a:gd name="T5" fmla="*/ 3 h 31"/>
                  <a:gd name="T6" fmla="*/ 33 w 65"/>
                  <a:gd name="T7" fmla="*/ 7 h 31"/>
                  <a:gd name="T8" fmla="*/ 33 w 65"/>
                  <a:gd name="T9" fmla="*/ 7 h 31"/>
                  <a:gd name="T10" fmla="*/ 6 w 65"/>
                  <a:gd name="T11" fmla="*/ 3 h 31"/>
                  <a:gd name="T12" fmla="*/ 6 w 65"/>
                  <a:gd name="T13" fmla="*/ 19 h 31"/>
                  <a:gd name="T14" fmla="*/ 33 w 65"/>
                  <a:gd name="T1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2" name="Freeform 16">
                <a:extLst>
                  <a:ext uri="{FF2B5EF4-FFF2-40B4-BE49-F238E27FC236}">
                    <a16:creationId xmlns:a16="http://schemas.microsoft.com/office/drawing/2014/main" xmlns="" id="{1B0CA8FF-18C6-43F5-ACA1-45870C5AC3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27 w 54"/>
                  <a:gd name="T1" fmla="*/ 8 h 14"/>
                  <a:gd name="T2" fmla="*/ 27 w 54"/>
                  <a:gd name="T3" fmla="*/ 8 h 14"/>
                  <a:gd name="T4" fmla="*/ 0 w 54"/>
                  <a:gd name="T5" fmla="*/ 0 h 14"/>
                  <a:gd name="T6" fmla="*/ 1 w 54"/>
                  <a:gd name="T7" fmla="*/ 9 h 14"/>
                  <a:gd name="T8" fmla="*/ 27 w 54"/>
                  <a:gd name="T9" fmla="*/ 14 h 14"/>
                  <a:gd name="T10" fmla="*/ 27 w 54"/>
                  <a:gd name="T11" fmla="*/ 14 h 14"/>
                  <a:gd name="T12" fmla="*/ 53 w 54"/>
                  <a:gd name="T13" fmla="*/ 9 h 14"/>
                  <a:gd name="T14" fmla="*/ 54 w 54"/>
                  <a:gd name="T15" fmla="*/ 0 h 14"/>
                  <a:gd name="T16" fmla="*/ 27 w 54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3" name="Freeform 17">
                <a:extLst>
                  <a:ext uri="{FF2B5EF4-FFF2-40B4-BE49-F238E27FC236}">
                    <a16:creationId xmlns:a16="http://schemas.microsoft.com/office/drawing/2014/main" xmlns="" id="{07AAFA4E-C41C-4467-8419-4131BE167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26 w 53"/>
                  <a:gd name="T1" fmla="*/ 8 h 14"/>
                  <a:gd name="T2" fmla="*/ 26 w 53"/>
                  <a:gd name="T3" fmla="*/ 8 h 14"/>
                  <a:gd name="T4" fmla="*/ 0 w 53"/>
                  <a:gd name="T5" fmla="*/ 1 h 14"/>
                  <a:gd name="T6" fmla="*/ 0 w 53"/>
                  <a:gd name="T7" fmla="*/ 9 h 14"/>
                  <a:gd name="T8" fmla="*/ 26 w 53"/>
                  <a:gd name="T9" fmla="*/ 14 h 14"/>
                  <a:gd name="T10" fmla="*/ 26 w 53"/>
                  <a:gd name="T11" fmla="*/ 14 h 14"/>
                  <a:gd name="T12" fmla="*/ 53 w 53"/>
                  <a:gd name="T13" fmla="*/ 9 h 14"/>
                  <a:gd name="T14" fmla="*/ 53 w 53"/>
                  <a:gd name="T15" fmla="*/ 0 h 14"/>
                  <a:gd name="T16" fmla="*/ 53 w 53"/>
                  <a:gd name="T17" fmla="*/ 0 h 14"/>
                  <a:gd name="T18" fmla="*/ 53 w 53"/>
                  <a:gd name="T19" fmla="*/ 1 h 14"/>
                  <a:gd name="T20" fmla="*/ 26 w 53"/>
                  <a:gd name="T21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4" name="Freeform 18">
                <a:extLst>
                  <a:ext uri="{FF2B5EF4-FFF2-40B4-BE49-F238E27FC236}">
                    <a16:creationId xmlns:a16="http://schemas.microsoft.com/office/drawing/2014/main" xmlns="" id="{223CE521-10EF-47E4-9674-7DAD0194D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54 w 55"/>
                  <a:gd name="T1" fmla="*/ 1 h 11"/>
                  <a:gd name="T2" fmla="*/ 27 w 55"/>
                  <a:gd name="T3" fmla="*/ 6 h 11"/>
                  <a:gd name="T4" fmla="*/ 27 w 55"/>
                  <a:gd name="T5" fmla="*/ 6 h 11"/>
                  <a:gd name="T6" fmla="*/ 0 w 55"/>
                  <a:gd name="T7" fmla="*/ 1 h 11"/>
                  <a:gd name="T8" fmla="*/ 0 w 55"/>
                  <a:gd name="T9" fmla="*/ 10 h 11"/>
                  <a:gd name="T10" fmla="*/ 27 w 55"/>
                  <a:gd name="T11" fmla="*/ 11 h 11"/>
                  <a:gd name="T12" fmla="*/ 27 w 55"/>
                  <a:gd name="T13" fmla="*/ 11 h 11"/>
                  <a:gd name="T14" fmla="*/ 54 w 55"/>
                  <a:gd name="T15" fmla="*/ 10 h 11"/>
                  <a:gd name="T16" fmla="*/ 55 w 55"/>
                  <a:gd name="T17" fmla="*/ 11 h 11"/>
                  <a:gd name="T18" fmla="*/ 55 w 55"/>
                  <a:gd name="T19" fmla="*/ 11 h 11"/>
                  <a:gd name="T20" fmla="*/ 54 w 55"/>
                  <a:gd name="T21" fmla="*/ 0 h 11"/>
                  <a:gd name="T22" fmla="*/ 54 w 55"/>
                  <a:gd name="T2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5" name="Freeform 19">
                <a:extLst>
                  <a:ext uri="{FF2B5EF4-FFF2-40B4-BE49-F238E27FC236}">
                    <a16:creationId xmlns:a16="http://schemas.microsoft.com/office/drawing/2014/main" xmlns="" id="{E4A31532-3B6C-431B-A3A4-E9E89C5EF0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27 w 54"/>
                  <a:gd name="T1" fmla="*/ 8 h 14"/>
                  <a:gd name="T2" fmla="*/ 27 w 54"/>
                  <a:gd name="T3" fmla="*/ 8 h 14"/>
                  <a:gd name="T4" fmla="*/ 0 w 54"/>
                  <a:gd name="T5" fmla="*/ 0 h 14"/>
                  <a:gd name="T6" fmla="*/ 1 w 54"/>
                  <a:gd name="T7" fmla="*/ 9 h 14"/>
                  <a:gd name="T8" fmla="*/ 27 w 54"/>
                  <a:gd name="T9" fmla="*/ 14 h 14"/>
                  <a:gd name="T10" fmla="*/ 27 w 54"/>
                  <a:gd name="T11" fmla="*/ 14 h 14"/>
                  <a:gd name="T12" fmla="*/ 53 w 54"/>
                  <a:gd name="T13" fmla="*/ 9 h 14"/>
                  <a:gd name="T14" fmla="*/ 54 w 54"/>
                  <a:gd name="T15" fmla="*/ 0 h 14"/>
                  <a:gd name="T16" fmla="*/ 27 w 54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6" name="Freeform 20">
                <a:extLst>
                  <a:ext uri="{FF2B5EF4-FFF2-40B4-BE49-F238E27FC236}">
                    <a16:creationId xmlns:a16="http://schemas.microsoft.com/office/drawing/2014/main" xmlns="" id="{D592C3E7-F070-41AD-AB02-E0E677606B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26 w 53"/>
                  <a:gd name="T1" fmla="*/ 8 h 14"/>
                  <a:gd name="T2" fmla="*/ 26 w 53"/>
                  <a:gd name="T3" fmla="*/ 8 h 14"/>
                  <a:gd name="T4" fmla="*/ 0 w 53"/>
                  <a:gd name="T5" fmla="*/ 1 h 14"/>
                  <a:gd name="T6" fmla="*/ 0 w 53"/>
                  <a:gd name="T7" fmla="*/ 9 h 14"/>
                  <a:gd name="T8" fmla="*/ 26 w 53"/>
                  <a:gd name="T9" fmla="*/ 14 h 14"/>
                  <a:gd name="T10" fmla="*/ 26 w 53"/>
                  <a:gd name="T11" fmla="*/ 14 h 14"/>
                  <a:gd name="T12" fmla="*/ 53 w 53"/>
                  <a:gd name="T13" fmla="*/ 9 h 14"/>
                  <a:gd name="T14" fmla="*/ 53 w 53"/>
                  <a:gd name="T15" fmla="*/ 0 h 14"/>
                  <a:gd name="T16" fmla="*/ 53 w 53"/>
                  <a:gd name="T17" fmla="*/ 0 h 14"/>
                  <a:gd name="T18" fmla="*/ 53 w 53"/>
                  <a:gd name="T19" fmla="*/ 1 h 14"/>
                  <a:gd name="T20" fmla="*/ 26 w 53"/>
                  <a:gd name="T21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7" name="Freeform 21">
                <a:extLst>
                  <a:ext uri="{FF2B5EF4-FFF2-40B4-BE49-F238E27FC236}">
                    <a16:creationId xmlns:a16="http://schemas.microsoft.com/office/drawing/2014/main" xmlns="" id="{C67B6430-93D7-4C85-923F-2318586DE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54 w 55"/>
                  <a:gd name="T1" fmla="*/ 1 h 11"/>
                  <a:gd name="T2" fmla="*/ 27 w 55"/>
                  <a:gd name="T3" fmla="*/ 6 h 11"/>
                  <a:gd name="T4" fmla="*/ 27 w 55"/>
                  <a:gd name="T5" fmla="*/ 6 h 11"/>
                  <a:gd name="T6" fmla="*/ 0 w 55"/>
                  <a:gd name="T7" fmla="*/ 1 h 11"/>
                  <a:gd name="T8" fmla="*/ 0 w 55"/>
                  <a:gd name="T9" fmla="*/ 10 h 11"/>
                  <a:gd name="T10" fmla="*/ 27 w 55"/>
                  <a:gd name="T11" fmla="*/ 11 h 11"/>
                  <a:gd name="T12" fmla="*/ 27 w 55"/>
                  <a:gd name="T13" fmla="*/ 11 h 11"/>
                  <a:gd name="T14" fmla="*/ 54 w 55"/>
                  <a:gd name="T15" fmla="*/ 10 h 11"/>
                  <a:gd name="T16" fmla="*/ 55 w 55"/>
                  <a:gd name="T17" fmla="*/ 11 h 11"/>
                  <a:gd name="T18" fmla="*/ 55 w 55"/>
                  <a:gd name="T19" fmla="*/ 11 h 11"/>
                  <a:gd name="T20" fmla="*/ 54 w 55"/>
                  <a:gd name="T21" fmla="*/ 0 h 11"/>
                  <a:gd name="T22" fmla="*/ 54 w 55"/>
                  <a:gd name="T2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8" name="Freeform 22">
                <a:extLst>
                  <a:ext uri="{FF2B5EF4-FFF2-40B4-BE49-F238E27FC236}">
                    <a16:creationId xmlns:a16="http://schemas.microsoft.com/office/drawing/2014/main" xmlns="" id="{8BAE5790-1BDE-44AA-B88E-644561A7B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4 w 43"/>
                  <a:gd name="T1" fmla="*/ 1 h 26"/>
                  <a:gd name="T2" fmla="*/ 17 w 43"/>
                  <a:gd name="T3" fmla="*/ 16 h 26"/>
                  <a:gd name="T4" fmla="*/ 42 w 43"/>
                  <a:gd name="T5" fmla="*/ 17 h 26"/>
                  <a:gd name="T6" fmla="*/ 25 w 43"/>
                  <a:gd name="T7" fmla="*/ 7 h 26"/>
                  <a:gd name="T8" fmla="*/ 6 w 43"/>
                  <a:gd name="T9" fmla="*/ 1 h 26"/>
                  <a:gd name="T10" fmla="*/ 4 w 43"/>
                  <a:gd name="T11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9" name="Freeform 23">
                <a:extLst>
                  <a:ext uri="{FF2B5EF4-FFF2-40B4-BE49-F238E27FC236}">
                    <a16:creationId xmlns:a16="http://schemas.microsoft.com/office/drawing/2014/main" xmlns="" id="{6ECF739C-BACD-4218-A7C7-253E12358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3 w 45"/>
                  <a:gd name="T1" fmla="*/ 8 h 32"/>
                  <a:gd name="T2" fmla="*/ 18 w 45"/>
                  <a:gd name="T3" fmla="*/ 20 h 32"/>
                  <a:gd name="T4" fmla="*/ 42 w 45"/>
                  <a:gd name="T5" fmla="*/ 21 h 32"/>
                  <a:gd name="T6" fmla="*/ 25 w 45"/>
                  <a:gd name="T7" fmla="*/ 9 h 32"/>
                  <a:gd name="T8" fmla="*/ 3 w 45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0" name="Freeform 24">
                <a:extLst>
                  <a:ext uri="{FF2B5EF4-FFF2-40B4-BE49-F238E27FC236}">
                    <a16:creationId xmlns:a16="http://schemas.microsoft.com/office/drawing/2014/main" xmlns="" id="{21935AAE-494B-42FC-AF62-21CFE8E043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3 w 46"/>
                  <a:gd name="T1" fmla="*/ 8 h 32"/>
                  <a:gd name="T2" fmla="*/ 18 w 46"/>
                  <a:gd name="T3" fmla="*/ 20 h 32"/>
                  <a:gd name="T4" fmla="*/ 43 w 46"/>
                  <a:gd name="T5" fmla="*/ 22 h 32"/>
                  <a:gd name="T6" fmla="*/ 25 w 46"/>
                  <a:gd name="T7" fmla="*/ 9 h 32"/>
                  <a:gd name="T8" fmla="*/ 3 w 46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1" name="Freeform 25">
                <a:extLst>
                  <a:ext uri="{FF2B5EF4-FFF2-40B4-BE49-F238E27FC236}">
                    <a16:creationId xmlns:a16="http://schemas.microsoft.com/office/drawing/2014/main" xmlns="" id="{AD84B8A9-8AB1-4AED-A1BB-49F543EC2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3 w 46"/>
                  <a:gd name="T1" fmla="*/ 8 h 31"/>
                  <a:gd name="T2" fmla="*/ 18 w 46"/>
                  <a:gd name="T3" fmla="*/ 19 h 31"/>
                  <a:gd name="T4" fmla="*/ 43 w 46"/>
                  <a:gd name="T5" fmla="*/ 21 h 31"/>
                  <a:gd name="T6" fmla="*/ 25 w 46"/>
                  <a:gd name="T7" fmla="*/ 9 h 31"/>
                  <a:gd name="T8" fmla="*/ 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2" name="Freeform 26">
                <a:extLst>
                  <a:ext uri="{FF2B5EF4-FFF2-40B4-BE49-F238E27FC236}">
                    <a16:creationId xmlns:a16="http://schemas.microsoft.com/office/drawing/2014/main" xmlns="" id="{68B3B409-822A-4A4E-BEF3-8B91179353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3 w 45"/>
                  <a:gd name="T1" fmla="*/ 9 h 32"/>
                  <a:gd name="T2" fmla="*/ 17 w 45"/>
                  <a:gd name="T3" fmla="*/ 20 h 32"/>
                  <a:gd name="T4" fmla="*/ 42 w 45"/>
                  <a:gd name="T5" fmla="*/ 22 h 32"/>
                  <a:gd name="T6" fmla="*/ 24 w 45"/>
                  <a:gd name="T7" fmla="*/ 7 h 32"/>
                  <a:gd name="T8" fmla="*/ 3 w 45"/>
                  <a:gd name="T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3" name="Freeform 27">
                <a:extLst>
                  <a:ext uri="{FF2B5EF4-FFF2-40B4-BE49-F238E27FC236}">
                    <a16:creationId xmlns:a16="http://schemas.microsoft.com/office/drawing/2014/main" xmlns="" id="{9D8E789D-DA08-4A27-9703-B674529F78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41 w 44"/>
                  <a:gd name="T1" fmla="*/ 8 h 31"/>
                  <a:gd name="T2" fmla="*/ 27 w 44"/>
                  <a:gd name="T3" fmla="*/ 19 h 31"/>
                  <a:gd name="T4" fmla="*/ 2 w 44"/>
                  <a:gd name="T5" fmla="*/ 20 h 31"/>
                  <a:gd name="T6" fmla="*/ 19 w 44"/>
                  <a:gd name="T7" fmla="*/ 9 h 31"/>
                  <a:gd name="T8" fmla="*/ 41 w 44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4" name="Freeform 28">
                <a:extLst>
                  <a:ext uri="{FF2B5EF4-FFF2-40B4-BE49-F238E27FC236}">
                    <a16:creationId xmlns:a16="http://schemas.microsoft.com/office/drawing/2014/main" xmlns="" id="{3FBF3FD2-9C5C-430A-AF41-8394B58A2E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36 w 39"/>
                  <a:gd name="T1" fmla="*/ 8 h 30"/>
                  <a:gd name="T2" fmla="*/ 25 w 39"/>
                  <a:gd name="T3" fmla="*/ 20 h 30"/>
                  <a:gd name="T4" fmla="*/ 2 w 39"/>
                  <a:gd name="T5" fmla="*/ 22 h 30"/>
                  <a:gd name="T6" fmla="*/ 17 w 39"/>
                  <a:gd name="T7" fmla="*/ 10 h 30"/>
                  <a:gd name="T8" fmla="*/ 36 w 39"/>
                  <a:gd name="T9" fmla="*/ 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5" name="Freeform 29">
                <a:extLst>
                  <a:ext uri="{FF2B5EF4-FFF2-40B4-BE49-F238E27FC236}">
                    <a16:creationId xmlns:a16="http://schemas.microsoft.com/office/drawing/2014/main" xmlns="" id="{42C0EDE2-DF59-4412-942E-854BDC2EF3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4 w 45"/>
                  <a:gd name="T1" fmla="*/ 23 h 32"/>
                  <a:gd name="T2" fmla="*/ 18 w 45"/>
                  <a:gd name="T3" fmla="*/ 12 h 32"/>
                  <a:gd name="T4" fmla="*/ 42 w 45"/>
                  <a:gd name="T5" fmla="*/ 11 h 32"/>
                  <a:gd name="T6" fmla="*/ 25 w 45"/>
                  <a:gd name="T7" fmla="*/ 23 h 32"/>
                  <a:gd name="T8" fmla="*/ 4 w 45"/>
                  <a:gd name="T9" fmla="*/ 2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6" name="Freeform 30">
                <a:extLst>
                  <a:ext uri="{FF2B5EF4-FFF2-40B4-BE49-F238E27FC236}">
                    <a16:creationId xmlns:a16="http://schemas.microsoft.com/office/drawing/2014/main" xmlns="" id="{ABC231F3-E5B4-448B-A25E-F9AB57122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3 w 39"/>
                  <a:gd name="T1" fmla="*/ 21 h 29"/>
                  <a:gd name="T2" fmla="*/ 14 w 39"/>
                  <a:gd name="T3" fmla="*/ 9 h 29"/>
                  <a:gd name="T4" fmla="*/ 37 w 39"/>
                  <a:gd name="T5" fmla="*/ 8 h 29"/>
                  <a:gd name="T6" fmla="*/ 21 w 39"/>
                  <a:gd name="T7" fmla="*/ 20 h 29"/>
                  <a:gd name="T8" fmla="*/ 3 w 39"/>
                  <a:gd name="T9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7" name="Freeform 31">
                <a:extLst>
                  <a:ext uri="{FF2B5EF4-FFF2-40B4-BE49-F238E27FC236}">
                    <a16:creationId xmlns:a16="http://schemas.microsoft.com/office/drawing/2014/main" xmlns="" id="{C37A4298-DFF5-4D39-A39C-C5CCE5CA80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3 w 39"/>
                  <a:gd name="T1" fmla="*/ 22 h 30"/>
                  <a:gd name="T2" fmla="*/ 15 w 39"/>
                  <a:gd name="T3" fmla="*/ 9 h 30"/>
                  <a:gd name="T4" fmla="*/ 37 w 39"/>
                  <a:gd name="T5" fmla="*/ 8 h 30"/>
                  <a:gd name="T6" fmla="*/ 22 w 39"/>
                  <a:gd name="T7" fmla="*/ 20 h 30"/>
                  <a:gd name="T8" fmla="*/ 3 w 39"/>
                  <a:gd name="T9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8" name="Freeform 32">
                <a:extLst>
                  <a:ext uri="{FF2B5EF4-FFF2-40B4-BE49-F238E27FC236}">
                    <a16:creationId xmlns:a16="http://schemas.microsoft.com/office/drawing/2014/main" xmlns="" id="{C5E2FB1D-EEDB-4166-AD91-3672E663A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43 w 46"/>
                  <a:gd name="T1" fmla="*/ 8 h 31"/>
                  <a:gd name="T2" fmla="*/ 28 w 46"/>
                  <a:gd name="T3" fmla="*/ 19 h 31"/>
                  <a:gd name="T4" fmla="*/ 3 w 46"/>
                  <a:gd name="T5" fmla="*/ 21 h 31"/>
                  <a:gd name="T6" fmla="*/ 21 w 46"/>
                  <a:gd name="T7" fmla="*/ 9 h 31"/>
                  <a:gd name="T8" fmla="*/ 4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9" name="Freeform 33">
                <a:extLst>
                  <a:ext uri="{FF2B5EF4-FFF2-40B4-BE49-F238E27FC236}">
                    <a16:creationId xmlns:a16="http://schemas.microsoft.com/office/drawing/2014/main" xmlns="" id="{FBDF6AC2-59DD-4A35-BD14-C11E4B916C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52 w 54"/>
                  <a:gd name="T1" fmla="*/ 0 h 12"/>
                  <a:gd name="T2" fmla="*/ 26 w 54"/>
                  <a:gd name="T3" fmla="*/ 5 h 12"/>
                  <a:gd name="T4" fmla="*/ 26 w 54"/>
                  <a:gd name="T5" fmla="*/ 5 h 12"/>
                  <a:gd name="T6" fmla="*/ 1 w 54"/>
                  <a:gd name="T7" fmla="*/ 1 h 12"/>
                  <a:gd name="T8" fmla="*/ 0 w 54"/>
                  <a:gd name="T9" fmla="*/ 10 h 12"/>
                  <a:gd name="T10" fmla="*/ 26 w 54"/>
                  <a:gd name="T11" fmla="*/ 12 h 12"/>
                  <a:gd name="T12" fmla="*/ 26 w 54"/>
                  <a:gd name="T13" fmla="*/ 12 h 12"/>
                  <a:gd name="T14" fmla="*/ 53 w 54"/>
                  <a:gd name="T15" fmla="*/ 11 h 12"/>
                  <a:gd name="T16" fmla="*/ 54 w 54"/>
                  <a:gd name="T17" fmla="*/ 12 h 12"/>
                  <a:gd name="T18" fmla="*/ 54 w 54"/>
                  <a:gd name="T19" fmla="*/ 11 h 12"/>
                  <a:gd name="T20" fmla="*/ 52 w 54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0" name="Freeform 34">
                <a:extLst>
                  <a:ext uri="{FF2B5EF4-FFF2-40B4-BE49-F238E27FC236}">
                    <a16:creationId xmlns:a16="http://schemas.microsoft.com/office/drawing/2014/main" xmlns="" id="{EA3845BB-AB20-4E98-B2CA-5A9D520F5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53 w 55"/>
                  <a:gd name="T1" fmla="*/ 0 h 13"/>
                  <a:gd name="T2" fmla="*/ 27 w 55"/>
                  <a:gd name="T3" fmla="*/ 5 h 13"/>
                  <a:gd name="T4" fmla="*/ 27 w 55"/>
                  <a:gd name="T5" fmla="*/ 5 h 13"/>
                  <a:gd name="T6" fmla="*/ 2 w 55"/>
                  <a:gd name="T7" fmla="*/ 1 h 13"/>
                  <a:gd name="T8" fmla="*/ 0 w 55"/>
                  <a:gd name="T9" fmla="*/ 12 h 13"/>
                  <a:gd name="T10" fmla="*/ 27 w 55"/>
                  <a:gd name="T11" fmla="*/ 13 h 13"/>
                  <a:gd name="T12" fmla="*/ 27 w 55"/>
                  <a:gd name="T13" fmla="*/ 13 h 13"/>
                  <a:gd name="T14" fmla="*/ 54 w 55"/>
                  <a:gd name="T15" fmla="*/ 12 h 13"/>
                  <a:gd name="T16" fmla="*/ 55 w 55"/>
                  <a:gd name="T17" fmla="*/ 12 h 13"/>
                  <a:gd name="T18" fmla="*/ 55 w 55"/>
                  <a:gd name="T19" fmla="*/ 12 h 13"/>
                  <a:gd name="T20" fmla="*/ 53 w 55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1" name="Freeform 35">
                <a:extLst>
                  <a:ext uri="{FF2B5EF4-FFF2-40B4-BE49-F238E27FC236}">
                    <a16:creationId xmlns:a16="http://schemas.microsoft.com/office/drawing/2014/main" xmlns="" id="{1E6E9064-B788-431C-B84E-EEE9716CF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26 w 53"/>
                  <a:gd name="T1" fmla="*/ 12 h 12"/>
                  <a:gd name="T2" fmla="*/ 26 w 53"/>
                  <a:gd name="T3" fmla="*/ 12 h 12"/>
                  <a:gd name="T4" fmla="*/ 53 w 53"/>
                  <a:gd name="T5" fmla="*/ 11 h 12"/>
                  <a:gd name="T6" fmla="*/ 52 w 53"/>
                  <a:gd name="T7" fmla="*/ 0 h 12"/>
                  <a:gd name="T8" fmla="*/ 26 w 53"/>
                  <a:gd name="T9" fmla="*/ 5 h 12"/>
                  <a:gd name="T10" fmla="*/ 26 w 53"/>
                  <a:gd name="T11" fmla="*/ 5 h 12"/>
                  <a:gd name="T12" fmla="*/ 1 w 53"/>
                  <a:gd name="T13" fmla="*/ 1 h 12"/>
                  <a:gd name="T14" fmla="*/ 0 w 53"/>
                  <a:gd name="T15" fmla="*/ 10 h 12"/>
                  <a:gd name="T16" fmla="*/ 26 w 53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2" name="Freeform 36">
                <a:extLst>
                  <a:ext uri="{FF2B5EF4-FFF2-40B4-BE49-F238E27FC236}">
                    <a16:creationId xmlns:a16="http://schemas.microsoft.com/office/drawing/2014/main" xmlns="" id="{D21C428E-EB94-45A5-ACEB-4071AA9596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25 w 53"/>
                  <a:gd name="T1" fmla="*/ 7 h 14"/>
                  <a:gd name="T2" fmla="*/ 25 w 53"/>
                  <a:gd name="T3" fmla="*/ 7 h 14"/>
                  <a:gd name="T4" fmla="*/ 0 w 53"/>
                  <a:gd name="T5" fmla="*/ 3 h 14"/>
                  <a:gd name="T6" fmla="*/ 0 w 53"/>
                  <a:gd name="T7" fmla="*/ 12 h 14"/>
                  <a:gd name="T8" fmla="*/ 25 w 53"/>
                  <a:gd name="T9" fmla="*/ 14 h 14"/>
                  <a:gd name="T10" fmla="*/ 25 w 53"/>
                  <a:gd name="T11" fmla="*/ 14 h 14"/>
                  <a:gd name="T12" fmla="*/ 51 w 53"/>
                  <a:gd name="T13" fmla="*/ 12 h 14"/>
                  <a:gd name="T14" fmla="*/ 53 w 53"/>
                  <a:gd name="T15" fmla="*/ 0 h 14"/>
                  <a:gd name="T16" fmla="*/ 53 w 53"/>
                  <a:gd name="T17" fmla="*/ 0 h 14"/>
                  <a:gd name="T18" fmla="*/ 52 w 53"/>
                  <a:gd name="T19" fmla="*/ 2 h 14"/>
                  <a:gd name="T20" fmla="*/ 25 w 53"/>
                  <a:gd name="T21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3" name="Freeform 37">
                <a:extLst>
                  <a:ext uri="{FF2B5EF4-FFF2-40B4-BE49-F238E27FC236}">
                    <a16:creationId xmlns:a16="http://schemas.microsoft.com/office/drawing/2014/main" xmlns="" id="{559232C5-8F80-4B16-A3EA-D68FE149C0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54 w 54"/>
                  <a:gd name="T1" fmla="*/ 0 h 15"/>
                  <a:gd name="T2" fmla="*/ 53 w 54"/>
                  <a:gd name="T3" fmla="*/ 2 h 15"/>
                  <a:gd name="T4" fmla="*/ 26 w 54"/>
                  <a:gd name="T5" fmla="*/ 7 h 15"/>
                  <a:gd name="T6" fmla="*/ 26 w 54"/>
                  <a:gd name="T7" fmla="*/ 7 h 15"/>
                  <a:gd name="T8" fmla="*/ 1 w 54"/>
                  <a:gd name="T9" fmla="*/ 3 h 15"/>
                  <a:gd name="T10" fmla="*/ 0 w 54"/>
                  <a:gd name="T11" fmla="*/ 13 h 15"/>
                  <a:gd name="T12" fmla="*/ 26 w 54"/>
                  <a:gd name="T13" fmla="*/ 15 h 15"/>
                  <a:gd name="T14" fmla="*/ 26 w 54"/>
                  <a:gd name="T15" fmla="*/ 15 h 15"/>
                  <a:gd name="T16" fmla="*/ 53 w 54"/>
                  <a:gd name="T17" fmla="*/ 14 h 15"/>
                  <a:gd name="T18" fmla="*/ 54 w 54"/>
                  <a:gd name="T19" fmla="*/ 14 h 15"/>
                  <a:gd name="T20" fmla="*/ 54 w 54"/>
                  <a:gd name="T21" fmla="*/ 14 h 15"/>
                  <a:gd name="T22" fmla="*/ 54 w 54"/>
                  <a:gd name="T23" fmla="*/ 1 h 15"/>
                  <a:gd name="T24" fmla="*/ 54 w 54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4" name="Freeform 38">
                <a:extLst>
                  <a:ext uri="{FF2B5EF4-FFF2-40B4-BE49-F238E27FC236}">
                    <a16:creationId xmlns:a16="http://schemas.microsoft.com/office/drawing/2014/main" xmlns="" id="{2CB853EF-92F9-4EF9-A5D9-F900C2614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52 w 54"/>
                  <a:gd name="T1" fmla="*/ 0 h 12"/>
                  <a:gd name="T2" fmla="*/ 26 w 54"/>
                  <a:gd name="T3" fmla="*/ 5 h 12"/>
                  <a:gd name="T4" fmla="*/ 26 w 54"/>
                  <a:gd name="T5" fmla="*/ 5 h 12"/>
                  <a:gd name="T6" fmla="*/ 1 w 54"/>
                  <a:gd name="T7" fmla="*/ 1 h 12"/>
                  <a:gd name="T8" fmla="*/ 0 w 54"/>
                  <a:gd name="T9" fmla="*/ 10 h 12"/>
                  <a:gd name="T10" fmla="*/ 26 w 54"/>
                  <a:gd name="T11" fmla="*/ 12 h 12"/>
                  <a:gd name="T12" fmla="*/ 26 w 54"/>
                  <a:gd name="T13" fmla="*/ 12 h 12"/>
                  <a:gd name="T14" fmla="*/ 53 w 54"/>
                  <a:gd name="T15" fmla="*/ 11 h 12"/>
                  <a:gd name="T16" fmla="*/ 54 w 54"/>
                  <a:gd name="T17" fmla="*/ 12 h 12"/>
                  <a:gd name="T18" fmla="*/ 54 w 54"/>
                  <a:gd name="T19" fmla="*/ 11 h 12"/>
                  <a:gd name="T20" fmla="*/ 52 w 54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5" name="Freeform 39">
                <a:extLst>
                  <a:ext uri="{FF2B5EF4-FFF2-40B4-BE49-F238E27FC236}">
                    <a16:creationId xmlns:a16="http://schemas.microsoft.com/office/drawing/2014/main" xmlns="" id="{92C2AB3C-6D76-4D65-8C87-9BD4634474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53 w 55"/>
                  <a:gd name="T1" fmla="*/ 0 h 13"/>
                  <a:gd name="T2" fmla="*/ 27 w 55"/>
                  <a:gd name="T3" fmla="*/ 5 h 13"/>
                  <a:gd name="T4" fmla="*/ 27 w 55"/>
                  <a:gd name="T5" fmla="*/ 5 h 13"/>
                  <a:gd name="T6" fmla="*/ 2 w 55"/>
                  <a:gd name="T7" fmla="*/ 1 h 13"/>
                  <a:gd name="T8" fmla="*/ 0 w 55"/>
                  <a:gd name="T9" fmla="*/ 12 h 13"/>
                  <a:gd name="T10" fmla="*/ 27 w 55"/>
                  <a:gd name="T11" fmla="*/ 13 h 13"/>
                  <a:gd name="T12" fmla="*/ 27 w 55"/>
                  <a:gd name="T13" fmla="*/ 13 h 13"/>
                  <a:gd name="T14" fmla="*/ 54 w 55"/>
                  <a:gd name="T15" fmla="*/ 12 h 13"/>
                  <a:gd name="T16" fmla="*/ 55 w 55"/>
                  <a:gd name="T17" fmla="*/ 12 h 13"/>
                  <a:gd name="T18" fmla="*/ 55 w 55"/>
                  <a:gd name="T19" fmla="*/ 12 h 13"/>
                  <a:gd name="T20" fmla="*/ 53 w 55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6" name="Freeform 40">
                <a:extLst>
                  <a:ext uri="{FF2B5EF4-FFF2-40B4-BE49-F238E27FC236}">
                    <a16:creationId xmlns:a16="http://schemas.microsoft.com/office/drawing/2014/main" xmlns="" id="{EDAD6A28-C572-4364-A1DA-C5F85EAF0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26 w 53"/>
                  <a:gd name="T1" fmla="*/ 12 h 12"/>
                  <a:gd name="T2" fmla="*/ 26 w 53"/>
                  <a:gd name="T3" fmla="*/ 12 h 12"/>
                  <a:gd name="T4" fmla="*/ 53 w 53"/>
                  <a:gd name="T5" fmla="*/ 11 h 12"/>
                  <a:gd name="T6" fmla="*/ 52 w 53"/>
                  <a:gd name="T7" fmla="*/ 0 h 12"/>
                  <a:gd name="T8" fmla="*/ 26 w 53"/>
                  <a:gd name="T9" fmla="*/ 5 h 12"/>
                  <a:gd name="T10" fmla="*/ 26 w 53"/>
                  <a:gd name="T11" fmla="*/ 5 h 12"/>
                  <a:gd name="T12" fmla="*/ 1 w 53"/>
                  <a:gd name="T13" fmla="*/ 1 h 12"/>
                  <a:gd name="T14" fmla="*/ 0 w 53"/>
                  <a:gd name="T15" fmla="*/ 10 h 12"/>
                  <a:gd name="T16" fmla="*/ 26 w 53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7" name="Freeform 41">
                <a:extLst>
                  <a:ext uri="{FF2B5EF4-FFF2-40B4-BE49-F238E27FC236}">
                    <a16:creationId xmlns:a16="http://schemas.microsoft.com/office/drawing/2014/main" xmlns="" id="{0E35061D-7243-4069-B23D-0E80F1264F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25 w 53"/>
                  <a:gd name="T1" fmla="*/ 7 h 14"/>
                  <a:gd name="T2" fmla="*/ 25 w 53"/>
                  <a:gd name="T3" fmla="*/ 7 h 14"/>
                  <a:gd name="T4" fmla="*/ 0 w 53"/>
                  <a:gd name="T5" fmla="*/ 3 h 14"/>
                  <a:gd name="T6" fmla="*/ 0 w 53"/>
                  <a:gd name="T7" fmla="*/ 12 h 14"/>
                  <a:gd name="T8" fmla="*/ 25 w 53"/>
                  <a:gd name="T9" fmla="*/ 14 h 14"/>
                  <a:gd name="T10" fmla="*/ 25 w 53"/>
                  <a:gd name="T11" fmla="*/ 14 h 14"/>
                  <a:gd name="T12" fmla="*/ 51 w 53"/>
                  <a:gd name="T13" fmla="*/ 12 h 14"/>
                  <a:gd name="T14" fmla="*/ 53 w 53"/>
                  <a:gd name="T15" fmla="*/ 0 h 14"/>
                  <a:gd name="T16" fmla="*/ 53 w 53"/>
                  <a:gd name="T17" fmla="*/ 0 h 14"/>
                  <a:gd name="T18" fmla="*/ 52 w 53"/>
                  <a:gd name="T19" fmla="*/ 2 h 14"/>
                  <a:gd name="T20" fmla="*/ 25 w 53"/>
                  <a:gd name="T21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8" name="Freeform 42">
                <a:extLst>
                  <a:ext uri="{FF2B5EF4-FFF2-40B4-BE49-F238E27FC236}">
                    <a16:creationId xmlns:a16="http://schemas.microsoft.com/office/drawing/2014/main" xmlns="" id="{DDF3D23C-E597-483B-9CFB-B78D03822A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54 w 54"/>
                  <a:gd name="T1" fmla="*/ 0 h 15"/>
                  <a:gd name="T2" fmla="*/ 53 w 54"/>
                  <a:gd name="T3" fmla="*/ 2 h 15"/>
                  <a:gd name="T4" fmla="*/ 26 w 54"/>
                  <a:gd name="T5" fmla="*/ 7 h 15"/>
                  <a:gd name="T6" fmla="*/ 26 w 54"/>
                  <a:gd name="T7" fmla="*/ 7 h 15"/>
                  <a:gd name="T8" fmla="*/ 1 w 54"/>
                  <a:gd name="T9" fmla="*/ 3 h 15"/>
                  <a:gd name="T10" fmla="*/ 0 w 54"/>
                  <a:gd name="T11" fmla="*/ 13 h 15"/>
                  <a:gd name="T12" fmla="*/ 26 w 54"/>
                  <a:gd name="T13" fmla="*/ 15 h 15"/>
                  <a:gd name="T14" fmla="*/ 26 w 54"/>
                  <a:gd name="T15" fmla="*/ 15 h 15"/>
                  <a:gd name="T16" fmla="*/ 53 w 54"/>
                  <a:gd name="T17" fmla="*/ 14 h 15"/>
                  <a:gd name="T18" fmla="*/ 54 w 54"/>
                  <a:gd name="T19" fmla="*/ 14 h 15"/>
                  <a:gd name="T20" fmla="*/ 54 w 54"/>
                  <a:gd name="T21" fmla="*/ 14 h 15"/>
                  <a:gd name="T22" fmla="*/ 54 w 54"/>
                  <a:gd name="T23" fmla="*/ 1 h 15"/>
                  <a:gd name="T24" fmla="*/ 54 w 54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9" name="Freeform 43">
                <a:extLst>
                  <a:ext uri="{FF2B5EF4-FFF2-40B4-BE49-F238E27FC236}">
                    <a16:creationId xmlns:a16="http://schemas.microsoft.com/office/drawing/2014/main" xmlns="" id="{CDDF72B3-E68D-43ED-A10F-3D915CB2CE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36 w 36"/>
                  <a:gd name="T1" fmla="*/ 9 h 19"/>
                  <a:gd name="T2" fmla="*/ 32 w 36"/>
                  <a:gd name="T3" fmla="*/ 0 h 19"/>
                  <a:gd name="T4" fmla="*/ 32 w 36"/>
                  <a:gd name="T5" fmla="*/ 0 h 19"/>
                  <a:gd name="T6" fmla="*/ 21 w 36"/>
                  <a:gd name="T7" fmla="*/ 6 h 19"/>
                  <a:gd name="T8" fmla="*/ 0 w 36"/>
                  <a:gd name="T9" fmla="*/ 11 h 19"/>
                  <a:gd name="T10" fmla="*/ 3 w 36"/>
                  <a:gd name="T11" fmla="*/ 19 h 19"/>
                  <a:gd name="T12" fmla="*/ 19 w 36"/>
                  <a:gd name="T13" fmla="*/ 14 h 19"/>
                  <a:gd name="T14" fmla="*/ 36 w 36"/>
                  <a:gd name="T15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0" name="Freeform 44">
                <a:extLst>
                  <a:ext uri="{FF2B5EF4-FFF2-40B4-BE49-F238E27FC236}">
                    <a16:creationId xmlns:a16="http://schemas.microsoft.com/office/drawing/2014/main" xmlns="" id="{599BCF81-22E4-410D-B05E-45D8D577EF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0 h 19"/>
                  <a:gd name="T2" fmla="*/ 20 w 38"/>
                  <a:gd name="T3" fmla="*/ 14 h 19"/>
                  <a:gd name="T4" fmla="*/ 36 w 38"/>
                  <a:gd name="T5" fmla="*/ 19 h 19"/>
                  <a:gd name="T6" fmla="*/ 38 w 38"/>
                  <a:gd name="T7" fmla="*/ 13 h 19"/>
                  <a:gd name="T8" fmla="*/ 38 w 38"/>
                  <a:gd name="T9" fmla="*/ 12 h 19"/>
                  <a:gd name="T10" fmla="*/ 18 w 38"/>
                  <a:gd name="T11" fmla="*/ 7 h 19"/>
                  <a:gd name="T12" fmla="*/ 3 w 38"/>
                  <a:gd name="T13" fmla="*/ 0 h 19"/>
                  <a:gd name="T14" fmla="*/ 3 w 38"/>
                  <a:gd name="T15" fmla="*/ 0 h 19"/>
                  <a:gd name="T16" fmla="*/ 0 w 38"/>
                  <a:gd name="T1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1" name="Freeform 45">
                <a:extLst>
                  <a:ext uri="{FF2B5EF4-FFF2-40B4-BE49-F238E27FC236}">
                    <a16:creationId xmlns:a16="http://schemas.microsoft.com/office/drawing/2014/main" xmlns="" id="{D3550B95-AC74-4444-BDFC-3FCA210784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2 w 35"/>
                  <a:gd name="T1" fmla="*/ 4 h 16"/>
                  <a:gd name="T2" fmla="*/ 1 w 35"/>
                  <a:gd name="T3" fmla="*/ 0 h 16"/>
                  <a:gd name="T4" fmla="*/ 0 w 35"/>
                  <a:gd name="T5" fmla="*/ 6 h 16"/>
                  <a:gd name="T6" fmla="*/ 18 w 35"/>
                  <a:gd name="T7" fmla="*/ 11 h 16"/>
                  <a:gd name="T8" fmla="*/ 34 w 35"/>
                  <a:gd name="T9" fmla="*/ 16 h 16"/>
                  <a:gd name="T10" fmla="*/ 35 w 35"/>
                  <a:gd name="T11" fmla="*/ 10 h 16"/>
                  <a:gd name="T12" fmla="*/ 35 w 35"/>
                  <a:gd name="T13" fmla="*/ 9 h 16"/>
                  <a:gd name="T14" fmla="*/ 12 w 35"/>
                  <a:gd name="T1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2" name="Freeform 46">
                <a:extLst>
                  <a:ext uri="{FF2B5EF4-FFF2-40B4-BE49-F238E27FC236}">
                    <a16:creationId xmlns:a16="http://schemas.microsoft.com/office/drawing/2014/main" xmlns="" id="{295B5E10-0B4E-4369-A83D-0500B4BEEC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21 w 39"/>
                  <a:gd name="T1" fmla="*/ 12 h 17"/>
                  <a:gd name="T2" fmla="*/ 39 w 39"/>
                  <a:gd name="T3" fmla="*/ 7 h 17"/>
                  <a:gd name="T4" fmla="*/ 36 w 39"/>
                  <a:gd name="T5" fmla="*/ 0 h 17"/>
                  <a:gd name="T6" fmla="*/ 23 w 39"/>
                  <a:gd name="T7" fmla="*/ 4 h 17"/>
                  <a:gd name="T8" fmla="*/ 0 w 39"/>
                  <a:gd name="T9" fmla="*/ 8 h 17"/>
                  <a:gd name="T10" fmla="*/ 0 w 39"/>
                  <a:gd name="T11" fmla="*/ 9 h 17"/>
                  <a:gd name="T12" fmla="*/ 4 w 39"/>
                  <a:gd name="T13" fmla="*/ 17 h 17"/>
                  <a:gd name="T14" fmla="*/ 21 w 39"/>
                  <a:gd name="T15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3" name="Freeform 47">
                <a:extLst>
                  <a:ext uri="{FF2B5EF4-FFF2-40B4-BE49-F238E27FC236}">
                    <a16:creationId xmlns:a16="http://schemas.microsoft.com/office/drawing/2014/main" xmlns="" id="{0B5F8EF8-A0DD-4AFD-8035-EDA6DFFFD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4" name="Freeform 48">
                <a:extLst>
                  <a:ext uri="{FF2B5EF4-FFF2-40B4-BE49-F238E27FC236}">
                    <a16:creationId xmlns:a16="http://schemas.microsoft.com/office/drawing/2014/main" xmlns="" id="{8E32A89D-9EF0-4154-9BC4-AA2F013A03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57 w 72"/>
                  <a:gd name="T1" fmla="*/ 17 h 25"/>
                  <a:gd name="T2" fmla="*/ 72 w 72"/>
                  <a:gd name="T3" fmla="*/ 11 h 25"/>
                  <a:gd name="T4" fmla="*/ 65 w 72"/>
                  <a:gd name="T5" fmla="*/ 0 h 25"/>
                  <a:gd name="T6" fmla="*/ 63 w 72"/>
                  <a:gd name="T7" fmla="*/ 4 h 25"/>
                  <a:gd name="T8" fmla="*/ 36 w 72"/>
                  <a:gd name="T9" fmla="*/ 16 h 25"/>
                  <a:gd name="T10" fmla="*/ 36 w 72"/>
                  <a:gd name="T11" fmla="*/ 16 h 25"/>
                  <a:gd name="T12" fmla="*/ 9 w 72"/>
                  <a:gd name="T13" fmla="*/ 4 h 25"/>
                  <a:gd name="T14" fmla="*/ 6 w 72"/>
                  <a:gd name="T15" fmla="*/ 0 h 25"/>
                  <a:gd name="T16" fmla="*/ 0 w 72"/>
                  <a:gd name="T17" fmla="*/ 14 h 25"/>
                  <a:gd name="T18" fmla="*/ 19 w 72"/>
                  <a:gd name="T19" fmla="*/ 20 h 25"/>
                  <a:gd name="T20" fmla="*/ 36 w 72"/>
                  <a:gd name="T21" fmla="*/ 25 h 25"/>
                  <a:gd name="T22" fmla="*/ 42 w 72"/>
                  <a:gd name="T23" fmla="*/ 22 h 25"/>
                  <a:gd name="T24" fmla="*/ 57 w 72"/>
                  <a:gd name="T25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B6CFE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5" name="Freeform 49">
                <a:extLst>
                  <a:ext uri="{FF2B5EF4-FFF2-40B4-BE49-F238E27FC236}">
                    <a16:creationId xmlns:a16="http://schemas.microsoft.com/office/drawing/2014/main" xmlns="" id="{3211E150-98FC-4129-AADA-54B394B71F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36 w 36"/>
                  <a:gd name="T1" fmla="*/ 9 h 19"/>
                  <a:gd name="T2" fmla="*/ 32 w 36"/>
                  <a:gd name="T3" fmla="*/ 0 h 19"/>
                  <a:gd name="T4" fmla="*/ 32 w 36"/>
                  <a:gd name="T5" fmla="*/ 0 h 19"/>
                  <a:gd name="T6" fmla="*/ 21 w 36"/>
                  <a:gd name="T7" fmla="*/ 6 h 19"/>
                  <a:gd name="T8" fmla="*/ 0 w 36"/>
                  <a:gd name="T9" fmla="*/ 11 h 19"/>
                  <a:gd name="T10" fmla="*/ 3 w 36"/>
                  <a:gd name="T11" fmla="*/ 19 h 19"/>
                  <a:gd name="T12" fmla="*/ 19 w 36"/>
                  <a:gd name="T13" fmla="*/ 14 h 19"/>
                  <a:gd name="T14" fmla="*/ 36 w 36"/>
                  <a:gd name="T15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6" name="Freeform 50">
                <a:extLst>
                  <a:ext uri="{FF2B5EF4-FFF2-40B4-BE49-F238E27FC236}">
                    <a16:creationId xmlns:a16="http://schemas.microsoft.com/office/drawing/2014/main" xmlns="" id="{D2A91A33-6513-46EB-A4E6-8392A657BC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0 h 19"/>
                  <a:gd name="T2" fmla="*/ 20 w 38"/>
                  <a:gd name="T3" fmla="*/ 14 h 19"/>
                  <a:gd name="T4" fmla="*/ 36 w 38"/>
                  <a:gd name="T5" fmla="*/ 19 h 19"/>
                  <a:gd name="T6" fmla="*/ 38 w 38"/>
                  <a:gd name="T7" fmla="*/ 13 h 19"/>
                  <a:gd name="T8" fmla="*/ 38 w 38"/>
                  <a:gd name="T9" fmla="*/ 12 h 19"/>
                  <a:gd name="T10" fmla="*/ 18 w 38"/>
                  <a:gd name="T11" fmla="*/ 7 h 19"/>
                  <a:gd name="T12" fmla="*/ 3 w 38"/>
                  <a:gd name="T13" fmla="*/ 0 h 19"/>
                  <a:gd name="T14" fmla="*/ 3 w 38"/>
                  <a:gd name="T15" fmla="*/ 0 h 19"/>
                  <a:gd name="T16" fmla="*/ 0 w 38"/>
                  <a:gd name="T1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7" name="Freeform 51">
                <a:extLst>
                  <a:ext uri="{FF2B5EF4-FFF2-40B4-BE49-F238E27FC236}">
                    <a16:creationId xmlns:a16="http://schemas.microsoft.com/office/drawing/2014/main" xmlns="" id="{E735ACAB-7810-4C94-A81A-765C80FB6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2 w 35"/>
                  <a:gd name="T1" fmla="*/ 4 h 16"/>
                  <a:gd name="T2" fmla="*/ 1 w 35"/>
                  <a:gd name="T3" fmla="*/ 0 h 16"/>
                  <a:gd name="T4" fmla="*/ 0 w 35"/>
                  <a:gd name="T5" fmla="*/ 6 h 16"/>
                  <a:gd name="T6" fmla="*/ 18 w 35"/>
                  <a:gd name="T7" fmla="*/ 11 h 16"/>
                  <a:gd name="T8" fmla="*/ 34 w 35"/>
                  <a:gd name="T9" fmla="*/ 16 h 16"/>
                  <a:gd name="T10" fmla="*/ 35 w 35"/>
                  <a:gd name="T11" fmla="*/ 10 h 16"/>
                  <a:gd name="T12" fmla="*/ 35 w 35"/>
                  <a:gd name="T13" fmla="*/ 9 h 16"/>
                  <a:gd name="T14" fmla="*/ 12 w 35"/>
                  <a:gd name="T1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8" name="Freeform 52">
                <a:extLst>
                  <a:ext uri="{FF2B5EF4-FFF2-40B4-BE49-F238E27FC236}">
                    <a16:creationId xmlns:a16="http://schemas.microsoft.com/office/drawing/2014/main" xmlns="" id="{6EEAAB08-AEA8-498C-AAD4-8C3321CF7E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21 w 39"/>
                  <a:gd name="T1" fmla="*/ 12 h 17"/>
                  <a:gd name="T2" fmla="*/ 39 w 39"/>
                  <a:gd name="T3" fmla="*/ 7 h 17"/>
                  <a:gd name="T4" fmla="*/ 36 w 39"/>
                  <a:gd name="T5" fmla="*/ 0 h 17"/>
                  <a:gd name="T6" fmla="*/ 23 w 39"/>
                  <a:gd name="T7" fmla="*/ 4 h 17"/>
                  <a:gd name="T8" fmla="*/ 0 w 39"/>
                  <a:gd name="T9" fmla="*/ 8 h 17"/>
                  <a:gd name="T10" fmla="*/ 0 w 39"/>
                  <a:gd name="T11" fmla="*/ 9 h 17"/>
                  <a:gd name="T12" fmla="*/ 4 w 39"/>
                  <a:gd name="T13" fmla="*/ 17 h 17"/>
                  <a:gd name="T14" fmla="*/ 21 w 39"/>
                  <a:gd name="T15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9" name="Freeform 53">
                <a:extLst>
                  <a:ext uri="{FF2B5EF4-FFF2-40B4-BE49-F238E27FC236}">
                    <a16:creationId xmlns:a16="http://schemas.microsoft.com/office/drawing/2014/main" xmlns="" id="{2A310888-6439-4F55-8913-C7F2B1858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0" name="Freeform 54">
                <a:extLst>
                  <a:ext uri="{FF2B5EF4-FFF2-40B4-BE49-F238E27FC236}">
                    <a16:creationId xmlns:a16="http://schemas.microsoft.com/office/drawing/2014/main" xmlns="" id="{62A656DB-B2C6-4990-9168-5E7488783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57 w 72"/>
                  <a:gd name="T1" fmla="*/ 17 h 25"/>
                  <a:gd name="T2" fmla="*/ 72 w 72"/>
                  <a:gd name="T3" fmla="*/ 11 h 25"/>
                  <a:gd name="T4" fmla="*/ 65 w 72"/>
                  <a:gd name="T5" fmla="*/ 0 h 25"/>
                  <a:gd name="T6" fmla="*/ 63 w 72"/>
                  <a:gd name="T7" fmla="*/ 4 h 25"/>
                  <a:gd name="T8" fmla="*/ 36 w 72"/>
                  <a:gd name="T9" fmla="*/ 16 h 25"/>
                  <a:gd name="T10" fmla="*/ 36 w 72"/>
                  <a:gd name="T11" fmla="*/ 16 h 25"/>
                  <a:gd name="T12" fmla="*/ 9 w 72"/>
                  <a:gd name="T13" fmla="*/ 4 h 25"/>
                  <a:gd name="T14" fmla="*/ 6 w 72"/>
                  <a:gd name="T15" fmla="*/ 0 h 25"/>
                  <a:gd name="T16" fmla="*/ 0 w 72"/>
                  <a:gd name="T17" fmla="*/ 14 h 25"/>
                  <a:gd name="T18" fmla="*/ 19 w 72"/>
                  <a:gd name="T19" fmla="*/ 20 h 25"/>
                  <a:gd name="T20" fmla="*/ 36 w 72"/>
                  <a:gd name="T21" fmla="*/ 25 h 25"/>
                  <a:gd name="T22" fmla="*/ 42 w 72"/>
                  <a:gd name="T23" fmla="*/ 22 h 25"/>
                  <a:gd name="T24" fmla="*/ 57 w 72"/>
                  <a:gd name="T25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1" name="Freeform 55">
                <a:extLst>
                  <a:ext uri="{FF2B5EF4-FFF2-40B4-BE49-F238E27FC236}">
                    <a16:creationId xmlns:a16="http://schemas.microsoft.com/office/drawing/2014/main" xmlns="" id="{E624618F-54D1-45CE-88DB-8DF825035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1 w 32"/>
                  <a:gd name="T1" fmla="*/ 20 h 20"/>
                  <a:gd name="T2" fmla="*/ 13 w 32"/>
                  <a:gd name="T3" fmla="*/ 13 h 20"/>
                  <a:gd name="T4" fmla="*/ 32 w 32"/>
                  <a:gd name="T5" fmla="*/ 9 h 20"/>
                  <a:gd name="T6" fmla="*/ 28 w 32"/>
                  <a:gd name="T7" fmla="*/ 0 h 20"/>
                  <a:gd name="T8" fmla="*/ 13 w 32"/>
                  <a:gd name="T9" fmla="*/ 6 h 20"/>
                  <a:gd name="T10" fmla="*/ 0 w 32"/>
                  <a:gd name="T11" fmla="*/ 11 h 20"/>
                  <a:gd name="T12" fmla="*/ 1 w 32"/>
                  <a:gd name="T13" fmla="*/ 20 h 20"/>
                  <a:gd name="T14" fmla="*/ 1 w 32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2" name="Freeform 56">
                <a:extLst>
                  <a:ext uri="{FF2B5EF4-FFF2-40B4-BE49-F238E27FC236}">
                    <a16:creationId xmlns:a16="http://schemas.microsoft.com/office/drawing/2014/main" xmlns="" id="{0B6EFA2E-9C6B-4EEE-A0EC-9817E0AC3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4 w 35"/>
                  <a:gd name="T1" fmla="*/ 18 h 18"/>
                  <a:gd name="T2" fmla="*/ 15 w 35"/>
                  <a:gd name="T3" fmla="*/ 13 h 18"/>
                  <a:gd name="T4" fmla="*/ 35 w 35"/>
                  <a:gd name="T5" fmla="*/ 8 h 18"/>
                  <a:gd name="T6" fmla="*/ 33 w 35"/>
                  <a:gd name="T7" fmla="*/ 0 h 18"/>
                  <a:gd name="T8" fmla="*/ 16 w 35"/>
                  <a:gd name="T9" fmla="*/ 6 h 18"/>
                  <a:gd name="T10" fmla="*/ 0 w 35"/>
                  <a:gd name="T11" fmla="*/ 11 h 18"/>
                  <a:gd name="T12" fmla="*/ 0 w 35"/>
                  <a:gd name="T13" fmla="*/ 11 h 18"/>
                  <a:gd name="T14" fmla="*/ 4 w 35"/>
                  <a:gd name="T1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3" name="Freeform 57">
                <a:extLst>
                  <a:ext uri="{FF2B5EF4-FFF2-40B4-BE49-F238E27FC236}">
                    <a16:creationId xmlns:a16="http://schemas.microsoft.com/office/drawing/2014/main" xmlns="" id="{43C2D2A5-DE9E-4E81-B2C6-6CF0433E5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3 w 36"/>
                  <a:gd name="T1" fmla="*/ 19 h 19"/>
                  <a:gd name="T2" fmla="*/ 3 w 36"/>
                  <a:gd name="T3" fmla="*/ 19 h 19"/>
                  <a:gd name="T4" fmla="*/ 17 w 36"/>
                  <a:gd name="T5" fmla="*/ 13 h 19"/>
                  <a:gd name="T6" fmla="*/ 36 w 36"/>
                  <a:gd name="T7" fmla="*/ 7 h 19"/>
                  <a:gd name="T8" fmla="*/ 35 w 36"/>
                  <a:gd name="T9" fmla="*/ 0 h 19"/>
                  <a:gd name="T10" fmla="*/ 21 w 36"/>
                  <a:gd name="T11" fmla="*/ 5 h 19"/>
                  <a:gd name="T12" fmla="*/ 0 w 36"/>
                  <a:gd name="T13" fmla="*/ 11 h 19"/>
                  <a:gd name="T14" fmla="*/ 3 w 36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4" name="Freeform 58">
                <a:extLst>
                  <a:ext uri="{FF2B5EF4-FFF2-40B4-BE49-F238E27FC236}">
                    <a16:creationId xmlns:a16="http://schemas.microsoft.com/office/drawing/2014/main" xmlns="" id="{18A34912-649C-489E-A652-5EB187525A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1 w 32"/>
                  <a:gd name="T1" fmla="*/ 20 h 20"/>
                  <a:gd name="T2" fmla="*/ 13 w 32"/>
                  <a:gd name="T3" fmla="*/ 13 h 20"/>
                  <a:gd name="T4" fmla="*/ 32 w 32"/>
                  <a:gd name="T5" fmla="*/ 9 h 20"/>
                  <a:gd name="T6" fmla="*/ 28 w 32"/>
                  <a:gd name="T7" fmla="*/ 0 h 20"/>
                  <a:gd name="T8" fmla="*/ 13 w 32"/>
                  <a:gd name="T9" fmla="*/ 6 h 20"/>
                  <a:gd name="T10" fmla="*/ 0 w 32"/>
                  <a:gd name="T11" fmla="*/ 11 h 20"/>
                  <a:gd name="T12" fmla="*/ 1 w 32"/>
                  <a:gd name="T13" fmla="*/ 20 h 20"/>
                  <a:gd name="T14" fmla="*/ 1 w 32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5" name="Freeform 59">
                <a:extLst>
                  <a:ext uri="{FF2B5EF4-FFF2-40B4-BE49-F238E27FC236}">
                    <a16:creationId xmlns:a16="http://schemas.microsoft.com/office/drawing/2014/main" xmlns="" id="{A315BE41-819D-45DB-97C5-1526C1979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4 w 35"/>
                  <a:gd name="T1" fmla="*/ 18 h 18"/>
                  <a:gd name="T2" fmla="*/ 15 w 35"/>
                  <a:gd name="T3" fmla="*/ 13 h 18"/>
                  <a:gd name="T4" fmla="*/ 35 w 35"/>
                  <a:gd name="T5" fmla="*/ 8 h 18"/>
                  <a:gd name="T6" fmla="*/ 33 w 35"/>
                  <a:gd name="T7" fmla="*/ 0 h 18"/>
                  <a:gd name="T8" fmla="*/ 16 w 35"/>
                  <a:gd name="T9" fmla="*/ 6 h 18"/>
                  <a:gd name="T10" fmla="*/ 0 w 35"/>
                  <a:gd name="T11" fmla="*/ 11 h 18"/>
                  <a:gd name="T12" fmla="*/ 0 w 35"/>
                  <a:gd name="T13" fmla="*/ 11 h 18"/>
                  <a:gd name="T14" fmla="*/ 4 w 35"/>
                  <a:gd name="T1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6" name="Freeform 60">
                <a:extLst>
                  <a:ext uri="{FF2B5EF4-FFF2-40B4-BE49-F238E27FC236}">
                    <a16:creationId xmlns:a16="http://schemas.microsoft.com/office/drawing/2014/main" xmlns="" id="{4BEF28E2-0A32-4EBC-908E-853DD6DF4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3 w 36"/>
                  <a:gd name="T1" fmla="*/ 19 h 19"/>
                  <a:gd name="T2" fmla="*/ 3 w 36"/>
                  <a:gd name="T3" fmla="*/ 19 h 19"/>
                  <a:gd name="T4" fmla="*/ 17 w 36"/>
                  <a:gd name="T5" fmla="*/ 13 h 19"/>
                  <a:gd name="T6" fmla="*/ 36 w 36"/>
                  <a:gd name="T7" fmla="*/ 7 h 19"/>
                  <a:gd name="T8" fmla="*/ 35 w 36"/>
                  <a:gd name="T9" fmla="*/ 0 h 19"/>
                  <a:gd name="T10" fmla="*/ 21 w 36"/>
                  <a:gd name="T11" fmla="*/ 5 h 19"/>
                  <a:gd name="T12" fmla="*/ 0 w 36"/>
                  <a:gd name="T13" fmla="*/ 11 h 19"/>
                  <a:gd name="T14" fmla="*/ 3 w 36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7" name="Freeform 61">
                <a:extLst>
                  <a:ext uri="{FF2B5EF4-FFF2-40B4-BE49-F238E27FC236}">
                    <a16:creationId xmlns:a16="http://schemas.microsoft.com/office/drawing/2014/main" xmlns="" id="{EA7C498F-72D1-4FC4-9C3C-B287A43B6F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16 w 37"/>
                  <a:gd name="T1" fmla="*/ 5 h 20"/>
                  <a:gd name="T2" fmla="*/ 2 w 37"/>
                  <a:gd name="T3" fmla="*/ 0 h 20"/>
                  <a:gd name="T4" fmla="*/ 0 w 37"/>
                  <a:gd name="T5" fmla="*/ 9 h 20"/>
                  <a:gd name="T6" fmla="*/ 18 w 37"/>
                  <a:gd name="T7" fmla="*/ 14 h 20"/>
                  <a:gd name="T8" fmla="*/ 36 w 37"/>
                  <a:gd name="T9" fmla="*/ 20 h 20"/>
                  <a:gd name="T10" fmla="*/ 36 w 37"/>
                  <a:gd name="T11" fmla="*/ 20 h 20"/>
                  <a:gd name="T12" fmla="*/ 37 w 37"/>
                  <a:gd name="T13" fmla="*/ 10 h 20"/>
                  <a:gd name="T14" fmla="*/ 16 w 37"/>
                  <a:gd name="T15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8" name="Freeform 62">
                <a:extLst>
                  <a:ext uri="{FF2B5EF4-FFF2-40B4-BE49-F238E27FC236}">
                    <a16:creationId xmlns:a16="http://schemas.microsoft.com/office/drawing/2014/main" xmlns="" id="{58E50001-EA46-493E-AD0E-E88F0A7E3E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41 w 41"/>
                  <a:gd name="T1" fmla="*/ 13 h 26"/>
                  <a:gd name="T2" fmla="*/ 19 w 41"/>
                  <a:gd name="T3" fmla="*/ 7 h 26"/>
                  <a:gd name="T4" fmla="*/ 4 w 41"/>
                  <a:gd name="T5" fmla="*/ 0 h 26"/>
                  <a:gd name="T6" fmla="*/ 1 w 41"/>
                  <a:gd name="T7" fmla="*/ 11 h 26"/>
                  <a:gd name="T8" fmla="*/ 0 w 41"/>
                  <a:gd name="T9" fmla="*/ 12 h 26"/>
                  <a:gd name="T10" fmla="*/ 19 w 41"/>
                  <a:gd name="T11" fmla="*/ 14 h 26"/>
                  <a:gd name="T12" fmla="*/ 38 w 41"/>
                  <a:gd name="T13" fmla="*/ 26 h 26"/>
                  <a:gd name="T14" fmla="*/ 38 w 41"/>
                  <a:gd name="T15" fmla="*/ 26 h 26"/>
                  <a:gd name="T16" fmla="*/ 41 w 41"/>
                  <a:gd name="T17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9" name="Freeform 63">
                <a:extLst>
                  <a:ext uri="{FF2B5EF4-FFF2-40B4-BE49-F238E27FC236}">
                    <a16:creationId xmlns:a16="http://schemas.microsoft.com/office/drawing/2014/main" xmlns="" id="{DC41ACAC-70DA-4130-B708-77EE505A06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16 w 37"/>
                  <a:gd name="T1" fmla="*/ 5 h 20"/>
                  <a:gd name="T2" fmla="*/ 2 w 37"/>
                  <a:gd name="T3" fmla="*/ 0 h 20"/>
                  <a:gd name="T4" fmla="*/ 0 w 37"/>
                  <a:gd name="T5" fmla="*/ 9 h 20"/>
                  <a:gd name="T6" fmla="*/ 18 w 37"/>
                  <a:gd name="T7" fmla="*/ 14 h 20"/>
                  <a:gd name="T8" fmla="*/ 36 w 37"/>
                  <a:gd name="T9" fmla="*/ 20 h 20"/>
                  <a:gd name="T10" fmla="*/ 36 w 37"/>
                  <a:gd name="T11" fmla="*/ 20 h 20"/>
                  <a:gd name="T12" fmla="*/ 37 w 37"/>
                  <a:gd name="T13" fmla="*/ 10 h 20"/>
                  <a:gd name="T14" fmla="*/ 16 w 37"/>
                  <a:gd name="T15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0" name="Freeform 64">
                <a:extLst>
                  <a:ext uri="{FF2B5EF4-FFF2-40B4-BE49-F238E27FC236}">
                    <a16:creationId xmlns:a16="http://schemas.microsoft.com/office/drawing/2014/main" xmlns="" id="{32033F89-5F6C-4C65-B613-9D72C1E14A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41 w 41"/>
                  <a:gd name="T1" fmla="*/ 13 h 26"/>
                  <a:gd name="T2" fmla="*/ 19 w 41"/>
                  <a:gd name="T3" fmla="*/ 7 h 26"/>
                  <a:gd name="T4" fmla="*/ 4 w 41"/>
                  <a:gd name="T5" fmla="*/ 0 h 26"/>
                  <a:gd name="T6" fmla="*/ 1 w 41"/>
                  <a:gd name="T7" fmla="*/ 11 h 26"/>
                  <a:gd name="T8" fmla="*/ 0 w 41"/>
                  <a:gd name="T9" fmla="*/ 12 h 26"/>
                  <a:gd name="T10" fmla="*/ 19 w 41"/>
                  <a:gd name="T11" fmla="*/ 14 h 26"/>
                  <a:gd name="T12" fmla="*/ 38 w 41"/>
                  <a:gd name="T13" fmla="*/ 26 h 26"/>
                  <a:gd name="T14" fmla="*/ 38 w 41"/>
                  <a:gd name="T15" fmla="*/ 26 h 26"/>
                  <a:gd name="T16" fmla="*/ 41 w 41"/>
                  <a:gd name="T17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7" y="20"/>
                      <a:pt x="39" y="15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1" name="Freeform 65">
                <a:extLst>
                  <a:ext uri="{FF2B5EF4-FFF2-40B4-BE49-F238E27FC236}">
                    <a16:creationId xmlns:a16="http://schemas.microsoft.com/office/drawing/2014/main" xmlns="" id="{C9FFDE4E-29F3-4A89-A7E4-502E147002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35"/>
                <a:ext cx="127" cy="32"/>
              </a:xfrm>
              <a:custGeom>
                <a:avLst/>
                <a:gdLst>
                  <a:gd name="T0" fmla="*/ 0 w 51"/>
                  <a:gd name="T1" fmla="*/ 10 h 12"/>
                  <a:gd name="T2" fmla="*/ 25 w 51"/>
                  <a:gd name="T3" fmla="*/ 12 h 12"/>
                  <a:gd name="T4" fmla="*/ 25 w 51"/>
                  <a:gd name="T5" fmla="*/ 12 h 12"/>
                  <a:gd name="T6" fmla="*/ 51 w 51"/>
                  <a:gd name="T7" fmla="*/ 10 h 12"/>
                  <a:gd name="T8" fmla="*/ 51 w 51"/>
                  <a:gd name="T9" fmla="*/ 10 h 12"/>
                  <a:gd name="T10" fmla="*/ 48 w 51"/>
                  <a:gd name="T11" fmla="*/ 0 h 12"/>
                  <a:gd name="T12" fmla="*/ 1 w 51"/>
                  <a:gd name="T13" fmla="*/ 0 h 12"/>
                  <a:gd name="T14" fmla="*/ 0 w 51"/>
                  <a:gd name="T15" fmla="*/ 9 h 12"/>
                  <a:gd name="T16" fmla="*/ 0 w 51"/>
                  <a:gd name="T17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" h="12">
                    <a:moveTo>
                      <a:pt x="0" y="10"/>
                    </a:moveTo>
                    <a:cubicBezTo>
                      <a:pt x="3" y="10"/>
                      <a:pt x="7" y="12"/>
                      <a:pt x="25" y="12"/>
                    </a:cubicBezTo>
                    <a:cubicBezTo>
                      <a:pt x="25" y="12"/>
                      <a:pt x="25" y="12"/>
                      <a:pt x="25" y="12"/>
                    </a:cubicBezTo>
                    <a:cubicBezTo>
                      <a:pt x="44" y="12"/>
                      <a:pt x="47" y="9"/>
                      <a:pt x="51" y="10"/>
                    </a:cubicBezTo>
                    <a:cubicBezTo>
                      <a:pt x="51" y="10"/>
                      <a:pt x="51" y="10"/>
                      <a:pt x="51" y="10"/>
                    </a:cubicBezTo>
                    <a:cubicBezTo>
                      <a:pt x="48" y="8"/>
                      <a:pt x="48" y="0"/>
                      <a:pt x="48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3" y="3"/>
                      <a:pt x="2" y="7"/>
                      <a:pt x="0" y="9"/>
                    </a:cubicBez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BDD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2" name="Freeform 66">
                <a:extLst>
                  <a:ext uri="{FF2B5EF4-FFF2-40B4-BE49-F238E27FC236}">
                    <a16:creationId xmlns:a16="http://schemas.microsoft.com/office/drawing/2014/main" xmlns="" id="{DE573EF1-055E-40DA-9140-8122B460FF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269"/>
                <a:ext cx="100" cy="35"/>
              </a:xfrm>
              <a:custGeom>
                <a:avLst/>
                <a:gdLst>
                  <a:gd name="T0" fmla="*/ 39 w 40"/>
                  <a:gd name="T1" fmla="*/ 2 h 13"/>
                  <a:gd name="T2" fmla="*/ 13 w 40"/>
                  <a:gd name="T3" fmla="*/ 1 h 13"/>
                  <a:gd name="T4" fmla="*/ 4 w 40"/>
                  <a:gd name="T5" fmla="*/ 2 h 13"/>
                  <a:gd name="T6" fmla="*/ 8 w 40"/>
                  <a:gd name="T7" fmla="*/ 13 h 13"/>
                  <a:gd name="T8" fmla="*/ 7 w 40"/>
                  <a:gd name="T9" fmla="*/ 5 h 13"/>
                  <a:gd name="T10" fmla="*/ 21 w 40"/>
                  <a:gd name="T11" fmla="*/ 3 h 13"/>
                  <a:gd name="T12" fmla="*/ 40 w 40"/>
                  <a:gd name="T13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39" y="2"/>
                    </a:moveTo>
                    <a:cubicBezTo>
                      <a:pt x="31" y="4"/>
                      <a:pt x="22" y="2"/>
                      <a:pt x="13" y="1"/>
                    </a:cubicBezTo>
                    <a:cubicBezTo>
                      <a:pt x="10" y="1"/>
                      <a:pt x="7" y="0"/>
                      <a:pt x="4" y="2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4" y="7"/>
                      <a:pt x="7" y="5"/>
                    </a:cubicBezTo>
                    <a:cubicBezTo>
                      <a:pt x="10" y="3"/>
                      <a:pt x="17" y="3"/>
                      <a:pt x="21" y="3"/>
                    </a:cubicBezTo>
                    <a:cubicBezTo>
                      <a:pt x="27" y="4"/>
                      <a:pt x="34" y="5"/>
                      <a:pt x="40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3" name="Freeform 67">
                <a:extLst>
                  <a:ext uri="{FF2B5EF4-FFF2-40B4-BE49-F238E27FC236}">
                    <a16:creationId xmlns:a16="http://schemas.microsoft.com/office/drawing/2014/main" xmlns="" id="{7D26243F-85F1-4FD8-A8A4-855FB76D5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1" y="1347"/>
                <a:ext cx="100" cy="32"/>
              </a:xfrm>
              <a:custGeom>
                <a:avLst/>
                <a:gdLst>
                  <a:gd name="T0" fmla="*/ 40 w 40"/>
                  <a:gd name="T1" fmla="*/ 2 h 12"/>
                  <a:gd name="T2" fmla="*/ 14 w 40"/>
                  <a:gd name="T3" fmla="*/ 1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4 h 12"/>
                  <a:gd name="T10" fmla="*/ 21 w 40"/>
                  <a:gd name="T11" fmla="*/ 3 h 12"/>
                  <a:gd name="T12" fmla="*/ 40 w 40"/>
                  <a:gd name="T13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4" name="Freeform 68">
                <a:extLst>
                  <a:ext uri="{FF2B5EF4-FFF2-40B4-BE49-F238E27FC236}">
                    <a16:creationId xmlns:a16="http://schemas.microsoft.com/office/drawing/2014/main" xmlns="" id="{1F16EA79-D0F5-498F-8CC3-D1BA8BD351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421"/>
                <a:ext cx="100" cy="40"/>
              </a:xfrm>
              <a:custGeom>
                <a:avLst/>
                <a:gdLst>
                  <a:gd name="T0" fmla="*/ 40 w 40"/>
                  <a:gd name="T1" fmla="*/ 2 h 15"/>
                  <a:gd name="T2" fmla="*/ 14 w 40"/>
                  <a:gd name="T3" fmla="*/ 1 h 15"/>
                  <a:gd name="T4" fmla="*/ 5 w 40"/>
                  <a:gd name="T5" fmla="*/ 1 h 15"/>
                  <a:gd name="T6" fmla="*/ 8 w 40"/>
                  <a:gd name="T7" fmla="*/ 15 h 15"/>
                  <a:gd name="T8" fmla="*/ 8 w 40"/>
                  <a:gd name="T9" fmla="*/ 4 h 15"/>
                  <a:gd name="T10" fmla="*/ 21 w 40"/>
                  <a:gd name="T11" fmla="*/ 3 h 15"/>
                  <a:gd name="T12" fmla="*/ 40 w 40"/>
                  <a:gd name="T1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2" y="4"/>
                      <a:pt x="22" y="1"/>
                      <a:pt x="14" y="1"/>
                    </a:cubicBezTo>
                    <a:cubicBezTo>
                      <a:pt x="11" y="1"/>
                      <a:pt x="8" y="0"/>
                      <a:pt x="5" y="1"/>
                    </a:cubicBezTo>
                    <a:cubicBezTo>
                      <a:pt x="0" y="4"/>
                      <a:pt x="4" y="14"/>
                      <a:pt x="8" y="15"/>
                    </a:cubicBezTo>
                    <a:cubicBezTo>
                      <a:pt x="7" y="12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8" y="3"/>
                      <a:pt x="35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5" name="Freeform 69">
                <a:extLst>
                  <a:ext uri="{FF2B5EF4-FFF2-40B4-BE49-F238E27FC236}">
                    <a16:creationId xmlns:a16="http://schemas.microsoft.com/office/drawing/2014/main" xmlns="" id="{1C5A2547-FBAE-4D3D-A79F-23C320AE0D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07"/>
                <a:ext cx="100" cy="32"/>
              </a:xfrm>
              <a:custGeom>
                <a:avLst/>
                <a:gdLst>
                  <a:gd name="T0" fmla="*/ 40 w 40"/>
                  <a:gd name="T1" fmla="*/ 2 h 12"/>
                  <a:gd name="T2" fmla="*/ 14 w 40"/>
                  <a:gd name="T3" fmla="*/ 1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4 h 12"/>
                  <a:gd name="T10" fmla="*/ 21 w 40"/>
                  <a:gd name="T11" fmla="*/ 3 h 12"/>
                  <a:gd name="T12" fmla="*/ 40 w 40"/>
                  <a:gd name="T13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6" name="Freeform 70">
                <a:extLst>
                  <a:ext uri="{FF2B5EF4-FFF2-40B4-BE49-F238E27FC236}">
                    <a16:creationId xmlns:a16="http://schemas.microsoft.com/office/drawing/2014/main" xmlns="" id="{6AFCB231-7B8E-4812-9644-EEB1DBCFF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664"/>
                <a:ext cx="100" cy="32"/>
              </a:xfrm>
              <a:custGeom>
                <a:avLst/>
                <a:gdLst>
                  <a:gd name="T0" fmla="*/ 40 w 40"/>
                  <a:gd name="T1" fmla="*/ 2 h 12"/>
                  <a:gd name="T2" fmla="*/ 13 w 40"/>
                  <a:gd name="T3" fmla="*/ 1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4 h 12"/>
                  <a:gd name="T10" fmla="*/ 21 w 40"/>
                  <a:gd name="T11" fmla="*/ 3 h 12"/>
                  <a:gd name="T12" fmla="*/ 40 w 40"/>
                  <a:gd name="T13" fmla="*/ 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0"/>
                      <a:pt x="7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7" name="Freeform 71">
                <a:extLst>
                  <a:ext uri="{FF2B5EF4-FFF2-40B4-BE49-F238E27FC236}">
                    <a16:creationId xmlns:a16="http://schemas.microsoft.com/office/drawing/2014/main" xmlns="" id="{7C74F81F-242E-4C4D-A0AD-FA506EA5EC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31"/>
                <a:ext cx="100" cy="34"/>
              </a:xfrm>
              <a:custGeom>
                <a:avLst/>
                <a:gdLst>
                  <a:gd name="T0" fmla="*/ 40 w 40"/>
                  <a:gd name="T1" fmla="*/ 2 h 13"/>
                  <a:gd name="T2" fmla="*/ 13 w 40"/>
                  <a:gd name="T3" fmla="*/ 1 h 13"/>
                  <a:gd name="T4" fmla="*/ 5 w 40"/>
                  <a:gd name="T5" fmla="*/ 1 h 13"/>
                  <a:gd name="T6" fmla="*/ 8 w 40"/>
                  <a:gd name="T7" fmla="*/ 13 h 13"/>
                  <a:gd name="T8" fmla="*/ 8 w 40"/>
                  <a:gd name="T9" fmla="*/ 4 h 13"/>
                  <a:gd name="T10" fmla="*/ 21 w 40"/>
                  <a:gd name="T11" fmla="*/ 3 h 13"/>
                  <a:gd name="T12" fmla="*/ 40 w 40"/>
                  <a:gd name="T13" fmla="*/ 2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3">
                    <a:moveTo>
                      <a:pt x="40" y="2"/>
                    </a:moveTo>
                    <a:cubicBezTo>
                      <a:pt x="31" y="4"/>
                      <a:pt x="22" y="1"/>
                      <a:pt x="13" y="1"/>
                    </a:cubicBezTo>
                    <a:cubicBezTo>
                      <a:pt x="10" y="1"/>
                      <a:pt x="7" y="0"/>
                      <a:pt x="5" y="1"/>
                    </a:cubicBezTo>
                    <a:cubicBezTo>
                      <a:pt x="0" y="4"/>
                      <a:pt x="4" y="12"/>
                      <a:pt x="8" y="13"/>
                    </a:cubicBezTo>
                    <a:cubicBezTo>
                      <a:pt x="7" y="10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8" name="Freeform 72">
                <a:extLst>
                  <a:ext uri="{FF2B5EF4-FFF2-40B4-BE49-F238E27FC236}">
                    <a16:creationId xmlns:a16="http://schemas.microsoft.com/office/drawing/2014/main" xmlns="" id="{B60210CE-64E4-4921-AE40-45709694DA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797"/>
                <a:ext cx="100" cy="32"/>
              </a:xfrm>
              <a:custGeom>
                <a:avLst/>
                <a:gdLst>
                  <a:gd name="T0" fmla="*/ 40 w 40"/>
                  <a:gd name="T1" fmla="*/ 4 h 12"/>
                  <a:gd name="T2" fmla="*/ 13 w 40"/>
                  <a:gd name="T3" fmla="*/ 2 h 12"/>
                  <a:gd name="T4" fmla="*/ 5 w 40"/>
                  <a:gd name="T5" fmla="*/ 1 h 12"/>
                  <a:gd name="T6" fmla="*/ 8 w 40"/>
                  <a:gd name="T7" fmla="*/ 12 h 12"/>
                  <a:gd name="T8" fmla="*/ 8 w 40"/>
                  <a:gd name="T9" fmla="*/ 5 h 12"/>
                  <a:gd name="T10" fmla="*/ 22 w 40"/>
                  <a:gd name="T11" fmla="*/ 5 h 12"/>
                  <a:gd name="T12" fmla="*/ 40 w 40"/>
                  <a:gd name="T13" fmla="*/ 4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2">
                    <a:moveTo>
                      <a:pt x="40" y="4"/>
                    </a:moveTo>
                    <a:cubicBezTo>
                      <a:pt x="32" y="6"/>
                      <a:pt x="22" y="4"/>
                      <a:pt x="13" y="2"/>
                    </a:cubicBezTo>
                    <a:cubicBezTo>
                      <a:pt x="10" y="1"/>
                      <a:pt x="8" y="0"/>
                      <a:pt x="5" y="1"/>
                    </a:cubicBezTo>
                    <a:cubicBezTo>
                      <a:pt x="0" y="3"/>
                      <a:pt x="4" y="11"/>
                      <a:pt x="8" y="12"/>
                    </a:cubicBezTo>
                    <a:cubicBezTo>
                      <a:pt x="7" y="9"/>
                      <a:pt x="5" y="7"/>
                      <a:pt x="8" y="5"/>
                    </a:cubicBezTo>
                    <a:cubicBezTo>
                      <a:pt x="11" y="3"/>
                      <a:pt x="19" y="5"/>
                      <a:pt x="22" y="5"/>
                    </a:cubicBezTo>
                    <a:cubicBezTo>
                      <a:pt x="28" y="6"/>
                      <a:pt x="35" y="7"/>
                      <a:pt x="40" y="4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89" name="Freeform 73">
                <a:extLst>
                  <a:ext uri="{FF2B5EF4-FFF2-40B4-BE49-F238E27FC236}">
                    <a16:creationId xmlns:a16="http://schemas.microsoft.com/office/drawing/2014/main" xmlns="" id="{7A9C8F4E-B305-487A-907F-ABABE5AB7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1581"/>
                <a:ext cx="100" cy="40"/>
              </a:xfrm>
              <a:custGeom>
                <a:avLst/>
                <a:gdLst>
                  <a:gd name="T0" fmla="*/ 40 w 40"/>
                  <a:gd name="T1" fmla="*/ 2 h 15"/>
                  <a:gd name="T2" fmla="*/ 14 w 40"/>
                  <a:gd name="T3" fmla="*/ 1 h 15"/>
                  <a:gd name="T4" fmla="*/ 5 w 40"/>
                  <a:gd name="T5" fmla="*/ 1 h 15"/>
                  <a:gd name="T6" fmla="*/ 8 w 40"/>
                  <a:gd name="T7" fmla="*/ 15 h 15"/>
                  <a:gd name="T8" fmla="*/ 8 w 40"/>
                  <a:gd name="T9" fmla="*/ 4 h 15"/>
                  <a:gd name="T10" fmla="*/ 21 w 40"/>
                  <a:gd name="T11" fmla="*/ 3 h 15"/>
                  <a:gd name="T12" fmla="*/ 40 w 40"/>
                  <a:gd name="T1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5">
                    <a:moveTo>
                      <a:pt x="40" y="2"/>
                    </a:moveTo>
                    <a:cubicBezTo>
                      <a:pt x="31" y="4"/>
                      <a:pt x="22" y="1"/>
                      <a:pt x="14" y="1"/>
                    </a:cubicBezTo>
                    <a:cubicBezTo>
                      <a:pt x="11" y="0"/>
                      <a:pt x="8" y="0"/>
                      <a:pt x="5" y="1"/>
                    </a:cubicBezTo>
                    <a:cubicBezTo>
                      <a:pt x="0" y="3"/>
                      <a:pt x="3" y="14"/>
                      <a:pt x="8" y="15"/>
                    </a:cubicBezTo>
                    <a:cubicBezTo>
                      <a:pt x="6" y="13"/>
                      <a:pt x="5" y="6"/>
                      <a:pt x="8" y="4"/>
                    </a:cubicBezTo>
                    <a:cubicBezTo>
                      <a:pt x="11" y="2"/>
                      <a:pt x="18" y="3"/>
                      <a:pt x="21" y="3"/>
                    </a:cubicBezTo>
                    <a:cubicBezTo>
                      <a:pt x="27" y="3"/>
                      <a:pt x="34" y="5"/>
                      <a:pt x="40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0" name="Freeform 74">
                <a:extLst>
                  <a:ext uri="{FF2B5EF4-FFF2-40B4-BE49-F238E27FC236}">
                    <a16:creationId xmlns:a16="http://schemas.microsoft.com/office/drawing/2014/main" xmlns="" id="{AD659AB0-BDD9-4148-A315-EA18FE131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4" y="1864"/>
                <a:ext cx="90" cy="51"/>
              </a:xfrm>
              <a:custGeom>
                <a:avLst/>
                <a:gdLst>
                  <a:gd name="T0" fmla="*/ 36 w 36"/>
                  <a:gd name="T1" fmla="*/ 5 h 19"/>
                  <a:gd name="T2" fmla="*/ 7 w 36"/>
                  <a:gd name="T3" fmla="*/ 7 h 19"/>
                  <a:gd name="T4" fmla="*/ 14 w 36"/>
                  <a:gd name="T5" fmla="*/ 19 h 19"/>
                  <a:gd name="T6" fmla="*/ 7 w 36"/>
                  <a:gd name="T7" fmla="*/ 13 h 19"/>
                  <a:gd name="T8" fmla="*/ 3 w 36"/>
                  <a:gd name="T9" fmla="*/ 1 h 19"/>
                  <a:gd name="T10" fmla="*/ 15 w 36"/>
                  <a:gd name="T11" fmla="*/ 3 h 19"/>
                  <a:gd name="T12" fmla="*/ 36 w 36"/>
                  <a:gd name="T13" fmla="*/ 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19">
                    <a:moveTo>
                      <a:pt x="36" y="5"/>
                    </a:moveTo>
                    <a:cubicBezTo>
                      <a:pt x="21" y="10"/>
                      <a:pt x="10" y="5"/>
                      <a:pt x="7" y="7"/>
                    </a:cubicBezTo>
                    <a:cubicBezTo>
                      <a:pt x="5" y="8"/>
                      <a:pt x="10" y="15"/>
                      <a:pt x="14" y="19"/>
                    </a:cubicBezTo>
                    <a:cubicBezTo>
                      <a:pt x="14" y="19"/>
                      <a:pt x="13" y="18"/>
                      <a:pt x="7" y="13"/>
                    </a:cubicBezTo>
                    <a:cubicBezTo>
                      <a:pt x="0" y="8"/>
                      <a:pt x="0" y="4"/>
                      <a:pt x="3" y="1"/>
                    </a:cubicBezTo>
                    <a:cubicBezTo>
                      <a:pt x="6" y="0"/>
                      <a:pt x="7" y="3"/>
                      <a:pt x="15" y="3"/>
                    </a:cubicBezTo>
                    <a:cubicBezTo>
                      <a:pt x="22" y="4"/>
                      <a:pt x="31" y="6"/>
                      <a:pt x="36" y="5"/>
                    </a:cubicBezTo>
                    <a:close/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1" name="Freeform 75">
                <a:extLst>
                  <a:ext uri="{FF2B5EF4-FFF2-40B4-BE49-F238E27FC236}">
                    <a16:creationId xmlns:a16="http://schemas.microsoft.com/office/drawing/2014/main" xmlns="" id="{DC3712D3-46C6-4763-A4F0-F7A8F8F4CC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936"/>
                <a:ext cx="50" cy="32"/>
              </a:xfrm>
              <a:custGeom>
                <a:avLst/>
                <a:gdLst>
                  <a:gd name="T0" fmla="*/ 20 w 20"/>
                  <a:gd name="T1" fmla="*/ 0 h 12"/>
                  <a:gd name="T2" fmla="*/ 9 w 20"/>
                  <a:gd name="T3" fmla="*/ 4 h 12"/>
                  <a:gd name="T4" fmla="*/ 6 w 20"/>
                  <a:gd name="T5" fmla="*/ 12 h 12"/>
                  <a:gd name="T6" fmla="*/ 16 w 20"/>
                  <a:gd name="T7" fmla="*/ 3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" h="12">
                    <a:moveTo>
                      <a:pt x="20" y="0"/>
                    </a:moveTo>
                    <a:cubicBezTo>
                      <a:pt x="17" y="2"/>
                      <a:pt x="13" y="3"/>
                      <a:pt x="9" y="4"/>
                    </a:cubicBezTo>
                    <a:cubicBezTo>
                      <a:pt x="7" y="5"/>
                      <a:pt x="0" y="10"/>
                      <a:pt x="6" y="12"/>
                    </a:cubicBezTo>
                    <a:cubicBezTo>
                      <a:pt x="6" y="8"/>
                      <a:pt x="12" y="3"/>
                      <a:pt x="16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2" name="Freeform 76">
                <a:extLst>
                  <a:ext uri="{FF2B5EF4-FFF2-40B4-BE49-F238E27FC236}">
                    <a16:creationId xmlns:a16="http://schemas.microsoft.com/office/drawing/2014/main" xmlns="" id="{13C5E0B5-8034-4E0B-B02E-CA89CC5D1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9" y="1989"/>
                <a:ext cx="32" cy="27"/>
              </a:xfrm>
              <a:custGeom>
                <a:avLst/>
                <a:gdLst>
                  <a:gd name="T0" fmla="*/ 13 w 13"/>
                  <a:gd name="T1" fmla="*/ 0 h 10"/>
                  <a:gd name="T2" fmla="*/ 2 w 13"/>
                  <a:gd name="T3" fmla="*/ 3 h 10"/>
                  <a:gd name="T4" fmla="*/ 3 w 13"/>
                  <a:gd name="T5" fmla="*/ 10 h 10"/>
                  <a:gd name="T6" fmla="*/ 13 w 13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" h="10">
                    <a:moveTo>
                      <a:pt x="13" y="0"/>
                    </a:moveTo>
                    <a:cubicBezTo>
                      <a:pt x="10" y="1"/>
                      <a:pt x="5" y="1"/>
                      <a:pt x="2" y="3"/>
                    </a:cubicBezTo>
                    <a:cubicBezTo>
                      <a:pt x="0" y="5"/>
                      <a:pt x="0" y="9"/>
                      <a:pt x="3" y="10"/>
                    </a:cubicBezTo>
                    <a:cubicBezTo>
                      <a:pt x="0" y="5"/>
                      <a:pt x="10" y="2"/>
                      <a:pt x="13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3" name="Freeform 77">
                <a:extLst>
                  <a:ext uri="{FF2B5EF4-FFF2-40B4-BE49-F238E27FC236}">
                    <a16:creationId xmlns:a16="http://schemas.microsoft.com/office/drawing/2014/main" xmlns="" id="{4B7ECAF5-1875-498F-8B76-BEF365B7FA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4" y="2043"/>
                <a:ext cx="30" cy="26"/>
              </a:xfrm>
              <a:custGeom>
                <a:avLst/>
                <a:gdLst>
                  <a:gd name="T0" fmla="*/ 12 w 12"/>
                  <a:gd name="T1" fmla="*/ 0 h 10"/>
                  <a:gd name="T2" fmla="*/ 7 w 12"/>
                  <a:gd name="T3" fmla="*/ 10 h 10"/>
                  <a:gd name="T4" fmla="*/ 12 w 12"/>
                  <a:gd name="T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" h="10">
                    <a:moveTo>
                      <a:pt x="12" y="0"/>
                    </a:moveTo>
                    <a:cubicBezTo>
                      <a:pt x="7" y="1"/>
                      <a:pt x="0" y="4"/>
                      <a:pt x="7" y="10"/>
                    </a:cubicBezTo>
                    <a:cubicBezTo>
                      <a:pt x="3" y="4"/>
                      <a:pt x="10" y="3"/>
                      <a:pt x="12" y="0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4" name="Freeform 78">
                <a:extLst>
                  <a:ext uri="{FF2B5EF4-FFF2-40B4-BE49-F238E27FC236}">
                    <a16:creationId xmlns:a16="http://schemas.microsoft.com/office/drawing/2014/main" xmlns="" id="{AC4BB7C4-F7EA-4228-B942-081CF09CA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2091"/>
                <a:ext cx="22" cy="21"/>
              </a:xfrm>
              <a:custGeom>
                <a:avLst/>
                <a:gdLst>
                  <a:gd name="T0" fmla="*/ 9 w 9"/>
                  <a:gd name="T1" fmla="*/ 0 h 8"/>
                  <a:gd name="T2" fmla="*/ 5 w 9"/>
                  <a:gd name="T3" fmla="*/ 8 h 8"/>
                  <a:gd name="T4" fmla="*/ 8 w 9"/>
                  <a:gd name="T5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" h="8">
                    <a:moveTo>
                      <a:pt x="9" y="0"/>
                    </a:moveTo>
                    <a:cubicBezTo>
                      <a:pt x="4" y="0"/>
                      <a:pt x="0" y="5"/>
                      <a:pt x="5" y="8"/>
                    </a:cubicBezTo>
                    <a:cubicBezTo>
                      <a:pt x="4" y="5"/>
                      <a:pt x="6" y="3"/>
                      <a:pt x="8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5" name="Freeform 79">
                <a:extLst>
                  <a:ext uri="{FF2B5EF4-FFF2-40B4-BE49-F238E27FC236}">
                    <a16:creationId xmlns:a16="http://schemas.microsoft.com/office/drawing/2014/main" xmlns="" id="{F7F88315-F2C0-4FDC-9011-B11D4F0838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4" y="1947"/>
                <a:ext cx="45" cy="26"/>
              </a:xfrm>
              <a:custGeom>
                <a:avLst/>
                <a:gdLst>
                  <a:gd name="T0" fmla="*/ 0 w 18"/>
                  <a:gd name="T1" fmla="*/ 0 h 10"/>
                  <a:gd name="T2" fmla="*/ 12 w 18"/>
                  <a:gd name="T3" fmla="*/ 3 h 10"/>
                  <a:gd name="T4" fmla="*/ 16 w 18"/>
                  <a:gd name="T5" fmla="*/ 10 h 10"/>
                  <a:gd name="T6" fmla="*/ 13 w 18"/>
                  <a:gd name="T7" fmla="*/ 5 h 10"/>
                  <a:gd name="T8" fmla="*/ 5 w 18"/>
                  <a:gd name="T9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10">
                    <a:moveTo>
                      <a:pt x="0" y="0"/>
                    </a:moveTo>
                    <a:cubicBezTo>
                      <a:pt x="3" y="2"/>
                      <a:pt x="9" y="3"/>
                      <a:pt x="12" y="3"/>
                    </a:cubicBezTo>
                    <a:cubicBezTo>
                      <a:pt x="17" y="4"/>
                      <a:pt x="18" y="5"/>
                      <a:pt x="16" y="10"/>
                    </a:cubicBezTo>
                    <a:cubicBezTo>
                      <a:pt x="16" y="7"/>
                      <a:pt x="15" y="6"/>
                      <a:pt x="13" y="5"/>
                    </a:cubicBezTo>
                    <a:cubicBezTo>
                      <a:pt x="11" y="4"/>
                      <a:pt x="7" y="3"/>
                      <a:pt x="5" y="3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6" name="Freeform 80">
                <a:extLst>
                  <a:ext uri="{FF2B5EF4-FFF2-40B4-BE49-F238E27FC236}">
                    <a16:creationId xmlns:a16="http://schemas.microsoft.com/office/drawing/2014/main" xmlns="" id="{A23D2319-34B1-4A81-B88B-08F21B0619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29" y="1992"/>
                <a:ext cx="37" cy="32"/>
              </a:xfrm>
              <a:custGeom>
                <a:avLst/>
                <a:gdLst>
                  <a:gd name="T0" fmla="*/ 0 w 15"/>
                  <a:gd name="T1" fmla="*/ 0 h 12"/>
                  <a:gd name="T2" fmla="*/ 12 w 15"/>
                  <a:gd name="T3" fmla="*/ 4 h 12"/>
                  <a:gd name="T4" fmla="*/ 12 w 15"/>
                  <a:gd name="T5" fmla="*/ 12 h 12"/>
                  <a:gd name="T6" fmla="*/ 11 w 15"/>
                  <a:gd name="T7" fmla="*/ 5 h 12"/>
                  <a:gd name="T8" fmla="*/ 1 w 15"/>
                  <a:gd name="T9" fmla="*/ 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12">
                    <a:moveTo>
                      <a:pt x="0" y="0"/>
                    </a:moveTo>
                    <a:cubicBezTo>
                      <a:pt x="4" y="2"/>
                      <a:pt x="9" y="2"/>
                      <a:pt x="12" y="4"/>
                    </a:cubicBezTo>
                    <a:cubicBezTo>
                      <a:pt x="15" y="6"/>
                      <a:pt x="14" y="11"/>
                      <a:pt x="12" y="12"/>
                    </a:cubicBezTo>
                    <a:cubicBezTo>
                      <a:pt x="12" y="9"/>
                      <a:pt x="13" y="7"/>
                      <a:pt x="11" y="5"/>
                    </a:cubicBezTo>
                    <a:cubicBezTo>
                      <a:pt x="9" y="3"/>
                      <a:pt x="4" y="1"/>
                      <a:pt x="1" y="1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7" name="Freeform 81">
                <a:extLst>
                  <a:ext uri="{FF2B5EF4-FFF2-40B4-BE49-F238E27FC236}">
                    <a16:creationId xmlns:a16="http://schemas.microsoft.com/office/drawing/2014/main" xmlns="" id="{63B945A8-DD26-48C4-A8A9-B4F6FD83B2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4" y="2045"/>
                <a:ext cx="22" cy="27"/>
              </a:xfrm>
              <a:custGeom>
                <a:avLst/>
                <a:gdLst>
                  <a:gd name="T0" fmla="*/ 0 w 9"/>
                  <a:gd name="T1" fmla="*/ 0 h 10"/>
                  <a:gd name="T2" fmla="*/ 7 w 9"/>
                  <a:gd name="T3" fmla="*/ 3 h 10"/>
                  <a:gd name="T4" fmla="*/ 6 w 9"/>
                  <a:gd name="T5" fmla="*/ 10 h 10"/>
                  <a:gd name="T6" fmla="*/ 2 w 9"/>
                  <a:gd name="T7" fmla="*/ 2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" h="10">
                    <a:moveTo>
                      <a:pt x="0" y="0"/>
                    </a:moveTo>
                    <a:cubicBezTo>
                      <a:pt x="2" y="1"/>
                      <a:pt x="6" y="1"/>
                      <a:pt x="7" y="3"/>
                    </a:cubicBezTo>
                    <a:cubicBezTo>
                      <a:pt x="9" y="5"/>
                      <a:pt x="7" y="8"/>
                      <a:pt x="6" y="10"/>
                    </a:cubicBezTo>
                    <a:cubicBezTo>
                      <a:pt x="7" y="6"/>
                      <a:pt x="5" y="4"/>
                      <a:pt x="2" y="2"/>
                    </a:cubicBezTo>
                  </a:path>
                </a:pathLst>
              </a:custGeom>
              <a:solidFill>
                <a:srgbClr val="EBF1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8" name="Freeform 82">
                <a:extLst>
                  <a:ext uri="{FF2B5EF4-FFF2-40B4-BE49-F238E27FC236}">
                    <a16:creationId xmlns:a16="http://schemas.microsoft.com/office/drawing/2014/main" xmlns="" id="{92DC2221-1558-4F39-BC29-C9FE707D55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272"/>
                <a:ext cx="85" cy="53"/>
              </a:xfrm>
              <a:custGeom>
                <a:avLst/>
                <a:gdLst>
                  <a:gd name="T0" fmla="*/ 0 w 34"/>
                  <a:gd name="T1" fmla="*/ 15 h 20"/>
                  <a:gd name="T2" fmla="*/ 29 w 34"/>
                  <a:gd name="T3" fmla="*/ 0 h 20"/>
                  <a:gd name="T4" fmla="*/ 16 w 34"/>
                  <a:gd name="T5" fmla="*/ 11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3"/>
                      <a:pt x="34" y="20"/>
                      <a:pt x="29" y="0"/>
                    </a:cubicBezTo>
                    <a:cubicBezTo>
                      <a:pt x="28" y="6"/>
                      <a:pt x="22" y="10"/>
                      <a:pt x="16" y="11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99" name="Freeform 83">
                <a:extLst>
                  <a:ext uri="{FF2B5EF4-FFF2-40B4-BE49-F238E27FC236}">
                    <a16:creationId xmlns:a16="http://schemas.microsoft.com/office/drawing/2014/main" xmlns="" id="{C2FE9F6E-66AE-4079-99F1-09BA878B08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347"/>
                <a:ext cx="85" cy="53"/>
              </a:xfrm>
              <a:custGeom>
                <a:avLst/>
                <a:gdLst>
                  <a:gd name="T0" fmla="*/ 1 w 34"/>
                  <a:gd name="T1" fmla="*/ 15 h 20"/>
                  <a:gd name="T2" fmla="*/ 29 w 34"/>
                  <a:gd name="T3" fmla="*/ 0 h 20"/>
                  <a:gd name="T4" fmla="*/ 16 w 34"/>
                  <a:gd name="T5" fmla="*/ 12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0" name="Freeform 84">
                <a:extLst>
                  <a:ext uri="{FF2B5EF4-FFF2-40B4-BE49-F238E27FC236}">
                    <a16:creationId xmlns:a16="http://schemas.microsoft.com/office/drawing/2014/main" xmlns="" id="{33956569-F645-4E8C-8F80-529832D0A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1507"/>
                <a:ext cx="85" cy="53"/>
              </a:xfrm>
              <a:custGeom>
                <a:avLst/>
                <a:gdLst>
                  <a:gd name="T0" fmla="*/ 1 w 34"/>
                  <a:gd name="T1" fmla="*/ 15 h 20"/>
                  <a:gd name="T2" fmla="*/ 29 w 34"/>
                  <a:gd name="T3" fmla="*/ 0 h 20"/>
                  <a:gd name="T4" fmla="*/ 16 w 34"/>
                  <a:gd name="T5" fmla="*/ 12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1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6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1" name="Freeform 85">
                <a:extLst>
                  <a:ext uri="{FF2B5EF4-FFF2-40B4-BE49-F238E27FC236}">
                    <a16:creationId xmlns:a16="http://schemas.microsoft.com/office/drawing/2014/main" xmlns="" id="{ED62FC52-DC22-407E-B9C5-2941D42D35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589"/>
                <a:ext cx="85" cy="54"/>
              </a:xfrm>
              <a:custGeom>
                <a:avLst/>
                <a:gdLst>
                  <a:gd name="T0" fmla="*/ 0 w 34"/>
                  <a:gd name="T1" fmla="*/ 15 h 20"/>
                  <a:gd name="T2" fmla="*/ 29 w 34"/>
                  <a:gd name="T3" fmla="*/ 0 h 20"/>
                  <a:gd name="T4" fmla="*/ 16 w 34"/>
                  <a:gd name="T5" fmla="*/ 12 h 20"/>
                  <a:gd name="T6" fmla="*/ 0 w 34"/>
                  <a:gd name="T7" fmla="*/ 1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5"/>
                    </a:moveTo>
                    <a:cubicBezTo>
                      <a:pt x="10" y="14"/>
                      <a:pt x="34" y="20"/>
                      <a:pt x="29" y="0"/>
                    </a:cubicBezTo>
                    <a:cubicBezTo>
                      <a:pt x="28" y="7"/>
                      <a:pt x="22" y="10"/>
                      <a:pt x="16" y="12"/>
                    </a:cubicBezTo>
                    <a:cubicBezTo>
                      <a:pt x="11" y="13"/>
                      <a:pt x="5" y="15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2" name="Freeform 86">
                <a:extLst>
                  <a:ext uri="{FF2B5EF4-FFF2-40B4-BE49-F238E27FC236}">
                    <a16:creationId xmlns:a16="http://schemas.microsoft.com/office/drawing/2014/main" xmlns="" id="{57209931-D107-4E32-84BF-02424948C9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667"/>
                <a:ext cx="83" cy="50"/>
              </a:xfrm>
              <a:custGeom>
                <a:avLst/>
                <a:gdLst>
                  <a:gd name="T0" fmla="*/ 0 w 33"/>
                  <a:gd name="T1" fmla="*/ 15 h 19"/>
                  <a:gd name="T2" fmla="*/ 28 w 33"/>
                  <a:gd name="T3" fmla="*/ 0 h 19"/>
                  <a:gd name="T4" fmla="*/ 15 w 33"/>
                  <a:gd name="T5" fmla="*/ 11 h 19"/>
                  <a:gd name="T6" fmla="*/ 0 w 33"/>
                  <a:gd name="T7" fmla="*/ 15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19">
                    <a:moveTo>
                      <a:pt x="0" y="15"/>
                    </a:moveTo>
                    <a:cubicBezTo>
                      <a:pt x="9" y="13"/>
                      <a:pt x="33" y="19"/>
                      <a:pt x="28" y="0"/>
                    </a:cubicBezTo>
                    <a:cubicBezTo>
                      <a:pt x="28" y="6"/>
                      <a:pt x="21" y="9"/>
                      <a:pt x="15" y="11"/>
                    </a:cubicBezTo>
                    <a:cubicBezTo>
                      <a:pt x="10" y="13"/>
                      <a:pt x="5" y="14"/>
                      <a:pt x="0" y="15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3" name="Freeform 87">
                <a:extLst>
                  <a:ext uri="{FF2B5EF4-FFF2-40B4-BE49-F238E27FC236}">
                    <a16:creationId xmlns:a16="http://schemas.microsoft.com/office/drawing/2014/main" xmlns="" id="{7A85147A-96C7-4A4B-9B9E-191241189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31"/>
                <a:ext cx="85" cy="53"/>
              </a:xfrm>
              <a:custGeom>
                <a:avLst/>
                <a:gdLst>
                  <a:gd name="T0" fmla="*/ 0 w 34"/>
                  <a:gd name="T1" fmla="*/ 19 h 20"/>
                  <a:gd name="T2" fmla="*/ 29 w 34"/>
                  <a:gd name="T3" fmla="*/ 0 h 20"/>
                  <a:gd name="T4" fmla="*/ 18 w 34"/>
                  <a:gd name="T5" fmla="*/ 13 h 20"/>
                  <a:gd name="T6" fmla="*/ 0 w 34"/>
                  <a:gd name="T7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6"/>
                      <a:pt x="24" y="10"/>
                      <a:pt x="18" y="13"/>
                    </a:cubicBezTo>
                    <a:cubicBezTo>
                      <a:pt x="13" y="16"/>
                      <a:pt x="5" y="18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4" name="Freeform 88">
                <a:extLst>
                  <a:ext uri="{FF2B5EF4-FFF2-40B4-BE49-F238E27FC236}">
                    <a16:creationId xmlns:a16="http://schemas.microsoft.com/office/drawing/2014/main" xmlns="" id="{01F17803-8251-46A7-A949-5F84F756E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795"/>
                <a:ext cx="85" cy="53"/>
              </a:xfrm>
              <a:custGeom>
                <a:avLst/>
                <a:gdLst>
                  <a:gd name="T0" fmla="*/ 0 w 34"/>
                  <a:gd name="T1" fmla="*/ 19 h 20"/>
                  <a:gd name="T2" fmla="*/ 29 w 34"/>
                  <a:gd name="T3" fmla="*/ 0 h 20"/>
                  <a:gd name="T4" fmla="*/ 18 w 34"/>
                  <a:gd name="T5" fmla="*/ 14 h 20"/>
                  <a:gd name="T6" fmla="*/ 0 w 34"/>
                  <a:gd name="T7" fmla="*/ 19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4" h="20">
                    <a:moveTo>
                      <a:pt x="0" y="19"/>
                    </a:moveTo>
                    <a:cubicBezTo>
                      <a:pt x="9" y="17"/>
                      <a:pt x="34" y="20"/>
                      <a:pt x="29" y="0"/>
                    </a:cubicBezTo>
                    <a:cubicBezTo>
                      <a:pt x="28" y="7"/>
                      <a:pt x="24" y="10"/>
                      <a:pt x="18" y="14"/>
                    </a:cubicBezTo>
                    <a:cubicBezTo>
                      <a:pt x="13" y="16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5" name="Freeform 89">
                <a:extLst>
                  <a:ext uri="{FF2B5EF4-FFF2-40B4-BE49-F238E27FC236}">
                    <a16:creationId xmlns:a16="http://schemas.microsoft.com/office/drawing/2014/main" xmlns="" id="{1AA55251-46A2-40D7-B1A2-C7FCB715F1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1424"/>
                <a:ext cx="83" cy="56"/>
              </a:xfrm>
              <a:custGeom>
                <a:avLst/>
                <a:gdLst>
                  <a:gd name="T0" fmla="*/ 0 w 33"/>
                  <a:gd name="T1" fmla="*/ 19 h 21"/>
                  <a:gd name="T2" fmla="*/ 28 w 33"/>
                  <a:gd name="T3" fmla="*/ 0 h 21"/>
                  <a:gd name="T4" fmla="*/ 15 w 33"/>
                  <a:gd name="T5" fmla="*/ 14 h 21"/>
                  <a:gd name="T6" fmla="*/ 0 w 33"/>
                  <a:gd name="T7" fmla="*/ 19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3" h="21">
                    <a:moveTo>
                      <a:pt x="0" y="19"/>
                    </a:moveTo>
                    <a:cubicBezTo>
                      <a:pt x="9" y="18"/>
                      <a:pt x="33" y="21"/>
                      <a:pt x="28" y="0"/>
                    </a:cubicBezTo>
                    <a:cubicBezTo>
                      <a:pt x="27" y="7"/>
                      <a:pt x="21" y="12"/>
                      <a:pt x="15" y="14"/>
                    </a:cubicBezTo>
                    <a:cubicBezTo>
                      <a:pt x="10" y="15"/>
                      <a:pt x="5" y="19"/>
                      <a:pt x="0" y="19"/>
                    </a:cubicBezTo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6" name="Freeform 90">
                <a:extLst>
                  <a:ext uri="{FF2B5EF4-FFF2-40B4-BE49-F238E27FC236}">
                    <a16:creationId xmlns:a16="http://schemas.microsoft.com/office/drawing/2014/main" xmlns="" id="{711E2879-7093-4968-A426-60689E8B4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9" y="1864"/>
                <a:ext cx="60" cy="61"/>
              </a:xfrm>
              <a:custGeom>
                <a:avLst/>
                <a:gdLst>
                  <a:gd name="T0" fmla="*/ 0 w 24"/>
                  <a:gd name="T1" fmla="*/ 23 h 23"/>
                  <a:gd name="T2" fmla="*/ 22 w 24"/>
                  <a:gd name="T3" fmla="*/ 4 h 23"/>
                  <a:gd name="T4" fmla="*/ 15 w 24"/>
                  <a:gd name="T5" fmla="*/ 3 h 23"/>
                  <a:gd name="T6" fmla="*/ 0 w 24"/>
                  <a:gd name="T7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23">
                    <a:moveTo>
                      <a:pt x="0" y="23"/>
                    </a:moveTo>
                    <a:cubicBezTo>
                      <a:pt x="16" y="18"/>
                      <a:pt x="24" y="7"/>
                      <a:pt x="22" y="4"/>
                    </a:cubicBezTo>
                    <a:cubicBezTo>
                      <a:pt x="21" y="0"/>
                      <a:pt x="16" y="2"/>
                      <a:pt x="15" y="3"/>
                    </a:cubicBezTo>
                    <a:cubicBezTo>
                      <a:pt x="14" y="3"/>
                      <a:pt x="21" y="11"/>
                      <a:pt x="0" y="23"/>
                    </a:cubicBezTo>
                    <a:close/>
                  </a:path>
                </a:pathLst>
              </a:custGeom>
              <a:solidFill>
                <a:srgbClr val="7AA9C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7" name="Freeform 91">
                <a:extLst>
                  <a:ext uri="{FF2B5EF4-FFF2-40B4-BE49-F238E27FC236}">
                    <a16:creationId xmlns:a16="http://schemas.microsoft.com/office/drawing/2014/main" xmlns="" id="{BF1C9B39-3FE7-4BCF-87EE-007C6B182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651"/>
                <a:ext cx="162" cy="64"/>
              </a:xfrm>
              <a:custGeom>
                <a:avLst/>
                <a:gdLst>
                  <a:gd name="T0" fmla="*/ 33 w 65"/>
                  <a:gd name="T1" fmla="*/ 24 h 24"/>
                  <a:gd name="T2" fmla="*/ 60 w 65"/>
                  <a:gd name="T3" fmla="*/ 19 h 24"/>
                  <a:gd name="T4" fmla="*/ 60 w 65"/>
                  <a:gd name="T5" fmla="*/ 3 h 24"/>
                  <a:gd name="T6" fmla="*/ 33 w 65"/>
                  <a:gd name="T7" fmla="*/ 4 h 24"/>
                  <a:gd name="T8" fmla="*/ 33 w 65"/>
                  <a:gd name="T9" fmla="*/ 4 h 24"/>
                  <a:gd name="T10" fmla="*/ 6 w 65"/>
                  <a:gd name="T11" fmla="*/ 3 h 24"/>
                  <a:gd name="T12" fmla="*/ 6 w 65"/>
                  <a:gd name="T13" fmla="*/ 19 h 24"/>
                  <a:gd name="T14" fmla="*/ 33 w 65"/>
                  <a:gd name="T15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4">
                    <a:moveTo>
                      <a:pt x="33" y="24"/>
                    </a:moveTo>
                    <a:cubicBezTo>
                      <a:pt x="46" y="24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24"/>
                      <a:pt x="33" y="24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8" name="Freeform 92">
                <a:extLst>
                  <a:ext uri="{FF2B5EF4-FFF2-40B4-BE49-F238E27FC236}">
                    <a16:creationId xmlns:a16="http://schemas.microsoft.com/office/drawing/2014/main" xmlns="" id="{83D8BB50-6960-4732-BF8E-E0FBA783D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56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09" name="Freeform 93">
                <a:extLst>
                  <a:ext uri="{FF2B5EF4-FFF2-40B4-BE49-F238E27FC236}">
                    <a16:creationId xmlns:a16="http://schemas.microsoft.com/office/drawing/2014/main" xmlns="" id="{241BD019-8213-4A5C-A85F-16F8A7C77C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9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0" name="Freeform 94">
                <a:extLst>
                  <a:ext uri="{FF2B5EF4-FFF2-40B4-BE49-F238E27FC236}">
                    <a16:creationId xmlns:a16="http://schemas.microsoft.com/office/drawing/2014/main" xmlns="" id="{5B97FD8D-8A58-4214-8B0E-08F6A6255A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408"/>
                <a:ext cx="162" cy="75"/>
              </a:xfrm>
              <a:custGeom>
                <a:avLst/>
                <a:gdLst>
                  <a:gd name="T0" fmla="*/ 33 w 65"/>
                  <a:gd name="T1" fmla="*/ 28 h 28"/>
                  <a:gd name="T2" fmla="*/ 60 w 65"/>
                  <a:gd name="T3" fmla="*/ 23 h 28"/>
                  <a:gd name="T4" fmla="*/ 60 w 65"/>
                  <a:gd name="T5" fmla="*/ 3 h 28"/>
                  <a:gd name="T6" fmla="*/ 33 w 65"/>
                  <a:gd name="T7" fmla="*/ 4 h 28"/>
                  <a:gd name="T8" fmla="*/ 33 w 65"/>
                  <a:gd name="T9" fmla="*/ 4 h 28"/>
                  <a:gd name="T10" fmla="*/ 6 w 65"/>
                  <a:gd name="T11" fmla="*/ 3 h 28"/>
                  <a:gd name="T12" fmla="*/ 6 w 65"/>
                  <a:gd name="T13" fmla="*/ 23 h 28"/>
                  <a:gd name="T14" fmla="*/ 33 w 65"/>
                  <a:gd name="T15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8">
                    <a:moveTo>
                      <a:pt x="33" y="28"/>
                    </a:moveTo>
                    <a:cubicBezTo>
                      <a:pt x="46" y="28"/>
                      <a:pt x="55" y="27"/>
                      <a:pt x="60" y="23"/>
                    </a:cubicBezTo>
                    <a:cubicBezTo>
                      <a:pt x="64" y="18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8"/>
                      <a:pt x="6" y="23"/>
                    </a:cubicBezTo>
                    <a:cubicBezTo>
                      <a:pt x="11" y="27"/>
                      <a:pt x="20" y="28"/>
                      <a:pt x="33" y="28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1" name="Freeform 95">
                <a:extLst>
                  <a:ext uri="{FF2B5EF4-FFF2-40B4-BE49-F238E27FC236}">
                    <a16:creationId xmlns:a16="http://schemas.microsoft.com/office/drawing/2014/main" xmlns="" id="{D9ACE705-FB53-4310-BD04-C07EEEB48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333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2" name="Freeform 96">
                <a:extLst>
                  <a:ext uri="{FF2B5EF4-FFF2-40B4-BE49-F238E27FC236}">
                    <a16:creationId xmlns:a16="http://schemas.microsoft.com/office/drawing/2014/main" xmlns="" id="{2FBF9D24-E21D-45C9-AFF3-B54C1AC828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256"/>
                <a:ext cx="162" cy="67"/>
              </a:xfrm>
              <a:custGeom>
                <a:avLst/>
                <a:gdLst>
                  <a:gd name="T0" fmla="*/ 33 w 65"/>
                  <a:gd name="T1" fmla="*/ 25 h 25"/>
                  <a:gd name="T2" fmla="*/ 60 w 65"/>
                  <a:gd name="T3" fmla="*/ 20 h 25"/>
                  <a:gd name="T4" fmla="*/ 60 w 65"/>
                  <a:gd name="T5" fmla="*/ 3 h 25"/>
                  <a:gd name="T6" fmla="*/ 33 w 65"/>
                  <a:gd name="T7" fmla="*/ 4 h 25"/>
                  <a:gd name="T8" fmla="*/ 33 w 65"/>
                  <a:gd name="T9" fmla="*/ 4 h 25"/>
                  <a:gd name="T10" fmla="*/ 6 w 65"/>
                  <a:gd name="T11" fmla="*/ 3 h 25"/>
                  <a:gd name="T12" fmla="*/ 6 w 65"/>
                  <a:gd name="T13" fmla="*/ 20 h 25"/>
                  <a:gd name="T14" fmla="*/ 33 w 65"/>
                  <a:gd name="T15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5">
                    <a:moveTo>
                      <a:pt x="33" y="25"/>
                    </a:moveTo>
                    <a:cubicBezTo>
                      <a:pt x="46" y="25"/>
                      <a:pt x="55" y="24"/>
                      <a:pt x="60" y="20"/>
                    </a:cubicBezTo>
                    <a:cubicBezTo>
                      <a:pt x="64" y="15"/>
                      <a:pt x="65" y="6"/>
                      <a:pt x="60" y="3"/>
                    </a:cubicBezTo>
                    <a:cubicBezTo>
                      <a:pt x="56" y="0"/>
                      <a:pt x="55" y="4"/>
                      <a:pt x="33" y="4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11" y="4"/>
                      <a:pt x="10" y="0"/>
                      <a:pt x="6" y="3"/>
                    </a:cubicBezTo>
                    <a:cubicBezTo>
                      <a:pt x="0" y="6"/>
                      <a:pt x="2" y="15"/>
                      <a:pt x="6" y="20"/>
                    </a:cubicBezTo>
                    <a:cubicBezTo>
                      <a:pt x="11" y="24"/>
                      <a:pt x="20" y="25"/>
                      <a:pt x="33" y="2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3" name="Freeform 97">
                <a:extLst>
                  <a:ext uri="{FF2B5EF4-FFF2-40B4-BE49-F238E27FC236}">
                    <a16:creationId xmlns:a16="http://schemas.microsoft.com/office/drawing/2014/main" xmlns="" id="{5BC87AC3-A9AF-4C73-AD73-D6106A42D7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17"/>
                <a:ext cx="162" cy="70"/>
              </a:xfrm>
              <a:custGeom>
                <a:avLst/>
                <a:gdLst>
                  <a:gd name="T0" fmla="*/ 33 w 65"/>
                  <a:gd name="T1" fmla="*/ 4 h 26"/>
                  <a:gd name="T2" fmla="*/ 60 w 65"/>
                  <a:gd name="T3" fmla="*/ 3 h 26"/>
                  <a:gd name="T4" fmla="*/ 60 w 65"/>
                  <a:gd name="T5" fmla="*/ 19 h 26"/>
                  <a:gd name="T6" fmla="*/ 33 w 65"/>
                  <a:gd name="T7" fmla="*/ 26 h 26"/>
                  <a:gd name="T8" fmla="*/ 33 w 65"/>
                  <a:gd name="T9" fmla="*/ 26 h 26"/>
                  <a:gd name="T10" fmla="*/ 6 w 65"/>
                  <a:gd name="T11" fmla="*/ 19 h 26"/>
                  <a:gd name="T12" fmla="*/ 6 w 65"/>
                  <a:gd name="T13" fmla="*/ 3 h 26"/>
                  <a:gd name="T14" fmla="*/ 33 w 65"/>
                  <a:gd name="T15" fmla="*/ 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4"/>
                    </a:moveTo>
                    <a:cubicBezTo>
                      <a:pt x="55" y="4"/>
                      <a:pt x="56" y="0"/>
                      <a:pt x="60" y="3"/>
                    </a:cubicBezTo>
                    <a:cubicBezTo>
                      <a:pt x="65" y="6"/>
                      <a:pt x="64" y="14"/>
                      <a:pt x="60" y="19"/>
                    </a:cubicBezTo>
                    <a:cubicBezTo>
                      <a:pt x="55" y="23"/>
                      <a:pt x="46" y="26"/>
                      <a:pt x="33" y="26"/>
                    </a:cubicBezTo>
                    <a:cubicBezTo>
                      <a:pt x="33" y="26"/>
                      <a:pt x="33" y="26"/>
                      <a:pt x="33" y="26"/>
                    </a:cubicBezTo>
                    <a:cubicBezTo>
                      <a:pt x="20" y="26"/>
                      <a:pt x="11" y="23"/>
                      <a:pt x="6" y="19"/>
                    </a:cubicBezTo>
                    <a:cubicBezTo>
                      <a:pt x="2" y="14"/>
                      <a:pt x="0" y="6"/>
                      <a:pt x="6" y="3"/>
                    </a:cubicBezTo>
                    <a:cubicBezTo>
                      <a:pt x="10" y="0"/>
                      <a:pt x="11" y="4"/>
                      <a:pt x="33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4" name="Freeform 98">
                <a:extLst>
                  <a:ext uri="{FF2B5EF4-FFF2-40B4-BE49-F238E27FC236}">
                    <a16:creationId xmlns:a16="http://schemas.microsoft.com/office/drawing/2014/main" xmlns="" id="{97BEBBE8-67FB-48F1-98AD-A2C696A6A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784"/>
                <a:ext cx="162" cy="69"/>
              </a:xfrm>
              <a:custGeom>
                <a:avLst/>
                <a:gdLst>
                  <a:gd name="T0" fmla="*/ 33 w 65"/>
                  <a:gd name="T1" fmla="*/ 26 h 26"/>
                  <a:gd name="T2" fmla="*/ 60 w 65"/>
                  <a:gd name="T3" fmla="*/ 18 h 26"/>
                  <a:gd name="T4" fmla="*/ 60 w 65"/>
                  <a:gd name="T5" fmla="*/ 2 h 26"/>
                  <a:gd name="T6" fmla="*/ 33 w 65"/>
                  <a:gd name="T7" fmla="*/ 7 h 26"/>
                  <a:gd name="T8" fmla="*/ 33 w 65"/>
                  <a:gd name="T9" fmla="*/ 7 h 26"/>
                  <a:gd name="T10" fmla="*/ 6 w 65"/>
                  <a:gd name="T11" fmla="*/ 2 h 26"/>
                  <a:gd name="T12" fmla="*/ 6 w 65"/>
                  <a:gd name="T13" fmla="*/ 18 h 26"/>
                  <a:gd name="T14" fmla="*/ 33 w 65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26">
                    <a:moveTo>
                      <a:pt x="33" y="26"/>
                    </a:moveTo>
                    <a:cubicBezTo>
                      <a:pt x="46" y="26"/>
                      <a:pt x="55" y="23"/>
                      <a:pt x="60" y="18"/>
                    </a:cubicBezTo>
                    <a:cubicBezTo>
                      <a:pt x="64" y="14"/>
                      <a:pt x="65" y="6"/>
                      <a:pt x="60" y="2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2"/>
                    </a:cubicBezTo>
                    <a:cubicBezTo>
                      <a:pt x="0" y="6"/>
                      <a:pt x="2" y="14"/>
                      <a:pt x="6" y="18"/>
                    </a:cubicBezTo>
                    <a:cubicBezTo>
                      <a:pt x="11" y="23"/>
                      <a:pt x="20" y="26"/>
                      <a:pt x="33" y="2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5" name="Freeform 99">
                <a:extLst>
                  <a:ext uri="{FF2B5EF4-FFF2-40B4-BE49-F238E27FC236}">
                    <a16:creationId xmlns:a16="http://schemas.microsoft.com/office/drawing/2014/main" xmlns="" id="{940C8DEA-081F-4DA2-81F3-DB574DCB8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851"/>
                <a:ext cx="162" cy="82"/>
              </a:xfrm>
              <a:custGeom>
                <a:avLst/>
                <a:gdLst>
                  <a:gd name="T0" fmla="*/ 33 w 65"/>
                  <a:gd name="T1" fmla="*/ 31 h 31"/>
                  <a:gd name="T2" fmla="*/ 60 w 65"/>
                  <a:gd name="T3" fmla="*/ 19 h 31"/>
                  <a:gd name="T4" fmla="*/ 60 w 65"/>
                  <a:gd name="T5" fmla="*/ 3 h 31"/>
                  <a:gd name="T6" fmla="*/ 33 w 65"/>
                  <a:gd name="T7" fmla="*/ 7 h 31"/>
                  <a:gd name="T8" fmla="*/ 33 w 65"/>
                  <a:gd name="T9" fmla="*/ 7 h 31"/>
                  <a:gd name="T10" fmla="*/ 6 w 65"/>
                  <a:gd name="T11" fmla="*/ 3 h 31"/>
                  <a:gd name="T12" fmla="*/ 6 w 65"/>
                  <a:gd name="T13" fmla="*/ 19 h 31"/>
                  <a:gd name="T14" fmla="*/ 33 w 65"/>
                  <a:gd name="T1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5" h="31">
                    <a:moveTo>
                      <a:pt x="33" y="31"/>
                    </a:moveTo>
                    <a:cubicBezTo>
                      <a:pt x="46" y="31"/>
                      <a:pt x="55" y="23"/>
                      <a:pt x="60" y="19"/>
                    </a:cubicBezTo>
                    <a:cubicBezTo>
                      <a:pt x="64" y="14"/>
                      <a:pt x="65" y="6"/>
                      <a:pt x="60" y="3"/>
                    </a:cubicBezTo>
                    <a:cubicBezTo>
                      <a:pt x="56" y="0"/>
                      <a:pt x="55" y="7"/>
                      <a:pt x="33" y="7"/>
                    </a:cubicBezTo>
                    <a:cubicBezTo>
                      <a:pt x="33" y="7"/>
                      <a:pt x="33" y="7"/>
                      <a:pt x="33" y="7"/>
                    </a:cubicBezTo>
                    <a:cubicBezTo>
                      <a:pt x="11" y="7"/>
                      <a:pt x="10" y="0"/>
                      <a:pt x="6" y="3"/>
                    </a:cubicBezTo>
                    <a:cubicBezTo>
                      <a:pt x="0" y="6"/>
                      <a:pt x="2" y="14"/>
                      <a:pt x="6" y="19"/>
                    </a:cubicBezTo>
                    <a:cubicBezTo>
                      <a:pt x="11" y="23"/>
                      <a:pt x="20" y="31"/>
                      <a:pt x="33" y="3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6" name="Freeform 100">
                <a:extLst>
                  <a:ext uri="{FF2B5EF4-FFF2-40B4-BE49-F238E27FC236}">
                    <a16:creationId xmlns:a16="http://schemas.microsoft.com/office/drawing/2014/main" xmlns="" id="{C12E1B01-7C9C-479D-9303-6B893F624F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832"/>
                <a:ext cx="135" cy="37"/>
              </a:xfrm>
              <a:custGeom>
                <a:avLst/>
                <a:gdLst>
                  <a:gd name="T0" fmla="*/ 27 w 54"/>
                  <a:gd name="T1" fmla="*/ 8 h 14"/>
                  <a:gd name="T2" fmla="*/ 27 w 54"/>
                  <a:gd name="T3" fmla="*/ 8 h 14"/>
                  <a:gd name="T4" fmla="*/ 0 w 54"/>
                  <a:gd name="T5" fmla="*/ 0 h 14"/>
                  <a:gd name="T6" fmla="*/ 1 w 54"/>
                  <a:gd name="T7" fmla="*/ 9 h 14"/>
                  <a:gd name="T8" fmla="*/ 27 w 54"/>
                  <a:gd name="T9" fmla="*/ 14 h 14"/>
                  <a:gd name="T10" fmla="*/ 27 w 54"/>
                  <a:gd name="T11" fmla="*/ 14 h 14"/>
                  <a:gd name="T12" fmla="*/ 53 w 54"/>
                  <a:gd name="T13" fmla="*/ 9 h 14"/>
                  <a:gd name="T14" fmla="*/ 54 w 54"/>
                  <a:gd name="T15" fmla="*/ 0 h 14"/>
                  <a:gd name="T16" fmla="*/ 27 w 54"/>
                  <a:gd name="T17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" h="14">
                    <a:moveTo>
                      <a:pt x="27" y="8"/>
                    </a:moveTo>
                    <a:cubicBezTo>
                      <a:pt x="27" y="8"/>
                      <a:pt x="27" y="8"/>
                      <a:pt x="27" y="8"/>
                    </a:cubicBezTo>
                    <a:cubicBezTo>
                      <a:pt x="14" y="8"/>
                      <a:pt x="5" y="5"/>
                      <a:pt x="0" y="0"/>
                    </a:cubicBezTo>
                    <a:cubicBezTo>
                      <a:pt x="2" y="3"/>
                      <a:pt x="2" y="7"/>
                      <a:pt x="1" y="9"/>
                    </a:cubicBezTo>
                    <a:cubicBezTo>
                      <a:pt x="4" y="8"/>
                      <a:pt x="7" y="14"/>
                      <a:pt x="27" y="14"/>
                    </a:cubicBezTo>
                    <a:cubicBezTo>
                      <a:pt x="27" y="14"/>
                      <a:pt x="27" y="14"/>
                      <a:pt x="27" y="14"/>
                    </a:cubicBezTo>
                    <a:cubicBezTo>
                      <a:pt x="47" y="14"/>
                      <a:pt x="49" y="8"/>
                      <a:pt x="53" y="9"/>
                    </a:cubicBezTo>
                    <a:cubicBezTo>
                      <a:pt x="51" y="6"/>
                      <a:pt x="51" y="4"/>
                      <a:pt x="54" y="0"/>
                    </a:cubicBezTo>
                    <a:cubicBezTo>
                      <a:pt x="49" y="5"/>
                      <a:pt x="40" y="8"/>
                      <a:pt x="27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7" name="Freeform 101">
                <a:extLst>
                  <a:ext uri="{FF2B5EF4-FFF2-40B4-BE49-F238E27FC236}">
                    <a16:creationId xmlns:a16="http://schemas.microsoft.com/office/drawing/2014/main" xmlns="" id="{2E98D8B1-90F9-4CA7-810F-142EACAC4B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765"/>
                <a:ext cx="133" cy="38"/>
              </a:xfrm>
              <a:custGeom>
                <a:avLst/>
                <a:gdLst>
                  <a:gd name="T0" fmla="*/ 26 w 53"/>
                  <a:gd name="T1" fmla="*/ 8 h 14"/>
                  <a:gd name="T2" fmla="*/ 26 w 53"/>
                  <a:gd name="T3" fmla="*/ 8 h 14"/>
                  <a:gd name="T4" fmla="*/ 0 w 53"/>
                  <a:gd name="T5" fmla="*/ 1 h 14"/>
                  <a:gd name="T6" fmla="*/ 0 w 53"/>
                  <a:gd name="T7" fmla="*/ 9 h 14"/>
                  <a:gd name="T8" fmla="*/ 26 w 53"/>
                  <a:gd name="T9" fmla="*/ 14 h 14"/>
                  <a:gd name="T10" fmla="*/ 26 w 53"/>
                  <a:gd name="T11" fmla="*/ 14 h 14"/>
                  <a:gd name="T12" fmla="*/ 53 w 53"/>
                  <a:gd name="T13" fmla="*/ 9 h 14"/>
                  <a:gd name="T14" fmla="*/ 53 w 53"/>
                  <a:gd name="T15" fmla="*/ 0 h 14"/>
                  <a:gd name="T16" fmla="*/ 53 w 53"/>
                  <a:gd name="T17" fmla="*/ 0 h 14"/>
                  <a:gd name="T18" fmla="*/ 53 w 53"/>
                  <a:gd name="T19" fmla="*/ 1 h 14"/>
                  <a:gd name="T20" fmla="*/ 26 w 53"/>
                  <a:gd name="T21" fmla="*/ 8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6" y="8"/>
                    </a:moveTo>
                    <a:cubicBezTo>
                      <a:pt x="26" y="8"/>
                      <a:pt x="26" y="8"/>
                      <a:pt x="26" y="8"/>
                    </a:cubicBezTo>
                    <a:cubicBezTo>
                      <a:pt x="13" y="8"/>
                      <a:pt x="5" y="6"/>
                      <a:pt x="0" y="1"/>
                    </a:cubicBezTo>
                    <a:cubicBezTo>
                      <a:pt x="0" y="2"/>
                      <a:pt x="2" y="5"/>
                      <a:pt x="0" y="9"/>
                    </a:cubicBezTo>
                    <a:cubicBezTo>
                      <a:pt x="4" y="8"/>
                      <a:pt x="7" y="14"/>
                      <a:pt x="26" y="14"/>
                    </a:cubicBezTo>
                    <a:cubicBezTo>
                      <a:pt x="26" y="14"/>
                      <a:pt x="26" y="14"/>
                      <a:pt x="26" y="14"/>
                    </a:cubicBezTo>
                    <a:cubicBezTo>
                      <a:pt x="48" y="14"/>
                      <a:pt x="49" y="7"/>
                      <a:pt x="53" y="9"/>
                    </a:cubicBezTo>
                    <a:cubicBezTo>
                      <a:pt x="50" y="6"/>
                      <a:pt x="50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3" y="0"/>
                      <a:pt x="53" y="1"/>
                      <a:pt x="53" y="1"/>
                    </a:cubicBezTo>
                    <a:cubicBezTo>
                      <a:pt x="48" y="5"/>
                      <a:pt x="39" y="8"/>
                      <a:pt x="2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8" name="Freeform 102">
                <a:extLst>
                  <a:ext uri="{FF2B5EF4-FFF2-40B4-BE49-F238E27FC236}">
                    <a16:creationId xmlns:a16="http://schemas.microsoft.com/office/drawing/2014/main" xmlns="" id="{186DB424-4B8E-4B7A-BB34-737D5AC30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699"/>
                <a:ext cx="137" cy="29"/>
              </a:xfrm>
              <a:custGeom>
                <a:avLst/>
                <a:gdLst>
                  <a:gd name="T0" fmla="*/ 54 w 55"/>
                  <a:gd name="T1" fmla="*/ 1 h 11"/>
                  <a:gd name="T2" fmla="*/ 27 w 55"/>
                  <a:gd name="T3" fmla="*/ 6 h 11"/>
                  <a:gd name="T4" fmla="*/ 27 w 55"/>
                  <a:gd name="T5" fmla="*/ 6 h 11"/>
                  <a:gd name="T6" fmla="*/ 0 w 55"/>
                  <a:gd name="T7" fmla="*/ 1 h 11"/>
                  <a:gd name="T8" fmla="*/ 0 w 55"/>
                  <a:gd name="T9" fmla="*/ 10 h 11"/>
                  <a:gd name="T10" fmla="*/ 27 w 55"/>
                  <a:gd name="T11" fmla="*/ 11 h 11"/>
                  <a:gd name="T12" fmla="*/ 27 w 55"/>
                  <a:gd name="T13" fmla="*/ 11 h 11"/>
                  <a:gd name="T14" fmla="*/ 54 w 55"/>
                  <a:gd name="T15" fmla="*/ 10 h 11"/>
                  <a:gd name="T16" fmla="*/ 55 w 55"/>
                  <a:gd name="T17" fmla="*/ 11 h 11"/>
                  <a:gd name="T18" fmla="*/ 55 w 55"/>
                  <a:gd name="T19" fmla="*/ 11 h 11"/>
                  <a:gd name="T20" fmla="*/ 54 w 55"/>
                  <a:gd name="T21" fmla="*/ 0 h 11"/>
                  <a:gd name="T22" fmla="*/ 54 w 55"/>
                  <a:gd name="T2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5" h="11">
                    <a:moveTo>
                      <a:pt x="54" y="1"/>
                    </a:moveTo>
                    <a:cubicBezTo>
                      <a:pt x="49" y="5"/>
                      <a:pt x="40" y="6"/>
                      <a:pt x="27" y="6"/>
                    </a:cubicBezTo>
                    <a:cubicBezTo>
                      <a:pt x="27" y="6"/>
                      <a:pt x="27" y="6"/>
                      <a:pt x="27" y="6"/>
                    </a:cubicBezTo>
                    <a:cubicBezTo>
                      <a:pt x="14" y="6"/>
                      <a:pt x="5" y="5"/>
                      <a:pt x="0" y="1"/>
                    </a:cubicBezTo>
                    <a:cubicBezTo>
                      <a:pt x="2" y="4"/>
                      <a:pt x="2" y="7"/>
                      <a:pt x="0" y="10"/>
                    </a:cubicBezTo>
                    <a:cubicBezTo>
                      <a:pt x="4" y="7"/>
                      <a:pt x="5" y="11"/>
                      <a:pt x="27" y="11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49" y="11"/>
                      <a:pt x="50" y="7"/>
                      <a:pt x="54" y="10"/>
                    </a:cubicBezTo>
                    <a:cubicBezTo>
                      <a:pt x="54" y="10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5" y="11"/>
                    </a:cubicBezTo>
                    <a:cubicBezTo>
                      <a:pt x="53" y="8"/>
                      <a:pt x="53" y="3"/>
                      <a:pt x="54" y="0"/>
                    </a:cubicBezTo>
                    <a:cubicBezTo>
                      <a:pt x="54" y="0"/>
                      <a:pt x="54" y="0"/>
                      <a:pt x="54" y="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19" name="Freeform 103">
                <a:extLst>
                  <a:ext uri="{FF2B5EF4-FFF2-40B4-BE49-F238E27FC236}">
                    <a16:creationId xmlns:a16="http://schemas.microsoft.com/office/drawing/2014/main" xmlns="" id="{890B4BC1-A959-4389-BF86-8B125932EF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1" y="1925"/>
                <a:ext cx="108" cy="70"/>
              </a:xfrm>
              <a:custGeom>
                <a:avLst/>
                <a:gdLst>
                  <a:gd name="T0" fmla="*/ 4 w 43"/>
                  <a:gd name="T1" fmla="*/ 1 h 26"/>
                  <a:gd name="T2" fmla="*/ 17 w 43"/>
                  <a:gd name="T3" fmla="*/ 16 h 26"/>
                  <a:gd name="T4" fmla="*/ 42 w 43"/>
                  <a:gd name="T5" fmla="*/ 17 h 26"/>
                  <a:gd name="T6" fmla="*/ 25 w 43"/>
                  <a:gd name="T7" fmla="*/ 7 h 26"/>
                  <a:gd name="T8" fmla="*/ 6 w 43"/>
                  <a:gd name="T9" fmla="*/ 1 h 26"/>
                  <a:gd name="T10" fmla="*/ 4 w 43"/>
                  <a:gd name="T11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26">
                    <a:moveTo>
                      <a:pt x="4" y="1"/>
                    </a:moveTo>
                    <a:cubicBezTo>
                      <a:pt x="0" y="12"/>
                      <a:pt x="10" y="14"/>
                      <a:pt x="17" y="16"/>
                    </a:cubicBezTo>
                    <a:cubicBezTo>
                      <a:pt x="25" y="18"/>
                      <a:pt x="41" y="26"/>
                      <a:pt x="42" y="17"/>
                    </a:cubicBezTo>
                    <a:cubicBezTo>
                      <a:pt x="43" y="7"/>
                      <a:pt x="37" y="10"/>
                      <a:pt x="25" y="7"/>
                    </a:cubicBezTo>
                    <a:cubicBezTo>
                      <a:pt x="14" y="4"/>
                      <a:pt x="12" y="0"/>
                      <a:pt x="6" y="1"/>
                    </a:cubicBezTo>
                    <a:lnTo>
                      <a:pt x="4" y="1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0" name="Freeform 104">
                <a:extLst>
                  <a:ext uri="{FF2B5EF4-FFF2-40B4-BE49-F238E27FC236}">
                    <a16:creationId xmlns:a16="http://schemas.microsoft.com/office/drawing/2014/main" xmlns="" id="{1D87D47A-7E39-48F3-8EFE-0DACE2AD2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63"/>
                <a:ext cx="113" cy="85"/>
              </a:xfrm>
              <a:custGeom>
                <a:avLst/>
                <a:gdLst>
                  <a:gd name="T0" fmla="*/ 3 w 45"/>
                  <a:gd name="T1" fmla="*/ 8 h 32"/>
                  <a:gd name="T2" fmla="*/ 18 w 45"/>
                  <a:gd name="T3" fmla="*/ 20 h 32"/>
                  <a:gd name="T4" fmla="*/ 42 w 45"/>
                  <a:gd name="T5" fmla="*/ 21 h 32"/>
                  <a:gd name="T6" fmla="*/ 25 w 45"/>
                  <a:gd name="T7" fmla="*/ 9 h 32"/>
                  <a:gd name="T8" fmla="*/ 3 w 45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8"/>
                    </a:moveTo>
                    <a:cubicBezTo>
                      <a:pt x="0" y="17"/>
                      <a:pt x="11" y="18"/>
                      <a:pt x="18" y="20"/>
                    </a:cubicBezTo>
                    <a:cubicBezTo>
                      <a:pt x="25" y="22"/>
                      <a:pt x="39" y="32"/>
                      <a:pt x="42" y="21"/>
                    </a:cubicBezTo>
                    <a:cubicBezTo>
                      <a:pt x="45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1" name="Freeform 105">
                <a:extLst>
                  <a:ext uri="{FF2B5EF4-FFF2-40B4-BE49-F238E27FC236}">
                    <a16:creationId xmlns:a16="http://schemas.microsoft.com/office/drawing/2014/main" xmlns="" id="{59E3686A-7227-47A3-816D-3AC97AE0A9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4" y="2011"/>
                <a:ext cx="115" cy="85"/>
              </a:xfrm>
              <a:custGeom>
                <a:avLst/>
                <a:gdLst>
                  <a:gd name="T0" fmla="*/ 3 w 46"/>
                  <a:gd name="T1" fmla="*/ 8 h 32"/>
                  <a:gd name="T2" fmla="*/ 18 w 46"/>
                  <a:gd name="T3" fmla="*/ 20 h 32"/>
                  <a:gd name="T4" fmla="*/ 43 w 46"/>
                  <a:gd name="T5" fmla="*/ 22 h 32"/>
                  <a:gd name="T6" fmla="*/ 25 w 46"/>
                  <a:gd name="T7" fmla="*/ 9 h 32"/>
                  <a:gd name="T8" fmla="*/ 3 w 46"/>
                  <a:gd name="T9" fmla="*/ 8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2">
                    <a:moveTo>
                      <a:pt x="3" y="8"/>
                    </a:moveTo>
                    <a:cubicBezTo>
                      <a:pt x="0" y="17"/>
                      <a:pt x="10" y="18"/>
                      <a:pt x="18" y="20"/>
                    </a:cubicBezTo>
                    <a:cubicBezTo>
                      <a:pt x="25" y="22"/>
                      <a:pt x="39" y="32"/>
                      <a:pt x="43" y="22"/>
                    </a:cubicBezTo>
                    <a:cubicBezTo>
                      <a:pt x="46" y="12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2" name="Freeform 106">
                <a:extLst>
                  <a:ext uri="{FF2B5EF4-FFF2-40B4-BE49-F238E27FC236}">
                    <a16:creationId xmlns:a16="http://schemas.microsoft.com/office/drawing/2014/main" xmlns="" id="{9194EF8E-A811-49C5-8BF4-D16BEF2FAF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1" y="2064"/>
                <a:ext cx="115" cy="83"/>
              </a:xfrm>
              <a:custGeom>
                <a:avLst/>
                <a:gdLst>
                  <a:gd name="T0" fmla="*/ 3 w 46"/>
                  <a:gd name="T1" fmla="*/ 8 h 31"/>
                  <a:gd name="T2" fmla="*/ 18 w 46"/>
                  <a:gd name="T3" fmla="*/ 19 h 31"/>
                  <a:gd name="T4" fmla="*/ 43 w 46"/>
                  <a:gd name="T5" fmla="*/ 21 h 31"/>
                  <a:gd name="T6" fmla="*/ 25 w 46"/>
                  <a:gd name="T7" fmla="*/ 9 h 31"/>
                  <a:gd name="T8" fmla="*/ 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3" y="8"/>
                    </a:moveTo>
                    <a:cubicBezTo>
                      <a:pt x="0" y="16"/>
                      <a:pt x="11" y="17"/>
                      <a:pt x="18" y="19"/>
                    </a:cubicBezTo>
                    <a:cubicBezTo>
                      <a:pt x="25" y="21"/>
                      <a:pt x="39" y="31"/>
                      <a:pt x="43" y="21"/>
                    </a:cubicBezTo>
                    <a:cubicBezTo>
                      <a:pt x="46" y="11"/>
                      <a:pt x="37" y="12"/>
                      <a:pt x="25" y="9"/>
                    </a:cubicBezTo>
                    <a:cubicBezTo>
                      <a:pt x="13" y="6"/>
                      <a:pt x="6" y="0"/>
                      <a:pt x="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3" name="Freeform 107">
                <a:extLst>
                  <a:ext uri="{FF2B5EF4-FFF2-40B4-BE49-F238E27FC236}">
                    <a16:creationId xmlns:a16="http://schemas.microsoft.com/office/drawing/2014/main" xmlns="" id="{10895BD6-C408-4E78-AA9D-095D4BB681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115"/>
                <a:ext cx="113" cy="85"/>
              </a:xfrm>
              <a:custGeom>
                <a:avLst/>
                <a:gdLst>
                  <a:gd name="T0" fmla="*/ 3 w 45"/>
                  <a:gd name="T1" fmla="*/ 9 h 32"/>
                  <a:gd name="T2" fmla="*/ 17 w 45"/>
                  <a:gd name="T3" fmla="*/ 20 h 32"/>
                  <a:gd name="T4" fmla="*/ 42 w 45"/>
                  <a:gd name="T5" fmla="*/ 22 h 32"/>
                  <a:gd name="T6" fmla="*/ 24 w 45"/>
                  <a:gd name="T7" fmla="*/ 7 h 32"/>
                  <a:gd name="T8" fmla="*/ 3 w 45"/>
                  <a:gd name="T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3" y="9"/>
                    </a:moveTo>
                    <a:cubicBezTo>
                      <a:pt x="0" y="17"/>
                      <a:pt x="10" y="18"/>
                      <a:pt x="17" y="20"/>
                    </a:cubicBezTo>
                    <a:cubicBezTo>
                      <a:pt x="24" y="22"/>
                      <a:pt x="39" y="32"/>
                      <a:pt x="42" y="22"/>
                    </a:cubicBezTo>
                    <a:cubicBezTo>
                      <a:pt x="45" y="12"/>
                      <a:pt x="36" y="10"/>
                      <a:pt x="24" y="7"/>
                    </a:cubicBezTo>
                    <a:cubicBezTo>
                      <a:pt x="12" y="4"/>
                      <a:pt x="6" y="0"/>
                      <a:pt x="3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4" name="Freeform 108">
                <a:extLst>
                  <a:ext uri="{FF2B5EF4-FFF2-40B4-BE49-F238E27FC236}">
                    <a16:creationId xmlns:a16="http://schemas.microsoft.com/office/drawing/2014/main" xmlns="" id="{9F3C2EC7-4102-46D1-A9F5-49B8191D2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60"/>
                <a:ext cx="110" cy="83"/>
              </a:xfrm>
              <a:custGeom>
                <a:avLst/>
                <a:gdLst>
                  <a:gd name="T0" fmla="*/ 41 w 44"/>
                  <a:gd name="T1" fmla="*/ 8 h 31"/>
                  <a:gd name="T2" fmla="*/ 27 w 44"/>
                  <a:gd name="T3" fmla="*/ 19 h 31"/>
                  <a:gd name="T4" fmla="*/ 2 w 44"/>
                  <a:gd name="T5" fmla="*/ 20 h 31"/>
                  <a:gd name="T6" fmla="*/ 19 w 44"/>
                  <a:gd name="T7" fmla="*/ 9 h 31"/>
                  <a:gd name="T8" fmla="*/ 41 w 44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1">
                    <a:moveTo>
                      <a:pt x="41" y="8"/>
                    </a:moveTo>
                    <a:cubicBezTo>
                      <a:pt x="44" y="16"/>
                      <a:pt x="34" y="17"/>
                      <a:pt x="27" y="19"/>
                    </a:cubicBezTo>
                    <a:cubicBezTo>
                      <a:pt x="19" y="21"/>
                      <a:pt x="5" y="31"/>
                      <a:pt x="2" y="20"/>
                    </a:cubicBezTo>
                    <a:cubicBezTo>
                      <a:pt x="0" y="11"/>
                      <a:pt x="7" y="12"/>
                      <a:pt x="19" y="9"/>
                    </a:cubicBezTo>
                    <a:cubicBezTo>
                      <a:pt x="31" y="6"/>
                      <a:pt x="38" y="0"/>
                      <a:pt x="41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5" name="Freeform 109">
                <a:extLst>
                  <a:ext uri="{FF2B5EF4-FFF2-40B4-BE49-F238E27FC236}">
                    <a16:creationId xmlns:a16="http://schemas.microsoft.com/office/drawing/2014/main" xmlns="" id="{FFC35651-694B-4BC2-8042-BEB291C0F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86" y="1909"/>
                <a:ext cx="98" cy="80"/>
              </a:xfrm>
              <a:custGeom>
                <a:avLst/>
                <a:gdLst>
                  <a:gd name="T0" fmla="*/ 36 w 39"/>
                  <a:gd name="T1" fmla="*/ 8 h 30"/>
                  <a:gd name="T2" fmla="*/ 25 w 39"/>
                  <a:gd name="T3" fmla="*/ 20 h 30"/>
                  <a:gd name="T4" fmla="*/ 2 w 39"/>
                  <a:gd name="T5" fmla="*/ 22 h 30"/>
                  <a:gd name="T6" fmla="*/ 17 w 39"/>
                  <a:gd name="T7" fmla="*/ 10 h 30"/>
                  <a:gd name="T8" fmla="*/ 36 w 39"/>
                  <a:gd name="T9" fmla="*/ 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6" y="8"/>
                    </a:moveTo>
                    <a:cubicBezTo>
                      <a:pt x="39" y="16"/>
                      <a:pt x="32" y="18"/>
                      <a:pt x="25" y="20"/>
                    </a:cubicBezTo>
                    <a:cubicBezTo>
                      <a:pt x="17" y="22"/>
                      <a:pt x="3" y="30"/>
                      <a:pt x="2" y="22"/>
                    </a:cubicBezTo>
                    <a:cubicBezTo>
                      <a:pt x="0" y="12"/>
                      <a:pt x="6" y="13"/>
                      <a:pt x="17" y="10"/>
                    </a:cubicBezTo>
                    <a:cubicBezTo>
                      <a:pt x="26" y="7"/>
                      <a:pt x="33" y="0"/>
                      <a:pt x="36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6" name="Freeform 110">
                <a:extLst>
                  <a:ext uri="{FF2B5EF4-FFF2-40B4-BE49-F238E27FC236}">
                    <a16:creationId xmlns:a16="http://schemas.microsoft.com/office/drawing/2014/main" xmlns="" id="{0E7510B8-6BCA-42E3-9393-1AE95DF342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1" y="2048"/>
                <a:ext cx="113" cy="85"/>
              </a:xfrm>
              <a:custGeom>
                <a:avLst/>
                <a:gdLst>
                  <a:gd name="T0" fmla="*/ 4 w 45"/>
                  <a:gd name="T1" fmla="*/ 23 h 32"/>
                  <a:gd name="T2" fmla="*/ 18 w 45"/>
                  <a:gd name="T3" fmla="*/ 12 h 32"/>
                  <a:gd name="T4" fmla="*/ 42 w 45"/>
                  <a:gd name="T5" fmla="*/ 11 h 32"/>
                  <a:gd name="T6" fmla="*/ 25 w 45"/>
                  <a:gd name="T7" fmla="*/ 23 h 32"/>
                  <a:gd name="T8" fmla="*/ 4 w 45"/>
                  <a:gd name="T9" fmla="*/ 2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32">
                    <a:moveTo>
                      <a:pt x="4" y="23"/>
                    </a:moveTo>
                    <a:cubicBezTo>
                      <a:pt x="0" y="15"/>
                      <a:pt x="11" y="14"/>
                      <a:pt x="18" y="12"/>
                    </a:cubicBezTo>
                    <a:cubicBezTo>
                      <a:pt x="25" y="10"/>
                      <a:pt x="40" y="0"/>
                      <a:pt x="42" y="11"/>
                    </a:cubicBezTo>
                    <a:cubicBezTo>
                      <a:pt x="45" y="20"/>
                      <a:pt x="37" y="20"/>
                      <a:pt x="25" y="23"/>
                    </a:cubicBezTo>
                    <a:cubicBezTo>
                      <a:pt x="14" y="26"/>
                      <a:pt x="7" y="32"/>
                      <a:pt x="4" y="2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7" name="Freeform 111">
                <a:extLst>
                  <a:ext uri="{FF2B5EF4-FFF2-40B4-BE49-F238E27FC236}">
                    <a16:creationId xmlns:a16="http://schemas.microsoft.com/office/drawing/2014/main" xmlns="" id="{D8EE277E-43BA-4F42-ACC5-8DEA1F94F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2104"/>
                <a:ext cx="98" cy="77"/>
              </a:xfrm>
              <a:custGeom>
                <a:avLst/>
                <a:gdLst>
                  <a:gd name="T0" fmla="*/ 3 w 39"/>
                  <a:gd name="T1" fmla="*/ 21 h 29"/>
                  <a:gd name="T2" fmla="*/ 14 w 39"/>
                  <a:gd name="T3" fmla="*/ 9 h 29"/>
                  <a:gd name="T4" fmla="*/ 37 w 39"/>
                  <a:gd name="T5" fmla="*/ 8 h 29"/>
                  <a:gd name="T6" fmla="*/ 21 w 39"/>
                  <a:gd name="T7" fmla="*/ 20 h 29"/>
                  <a:gd name="T8" fmla="*/ 3 w 39"/>
                  <a:gd name="T9" fmla="*/ 2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29">
                    <a:moveTo>
                      <a:pt x="3" y="21"/>
                    </a:moveTo>
                    <a:cubicBezTo>
                      <a:pt x="0" y="13"/>
                      <a:pt x="7" y="11"/>
                      <a:pt x="14" y="9"/>
                    </a:cubicBezTo>
                    <a:cubicBezTo>
                      <a:pt x="21" y="7"/>
                      <a:pt x="35" y="0"/>
                      <a:pt x="37" y="8"/>
                    </a:cubicBezTo>
                    <a:cubicBezTo>
                      <a:pt x="39" y="17"/>
                      <a:pt x="33" y="16"/>
                      <a:pt x="21" y="20"/>
                    </a:cubicBezTo>
                    <a:cubicBezTo>
                      <a:pt x="13" y="22"/>
                      <a:pt x="6" y="29"/>
                      <a:pt x="3" y="2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8" name="Freeform 112">
                <a:extLst>
                  <a:ext uri="{FF2B5EF4-FFF2-40B4-BE49-F238E27FC236}">
                    <a16:creationId xmlns:a16="http://schemas.microsoft.com/office/drawing/2014/main" xmlns="" id="{95799D10-7327-4923-9A93-9AAA2B9952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1" y="2152"/>
                <a:ext cx="98" cy="80"/>
              </a:xfrm>
              <a:custGeom>
                <a:avLst/>
                <a:gdLst>
                  <a:gd name="T0" fmla="*/ 3 w 39"/>
                  <a:gd name="T1" fmla="*/ 22 h 30"/>
                  <a:gd name="T2" fmla="*/ 15 w 39"/>
                  <a:gd name="T3" fmla="*/ 9 h 30"/>
                  <a:gd name="T4" fmla="*/ 37 w 39"/>
                  <a:gd name="T5" fmla="*/ 8 h 30"/>
                  <a:gd name="T6" fmla="*/ 22 w 39"/>
                  <a:gd name="T7" fmla="*/ 20 h 30"/>
                  <a:gd name="T8" fmla="*/ 3 w 39"/>
                  <a:gd name="T9" fmla="*/ 22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0">
                    <a:moveTo>
                      <a:pt x="3" y="22"/>
                    </a:moveTo>
                    <a:cubicBezTo>
                      <a:pt x="0" y="13"/>
                      <a:pt x="7" y="11"/>
                      <a:pt x="15" y="9"/>
                    </a:cubicBezTo>
                    <a:cubicBezTo>
                      <a:pt x="22" y="7"/>
                      <a:pt x="36" y="0"/>
                      <a:pt x="37" y="8"/>
                    </a:cubicBezTo>
                    <a:cubicBezTo>
                      <a:pt x="39" y="17"/>
                      <a:pt x="34" y="17"/>
                      <a:pt x="22" y="20"/>
                    </a:cubicBezTo>
                    <a:cubicBezTo>
                      <a:pt x="13" y="23"/>
                      <a:pt x="6" y="30"/>
                      <a:pt x="3" y="2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29" name="Freeform 113">
                <a:extLst>
                  <a:ext uri="{FF2B5EF4-FFF2-40B4-BE49-F238E27FC236}">
                    <a16:creationId xmlns:a16="http://schemas.microsoft.com/office/drawing/2014/main" xmlns="" id="{751CEA22-3FF6-4FCC-A76E-056144A03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8"/>
                <a:ext cx="115" cy="83"/>
              </a:xfrm>
              <a:custGeom>
                <a:avLst/>
                <a:gdLst>
                  <a:gd name="T0" fmla="*/ 43 w 46"/>
                  <a:gd name="T1" fmla="*/ 8 h 31"/>
                  <a:gd name="T2" fmla="*/ 28 w 46"/>
                  <a:gd name="T3" fmla="*/ 19 h 31"/>
                  <a:gd name="T4" fmla="*/ 3 w 46"/>
                  <a:gd name="T5" fmla="*/ 21 h 31"/>
                  <a:gd name="T6" fmla="*/ 21 w 46"/>
                  <a:gd name="T7" fmla="*/ 9 h 31"/>
                  <a:gd name="T8" fmla="*/ 43 w 46"/>
                  <a:gd name="T9" fmla="*/ 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31">
                    <a:moveTo>
                      <a:pt x="43" y="8"/>
                    </a:moveTo>
                    <a:cubicBezTo>
                      <a:pt x="46" y="16"/>
                      <a:pt x="35" y="17"/>
                      <a:pt x="28" y="19"/>
                    </a:cubicBezTo>
                    <a:cubicBezTo>
                      <a:pt x="21" y="21"/>
                      <a:pt x="6" y="31"/>
                      <a:pt x="3" y="21"/>
                    </a:cubicBezTo>
                    <a:cubicBezTo>
                      <a:pt x="0" y="11"/>
                      <a:pt x="9" y="12"/>
                      <a:pt x="21" y="9"/>
                    </a:cubicBezTo>
                    <a:cubicBezTo>
                      <a:pt x="33" y="6"/>
                      <a:pt x="40" y="0"/>
                      <a:pt x="43" y="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0" name="Freeform 114">
                <a:extLst>
                  <a:ext uri="{FF2B5EF4-FFF2-40B4-BE49-F238E27FC236}">
                    <a16:creationId xmlns:a16="http://schemas.microsoft.com/office/drawing/2014/main" xmlns="" id="{7B94EFC0-1954-42C6-8E25-2D27B05B2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387"/>
                <a:ext cx="135" cy="32"/>
              </a:xfrm>
              <a:custGeom>
                <a:avLst/>
                <a:gdLst>
                  <a:gd name="T0" fmla="*/ 52 w 54"/>
                  <a:gd name="T1" fmla="*/ 0 h 12"/>
                  <a:gd name="T2" fmla="*/ 26 w 54"/>
                  <a:gd name="T3" fmla="*/ 5 h 12"/>
                  <a:gd name="T4" fmla="*/ 26 w 54"/>
                  <a:gd name="T5" fmla="*/ 5 h 12"/>
                  <a:gd name="T6" fmla="*/ 1 w 54"/>
                  <a:gd name="T7" fmla="*/ 1 h 12"/>
                  <a:gd name="T8" fmla="*/ 0 w 54"/>
                  <a:gd name="T9" fmla="*/ 10 h 12"/>
                  <a:gd name="T10" fmla="*/ 26 w 54"/>
                  <a:gd name="T11" fmla="*/ 12 h 12"/>
                  <a:gd name="T12" fmla="*/ 26 w 54"/>
                  <a:gd name="T13" fmla="*/ 12 h 12"/>
                  <a:gd name="T14" fmla="*/ 53 w 54"/>
                  <a:gd name="T15" fmla="*/ 11 h 12"/>
                  <a:gd name="T16" fmla="*/ 54 w 54"/>
                  <a:gd name="T17" fmla="*/ 12 h 12"/>
                  <a:gd name="T18" fmla="*/ 54 w 54"/>
                  <a:gd name="T19" fmla="*/ 11 h 12"/>
                  <a:gd name="T20" fmla="*/ 52 w 54"/>
                  <a:gd name="T2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4" h="12">
                    <a:moveTo>
                      <a:pt x="52" y="0"/>
                    </a:moveTo>
                    <a:cubicBezTo>
                      <a:pt x="47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3" y="9"/>
                      <a:pt x="6" y="12"/>
                      <a:pt x="26" y="12"/>
                    </a:cubicBezTo>
                    <a:cubicBezTo>
                      <a:pt x="26" y="12"/>
                      <a:pt x="26" y="12"/>
                      <a:pt x="26" y="12"/>
                    </a:cubicBezTo>
                    <a:cubicBezTo>
                      <a:pt x="48" y="12"/>
                      <a:pt x="49" y="8"/>
                      <a:pt x="53" y="11"/>
                    </a:cubicBezTo>
                    <a:cubicBezTo>
                      <a:pt x="53" y="11"/>
                      <a:pt x="54" y="11"/>
                      <a:pt x="54" y="12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1" y="9"/>
                      <a:pt x="50" y="4"/>
                      <a:pt x="52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1" name="Freeform 115">
                <a:extLst>
                  <a:ext uri="{FF2B5EF4-FFF2-40B4-BE49-F238E27FC236}">
                    <a16:creationId xmlns:a16="http://schemas.microsoft.com/office/drawing/2014/main" xmlns="" id="{00E4E681-B48C-4408-A9D1-D9AED0EEB5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9" y="1309"/>
                <a:ext cx="137" cy="35"/>
              </a:xfrm>
              <a:custGeom>
                <a:avLst/>
                <a:gdLst>
                  <a:gd name="T0" fmla="*/ 53 w 55"/>
                  <a:gd name="T1" fmla="*/ 0 h 13"/>
                  <a:gd name="T2" fmla="*/ 27 w 55"/>
                  <a:gd name="T3" fmla="*/ 5 h 13"/>
                  <a:gd name="T4" fmla="*/ 27 w 55"/>
                  <a:gd name="T5" fmla="*/ 5 h 13"/>
                  <a:gd name="T6" fmla="*/ 2 w 55"/>
                  <a:gd name="T7" fmla="*/ 1 h 13"/>
                  <a:gd name="T8" fmla="*/ 0 w 55"/>
                  <a:gd name="T9" fmla="*/ 12 h 13"/>
                  <a:gd name="T10" fmla="*/ 27 w 55"/>
                  <a:gd name="T11" fmla="*/ 13 h 13"/>
                  <a:gd name="T12" fmla="*/ 27 w 55"/>
                  <a:gd name="T13" fmla="*/ 13 h 13"/>
                  <a:gd name="T14" fmla="*/ 54 w 55"/>
                  <a:gd name="T15" fmla="*/ 12 h 13"/>
                  <a:gd name="T16" fmla="*/ 55 w 55"/>
                  <a:gd name="T17" fmla="*/ 12 h 13"/>
                  <a:gd name="T18" fmla="*/ 55 w 55"/>
                  <a:gd name="T19" fmla="*/ 12 h 13"/>
                  <a:gd name="T20" fmla="*/ 53 w 55"/>
                  <a:gd name="T21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5" h="13">
                    <a:moveTo>
                      <a:pt x="53" y="0"/>
                    </a:moveTo>
                    <a:cubicBezTo>
                      <a:pt x="49" y="4"/>
                      <a:pt x="40" y="5"/>
                      <a:pt x="27" y="5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15" y="5"/>
                      <a:pt x="7" y="4"/>
                      <a:pt x="2" y="1"/>
                    </a:cubicBezTo>
                    <a:cubicBezTo>
                      <a:pt x="4" y="5"/>
                      <a:pt x="2" y="10"/>
                      <a:pt x="0" y="12"/>
                    </a:cubicBezTo>
                    <a:cubicBezTo>
                      <a:pt x="4" y="9"/>
                      <a:pt x="5" y="13"/>
                      <a:pt x="27" y="13"/>
                    </a:cubicBezTo>
                    <a:cubicBezTo>
                      <a:pt x="27" y="13"/>
                      <a:pt x="27" y="13"/>
                      <a:pt x="27" y="13"/>
                    </a:cubicBezTo>
                    <a:cubicBezTo>
                      <a:pt x="49" y="13"/>
                      <a:pt x="50" y="9"/>
                      <a:pt x="54" y="12"/>
                    </a:cubicBezTo>
                    <a:cubicBezTo>
                      <a:pt x="54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2" y="10"/>
                      <a:pt x="51" y="4"/>
                      <a:pt x="53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2" name="Freeform 116">
                <a:extLst>
                  <a:ext uri="{FF2B5EF4-FFF2-40B4-BE49-F238E27FC236}">
                    <a16:creationId xmlns:a16="http://schemas.microsoft.com/office/drawing/2014/main" xmlns="" id="{5B33E3A8-97B2-49F2-B57F-927B6F497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629"/>
                <a:ext cx="133" cy="32"/>
              </a:xfrm>
              <a:custGeom>
                <a:avLst/>
                <a:gdLst>
                  <a:gd name="T0" fmla="*/ 26 w 53"/>
                  <a:gd name="T1" fmla="*/ 12 h 12"/>
                  <a:gd name="T2" fmla="*/ 26 w 53"/>
                  <a:gd name="T3" fmla="*/ 12 h 12"/>
                  <a:gd name="T4" fmla="*/ 53 w 53"/>
                  <a:gd name="T5" fmla="*/ 11 h 12"/>
                  <a:gd name="T6" fmla="*/ 52 w 53"/>
                  <a:gd name="T7" fmla="*/ 0 h 12"/>
                  <a:gd name="T8" fmla="*/ 26 w 53"/>
                  <a:gd name="T9" fmla="*/ 5 h 12"/>
                  <a:gd name="T10" fmla="*/ 26 w 53"/>
                  <a:gd name="T11" fmla="*/ 5 h 12"/>
                  <a:gd name="T12" fmla="*/ 1 w 53"/>
                  <a:gd name="T13" fmla="*/ 1 h 12"/>
                  <a:gd name="T14" fmla="*/ 0 w 53"/>
                  <a:gd name="T15" fmla="*/ 10 h 12"/>
                  <a:gd name="T16" fmla="*/ 26 w 53"/>
                  <a:gd name="T1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" h="12">
                    <a:moveTo>
                      <a:pt x="26" y="12"/>
                    </a:moveTo>
                    <a:cubicBezTo>
                      <a:pt x="26" y="12"/>
                      <a:pt x="26" y="12"/>
                      <a:pt x="26" y="12"/>
                    </a:cubicBezTo>
                    <a:cubicBezTo>
                      <a:pt x="47" y="12"/>
                      <a:pt x="49" y="8"/>
                      <a:pt x="53" y="11"/>
                    </a:cubicBezTo>
                    <a:cubicBezTo>
                      <a:pt x="51" y="8"/>
                      <a:pt x="50" y="3"/>
                      <a:pt x="52" y="0"/>
                    </a:cubicBezTo>
                    <a:cubicBezTo>
                      <a:pt x="48" y="4"/>
                      <a:pt x="39" y="5"/>
                      <a:pt x="26" y="5"/>
                    </a:cubicBezTo>
                    <a:cubicBezTo>
                      <a:pt x="26" y="5"/>
                      <a:pt x="26" y="5"/>
                      <a:pt x="26" y="5"/>
                    </a:cubicBezTo>
                    <a:cubicBezTo>
                      <a:pt x="14" y="5"/>
                      <a:pt x="6" y="4"/>
                      <a:pt x="1" y="1"/>
                    </a:cubicBezTo>
                    <a:cubicBezTo>
                      <a:pt x="2" y="4"/>
                      <a:pt x="2" y="8"/>
                      <a:pt x="0" y="10"/>
                    </a:cubicBezTo>
                    <a:cubicBezTo>
                      <a:pt x="4" y="9"/>
                      <a:pt x="7" y="12"/>
                      <a:pt x="26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3" name="Freeform 117">
                <a:extLst>
                  <a:ext uri="{FF2B5EF4-FFF2-40B4-BE49-F238E27FC236}">
                    <a16:creationId xmlns:a16="http://schemas.microsoft.com/office/drawing/2014/main" xmlns="" id="{EB0DD43D-CFE1-40DD-B5E5-C37891285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541"/>
                <a:ext cx="132" cy="38"/>
              </a:xfrm>
              <a:custGeom>
                <a:avLst/>
                <a:gdLst>
                  <a:gd name="T0" fmla="*/ 25 w 53"/>
                  <a:gd name="T1" fmla="*/ 7 h 14"/>
                  <a:gd name="T2" fmla="*/ 25 w 53"/>
                  <a:gd name="T3" fmla="*/ 7 h 14"/>
                  <a:gd name="T4" fmla="*/ 0 w 53"/>
                  <a:gd name="T5" fmla="*/ 3 h 14"/>
                  <a:gd name="T6" fmla="*/ 0 w 53"/>
                  <a:gd name="T7" fmla="*/ 12 h 14"/>
                  <a:gd name="T8" fmla="*/ 25 w 53"/>
                  <a:gd name="T9" fmla="*/ 14 h 14"/>
                  <a:gd name="T10" fmla="*/ 25 w 53"/>
                  <a:gd name="T11" fmla="*/ 14 h 14"/>
                  <a:gd name="T12" fmla="*/ 51 w 53"/>
                  <a:gd name="T13" fmla="*/ 12 h 14"/>
                  <a:gd name="T14" fmla="*/ 53 w 53"/>
                  <a:gd name="T15" fmla="*/ 0 h 14"/>
                  <a:gd name="T16" fmla="*/ 53 w 53"/>
                  <a:gd name="T17" fmla="*/ 0 h 14"/>
                  <a:gd name="T18" fmla="*/ 52 w 53"/>
                  <a:gd name="T19" fmla="*/ 2 h 14"/>
                  <a:gd name="T20" fmla="*/ 25 w 53"/>
                  <a:gd name="T21" fmla="*/ 7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3" h="14">
                    <a:moveTo>
                      <a:pt x="25" y="7"/>
                    </a:moveTo>
                    <a:cubicBezTo>
                      <a:pt x="25" y="7"/>
                      <a:pt x="25" y="7"/>
                      <a:pt x="25" y="7"/>
                    </a:cubicBezTo>
                    <a:cubicBezTo>
                      <a:pt x="13" y="7"/>
                      <a:pt x="5" y="6"/>
                      <a:pt x="0" y="3"/>
                    </a:cubicBezTo>
                    <a:cubicBezTo>
                      <a:pt x="1" y="6"/>
                      <a:pt x="1" y="10"/>
                      <a:pt x="0" y="12"/>
                    </a:cubicBezTo>
                    <a:cubicBezTo>
                      <a:pt x="3" y="11"/>
                      <a:pt x="6" y="14"/>
                      <a:pt x="25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46" y="14"/>
                      <a:pt x="48" y="10"/>
                      <a:pt x="51" y="12"/>
                    </a:cubicBezTo>
                    <a:cubicBezTo>
                      <a:pt x="49" y="9"/>
                      <a:pt x="49" y="4"/>
                      <a:pt x="53" y="0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52" y="1"/>
                      <a:pt x="52" y="1"/>
                      <a:pt x="52" y="2"/>
                    </a:cubicBezTo>
                    <a:cubicBezTo>
                      <a:pt x="47" y="6"/>
                      <a:pt x="38" y="7"/>
                      <a:pt x="25" y="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4" name="Freeform 118">
                <a:extLst>
                  <a:ext uri="{FF2B5EF4-FFF2-40B4-BE49-F238E27FC236}">
                    <a16:creationId xmlns:a16="http://schemas.microsoft.com/office/drawing/2014/main" xmlns="" id="{107D1D83-BD13-42C0-B167-7166AA81B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464"/>
                <a:ext cx="135" cy="40"/>
              </a:xfrm>
              <a:custGeom>
                <a:avLst/>
                <a:gdLst>
                  <a:gd name="T0" fmla="*/ 54 w 54"/>
                  <a:gd name="T1" fmla="*/ 0 h 15"/>
                  <a:gd name="T2" fmla="*/ 53 w 54"/>
                  <a:gd name="T3" fmla="*/ 2 h 15"/>
                  <a:gd name="T4" fmla="*/ 26 w 54"/>
                  <a:gd name="T5" fmla="*/ 7 h 15"/>
                  <a:gd name="T6" fmla="*/ 26 w 54"/>
                  <a:gd name="T7" fmla="*/ 7 h 15"/>
                  <a:gd name="T8" fmla="*/ 1 w 54"/>
                  <a:gd name="T9" fmla="*/ 3 h 15"/>
                  <a:gd name="T10" fmla="*/ 0 w 54"/>
                  <a:gd name="T11" fmla="*/ 13 h 15"/>
                  <a:gd name="T12" fmla="*/ 26 w 54"/>
                  <a:gd name="T13" fmla="*/ 15 h 15"/>
                  <a:gd name="T14" fmla="*/ 26 w 54"/>
                  <a:gd name="T15" fmla="*/ 15 h 15"/>
                  <a:gd name="T16" fmla="*/ 53 w 54"/>
                  <a:gd name="T17" fmla="*/ 14 h 15"/>
                  <a:gd name="T18" fmla="*/ 54 w 54"/>
                  <a:gd name="T19" fmla="*/ 14 h 15"/>
                  <a:gd name="T20" fmla="*/ 54 w 54"/>
                  <a:gd name="T21" fmla="*/ 14 h 15"/>
                  <a:gd name="T22" fmla="*/ 54 w 54"/>
                  <a:gd name="T23" fmla="*/ 1 h 15"/>
                  <a:gd name="T24" fmla="*/ 54 w 54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" h="15">
                    <a:moveTo>
                      <a:pt x="54" y="0"/>
                    </a:moveTo>
                    <a:cubicBezTo>
                      <a:pt x="53" y="1"/>
                      <a:pt x="53" y="1"/>
                      <a:pt x="53" y="2"/>
                    </a:cubicBezTo>
                    <a:cubicBezTo>
                      <a:pt x="48" y="6"/>
                      <a:pt x="39" y="7"/>
                      <a:pt x="26" y="7"/>
                    </a:cubicBezTo>
                    <a:cubicBezTo>
                      <a:pt x="26" y="7"/>
                      <a:pt x="26" y="7"/>
                      <a:pt x="26" y="7"/>
                    </a:cubicBezTo>
                    <a:cubicBezTo>
                      <a:pt x="14" y="7"/>
                      <a:pt x="6" y="6"/>
                      <a:pt x="1" y="3"/>
                    </a:cubicBezTo>
                    <a:cubicBezTo>
                      <a:pt x="3" y="6"/>
                      <a:pt x="2" y="11"/>
                      <a:pt x="0" y="13"/>
                    </a:cubicBezTo>
                    <a:cubicBezTo>
                      <a:pt x="3" y="12"/>
                      <a:pt x="6" y="15"/>
                      <a:pt x="26" y="15"/>
                    </a:cubicBezTo>
                    <a:cubicBezTo>
                      <a:pt x="26" y="15"/>
                      <a:pt x="26" y="15"/>
                      <a:pt x="26" y="15"/>
                    </a:cubicBezTo>
                    <a:cubicBezTo>
                      <a:pt x="48" y="15"/>
                      <a:pt x="49" y="11"/>
                      <a:pt x="53" y="14"/>
                    </a:cubicBezTo>
                    <a:cubicBezTo>
                      <a:pt x="53" y="14"/>
                      <a:pt x="54" y="14"/>
                      <a:pt x="54" y="14"/>
                    </a:cubicBezTo>
                    <a:cubicBezTo>
                      <a:pt x="54" y="14"/>
                      <a:pt x="54" y="14"/>
                      <a:pt x="54" y="14"/>
                    </a:cubicBezTo>
                    <a:cubicBezTo>
                      <a:pt x="51" y="12"/>
                      <a:pt x="49" y="5"/>
                      <a:pt x="54" y="1"/>
                    </a:cubicBezTo>
                    <a:lnTo>
                      <a:pt x="54" y="0"/>
                    </a:ln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5" name="Freeform 119">
                <a:extLst>
                  <a:ext uri="{FF2B5EF4-FFF2-40B4-BE49-F238E27FC236}">
                    <a16:creationId xmlns:a16="http://schemas.microsoft.com/office/drawing/2014/main" xmlns="" id="{D8FB9C11-0EAF-44A0-8E0E-052E253BE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947"/>
                <a:ext cx="90" cy="50"/>
              </a:xfrm>
              <a:custGeom>
                <a:avLst/>
                <a:gdLst>
                  <a:gd name="T0" fmla="*/ 36 w 36"/>
                  <a:gd name="T1" fmla="*/ 9 h 19"/>
                  <a:gd name="T2" fmla="*/ 32 w 36"/>
                  <a:gd name="T3" fmla="*/ 0 h 19"/>
                  <a:gd name="T4" fmla="*/ 32 w 36"/>
                  <a:gd name="T5" fmla="*/ 0 h 19"/>
                  <a:gd name="T6" fmla="*/ 21 w 36"/>
                  <a:gd name="T7" fmla="*/ 6 h 19"/>
                  <a:gd name="T8" fmla="*/ 0 w 36"/>
                  <a:gd name="T9" fmla="*/ 11 h 19"/>
                  <a:gd name="T10" fmla="*/ 3 w 36"/>
                  <a:gd name="T11" fmla="*/ 19 h 19"/>
                  <a:gd name="T12" fmla="*/ 19 w 36"/>
                  <a:gd name="T13" fmla="*/ 14 h 19"/>
                  <a:gd name="T14" fmla="*/ 36 w 36"/>
                  <a:gd name="T15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6" y="9"/>
                    </a:moveTo>
                    <a:cubicBezTo>
                      <a:pt x="33" y="5"/>
                      <a:pt x="32" y="0"/>
                      <a:pt x="32" y="0"/>
                    </a:cubicBezTo>
                    <a:cubicBezTo>
                      <a:pt x="32" y="0"/>
                      <a:pt x="32" y="0"/>
                      <a:pt x="32" y="0"/>
                    </a:cubicBezTo>
                    <a:cubicBezTo>
                      <a:pt x="30" y="4"/>
                      <a:pt x="26" y="5"/>
                      <a:pt x="21" y="6"/>
                    </a:cubicBezTo>
                    <a:cubicBezTo>
                      <a:pt x="15" y="8"/>
                      <a:pt x="5" y="13"/>
                      <a:pt x="0" y="11"/>
                    </a:cubicBezTo>
                    <a:cubicBezTo>
                      <a:pt x="2" y="14"/>
                      <a:pt x="3" y="18"/>
                      <a:pt x="3" y="19"/>
                    </a:cubicBezTo>
                    <a:cubicBezTo>
                      <a:pt x="5" y="16"/>
                      <a:pt x="11" y="16"/>
                      <a:pt x="19" y="14"/>
                    </a:cubicBezTo>
                    <a:cubicBezTo>
                      <a:pt x="26" y="12"/>
                      <a:pt x="32" y="9"/>
                      <a:pt x="36" y="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6" name="Freeform 120">
                <a:extLst>
                  <a:ext uri="{FF2B5EF4-FFF2-40B4-BE49-F238E27FC236}">
                    <a16:creationId xmlns:a16="http://schemas.microsoft.com/office/drawing/2014/main" xmlns="" id="{48C1C843-C162-41EB-91C6-A7BA7AFEAF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997"/>
                <a:ext cx="95" cy="51"/>
              </a:xfrm>
              <a:custGeom>
                <a:avLst/>
                <a:gdLst>
                  <a:gd name="T0" fmla="*/ 0 w 38"/>
                  <a:gd name="T1" fmla="*/ 10 h 19"/>
                  <a:gd name="T2" fmla="*/ 20 w 38"/>
                  <a:gd name="T3" fmla="*/ 14 h 19"/>
                  <a:gd name="T4" fmla="*/ 36 w 38"/>
                  <a:gd name="T5" fmla="*/ 19 h 19"/>
                  <a:gd name="T6" fmla="*/ 38 w 38"/>
                  <a:gd name="T7" fmla="*/ 13 h 19"/>
                  <a:gd name="T8" fmla="*/ 38 w 38"/>
                  <a:gd name="T9" fmla="*/ 12 h 19"/>
                  <a:gd name="T10" fmla="*/ 18 w 38"/>
                  <a:gd name="T11" fmla="*/ 7 h 19"/>
                  <a:gd name="T12" fmla="*/ 3 w 38"/>
                  <a:gd name="T13" fmla="*/ 0 h 19"/>
                  <a:gd name="T14" fmla="*/ 3 w 38"/>
                  <a:gd name="T15" fmla="*/ 0 h 19"/>
                  <a:gd name="T16" fmla="*/ 0 w 38"/>
                  <a:gd name="T17" fmla="*/ 1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" h="19">
                    <a:moveTo>
                      <a:pt x="0" y="10"/>
                    </a:moveTo>
                    <a:cubicBezTo>
                      <a:pt x="4" y="7"/>
                      <a:pt x="11" y="12"/>
                      <a:pt x="20" y="14"/>
                    </a:cubicBezTo>
                    <a:cubicBezTo>
                      <a:pt x="27" y="16"/>
                      <a:pt x="33" y="17"/>
                      <a:pt x="36" y="19"/>
                    </a:cubicBezTo>
                    <a:cubicBezTo>
                      <a:pt x="35" y="15"/>
                      <a:pt x="38" y="13"/>
                      <a:pt x="38" y="13"/>
                    </a:cubicBezTo>
                    <a:cubicBezTo>
                      <a:pt x="38" y="12"/>
                      <a:pt x="38" y="12"/>
                      <a:pt x="38" y="12"/>
                    </a:cubicBezTo>
                    <a:cubicBezTo>
                      <a:pt x="33" y="14"/>
                      <a:pt x="23" y="8"/>
                      <a:pt x="18" y="7"/>
                    </a:cubicBezTo>
                    <a:cubicBezTo>
                      <a:pt x="12" y="5"/>
                      <a:pt x="4" y="4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3" y="5"/>
                      <a:pt x="3" y="8"/>
                      <a:pt x="0" y="1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7" name="Freeform 121">
                <a:extLst>
                  <a:ext uri="{FF2B5EF4-FFF2-40B4-BE49-F238E27FC236}">
                    <a16:creationId xmlns:a16="http://schemas.microsoft.com/office/drawing/2014/main" xmlns="" id="{D2522B83-3341-4C57-8B75-888D9DD4C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4" y="1957"/>
                <a:ext cx="87" cy="43"/>
              </a:xfrm>
              <a:custGeom>
                <a:avLst/>
                <a:gdLst>
                  <a:gd name="T0" fmla="*/ 12 w 35"/>
                  <a:gd name="T1" fmla="*/ 4 h 16"/>
                  <a:gd name="T2" fmla="*/ 1 w 35"/>
                  <a:gd name="T3" fmla="*/ 0 h 16"/>
                  <a:gd name="T4" fmla="*/ 0 w 35"/>
                  <a:gd name="T5" fmla="*/ 6 h 16"/>
                  <a:gd name="T6" fmla="*/ 18 w 35"/>
                  <a:gd name="T7" fmla="*/ 11 h 16"/>
                  <a:gd name="T8" fmla="*/ 34 w 35"/>
                  <a:gd name="T9" fmla="*/ 16 h 16"/>
                  <a:gd name="T10" fmla="*/ 35 w 35"/>
                  <a:gd name="T11" fmla="*/ 10 h 16"/>
                  <a:gd name="T12" fmla="*/ 35 w 35"/>
                  <a:gd name="T13" fmla="*/ 9 h 16"/>
                  <a:gd name="T14" fmla="*/ 12 w 35"/>
                  <a:gd name="T15" fmla="*/ 4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6">
                    <a:moveTo>
                      <a:pt x="12" y="4"/>
                    </a:moveTo>
                    <a:cubicBezTo>
                      <a:pt x="9" y="3"/>
                      <a:pt x="4" y="2"/>
                      <a:pt x="1" y="0"/>
                    </a:cubicBezTo>
                    <a:cubicBezTo>
                      <a:pt x="2" y="3"/>
                      <a:pt x="2" y="5"/>
                      <a:pt x="0" y="6"/>
                    </a:cubicBezTo>
                    <a:cubicBezTo>
                      <a:pt x="4" y="5"/>
                      <a:pt x="10" y="9"/>
                      <a:pt x="18" y="11"/>
                    </a:cubicBezTo>
                    <a:cubicBezTo>
                      <a:pt x="26" y="13"/>
                      <a:pt x="32" y="14"/>
                      <a:pt x="34" y="16"/>
                    </a:cubicBezTo>
                    <a:cubicBezTo>
                      <a:pt x="34" y="12"/>
                      <a:pt x="35" y="10"/>
                      <a:pt x="35" y="10"/>
                    </a:cubicBezTo>
                    <a:cubicBezTo>
                      <a:pt x="35" y="9"/>
                      <a:pt x="35" y="9"/>
                      <a:pt x="35" y="9"/>
                    </a:cubicBezTo>
                    <a:cubicBezTo>
                      <a:pt x="30" y="11"/>
                      <a:pt x="18" y="5"/>
                      <a:pt x="12" y="4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8" name="Freeform 122">
                <a:extLst>
                  <a:ext uri="{FF2B5EF4-FFF2-40B4-BE49-F238E27FC236}">
                    <a16:creationId xmlns:a16="http://schemas.microsoft.com/office/drawing/2014/main" xmlns="" id="{C5BAAC3A-08A7-4617-B668-974382C64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2000"/>
                <a:ext cx="98" cy="45"/>
              </a:xfrm>
              <a:custGeom>
                <a:avLst/>
                <a:gdLst>
                  <a:gd name="T0" fmla="*/ 21 w 39"/>
                  <a:gd name="T1" fmla="*/ 12 h 17"/>
                  <a:gd name="T2" fmla="*/ 39 w 39"/>
                  <a:gd name="T3" fmla="*/ 7 h 17"/>
                  <a:gd name="T4" fmla="*/ 36 w 39"/>
                  <a:gd name="T5" fmla="*/ 0 h 17"/>
                  <a:gd name="T6" fmla="*/ 23 w 39"/>
                  <a:gd name="T7" fmla="*/ 4 h 17"/>
                  <a:gd name="T8" fmla="*/ 0 w 39"/>
                  <a:gd name="T9" fmla="*/ 8 h 17"/>
                  <a:gd name="T10" fmla="*/ 0 w 39"/>
                  <a:gd name="T11" fmla="*/ 9 h 17"/>
                  <a:gd name="T12" fmla="*/ 4 w 39"/>
                  <a:gd name="T13" fmla="*/ 17 h 17"/>
                  <a:gd name="T14" fmla="*/ 21 w 39"/>
                  <a:gd name="T15" fmla="*/ 1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17">
                    <a:moveTo>
                      <a:pt x="21" y="12"/>
                    </a:moveTo>
                    <a:cubicBezTo>
                      <a:pt x="29" y="9"/>
                      <a:pt x="35" y="6"/>
                      <a:pt x="39" y="7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3" y="2"/>
                      <a:pt x="27" y="3"/>
                      <a:pt x="23" y="4"/>
                    </a:cubicBezTo>
                    <a:cubicBezTo>
                      <a:pt x="16" y="6"/>
                      <a:pt x="4" y="14"/>
                      <a:pt x="0" y="8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2"/>
                      <a:pt x="3" y="15"/>
                      <a:pt x="4" y="17"/>
                    </a:cubicBezTo>
                    <a:cubicBezTo>
                      <a:pt x="6" y="14"/>
                      <a:pt x="13" y="14"/>
                      <a:pt x="21" y="12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39" name="Freeform 123">
                <a:extLst>
                  <a:ext uri="{FF2B5EF4-FFF2-40B4-BE49-F238E27FC236}">
                    <a16:creationId xmlns:a16="http://schemas.microsoft.com/office/drawing/2014/main" xmlns="" id="{0FA1A8D7-E024-4472-A7B7-2745184852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2024"/>
                <a:ext cx="1" cy="3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0" name="Freeform 124">
                <a:extLst>
                  <a:ext uri="{FF2B5EF4-FFF2-40B4-BE49-F238E27FC236}">
                    <a16:creationId xmlns:a16="http://schemas.microsoft.com/office/drawing/2014/main" xmlns="" id="{25EB7AE9-CEB2-438D-AC9B-D079A44472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6" y="1891"/>
                <a:ext cx="180" cy="66"/>
              </a:xfrm>
              <a:custGeom>
                <a:avLst/>
                <a:gdLst>
                  <a:gd name="T0" fmla="*/ 57 w 72"/>
                  <a:gd name="T1" fmla="*/ 17 h 25"/>
                  <a:gd name="T2" fmla="*/ 72 w 72"/>
                  <a:gd name="T3" fmla="*/ 11 h 25"/>
                  <a:gd name="T4" fmla="*/ 65 w 72"/>
                  <a:gd name="T5" fmla="*/ 0 h 25"/>
                  <a:gd name="T6" fmla="*/ 63 w 72"/>
                  <a:gd name="T7" fmla="*/ 4 h 25"/>
                  <a:gd name="T8" fmla="*/ 36 w 72"/>
                  <a:gd name="T9" fmla="*/ 16 h 25"/>
                  <a:gd name="T10" fmla="*/ 36 w 72"/>
                  <a:gd name="T11" fmla="*/ 16 h 25"/>
                  <a:gd name="T12" fmla="*/ 9 w 72"/>
                  <a:gd name="T13" fmla="*/ 4 h 25"/>
                  <a:gd name="T14" fmla="*/ 6 w 72"/>
                  <a:gd name="T15" fmla="*/ 0 h 25"/>
                  <a:gd name="T16" fmla="*/ 0 w 72"/>
                  <a:gd name="T17" fmla="*/ 14 h 25"/>
                  <a:gd name="T18" fmla="*/ 19 w 72"/>
                  <a:gd name="T19" fmla="*/ 20 h 25"/>
                  <a:gd name="T20" fmla="*/ 36 w 72"/>
                  <a:gd name="T21" fmla="*/ 25 h 25"/>
                  <a:gd name="T22" fmla="*/ 42 w 72"/>
                  <a:gd name="T23" fmla="*/ 22 h 25"/>
                  <a:gd name="T24" fmla="*/ 57 w 72"/>
                  <a:gd name="T25" fmla="*/ 17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2" h="25">
                    <a:moveTo>
                      <a:pt x="57" y="17"/>
                    </a:moveTo>
                    <a:cubicBezTo>
                      <a:pt x="63" y="15"/>
                      <a:pt x="68" y="11"/>
                      <a:pt x="72" y="11"/>
                    </a:cubicBezTo>
                    <a:cubicBezTo>
                      <a:pt x="69" y="9"/>
                      <a:pt x="66" y="4"/>
                      <a:pt x="65" y="0"/>
                    </a:cubicBezTo>
                    <a:cubicBezTo>
                      <a:pt x="65" y="1"/>
                      <a:pt x="64" y="3"/>
                      <a:pt x="63" y="4"/>
                    </a:cubicBezTo>
                    <a:cubicBezTo>
                      <a:pt x="58" y="8"/>
                      <a:pt x="49" y="16"/>
                      <a:pt x="36" y="16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23" y="16"/>
                      <a:pt x="14" y="8"/>
                      <a:pt x="9" y="4"/>
                    </a:cubicBezTo>
                    <a:cubicBezTo>
                      <a:pt x="8" y="3"/>
                      <a:pt x="7" y="1"/>
                      <a:pt x="6" y="0"/>
                    </a:cubicBezTo>
                    <a:cubicBezTo>
                      <a:pt x="5" y="10"/>
                      <a:pt x="0" y="14"/>
                      <a:pt x="0" y="14"/>
                    </a:cubicBezTo>
                    <a:cubicBezTo>
                      <a:pt x="6" y="13"/>
                      <a:pt x="8" y="17"/>
                      <a:pt x="19" y="20"/>
                    </a:cubicBezTo>
                    <a:cubicBezTo>
                      <a:pt x="29" y="22"/>
                      <a:pt x="34" y="21"/>
                      <a:pt x="36" y="25"/>
                    </a:cubicBezTo>
                    <a:cubicBezTo>
                      <a:pt x="37" y="20"/>
                      <a:pt x="40" y="21"/>
                      <a:pt x="42" y="22"/>
                    </a:cubicBezTo>
                    <a:cubicBezTo>
                      <a:pt x="44" y="19"/>
                      <a:pt x="49" y="19"/>
                      <a:pt x="57" y="1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1" name="Freeform 125">
                <a:extLst>
                  <a:ext uri="{FF2B5EF4-FFF2-40B4-BE49-F238E27FC236}">
                    <a16:creationId xmlns:a16="http://schemas.microsoft.com/office/drawing/2014/main" xmlns="" id="{758C62C8-186E-42A9-B20C-2BC242E40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6" y="2141"/>
                <a:ext cx="80" cy="54"/>
              </a:xfrm>
              <a:custGeom>
                <a:avLst/>
                <a:gdLst>
                  <a:gd name="T0" fmla="*/ 1 w 32"/>
                  <a:gd name="T1" fmla="*/ 20 h 20"/>
                  <a:gd name="T2" fmla="*/ 13 w 32"/>
                  <a:gd name="T3" fmla="*/ 13 h 20"/>
                  <a:gd name="T4" fmla="*/ 32 w 32"/>
                  <a:gd name="T5" fmla="*/ 9 h 20"/>
                  <a:gd name="T6" fmla="*/ 28 w 32"/>
                  <a:gd name="T7" fmla="*/ 0 h 20"/>
                  <a:gd name="T8" fmla="*/ 13 w 32"/>
                  <a:gd name="T9" fmla="*/ 6 h 20"/>
                  <a:gd name="T10" fmla="*/ 0 w 32"/>
                  <a:gd name="T11" fmla="*/ 11 h 20"/>
                  <a:gd name="T12" fmla="*/ 1 w 32"/>
                  <a:gd name="T13" fmla="*/ 20 h 20"/>
                  <a:gd name="T14" fmla="*/ 1 w 32"/>
                  <a:gd name="T15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20">
                    <a:moveTo>
                      <a:pt x="1" y="20"/>
                    </a:moveTo>
                    <a:cubicBezTo>
                      <a:pt x="2" y="16"/>
                      <a:pt x="7" y="15"/>
                      <a:pt x="13" y="13"/>
                    </a:cubicBezTo>
                    <a:cubicBezTo>
                      <a:pt x="18" y="12"/>
                      <a:pt x="27" y="8"/>
                      <a:pt x="32" y="9"/>
                    </a:cubicBezTo>
                    <a:cubicBezTo>
                      <a:pt x="31" y="7"/>
                      <a:pt x="29" y="3"/>
                      <a:pt x="28" y="0"/>
                    </a:cubicBezTo>
                    <a:cubicBezTo>
                      <a:pt x="26" y="3"/>
                      <a:pt x="21" y="3"/>
                      <a:pt x="13" y="6"/>
                    </a:cubicBezTo>
                    <a:cubicBezTo>
                      <a:pt x="8" y="7"/>
                      <a:pt x="4" y="10"/>
                      <a:pt x="0" y="11"/>
                    </a:cubicBezTo>
                    <a:cubicBezTo>
                      <a:pt x="1" y="12"/>
                      <a:pt x="2" y="16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2" name="Freeform 126">
                <a:extLst>
                  <a:ext uri="{FF2B5EF4-FFF2-40B4-BE49-F238E27FC236}">
                    <a16:creationId xmlns:a16="http://schemas.microsoft.com/office/drawing/2014/main" xmlns="" id="{C63CE5B6-089F-406C-ABF0-406B4EB062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4" y="2093"/>
                <a:ext cx="87" cy="48"/>
              </a:xfrm>
              <a:custGeom>
                <a:avLst/>
                <a:gdLst>
                  <a:gd name="T0" fmla="*/ 4 w 35"/>
                  <a:gd name="T1" fmla="*/ 18 h 18"/>
                  <a:gd name="T2" fmla="*/ 15 w 35"/>
                  <a:gd name="T3" fmla="*/ 13 h 18"/>
                  <a:gd name="T4" fmla="*/ 35 w 35"/>
                  <a:gd name="T5" fmla="*/ 8 h 18"/>
                  <a:gd name="T6" fmla="*/ 33 w 35"/>
                  <a:gd name="T7" fmla="*/ 0 h 18"/>
                  <a:gd name="T8" fmla="*/ 16 w 35"/>
                  <a:gd name="T9" fmla="*/ 6 h 18"/>
                  <a:gd name="T10" fmla="*/ 0 w 35"/>
                  <a:gd name="T11" fmla="*/ 11 h 18"/>
                  <a:gd name="T12" fmla="*/ 0 w 35"/>
                  <a:gd name="T13" fmla="*/ 11 h 18"/>
                  <a:gd name="T14" fmla="*/ 4 w 35"/>
                  <a:gd name="T15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18">
                    <a:moveTo>
                      <a:pt x="4" y="18"/>
                    </a:moveTo>
                    <a:cubicBezTo>
                      <a:pt x="6" y="15"/>
                      <a:pt x="11" y="14"/>
                      <a:pt x="15" y="13"/>
                    </a:cubicBezTo>
                    <a:cubicBezTo>
                      <a:pt x="20" y="12"/>
                      <a:pt x="30" y="7"/>
                      <a:pt x="35" y="8"/>
                    </a:cubicBezTo>
                    <a:cubicBezTo>
                      <a:pt x="34" y="7"/>
                      <a:pt x="32" y="3"/>
                      <a:pt x="33" y="0"/>
                    </a:cubicBezTo>
                    <a:cubicBezTo>
                      <a:pt x="30" y="3"/>
                      <a:pt x="24" y="4"/>
                      <a:pt x="16" y="6"/>
                    </a:cubicBezTo>
                    <a:cubicBezTo>
                      <a:pt x="9" y="8"/>
                      <a:pt x="4" y="10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4" y="14"/>
                      <a:pt x="4" y="18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3" name="Freeform 127">
                <a:extLst>
                  <a:ext uri="{FF2B5EF4-FFF2-40B4-BE49-F238E27FC236}">
                    <a16:creationId xmlns:a16="http://schemas.microsoft.com/office/drawing/2014/main" xmlns="" id="{A95C13AD-5EFB-43A3-BF25-37B97EE0C4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4" y="2045"/>
                <a:ext cx="90" cy="51"/>
              </a:xfrm>
              <a:custGeom>
                <a:avLst/>
                <a:gdLst>
                  <a:gd name="T0" fmla="*/ 3 w 36"/>
                  <a:gd name="T1" fmla="*/ 19 h 19"/>
                  <a:gd name="T2" fmla="*/ 3 w 36"/>
                  <a:gd name="T3" fmla="*/ 19 h 19"/>
                  <a:gd name="T4" fmla="*/ 17 w 36"/>
                  <a:gd name="T5" fmla="*/ 13 h 19"/>
                  <a:gd name="T6" fmla="*/ 36 w 36"/>
                  <a:gd name="T7" fmla="*/ 7 h 19"/>
                  <a:gd name="T8" fmla="*/ 35 w 36"/>
                  <a:gd name="T9" fmla="*/ 0 h 19"/>
                  <a:gd name="T10" fmla="*/ 21 w 36"/>
                  <a:gd name="T11" fmla="*/ 5 h 19"/>
                  <a:gd name="T12" fmla="*/ 0 w 36"/>
                  <a:gd name="T13" fmla="*/ 11 h 19"/>
                  <a:gd name="T14" fmla="*/ 3 w 36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19">
                    <a:moveTo>
                      <a:pt x="3" y="19"/>
                    </a:moveTo>
                    <a:cubicBezTo>
                      <a:pt x="3" y="19"/>
                      <a:pt x="3" y="19"/>
                      <a:pt x="3" y="19"/>
                    </a:cubicBezTo>
                    <a:cubicBezTo>
                      <a:pt x="5" y="15"/>
                      <a:pt x="12" y="14"/>
                      <a:pt x="17" y="13"/>
                    </a:cubicBezTo>
                    <a:cubicBezTo>
                      <a:pt x="22" y="12"/>
                      <a:pt x="31" y="6"/>
                      <a:pt x="36" y="7"/>
                    </a:cubicBezTo>
                    <a:cubicBezTo>
                      <a:pt x="36" y="6"/>
                      <a:pt x="34" y="2"/>
                      <a:pt x="35" y="0"/>
                    </a:cubicBezTo>
                    <a:cubicBezTo>
                      <a:pt x="32" y="3"/>
                      <a:pt x="26" y="4"/>
                      <a:pt x="21" y="5"/>
                    </a:cubicBezTo>
                    <a:cubicBezTo>
                      <a:pt x="16" y="7"/>
                      <a:pt x="6" y="13"/>
                      <a:pt x="0" y="11"/>
                    </a:cubicBezTo>
                    <a:cubicBezTo>
                      <a:pt x="4" y="15"/>
                      <a:pt x="4" y="16"/>
                      <a:pt x="3" y="19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4" name="Freeform 128">
                <a:extLst>
                  <a:ext uri="{FF2B5EF4-FFF2-40B4-BE49-F238E27FC236}">
                    <a16:creationId xmlns:a16="http://schemas.microsoft.com/office/drawing/2014/main" xmlns="" id="{7C5A7450-F7A4-4B12-90E4-BE14F0D339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9" y="2051"/>
                <a:ext cx="92" cy="53"/>
              </a:xfrm>
              <a:custGeom>
                <a:avLst/>
                <a:gdLst>
                  <a:gd name="T0" fmla="*/ 16 w 37"/>
                  <a:gd name="T1" fmla="*/ 5 h 20"/>
                  <a:gd name="T2" fmla="*/ 2 w 37"/>
                  <a:gd name="T3" fmla="*/ 0 h 20"/>
                  <a:gd name="T4" fmla="*/ 0 w 37"/>
                  <a:gd name="T5" fmla="*/ 9 h 20"/>
                  <a:gd name="T6" fmla="*/ 18 w 37"/>
                  <a:gd name="T7" fmla="*/ 14 h 20"/>
                  <a:gd name="T8" fmla="*/ 36 w 37"/>
                  <a:gd name="T9" fmla="*/ 20 h 20"/>
                  <a:gd name="T10" fmla="*/ 36 w 37"/>
                  <a:gd name="T11" fmla="*/ 20 h 20"/>
                  <a:gd name="T12" fmla="*/ 37 w 37"/>
                  <a:gd name="T13" fmla="*/ 10 h 20"/>
                  <a:gd name="T14" fmla="*/ 16 w 37"/>
                  <a:gd name="T15" fmla="*/ 5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7" h="20">
                    <a:moveTo>
                      <a:pt x="16" y="5"/>
                    </a:moveTo>
                    <a:cubicBezTo>
                      <a:pt x="11" y="3"/>
                      <a:pt x="5" y="2"/>
                      <a:pt x="2" y="0"/>
                    </a:cubicBezTo>
                    <a:cubicBezTo>
                      <a:pt x="3" y="3"/>
                      <a:pt x="1" y="7"/>
                      <a:pt x="0" y="9"/>
                    </a:cubicBezTo>
                    <a:cubicBezTo>
                      <a:pt x="3" y="8"/>
                      <a:pt x="9" y="11"/>
                      <a:pt x="18" y="14"/>
                    </a:cubicBezTo>
                    <a:cubicBezTo>
                      <a:pt x="27" y="16"/>
                      <a:pt x="34" y="16"/>
                      <a:pt x="36" y="20"/>
                    </a:cubicBezTo>
                    <a:cubicBezTo>
                      <a:pt x="36" y="20"/>
                      <a:pt x="36" y="20"/>
                      <a:pt x="36" y="20"/>
                    </a:cubicBezTo>
                    <a:cubicBezTo>
                      <a:pt x="34" y="16"/>
                      <a:pt x="34" y="13"/>
                      <a:pt x="37" y="10"/>
                    </a:cubicBezTo>
                    <a:cubicBezTo>
                      <a:pt x="32" y="13"/>
                      <a:pt x="21" y="6"/>
                      <a:pt x="16" y="5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5" name="Freeform 129">
                <a:extLst>
                  <a:ext uri="{FF2B5EF4-FFF2-40B4-BE49-F238E27FC236}">
                    <a16:creationId xmlns:a16="http://schemas.microsoft.com/office/drawing/2014/main" xmlns="" id="{AABEDAE0-84A8-42F4-9F9E-8973662993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2096"/>
                <a:ext cx="102" cy="69"/>
              </a:xfrm>
              <a:custGeom>
                <a:avLst/>
                <a:gdLst>
                  <a:gd name="T0" fmla="*/ 41 w 41"/>
                  <a:gd name="T1" fmla="*/ 13 h 26"/>
                  <a:gd name="T2" fmla="*/ 19 w 41"/>
                  <a:gd name="T3" fmla="*/ 7 h 26"/>
                  <a:gd name="T4" fmla="*/ 4 w 41"/>
                  <a:gd name="T5" fmla="*/ 0 h 26"/>
                  <a:gd name="T6" fmla="*/ 1 w 41"/>
                  <a:gd name="T7" fmla="*/ 11 h 26"/>
                  <a:gd name="T8" fmla="*/ 0 w 41"/>
                  <a:gd name="T9" fmla="*/ 12 h 26"/>
                  <a:gd name="T10" fmla="*/ 19 w 41"/>
                  <a:gd name="T11" fmla="*/ 14 h 26"/>
                  <a:gd name="T12" fmla="*/ 38 w 41"/>
                  <a:gd name="T13" fmla="*/ 26 h 26"/>
                  <a:gd name="T14" fmla="*/ 38 w 41"/>
                  <a:gd name="T15" fmla="*/ 26 h 26"/>
                  <a:gd name="T16" fmla="*/ 41 w 41"/>
                  <a:gd name="T17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" h="26">
                    <a:moveTo>
                      <a:pt x="41" y="13"/>
                    </a:moveTo>
                    <a:cubicBezTo>
                      <a:pt x="36" y="16"/>
                      <a:pt x="25" y="9"/>
                      <a:pt x="19" y="7"/>
                    </a:cubicBezTo>
                    <a:cubicBezTo>
                      <a:pt x="13" y="6"/>
                      <a:pt x="5" y="5"/>
                      <a:pt x="4" y="0"/>
                    </a:cubicBezTo>
                    <a:cubicBezTo>
                      <a:pt x="4" y="1"/>
                      <a:pt x="5" y="7"/>
                      <a:pt x="1" y="11"/>
                    </a:cubicBezTo>
                    <a:cubicBezTo>
                      <a:pt x="1" y="11"/>
                      <a:pt x="0" y="12"/>
                      <a:pt x="0" y="12"/>
                    </a:cubicBezTo>
                    <a:cubicBezTo>
                      <a:pt x="4" y="9"/>
                      <a:pt x="10" y="12"/>
                      <a:pt x="19" y="14"/>
                    </a:cubicBezTo>
                    <a:cubicBezTo>
                      <a:pt x="29" y="17"/>
                      <a:pt x="38" y="19"/>
                      <a:pt x="38" y="26"/>
                    </a:cubicBezTo>
                    <a:cubicBezTo>
                      <a:pt x="38" y="26"/>
                      <a:pt x="38" y="26"/>
                      <a:pt x="38" y="26"/>
                    </a:cubicBezTo>
                    <a:cubicBezTo>
                      <a:pt x="34" y="9"/>
                      <a:pt x="36" y="17"/>
                      <a:pt x="41" y="13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6" name="Freeform 130">
                <a:extLst>
                  <a:ext uri="{FF2B5EF4-FFF2-40B4-BE49-F238E27FC236}">
                    <a16:creationId xmlns:a16="http://schemas.microsoft.com/office/drawing/2014/main" xmlns="" id="{9D102A0E-06EB-4548-A1D2-FD21BF3883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4" y="1259"/>
                <a:ext cx="127" cy="8"/>
              </a:xfrm>
              <a:custGeom>
                <a:avLst/>
                <a:gdLst>
                  <a:gd name="T0" fmla="*/ 0 w 51"/>
                  <a:gd name="T1" fmla="*/ 0 h 3"/>
                  <a:gd name="T2" fmla="*/ 0 w 51"/>
                  <a:gd name="T3" fmla="*/ 1 h 3"/>
                  <a:gd name="T4" fmla="*/ 25 w 51"/>
                  <a:gd name="T5" fmla="*/ 3 h 3"/>
                  <a:gd name="T6" fmla="*/ 25 w 51"/>
                  <a:gd name="T7" fmla="*/ 3 h 3"/>
                  <a:gd name="T8" fmla="*/ 51 w 51"/>
                  <a:gd name="T9" fmla="*/ 1 h 3"/>
                  <a:gd name="T10" fmla="*/ 51 w 51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3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7" y="3"/>
                      <a:pt x="25" y="3"/>
                    </a:cubicBezTo>
                    <a:cubicBezTo>
                      <a:pt x="25" y="3"/>
                      <a:pt x="25" y="3"/>
                      <a:pt x="25" y="3"/>
                    </a:cubicBezTo>
                    <a:cubicBezTo>
                      <a:pt x="44" y="3"/>
                      <a:pt x="47" y="0"/>
                      <a:pt x="51" y="1"/>
                    </a:cubicBezTo>
                    <a:cubicBezTo>
                      <a:pt x="51" y="1"/>
                      <a:pt x="51" y="1"/>
                      <a:pt x="51" y="1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7" name="Freeform 131">
                <a:extLst>
                  <a:ext uri="{FF2B5EF4-FFF2-40B4-BE49-F238E27FC236}">
                    <a16:creationId xmlns:a16="http://schemas.microsoft.com/office/drawing/2014/main" xmlns="" id="{E02EBDE2-EC98-4606-811B-367FFD342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35"/>
                <a:ext cx="13" cy="29"/>
              </a:xfrm>
              <a:custGeom>
                <a:avLst/>
                <a:gdLst>
                  <a:gd name="T0" fmla="*/ 3 w 5"/>
                  <a:gd name="T1" fmla="*/ 11 h 11"/>
                  <a:gd name="T2" fmla="*/ 5 w 5"/>
                  <a:gd name="T3" fmla="*/ 9 h 11"/>
                  <a:gd name="T4" fmla="*/ 1 w 5"/>
                  <a:gd name="T5" fmla="*/ 0 h 11"/>
                  <a:gd name="T6" fmla="*/ 1 w 5"/>
                  <a:gd name="T7" fmla="*/ 0 h 11"/>
                  <a:gd name="T8" fmla="*/ 3 w 5"/>
                  <a:gd name="T9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11">
                    <a:moveTo>
                      <a:pt x="3" y="11"/>
                    </a:moveTo>
                    <a:cubicBezTo>
                      <a:pt x="5" y="9"/>
                      <a:pt x="5" y="9"/>
                      <a:pt x="5" y="9"/>
                    </a:cubicBezTo>
                    <a:cubicBezTo>
                      <a:pt x="2" y="7"/>
                      <a:pt x="1" y="2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8"/>
                      <a:pt x="3" y="11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8" name="Freeform 132">
                <a:extLst>
                  <a:ext uri="{FF2B5EF4-FFF2-40B4-BE49-F238E27FC236}">
                    <a16:creationId xmlns:a16="http://schemas.microsoft.com/office/drawing/2014/main" xmlns="" id="{E4ACD64A-296B-48E7-A792-B7C464E6A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11" y="1235"/>
                <a:ext cx="10" cy="26"/>
              </a:xfrm>
              <a:custGeom>
                <a:avLst/>
                <a:gdLst>
                  <a:gd name="T0" fmla="*/ 2 w 4"/>
                  <a:gd name="T1" fmla="*/ 0 h 10"/>
                  <a:gd name="T2" fmla="*/ 0 w 4"/>
                  <a:gd name="T3" fmla="*/ 9 h 10"/>
                  <a:gd name="T4" fmla="*/ 2 w 4"/>
                  <a:gd name="T5" fmla="*/ 10 h 10"/>
                  <a:gd name="T6" fmla="*/ 2 w 4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10">
                    <a:moveTo>
                      <a:pt x="2" y="0"/>
                    </a:moveTo>
                    <a:cubicBezTo>
                      <a:pt x="4" y="3"/>
                      <a:pt x="2" y="6"/>
                      <a:pt x="0" y="9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4" y="7"/>
                      <a:pt x="4" y="3"/>
                      <a:pt x="2" y="0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49" name="Freeform 133">
                <a:extLst>
                  <a:ext uri="{FF2B5EF4-FFF2-40B4-BE49-F238E27FC236}">
                    <a16:creationId xmlns:a16="http://schemas.microsoft.com/office/drawing/2014/main" xmlns="" id="{6635C096-63F8-4B87-83D2-7D645A3DC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292 w 387"/>
                  <a:gd name="T1" fmla="*/ 6 h 656"/>
                  <a:gd name="T2" fmla="*/ 351 w 387"/>
                  <a:gd name="T3" fmla="*/ 177 h 656"/>
                  <a:gd name="T4" fmla="*/ 383 w 387"/>
                  <a:gd name="T5" fmla="*/ 340 h 656"/>
                  <a:gd name="T6" fmla="*/ 381 w 387"/>
                  <a:gd name="T7" fmla="*/ 373 h 656"/>
                  <a:gd name="T8" fmla="*/ 369 w 387"/>
                  <a:gd name="T9" fmla="*/ 492 h 656"/>
                  <a:gd name="T10" fmla="*/ 179 w 387"/>
                  <a:gd name="T11" fmla="*/ 602 h 656"/>
                  <a:gd name="T12" fmla="*/ 152 w 387"/>
                  <a:gd name="T13" fmla="*/ 604 h 656"/>
                  <a:gd name="T14" fmla="*/ 146 w 387"/>
                  <a:gd name="T15" fmla="*/ 603 h 656"/>
                  <a:gd name="T16" fmla="*/ 141 w 387"/>
                  <a:gd name="T17" fmla="*/ 605 h 656"/>
                  <a:gd name="T18" fmla="*/ 21 w 387"/>
                  <a:gd name="T19" fmla="*/ 620 h 656"/>
                  <a:gd name="T20" fmla="*/ 23 w 387"/>
                  <a:gd name="T21" fmla="*/ 362 h 656"/>
                  <a:gd name="T22" fmla="*/ 27 w 387"/>
                  <a:gd name="T23" fmla="*/ 353 h 656"/>
                  <a:gd name="T24" fmla="*/ 44 w 387"/>
                  <a:gd name="T25" fmla="*/ 279 h 656"/>
                  <a:gd name="T26" fmla="*/ 68 w 387"/>
                  <a:gd name="T27" fmla="*/ 212 h 656"/>
                  <a:gd name="T28" fmla="*/ 173 w 387"/>
                  <a:gd name="T29" fmla="*/ 74 h 656"/>
                  <a:gd name="T30" fmla="*/ 292 w 387"/>
                  <a:gd name="T31" fmla="*/ 6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0" name="Freeform 134">
                <a:extLst>
                  <a:ext uri="{FF2B5EF4-FFF2-40B4-BE49-F238E27FC236}">
                    <a16:creationId xmlns:a16="http://schemas.microsoft.com/office/drawing/2014/main" xmlns="" id="{E55F51E2-8108-480F-8FF8-061D5A59E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9" y="1792"/>
                <a:ext cx="87" cy="477"/>
              </a:xfrm>
              <a:custGeom>
                <a:avLst/>
                <a:gdLst>
                  <a:gd name="T0" fmla="*/ 0 w 35"/>
                  <a:gd name="T1" fmla="*/ 0 h 179"/>
                  <a:gd name="T2" fmla="*/ 32 w 35"/>
                  <a:gd name="T3" fmla="*/ 179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5" h="179">
                    <a:moveTo>
                      <a:pt x="0" y="0"/>
                    </a:moveTo>
                    <a:cubicBezTo>
                      <a:pt x="19" y="46"/>
                      <a:pt x="35" y="128"/>
                      <a:pt x="32" y="179"/>
                    </a:cubicBezTo>
                  </a:path>
                </a:pathLst>
              </a:custGeom>
              <a:noFill/>
              <a:ln w="158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1" name="Freeform 135">
                <a:extLst>
                  <a:ext uri="{FF2B5EF4-FFF2-40B4-BE49-F238E27FC236}">
                    <a16:creationId xmlns:a16="http://schemas.microsoft.com/office/drawing/2014/main" xmlns="" id="{4E8F920A-C631-4492-8C59-A0C8019010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75 w 369"/>
                  <a:gd name="T1" fmla="*/ 41 h 689"/>
                  <a:gd name="T2" fmla="*/ 37 w 369"/>
                  <a:gd name="T3" fmla="*/ 195 h 689"/>
                  <a:gd name="T4" fmla="*/ 12 w 369"/>
                  <a:gd name="T5" fmla="*/ 331 h 689"/>
                  <a:gd name="T6" fmla="*/ 45 w 369"/>
                  <a:gd name="T7" fmla="*/ 413 h 689"/>
                  <a:gd name="T8" fmla="*/ 116 w 369"/>
                  <a:gd name="T9" fmla="*/ 508 h 689"/>
                  <a:gd name="T10" fmla="*/ 115 w 369"/>
                  <a:gd name="T11" fmla="*/ 602 h 689"/>
                  <a:gd name="T12" fmla="*/ 171 w 369"/>
                  <a:gd name="T13" fmla="*/ 621 h 689"/>
                  <a:gd name="T14" fmla="*/ 223 w 369"/>
                  <a:gd name="T15" fmla="*/ 643 h 689"/>
                  <a:gd name="T16" fmla="*/ 353 w 369"/>
                  <a:gd name="T17" fmla="*/ 681 h 689"/>
                  <a:gd name="T18" fmla="*/ 369 w 369"/>
                  <a:gd name="T19" fmla="*/ 483 h 689"/>
                  <a:gd name="T20" fmla="*/ 361 w 369"/>
                  <a:gd name="T21" fmla="*/ 418 h 689"/>
                  <a:gd name="T22" fmla="*/ 362 w 369"/>
                  <a:gd name="T23" fmla="*/ 408 h 689"/>
                  <a:gd name="T24" fmla="*/ 310 w 369"/>
                  <a:gd name="T25" fmla="*/ 219 h 689"/>
                  <a:gd name="T26" fmla="*/ 75 w 369"/>
                  <a:gd name="T27" fmla="*/ 4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solidFill>
                <a:srgbClr val="E1C0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2" name="Freeform 136">
                <a:extLst>
                  <a:ext uri="{FF2B5EF4-FFF2-40B4-BE49-F238E27FC236}">
                    <a16:creationId xmlns:a16="http://schemas.microsoft.com/office/drawing/2014/main" xmlns="" id="{ED7D3892-760E-4A1A-B6A1-678AC5DF37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145 w 315"/>
                  <a:gd name="T1" fmla="*/ 76 h 118"/>
                  <a:gd name="T2" fmla="*/ 118 w 315"/>
                  <a:gd name="T3" fmla="*/ 78 h 118"/>
                  <a:gd name="T4" fmla="*/ 112 w 315"/>
                  <a:gd name="T5" fmla="*/ 77 h 118"/>
                  <a:gd name="T6" fmla="*/ 107 w 315"/>
                  <a:gd name="T7" fmla="*/ 79 h 118"/>
                  <a:gd name="T8" fmla="*/ 0 w 315"/>
                  <a:gd name="T9" fmla="*/ 109 h 118"/>
                  <a:gd name="T10" fmla="*/ 225 w 315"/>
                  <a:gd name="T11" fmla="*/ 98 h 118"/>
                  <a:gd name="T12" fmla="*/ 311 w 315"/>
                  <a:gd name="T13" fmla="*/ 0 h 118"/>
                  <a:gd name="T14" fmla="*/ 145 w 315"/>
                  <a:gd name="T15" fmla="*/ 76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3" name="Freeform 137">
                <a:extLst>
                  <a:ext uri="{FF2B5EF4-FFF2-40B4-BE49-F238E27FC236}">
                    <a16:creationId xmlns:a16="http://schemas.microsoft.com/office/drawing/2014/main" xmlns="" id="{F6D2854F-DC47-494A-BF59-B1A89947BF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183 w 313"/>
                  <a:gd name="T1" fmla="*/ 227 h 291"/>
                  <a:gd name="T2" fmla="*/ 131 w 313"/>
                  <a:gd name="T3" fmla="*/ 205 h 291"/>
                  <a:gd name="T4" fmla="*/ 75 w 313"/>
                  <a:gd name="T5" fmla="*/ 186 h 291"/>
                  <a:gd name="T6" fmla="*/ 76 w 313"/>
                  <a:gd name="T7" fmla="*/ 92 h 291"/>
                  <a:gd name="T8" fmla="*/ 7 w 313"/>
                  <a:gd name="T9" fmla="*/ 0 h 291"/>
                  <a:gd name="T10" fmla="*/ 15 w 313"/>
                  <a:gd name="T11" fmla="*/ 112 h 291"/>
                  <a:gd name="T12" fmla="*/ 15 w 313"/>
                  <a:gd name="T13" fmla="*/ 207 h 291"/>
                  <a:gd name="T14" fmla="*/ 126 w 313"/>
                  <a:gd name="T15" fmla="*/ 258 h 291"/>
                  <a:gd name="T16" fmla="*/ 312 w 313"/>
                  <a:gd name="T17" fmla="*/ 266 h 291"/>
                  <a:gd name="T18" fmla="*/ 313 w 313"/>
                  <a:gd name="T19" fmla="*/ 265 h 291"/>
                  <a:gd name="T20" fmla="*/ 183 w 313"/>
                  <a:gd name="T21" fmla="*/ 22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4" name="Freeform 138">
                <a:extLst>
                  <a:ext uri="{FF2B5EF4-FFF2-40B4-BE49-F238E27FC236}">
                    <a16:creationId xmlns:a16="http://schemas.microsoft.com/office/drawing/2014/main" xmlns="" id="{BF31C434-CD04-4DD2-8F63-C147CDFDC5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8" y="1371"/>
                <a:ext cx="466" cy="522"/>
              </a:xfrm>
              <a:custGeom>
                <a:avLst/>
                <a:gdLst>
                  <a:gd name="T0" fmla="*/ 0 w 186"/>
                  <a:gd name="T1" fmla="*/ 196 h 196"/>
                  <a:gd name="T2" fmla="*/ 186 w 186"/>
                  <a:gd name="T3" fmla="*/ 0 h 196"/>
                  <a:gd name="T4" fmla="*/ 0 w 186"/>
                  <a:gd name="T5" fmla="*/ 196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6" h="196">
                    <a:moveTo>
                      <a:pt x="0" y="196"/>
                    </a:moveTo>
                    <a:cubicBezTo>
                      <a:pt x="20" y="152"/>
                      <a:pt x="119" y="21"/>
                      <a:pt x="186" y="0"/>
                    </a:cubicBezTo>
                    <a:cubicBezTo>
                      <a:pt x="166" y="15"/>
                      <a:pt x="61" y="97"/>
                      <a:pt x="0" y="1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5" name="Freeform 139">
                <a:extLst>
                  <a:ext uri="{FF2B5EF4-FFF2-40B4-BE49-F238E27FC236}">
                    <a16:creationId xmlns:a16="http://schemas.microsoft.com/office/drawing/2014/main" xmlns="" id="{8115B84B-9CFE-4A44-9B92-EEFBF5311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1360"/>
                <a:ext cx="142" cy="341"/>
              </a:xfrm>
              <a:custGeom>
                <a:avLst/>
                <a:gdLst>
                  <a:gd name="T0" fmla="*/ 57 w 57"/>
                  <a:gd name="T1" fmla="*/ 0 h 128"/>
                  <a:gd name="T2" fmla="*/ 8 w 57"/>
                  <a:gd name="T3" fmla="*/ 128 h 128"/>
                  <a:gd name="T4" fmla="*/ 57 w 57"/>
                  <a:gd name="T5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7" h="128">
                    <a:moveTo>
                      <a:pt x="57" y="0"/>
                    </a:moveTo>
                    <a:cubicBezTo>
                      <a:pt x="33" y="6"/>
                      <a:pt x="0" y="26"/>
                      <a:pt x="8" y="128"/>
                    </a:cubicBezTo>
                    <a:cubicBezTo>
                      <a:pt x="10" y="107"/>
                      <a:pt x="14" y="18"/>
                      <a:pt x="5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6" name="Freeform 140">
                <a:extLst>
                  <a:ext uri="{FF2B5EF4-FFF2-40B4-BE49-F238E27FC236}">
                    <a16:creationId xmlns:a16="http://schemas.microsoft.com/office/drawing/2014/main" xmlns="" id="{F09A1D3A-86D7-44E8-A9C8-33762DA7DB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6" y="1651"/>
                <a:ext cx="130" cy="637"/>
              </a:xfrm>
              <a:custGeom>
                <a:avLst/>
                <a:gdLst>
                  <a:gd name="T0" fmla="*/ 25 w 52"/>
                  <a:gd name="T1" fmla="*/ 239 h 239"/>
                  <a:gd name="T2" fmla="*/ 5 w 52"/>
                  <a:gd name="T3" fmla="*/ 163 h 239"/>
                  <a:gd name="T4" fmla="*/ 25 w 52"/>
                  <a:gd name="T5" fmla="*/ 55 h 239"/>
                  <a:gd name="T6" fmla="*/ 52 w 52"/>
                  <a:gd name="T7" fmla="*/ 0 h 239"/>
                  <a:gd name="T8" fmla="*/ 25 w 52"/>
                  <a:gd name="T9" fmla="*/ 74 h 239"/>
                  <a:gd name="T10" fmla="*/ 25 w 52"/>
                  <a:gd name="T11" fmla="*/ 239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2" h="239">
                    <a:moveTo>
                      <a:pt x="25" y="239"/>
                    </a:moveTo>
                    <a:cubicBezTo>
                      <a:pt x="16" y="226"/>
                      <a:pt x="10" y="207"/>
                      <a:pt x="5" y="163"/>
                    </a:cubicBezTo>
                    <a:cubicBezTo>
                      <a:pt x="0" y="119"/>
                      <a:pt x="14" y="72"/>
                      <a:pt x="25" y="55"/>
                    </a:cubicBezTo>
                    <a:cubicBezTo>
                      <a:pt x="36" y="38"/>
                      <a:pt x="52" y="17"/>
                      <a:pt x="52" y="0"/>
                    </a:cubicBezTo>
                    <a:cubicBezTo>
                      <a:pt x="51" y="25"/>
                      <a:pt x="34" y="50"/>
                      <a:pt x="25" y="74"/>
                    </a:cubicBezTo>
                    <a:cubicBezTo>
                      <a:pt x="16" y="98"/>
                      <a:pt x="3" y="172"/>
                      <a:pt x="25" y="23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7" name="Freeform 141">
                <a:extLst>
                  <a:ext uri="{FF2B5EF4-FFF2-40B4-BE49-F238E27FC236}">
                    <a16:creationId xmlns:a16="http://schemas.microsoft.com/office/drawing/2014/main" xmlns="" id="{2DF63895-2927-4362-A68F-77BC341393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1" y="2179"/>
                <a:ext cx="695" cy="141"/>
              </a:xfrm>
              <a:custGeom>
                <a:avLst/>
                <a:gdLst>
                  <a:gd name="T0" fmla="*/ 0 w 278"/>
                  <a:gd name="T1" fmla="*/ 0 h 53"/>
                  <a:gd name="T2" fmla="*/ 108 w 278"/>
                  <a:gd name="T3" fmla="*/ 32 h 53"/>
                  <a:gd name="T4" fmla="*/ 222 w 278"/>
                  <a:gd name="T5" fmla="*/ 41 h 53"/>
                  <a:gd name="T6" fmla="*/ 278 w 278"/>
                  <a:gd name="T7" fmla="*/ 53 h 53"/>
                  <a:gd name="T8" fmla="*/ 212 w 278"/>
                  <a:gd name="T9" fmla="*/ 45 h 53"/>
                  <a:gd name="T10" fmla="*/ 93 w 278"/>
                  <a:gd name="T11" fmla="*/ 34 h 53"/>
                  <a:gd name="T12" fmla="*/ 0 w 278"/>
                  <a:gd name="T13" fmla="*/ 0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8" h="53">
                    <a:moveTo>
                      <a:pt x="0" y="0"/>
                    </a:moveTo>
                    <a:cubicBezTo>
                      <a:pt x="20" y="9"/>
                      <a:pt x="75" y="26"/>
                      <a:pt x="108" y="32"/>
                    </a:cubicBezTo>
                    <a:cubicBezTo>
                      <a:pt x="141" y="38"/>
                      <a:pt x="200" y="40"/>
                      <a:pt x="222" y="41"/>
                    </a:cubicBezTo>
                    <a:cubicBezTo>
                      <a:pt x="244" y="42"/>
                      <a:pt x="270" y="50"/>
                      <a:pt x="278" y="53"/>
                    </a:cubicBezTo>
                    <a:cubicBezTo>
                      <a:pt x="262" y="50"/>
                      <a:pt x="227" y="46"/>
                      <a:pt x="212" y="45"/>
                    </a:cubicBezTo>
                    <a:cubicBezTo>
                      <a:pt x="197" y="44"/>
                      <a:pt x="121" y="43"/>
                      <a:pt x="93" y="34"/>
                    </a:cubicBezTo>
                    <a:cubicBezTo>
                      <a:pt x="65" y="25"/>
                      <a:pt x="19" y="13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8" name="Freeform 142">
                <a:extLst>
                  <a:ext uri="{FF2B5EF4-FFF2-40B4-BE49-F238E27FC236}">
                    <a16:creationId xmlns:a16="http://schemas.microsoft.com/office/drawing/2014/main" xmlns="" id="{7AB320AE-7E8F-4EA7-B22E-C9A2B5AD31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504"/>
                <a:ext cx="255" cy="419"/>
              </a:xfrm>
              <a:custGeom>
                <a:avLst/>
                <a:gdLst>
                  <a:gd name="T0" fmla="*/ 102 w 102"/>
                  <a:gd name="T1" fmla="*/ 157 h 157"/>
                  <a:gd name="T2" fmla="*/ 1 w 102"/>
                  <a:gd name="T3" fmla="*/ 0 h 157"/>
                  <a:gd name="T4" fmla="*/ 102 w 102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2" h="157">
                    <a:moveTo>
                      <a:pt x="102" y="157"/>
                    </a:moveTo>
                    <a:cubicBezTo>
                      <a:pt x="45" y="137"/>
                      <a:pt x="4" y="27"/>
                      <a:pt x="1" y="0"/>
                    </a:cubicBezTo>
                    <a:cubicBezTo>
                      <a:pt x="0" y="25"/>
                      <a:pt x="32" y="139"/>
                      <a:pt x="102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59" name="Freeform 143">
                <a:extLst>
                  <a:ext uri="{FF2B5EF4-FFF2-40B4-BE49-F238E27FC236}">
                    <a16:creationId xmlns:a16="http://schemas.microsoft.com/office/drawing/2014/main" xmlns="" id="{596B056F-6791-4C4D-844E-887FA11AA9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2435"/>
                <a:ext cx="118" cy="432"/>
              </a:xfrm>
              <a:custGeom>
                <a:avLst/>
                <a:gdLst>
                  <a:gd name="T0" fmla="*/ 41 w 47"/>
                  <a:gd name="T1" fmla="*/ 162 h 162"/>
                  <a:gd name="T2" fmla="*/ 31 w 47"/>
                  <a:gd name="T3" fmla="*/ 89 h 162"/>
                  <a:gd name="T4" fmla="*/ 0 w 47"/>
                  <a:gd name="T5" fmla="*/ 0 h 162"/>
                  <a:gd name="T6" fmla="*/ 38 w 47"/>
                  <a:gd name="T7" fmla="*/ 89 h 162"/>
                  <a:gd name="T8" fmla="*/ 41 w 47"/>
                  <a:gd name="T9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162">
                    <a:moveTo>
                      <a:pt x="41" y="162"/>
                    </a:moveTo>
                    <a:cubicBezTo>
                      <a:pt x="21" y="147"/>
                      <a:pt x="20" y="140"/>
                      <a:pt x="31" y="89"/>
                    </a:cubicBezTo>
                    <a:cubicBezTo>
                      <a:pt x="42" y="38"/>
                      <a:pt x="13" y="9"/>
                      <a:pt x="0" y="0"/>
                    </a:cubicBezTo>
                    <a:cubicBezTo>
                      <a:pt x="22" y="18"/>
                      <a:pt x="47" y="31"/>
                      <a:pt x="38" y="89"/>
                    </a:cubicBezTo>
                    <a:cubicBezTo>
                      <a:pt x="32" y="127"/>
                      <a:pt x="20" y="139"/>
                      <a:pt x="41" y="16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0" name="Freeform 144">
                <a:extLst>
                  <a:ext uri="{FF2B5EF4-FFF2-40B4-BE49-F238E27FC236}">
                    <a16:creationId xmlns:a16="http://schemas.microsoft.com/office/drawing/2014/main" xmlns="" id="{70DD26F1-E859-43E8-B41B-63D9996590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1" y="2456"/>
                <a:ext cx="313" cy="419"/>
              </a:xfrm>
              <a:custGeom>
                <a:avLst/>
                <a:gdLst>
                  <a:gd name="T0" fmla="*/ 0 w 125"/>
                  <a:gd name="T1" fmla="*/ 157 h 157"/>
                  <a:gd name="T2" fmla="*/ 125 w 125"/>
                  <a:gd name="T3" fmla="*/ 0 h 157"/>
                  <a:gd name="T4" fmla="*/ 0 w 125"/>
                  <a:gd name="T5" fmla="*/ 15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5" h="157">
                    <a:moveTo>
                      <a:pt x="0" y="157"/>
                    </a:moveTo>
                    <a:cubicBezTo>
                      <a:pt x="95" y="117"/>
                      <a:pt x="119" y="21"/>
                      <a:pt x="125" y="0"/>
                    </a:cubicBezTo>
                    <a:cubicBezTo>
                      <a:pt x="116" y="41"/>
                      <a:pt x="89" y="136"/>
                      <a:pt x="0" y="1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1" name="Freeform 145">
                <a:extLst>
                  <a:ext uri="{FF2B5EF4-FFF2-40B4-BE49-F238E27FC236}">
                    <a16:creationId xmlns:a16="http://schemas.microsoft.com/office/drawing/2014/main" xmlns="" id="{F1656605-CBEC-4B7D-8FB6-9BDA1372D7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443"/>
                <a:ext cx="62" cy="306"/>
              </a:xfrm>
              <a:custGeom>
                <a:avLst/>
                <a:gdLst>
                  <a:gd name="T0" fmla="*/ 1 w 25"/>
                  <a:gd name="T1" fmla="*/ 46 h 115"/>
                  <a:gd name="T2" fmla="*/ 16 w 25"/>
                  <a:gd name="T3" fmla="*/ 115 h 115"/>
                  <a:gd name="T4" fmla="*/ 19 w 25"/>
                  <a:gd name="T5" fmla="*/ 50 h 115"/>
                  <a:gd name="T6" fmla="*/ 0 w 25"/>
                  <a:gd name="T7" fmla="*/ 0 h 115"/>
                  <a:gd name="T8" fmla="*/ 3 w 25"/>
                  <a:gd name="T9" fmla="*/ 46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15">
                    <a:moveTo>
                      <a:pt x="1" y="46"/>
                    </a:moveTo>
                    <a:cubicBezTo>
                      <a:pt x="15" y="66"/>
                      <a:pt x="7" y="93"/>
                      <a:pt x="16" y="115"/>
                    </a:cubicBezTo>
                    <a:cubicBezTo>
                      <a:pt x="25" y="97"/>
                      <a:pt x="23" y="70"/>
                      <a:pt x="19" y="50"/>
                    </a:cubicBezTo>
                    <a:cubicBezTo>
                      <a:pt x="17" y="33"/>
                      <a:pt x="13" y="12"/>
                      <a:pt x="0" y="0"/>
                    </a:cubicBezTo>
                    <a:cubicBezTo>
                      <a:pt x="3" y="13"/>
                      <a:pt x="20" y="35"/>
                      <a:pt x="3" y="4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2" name="Freeform 146">
                <a:extLst>
                  <a:ext uri="{FF2B5EF4-FFF2-40B4-BE49-F238E27FC236}">
                    <a16:creationId xmlns:a16="http://schemas.microsoft.com/office/drawing/2014/main" xmlns="" id="{CE2CC8FD-B27D-4AFD-93F0-974F9B174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331"/>
                <a:ext cx="308" cy="600"/>
              </a:xfrm>
              <a:custGeom>
                <a:avLst/>
                <a:gdLst>
                  <a:gd name="T0" fmla="*/ 123 w 123"/>
                  <a:gd name="T1" fmla="*/ 225 h 225"/>
                  <a:gd name="T2" fmla="*/ 0 w 123"/>
                  <a:gd name="T3" fmla="*/ 0 h 225"/>
                  <a:gd name="T4" fmla="*/ 123 w 123"/>
                  <a:gd name="T5" fmla="*/ 225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3" h="225">
                    <a:moveTo>
                      <a:pt x="123" y="225"/>
                    </a:moveTo>
                    <a:cubicBezTo>
                      <a:pt x="28" y="192"/>
                      <a:pt x="0" y="43"/>
                      <a:pt x="0" y="0"/>
                    </a:cubicBezTo>
                    <a:cubicBezTo>
                      <a:pt x="6" y="43"/>
                      <a:pt x="47" y="194"/>
                      <a:pt x="123" y="225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3" name="Freeform 147">
                <a:extLst>
                  <a:ext uri="{FF2B5EF4-FFF2-40B4-BE49-F238E27FC236}">
                    <a16:creationId xmlns:a16="http://schemas.microsoft.com/office/drawing/2014/main" xmlns="" id="{23676118-9F18-41C1-98BF-21170C4EEB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9" y="2429"/>
                <a:ext cx="435" cy="475"/>
              </a:xfrm>
              <a:custGeom>
                <a:avLst/>
                <a:gdLst>
                  <a:gd name="T0" fmla="*/ 0 w 174"/>
                  <a:gd name="T1" fmla="*/ 178 h 178"/>
                  <a:gd name="T2" fmla="*/ 126 w 174"/>
                  <a:gd name="T3" fmla="*/ 118 h 178"/>
                  <a:gd name="T4" fmla="*/ 173 w 174"/>
                  <a:gd name="T5" fmla="*/ 0 h 178"/>
                  <a:gd name="T6" fmla="*/ 121 w 174"/>
                  <a:gd name="T7" fmla="*/ 110 h 178"/>
                  <a:gd name="T8" fmla="*/ 0 w 174"/>
                  <a:gd name="T9" fmla="*/ 178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78">
                    <a:moveTo>
                      <a:pt x="0" y="178"/>
                    </a:moveTo>
                    <a:cubicBezTo>
                      <a:pt x="33" y="174"/>
                      <a:pt x="78" y="163"/>
                      <a:pt x="126" y="118"/>
                    </a:cubicBezTo>
                    <a:cubicBezTo>
                      <a:pt x="174" y="73"/>
                      <a:pt x="171" y="37"/>
                      <a:pt x="173" y="0"/>
                    </a:cubicBezTo>
                    <a:cubicBezTo>
                      <a:pt x="172" y="18"/>
                      <a:pt x="165" y="68"/>
                      <a:pt x="121" y="110"/>
                    </a:cubicBezTo>
                    <a:cubicBezTo>
                      <a:pt x="77" y="152"/>
                      <a:pt x="16" y="178"/>
                      <a:pt x="0" y="178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4" name="Freeform 148">
                <a:extLst>
                  <a:ext uri="{FF2B5EF4-FFF2-40B4-BE49-F238E27FC236}">
                    <a16:creationId xmlns:a16="http://schemas.microsoft.com/office/drawing/2014/main" xmlns="" id="{F37485D3-01C4-491E-BC91-6A8E97EE3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8" y="2133"/>
                <a:ext cx="731" cy="166"/>
              </a:xfrm>
              <a:custGeom>
                <a:avLst/>
                <a:gdLst>
                  <a:gd name="T0" fmla="*/ 0 w 292"/>
                  <a:gd name="T1" fmla="*/ 0 h 62"/>
                  <a:gd name="T2" fmla="*/ 69 w 292"/>
                  <a:gd name="T3" fmla="*/ 27 h 62"/>
                  <a:gd name="T4" fmla="*/ 157 w 292"/>
                  <a:gd name="T5" fmla="*/ 49 h 62"/>
                  <a:gd name="T6" fmla="*/ 292 w 292"/>
                  <a:gd name="T7" fmla="*/ 62 h 62"/>
                  <a:gd name="T8" fmla="*/ 186 w 292"/>
                  <a:gd name="T9" fmla="*/ 41 h 62"/>
                  <a:gd name="T10" fmla="*/ 141 w 292"/>
                  <a:gd name="T11" fmla="*/ 36 h 62"/>
                  <a:gd name="T12" fmla="*/ 64 w 292"/>
                  <a:gd name="T13" fmla="*/ 19 h 62"/>
                  <a:gd name="T14" fmla="*/ 0 w 292"/>
                  <a:gd name="T1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2" h="62">
                    <a:moveTo>
                      <a:pt x="0" y="0"/>
                    </a:moveTo>
                    <a:cubicBezTo>
                      <a:pt x="17" y="11"/>
                      <a:pt x="43" y="18"/>
                      <a:pt x="69" y="27"/>
                    </a:cubicBezTo>
                    <a:cubicBezTo>
                      <a:pt x="95" y="35"/>
                      <a:pt x="126" y="45"/>
                      <a:pt x="157" y="49"/>
                    </a:cubicBezTo>
                    <a:cubicBezTo>
                      <a:pt x="188" y="52"/>
                      <a:pt x="247" y="49"/>
                      <a:pt x="292" y="62"/>
                    </a:cubicBezTo>
                    <a:cubicBezTo>
                      <a:pt x="269" y="53"/>
                      <a:pt x="240" y="44"/>
                      <a:pt x="186" y="41"/>
                    </a:cubicBezTo>
                    <a:cubicBezTo>
                      <a:pt x="177" y="40"/>
                      <a:pt x="159" y="39"/>
                      <a:pt x="141" y="36"/>
                    </a:cubicBezTo>
                    <a:cubicBezTo>
                      <a:pt x="111" y="31"/>
                      <a:pt x="78" y="23"/>
                      <a:pt x="64" y="19"/>
                    </a:cubicBezTo>
                    <a:cubicBezTo>
                      <a:pt x="42" y="13"/>
                      <a:pt x="7" y="4"/>
                      <a:pt x="0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5" name="Freeform 149">
                <a:extLst>
                  <a:ext uri="{FF2B5EF4-FFF2-40B4-BE49-F238E27FC236}">
                    <a16:creationId xmlns:a16="http://schemas.microsoft.com/office/drawing/2014/main" xmlns="" id="{A73618DE-8A9D-463B-BFDA-B15F9739D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53"/>
                <a:ext cx="122" cy="587"/>
              </a:xfrm>
              <a:custGeom>
                <a:avLst/>
                <a:gdLst>
                  <a:gd name="T0" fmla="*/ 45 w 49"/>
                  <a:gd name="T1" fmla="*/ 220 h 220"/>
                  <a:gd name="T2" fmla="*/ 22 w 49"/>
                  <a:gd name="T3" fmla="*/ 79 h 220"/>
                  <a:gd name="T4" fmla="*/ 0 w 49"/>
                  <a:gd name="T5" fmla="*/ 0 h 220"/>
                  <a:gd name="T6" fmla="*/ 17 w 49"/>
                  <a:gd name="T7" fmla="*/ 96 h 220"/>
                  <a:gd name="T8" fmla="*/ 45 w 49"/>
                  <a:gd name="T9" fmla="*/ 220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20">
                    <a:moveTo>
                      <a:pt x="45" y="220"/>
                    </a:moveTo>
                    <a:cubicBezTo>
                      <a:pt x="46" y="170"/>
                      <a:pt x="34" y="120"/>
                      <a:pt x="22" y="79"/>
                    </a:cubicBezTo>
                    <a:cubicBezTo>
                      <a:pt x="13" y="49"/>
                      <a:pt x="2" y="25"/>
                      <a:pt x="0" y="0"/>
                    </a:cubicBezTo>
                    <a:cubicBezTo>
                      <a:pt x="0" y="32"/>
                      <a:pt x="9" y="68"/>
                      <a:pt x="17" y="96"/>
                    </a:cubicBezTo>
                    <a:cubicBezTo>
                      <a:pt x="24" y="123"/>
                      <a:pt x="49" y="199"/>
                      <a:pt x="45" y="22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6" name="Freeform 150">
                <a:extLst>
                  <a:ext uri="{FF2B5EF4-FFF2-40B4-BE49-F238E27FC236}">
                    <a16:creationId xmlns:a16="http://schemas.microsoft.com/office/drawing/2014/main" xmlns="" id="{D75989FE-40A3-41D5-BD19-F1E289E6DF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104"/>
                <a:ext cx="217" cy="197"/>
              </a:xfrm>
              <a:custGeom>
                <a:avLst/>
                <a:gdLst>
                  <a:gd name="T0" fmla="*/ 12 w 87"/>
                  <a:gd name="T1" fmla="*/ 59 h 74"/>
                  <a:gd name="T2" fmla="*/ 76 w 87"/>
                  <a:gd name="T3" fmla="*/ 0 h 74"/>
                  <a:gd name="T4" fmla="*/ 70 w 87"/>
                  <a:gd name="T5" fmla="*/ 70 h 74"/>
                  <a:gd name="T6" fmla="*/ 47 w 87"/>
                  <a:gd name="T7" fmla="*/ 67 h 74"/>
                  <a:gd name="T8" fmla="*/ 0 w 87"/>
                  <a:gd name="T9" fmla="*/ 66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74">
                    <a:moveTo>
                      <a:pt x="12" y="59"/>
                    </a:moveTo>
                    <a:cubicBezTo>
                      <a:pt x="45" y="70"/>
                      <a:pt x="77" y="31"/>
                      <a:pt x="76" y="0"/>
                    </a:cubicBezTo>
                    <a:cubicBezTo>
                      <a:pt x="75" y="16"/>
                      <a:pt x="87" y="62"/>
                      <a:pt x="70" y="70"/>
                    </a:cubicBezTo>
                    <a:cubicBezTo>
                      <a:pt x="62" y="74"/>
                      <a:pt x="54" y="69"/>
                      <a:pt x="47" y="67"/>
                    </a:cubicBezTo>
                    <a:cubicBezTo>
                      <a:pt x="31" y="64"/>
                      <a:pt x="16" y="67"/>
                      <a:pt x="0" y="6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7" name="Freeform 151">
                <a:extLst>
                  <a:ext uri="{FF2B5EF4-FFF2-40B4-BE49-F238E27FC236}">
                    <a16:creationId xmlns:a16="http://schemas.microsoft.com/office/drawing/2014/main" xmlns="" id="{AA7E4396-9079-4BC9-A7B2-03D4FB9523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2915"/>
                <a:ext cx="245" cy="88"/>
              </a:xfrm>
              <a:custGeom>
                <a:avLst/>
                <a:gdLst>
                  <a:gd name="T0" fmla="*/ 1 w 98"/>
                  <a:gd name="T1" fmla="*/ 7 h 33"/>
                  <a:gd name="T2" fmla="*/ 34 w 98"/>
                  <a:gd name="T3" fmla="*/ 25 h 33"/>
                  <a:gd name="T4" fmla="*/ 98 w 98"/>
                  <a:gd name="T5" fmla="*/ 7 h 33"/>
                  <a:gd name="T6" fmla="*/ 71 w 98"/>
                  <a:gd name="T7" fmla="*/ 8 h 33"/>
                  <a:gd name="T8" fmla="*/ 44 w 98"/>
                  <a:gd name="T9" fmla="*/ 8 h 33"/>
                  <a:gd name="T10" fmla="*/ 26 w 98"/>
                  <a:gd name="T11" fmla="*/ 20 h 33"/>
                  <a:gd name="T12" fmla="*/ 3 w 98"/>
                  <a:gd name="T13" fmla="*/ 8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33">
                    <a:moveTo>
                      <a:pt x="1" y="7"/>
                    </a:moveTo>
                    <a:cubicBezTo>
                      <a:pt x="0" y="33"/>
                      <a:pt x="13" y="33"/>
                      <a:pt x="34" y="25"/>
                    </a:cubicBezTo>
                    <a:cubicBezTo>
                      <a:pt x="53" y="18"/>
                      <a:pt x="78" y="6"/>
                      <a:pt x="98" y="7"/>
                    </a:cubicBezTo>
                    <a:cubicBezTo>
                      <a:pt x="89" y="1"/>
                      <a:pt x="81" y="7"/>
                      <a:pt x="71" y="8"/>
                    </a:cubicBezTo>
                    <a:cubicBezTo>
                      <a:pt x="58" y="9"/>
                      <a:pt x="54" y="0"/>
                      <a:pt x="44" y="8"/>
                    </a:cubicBezTo>
                    <a:cubicBezTo>
                      <a:pt x="37" y="13"/>
                      <a:pt x="36" y="19"/>
                      <a:pt x="26" y="20"/>
                    </a:cubicBezTo>
                    <a:cubicBezTo>
                      <a:pt x="14" y="22"/>
                      <a:pt x="11" y="13"/>
                      <a:pt x="3" y="8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8" name="Freeform 152">
                <a:extLst>
                  <a:ext uri="{FF2B5EF4-FFF2-40B4-BE49-F238E27FC236}">
                    <a16:creationId xmlns:a16="http://schemas.microsoft.com/office/drawing/2014/main" xmlns="" id="{BA97730F-FE95-428F-BBFC-689C7B5E0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9" y="1424"/>
                <a:ext cx="510" cy="1456"/>
              </a:xfrm>
              <a:custGeom>
                <a:avLst/>
                <a:gdLst>
                  <a:gd name="T0" fmla="*/ 11 w 204"/>
                  <a:gd name="T1" fmla="*/ 0 h 546"/>
                  <a:gd name="T2" fmla="*/ 167 w 204"/>
                  <a:gd name="T3" fmla="*/ 211 h 546"/>
                  <a:gd name="T4" fmla="*/ 145 w 204"/>
                  <a:gd name="T5" fmla="*/ 460 h 546"/>
                  <a:gd name="T6" fmla="*/ 0 w 204"/>
                  <a:gd name="T7" fmla="*/ 543 h 546"/>
                  <a:gd name="T8" fmla="*/ 151 w 204"/>
                  <a:gd name="T9" fmla="*/ 359 h 546"/>
                  <a:gd name="T10" fmla="*/ 11 w 204"/>
                  <a:gd name="T11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4" h="546">
                    <a:moveTo>
                      <a:pt x="11" y="0"/>
                    </a:moveTo>
                    <a:cubicBezTo>
                      <a:pt x="43" y="26"/>
                      <a:pt x="129" y="108"/>
                      <a:pt x="167" y="211"/>
                    </a:cubicBezTo>
                    <a:cubicBezTo>
                      <a:pt x="204" y="314"/>
                      <a:pt x="193" y="388"/>
                      <a:pt x="145" y="460"/>
                    </a:cubicBezTo>
                    <a:cubicBezTo>
                      <a:pt x="97" y="532"/>
                      <a:pt x="32" y="546"/>
                      <a:pt x="0" y="543"/>
                    </a:cubicBezTo>
                    <a:cubicBezTo>
                      <a:pt x="31" y="534"/>
                      <a:pt x="128" y="502"/>
                      <a:pt x="151" y="359"/>
                    </a:cubicBezTo>
                    <a:cubicBezTo>
                      <a:pt x="173" y="216"/>
                      <a:pt x="80" y="56"/>
                      <a:pt x="11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69" name="Freeform 153">
                <a:extLst>
                  <a:ext uri="{FF2B5EF4-FFF2-40B4-BE49-F238E27FC236}">
                    <a16:creationId xmlns:a16="http://schemas.microsoft.com/office/drawing/2014/main" xmlns="" id="{408CF4C7-2DCA-46B9-A57D-EFE1AC3B4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6" y="2480"/>
                <a:ext cx="363" cy="573"/>
              </a:xfrm>
              <a:custGeom>
                <a:avLst/>
                <a:gdLst>
                  <a:gd name="T0" fmla="*/ 145 w 145"/>
                  <a:gd name="T1" fmla="*/ 0 h 215"/>
                  <a:gd name="T2" fmla="*/ 125 w 145"/>
                  <a:gd name="T3" fmla="*/ 206 h 215"/>
                  <a:gd name="T4" fmla="*/ 0 w 145"/>
                  <a:gd name="T5" fmla="*/ 170 h 215"/>
                  <a:gd name="T6" fmla="*/ 114 w 145"/>
                  <a:gd name="T7" fmla="*/ 162 h 215"/>
                  <a:gd name="T8" fmla="*/ 145 w 145"/>
                  <a:gd name="T9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215">
                    <a:moveTo>
                      <a:pt x="145" y="0"/>
                    </a:moveTo>
                    <a:cubicBezTo>
                      <a:pt x="145" y="46"/>
                      <a:pt x="140" y="196"/>
                      <a:pt x="125" y="206"/>
                    </a:cubicBezTo>
                    <a:cubicBezTo>
                      <a:pt x="110" y="215"/>
                      <a:pt x="24" y="180"/>
                      <a:pt x="0" y="170"/>
                    </a:cubicBezTo>
                    <a:cubicBezTo>
                      <a:pt x="37" y="178"/>
                      <a:pt x="96" y="188"/>
                      <a:pt x="114" y="162"/>
                    </a:cubicBezTo>
                    <a:cubicBezTo>
                      <a:pt x="133" y="135"/>
                      <a:pt x="145" y="19"/>
                      <a:pt x="145" y="0"/>
                    </a:cubicBezTo>
                    <a:close/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0" name="Freeform 154">
                <a:extLst>
                  <a:ext uri="{FF2B5EF4-FFF2-40B4-BE49-F238E27FC236}">
                    <a16:creationId xmlns:a16="http://schemas.microsoft.com/office/drawing/2014/main" xmlns="" id="{F31D70CF-41DC-4F1F-AE8A-15B3F4F2CE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6" y="1915"/>
                <a:ext cx="363" cy="362"/>
              </a:xfrm>
              <a:custGeom>
                <a:avLst/>
                <a:gdLst>
                  <a:gd name="T0" fmla="*/ 0 w 145"/>
                  <a:gd name="T1" fmla="*/ 119 h 136"/>
                  <a:gd name="T2" fmla="*/ 108 w 145"/>
                  <a:gd name="T3" fmla="*/ 90 h 136"/>
                  <a:gd name="T4" fmla="*/ 122 w 145"/>
                  <a:gd name="T5" fmla="*/ 0 h 136"/>
                  <a:gd name="T6" fmla="*/ 136 w 145"/>
                  <a:gd name="T7" fmla="*/ 31 h 136"/>
                  <a:gd name="T8" fmla="*/ 145 w 145"/>
                  <a:gd name="T9" fmla="*/ 95 h 136"/>
                  <a:gd name="T10" fmla="*/ 136 w 145"/>
                  <a:gd name="T11" fmla="*/ 128 h 136"/>
                  <a:gd name="T12" fmla="*/ 97 w 145"/>
                  <a:gd name="T13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5" h="136">
                    <a:moveTo>
                      <a:pt x="0" y="119"/>
                    </a:moveTo>
                    <a:cubicBezTo>
                      <a:pt x="28" y="123"/>
                      <a:pt x="80" y="124"/>
                      <a:pt x="108" y="90"/>
                    </a:cubicBezTo>
                    <a:cubicBezTo>
                      <a:pt x="136" y="55"/>
                      <a:pt x="125" y="15"/>
                      <a:pt x="122" y="0"/>
                    </a:cubicBezTo>
                    <a:cubicBezTo>
                      <a:pt x="136" y="31"/>
                      <a:pt x="136" y="31"/>
                      <a:pt x="136" y="31"/>
                    </a:cubicBezTo>
                    <a:cubicBezTo>
                      <a:pt x="145" y="95"/>
                      <a:pt x="145" y="95"/>
                      <a:pt x="145" y="95"/>
                    </a:cubicBezTo>
                    <a:cubicBezTo>
                      <a:pt x="136" y="128"/>
                      <a:pt x="136" y="128"/>
                      <a:pt x="136" y="128"/>
                    </a:cubicBezTo>
                    <a:cubicBezTo>
                      <a:pt x="97" y="136"/>
                      <a:pt x="97" y="136"/>
                      <a:pt x="97" y="136"/>
                    </a:cubicBezTo>
                  </a:path>
                </a:pathLst>
              </a:custGeom>
              <a:solidFill>
                <a:srgbClr val="D7AA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1" name="Freeform 155">
                <a:extLst>
                  <a:ext uri="{FF2B5EF4-FFF2-40B4-BE49-F238E27FC236}">
                    <a16:creationId xmlns:a16="http://schemas.microsoft.com/office/drawing/2014/main" xmlns="" id="{9EC8BCA5-E8F9-4FBE-A975-D5E41669B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376"/>
                <a:ext cx="153" cy="440"/>
              </a:xfrm>
              <a:custGeom>
                <a:avLst/>
                <a:gdLst>
                  <a:gd name="T0" fmla="*/ 1 w 61"/>
                  <a:gd name="T1" fmla="*/ 3 h 165"/>
                  <a:gd name="T2" fmla="*/ 48 w 61"/>
                  <a:gd name="T3" fmla="*/ 77 h 165"/>
                  <a:gd name="T4" fmla="*/ 54 w 61"/>
                  <a:gd name="T5" fmla="*/ 165 h 165"/>
                  <a:gd name="T6" fmla="*/ 57 w 61"/>
                  <a:gd name="T7" fmla="*/ 112 h 165"/>
                  <a:gd name="T8" fmla="*/ 57 w 61"/>
                  <a:gd name="T9" fmla="*/ 66 h 165"/>
                  <a:gd name="T10" fmla="*/ 0 w 61"/>
                  <a:gd name="T11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65">
                    <a:moveTo>
                      <a:pt x="1" y="3"/>
                    </a:moveTo>
                    <a:cubicBezTo>
                      <a:pt x="25" y="17"/>
                      <a:pt x="49" y="46"/>
                      <a:pt x="48" y="77"/>
                    </a:cubicBezTo>
                    <a:cubicBezTo>
                      <a:pt x="48" y="106"/>
                      <a:pt x="34" y="140"/>
                      <a:pt x="54" y="165"/>
                    </a:cubicBezTo>
                    <a:cubicBezTo>
                      <a:pt x="45" y="151"/>
                      <a:pt x="53" y="128"/>
                      <a:pt x="57" y="112"/>
                    </a:cubicBezTo>
                    <a:cubicBezTo>
                      <a:pt x="60" y="98"/>
                      <a:pt x="61" y="80"/>
                      <a:pt x="57" y="66"/>
                    </a:cubicBezTo>
                    <a:cubicBezTo>
                      <a:pt x="50" y="38"/>
                      <a:pt x="21" y="15"/>
                      <a:pt x="0" y="0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2" name="Freeform 156">
                <a:extLst>
                  <a:ext uri="{FF2B5EF4-FFF2-40B4-BE49-F238E27FC236}">
                    <a16:creationId xmlns:a16="http://schemas.microsoft.com/office/drawing/2014/main" xmlns="" id="{2041FDF1-B3A4-49F2-ADE0-47F508A77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9" y="2992"/>
                <a:ext cx="227" cy="91"/>
              </a:xfrm>
              <a:custGeom>
                <a:avLst/>
                <a:gdLst>
                  <a:gd name="T0" fmla="*/ 0 w 91"/>
                  <a:gd name="T1" fmla="*/ 0 h 34"/>
                  <a:gd name="T2" fmla="*/ 52 w 91"/>
                  <a:gd name="T3" fmla="*/ 18 h 34"/>
                  <a:gd name="T4" fmla="*/ 91 w 91"/>
                  <a:gd name="T5" fmla="*/ 28 h 34"/>
                  <a:gd name="T6" fmla="*/ 52 w 91"/>
                  <a:gd name="T7" fmla="*/ 33 h 34"/>
                  <a:gd name="T8" fmla="*/ 6 w 91"/>
                  <a:gd name="T9" fmla="*/ 27 h 34"/>
                  <a:gd name="T10" fmla="*/ 31 w 91"/>
                  <a:gd name="T11" fmla="*/ 23 h 34"/>
                  <a:gd name="T12" fmla="*/ 17 w 91"/>
                  <a:gd name="T13" fmla="*/ 7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34">
                    <a:moveTo>
                      <a:pt x="0" y="0"/>
                    </a:moveTo>
                    <a:cubicBezTo>
                      <a:pt x="17" y="4"/>
                      <a:pt x="34" y="12"/>
                      <a:pt x="52" y="18"/>
                    </a:cubicBezTo>
                    <a:cubicBezTo>
                      <a:pt x="62" y="21"/>
                      <a:pt x="83" y="21"/>
                      <a:pt x="91" y="28"/>
                    </a:cubicBezTo>
                    <a:cubicBezTo>
                      <a:pt x="79" y="34"/>
                      <a:pt x="64" y="33"/>
                      <a:pt x="52" y="33"/>
                    </a:cubicBezTo>
                    <a:cubicBezTo>
                      <a:pt x="37" y="32"/>
                      <a:pt x="20" y="32"/>
                      <a:pt x="6" y="27"/>
                    </a:cubicBezTo>
                    <a:cubicBezTo>
                      <a:pt x="13" y="27"/>
                      <a:pt x="27" y="30"/>
                      <a:pt x="31" y="23"/>
                    </a:cubicBezTo>
                    <a:cubicBezTo>
                      <a:pt x="35" y="14"/>
                      <a:pt x="23" y="10"/>
                      <a:pt x="17" y="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3" name="Freeform 157">
                <a:extLst>
                  <a:ext uri="{FF2B5EF4-FFF2-40B4-BE49-F238E27FC236}">
                    <a16:creationId xmlns:a16="http://schemas.microsoft.com/office/drawing/2014/main" xmlns="" id="{6103FF1D-7BD9-4F95-9F1D-F90332D624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49"/>
                <a:ext cx="191" cy="83"/>
              </a:xfrm>
              <a:custGeom>
                <a:avLst/>
                <a:gdLst>
                  <a:gd name="T0" fmla="*/ 0 w 76"/>
                  <a:gd name="T1" fmla="*/ 25 h 31"/>
                  <a:gd name="T2" fmla="*/ 36 w 76"/>
                  <a:gd name="T3" fmla="*/ 12 h 31"/>
                  <a:gd name="T4" fmla="*/ 76 w 76"/>
                  <a:gd name="T5" fmla="*/ 3 h 31"/>
                  <a:gd name="T6" fmla="*/ 62 w 76"/>
                  <a:gd name="T7" fmla="*/ 21 h 31"/>
                  <a:gd name="T8" fmla="*/ 6 w 76"/>
                  <a:gd name="T9" fmla="*/ 25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" h="31">
                    <a:moveTo>
                      <a:pt x="0" y="25"/>
                    </a:moveTo>
                    <a:cubicBezTo>
                      <a:pt x="10" y="24"/>
                      <a:pt x="25" y="15"/>
                      <a:pt x="36" y="12"/>
                    </a:cubicBezTo>
                    <a:cubicBezTo>
                      <a:pt x="46" y="9"/>
                      <a:pt x="67" y="0"/>
                      <a:pt x="76" y="3"/>
                    </a:cubicBezTo>
                    <a:cubicBezTo>
                      <a:pt x="70" y="6"/>
                      <a:pt x="44" y="14"/>
                      <a:pt x="62" y="21"/>
                    </a:cubicBezTo>
                    <a:cubicBezTo>
                      <a:pt x="57" y="27"/>
                      <a:pt x="9" y="31"/>
                      <a:pt x="6" y="25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4" name="Freeform 158">
                <a:extLst>
                  <a:ext uri="{FF2B5EF4-FFF2-40B4-BE49-F238E27FC236}">
                    <a16:creationId xmlns:a16="http://schemas.microsoft.com/office/drawing/2014/main" xmlns="" id="{11E4AE66-3C51-452C-AF03-0A2C89B063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6" y="2752"/>
                <a:ext cx="73" cy="171"/>
              </a:xfrm>
              <a:custGeom>
                <a:avLst/>
                <a:gdLst>
                  <a:gd name="T0" fmla="*/ 0 w 29"/>
                  <a:gd name="T1" fmla="*/ 26 h 64"/>
                  <a:gd name="T2" fmla="*/ 28 w 29"/>
                  <a:gd name="T3" fmla="*/ 0 h 64"/>
                  <a:gd name="T4" fmla="*/ 25 w 29"/>
                  <a:gd name="T5" fmla="*/ 26 h 64"/>
                  <a:gd name="T6" fmla="*/ 5 w 29"/>
                  <a:gd name="T7" fmla="*/ 64 h 64"/>
                  <a:gd name="T8" fmla="*/ 15 w 29"/>
                  <a:gd name="T9" fmla="*/ 32 h 64"/>
                  <a:gd name="T10" fmla="*/ 2 w 29"/>
                  <a:gd name="T11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64">
                    <a:moveTo>
                      <a:pt x="0" y="26"/>
                    </a:moveTo>
                    <a:cubicBezTo>
                      <a:pt x="10" y="18"/>
                      <a:pt x="19" y="8"/>
                      <a:pt x="28" y="0"/>
                    </a:cubicBezTo>
                    <a:cubicBezTo>
                      <a:pt x="29" y="9"/>
                      <a:pt x="28" y="17"/>
                      <a:pt x="25" y="26"/>
                    </a:cubicBezTo>
                    <a:cubicBezTo>
                      <a:pt x="21" y="37"/>
                      <a:pt x="14" y="56"/>
                      <a:pt x="5" y="64"/>
                    </a:cubicBezTo>
                    <a:cubicBezTo>
                      <a:pt x="9" y="54"/>
                      <a:pt x="14" y="43"/>
                      <a:pt x="15" y="32"/>
                    </a:cubicBezTo>
                    <a:cubicBezTo>
                      <a:pt x="16" y="25"/>
                      <a:pt x="9" y="14"/>
                      <a:pt x="2" y="27"/>
                    </a:cubicBezTo>
                  </a:path>
                </a:pathLst>
              </a:custGeom>
              <a:solidFill>
                <a:srgbClr val="C686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5" name="Freeform 159">
                <a:extLst>
                  <a:ext uri="{FF2B5EF4-FFF2-40B4-BE49-F238E27FC236}">
                    <a16:creationId xmlns:a16="http://schemas.microsoft.com/office/drawing/2014/main" xmlns="" id="{F7ACC930-135C-40BD-A60D-41C22A65D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6" y="1325"/>
                <a:ext cx="968" cy="1750"/>
              </a:xfrm>
              <a:custGeom>
                <a:avLst/>
                <a:gdLst>
                  <a:gd name="T0" fmla="*/ 292 w 387"/>
                  <a:gd name="T1" fmla="*/ 6 h 656"/>
                  <a:gd name="T2" fmla="*/ 351 w 387"/>
                  <a:gd name="T3" fmla="*/ 177 h 656"/>
                  <a:gd name="T4" fmla="*/ 383 w 387"/>
                  <a:gd name="T5" fmla="*/ 340 h 656"/>
                  <a:gd name="T6" fmla="*/ 381 w 387"/>
                  <a:gd name="T7" fmla="*/ 373 h 656"/>
                  <a:gd name="T8" fmla="*/ 369 w 387"/>
                  <a:gd name="T9" fmla="*/ 492 h 656"/>
                  <a:gd name="T10" fmla="*/ 179 w 387"/>
                  <a:gd name="T11" fmla="*/ 602 h 656"/>
                  <a:gd name="T12" fmla="*/ 152 w 387"/>
                  <a:gd name="T13" fmla="*/ 604 h 656"/>
                  <a:gd name="T14" fmla="*/ 146 w 387"/>
                  <a:gd name="T15" fmla="*/ 603 h 656"/>
                  <a:gd name="T16" fmla="*/ 141 w 387"/>
                  <a:gd name="T17" fmla="*/ 605 h 656"/>
                  <a:gd name="T18" fmla="*/ 21 w 387"/>
                  <a:gd name="T19" fmla="*/ 620 h 656"/>
                  <a:gd name="T20" fmla="*/ 23 w 387"/>
                  <a:gd name="T21" fmla="*/ 362 h 656"/>
                  <a:gd name="T22" fmla="*/ 27 w 387"/>
                  <a:gd name="T23" fmla="*/ 353 h 656"/>
                  <a:gd name="T24" fmla="*/ 44 w 387"/>
                  <a:gd name="T25" fmla="*/ 279 h 656"/>
                  <a:gd name="T26" fmla="*/ 68 w 387"/>
                  <a:gd name="T27" fmla="*/ 212 h 656"/>
                  <a:gd name="T28" fmla="*/ 173 w 387"/>
                  <a:gd name="T29" fmla="*/ 74 h 656"/>
                  <a:gd name="T30" fmla="*/ 292 w 387"/>
                  <a:gd name="T31" fmla="*/ 6 h 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87" h="656">
                    <a:moveTo>
                      <a:pt x="292" y="6"/>
                    </a:moveTo>
                    <a:cubicBezTo>
                      <a:pt x="335" y="13"/>
                      <a:pt x="376" y="67"/>
                      <a:pt x="351" y="177"/>
                    </a:cubicBezTo>
                    <a:cubicBezTo>
                      <a:pt x="369" y="222"/>
                      <a:pt x="385" y="289"/>
                      <a:pt x="383" y="340"/>
                    </a:cubicBezTo>
                    <a:cubicBezTo>
                      <a:pt x="382" y="363"/>
                      <a:pt x="381" y="373"/>
                      <a:pt x="381" y="373"/>
                    </a:cubicBezTo>
                    <a:cubicBezTo>
                      <a:pt x="385" y="402"/>
                      <a:pt x="387" y="463"/>
                      <a:pt x="369" y="492"/>
                    </a:cubicBezTo>
                    <a:cubicBezTo>
                      <a:pt x="352" y="522"/>
                      <a:pt x="301" y="595"/>
                      <a:pt x="179" y="602"/>
                    </a:cubicBezTo>
                    <a:cubicBezTo>
                      <a:pt x="169" y="602"/>
                      <a:pt x="161" y="603"/>
                      <a:pt x="152" y="604"/>
                    </a:cubicBezTo>
                    <a:cubicBezTo>
                      <a:pt x="150" y="604"/>
                      <a:pt x="148" y="603"/>
                      <a:pt x="146" y="603"/>
                    </a:cubicBezTo>
                    <a:cubicBezTo>
                      <a:pt x="144" y="603"/>
                      <a:pt x="143" y="605"/>
                      <a:pt x="141" y="605"/>
                    </a:cubicBezTo>
                    <a:cubicBezTo>
                      <a:pt x="50" y="619"/>
                      <a:pt x="29" y="656"/>
                      <a:pt x="21" y="620"/>
                    </a:cubicBezTo>
                    <a:cubicBezTo>
                      <a:pt x="12" y="580"/>
                      <a:pt x="0" y="411"/>
                      <a:pt x="23" y="362"/>
                    </a:cubicBezTo>
                    <a:cubicBezTo>
                      <a:pt x="25" y="358"/>
                      <a:pt x="27" y="353"/>
                      <a:pt x="27" y="353"/>
                    </a:cubicBezTo>
                    <a:cubicBezTo>
                      <a:pt x="28" y="338"/>
                      <a:pt x="34" y="286"/>
                      <a:pt x="44" y="279"/>
                    </a:cubicBezTo>
                    <a:cubicBezTo>
                      <a:pt x="45" y="266"/>
                      <a:pt x="51" y="244"/>
                      <a:pt x="68" y="212"/>
                    </a:cubicBezTo>
                    <a:cubicBezTo>
                      <a:pt x="86" y="179"/>
                      <a:pt x="126" y="118"/>
                      <a:pt x="173" y="74"/>
                    </a:cubicBezTo>
                    <a:cubicBezTo>
                      <a:pt x="220" y="29"/>
                      <a:pt x="250" y="0"/>
                      <a:pt x="292" y="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6" name="Freeform 160">
                <a:extLst>
                  <a:ext uri="{FF2B5EF4-FFF2-40B4-BE49-F238E27FC236}">
                    <a16:creationId xmlns:a16="http://schemas.microsoft.com/office/drawing/2014/main" xmlns="" id="{B65DEDB4-55E9-4B0D-806A-900BCF0D5A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608"/>
                <a:ext cx="50" cy="192"/>
              </a:xfrm>
              <a:custGeom>
                <a:avLst/>
                <a:gdLst>
                  <a:gd name="T0" fmla="*/ 4 w 20"/>
                  <a:gd name="T1" fmla="*/ 0 h 72"/>
                  <a:gd name="T2" fmla="*/ 20 w 20"/>
                  <a:gd name="T3" fmla="*/ 72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72">
                    <a:moveTo>
                      <a:pt x="4" y="0"/>
                    </a:moveTo>
                    <a:cubicBezTo>
                      <a:pt x="0" y="15"/>
                      <a:pt x="12" y="48"/>
                      <a:pt x="20" y="72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7" name="Freeform 161">
                <a:extLst>
                  <a:ext uri="{FF2B5EF4-FFF2-40B4-BE49-F238E27FC236}">
                    <a16:creationId xmlns:a16="http://schemas.microsoft.com/office/drawing/2014/main" xmlns="" id="{BE3DB589-4973-435A-8BDD-79A71F836E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8" y="2069"/>
                <a:ext cx="851" cy="251"/>
              </a:xfrm>
              <a:custGeom>
                <a:avLst/>
                <a:gdLst>
                  <a:gd name="T0" fmla="*/ 3 w 340"/>
                  <a:gd name="T1" fmla="*/ 0 h 94"/>
                  <a:gd name="T2" fmla="*/ 46 w 340"/>
                  <a:gd name="T3" fmla="*/ 35 h 94"/>
                  <a:gd name="T4" fmla="*/ 123 w 340"/>
                  <a:gd name="T5" fmla="*/ 61 h 94"/>
                  <a:gd name="T6" fmla="*/ 280 w 340"/>
                  <a:gd name="T7" fmla="*/ 79 h 94"/>
                  <a:gd name="T8" fmla="*/ 340 w 340"/>
                  <a:gd name="T9" fmla="*/ 93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0" h="94">
                    <a:moveTo>
                      <a:pt x="3" y="0"/>
                    </a:moveTo>
                    <a:cubicBezTo>
                      <a:pt x="0" y="9"/>
                      <a:pt x="18" y="25"/>
                      <a:pt x="46" y="35"/>
                    </a:cubicBezTo>
                    <a:cubicBezTo>
                      <a:pt x="73" y="46"/>
                      <a:pt x="94" y="52"/>
                      <a:pt x="123" y="61"/>
                    </a:cubicBezTo>
                    <a:cubicBezTo>
                      <a:pt x="173" y="76"/>
                      <a:pt x="228" y="74"/>
                      <a:pt x="280" y="79"/>
                    </a:cubicBezTo>
                    <a:cubicBezTo>
                      <a:pt x="301" y="81"/>
                      <a:pt x="334" y="94"/>
                      <a:pt x="340" y="93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8" name="Freeform 162">
                <a:extLst>
                  <a:ext uri="{FF2B5EF4-FFF2-40B4-BE49-F238E27FC236}">
                    <a16:creationId xmlns:a16="http://schemas.microsoft.com/office/drawing/2014/main" xmlns="" id="{43E3F4D9-4226-41B4-80B2-DA4345F39E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6" y="2267"/>
                <a:ext cx="308" cy="666"/>
              </a:xfrm>
              <a:custGeom>
                <a:avLst/>
                <a:gdLst>
                  <a:gd name="T0" fmla="*/ 3 w 123"/>
                  <a:gd name="T1" fmla="*/ 0 h 250"/>
                  <a:gd name="T2" fmla="*/ 37 w 123"/>
                  <a:gd name="T3" fmla="*/ 158 h 250"/>
                  <a:gd name="T4" fmla="*/ 123 w 123"/>
                  <a:gd name="T5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3" h="250">
                    <a:moveTo>
                      <a:pt x="3" y="0"/>
                    </a:moveTo>
                    <a:cubicBezTo>
                      <a:pt x="0" y="28"/>
                      <a:pt x="7" y="97"/>
                      <a:pt x="37" y="158"/>
                    </a:cubicBezTo>
                    <a:cubicBezTo>
                      <a:pt x="67" y="218"/>
                      <a:pt x="108" y="247"/>
                      <a:pt x="123" y="25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79" name="Freeform 163">
                <a:extLst>
                  <a:ext uri="{FF2B5EF4-FFF2-40B4-BE49-F238E27FC236}">
                    <a16:creationId xmlns:a16="http://schemas.microsoft.com/office/drawing/2014/main" xmlns="" id="{2DB07707-83A6-497C-A89F-AA6967E659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1" y="1243"/>
                <a:ext cx="923" cy="1837"/>
              </a:xfrm>
              <a:custGeom>
                <a:avLst/>
                <a:gdLst>
                  <a:gd name="T0" fmla="*/ 75 w 369"/>
                  <a:gd name="T1" fmla="*/ 41 h 689"/>
                  <a:gd name="T2" fmla="*/ 37 w 369"/>
                  <a:gd name="T3" fmla="*/ 195 h 689"/>
                  <a:gd name="T4" fmla="*/ 12 w 369"/>
                  <a:gd name="T5" fmla="*/ 331 h 689"/>
                  <a:gd name="T6" fmla="*/ 45 w 369"/>
                  <a:gd name="T7" fmla="*/ 413 h 689"/>
                  <a:gd name="T8" fmla="*/ 116 w 369"/>
                  <a:gd name="T9" fmla="*/ 508 h 689"/>
                  <a:gd name="T10" fmla="*/ 115 w 369"/>
                  <a:gd name="T11" fmla="*/ 602 h 689"/>
                  <a:gd name="T12" fmla="*/ 171 w 369"/>
                  <a:gd name="T13" fmla="*/ 621 h 689"/>
                  <a:gd name="T14" fmla="*/ 223 w 369"/>
                  <a:gd name="T15" fmla="*/ 643 h 689"/>
                  <a:gd name="T16" fmla="*/ 353 w 369"/>
                  <a:gd name="T17" fmla="*/ 681 h 689"/>
                  <a:gd name="T18" fmla="*/ 369 w 369"/>
                  <a:gd name="T19" fmla="*/ 483 h 689"/>
                  <a:gd name="T20" fmla="*/ 361 w 369"/>
                  <a:gd name="T21" fmla="*/ 418 h 689"/>
                  <a:gd name="T22" fmla="*/ 362 w 369"/>
                  <a:gd name="T23" fmla="*/ 408 h 689"/>
                  <a:gd name="T24" fmla="*/ 310 w 369"/>
                  <a:gd name="T25" fmla="*/ 219 h 689"/>
                  <a:gd name="T26" fmla="*/ 75 w 369"/>
                  <a:gd name="T27" fmla="*/ 41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9" h="689">
                    <a:moveTo>
                      <a:pt x="75" y="41"/>
                    </a:moveTo>
                    <a:cubicBezTo>
                      <a:pt x="50" y="55"/>
                      <a:pt x="25" y="79"/>
                      <a:pt x="37" y="195"/>
                    </a:cubicBezTo>
                    <a:cubicBezTo>
                      <a:pt x="29" y="204"/>
                      <a:pt x="0" y="262"/>
                      <a:pt x="12" y="331"/>
                    </a:cubicBezTo>
                    <a:cubicBezTo>
                      <a:pt x="23" y="401"/>
                      <a:pt x="45" y="413"/>
                      <a:pt x="45" y="413"/>
                    </a:cubicBezTo>
                    <a:cubicBezTo>
                      <a:pt x="70" y="438"/>
                      <a:pt x="114" y="466"/>
                      <a:pt x="116" y="508"/>
                    </a:cubicBezTo>
                    <a:cubicBezTo>
                      <a:pt x="119" y="551"/>
                      <a:pt x="94" y="577"/>
                      <a:pt x="115" y="602"/>
                    </a:cubicBezTo>
                    <a:cubicBezTo>
                      <a:pt x="136" y="627"/>
                      <a:pt x="160" y="622"/>
                      <a:pt x="171" y="621"/>
                    </a:cubicBezTo>
                    <a:cubicBezTo>
                      <a:pt x="176" y="629"/>
                      <a:pt x="177" y="627"/>
                      <a:pt x="223" y="643"/>
                    </a:cubicBezTo>
                    <a:cubicBezTo>
                      <a:pt x="270" y="659"/>
                      <a:pt x="341" y="689"/>
                      <a:pt x="353" y="681"/>
                    </a:cubicBezTo>
                    <a:cubicBezTo>
                      <a:pt x="365" y="673"/>
                      <a:pt x="369" y="523"/>
                      <a:pt x="369" y="483"/>
                    </a:cubicBezTo>
                    <a:cubicBezTo>
                      <a:pt x="369" y="443"/>
                      <a:pt x="365" y="418"/>
                      <a:pt x="361" y="418"/>
                    </a:cubicBezTo>
                    <a:cubicBezTo>
                      <a:pt x="361" y="416"/>
                      <a:pt x="362" y="411"/>
                      <a:pt x="362" y="408"/>
                    </a:cubicBezTo>
                    <a:cubicBezTo>
                      <a:pt x="362" y="367"/>
                      <a:pt x="357" y="296"/>
                      <a:pt x="310" y="219"/>
                    </a:cubicBezTo>
                    <a:cubicBezTo>
                      <a:pt x="261" y="137"/>
                      <a:pt x="158" y="0"/>
                      <a:pt x="75" y="41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0" name="Freeform 164">
                <a:extLst>
                  <a:ext uri="{FF2B5EF4-FFF2-40B4-BE49-F238E27FC236}">
                    <a16:creationId xmlns:a16="http://schemas.microsoft.com/office/drawing/2014/main" xmlns="" id="{90E4C8BE-1333-40C8-92C4-AF266DBBA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616"/>
                <a:ext cx="62" cy="147"/>
              </a:xfrm>
              <a:custGeom>
                <a:avLst/>
                <a:gdLst>
                  <a:gd name="T0" fmla="*/ 25 w 25"/>
                  <a:gd name="T1" fmla="*/ 0 h 55"/>
                  <a:gd name="T2" fmla="*/ 0 w 25"/>
                  <a:gd name="T3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5" h="55">
                    <a:moveTo>
                      <a:pt x="25" y="0"/>
                    </a:moveTo>
                    <a:cubicBezTo>
                      <a:pt x="18" y="21"/>
                      <a:pt x="8" y="43"/>
                      <a:pt x="0" y="55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1" name="Freeform 165">
                <a:extLst>
                  <a:ext uri="{FF2B5EF4-FFF2-40B4-BE49-F238E27FC236}">
                    <a16:creationId xmlns:a16="http://schemas.microsoft.com/office/drawing/2014/main" xmlns="" id="{BE2DFC27-66E0-4A66-AE50-3C608CBDA2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9" y="2357"/>
                <a:ext cx="475" cy="547"/>
              </a:xfrm>
              <a:custGeom>
                <a:avLst/>
                <a:gdLst>
                  <a:gd name="T0" fmla="*/ 0 w 190"/>
                  <a:gd name="T1" fmla="*/ 203 h 205"/>
                  <a:gd name="T2" fmla="*/ 190 w 190"/>
                  <a:gd name="T3" fmla="*/ 0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0" h="205">
                    <a:moveTo>
                      <a:pt x="0" y="203"/>
                    </a:moveTo>
                    <a:cubicBezTo>
                      <a:pt x="40" y="205"/>
                      <a:pt x="161" y="173"/>
                      <a:pt x="190" y="0"/>
                    </a:cubicBezTo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2" name="Freeform 166">
                <a:extLst>
                  <a:ext uri="{FF2B5EF4-FFF2-40B4-BE49-F238E27FC236}">
                    <a16:creationId xmlns:a16="http://schemas.microsoft.com/office/drawing/2014/main" xmlns="" id="{DD442EBF-4A90-4E9A-B6E2-0D259B058A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1" y="2728"/>
                <a:ext cx="788" cy="315"/>
              </a:xfrm>
              <a:custGeom>
                <a:avLst/>
                <a:gdLst>
                  <a:gd name="T0" fmla="*/ 145 w 315"/>
                  <a:gd name="T1" fmla="*/ 76 h 118"/>
                  <a:gd name="T2" fmla="*/ 118 w 315"/>
                  <a:gd name="T3" fmla="*/ 78 h 118"/>
                  <a:gd name="T4" fmla="*/ 112 w 315"/>
                  <a:gd name="T5" fmla="*/ 77 h 118"/>
                  <a:gd name="T6" fmla="*/ 107 w 315"/>
                  <a:gd name="T7" fmla="*/ 79 h 118"/>
                  <a:gd name="T8" fmla="*/ 0 w 315"/>
                  <a:gd name="T9" fmla="*/ 109 h 118"/>
                  <a:gd name="T10" fmla="*/ 225 w 315"/>
                  <a:gd name="T11" fmla="*/ 98 h 118"/>
                  <a:gd name="T12" fmla="*/ 311 w 315"/>
                  <a:gd name="T13" fmla="*/ 0 h 118"/>
                  <a:gd name="T14" fmla="*/ 145 w 315"/>
                  <a:gd name="T15" fmla="*/ 76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5" h="118">
                    <a:moveTo>
                      <a:pt x="145" y="76"/>
                    </a:moveTo>
                    <a:cubicBezTo>
                      <a:pt x="135" y="76"/>
                      <a:pt x="127" y="77"/>
                      <a:pt x="118" y="78"/>
                    </a:cubicBezTo>
                    <a:cubicBezTo>
                      <a:pt x="116" y="78"/>
                      <a:pt x="114" y="77"/>
                      <a:pt x="112" y="77"/>
                    </a:cubicBezTo>
                    <a:cubicBezTo>
                      <a:pt x="110" y="77"/>
                      <a:pt x="109" y="79"/>
                      <a:pt x="107" y="79"/>
                    </a:cubicBezTo>
                    <a:cubicBezTo>
                      <a:pt x="45" y="89"/>
                      <a:pt x="15" y="109"/>
                      <a:pt x="0" y="109"/>
                    </a:cubicBezTo>
                    <a:cubicBezTo>
                      <a:pt x="27" y="118"/>
                      <a:pt x="138" y="108"/>
                      <a:pt x="225" y="98"/>
                    </a:cubicBezTo>
                    <a:cubicBezTo>
                      <a:pt x="315" y="88"/>
                      <a:pt x="307" y="23"/>
                      <a:pt x="311" y="0"/>
                    </a:cubicBezTo>
                    <a:cubicBezTo>
                      <a:pt x="283" y="32"/>
                      <a:pt x="232" y="71"/>
                      <a:pt x="145" y="76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3" name="Freeform 167">
                <a:extLst>
                  <a:ext uri="{FF2B5EF4-FFF2-40B4-BE49-F238E27FC236}">
                    <a16:creationId xmlns:a16="http://schemas.microsoft.com/office/drawing/2014/main" xmlns="" id="{7EFEA1A9-21F8-4F9B-8064-30564A2AC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1" y="2352"/>
                <a:ext cx="783" cy="776"/>
              </a:xfrm>
              <a:custGeom>
                <a:avLst/>
                <a:gdLst>
                  <a:gd name="T0" fmla="*/ 183 w 313"/>
                  <a:gd name="T1" fmla="*/ 227 h 291"/>
                  <a:gd name="T2" fmla="*/ 131 w 313"/>
                  <a:gd name="T3" fmla="*/ 205 h 291"/>
                  <a:gd name="T4" fmla="*/ 75 w 313"/>
                  <a:gd name="T5" fmla="*/ 186 h 291"/>
                  <a:gd name="T6" fmla="*/ 76 w 313"/>
                  <a:gd name="T7" fmla="*/ 92 h 291"/>
                  <a:gd name="T8" fmla="*/ 7 w 313"/>
                  <a:gd name="T9" fmla="*/ 0 h 291"/>
                  <a:gd name="T10" fmla="*/ 15 w 313"/>
                  <a:gd name="T11" fmla="*/ 112 h 291"/>
                  <a:gd name="T12" fmla="*/ 15 w 313"/>
                  <a:gd name="T13" fmla="*/ 207 h 291"/>
                  <a:gd name="T14" fmla="*/ 126 w 313"/>
                  <a:gd name="T15" fmla="*/ 258 h 291"/>
                  <a:gd name="T16" fmla="*/ 312 w 313"/>
                  <a:gd name="T17" fmla="*/ 266 h 291"/>
                  <a:gd name="T18" fmla="*/ 313 w 313"/>
                  <a:gd name="T19" fmla="*/ 265 h 291"/>
                  <a:gd name="T20" fmla="*/ 183 w 313"/>
                  <a:gd name="T21" fmla="*/ 22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3" h="291">
                    <a:moveTo>
                      <a:pt x="183" y="227"/>
                    </a:moveTo>
                    <a:cubicBezTo>
                      <a:pt x="137" y="211"/>
                      <a:pt x="136" y="213"/>
                      <a:pt x="131" y="205"/>
                    </a:cubicBezTo>
                    <a:cubicBezTo>
                      <a:pt x="120" y="206"/>
                      <a:pt x="96" y="211"/>
                      <a:pt x="75" y="186"/>
                    </a:cubicBezTo>
                    <a:cubicBezTo>
                      <a:pt x="54" y="161"/>
                      <a:pt x="79" y="135"/>
                      <a:pt x="76" y="92"/>
                    </a:cubicBezTo>
                    <a:cubicBezTo>
                      <a:pt x="74" y="51"/>
                      <a:pt x="33" y="24"/>
                      <a:pt x="7" y="0"/>
                    </a:cubicBezTo>
                    <a:cubicBezTo>
                      <a:pt x="0" y="41"/>
                      <a:pt x="13" y="78"/>
                      <a:pt x="15" y="112"/>
                    </a:cubicBezTo>
                    <a:cubicBezTo>
                      <a:pt x="18" y="150"/>
                      <a:pt x="12" y="177"/>
                      <a:pt x="15" y="207"/>
                    </a:cubicBezTo>
                    <a:cubicBezTo>
                      <a:pt x="18" y="238"/>
                      <a:pt x="67" y="251"/>
                      <a:pt x="126" y="258"/>
                    </a:cubicBezTo>
                    <a:cubicBezTo>
                      <a:pt x="185" y="265"/>
                      <a:pt x="277" y="291"/>
                      <a:pt x="312" y="266"/>
                    </a:cubicBezTo>
                    <a:cubicBezTo>
                      <a:pt x="312" y="265"/>
                      <a:pt x="312" y="265"/>
                      <a:pt x="313" y="265"/>
                    </a:cubicBezTo>
                    <a:cubicBezTo>
                      <a:pt x="300" y="273"/>
                      <a:pt x="230" y="243"/>
                      <a:pt x="183" y="227"/>
                    </a:cubicBezTo>
                    <a:close/>
                  </a:path>
                </a:pathLst>
              </a:custGeom>
              <a:noFill/>
              <a:ln w="7938" cap="rnd">
                <a:solidFill>
                  <a:srgbClr val="333333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4" name="Freeform 168">
                <a:extLst>
                  <a:ext uri="{FF2B5EF4-FFF2-40B4-BE49-F238E27FC236}">
                    <a16:creationId xmlns:a16="http://schemas.microsoft.com/office/drawing/2014/main" xmlns="" id="{82C25CA6-F270-4055-9409-F62B294F15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1" y="1888"/>
                <a:ext cx="35" cy="85"/>
              </a:xfrm>
              <a:custGeom>
                <a:avLst/>
                <a:gdLst>
                  <a:gd name="T0" fmla="*/ 0 w 14"/>
                  <a:gd name="T1" fmla="*/ 0 h 32"/>
                  <a:gd name="T2" fmla="*/ 14 w 14"/>
                  <a:gd name="T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0" y="0"/>
                    </a:moveTo>
                    <a:cubicBezTo>
                      <a:pt x="0" y="11"/>
                      <a:pt x="3" y="25"/>
                      <a:pt x="14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5" name="Freeform 169">
                <a:extLst>
                  <a:ext uri="{FF2B5EF4-FFF2-40B4-BE49-F238E27FC236}">
                    <a16:creationId xmlns:a16="http://schemas.microsoft.com/office/drawing/2014/main" xmlns="" id="{44F04FE3-A87D-41AD-B49B-BB407733A2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8" y="1947"/>
                <a:ext cx="33" cy="5"/>
              </a:xfrm>
              <a:custGeom>
                <a:avLst/>
                <a:gdLst>
                  <a:gd name="T0" fmla="*/ 13 w 13"/>
                  <a:gd name="T1" fmla="*/ 0 h 2"/>
                  <a:gd name="T2" fmla="*/ 0 w 13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2">
                    <a:moveTo>
                      <a:pt x="13" y="0"/>
                    </a:moveTo>
                    <a:cubicBezTo>
                      <a:pt x="9" y="0"/>
                      <a:pt x="4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6" name="Freeform 170">
                <a:extLst>
                  <a:ext uri="{FF2B5EF4-FFF2-40B4-BE49-F238E27FC236}">
                    <a16:creationId xmlns:a16="http://schemas.microsoft.com/office/drawing/2014/main" xmlns="" id="{59C1ABC4-9ABF-40DA-BDFD-AAFD99549D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1691"/>
                <a:ext cx="38" cy="64"/>
              </a:xfrm>
              <a:custGeom>
                <a:avLst/>
                <a:gdLst>
                  <a:gd name="T0" fmla="*/ 2 w 15"/>
                  <a:gd name="T1" fmla="*/ 0 h 24"/>
                  <a:gd name="T2" fmla="*/ 15 w 15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24">
                    <a:moveTo>
                      <a:pt x="2" y="0"/>
                    </a:moveTo>
                    <a:cubicBezTo>
                      <a:pt x="0" y="11"/>
                      <a:pt x="8" y="18"/>
                      <a:pt x="15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7" name="Freeform 171">
                <a:extLst>
                  <a:ext uri="{FF2B5EF4-FFF2-40B4-BE49-F238E27FC236}">
                    <a16:creationId xmlns:a16="http://schemas.microsoft.com/office/drawing/2014/main" xmlns="" id="{B6E0052D-AA6D-44EA-922C-DB87433A1D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6" y="1733"/>
                <a:ext cx="23" cy="19"/>
              </a:xfrm>
              <a:custGeom>
                <a:avLst/>
                <a:gdLst>
                  <a:gd name="T0" fmla="*/ 0 w 9"/>
                  <a:gd name="T1" fmla="*/ 7 h 7"/>
                  <a:gd name="T2" fmla="*/ 9 w 9"/>
                  <a:gd name="T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7">
                    <a:moveTo>
                      <a:pt x="0" y="7"/>
                    </a:moveTo>
                    <a:cubicBezTo>
                      <a:pt x="2" y="4"/>
                      <a:pt x="5" y="2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8" name="Freeform 172">
                <a:extLst>
                  <a:ext uri="{FF2B5EF4-FFF2-40B4-BE49-F238E27FC236}">
                    <a16:creationId xmlns:a16="http://schemas.microsoft.com/office/drawing/2014/main" xmlns="" id="{EB11D7CD-706D-4E8F-9DA3-25C8B6FCEB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" y="1539"/>
                <a:ext cx="10" cy="74"/>
              </a:xfrm>
              <a:custGeom>
                <a:avLst/>
                <a:gdLst>
                  <a:gd name="T0" fmla="*/ 0 w 4"/>
                  <a:gd name="T1" fmla="*/ 0 h 28"/>
                  <a:gd name="T2" fmla="*/ 0 w 4"/>
                  <a:gd name="T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8">
                    <a:moveTo>
                      <a:pt x="0" y="0"/>
                    </a:moveTo>
                    <a:cubicBezTo>
                      <a:pt x="4" y="9"/>
                      <a:pt x="1" y="18"/>
                      <a:pt x="0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89" name="Freeform 173">
                <a:extLst>
                  <a:ext uri="{FF2B5EF4-FFF2-40B4-BE49-F238E27FC236}">
                    <a16:creationId xmlns:a16="http://schemas.microsoft.com/office/drawing/2014/main" xmlns="" id="{8F4DC150-CA0B-4882-AD4E-C9CD0869D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11" y="1576"/>
                <a:ext cx="35" cy="5"/>
              </a:xfrm>
              <a:custGeom>
                <a:avLst/>
                <a:gdLst>
                  <a:gd name="T0" fmla="*/ 0 w 14"/>
                  <a:gd name="T1" fmla="*/ 2 h 2"/>
                  <a:gd name="T2" fmla="*/ 14 w 14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2"/>
                    </a:moveTo>
                    <a:cubicBezTo>
                      <a:pt x="5" y="1"/>
                      <a:pt x="9" y="0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0" name="Freeform 174">
                <a:extLst>
                  <a:ext uri="{FF2B5EF4-FFF2-40B4-BE49-F238E27FC236}">
                    <a16:creationId xmlns:a16="http://schemas.microsoft.com/office/drawing/2014/main" xmlns="" id="{16EC4527-6FAB-472A-A736-273E81B79E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75"/>
                <a:ext cx="13" cy="61"/>
              </a:xfrm>
              <a:custGeom>
                <a:avLst/>
                <a:gdLst>
                  <a:gd name="T0" fmla="*/ 5 w 5"/>
                  <a:gd name="T1" fmla="*/ 0 h 23"/>
                  <a:gd name="T2" fmla="*/ 0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5" y="0"/>
                    </a:moveTo>
                    <a:cubicBezTo>
                      <a:pt x="5" y="8"/>
                      <a:pt x="3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1" name="Freeform 175">
                <a:extLst>
                  <a:ext uri="{FF2B5EF4-FFF2-40B4-BE49-F238E27FC236}">
                    <a16:creationId xmlns:a16="http://schemas.microsoft.com/office/drawing/2014/main" xmlns="" id="{993BDBC8-3D9F-4420-B247-FF79941818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507"/>
                <a:ext cx="33" cy="13"/>
              </a:xfrm>
              <a:custGeom>
                <a:avLst/>
                <a:gdLst>
                  <a:gd name="T0" fmla="*/ 0 w 13"/>
                  <a:gd name="T1" fmla="*/ 0 h 5"/>
                  <a:gd name="T2" fmla="*/ 13 w 13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5">
                    <a:moveTo>
                      <a:pt x="0" y="0"/>
                    </a:moveTo>
                    <a:cubicBezTo>
                      <a:pt x="4" y="1"/>
                      <a:pt x="9" y="3"/>
                      <a:pt x="13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2" name="Freeform 176">
                <a:extLst>
                  <a:ext uri="{FF2B5EF4-FFF2-40B4-BE49-F238E27FC236}">
                    <a16:creationId xmlns:a16="http://schemas.microsoft.com/office/drawing/2014/main" xmlns="" id="{E9CD7409-C263-4AE8-B170-71F9110F3D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4" y="1392"/>
                <a:ext cx="15" cy="64"/>
              </a:xfrm>
              <a:custGeom>
                <a:avLst/>
                <a:gdLst>
                  <a:gd name="T0" fmla="*/ 1 w 6"/>
                  <a:gd name="T1" fmla="*/ 0 h 24"/>
                  <a:gd name="T2" fmla="*/ 6 w 6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1" y="0"/>
                    </a:moveTo>
                    <a:cubicBezTo>
                      <a:pt x="0" y="9"/>
                      <a:pt x="0" y="18"/>
                      <a:pt x="6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3" name="Freeform 177">
                <a:extLst>
                  <a:ext uri="{FF2B5EF4-FFF2-40B4-BE49-F238E27FC236}">
                    <a16:creationId xmlns:a16="http://schemas.microsoft.com/office/drawing/2014/main" xmlns="" id="{64F1975C-E45C-4994-A1EC-F804EE663D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1" y="1427"/>
                <a:ext cx="25" cy="5"/>
              </a:xfrm>
              <a:custGeom>
                <a:avLst/>
                <a:gdLst>
                  <a:gd name="T0" fmla="*/ 10 w 10"/>
                  <a:gd name="T1" fmla="*/ 1 h 2"/>
                  <a:gd name="T2" fmla="*/ 0 w 10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4" name="Freeform 178">
                <a:extLst>
                  <a:ext uri="{FF2B5EF4-FFF2-40B4-BE49-F238E27FC236}">
                    <a16:creationId xmlns:a16="http://schemas.microsoft.com/office/drawing/2014/main" xmlns="" id="{54437C18-C39D-4462-A7C3-D0FFFB684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1731"/>
                <a:ext cx="18" cy="77"/>
              </a:xfrm>
              <a:custGeom>
                <a:avLst/>
                <a:gdLst>
                  <a:gd name="T0" fmla="*/ 0 w 7"/>
                  <a:gd name="T1" fmla="*/ 0 h 29"/>
                  <a:gd name="T2" fmla="*/ 4 w 7"/>
                  <a:gd name="T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29">
                    <a:moveTo>
                      <a:pt x="0" y="0"/>
                    </a:moveTo>
                    <a:cubicBezTo>
                      <a:pt x="7" y="7"/>
                      <a:pt x="5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5" name="Freeform 179">
                <a:extLst>
                  <a:ext uri="{FF2B5EF4-FFF2-40B4-BE49-F238E27FC236}">
                    <a16:creationId xmlns:a16="http://schemas.microsoft.com/office/drawing/2014/main" xmlns="" id="{D254388B-CB77-4803-BCC5-56AAF9D84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1" y="1773"/>
                <a:ext cx="28" cy="1"/>
              </a:xfrm>
              <a:custGeom>
                <a:avLst/>
                <a:gdLst>
                  <a:gd name="T0" fmla="*/ 0 w 11"/>
                  <a:gd name="T1" fmla="*/ 11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1">
                    <a:moveTo>
                      <a:pt x="0" y="0"/>
                    </a:moveTo>
                    <a:cubicBezTo>
                      <a:pt x="4" y="0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6" name="Freeform 180">
                <a:extLst>
                  <a:ext uri="{FF2B5EF4-FFF2-40B4-BE49-F238E27FC236}">
                    <a16:creationId xmlns:a16="http://schemas.microsoft.com/office/drawing/2014/main" xmlns="" id="{ADDB8D8C-94A0-4CBB-8B74-4132152E43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1667"/>
                <a:ext cx="35" cy="66"/>
              </a:xfrm>
              <a:custGeom>
                <a:avLst/>
                <a:gdLst>
                  <a:gd name="T0" fmla="*/ 1 w 14"/>
                  <a:gd name="T1" fmla="*/ 0 h 25"/>
                  <a:gd name="T2" fmla="*/ 14 w 14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5">
                    <a:moveTo>
                      <a:pt x="1" y="0"/>
                    </a:moveTo>
                    <a:cubicBezTo>
                      <a:pt x="0" y="11"/>
                      <a:pt x="5" y="20"/>
                      <a:pt x="14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7" name="Freeform 181">
                <a:extLst>
                  <a:ext uri="{FF2B5EF4-FFF2-40B4-BE49-F238E27FC236}">
                    <a16:creationId xmlns:a16="http://schemas.microsoft.com/office/drawing/2014/main" xmlns="" id="{E42B432B-2098-4F46-B8C2-D6FFD15F3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9" y="1720"/>
                <a:ext cx="20" cy="19"/>
              </a:xfrm>
              <a:custGeom>
                <a:avLst/>
                <a:gdLst>
                  <a:gd name="T0" fmla="*/ 8 w 8"/>
                  <a:gd name="T1" fmla="*/ 0 h 7"/>
                  <a:gd name="T2" fmla="*/ 0 w 8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8" y="0"/>
                    </a:moveTo>
                    <a:cubicBezTo>
                      <a:pt x="5" y="2"/>
                      <a:pt x="2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8" name="Freeform 182">
                <a:extLst>
                  <a:ext uri="{FF2B5EF4-FFF2-40B4-BE49-F238E27FC236}">
                    <a16:creationId xmlns:a16="http://schemas.microsoft.com/office/drawing/2014/main" xmlns="" id="{17341593-3063-4524-8898-F5D0CDAB22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8" y="2027"/>
                <a:ext cx="28" cy="48"/>
              </a:xfrm>
              <a:custGeom>
                <a:avLst/>
                <a:gdLst>
                  <a:gd name="T0" fmla="*/ 1 w 11"/>
                  <a:gd name="T1" fmla="*/ 0 h 18"/>
                  <a:gd name="T2" fmla="*/ 11 w 11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" y="0"/>
                    </a:moveTo>
                    <a:cubicBezTo>
                      <a:pt x="0" y="7"/>
                      <a:pt x="4" y="14"/>
                      <a:pt x="11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499" name="Freeform 183">
                <a:extLst>
                  <a:ext uri="{FF2B5EF4-FFF2-40B4-BE49-F238E27FC236}">
                    <a16:creationId xmlns:a16="http://schemas.microsoft.com/office/drawing/2014/main" xmlns="" id="{0EB83F6E-E941-492C-8986-A74A4E68B7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" y="2059"/>
                <a:ext cx="17" cy="10"/>
              </a:xfrm>
              <a:custGeom>
                <a:avLst/>
                <a:gdLst>
                  <a:gd name="T0" fmla="*/ 0 w 7"/>
                  <a:gd name="T1" fmla="*/ 4 h 4"/>
                  <a:gd name="T2" fmla="*/ 7 w 7"/>
                  <a:gd name="T3" fmla="*/ 1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4"/>
                    </a:moveTo>
                    <a:cubicBezTo>
                      <a:pt x="2" y="1"/>
                      <a:pt x="4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0" name="Freeform 184">
                <a:extLst>
                  <a:ext uri="{FF2B5EF4-FFF2-40B4-BE49-F238E27FC236}">
                    <a16:creationId xmlns:a16="http://schemas.microsoft.com/office/drawing/2014/main" xmlns="" id="{876D3773-FB0D-4941-9705-4747D5F9EF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1880"/>
                <a:ext cx="12" cy="67"/>
              </a:xfrm>
              <a:custGeom>
                <a:avLst/>
                <a:gdLst>
                  <a:gd name="T0" fmla="*/ 0 w 5"/>
                  <a:gd name="T1" fmla="*/ 0 h 25"/>
                  <a:gd name="T2" fmla="*/ 2 w 5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5">
                    <a:moveTo>
                      <a:pt x="0" y="0"/>
                    </a:moveTo>
                    <a:cubicBezTo>
                      <a:pt x="5" y="6"/>
                      <a:pt x="4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1" name="Freeform 185">
                <a:extLst>
                  <a:ext uri="{FF2B5EF4-FFF2-40B4-BE49-F238E27FC236}">
                    <a16:creationId xmlns:a16="http://schemas.microsoft.com/office/drawing/2014/main" xmlns="" id="{C36A2D6D-DB7E-4FB1-8201-23E3B99F7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1920"/>
                <a:ext cx="27" cy="3"/>
              </a:xfrm>
              <a:custGeom>
                <a:avLst/>
                <a:gdLst>
                  <a:gd name="T0" fmla="*/ 0 w 11"/>
                  <a:gd name="T1" fmla="*/ 1 h 1"/>
                  <a:gd name="T2" fmla="*/ 11 w 11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0"/>
                      <a:pt x="7" y="0"/>
                      <a:pt x="11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2" name="Freeform 186">
                <a:extLst>
                  <a:ext uri="{FF2B5EF4-FFF2-40B4-BE49-F238E27FC236}">
                    <a16:creationId xmlns:a16="http://schemas.microsoft.com/office/drawing/2014/main" xmlns="" id="{675B97AD-CCD0-40EE-832C-93D193CCB0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2091"/>
                <a:ext cx="52" cy="24"/>
              </a:xfrm>
              <a:custGeom>
                <a:avLst/>
                <a:gdLst>
                  <a:gd name="T0" fmla="*/ 0 w 21"/>
                  <a:gd name="T1" fmla="*/ 7 h 9"/>
                  <a:gd name="T2" fmla="*/ 21 w 21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0" y="7"/>
                    </a:moveTo>
                    <a:cubicBezTo>
                      <a:pt x="7" y="9"/>
                      <a:pt x="16" y="4"/>
                      <a:pt x="2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3" name="Freeform 187">
                <a:extLst>
                  <a:ext uri="{FF2B5EF4-FFF2-40B4-BE49-F238E27FC236}">
                    <a16:creationId xmlns:a16="http://schemas.microsoft.com/office/drawing/2014/main" xmlns="" id="{80B6CAE7-D504-4F36-8BED-33A6F96C9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210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2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1" y="3"/>
                      <a:pt x="2" y="6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4" name="Freeform 188">
                <a:extLst>
                  <a:ext uri="{FF2B5EF4-FFF2-40B4-BE49-F238E27FC236}">
                    <a16:creationId xmlns:a16="http://schemas.microsoft.com/office/drawing/2014/main" xmlns="" id="{968AC753-E93C-4480-8248-CECF007F7A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9" y="2069"/>
                <a:ext cx="5" cy="51"/>
              </a:xfrm>
              <a:custGeom>
                <a:avLst/>
                <a:gdLst>
                  <a:gd name="T0" fmla="*/ 2 w 2"/>
                  <a:gd name="T1" fmla="*/ 0 h 19"/>
                  <a:gd name="T2" fmla="*/ 2 w 2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cubicBezTo>
                      <a:pt x="0" y="6"/>
                      <a:pt x="0" y="13"/>
                      <a:pt x="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5" name="Freeform 189">
                <a:extLst>
                  <a:ext uri="{FF2B5EF4-FFF2-40B4-BE49-F238E27FC236}">
                    <a16:creationId xmlns:a16="http://schemas.microsoft.com/office/drawing/2014/main" xmlns="" id="{0927ACF6-F25D-417E-BFA0-4CC02D698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4" y="2107"/>
                <a:ext cx="17" cy="1"/>
              </a:xfrm>
              <a:custGeom>
                <a:avLst/>
                <a:gdLst>
                  <a:gd name="T0" fmla="*/ 7 w 7"/>
                  <a:gd name="T1" fmla="*/ 0 w 7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7">
                    <a:moveTo>
                      <a:pt x="7" y="0"/>
                    </a:moveTo>
                    <a:cubicBezTo>
                      <a:pt x="4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6" name="Freeform 190">
                <a:extLst>
                  <a:ext uri="{FF2B5EF4-FFF2-40B4-BE49-F238E27FC236}">
                    <a16:creationId xmlns:a16="http://schemas.microsoft.com/office/drawing/2014/main" xmlns="" id="{632CB199-FE73-47FE-9BDC-AFC85A2B9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" y="1893"/>
                <a:ext cx="10" cy="62"/>
              </a:xfrm>
              <a:custGeom>
                <a:avLst/>
                <a:gdLst>
                  <a:gd name="T0" fmla="*/ 0 w 4"/>
                  <a:gd name="T1" fmla="*/ 0 h 23"/>
                  <a:gd name="T2" fmla="*/ 0 w 4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3">
                    <a:moveTo>
                      <a:pt x="0" y="0"/>
                    </a:moveTo>
                    <a:cubicBezTo>
                      <a:pt x="4" y="7"/>
                      <a:pt x="4" y="16"/>
                      <a:pt x="0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7" name="Freeform 191">
                <a:extLst>
                  <a:ext uri="{FF2B5EF4-FFF2-40B4-BE49-F238E27FC236}">
                    <a16:creationId xmlns:a16="http://schemas.microsoft.com/office/drawing/2014/main" xmlns="" id="{4C411E40-19D1-422B-B712-70CC3C50A8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1" y="1925"/>
                <a:ext cx="25" cy="6"/>
              </a:xfrm>
              <a:custGeom>
                <a:avLst/>
                <a:gdLst>
                  <a:gd name="T0" fmla="*/ 0 w 10"/>
                  <a:gd name="T1" fmla="*/ 2 h 2"/>
                  <a:gd name="T2" fmla="*/ 10 w 10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2"/>
                    </a:moveTo>
                    <a:cubicBezTo>
                      <a:pt x="3" y="1"/>
                      <a:pt x="6" y="0"/>
                      <a:pt x="1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8" name="Freeform 192">
                <a:extLst>
                  <a:ext uri="{FF2B5EF4-FFF2-40B4-BE49-F238E27FC236}">
                    <a16:creationId xmlns:a16="http://schemas.microsoft.com/office/drawing/2014/main" xmlns="" id="{453FC763-AFAD-4AE3-A6C6-F1A6D9B1E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1" y="1840"/>
                <a:ext cx="35" cy="24"/>
              </a:xfrm>
              <a:custGeom>
                <a:avLst/>
                <a:gdLst>
                  <a:gd name="T0" fmla="*/ 0 w 14"/>
                  <a:gd name="T1" fmla="*/ 8 h 9"/>
                  <a:gd name="T2" fmla="*/ 14 w 14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0" y="8"/>
                    </a:moveTo>
                    <a:cubicBezTo>
                      <a:pt x="6" y="9"/>
                      <a:pt x="13" y="7"/>
                      <a:pt x="1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09" name="Freeform 193">
                <a:extLst>
                  <a:ext uri="{FF2B5EF4-FFF2-40B4-BE49-F238E27FC236}">
                    <a16:creationId xmlns:a16="http://schemas.microsoft.com/office/drawing/2014/main" xmlns="" id="{368BB8AB-37ED-49B5-BF95-4282E27E7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4" y="1859"/>
                <a:ext cx="7" cy="24"/>
              </a:xfrm>
              <a:custGeom>
                <a:avLst/>
                <a:gdLst>
                  <a:gd name="T0" fmla="*/ 0 w 3"/>
                  <a:gd name="T1" fmla="*/ 0 h 9"/>
                  <a:gd name="T2" fmla="*/ 3 w 3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0" y="0"/>
                    </a:moveTo>
                    <a:cubicBezTo>
                      <a:pt x="1" y="3"/>
                      <a:pt x="2" y="6"/>
                      <a:pt x="3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0" name="Freeform 194">
                <a:extLst>
                  <a:ext uri="{FF2B5EF4-FFF2-40B4-BE49-F238E27FC236}">
                    <a16:creationId xmlns:a16="http://schemas.microsoft.com/office/drawing/2014/main" xmlns="" id="{C2B5B29E-C4F5-46D7-BDF9-E4535D1E9B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1" y="2048"/>
                <a:ext cx="50" cy="13"/>
              </a:xfrm>
              <a:custGeom>
                <a:avLst/>
                <a:gdLst>
                  <a:gd name="T0" fmla="*/ 0 w 20"/>
                  <a:gd name="T1" fmla="*/ 1 h 5"/>
                  <a:gd name="T2" fmla="*/ 20 w 20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0" y="1"/>
                    </a:moveTo>
                    <a:cubicBezTo>
                      <a:pt x="5" y="5"/>
                      <a:pt x="14" y="2"/>
                      <a:pt x="2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1" name="Freeform 195">
                <a:extLst>
                  <a:ext uri="{FF2B5EF4-FFF2-40B4-BE49-F238E27FC236}">
                    <a16:creationId xmlns:a16="http://schemas.microsoft.com/office/drawing/2014/main" xmlns="" id="{C3542EB5-8A83-494E-A4D3-E518D8CB90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06" y="2056"/>
                <a:ext cx="1" cy="24"/>
              </a:xfrm>
              <a:custGeom>
                <a:avLst/>
                <a:gdLst>
                  <a:gd name="T0" fmla="*/ 0 h 9"/>
                  <a:gd name="T1" fmla="*/ 9 h 9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9">
                    <a:moveTo>
                      <a:pt x="0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2" name="Freeform 196">
                <a:extLst>
                  <a:ext uri="{FF2B5EF4-FFF2-40B4-BE49-F238E27FC236}">
                    <a16:creationId xmlns:a16="http://schemas.microsoft.com/office/drawing/2014/main" xmlns="" id="{4A402171-AD5D-4218-9CAF-4152F745F3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1" y="1917"/>
                <a:ext cx="8" cy="48"/>
              </a:xfrm>
              <a:custGeom>
                <a:avLst/>
                <a:gdLst>
                  <a:gd name="T0" fmla="*/ 2 w 3"/>
                  <a:gd name="T1" fmla="*/ 0 h 18"/>
                  <a:gd name="T2" fmla="*/ 0 w 3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8">
                    <a:moveTo>
                      <a:pt x="2" y="0"/>
                    </a:moveTo>
                    <a:cubicBezTo>
                      <a:pt x="3" y="6"/>
                      <a:pt x="1" y="12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3" name="Freeform 197">
                <a:extLst>
                  <a:ext uri="{FF2B5EF4-FFF2-40B4-BE49-F238E27FC236}">
                    <a16:creationId xmlns:a16="http://schemas.microsoft.com/office/drawing/2014/main" xmlns="" id="{313D6FE2-10AE-4AAF-B512-C72101E6E6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6" y="1949"/>
                <a:ext cx="20" cy="1"/>
              </a:xfrm>
              <a:custGeom>
                <a:avLst/>
                <a:gdLst>
                  <a:gd name="T0" fmla="*/ 0 w 8"/>
                  <a:gd name="T1" fmla="*/ 8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">
                    <a:moveTo>
                      <a:pt x="0" y="0"/>
                    </a:moveTo>
                    <a:cubicBezTo>
                      <a:pt x="3" y="0"/>
                      <a:pt x="6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4" name="Freeform 198">
                <a:extLst>
                  <a:ext uri="{FF2B5EF4-FFF2-40B4-BE49-F238E27FC236}">
                    <a16:creationId xmlns:a16="http://schemas.microsoft.com/office/drawing/2014/main" xmlns="" id="{DEBECECA-E4B3-4CC0-AEE6-9D190E850B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1" y="2181"/>
                <a:ext cx="20" cy="43"/>
              </a:xfrm>
              <a:custGeom>
                <a:avLst/>
                <a:gdLst>
                  <a:gd name="T0" fmla="*/ 7 w 8"/>
                  <a:gd name="T1" fmla="*/ 0 h 16"/>
                  <a:gd name="T2" fmla="*/ 0 w 8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7" y="0"/>
                    </a:moveTo>
                    <a:cubicBezTo>
                      <a:pt x="8" y="5"/>
                      <a:pt x="5" y="13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5" name="Freeform 199">
                <a:extLst>
                  <a:ext uri="{FF2B5EF4-FFF2-40B4-BE49-F238E27FC236}">
                    <a16:creationId xmlns:a16="http://schemas.microsoft.com/office/drawing/2014/main" xmlns="" id="{DB88E130-39D0-438B-8E75-313A2B5360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213"/>
                <a:ext cx="15" cy="11"/>
              </a:xfrm>
              <a:custGeom>
                <a:avLst/>
                <a:gdLst>
                  <a:gd name="T0" fmla="*/ 0 w 6"/>
                  <a:gd name="T1" fmla="*/ 0 h 4"/>
                  <a:gd name="T2" fmla="*/ 6 w 6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0" y="0"/>
                    </a:moveTo>
                    <a:cubicBezTo>
                      <a:pt x="2" y="1"/>
                      <a:pt x="4" y="3"/>
                      <a:pt x="6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6" name="Freeform 200">
                <a:extLst>
                  <a:ext uri="{FF2B5EF4-FFF2-40B4-BE49-F238E27FC236}">
                    <a16:creationId xmlns:a16="http://schemas.microsoft.com/office/drawing/2014/main" xmlns="" id="{3BD43D4E-EC6C-4CB6-AB55-9DDB85583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2200"/>
                <a:ext cx="40" cy="13"/>
              </a:xfrm>
              <a:custGeom>
                <a:avLst/>
                <a:gdLst>
                  <a:gd name="T0" fmla="*/ 0 w 16"/>
                  <a:gd name="T1" fmla="*/ 2 h 5"/>
                  <a:gd name="T2" fmla="*/ 16 w 16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0" y="2"/>
                    </a:moveTo>
                    <a:cubicBezTo>
                      <a:pt x="4" y="5"/>
                      <a:pt x="11" y="2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7" name="Freeform 201">
                <a:extLst>
                  <a:ext uri="{FF2B5EF4-FFF2-40B4-BE49-F238E27FC236}">
                    <a16:creationId xmlns:a16="http://schemas.microsoft.com/office/drawing/2014/main" xmlns="" id="{0221F890-3EC3-40E0-B0ED-4543B89F4A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1" y="2211"/>
                <a:ext cx="1" cy="18"/>
              </a:xfrm>
              <a:custGeom>
                <a:avLst/>
                <a:gdLst>
                  <a:gd name="T0" fmla="*/ 0 h 7"/>
                  <a:gd name="T1" fmla="*/ 7 h 7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7">
                    <a:moveTo>
                      <a:pt x="0" y="0"/>
                    </a:moveTo>
                    <a:cubicBezTo>
                      <a:pt x="0" y="2"/>
                      <a:pt x="0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8" name="Freeform 202">
                <a:extLst>
                  <a:ext uri="{FF2B5EF4-FFF2-40B4-BE49-F238E27FC236}">
                    <a16:creationId xmlns:a16="http://schemas.microsoft.com/office/drawing/2014/main" xmlns="" id="{A22B6AA4-329A-43C6-8377-AF1447F55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2237"/>
                <a:ext cx="55" cy="14"/>
              </a:xfrm>
              <a:custGeom>
                <a:avLst/>
                <a:gdLst>
                  <a:gd name="T0" fmla="*/ 0 w 22"/>
                  <a:gd name="T1" fmla="*/ 5 h 5"/>
                  <a:gd name="T2" fmla="*/ 22 w 22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0" y="5"/>
                    </a:moveTo>
                    <a:cubicBezTo>
                      <a:pt x="6" y="0"/>
                      <a:pt x="15" y="0"/>
                      <a:pt x="22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19" name="Freeform 203">
                <a:extLst>
                  <a:ext uri="{FF2B5EF4-FFF2-40B4-BE49-F238E27FC236}">
                    <a16:creationId xmlns:a16="http://schemas.microsoft.com/office/drawing/2014/main" xmlns="" id="{C4EE7D9F-51DF-4656-AB43-F8090D487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8" y="2224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2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0" name="Freeform 204">
                <a:extLst>
                  <a:ext uri="{FF2B5EF4-FFF2-40B4-BE49-F238E27FC236}">
                    <a16:creationId xmlns:a16="http://schemas.microsoft.com/office/drawing/2014/main" xmlns="" id="{B9900A2F-B839-4348-9F8C-B76BBB39B5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1" y="2283"/>
                <a:ext cx="8" cy="37"/>
              </a:xfrm>
              <a:custGeom>
                <a:avLst/>
                <a:gdLst>
                  <a:gd name="T0" fmla="*/ 0 w 3"/>
                  <a:gd name="T1" fmla="*/ 0 h 14"/>
                  <a:gd name="T2" fmla="*/ 0 w 3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0" y="0"/>
                    </a:moveTo>
                    <a:cubicBezTo>
                      <a:pt x="3" y="3"/>
                      <a:pt x="3" y="10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9" name="Group 205">
              <a:extLst>
                <a:ext uri="{FF2B5EF4-FFF2-40B4-BE49-F238E27FC236}">
                  <a16:creationId xmlns:a16="http://schemas.microsoft.com/office/drawing/2014/main" xmlns="" id="{EE75D53A-43BB-471B-993C-42318B676A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31" y="1395"/>
              <a:ext cx="1875" cy="1610"/>
              <a:chOff x="1931" y="1395"/>
              <a:chExt cx="1875" cy="1610"/>
            </a:xfrm>
          </p:grpSpPr>
          <p:sp>
            <p:nvSpPr>
              <p:cNvPr id="121" name="Freeform 206">
                <a:extLst>
                  <a:ext uri="{FF2B5EF4-FFF2-40B4-BE49-F238E27FC236}">
                    <a16:creationId xmlns:a16="http://schemas.microsoft.com/office/drawing/2014/main" xmlns="" id="{D2D65D6D-224E-4B09-9A21-5803EF417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6" y="2304"/>
                <a:ext cx="28" cy="3"/>
              </a:xfrm>
              <a:custGeom>
                <a:avLst/>
                <a:gdLst>
                  <a:gd name="T0" fmla="*/ 0 w 11"/>
                  <a:gd name="T1" fmla="*/ 1 h 1"/>
                  <a:gd name="T2" fmla="*/ 11 w 1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0" y="1"/>
                    </a:moveTo>
                    <a:cubicBezTo>
                      <a:pt x="3" y="1"/>
                      <a:pt x="7" y="0"/>
                      <a:pt x="11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2" name="Freeform 207">
                <a:extLst>
                  <a:ext uri="{FF2B5EF4-FFF2-40B4-BE49-F238E27FC236}">
                    <a16:creationId xmlns:a16="http://schemas.microsoft.com/office/drawing/2014/main" xmlns="" id="{565491CA-9179-4FFA-AB5C-31A6F05DA4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4" y="2307"/>
                <a:ext cx="50" cy="24"/>
              </a:xfrm>
              <a:custGeom>
                <a:avLst/>
                <a:gdLst>
                  <a:gd name="T0" fmla="*/ 0 w 20"/>
                  <a:gd name="T1" fmla="*/ 0 h 9"/>
                  <a:gd name="T2" fmla="*/ 20 w 20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0" y="0"/>
                    </a:moveTo>
                    <a:cubicBezTo>
                      <a:pt x="7" y="0"/>
                      <a:pt x="15" y="3"/>
                      <a:pt x="2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" name="Freeform 208">
                <a:extLst>
                  <a:ext uri="{FF2B5EF4-FFF2-40B4-BE49-F238E27FC236}">
                    <a16:creationId xmlns:a16="http://schemas.microsoft.com/office/drawing/2014/main" xmlns="" id="{9BEA829A-C721-4136-BD0B-945BD6FE0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301"/>
                <a:ext cx="18" cy="16"/>
              </a:xfrm>
              <a:custGeom>
                <a:avLst/>
                <a:gdLst>
                  <a:gd name="T0" fmla="*/ 0 w 7"/>
                  <a:gd name="T1" fmla="*/ 6 h 6"/>
                  <a:gd name="T2" fmla="*/ 7 w 7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6"/>
                    </a:moveTo>
                    <a:cubicBezTo>
                      <a:pt x="1" y="3"/>
                      <a:pt x="4" y="2"/>
                      <a:pt x="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4" name="Freeform 209">
                <a:extLst>
                  <a:ext uri="{FF2B5EF4-FFF2-40B4-BE49-F238E27FC236}">
                    <a16:creationId xmlns:a16="http://schemas.microsoft.com/office/drawing/2014/main" xmlns="" id="{6BEC6B7C-80E3-4523-958F-8C94B13D5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4" y="2365"/>
                <a:ext cx="10" cy="35"/>
              </a:xfrm>
              <a:custGeom>
                <a:avLst/>
                <a:gdLst>
                  <a:gd name="T0" fmla="*/ 0 w 4"/>
                  <a:gd name="T1" fmla="*/ 0 h 13"/>
                  <a:gd name="T2" fmla="*/ 3 w 4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3">
                    <a:moveTo>
                      <a:pt x="0" y="0"/>
                    </a:moveTo>
                    <a:cubicBezTo>
                      <a:pt x="2" y="4"/>
                      <a:pt x="4" y="8"/>
                      <a:pt x="3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5" name="Freeform 210">
                <a:extLst>
                  <a:ext uri="{FF2B5EF4-FFF2-40B4-BE49-F238E27FC236}">
                    <a16:creationId xmlns:a16="http://schemas.microsoft.com/office/drawing/2014/main" xmlns="" id="{D8638F1F-B3F7-4AE8-9755-72BE38BCFB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4" y="2381"/>
                <a:ext cx="20" cy="8"/>
              </a:xfrm>
              <a:custGeom>
                <a:avLst/>
                <a:gdLst>
                  <a:gd name="T0" fmla="*/ 0 w 8"/>
                  <a:gd name="T1" fmla="*/ 3 h 3"/>
                  <a:gd name="T2" fmla="*/ 8 w 8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2" y="0"/>
                      <a:pt x="5" y="0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6" name="Freeform 211">
                <a:extLst>
                  <a:ext uri="{FF2B5EF4-FFF2-40B4-BE49-F238E27FC236}">
                    <a16:creationId xmlns:a16="http://schemas.microsoft.com/office/drawing/2014/main" xmlns="" id="{46082D36-D34A-4E56-9474-45F1575F5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9" y="2469"/>
                <a:ext cx="15" cy="54"/>
              </a:xfrm>
              <a:custGeom>
                <a:avLst/>
                <a:gdLst>
                  <a:gd name="T0" fmla="*/ 4 w 6"/>
                  <a:gd name="T1" fmla="*/ 0 h 20"/>
                  <a:gd name="T2" fmla="*/ 0 w 6"/>
                  <a:gd name="T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0">
                    <a:moveTo>
                      <a:pt x="4" y="0"/>
                    </a:moveTo>
                    <a:cubicBezTo>
                      <a:pt x="6" y="7"/>
                      <a:pt x="5" y="14"/>
                      <a:pt x="0" y="2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7" name="Freeform 212">
                <a:extLst>
                  <a:ext uri="{FF2B5EF4-FFF2-40B4-BE49-F238E27FC236}">
                    <a16:creationId xmlns:a16="http://schemas.microsoft.com/office/drawing/2014/main" xmlns="" id="{35B5A196-600A-40D5-91B1-29A6E34FD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1" y="2504"/>
                <a:ext cx="18" cy="5"/>
              </a:xfrm>
              <a:custGeom>
                <a:avLst/>
                <a:gdLst>
                  <a:gd name="T0" fmla="*/ 0 w 7"/>
                  <a:gd name="T1" fmla="*/ 1 h 2"/>
                  <a:gd name="T2" fmla="*/ 7 w 7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2">
                    <a:moveTo>
                      <a:pt x="0" y="1"/>
                    </a:moveTo>
                    <a:cubicBezTo>
                      <a:pt x="2" y="0"/>
                      <a:pt x="5" y="1"/>
                      <a:pt x="7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8" name="Freeform 213">
                <a:extLst>
                  <a:ext uri="{FF2B5EF4-FFF2-40B4-BE49-F238E27FC236}">
                    <a16:creationId xmlns:a16="http://schemas.microsoft.com/office/drawing/2014/main" xmlns="" id="{DEA844FD-0A7B-418B-B2D1-E05A370B1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395"/>
                <a:ext cx="17" cy="32"/>
              </a:xfrm>
              <a:custGeom>
                <a:avLst/>
                <a:gdLst>
                  <a:gd name="T0" fmla="*/ 0 w 7"/>
                  <a:gd name="T1" fmla="*/ 0 h 12"/>
                  <a:gd name="T2" fmla="*/ 7 w 7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0" y="0"/>
                    </a:moveTo>
                    <a:cubicBezTo>
                      <a:pt x="2" y="5"/>
                      <a:pt x="3" y="10"/>
                      <a:pt x="7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9" name="Freeform 214">
                <a:extLst>
                  <a:ext uri="{FF2B5EF4-FFF2-40B4-BE49-F238E27FC236}">
                    <a16:creationId xmlns:a16="http://schemas.microsoft.com/office/drawing/2014/main" xmlns="" id="{409F635A-C843-4F1E-A680-DA45E655A0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421"/>
                <a:ext cx="15" cy="11"/>
              </a:xfrm>
              <a:custGeom>
                <a:avLst/>
                <a:gdLst>
                  <a:gd name="T0" fmla="*/ 6 w 6"/>
                  <a:gd name="T1" fmla="*/ 0 h 4"/>
                  <a:gd name="T2" fmla="*/ 0 w 6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3" y="0"/>
                      <a:pt x="1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0" name="Freeform 215">
                <a:extLst>
                  <a:ext uri="{FF2B5EF4-FFF2-40B4-BE49-F238E27FC236}">
                    <a16:creationId xmlns:a16="http://schemas.microsoft.com/office/drawing/2014/main" xmlns="" id="{1295E499-4696-462A-A4FF-C196144A3E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67"/>
                <a:ext cx="32" cy="32"/>
              </a:xfrm>
              <a:custGeom>
                <a:avLst/>
                <a:gdLst>
                  <a:gd name="T0" fmla="*/ 0 w 13"/>
                  <a:gd name="T1" fmla="*/ 0 h 12"/>
                  <a:gd name="T2" fmla="*/ 13 w 13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12">
                    <a:moveTo>
                      <a:pt x="0" y="0"/>
                    </a:moveTo>
                    <a:cubicBezTo>
                      <a:pt x="1" y="7"/>
                      <a:pt x="6" y="11"/>
                      <a:pt x="13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" name="Freeform 216">
                <a:extLst>
                  <a:ext uri="{FF2B5EF4-FFF2-40B4-BE49-F238E27FC236}">
                    <a16:creationId xmlns:a16="http://schemas.microsoft.com/office/drawing/2014/main" xmlns="" id="{BC2EA8FE-1F6E-4009-BE79-0C3290DDD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491"/>
                <a:ext cx="12" cy="18"/>
              </a:xfrm>
              <a:custGeom>
                <a:avLst/>
                <a:gdLst>
                  <a:gd name="T0" fmla="*/ 5 w 5"/>
                  <a:gd name="T1" fmla="*/ 0 h 7"/>
                  <a:gd name="T2" fmla="*/ 0 w 5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5" y="0"/>
                    </a:moveTo>
                    <a:cubicBezTo>
                      <a:pt x="3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" name="Freeform 217">
                <a:extLst>
                  <a:ext uri="{FF2B5EF4-FFF2-40B4-BE49-F238E27FC236}">
                    <a16:creationId xmlns:a16="http://schemas.microsoft.com/office/drawing/2014/main" xmlns="" id="{E485D1ED-3325-43AE-AF0B-0ADA5B348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325"/>
                <a:ext cx="20" cy="48"/>
              </a:xfrm>
              <a:custGeom>
                <a:avLst/>
                <a:gdLst>
                  <a:gd name="T0" fmla="*/ 0 w 8"/>
                  <a:gd name="T1" fmla="*/ 0 h 18"/>
                  <a:gd name="T2" fmla="*/ 8 w 8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0" y="0"/>
                    </a:moveTo>
                    <a:cubicBezTo>
                      <a:pt x="0" y="7"/>
                      <a:pt x="3" y="14"/>
                      <a:pt x="8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" name="Freeform 218">
                <a:extLst>
                  <a:ext uri="{FF2B5EF4-FFF2-40B4-BE49-F238E27FC236}">
                    <a16:creationId xmlns:a16="http://schemas.microsoft.com/office/drawing/2014/main" xmlns="" id="{A1B86EDA-BC1F-4BC5-8589-EDC21AD935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3" y="2363"/>
                <a:ext cx="13" cy="10"/>
              </a:xfrm>
              <a:custGeom>
                <a:avLst/>
                <a:gdLst>
                  <a:gd name="T0" fmla="*/ 5 w 5"/>
                  <a:gd name="T1" fmla="*/ 0 h 4"/>
                  <a:gd name="T2" fmla="*/ 0 w 5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4">
                    <a:moveTo>
                      <a:pt x="5" y="0"/>
                    </a:moveTo>
                    <a:cubicBezTo>
                      <a:pt x="3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4" name="Freeform 219">
                <a:extLst>
                  <a:ext uri="{FF2B5EF4-FFF2-40B4-BE49-F238E27FC236}">
                    <a16:creationId xmlns:a16="http://schemas.microsoft.com/office/drawing/2014/main" xmlns="" id="{F83A3686-46CD-420E-98D0-CBFE65141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8" y="2339"/>
                <a:ext cx="38" cy="24"/>
              </a:xfrm>
              <a:custGeom>
                <a:avLst/>
                <a:gdLst>
                  <a:gd name="T0" fmla="*/ 0 w 15"/>
                  <a:gd name="T1" fmla="*/ 7 h 9"/>
                  <a:gd name="T2" fmla="*/ 15 w 15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0" y="7"/>
                    </a:moveTo>
                    <a:cubicBezTo>
                      <a:pt x="5" y="9"/>
                      <a:pt x="12" y="4"/>
                      <a:pt x="1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" name="Freeform 220">
                <a:extLst>
                  <a:ext uri="{FF2B5EF4-FFF2-40B4-BE49-F238E27FC236}">
                    <a16:creationId xmlns:a16="http://schemas.microsoft.com/office/drawing/2014/main" xmlns="" id="{DF7C6C88-9580-4D55-8D00-4E56F942A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2360"/>
                <a:ext cx="12" cy="21"/>
              </a:xfrm>
              <a:custGeom>
                <a:avLst/>
                <a:gdLst>
                  <a:gd name="T0" fmla="*/ 0 w 5"/>
                  <a:gd name="T1" fmla="*/ 0 h 8"/>
                  <a:gd name="T2" fmla="*/ 5 w 5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0" y="0"/>
                    </a:moveTo>
                    <a:cubicBezTo>
                      <a:pt x="2" y="3"/>
                      <a:pt x="3" y="5"/>
                      <a:pt x="5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6" name="Freeform 221">
                <a:extLst>
                  <a:ext uri="{FF2B5EF4-FFF2-40B4-BE49-F238E27FC236}">
                    <a16:creationId xmlns:a16="http://schemas.microsoft.com/office/drawing/2014/main" xmlns="" id="{C5E05E8B-FF3B-41D6-A154-CC661CA27D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1" y="2389"/>
                <a:ext cx="28" cy="38"/>
              </a:xfrm>
              <a:custGeom>
                <a:avLst/>
                <a:gdLst>
                  <a:gd name="T0" fmla="*/ 11 w 11"/>
                  <a:gd name="T1" fmla="*/ 0 h 14"/>
                  <a:gd name="T2" fmla="*/ 0 w 11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4">
                    <a:moveTo>
                      <a:pt x="11" y="0"/>
                    </a:moveTo>
                    <a:cubicBezTo>
                      <a:pt x="11" y="7"/>
                      <a:pt x="6" y="11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" name="Freeform 222">
                <a:extLst>
                  <a:ext uri="{FF2B5EF4-FFF2-40B4-BE49-F238E27FC236}">
                    <a16:creationId xmlns:a16="http://schemas.microsoft.com/office/drawing/2014/main" xmlns="" id="{A62AD3E6-E55E-4D44-A820-AA25D7AFAE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421"/>
                <a:ext cx="13" cy="16"/>
              </a:xfrm>
              <a:custGeom>
                <a:avLst/>
                <a:gdLst>
                  <a:gd name="T0" fmla="*/ 0 w 5"/>
                  <a:gd name="T1" fmla="*/ 0 h 6"/>
                  <a:gd name="T2" fmla="*/ 5 w 5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6">
                    <a:moveTo>
                      <a:pt x="0" y="0"/>
                    </a:moveTo>
                    <a:cubicBezTo>
                      <a:pt x="2" y="2"/>
                      <a:pt x="3" y="4"/>
                      <a:pt x="5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8" name="Freeform 223">
                <a:extLst>
                  <a:ext uri="{FF2B5EF4-FFF2-40B4-BE49-F238E27FC236}">
                    <a16:creationId xmlns:a16="http://schemas.microsoft.com/office/drawing/2014/main" xmlns="" id="{918CFEC0-A8D3-405D-9180-AFA64CEE3D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4" y="2493"/>
                <a:ext cx="12" cy="30"/>
              </a:xfrm>
              <a:custGeom>
                <a:avLst/>
                <a:gdLst>
                  <a:gd name="T0" fmla="*/ 5 w 5"/>
                  <a:gd name="T1" fmla="*/ 0 h 11"/>
                  <a:gd name="T2" fmla="*/ 0 w 5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5" y="0"/>
                    </a:moveTo>
                    <a:cubicBezTo>
                      <a:pt x="5" y="4"/>
                      <a:pt x="4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9" name="Freeform 224">
                <a:extLst>
                  <a:ext uri="{FF2B5EF4-FFF2-40B4-BE49-F238E27FC236}">
                    <a16:creationId xmlns:a16="http://schemas.microsoft.com/office/drawing/2014/main" xmlns="" id="{006FFBEA-5CE4-47E9-AFAC-5ABE7EF37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4" y="2517"/>
                <a:ext cx="22" cy="11"/>
              </a:xfrm>
              <a:custGeom>
                <a:avLst/>
                <a:gdLst>
                  <a:gd name="T0" fmla="*/ 0 w 9"/>
                  <a:gd name="T1" fmla="*/ 0 h 4"/>
                  <a:gd name="T2" fmla="*/ 9 w 9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4">
                    <a:moveTo>
                      <a:pt x="0" y="0"/>
                    </a:moveTo>
                    <a:cubicBezTo>
                      <a:pt x="4" y="0"/>
                      <a:pt x="7" y="1"/>
                      <a:pt x="9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" name="Freeform 225">
                <a:extLst>
                  <a:ext uri="{FF2B5EF4-FFF2-40B4-BE49-F238E27FC236}">
                    <a16:creationId xmlns:a16="http://schemas.microsoft.com/office/drawing/2014/main" xmlns="" id="{98E1DE83-3BD3-4177-A6D0-584B006C9D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9" y="2547"/>
                <a:ext cx="22" cy="48"/>
              </a:xfrm>
              <a:custGeom>
                <a:avLst/>
                <a:gdLst>
                  <a:gd name="T0" fmla="*/ 1 w 9"/>
                  <a:gd name="T1" fmla="*/ 0 h 18"/>
                  <a:gd name="T2" fmla="*/ 9 w 9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1" y="0"/>
                    </a:moveTo>
                    <a:cubicBezTo>
                      <a:pt x="0" y="7"/>
                      <a:pt x="3" y="14"/>
                      <a:pt x="9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" name="Freeform 226">
                <a:extLst>
                  <a:ext uri="{FF2B5EF4-FFF2-40B4-BE49-F238E27FC236}">
                    <a16:creationId xmlns:a16="http://schemas.microsoft.com/office/drawing/2014/main" xmlns="" id="{530DD70A-A01A-453F-86AD-7443B94894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41" y="2581"/>
                <a:ext cx="15" cy="6"/>
              </a:xfrm>
              <a:custGeom>
                <a:avLst/>
                <a:gdLst>
                  <a:gd name="T0" fmla="*/ 6 w 6"/>
                  <a:gd name="T1" fmla="*/ 0 h 2"/>
                  <a:gd name="T2" fmla="*/ 0 w 6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6" y="0"/>
                    </a:moveTo>
                    <a:cubicBezTo>
                      <a:pt x="4" y="1"/>
                      <a:pt x="2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2" name="Freeform 227">
                <a:extLst>
                  <a:ext uri="{FF2B5EF4-FFF2-40B4-BE49-F238E27FC236}">
                    <a16:creationId xmlns:a16="http://schemas.microsoft.com/office/drawing/2014/main" xmlns="" id="{2BD39935-E883-487B-98E5-ABE4F5B3BF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6" y="2496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2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2" y="3"/>
                      <a:pt x="2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" name="Freeform 228">
                <a:extLst>
                  <a:ext uri="{FF2B5EF4-FFF2-40B4-BE49-F238E27FC236}">
                    <a16:creationId xmlns:a16="http://schemas.microsoft.com/office/drawing/2014/main" xmlns="" id="{071644EE-C948-40D9-BC3D-BDE11CE92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2499"/>
                <a:ext cx="13" cy="8"/>
              </a:xfrm>
              <a:custGeom>
                <a:avLst/>
                <a:gdLst>
                  <a:gd name="T0" fmla="*/ 0 w 5"/>
                  <a:gd name="T1" fmla="*/ 3 h 3"/>
                  <a:gd name="T2" fmla="*/ 5 w 5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3">
                    <a:moveTo>
                      <a:pt x="0" y="3"/>
                    </a:moveTo>
                    <a:cubicBezTo>
                      <a:pt x="1" y="1"/>
                      <a:pt x="3" y="0"/>
                      <a:pt x="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4" name="Freeform 229">
                <a:extLst>
                  <a:ext uri="{FF2B5EF4-FFF2-40B4-BE49-F238E27FC236}">
                    <a16:creationId xmlns:a16="http://schemas.microsoft.com/office/drawing/2014/main" xmlns="" id="{450CBFDD-7673-42B4-9B0E-BAC794FEED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1" y="2635"/>
                <a:ext cx="8" cy="45"/>
              </a:xfrm>
              <a:custGeom>
                <a:avLst/>
                <a:gdLst>
                  <a:gd name="T0" fmla="*/ 3 w 3"/>
                  <a:gd name="T1" fmla="*/ 0 h 17"/>
                  <a:gd name="T2" fmla="*/ 0 w 3"/>
                  <a:gd name="T3" fmla="*/ 17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7">
                    <a:moveTo>
                      <a:pt x="3" y="0"/>
                    </a:moveTo>
                    <a:cubicBezTo>
                      <a:pt x="3" y="6"/>
                      <a:pt x="2" y="12"/>
                      <a:pt x="0" y="1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5" name="Freeform 230">
                <a:extLst>
                  <a:ext uri="{FF2B5EF4-FFF2-40B4-BE49-F238E27FC236}">
                    <a16:creationId xmlns:a16="http://schemas.microsoft.com/office/drawing/2014/main" xmlns="" id="{5DBD2301-3A4B-44A8-B29B-2F261DD4F8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2659"/>
                <a:ext cx="30" cy="8"/>
              </a:xfrm>
              <a:custGeom>
                <a:avLst/>
                <a:gdLst>
                  <a:gd name="T0" fmla="*/ 0 w 12"/>
                  <a:gd name="T1" fmla="*/ 3 h 3"/>
                  <a:gd name="T2" fmla="*/ 12 w 12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3">
                    <a:moveTo>
                      <a:pt x="0" y="3"/>
                    </a:moveTo>
                    <a:cubicBezTo>
                      <a:pt x="3" y="0"/>
                      <a:pt x="7" y="0"/>
                      <a:pt x="12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6" name="Freeform 231">
                <a:extLst>
                  <a:ext uri="{FF2B5EF4-FFF2-40B4-BE49-F238E27FC236}">
                    <a16:creationId xmlns:a16="http://schemas.microsoft.com/office/drawing/2014/main" xmlns="" id="{94EE8430-06B8-413E-A349-362D2B831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09"/>
                <a:ext cx="27" cy="30"/>
              </a:xfrm>
              <a:custGeom>
                <a:avLst/>
                <a:gdLst>
                  <a:gd name="T0" fmla="*/ 0 w 11"/>
                  <a:gd name="T1" fmla="*/ 0 h 11"/>
                  <a:gd name="T2" fmla="*/ 11 w 11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1">
                    <a:moveTo>
                      <a:pt x="0" y="0"/>
                    </a:moveTo>
                    <a:cubicBezTo>
                      <a:pt x="1" y="6"/>
                      <a:pt x="6" y="9"/>
                      <a:pt x="11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7" name="Freeform 232">
                <a:extLst>
                  <a:ext uri="{FF2B5EF4-FFF2-40B4-BE49-F238E27FC236}">
                    <a16:creationId xmlns:a16="http://schemas.microsoft.com/office/drawing/2014/main" xmlns="" id="{1B8FF365-E2D3-4192-A964-4C33B0864F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1" y="2531"/>
                <a:ext cx="10" cy="18"/>
              </a:xfrm>
              <a:custGeom>
                <a:avLst/>
                <a:gdLst>
                  <a:gd name="T0" fmla="*/ 4 w 4"/>
                  <a:gd name="T1" fmla="*/ 0 h 7"/>
                  <a:gd name="T2" fmla="*/ 0 w 4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4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8" name="Freeform 233">
                <a:extLst>
                  <a:ext uri="{FF2B5EF4-FFF2-40B4-BE49-F238E27FC236}">
                    <a16:creationId xmlns:a16="http://schemas.microsoft.com/office/drawing/2014/main" xmlns="" id="{9B29D79B-A168-4845-AE0A-3C6718E758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3" y="2627"/>
                <a:ext cx="43" cy="29"/>
              </a:xfrm>
              <a:custGeom>
                <a:avLst/>
                <a:gdLst>
                  <a:gd name="T0" fmla="*/ 0 w 17"/>
                  <a:gd name="T1" fmla="*/ 11 h 11"/>
                  <a:gd name="T2" fmla="*/ 17 w 17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0" y="11"/>
                    </a:moveTo>
                    <a:cubicBezTo>
                      <a:pt x="6" y="10"/>
                      <a:pt x="16" y="7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9" name="Freeform 234">
                <a:extLst>
                  <a:ext uri="{FF2B5EF4-FFF2-40B4-BE49-F238E27FC236}">
                    <a16:creationId xmlns:a16="http://schemas.microsoft.com/office/drawing/2014/main" xmlns="" id="{7D8A8E82-20E4-4E41-BF15-7CDB498DC3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8" y="2651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4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0" name="Freeform 235">
                <a:extLst>
                  <a:ext uri="{FF2B5EF4-FFF2-40B4-BE49-F238E27FC236}">
                    <a16:creationId xmlns:a16="http://schemas.microsoft.com/office/drawing/2014/main" xmlns="" id="{C156BE22-92E7-4408-9E08-2F8BF2DA9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96" y="2573"/>
                <a:ext cx="23" cy="40"/>
              </a:xfrm>
              <a:custGeom>
                <a:avLst/>
                <a:gdLst>
                  <a:gd name="T0" fmla="*/ 7 w 9"/>
                  <a:gd name="T1" fmla="*/ 0 h 15"/>
                  <a:gd name="T2" fmla="*/ 0 w 9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5">
                    <a:moveTo>
                      <a:pt x="7" y="0"/>
                    </a:moveTo>
                    <a:cubicBezTo>
                      <a:pt x="9" y="5"/>
                      <a:pt x="4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1" name="Freeform 236">
                <a:extLst>
                  <a:ext uri="{FF2B5EF4-FFF2-40B4-BE49-F238E27FC236}">
                    <a16:creationId xmlns:a16="http://schemas.microsoft.com/office/drawing/2014/main" xmlns="" id="{0900EDAB-CB02-4264-89E8-A954D6F29E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2597"/>
                <a:ext cx="20" cy="14"/>
              </a:xfrm>
              <a:custGeom>
                <a:avLst/>
                <a:gdLst>
                  <a:gd name="T0" fmla="*/ 0 w 8"/>
                  <a:gd name="T1" fmla="*/ 0 h 5"/>
                  <a:gd name="T2" fmla="*/ 8 w 8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0" y="0"/>
                    </a:moveTo>
                    <a:cubicBezTo>
                      <a:pt x="1" y="2"/>
                      <a:pt x="4" y="4"/>
                      <a:pt x="8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2" name="Freeform 237">
                <a:extLst>
                  <a:ext uri="{FF2B5EF4-FFF2-40B4-BE49-F238E27FC236}">
                    <a16:creationId xmlns:a16="http://schemas.microsoft.com/office/drawing/2014/main" xmlns="" id="{59A66F93-C6BA-4917-9E03-5A20F26553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1" y="2720"/>
                <a:ext cx="48" cy="35"/>
              </a:xfrm>
              <a:custGeom>
                <a:avLst/>
                <a:gdLst>
                  <a:gd name="T0" fmla="*/ 0 w 19"/>
                  <a:gd name="T1" fmla="*/ 13 h 13"/>
                  <a:gd name="T2" fmla="*/ 19 w 19"/>
                  <a:gd name="T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9" h="13">
                    <a:moveTo>
                      <a:pt x="0" y="13"/>
                    </a:moveTo>
                    <a:cubicBezTo>
                      <a:pt x="8" y="13"/>
                      <a:pt x="16" y="8"/>
                      <a:pt x="1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" name="Freeform 238">
                <a:extLst>
                  <a:ext uri="{FF2B5EF4-FFF2-40B4-BE49-F238E27FC236}">
                    <a16:creationId xmlns:a16="http://schemas.microsoft.com/office/drawing/2014/main" xmlns="" id="{A36CA4F2-8859-42CC-95BF-B82614CB2F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2752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2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1"/>
                      <a:pt x="2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4" name="Freeform 239">
                <a:extLst>
                  <a:ext uri="{FF2B5EF4-FFF2-40B4-BE49-F238E27FC236}">
                    <a16:creationId xmlns:a16="http://schemas.microsoft.com/office/drawing/2014/main" xmlns="" id="{25E66216-4757-4AA3-B857-967BE6C5F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6" y="2704"/>
                <a:ext cx="30" cy="24"/>
              </a:xfrm>
              <a:custGeom>
                <a:avLst/>
                <a:gdLst>
                  <a:gd name="T0" fmla="*/ 0 w 12"/>
                  <a:gd name="T1" fmla="*/ 0 h 9"/>
                  <a:gd name="T2" fmla="*/ 12 w 12"/>
                  <a:gd name="T3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9">
                    <a:moveTo>
                      <a:pt x="0" y="0"/>
                    </a:moveTo>
                    <a:cubicBezTo>
                      <a:pt x="1" y="5"/>
                      <a:pt x="7" y="9"/>
                      <a:pt x="1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5" name="Freeform 240">
                <a:extLst>
                  <a:ext uri="{FF2B5EF4-FFF2-40B4-BE49-F238E27FC236}">
                    <a16:creationId xmlns:a16="http://schemas.microsoft.com/office/drawing/2014/main" xmlns="" id="{C3C005D2-2471-4C5B-AA6D-11D6F255D3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1" y="2725"/>
                <a:ext cx="8" cy="16"/>
              </a:xfrm>
              <a:custGeom>
                <a:avLst/>
                <a:gdLst>
                  <a:gd name="T0" fmla="*/ 3 w 3"/>
                  <a:gd name="T1" fmla="*/ 0 h 6"/>
                  <a:gd name="T2" fmla="*/ 0 w 3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2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6" name="Freeform 241">
                <a:extLst>
                  <a:ext uri="{FF2B5EF4-FFF2-40B4-BE49-F238E27FC236}">
                    <a16:creationId xmlns:a16="http://schemas.microsoft.com/office/drawing/2014/main" xmlns="" id="{471B0A98-1A57-4001-A12D-B90A584906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4" y="2848"/>
                <a:ext cx="42" cy="24"/>
              </a:xfrm>
              <a:custGeom>
                <a:avLst/>
                <a:gdLst>
                  <a:gd name="T0" fmla="*/ 0 w 17"/>
                  <a:gd name="T1" fmla="*/ 9 h 9"/>
                  <a:gd name="T2" fmla="*/ 17 w 17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9">
                    <a:moveTo>
                      <a:pt x="0" y="9"/>
                    </a:moveTo>
                    <a:cubicBezTo>
                      <a:pt x="6" y="8"/>
                      <a:pt x="12" y="4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7" name="Freeform 242">
                <a:extLst>
                  <a:ext uri="{FF2B5EF4-FFF2-40B4-BE49-F238E27FC236}">
                    <a16:creationId xmlns:a16="http://schemas.microsoft.com/office/drawing/2014/main" xmlns="" id="{9AD17C38-E72A-4364-B5A6-BF2021FB5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1" y="2867"/>
                <a:ext cx="5" cy="21"/>
              </a:xfrm>
              <a:custGeom>
                <a:avLst/>
                <a:gdLst>
                  <a:gd name="T0" fmla="*/ 0 w 2"/>
                  <a:gd name="T1" fmla="*/ 0 h 8"/>
                  <a:gd name="T2" fmla="*/ 2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0" y="0"/>
                    </a:moveTo>
                    <a:cubicBezTo>
                      <a:pt x="0" y="3"/>
                      <a:pt x="1" y="5"/>
                      <a:pt x="2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8" name="Freeform 243">
                <a:extLst>
                  <a:ext uri="{FF2B5EF4-FFF2-40B4-BE49-F238E27FC236}">
                    <a16:creationId xmlns:a16="http://schemas.microsoft.com/office/drawing/2014/main" xmlns="" id="{1FEE2634-6B13-44AF-BD4D-3D792ACACF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4" y="2755"/>
                <a:ext cx="12" cy="42"/>
              </a:xfrm>
              <a:custGeom>
                <a:avLst/>
                <a:gdLst>
                  <a:gd name="T0" fmla="*/ 5 w 5"/>
                  <a:gd name="T1" fmla="*/ 0 h 16"/>
                  <a:gd name="T2" fmla="*/ 0 w 5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6">
                    <a:moveTo>
                      <a:pt x="5" y="0"/>
                    </a:moveTo>
                    <a:cubicBezTo>
                      <a:pt x="4" y="6"/>
                      <a:pt x="3" y="11"/>
                      <a:pt x="0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9" name="Freeform 244">
                <a:extLst>
                  <a:ext uri="{FF2B5EF4-FFF2-40B4-BE49-F238E27FC236}">
                    <a16:creationId xmlns:a16="http://schemas.microsoft.com/office/drawing/2014/main" xmlns="" id="{1DAA4E4E-4D1F-45AC-9DF6-8F8624DE3C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1" y="2779"/>
                <a:ext cx="23" cy="1"/>
              </a:xfrm>
              <a:custGeom>
                <a:avLst/>
                <a:gdLst>
                  <a:gd name="T0" fmla="*/ 0 w 9"/>
                  <a:gd name="T1" fmla="*/ 9 w 9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9">
                    <a:moveTo>
                      <a:pt x="0" y="0"/>
                    </a:moveTo>
                    <a:cubicBezTo>
                      <a:pt x="3" y="0"/>
                      <a:pt x="6" y="0"/>
                      <a:pt x="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0" name="Freeform 245">
                <a:extLst>
                  <a:ext uri="{FF2B5EF4-FFF2-40B4-BE49-F238E27FC236}">
                    <a16:creationId xmlns:a16="http://schemas.microsoft.com/office/drawing/2014/main" xmlns="" id="{74E10F7C-C36F-4C6C-A15F-D2C5D5E1C7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3" y="2768"/>
                <a:ext cx="15" cy="27"/>
              </a:xfrm>
              <a:custGeom>
                <a:avLst/>
                <a:gdLst>
                  <a:gd name="T0" fmla="*/ 1 w 6"/>
                  <a:gd name="T1" fmla="*/ 0 h 10"/>
                  <a:gd name="T2" fmla="*/ 6 w 6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1" y="0"/>
                    </a:moveTo>
                    <a:cubicBezTo>
                      <a:pt x="0" y="4"/>
                      <a:pt x="3" y="7"/>
                      <a:pt x="6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1" name="Freeform 246">
                <a:extLst>
                  <a:ext uri="{FF2B5EF4-FFF2-40B4-BE49-F238E27FC236}">
                    <a16:creationId xmlns:a16="http://schemas.microsoft.com/office/drawing/2014/main" xmlns="" id="{48936383-E1A2-4CA0-9E09-A5C0197D1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1" y="2784"/>
                <a:ext cx="10" cy="11"/>
              </a:xfrm>
              <a:custGeom>
                <a:avLst/>
                <a:gdLst>
                  <a:gd name="T0" fmla="*/ 4 w 4"/>
                  <a:gd name="T1" fmla="*/ 0 h 4"/>
                  <a:gd name="T2" fmla="*/ 0 w 4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0"/>
                    </a:moveTo>
                    <a:cubicBezTo>
                      <a:pt x="2" y="1"/>
                      <a:pt x="1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2" name="Freeform 247">
                <a:extLst>
                  <a:ext uri="{FF2B5EF4-FFF2-40B4-BE49-F238E27FC236}">
                    <a16:creationId xmlns:a16="http://schemas.microsoft.com/office/drawing/2014/main" xmlns="" id="{C75F57FC-FAB0-41EC-9E4F-3748505D67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6" y="2595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4 w 4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0" y="4"/>
                      <a:pt x="1" y="8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" name="Freeform 248">
                <a:extLst>
                  <a:ext uri="{FF2B5EF4-FFF2-40B4-BE49-F238E27FC236}">
                    <a16:creationId xmlns:a16="http://schemas.microsoft.com/office/drawing/2014/main" xmlns="" id="{481CB7DD-7454-4F69-9A5F-79C4A16AF0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616"/>
                <a:ext cx="8" cy="11"/>
              </a:xfrm>
              <a:custGeom>
                <a:avLst/>
                <a:gdLst>
                  <a:gd name="T0" fmla="*/ 3 w 3"/>
                  <a:gd name="T1" fmla="*/ 0 h 4"/>
                  <a:gd name="T2" fmla="*/ 0 w 3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4">
                    <a:moveTo>
                      <a:pt x="3" y="0"/>
                    </a:moveTo>
                    <a:cubicBezTo>
                      <a:pt x="1" y="0"/>
                      <a:pt x="0" y="2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" name="Freeform 249">
                <a:extLst>
                  <a:ext uri="{FF2B5EF4-FFF2-40B4-BE49-F238E27FC236}">
                    <a16:creationId xmlns:a16="http://schemas.microsoft.com/office/drawing/2014/main" xmlns="" id="{1DDBE230-8B40-4971-8FE3-EF268B1A5D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1" y="2613"/>
                <a:ext cx="25" cy="40"/>
              </a:xfrm>
              <a:custGeom>
                <a:avLst/>
                <a:gdLst>
                  <a:gd name="T0" fmla="*/ 0 w 10"/>
                  <a:gd name="T1" fmla="*/ 0 h 15"/>
                  <a:gd name="T2" fmla="*/ 10 w 10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0" y="0"/>
                    </a:moveTo>
                    <a:cubicBezTo>
                      <a:pt x="1" y="7"/>
                      <a:pt x="4" y="11"/>
                      <a:pt x="1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" name="Freeform 250">
                <a:extLst>
                  <a:ext uri="{FF2B5EF4-FFF2-40B4-BE49-F238E27FC236}">
                    <a16:creationId xmlns:a16="http://schemas.microsoft.com/office/drawing/2014/main" xmlns="" id="{4FA5ABC6-C33B-452F-AC6B-109BB2AAF5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3" y="2645"/>
                <a:ext cx="5" cy="16"/>
              </a:xfrm>
              <a:custGeom>
                <a:avLst/>
                <a:gdLst>
                  <a:gd name="T0" fmla="*/ 2 w 2"/>
                  <a:gd name="T1" fmla="*/ 0 h 6"/>
                  <a:gd name="T2" fmla="*/ 0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" name="Freeform 251">
                <a:extLst>
                  <a:ext uri="{FF2B5EF4-FFF2-40B4-BE49-F238E27FC236}">
                    <a16:creationId xmlns:a16="http://schemas.microsoft.com/office/drawing/2014/main" xmlns="" id="{26005CEC-854E-4EEA-94F9-D7B7A76094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744"/>
                <a:ext cx="20" cy="29"/>
              </a:xfrm>
              <a:custGeom>
                <a:avLst/>
                <a:gdLst>
                  <a:gd name="T0" fmla="*/ 0 w 8"/>
                  <a:gd name="T1" fmla="*/ 11 h 11"/>
                  <a:gd name="T2" fmla="*/ 8 w 8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0" y="11"/>
                    </a:moveTo>
                    <a:cubicBezTo>
                      <a:pt x="4" y="8"/>
                      <a:pt x="8" y="4"/>
                      <a:pt x="8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7" name="Freeform 252">
                <a:extLst>
                  <a:ext uri="{FF2B5EF4-FFF2-40B4-BE49-F238E27FC236}">
                    <a16:creationId xmlns:a16="http://schemas.microsoft.com/office/drawing/2014/main" xmlns="" id="{816DC056-1F6C-43B5-AF74-9C3DD21D3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8" y="2763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4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1" y="2"/>
                      <a:pt x="2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8" name="Freeform 253">
                <a:extLst>
                  <a:ext uri="{FF2B5EF4-FFF2-40B4-BE49-F238E27FC236}">
                    <a16:creationId xmlns:a16="http://schemas.microsoft.com/office/drawing/2014/main" xmlns="" id="{5B5D4F22-7B8C-4BD3-B7FD-580ABBC42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837"/>
                <a:ext cx="17" cy="30"/>
              </a:xfrm>
              <a:custGeom>
                <a:avLst/>
                <a:gdLst>
                  <a:gd name="T0" fmla="*/ 0 w 7"/>
                  <a:gd name="T1" fmla="*/ 0 h 11"/>
                  <a:gd name="T2" fmla="*/ 7 w 7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0" y="0"/>
                    </a:moveTo>
                    <a:cubicBezTo>
                      <a:pt x="0" y="5"/>
                      <a:pt x="2" y="9"/>
                      <a:pt x="7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9" name="Freeform 254">
                <a:extLst>
                  <a:ext uri="{FF2B5EF4-FFF2-40B4-BE49-F238E27FC236}">
                    <a16:creationId xmlns:a16="http://schemas.microsoft.com/office/drawing/2014/main" xmlns="" id="{05C56A86-8D9E-4D7A-BC3E-7FC58F0D1F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6" y="2856"/>
                <a:ext cx="10" cy="19"/>
              </a:xfrm>
              <a:custGeom>
                <a:avLst/>
                <a:gdLst>
                  <a:gd name="T0" fmla="*/ 4 w 4"/>
                  <a:gd name="T1" fmla="*/ 0 h 7"/>
                  <a:gd name="T2" fmla="*/ 0 w 4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4" y="0"/>
                    </a:moveTo>
                    <a:cubicBezTo>
                      <a:pt x="2" y="2"/>
                      <a:pt x="1" y="5"/>
                      <a:pt x="0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0" name="Freeform 255">
                <a:extLst>
                  <a:ext uri="{FF2B5EF4-FFF2-40B4-BE49-F238E27FC236}">
                    <a16:creationId xmlns:a16="http://schemas.microsoft.com/office/drawing/2014/main" xmlns="" id="{51B9C2D6-8D13-474B-9963-F77E5665CD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6" y="2837"/>
                <a:ext cx="10" cy="51"/>
              </a:xfrm>
              <a:custGeom>
                <a:avLst/>
                <a:gdLst>
                  <a:gd name="T0" fmla="*/ 4 w 4"/>
                  <a:gd name="T1" fmla="*/ 0 h 19"/>
                  <a:gd name="T2" fmla="*/ 0 w 4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9">
                    <a:moveTo>
                      <a:pt x="4" y="0"/>
                    </a:moveTo>
                    <a:cubicBezTo>
                      <a:pt x="4" y="7"/>
                      <a:pt x="4" y="14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1" name="Freeform 256">
                <a:extLst>
                  <a:ext uri="{FF2B5EF4-FFF2-40B4-BE49-F238E27FC236}">
                    <a16:creationId xmlns:a16="http://schemas.microsoft.com/office/drawing/2014/main" xmlns="" id="{061D13B5-1746-481F-9C5F-665F1BF974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3" y="2869"/>
                <a:ext cx="18" cy="8"/>
              </a:xfrm>
              <a:custGeom>
                <a:avLst/>
                <a:gdLst>
                  <a:gd name="T0" fmla="*/ 0 w 7"/>
                  <a:gd name="T1" fmla="*/ 0 h 3"/>
                  <a:gd name="T2" fmla="*/ 7 w 7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3">
                    <a:moveTo>
                      <a:pt x="0" y="0"/>
                    </a:moveTo>
                    <a:cubicBezTo>
                      <a:pt x="3" y="0"/>
                      <a:pt x="5" y="1"/>
                      <a:pt x="7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" name="Freeform 257">
                <a:extLst>
                  <a:ext uri="{FF2B5EF4-FFF2-40B4-BE49-F238E27FC236}">
                    <a16:creationId xmlns:a16="http://schemas.microsoft.com/office/drawing/2014/main" xmlns="" id="{1038B9A4-C1BD-4E43-B259-C4AF2BC63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6" y="2933"/>
                <a:ext cx="40" cy="32"/>
              </a:xfrm>
              <a:custGeom>
                <a:avLst/>
                <a:gdLst>
                  <a:gd name="T0" fmla="*/ 0 w 16"/>
                  <a:gd name="T1" fmla="*/ 8 h 12"/>
                  <a:gd name="T2" fmla="*/ 16 w 16"/>
                  <a:gd name="T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0" y="8"/>
                    </a:moveTo>
                    <a:cubicBezTo>
                      <a:pt x="5" y="12"/>
                      <a:pt x="15" y="5"/>
                      <a:pt x="1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" name="Freeform 258">
                <a:extLst>
                  <a:ext uri="{FF2B5EF4-FFF2-40B4-BE49-F238E27FC236}">
                    <a16:creationId xmlns:a16="http://schemas.microsoft.com/office/drawing/2014/main" xmlns="" id="{A9E5CD9A-E450-4A9A-9295-5A81CAAA3B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3" y="2955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4 w 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" name="Freeform 259">
                <a:extLst>
                  <a:ext uri="{FF2B5EF4-FFF2-40B4-BE49-F238E27FC236}">
                    <a16:creationId xmlns:a16="http://schemas.microsoft.com/office/drawing/2014/main" xmlns="" id="{65415A93-BA27-4771-B7CA-2650E1F419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6" y="2192"/>
                <a:ext cx="15" cy="35"/>
              </a:xfrm>
              <a:custGeom>
                <a:avLst/>
                <a:gdLst>
                  <a:gd name="T0" fmla="*/ 1 w 6"/>
                  <a:gd name="T1" fmla="*/ 0 h 13"/>
                  <a:gd name="T2" fmla="*/ 6 w 6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1" y="0"/>
                    </a:moveTo>
                    <a:cubicBezTo>
                      <a:pt x="0" y="5"/>
                      <a:pt x="2" y="10"/>
                      <a:pt x="6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5" name="Freeform 260">
                <a:extLst>
                  <a:ext uri="{FF2B5EF4-FFF2-40B4-BE49-F238E27FC236}">
                    <a16:creationId xmlns:a16="http://schemas.microsoft.com/office/drawing/2014/main" xmlns="" id="{D4264254-66A8-4803-B363-71F8CCE5D1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3" y="2219"/>
                <a:ext cx="10" cy="5"/>
              </a:xfrm>
              <a:custGeom>
                <a:avLst/>
                <a:gdLst>
                  <a:gd name="T0" fmla="*/ 4 w 4"/>
                  <a:gd name="T1" fmla="*/ 0 h 2"/>
                  <a:gd name="T2" fmla="*/ 0 w 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4" y="0"/>
                    </a:moveTo>
                    <a:cubicBezTo>
                      <a:pt x="2" y="0"/>
                      <a:pt x="1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6" name="Freeform 261">
                <a:extLst>
                  <a:ext uri="{FF2B5EF4-FFF2-40B4-BE49-F238E27FC236}">
                    <a16:creationId xmlns:a16="http://schemas.microsoft.com/office/drawing/2014/main" xmlns="" id="{472849DB-ED52-41D6-A732-95F2DA32E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8" y="2416"/>
                <a:ext cx="10" cy="29"/>
              </a:xfrm>
              <a:custGeom>
                <a:avLst/>
                <a:gdLst>
                  <a:gd name="T0" fmla="*/ 0 w 4"/>
                  <a:gd name="T1" fmla="*/ 0 h 11"/>
                  <a:gd name="T2" fmla="*/ 4 w 4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0" y="0"/>
                    </a:moveTo>
                    <a:cubicBezTo>
                      <a:pt x="2" y="4"/>
                      <a:pt x="3" y="7"/>
                      <a:pt x="4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7" name="Freeform 262">
                <a:extLst>
                  <a:ext uri="{FF2B5EF4-FFF2-40B4-BE49-F238E27FC236}">
                    <a16:creationId xmlns:a16="http://schemas.microsoft.com/office/drawing/2014/main" xmlns="" id="{2307051A-E4E3-4519-9660-79D4A511E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6" y="2427"/>
                <a:ext cx="10" cy="8"/>
              </a:xfrm>
              <a:custGeom>
                <a:avLst/>
                <a:gdLst>
                  <a:gd name="T0" fmla="*/ 0 w 4"/>
                  <a:gd name="T1" fmla="*/ 3 h 3"/>
                  <a:gd name="T2" fmla="*/ 4 w 4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3"/>
                    </a:moveTo>
                    <a:cubicBezTo>
                      <a:pt x="1" y="1"/>
                      <a:pt x="2" y="0"/>
                      <a:pt x="4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8" name="Freeform 263">
                <a:extLst>
                  <a:ext uri="{FF2B5EF4-FFF2-40B4-BE49-F238E27FC236}">
                    <a16:creationId xmlns:a16="http://schemas.microsoft.com/office/drawing/2014/main" xmlns="" id="{BFD5042F-9AA5-4891-8EA1-D9A8340C55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6" y="2483"/>
                <a:ext cx="13" cy="34"/>
              </a:xfrm>
              <a:custGeom>
                <a:avLst/>
                <a:gdLst>
                  <a:gd name="T0" fmla="*/ 0 w 5"/>
                  <a:gd name="T1" fmla="*/ 0 h 13"/>
                  <a:gd name="T2" fmla="*/ 5 w 5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3">
                    <a:moveTo>
                      <a:pt x="0" y="0"/>
                    </a:moveTo>
                    <a:cubicBezTo>
                      <a:pt x="2" y="4"/>
                      <a:pt x="5" y="8"/>
                      <a:pt x="5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9" name="Freeform 264">
                <a:extLst>
                  <a:ext uri="{FF2B5EF4-FFF2-40B4-BE49-F238E27FC236}">
                    <a16:creationId xmlns:a16="http://schemas.microsoft.com/office/drawing/2014/main" xmlns="" id="{6280FA44-0E87-4239-BD1F-BA7F8ACD8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" y="2491"/>
                <a:ext cx="18" cy="13"/>
              </a:xfrm>
              <a:custGeom>
                <a:avLst/>
                <a:gdLst>
                  <a:gd name="T0" fmla="*/ 0 w 7"/>
                  <a:gd name="T1" fmla="*/ 5 h 5"/>
                  <a:gd name="T2" fmla="*/ 7 w 7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5"/>
                    </a:moveTo>
                    <a:cubicBezTo>
                      <a:pt x="1" y="1"/>
                      <a:pt x="3" y="0"/>
                      <a:pt x="7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0" name="Freeform 265">
                <a:extLst>
                  <a:ext uri="{FF2B5EF4-FFF2-40B4-BE49-F238E27FC236}">
                    <a16:creationId xmlns:a16="http://schemas.microsoft.com/office/drawing/2014/main" xmlns="" id="{AABC22A1-636E-4E53-BD75-FF0D16E8B8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6" y="1517"/>
                <a:ext cx="28" cy="51"/>
              </a:xfrm>
              <a:custGeom>
                <a:avLst/>
                <a:gdLst>
                  <a:gd name="T0" fmla="*/ 0 w 11"/>
                  <a:gd name="T1" fmla="*/ 0 h 19"/>
                  <a:gd name="T2" fmla="*/ 11 w 11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0" y="0"/>
                    </a:moveTo>
                    <a:cubicBezTo>
                      <a:pt x="0" y="8"/>
                      <a:pt x="3" y="15"/>
                      <a:pt x="11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1" name="Freeform 266">
                <a:extLst>
                  <a:ext uri="{FF2B5EF4-FFF2-40B4-BE49-F238E27FC236}">
                    <a16:creationId xmlns:a16="http://schemas.microsoft.com/office/drawing/2014/main" xmlns="" id="{6AAD199F-65BA-4C20-8EFD-F1AE9E6E9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9" y="1549"/>
                <a:ext cx="17" cy="14"/>
              </a:xfrm>
              <a:custGeom>
                <a:avLst/>
                <a:gdLst>
                  <a:gd name="T0" fmla="*/ 7 w 7"/>
                  <a:gd name="T1" fmla="*/ 0 h 5"/>
                  <a:gd name="T2" fmla="*/ 0 w 7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0"/>
                    </a:moveTo>
                    <a:cubicBezTo>
                      <a:pt x="3" y="0"/>
                      <a:pt x="1" y="1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2" name="Freeform 267">
                <a:extLst>
                  <a:ext uri="{FF2B5EF4-FFF2-40B4-BE49-F238E27FC236}">
                    <a16:creationId xmlns:a16="http://schemas.microsoft.com/office/drawing/2014/main" xmlns="" id="{8A36AE83-EE0B-4420-AE4F-3CEFF0696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1" y="1904"/>
                <a:ext cx="35" cy="85"/>
              </a:xfrm>
              <a:custGeom>
                <a:avLst/>
                <a:gdLst>
                  <a:gd name="T0" fmla="*/ 14 w 14"/>
                  <a:gd name="T1" fmla="*/ 0 h 32"/>
                  <a:gd name="T2" fmla="*/ 0 w 14"/>
                  <a:gd name="T3" fmla="*/ 32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32">
                    <a:moveTo>
                      <a:pt x="14" y="0"/>
                    </a:moveTo>
                    <a:cubicBezTo>
                      <a:pt x="14" y="12"/>
                      <a:pt x="11" y="26"/>
                      <a:pt x="0" y="3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3" name="Freeform 268">
                <a:extLst>
                  <a:ext uri="{FF2B5EF4-FFF2-40B4-BE49-F238E27FC236}">
                    <a16:creationId xmlns:a16="http://schemas.microsoft.com/office/drawing/2014/main" xmlns="" id="{B87B8608-A1FB-4655-8057-4714320CD4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1965"/>
                <a:ext cx="33" cy="3"/>
              </a:xfrm>
              <a:custGeom>
                <a:avLst/>
                <a:gdLst>
                  <a:gd name="T0" fmla="*/ 0 w 13"/>
                  <a:gd name="T1" fmla="*/ 0 h 1"/>
                  <a:gd name="T2" fmla="*/ 13 w 13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1">
                    <a:moveTo>
                      <a:pt x="0" y="0"/>
                    </a:moveTo>
                    <a:cubicBezTo>
                      <a:pt x="4" y="0"/>
                      <a:pt x="9" y="0"/>
                      <a:pt x="13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" name="Freeform 269">
                <a:extLst>
                  <a:ext uri="{FF2B5EF4-FFF2-40B4-BE49-F238E27FC236}">
                    <a16:creationId xmlns:a16="http://schemas.microsoft.com/office/drawing/2014/main" xmlns="" id="{B049E771-6A6B-4F8D-AFEB-B9883CA11F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6" y="1728"/>
                <a:ext cx="35" cy="64"/>
              </a:xfrm>
              <a:custGeom>
                <a:avLst/>
                <a:gdLst>
                  <a:gd name="T0" fmla="*/ 13 w 14"/>
                  <a:gd name="T1" fmla="*/ 0 h 24"/>
                  <a:gd name="T2" fmla="*/ 0 w 14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4">
                    <a:moveTo>
                      <a:pt x="13" y="0"/>
                    </a:moveTo>
                    <a:cubicBezTo>
                      <a:pt x="14" y="10"/>
                      <a:pt x="7" y="17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5" name="Freeform 270">
                <a:extLst>
                  <a:ext uri="{FF2B5EF4-FFF2-40B4-BE49-F238E27FC236}">
                    <a16:creationId xmlns:a16="http://schemas.microsoft.com/office/drawing/2014/main" xmlns="" id="{6C259153-88EE-49A8-93E2-24F6FA017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6" y="1771"/>
                <a:ext cx="23" cy="16"/>
              </a:xfrm>
              <a:custGeom>
                <a:avLst/>
                <a:gdLst>
                  <a:gd name="T0" fmla="*/ 9 w 9"/>
                  <a:gd name="T1" fmla="*/ 6 h 6"/>
                  <a:gd name="T2" fmla="*/ 0 w 9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6">
                    <a:moveTo>
                      <a:pt x="9" y="6"/>
                    </a:moveTo>
                    <a:cubicBezTo>
                      <a:pt x="7" y="3"/>
                      <a:pt x="3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6" name="Freeform 271">
                <a:extLst>
                  <a:ext uri="{FF2B5EF4-FFF2-40B4-BE49-F238E27FC236}">
                    <a16:creationId xmlns:a16="http://schemas.microsoft.com/office/drawing/2014/main" xmlns="" id="{B950B54E-FD6C-4493-8DE9-6DAA0ABDA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1" y="1504"/>
                <a:ext cx="10" cy="72"/>
              </a:xfrm>
              <a:custGeom>
                <a:avLst/>
                <a:gdLst>
                  <a:gd name="T0" fmla="*/ 4 w 4"/>
                  <a:gd name="T1" fmla="*/ 0 h 27"/>
                  <a:gd name="T2" fmla="*/ 4 w 4"/>
                  <a:gd name="T3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7">
                    <a:moveTo>
                      <a:pt x="4" y="0"/>
                    </a:moveTo>
                    <a:cubicBezTo>
                      <a:pt x="0" y="9"/>
                      <a:pt x="3" y="18"/>
                      <a:pt x="4" y="2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7" name="Freeform 272">
                <a:extLst>
                  <a:ext uri="{FF2B5EF4-FFF2-40B4-BE49-F238E27FC236}">
                    <a16:creationId xmlns:a16="http://schemas.microsoft.com/office/drawing/2014/main" xmlns="" id="{A091E690-2F34-4EDB-A59F-DAD0092FE3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1" y="1541"/>
                <a:ext cx="35" cy="6"/>
              </a:xfrm>
              <a:custGeom>
                <a:avLst/>
                <a:gdLst>
                  <a:gd name="T0" fmla="*/ 14 w 14"/>
                  <a:gd name="T1" fmla="*/ 2 h 2"/>
                  <a:gd name="T2" fmla="*/ 0 w 14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14" y="2"/>
                    </a:moveTo>
                    <a:cubicBezTo>
                      <a:pt x="9" y="1"/>
                      <a:pt x="5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8" name="Freeform 273">
                <a:extLst>
                  <a:ext uri="{FF2B5EF4-FFF2-40B4-BE49-F238E27FC236}">
                    <a16:creationId xmlns:a16="http://schemas.microsoft.com/office/drawing/2014/main" xmlns="" id="{5A239521-3793-434B-8F6B-2C5981125D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6" y="1456"/>
                <a:ext cx="13" cy="61"/>
              </a:xfrm>
              <a:custGeom>
                <a:avLst/>
                <a:gdLst>
                  <a:gd name="T0" fmla="*/ 0 w 5"/>
                  <a:gd name="T1" fmla="*/ 0 h 23"/>
                  <a:gd name="T2" fmla="*/ 5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0" y="0"/>
                    </a:moveTo>
                    <a:cubicBezTo>
                      <a:pt x="0" y="8"/>
                      <a:pt x="1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9" name="Freeform 274">
                <a:extLst>
                  <a:ext uri="{FF2B5EF4-FFF2-40B4-BE49-F238E27FC236}">
                    <a16:creationId xmlns:a16="http://schemas.microsoft.com/office/drawing/2014/main" xmlns="" id="{0F045197-AD9E-4410-98DB-39DC0F4EA9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6" y="1488"/>
                <a:ext cx="33" cy="16"/>
              </a:xfrm>
              <a:custGeom>
                <a:avLst/>
                <a:gdLst>
                  <a:gd name="T0" fmla="*/ 13 w 13"/>
                  <a:gd name="T1" fmla="*/ 0 h 6"/>
                  <a:gd name="T2" fmla="*/ 0 w 13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6">
                    <a:moveTo>
                      <a:pt x="13" y="0"/>
                    </a:moveTo>
                    <a:cubicBezTo>
                      <a:pt x="8" y="1"/>
                      <a:pt x="4" y="3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0" name="Freeform 275">
                <a:extLst>
                  <a:ext uri="{FF2B5EF4-FFF2-40B4-BE49-F238E27FC236}">
                    <a16:creationId xmlns:a16="http://schemas.microsoft.com/office/drawing/2014/main" xmlns="" id="{24E6267A-ECA4-426F-A51D-0AF8F44F0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1552"/>
                <a:ext cx="15" cy="64"/>
              </a:xfrm>
              <a:custGeom>
                <a:avLst/>
                <a:gdLst>
                  <a:gd name="T0" fmla="*/ 5 w 6"/>
                  <a:gd name="T1" fmla="*/ 0 h 24"/>
                  <a:gd name="T2" fmla="*/ 0 w 6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4">
                    <a:moveTo>
                      <a:pt x="5" y="0"/>
                    </a:moveTo>
                    <a:cubicBezTo>
                      <a:pt x="6" y="9"/>
                      <a:pt x="6" y="18"/>
                      <a:pt x="0" y="2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1" name="Freeform 276">
                <a:extLst>
                  <a:ext uri="{FF2B5EF4-FFF2-40B4-BE49-F238E27FC236}">
                    <a16:creationId xmlns:a16="http://schemas.microsoft.com/office/drawing/2014/main" xmlns="" id="{3557EA4D-2EF0-40AB-958B-8F0B0338A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1" y="1587"/>
                <a:ext cx="25" cy="5"/>
              </a:xfrm>
              <a:custGeom>
                <a:avLst/>
                <a:gdLst>
                  <a:gd name="T0" fmla="*/ 0 w 10"/>
                  <a:gd name="T1" fmla="*/ 1 h 2"/>
                  <a:gd name="T2" fmla="*/ 10 w 10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0" y="1"/>
                    </a:moveTo>
                    <a:cubicBezTo>
                      <a:pt x="4" y="0"/>
                      <a:pt x="7" y="1"/>
                      <a:pt x="1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2" name="Freeform 277">
                <a:extLst>
                  <a:ext uri="{FF2B5EF4-FFF2-40B4-BE49-F238E27FC236}">
                    <a16:creationId xmlns:a16="http://schemas.microsoft.com/office/drawing/2014/main" xmlns="" id="{5B1FAE7A-FE5E-408D-8C54-9B64E039C0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6" y="1731"/>
                <a:ext cx="20" cy="77"/>
              </a:xfrm>
              <a:custGeom>
                <a:avLst/>
                <a:gdLst>
                  <a:gd name="T0" fmla="*/ 8 w 8"/>
                  <a:gd name="T1" fmla="*/ 0 h 29"/>
                  <a:gd name="T2" fmla="*/ 4 w 8"/>
                  <a:gd name="T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29">
                    <a:moveTo>
                      <a:pt x="8" y="0"/>
                    </a:moveTo>
                    <a:cubicBezTo>
                      <a:pt x="0" y="7"/>
                      <a:pt x="2" y="20"/>
                      <a:pt x="4" y="2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3" name="Freeform 278">
                <a:extLst>
                  <a:ext uri="{FF2B5EF4-FFF2-40B4-BE49-F238E27FC236}">
                    <a16:creationId xmlns:a16="http://schemas.microsoft.com/office/drawing/2014/main" xmlns="" id="{785140A5-A359-4204-AB97-B49F96A0F9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1" y="1773"/>
                <a:ext cx="28" cy="1"/>
              </a:xfrm>
              <a:custGeom>
                <a:avLst/>
                <a:gdLst>
                  <a:gd name="T0" fmla="*/ 11 w 11"/>
                  <a:gd name="T1" fmla="*/ 0 w 1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11">
                    <a:moveTo>
                      <a:pt x="11" y="0"/>
                    </a:moveTo>
                    <a:cubicBezTo>
                      <a:pt x="7" y="0"/>
                      <a:pt x="4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" name="Freeform 279">
                <a:extLst>
                  <a:ext uri="{FF2B5EF4-FFF2-40B4-BE49-F238E27FC236}">
                    <a16:creationId xmlns:a16="http://schemas.microsoft.com/office/drawing/2014/main" xmlns="" id="{9F84DE37-88BF-4D82-9C8F-656E485BE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1667"/>
                <a:ext cx="37" cy="66"/>
              </a:xfrm>
              <a:custGeom>
                <a:avLst/>
                <a:gdLst>
                  <a:gd name="T0" fmla="*/ 13 w 15"/>
                  <a:gd name="T1" fmla="*/ 0 h 25"/>
                  <a:gd name="T2" fmla="*/ 0 w 15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25">
                    <a:moveTo>
                      <a:pt x="13" y="0"/>
                    </a:moveTo>
                    <a:cubicBezTo>
                      <a:pt x="15" y="11"/>
                      <a:pt x="9" y="20"/>
                      <a:pt x="0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5" name="Freeform 280">
                <a:extLst>
                  <a:ext uri="{FF2B5EF4-FFF2-40B4-BE49-F238E27FC236}">
                    <a16:creationId xmlns:a16="http://schemas.microsoft.com/office/drawing/2014/main" xmlns="" id="{A9DAA3D4-B8E2-46EC-A1A7-1F0097531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1" y="1720"/>
                <a:ext cx="20" cy="19"/>
              </a:xfrm>
              <a:custGeom>
                <a:avLst/>
                <a:gdLst>
                  <a:gd name="T0" fmla="*/ 0 w 8"/>
                  <a:gd name="T1" fmla="*/ 0 h 7"/>
                  <a:gd name="T2" fmla="*/ 8 w 8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7">
                    <a:moveTo>
                      <a:pt x="0" y="0"/>
                    </a:moveTo>
                    <a:cubicBezTo>
                      <a:pt x="3" y="2"/>
                      <a:pt x="6" y="4"/>
                      <a:pt x="8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6" name="Freeform 281">
                <a:extLst>
                  <a:ext uri="{FF2B5EF4-FFF2-40B4-BE49-F238E27FC236}">
                    <a16:creationId xmlns:a16="http://schemas.microsoft.com/office/drawing/2014/main" xmlns="" id="{78CAB767-AA51-405D-82A3-A530DFC7B3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061"/>
                <a:ext cx="27" cy="48"/>
              </a:xfrm>
              <a:custGeom>
                <a:avLst/>
                <a:gdLst>
                  <a:gd name="T0" fmla="*/ 10 w 11"/>
                  <a:gd name="T1" fmla="*/ 0 h 18"/>
                  <a:gd name="T2" fmla="*/ 0 w 11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8">
                    <a:moveTo>
                      <a:pt x="10" y="0"/>
                    </a:moveTo>
                    <a:cubicBezTo>
                      <a:pt x="11" y="8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7" name="Freeform 282">
                <a:extLst>
                  <a:ext uri="{FF2B5EF4-FFF2-40B4-BE49-F238E27FC236}">
                    <a16:creationId xmlns:a16="http://schemas.microsoft.com/office/drawing/2014/main" xmlns="" id="{64844ED2-1FCD-463C-94B5-EDA59F1D21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1" y="2096"/>
                <a:ext cx="15" cy="8"/>
              </a:xfrm>
              <a:custGeom>
                <a:avLst/>
                <a:gdLst>
                  <a:gd name="T0" fmla="*/ 6 w 6"/>
                  <a:gd name="T1" fmla="*/ 3 h 3"/>
                  <a:gd name="T2" fmla="*/ 0 w 6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3"/>
                    </a:moveTo>
                    <a:cubicBezTo>
                      <a:pt x="5" y="0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8" name="Freeform 283">
                <a:extLst>
                  <a:ext uri="{FF2B5EF4-FFF2-40B4-BE49-F238E27FC236}">
                    <a16:creationId xmlns:a16="http://schemas.microsoft.com/office/drawing/2014/main" xmlns="" id="{A4E8FC78-2D41-4E16-972C-E7EBC63A5F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" y="1880"/>
                <a:ext cx="10" cy="67"/>
              </a:xfrm>
              <a:custGeom>
                <a:avLst/>
                <a:gdLst>
                  <a:gd name="T0" fmla="*/ 4 w 4"/>
                  <a:gd name="T1" fmla="*/ 0 h 25"/>
                  <a:gd name="T2" fmla="*/ 2 w 4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5">
                    <a:moveTo>
                      <a:pt x="4" y="0"/>
                    </a:moveTo>
                    <a:cubicBezTo>
                      <a:pt x="0" y="6"/>
                      <a:pt x="0" y="18"/>
                      <a:pt x="2" y="2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9" name="Freeform 284">
                <a:extLst>
                  <a:ext uri="{FF2B5EF4-FFF2-40B4-BE49-F238E27FC236}">
                    <a16:creationId xmlns:a16="http://schemas.microsoft.com/office/drawing/2014/main" xmlns="" id="{0A8546A6-9896-4D61-AB8A-B57A65A42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1920"/>
                <a:ext cx="25" cy="3"/>
              </a:xfrm>
              <a:custGeom>
                <a:avLst/>
                <a:gdLst>
                  <a:gd name="T0" fmla="*/ 10 w 10"/>
                  <a:gd name="T1" fmla="*/ 1 h 1"/>
                  <a:gd name="T2" fmla="*/ 0 w 10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0" name="Freeform 285">
                <a:extLst>
                  <a:ext uri="{FF2B5EF4-FFF2-40B4-BE49-F238E27FC236}">
                    <a16:creationId xmlns:a16="http://schemas.microsoft.com/office/drawing/2014/main" xmlns="" id="{DFABF97F-3A0A-4417-AAAE-AC4935CE9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2091"/>
                <a:ext cx="52" cy="24"/>
              </a:xfrm>
              <a:custGeom>
                <a:avLst/>
                <a:gdLst>
                  <a:gd name="T0" fmla="*/ 21 w 21"/>
                  <a:gd name="T1" fmla="*/ 7 h 9"/>
                  <a:gd name="T2" fmla="*/ 0 w 21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9">
                    <a:moveTo>
                      <a:pt x="21" y="7"/>
                    </a:moveTo>
                    <a:cubicBezTo>
                      <a:pt x="14" y="9"/>
                      <a:pt x="6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1" name="Freeform 286">
                <a:extLst>
                  <a:ext uri="{FF2B5EF4-FFF2-40B4-BE49-F238E27FC236}">
                    <a16:creationId xmlns:a16="http://schemas.microsoft.com/office/drawing/2014/main" xmlns="" id="{5AE2F5A6-FD22-4AC7-8B81-0634DE32B2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4" y="2107"/>
                <a:ext cx="5" cy="21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2" y="3"/>
                      <a:pt x="1" y="6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2" name="Freeform 287">
                <a:extLst>
                  <a:ext uri="{FF2B5EF4-FFF2-40B4-BE49-F238E27FC236}">
                    <a16:creationId xmlns:a16="http://schemas.microsoft.com/office/drawing/2014/main" xmlns="" id="{6176D1A2-DB0F-4D48-9BE7-E78278E70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2069"/>
                <a:ext cx="5" cy="51"/>
              </a:xfrm>
              <a:custGeom>
                <a:avLst/>
                <a:gdLst>
                  <a:gd name="T0" fmla="*/ 0 w 2"/>
                  <a:gd name="T1" fmla="*/ 0 h 19"/>
                  <a:gd name="T2" fmla="*/ 0 w 2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9">
                    <a:moveTo>
                      <a:pt x="0" y="0"/>
                    </a:moveTo>
                    <a:cubicBezTo>
                      <a:pt x="2" y="6"/>
                      <a:pt x="2" y="13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3" name="Freeform 288">
                <a:extLst>
                  <a:ext uri="{FF2B5EF4-FFF2-40B4-BE49-F238E27FC236}">
                    <a16:creationId xmlns:a16="http://schemas.microsoft.com/office/drawing/2014/main" xmlns="" id="{AE0A4E69-0843-421F-8993-27E4A2DF5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1" y="2107"/>
                <a:ext cx="15" cy="1"/>
              </a:xfrm>
              <a:custGeom>
                <a:avLst/>
                <a:gdLst>
                  <a:gd name="T0" fmla="*/ 0 w 6"/>
                  <a:gd name="T1" fmla="*/ 6 w 6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6">
                    <a:moveTo>
                      <a:pt x="0" y="0"/>
                    </a:moveTo>
                    <a:cubicBezTo>
                      <a:pt x="2" y="0"/>
                      <a:pt x="4" y="0"/>
                      <a:pt x="6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4" name="Freeform 289">
                <a:extLst>
                  <a:ext uri="{FF2B5EF4-FFF2-40B4-BE49-F238E27FC236}">
                    <a16:creationId xmlns:a16="http://schemas.microsoft.com/office/drawing/2014/main" xmlns="" id="{65F47317-74EC-4E79-8B54-575CE786D3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9" y="1893"/>
                <a:ext cx="12" cy="62"/>
              </a:xfrm>
              <a:custGeom>
                <a:avLst/>
                <a:gdLst>
                  <a:gd name="T0" fmla="*/ 4 w 5"/>
                  <a:gd name="T1" fmla="*/ 0 h 23"/>
                  <a:gd name="T2" fmla="*/ 5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6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" name="Freeform 290">
                <a:extLst>
                  <a:ext uri="{FF2B5EF4-FFF2-40B4-BE49-F238E27FC236}">
                    <a16:creationId xmlns:a16="http://schemas.microsoft.com/office/drawing/2014/main" xmlns="" id="{8C285BB8-0329-4CBF-8DE5-92BFB8CF90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6" y="1925"/>
                <a:ext cx="25" cy="6"/>
              </a:xfrm>
              <a:custGeom>
                <a:avLst/>
                <a:gdLst>
                  <a:gd name="T0" fmla="*/ 10 w 10"/>
                  <a:gd name="T1" fmla="*/ 2 h 2"/>
                  <a:gd name="T2" fmla="*/ 0 w 10"/>
                  <a:gd name="T3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2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" name="Freeform 291">
                <a:extLst>
                  <a:ext uri="{FF2B5EF4-FFF2-40B4-BE49-F238E27FC236}">
                    <a16:creationId xmlns:a16="http://schemas.microsoft.com/office/drawing/2014/main" xmlns="" id="{2AE7FB87-43F6-4364-A4EA-DE490D1C87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1" y="1395"/>
                <a:ext cx="13" cy="61"/>
              </a:xfrm>
              <a:custGeom>
                <a:avLst/>
                <a:gdLst>
                  <a:gd name="T0" fmla="*/ 4 w 5"/>
                  <a:gd name="T1" fmla="*/ 0 h 23"/>
                  <a:gd name="T2" fmla="*/ 5 w 5"/>
                  <a:gd name="T3" fmla="*/ 23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23">
                    <a:moveTo>
                      <a:pt x="4" y="0"/>
                    </a:moveTo>
                    <a:cubicBezTo>
                      <a:pt x="0" y="7"/>
                      <a:pt x="0" y="17"/>
                      <a:pt x="5" y="2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7" name="Freeform 292">
                <a:extLst>
                  <a:ext uri="{FF2B5EF4-FFF2-40B4-BE49-F238E27FC236}">
                    <a16:creationId xmlns:a16="http://schemas.microsoft.com/office/drawing/2014/main" xmlns="" id="{14A5EBFF-4353-4E65-88BD-732AE0E7E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1429"/>
                <a:ext cx="25" cy="3"/>
              </a:xfrm>
              <a:custGeom>
                <a:avLst/>
                <a:gdLst>
                  <a:gd name="T0" fmla="*/ 10 w 10"/>
                  <a:gd name="T1" fmla="*/ 1 h 1"/>
                  <a:gd name="T2" fmla="*/ 0 w 10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10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8" name="Freeform 293">
                <a:extLst>
                  <a:ext uri="{FF2B5EF4-FFF2-40B4-BE49-F238E27FC236}">
                    <a16:creationId xmlns:a16="http://schemas.microsoft.com/office/drawing/2014/main" xmlns="" id="{25962893-BEA2-4FB4-98E0-7A71C5ED4C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4" y="1840"/>
                <a:ext cx="37" cy="24"/>
              </a:xfrm>
              <a:custGeom>
                <a:avLst/>
                <a:gdLst>
                  <a:gd name="T0" fmla="*/ 15 w 15"/>
                  <a:gd name="T1" fmla="*/ 8 h 9"/>
                  <a:gd name="T2" fmla="*/ 0 w 15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9">
                    <a:moveTo>
                      <a:pt x="15" y="8"/>
                    </a:moveTo>
                    <a:cubicBezTo>
                      <a:pt x="9" y="9"/>
                      <a:pt x="2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9" name="Freeform 294">
                <a:extLst>
                  <a:ext uri="{FF2B5EF4-FFF2-40B4-BE49-F238E27FC236}">
                    <a16:creationId xmlns:a16="http://schemas.microsoft.com/office/drawing/2014/main" xmlns="" id="{0531C9A3-F1FA-43E7-9896-BEF2B9A75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1859"/>
                <a:ext cx="7" cy="24"/>
              </a:xfrm>
              <a:custGeom>
                <a:avLst/>
                <a:gdLst>
                  <a:gd name="T0" fmla="*/ 3 w 3"/>
                  <a:gd name="T1" fmla="*/ 0 h 9"/>
                  <a:gd name="T2" fmla="*/ 0 w 3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9">
                    <a:moveTo>
                      <a:pt x="3" y="0"/>
                    </a:moveTo>
                    <a:cubicBezTo>
                      <a:pt x="3" y="3"/>
                      <a:pt x="1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0" name="Freeform 295">
                <a:extLst>
                  <a:ext uri="{FF2B5EF4-FFF2-40B4-BE49-F238E27FC236}">
                    <a16:creationId xmlns:a16="http://schemas.microsoft.com/office/drawing/2014/main" xmlns="" id="{4EACE7B5-381D-4130-AC85-A11FF13FBD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1" y="2048"/>
                <a:ext cx="50" cy="13"/>
              </a:xfrm>
              <a:custGeom>
                <a:avLst/>
                <a:gdLst>
                  <a:gd name="T0" fmla="*/ 20 w 20"/>
                  <a:gd name="T1" fmla="*/ 1 h 5"/>
                  <a:gd name="T2" fmla="*/ 0 w 20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5">
                    <a:moveTo>
                      <a:pt x="20" y="1"/>
                    </a:moveTo>
                    <a:cubicBezTo>
                      <a:pt x="14" y="5"/>
                      <a:pt x="6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1" name="Freeform 296">
                <a:extLst>
                  <a:ext uri="{FF2B5EF4-FFF2-40B4-BE49-F238E27FC236}">
                    <a16:creationId xmlns:a16="http://schemas.microsoft.com/office/drawing/2014/main" xmlns="" id="{3CC2395E-0FA1-4BEC-934B-D1DCD1CFF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4" y="2056"/>
                <a:ext cx="2" cy="24"/>
              </a:xfrm>
              <a:custGeom>
                <a:avLst/>
                <a:gdLst>
                  <a:gd name="T0" fmla="*/ 1 w 1"/>
                  <a:gd name="T1" fmla="*/ 0 h 9"/>
                  <a:gd name="T2" fmla="*/ 0 w 1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9">
                    <a:moveTo>
                      <a:pt x="1" y="0"/>
                    </a:moveTo>
                    <a:cubicBezTo>
                      <a:pt x="0" y="3"/>
                      <a:pt x="0" y="6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2" name="Freeform 297">
                <a:extLst>
                  <a:ext uri="{FF2B5EF4-FFF2-40B4-BE49-F238E27FC236}">
                    <a16:creationId xmlns:a16="http://schemas.microsoft.com/office/drawing/2014/main" xmlns="" id="{915E8352-4B90-43CB-B784-58A05735D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54" y="1917"/>
                <a:ext cx="5" cy="48"/>
              </a:xfrm>
              <a:custGeom>
                <a:avLst/>
                <a:gdLst>
                  <a:gd name="T0" fmla="*/ 1 w 2"/>
                  <a:gd name="T1" fmla="*/ 0 h 18"/>
                  <a:gd name="T2" fmla="*/ 2 w 2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8">
                    <a:moveTo>
                      <a:pt x="1" y="0"/>
                    </a:moveTo>
                    <a:cubicBezTo>
                      <a:pt x="0" y="6"/>
                      <a:pt x="1" y="12"/>
                      <a:pt x="2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" name="Freeform 298">
                <a:extLst>
                  <a:ext uri="{FF2B5EF4-FFF2-40B4-BE49-F238E27FC236}">
                    <a16:creationId xmlns:a16="http://schemas.microsoft.com/office/drawing/2014/main" xmlns="" id="{B66CD6AF-D857-4079-9FE3-8FA8BFFCC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34" y="1949"/>
                <a:ext cx="20" cy="1"/>
              </a:xfrm>
              <a:custGeom>
                <a:avLst/>
                <a:gdLst>
                  <a:gd name="T0" fmla="*/ 8 w 8"/>
                  <a:gd name="T1" fmla="*/ 0 w 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</a:cxnLst>
                <a:rect l="0" t="0" r="r" b="b"/>
                <a:pathLst>
                  <a:path w="8">
                    <a:moveTo>
                      <a:pt x="8" y="0"/>
                    </a:moveTo>
                    <a:cubicBezTo>
                      <a:pt x="5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4" name="Freeform 299">
                <a:extLst>
                  <a:ext uri="{FF2B5EF4-FFF2-40B4-BE49-F238E27FC236}">
                    <a16:creationId xmlns:a16="http://schemas.microsoft.com/office/drawing/2014/main" xmlns="" id="{4089268D-A099-4CF6-A75C-25EB8C0C19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2107"/>
                <a:ext cx="20" cy="42"/>
              </a:xfrm>
              <a:custGeom>
                <a:avLst/>
                <a:gdLst>
                  <a:gd name="T0" fmla="*/ 1 w 8"/>
                  <a:gd name="T1" fmla="*/ 0 h 16"/>
                  <a:gd name="T2" fmla="*/ 8 w 8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6">
                    <a:moveTo>
                      <a:pt x="1" y="0"/>
                    </a:moveTo>
                    <a:cubicBezTo>
                      <a:pt x="0" y="5"/>
                      <a:pt x="3" y="13"/>
                      <a:pt x="8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" name="Freeform 300">
                <a:extLst>
                  <a:ext uri="{FF2B5EF4-FFF2-40B4-BE49-F238E27FC236}">
                    <a16:creationId xmlns:a16="http://schemas.microsoft.com/office/drawing/2014/main" xmlns="" id="{55DCCC5A-9BE0-4CB7-9FF5-E0E4C9AA8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1" y="2139"/>
                <a:ext cx="15" cy="10"/>
              </a:xfrm>
              <a:custGeom>
                <a:avLst/>
                <a:gdLst>
                  <a:gd name="T0" fmla="*/ 6 w 6"/>
                  <a:gd name="T1" fmla="*/ 0 h 4"/>
                  <a:gd name="T2" fmla="*/ 0 w 6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4">
                    <a:moveTo>
                      <a:pt x="6" y="0"/>
                    </a:moveTo>
                    <a:cubicBezTo>
                      <a:pt x="4" y="1"/>
                      <a:pt x="2" y="3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6" name="Freeform 301">
                <a:extLst>
                  <a:ext uri="{FF2B5EF4-FFF2-40B4-BE49-F238E27FC236}">
                    <a16:creationId xmlns:a16="http://schemas.microsoft.com/office/drawing/2014/main" xmlns="" id="{F5F962D8-FD08-4A8C-8187-5C9D231CCC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155"/>
                <a:ext cx="40" cy="13"/>
              </a:xfrm>
              <a:custGeom>
                <a:avLst/>
                <a:gdLst>
                  <a:gd name="T0" fmla="*/ 16 w 16"/>
                  <a:gd name="T1" fmla="*/ 2 h 5"/>
                  <a:gd name="T2" fmla="*/ 0 w 16"/>
                  <a:gd name="T3" fmla="*/ 0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5">
                    <a:moveTo>
                      <a:pt x="16" y="2"/>
                    </a:moveTo>
                    <a:cubicBezTo>
                      <a:pt x="12" y="5"/>
                      <a:pt x="5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7" name="Freeform 302">
                <a:extLst>
                  <a:ext uri="{FF2B5EF4-FFF2-40B4-BE49-F238E27FC236}">
                    <a16:creationId xmlns:a16="http://schemas.microsoft.com/office/drawing/2014/main" xmlns="" id="{A83E50F8-00BA-45AE-90D9-9A716FD46A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9" y="2165"/>
                <a:ext cx="1" cy="16"/>
              </a:xfrm>
              <a:custGeom>
                <a:avLst/>
                <a:gdLst>
                  <a:gd name="T0" fmla="*/ 0 h 6"/>
                  <a:gd name="T1" fmla="*/ 6 h 6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6">
                    <a:moveTo>
                      <a:pt x="0" y="0"/>
                    </a:moveTo>
                    <a:cubicBezTo>
                      <a:pt x="0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8" name="Freeform 303">
                <a:extLst>
                  <a:ext uri="{FF2B5EF4-FFF2-40B4-BE49-F238E27FC236}">
                    <a16:creationId xmlns:a16="http://schemas.microsoft.com/office/drawing/2014/main" xmlns="" id="{B9F739D1-C856-4EFE-AFD8-AA1026497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1" y="2237"/>
                <a:ext cx="53" cy="14"/>
              </a:xfrm>
              <a:custGeom>
                <a:avLst/>
                <a:gdLst>
                  <a:gd name="T0" fmla="*/ 21 w 21"/>
                  <a:gd name="T1" fmla="*/ 5 h 5"/>
                  <a:gd name="T2" fmla="*/ 0 w 21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5">
                    <a:moveTo>
                      <a:pt x="21" y="5"/>
                    </a:moveTo>
                    <a:cubicBezTo>
                      <a:pt x="15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9" name="Freeform 304">
                <a:extLst>
                  <a:ext uri="{FF2B5EF4-FFF2-40B4-BE49-F238E27FC236}">
                    <a16:creationId xmlns:a16="http://schemas.microsoft.com/office/drawing/2014/main" xmlns="" id="{D04AEBF6-D3E7-42A3-9271-C3E048080E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2224"/>
                <a:ext cx="5" cy="16"/>
              </a:xfrm>
              <a:custGeom>
                <a:avLst/>
                <a:gdLst>
                  <a:gd name="T0" fmla="*/ 2 w 2"/>
                  <a:gd name="T1" fmla="*/ 0 h 6"/>
                  <a:gd name="T2" fmla="*/ 0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0" name="Freeform 305">
                <a:extLst>
                  <a:ext uri="{FF2B5EF4-FFF2-40B4-BE49-F238E27FC236}">
                    <a16:creationId xmlns:a16="http://schemas.microsoft.com/office/drawing/2014/main" xmlns="" id="{E7573BC6-8D83-447B-9A60-E96B19733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36" y="1864"/>
                <a:ext cx="55" cy="13"/>
              </a:xfrm>
              <a:custGeom>
                <a:avLst/>
                <a:gdLst>
                  <a:gd name="T0" fmla="*/ 22 w 22"/>
                  <a:gd name="T1" fmla="*/ 5 h 5"/>
                  <a:gd name="T2" fmla="*/ 0 w 22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" h="5">
                    <a:moveTo>
                      <a:pt x="22" y="5"/>
                    </a:moveTo>
                    <a:cubicBezTo>
                      <a:pt x="16" y="0"/>
                      <a:pt x="7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1" name="Freeform 306">
                <a:extLst>
                  <a:ext uri="{FF2B5EF4-FFF2-40B4-BE49-F238E27FC236}">
                    <a16:creationId xmlns:a16="http://schemas.microsoft.com/office/drawing/2014/main" xmlns="" id="{52923087-6A5A-42A1-BE0C-2C42038446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4" y="1851"/>
                <a:ext cx="5" cy="16"/>
              </a:xfrm>
              <a:custGeom>
                <a:avLst/>
                <a:gdLst>
                  <a:gd name="T0" fmla="*/ 2 w 2"/>
                  <a:gd name="T1" fmla="*/ 0 h 6"/>
                  <a:gd name="T2" fmla="*/ 0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2" y="0"/>
                    </a:moveTo>
                    <a:cubicBezTo>
                      <a:pt x="1" y="2"/>
                      <a:pt x="0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2" name="Freeform 307">
                <a:extLst>
                  <a:ext uri="{FF2B5EF4-FFF2-40B4-BE49-F238E27FC236}">
                    <a16:creationId xmlns:a16="http://schemas.microsoft.com/office/drawing/2014/main" xmlns="" id="{07AA4893-F64D-4116-BD05-F11DD44F37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235"/>
                <a:ext cx="8" cy="40"/>
              </a:xfrm>
              <a:custGeom>
                <a:avLst/>
                <a:gdLst>
                  <a:gd name="T0" fmla="*/ 3 w 3"/>
                  <a:gd name="T1" fmla="*/ 0 h 15"/>
                  <a:gd name="T2" fmla="*/ 3 w 3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5">
                    <a:moveTo>
                      <a:pt x="3" y="0"/>
                    </a:moveTo>
                    <a:cubicBezTo>
                      <a:pt x="0" y="4"/>
                      <a:pt x="0" y="11"/>
                      <a:pt x="3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3" name="Freeform 308">
                <a:extLst>
                  <a:ext uri="{FF2B5EF4-FFF2-40B4-BE49-F238E27FC236}">
                    <a16:creationId xmlns:a16="http://schemas.microsoft.com/office/drawing/2014/main" xmlns="" id="{FC930873-4CB1-43DB-A7BC-77129566B9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1" y="2259"/>
                <a:ext cx="28" cy="2"/>
              </a:xfrm>
              <a:custGeom>
                <a:avLst/>
                <a:gdLst>
                  <a:gd name="T0" fmla="*/ 11 w 11"/>
                  <a:gd name="T1" fmla="*/ 1 h 1"/>
                  <a:gd name="T2" fmla="*/ 0 w 1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">
                    <a:moveTo>
                      <a:pt x="11" y="1"/>
                    </a:moveTo>
                    <a:cubicBezTo>
                      <a:pt x="7" y="0"/>
                      <a:pt x="3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4" name="Freeform 309">
                <a:extLst>
                  <a:ext uri="{FF2B5EF4-FFF2-40B4-BE49-F238E27FC236}">
                    <a16:creationId xmlns:a16="http://schemas.microsoft.com/office/drawing/2014/main" xmlns="" id="{9B89C23E-E9AF-4A47-8A74-C39AB5BD7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6" y="2307"/>
                <a:ext cx="50" cy="24"/>
              </a:xfrm>
              <a:custGeom>
                <a:avLst/>
                <a:gdLst>
                  <a:gd name="T0" fmla="*/ 20 w 20"/>
                  <a:gd name="T1" fmla="*/ 0 h 9"/>
                  <a:gd name="T2" fmla="*/ 0 w 20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9">
                    <a:moveTo>
                      <a:pt x="20" y="0"/>
                    </a:moveTo>
                    <a:cubicBezTo>
                      <a:pt x="13" y="0"/>
                      <a:pt x="5" y="3"/>
                      <a:pt x="0" y="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" name="Freeform 310">
                <a:extLst>
                  <a:ext uri="{FF2B5EF4-FFF2-40B4-BE49-F238E27FC236}">
                    <a16:creationId xmlns:a16="http://schemas.microsoft.com/office/drawing/2014/main" xmlns="" id="{4ABC6C7D-E9C8-4DCB-B3D1-495139B8F5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1" y="2301"/>
                <a:ext cx="18" cy="16"/>
              </a:xfrm>
              <a:custGeom>
                <a:avLst/>
                <a:gdLst>
                  <a:gd name="T0" fmla="*/ 7 w 7"/>
                  <a:gd name="T1" fmla="*/ 6 h 6"/>
                  <a:gd name="T2" fmla="*/ 0 w 7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7" y="6"/>
                    </a:moveTo>
                    <a:cubicBezTo>
                      <a:pt x="6" y="3"/>
                      <a:pt x="3" y="2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6" name="Freeform 311">
                <a:extLst>
                  <a:ext uri="{FF2B5EF4-FFF2-40B4-BE49-F238E27FC236}">
                    <a16:creationId xmlns:a16="http://schemas.microsoft.com/office/drawing/2014/main" xmlns="" id="{63D11155-F155-4790-B76A-22B8AA277C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9" y="2256"/>
                <a:ext cx="7" cy="35"/>
              </a:xfrm>
              <a:custGeom>
                <a:avLst/>
                <a:gdLst>
                  <a:gd name="T0" fmla="*/ 3 w 3"/>
                  <a:gd name="T1" fmla="*/ 0 h 13"/>
                  <a:gd name="T2" fmla="*/ 1 w 3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3">
                    <a:moveTo>
                      <a:pt x="3" y="0"/>
                    </a:moveTo>
                    <a:cubicBezTo>
                      <a:pt x="1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7" name="Freeform 312">
                <a:extLst>
                  <a:ext uri="{FF2B5EF4-FFF2-40B4-BE49-F238E27FC236}">
                    <a16:creationId xmlns:a16="http://schemas.microsoft.com/office/drawing/2014/main" xmlns="" id="{779CCF4E-7FD3-4724-AC3B-EEDE8ECB59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6" y="2269"/>
                <a:ext cx="20" cy="8"/>
              </a:xfrm>
              <a:custGeom>
                <a:avLst/>
                <a:gdLst>
                  <a:gd name="T0" fmla="*/ 8 w 8"/>
                  <a:gd name="T1" fmla="*/ 3 h 3"/>
                  <a:gd name="T2" fmla="*/ 0 w 8"/>
                  <a:gd name="T3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8" y="3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8" name="Freeform 313">
                <a:extLst>
                  <a:ext uri="{FF2B5EF4-FFF2-40B4-BE49-F238E27FC236}">
                    <a16:creationId xmlns:a16="http://schemas.microsoft.com/office/drawing/2014/main" xmlns="" id="{B6FD7D37-F9BB-4D92-B646-1A39893346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84" y="2395"/>
                <a:ext cx="17" cy="32"/>
              </a:xfrm>
              <a:custGeom>
                <a:avLst/>
                <a:gdLst>
                  <a:gd name="T0" fmla="*/ 7 w 7"/>
                  <a:gd name="T1" fmla="*/ 0 h 12"/>
                  <a:gd name="T2" fmla="*/ 0 w 7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2">
                    <a:moveTo>
                      <a:pt x="7" y="0"/>
                    </a:moveTo>
                    <a:cubicBezTo>
                      <a:pt x="6" y="5"/>
                      <a:pt x="5" y="10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9" name="Freeform 314">
                <a:extLst>
                  <a:ext uri="{FF2B5EF4-FFF2-40B4-BE49-F238E27FC236}">
                    <a16:creationId xmlns:a16="http://schemas.microsoft.com/office/drawing/2014/main" xmlns="" id="{834DDF8D-981B-4703-AE2C-5F5F6AC445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421"/>
                <a:ext cx="17" cy="11"/>
              </a:xfrm>
              <a:custGeom>
                <a:avLst/>
                <a:gdLst>
                  <a:gd name="T0" fmla="*/ 0 w 7"/>
                  <a:gd name="T1" fmla="*/ 0 h 4"/>
                  <a:gd name="T2" fmla="*/ 7 w 7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4">
                    <a:moveTo>
                      <a:pt x="0" y="0"/>
                    </a:moveTo>
                    <a:cubicBezTo>
                      <a:pt x="3" y="0"/>
                      <a:pt x="5" y="1"/>
                      <a:pt x="7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0" name="Freeform 315">
                <a:extLst>
                  <a:ext uri="{FF2B5EF4-FFF2-40B4-BE49-F238E27FC236}">
                    <a16:creationId xmlns:a16="http://schemas.microsoft.com/office/drawing/2014/main" xmlns="" id="{C11AD7FF-4528-4CDC-AB83-9B94BE512D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2221"/>
                <a:ext cx="30" cy="32"/>
              </a:xfrm>
              <a:custGeom>
                <a:avLst/>
                <a:gdLst>
                  <a:gd name="T0" fmla="*/ 12 w 12"/>
                  <a:gd name="T1" fmla="*/ 0 h 12"/>
                  <a:gd name="T2" fmla="*/ 0 w 12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12">
                    <a:moveTo>
                      <a:pt x="12" y="0"/>
                    </a:moveTo>
                    <a:cubicBezTo>
                      <a:pt x="11" y="7"/>
                      <a:pt x="6" y="11"/>
                      <a:pt x="0" y="1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1" name="Freeform 316">
                <a:extLst>
                  <a:ext uri="{FF2B5EF4-FFF2-40B4-BE49-F238E27FC236}">
                    <a16:creationId xmlns:a16="http://schemas.microsoft.com/office/drawing/2014/main" xmlns="" id="{0C93CEAA-09D2-4471-8311-5CCB7874A4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4" y="2245"/>
                <a:ext cx="12" cy="19"/>
              </a:xfrm>
              <a:custGeom>
                <a:avLst/>
                <a:gdLst>
                  <a:gd name="T0" fmla="*/ 0 w 5"/>
                  <a:gd name="T1" fmla="*/ 0 h 7"/>
                  <a:gd name="T2" fmla="*/ 5 w 5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2" name="Freeform 317">
                <a:extLst>
                  <a:ext uri="{FF2B5EF4-FFF2-40B4-BE49-F238E27FC236}">
                    <a16:creationId xmlns:a16="http://schemas.microsoft.com/office/drawing/2014/main" xmlns="" id="{4EE05DEF-F739-4B6E-B355-5B6D26D935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325"/>
                <a:ext cx="20" cy="48"/>
              </a:xfrm>
              <a:custGeom>
                <a:avLst/>
                <a:gdLst>
                  <a:gd name="T0" fmla="*/ 7 w 8"/>
                  <a:gd name="T1" fmla="*/ 0 h 18"/>
                  <a:gd name="T2" fmla="*/ 0 w 8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8">
                    <a:moveTo>
                      <a:pt x="7" y="0"/>
                    </a:moveTo>
                    <a:cubicBezTo>
                      <a:pt x="8" y="7"/>
                      <a:pt x="4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3" name="Freeform 318">
                <a:extLst>
                  <a:ext uri="{FF2B5EF4-FFF2-40B4-BE49-F238E27FC236}">
                    <a16:creationId xmlns:a16="http://schemas.microsoft.com/office/drawing/2014/main" xmlns="" id="{9C5A431C-1C28-4519-A7B0-FF18289FB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363"/>
                <a:ext cx="10" cy="10"/>
              </a:xfrm>
              <a:custGeom>
                <a:avLst/>
                <a:gdLst>
                  <a:gd name="T0" fmla="*/ 0 w 4"/>
                  <a:gd name="T1" fmla="*/ 0 h 4"/>
                  <a:gd name="T2" fmla="*/ 4 w 4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0" y="0"/>
                    </a:moveTo>
                    <a:cubicBezTo>
                      <a:pt x="1" y="1"/>
                      <a:pt x="3" y="2"/>
                      <a:pt x="4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4" name="Freeform 319">
                <a:extLst>
                  <a:ext uri="{FF2B5EF4-FFF2-40B4-BE49-F238E27FC236}">
                    <a16:creationId xmlns:a16="http://schemas.microsoft.com/office/drawing/2014/main" xmlns="" id="{7A745A98-982F-4E82-B9AA-FCEFB9543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339"/>
                <a:ext cx="35" cy="24"/>
              </a:xfrm>
              <a:custGeom>
                <a:avLst/>
                <a:gdLst>
                  <a:gd name="T0" fmla="*/ 14 w 14"/>
                  <a:gd name="T1" fmla="*/ 7 h 9"/>
                  <a:gd name="T2" fmla="*/ 0 w 14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9">
                    <a:moveTo>
                      <a:pt x="14" y="7"/>
                    </a:moveTo>
                    <a:cubicBezTo>
                      <a:pt x="9" y="9"/>
                      <a:pt x="2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" name="Freeform 320">
                <a:extLst>
                  <a:ext uri="{FF2B5EF4-FFF2-40B4-BE49-F238E27FC236}">
                    <a16:creationId xmlns:a16="http://schemas.microsoft.com/office/drawing/2014/main" xmlns="" id="{19892237-2DF9-4513-A740-3A07217E0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1" y="2360"/>
                <a:ext cx="13" cy="21"/>
              </a:xfrm>
              <a:custGeom>
                <a:avLst/>
                <a:gdLst>
                  <a:gd name="T0" fmla="*/ 5 w 5"/>
                  <a:gd name="T1" fmla="*/ 0 h 8"/>
                  <a:gd name="T2" fmla="*/ 0 w 5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8">
                    <a:moveTo>
                      <a:pt x="5" y="0"/>
                    </a:moveTo>
                    <a:cubicBezTo>
                      <a:pt x="3" y="3"/>
                      <a:pt x="2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6" name="Freeform 321">
                <a:extLst>
                  <a:ext uri="{FF2B5EF4-FFF2-40B4-BE49-F238E27FC236}">
                    <a16:creationId xmlns:a16="http://schemas.microsoft.com/office/drawing/2014/main" xmlns="" id="{8DBF5E9F-2280-4795-B1BE-6ED329402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41"/>
                <a:ext cx="25" cy="35"/>
              </a:xfrm>
              <a:custGeom>
                <a:avLst/>
                <a:gdLst>
                  <a:gd name="T0" fmla="*/ 0 w 10"/>
                  <a:gd name="T1" fmla="*/ 0 h 13"/>
                  <a:gd name="T2" fmla="*/ 10 w 10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3">
                    <a:moveTo>
                      <a:pt x="0" y="0"/>
                    </a:moveTo>
                    <a:cubicBezTo>
                      <a:pt x="0" y="7"/>
                      <a:pt x="5" y="10"/>
                      <a:pt x="1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7" name="Freeform 322">
                <a:extLst>
                  <a:ext uri="{FF2B5EF4-FFF2-40B4-BE49-F238E27FC236}">
                    <a16:creationId xmlns:a16="http://schemas.microsoft.com/office/drawing/2014/main" xmlns="" id="{12D9E690-C2A3-4192-955C-E4622B775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371"/>
                <a:ext cx="10" cy="16"/>
              </a:xfrm>
              <a:custGeom>
                <a:avLst/>
                <a:gdLst>
                  <a:gd name="T0" fmla="*/ 4 w 4"/>
                  <a:gd name="T1" fmla="*/ 0 h 6"/>
                  <a:gd name="T2" fmla="*/ 0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8" name="Freeform 323">
                <a:extLst>
                  <a:ext uri="{FF2B5EF4-FFF2-40B4-BE49-F238E27FC236}">
                    <a16:creationId xmlns:a16="http://schemas.microsoft.com/office/drawing/2014/main" xmlns="" id="{E234DFC1-87C4-498E-A632-7B8B0BD4A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4" y="2493"/>
                <a:ext cx="12" cy="30"/>
              </a:xfrm>
              <a:custGeom>
                <a:avLst/>
                <a:gdLst>
                  <a:gd name="T0" fmla="*/ 1 w 5"/>
                  <a:gd name="T1" fmla="*/ 0 h 11"/>
                  <a:gd name="T2" fmla="*/ 5 w 5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1">
                    <a:moveTo>
                      <a:pt x="1" y="0"/>
                    </a:moveTo>
                    <a:cubicBezTo>
                      <a:pt x="0" y="4"/>
                      <a:pt x="2" y="9"/>
                      <a:pt x="5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9" name="Freeform 324">
                <a:extLst>
                  <a:ext uri="{FF2B5EF4-FFF2-40B4-BE49-F238E27FC236}">
                    <a16:creationId xmlns:a16="http://schemas.microsoft.com/office/drawing/2014/main" xmlns="" id="{5658C683-C560-4794-AC71-10D98B2D2C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2517"/>
                <a:ext cx="20" cy="11"/>
              </a:xfrm>
              <a:custGeom>
                <a:avLst/>
                <a:gdLst>
                  <a:gd name="T0" fmla="*/ 8 w 8"/>
                  <a:gd name="T1" fmla="*/ 0 h 4"/>
                  <a:gd name="T2" fmla="*/ 0 w 8"/>
                  <a:gd name="T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5" y="0"/>
                      <a:pt x="2" y="1"/>
                      <a:pt x="0" y="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0" name="Freeform 325">
                <a:extLst>
                  <a:ext uri="{FF2B5EF4-FFF2-40B4-BE49-F238E27FC236}">
                    <a16:creationId xmlns:a16="http://schemas.microsoft.com/office/drawing/2014/main" xmlns="" id="{0F29CDBD-0A94-42A6-884F-6AE21A687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79" y="2547"/>
                <a:ext cx="22" cy="48"/>
              </a:xfrm>
              <a:custGeom>
                <a:avLst/>
                <a:gdLst>
                  <a:gd name="T0" fmla="*/ 8 w 9"/>
                  <a:gd name="T1" fmla="*/ 0 h 18"/>
                  <a:gd name="T2" fmla="*/ 0 w 9"/>
                  <a:gd name="T3" fmla="*/ 18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8">
                    <a:moveTo>
                      <a:pt x="8" y="0"/>
                    </a:moveTo>
                    <a:cubicBezTo>
                      <a:pt x="9" y="7"/>
                      <a:pt x="6" y="14"/>
                      <a:pt x="0" y="1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1" name="Freeform 326">
                <a:extLst>
                  <a:ext uri="{FF2B5EF4-FFF2-40B4-BE49-F238E27FC236}">
                    <a16:creationId xmlns:a16="http://schemas.microsoft.com/office/drawing/2014/main" xmlns="" id="{D36B0905-7806-4A46-AB2C-04BD5EABE5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94" y="2581"/>
                <a:ext cx="15" cy="6"/>
              </a:xfrm>
              <a:custGeom>
                <a:avLst/>
                <a:gdLst>
                  <a:gd name="T0" fmla="*/ 0 w 6"/>
                  <a:gd name="T1" fmla="*/ 0 h 2"/>
                  <a:gd name="T2" fmla="*/ 6 w 6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1"/>
                      <a:pt x="6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2" name="Freeform 327">
                <a:extLst>
                  <a:ext uri="{FF2B5EF4-FFF2-40B4-BE49-F238E27FC236}">
                    <a16:creationId xmlns:a16="http://schemas.microsoft.com/office/drawing/2014/main" xmlns="" id="{460DEEC3-3ED2-4A77-A873-CFAB8088A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4" y="2469"/>
                <a:ext cx="5" cy="22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0" y="2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3" name="Freeform 328">
                <a:extLst>
                  <a:ext uri="{FF2B5EF4-FFF2-40B4-BE49-F238E27FC236}">
                    <a16:creationId xmlns:a16="http://schemas.microsoft.com/office/drawing/2014/main" xmlns="" id="{54E3239E-FE3D-4238-B96C-8C3F2B46EE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1" y="2469"/>
                <a:ext cx="10" cy="11"/>
              </a:xfrm>
              <a:custGeom>
                <a:avLst/>
                <a:gdLst>
                  <a:gd name="T0" fmla="*/ 4 w 4"/>
                  <a:gd name="T1" fmla="*/ 4 h 4"/>
                  <a:gd name="T2" fmla="*/ 0 w 4"/>
                  <a:gd name="T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4">
                    <a:moveTo>
                      <a:pt x="4" y="4"/>
                    </a:moveTo>
                    <a:cubicBezTo>
                      <a:pt x="3" y="2"/>
                      <a:pt x="2" y="1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4" name="Freeform 329">
                <a:extLst>
                  <a:ext uri="{FF2B5EF4-FFF2-40B4-BE49-F238E27FC236}">
                    <a16:creationId xmlns:a16="http://schemas.microsoft.com/office/drawing/2014/main" xmlns="" id="{EF290ACF-12D3-482C-9C64-3B5900C82B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1" y="2509"/>
                <a:ext cx="30" cy="30"/>
              </a:xfrm>
              <a:custGeom>
                <a:avLst/>
                <a:gdLst>
                  <a:gd name="T0" fmla="*/ 12 w 12"/>
                  <a:gd name="T1" fmla="*/ 0 h 11"/>
                  <a:gd name="T2" fmla="*/ 0 w 12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11">
                    <a:moveTo>
                      <a:pt x="12" y="0"/>
                    </a:moveTo>
                    <a:cubicBezTo>
                      <a:pt x="10" y="6"/>
                      <a:pt x="5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5" name="Freeform 330">
                <a:extLst>
                  <a:ext uri="{FF2B5EF4-FFF2-40B4-BE49-F238E27FC236}">
                    <a16:creationId xmlns:a16="http://schemas.microsoft.com/office/drawing/2014/main" xmlns="" id="{774A56B8-86BE-4350-8BD5-A4D67B6AEB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9" y="2531"/>
                <a:ext cx="12" cy="18"/>
              </a:xfrm>
              <a:custGeom>
                <a:avLst/>
                <a:gdLst>
                  <a:gd name="T0" fmla="*/ 0 w 5"/>
                  <a:gd name="T1" fmla="*/ 0 h 7"/>
                  <a:gd name="T2" fmla="*/ 5 w 5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cubicBezTo>
                      <a:pt x="2" y="2"/>
                      <a:pt x="4" y="4"/>
                      <a:pt x="5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6" name="Freeform 331">
                <a:extLst>
                  <a:ext uri="{FF2B5EF4-FFF2-40B4-BE49-F238E27FC236}">
                    <a16:creationId xmlns:a16="http://schemas.microsoft.com/office/drawing/2014/main" xmlns="" id="{DD2DB8FD-614F-4145-B1A0-30E5728B85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94" y="2627"/>
                <a:ext cx="42" cy="29"/>
              </a:xfrm>
              <a:custGeom>
                <a:avLst/>
                <a:gdLst>
                  <a:gd name="T0" fmla="*/ 17 w 17"/>
                  <a:gd name="T1" fmla="*/ 11 h 11"/>
                  <a:gd name="T2" fmla="*/ 0 w 17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11">
                    <a:moveTo>
                      <a:pt x="17" y="11"/>
                    </a:moveTo>
                    <a:cubicBezTo>
                      <a:pt x="11" y="10"/>
                      <a:pt x="1" y="7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7" name="Freeform 332">
                <a:extLst>
                  <a:ext uri="{FF2B5EF4-FFF2-40B4-BE49-F238E27FC236}">
                    <a16:creationId xmlns:a16="http://schemas.microsoft.com/office/drawing/2014/main" xmlns="" id="{9153F16C-CC12-4286-AC83-8DDF695006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1" y="2651"/>
                <a:ext cx="10" cy="16"/>
              </a:xfrm>
              <a:custGeom>
                <a:avLst/>
                <a:gdLst>
                  <a:gd name="T0" fmla="*/ 4 w 4"/>
                  <a:gd name="T1" fmla="*/ 0 h 6"/>
                  <a:gd name="T2" fmla="*/ 0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1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8" name="Freeform 333">
                <a:extLst>
                  <a:ext uri="{FF2B5EF4-FFF2-40B4-BE49-F238E27FC236}">
                    <a16:creationId xmlns:a16="http://schemas.microsoft.com/office/drawing/2014/main" xmlns="" id="{08168C5C-1F44-4E43-A69D-FE304D876B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4" y="2573"/>
                <a:ext cx="20" cy="40"/>
              </a:xfrm>
              <a:custGeom>
                <a:avLst/>
                <a:gdLst>
                  <a:gd name="T0" fmla="*/ 1 w 8"/>
                  <a:gd name="T1" fmla="*/ 0 h 15"/>
                  <a:gd name="T2" fmla="*/ 8 w 8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5">
                    <a:moveTo>
                      <a:pt x="1" y="0"/>
                    </a:moveTo>
                    <a:cubicBezTo>
                      <a:pt x="0" y="5"/>
                      <a:pt x="4" y="11"/>
                      <a:pt x="8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9" name="Freeform 334">
                <a:extLst>
                  <a:ext uri="{FF2B5EF4-FFF2-40B4-BE49-F238E27FC236}">
                    <a16:creationId xmlns:a16="http://schemas.microsoft.com/office/drawing/2014/main" xmlns="" id="{4DE3A503-305D-4A82-BC84-8801363E2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2597"/>
                <a:ext cx="20" cy="14"/>
              </a:xfrm>
              <a:custGeom>
                <a:avLst/>
                <a:gdLst>
                  <a:gd name="T0" fmla="*/ 8 w 8"/>
                  <a:gd name="T1" fmla="*/ 0 h 5"/>
                  <a:gd name="T2" fmla="*/ 0 w 8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5">
                    <a:moveTo>
                      <a:pt x="8" y="0"/>
                    </a:moveTo>
                    <a:cubicBezTo>
                      <a:pt x="6" y="2"/>
                      <a:pt x="3" y="4"/>
                      <a:pt x="0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0" name="Freeform 335">
                <a:extLst>
                  <a:ext uri="{FF2B5EF4-FFF2-40B4-BE49-F238E27FC236}">
                    <a16:creationId xmlns:a16="http://schemas.microsoft.com/office/drawing/2014/main" xmlns="" id="{E455E899-BA73-4D2C-875B-6AE9A0FD40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1" y="2720"/>
                <a:ext cx="50" cy="35"/>
              </a:xfrm>
              <a:custGeom>
                <a:avLst/>
                <a:gdLst>
                  <a:gd name="T0" fmla="*/ 20 w 20"/>
                  <a:gd name="T1" fmla="*/ 13 h 13"/>
                  <a:gd name="T2" fmla="*/ 0 w 20"/>
                  <a:gd name="T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0" h="13">
                    <a:moveTo>
                      <a:pt x="20" y="13"/>
                    </a:moveTo>
                    <a:cubicBezTo>
                      <a:pt x="11" y="13"/>
                      <a:pt x="3" y="8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1" name="Freeform 336">
                <a:extLst>
                  <a:ext uri="{FF2B5EF4-FFF2-40B4-BE49-F238E27FC236}">
                    <a16:creationId xmlns:a16="http://schemas.microsoft.com/office/drawing/2014/main" xmlns="" id="{BE107A87-62E8-46B4-995C-BDA4ADB41A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52"/>
                <a:ext cx="7" cy="16"/>
              </a:xfrm>
              <a:custGeom>
                <a:avLst/>
                <a:gdLst>
                  <a:gd name="T0" fmla="*/ 3 w 3"/>
                  <a:gd name="T1" fmla="*/ 0 h 6"/>
                  <a:gd name="T2" fmla="*/ 1 w 3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6">
                    <a:moveTo>
                      <a:pt x="3" y="0"/>
                    </a:moveTo>
                    <a:cubicBezTo>
                      <a:pt x="1" y="1"/>
                      <a:pt x="0" y="4"/>
                      <a:pt x="1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2" name="Freeform 337">
                <a:extLst>
                  <a:ext uri="{FF2B5EF4-FFF2-40B4-BE49-F238E27FC236}">
                    <a16:creationId xmlns:a16="http://schemas.microsoft.com/office/drawing/2014/main" xmlns="" id="{3E780306-B546-4E2C-9404-3C07B1663F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4" y="2704"/>
                <a:ext cx="32" cy="24"/>
              </a:xfrm>
              <a:custGeom>
                <a:avLst/>
                <a:gdLst>
                  <a:gd name="T0" fmla="*/ 13 w 13"/>
                  <a:gd name="T1" fmla="*/ 0 h 9"/>
                  <a:gd name="T2" fmla="*/ 0 w 13"/>
                  <a:gd name="T3" fmla="*/ 8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9">
                    <a:moveTo>
                      <a:pt x="13" y="0"/>
                    </a:moveTo>
                    <a:cubicBezTo>
                      <a:pt x="11" y="5"/>
                      <a:pt x="5" y="9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3" name="Freeform 338">
                <a:extLst>
                  <a:ext uri="{FF2B5EF4-FFF2-40B4-BE49-F238E27FC236}">
                    <a16:creationId xmlns:a16="http://schemas.microsoft.com/office/drawing/2014/main" xmlns="" id="{72DF9AFA-F972-46E9-B47A-95FA177921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1" y="2725"/>
                <a:ext cx="10" cy="16"/>
              </a:xfrm>
              <a:custGeom>
                <a:avLst/>
                <a:gdLst>
                  <a:gd name="T0" fmla="*/ 0 w 4"/>
                  <a:gd name="T1" fmla="*/ 0 h 6"/>
                  <a:gd name="T2" fmla="*/ 4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2" y="2"/>
                      <a:pt x="3" y="4"/>
                      <a:pt x="4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4" name="Freeform 339">
                <a:extLst>
                  <a:ext uri="{FF2B5EF4-FFF2-40B4-BE49-F238E27FC236}">
                    <a16:creationId xmlns:a16="http://schemas.microsoft.com/office/drawing/2014/main" xmlns="" id="{DF085765-1E17-4125-A6C5-539A7FE42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6" y="2816"/>
                <a:ext cx="40" cy="24"/>
              </a:xfrm>
              <a:custGeom>
                <a:avLst/>
                <a:gdLst>
                  <a:gd name="T0" fmla="*/ 16 w 16"/>
                  <a:gd name="T1" fmla="*/ 9 h 9"/>
                  <a:gd name="T2" fmla="*/ 0 w 16"/>
                  <a:gd name="T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9">
                    <a:moveTo>
                      <a:pt x="16" y="9"/>
                    </a:moveTo>
                    <a:cubicBezTo>
                      <a:pt x="10" y="8"/>
                      <a:pt x="4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5" name="Freeform 340">
                <a:extLst>
                  <a:ext uri="{FF2B5EF4-FFF2-40B4-BE49-F238E27FC236}">
                    <a16:creationId xmlns:a16="http://schemas.microsoft.com/office/drawing/2014/main" xmlns="" id="{D0526F2C-DF9F-48F5-8ED7-5F2EDE3B8E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6" y="2835"/>
                <a:ext cx="5" cy="21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1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" name="Freeform 341">
                <a:extLst>
                  <a:ext uri="{FF2B5EF4-FFF2-40B4-BE49-F238E27FC236}">
                    <a16:creationId xmlns:a16="http://schemas.microsoft.com/office/drawing/2014/main" xmlns="" id="{7935B9F8-479D-434F-ADF9-273DD95E41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9" y="2891"/>
                <a:ext cx="15" cy="26"/>
              </a:xfrm>
              <a:custGeom>
                <a:avLst/>
                <a:gdLst>
                  <a:gd name="T0" fmla="*/ 5 w 6"/>
                  <a:gd name="T1" fmla="*/ 0 h 10"/>
                  <a:gd name="T2" fmla="*/ 0 w 6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5" y="0"/>
                    </a:moveTo>
                    <a:cubicBezTo>
                      <a:pt x="6" y="4"/>
                      <a:pt x="3" y="8"/>
                      <a:pt x="0" y="1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7" name="Freeform 342">
                <a:extLst>
                  <a:ext uri="{FF2B5EF4-FFF2-40B4-BE49-F238E27FC236}">
                    <a16:creationId xmlns:a16="http://schemas.microsoft.com/office/drawing/2014/main" xmlns="" id="{94E44D12-9269-471B-A95F-5D673E42B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6" y="2909"/>
                <a:ext cx="10" cy="8"/>
              </a:xfrm>
              <a:custGeom>
                <a:avLst/>
                <a:gdLst>
                  <a:gd name="T0" fmla="*/ 0 w 4"/>
                  <a:gd name="T1" fmla="*/ 0 h 3"/>
                  <a:gd name="T2" fmla="*/ 4 w 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0" y="0"/>
                    </a:moveTo>
                    <a:cubicBezTo>
                      <a:pt x="2" y="0"/>
                      <a:pt x="3" y="2"/>
                      <a:pt x="4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8" name="Freeform 343">
                <a:extLst>
                  <a:ext uri="{FF2B5EF4-FFF2-40B4-BE49-F238E27FC236}">
                    <a16:creationId xmlns:a16="http://schemas.microsoft.com/office/drawing/2014/main" xmlns="" id="{79F16930-9F58-4E0A-88C6-3129099F94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635"/>
                <a:ext cx="25" cy="40"/>
              </a:xfrm>
              <a:custGeom>
                <a:avLst/>
                <a:gdLst>
                  <a:gd name="T0" fmla="*/ 10 w 10"/>
                  <a:gd name="T1" fmla="*/ 0 h 15"/>
                  <a:gd name="T2" fmla="*/ 0 w 10"/>
                  <a:gd name="T3" fmla="*/ 15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5">
                    <a:moveTo>
                      <a:pt x="10" y="0"/>
                    </a:moveTo>
                    <a:cubicBezTo>
                      <a:pt x="9" y="7"/>
                      <a:pt x="6" y="11"/>
                      <a:pt x="0" y="1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9" name="Freeform 344">
                <a:extLst>
                  <a:ext uri="{FF2B5EF4-FFF2-40B4-BE49-F238E27FC236}">
                    <a16:creationId xmlns:a16="http://schemas.microsoft.com/office/drawing/2014/main" xmlns="" id="{70D9AE44-32B1-42E4-AAFE-673AB41D5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9" y="2667"/>
                <a:ext cx="5" cy="16"/>
              </a:xfrm>
              <a:custGeom>
                <a:avLst/>
                <a:gdLst>
                  <a:gd name="T0" fmla="*/ 0 w 2"/>
                  <a:gd name="T1" fmla="*/ 0 h 6"/>
                  <a:gd name="T2" fmla="*/ 2 w 2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6">
                    <a:moveTo>
                      <a:pt x="0" y="0"/>
                    </a:moveTo>
                    <a:cubicBezTo>
                      <a:pt x="1" y="2"/>
                      <a:pt x="1" y="4"/>
                      <a:pt x="2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0" name="Freeform 345">
                <a:extLst>
                  <a:ext uri="{FF2B5EF4-FFF2-40B4-BE49-F238E27FC236}">
                    <a16:creationId xmlns:a16="http://schemas.microsoft.com/office/drawing/2014/main" xmlns="" id="{1153EBD0-4809-45EC-9DF1-5FA6F39DC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744"/>
                <a:ext cx="20" cy="29"/>
              </a:xfrm>
              <a:custGeom>
                <a:avLst/>
                <a:gdLst>
                  <a:gd name="T0" fmla="*/ 8 w 8"/>
                  <a:gd name="T1" fmla="*/ 11 h 11"/>
                  <a:gd name="T2" fmla="*/ 0 w 8"/>
                  <a:gd name="T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11">
                    <a:moveTo>
                      <a:pt x="8" y="11"/>
                    </a:moveTo>
                    <a:cubicBezTo>
                      <a:pt x="4" y="8"/>
                      <a:pt x="1" y="4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1" name="Freeform 346">
                <a:extLst>
                  <a:ext uri="{FF2B5EF4-FFF2-40B4-BE49-F238E27FC236}">
                    <a16:creationId xmlns:a16="http://schemas.microsoft.com/office/drawing/2014/main" xmlns="" id="{A98EDF78-9D3C-4DC5-96DB-56DC69B96E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763"/>
                <a:ext cx="10" cy="16"/>
              </a:xfrm>
              <a:custGeom>
                <a:avLst/>
                <a:gdLst>
                  <a:gd name="T0" fmla="*/ 4 w 4"/>
                  <a:gd name="T1" fmla="*/ 0 h 6"/>
                  <a:gd name="T2" fmla="*/ 0 w 4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cubicBezTo>
                      <a:pt x="3" y="2"/>
                      <a:pt x="2" y="4"/>
                      <a:pt x="0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2" name="Freeform 347">
                <a:extLst>
                  <a:ext uri="{FF2B5EF4-FFF2-40B4-BE49-F238E27FC236}">
                    <a16:creationId xmlns:a16="http://schemas.microsoft.com/office/drawing/2014/main" xmlns="" id="{92983717-8B81-4666-B7E0-44F523CA21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837"/>
                <a:ext cx="18" cy="30"/>
              </a:xfrm>
              <a:custGeom>
                <a:avLst/>
                <a:gdLst>
                  <a:gd name="T0" fmla="*/ 7 w 7"/>
                  <a:gd name="T1" fmla="*/ 0 h 11"/>
                  <a:gd name="T2" fmla="*/ 0 w 7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1">
                    <a:moveTo>
                      <a:pt x="7" y="0"/>
                    </a:moveTo>
                    <a:cubicBezTo>
                      <a:pt x="7" y="5"/>
                      <a:pt x="6" y="9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3" name="Freeform 348">
                <a:extLst>
                  <a:ext uri="{FF2B5EF4-FFF2-40B4-BE49-F238E27FC236}">
                    <a16:creationId xmlns:a16="http://schemas.microsoft.com/office/drawing/2014/main" xmlns="" id="{77DA1AB2-DF14-49D8-A276-8EC242168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856"/>
                <a:ext cx="10" cy="19"/>
              </a:xfrm>
              <a:custGeom>
                <a:avLst/>
                <a:gdLst>
                  <a:gd name="T0" fmla="*/ 0 w 4"/>
                  <a:gd name="T1" fmla="*/ 0 h 7"/>
                  <a:gd name="T2" fmla="*/ 4 w 4"/>
                  <a:gd name="T3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7">
                    <a:moveTo>
                      <a:pt x="0" y="0"/>
                    </a:moveTo>
                    <a:cubicBezTo>
                      <a:pt x="1" y="2"/>
                      <a:pt x="3" y="5"/>
                      <a:pt x="4" y="7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4" name="Freeform 349">
                <a:extLst>
                  <a:ext uri="{FF2B5EF4-FFF2-40B4-BE49-F238E27FC236}">
                    <a16:creationId xmlns:a16="http://schemas.microsoft.com/office/drawing/2014/main" xmlns="" id="{77701D47-746E-4B18-8606-96396ADDF7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4" y="2837"/>
                <a:ext cx="12" cy="51"/>
              </a:xfrm>
              <a:custGeom>
                <a:avLst/>
                <a:gdLst>
                  <a:gd name="T0" fmla="*/ 0 w 5"/>
                  <a:gd name="T1" fmla="*/ 0 h 19"/>
                  <a:gd name="T2" fmla="*/ 5 w 5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9">
                    <a:moveTo>
                      <a:pt x="0" y="0"/>
                    </a:moveTo>
                    <a:cubicBezTo>
                      <a:pt x="0" y="7"/>
                      <a:pt x="1" y="14"/>
                      <a:pt x="5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5" name="Freeform 350">
                <a:extLst>
                  <a:ext uri="{FF2B5EF4-FFF2-40B4-BE49-F238E27FC236}">
                    <a16:creationId xmlns:a16="http://schemas.microsoft.com/office/drawing/2014/main" xmlns="" id="{F5D06D87-A97D-48B9-9420-13D8D03E86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71" y="2869"/>
                <a:ext cx="15" cy="8"/>
              </a:xfrm>
              <a:custGeom>
                <a:avLst/>
                <a:gdLst>
                  <a:gd name="T0" fmla="*/ 6 w 6"/>
                  <a:gd name="T1" fmla="*/ 0 h 3"/>
                  <a:gd name="T2" fmla="*/ 0 w 6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3">
                    <a:moveTo>
                      <a:pt x="6" y="0"/>
                    </a:moveTo>
                    <a:cubicBezTo>
                      <a:pt x="4" y="0"/>
                      <a:pt x="2" y="1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6" name="Freeform 351">
                <a:extLst>
                  <a:ext uri="{FF2B5EF4-FFF2-40B4-BE49-F238E27FC236}">
                    <a16:creationId xmlns:a16="http://schemas.microsoft.com/office/drawing/2014/main" xmlns="" id="{7DAE799C-AF09-49DC-816F-C9F05F760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2933"/>
                <a:ext cx="40" cy="32"/>
              </a:xfrm>
              <a:custGeom>
                <a:avLst/>
                <a:gdLst>
                  <a:gd name="T0" fmla="*/ 16 w 16"/>
                  <a:gd name="T1" fmla="*/ 8 h 12"/>
                  <a:gd name="T2" fmla="*/ 0 w 16"/>
                  <a:gd name="T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12">
                    <a:moveTo>
                      <a:pt x="16" y="8"/>
                    </a:moveTo>
                    <a:cubicBezTo>
                      <a:pt x="11" y="12"/>
                      <a:pt x="1" y="5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7" name="Freeform 352">
                <a:extLst>
                  <a:ext uri="{FF2B5EF4-FFF2-40B4-BE49-F238E27FC236}">
                    <a16:creationId xmlns:a16="http://schemas.microsoft.com/office/drawing/2014/main" xmlns="" id="{F49FCD72-8504-4D41-A13D-081D45BF31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6" y="2955"/>
                <a:ext cx="10" cy="8"/>
              </a:xfrm>
              <a:custGeom>
                <a:avLst/>
                <a:gdLst>
                  <a:gd name="T0" fmla="*/ 4 w 4"/>
                  <a:gd name="T1" fmla="*/ 0 h 3"/>
                  <a:gd name="T2" fmla="*/ 0 w 4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0"/>
                    </a:moveTo>
                    <a:cubicBezTo>
                      <a:pt x="3" y="0"/>
                      <a:pt x="1" y="2"/>
                      <a:pt x="0" y="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8" name="Freeform 353">
                <a:extLst>
                  <a:ext uri="{FF2B5EF4-FFF2-40B4-BE49-F238E27FC236}">
                    <a16:creationId xmlns:a16="http://schemas.microsoft.com/office/drawing/2014/main" xmlns="" id="{0063DF0F-19DC-43E0-AED4-CE0AEB1E27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60"/>
                <a:ext cx="15" cy="35"/>
              </a:xfrm>
              <a:custGeom>
                <a:avLst/>
                <a:gdLst>
                  <a:gd name="T0" fmla="*/ 6 w 6"/>
                  <a:gd name="T1" fmla="*/ 0 h 13"/>
                  <a:gd name="T2" fmla="*/ 0 w 6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6" y="5"/>
                      <a:pt x="5" y="10"/>
                      <a:pt x="0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9" name="Freeform 354">
                <a:extLst>
                  <a:ext uri="{FF2B5EF4-FFF2-40B4-BE49-F238E27FC236}">
                    <a16:creationId xmlns:a16="http://schemas.microsoft.com/office/drawing/2014/main" xmlns="" id="{0FAEE325-52B6-41BB-A113-AD3CAC8108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87"/>
                <a:ext cx="10" cy="5"/>
              </a:xfrm>
              <a:custGeom>
                <a:avLst/>
                <a:gdLst>
                  <a:gd name="T0" fmla="*/ 0 w 4"/>
                  <a:gd name="T1" fmla="*/ 0 h 2"/>
                  <a:gd name="T2" fmla="*/ 4 w 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2">
                    <a:moveTo>
                      <a:pt x="0" y="0"/>
                    </a:moveTo>
                    <a:cubicBezTo>
                      <a:pt x="1" y="0"/>
                      <a:pt x="3" y="1"/>
                      <a:pt x="4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0" name="Freeform 355">
                <a:extLst>
                  <a:ext uri="{FF2B5EF4-FFF2-40B4-BE49-F238E27FC236}">
                    <a16:creationId xmlns:a16="http://schemas.microsoft.com/office/drawing/2014/main" xmlns="" id="{E816E100-3A62-4314-BD4D-BB73855D32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1" y="2416"/>
                <a:ext cx="10" cy="29"/>
              </a:xfrm>
              <a:custGeom>
                <a:avLst/>
                <a:gdLst>
                  <a:gd name="T0" fmla="*/ 4 w 4"/>
                  <a:gd name="T1" fmla="*/ 0 h 11"/>
                  <a:gd name="T2" fmla="*/ 0 w 4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1">
                    <a:moveTo>
                      <a:pt x="4" y="0"/>
                    </a:moveTo>
                    <a:cubicBezTo>
                      <a:pt x="2" y="4"/>
                      <a:pt x="1" y="7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1" name="Freeform 356">
                <a:extLst>
                  <a:ext uri="{FF2B5EF4-FFF2-40B4-BE49-F238E27FC236}">
                    <a16:creationId xmlns:a16="http://schemas.microsoft.com/office/drawing/2014/main" xmlns="" id="{2F2959DC-5C51-4C45-BFCA-846F6DAB2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4" y="2427"/>
                <a:ext cx="10" cy="8"/>
              </a:xfrm>
              <a:custGeom>
                <a:avLst/>
                <a:gdLst>
                  <a:gd name="T0" fmla="*/ 4 w 4"/>
                  <a:gd name="T1" fmla="*/ 3 h 3"/>
                  <a:gd name="T2" fmla="*/ 0 w 4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3">
                    <a:moveTo>
                      <a:pt x="4" y="3"/>
                    </a:moveTo>
                    <a:cubicBezTo>
                      <a:pt x="3" y="1"/>
                      <a:pt x="2" y="0"/>
                      <a:pt x="0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2" name="Freeform 357">
                <a:extLst>
                  <a:ext uri="{FF2B5EF4-FFF2-40B4-BE49-F238E27FC236}">
                    <a16:creationId xmlns:a16="http://schemas.microsoft.com/office/drawing/2014/main" xmlns="" id="{02542CE9-F792-4D6F-BA9F-1CCD80AF62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1" y="2472"/>
                <a:ext cx="15" cy="35"/>
              </a:xfrm>
              <a:custGeom>
                <a:avLst/>
                <a:gdLst>
                  <a:gd name="T0" fmla="*/ 6 w 6"/>
                  <a:gd name="T1" fmla="*/ 0 h 13"/>
                  <a:gd name="T2" fmla="*/ 1 w 6"/>
                  <a:gd name="T3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3">
                    <a:moveTo>
                      <a:pt x="6" y="0"/>
                    </a:moveTo>
                    <a:cubicBezTo>
                      <a:pt x="3" y="4"/>
                      <a:pt x="0" y="8"/>
                      <a:pt x="1" y="13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3" name="Freeform 358">
                <a:extLst>
                  <a:ext uri="{FF2B5EF4-FFF2-40B4-BE49-F238E27FC236}">
                    <a16:creationId xmlns:a16="http://schemas.microsoft.com/office/drawing/2014/main" xmlns="" id="{FF2B7716-2B16-4124-A560-B43C16E13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74" y="2480"/>
                <a:ext cx="17" cy="13"/>
              </a:xfrm>
              <a:custGeom>
                <a:avLst/>
                <a:gdLst>
                  <a:gd name="T0" fmla="*/ 7 w 7"/>
                  <a:gd name="T1" fmla="*/ 5 h 5"/>
                  <a:gd name="T2" fmla="*/ 0 w 7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7" y="5"/>
                    </a:moveTo>
                    <a:cubicBezTo>
                      <a:pt x="6" y="1"/>
                      <a:pt x="3" y="0"/>
                      <a:pt x="0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4" name="Freeform 359">
                <a:extLst>
                  <a:ext uri="{FF2B5EF4-FFF2-40B4-BE49-F238E27FC236}">
                    <a16:creationId xmlns:a16="http://schemas.microsoft.com/office/drawing/2014/main" xmlns="" id="{27E372CE-989F-46B8-A8AA-916EDFF57B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1" y="1688"/>
                <a:ext cx="28" cy="51"/>
              </a:xfrm>
              <a:custGeom>
                <a:avLst/>
                <a:gdLst>
                  <a:gd name="T0" fmla="*/ 11 w 11"/>
                  <a:gd name="T1" fmla="*/ 0 h 19"/>
                  <a:gd name="T2" fmla="*/ 0 w 11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" h="19">
                    <a:moveTo>
                      <a:pt x="11" y="0"/>
                    </a:moveTo>
                    <a:cubicBezTo>
                      <a:pt x="10" y="8"/>
                      <a:pt x="8" y="15"/>
                      <a:pt x="0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5" name="Freeform 360">
                <a:extLst>
                  <a:ext uri="{FF2B5EF4-FFF2-40B4-BE49-F238E27FC236}">
                    <a16:creationId xmlns:a16="http://schemas.microsoft.com/office/drawing/2014/main" xmlns="" id="{052DA8E4-4A22-4385-8246-DE4DDC8DA8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9" y="172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7 w 7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4" y="0"/>
                      <a:pt x="6" y="1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" name="Freeform 361">
                <a:extLst>
                  <a:ext uri="{FF2B5EF4-FFF2-40B4-BE49-F238E27FC236}">
                    <a16:creationId xmlns:a16="http://schemas.microsoft.com/office/drawing/2014/main" xmlns="" id="{CC2D2F52-C19B-4402-BEB6-F5672914B2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2576"/>
                <a:ext cx="38" cy="43"/>
              </a:xfrm>
              <a:custGeom>
                <a:avLst/>
                <a:gdLst>
                  <a:gd name="T0" fmla="*/ 0 w 15"/>
                  <a:gd name="T1" fmla="*/ 0 h 16"/>
                  <a:gd name="T2" fmla="*/ 15 w 15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16">
                    <a:moveTo>
                      <a:pt x="0" y="0"/>
                    </a:moveTo>
                    <a:cubicBezTo>
                      <a:pt x="1" y="8"/>
                      <a:pt x="7" y="13"/>
                      <a:pt x="15" y="1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7" name="Freeform 362">
                <a:extLst>
                  <a:ext uri="{FF2B5EF4-FFF2-40B4-BE49-F238E27FC236}">
                    <a16:creationId xmlns:a16="http://schemas.microsoft.com/office/drawing/2014/main" xmlns="" id="{FA18B746-C0D5-4419-9DB5-64DEC2B46B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29" y="2603"/>
                <a:ext cx="15" cy="37"/>
              </a:xfrm>
              <a:custGeom>
                <a:avLst/>
                <a:gdLst>
                  <a:gd name="T0" fmla="*/ 6 w 6"/>
                  <a:gd name="T1" fmla="*/ 0 h 14"/>
                  <a:gd name="T2" fmla="*/ 0 w 6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4">
                    <a:moveTo>
                      <a:pt x="6" y="0"/>
                    </a:moveTo>
                    <a:cubicBezTo>
                      <a:pt x="2" y="4"/>
                      <a:pt x="0" y="9"/>
                      <a:pt x="0" y="14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8" name="Freeform 363">
                <a:extLst>
                  <a:ext uri="{FF2B5EF4-FFF2-40B4-BE49-F238E27FC236}">
                    <a16:creationId xmlns:a16="http://schemas.microsoft.com/office/drawing/2014/main" xmlns="" id="{B634EF79-C22E-403D-95E0-1F175635C7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19" y="2763"/>
                <a:ext cx="32" cy="74"/>
              </a:xfrm>
              <a:custGeom>
                <a:avLst/>
                <a:gdLst>
                  <a:gd name="T0" fmla="*/ 1 w 13"/>
                  <a:gd name="T1" fmla="*/ 0 h 28"/>
                  <a:gd name="T2" fmla="*/ 13 w 13"/>
                  <a:gd name="T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" h="28">
                    <a:moveTo>
                      <a:pt x="1" y="0"/>
                    </a:moveTo>
                    <a:cubicBezTo>
                      <a:pt x="0" y="10"/>
                      <a:pt x="4" y="21"/>
                      <a:pt x="13" y="2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9" name="Freeform 364">
                <a:extLst>
                  <a:ext uri="{FF2B5EF4-FFF2-40B4-BE49-F238E27FC236}">
                    <a16:creationId xmlns:a16="http://schemas.microsoft.com/office/drawing/2014/main" xmlns="" id="{4BCDAB27-5F47-47DE-A94C-8E72B4E28D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1" y="2811"/>
                <a:ext cx="25" cy="29"/>
              </a:xfrm>
              <a:custGeom>
                <a:avLst/>
                <a:gdLst>
                  <a:gd name="T0" fmla="*/ 10 w 10"/>
                  <a:gd name="T1" fmla="*/ 0 h 11"/>
                  <a:gd name="T2" fmla="*/ 0 w 10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1">
                    <a:moveTo>
                      <a:pt x="10" y="0"/>
                    </a:moveTo>
                    <a:cubicBezTo>
                      <a:pt x="6" y="3"/>
                      <a:pt x="1" y="6"/>
                      <a:pt x="0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0" name="Freeform 365">
                <a:extLst>
                  <a:ext uri="{FF2B5EF4-FFF2-40B4-BE49-F238E27FC236}">
                    <a16:creationId xmlns:a16="http://schemas.microsoft.com/office/drawing/2014/main" xmlns="" id="{393D85D0-AE55-4D8C-9C25-DE0F228E5F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931"/>
                <a:ext cx="73" cy="37"/>
              </a:xfrm>
              <a:custGeom>
                <a:avLst/>
                <a:gdLst>
                  <a:gd name="T0" fmla="*/ 0 w 29"/>
                  <a:gd name="T1" fmla="*/ 7 h 14"/>
                  <a:gd name="T2" fmla="*/ 29 w 29"/>
                  <a:gd name="T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" h="14">
                    <a:moveTo>
                      <a:pt x="0" y="7"/>
                    </a:moveTo>
                    <a:cubicBezTo>
                      <a:pt x="6" y="14"/>
                      <a:pt x="24" y="6"/>
                      <a:pt x="29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1" name="Freeform 366">
                <a:extLst>
                  <a:ext uri="{FF2B5EF4-FFF2-40B4-BE49-F238E27FC236}">
                    <a16:creationId xmlns:a16="http://schemas.microsoft.com/office/drawing/2014/main" xmlns="" id="{2B2E6ECD-31C7-4965-9699-4C42207BF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99" y="2955"/>
                <a:ext cx="22" cy="29"/>
              </a:xfrm>
              <a:custGeom>
                <a:avLst/>
                <a:gdLst>
                  <a:gd name="T0" fmla="*/ 0 w 9"/>
                  <a:gd name="T1" fmla="*/ 0 h 11"/>
                  <a:gd name="T2" fmla="*/ 9 w 9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11">
                    <a:moveTo>
                      <a:pt x="0" y="0"/>
                    </a:moveTo>
                    <a:cubicBezTo>
                      <a:pt x="3" y="3"/>
                      <a:pt x="7" y="6"/>
                      <a:pt x="9" y="1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2" name="Freeform 367">
                <a:extLst>
                  <a:ext uri="{FF2B5EF4-FFF2-40B4-BE49-F238E27FC236}">
                    <a16:creationId xmlns:a16="http://schemas.microsoft.com/office/drawing/2014/main" xmlns="" id="{1B4FDDFD-56E2-4748-9D8B-9580AA1067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2955"/>
                <a:ext cx="30" cy="50"/>
              </a:xfrm>
              <a:custGeom>
                <a:avLst/>
                <a:gdLst>
                  <a:gd name="T0" fmla="*/ 0 w 12"/>
                  <a:gd name="T1" fmla="*/ 0 h 19"/>
                  <a:gd name="T2" fmla="*/ 12 w 12"/>
                  <a:gd name="T3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19">
                    <a:moveTo>
                      <a:pt x="0" y="0"/>
                    </a:moveTo>
                    <a:cubicBezTo>
                      <a:pt x="1" y="8"/>
                      <a:pt x="5" y="13"/>
                      <a:pt x="12" y="19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3" name="Freeform 368">
                <a:extLst>
                  <a:ext uri="{FF2B5EF4-FFF2-40B4-BE49-F238E27FC236}">
                    <a16:creationId xmlns:a16="http://schemas.microsoft.com/office/drawing/2014/main" xmlns="" id="{E3E2122B-EA52-499E-BDDD-E4678494AA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69" y="2976"/>
                <a:ext cx="25" cy="5"/>
              </a:xfrm>
              <a:custGeom>
                <a:avLst/>
                <a:gdLst>
                  <a:gd name="T0" fmla="*/ 10 w 10"/>
                  <a:gd name="T1" fmla="*/ 1 h 2"/>
                  <a:gd name="T2" fmla="*/ 0 w 10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2">
                    <a:moveTo>
                      <a:pt x="10" y="1"/>
                    </a:moveTo>
                    <a:cubicBezTo>
                      <a:pt x="6" y="0"/>
                      <a:pt x="3" y="1"/>
                      <a:pt x="0" y="2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4" name="Freeform 369">
                <a:extLst>
                  <a:ext uri="{FF2B5EF4-FFF2-40B4-BE49-F238E27FC236}">
                    <a16:creationId xmlns:a16="http://schemas.microsoft.com/office/drawing/2014/main" xmlns="" id="{FD74A1AF-2E00-4445-B00E-0685DFDAEF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9" y="2941"/>
                <a:ext cx="62" cy="35"/>
              </a:xfrm>
              <a:custGeom>
                <a:avLst/>
                <a:gdLst>
                  <a:gd name="T0" fmla="*/ 0 w 25"/>
                  <a:gd name="T1" fmla="*/ 7 h 13"/>
                  <a:gd name="T2" fmla="*/ 25 w 25"/>
                  <a:gd name="T3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5" h="13">
                    <a:moveTo>
                      <a:pt x="0" y="7"/>
                    </a:moveTo>
                    <a:cubicBezTo>
                      <a:pt x="9" y="13"/>
                      <a:pt x="17" y="4"/>
                      <a:pt x="25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5" name="Freeform 370">
                <a:extLst>
                  <a:ext uri="{FF2B5EF4-FFF2-40B4-BE49-F238E27FC236}">
                    <a16:creationId xmlns:a16="http://schemas.microsoft.com/office/drawing/2014/main" xmlns="" id="{C6C4ED2B-658C-4EA9-AD2E-E33984C91E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9" y="2960"/>
                <a:ext cx="17" cy="13"/>
              </a:xfrm>
              <a:custGeom>
                <a:avLst/>
                <a:gdLst>
                  <a:gd name="T0" fmla="*/ 0 w 7"/>
                  <a:gd name="T1" fmla="*/ 0 h 5"/>
                  <a:gd name="T2" fmla="*/ 7 w 7"/>
                  <a:gd name="T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5">
                    <a:moveTo>
                      <a:pt x="0" y="0"/>
                    </a:moveTo>
                    <a:cubicBezTo>
                      <a:pt x="2" y="1"/>
                      <a:pt x="4" y="3"/>
                      <a:pt x="7" y="5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" name="Freeform 371">
                <a:extLst>
                  <a:ext uri="{FF2B5EF4-FFF2-40B4-BE49-F238E27FC236}">
                    <a16:creationId xmlns:a16="http://schemas.microsoft.com/office/drawing/2014/main" xmlns="" id="{1FA2A42B-1282-4A24-BBEB-43DE53A5D5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2848"/>
                <a:ext cx="43" cy="59"/>
              </a:xfrm>
              <a:custGeom>
                <a:avLst/>
                <a:gdLst>
                  <a:gd name="T0" fmla="*/ 0 w 17"/>
                  <a:gd name="T1" fmla="*/ 22 h 22"/>
                  <a:gd name="T2" fmla="*/ 17 w 17"/>
                  <a:gd name="T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" h="22">
                    <a:moveTo>
                      <a:pt x="0" y="22"/>
                    </a:moveTo>
                    <a:cubicBezTo>
                      <a:pt x="8" y="17"/>
                      <a:pt x="15" y="9"/>
                      <a:pt x="17" y="0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" name="Freeform 372">
                <a:extLst>
                  <a:ext uri="{FF2B5EF4-FFF2-40B4-BE49-F238E27FC236}">
                    <a16:creationId xmlns:a16="http://schemas.microsoft.com/office/drawing/2014/main" xmlns="" id="{90732909-A775-439B-8771-EF249095B2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4" y="2880"/>
                <a:ext cx="17" cy="16"/>
              </a:xfrm>
              <a:custGeom>
                <a:avLst/>
                <a:gdLst>
                  <a:gd name="T0" fmla="*/ 0 w 7"/>
                  <a:gd name="T1" fmla="*/ 0 h 6"/>
                  <a:gd name="T2" fmla="*/ 7 w 7"/>
                  <a:gd name="T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6">
                    <a:moveTo>
                      <a:pt x="0" y="0"/>
                    </a:moveTo>
                    <a:cubicBezTo>
                      <a:pt x="2" y="2"/>
                      <a:pt x="4" y="4"/>
                      <a:pt x="7" y="6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8" name="Freeform 373">
                <a:extLst>
                  <a:ext uri="{FF2B5EF4-FFF2-40B4-BE49-F238E27FC236}">
                    <a16:creationId xmlns:a16="http://schemas.microsoft.com/office/drawing/2014/main" xmlns="" id="{9D3FD617-9ACA-4E13-85EF-352FEBE59A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1" y="2973"/>
                <a:ext cx="60" cy="14"/>
              </a:xfrm>
              <a:custGeom>
                <a:avLst/>
                <a:gdLst>
                  <a:gd name="T0" fmla="*/ 0 w 24"/>
                  <a:gd name="T1" fmla="*/ 5 h 5"/>
                  <a:gd name="T2" fmla="*/ 24 w 24"/>
                  <a:gd name="T3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4" h="5">
                    <a:moveTo>
                      <a:pt x="0" y="5"/>
                    </a:moveTo>
                    <a:cubicBezTo>
                      <a:pt x="8" y="1"/>
                      <a:pt x="16" y="0"/>
                      <a:pt x="24" y="1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9" name="Freeform 374">
                <a:extLst>
                  <a:ext uri="{FF2B5EF4-FFF2-40B4-BE49-F238E27FC236}">
                    <a16:creationId xmlns:a16="http://schemas.microsoft.com/office/drawing/2014/main" xmlns="" id="{ACACF79A-A497-43E0-AB50-3E23E6519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6" y="2957"/>
                <a:ext cx="1" cy="22"/>
              </a:xfrm>
              <a:custGeom>
                <a:avLst/>
                <a:gdLst>
                  <a:gd name="T0" fmla="*/ 0 h 8"/>
                  <a:gd name="T1" fmla="*/ 8 h 8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</a:cxnLst>
                <a:rect l="0" t="0" r="r" b="b"/>
                <a:pathLst>
                  <a:path h="8">
                    <a:moveTo>
                      <a:pt x="0" y="0"/>
                    </a:moveTo>
                    <a:cubicBezTo>
                      <a:pt x="0" y="3"/>
                      <a:pt x="0" y="5"/>
                      <a:pt x="0" y="8"/>
                    </a:cubicBezTo>
                  </a:path>
                </a:pathLst>
              </a:custGeom>
              <a:noFill/>
              <a:ln w="7938" cap="rnd">
                <a:solidFill>
                  <a:srgbClr val="8B576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0" name="Freeform 375">
                <a:extLst>
                  <a:ext uri="{FF2B5EF4-FFF2-40B4-BE49-F238E27FC236}">
                    <a16:creationId xmlns:a16="http://schemas.microsoft.com/office/drawing/2014/main" xmlns="" id="{00D9AE97-0459-462D-9CEF-F917003D43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1693"/>
                <a:ext cx="32" cy="24"/>
              </a:xfrm>
              <a:custGeom>
                <a:avLst/>
                <a:gdLst>
                  <a:gd name="T0" fmla="*/ 0 w 13"/>
                  <a:gd name="T1" fmla="*/ 3 h 9"/>
                  <a:gd name="T2" fmla="*/ 13 w 13"/>
                  <a:gd name="T3" fmla="*/ 1 h 9"/>
                  <a:gd name="T4" fmla="*/ 0 w 13"/>
                  <a:gd name="T5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9">
                    <a:moveTo>
                      <a:pt x="0" y="3"/>
                    </a:moveTo>
                    <a:cubicBezTo>
                      <a:pt x="4" y="2"/>
                      <a:pt x="9" y="0"/>
                      <a:pt x="13" y="1"/>
                    </a:cubicBezTo>
                    <a:cubicBezTo>
                      <a:pt x="12" y="6"/>
                      <a:pt x="5" y="8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1" name="Freeform 376">
                <a:extLst>
                  <a:ext uri="{FF2B5EF4-FFF2-40B4-BE49-F238E27FC236}">
                    <a16:creationId xmlns:a16="http://schemas.microsoft.com/office/drawing/2014/main" xmlns="" id="{1FFDF510-4583-41ED-8BAA-E38330DA9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1" y="1741"/>
                <a:ext cx="40" cy="30"/>
              </a:xfrm>
              <a:custGeom>
                <a:avLst/>
                <a:gdLst>
                  <a:gd name="T0" fmla="*/ 1 w 16"/>
                  <a:gd name="T1" fmla="*/ 3 h 11"/>
                  <a:gd name="T2" fmla="*/ 16 w 16"/>
                  <a:gd name="T3" fmla="*/ 1 h 11"/>
                  <a:gd name="T4" fmla="*/ 0 w 16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1" y="3"/>
                    </a:moveTo>
                    <a:cubicBezTo>
                      <a:pt x="5" y="0"/>
                      <a:pt x="12" y="0"/>
                      <a:pt x="16" y="1"/>
                    </a:cubicBezTo>
                    <a:cubicBezTo>
                      <a:pt x="13" y="7"/>
                      <a:pt x="5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2" name="Freeform 377">
                <a:extLst>
                  <a:ext uri="{FF2B5EF4-FFF2-40B4-BE49-F238E27FC236}">
                    <a16:creationId xmlns:a16="http://schemas.microsoft.com/office/drawing/2014/main" xmlns="" id="{FBA94EBB-1057-48BB-BCEE-293916111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6" y="1675"/>
                <a:ext cx="38" cy="26"/>
              </a:xfrm>
              <a:custGeom>
                <a:avLst/>
                <a:gdLst>
                  <a:gd name="T0" fmla="*/ 0 w 15"/>
                  <a:gd name="T1" fmla="*/ 0 h 10"/>
                  <a:gd name="T2" fmla="*/ 15 w 15"/>
                  <a:gd name="T3" fmla="*/ 5 h 10"/>
                  <a:gd name="T4" fmla="*/ 1 w 15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" h="10">
                    <a:moveTo>
                      <a:pt x="0" y="0"/>
                    </a:moveTo>
                    <a:cubicBezTo>
                      <a:pt x="4" y="2"/>
                      <a:pt x="13" y="0"/>
                      <a:pt x="15" y="5"/>
                    </a:cubicBezTo>
                    <a:cubicBezTo>
                      <a:pt x="11" y="8"/>
                      <a:pt x="6" y="9"/>
                      <a:pt x="1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3" name="Freeform 378">
                <a:extLst>
                  <a:ext uri="{FF2B5EF4-FFF2-40B4-BE49-F238E27FC236}">
                    <a16:creationId xmlns:a16="http://schemas.microsoft.com/office/drawing/2014/main" xmlns="" id="{9576D40C-B137-445F-A886-EE594F4EF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1717"/>
                <a:ext cx="15" cy="27"/>
              </a:xfrm>
              <a:custGeom>
                <a:avLst/>
                <a:gdLst>
                  <a:gd name="T0" fmla="*/ 0 w 6"/>
                  <a:gd name="T1" fmla="*/ 10 h 10"/>
                  <a:gd name="T2" fmla="*/ 6 w 6"/>
                  <a:gd name="T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10">
                    <a:moveTo>
                      <a:pt x="0" y="10"/>
                    </a:moveTo>
                    <a:cubicBezTo>
                      <a:pt x="0" y="6"/>
                      <a:pt x="3" y="2"/>
                      <a:pt x="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4" name="Freeform 379">
                <a:extLst>
                  <a:ext uri="{FF2B5EF4-FFF2-40B4-BE49-F238E27FC236}">
                    <a16:creationId xmlns:a16="http://schemas.microsoft.com/office/drawing/2014/main" xmlns="" id="{6F103B99-5436-49E9-8043-5BC69FC64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6" y="1717"/>
                <a:ext cx="25" cy="32"/>
              </a:xfrm>
              <a:custGeom>
                <a:avLst/>
                <a:gdLst>
                  <a:gd name="T0" fmla="*/ 0 w 10"/>
                  <a:gd name="T1" fmla="*/ 0 h 12"/>
                  <a:gd name="T2" fmla="*/ 10 w 10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2">
                    <a:moveTo>
                      <a:pt x="0" y="0"/>
                    </a:moveTo>
                    <a:cubicBezTo>
                      <a:pt x="2" y="5"/>
                      <a:pt x="7" y="8"/>
                      <a:pt x="1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5" name="Freeform 380">
                <a:extLst>
                  <a:ext uri="{FF2B5EF4-FFF2-40B4-BE49-F238E27FC236}">
                    <a16:creationId xmlns:a16="http://schemas.microsoft.com/office/drawing/2014/main" xmlns="" id="{10204DC6-7A62-4828-BEF1-32ACB4CA2E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1845"/>
                <a:ext cx="20" cy="8"/>
              </a:xfrm>
              <a:custGeom>
                <a:avLst/>
                <a:gdLst>
                  <a:gd name="T0" fmla="*/ 0 w 8"/>
                  <a:gd name="T1" fmla="*/ 0 h 3"/>
                  <a:gd name="T2" fmla="*/ 8 w 8"/>
                  <a:gd name="T3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0"/>
                    </a:moveTo>
                    <a:cubicBezTo>
                      <a:pt x="3" y="1"/>
                      <a:pt x="6" y="1"/>
                      <a:pt x="8" y="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6" name="Freeform 381">
                <a:extLst>
                  <a:ext uri="{FF2B5EF4-FFF2-40B4-BE49-F238E27FC236}">
                    <a16:creationId xmlns:a16="http://schemas.microsoft.com/office/drawing/2014/main" xmlns="" id="{BE70359C-BD5C-41ED-AD50-4B08216AF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71" y="1891"/>
                <a:ext cx="53" cy="32"/>
              </a:xfrm>
              <a:custGeom>
                <a:avLst/>
                <a:gdLst>
                  <a:gd name="T0" fmla="*/ 0 w 21"/>
                  <a:gd name="T1" fmla="*/ 9 h 12"/>
                  <a:gd name="T2" fmla="*/ 13 w 21"/>
                  <a:gd name="T3" fmla="*/ 2 h 12"/>
                  <a:gd name="T4" fmla="*/ 6 w 21"/>
                  <a:gd name="T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12">
                    <a:moveTo>
                      <a:pt x="0" y="9"/>
                    </a:moveTo>
                    <a:cubicBezTo>
                      <a:pt x="3" y="7"/>
                      <a:pt x="9" y="0"/>
                      <a:pt x="13" y="2"/>
                    </a:cubicBezTo>
                    <a:cubicBezTo>
                      <a:pt x="21" y="5"/>
                      <a:pt x="9" y="11"/>
                      <a:pt x="6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7" name="Freeform 382">
                <a:extLst>
                  <a:ext uri="{FF2B5EF4-FFF2-40B4-BE49-F238E27FC236}">
                    <a16:creationId xmlns:a16="http://schemas.microsoft.com/office/drawing/2014/main" xmlns="" id="{DEA40850-0B5E-43AA-9114-B84DEFE44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1" y="1880"/>
                <a:ext cx="45" cy="35"/>
              </a:xfrm>
              <a:custGeom>
                <a:avLst/>
                <a:gdLst>
                  <a:gd name="T0" fmla="*/ 0 w 18"/>
                  <a:gd name="T1" fmla="*/ 7 h 13"/>
                  <a:gd name="T2" fmla="*/ 12 w 18"/>
                  <a:gd name="T3" fmla="*/ 3 h 13"/>
                  <a:gd name="T4" fmla="*/ 1 w 18"/>
                  <a:gd name="T5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" h="13">
                    <a:moveTo>
                      <a:pt x="0" y="7"/>
                    </a:moveTo>
                    <a:cubicBezTo>
                      <a:pt x="3" y="6"/>
                      <a:pt x="9" y="0"/>
                      <a:pt x="12" y="3"/>
                    </a:cubicBezTo>
                    <a:cubicBezTo>
                      <a:pt x="18" y="8"/>
                      <a:pt x="4" y="13"/>
                      <a:pt x="1" y="13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8" name="Freeform 383">
                <a:extLst>
                  <a:ext uri="{FF2B5EF4-FFF2-40B4-BE49-F238E27FC236}">
                    <a16:creationId xmlns:a16="http://schemas.microsoft.com/office/drawing/2014/main" xmlns="" id="{70E7890D-94BF-42F4-8B45-25F5BB172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1" y="1885"/>
                <a:ext cx="48" cy="38"/>
              </a:xfrm>
              <a:custGeom>
                <a:avLst/>
                <a:gdLst>
                  <a:gd name="T0" fmla="*/ 4 w 19"/>
                  <a:gd name="T1" fmla="*/ 5 h 14"/>
                  <a:gd name="T2" fmla="*/ 18 w 19"/>
                  <a:gd name="T3" fmla="*/ 6 h 14"/>
                  <a:gd name="T4" fmla="*/ 0 w 19"/>
                  <a:gd name="T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4">
                    <a:moveTo>
                      <a:pt x="4" y="5"/>
                    </a:moveTo>
                    <a:cubicBezTo>
                      <a:pt x="7" y="5"/>
                      <a:pt x="17" y="0"/>
                      <a:pt x="18" y="6"/>
                    </a:cubicBezTo>
                    <a:cubicBezTo>
                      <a:pt x="19" y="11"/>
                      <a:pt x="3" y="13"/>
                      <a:pt x="0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9" name="Freeform 384">
                <a:extLst>
                  <a:ext uri="{FF2B5EF4-FFF2-40B4-BE49-F238E27FC236}">
                    <a16:creationId xmlns:a16="http://schemas.microsoft.com/office/drawing/2014/main" xmlns="" id="{27861404-614B-4E3C-89F2-D403A2796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6" y="1952"/>
                <a:ext cx="20" cy="21"/>
              </a:xfrm>
              <a:custGeom>
                <a:avLst/>
                <a:gdLst>
                  <a:gd name="T0" fmla="*/ 0 w 8"/>
                  <a:gd name="T1" fmla="*/ 8 h 8"/>
                  <a:gd name="T2" fmla="*/ 8 w 8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cubicBezTo>
                      <a:pt x="2" y="6"/>
                      <a:pt x="5" y="3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0" name="Freeform 385">
                <a:extLst>
                  <a:ext uri="{FF2B5EF4-FFF2-40B4-BE49-F238E27FC236}">
                    <a16:creationId xmlns:a16="http://schemas.microsoft.com/office/drawing/2014/main" xmlns="" id="{AA100D41-300C-4E72-ADA8-BEB86E857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8" y="1936"/>
                <a:ext cx="3" cy="32"/>
              </a:xfrm>
              <a:custGeom>
                <a:avLst/>
                <a:gdLst>
                  <a:gd name="T0" fmla="*/ 0 w 1"/>
                  <a:gd name="T1" fmla="*/ 0 h 12"/>
                  <a:gd name="T2" fmla="*/ 1 w 1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2">
                    <a:moveTo>
                      <a:pt x="0" y="0"/>
                    </a:moveTo>
                    <a:cubicBezTo>
                      <a:pt x="1" y="4"/>
                      <a:pt x="0" y="8"/>
                      <a:pt x="1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1" name="Freeform 386">
                <a:extLst>
                  <a:ext uri="{FF2B5EF4-FFF2-40B4-BE49-F238E27FC236}">
                    <a16:creationId xmlns:a16="http://schemas.microsoft.com/office/drawing/2014/main" xmlns="" id="{E8D9CDF6-A365-4AF8-B5A9-8743EE8CB6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6" y="2027"/>
                <a:ext cx="40" cy="16"/>
              </a:xfrm>
              <a:custGeom>
                <a:avLst/>
                <a:gdLst>
                  <a:gd name="T0" fmla="*/ 0 w 16"/>
                  <a:gd name="T1" fmla="*/ 5 h 6"/>
                  <a:gd name="T2" fmla="*/ 16 w 16"/>
                  <a:gd name="T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6" h="6">
                    <a:moveTo>
                      <a:pt x="0" y="5"/>
                    </a:moveTo>
                    <a:cubicBezTo>
                      <a:pt x="5" y="6"/>
                      <a:pt x="11" y="1"/>
                      <a:pt x="16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2" name="Freeform 387">
                <a:extLst>
                  <a:ext uri="{FF2B5EF4-FFF2-40B4-BE49-F238E27FC236}">
                    <a16:creationId xmlns:a16="http://schemas.microsoft.com/office/drawing/2014/main" xmlns="" id="{63EB5463-5EEC-46E6-B547-9A43ECCE5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053"/>
                <a:ext cx="17" cy="22"/>
              </a:xfrm>
              <a:custGeom>
                <a:avLst/>
                <a:gdLst>
                  <a:gd name="T0" fmla="*/ 0 w 7"/>
                  <a:gd name="T1" fmla="*/ 8 h 8"/>
                  <a:gd name="T2" fmla="*/ 7 w 7"/>
                  <a:gd name="T3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8">
                    <a:moveTo>
                      <a:pt x="0" y="8"/>
                    </a:moveTo>
                    <a:cubicBezTo>
                      <a:pt x="2" y="6"/>
                      <a:pt x="5" y="3"/>
                      <a:pt x="7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3" name="Freeform 388">
                <a:extLst>
                  <a:ext uri="{FF2B5EF4-FFF2-40B4-BE49-F238E27FC236}">
                    <a16:creationId xmlns:a16="http://schemas.microsoft.com/office/drawing/2014/main" xmlns="" id="{1CF81CFF-7C83-470A-B6F1-D003948A62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9" y="2080"/>
                <a:ext cx="35" cy="5"/>
              </a:xfrm>
              <a:custGeom>
                <a:avLst/>
                <a:gdLst>
                  <a:gd name="T0" fmla="*/ 0 w 14"/>
                  <a:gd name="T1" fmla="*/ 0 h 2"/>
                  <a:gd name="T2" fmla="*/ 14 w 14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" h="2">
                    <a:moveTo>
                      <a:pt x="0" y="0"/>
                    </a:moveTo>
                    <a:cubicBezTo>
                      <a:pt x="5" y="1"/>
                      <a:pt x="9" y="1"/>
                      <a:pt x="14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4" name="Freeform 389">
                <a:extLst>
                  <a:ext uri="{FF2B5EF4-FFF2-40B4-BE49-F238E27FC236}">
                    <a16:creationId xmlns:a16="http://schemas.microsoft.com/office/drawing/2014/main" xmlns="" id="{4452F562-6C18-4E3D-99E1-BCD4B37C1C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4" y="2091"/>
                <a:ext cx="7" cy="37"/>
              </a:xfrm>
              <a:custGeom>
                <a:avLst/>
                <a:gdLst>
                  <a:gd name="T0" fmla="*/ 1 w 3"/>
                  <a:gd name="T1" fmla="*/ 0 h 14"/>
                  <a:gd name="T2" fmla="*/ 3 w 3"/>
                  <a:gd name="T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4">
                    <a:moveTo>
                      <a:pt x="1" y="0"/>
                    </a:moveTo>
                    <a:cubicBezTo>
                      <a:pt x="0" y="5"/>
                      <a:pt x="2" y="9"/>
                      <a:pt x="3" y="14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5" name="Freeform 390">
                <a:extLst>
                  <a:ext uri="{FF2B5EF4-FFF2-40B4-BE49-F238E27FC236}">
                    <a16:creationId xmlns:a16="http://schemas.microsoft.com/office/drawing/2014/main" xmlns="" id="{BA738C76-3E3C-4DD0-93E1-1379DAC8A4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1" y="2085"/>
                <a:ext cx="10" cy="27"/>
              </a:xfrm>
              <a:custGeom>
                <a:avLst/>
                <a:gdLst>
                  <a:gd name="T0" fmla="*/ 0 w 4"/>
                  <a:gd name="T1" fmla="*/ 0 h 10"/>
                  <a:gd name="T2" fmla="*/ 4 w 4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10">
                    <a:moveTo>
                      <a:pt x="0" y="0"/>
                    </a:moveTo>
                    <a:cubicBezTo>
                      <a:pt x="1" y="3"/>
                      <a:pt x="3" y="7"/>
                      <a:pt x="4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6" name="Freeform 391">
                <a:extLst>
                  <a:ext uri="{FF2B5EF4-FFF2-40B4-BE49-F238E27FC236}">
                    <a16:creationId xmlns:a16="http://schemas.microsoft.com/office/drawing/2014/main" xmlns="" id="{17E5A8D1-3E17-45B0-9CE8-7017409FD3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2117"/>
                <a:ext cx="23" cy="8"/>
              </a:xfrm>
              <a:custGeom>
                <a:avLst/>
                <a:gdLst>
                  <a:gd name="T0" fmla="*/ 0 w 9"/>
                  <a:gd name="T1" fmla="*/ 3 h 3"/>
                  <a:gd name="T2" fmla="*/ 9 w 9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" h="3">
                    <a:moveTo>
                      <a:pt x="0" y="3"/>
                    </a:moveTo>
                    <a:cubicBezTo>
                      <a:pt x="3" y="2"/>
                      <a:pt x="6" y="1"/>
                      <a:pt x="9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" name="Freeform 392">
                <a:extLst>
                  <a:ext uri="{FF2B5EF4-FFF2-40B4-BE49-F238E27FC236}">
                    <a16:creationId xmlns:a16="http://schemas.microsoft.com/office/drawing/2014/main" xmlns="" id="{987F8D21-1070-4D14-9513-FB665C1D9D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86" y="2048"/>
                <a:ext cx="10" cy="24"/>
              </a:xfrm>
              <a:custGeom>
                <a:avLst/>
                <a:gdLst>
                  <a:gd name="T0" fmla="*/ 4 w 4"/>
                  <a:gd name="T1" fmla="*/ 0 h 9"/>
                  <a:gd name="T2" fmla="*/ 0 w 4"/>
                  <a:gd name="T3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" h="9">
                    <a:moveTo>
                      <a:pt x="4" y="0"/>
                    </a:moveTo>
                    <a:cubicBezTo>
                      <a:pt x="2" y="3"/>
                      <a:pt x="1" y="6"/>
                      <a:pt x="0" y="9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8" name="Freeform 393">
                <a:extLst>
                  <a:ext uri="{FF2B5EF4-FFF2-40B4-BE49-F238E27FC236}">
                    <a16:creationId xmlns:a16="http://schemas.microsoft.com/office/drawing/2014/main" xmlns="" id="{CE2BAE0C-D5CF-4496-9C14-145B380EF0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9" y="2037"/>
                <a:ext cx="12" cy="32"/>
              </a:xfrm>
              <a:custGeom>
                <a:avLst/>
                <a:gdLst>
                  <a:gd name="T0" fmla="*/ 1 w 5"/>
                  <a:gd name="T1" fmla="*/ 0 h 12"/>
                  <a:gd name="T2" fmla="*/ 5 w 5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12">
                    <a:moveTo>
                      <a:pt x="1" y="0"/>
                    </a:moveTo>
                    <a:cubicBezTo>
                      <a:pt x="0" y="5"/>
                      <a:pt x="1" y="9"/>
                      <a:pt x="5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9" name="Freeform 394">
                <a:extLst>
                  <a:ext uri="{FF2B5EF4-FFF2-40B4-BE49-F238E27FC236}">
                    <a16:creationId xmlns:a16="http://schemas.microsoft.com/office/drawing/2014/main" xmlns="" id="{95C783AB-99EF-41BE-960C-484BB2CC8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1931"/>
                <a:ext cx="20" cy="5"/>
              </a:xfrm>
              <a:custGeom>
                <a:avLst/>
                <a:gdLst>
                  <a:gd name="T0" fmla="*/ 0 w 8"/>
                  <a:gd name="T1" fmla="*/ 2 h 2"/>
                  <a:gd name="T2" fmla="*/ 8 w 8"/>
                  <a:gd name="T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2">
                    <a:moveTo>
                      <a:pt x="0" y="2"/>
                    </a:moveTo>
                    <a:cubicBezTo>
                      <a:pt x="2" y="1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0" name="Freeform 395">
                <a:extLst>
                  <a:ext uri="{FF2B5EF4-FFF2-40B4-BE49-F238E27FC236}">
                    <a16:creationId xmlns:a16="http://schemas.microsoft.com/office/drawing/2014/main" xmlns="" id="{CAFA7675-6A07-4452-8ED5-6E7A9F19D0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936"/>
                <a:ext cx="5" cy="32"/>
              </a:xfrm>
              <a:custGeom>
                <a:avLst/>
                <a:gdLst>
                  <a:gd name="T0" fmla="*/ 2 w 2"/>
                  <a:gd name="T1" fmla="*/ 0 h 12"/>
                  <a:gd name="T2" fmla="*/ 0 w 2"/>
                  <a:gd name="T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2">
                    <a:moveTo>
                      <a:pt x="2" y="0"/>
                    </a:moveTo>
                    <a:cubicBezTo>
                      <a:pt x="0" y="4"/>
                      <a:pt x="0" y="8"/>
                      <a:pt x="0" y="1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1" name="Freeform 396">
                <a:extLst>
                  <a:ext uri="{FF2B5EF4-FFF2-40B4-BE49-F238E27FC236}">
                    <a16:creationId xmlns:a16="http://schemas.microsoft.com/office/drawing/2014/main" xmlns="" id="{890A391E-2420-44D6-A59B-A782D852BF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1541"/>
                <a:ext cx="27" cy="27"/>
              </a:xfrm>
              <a:custGeom>
                <a:avLst/>
                <a:gdLst>
                  <a:gd name="T0" fmla="*/ 0 w 11"/>
                  <a:gd name="T1" fmla="*/ 5 h 10"/>
                  <a:gd name="T2" fmla="*/ 11 w 11"/>
                  <a:gd name="T3" fmla="*/ 3 h 10"/>
                  <a:gd name="T4" fmla="*/ 0 w 11"/>
                  <a:gd name="T5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10">
                    <a:moveTo>
                      <a:pt x="0" y="5"/>
                    </a:moveTo>
                    <a:cubicBezTo>
                      <a:pt x="3" y="2"/>
                      <a:pt x="7" y="0"/>
                      <a:pt x="11" y="3"/>
                    </a:cubicBezTo>
                    <a:cubicBezTo>
                      <a:pt x="9" y="7"/>
                      <a:pt x="4" y="9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2" name="Freeform 397">
                <a:extLst>
                  <a:ext uri="{FF2B5EF4-FFF2-40B4-BE49-F238E27FC236}">
                    <a16:creationId xmlns:a16="http://schemas.microsoft.com/office/drawing/2014/main" xmlns="" id="{AB8537E2-84BA-4560-B6BC-9B3EC2AA34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9" y="1565"/>
                <a:ext cx="2" cy="30"/>
              </a:xfrm>
              <a:custGeom>
                <a:avLst/>
                <a:gdLst>
                  <a:gd name="T0" fmla="*/ 1 w 1"/>
                  <a:gd name="T1" fmla="*/ 0 h 11"/>
                  <a:gd name="T2" fmla="*/ 0 w 1"/>
                  <a:gd name="T3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1">
                    <a:moveTo>
                      <a:pt x="1" y="0"/>
                    </a:moveTo>
                    <a:cubicBezTo>
                      <a:pt x="0" y="4"/>
                      <a:pt x="0" y="8"/>
                      <a:pt x="0" y="1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3" name="Freeform 398">
                <a:extLst>
                  <a:ext uri="{FF2B5EF4-FFF2-40B4-BE49-F238E27FC236}">
                    <a16:creationId xmlns:a16="http://schemas.microsoft.com/office/drawing/2014/main" xmlns="" id="{46B55A79-E5DA-45B8-A0ED-AA2AC20C20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6" y="1600"/>
                <a:ext cx="25" cy="3"/>
              </a:xfrm>
              <a:custGeom>
                <a:avLst/>
                <a:gdLst>
                  <a:gd name="T0" fmla="*/ 0 w 10"/>
                  <a:gd name="T1" fmla="*/ 0 h 1"/>
                  <a:gd name="T2" fmla="*/ 10 w 10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" h="1">
                    <a:moveTo>
                      <a:pt x="0" y="0"/>
                    </a:moveTo>
                    <a:cubicBezTo>
                      <a:pt x="3" y="1"/>
                      <a:pt x="6" y="1"/>
                      <a:pt x="10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4" name="Freeform 399">
                <a:extLst>
                  <a:ext uri="{FF2B5EF4-FFF2-40B4-BE49-F238E27FC236}">
                    <a16:creationId xmlns:a16="http://schemas.microsoft.com/office/drawing/2014/main" xmlns="" id="{C35A1494-7610-4409-BDB6-4C11640644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6" y="1485"/>
                <a:ext cx="18" cy="3"/>
              </a:xfrm>
              <a:custGeom>
                <a:avLst/>
                <a:gdLst>
                  <a:gd name="T0" fmla="*/ 0 w 7"/>
                  <a:gd name="T1" fmla="*/ 1 h 1"/>
                  <a:gd name="T2" fmla="*/ 7 w 7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" h="1">
                    <a:moveTo>
                      <a:pt x="0" y="1"/>
                    </a:moveTo>
                    <a:cubicBezTo>
                      <a:pt x="3" y="0"/>
                      <a:pt x="5" y="0"/>
                      <a:pt x="7" y="1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5" name="Freeform 400">
                <a:extLst>
                  <a:ext uri="{FF2B5EF4-FFF2-40B4-BE49-F238E27FC236}">
                    <a16:creationId xmlns:a16="http://schemas.microsoft.com/office/drawing/2014/main" xmlns="" id="{89A935E6-5152-45E2-82EC-B7291911CD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1" y="1523"/>
                <a:ext cx="15" cy="5"/>
              </a:xfrm>
              <a:custGeom>
                <a:avLst/>
                <a:gdLst>
                  <a:gd name="T0" fmla="*/ 0 w 6"/>
                  <a:gd name="T1" fmla="*/ 0 h 2"/>
                  <a:gd name="T2" fmla="*/ 6 w 6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" h="2">
                    <a:moveTo>
                      <a:pt x="0" y="0"/>
                    </a:moveTo>
                    <a:cubicBezTo>
                      <a:pt x="2" y="1"/>
                      <a:pt x="4" y="2"/>
                      <a:pt x="6" y="2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6" name="Freeform 401">
                <a:extLst>
                  <a:ext uri="{FF2B5EF4-FFF2-40B4-BE49-F238E27FC236}">
                    <a16:creationId xmlns:a16="http://schemas.microsoft.com/office/drawing/2014/main" xmlns="" id="{B5DA2B3F-3C57-4AEE-B8C1-BB1EEBB01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4" y="1504"/>
                <a:ext cx="7" cy="27"/>
              </a:xfrm>
              <a:custGeom>
                <a:avLst/>
                <a:gdLst>
                  <a:gd name="T0" fmla="*/ 3 w 3"/>
                  <a:gd name="T1" fmla="*/ 0 h 10"/>
                  <a:gd name="T2" fmla="*/ 0 w 3"/>
                  <a:gd name="T3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" h="10">
                    <a:moveTo>
                      <a:pt x="3" y="0"/>
                    </a:moveTo>
                    <a:cubicBezTo>
                      <a:pt x="1" y="3"/>
                      <a:pt x="1" y="6"/>
                      <a:pt x="0" y="1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" name="Freeform 402">
                <a:extLst>
                  <a:ext uri="{FF2B5EF4-FFF2-40B4-BE49-F238E27FC236}">
                    <a16:creationId xmlns:a16="http://schemas.microsoft.com/office/drawing/2014/main" xmlns="" id="{BFCE4322-FF00-4D16-8837-9C5C808A53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41" y="1400"/>
                <a:ext cx="35" cy="16"/>
              </a:xfrm>
              <a:custGeom>
                <a:avLst/>
                <a:gdLst>
                  <a:gd name="T0" fmla="*/ 0 w 14"/>
                  <a:gd name="T1" fmla="*/ 2 h 6"/>
                  <a:gd name="T2" fmla="*/ 14 w 14"/>
                  <a:gd name="T3" fmla="*/ 3 h 6"/>
                  <a:gd name="T4" fmla="*/ 0 w 14"/>
                  <a:gd name="T5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6">
                    <a:moveTo>
                      <a:pt x="0" y="2"/>
                    </a:moveTo>
                    <a:cubicBezTo>
                      <a:pt x="4" y="1"/>
                      <a:pt x="11" y="0"/>
                      <a:pt x="14" y="3"/>
                    </a:cubicBezTo>
                    <a:cubicBezTo>
                      <a:pt x="10" y="6"/>
                      <a:pt x="4" y="6"/>
                      <a:pt x="0" y="6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8" name="Freeform 403">
                <a:extLst>
                  <a:ext uri="{FF2B5EF4-FFF2-40B4-BE49-F238E27FC236}">
                    <a16:creationId xmlns:a16="http://schemas.microsoft.com/office/drawing/2014/main" xmlns="" id="{3DD80CDA-D74D-4C05-8509-34986C4877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6" y="1440"/>
                <a:ext cx="30" cy="11"/>
              </a:xfrm>
              <a:custGeom>
                <a:avLst/>
                <a:gdLst>
                  <a:gd name="T0" fmla="*/ 0 w 12"/>
                  <a:gd name="T1" fmla="*/ 4 h 4"/>
                  <a:gd name="T2" fmla="*/ 12 w 12"/>
                  <a:gd name="T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2" h="4">
                    <a:moveTo>
                      <a:pt x="0" y="4"/>
                    </a:moveTo>
                    <a:cubicBezTo>
                      <a:pt x="5" y="4"/>
                      <a:pt x="8" y="1"/>
                      <a:pt x="12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9" name="Freeform 404">
                <a:extLst>
                  <a:ext uri="{FF2B5EF4-FFF2-40B4-BE49-F238E27FC236}">
                    <a16:creationId xmlns:a16="http://schemas.microsoft.com/office/drawing/2014/main" xmlns="" id="{8A2E14D3-FC62-4C88-B632-DB453C5A6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1" y="1557"/>
                <a:ext cx="13" cy="19"/>
              </a:xfrm>
              <a:custGeom>
                <a:avLst/>
                <a:gdLst>
                  <a:gd name="T0" fmla="*/ 0 w 5"/>
                  <a:gd name="T1" fmla="*/ 7 h 7"/>
                  <a:gd name="T2" fmla="*/ 5 w 5"/>
                  <a:gd name="T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" h="7">
                    <a:moveTo>
                      <a:pt x="0" y="7"/>
                    </a:moveTo>
                    <a:cubicBezTo>
                      <a:pt x="2" y="4"/>
                      <a:pt x="3" y="2"/>
                      <a:pt x="5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0" name="Freeform 405">
                <a:extLst>
                  <a:ext uri="{FF2B5EF4-FFF2-40B4-BE49-F238E27FC236}">
                    <a16:creationId xmlns:a16="http://schemas.microsoft.com/office/drawing/2014/main" xmlns="" id="{BB7D2D5F-6964-48CD-B2DC-0F2A716C78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71" y="1528"/>
                <a:ext cx="20" cy="8"/>
              </a:xfrm>
              <a:custGeom>
                <a:avLst/>
                <a:gdLst>
                  <a:gd name="T0" fmla="*/ 0 w 8"/>
                  <a:gd name="T1" fmla="*/ 3 h 3"/>
                  <a:gd name="T2" fmla="*/ 8 w 8"/>
                  <a:gd name="T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" h="3">
                    <a:moveTo>
                      <a:pt x="0" y="3"/>
                    </a:moveTo>
                    <a:cubicBezTo>
                      <a:pt x="3" y="2"/>
                      <a:pt x="5" y="1"/>
                      <a:pt x="8" y="0"/>
                    </a:cubicBezTo>
                  </a:path>
                </a:pathLst>
              </a:custGeom>
              <a:noFill/>
              <a:ln w="15875" cap="flat">
                <a:solidFill>
                  <a:srgbClr val="E1C0CA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" name="Freeform 406">
              <a:extLst>
                <a:ext uri="{FF2B5EF4-FFF2-40B4-BE49-F238E27FC236}">
                  <a16:creationId xmlns:a16="http://schemas.microsoft.com/office/drawing/2014/main" xmlns="" id="{358FD99B-8294-42AB-B1EB-51B5E4C36EE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1" y="1739"/>
              <a:ext cx="15" cy="16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407">
              <a:extLst>
                <a:ext uri="{FF2B5EF4-FFF2-40B4-BE49-F238E27FC236}">
                  <a16:creationId xmlns:a16="http://schemas.microsoft.com/office/drawing/2014/main" xmlns="" id="{CF8FBE8C-E4B4-472E-BCF3-8FBE61E2E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" y="1792"/>
              <a:ext cx="18" cy="8"/>
            </a:xfrm>
            <a:custGeom>
              <a:avLst/>
              <a:gdLst>
                <a:gd name="T0" fmla="*/ 0 w 7"/>
                <a:gd name="T1" fmla="*/ 0 h 3"/>
                <a:gd name="T2" fmla="*/ 7 w 7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3" y="1"/>
                    <a:pt x="5" y="2"/>
                    <a:pt x="7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408">
              <a:extLst>
                <a:ext uri="{FF2B5EF4-FFF2-40B4-BE49-F238E27FC236}">
                  <a16:creationId xmlns:a16="http://schemas.microsoft.com/office/drawing/2014/main" xmlns="" id="{C584F2D1-4F46-455A-A04D-F241BCF77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" y="1760"/>
              <a:ext cx="7" cy="27"/>
            </a:xfrm>
            <a:custGeom>
              <a:avLst/>
              <a:gdLst>
                <a:gd name="T0" fmla="*/ 2 w 3"/>
                <a:gd name="T1" fmla="*/ 10 h 10"/>
                <a:gd name="T2" fmla="*/ 3 w 3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0">
                  <a:moveTo>
                    <a:pt x="2" y="10"/>
                  </a:moveTo>
                  <a:cubicBezTo>
                    <a:pt x="0" y="6"/>
                    <a:pt x="2" y="3"/>
                    <a:pt x="3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409">
              <a:extLst>
                <a:ext uri="{FF2B5EF4-FFF2-40B4-BE49-F238E27FC236}">
                  <a16:creationId xmlns:a16="http://schemas.microsoft.com/office/drawing/2014/main" xmlns="" id="{E9465850-A670-41A6-A255-F1C0D1CA8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" y="1936"/>
              <a:ext cx="25" cy="3"/>
            </a:xfrm>
            <a:custGeom>
              <a:avLst/>
              <a:gdLst>
                <a:gd name="T0" fmla="*/ 0 w 10"/>
                <a:gd name="T1" fmla="*/ 0 h 1"/>
                <a:gd name="T2" fmla="*/ 10 w 10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cubicBezTo>
                    <a:pt x="3" y="1"/>
                    <a:pt x="7" y="1"/>
                    <a:pt x="10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410">
              <a:extLst>
                <a:ext uri="{FF2B5EF4-FFF2-40B4-BE49-F238E27FC236}">
                  <a16:creationId xmlns:a16="http://schemas.microsoft.com/office/drawing/2014/main" xmlns="" id="{060090B1-6E0F-4544-84C3-3883750A6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4" y="2197"/>
              <a:ext cx="5" cy="16"/>
            </a:xfrm>
            <a:custGeom>
              <a:avLst/>
              <a:gdLst>
                <a:gd name="T0" fmla="*/ 2 w 2"/>
                <a:gd name="T1" fmla="*/ 6 h 6"/>
                <a:gd name="T2" fmla="*/ 2 w 2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6">
                  <a:moveTo>
                    <a:pt x="2" y="6"/>
                  </a:moveTo>
                  <a:cubicBezTo>
                    <a:pt x="0" y="4"/>
                    <a:pt x="0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411">
              <a:extLst>
                <a:ext uri="{FF2B5EF4-FFF2-40B4-BE49-F238E27FC236}">
                  <a16:creationId xmlns:a16="http://schemas.microsoft.com/office/drawing/2014/main" xmlns="" id="{4284E5FF-C8F6-4BB7-9C9E-164538D73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" y="2301"/>
              <a:ext cx="2" cy="24"/>
            </a:xfrm>
            <a:custGeom>
              <a:avLst/>
              <a:gdLst>
                <a:gd name="T0" fmla="*/ 1 w 1"/>
                <a:gd name="T1" fmla="*/ 0 h 9"/>
                <a:gd name="T2" fmla="*/ 0 w 1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9">
                  <a:moveTo>
                    <a:pt x="1" y="0"/>
                  </a:moveTo>
                  <a:cubicBezTo>
                    <a:pt x="0" y="3"/>
                    <a:pt x="0" y="6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412">
              <a:extLst>
                <a:ext uri="{FF2B5EF4-FFF2-40B4-BE49-F238E27FC236}">
                  <a16:creationId xmlns:a16="http://schemas.microsoft.com/office/drawing/2014/main" xmlns="" id="{179D9CEF-1748-4C95-98A5-B7EC97E77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1" y="2475"/>
              <a:ext cx="28" cy="10"/>
            </a:xfrm>
            <a:custGeom>
              <a:avLst/>
              <a:gdLst>
                <a:gd name="T0" fmla="*/ 0 w 11"/>
                <a:gd name="T1" fmla="*/ 4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413">
              <a:extLst>
                <a:ext uri="{FF2B5EF4-FFF2-40B4-BE49-F238E27FC236}">
                  <a16:creationId xmlns:a16="http://schemas.microsoft.com/office/drawing/2014/main" xmlns="" id="{FB6CED1B-AA4D-4C87-9930-004AD054C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1" y="2405"/>
              <a:ext cx="20" cy="8"/>
            </a:xfrm>
            <a:custGeom>
              <a:avLst/>
              <a:gdLst>
                <a:gd name="T0" fmla="*/ 0 w 8"/>
                <a:gd name="T1" fmla="*/ 3 h 3"/>
                <a:gd name="T2" fmla="*/ 8 w 8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3">
                  <a:moveTo>
                    <a:pt x="0" y="3"/>
                  </a:moveTo>
                  <a:cubicBezTo>
                    <a:pt x="2" y="2"/>
                    <a:pt x="5" y="2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414">
              <a:extLst>
                <a:ext uri="{FF2B5EF4-FFF2-40B4-BE49-F238E27FC236}">
                  <a16:creationId xmlns:a16="http://schemas.microsoft.com/office/drawing/2014/main" xmlns="" id="{ED9FEA67-ECF7-4EC0-A268-ECE594895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2395"/>
              <a:ext cx="25" cy="16"/>
            </a:xfrm>
            <a:custGeom>
              <a:avLst/>
              <a:gdLst>
                <a:gd name="T0" fmla="*/ 0 w 10"/>
                <a:gd name="T1" fmla="*/ 0 h 6"/>
                <a:gd name="T2" fmla="*/ 10 w 10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cubicBezTo>
                    <a:pt x="2" y="4"/>
                    <a:pt x="6" y="6"/>
                    <a:pt x="10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415">
              <a:extLst>
                <a:ext uri="{FF2B5EF4-FFF2-40B4-BE49-F238E27FC236}">
                  <a16:creationId xmlns:a16="http://schemas.microsoft.com/office/drawing/2014/main" xmlns="" id="{CF94F563-3593-419B-A365-C0538E16E7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336"/>
              <a:ext cx="17" cy="21"/>
            </a:xfrm>
            <a:custGeom>
              <a:avLst/>
              <a:gdLst>
                <a:gd name="T0" fmla="*/ 0 w 7"/>
                <a:gd name="T1" fmla="*/ 0 h 8"/>
                <a:gd name="T2" fmla="*/ 7 w 7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8">
                  <a:moveTo>
                    <a:pt x="0" y="0"/>
                  </a:moveTo>
                  <a:cubicBezTo>
                    <a:pt x="1" y="4"/>
                    <a:pt x="3" y="7"/>
                    <a:pt x="7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416">
              <a:extLst>
                <a:ext uri="{FF2B5EF4-FFF2-40B4-BE49-F238E27FC236}">
                  <a16:creationId xmlns:a16="http://schemas.microsoft.com/office/drawing/2014/main" xmlns="" id="{233BA0A2-FAA5-409C-81F7-FC30E89FC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6" y="2323"/>
              <a:ext cx="32" cy="34"/>
            </a:xfrm>
            <a:custGeom>
              <a:avLst/>
              <a:gdLst>
                <a:gd name="T0" fmla="*/ 0 w 13"/>
                <a:gd name="T1" fmla="*/ 7 h 13"/>
                <a:gd name="T2" fmla="*/ 11 w 13"/>
                <a:gd name="T3" fmla="*/ 5 h 13"/>
                <a:gd name="T4" fmla="*/ 0 w 13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3">
                  <a:moveTo>
                    <a:pt x="0" y="7"/>
                  </a:moveTo>
                  <a:cubicBezTo>
                    <a:pt x="2" y="5"/>
                    <a:pt x="9" y="0"/>
                    <a:pt x="11" y="5"/>
                  </a:cubicBezTo>
                  <a:cubicBezTo>
                    <a:pt x="13" y="9"/>
                    <a:pt x="2" y="13"/>
                    <a:pt x="0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Freeform 417">
              <a:extLst>
                <a:ext uri="{FF2B5EF4-FFF2-40B4-BE49-F238E27FC236}">
                  <a16:creationId xmlns:a16="http://schemas.microsoft.com/office/drawing/2014/main" xmlns="" id="{DCF2371E-C642-426D-8729-83EDFF19D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" y="2240"/>
              <a:ext cx="15" cy="16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4" y="0"/>
                    <a:pt x="4" y="3"/>
                    <a:pt x="6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Freeform 418">
              <a:extLst>
                <a:ext uri="{FF2B5EF4-FFF2-40B4-BE49-F238E27FC236}">
                  <a16:creationId xmlns:a16="http://schemas.microsoft.com/office/drawing/2014/main" xmlns="" id="{5BFA0830-552D-44F8-9427-02784B48A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3" y="2224"/>
              <a:ext cx="5" cy="24"/>
            </a:xfrm>
            <a:custGeom>
              <a:avLst/>
              <a:gdLst>
                <a:gd name="T0" fmla="*/ 1 w 2"/>
                <a:gd name="T1" fmla="*/ 0 h 9"/>
                <a:gd name="T2" fmla="*/ 2 w 2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9">
                  <a:moveTo>
                    <a:pt x="1" y="0"/>
                  </a:moveTo>
                  <a:cubicBezTo>
                    <a:pt x="1" y="3"/>
                    <a:pt x="0" y="6"/>
                    <a:pt x="2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Freeform 419">
              <a:extLst>
                <a:ext uri="{FF2B5EF4-FFF2-40B4-BE49-F238E27FC236}">
                  <a16:creationId xmlns:a16="http://schemas.microsoft.com/office/drawing/2014/main" xmlns="" id="{9A026B00-4AC0-44C7-9AF4-4A34772AB9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8" y="2635"/>
              <a:ext cx="3" cy="37"/>
            </a:xfrm>
            <a:custGeom>
              <a:avLst/>
              <a:gdLst>
                <a:gd name="T0" fmla="*/ 0 w 1"/>
                <a:gd name="T1" fmla="*/ 0 h 14"/>
                <a:gd name="T2" fmla="*/ 1 w 1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4">
                  <a:moveTo>
                    <a:pt x="0" y="0"/>
                  </a:moveTo>
                  <a:cubicBezTo>
                    <a:pt x="1" y="4"/>
                    <a:pt x="1" y="9"/>
                    <a:pt x="1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420">
              <a:extLst>
                <a:ext uri="{FF2B5EF4-FFF2-40B4-BE49-F238E27FC236}">
                  <a16:creationId xmlns:a16="http://schemas.microsoft.com/office/drawing/2014/main" xmlns="" id="{7F959F1A-75BF-47F3-8364-AEEF1B9FF2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6" y="2624"/>
              <a:ext cx="22" cy="24"/>
            </a:xfrm>
            <a:custGeom>
              <a:avLst/>
              <a:gdLst>
                <a:gd name="T0" fmla="*/ 0 w 9"/>
                <a:gd name="T1" fmla="*/ 0 h 9"/>
                <a:gd name="T2" fmla="*/ 9 w 9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3" y="3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421">
              <a:extLst>
                <a:ext uri="{FF2B5EF4-FFF2-40B4-BE49-F238E27FC236}">
                  <a16:creationId xmlns:a16="http://schemas.microsoft.com/office/drawing/2014/main" xmlns="" id="{C3BDC554-D0BE-4AB8-A5DF-5DFA33C98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" y="2736"/>
              <a:ext cx="10" cy="40"/>
            </a:xfrm>
            <a:custGeom>
              <a:avLst/>
              <a:gdLst>
                <a:gd name="T0" fmla="*/ 0 w 4"/>
                <a:gd name="T1" fmla="*/ 0 h 15"/>
                <a:gd name="T2" fmla="*/ 4 w 4"/>
                <a:gd name="T3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5">
                  <a:moveTo>
                    <a:pt x="0" y="0"/>
                  </a:moveTo>
                  <a:cubicBezTo>
                    <a:pt x="1" y="5"/>
                    <a:pt x="3" y="10"/>
                    <a:pt x="4" y="15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422">
              <a:extLst>
                <a:ext uri="{FF2B5EF4-FFF2-40B4-BE49-F238E27FC236}">
                  <a16:creationId xmlns:a16="http://schemas.microsoft.com/office/drawing/2014/main" xmlns="" id="{F6EE3DF5-7A02-4FBF-B911-054F53FACA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1" y="2720"/>
              <a:ext cx="20" cy="27"/>
            </a:xfrm>
            <a:custGeom>
              <a:avLst/>
              <a:gdLst>
                <a:gd name="T0" fmla="*/ 0 w 8"/>
                <a:gd name="T1" fmla="*/ 0 h 10"/>
                <a:gd name="T2" fmla="*/ 8 w 8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0">
                  <a:moveTo>
                    <a:pt x="0" y="0"/>
                  </a:moveTo>
                  <a:cubicBezTo>
                    <a:pt x="0" y="4"/>
                    <a:pt x="3" y="9"/>
                    <a:pt x="8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423">
              <a:extLst>
                <a:ext uri="{FF2B5EF4-FFF2-40B4-BE49-F238E27FC236}">
                  <a16:creationId xmlns:a16="http://schemas.microsoft.com/office/drawing/2014/main" xmlns="" id="{3A57993C-0A34-408E-A64A-526436CDA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6" y="2712"/>
              <a:ext cx="30" cy="13"/>
            </a:xfrm>
            <a:custGeom>
              <a:avLst/>
              <a:gdLst>
                <a:gd name="T0" fmla="*/ 0 w 12"/>
                <a:gd name="T1" fmla="*/ 5 h 5"/>
                <a:gd name="T2" fmla="*/ 12 w 12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cubicBezTo>
                    <a:pt x="4" y="4"/>
                    <a:pt x="8" y="1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424">
              <a:extLst>
                <a:ext uri="{FF2B5EF4-FFF2-40B4-BE49-F238E27FC236}">
                  <a16:creationId xmlns:a16="http://schemas.microsoft.com/office/drawing/2014/main" xmlns="" id="{BA227524-0191-44CE-865F-A789CCDFD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9" y="2555"/>
              <a:ext cx="27" cy="5"/>
            </a:xfrm>
            <a:custGeom>
              <a:avLst/>
              <a:gdLst>
                <a:gd name="T0" fmla="*/ 0 w 11"/>
                <a:gd name="T1" fmla="*/ 2 h 2"/>
                <a:gd name="T2" fmla="*/ 11 w 1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">
                  <a:moveTo>
                    <a:pt x="0" y="2"/>
                  </a:moveTo>
                  <a:cubicBezTo>
                    <a:pt x="4" y="2"/>
                    <a:pt x="8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Freeform 425">
              <a:extLst>
                <a:ext uri="{FF2B5EF4-FFF2-40B4-BE49-F238E27FC236}">
                  <a16:creationId xmlns:a16="http://schemas.microsoft.com/office/drawing/2014/main" xmlns="" id="{4ED393DB-A993-4013-911A-191F26D2F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2587"/>
              <a:ext cx="20" cy="13"/>
            </a:xfrm>
            <a:custGeom>
              <a:avLst/>
              <a:gdLst>
                <a:gd name="T0" fmla="*/ 0 w 8"/>
                <a:gd name="T1" fmla="*/ 5 h 5"/>
                <a:gd name="T2" fmla="*/ 8 w 8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3" y="5"/>
                    <a:pt x="6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426">
              <a:extLst>
                <a:ext uri="{FF2B5EF4-FFF2-40B4-BE49-F238E27FC236}">
                  <a16:creationId xmlns:a16="http://schemas.microsoft.com/office/drawing/2014/main" xmlns="" id="{93A179D5-31AD-4090-B6A1-67E766B9A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4" y="2648"/>
              <a:ext cx="25" cy="5"/>
            </a:xfrm>
            <a:custGeom>
              <a:avLst/>
              <a:gdLst>
                <a:gd name="T0" fmla="*/ 0 w 10"/>
                <a:gd name="T1" fmla="*/ 1 h 2"/>
                <a:gd name="T2" fmla="*/ 1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427">
              <a:extLst>
                <a:ext uri="{FF2B5EF4-FFF2-40B4-BE49-F238E27FC236}">
                  <a16:creationId xmlns:a16="http://schemas.microsoft.com/office/drawing/2014/main" xmlns="" id="{0383BDCF-ABE5-410B-B300-E80E0C2F5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760"/>
              <a:ext cx="25" cy="5"/>
            </a:xfrm>
            <a:custGeom>
              <a:avLst/>
              <a:gdLst>
                <a:gd name="T0" fmla="*/ 0 w 10"/>
                <a:gd name="T1" fmla="*/ 1 h 2"/>
                <a:gd name="T2" fmla="*/ 1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0" y="1"/>
                  </a:moveTo>
                  <a:cubicBezTo>
                    <a:pt x="3" y="2"/>
                    <a:pt x="6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428">
              <a:extLst>
                <a:ext uri="{FF2B5EF4-FFF2-40B4-BE49-F238E27FC236}">
                  <a16:creationId xmlns:a16="http://schemas.microsoft.com/office/drawing/2014/main" xmlns="" id="{AD19A2BC-AEA1-4C1F-80FB-2781E5FA38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" y="2869"/>
              <a:ext cx="20" cy="11"/>
            </a:xfrm>
            <a:custGeom>
              <a:avLst/>
              <a:gdLst>
                <a:gd name="T0" fmla="*/ 0 w 8"/>
                <a:gd name="T1" fmla="*/ 4 h 4"/>
                <a:gd name="T2" fmla="*/ 8 w 8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4">
                  <a:moveTo>
                    <a:pt x="0" y="4"/>
                  </a:moveTo>
                  <a:cubicBezTo>
                    <a:pt x="3" y="3"/>
                    <a:pt x="5" y="1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429">
              <a:extLst>
                <a:ext uri="{FF2B5EF4-FFF2-40B4-BE49-F238E27FC236}">
                  <a16:creationId xmlns:a16="http://schemas.microsoft.com/office/drawing/2014/main" xmlns="" id="{49A8554B-DB9A-4A85-9A70-4B1827003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6" y="2851"/>
              <a:ext cx="10" cy="29"/>
            </a:xfrm>
            <a:custGeom>
              <a:avLst/>
              <a:gdLst>
                <a:gd name="T0" fmla="*/ 0 w 4"/>
                <a:gd name="T1" fmla="*/ 0 h 11"/>
                <a:gd name="T2" fmla="*/ 4 w 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1">
                  <a:moveTo>
                    <a:pt x="0" y="0"/>
                  </a:moveTo>
                  <a:cubicBezTo>
                    <a:pt x="3" y="3"/>
                    <a:pt x="4" y="7"/>
                    <a:pt x="4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430">
              <a:extLst>
                <a:ext uri="{FF2B5EF4-FFF2-40B4-BE49-F238E27FC236}">
                  <a16:creationId xmlns:a16="http://schemas.microsoft.com/office/drawing/2014/main" xmlns="" id="{0EBB1AA4-DC46-42F6-8234-6721B14C6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" y="2512"/>
              <a:ext cx="13" cy="16"/>
            </a:xfrm>
            <a:custGeom>
              <a:avLst/>
              <a:gdLst>
                <a:gd name="T0" fmla="*/ 0 w 5"/>
                <a:gd name="T1" fmla="*/ 6 h 6"/>
                <a:gd name="T2" fmla="*/ 5 w 5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1" y="4"/>
                    <a:pt x="3" y="1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5" name="Freeform 431">
              <a:extLst>
                <a:ext uri="{FF2B5EF4-FFF2-40B4-BE49-F238E27FC236}">
                  <a16:creationId xmlns:a16="http://schemas.microsoft.com/office/drawing/2014/main" xmlns="" id="{8E36E524-BD20-4391-98A9-7BE4EA031F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6" y="2619"/>
              <a:ext cx="25" cy="10"/>
            </a:xfrm>
            <a:custGeom>
              <a:avLst/>
              <a:gdLst>
                <a:gd name="T0" fmla="*/ 0 w 10"/>
                <a:gd name="T1" fmla="*/ 4 h 4"/>
                <a:gd name="T2" fmla="*/ 10 w 10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4">
                  <a:moveTo>
                    <a:pt x="0" y="4"/>
                  </a:moveTo>
                  <a:cubicBezTo>
                    <a:pt x="4" y="3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6" name="Freeform 432">
              <a:extLst>
                <a:ext uri="{FF2B5EF4-FFF2-40B4-BE49-F238E27FC236}">
                  <a16:creationId xmlns:a16="http://schemas.microsoft.com/office/drawing/2014/main" xmlns="" id="{461182E5-C4A4-4B07-BC39-E0A26ADDD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6" y="2845"/>
              <a:ext cx="15" cy="8"/>
            </a:xfrm>
            <a:custGeom>
              <a:avLst/>
              <a:gdLst>
                <a:gd name="T0" fmla="*/ 0 w 6"/>
                <a:gd name="T1" fmla="*/ 3 h 3"/>
                <a:gd name="T2" fmla="*/ 6 w 6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1" y="1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7" name="Freeform 433">
              <a:extLst>
                <a:ext uri="{FF2B5EF4-FFF2-40B4-BE49-F238E27FC236}">
                  <a16:creationId xmlns:a16="http://schemas.microsoft.com/office/drawing/2014/main" xmlns="" id="{EF6D1162-51BE-4561-8DEE-5CDEE63E6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6" y="2741"/>
              <a:ext cx="25" cy="22"/>
            </a:xfrm>
            <a:custGeom>
              <a:avLst/>
              <a:gdLst>
                <a:gd name="T0" fmla="*/ 0 w 10"/>
                <a:gd name="T1" fmla="*/ 0 h 8"/>
                <a:gd name="T2" fmla="*/ 10 w 10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3" y="3"/>
                    <a:pt x="5" y="7"/>
                    <a:pt x="10" y="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8" name="Freeform 434">
              <a:extLst>
                <a:ext uri="{FF2B5EF4-FFF2-40B4-BE49-F238E27FC236}">
                  <a16:creationId xmlns:a16="http://schemas.microsoft.com/office/drawing/2014/main" xmlns="" id="{5BD3E47E-F0D1-4884-B2F1-5EA575E03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2851"/>
              <a:ext cx="28" cy="2"/>
            </a:xfrm>
            <a:custGeom>
              <a:avLst/>
              <a:gdLst>
                <a:gd name="T0" fmla="*/ 0 w 11"/>
                <a:gd name="T1" fmla="*/ 0 h 1"/>
                <a:gd name="T2" fmla="*/ 11 w 1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1">
                  <a:moveTo>
                    <a:pt x="0" y="0"/>
                  </a:moveTo>
                  <a:cubicBezTo>
                    <a:pt x="3" y="1"/>
                    <a:pt x="7" y="1"/>
                    <a:pt x="11" y="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9" name="Freeform 435">
              <a:extLst>
                <a:ext uri="{FF2B5EF4-FFF2-40B4-BE49-F238E27FC236}">
                  <a16:creationId xmlns:a16="http://schemas.microsoft.com/office/drawing/2014/main" xmlns="" id="{47D4573C-8E6F-4EB7-97BB-4F305030D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1" y="2371"/>
              <a:ext cx="15" cy="8"/>
            </a:xfrm>
            <a:custGeom>
              <a:avLst/>
              <a:gdLst>
                <a:gd name="T0" fmla="*/ 0 w 6"/>
                <a:gd name="T1" fmla="*/ 3 h 3"/>
                <a:gd name="T2" fmla="*/ 6 w 6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2" y="3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0" name="Freeform 436">
              <a:extLst>
                <a:ext uri="{FF2B5EF4-FFF2-40B4-BE49-F238E27FC236}">
                  <a16:creationId xmlns:a16="http://schemas.microsoft.com/office/drawing/2014/main" xmlns="" id="{F08AD652-0E6B-498F-99B9-A78BBEFB7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2483"/>
              <a:ext cx="25" cy="8"/>
            </a:xfrm>
            <a:custGeom>
              <a:avLst/>
              <a:gdLst>
                <a:gd name="T0" fmla="*/ 10 w 10"/>
                <a:gd name="T1" fmla="*/ 0 h 3"/>
                <a:gd name="T2" fmla="*/ 0 w 10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10" y="0"/>
                  </a:moveTo>
                  <a:cubicBezTo>
                    <a:pt x="6" y="0"/>
                    <a:pt x="3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" name="Freeform 437">
              <a:extLst>
                <a:ext uri="{FF2B5EF4-FFF2-40B4-BE49-F238E27FC236}">
                  <a16:creationId xmlns:a16="http://schemas.microsoft.com/office/drawing/2014/main" xmlns="" id="{3BA30477-44E7-42D9-A2A5-6C9D6ACA5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2296"/>
              <a:ext cx="5" cy="27"/>
            </a:xfrm>
            <a:custGeom>
              <a:avLst/>
              <a:gdLst>
                <a:gd name="T0" fmla="*/ 2 w 2"/>
                <a:gd name="T1" fmla="*/ 0 h 10"/>
                <a:gd name="T2" fmla="*/ 1 w 2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0">
                  <a:moveTo>
                    <a:pt x="2" y="0"/>
                  </a:moveTo>
                  <a:cubicBezTo>
                    <a:pt x="0" y="3"/>
                    <a:pt x="0" y="7"/>
                    <a:pt x="1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2" name="Freeform 438">
              <a:extLst>
                <a:ext uri="{FF2B5EF4-FFF2-40B4-BE49-F238E27FC236}">
                  <a16:creationId xmlns:a16="http://schemas.microsoft.com/office/drawing/2014/main" xmlns="" id="{1E76CFD2-97FC-4469-9F22-3E061053B4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6" y="2581"/>
              <a:ext cx="30" cy="11"/>
            </a:xfrm>
            <a:custGeom>
              <a:avLst/>
              <a:gdLst>
                <a:gd name="T0" fmla="*/ 0 w 12"/>
                <a:gd name="T1" fmla="*/ 2 h 4"/>
                <a:gd name="T2" fmla="*/ 12 w 12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4">
                  <a:moveTo>
                    <a:pt x="0" y="2"/>
                  </a:moveTo>
                  <a:cubicBezTo>
                    <a:pt x="4" y="4"/>
                    <a:pt x="9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3" name="Freeform 439">
              <a:extLst>
                <a:ext uri="{FF2B5EF4-FFF2-40B4-BE49-F238E27FC236}">
                  <a16:creationId xmlns:a16="http://schemas.microsoft.com/office/drawing/2014/main" xmlns="" id="{CD680057-E7DD-4ACF-8177-EE0D1CDE2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9" y="2485"/>
              <a:ext cx="17" cy="24"/>
            </a:xfrm>
            <a:custGeom>
              <a:avLst/>
              <a:gdLst>
                <a:gd name="T0" fmla="*/ 0 w 7"/>
                <a:gd name="T1" fmla="*/ 9 h 9"/>
                <a:gd name="T2" fmla="*/ 7 w 7"/>
                <a:gd name="T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9">
                  <a:moveTo>
                    <a:pt x="0" y="9"/>
                  </a:moveTo>
                  <a:cubicBezTo>
                    <a:pt x="3" y="6"/>
                    <a:pt x="5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" name="Freeform 440">
              <a:extLst>
                <a:ext uri="{FF2B5EF4-FFF2-40B4-BE49-F238E27FC236}">
                  <a16:creationId xmlns:a16="http://schemas.microsoft.com/office/drawing/2014/main" xmlns="" id="{9E2660FD-C9EE-4F88-A464-F8DDD6934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6" y="2504"/>
              <a:ext cx="25" cy="3"/>
            </a:xfrm>
            <a:custGeom>
              <a:avLst/>
              <a:gdLst>
                <a:gd name="T0" fmla="*/ 10 w 10"/>
                <a:gd name="T1" fmla="*/ 1 h 1"/>
                <a:gd name="T2" fmla="*/ 0 w 10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cubicBezTo>
                    <a:pt x="6" y="1"/>
                    <a:pt x="2" y="1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5" name="Freeform 441">
              <a:extLst>
                <a:ext uri="{FF2B5EF4-FFF2-40B4-BE49-F238E27FC236}">
                  <a16:creationId xmlns:a16="http://schemas.microsoft.com/office/drawing/2014/main" xmlns="" id="{807F3AA5-D476-47BF-9731-221E411B4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4" y="1941"/>
              <a:ext cx="27" cy="11"/>
            </a:xfrm>
            <a:custGeom>
              <a:avLst/>
              <a:gdLst>
                <a:gd name="T0" fmla="*/ 0 w 11"/>
                <a:gd name="T1" fmla="*/ 0 h 4"/>
                <a:gd name="T2" fmla="*/ 11 w 11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cubicBezTo>
                    <a:pt x="4" y="0"/>
                    <a:pt x="7" y="2"/>
                    <a:pt x="11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6" name="Freeform 442">
              <a:extLst>
                <a:ext uri="{FF2B5EF4-FFF2-40B4-BE49-F238E27FC236}">
                  <a16:creationId xmlns:a16="http://schemas.microsoft.com/office/drawing/2014/main" xmlns="" id="{C596AB64-AC67-40E0-BC3D-CB338FD28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" y="1931"/>
              <a:ext cx="22" cy="5"/>
            </a:xfrm>
            <a:custGeom>
              <a:avLst/>
              <a:gdLst>
                <a:gd name="T0" fmla="*/ 0 w 9"/>
                <a:gd name="T1" fmla="*/ 0 h 2"/>
                <a:gd name="T2" fmla="*/ 9 w 9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2">
                  <a:moveTo>
                    <a:pt x="0" y="0"/>
                  </a:moveTo>
                  <a:cubicBezTo>
                    <a:pt x="3" y="2"/>
                    <a:pt x="5" y="2"/>
                    <a:pt x="9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7" name="Freeform 443">
              <a:extLst>
                <a:ext uri="{FF2B5EF4-FFF2-40B4-BE49-F238E27FC236}">
                  <a16:creationId xmlns:a16="http://schemas.microsoft.com/office/drawing/2014/main" xmlns="" id="{AD1A483F-944A-426D-8F17-03E1E6827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" y="1901"/>
              <a:ext cx="35" cy="8"/>
            </a:xfrm>
            <a:custGeom>
              <a:avLst/>
              <a:gdLst>
                <a:gd name="T0" fmla="*/ 0 w 14"/>
                <a:gd name="T1" fmla="*/ 3 h 3"/>
                <a:gd name="T2" fmla="*/ 14 w 14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3">
                  <a:moveTo>
                    <a:pt x="0" y="3"/>
                  </a:moveTo>
                  <a:cubicBezTo>
                    <a:pt x="5" y="0"/>
                    <a:pt x="9" y="2"/>
                    <a:pt x="14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8" name="Freeform 444">
              <a:extLst>
                <a:ext uri="{FF2B5EF4-FFF2-40B4-BE49-F238E27FC236}">
                  <a16:creationId xmlns:a16="http://schemas.microsoft.com/office/drawing/2014/main" xmlns="" id="{12207D88-E9EA-4CA1-9B94-ABA6D9F68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1" y="1795"/>
              <a:ext cx="25" cy="8"/>
            </a:xfrm>
            <a:custGeom>
              <a:avLst/>
              <a:gdLst>
                <a:gd name="T0" fmla="*/ 0 w 10"/>
                <a:gd name="T1" fmla="*/ 3 h 3"/>
                <a:gd name="T2" fmla="*/ 10 w 1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4" y="3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9" name="Freeform 445">
              <a:extLst>
                <a:ext uri="{FF2B5EF4-FFF2-40B4-BE49-F238E27FC236}">
                  <a16:creationId xmlns:a16="http://schemas.microsoft.com/office/drawing/2014/main" xmlns="" id="{C3500342-34CC-467C-9322-733EC36BB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9" y="1728"/>
              <a:ext cx="42" cy="32"/>
            </a:xfrm>
            <a:custGeom>
              <a:avLst/>
              <a:gdLst>
                <a:gd name="T0" fmla="*/ 17 w 17"/>
                <a:gd name="T1" fmla="*/ 6 h 12"/>
                <a:gd name="T2" fmla="*/ 4 w 17"/>
                <a:gd name="T3" fmla="*/ 3 h 12"/>
                <a:gd name="T4" fmla="*/ 12 w 17"/>
                <a:gd name="T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cubicBezTo>
                    <a:pt x="15" y="5"/>
                    <a:pt x="7" y="0"/>
                    <a:pt x="4" y="3"/>
                  </a:cubicBezTo>
                  <a:cubicBezTo>
                    <a:pt x="0" y="7"/>
                    <a:pt x="9" y="12"/>
                    <a:pt x="12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0" name="Freeform 446">
              <a:extLst>
                <a:ext uri="{FF2B5EF4-FFF2-40B4-BE49-F238E27FC236}">
                  <a16:creationId xmlns:a16="http://schemas.microsoft.com/office/drawing/2014/main" xmlns="" id="{49AA8CF7-B937-4CEC-BE91-8F3FFADD0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1696"/>
              <a:ext cx="38" cy="11"/>
            </a:xfrm>
            <a:custGeom>
              <a:avLst/>
              <a:gdLst>
                <a:gd name="T0" fmla="*/ 0 w 15"/>
                <a:gd name="T1" fmla="*/ 0 h 4"/>
                <a:gd name="T2" fmla="*/ 15 w 15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4">
                  <a:moveTo>
                    <a:pt x="0" y="0"/>
                  </a:moveTo>
                  <a:cubicBezTo>
                    <a:pt x="5" y="1"/>
                    <a:pt x="10" y="2"/>
                    <a:pt x="15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" name="Freeform 447">
              <a:extLst>
                <a:ext uri="{FF2B5EF4-FFF2-40B4-BE49-F238E27FC236}">
                  <a16:creationId xmlns:a16="http://schemas.microsoft.com/office/drawing/2014/main" xmlns="" id="{373F3E46-AEE3-47CA-986D-74BBA8E85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6" y="1771"/>
              <a:ext cx="20" cy="24"/>
            </a:xfrm>
            <a:custGeom>
              <a:avLst/>
              <a:gdLst>
                <a:gd name="T0" fmla="*/ 0 w 8"/>
                <a:gd name="T1" fmla="*/ 0 h 9"/>
                <a:gd name="T2" fmla="*/ 8 w 8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9">
                  <a:moveTo>
                    <a:pt x="0" y="0"/>
                  </a:moveTo>
                  <a:cubicBezTo>
                    <a:pt x="1" y="4"/>
                    <a:pt x="5" y="6"/>
                    <a:pt x="8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2" name="Freeform 448">
              <a:extLst>
                <a:ext uri="{FF2B5EF4-FFF2-40B4-BE49-F238E27FC236}">
                  <a16:creationId xmlns:a16="http://schemas.microsoft.com/office/drawing/2014/main" xmlns="" id="{7637D97F-0297-45BB-AA57-0C916DC45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731"/>
              <a:ext cx="18" cy="18"/>
            </a:xfrm>
            <a:custGeom>
              <a:avLst/>
              <a:gdLst>
                <a:gd name="T0" fmla="*/ 7 w 7"/>
                <a:gd name="T1" fmla="*/ 7 h 7"/>
                <a:gd name="T2" fmla="*/ 0 w 7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7">
                  <a:moveTo>
                    <a:pt x="7" y="7"/>
                  </a:moveTo>
                  <a:cubicBezTo>
                    <a:pt x="5" y="4"/>
                    <a:pt x="3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" name="Freeform 449">
              <a:extLst>
                <a:ext uri="{FF2B5EF4-FFF2-40B4-BE49-F238E27FC236}">
                  <a16:creationId xmlns:a16="http://schemas.microsoft.com/office/drawing/2014/main" xmlns="" id="{27EBCE7D-5A3A-4BE9-9889-C36A6DF71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1917"/>
              <a:ext cx="40" cy="27"/>
            </a:xfrm>
            <a:custGeom>
              <a:avLst/>
              <a:gdLst>
                <a:gd name="T0" fmla="*/ 2 w 16"/>
                <a:gd name="T1" fmla="*/ 0 h 10"/>
                <a:gd name="T2" fmla="*/ 0 w 16"/>
                <a:gd name="T3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0">
                  <a:moveTo>
                    <a:pt x="2" y="0"/>
                  </a:moveTo>
                  <a:cubicBezTo>
                    <a:pt x="16" y="2"/>
                    <a:pt x="13" y="10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4" name="Freeform 450">
              <a:extLst>
                <a:ext uri="{FF2B5EF4-FFF2-40B4-BE49-F238E27FC236}">
                  <a16:creationId xmlns:a16="http://schemas.microsoft.com/office/drawing/2014/main" xmlns="" id="{1CFC591E-7AE7-4F77-9E74-422C721B76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6" y="1973"/>
              <a:ext cx="10" cy="19"/>
            </a:xfrm>
            <a:custGeom>
              <a:avLst/>
              <a:gdLst>
                <a:gd name="T0" fmla="*/ 0 w 4"/>
                <a:gd name="T1" fmla="*/ 0 h 7"/>
                <a:gd name="T2" fmla="*/ 4 w 4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cubicBezTo>
                    <a:pt x="0" y="3"/>
                    <a:pt x="1" y="6"/>
                    <a:pt x="4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5" name="Freeform 451">
              <a:extLst>
                <a:ext uri="{FF2B5EF4-FFF2-40B4-BE49-F238E27FC236}">
                  <a16:creationId xmlns:a16="http://schemas.microsoft.com/office/drawing/2014/main" xmlns="" id="{85A80DBB-19EB-4456-8279-5A29E9E91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1955"/>
              <a:ext cx="8" cy="29"/>
            </a:xfrm>
            <a:custGeom>
              <a:avLst/>
              <a:gdLst>
                <a:gd name="T0" fmla="*/ 3 w 3"/>
                <a:gd name="T1" fmla="*/ 0 h 11"/>
                <a:gd name="T2" fmla="*/ 1 w 3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cubicBezTo>
                    <a:pt x="2" y="3"/>
                    <a:pt x="0" y="7"/>
                    <a:pt x="1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6" name="Freeform 452">
              <a:extLst>
                <a:ext uri="{FF2B5EF4-FFF2-40B4-BE49-F238E27FC236}">
                  <a16:creationId xmlns:a16="http://schemas.microsoft.com/office/drawing/2014/main" xmlns="" id="{DDCCF310-CEE3-423E-A6A3-B5B62232D7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9" y="1941"/>
              <a:ext cx="15" cy="1"/>
            </a:xfrm>
            <a:custGeom>
              <a:avLst/>
              <a:gdLst>
                <a:gd name="T0" fmla="*/ 0 w 6"/>
                <a:gd name="T1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cubicBezTo>
                    <a:pt x="2" y="0"/>
                    <a:pt x="4" y="0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7" name="Freeform 453">
              <a:extLst>
                <a:ext uri="{FF2B5EF4-FFF2-40B4-BE49-F238E27FC236}">
                  <a16:creationId xmlns:a16="http://schemas.microsoft.com/office/drawing/2014/main" xmlns="" id="{0E32474C-9470-479F-A06B-E82B633DA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883"/>
              <a:ext cx="30" cy="16"/>
            </a:xfrm>
            <a:custGeom>
              <a:avLst/>
              <a:gdLst>
                <a:gd name="T0" fmla="*/ 12 w 12"/>
                <a:gd name="T1" fmla="*/ 6 h 6"/>
                <a:gd name="T2" fmla="*/ 0 w 12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cubicBezTo>
                    <a:pt x="8" y="4"/>
                    <a:pt x="4" y="2"/>
                    <a:pt x="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8" name="Freeform 454">
              <a:extLst>
                <a:ext uri="{FF2B5EF4-FFF2-40B4-BE49-F238E27FC236}">
                  <a16:creationId xmlns:a16="http://schemas.microsoft.com/office/drawing/2014/main" xmlns="" id="{3443F241-4F3D-4263-A162-30171451D2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1944"/>
              <a:ext cx="15" cy="11"/>
            </a:xfrm>
            <a:custGeom>
              <a:avLst/>
              <a:gdLst>
                <a:gd name="T0" fmla="*/ 0 w 6"/>
                <a:gd name="T1" fmla="*/ 4 h 4"/>
                <a:gd name="T2" fmla="*/ 6 w 6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4">
                  <a:moveTo>
                    <a:pt x="0" y="4"/>
                  </a:moveTo>
                  <a:cubicBezTo>
                    <a:pt x="2" y="3"/>
                    <a:pt x="4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9" name="Freeform 455">
              <a:extLst>
                <a:ext uri="{FF2B5EF4-FFF2-40B4-BE49-F238E27FC236}">
                  <a16:creationId xmlns:a16="http://schemas.microsoft.com/office/drawing/2014/main" xmlns="" id="{05F6E82D-5D80-453F-B958-57FF4E7773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6" y="1845"/>
              <a:ext cx="15" cy="14"/>
            </a:xfrm>
            <a:custGeom>
              <a:avLst/>
              <a:gdLst>
                <a:gd name="T0" fmla="*/ 0 w 6"/>
                <a:gd name="T1" fmla="*/ 5 h 5"/>
                <a:gd name="T2" fmla="*/ 6 w 6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" name="Freeform 456">
              <a:extLst>
                <a:ext uri="{FF2B5EF4-FFF2-40B4-BE49-F238E27FC236}">
                  <a16:creationId xmlns:a16="http://schemas.microsoft.com/office/drawing/2014/main" xmlns="" id="{60356804-FD28-46BA-BF69-3982B4F319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" y="2037"/>
              <a:ext cx="13" cy="30"/>
            </a:xfrm>
            <a:custGeom>
              <a:avLst/>
              <a:gdLst>
                <a:gd name="T0" fmla="*/ 0 w 5"/>
                <a:gd name="T1" fmla="*/ 11 h 11"/>
                <a:gd name="T2" fmla="*/ 5 w 5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2" y="7"/>
                    <a:pt x="3" y="4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457">
              <a:extLst>
                <a:ext uri="{FF2B5EF4-FFF2-40B4-BE49-F238E27FC236}">
                  <a16:creationId xmlns:a16="http://schemas.microsoft.com/office/drawing/2014/main" xmlns="" id="{103BEE61-7D87-4D2F-A9EF-C8BDD6B9E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2115"/>
              <a:ext cx="28" cy="10"/>
            </a:xfrm>
            <a:custGeom>
              <a:avLst/>
              <a:gdLst>
                <a:gd name="T0" fmla="*/ 0 w 11"/>
                <a:gd name="T1" fmla="*/ 3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3"/>
                  </a:moveTo>
                  <a:cubicBezTo>
                    <a:pt x="4" y="4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Freeform 458">
              <a:extLst>
                <a:ext uri="{FF2B5EF4-FFF2-40B4-BE49-F238E27FC236}">
                  <a16:creationId xmlns:a16="http://schemas.microsoft.com/office/drawing/2014/main" xmlns="" id="{56CE3870-EAA3-43D4-A83E-9C73CEC79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1" y="2272"/>
              <a:ext cx="5" cy="13"/>
            </a:xfrm>
            <a:custGeom>
              <a:avLst/>
              <a:gdLst>
                <a:gd name="T0" fmla="*/ 0 w 2"/>
                <a:gd name="T1" fmla="*/ 5 h 5"/>
                <a:gd name="T2" fmla="*/ 2 w 2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5">
                  <a:moveTo>
                    <a:pt x="0" y="5"/>
                  </a:moveTo>
                  <a:cubicBezTo>
                    <a:pt x="1" y="3"/>
                    <a:pt x="1" y="2"/>
                    <a:pt x="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459">
              <a:extLst>
                <a:ext uri="{FF2B5EF4-FFF2-40B4-BE49-F238E27FC236}">
                  <a16:creationId xmlns:a16="http://schemas.microsoft.com/office/drawing/2014/main" xmlns="" id="{5C03046F-BD7E-46D0-B323-D7B481BF4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2296"/>
              <a:ext cx="2" cy="43"/>
            </a:xfrm>
            <a:custGeom>
              <a:avLst/>
              <a:gdLst>
                <a:gd name="T0" fmla="*/ 1 w 1"/>
                <a:gd name="T1" fmla="*/ 0 h 16"/>
                <a:gd name="T2" fmla="*/ 1 w 1"/>
                <a:gd name="T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6">
                  <a:moveTo>
                    <a:pt x="1" y="0"/>
                  </a:moveTo>
                  <a:cubicBezTo>
                    <a:pt x="1" y="5"/>
                    <a:pt x="0" y="11"/>
                    <a:pt x="1" y="1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460">
              <a:extLst>
                <a:ext uri="{FF2B5EF4-FFF2-40B4-BE49-F238E27FC236}">
                  <a16:creationId xmlns:a16="http://schemas.microsoft.com/office/drawing/2014/main" xmlns="" id="{023609DF-0314-46D7-8143-DD8586E04A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4" y="2344"/>
              <a:ext cx="25" cy="16"/>
            </a:xfrm>
            <a:custGeom>
              <a:avLst/>
              <a:gdLst>
                <a:gd name="T0" fmla="*/ 0 w 10"/>
                <a:gd name="T1" fmla="*/ 6 h 6"/>
                <a:gd name="T2" fmla="*/ 10 w 10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6">
                  <a:moveTo>
                    <a:pt x="0" y="6"/>
                  </a:moveTo>
                  <a:cubicBezTo>
                    <a:pt x="3" y="4"/>
                    <a:pt x="7" y="2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461">
              <a:extLst>
                <a:ext uri="{FF2B5EF4-FFF2-40B4-BE49-F238E27FC236}">
                  <a16:creationId xmlns:a16="http://schemas.microsoft.com/office/drawing/2014/main" xmlns="" id="{7FB3621F-A5E6-4893-94D0-52825E5C1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6" y="2227"/>
              <a:ext cx="5" cy="29"/>
            </a:xfrm>
            <a:custGeom>
              <a:avLst/>
              <a:gdLst>
                <a:gd name="T0" fmla="*/ 2 w 2"/>
                <a:gd name="T1" fmla="*/ 0 h 11"/>
                <a:gd name="T2" fmla="*/ 0 w 2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1">
                  <a:moveTo>
                    <a:pt x="2" y="0"/>
                  </a:moveTo>
                  <a:cubicBezTo>
                    <a:pt x="0" y="3"/>
                    <a:pt x="0" y="7"/>
                    <a:pt x="0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462">
              <a:extLst>
                <a:ext uri="{FF2B5EF4-FFF2-40B4-BE49-F238E27FC236}">
                  <a16:creationId xmlns:a16="http://schemas.microsoft.com/office/drawing/2014/main" xmlns="" id="{F3664D52-5A89-4637-A7F3-2D2029A8FC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4" y="2229"/>
              <a:ext cx="22" cy="27"/>
            </a:xfrm>
            <a:custGeom>
              <a:avLst/>
              <a:gdLst>
                <a:gd name="T0" fmla="*/ 9 w 9"/>
                <a:gd name="T1" fmla="*/ 0 h 10"/>
                <a:gd name="T2" fmla="*/ 0 w 9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0">
                  <a:moveTo>
                    <a:pt x="9" y="0"/>
                  </a:moveTo>
                  <a:cubicBezTo>
                    <a:pt x="4" y="1"/>
                    <a:pt x="1" y="5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463">
              <a:extLst>
                <a:ext uri="{FF2B5EF4-FFF2-40B4-BE49-F238E27FC236}">
                  <a16:creationId xmlns:a16="http://schemas.microsoft.com/office/drawing/2014/main" xmlns="" id="{3AA0B8CC-0CD7-467F-8FE1-A62430CC4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6" y="2336"/>
              <a:ext cx="20" cy="32"/>
            </a:xfrm>
            <a:custGeom>
              <a:avLst/>
              <a:gdLst>
                <a:gd name="T0" fmla="*/ 0 w 8"/>
                <a:gd name="T1" fmla="*/ 12 h 12"/>
                <a:gd name="T2" fmla="*/ 8 w 8"/>
                <a:gd name="T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2">
                  <a:moveTo>
                    <a:pt x="0" y="12"/>
                  </a:moveTo>
                  <a:cubicBezTo>
                    <a:pt x="3" y="8"/>
                    <a:pt x="5" y="3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464">
              <a:extLst>
                <a:ext uri="{FF2B5EF4-FFF2-40B4-BE49-F238E27FC236}">
                  <a16:creationId xmlns:a16="http://schemas.microsoft.com/office/drawing/2014/main" xmlns="" id="{67722D49-7B5B-4BDF-BC47-39755B3E9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371"/>
              <a:ext cx="23" cy="16"/>
            </a:xfrm>
            <a:custGeom>
              <a:avLst/>
              <a:gdLst>
                <a:gd name="T0" fmla="*/ 0 w 9"/>
                <a:gd name="T1" fmla="*/ 0 h 6"/>
                <a:gd name="T2" fmla="*/ 9 w 9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cubicBezTo>
                    <a:pt x="4" y="0"/>
                    <a:pt x="7" y="3"/>
                    <a:pt x="9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465">
              <a:extLst>
                <a:ext uri="{FF2B5EF4-FFF2-40B4-BE49-F238E27FC236}">
                  <a16:creationId xmlns:a16="http://schemas.microsoft.com/office/drawing/2014/main" xmlns="" id="{194F74BD-BB0A-4DBA-BB08-1C4C83F3BA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6" y="2507"/>
              <a:ext cx="18" cy="32"/>
            </a:xfrm>
            <a:custGeom>
              <a:avLst/>
              <a:gdLst>
                <a:gd name="T0" fmla="*/ 0 w 7"/>
                <a:gd name="T1" fmla="*/ 0 h 12"/>
                <a:gd name="T2" fmla="*/ 7 w 7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12">
                  <a:moveTo>
                    <a:pt x="0" y="0"/>
                  </a:moveTo>
                  <a:cubicBezTo>
                    <a:pt x="3" y="3"/>
                    <a:pt x="5" y="9"/>
                    <a:pt x="7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466">
              <a:extLst>
                <a:ext uri="{FF2B5EF4-FFF2-40B4-BE49-F238E27FC236}">
                  <a16:creationId xmlns:a16="http://schemas.microsoft.com/office/drawing/2014/main" xmlns="" id="{0CC4667C-4416-415D-AFCA-4A052CEB3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6" y="2635"/>
              <a:ext cx="15" cy="16"/>
            </a:xfrm>
            <a:custGeom>
              <a:avLst/>
              <a:gdLst>
                <a:gd name="T0" fmla="*/ 0 w 6"/>
                <a:gd name="T1" fmla="*/ 6 h 6"/>
                <a:gd name="T2" fmla="*/ 6 w 6"/>
                <a:gd name="T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6">
                  <a:moveTo>
                    <a:pt x="0" y="6"/>
                  </a:moveTo>
                  <a:cubicBezTo>
                    <a:pt x="3" y="5"/>
                    <a:pt x="5" y="2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467">
              <a:extLst>
                <a:ext uri="{FF2B5EF4-FFF2-40B4-BE49-F238E27FC236}">
                  <a16:creationId xmlns:a16="http://schemas.microsoft.com/office/drawing/2014/main" xmlns="" id="{10D91719-5BE4-460C-B15D-865FE59A3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2725"/>
              <a:ext cx="30" cy="22"/>
            </a:xfrm>
            <a:custGeom>
              <a:avLst/>
              <a:gdLst>
                <a:gd name="T0" fmla="*/ 0 w 12"/>
                <a:gd name="T1" fmla="*/ 8 h 8"/>
                <a:gd name="T2" fmla="*/ 12 w 12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8">
                  <a:moveTo>
                    <a:pt x="0" y="8"/>
                  </a:moveTo>
                  <a:cubicBezTo>
                    <a:pt x="5" y="7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468">
              <a:extLst>
                <a:ext uri="{FF2B5EF4-FFF2-40B4-BE49-F238E27FC236}">
                  <a16:creationId xmlns:a16="http://schemas.microsoft.com/office/drawing/2014/main" xmlns="" id="{B29F86A2-1559-4162-B854-FA919884D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9" y="2739"/>
              <a:ext cx="17" cy="29"/>
            </a:xfrm>
            <a:custGeom>
              <a:avLst/>
              <a:gdLst>
                <a:gd name="T0" fmla="*/ 1 w 7"/>
                <a:gd name="T1" fmla="*/ 11 h 11"/>
                <a:gd name="T2" fmla="*/ 7 w 7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11">
                  <a:moveTo>
                    <a:pt x="1" y="11"/>
                  </a:moveTo>
                  <a:cubicBezTo>
                    <a:pt x="0" y="6"/>
                    <a:pt x="3" y="3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469">
              <a:extLst>
                <a:ext uri="{FF2B5EF4-FFF2-40B4-BE49-F238E27FC236}">
                  <a16:creationId xmlns:a16="http://schemas.microsoft.com/office/drawing/2014/main" xmlns="" id="{07CE82C0-4581-4574-8FB2-0EC94E2BF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808"/>
              <a:ext cx="22" cy="32"/>
            </a:xfrm>
            <a:custGeom>
              <a:avLst/>
              <a:gdLst>
                <a:gd name="T0" fmla="*/ 0 w 9"/>
                <a:gd name="T1" fmla="*/ 12 h 12"/>
                <a:gd name="T2" fmla="*/ 9 w 9"/>
                <a:gd name="T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2">
                  <a:moveTo>
                    <a:pt x="0" y="12"/>
                  </a:moveTo>
                  <a:cubicBezTo>
                    <a:pt x="4" y="8"/>
                    <a:pt x="6" y="3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470">
              <a:extLst>
                <a:ext uri="{FF2B5EF4-FFF2-40B4-BE49-F238E27FC236}">
                  <a16:creationId xmlns:a16="http://schemas.microsoft.com/office/drawing/2014/main" xmlns="" id="{8F748FA3-9D35-4630-BB92-669181C48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" y="2707"/>
              <a:ext cx="23" cy="24"/>
            </a:xfrm>
            <a:custGeom>
              <a:avLst/>
              <a:gdLst>
                <a:gd name="T0" fmla="*/ 0 w 9"/>
                <a:gd name="T1" fmla="*/ 0 h 9"/>
                <a:gd name="T2" fmla="*/ 9 w 9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9">
                  <a:moveTo>
                    <a:pt x="0" y="0"/>
                  </a:moveTo>
                  <a:cubicBezTo>
                    <a:pt x="2" y="4"/>
                    <a:pt x="5" y="7"/>
                    <a:pt x="9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471">
              <a:extLst>
                <a:ext uri="{FF2B5EF4-FFF2-40B4-BE49-F238E27FC236}">
                  <a16:creationId xmlns:a16="http://schemas.microsoft.com/office/drawing/2014/main" xmlns="" id="{07A3312B-6A16-42D5-BA6D-C23927CE3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1" y="2587"/>
              <a:ext cx="25" cy="10"/>
            </a:xfrm>
            <a:custGeom>
              <a:avLst/>
              <a:gdLst>
                <a:gd name="T0" fmla="*/ 0 w 10"/>
                <a:gd name="T1" fmla="*/ 0 h 4"/>
                <a:gd name="T2" fmla="*/ 10 w 10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4">
                  <a:moveTo>
                    <a:pt x="0" y="0"/>
                  </a:moveTo>
                  <a:cubicBezTo>
                    <a:pt x="2" y="4"/>
                    <a:pt x="7" y="1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472">
              <a:extLst>
                <a:ext uri="{FF2B5EF4-FFF2-40B4-BE49-F238E27FC236}">
                  <a16:creationId xmlns:a16="http://schemas.microsoft.com/office/drawing/2014/main" xmlns="" id="{37C190AB-896A-4701-AE5D-2721798C5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557"/>
              <a:ext cx="30" cy="11"/>
            </a:xfrm>
            <a:custGeom>
              <a:avLst/>
              <a:gdLst>
                <a:gd name="T0" fmla="*/ 0 w 12"/>
                <a:gd name="T1" fmla="*/ 0 h 4"/>
                <a:gd name="T2" fmla="*/ 12 w 12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4">
                  <a:moveTo>
                    <a:pt x="0" y="0"/>
                  </a:moveTo>
                  <a:cubicBezTo>
                    <a:pt x="4" y="0"/>
                    <a:pt x="8" y="2"/>
                    <a:pt x="12" y="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473">
              <a:extLst>
                <a:ext uri="{FF2B5EF4-FFF2-40B4-BE49-F238E27FC236}">
                  <a16:creationId xmlns:a16="http://schemas.microsoft.com/office/drawing/2014/main" xmlns="" id="{94FE9073-5E1E-421E-ACC9-1C1FBACB7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472"/>
              <a:ext cx="10" cy="24"/>
            </a:xfrm>
            <a:custGeom>
              <a:avLst/>
              <a:gdLst>
                <a:gd name="T0" fmla="*/ 0 w 4"/>
                <a:gd name="T1" fmla="*/ 0 h 9"/>
                <a:gd name="T2" fmla="*/ 4 w 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9">
                  <a:moveTo>
                    <a:pt x="0" y="0"/>
                  </a:moveTo>
                  <a:cubicBezTo>
                    <a:pt x="1" y="3"/>
                    <a:pt x="2" y="6"/>
                    <a:pt x="4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474">
              <a:extLst>
                <a:ext uri="{FF2B5EF4-FFF2-40B4-BE49-F238E27FC236}">
                  <a16:creationId xmlns:a16="http://schemas.microsoft.com/office/drawing/2014/main" xmlns="" id="{44745360-D830-4EC5-9A36-34C3E7383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6" y="2408"/>
              <a:ext cx="23" cy="3"/>
            </a:xfrm>
            <a:custGeom>
              <a:avLst/>
              <a:gdLst>
                <a:gd name="T0" fmla="*/ 0 w 9"/>
                <a:gd name="T1" fmla="*/ 1 h 1"/>
                <a:gd name="T2" fmla="*/ 9 w 9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">
                  <a:moveTo>
                    <a:pt x="0" y="1"/>
                  </a:moveTo>
                  <a:cubicBezTo>
                    <a:pt x="3" y="1"/>
                    <a:pt x="6" y="0"/>
                    <a:pt x="9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475">
              <a:extLst>
                <a:ext uri="{FF2B5EF4-FFF2-40B4-BE49-F238E27FC236}">
                  <a16:creationId xmlns:a16="http://schemas.microsoft.com/office/drawing/2014/main" xmlns="" id="{50F2CA59-7696-4652-AE10-7E1C73761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9" y="2251"/>
              <a:ext cx="2" cy="26"/>
            </a:xfrm>
            <a:custGeom>
              <a:avLst/>
              <a:gdLst>
                <a:gd name="T0" fmla="*/ 1 w 1"/>
                <a:gd name="T1" fmla="*/ 0 h 10"/>
                <a:gd name="T2" fmla="*/ 0 w 1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0">
                  <a:moveTo>
                    <a:pt x="1" y="0"/>
                  </a:moveTo>
                  <a:cubicBezTo>
                    <a:pt x="0" y="3"/>
                    <a:pt x="0" y="6"/>
                    <a:pt x="0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476">
              <a:extLst>
                <a:ext uri="{FF2B5EF4-FFF2-40B4-BE49-F238E27FC236}">
                  <a16:creationId xmlns:a16="http://schemas.microsoft.com/office/drawing/2014/main" xmlns="" id="{79659572-14DE-45A3-9CA5-B0993C8D3C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4" y="2093"/>
              <a:ext cx="10" cy="30"/>
            </a:xfrm>
            <a:custGeom>
              <a:avLst/>
              <a:gdLst>
                <a:gd name="T0" fmla="*/ 0 w 4"/>
                <a:gd name="T1" fmla="*/ 11 h 11"/>
                <a:gd name="T2" fmla="*/ 4 w 4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11">
                  <a:moveTo>
                    <a:pt x="0" y="11"/>
                  </a:moveTo>
                  <a:cubicBezTo>
                    <a:pt x="1" y="7"/>
                    <a:pt x="3" y="4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477">
              <a:extLst>
                <a:ext uri="{FF2B5EF4-FFF2-40B4-BE49-F238E27FC236}">
                  <a16:creationId xmlns:a16="http://schemas.microsoft.com/office/drawing/2014/main" xmlns="" id="{503F97B1-D959-4260-9B7F-F53E3EE1A2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4" y="2083"/>
              <a:ext cx="30" cy="29"/>
            </a:xfrm>
            <a:custGeom>
              <a:avLst/>
              <a:gdLst>
                <a:gd name="T0" fmla="*/ 0 w 12"/>
                <a:gd name="T1" fmla="*/ 11 h 11"/>
                <a:gd name="T2" fmla="*/ 12 w 12"/>
                <a:gd name="T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11">
                  <a:moveTo>
                    <a:pt x="0" y="11"/>
                  </a:moveTo>
                  <a:cubicBezTo>
                    <a:pt x="4" y="8"/>
                    <a:pt x="8" y="3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478">
              <a:extLst>
                <a:ext uri="{FF2B5EF4-FFF2-40B4-BE49-F238E27FC236}">
                  <a16:creationId xmlns:a16="http://schemas.microsoft.com/office/drawing/2014/main" xmlns="" id="{07DE6C82-479B-4F48-B24D-63308A53BC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" y="2080"/>
              <a:ext cx="27" cy="11"/>
            </a:xfrm>
            <a:custGeom>
              <a:avLst/>
              <a:gdLst>
                <a:gd name="T0" fmla="*/ 0 w 11"/>
                <a:gd name="T1" fmla="*/ 4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7" y="0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479">
              <a:extLst>
                <a:ext uri="{FF2B5EF4-FFF2-40B4-BE49-F238E27FC236}">
                  <a16:creationId xmlns:a16="http://schemas.microsoft.com/office/drawing/2014/main" xmlns="" id="{BEA6031E-8C88-41A1-8DB1-58987F7F85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" y="2075"/>
              <a:ext cx="27" cy="5"/>
            </a:xfrm>
            <a:custGeom>
              <a:avLst/>
              <a:gdLst>
                <a:gd name="T0" fmla="*/ 0 w 11"/>
                <a:gd name="T1" fmla="*/ 0 h 2"/>
                <a:gd name="T2" fmla="*/ 11 w 11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1"/>
                    <a:pt x="7" y="2"/>
                    <a:pt x="11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480">
              <a:extLst>
                <a:ext uri="{FF2B5EF4-FFF2-40B4-BE49-F238E27FC236}">
                  <a16:creationId xmlns:a16="http://schemas.microsoft.com/office/drawing/2014/main" xmlns="" id="{60FBB536-3BB3-4ABB-901A-AE260B1D9D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043"/>
              <a:ext cx="5" cy="26"/>
            </a:xfrm>
            <a:custGeom>
              <a:avLst/>
              <a:gdLst>
                <a:gd name="T0" fmla="*/ 0 w 2"/>
                <a:gd name="T1" fmla="*/ 0 h 10"/>
                <a:gd name="T2" fmla="*/ 2 w 2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0">
                  <a:moveTo>
                    <a:pt x="0" y="0"/>
                  </a:moveTo>
                  <a:cubicBezTo>
                    <a:pt x="0" y="3"/>
                    <a:pt x="0" y="7"/>
                    <a:pt x="2" y="1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481">
              <a:extLst>
                <a:ext uri="{FF2B5EF4-FFF2-40B4-BE49-F238E27FC236}">
                  <a16:creationId xmlns:a16="http://schemas.microsoft.com/office/drawing/2014/main" xmlns="" id="{CE0A856D-4FBF-40FB-B117-EC753C2462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1" y="2264"/>
              <a:ext cx="25" cy="5"/>
            </a:xfrm>
            <a:custGeom>
              <a:avLst/>
              <a:gdLst>
                <a:gd name="T0" fmla="*/ 0 w 10"/>
                <a:gd name="T1" fmla="*/ 0 h 2"/>
                <a:gd name="T2" fmla="*/ 10 w 10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0" y="0"/>
                  </a:moveTo>
                  <a:cubicBezTo>
                    <a:pt x="4" y="1"/>
                    <a:pt x="7" y="2"/>
                    <a:pt x="10" y="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482">
              <a:extLst>
                <a:ext uri="{FF2B5EF4-FFF2-40B4-BE49-F238E27FC236}">
                  <a16:creationId xmlns:a16="http://schemas.microsoft.com/office/drawing/2014/main" xmlns="" id="{A85FB1D3-507D-4867-B2DD-1CF807650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4" y="1675"/>
              <a:ext cx="32" cy="34"/>
            </a:xfrm>
            <a:custGeom>
              <a:avLst/>
              <a:gdLst>
                <a:gd name="T0" fmla="*/ 13 w 13"/>
                <a:gd name="T1" fmla="*/ 4 h 13"/>
                <a:gd name="T2" fmla="*/ 1 w 13"/>
                <a:gd name="T3" fmla="*/ 6 h 13"/>
                <a:gd name="T4" fmla="*/ 13 w 13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3">
                  <a:moveTo>
                    <a:pt x="13" y="4"/>
                  </a:moveTo>
                  <a:cubicBezTo>
                    <a:pt x="10" y="1"/>
                    <a:pt x="0" y="0"/>
                    <a:pt x="1" y="6"/>
                  </a:cubicBezTo>
                  <a:cubicBezTo>
                    <a:pt x="2" y="8"/>
                    <a:pt x="11" y="10"/>
                    <a:pt x="13" y="1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Freeform 483">
              <a:extLst>
                <a:ext uri="{FF2B5EF4-FFF2-40B4-BE49-F238E27FC236}">
                  <a16:creationId xmlns:a16="http://schemas.microsoft.com/office/drawing/2014/main" xmlns="" id="{DD79C3A4-0535-47CA-BE14-A908FE332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6" y="1720"/>
              <a:ext cx="15" cy="13"/>
            </a:xfrm>
            <a:custGeom>
              <a:avLst/>
              <a:gdLst>
                <a:gd name="T0" fmla="*/ 0 w 6"/>
                <a:gd name="T1" fmla="*/ 5 h 5"/>
                <a:gd name="T2" fmla="*/ 6 w 6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cubicBezTo>
                    <a:pt x="1" y="3"/>
                    <a:pt x="3" y="1"/>
                    <a:pt x="6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484">
              <a:extLst>
                <a:ext uri="{FF2B5EF4-FFF2-40B4-BE49-F238E27FC236}">
                  <a16:creationId xmlns:a16="http://schemas.microsoft.com/office/drawing/2014/main" xmlns="" id="{C83054CE-895F-4B0D-B490-4889729D2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1563"/>
              <a:ext cx="30" cy="8"/>
            </a:xfrm>
            <a:custGeom>
              <a:avLst/>
              <a:gdLst>
                <a:gd name="T0" fmla="*/ 12 w 12"/>
                <a:gd name="T1" fmla="*/ 0 h 3"/>
                <a:gd name="T2" fmla="*/ 0 w 12"/>
                <a:gd name="T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3">
                  <a:moveTo>
                    <a:pt x="12" y="0"/>
                  </a:moveTo>
                  <a:cubicBezTo>
                    <a:pt x="8" y="1"/>
                    <a:pt x="4" y="1"/>
                    <a:pt x="0" y="3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" name="Freeform 485">
              <a:extLst>
                <a:ext uri="{FF2B5EF4-FFF2-40B4-BE49-F238E27FC236}">
                  <a16:creationId xmlns:a16="http://schemas.microsoft.com/office/drawing/2014/main" xmlns="" id="{E3BA8F24-C641-420E-A489-105444EA7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6" y="1597"/>
              <a:ext cx="25" cy="19"/>
            </a:xfrm>
            <a:custGeom>
              <a:avLst/>
              <a:gdLst>
                <a:gd name="T0" fmla="*/ 0 w 10"/>
                <a:gd name="T1" fmla="*/ 0 h 7"/>
                <a:gd name="T2" fmla="*/ 10 w 10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7">
                  <a:moveTo>
                    <a:pt x="0" y="0"/>
                  </a:moveTo>
                  <a:cubicBezTo>
                    <a:pt x="0" y="5"/>
                    <a:pt x="6" y="6"/>
                    <a:pt x="10" y="7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" name="Freeform 486">
              <a:extLst>
                <a:ext uri="{FF2B5EF4-FFF2-40B4-BE49-F238E27FC236}">
                  <a16:creationId xmlns:a16="http://schemas.microsoft.com/office/drawing/2014/main" xmlns="" id="{F4A7B3A2-F98B-4BDB-BAA8-DD70347282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1" y="152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2 w 2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" name="Freeform 487">
              <a:extLst>
                <a:ext uri="{FF2B5EF4-FFF2-40B4-BE49-F238E27FC236}">
                  <a16:creationId xmlns:a16="http://schemas.microsoft.com/office/drawing/2014/main" xmlns="" id="{19E73C6F-B93E-40B8-8021-8C80B5F784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1" y="1568"/>
              <a:ext cx="20" cy="3"/>
            </a:xfrm>
            <a:custGeom>
              <a:avLst/>
              <a:gdLst>
                <a:gd name="T0" fmla="*/ 0 w 8"/>
                <a:gd name="T1" fmla="*/ 0 h 1"/>
                <a:gd name="T2" fmla="*/ 8 w 8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1">
                  <a:moveTo>
                    <a:pt x="0" y="0"/>
                  </a:moveTo>
                  <a:cubicBezTo>
                    <a:pt x="3" y="1"/>
                    <a:pt x="6" y="0"/>
                    <a:pt x="8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" name="Freeform 488">
              <a:extLst>
                <a:ext uri="{FF2B5EF4-FFF2-40B4-BE49-F238E27FC236}">
                  <a16:creationId xmlns:a16="http://schemas.microsoft.com/office/drawing/2014/main" xmlns="" id="{67A18C2E-8E54-466E-969D-6142D44718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" y="1499"/>
              <a:ext cx="40" cy="37"/>
            </a:xfrm>
            <a:custGeom>
              <a:avLst/>
              <a:gdLst>
                <a:gd name="T0" fmla="*/ 16 w 16"/>
                <a:gd name="T1" fmla="*/ 7 h 14"/>
                <a:gd name="T2" fmla="*/ 15 w 16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4">
                  <a:moveTo>
                    <a:pt x="16" y="7"/>
                  </a:moveTo>
                  <a:cubicBezTo>
                    <a:pt x="6" y="0"/>
                    <a:pt x="0" y="12"/>
                    <a:pt x="15" y="14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" name="Freeform 489">
              <a:extLst>
                <a:ext uri="{FF2B5EF4-FFF2-40B4-BE49-F238E27FC236}">
                  <a16:creationId xmlns:a16="http://schemas.microsoft.com/office/drawing/2014/main" xmlns="" id="{B24C05F4-F498-4B6C-A769-0ACAF59BA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9" y="1443"/>
              <a:ext cx="25" cy="8"/>
            </a:xfrm>
            <a:custGeom>
              <a:avLst/>
              <a:gdLst>
                <a:gd name="T0" fmla="*/ 0 w 10"/>
                <a:gd name="T1" fmla="*/ 3 h 3"/>
                <a:gd name="T2" fmla="*/ 10 w 10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3"/>
                  </a:moveTo>
                  <a:cubicBezTo>
                    <a:pt x="2" y="0"/>
                    <a:pt x="6" y="0"/>
                    <a:pt x="10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490">
              <a:extLst>
                <a:ext uri="{FF2B5EF4-FFF2-40B4-BE49-F238E27FC236}">
                  <a16:creationId xmlns:a16="http://schemas.microsoft.com/office/drawing/2014/main" xmlns="" id="{4941FB1D-7630-4EBD-94D6-4C41A668C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9" y="1400"/>
              <a:ext cx="42" cy="24"/>
            </a:xfrm>
            <a:custGeom>
              <a:avLst/>
              <a:gdLst>
                <a:gd name="T0" fmla="*/ 15 w 17"/>
                <a:gd name="T1" fmla="*/ 3 h 9"/>
                <a:gd name="T2" fmla="*/ 7 w 17"/>
                <a:gd name="T3" fmla="*/ 1 h 9"/>
                <a:gd name="T4" fmla="*/ 17 w 17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9">
                  <a:moveTo>
                    <a:pt x="15" y="3"/>
                  </a:moveTo>
                  <a:cubicBezTo>
                    <a:pt x="13" y="3"/>
                    <a:pt x="9" y="0"/>
                    <a:pt x="7" y="1"/>
                  </a:cubicBezTo>
                  <a:cubicBezTo>
                    <a:pt x="0" y="5"/>
                    <a:pt x="15" y="9"/>
                    <a:pt x="17" y="9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491">
              <a:extLst>
                <a:ext uri="{FF2B5EF4-FFF2-40B4-BE49-F238E27FC236}">
                  <a16:creationId xmlns:a16="http://schemas.microsoft.com/office/drawing/2014/main" xmlns="" id="{78BB1165-ACFD-432A-9D49-1C1149AE8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1499"/>
              <a:ext cx="28" cy="13"/>
            </a:xfrm>
            <a:custGeom>
              <a:avLst/>
              <a:gdLst>
                <a:gd name="T0" fmla="*/ 0 w 11"/>
                <a:gd name="T1" fmla="*/ 5 h 5"/>
                <a:gd name="T2" fmla="*/ 11 w 11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5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492">
              <a:extLst>
                <a:ext uri="{FF2B5EF4-FFF2-40B4-BE49-F238E27FC236}">
                  <a16:creationId xmlns:a16="http://schemas.microsoft.com/office/drawing/2014/main" xmlns="" id="{F35F9A2F-F8F9-48E4-8267-DE7D11718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1" y="1467"/>
              <a:ext cx="28" cy="10"/>
            </a:xfrm>
            <a:custGeom>
              <a:avLst/>
              <a:gdLst>
                <a:gd name="T0" fmla="*/ 0 w 11"/>
                <a:gd name="T1" fmla="*/ 4 h 4"/>
                <a:gd name="T2" fmla="*/ 11 w 11"/>
                <a:gd name="T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4">
                  <a:moveTo>
                    <a:pt x="0" y="4"/>
                  </a:moveTo>
                  <a:cubicBezTo>
                    <a:pt x="4" y="3"/>
                    <a:pt x="8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493">
              <a:extLst>
                <a:ext uri="{FF2B5EF4-FFF2-40B4-BE49-F238E27FC236}">
                  <a16:creationId xmlns:a16="http://schemas.microsoft.com/office/drawing/2014/main" xmlns="" id="{1AE96103-02BD-40EE-A55A-E671AA98B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488"/>
              <a:ext cx="5" cy="29"/>
            </a:xfrm>
            <a:custGeom>
              <a:avLst/>
              <a:gdLst>
                <a:gd name="T0" fmla="*/ 0 w 2"/>
                <a:gd name="T1" fmla="*/ 0 h 11"/>
                <a:gd name="T2" fmla="*/ 2 w 2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1">
                  <a:moveTo>
                    <a:pt x="0" y="0"/>
                  </a:moveTo>
                  <a:cubicBezTo>
                    <a:pt x="1" y="4"/>
                    <a:pt x="2" y="7"/>
                    <a:pt x="2" y="11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494">
              <a:extLst>
                <a:ext uri="{FF2B5EF4-FFF2-40B4-BE49-F238E27FC236}">
                  <a16:creationId xmlns:a16="http://schemas.microsoft.com/office/drawing/2014/main" xmlns="" id="{1E58D0C6-F323-4D3B-ADE1-8B575AA09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1" y="2851"/>
              <a:ext cx="28" cy="5"/>
            </a:xfrm>
            <a:custGeom>
              <a:avLst/>
              <a:gdLst>
                <a:gd name="T0" fmla="*/ 0 w 11"/>
                <a:gd name="T1" fmla="*/ 0 h 2"/>
                <a:gd name="T2" fmla="*/ 11 w 1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2">
                  <a:moveTo>
                    <a:pt x="0" y="0"/>
                  </a:moveTo>
                  <a:cubicBezTo>
                    <a:pt x="3" y="2"/>
                    <a:pt x="7" y="1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Freeform 495">
              <a:extLst>
                <a:ext uri="{FF2B5EF4-FFF2-40B4-BE49-F238E27FC236}">
                  <a16:creationId xmlns:a16="http://schemas.microsoft.com/office/drawing/2014/main" xmlns="" id="{61572752-82A1-44A8-89E5-191A91957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749"/>
              <a:ext cx="28" cy="14"/>
            </a:xfrm>
            <a:custGeom>
              <a:avLst/>
              <a:gdLst>
                <a:gd name="T0" fmla="*/ 0 w 11"/>
                <a:gd name="T1" fmla="*/ 5 h 5"/>
                <a:gd name="T2" fmla="*/ 11 w 11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5">
                  <a:moveTo>
                    <a:pt x="0" y="5"/>
                  </a:moveTo>
                  <a:cubicBezTo>
                    <a:pt x="4" y="4"/>
                    <a:pt x="7" y="2"/>
                    <a:pt x="11" y="0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496">
              <a:extLst>
                <a:ext uri="{FF2B5EF4-FFF2-40B4-BE49-F238E27FC236}">
                  <a16:creationId xmlns:a16="http://schemas.microsoft.com/office/drawing/2014/main" xmlns="" id="{24B8AA53-B561-4FF0-85E3-8659D1F0B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6" y="2651"/>
              <a:ext cx="20" cy="16"/>
            </a:xfrm>
            <a:custGeom>
              <a:avLst/>
              <a:gdLst>
                <a:gd name="T0" fmla="*/ 0 w 8"/>
                <a:gd name="T1" fmla="*/ 0 h 6"/>
                <a:gd name="T2" fmla="*/ 8 w 8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cubicBezTo>
                    <a:pt x="2" y="2"/>
                    <a:pt x="5" y="4"/>
                    <a:pt x="8" y="6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497">
              <a:extLst>
                <a:ext uri="{FF2B5EF4-FFF2-40B4-BE49-F238E27FC236}">
                  <a16:creationId xmlns:a16="http://schemas.microsoft.com/office/drawing/2014/main" xmlns="" id="{52B0EAB6-0151-464B-A1DF-2F3F62EA21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2341"/>
              <a:ext cx="22" cy="3"/>
            </a:xfrm>
            <a:custGeom>
              <a:avLst/>
              <a:gdLst>
                <a:gd name="T0" fmla="*/ 0 w 9"/>
                <a:gd name="T1" fmla="*/ 0 h 1"/>
                <a:gd name="T2" fmla="*/ 9 w 9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" h="1">
                  <a:moveTo>
                    <a:pt x="0" y="0"/>
                  </a:moveTo>
                  <a:cubicBezTo>
                    <a:pt x="3" y="1"/>
                    <a:pt x="6" y="1"/>
                    <a:pt x="9" y="1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498">
              <a:extLst>
                <a:ext uri="{FF2B5EF4-FFF2-40B4-BE49-F238E27FC236}">
                  <a16:creationId xmlns:a16="http://schemas.microsoft.com/office/drawing/2014/main" xmlns="" id="{8CE5C701-5030-468A-B6A1-10D24CEE3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1" y="2515"/>
              <a:ext cx="13" cy="16"/>
            </a:xfrm>
            <a:custGeom>
              <a:avLst/>
              <a:gdLst>
                <a:gd name="T0" fmla="*/ 0 w 5"/>
                <a:gd name="T1" fmla="*/ 0 h 6"/>
                <a:gd name="T2" fmla="*/ 5 w 5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6">
                  <a:moveTo>
                    <a:pt x="0" y="0"/>
                  </a:moveTo>
                  <a:cubicBezTo>
                    <a:pt x="1" y="2"/>
                    <a:pt x="3" y="4"/>
                    <a:pt x="5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499">
              <a:extLst>
                <a:ext uri="{FF2B5EF4-FFF2-40B4-BE49-F238E27FC236}">
                  <a16:creationId xmlns:a16="http://schemas.microsoft.com/office/drawing/2014/main" xmlns="" id="{C1293E2F-2FFF-44FC-A6B1-BEA374A83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" y="2944"/>
              <a:ext cx="13" cy="21"/>
            </a:xfrm>
            <a:custGeom>
              <a:avLst/>
              <a:gdLst>
                <a:gd name="T0" fmla="*/ 0 w 5"/>
                <a:gd name="T1" fmla="*/ 8 h 8"/>
                <a:gd name="T2" fmla="*/ 5 w 5"/>
                <a:gd name="T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8">
                  <a:moveTo>
                    <a:pt x="0" y="8"/>
                  </a:moveTo>
                  <a:cubicBezTo>
                    <a:pt x="3" y="6"/>
                    <a:pt x="3" y="3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500">
              <a:extLst>
                <a:ext uri="{FF2B5EF4-FFF2-40B4-BE49-F238E27FC236}">
                  <a16:creationId xmlns:a16="http://schemas.microsoft.com/office/drawing/2014/main" xmlns="" id="{36D53B24-0FED-431E-81B3-F984A2C965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" y="2859"/>
              <a:ext cx="12" cy="18"/>
            </a:xfrm>
            <a:custGeom>
              <a:avLst/>
              <a:gdLst>
                <a:gd name="T0" fmla="*/ 1 w 5"/>
                <a:gd name="T1" fmla="*/ 7 h 7"/>
                <a:gd name="T2" fmla="*/ 5 w 5"/>
                <a:gd name="T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7">
                  <a:moveTo>
                    <a:pt x="1" y="7"/>
                  </a:moveTo>
                  <a:cubicBezTo>
                    <a:pt x="0" y="4"/>
                    <a:pt x="2" y="2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501">
              <a:extLst>
                <a:ext uri="{FF2B5EF4-FFF2-40B4-BE49-F238E27FC236}">
                  <a16:creationId xmlns:a16="http://schemas.microsoft.com/office/drawing/2014/main" xmlns="" id="{87EFFACE-F49B-4EDE-BCBE-A0892583D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6" y="2187"/>
              <a:ext cx="30" cy="5"/>
            </a:xfrm>
            <a:custGeom>
              <a:avLst/>
              <a:gdLst>
                <a:gd name="T0" fmla="*/ 0 w 12"/>
                <a:gd name="T1" fmla="*/ 2 h 2"/>
                <a:gd name="T2" fmla="*/ 12 w 12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" h="2">
                  <a:moveTo>
                    <a:pt x="0" y="2"/>
                  </a:moveTo>
                  <a:cubicBezTo>
                    <a:pt x="4" y="1"/>
                    <a:pt x="8" y="0"/>
                    <a:pt x="12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502">
              <a:extLst>
                <a:ext uri="{FF2B5EF4-FFF2-40B4-BE49-F238E27FC236}">
                  <a16:creationId xmlns:a16="http://schemas.microsoft.com/office/drawing/2014/main" xmlns="" id="{68BEC0EA-840B-4C95-AF99-F480BE7D1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2211"/>
              <a:ext cx="10" cy="13"/>
            </a:xfrm>
            <a:custGeom>
              <a:avLst/>
              <a:gdLst>
                <a:gd name="T0" fmla="*/ 0 w 4"/>
                <a:gd name="T1" fmla="*/ 5 h 5"/>
                <a:gd name="T2" fmla="*/ 4 w 4"/>
                <a:gd name="T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">
                  <a:moveTo>
                    <a:pt x="0" y="5"/>
                  </a:moveTo>
                  <a:cubicBezTo>
                    <a:pt x="1" y="3"/>
                    <a:pt x="2" y="1"/>
                    <a:pt x="4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503">
              <a:extLst>
                <a:ext uri="{FF2B5EF4-FFF2-40B4-BE49-F238E27FC236}">
                  <a16:creationId xmlns:a16="http://schemas.microsoft.com/office/drawing/2014/main" xmlns="" id="{3E2F0ECC-6906-430A-B0F9-A41D56A3E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" y="2856"/>
              <a:ext cx="20" cy="13"/>
            </a:xfrm>
            <a:custGeom>
              <a:avLst/>
              <a:gdLst>
                <a:gd name="T0" fmla="*/ 0 w 8"/>
                <a:gd name="T1" fmla="*/ 0 h 5"/>
                <a:gd name="T2" fmla="*/ 8 w 8"/>
                <a:gd name="T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cubicBezTo>
                    <a:pt x="1" y="4"/>
                    <a:pt x="5" y="4"/>
                    <a:pt x="8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504">
              <a:extLst>
                <a:ext uri="{FF2B5EF4-FFF2-40B4-BE49-F238E27FC236}">
                  <a16:creationId xmlns:a16="http://schemas.microsoft.com/office/drawing/2014/main" xmlns="" id="{A7E4F317-D86D-44A2-B161-A6932C028B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" y="2888"/>
              <a:ext cx="10" cy="16"/>
            </a:xfrm>
            <a:custGeom>
              <a:avLst/>
              <a:gdLst>
                <a:gd name="T0" fmla="*/ 0 w 4"/>
                <a:gd name="T1" fmla="*/ 0 h 6"/>
                <a:gd name="T2" fmla="*/ 4 w 4"/>
                <a:gd name="T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1" y="2"/>
                    <a:pt x="3" y="4"/>
                    <a:pt x="4" y="6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505">
              <a:extLst>
                <a:ext uri="{FF2B5EF4-FFF2-40B4-BE49-F238E27FC236}">
                  <a16:creationId xmlns:a16="http://schemas.microsoft.com/office/drawing/2014/main" xmlns="" id="{8869D00F-0A11-494C-8AEA-E556D111F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2944"/>
              <a:ext cx="20" cy="11"/>
            </a:xfrm>
            <a:custGeom>
              <a:avLst/>
              <a:gdLst>
                <a:gd name="T0" fmla="*/ 0 w 8"/>
                <a:gd name="T1" fmla="*/ 0 h 4"/>
                <a:gd name="T2" fmla="*/ 8 w 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cubicBezTo>
                    <a:pt x="2" y="2"/>
                    <a:pt x="5" y="3"/>
                    <a:pt x="8" y="4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506">
              <a:extLst>
                <a:ext uri="{FF2B5EF4-FFF2-40B4-BE49-F238E27FC236}">
                  <a16:creationId xmlns:a16="http://schemas.microsoft.com/office/drawing/2014/main" xmlns="" id="{894474FA-2AD7-44E3-B4F9-14ACE8C06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" y="2955"/>
              <a:ext cx="3" cy="18"/>
            </a:xfrm>
            <a:custGeom>
              <a:avLst/>
              <a:gdLst>
                <a:gd name="T0" fmla="*/ 0 w 1"/>
                <a:gd name="T1" fmla="*/ 0 h 7"/>
                <a:gd name="T2" fmla="*/ 1 w 1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cubicBezTo>
                    <a:pt x="1" y="2"/>
                    <a:pt x="1" y="5"/>
                    <a:pt x="1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507">
              <a:extLst>
                <a:ext uri="{FF2B5EF4-FFF2-40B4-BE49-F238E27FC236}">
                  <a16:creationId xmlns:a16="http://schemas.microsoft.com/office/drawing/2014/main" xmlns="" id="{8E9889DE-540B-4DDD-990A-A8D8B8DB1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9" y="2968"/>
              <a:ext cx="2" cy="13"/>
            </a:xfrm>
            <a:custGeom>
              <a:avLst/>
              <a:gdLst>
                <a:gd name="T0" fmla="*/ 0 w 1"/>
                <a:gd name="T1" fmla="*/ 0 h 5"/>
                <a:gd name="T2" fmla="*/ 0 w 1"/>
                <a:gd name="T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cubicBezTo>
                    <a:pt x="1" y="2"/>
                    <a:pt x="1" y="4"/>
                    <a:pt x="0" y="5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508">
              <a:extLst>
                <a:ext uri="{FF2B5EF4-FFF2-40B4-BE49-F238E27FC236}">
                  <a16:creationId xmlns:a16="http://schemas.microsoft.com/office/drawing/2014/main" xmlns="" id="{3E3064C4-F16D-4020-8919-5D45C10FF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1" y="2928"/>
              <a:ext cx="43" cy="35"/>
            </a:xfrm>
            <a:custGeom>
              <a:avLst/>
              <a:gdLst>
                <a:gd name="T0" fmla="*/ 6 w 17"/>
                <a:gd name="T1" fmla="*/ 0 h 13"/>
                <a:gd name="T2" fmla="*/ 1 w 17"/>
                <a:gd name="T3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" h="13">
                  <a:moveTo>
                    <a:pt x="6" y="0"/>
                  </a:moveTo>
                  <a:cubicBezTo>
                    <a:pt x="17" y="13"/>
                    <a:pt x="0" y="13"/>
                    <a:pt x="1" y="3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" name="Freeform 509">
              <a:extLst>
                <a:ext uri="{FF2B5EF4-FFF2-40B4-BE49-F238E27FC236}">
                  <a16:creationId xmlns:a16="http://schemas.microsoft.com/office/drawing/2014/main" xmlns="" id="{FEB049B7-2498-49C5-A4F8-45D1E0E6E5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2944"/>
              <a:ext cx="17" cy="27"/>
            </a:xfrm>
            <a:custGeom>
              <a:avLst/>
              <a:gdLst>
                <a:gd name="T0" fmla="*/ 3 w 7"/>
                <a:gd name="T1" fmla="*/ 0 h 10"/>
                <a:gd name="T2" fmla="*/ 3 w 7"/>
                <a:gd name="T3" fmla="*/ 10 h 10"/>
                <a:gd name="T4" fmla="*/ 7 w 7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0">
                  <a:moveTo>
                    <a:pt x="3" y="0"/>
                  </a:moveTo>
                  <a:cubicBezTo>
                    <a:pt x="2" y="3"/>
                    <a:pt x="0" y="7"/>
                    <a:pt x="3" y="10"/>
                  </a:cubicBezTo>
                  <a:cubicBezTo>
                    <a:pt x="6" y="10"/>
                    <a:pt x="7" y="6"/>
                    <a:pt x="7" y="2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4" name="Freeform 510">
              <a:extLst>
                <a:ext uri="{FF2B5EF4-FFF2-40B4-BE49-F238E27FC236}">
                  <a16:creationId xmlns:a16="http://schemas.microsoft.com/office/drawing/2014/main" xmlns="" id="{A02CE5A0-C48F-40F6-97AE-E0D956623D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1" y="2771"/>
              <a:ext cx="28" cy="24"/>
            </a:xfrm>
            <a:custGeom>
              <a:avLst/>
              <a:gdLst>
                <a:gd name="T0" fmla="*/ 0 w 11"/>
                <a:gd name="T1" fmla="*/ 3 h 9"/>
                <a:gd name="T2" fmla="*/ 11 w 11"/>
                <a:gd name="T3" fmla="*/ 4 h 9"/>
                <a:gd name="T4" fmla="*/ 0 w 11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9">
                  <a:moveTo>
                    <a:pt x="0" y="3"/>
                  </a:moveTo>
                  <a:cubicBezTo>
                    <a:pt x="4" y="1"/>
                    <a:pt x="8" y="0"/>
                    <a:pt x="11" y="4"/>
                  </a:cubicBezTo>
                  <a:cubicBezTo>
                    <a:pt x="9" y="8"/>
                    <a:pt x="4" y="7"/>
                    <a:pt x="0" y="9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Freeform 511">
              <a:extLst>
                <a:ext uri="{FF2B5EF4-FFF2-40B4-BE49-F238E27FC236}">
                  <a16:creationId xmlns:a16="http://schemas.microsoft.com/office/drawing/2014/main" xmlns="" id="{61F41612-F2BD-43F3-807F-071FADBD4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4" y="2605"/>
              <a:ext cx="2" cy="22"/>
            </a:xfrm>
            <a:custGeom>
              <a:avLst/>
              <a:gdLst>
                <a:gd name="T0" fmla="*/ 1 w 1"/>
                <a:gd name="T1" fmla="*/ 0 h 8"/>
                <a:gd name="T2" fmla="*/ 1 w 1"/>
                <a:gd name="T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cubicBezTo>
                    <a:pt x="0" y="2"/>
                    <a:pt x="0" y="5"/>
                    <a:pt x="1" y="8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" name="Freeform 512">
              <a:extLst>
                <a:ext uri="{FF2B5EF4-FFF2-40B4-BE49-F238E27FC236}">
                  <a16:creationId xmlns:a16="http://schemas.microsoft.com/office/drawing/2014/main" xmlns="" id="{74ACCA35-749F-45D9-B5E9-9DD657FF65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6" y="2592"/>
              <a:ext cx="18" cy="3"/>
            </a:xfrm>
            <a:custGeom>
              <a:avLst/>
              <a:gdLst>
                <a:gd name="T0" fmla="*/ 0 w 7"/>
                <a:gd name="T1" fmla="*/ 1 h 1"/>
                <a:gd name="T2" fmla="*/ 7 w 7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" h="1">
                  <a:moveTo>
                    <a:pt x="0" y="1"/>
                  </a:moveTo>
                  <a:cubicBezTo>
                    <a:pt x="2" y="0"/>
                    <a:pt x="5" y="0"/>
                    <a:pt x="7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7" name="Freeform 513">
              <a:extLst>
                <a:ext uri="{FF2B5EF4-FFF2-40B4-BE49-F238E27FC236}">
                  <a16:creationId xmlns:a16="http://schemas.microsoft.com/office/drawing/2014/main" xmlns="" id="{6A8585B5-D273-4447-88BA-B1CCADE6C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9" y="2965"/>
              <a:ext cx="12" cy="3"/>
            </a:xfrm>
            <a:custGeom>
              <a:avLst/>
              <a:gdLst>
                <a:gd name="T0" fmla="*/ 0 w 5"/>
                <a:gd name="T1" fmla="*/ 1 h 1"/>
                <a:gd name="T2" fmla="*/ 5 w 5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1">
                  <a:moveTo>
                    <a:pt x="0" y="1"/>
                  </a:moveTo>
                  <a:cubicBezTo>
                    <a:pt x="1" y="0"/>
                    <a:pt x="3" y="0"/>
                    <a:pt x="5" y="0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" name="Freeform 514">
              <a:extLst>
                <a:ext uri="{FF2B5EF4-FFF2-40B4-BE49-F238E27FC236}">
                  <a16:creationId xmlns:a16="http://schemas.microsoft.com/office/drawing/2014/main" xmlns="" id="{B91D9EEA-1728-4B2E-A224-73886DD90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2984"/>
              <a:ext cx="12" cy="19"/>
            </a:xfrm>
            <a:custGeom>
              <a:avLst/>
              <a:gdLst>
                <a:gd name="T0" fmla="*/ 5 w 5"/>
                <a:gd name="T1" fmla="*/ 0 h 7"/>
                <a:gd name="T2" fmla="*/ 0 w 5"/>
                <a:gd name="T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7">
                  <a:moveTo>
                    <a:pt x="5" y="0"/>
                  </a:moveTo>
                  <a:cubicBezTo>
                    <a:pt x="3" y="2"/>
                    <a:pt x="1" y="4"/>
                    <a:pt x="0" y="7"/>
                  </a:cubicBezTo>
                </a:path>
              </a:pathLst>
            </a:custGeom>
            <a:noFill/>
            <a:ln w="15875" cap="flat">
              <a:solidFill>
                <a:srgbClr val="D7AAB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" name="Freeform 515">
              <a:extLst>
                <a:ext uri="{FF2B5EF4-FFF2-40B4-BE49-F238E27FC236}">
                  <a16:creationId xmlns:a16="http://schemas.microsoft.com/office/drawing/2014/main" xmlns="" id="{E589E5DA-DB84-4721-A19B-A25F65A95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1" y="1605"/>
              <a:ext cx="40" cy="35"/>
            </a:xfrm>
            <a:custGeom>
              <a:avLst/>
              <a:gdLst>
                <a:gd name="T0" fmla="*/ 16 w 16"/>
                <a:gd name="T1" fmla="*/ 6 h 13"/>
                <a:gd name="T2" fmla="*/ 15 w 16"/>
                <a:gd name="T3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6" h="13">
                  <a:moveTo>
                    <a:pt x="16" y="6"/>
                  </a:moveTo>
                  <a:cubicBezTo>
                    <a:pt x="5" y="0"/>
                    <a:pt x="0" y="13"/>
                    <a:pt x="15" y="12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" name="Freeform 516">
              <a:extLst>
                <a:ext uri="{FF2B5EF4-FFF2-40B4-BE49-F238E27FC236}">
                  <a16:creationId xmlns:a16="http://schemas.microsoft.com/office/drawing/2014/main" xmlns="" id="{FB38E363-EF70-4FBF-A564-E7C5B1ADCA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6" y="1603"/>
              <a:ext cx="53" cy="53"/>
            </a:xfrm>
            <a:custGeom>
              <a:avLst/>
              <a:gdLst>
                <a:gd name="T0" fmla="*/ 21 w 21"/>
                <a:gd name="T1" fmla="*/ 11 h 20"/>
                <a:gd name="T2" fmla="*/ 20 w 21"/>
                <a:gd name="T3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20">
                  <a:moveTo>
                    <a:pt x="21" y="11"/>
                  </a:moveTo>
                  <a:cubicBezTo>
                    <a:pt x="11" y="0"/>
                    <a:pt x="0" y="20"/>
                    <a:pt x="20" y="18"/>
                  </a:cubicBezTo>
                </a:path>
              </a:pathLst>
            </a:custGeom>
            <a:noFill/>
            <a:ln w="15875" cap="flat">
              <a:solidFill>
                <a:srgbClr val="E1C0CA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" name="TextovéPole 521">
            <a:extLst>
              <a:ext uri="{FF2B5EF4-FFF2-40B4-BE49-F238E27FC236}">
                <a16:creationId xmlns:a16="http://schemas.microsoft.com/office/drawing/2014/main" xmlns="" id="{8D7F4439-13E1-432B-85AF-3099EF845B7F}"/>
              </a:ext>
            </a:extLst>
          </p:cNvPr>
          <p:cNvSpPr txBox="1"/>
          <p:nvPr/>
        </p:nvSpPr>
        <p:spPr>
          <a:xfrm>
            <a:off x="1708155" y="4480961"/>
            <a:ext cx="663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CO</a:t>
            </a:r>
            <a:r>
              <a:rPr lang="cs-CZ" sz="2000" baseline="-25000" dirty="0">
                <a:latin typeface="+mn-lt"/>
              </a:rPr>
              <a:t>2</a:t>
            </a:r>
            <a:endParaRPr lang="cs-CZ" sz="2000" dirty="0">
              <a:latin typeface="+mn-lt"/>
            </a:endParaRPr>
          </a:p>
        </p:txBody>
      </p:sp>
      <p:sp>
        <p:nvSpPr>
          <p:cNvPr id="523" name="Šipka: nahoru 537">
            <a:extLst>
              <a:ext uri="{FF2B5EF4-FFF2-40B4-BE49-F238E27FC236}">
                <a16:creationId xmlns:a16="http://schemas.microsoft.com/office/drawing/2014/main" xmlns="" id="{D29DB8AC-4C69-4551-821B-F9AB94526282}"/>
              </a:ext>
            </a:extLst>
          </p:cNvPr>
          <p:cNvSpPr/>
          <p:nvPr/>
        </p:nvSpPr>
        <p:spPr>
          <a:xfrm rot="5400000">
            <a:off x="2466706" y="4486094"/>
            <a:ext cx="155904" cy="36715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4" name="TextovéPole 523">
            <a:extLst>
              <a:ext uri="{FF2B5EF4-FFF2-40B4-BE49-F238E27FC236}">
                <a16:creationId xmlns:a16="http://schemas.microsoft.com/office/drawing/2014/main" xmlns="" id="{85D8BAD5-C77A-4C23-9363-2A8E1EF3D33C}"/>
              </a:ext>
            </a:extLst>
          </p:cNvPr>
          <p:cNvSpPr txBox="1"/>
          <p:nvPr/>
        </p:nvSpPr>
        <p:spPr>
          <a:xfrm>
            <a:off x="2833672" y="4475635"/>
            <a:ext cx="1085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</a:rPr>
              <a:t>H</a:t>
            </a:r>
            <a:r>
              <a:rPr lang="cs-CZ" sz="2000" baseline="-25000" dirty="0">
                <a:latin typeface="+mn-lt"/>
              </a:rPr>
              <a:t>2</a:t>
            </a:r>
            <a:r>
              <a:rPr lang="cs-CZ" sz="2000" dirty="0">
                <a:latin typeface="+mn-lt"/>
              </a:rPr>
              <a:t> CO</a:t>
            </a:r>
            <a:r>
              <a:rPr lang="cs-CZ" sz="2000" baseline="-25000" dirty="0">
                <a:latin typeface="+mn-lt"/>
              </a:rPr>
              <a:t>3</a:t>
            </a:r>
            <a:r>
              <a:rPr lang="cs-CZ" sz="2000" dirty="0">
                <a:latin typeface="+mn-lt"/>
              </a:rPr>
              <a:t> </a:t>
            </a:r>
          </a:p>
        </p:txBody>
      </p:sp>
      <p:sp>
        <p:nvSpPr>
          <p:cNvPr id="525" name="TextovéPole 524">
            <a:extLst>
              <a:ext uri="{FF2B5EF4-FFF2-40B4-BE49-F238E27FC236}">
                <a16:creationId xmlns:a16="http://schemas.microsoft.com/office/drawing/2014/main" xmlns="" id="{053F046E-20AC-4A4B-A6EA-3F187FB73735}"/>
              </a:ext>
            </a:extLst>
          </p:cNvPr>
          <p:cNvSpPr txBox="1"/>
          <p:nvPr/>
        </p:nvSpPr>
        <p:spPr>
          <a:xfrm>
            <a:off x="4114478" y="3647787"/>
            <a:ext cx="9076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+mn-lt"/>
                <a:cs typeface="Arial" panose="020B0604020202020204" pitchFamily="34" charset="0"/>
              </a:rPr>
              <a:t>HCO</a:t>
            </a:r>
            <a:r>
              <a:rPr lang="cs-CZ" sz="2000" baseline="-25000" dirty="0">
                <a:latin typeface="+mn-lt"/>
                <a:cs typeface="Arial" panose="020B0604020202020204" pitchFamily="34" charset="0"/>
              </a:rPr>
              <a:t>3</a:t>
            </a:r>
            <a:r>
              <a:rPr lang="cs-CZ" sz="2000" baseline="30000" dirty="0">
                <a:latin typeface="+mn-lt"/>
                <a:cs typeface="Arial" panose="020B0604020202020204" pitchFamily="34" charset="0"/>
              </a:rPr>
              <a:t>-</a:t>
            </a:r>
            <a:endParaRPr lang="cs-CZ" sz="2000" dirty="0">
              <a:latin typeface="+mn-lt"/>
            </a:endParaRPr>
          </a:p>
        </p:txBody>
      </p:sp>
      <p:cxnSp>
        <p:nvCxnSpPr>
          <p:cNvPr id="526" name="Přímá spojnice se šipkou 525">
            <a:extLst>
              <a:ext uri="{FF2B5EF4-FFF2-40B4-BE49-F238E27FC236}">
                <a16:creationId xmlns:a16="http://schemas.microsoft.com/office/drawing/2014/main" xmlns="" id="{2C281031-33C8-4B82-94A5-A19351770041}"/>
              </a:ext>
            </a:extLst>
          </p:cNvPr>
          <p:cNvCxnSpPr/>
          <p:nvPr/>
        </p:nvCxnSpPr>
        <p:spPr>
          <a:xfrm flipV="1">
            <a:off x="3796513" y="4078747"/>
            <a:ext cx="635929" cy="561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7" name="Přímá spojnice se šipkou 526">
            <a:extLst>
              <a:ext uri="{FF2B5EF4-FFF2-40B4-BE49-F238E27FC236}">
                <a16:creationId xmlns:a16="http://schemas.microsoft.com/office/drawing/2014/main" xmlns="" id="{232111A7-16CC-48E7-BAAB-02520EE09A4C}"/>
              </a:ext>
            </a:extLst>
          </p:cNvPr>
          <p:cNvCxnSpPr/>
          <p:nvPr/>
        </p:nvCxnSpPr>
        <p:spPr>
          <a:xfrm>
            <a:off x="3819398" y="4763251"/>
            <a:ext cx="1202701" cy="178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8" name="Group 3">
            <a:extLst>
              <a:ext uri="{FF2B5EF4-FFF2-40B4-BE49-F238E27FC236}">
                <a16:creationId xmlns:a16="http://schemas.microsoft.com/office/drawing/2014/main" xmlns="" id="{75D1E350-583E-4FC7-A434-EA762DD26AFA}"/>
              </a:ext>
            </a:extLst>
          </p:cNvPr>
          <p:cNvGrpSpPr>
            <a:grpSpLocks/>
          </p:cNvGrpSpPr>
          <p:nvPr/>
        </p:nvGrpSpPr>
        <p:grpSpPr bwMode="auto">
          <a:xfrm>
            <a:off x="4983874" y="3570453"/>
            <a:ext cx="1987862" cy="1978742"/>
            <a:chOff x="1758" y="1057"/>
            <a:chExt cx="2272" cy="2209"/>
          </a:xfrm>
        </p:grpSpPr>
        <p:sp>
          <p:nvSpPr>
            <p:cNvPr id="529" name="Freeform 4">
              <a:extLst>
                <a:ext uri="{FF2B5EF4-FFF2-40B4-BE49-F238E27FC236}">
                  <a16:creationId xmlns:a16="http://schemas.microsoft.com/office/drawing/2014/main" xmlns="" id="{A8EFAAB3-86AB-4631-B10D-53F0D79C2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057"/>
              <a:ext cx="2272" cy="2209"/>
            </a:xfrm>
            <a:custGeom>
              <a:avLst/>
              <a:gdLst>
                <a:gd name="T0" fmla="*/ 732 w 909"/>
                <a:gd name="T1" fmla="*/ 90 h 828"/>
                <a:gd name="T2" fmla="*/ 568 w 909"/>
                <a:gd name="T3" fmla="*/ 145 h 828"/>
                <a:gd name="T4" fmla="*/ 514 w 909"/>
                <a:gd name="T5" fmla="*/ 0 h 828"/>
                <a:gd name="T6" fmla="*/ 433 w 909"/>
                <a:gd name="T7" fmla="*/ 0 h 828"/>
                <a:gd name="T8" fmla="*/ 479 w 909"/>
                <a:gd name="T9" fmla="*/ 203 h 828"/>
                <a:gd name="T10" fmla="*/ 528 w 909"/>
                <a:gd name="T11" fmla="*/ 295 h 828"/>
                <a:gd name="T12" fmla="*/ 493 w 909"/>
                <a:gd name="T13" fmla="*/ 428 h 828"/>
                <a:gd name="T14" fmla="*/ 401 w 909"/>
                <a:gd name="T15" fmla="*/ 522 h 828"/>
                <a:gd name="T16" fmla="*/ 336 w 909"/>
                <a:gd name="T17" fmla="*/ 502 h 828"/>
                <a:gd name="T18" fmla="*/ 289 w 909"/>
                <a:gd name="T19" fmla="*/ 501 h 828"/>
                <a:gd name="T20" fmla="*/ 87 w 909"/>
                <a:gd name="T21" fmla="*/ 505 h 828"/>
                <a:gd name="T22" fmla="*/ 45 w 909"/>
                <a:gd name="T23" fmla="*/ 828 h 828"/>
                <a:gd name="T24" fmla="*/ 146 w 909"/>
                <a:gd name="T25" fmla="*/ 787 h 828"/>
                <a:gd name="T26" fmla="*/ 181 w 909"/>
                <a:gd name="T27" fmla="*/ 577 h 828"/>
                <a:gd name="T28" fmla="*/ 246 w 909"/>
                <a:gd name="T29" fmla="*/ 599 h 828"/>
                <a:gd name="T30" fmla="*/ 286 w 909"/>
                <a:gd name="T31" fmla="*/ 659 h 828"/>
                <a:gd name="T32" fmla="*/ 388 w 909"/>
                <a:gd name="T33" fmla="*/ 693 h 828"/>
                <a:gd name="T34" fmla="*/ 524 w 909"/>
                <a:gd name="T35" fmla="*/ 740 h 828"/>
                <a:gd name="T36" fmla="*/ 866 w 909"/>
                <a:gd name="T37" fmla="*/ 436 h 828"/>
                <a:gd name="T38" fmla="*/ 732 w 909"/>
                <a:gd name="T39" fmla="*/ 90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9" h="828">
                  <a:moveTo>
                    <a:pt x="732" y="90"/>
                  </a:moveTo>
                  <a:cubicBezTo>
                    <a:pt x="627" y="64"/>
                    <a:pt x="601" y="131"/>
                    <a:pt x="568" y="145"/>
                  </a:cubicBezTo>
                  <a:cubicBezTo>
                    <a:pt x="537" y="159"/>
                    <a:pt x="514" y="57"/>
                    <a:pt x="514" y="0"/>
                  </a:cubicBezTo>
                  <a:cubicBezTo>
                    <a:pt x="433" y="0"/>
                    <a:pt x="433" y="0"/>
                    <a:pt x="433" y="0"/>
                  </a:cubicBezTo>
                  <a:cubicBezTo>
                    <a:pt x="429" y="60"/>
                    <a:pt x="439" y="161"/>
                    <a:pt x="479" y="203"/>
                  </a:cubicBezTo>
                  <a:cubicBezTo>
                    <a:pt x="521" y="247"/>
                    <a:pt x="535" y="253"/>
                    <a:pt x="528" y="295"/>
                  </a:cubicBezTo>
                  <a:cubicBezTo>
                    <a:pt x="521" y="338"/>
                    <a:pt x="504" y="390"/>
                    <a:pt x="493" y="428"/>
                  </a:cubicBezTo>
                  <a:cubicBezTo>
                    <a:pt x="480" y="475"/>
                    <a:pt x="456" y="521"/>
                    <a:pt x="401" y="522"/>
                  </a:cubicBezTo>
                  <a:cubicBezTo>
                    <a:pt x="359" y="523"/>
                    <a:pt x="363" y="508"/>
                    <a:pt x="336" y="502"/>
                  </a:cubicBezTo>
                  <a:cubicBezTo>
                    <a:pt x="309" y="496"/>
                    <a:pt x="304" y="506"/>
                    <a:pt x="289" y="501"/>
                  </a:cubicBezTo>
                  <a:cubicBezTo>
                    <a:pt x="273" y="496"/>
                    <a:pt x="187" y="428"/>
                    <a:pt x="87" y="505"/>
                  </a:cubicBezTo>
                  <a:cubicBezTo>
                    <a:pt x="6" y="566"/>
                    <a:pt x="0" y="715"/>
                    <a:pt x="45" y="828"/>
                  </a:cubicBezTo>
                  <a:cubicBezTo>
                    <a:pt x="146" y="787"/>
                    <a:pt x="146" y="787"/>
                    <a:pt x="146" y="787"/>
                  </a:cubicBezTo>
                  <a:cubicBezTo>
                    <a:pt x="99" y="681"/>
                    <a:pt x="130" y="583"/>
                    <a:pt x="181" y="577"/>
                  </a:cubicBezTo>
                  <a:cubicBezTo>
                    <a:pt x="213" y="572"/>
                    <a:pt x="234" y="584"/>
                    <a:pt x="246" y="599"/>
                  </a:cubicBezTo>
                  <a:cubicBezTo>
                    <a:pt x="258" y="614"/>
                    <a:pt x="267" y="642"/>
                    <a:pt x="286" y="659"/>
                  </a:cubicBezTo>
                  <a:cubicBezTo>
                    <a:pt x="325" y="694"/>
                    <a:pt x="354" y="689"/>
                    <a:pt x="388" y="693"/>
                  </a:cubicBezTo>
                  <a:cubicBezTo>
                    <a:pt x="422" y="696"/>
                    <a:pt x="422" y="728"/>
                    <a:pt x="524" y="740"/>
                  </a:cubicBezTo>
                  <a:cubicBezTo>
                    <a:pt x="626" y="752"/>
                    <a:pt x="822" y="622"/>
                    <a:pt x="866" y="436"/>
                  </a:cubicBezTo>
                  <a:cubicBezTo>
                    <a:pt x="909" y="250"/>
                    <a:pt x="837" y="116"/>
                    <a:pt x="732" y="90"/>
                  </a:cubicBezTo>
                  <a:close/>
                </a:path>
              </a:pathLst>
            </a:custGeom>
            <a:solidFill>
              <a:srgbClr val="E5AE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30" name="Freeform 5">
              <a:extLst>
                <a:ext uri="{FF2B5EF4-FFF2-40B4-BE49-F238E27FC236}">
                  <a16:creationId xmlns:a16="http://schemas.microsoft.com/office/drawing/2014/main" xmlns="" id="{99EFF2AC-AF10-4619-BFFE-417A4142B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8" y="1380"/>
              <a:ext cx="1927" cy="1654"/>
            </a:xfrm>
            <a:custGeom>
              <a:avLst/>
              <a:gdLst>
                <a:gd name="T0" fmla="*/ 0 w 771"/>
                <a:gd name="T1" fmla="*/ 488 h 620"/>
                <a:gd name="T2" fmla="*/ 53 w 771"/>
                <a:gd name="T3" fmla="*/ 442 h 620"/>
                <a:gd name="T4" fmla="*/ 124 w 771"/>
                <a:gd name="T5" fmla="*/ 469 h 620"/>
                <a:gd name="T6" fmla="*/ 163 w 771"/>
                <a:gd name="T7" fmla="*/ 528 h 620"/>
                <a:gd name="T8" fmla="*/ 262 w 771"/>
                <a:gd name="T9" fmla="*/ 561 h 620"/>
                <a:gd name="T10" fmla="*/ 390 w 771"/>
                <a:gd name="T11" fmla="*/ 607 h 620"/>
                <a:gd name="T12" fmla="*/ 728 w 771"/>
                <a:gd name="T13" fmla="*/ 297 h 620"/>
                <a:gd name="T14" fmla="*/ 652 w 771"/>
                <a:gd name="T15" fmla="*/ 0 h 620"/>
                <a:gd name="T16" fmla="*/ 662 w 771"/>
                <a:gd name="T17" fmla="*/ 377 h 620"/>
                <a:gd name="T18" fmla="*/ 372 w 771"/>
                <a:gd name="T19" fmla="*/ 539 h 620"/>
                <a:gd name="T20" fmla="*/ 270 w 771"/>
                <a:gd name="T21" fmla="*/ 500 h 620"/>
                <a:gd name="T22" fmla="*/ 146 w 771"/>
                <a:gd name="T23" fmla="*/ 473 h 620"/>
                <a:gd name="T24" fmla="*/ 43 w 771"/>
                <a:gd name="T25" fmla="*/ 432 h 620"/>
                <a:gd name="T26" fmla="*/ 0 w 771"/>
                <a:gd name="T27" fmla="*/ 488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71" h="620">
                  <a:moveTo>
                    <a:pt x="0" y="488"/>
                  </a:moveTo>
                  <a:cubicBezTo>
                    <a:pt x="11" y="462"/>
                    <a:pt x="33" y="444"/>
                    <a:pt x="53" y="442"/>
                  </a:cubicBezTo>
                  <a:cubicBezTo>
                    <a:pt x="85" y="437"/>
                    <a:pt x="112" y="454"/>
                    <a:pt x="124" y="469"/>
                  </a:cubicBezTo>
                  <a:cubicBezTo>
                    <a:pt x="136" y="484"/>
                    <a:pt x="144" y="511"/>
                    <a:pt x="163" y="528"/>
                  </a:cubicBezTo>
                  <a:cubicBezTo>
                    <a:pt x="202" y="562"/>
                    <a:pt x="228" y="558"/>
                    <a:pt x="262" y="561"/>
                  </a:cubicBezTo>
                  <a:cubicBezTo>
                    <a:pt x="296" y="565"/>
                    <a:pt x="299" y="594"/>
                    <a:pt x="390" y="607"/>
                  </a:cubicBezTo>
                  <a:cubicBezTo>
                    <a:pt x="491" y="620"/>
                    <a:pt x="685" y="483"/>
                    <a:pt x="728" y="297"/>
                  </a:cubicBezTo>
                  <a:cubicBezTo>
                    <a:pt x="761" y="160"/>
                    <a:pt x="721" y="55"/>
                    <a:pt x="652" y="0"/>
                  </a:cubicBezTo>
                  <a:cubicBezTo>
                    <a:pt x="712" y="56"/>
                    <a:pt x="771" y="206"/>
                    <a:pt x="662" y="377"/>
                  </a:cubicBezTo>
                  <a:cubicBezTo>
                    <a:pt x="552" y="548"/>
                    <a:pt x="419" y="563"/>
                    <a:pt x="372" y="539"/>
                  </a:cubicBezTo>
                  <a:cubicBezTo>
                    <a:pt x="326" y="515"/>
                    <a:pt x="306" y="500"/>
                    <a:pt x="270" y="500"/>
                  </a:cubicBezTo>
                  <a:cubicBezTo>
                    <a:pt x="234" y="500"/>
                    <a:pt x="167" y="508"/>
                    <a:pt x="146" y="473"/>
                  </a:cubicBezTo>
                  <a:cubicBezTo>
                    <a:pt x="122" y="435"/>
                    <a:pt x="82" y="414"/>
                    <a:pt x="43" y="432"/>
                  </a:cubicBezTo>
                  <a:cubicBezTo>
                    <a:pt x="4" y="449"/>
                    <a:pt x="7" y="475"/>
                    <a:pt x="0" y="488"/>
                  </a:cubicBezTo>
                  <a:close/>
                </a:path>
              </a:pathLst>
            </a:custGeom>
            <a:solidFill>
              <a:srgbClr val="DF98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1" name="Freeform 6">
              <a:extLst>
                <a:ext uri="{FF2B5EF4-FFF2-40B4-BE49-F238E27FC236}">
                  <a16:creationId xmlns:a16="http://schemas.microsoft.com/office/drawing/2014/main" xmlns="" id="{C187A5AE-CA48-4359-9D2E-6F842E3B2A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1092"/>
              <a:ext cx="415" cy="1381"/>
            </a:xfrm>
            <a:custGeom>
              <a:avLst/>
              <a:gdLst>
                <a:gd name="T0" fmla="*/ 0 w 166"/>
                <a:gd name="T1" fmla="*/ 518 h 518"/>
                <a:gd name="T2" fmla="*/ 91 w 166"/>
                <a:gd name="T3" fmla="*/ 419 h 518"/>
                <a:gd name="T4" fmla="*/ 126 w 166"/>
                <a:gd name="T5" fmla="*/ 287 h 518"/>
                <a:gd name="T6" fmla="*/ 76 w 166"/>
                <a:gd name="T7" fmla="*/ 188 h 518"/>
                <a:gd name="T8" fmla="*/ 31 w 166"/>
                <a:gd name="T9" fmla="*/ 0 h 518"/>
                <a:gd name="T10" fmla="*/ 84 w 166"/>
                <a:gd name="T11" fmla="*/ 171 h 518"/>
                <a:gd name="T12" fmla="*/ 151 w 166"/>
                <a:gd name="T13" fmla="*/ 294 h 518"/>
                <a:gd name="T14" fmla="*/ 84 w 166"/>
                <a:gd name="T15" fmla="*/ 477 h 518"/>
                <a:gd name="T16" fmla="*/ 0 w 166"/>
                <a:gd name="T17" fmla="*/ 518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518">
                  <a:moveTo>
                    <a:pt x="0" y="518"/>
                  </a:moveTo>
                  <a:cubicBezTo>
                    <a:pt x="55" y="517"/>
                    <a:pt x="78" y="467"/>
                    <a:pt x="91" y="419"/>
                  </a:cubicBezTo>
                  <a:cubicBezTo>
                    <a:pt x="102" y="382"/>
                    <a:pt x="119" y="329"/>
                    <a:pt x="126" y="287"/>
                  </a:cubicBezTo>
                  <a:cubicBezTo>
                    <a:pt x="133" y="244"/>
                    <a:pt x="119" y="230"/>
                    <a:pt x="76" y="188"/>
                  </a:cubicBezTo>
                  <a:cubicBezTo>
                    <a:pt x="35" y="146"/>
                    <a:pt x="27" y="60"/>
                    <a:pt x="31" y="0"/>
                  </a:cubicBezTo>
                  <a:cubicBezTo>
                    <a:pt x="26" y="29"/>
                    <a:pt x="48" y="130"/>
                    <a:pt x="84" y="171"/>
                  </a:cubicBezTo>
                  <a:cubicBezTo>
                    <a:pt x="121" y="212"/>
                    <a:pt x="166" y="217"/>
                    <a:pt x="151" y="294"/>
                  </a:cubicBezTo>
                  <a:cubicBezTo>
                    <a:pt x="135" y="372"/>
                    <a:pt x="105" y="445"/>
                    <a:pt x="84" y="477"/>
                  </a:cubicBezTo>
                  <a:cubicBezTo>
                    <a:pt x="62" y="512"/>
                    <a:pt x="10" y="518"/>
                    <a:pt x="0" y="518"/>
                  </a:cubicBezTo>
                  <a:close/>
                </a:path>
              </a:pathLst>
            </a:custGeom>
            <a:solidFill>
              <a:srgbClr val="EFCB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2" name="Freeform 7">
              <a:extLst>
                <a:ext uri="{FF2B5EF4-FFF2-40B4-BE49-F238E27FC236}">
                  <a16:creationId xmlns:a16="http://schemas.microsoft.com/office/drawing/2014/main" xmlns="" id="{395A0EF6-8A84-43ED-AE0E-C1D40E7DEC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5" y="1593"/>
              <a:ext cx="163" cy="616"/>
            </a:xfrm>
            <a:custGeom>
              <a:avLst/>
              <a:gdLst>
                <a:gd name="T0" fmla="*/ 15 w 65"/>
                <a:gd name="T1" fmla="*/ 231 h 231"/>
                <a:gd name="T2" fmla="*/ 50 w 65"/>
                <a:gd name="T3" fmla="*/ 99 h 231"/>
                <a:gd name="T4" fmla="*/ 0 w 65"/>
                <a:gd name="T5" fmla="*/ 0 h 231"/>
                <a:gd name="T6" fmla="*/ 58 w 65"/>
                <a:gd name="T7" fmla="*/ 102 h 231"/>
                <a:gd name="T8" fmla="*/ 15 w 65"/>
                <a:gd name="T9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231">
                  <a:moveTo>
                    <a:pt x="15" y="231"/>
                  </a:moveTo>
                  <a:cubicBezTo>
                    <a:pt x="26" y="194"/>
                    <a:pt x="43" y="141"/>
                    <a:pt x="50" y="99"/>
                  </a:cubicBezTo>
                  <a:cubicBezTo>
                    <a:pt x="57" y="56"/>
                    <a:pt x="43" y="42"/>
                    <a:pt x="0" y="0"/>
                  </a:cubicBezTo>
                  <a:cubicBezTo>
                    <a:pt x="30" y="20"/>
                    <a:pt x="65" y="47"/>
                    <a:pt x="58" y="102"/>
                  </a:cubicBezTo>
                  <a:cubicBezTo>
                    <a:pt x="51" y="150"/>
                    <a:pt x="15" y="231"/>
                    <a:pt x="15" y="2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3" name="Freeform 8">
              <a:extLst>
                <a:ext uri="{FF2B5EF4-FFF2-40B4-BE49-F238E27FC236}">
                  <a16:creationId xmlns:a16="http://schemas.microsoft.com/office/drawing/2014/main" xmlns="" id="{94B2FB97-6AFB-4262-A4EE-8D1634D37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3" y="2369"/>
              <a:ext cx="277" cy="609"/>
            </a:xfrm>
            <a:custGeom>
              <a:avLst/>
              <a:gdLst>
                <a:gd name="T0" fmla="*/ 111 w 111"/>
                <a:gd name="T1" fmla="*/ 0 h 228"/>
                <a:gd name="T2" fmla="*/ 9 w 111"/>
                <a:gd name="T3" fmla="*/ 228 h 228"/>
                <a:gd name="T4" fmla="*/ 111 w 111"/>
                <a:gd name="T5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228">
                  <a:moveTo>
                    <a:pt x="111" y="0"/>
                  </a:moveTo>
                  <a:cubicBezTo>
                    <a:pt x="79" y="12"/>
                    <a:pt x="0" y="62"/>
                    <a:pt x="9" y="228"/>
                  </a:cubicBezTo>
                  <a:cubicBezTo>
                    <a:pt x="11" y="179"/>
                    <a:pt x="30" y="47"/>
                    <a:pt x="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4" name="Freeform 9">
              <a:extLst>
                <a:ext uri="{FF2B5EF4-FFF2-40B4-BE49-F238E27FC236}">
                  <a16:creationId xmlns:a16="http://schemas.microsoft.com/office/drawing/2014/main" xmlns="" id="{A8AF7E46-E72D-4EE5-ADDC-BF061BEB0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0" y="1260"/>
              <a:ext cx="338" cy="195"/>
            </a:xfrm>
            <a:custGeom>
              <a:avLst/>
              <a:gdLst>
                <a:gd name="T0" fmla="*/ 0 w 135"/>
                <a:gd name="T1" fmla="*/ 73 h 73"/>
                <a:gd name="T2" fmla="*/ 135 w 135"/>
                <a:gd name="T3" fmla="*/ 19 h 73"/>
                <a:gd name="T4" fmla="*/ 0 w 135"/>
                <a:gd name="T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5" h="73">
                  <a:moveTo>
                    <a:pt x="0" y="73"/>
                  </a:moveTo>
                  <a:cubicBezTo>
                    <a:pt x="15" y="51"/>
                    <a:pt x="70" y="0"/>
                    <a:pt x="135" y="19"/>
                  </a:cubicBezTo>
                  <a:cubicBezTo>
                    <a:pt x="97" y="18"/>
                    <a:pt x="65" y="18"/>
                    <a:pt x="0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5" name="Freeform 10">
              <a:extLst>
                <a:ext uri="{FF2B5EF4-FFF2-40B4-BE49-F238E27FC236}">
                  <a16:creationId xmlns:a16="http://schemas.microsoft.com/office/drawing/2014/main" xmlns="" id="{505CB32E-27CD-450B-AFB9-20E86203D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2172"/>
              <a:ext cx="1165" cy="862"/>
            </a:xfrm>
            <a:custGeom>
              <a:avLst/>
              <a:gdLst>
                <a:gd name="T0" fmla="*/ 0 w 466"/>
                <a:gd name="T1" fmla="*/ 264 h 323"/>
                <a:gd name="T2" fmla="*/ 128 w 466"/>
                <a:gd name="T3" fmla="*/ 310 h 323"/>
                <a:gd name="T4" fmla="*/ 466 w 466"/>
                <a:gd name="T5" fmla="*/ 0 h 323"/>
                <a:gd name="T6" fmla="*/ 134 w 466"/>
                <a:gd name="T7" fmla="*/ 291 h 323"/>
                <a:gd name="T8" fmla="*/ 0 w 466"/>
                <a:gd name="T9" fmla="*/ 26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6" h="323">
                  <a:moveTo>
                    <a:pt x="0" y="264"/>
                  </a:moveTo>
                  <a:cubicBezTo>
                    <a:pt x="34" y="268"/>
                    <a:pt x="37" y="297"/>
                    <a:pt x="128" y="310"/>
                  </a:cubicBezTo>
                  <a:cubicBezTo>
                    <a:pt x="229" y="323"/>
                    <a:pt x="423" y="186"/>
                    <a:pt x="466" y="0"/>
                  </a:cubicBezTo>
                  <a:cubicBezTo>
                    <a:pt x="446" y="51"/>
                    <a:pt x="348" y="284"/>
                    <a:pt x="134" y="291"/>
                  </a:cubicBezTo>
                  <a:cubicBezTo>
                    <a:pt x="86" y="291"/>
                    <a:pt x="37" y="258"/>
                    <a:pt x="0" y="264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6" name="Freeform 11">
              <a:extLst>
                <a:ext uri="{FF2B5EF4-FFF2-40B4-BE49-F238E27FC236}">
                  <a16:creationId xmlns:a16="http://schemas.microsoft.com/office/drawing/2014/main" xmlns="" id="{2AD3FB04-8629-4EED-AA77-038C5306BE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2484"/>
              <a:ext cx="230" cy="120"/>
            </a:xfrm>
            <a:custGeom>
              <a:avLst/>
              <a:gdLst>
                <a:gd name="T0" fmla="*/ 0 w 92"/>
                <a:gd name="T1" fmla="*/ 45 h 45"/>
                <a:gd name="T2" fmla="*/ 92 w 92"/>
                <a:gd name="T3" fmla="*/ 42 h 45"/>
                <a:gd name="T4" fmla="*/ 0 w 92"/>
                <a:gd name="T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45">
                  <a:moveTo>
                    <a:pt x="0" y="45"/>
                  </a:moveTo>
                  <a:cubicBezTo>
                    <a:pt x="16" y="29"/>
                    <a:pt x="54" y="13"/>
                    <a:pt x="92" y="42"/>
                  </a:cubicBezTo>
                  <a:cubicBezTo>
                    <a:pt x="84" y="30"/>
                    <a:pt x="36" y="0"/>
                    <a:pt x="0" y="45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7" name="Freeform 12">
              <a:extLst>
                <a:ext uri="{FF2B5EF4-FFF2-40B4-BE49-F238E27FC236}">
                  <a16:creationId xmlns:a16="http://schemas.microsoft.com/office/drawing/2014/main" xmlns="" id="{8FA798B3-D929-4B0C-A73F-FBAC77534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" y="2751"/>
              <a:ext cx="207" cy="123"/>
            </a:xfrm>
            <a:custGeom>
              <a:avLst/>
              <a:gdLst>
                <a:gd name="T0" fmla="*/ 0 w 83"/>
                <a:gd name="T1" fmla="*/ 0 h 46"/>
                <a:gd name="T2" fmla="*/ 83 w 83"/>
                <a:gd name="T3" fmla="*/ 45 h 46"/>
                <a:gd name="T4" fmla="*/ 0 w 83"/>
                <a:gd name="T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" h="46">
                  <a:moveTo>
                    <a:pt x="0" y="0"/>
                  </a:moveTo>
                  <a:cubicBezTo>
                    <a:pt x="9" y="19"/>
                    <a:pt x="39" y="46"/>
                    <a:pt x="83" y="45"/>
                  </a:cubicBezTo>
                  <a:cubicBezTo>
                    <a:pt x="70" y="42"/>
                    <a:pt x="30" y="33"/>
                    <a:pt x="0" y="0"/>
                  </a:cubicBezTo>
                  <a:close/>
                </a:path>
              </a:pathLst>
            </a:custGeom>
            <a:solidFill>
              <a:srgbClr val="D47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8" name="Freeform 13">
              <a:extLst>
                <a:ext uri="{FF2B5EF4-FFF2-40B4-BE49-F238E27FC236}">
                  <a16:creationId xmlns:a16="http://schemas.microsoft.com/office/drawing/2014/main" xmlns="" id="{9112EA57-9783-4775-9A26-A1BE69864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5" y="1057"/>
              <a:ext cx="2025" cy="2099"/>
            </a:xfrm>
            <a:custGeom>
              <a:avLst/>
              <a:gdLst>
                <a:gd name="T0" fmla="*/ 47 w 810"/>
                <a:gd name="T1" fmla="*/ 787 h 787"/>
                <a:gd name="T2" fmla="*/ 82 w 810"/>
                <a:gd name="T3" fmla="*/ 577 h 787"/>
                <a:gd name="T4" fmla="*/ 147 w 810"/>
                <a:gd name="T5" fmla="*/ 599 h 787"/>
                <a:gd name="T6" fmla="*/ 187 w 810"/>
                <a:gd name="T7" fmla="*/ 659 h 787"/>
                <a:gd name="T8" fmla="*/ 289 w 810"/>
                <a:gd name="T9" fmla="*/ 693 h 787"/>
                <a:gd name="T10" fmla="*/ 425 w 810"/>
                <a:gd name="T11" fmla="*/ 740 h 787"/>
                <a:gd name="T12" fmla="*/ 767 w 810"/>
                <a:gd name="T13" fmla="*/ 436 h 787"/>
                <a:gd name="T14" fmla="*/ 633 w 810"/>
                <a:gd name="T15" fmla="*/ 90 h 787"/>
                <a:gd name="T16" fmla="*/ 469 w 810"/>
                <a:gd name="T17" fmla="*/ 145 h 787"/>
                <a:gd name="T18" fmla="*/ 415 w 810"/>
                <a:gd name="T19" fmla="*/ 0 h 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0" h="787">
                  <a:moveTo>
                    <a:pt x="47" y="787"/>
                  </a:moveTo>
                  <a:cubicBezTo>
                    <a:pt x="0" y="681"/>
                    <a:pt x="31" y="583"/>
                    <a:pt x="82" y="577"/>
                  </a:cubicBezTo>
                  <a:cubicBezTo>
                    <a:pt x="114" y="572"/>
                    <a:pt x="135" y="584"/>
                    <a:pt x="147" y="599"/>
                  </a:cubicBezTo>
                  <a:cubicBezTo>
                    <a:pt x="159" y="614"/>
                    <a:pt x="168" y="642"/>
                    <a:pt x="187" y="659"/>
                  </a:cubicBezTo>
                  <a:cubicBezTo>
                    <a:pt x="226" y="694"/>
                    <a:pt x="255" y="689"/>
                    <a:pt x="289" y="693"/>
                  </a:cubicBezTo>
                  <a:cubicBezTo>
                    <a:pt x="323" y="696"/>
                    <a:pt x="323" y="728"/>
                    <a:pt x="425" y="740"/>
                  </a:cubicBezTo>
                  <a:cubicBezTo>
                    <a:pt x="527" y="752"/>
                    <a:pt x="723" y="622"/>
                    <a:pt x="767" y="436"/>
                  </a:cubicBezTo>
                  <a:cubicBezTo>
                    <a:pt x="810" y="250"/>
                    <a:pt x="738" y="116"/>
                    <a:pt x="633" y="90"/>
                  </a:cubicBezTo>
                  <a:cubicBezTo>
                    <a:pt x="528" y="64"/>
                    <a:pt x="502" y="131"/>
                    <a:pt x="469" y="145"/>
                  </a:cubicBezTo>
                  <a:cubicBezTo>
                    <a:pt x="438" y="159"/>
                    <a:pt x="415" y="57"/>
                    <a:pt x="415" y="0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39" name="Freeform 14">
              <a:extLst>
                <a:ext uri="{FF2B5EF4-FFF2-40B4-BE49-F238E27FC236}">
                  <a16:creationId xmlns:a16="http://schemas.microsoft.com/office/drawing/2014/main" xmlns="" id="{DB3A0331-D958-4896-B242-8ABF6A942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1057"/>
              <a:ext cx="1337" cy="2209"/>
            </a:xfrm>
            <a:custGeom>
              <a:avLst/>
              <a:gdLst>
                <a:gd name="T0" fmla="*/ 433 w 535"/>
                <a:gd name="T1" fmla="*/ 0 h 828"/>
                <a:gd name="T2" fmla="*/ 479 w 535"/>
                <a:gd name="T3" fmla="*/ 203 h 828"/>
                <a:gd name="T4" fmla="*/ 528 w 535"/>
                <a:gd name="T5" fmla="*/ 295 h 828"/>
                <a:gd name="T6" fmla="*/ 493 w 535"/>
                <a:gd name="T7" fmla="*/ 428 h 828"/>
                <a:gd name="T8" fmla="*/ 401 w 535"/>
                <a:gd name="T9" fmla="*/ 522 h 828"/>
                <a:gd name="T10" fmla="*/ 336 w 535"/>
                <a:gd name="T11" fmla="*/ 502 h 828"/>
                <a:gd name="T12" fmla="*/ 289 w 535"/>
                <a:gd name="T13" fmla="*/ 501 h 828"/>
                <a:gd name="T14" fmla="*/ 87 w 535"/>
                <a:gd name="T15" fmla="*/ 505 h 828"/>
                <a:gd name="T16" fmla="*/ 45 w 535"/>
                <a:gd name="T17" fmla="*/ 828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5" h="828">
                  <a:moveTo>
                    <a:pt x="433" y="0"/>
                  </a:moveTo>
                  <a:cubicBezTo>
                    <a:pt x="429" y="60"/>
                    <a:pt x="439" y="161"/>
                    <a:pt x="479" y="203"/>
                  </a:cubicBezTo>
                  <a:cubicBezTo>
                    <a:pt x="521" y="247"/>
                    <a:pt x="535" y="253"/>
                    <a:pt x="528" y="295"/>
                  </a:cubicBezTo>
                  <a:cubicBezTo>
                    <a:pt x="521" y="338"/>
                    <a:pt x="504" y="390"/>
                    <a:pt x="493" y="428"/>
                  </a:cubicBezTo>
                  <a:cubicBezTo>
                    <a:pt x="480" y="475"/>
                    <a:pt x="456" y="521"/>
                    <a:pt x="401" y="522"/>
                  </a:cubicBezTo>
                  <a:cubicBezTo>
                    <a:pt x="359" y="523"/>
                    <a:pt x="363" y="508"/>
                    <a:pt x="336" y="502"/>
                  </a:cubicBezTo>
                  <a:cubicBezTo>
                    <a:pt x="309" y="496"/>
                    <a:pt x="304" y="506"/>
                    <a:pt x="289" y="501"/>
                  </a:cubicBezTo>
                  <a:cubicBezTo>
                    <a:pt x="273" y="496"/>
                    <a:pt x="187" y="428"/>
                    <a:pt x="87" y="505"/>
                  </a:cubicBezTo>
                  <a:cubicBezTo>
                    <a:pt x="6" y="566"/>
                    <a:pt x="0" y="715"/>
                    <a:pt x="45" y="828"/>
                  </a:cubicBezTo>
                </a:path>
              </a:pathLst>
            </a:custGeom>
            <a:noFill/>
            <a:ln w="7938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40" name="Šipka: kruhová 530">
            <a:extLst>
              <a:ext uri="{FF2B5EF4-FFF2-40B4-BE49-F238E27FC236}">
                <a16:creationId xmlns:a16="http://schemas.microsoft.com/office/drawing/2014/main" xmlns="" id="{0794A413-46DA-4AA9-BBE4-9D22FFACE862}"/>
              </a:ext>
            </a:extLst>
          </p:cNvPr>
          <p:cNvSpPr/>
          <p:nvPr/>
        </p:nvSpPr>
        <p:spPr>
          <a:xfrm rot="21259265">
            <a:off x="5903168" y="2974556"/>
            <a:ext cx="978408" cy="978408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41" name="TextovéPole 540">
            <a:extLst>
              <a:ext uri="{FF2B5EF4-FFF2-40B4-BE49-F238E27FC236}">
                <a16:creationId xmlns:a16="http://schemas.microsoft.com/office/drawing/2014/main" xmlns="" id="{42FE1918-FC1C-4012-9EC3-21D0ADF07C5B}"/>
              </a:ext>
            </a:extLst>
          </p:cNvPr>
          <p:cNvSpPr txBox="1"/>
          <p:nvPr/>
        </p:nvSpPr>
        <p:spPr>
          <a:xfrm>
            <a:off x="6856244" y="3363579"/>
            <a:ext cx="614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>
                <a:latin typeface="+mn-lt"/>
              </a:rPr>
              <a:t>HCl</a:t>
            </a:r>
            <a:endParaRPr lang="cs-CZ" sz="2000" dirty="0">
              <a:latin typeface="+mn-lt"/>
            </a:endParaRPr>
          </a:p>
        </p:txBody>
      </p:sp>
      <p:pic>
        <p:nvPicPr>
          <p:cNvPr id="542" name="Obrázek 541" descr="hypochloemicka alkaloza_grafy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55442" y="1913154"/>
            <a:ext cx="4451498" cy="3663211"/>
          </a:xfrm>
          <a:prstGeom prst="rect">
            <a:avLst/>
          </a:prstGeom>
        </p:spPr>
      </p:pic>
      <p:sp>
        <p:nvSpPr>
          <p:cNvPr id="544" name="TextovéPole 543">
            <a:extLst>
              <a:ext uri="{FF2B5EF4-FFF2-40B4-BE49-F238E27FC236}">
                <a16:creationId xmlns:a16="http://schemas.microsoft.com/office/drawing/2014/main" xmlns="" id="{65E5EED8-A261-4DE9-A4EC-90990B7439A4}"/>
              </a:ext>
            </a:extLst>
          </p:cNvPr>
          <p:cNvSpPr txBox="1"/>
          <p:nvPr/>
        </p:nvSpPr>
        <p:spPr>
          <a:xfrm>
            <a:off x="6096000" y="4681016"/>
            <a:ext cx="664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cs-CZ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9184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 dirty="0"/>
              <a:t>Differential diagnostics - Internal medicine  aVLDD101I 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Learning outcomes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101754"/>
            <a:ext cx="10753200" cy="3730245"/>
          </a:xfrm>
        </p:spPr>
        <p:txBody>
          <a:bodyPr/>
          <a:lstStyle/>
          <a:p>
            <a:pPr marL="252000" lvl="1">
              <a:lnSpc>
                <a:spcPts val="36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Student explains the basic pathophysiology of acid-base</a:t>
            </a:r>
          </a:p>
          <a:p>
            <a:pPr marL="252000" lvl="1">
              <a:lnSpc>
                <a:spcPts val="36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2000" lvl="1">
              <a:lnSpc>
                <a:spcPts val="36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Student describes and identifies basic acid-base disorders </a:t>
            </a:r>
          </a:p>
          <a:p>
            <a:pPr marL="252000" lvl="1">
              <a:lnSpc>
                <a:spcPts val="3600"/>
              </a:lnSpc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910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139131" y="3753890"/>
            <a:ext cx="1458035" cy="599996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+mn-lt"/>
              </a:rPr>
              <a:t>&lt;4,9  </a:t>
            </a:r>
            <a:r>
              <a:rPr lang="cs-CZ" sz="1800" dirty="0" err="1">
                <a:latin typeface="+mn-lt"/>
              </a:rPr>
              <a:t>kPa</a:t>
            </a:r>
            <a:endParaRPr lang="cs-CZ" sz="1800" dirty="0">
              <a:latin typeface="+mn-lt"/>
            </a:endParaRPr>
          </a:p>
          <a:p>
            <a:r>
              <a:rPr lang="cs-CZ" sz="1800" dirty="0">
                <a:latin typeface="+mn-lt"/>
              </a:rPr>
              <a:t>   pCO</a:t>
            </a:r>
            <a:r>
              <a:rPr lang="cs-CZ" sz="1800" baseline="-25000" dirty="0">
                <a:latin typeface="+mn-lt"/>
              </a:rPr>
              <a:t>2</a:t>
            </a:r>
            <a:endParaRPr lang="cs-CZ" sz="1800" dirty="0">
              <a:latin typeface="+mn-lt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250749" y="5266271"/>
            <a:ext cx="1298221" cy="634800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23-33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/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794942">
            <a:off x="5861050" y="2474357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081680" y="1614624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815429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4633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/>
              <a:t>7,70 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xmlns="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Respiratory alkalosis</a:t>
            </a:r>
            <a:endParaRPr lang="cs-CZ" dirty="0"/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xmlns="" id="{2B4974C7-8AF8-456C-9CAF-E5EF8120EFB2}"/>
              </a:ext>
            </a:extLst>
          </p:cNvPr>
          <p:cNvSpPr txBox="1"/>
          <p:nvPr/>
        </p:nvSpPr>
        <p:spPr>
          <a:xfrm>
            <a:off x="530116" y="3869460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+mn-lt"/>
              </a:rPr>
              <a:t>Pathological insult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3531755" y="34119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975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2786231" y="4185494"/>
            <a:ext cx="1721974" cy="641687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+mn-lt"/>
              </a:rPr>
              <a:t>&lt; 4,9 </a:t>
            </a:r>
            <a:r>
              <a:rPr lang="cs-CZ" sz="1800" dirty="0" err="1">
                <a:latin typeface="+mn-lt"/>
              </a:rPr>
              <a:t>kPa</a:t>
            </a:r>
            <a:endParaRPr lang="cs-CZ" sz="1800" dirty="0">
              <a:latin typeface="+mn-lt"/>
            </a:endParaRPr>
          </a:p>
          <a:p>
            <a:r>
              <a:rPr lang="cs-CZ" sz="1800" dirty="0">
                <a:latin typeface="+mn-lt"/>
              </a:rPr>
              <a:t>   pCO</a:t>
            </a:r>
            <a:r>
              <a:rPr lang="cs-CZ" sz="1800" baseline="-25000" dirty="0">
                <a:latin typeface="+mn-lt"/>
              </a:rPr>
              <a:t>2</a:t>
            </a:r>
            <a:endParaRPr lang="cs-CZ" sz="1800" dirty="0">
              <a:latin typeface="+mn-lt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126375" y="5140875"/>
            <a:ext cx="1565933" cy="630565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18  </a:t>
            </a:r>
            <a:r>
              <a:rPr lang="cs-CZ" sz="1800" dirty="0" err="1"/>
              <a:t>mmol</a:t>
            </a:r>
            <a:r>
              <a:rPr lang="cs-CZ" sz="1800" dirty="0"/>
              <a:t>/l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600" dirty="0"/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7118129">
            <a:off x="5797935" y="2475038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3574044">
            <a:off x="7168436" y="1658832"/>
            <a:ext cx="338138" cy="2847792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023151" y="1869584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36140" y="1281087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541148" y="1278978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74606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41148" y="1770260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52816" y="1800585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410795" y="186852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839834" y="145059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+mn-lt"/>
              </a:rPr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726435" y="2376594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168849" y="2242117"/>
            <a:ext cx="68480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7,70 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xmlns="" id="{4381A496-E07E-45A5-B265-7D77CB478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616" y="581777"/>
            <a:ext cx="10753200" cy="451576"/>
          </a:xfrm>
        </p:spPr>
        <p:txBody>
          <a:bodyPr>
            <a:noAutofit/>
          </a:bodyPr>
          <a:lstStyle/>
          <a:p>
            <a:r>
              <a:rPr lang="cs-CZ" b="1" kern="0" dirty="0">
                <a:solidFill>
                  <a:srgbClr val="0000DC"/>
                </a:solidFill>
              </a:rPr>
              <a:t>Respiratory alkalosis compensation</a:t>
            </a:r>
            <a:endParaRPr lang="cs-CZ" dirty="0"/>
          </a:p>
        </p:txBody>
      </p:sp>
      <p:sp>
        <p:nvSpPr>
          <p:cNvPr id="21" name="Freeform 74">
            <a:extLst>
              <a:ext uri="{FF2B5EF4-FFF2-40B4-BE49-F238E27FC236}">
                <a16:creationId xmlns:a16="http://schemas.microsoft.com/office/drawing/2014/main" xmlns="" id="{56ED30FA-8780-4981-A164-D120B22F16B8}"/>
              </a:ext>
            </a:extLst>
          </p:cNvPr>
          <p:cNvSpPr>
            <a:spLocks/>
          </p:cNvSpPr>
          <p:nvPr/>
        </p:nvSpPr>
        <p:spPr bwMode="auto">
          <a:xfrm rot="12410814">
            <a:off x="6469212" y="1861903"/>
            <a:ext cx="338138" cy="2274921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616E2DD2-F90C-48EC-99E6-8EC2E95B138B}"/>
              </a:ext>
            </a:extLst>
          </p:cNvPr>
          <p:cNvCxnSpPr>
            <a:cxnSpLocks/>
          </p:cNvCxnSpPr>
          <p:nvPr/>
        </p:nvCxnSpPr>
        <p:spPr>
          <a:xfrm flipH="1">
            <a:off x="6926302" y="2745926"/>
            <a:ext cx="571778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034BCC5E-A613-477E-8CD1-2366EE858BF0}"/>
              </a:ext>
            </a:extLst>
          </p:cNvPr>
          <p:cNvSpPr/>
          <p:nvPr/>
        </p:nvSpPr>
        <p:spPr>
          <a:xfrm>
            <a:off x="7911630" y="3709050"/>
            <a:ext cx="39674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dirty="0">
                <a:latin typeface="Calibri" panose="020F0502020204030204" pitchFamily="34" charset="0"/>
              </a:rPr>
              <a:t>Kidneys excretes more HCO3 and less H+</a:t>
            </a:r>
            <a:endParaRPr lang="cs-CZ" sz="1800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56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Respiratory alkalosis etiology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sz="2000" b="1" u="sng" dirty="0">
                <a:cs typeface="Arial" panose="020B0604020202020204" pitchFamily="34" charset="0"/>
              </a:rPr>
              <a:t>Common conditions</a:t>
            </a:r>
          </a:p>
          <a:p>
            <a:r>
              <a:rPr lang="cs-CZ" sz="2000" dirty="0" err="1">
                <a:cs typeface="Arial" panose="020B0604020202020204" pitchFamily="34" charset="0"/>
              </a:rPr>
              <a:t>Light</a:t>
            </a:r>
            <a:r>
              <a:rPr lang="cs-CZ" sz="2000" dirty="0">
                <a:cs typeface="Arial" panose="020B0604020202020204" pitchFamily="34" charset="0"/>
              </a:rPr>
              <a:t> hypoxemia (pneumonia, pulmonar embolism)</a:t>
            </a:r>
          </a:p>
          <a:p>
            <a:r>
              <a:rPr lang="cs-CZ" sz="2000" dirty="0">
                <a:cs typeface="Arial" panose="020B0604020202020204" pitchFamily="34" charset="0"/>
              </a:rPr>
              <a:t>Pain, anxiety</a:t>
            </a:r>
          </a:p>
          <a:p>
            <a:r>
              <a:rPr lang="cs-CZ" sz="2000" dirty="0">
                <a:cs typeface="Arial" panose="020B0604020202020204" pitchFamily="34" charset="0"/>
              </a:rPr>
              <a:t>Gravidity</a:t>
            </a:r>
          </a:p>
          <a:p>
            <a:r>
              <a:rPr lang="cs-CZ" sz="2000" dirty="0" err="1">
                <a:cs typeface="Arial" panose="020B0604020202020204" pitchFamily="34" charset="0"/>
              </a:rPr>
              <a:t>Mechanical</a:t>
            </a:r>
            <a:r>
              <a:rPr lang="cs-CZ" sz="2000" dirty="0">
                <a:cs typeface="Arial" panose="020B0604020202020204" pitchFamily="34" charset="0"/>
              </a:rPr>
              <a:t> </a:t>
            </a:r>
            <a:r>
              <a:rPr lang="cs-CZ" sz="2000" dirty="0" err="1">
                <a:cs typeface="Arial" panose="020B0604020202020204" pitchFamily="34" charset="0"/>
              </a:rPr>
              <a:t>ventilation</a:t>
            </a:r>
            <a:endParaRPr lang="cs-CZ" sz="2000" dirty="0">
              <a:cs typeface="Arial" panose="020B0604020202020204" pitchFamily="34" charset="0"/>
            </a:endParaRPr>
          </a:p>
          <a:p>
            <a:endParaRPr 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Rare conditions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CNS disorders (inflammation, inujury, tumor)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Poisoning (salicylic acid, theophyllin)</a:t>
            </a:r>
          </a:p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048000" y="2551837"/>
            <a:ext cx="6096000" cy="577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sk-SK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72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832" y="2942205"/>
            <a:ext cx="4798298" cy="451576"/>
          </a:xfrm>
        </p:spPr>
        <p:txBody>
          <a:bodyPr/>
          <a:lstStyle/>
          <a:p>
            <a:pPr algn="ctr"/>
            <a:r>
              <a:rPr lang="cs-CZ" dirty="0"/>
              <a:t>Case reports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854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 1 -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25 year old woman, diabetes mellitus type 1</a:t>
            </a:r>
            <a:endParaRPr lang="cs-CZ" altLang="cs-CZ" sz="2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cs-CZ" alt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Long time inadeqaute compensation</a:t>
            </a:r>
          </a:p>
          <a:p>
            <a:r>
              <a:rPr lang="cs-CZ" alt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Medication: </a:t>
            </a:r>
            <a:r>
              <a:rPr lang="cs-CZ" altLang="cs-CZ" sz="2000" b="1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Novorapid</a:t>
            </a:r>
            <a:r>
              <a:rPr lang="cs-CZ" altLang="cs-CZ" sz="2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16-16-16j, Toujeo 30j. ve 22h</a:t>
            </a:r>
          </a:p>
          <a:p>
            <a:endParaRPr lang="cs-CZ" altLang="cs-CZ" sz="2000" b="1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Subj: </a:t>
            </a:r>
            <a:r>
              <a:rPr lang="cs-CZ" sz="20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She</a:t>
            </a:r>
            <a:r>
              <a:rPr 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doesn‘t</a:t>
            </a:r>
            <a:r>
              <a:rPr 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feel well for couple of days, blood sugar level 17 mmol/l. Abdominal pain, vomiting, weak, malaise. </a:t>
            </a:r>
            <a:r>
              <a:rPr lang="cs-CZ" sz="20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She</a:t>
            </a:r>
            <a:r>
              <a:rPr 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has </a:t>
            </a:r>
            <a:r>
              <a:rPr lang="cs-CZ" sz="2000" dirty="0" err="1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lost</a:t>
            </a:r>
            <a:r>
              <a:rPr lang="cs-CZ" sz="2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her insulin.</a:t>
            </a:r>
          </a:p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cs-CZ" sz="2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O: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TK 102/55mmHg, P 91/min, Sat O2 100%, conscious, no fever,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acetone breath, tachypnoe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 Abdomen is diffusely sensitive, no signs of perritoneal irritation </a:t>
            </a:r>
            <a:endParaRPr lang="cs-CZ" altLang="cs-CZ" sz="2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8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no.1 – II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1042" y="1447453"/>
            <a:ext cx="4700260" cy="4139998"/>
          </a:xfrm>
        </p:spPr>
        <p:txBody>
          <a:bodyPr/>
          <a:lstStyle/>
          <a:p>
            <a:pPr lvl="0"/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pH 7,11 -acidosis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HCO3 8,3 mmol/l – metabolic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pCO2 – 2,38 – respiratory compensation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AG – 40,6 mmol/l – high anion gap</a:t>
            </a:r>
          </a:p>
          <a:p>
            <a:pPr lvl="0"/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Urine ketones +++, serum glucose 38,1mmol/l</a:t>
            </a:r>
          </a:p>
          <a:p>
            <a:pPr lvl="0"/>
            <a:r>
              <a:rPr lang="cs-CZ" sz="2000" dirty="0" err="1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High</a:t>
            </a:r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 anion gap metabolic acidosis: diabetic ketoacidosis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pic>
        <p:nvPicPr>
          <p:cNvPr id="6" name="Obrázek 5" descr="Obsah obrázku text, menu, snímek obrazovky, číslo&#10;&#10;Popis byl vytvořen automaticky">
            <a:extLst>
              <a:ext uri="{FF2B5EF4-FFF2-40B4-BE49-F238E27FC236}">
                <a16:creationId xmlns:a16="http://schemas.microsoft.com/office/drawing/2014/main" xmlns="" id="{512C0966-E5DC-428A-92FE-E22FBD48B4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32" y="1286540"/>
            <a:ext cx="5020017" cy="4880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450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 2-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 year old man</a:t>
            </a:r>
          </a:p>
          <a:p>
            <a:pPr lvl="0">
              <a:lnSpc>
                <a:spcPct val="100000"/>
              </a:lnSpc>
            </a:pP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history: 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COPD, DM2, arterial hypertension</a:t>
            </a:r>
          </a:p>
          <a:p>
            <a:pPr lvl="0">
              <a:lnSpc>
                <a:spcPct val="100000"/>
              </a:lnSpc>
            </a:pP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Abusus: </a:t>
            </a:r>
            <a:r>
              <a:rPr lang="sk-SK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smoking 10-15/day</a:t>
            </a:r>
            <a:r>
              <a:rPr lang="da-DK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alkohol 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neguje</a:t>
            </a:r>
          </a:p>
          <a:p>
            <a:pPr lvl="0">
              <a:lnSpc>
                <a:spcPct val="100000"/>
              </a:lnSpc>
            </a:pPr>
            <a:endParaRPr lang="cs-CZ" sz="20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FA: 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Amaryl 2 mg tbl 1-0-0, </a:t>
            </a: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Euphyllin CRN 300 mg tbl 1-0-1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Trimbow 1-0-1 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Concor 5 mg tbl 1-0-0, </a:t>
            </a: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Ventolin 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Furon 40 mg tbl 1-0-0</a:t>
            </a:r>
          </a:p>
          <a:p>
            <a:pPr lvl="0">
              <a:lnSpc>
                <a:spcPct val="100000"/>
              </a:lnSpc>
            </a:pPr>
            <a:endParaRPr lang="cs-CZ" sz="2000" kern="1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Obj.:</a:t>
            </a: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 100/55 mmHg, TF 52/min reg., </a:t>
            </a: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SpO2: 74 % on air oxygen, 93 %  3 l/min O2 oxygen mask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Conscious, obese, tachypnoe, </a:t>
            </a:r>
            <a:r>
              <a:rPr lang="cs-CZ" sz="2000" kern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acyanotic</a:t>
            </a:r>
            <a:endParaRPr lang="cs-CZ" sz="20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cs-CZ" sz="2000" b="1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Breathing: </a:t>
            </a:r>
            <a:r>
              <a:rPr lang="cs-CZ" sz="2000" b="1" kern="1200" dirty="0">
                <a:latin typeface="Arial" panose="020B0604020202020204" pitchFamily="34" charset="0"/>
                <a:cs typeface="Arial" panose="020B0604020202020204" pitchFamily="34" charset="0"/>
              </a:rPr>
              <a:t>alveolar bilaterally, diffusely spastic, wheezles, prolonged exspirium 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  <a:defRPr/>
            </a:pPr>
            <a:r>
              <a:rPr lang="sk-SK" sz="2000" b="1" kern="1200" dirty="0">
                <a:latin typeface="Arial" panose="020B0604020202020204" pitchFamily="34" charset="0"/>
                <a:cs typeface="Arial" panose="020B0604020202020204" pitchFamily="34" charset="0"/>
              </a:rPr>
              <a:t>Lower limbs: pitting edema up to knees</a:t>
            </a:r>
            <a:endParaRPr lang="cs-CZ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972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no.2- II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2CB56C8C-442D-4FC5-8D23-AAD63CE4D3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695" y="1424762"/>
            <a:ext cx="5737239" cy="45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571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text, snímek obrazovky, menu, číslo&#10;&#10;Popis byl vytvořen automaticky">
            <a:extLst>
              <a:ext uri="{FF2B5EF4-FFF2-40B4-BE49-F238E27FC236}">
                <a16:creationId xmlns:a16="http://schemas.microsoft.com/office/drawing/2014/main" xmlns="" id="{98D95FFB-0BD2-4568-87B9-35DFD6C85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9" y="1457128"/>
            <a:ext cx="4790439" cy="5339490"/>
          </a:xfrm>
          <a:prstGeom prst="rect">
            <a:avLst/>
          </a:prstGeom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no.2- III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0223" y="1458085"/>
            <a:ext cx="6276223" cy="4139998"/>
          </a:xfrm>
        </p:spPr>
        <p:txBody>
          <a:bodyPr/>
          <a:lstStyle/>
          <a:p>
            <a:pPr lvl="0"/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pH 7,13 –acidosis</a:t>
            </a:r>
          </a:p>
          <a:p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pCO2 20,43 mmol/l – respiratory acidosis</a:t>
            </a:r>
          </a:p>
          <a:p>
            <a:r>
              <a:rPr lang="cs-CZ" sz="2000" dirty="0">
                <a:latin typeface="Arial" panose="020B0604020202020204" pitchFamily="34" charset="0"/>
                <a:ea typeface="Microsoft YaHei"/>
                <a:cs typeface="Arial" panose="020B0604020202020204" pitchFamily="34" charset="0"/>
              </a:rPr>
              <a:t>HCO3 – 37,7 – metabolic compensation (probably chronic)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Chronic respiratory acidosis with metabolic compensation in patient with COPD (acute exacerbation)</a:t>
            </a:r>
          </a:p>
          <a:p>
            <a:pPr lvl="0"/>
            <a:endParaRPr lang="cs-CZ" dirty="0">
              <a:latin typeface="Arial" panose="020B0604020202020204" pitchFamily="34" charset="0"/>
              <a:ea typeface="Microsoft YaHei"/>
              <a:cs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97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no.3- 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633" y="1532514"/>
            <a:ext cx="10753200" cy="4139998"/>
          </a:xfrm>
        </p:spPr>
        <p:txBody>
          <a:bodyPr/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37 year old man with no chronic ilnesses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FA: some drug for his stomach</a:t>
            </a:r>
          </a:p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abusus: 4 litres of beer daily,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10 cigarettes daily</a:t>
            </a:r>
          </a:p>
          <a:p>
            <a:endParaRPr lang="cs-CZ" sz="2000" dirty="0"/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Ambulance called for the decreased consiousness level.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Vomiting last 2 weeks, he </a:t>
            </a:r>
            <a:r>
              <a:rPr 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doesn‘t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eat anything, stomach pain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Obj: TK 112/75mmHg, SR 80/min., sleepy,confused, neurologically with no sign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lateralisation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Abdomen is diffusely sensitive, no signs of perritoneal irritation 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4813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635566" y="4140200"/>
            <a:ext cx="1421856" cy="860777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4,8-5,8 kPa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7153608" y="4140199"/>
            <a:ext cx="1546712" cy="860777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22-26 mmol/l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6200000">
            <a:off x="5861050" y="2121604"/>
            <a:ext cx="469900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10800000">
            <a:off x="5926931" y="1907822"/>
            <a:ext cx="338138" cy="1762477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1964796" y="1437921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57422" y="948267"/>
            <a:ext cx="6181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541148" y="945066"/>
            <a:ext cx="618183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50854" y="131439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530624" y="1314397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077921" y="146929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375783" y="1476672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910527" y="945065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/>
              <a:t>pH</a:t>
            </a:r>
          </a:p>
        </p:txBody>
      </p:sp>
      <p:sp>
        <p:nvSpPr>
          <p:cNvPr id="136" name="TextovéPole 135">
            <a:extLst>
              <a:ext uri="{FF2B5EF4-FFF2-40B4-BE49-F238E27FC236}">
                <a16:creationId xmlns:a16="http://schemas.microsoft.com/office/drawing/2014/main" xmlns="" id="{0764D46E-39FC-46F7-8296-AB5D509355D4}"/>
              </a:ext>
            </a:extLst>
          </p:cNvPr>
          <p:cNvSpPr txBox="1"/>
          <p:nvPr/>
        </p:nvSpPr>
        <p:spPr>
          <a:xfrm>
            <a:off x="2432106" y="58791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acidosis</a:t>
            </a:r>
          </a:p>
        </p:txBody>
      </p:sp>
      <p:sp>
        <p:nvSpPr>
          <p:cNvPr id="137" name="TextovéPole 136">
            <a:extLst>
              <a:ext uri="{FF2B5EF4-FFF2-40B4-BE49-F238E27FC236}">
                <a16:creationId xmlns:a16="http://schemas.microsoft.com/office/drawing/2014/main" xmlns="" id="{8F7BAA04-22C1-46D7-95BE-28F907CAE0A2}"/>
              </a:ext>
            </a:extLst>
          </p:cNvPr>
          <p:cNvSpPr txBox="1"/>
          <p:nvPr/>
        </p:nvSpPr>
        <p:spPr>
          <a:xfrm>
            <a:off x="8600080" y="71646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alkalosis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813265" y="1841824"/>
            <a:ext cx="604653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6,8</a:t>
            </a:r>
            <a:r>
              <a:rPr lang="cs-CZ" dirty="0"/>
              <a:t> 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114079" y="2045404"/>
            <a:ext cx="70884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7,70</a:t>
            </a:r>
            <a:r>
              <a:rPr lang="cs-CZ" dirty="0"/>
              <a:t> 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05AC24BE-7044-4763-A92C-972871845420}"/>
              </a:ext>
            </a:extLst>
          </p:cNvPr>
          <p:cNvSpPr txBox="1"/>
          <p:nvPr/>
        </p:nvSpPr>
        <p:spPr>
          <a:xfrm>
            <a:off x="4181854" y="248493"/>
            <a:ext cx="4204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pH= - log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[-H]= - log [0,00000004] = 7,4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06E1BD0E-E3E2-44F2-AA85-F7CFE174753A}"/>
              </a:ext>
            </a:extLst>
          </p:cNvPr>
          <p:cNvSpPr txBox="1"/>
          <p:nvPr/>
        </p:nvSpPr>
        <p:spPr>
          <a:xfrm>
            <a:off x="4117304" y="5630713"/>
            <a:ext cx="11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+H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xmlns="" id="{FB2D7B4C-9045-4058-8500-DBC02C654D76}"/>
              </a:ext>
            </a:extLst>
          </p:cNvPr>
          <p:cNvCxnSpPr>
            <a:cxnSpLocks/>
          </p:cNvCxnSpPr>
          <p:nvPr/>
        </p:nvCxnSpPr>
        <p:spPr>
          <a:xfrm>
            <a:off x="5459650" y="5742227"/>
            <a:ext cx="13709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ovéPole 96">
            <a:extLst>
              <a:ext uri="{FF2B5EF4-FFF2-40B4-BE49-F238E27FC236}">
                <a16:creationId xmlns:a16="http://schemas.microsoft.com/office/drawing/2014/main" xmlns="" id="{F834C4B9-2D5A-4AEF-B9C3-1D3765A91E40}"/>
              </a:ext>
            </a:extLst>
          </p:cNvPr>
          <p:cNvSpPr txBox="1"/>
          <p:nvPr/>
        </p:nvSpPr>
        <p:spPr>
          <a:xfrm>
            <a:off x="6952723" y="5630713"/>
            <a:ext cx="1481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+ H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Přímá spojnice se šipkou 97">
            <a:extLst>
              <a:ext uri="{FF2B5EF4-FFF2-40B4-BE49-F238E27FC236}">
                <a16:creationId xmlns:a16="http://schemas.microsoft.com/office/drawing/2014/main" xmlns="" id="{6D453B99-817B-4CBE-899A-25DAC7E2AEB8}"/>
              </a:ext>
            </a:extLst>
          </p:cNvPr>
          <p:cNvCxnSpPr>
            <a:cxnSpLocks/>
          </p:cNvCxnSpPr>
          <p:nvPr/>
        </p:nvCxnSpPr>
        <p:spPr>
          <a:xfrm flipH="1">
            <a:off x="5428944" y="5917749"/>
            <a:ext cx="1401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3521711" y="1350571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3324756" y="1851564"/>
            <a:ext cx="49154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26257" y="2172760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Extreme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acidosis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1933" y="2362987"/>
            <a:ext cx="1941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Extreme acid pH incompatible with life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296002" y="2630550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Extreme alkalosis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697ABCEF-1BE5-4943-826B-2ECFFA729FEE}"/>
              </a:ext>
            </a:extLst>
          </p:cNvPr>
          <p:cNvSpPr txBox="1"/>
          <p:nvPr/>
        </p:nvSpPr>
        <p:spPr>
          <a:xfrm>
            <a:off x="837255" y="5101547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cs-CZ" dirty="0"/>
              <a:t>  </a:t>
            </a:r>
          </a:p>
        </p:txBody>
      </p:sp>
      <p:sp>
        <p:nvSpPr>
          <p:cNvPr id="16" name="Rovná se 15">
            <a:extLst>
              <a:ext uri="{FF2B5EF4-FFF2-40B4-BE49-F238E27FC236}">
                <a16:creationId xmlns:a16="http://schemas.microsoft.com/office/drawing/2014/main" xmlns="" id="{CCE1BE46-F6EF-40E0-8F09-1C05949612D0}"/>
              </a:ext>
            </a:extLst>
          </p:cNvPr>
          <p:cNvSpPr/>
          <p:nvPr/>
        </p:nvSpPr>
        <p:spPr>
          <a:xfrm>
            <a:off x="1365573" y="5232213"/>
            <a:ext cx="320941" cy="27372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>
              <a:solidFill>
                <a:schemeClr val="tx1"/>
              </a:solidFill>
            </a:endParaRPr>
          </a:p>
        </p:txBody>
      </p:sp>
      <p:sp>
        <p:nvSpPr>
          <p:cNvPr id="17" name="Znak dělení 16">
            <a:extLst>
              <a:ext uri="{FF2B5EF4-FFF2-40B4-BE49-F238E27FC236}">
                <a16:creationId xmlns:a16="http://schemas.microsoft.com/office/drawing/2014/main" xmlns="" id="{B8618C3C-DAB3-4DA4-A7C9-400FE9636AD6}"/>
              </a:ext>
            </a:extLst>
          </p:cNvPr>
          <p:cNvSpPr/>
          <p:nvPr/>
        </p:nvSpPr>
        <p:spPr>
          <a:xfrm>
            <a:off x="1686514" y="5223069"/>
            <a:ext cx="556563" cy="282864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xmlns="" id="{AFC1DFCD-3303-4234-835E-B0101954F9AE}"/>
              </a:ext>
            </a:extLst>
          </p:cNvPr>
          <p:cNvSpPr/>
          <p:nvPr/>
        </p:nvSpPr>
        <p:spPr>
          <a:xfrm>
            <a:off x="1673804" y="4916881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800" dirty="0"/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xmlns="" id="{3FC5A166-8C6D-445E-90C2-26671E8A0CDE}"/>
              </a:ext>
            </a:extLst>
          </p:cNvPr>
          <p:cNvSpPr/>
          <p:nvPr/>
        </p:nvSpPr>
        <p:spPr>
          <a:xfrm>
            <a:off x="1618960" y="5441159"/>
            <a:ext cx="744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032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4" y="1284484"/>
            <a:ext cx="4913238" cy="4938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Case report no. 3 - II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138" y="1747838"/>
            <a:ext cx="528637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992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In acid-base balance disorders we differentiate alkalosis and acidosis, either metabolic or respiratory </a:t>
            </a:r>
          </a:p>
          <a:p>
            <a:endParaRPr lang="cs-CZ" sz="2400" dirty="0"/>
          </a:p>
          <a:p>
            <a:r>
              <a:rPr lang="cs-CZ" sz="2400" dirty="0"/>
              <a:t>ABG consists of pH, pCO2, pO2, HCO3, BE</a:t>
            </a:r>
          </a:p>
          <a:p>
            <a:endParaRPr lang="cs-CZ" sz="2400" dirty="0"/>
          </a:p>
          <a:p>
            <a:r>
              <a:rPr lang="cs-CZ" sz="2400" dirty="0"/>
              <a:t>The final diagnosis should be done after synthesis of cilinical findings and laboratory studies.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926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Normal range of acid-base (ABG)</a:t>
            </a:r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810360"/>
              </p:ext>
            </p:extLst>
          </p:nvPr>
        </p:nvGraphicFramePr>
        <p:xfrm>
          <a:off x="3307002" y="1678253"/>
          <a:ext cx="4876800" cy="3991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Arterial blood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r>
                        <a:rPr lang="cs-CZ" dirty="0"/>
                        <a:t>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7,4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7,35- 7,45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pCO</a:t>
                      </a:r>
                      <a:r>
                        <a:rPr lang="cs-CZ" baseline="-25000" dirty="0"/>
                        <a:t>2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5,3 </a:t>
                      </a:r>
                      <a:r>
                        <a:rPr lang="cs-CZ" dirty="0" err="1"/>
                        <a:t>kPa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4,8 – 5,8 </a:t>
                      </a:r>
                      <a:r>
                        <a:rPr lang="cs-CZ" dirty="0" err="1"/>
                        <a:t>kPa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2963">
                <a:tc>
                  <a:txBody>
                    <a:bodyPr/>
                    <a:lstStyle/>
                    <a:p>
                      <a:r>
                        <a:rPr lang="cs-CZ" b="0" dirty="0"/>
                        <a:t>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0±2 </a:t>
                      </a:r>
                      <a:r>
                        <a:rPr lang="cs-CZ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mmol</a:t>
                      </a:r>
                      <a:r>
                        <a:rPr lang="cs-CZ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/l</a:t>
                      </a:r>
                      <a:endParaRPr lang="cs-CZ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r>
                        <a:rPr lang="cs-CZ" dirty="0"/>
                        <a:t>HCO</a:t>
                      </a:r>
                      <a:r>
                        <a:rPr lang="cs-CZ" baseline="-25000" dirty="0"/>
                        <a:t>3 </a:t>
                      </a:r>
                      <a:r>
                        <a:rPr lang="cs-CZ" baseline="30000" dirty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25 mmol/l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 – 26 </a:t>
                      </a:r>
                      <a:r>
                        <a:rPr lang="cs-CZ" dirty="0" err="1"/>
                        <a:t>mmol</a:t>
                      </a:r>
                      <a:r>
                        <a:rPr lang="cs-CZ" dirty="0"/>
                        <a:t>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169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77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Line 1">
            <a:extLst>
              <a:ext uri="{FF2B5EF4-FFF2-40B4-BE49-F238E27FC236}">
                <a16:creationId xmlns:a16="http://schemas.microsoft.com/office/drawing/2014/main" xmlns="" id="{7B6EF7EB-172E-459D-B624-CCA82DB0B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5410200"/>
            <a:ext cx="1588" cy="533400"/>
          </a:xfrm>
          <a:prstGeom prst="line">
            <a:avLst/>
          </a:prstGeom>
          <a:noFill/>
          <a:ln w="28440" cap="sq">
            <a:solidFill>
              <a:schemeClr val="tx1"/>
            </a:solidFill>
            <a:miter lim="800000"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>
              <a:highlight>
                <a:srgbClr val="FF00FF"/>
              </a:highlight>
            </a:endParaRPr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xmlns="" id="{DBC52887-2AAF-4CCC-904B-793697002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781" y="5669758"/>
            <a:ext cx="685800" cy="430212"/>
          </a:xfrm>
          <a:prstGeom prst="rect">
            <a:avLst/>
          </a:prstGeom>
          <a:solidFill>
            <a:srgbClr val="FFCC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  <a:contourClr>
              <a:srgbClr val="FFCC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73733" name="Rectangle 4">
            <a:extLst>
              <a:ext uri="{FF2B5EF4-FFF2-40B4-BE49-F238E27FC236}">
                <a16:creationId xmlns:a16="http://schemas.microsoft.com/office/drawing/2014/main" xmlns="" id="{5073417D-39FE-4951-8E41-B7B4DB8F7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9621" y="1968501"/>
            <a:ext cx="685800" cy="3760788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73734" name="Text Box 5">
            <a:extLst>
              <a:ext uri="{FF2B5EF4-FFF2-40B4-BE49-F238E27FC236}">
                <a16:creationId xmlns:a16="http://schemas.microsoft.com/office/drawing/2014/main" xmlns="" id="{6871F0EB-258E-4D8C-B6FC-66AE9CA73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3657600"/>
            <a:ext cx="69632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cs-CZ" altLang="cs-CZ" b="1">
                <a:solidFill>
                  <a:srgbClr val="FFFFCC"/>
                </a:solidFill>
              </a:rPr>
              <a:t>Na</a:t>
            </a:r>
            <a:r>
              <a:rPr lang="cs-CZ" altLang="cs-CZ" b="1" baseline="30000">
                <a:solidFill>
                  <a:srgbClr val="FFFFCC"/>
                </a:solidFill>
              </a:rPr>
              <a:t>+</a:t>
            </a:r>
          </a:p>
        </p:txBody>
      </p:sp>
      <p:sp>
        <p:nvSpPr>
          <p:cNvPr id="73735" name="Text Box 6">
            <a:extLst>
              <a:ext uri="{FF2B5EF4-FFF2-40B4-BE49-F238E27FC236}">
                <a16:creationId xmlns:a16="http://schemas.microsoft.com/office/drawing/2014/main" xmlns="" id="{673C8886-0C26-4828-87E3-1E41ED97E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0188" y="5729289"/>
            <a:ext cx="43823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SzPct val="80000"/>
              <a:buFontTx/>
              <a:buNone/>
            </a:pPr>
            <a:r>
              <a:rPr lang="cs-CZ" altLang="cs-CZ" sz="1800" b="1">
                <a:solidFill>
                  <a:srgbClr val="FFFFFF"/>
                </a:solidFill>
              </a:rPr>
              <a:t>K</a:t>
            </a:r>
            <a:r>
              <a:rPr lang="cs-CZ" altLang="cs-CZ" sz="1800" b="1" baseline="30000">
                <a:solidFill>
                  <a:srgbClr val="FFFFFF"/>
                </a:solidFill>
              </a:rPr>
              <a:t>+</a:t>
            </a:r>
          </a:p>
        </p:txBody>
      </p:sp>
      <p:sp>
        <p:nvSpPr>
          <p:cNvPr id="73736" name="Rectangle 7">
            <a:extLst>
              <a:ext uri="{FF2B5EF4-FFF2-40B4-BE49-F238E27FC236}">
                <a16:creationId xmlns:a16="http://schemas.microsoft.com/office/drawing/2014/main" xmlns="" id="{D521AB2D-038A-40C0-9998-C4F519465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648200"/>
            <a:ext cx="685800" cy="838200"/>
          </a:xfrm>
          <a:prstGeom prst="rect">
            <a:avLst/>
          </a:prstGeom>
          <a:solidFill>
            <a:srgbClr val="0099CC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99CC"/>
            </a:extrusionClr>
            <a:contourClr>
              <a:srgbClr val="0099CC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73737" name="Rectangle 8">
            <a:extLst>
              <a:ext uri="{FF2B5EF4-FFF2-40B4-BE49-F238E27FC236}">
                <a16:creationId xmlns:a16="http://schemas.microsoft.com/office/drawing/2014/main" xmlns="" id="{3A63C6F2-C265-4251-AE41-154A11519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981200"/>
            <a:ext cx="685800" cy="2667000"/>
          </a:xfrm>
          <a:prstGeom prst="rect">
            <a:avLst/>
          </a:prstGeom>
          <a:solidFill>
            <a:srgbClr val="3399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66"/>
            </a:extrusionClr>
            <a:contourClr>
              <a:srgbClr val="339966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73738" name="Text Box 9">
            <a:extLst>
              <a:ext uri="{FF2B5EF4-FFF2-40B4-BE49-F238E27FC236}">
                <a16:creationId xmlns:a16="http://schemas.microsoft.com/office/drawing/2014/main" xmlns="" id="{8A0BC0A4-EA20-4476-B057-DAC663045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26" y="3637313"/>
            <a:ext cx="603348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SzPct val="80000"/>
              <a:buFontTx/>
              <a:buNone/>
            </a:pPr>
            <a:r>
              <a:rPr lang="cs-CZ" altLang="cs-CZ" b="1">
                <a:solidFill>
                  <a:srgbClr val="99FFCC"/>
                </a:solidFill>
              </a:rPr>
              <a:t>Cl</a:t>
            </a:r>
            <a:r>
              <a:rPr lang="cs-CZ" altLang="cs-CZ" b="1" baseline="30000">
                <a:solidFill>
                  <a:srgbClr val="99FFCC"/>
                </a:solidFill>
              </a:rPr>
              <a:t>–</a:t>
            </a:r>
          </a:p>
        </p:txBody>
      </p:sp>
      <p:sp>
        <p:nvSpPr>
          <p:cNvPr id="73739" name="Text Box 10">
            <a:extLst>
              <a:ext uri="{FF2B5EF4-FFF2-40B4-BE49-F238E27FC236}">
                <a16:creationId xmlns:a16="http://schemas.microsoft.com/office/drawing/2014/main" xmlns="" id="{323E8F36-6951-498B-836A-078DF6D3B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1514" y="4927601"/>
            <a:ext cx="83097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SzPct val="80000"/>
              <a:buFontTx/>
              <a:buNone/>
            </a:pPr>
            <a:r>
              <a:rPr lang="cs-CZ" altLang="cs-CZ" sz="1800" b="1">
                <a:solidFill>
                  <a:srgbClr val="CCFFFF"/>
                </a:solidFill>
              </a:rPr>
              <a:t>HCO</a:t>
            </a:r>
            <a:r>
              <a:rPr lang="cs-CZ" altLang="cs-CZ" sz="1800" b="1" baseline="-25000">
                <a:solidFill>
                  <a:srgbClr val="CCFFFF"/>
                </a:solidFill>
              </a:rPr>
              <a:t>3</a:t>
            </a:r>
            <a:r>
              <a:rPr lang="cs-CZ" altLang="cs-CZ" sz="1800" b="1" baseline="30000">
                <a:solidFill>
                  <a:srgbClr val="CCFFFF"/>
                </a:solidFill>
              </a:rPr>
              <a:t>-</a:t>
            </a:r>
          </a:p>
        </p:txBody>
      </p:sp>
      <p:sp>
        <p:nvSpPr>
          <p:cNvPr id="73740" name="Rectangle 11">
            <a:extLst>
              <a:ext uri="{FF2B5EF4-FFF2-40B4-BE49-F238E27FC236}">
                <a16:creationId xmlns:a16="http://schemas.microsoft.com/office/drawing/2014/main" xmlns="" id="{382CD80F-FA0F-40FB-A212-AAFBBD2FB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648200"/>
            <a:ext cx="6858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44045" name="Text Box 13">
            <a:extLst>
              <a:ext uri="{FF2B5EF4-FFF2-40B4-BE49-F238E27FC236}">
                <a16:creationId xmlns:a16="http://schemas.microsoft.com/office/drawing/2014/main" xmlns="" id="{FCB2A05C-EEC2-483E-BA22-9F6EC3429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451" y="5486401"/>
            <a:ext cx="563563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cs-CZ" altLang="cs-CZ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F7D9BF41-70BB-4091-A762-50DBFF51ED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FD967B94-0D34-4A04-986E-5AD83D81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Anion gap (AG) </a:t>
            </a:r>
            <a:r>
              <a:rPr lang="cs-CZ" altLang="cs-CZ" sz="440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cs-CZ" altLang="cs-CZ" sz="4400" dirty="0">
                <a:solidFill>
                  <a:srgbClr val="CBCBC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9F6B4346-3E3B-4CAC-8832-8657A221E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4338" y="1529760"/>
            <a:ext cx="5374412" cy="4139998"/>
          </a:xfrm>
        </p:spPr>
        <p:txBody>
          <a:bodyPr/>
          <a:lstStyle/>
          <a:p>
            <a:r>
              <a:rPr lang="cs-CZ" altLang="cs-CZ" sz="1800" dirty="0" err="1">
                <a:cs typeface="Arial" panose="020B0604020202020204" pitchFamily="34" charset="0"/>
              </a:rPr>
              <a:t>The</a:t>
            </a:r>
            <a:r>
              <a:rPr lang="cs-CZ" altLang="cs-CZ" sz="1800" dirty="0"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cs typeface="Arial" panose="020B0604020202020204" pitchFamily="34" charset="0"/>
              </a:rPr>
              <a:t>difference</a:t>
            </a:r>
            <a:r>
              <a:rPr lang="cs-CZ" altLang="cs-CZ" sz="1800" dirty="0"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cs typeface="Arial" panose="020B0604020202020204" pitchFamily="34" charset="0"/>
              </a:rPr>
              <a:t>between</a:t>
            </a:r>
            <a:r>
              <a:rPr lang="cs-CZ" altLang="cs-CZ" sz="1800" dirty="0"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cs typeface="Arial" panose="020B0604020202020204" pitchFamily="34" charset="0"/>
              </a:rPr>
              <a:t>cations</a:t>
            </a:r>
            <a:r>
              <a:rPr lang="en-US" altLang="cs-CZ" sz="1800" dirty="0">
                <a:cs typeface="Arial" panose="020B0604020202020204" pitchFamily="34" charset="0"/>
              </a:rPr>
              <a:t>(Na + K) </a:t>
            </a:r>
            <a:r>
              <a:rPr lang="cs-CZ" altLang="cs-CZ" sz="1800" dirty="0">
                <a:cs typeface="Arial" panose="020B0604020202020204" pitchFamily="34" charset="0"/>
              </a:rPr>
              <a:t>and </a:t>
            </a:r>
            <a:r>
              <a:rPr lang="cs-CZ" altLang="cs-CZ" sz="1800" dirty="0" err="1">
                <a:cs typeface="Arial" panose="020B0604020202020204" pitchFamily="34" charset="0"/>
              </a:rPr>
              <a:t>anions</a:t>
            </a:r>
            <a:r>
              <a:rPr lang="cs-CZ" altLang="cs-CZ" sz="1800" dirty="0">
                <a:cs typeface="Arial" panose="020B0604020202020204" pitchFamily="34" charset="0"/>
              </a:rPr>
              <a:t> in plasma</a:t>
            </a:r>
            <a:r>
              <a:rPr lang="en-US" altLang="cs-CZ" sz="1800" dirty="0">
                <a:cs typeface="Arial" panose="020B0604020202020204" pitchFamily="34" charset="0"/>
              </a:rPr>
              <a:t> (Cl + </a:t>
            </a:r>
            <a:r>
              <a:rPr lang="cs-CZ" altLang="cs-CZ" sz="1800" dirty="0">
                <a:cs typeface="Arial" panose="020B0604020202020204" pitchFamily="34" charset="0"/>
              </a:rPr>
              <a:t>HCO</a:t>
            </a:r>
            <a:r>
              <a:rPr lang="cs-CZ" altLang="cs-CZ" sz="1800" baseline="-25000" dirty="0">
                <a:cs typeface="Arial" panose="020B0604020202020204" pitchFamily="34" charset="0"/>
              </a:rPr>
              <a:t>3</a:t>
            </a:r>
            <a:r>
              <a:rPr lang="cs-CZ" altLang="cs-CZ" sz="1800" baseline="30000" dirty="0">
                <a:cs typeface="Arial" panose="020B0604020202020204" pitchFamily="34" charset="0"/>
              </a:rPr>
              <a:t>- </a:t>
            </a:r>
            <a:r>
              <a:rPr lang="cs-CZ" altLang="cs-CZ" sz="1800" dirty="0">
                <a:cs typeface="Arial" panose="020B0604020202020204" pitchFamily="34" charset="0"/>
              </a:rPr>
              <a:t>)</a:t>
            </a:r>
            <a:endParaRPr lang="cs-CZ" altLang="cs-CZ" sz="1800" baseline="30000" dirty="0">
              <a:cs typeface="Arial" panose="020B0604020202020204" pitchFamily="34" charset="0"/>
            </a:endParaRPr>
          </a:p>
          <a:p>
            <a:r>
              <a:rPr lang="cs-CZ" altLang="cs-CZ" sz="1800" dirty="0" err="1">
                <a:cs typeface="Arial" panose="020B0604020202020204" pitchFamily="34" charset="0"/>
              </a:rPr>
              <a:t>Unmeasured</a:t>
            </a:r>
            <a:r>
              <a:rPr lang="cs-CZ" altLang="cs-CZ" sz="1800" dirty="0">
                <a:cs typeface="Arial" panose="020B0604020202020204" pitchFamily="34" charset="0"/>
              </a:rPr>
              <a:t> </a:t>
            </a:r>
            <a:r>
              <a:rPr lang="cs-CZ" altLang="cs-CZ" sz="1800" dirty="0" err="1">
                <a:cs typeface="Arial" panose="020B0604020202020204" pitchFamily="34" charset="0"/>
              </a:rPr>
              <a:t>anions</a:t>
            </a:r>
            <a:r>
              <a:rPr lang="cs-CZ" altLang="cs-CZ" sz="1800" dirty="0">
                <a:cs typeface="Arial" panose="020B0604020202020204" pitchFamily="34" charset="0"/>
              </a:rPr>
              <a:t> „anion gap“ </a:t>
            </a:r>
            <a:r>
              <a:rPr lang="en-US" altLang="cs-CZ" sz="1800" dirty="0">
                <a:cs typeface="Arial" panose="020B0604020202020204" pitchFamily="34" charset="0"/>
              </a:rPr>
              <a:t>(P</a:t>
            </a:r>
            <a:r>
              <a:rPr lang="en-US" altLang="cs-CZ" sz="1800" baseline="30000" dirty="0">
                <a:cs typeface="Arial" panose="020B0604020202020204" pitchFamily="34" charset="0"/>
              </a:rPr>
              <a:t>- </a:t>
            </a:r>
            <a:r>
              <a:rPr lang="en-US" altLang="cs-CZ" sz="1800" dirty="0">
                <a:cs typeface="Arial" panose="020B0604020202020204" pitchFamily="34" charset="0"/>
              </a:rPr>
              <a:t>- albumin, SO</a:t>
            </a:r>
            <a:r>
              <a:rPr lang="en-US" altLang="cs-CZ" sz="1800" baseline="-25000" dirty="0">
                <a:cs typeface="Arial" panose="020B0604020202020204" pitchFamily="34" charset="0"/>
              </a:rPr>
              <a:t>4</a:t>
            </a:r>
            <a:r>
              <a:rPr lang="en-US" altLang="cs-CZ" sz="1800" dirty="0">
                <a:cs typeface="Arial" panose="020B0604020202020204" pitchFamily="34" charset="0"/>
              </a:rPr>
              <a:t>, PO</a:t>
            </a:r>
            <a:r>
              <a:rPr lang="en-US" altLang="cs-CZ" sz="1800" baseline="-25000" dirty="0">
                <a:cs typeface="Arial" panose="020B0604020202020204" pitchFamily="34" charset="0"/>
              </a:rPr>
              <a:t>3</a:t>
            </a:r>
            <a:r>
              <a:rPr lang="en-US" altLang="cs-CZ" sz="1800" dirty="0">
                <a:cs typeface="Arial" panose="020B0604020202020204" pitchFamily="34" charset="0"/>
              </a:rPr>
              <a:t>, ORG</a:t>
            </a:r>
            <a:r>
              <a:rPr lang="en-US" altLang="cs-CZ" sz="1800" baseline="30000" dirty="0">
                <a:cs typeface="Arial" panose="020B0604020202020204" pitchFamily="34" charset="0"/>
              </a:rPr>
              <a:t>-</a:t>
            </a:r>
            <a:r>
              <a:rPr lang="en-US" altLang="cs-CZ" sz="1800" dirty="0">
                <a:cs typeface="Arial" panose="020B0604020202020204" pitchFamily="34" charset="0"/>
              </a:rPr>
              <a:t> )</a:t>
            </a:r>
            <a:endParaRPr lang="cs-CZ" altLang="cs-CZ" sz="1800" dirty="0">
              <a:cs typeface="Arial" panose="020B0604020202020204" pitchFamily="34" charset="0"/>
            </a:endParaRPr>
          </a:p>
          <a:p>
            <a:r>
              <a:rPr lang="cs-CZ" altLang="cs-CZ" sz="1800" dirty="0">
                <a:cs typeface="Arial" panose="020B0604020202020204" pitchFamily="34" charset="0"/>
              </a:rPr>
              <a:t> </a:t>
            </a:r>
            <a:r>
              <a:rPr lang="cs-CZ" altLang="cs-CZ" sz="1800" b="1" dirty="0">
                <a:cs typeface="Arial" panose="020B0604020202020204" pitchFamily="34" charset="0"/>
              </a:rPr>
              <a:t>Na (140)  + K (5)= Cl (105) + HCO</a:t>
            </a:r>
            <a:r>
              <a:rPr lang="cs-CZ" altLang="cs-CZ" sz="1800" b="1" baseline="-25000" dirty="0">
                <a:cs typeface="Arial" panose="020B0604020202020204" pitchFamily="34" charset="0"/>
              </a:rPr>
              <a:t>3</a:t>
            </a:r>
            <a:r>
              <a:rPr lang="cs-CZ" altLang="cs-CZ" sz="1800" b="1" baseline="30000" dirty="0">
                <a:cs typeface="Arial" panose="020B0604020202020204" pitchFamily="34" charset="0"/>
              </a:rPr>
              <a:t>- </a:t>
            </a:r>
            <a:r>
              <a:rPr lang="cs-CZ" altLang="cs-CZ" sz="1800" b="1" dirty="0">
                <a:cs typeface="Arial" panose="020B0604020202020204" pitchFamily="34" charset="0"/>
              </a:rPr>
              <a:t>(25) +  </a:t>
            </a:r>
            <a:r>
              <a:rPr lang="cs-CZ" altLang="cs-CZ" sz="1800" b="1" dirty="0">
                <a:solidFill>
                  <a:srgbClr val="FF0000"/>
                </a:solidFill>
                <a:cs typeface="Arial" panose="020B0604020202020204" pitchFamily="34" charset="0"/>
              </a:rPr>
              <a:t>Gap (15) </a:t>
            </a:r>
            <a:endParaRPr lang="cs-CZ" altLang="cs-CZ" sz="1800" b="1" dirty="0">
              <a:cs typeface="Arial" panose="020B0604020202020204" pitchFamily="34" charset="0"/>
            </a:endParaRPr>
          </a:p>
          <a:p>
            <a:endParaRPr lang="cs-CZ" altLang="cs-CZ" sz="1800" dirty="0">
              <a:cs typeface="Arial" panose="020B0604020202020204" pitchFamily="34" charset="0"/>
            </a:endParaRP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CAVE!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Hypoalbuminaemia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altLang="cs-CZ" dirty="0">
              <a:cs typeface="Arial" panose="020B0604020202020204" pitchFamily="34" charset="0"/>
            </a:endParaRPr>
          </a:p>
          <a:p>
            <a:endParaRPr lang="cs-CZ" altLang="cs-CZ" dirty="0">
              <a:cs typeface="Arial" panose="020B0604020202020204" pitchFamily="34" charset="0"/>
            </a:endParaRPr>
          </a:p>
          <a:p>
            <a:endParaRPr lang="en-US" altLang="cs-CZ" dirty="0">
              <a:cs typeface="Arial" panose="020B0604020202020204" pitchFamily="34" charset="0"/>
            </a:endParaRPr>
          </a:p>
          <a:p>
            <a:endParaRPr lang="cs-CZ" altLang="cs-CZ" dirty="0"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53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Acid-base </a:t>
            </a:r>
            <a:r>
              <a:rPr lang="cs-CZ" dirty="0" err="1">
                <a:solidFill>
                  <a:srgbClr val="0000DC"/>
                </a:solidFill>
              </a:rPr>
              <a:t>disorders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err="1">
                <a:latin typeface="Arial" pitchFamily="34" charset="0"/>
                <a:cs typeface="Arial" pitchFamily="34" charset="0"/>
              </a:rPr>
              <a:t>primary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sk-SK" sz="2000" dirty="0" err="1">
                <a:latin typeface="Arial" pitchFamily="34" charset="0"/>
                <a:cs typeface="Arial" pitchFamily="34" charset="0"/>
              </a:rPr>
              <a:t>disturbance</a:t>
            </a:r>
            <a:r>
              <a:rPr lang="sk-SK" sz="2000" dirty="0">
                <a:latin typeface="Arial" pitchFamily="34" charset="0"/>
                <a:cs typeface="Arial" pitchFamily="34" charset="0"/>
              </a:rPr>
              <a:t>: acidosis/alkalosis</a:t>
            </a:r>
          </a:p>
          <a:p>
            <a:endParaRPr lang="sk-SK" sz="2000" dirty="0">
              <a:latin typeface="Arial" pitchFamily="34" charset="0"/>
              <a:cs typeface="Arial" pitchFamily="34" charset="0"/>
            </a:endParaRPr>
          </a:p>
          <a:p>
            <a:r>
              <a:rPr lang="sk-SK" sz="2000" dirty="0">
                <a:latin typeface="Arial" pitchFamily="34" charset="0"/>
                <a:cs typeface="Arial" pitchFamily="34" charset="0"/>
              </a:rPr>
              <a:t>pathophysiology: metabolic/respiratory</a:t>
            </a:r>
          </a:p>
          <a:p>
            <a:endParaRPr lang="sk-SK" sz="2000" dirty="0">
              <a:latin typeface="Arial" pitchFamily="34" charset="0"/>
              <a:cs typeface="Arial" pitchFamily="34" charset="0"/>
            </a:endParaRPr>
          </a:p>
          <a:p>
            <a:r>
              <a:rPr lang="sk-SK" sz="2000" dirty="0">
                <a:latin typeface="Arial" pitchFamily="34" charset="0"/>
                <a:cs typeface="Arial" pitchFamily="34" charset="0"/>
              </a:rPr>
              <a:t>compensation of disorder: acute/compensated</a:t>
            </a:r>
          </a:p>
          <a:p>
            <a:endParaRPr lang="sk-SK" sz="2000" dirty="0">
              <a:latin typeface="Arial" pitchFamily="34" charset="0"/>
              <a:cs typeface="Arial" pitchFamily="34" charset="0"/>
            </a:endParaRPr>
          </a:p>
          <a:p>
            <a:r>
              <a:rPr lang="sk-SK" sz="2000" dirty="0">
                <a:latin typeface="Arial" pitchFamily="34" charset="0"/>
                <a:cs typeface="Arial" pitchFamily="34" charset="0"/>
              </a:rPr>
              <a:t>basic/complex</a:t>
            </a:r>
            <a:endParaRPr lang="sk-SK" dirty="0">
              <a:latin typeface="Arial" pitchFamily="34" charset="0"/>
              <a:cs typeface="Arial" pitchFamily="34" charset="0"/>
            </a:endParaRPr>
          </a:p>
          <a:p>
            <a:pPr lvl="1"/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32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72A7730-FA02-3E42-BB21-CC34502A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solidFill>
                  <a:srgbClr val="0000DC"/>
                </a:solidFill>
              </a:rPr>
              <a:t>Examinations</a:t>
            </a:r>
            <a:r>
              <a:rPr lang="cs-CZ" dirty="0">
                <a:solidFill>
                  <a:srgbClr val="0000DC"/>
                </a:solidFill>
              </a:rPr>
              <a:t> in AB disturbances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xmlns="" id="{E3D2DE58-32ED-294C-A450-E1AA3397D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869" y="1534676"/>
            <a:ext cx="5627638" cy="4175007"/>
          </a:xfrm>
        </p:spPr>
        <p:txBody>
          <a:bodyPr/>
          <a:lstStyle/>
          <a:p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ABG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pH –  what is the primary disturbance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pCO</a:t>
            </a:r>
            <a:r>
              <a:rPr lang="cs-C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- respiratory component (respiratory alkalosis/acidosis)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 metabolic component (metabolic alkalosis/acidosis) 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actual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standard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BE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BD</a:t>
            </a:r>
          </a:p>
          <a:p>
            <a:pPr marL="7200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xmlns="" id="{4F706ECE-B9E7-4147-9E18-5DD8AB4BA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xmlns="" id="{5F8A9809-9EB0-4DF7-8E3C-95B0C50075D1}"/>
              </a:ext>
            </a:extLst>
          </p:cNvPr>
          <p:cNvSpPr txBox="1"/>
          <p:nvPr/>
        </p:nvSpPr>
        <p:spPr>
          <a:xfrm>
            <a:off x="412027" y="1651382"/>
            <a:ext cx="38551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Personal history, complaining symptoms, medication, clinical findings</a:t>
            </a:r>
          </a:p>
          <a:p>
            <a:endParaRPr lang="cs-CZ" sz="2000" dirty="0"/>
          </a:p>
        </p:txBody>
      </p:sp>
      <p:cxnSp>
        <p:nvCxnSpPr>
          <p:cNvPr id="7" name="Přímá spojovací šipka 10"/>
          <p:cNvCxnSpPr>
            <a:cxnSpLocks/>
          </p:cNvCxnSpPr>
          <p:nvPr/>
        </p:nvCxnSpPr>
        <p:spPr>
          <a:xfrm>
            <a:off x="4267200" y="1952512"/>
            <a:ext cx="1676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8"/>
          <p:cNvCxnSpPr>
            <a:cxnSpLocks/>
          </p:cNvCxnSpPr>
          <p:nvPr/>
        </p:nvCxnSpPr>
        <p:spPr>
          <a:xfrm>
            <a:off x="2996612" y="2500569"/>
            <a:ext cx="1" cy="31865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9413B8F2-19A6-4197-89CC-82210000034C}"/>
              </a:ext>
            </a:extLst>
          </p:cNvPr>
          <p:cNvSpPr txBox="1"/>
          <p:nvPr/>
        </p:nvSpPr>
        <p:spPr>
          <a:xfrm>
            <a:off x="129115" y="3799650"/>
            <a:ext cx="2839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9413B8F2-19A6-4197-89CC-82210000034C}"/>
              </a:ext>
            </a:extLst>
          </p:cNvPr>
          <p:cNvSpPr txBox="1"/>
          <p:nvPr/>
        </p:nvSpPr>
        <p:spPr>
          <a:xfrm>
            <a:off x="156977" y="3299918"/>
            <a:ext cx="28396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Imaging studies and others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1. EKG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 2. Ultrasound (abdomen, lungs, heart)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3. X-ray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4. CT scan, angiography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5. neurology examination</a:t>
            </a:r>
          </a:p>
          <a:p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CCD1280D-F272-47C8-BA1B-516C3971A019}"/>
              </a:ext>
            </a:extLst>
          </p:cNvPr>
          <p:cNvSpPr txBox="1"/>
          <p:nvPr/>
        </p:nvSpPr>
        <p:spPr>
          <a:xfrm>
            <a:off x="2870426" y="3299918"/>
            <a:ext cx="22621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Laboratory studies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Blood count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Coagulation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Biochemistry</a:t>
            </a:r>
          </a:p>
          <a:p>
            <a:pPr>
              <a:lnSpc>
                <a:spcPct val="150000"/>
              </a:lnSpc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Toxicology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443476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316835" y="5331797"/>
            <a:ext cx="1064665" cy="726103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kPa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6693459" y="3429000"/>
            <a:ext cx="2133918" cy="649608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/>
              <a:t>&lt; 20 </a:t>
            </a:r>
            <a:r>
              <a:rPr lang="cs-CZ" sz="1800" dirty="0" err="1"/>
              <a:t>mmol</a:t>
            </a:r>
            <a:r>
              <a:rPr lang="cs-CZ" sz="1800" dirty="0"/>
              <a:t>/l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b="1" dirty="0"/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021880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7265380">
            <a:off x="3940786" y="1887173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41254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</a:p>
        </p:txBody>
      </p:sp>
      <p:sp>
        <p:nvSpPr>
          <p:cNvPr id="136" name="TextovéPole 135">
            <a:extLst>
              <a:ext uri="{FF2B5EF4-FFF2-40B4-BE49-F238E27FC236}">
                <a16:creationId xmlns:a16="http://schemas.microsoft.com/office/drawing/2014/main" xmlns="" id="{0764D46E-39FC-46F7-8296-AB5D509355D4}"/>
              </a:ext>
            </a:extLst>
          </p:cNvPr>
          <p:cNvSpPr txBox="1"/>
          <p:nvPr/>
        </p:nvSpPr>
        <p:spPr>
          <a:xfrm>
            <a:off x="3187552" y="1526203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acidosis</a:t>
            </a:r>
          </a:p>
        </p:txBody>
      </p:sp>
      <p:sp>
        <p:nvSpPr>
          <p:cNvPr id="137" name="TextovéPole 136">
            <a:extLst>
              <a:ext uri="{FF2B5EF4-FFF2-40B4-BE49-F238E27FC236}">
                <a16:creationId xmlns:a16="http://schemas.microsoft.com/office/drawing/2014/main" xmlns="" id="{8F7BAA04-22C1-46D7-95BE-28F907CAE0A2}"/>
              </a:ext>
            </a:extLst>
          </p:cNvPr>
          <p:cNvSpPr txBox="1"/>
          <p:nvPr/>
        </p:nvSpPr>
        <p:spPr>
          <a:xfrm>
            <a:off x="8239559" y="1493476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alkalosis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71846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0" name="TextovéPole 139">
            <a:extLst>
              <a:ext uri="{FF2B5EF4-FFF2-40B4-BE49-F238E27FC236}">
                <a16:creationId xmlns:a16="http://schemas.microsoft.com/office/drawing/2014/main" xmlns="" id="{FF808DA1-C13A-46F8-9836-7E66A1E5E2AA}"/>
              </a:ext>
            </a:extLst>
          </p:cNvPr>
          <p:cNvSpPr txBox="1"/>
          <p:nvPr/>
        </p:nvSpPr>
        <p:spPr>
          <a:xfrm>
            <a:off x="617618" y="5510182"/>
            <a:ext cx="2569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Respiratory component</a:t>
            </a:r>
          </a:p>
        </p:txBody>
      </p:sp>
      <p:sp>
        <p:nvSpPr>
          <p:cNvPr id="141" name="TextovéPole 140">
            <a:extLst>
              <a:ext uri="{FF2B5EF4-FFF2-40B4-BE49-F238E27FC236}">
                <a16:creationId xmlns:a16="http://schemas.microsoft.com/office/drawing/2014/main" xmlns="" id="{E6E4160A-07A2-4212-8E8F-A1B32905B052}"/>
              </a:ext>
            </a:extLst>
          </p:cNvPr>
          <p:cNvSpPr txBox="1"/>
          <p:nvPr/>
        </p:nvSpPr>
        <p:spPr>
          <a:xfrm>
            <a:off x="6584080" y="4246082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Metabolic component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kern="0" dirty="0">
                <a:solidFill>
                  <a:srgbClr val="0000DC"/>
                </a:solidFill>
              </a:rPr>
              <a:t>Metabolic </a:t>
            </a:r>
            <a:r>
              <a:rPr lang="cs-CZ" sz="4000" b="1" kern="0" dirty="0" err="1">
                <a:solidFill>
                  <a:srgbClr val="0000DC"/>
                </a:solidFill>
              </a:rPr>
              <a:t>acidosis</a:t>
            </a:r>
            <a:r>
              <a:rPr lang="cs-CZ" sz="4000" b="1" kern="0" dirty="0">
                <a:solidFill>
                  <a:srgbClr val="0000DC"/>
                </a:solidFill>
              </a:rPr>
              <a:t>  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66ECC274-522C-401B-974B-78FB5E1FDF76}"/>
              </a:ext>
            </a:extLst>
          </p:cNvPr>
          <p:cNvSpPr txBox="1"/>
          <p:nvPr/>
        </p:nvSpPr>
        <p:spPr>
          <a:xfrm>
            <a:off x="6693459" y="5453933"/>
            <a:ext cx="44622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7,32= 6,1 + log -------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----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0,03 x 40   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8456FC75-B4E8-43AA-B49F-5EC9E3BD75C0}"/>
              </a:ext>
            </a:extLst>
          </p:cNvPr>
          <p:cNvSpPr txBox="1"/>
          <p:nvPr/>
        </p:nvSpPr>
        <p:spPr>
          <a:xfrm>
            <a:off x="9482328" y="4015249"/>
            <a:ext cx="27879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Acid intake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Acid production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Decreased acid excretion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HCO3 loss</a:t>
            </a:r>
          </a:p>
        </p:txBody>
      </p:sp>
      <p:sp>
        <p:nvSpPr>
          <p:cNvPr id="10" name="Šipka: dolů 9">
            <a:extLst>
              <a:ext uri="{FF2B5EF4-FFF2-40B4-BE49-F238E27FC236}">
                <a16:creationId xmlns:a16="http://schemas.microsoft.com/office/drawing/2014/main" xmlns="" id="{41D1F8C1-866A-496E-8E31-6C7B642B6AE7}"/>
              </a:ext>
            </a:extLst>
          </p:cNvPr>
          <p:cNvSpPr/>
          <p:nvPr/>
        </p:nvSpPr>
        <p:spPr>
          <a:xfrm rot="5400000">
            <a:off x="8681196" y="4396646"/>
            <a:ext cx="796886" cy="2359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xmlns="" id="{4B0940ED-957C-46F0-A723-C570B2B61E98}"/>
              </a:ext>
            </a:extLst>
          </p:cNvPr>
          <p:cNvSpPr txBox="1"/>
          <p:nvPr/>
        </p:nvSpPr>
        <p:spPr>
          <a:xfrm>
            <a:off x="588338" y="3555388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Pathological insult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3F7D6AD2-A3C5-48F3-BF90-4E860FDD0B4C}"/>
              </a:ext>
            </a:extLst>
          </p:cNvPr>
          <p:cNvSpPr/>
          <p:nvPr/>
        </p:nvSpPr>
        <p:spPr>
          <a:xfrm>
            <a:off x="7447964" y="2994679"/>
            <a:ext cx="235994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↓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leads to ↓pH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800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321">
            <a:extLst>
              <a:ext uri="{FF2B5EF4-FFF2-40B4-BE49-F238E27FC236}">
                <a16:creationId xmlns:a16="http://schemas.microsoft.com/office/drawing/2014/main" xmlns="" id="{75E69ADC-204B-4CDC-9778-12F15BDC0E14}"/>
              </a:ext>
            </a:extLst>
          </p:cNvPr>
          <p:cNvSpPr>
            <a:spLocks/>
          </p:cNvSpPr>
          <p:nvPr/>
        </p:nvSpPr>
        <p:spPr bwMode="auto">
          <a:xfrm>
            <a:off x="3789181" y="5080328"/>
            <a:ext cx="1135157" cy="624186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 err="1"/>
              <a:t>kPa</a:t>
            </a:r>
            <a:endParaRPr lang="cs-CZ" sz="1800" dirty="0"/>
          </a:p>
          <a:p>
            <a:r>
              <a:rPr lang="cs-CZ" sz="1800" dirty="0"/>
              <a:t>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sz="1800" dirty="0"/>
          </a:p>
        </p:txBody>
      </p:sp>
      <p:sp>
        <p:nvSpPr>
          <p:cNvPr id="4" name="Freeform 321">
            <a:extLst>
              <a:ext uri="{FF2B5EF4-FFF2-40B4-BE49-F238E27FC236}">
                <a16:creationId xmlns:a16="http://schemas.microsoft.com/office/drawing/2014/main" xmlns="" id="{2063664A-0775-45DD-A96B-6E00C1721691}"/>
              </a:ext>
            </a:extLst>
          </p:cNvPr>
          <p:cNvSpPr>
            <a:spLocks/>
          </p:cNvSpPr>
          <p:nvPr/>
        </p:nvSpPr>
        <p:spPr bwMode="auto">
          <a:xfrm>
            <a:off x="6893194" y="3744356"/>
            <a:ext cx="1546132" cy="668190"/>
          </a:xfrm>
          <a:custGeom>
            <a:avLst/>
            <a:gdLst>
              <a:gd name="T0" fmla="*/ 330 w 433"/>
              <a:gd name="T1" fmla="*/ 0 h 204"/>
              <a:gd name="T2" fmla="*/ 433 w 433"/>
              <a:gd name="T3" fmla="*/ 0 h 204"/>
              <a:gd name="T4" fmla="*/ 433 w 433"/>
              <a:gd name="T5" fmla="*/ 204 h 204"/>
              <a:gd name="T6" fmla="*/ 0 w 433"/>
              <a:gd name="T7" fmla="*/ 204 h 204"/>
              <a:gd name="T8" fmla="*/ 0 w 433"/>
              <a:gd name="T9" fmla="*/ 0 h 204"/>
              <a:gd name="T10" fmla="*/ 105 w 433"/>
              <a:gd name="T11" fmla="*/ 0 h 204"/>
              <a:gd name="T12" fmla="*/ 330 w 433"/>
              <a:gd name="T13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3" h="204">
                <a:moveTo>
                  <a:pt x="330" y="0"/>
                </a:moveTo>
                <a:lnTo>
                  <a:pt x="433" y="0"/>
                </a:lnTo>
                <a:lnTo>
                  <a:pt x="433" y="204"/>
                </a:lnTo>
                <a:lnTo>
                  <a:pt x="0" y="204"/>
                </a:lnTo>
                <a:lnTo>
                  <a:pt x="0" y="0"/>
                </a:lnTo>
                <a:lnTo>
                  <a:pt x="105" y="0"/>
                </a:lnTo>
                <a:lnTo>
                  <a:pt x="330" y="0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&lt;  22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HCO</a:t>
            </a:r>
            <a:r>
              <a:rPr lang="cs-CZ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cs-CZ" sz="1800" b="1" dirty="0"/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xmlns="" id="{C75203C7-BEF1-4DE6-8931-E475577D5124}"/>
              </a:ext>
            </a:extLst>
          </p:cNvPr>
          <p:cNvSpPr>
            <a:spLocks/>
          </p:cNvSpPr>
          <p:nvPr/>
        </p:nvSpPr>
        <p:spPr bwMode="auto">
          <a:xfrm rot="14768742">
            <a:off x="4950022" y="2205758"/>
            <a:ext cx="808231" cy="3567291"/>
          </a:xfrm>
          <a:custGeom>
            <a:avLst/>
            <a:gdLst>
              <a:gd name="T0" fmla="*/ 73 w 296"/>
              <a:gd name="T1" fmla="*/ 482 h 549"/>
              <a:gd name="T2" fmla="*/ 0 w 296"/>
              <a:gd name="T3" fmla="*/ 482 h 549"/>
              <a:gd name="T4" fmla="*/ 0 w 296"/>
              <a:gd name="T5" fmla="*/ 549 h 549"/>
              <a:gd name="T6" fmla="*/ 147 w 296"/>
              <a:gd name="T7" fmla="*/ 549 h 549"/>
              <a:gd name="T8" fmla="*/ 147 w 296"/>
              <a:gd name="T9" fmla="*/ 305 h 549"/>
              <a:gd name="T10" fmla="*/ 208 w 296"/>
              <a:gd name="T11" fmla="*/ 305 h 549"/>
              <a:gd name="T12" fmla="*/ 208 w 296"/>
              <a:gd name="T13" fmla="*/ 334 h 549"/>
              <a:gd name="T14" fmla="*/ 296 w 296"/>
              <a:gd name="T15" fmla="*/ 274 h 549"/>
              <a:gd name="T16" fmla="*/ 208 w 296"/>
              <a:gd name="T17" fmla="*/ 218 h 549"/>
              <a:gd name="T18" fmla="*/ 208 w 296"/>
              <a:gd name="T19" fmla="*/ 244 h 549"/>
              <a:gd name="T20" fmla="*/ 147 w 296"/>
              <a:gd name="T21" fmla="*/ 244 h 549"/>
              <a:gd name="T22" fmla="*/ 147 w 296"/>
              <a:gd name="T23" fmla="*/ 0 h 549"/>
              <a:gd name="T24" fmla="*/ 0 w 296"/>
              <a:gd name="T25" fmla="*/ 0 h 549"/>
              <a:gd name="T26" fmla="*/ 0 w 296"/>
              <a:gd name="T27" fmla="*/ 67 h 549"/>
              <a:gd name="T28" fmla="*/ 73 w 296"/>
              <a:gd name="T29" fmla="*/ 67 h 549"/>
              <a:gd name="T30" fmla="*/ 73 w 296"/>
              <a:gd name="T31" fmla="*/ 482 h 5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Freeform 74">
            <a:extLst>
              <a:ext uri="{FF2B5EF4-FFF2-40B4-BE49-F238E27FC236}">
                <a16:creationId xmlns:a16="http://schemas.microsoft.com/office/drawing/2014/main" xmlns="" id="{2B98C41D-6ED3-49CB-8618-7B935B047F4E}"/>
              </a:ext>
            </a:extLst>
          </p:cNvPr>
          <p:cNvSpPr>
            <a:spLocks/>
          </p:cNvSpPr>
          <p:nvPr/>
        </p:nvSpPr>
        <p:spPr bwMode="auto">
          <a:xfrm rot="8865765">
            <a:off x="4600914" y="2156679"/>
            <a:ext cx="338138" cy="1482606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3" name="Ohnutý pruh 122">
            <a:extLst>
              <a:ext uri="{FF2B5EF4-FFF2-40B4-BE49-F238E27FC236}">
                <a16:creationId xmlns:a16="http://schemas.microsoft.com/office/drawing/2014/main" xmlns="" id="{B5627D88-29E0-401B-A91F-9547AB6F3FBB}"/>
              </a:ext>
            </a:extLst>
          </p:cNvPr>
          <p:cNvSpPr/>
          <p:nvPr/>
        </p:nvSpPr>
        <p:spPr>
          <a:xfrm>
            <a:off x="2167469" y="2072922"/>
            <a:ext cx="8387644" cy="372533"/>
          </a:xfrm>
          <a:prstGeom prst="blockArc">
            <a:avLst>
              <a:gd name="adj1" fmla="val 10827391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6" name="TextovéPole 125">
            <a:extLst>
              <a:ext uri="{FF2B5EF4-FFF2-40B4-BE49-F238E27FC236}">
                <a16:creationId xmlns:a16="http://schemas.microsoft.com/office/drawing/2014/main" xmlns="" id="{0C4C8DC1-5764-4AAE-AAAD-177B53FC3B38}"/>
              </a:ext>
            </a:extLst>
          </p:cNvPr>
          <p:cNvSpPr txBox="1"/>
          <p:nvPr/>
        </p:nvSpPr>
        <p:spPr>
          <a:xfrm>
            <a:off x="5041254" y="1559289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7,35</a:t>
            </a:r>
          </a:p>
        </p:txBody>
      </p:sp>
      <p:sp>
        <p:nvSpPr>
          <p:cNvPr id="127" name="TextovéPole 126">
            <a:extLst>
              <a:ext uri="{FF2B5EF4-FFF2-40B4-BE49-F238E27FC236}">
                <a16:creationId xmlns:a16="http://schemas.microsoft.com/office/drawing/2014/main" xmlns="" id="{18A3AA25-C7D7-4223-B2A8-1F8B0C8B4BA6}"/>
              </a:ext>
            </a:extLst>
          </p:cNvPr>
          <p:cNvSpPr txBox="1"/>
          <p:nvPr/>
        </p:nvSpPr>
        <p:spPr>
          <a:xfrm>
            <a:off x="6396743" y="1601795"/>
            <a:ext cx="633507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7,45</a:t>
            </a:r>
          </a:p>
        </p:txBody>
      </p:sp>
      <p:cxnSp>
        <p:nvCxnSpPr>
          <p:cNvPr id="129" name="Přímá spojnice 128">
            <a:extLst>
              <a:ext uri="{FF2B5EF4-FFF2-40B4-BE49-F238E27FC236}">
                <a16:creationId xmlns:a16="http://schemas.microsoft.com/office/drawing/2014/main" xmlns="" id="{A128836B-A83F-49AE-B1CB-720F54E956F4}"/>
              </a:ext>
            </a:extLst>
          </p:cNvPr>
          <p:cNvCxnSpPr>
            <a:cxnSpLocks/>
          </p:cNvCxnSpPr>
          <p:nvPr/>
        </p:nvCxnSpPr>
        <p:spPr>
          <a:xfrm>
            <a:off x="5634686" y="1979518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Přímá spojnice 131">
            <a:extLst>
              <a:ext uri="{FF2B5EF4-FFF2-40B4-BE49-F238E27FC236}">
                <a16:creationId xmlns:a16="http://schemas.microsoft.com/office/drawing/2014/main" xmlns="" id="{762401B9-D9BA-44F5-AC2C-6B31CBB8CBDF}"/>
              </a:ext>
            </a:extLst>
          </p:cNvPr>
          <p:cNvCxnSpPr>
            <a:cxnSpLocks/>
          </p:cNvCxnSpPr>
          <p:nvPr/>
        </p:nvCxnSpPr>
        <p:spPr>
          <a:xfrm>
            <a:off x="6361291" y="198125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Přímá spojnice 132">
            <a:extLst>
              <a:ext uri="{FF2B5EF4-FFF2-40B4-BE49-F238E27FC236}">
                <a16:creationId xmlns:a16="http://schemas.microsoft.com/office/drawing/2014/main" xmlns="" id="{585ABBC1-B35B-4E3F-926A-CF0AD5286185}"/>
              </a:ext>
            </a:extLst>
          </p:cNvPr>
          <p:cNvCxnSpPr>
            <a:cxnSpLocks/>
          </p:cNvCxnSpPr>
          <p:nvPr/>
        </p:nvCxnSpPr>
        <p:spPr>
          <a:xfrm>
            <a:off x="2270598" y="2045404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Přímá spojnice 133">
            <a:extLst>
              <a:ext uri="{FF2B5EF4-FFF2-40B4-BE49-F238E27FC236}">
                <a16:creationId xmlns:a16="http://schemas.microsoft.com/office/drawing/2014/main" xmlns="" id="{EB68DA64-D5D9-4E02-AD2A-B93F81D7A60A}"/>
              </a:ext>
            </a:extLst>
          </p:cNvPr>
          <p:cNvCxnSpPr>
            <a:cxnSpLocks/>
          </p:cNvCxnSpPr>
          <p:nvPr/>
        </p:nvCxnSpPr>
        <p:spPr>
          <a:xfrm>
            <a:off x="10556407" y="2076393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ovéPole 134">
            <a:extLst>
              <a:ext uri="{FF2B5EF4-FFF2-40B4-BE49-F238E27FC236}">
                <a16:creationId xmlns:a16="http://schemas.microsoft.com/office/drawing/2014/main" xmlns="" id="{F1BF3C85-9498-4891-9CFF-0B5B0C38BD0F}"/>
              </a:ext>
            </a:extLst>
          </p:cNvPr>
          <p:cNvSpPr txBox="1"/>
          <p:nvPr/>
        </p:nvSpPr>
        <p:spPr>
          <a:xfrm>
            <a:off x="5725705" y="154482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</a:p>
        </p:txBody>
      </p:sp>
      <p:sp>
        <p:nvSpPr>
          <p:cNvPr id="138" name="TextovéPole 137">
            <a:extLst>
              <a:ext uri="{FF2B5EF4-FFF2-40B4-BE49-F238E27FC236}">
                <a16:creationId xmlns:a16="http://schemas.microsoft.com/office/drawing/2014/main" xmlns="" id="{CB870651-7A67-43DC-9AF4-781EB87A9188}"/>
              </a:ext>
            </a:extLst>
          </p:cNvPr>
          <p:cNvSpPr txBox="1"/>
          <p:nvPr/>
        </p:nvSpPr>
        <p:spPr>
          <a:xfrm>
            <a:off x="1881899" y="1652693"/>
            <a:ext cx="61818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/>
              <a:t>7,00</a:t>
            </a:r>
          </a:p>
        </p:txBody>
      </p:sp>
      <p:sp>
        <p:nvSpPr>
          <p:cNvPr id="139" name="TextovéPole 138">
            <a:extLst>
              <a:ext uri="{FF2B5EF4-FFF2-40B4-BE49-F238E27FC236}">
                <a16:creationId xmlns:a16="http://schemas.microsoft.com/office/drawing/2014/main" xmlns="" id="{11342C48-CFCB-4E2D-B713-F9A10E1775CE}"/>
              </a:ext>
            </a:extLst>
          </p:cNvPr>
          <p:cNvSpPr txBox="1"/>
          <p:nvPr/>
        </p:nvSpPr>
        <p:spPr>
          <a:xfrm>
            <a:off x="10231947" y="1678142"/>
            <a:ext cx="718466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7,70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3D7C1C-E7B3-4D8A-A0BB-B63C4B268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kern="0" dirty="0">
                <a:solidFill>
                  <a:srgbClr val="0000DC"/>
                </a:solidFill>
              </a:rPr>
              <a:t>Metabolic acidosis – </a:t>
            </a:r>
            <a:r>
              <a:rPr lang="cs-CZ" sz="4000" b="1" kern="0" dirty="0" err="1">
                <a:solidFill>
                  <a:srgbClr val="0000DC"/>
                </a:solidFill>
              </a:rPr>
              <a:t>compensation</a:t>
            </a:r>
            <a:r>
              <a:rPr lang="cs-CZ" sz="4000" b="1" kern="0" dirty="0">
                <a:solidFill>
                  <a:srgbClr val="0000DC"/>
                </a:solidFill>
              </a:rPr>
              <a:t>  </a:t>
            </a:r>
            <a:r>
              <a:rPr lang="cs-CZ" dirty="0"/>
              <a:t> </a:t>
            </a: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xmlns="" id="{1C842366-D5C8-4917-AABF-854D063BEDBA}"/>
              </a:ext>
            </a:extLst>
          </p:cNvPr>
          <p:cNvCxnSpPr>
            <a:cxnSpLocks/>
          </p:cNvCxnSpPr>
          <p:nvPr/>
        </p:nvCxnSpPr>
        <p:spPr>
          <a:xfrm>
            <a:off x="4231546" y="1961549"/>
            <a:ext cx="0" cy="30978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>
            <a:extLst>
              <a:ext uri="{FF2B5EF4-FFF2-40B4-BE49-F238E27FC236}">
                <a16:creationId xmlns:a16="http://schemas.microsoft.com/office/drawing/2014/main" xmlns="" id="{6F16EB2B-FCEF-45DD-BFF8-B6C782487423}"/>
              </a:ext>
            </a:extLst>
          </p:cNvPr>
          <p:cNvSpPr txBox="1"/>
          <p:nvPr/>
        </p:nvSpPr>
        <p:spPr>
          <a:xfrm>
            <a:off x="3988595" y="1511079"/>
            <a:ext cx="63350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7,20</a:t>
            </a:r>
          </a:p>
        </p:txBody>
      </p:sp>
      <p:sp>
        <p:nvSpPr>
          <p:cNvPr id="23" name="Freeform 74">
            <a:extLst>
              <a:ext uri="{FF2B5EF4-FFF2-40B4-BE49-F238E27FC236}">
                <a16:creationId xmlns:a16="http://schemas.microsoft.com/office/drawing/2014/main" xmlns="" id="{E3463463-E561-473B-AECD-51325665B59D}"/>
              </a:ext>
            </a:extLst>
          </p:cNvPr>
          <p:cNvSpPr>
            <a:spLocks/>
          </p:cNvSpPr>
          <p:nvPr/>
        </p:nvSpPr>
        <p:spPr bwMode="auto">
          <a:xfrm rot="7265380">
            <a:off x="3623778" y="1863411"/>
            <a:ext cx="338138" cy="2261765"/>
          </a:xfrm>
          <a:custGeom>
            <a:avLst/>
            <a:gdLst>
              <a:gd name="T0" fmla="*/ 59 w 213"/>
              <a:gd name="T1" fmla="*/ 415 h 600"/>
              <a:gd name="T2" fmla="*/ 107 w 213"/>
              <a:gd name="T3" fmla="*/ 0 h 600"/>
              <a:gd name="T4" fmla="*/ 107 w 213"/>
              <a:gd name="T5" fmla="*/ 0 h 600"/>
              <a:gd name="T6" fmla="*/ 154 w 213"/>
              <a:gd name="T7" fmla="*/ 415 h 600"/>
              <a:gd name="T8" fmla="*/ 213 w 213"/>
              <a:gd name="T9" fmla="*/ 415 h 600"/>
              <a:gd name="T10" fmla="*/ 107 w 213"/>
              <a:gd name="T11" fmla="*/ 600 h 600"/>
              <a:gd name="T12" fmla="*/ 0 w 213"/>
              <a:gd name="T13" fmla="*/ 415 h 600"/>
              <a:gd name="T14" fmla="*/ 59 w 213"/>
              <a:gd name="T15" fmla="*/ 415 h 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95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 cap="rnd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95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xmlns="" id="{84211977-D8C5-43F0-9D47-57A33F621947}"/>
              </a:ext>
            </a:extLst>
          </p:cNvPr>
          <p:cNvCxnSpPr>
            <a:cxnSpLocks/>
          </p:cNvCxnSpPr>
          <p:nvPr/>
        </p:nvCxnSpPr>
        <p:spPr>
          <a:xfrm>
            <a:off x="3559427" y="2686756"/>
            <a:ext cx="725884" cy="0"/>
          </a:xfrm>
          <a:prstGeom prst="straightConnector1">
            <a:avLst/>
          </a:prstGeom>
          <a:ln w="28575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>
            <a:extLst>
              <a:ext uri="{FF2B5EF4-FFF2-40B4-BE49-F238E27FC236}">
                <a16:creationId xmlns:a16="http://schemas.microsoft.com/office/drawing/2014/main" xmlns="" id="{1F714528-D1CE-4FCE-8BB1-4C1CC591BDD9}"/>
              </a:ext>
            </a:extLst>
          </p:cNvPr>
          <p:cNvSpPr txBox="1"/>
          <p:nvPr/>
        </p:nvSpPr>
        <p:spPr>
          <a:xfrm>
            <a:off x="94043" y="5089159"/>
            <a:ext cx="4393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                    </a:t>
            </a:r>
            <a:r>
              <a:rPr lang="en-US" sz="1800"/>
              <a:t>20</a:t>
            </a:r>
            <a:endParaRPr lang="en-US" sz="1800" dirty="0"/>
          </a:p>
          <a:p>
            <a:r>
              <a:rPr lang="en-US" sz="1800" dirty="0"/>
              <a:t>7,4 = 6,1 + log ----------- </a:t>
            </a:r>
          </a:p>
          <a:p>
            <a:r>
              <a:rPr lang="en-US" sz="1800"/>
              <a:t>                       </a:t>
            </a:r>
            <a:r>
              <a:rPr lang="en-US" sz="1800" dirty="0"/>
              <a:t>0,03 x 33   </a:t>
            </a:r>
            <a:endParaRPr lang="cs-CZ" sz="1800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xmlns="" id="{A7059834-64E2-46ED-802B-2C95C72F5D19}"/>
              </a:ext>
            </a:extLst>
          </p:cNvPr>
          <p:cNvSpPr/>
          <p:nvPr/>
        </p:nvSpPr>
        <p:spPr>
          <a:xfrm>
            <a:off x="719819" y="2789074"/>
            <a:ext cx="35117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Hyperventilation as a respiratory compensation mechanism=</a:t>
            </a:r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Kussmaul‘s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breathing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Differential diagnostics - Internal medicine  aVLDD101I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470146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482</TotalTime>
  <Words>2004</Words>
  <Application>Microsoft Office PowerPoint</Application>
  <PresentationFormat>Vlastní</PresentationFormat>
  <Paragraphs>449</Paragraphs>
  <Slides>32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Prezentace_MU_CZ</vt:lpstr>
      <vt:lpstr>Acid-base balance disorders Differential diagnostics</vt:lpstr>
      <vt:lpstr>Learning outcomes</vt:lpstr>
      <vt:lpstr>Prezentace aplikace PowerPoint</vt:lpstr>
      <vt:lpstr>Normal range of acid-base (ABG)</vt:lpstr>
      <vt:lpstr>Anion gap (AG)  </vt:lpstr>
      <vt:lpstr>Acid-base disorders</vt:lpstr>
      <vt:lpstr>Examinations in AB disturbances</vt:lpstr>
      <vt:lpstr>Metabolic acidosis  </vt:lpstr>
      <vt:lpstr>Metabolic acidosis – compensation   </vt:lpstr>
      <vt:lpstr>Metabolic acidosis types </vt:lpstr>
      <vt:lpstr>High anion gap metabolic acidosis (HAGMA)</vt:lpstr>
      <vt:lpstr>Normal anion gap metabolic acidosis (hyperchloremic)  </vt:lpstr>
      <vt:lpstr>Respiratory acidosis </vt:lpstr>
      <vt:lpstr>Respiratory acidosis – compensation </vt:lpstr>
      <vt:lpstr>Respiratory acidosis etiology  </vt:lpstr>
      <vt:lpstr>Metabolic alkalosis</vt:lpstr>
      <vt:lpstr>Metabolic alkalosis compensation </vt:lpstr>
      <vt:lpstr>Metabolic alkalosis etiology  </vt:lpstr>
      <vt:lpstr>Hypochloremic  alkalosis  </vt:lpstr>
      <vt:lpstr>Respiratory alkalosis</vt:lpstr>
      <vt:lpstr>Respiratory alkalosis compensation</vt:lpstr>
      <vt:lpstr>Respiratory alkalosis etiology  </vt:lpstr>
      <vt:lpstr>Case reports  </vt:lpstr>
      <vt:lpstr>Case report no. 1 - I  </vt:lpstr>
      <vt:lpstr>Case report no.1 – II   </vt:lpstr>
      <vt:lpstr>Case report no. 2- I  </vt:lpstr>
      <vt:lpstr>Case report no.2- II  </vt:lpstr>
      <vt:lpstr>Case report no.2- III  </vt:lpstr>
      <vt:lpstr>Case report no.3- I  </vt:lpstr>
      <vt:lpstr>Case report no. 3 - II  </vt:lpstr>
      <vt:lpstr>Take home message 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</dc:title>
  <dc:creator>Vojtěch Bulhart</dc:creator>
  <cp:lastModifiedBy>uziv</cp:lastModifiedBy>
  <cp:revision>49</cp:revision>
  <cp:lastPrinted>1601-01-01T00:00:00Z</cp:lastPrinted>
  <dcterms:created xsi:type="dcterms:W3CDTF">2020-08-24T06:00:57Z</dcterms:created>
  <dcterms:modified xsi:type="dcterms:W3CDTF">2024-01-31T06:04:55Z</dcterms:modified>
</cp:coreProperties>
</file>