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3" r:id="rId4"/>
    <p:sldId id="258" r:id="rId5"/>
    <p:sldId id="259" r:id="rId6"/>
    <p:sldId id="274" r:id="rId7"/>
    <p:sldId id="270" r:id="rId8"/>
    <p:sldId id="260" r:id="rId9"/>
    <p:sldId id="271" r:id="rId10"/>
    <p:sldId id="268" r:id="rId11"/>
    <p:sldId id="275" r:id="rId12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1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 showGuides="1">
      <p:cViewPr varScale="1">
        <p:scale>
          <a:sx n="80" d="100"/>
          <a:sy n="80" d="100"/>
        </p:scale>
        <p:origin x="102" y="90"/>
      </p:cViewPr>
      <p:guideLst>
        <p:guide orient="horz" pos="1933"/>
        <p:guide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FDA4E-0FB9-45B8-9D7B-9EB40AC4869B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B032D-8F0B-4244-8570-DD7E7DBFA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2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9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0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1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B032D-8F0B-4244-8570-DD7E7DBFA81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3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7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1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19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7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53B4-B26D-4056-9641-A73A315EF91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13E0-E8E1-4376-B3A1-D021216C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210092" y="908720"/>
            <a:ext cx="972108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(XXVI.) Recruitment and Summation in Skeletal Muscle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135756" y="6096001"/>
            <a:ext cx="5923003" cy="598512"/>
          </a:xfrm>
        </p:spPr>
        <p:txBody>
          <a:bodyPr/>
          <a:lstStyle/>
          <a:p>
            <a:r>
              <a:rPr lang="en-GB" sz="1600" dirty="0"/>
              <a:t>Dep. of Physiology, Fac. of Medicine, MU, 2016 © </a:t>
            </a:r>
            <a:r>
              <a:rPr lang="sk-SK" sz="1600" dirty="0"/>
              <a:t>Jana Svačinová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579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8946" y="908720"/>
            <a:ext cx="11067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Heterometric</a:t>
            </a:r>
            <a:r>
              <a:rPr lang="en-US" sz="2000" b="1" dirty="0"/>
              <a:t> </a:t>
            </a:r>
            <a:r>
              <a:rPr lang="en-US" sz="2000" b="1" dirty="0" err="1"/>
              <a:t>autoregulation</a:t>
            </a:r>
            <a:r>
              <a:rPr lang="en-US" sz="2000" b="1" dirty="0"/>
              <a:t> (Frank-Starling): </a:t>
            </a:r>
          </a:p>
          <a:p>
            <a:r>
              <a:rPr lang="en-US" sz="2000" dirty="0"/>
              <a:t>Increase of the heart filling leads to stronger contraction of the heart</a:t>
            </a:r>
          </a:p>
          <a:p>
            <a:r>
              <a:rPr lang="en-US" sz="2000" dirty="0"/>
              <a:t>Principles: 1) the relative position of actin and myosin during different stretch of muscle </a:t>
            </a:r>
          </a:p>
          <a:p>
            <a:pPr lvl="2"/>
            <a:r>
              <a:rPr lang="en-US" sz="2000" dirty="0"/>
              <a:t>2) Fib</a:t>
            </a:r>
            <a:r>
              <a:rPr lang="cs-CZ" sz="2000" dirty="0"/>
              <a:t>e</a:t>
            </a:r>
            <a:r>
              <a:rPr lang="en-US" sz="2000" dirty="0"/>
              <a:t>r stretching increases sensitivity of troponin to calcium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88476" y="4388911"/>
            <a:ext cx="5865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Homeometric</a:t>
            </a:r>
            <a:r>
              <a:rPr lang="en-US" sz="2000" b="1" dirty="0"/>
              <a:t> </a:t>
            </a:r>
            <a:r>
              <a:rPr lang="en-US" sz="2000" b="1" dirty="0" err="1"/>
              <a:t>autoregulation</a:t>
            </a:r>
            <a:r>
              <a:rPr lang="en-US" sz="2000" b="1" dirty="0"/>
              <a:t>: </a:t>
            </a:r>
          </a:p>
          <a:p>
            <a:r>
              <a:rPr lang="en-US" sz="2000" dirty="0"/>
              <a:t>Increasing heart rate leads to muscle contraction increase</a:t>
            </a:r>
          </a:p>
          <a:p>
            <a:r>
              <a:rPr lang="en-US" sz="2000" dirty="0"/>
              <a:t>Principle: Increase of ratio Intracellular/</a:t>
            </a:r>
            <a:r>
              <a:rPr lang="cs-CZ" sz="2000" dirty="0"/>
              <a:t>E</a:t>
            </a:r>
            <a:r>
              <a:rPr lang="en-US" sz="2000" dirty="0" err="1"/>
              <a:t>xtracellular</a:t>
            </a:r>
            <a:r>
              <a:rPr lang="en-US" sz="2000" dirty="0"/>
              <a:t> calcium concentration</a:t>
            </a:r>
          </a:p>
        </p:txBody>
      </p:sp>
      <p:grpSp>
        <p:nvGrpSpPr>
          <p:cNvPr id="1141" name="Skupina 1140"/>
          <p:cNvGrpSpPr>
            <a:grpSpLocks noChangeAspect="1"/>
          </p:cNvGrpSpPr>
          <p:nvPr/>
        </p:nvGrpSpPr>
        <p:grpSpPr>
          <a:xfrm>
            <a:off x="1040497" y="2495910"/>
            <a:ext cx="1128871" cy="1007270"/>
            <a:chOff x="6797483" y="2363329"/>
            <a:chExt cx="1748227" cy="1559909"/>
          </a:xfrm>
        </p:grpSpPr>
        <p:grpSp>
          <p:nvGrpSpPr>
            <p:cNvPr id="528" name="Skupina 527"/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480" name="Skupina 47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1" name="Přímá spojnice 4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římá spojnice 4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7" name="Skupina 4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8" name="Ovál 4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9" name="Ovál 4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0" name="Ovál 4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1" name="Ovál 4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2" name="Ovál 4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3" name="Ovál 4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4" name="Ovál 4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5" name="Ovál 4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6" name="Ovál 4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7" name="Ovál 4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8" name="Ovál 4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9" name="Ovál 4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0" name="Ovál 4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1" name="Ovál 5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2" name="Ovál 5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79" name="Skupina 47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3" name="Přímá spojnice 5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Přímá spojnice 5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9" name="Skupina 5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10" name="Ovál 5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1" name="Ovál 5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2" name="Ovál 5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3" name="Ovál 5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4" name="Ovál 5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5" name="Ovál 5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6" name="Ovál 5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7" name="Ovál 5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8" name="Ovál 5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9" name="Ovál 5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0" name="Ovál 5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1" name="Ovál 5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2" name="Ovál 5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3" name="Ovál 5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24" name="Ovál 5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7" name="Skupina 526"/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434" name="Skupina 433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5" name="Přímá spojnice 43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Přímá spojnice 43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1" name="Skupina 44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2" name="Ovál 44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3" name="Ovál 44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4" name="Ovál 44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5" name="Ovál 44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6" name="Ovál 44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7" name="Ovál 44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8" name="Ovál 44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9" name="Ovál 44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0" name="Ovál 44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1" name="Ovál 45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2" name="Ovál 45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3" name="Ovál 45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4" name="Ovál 45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5" name="Ovál 45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6" name="Ovál 45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433" name="Skupina 432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7" name="Přímá spojnice 45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3" name="Skupina 46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4" name="Ovál 46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5" name="Ovál 46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6" name="Ovál 46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7" name="Ovál 46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8" name="Ovál 46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9" name="Ovál 46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0" name="Ovál 46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1" name="Ovál 47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2" name="Ovál 47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3" name="Ovál 47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4" name="Ovál 47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5" name="Ovál 47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6" name="Ovál 47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7" name="Ovál 47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8" name="Ovál 47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6" name="Skupina 525"/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388" name="Skupina 387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89" name="Přímá spojnice 3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Přímá spojnice 3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Přímá spojnice 3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5" name="Skupina 3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6" name="Ovál 3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7" name="Ovál 3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8" name="Ovál 3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9" name="Ovál 3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0" name="Ovál 3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1" name="Ovál 4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2" name="Ovál 4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3" name="Ovál 4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4" name="Ovál 4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5" name="Ovál 4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6" name="Ovál 4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7" name="Ovál 4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8" name="Ovál 4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9" name="Ovál 4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0" name="Ovál 4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387" name="Skupina 386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11" name="Přímá spojnice 4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Přímá spojnice 4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Přímá spojnice 4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Přímá spojnice 4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Přímá spojnice 4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Přímá spojnice 4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7" name="Skupina 4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18" name="Ovál 4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9" name="Ovál 4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0" name="Ovál 4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1" name="Ovál 4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2" name="Ovál 4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3" name="Ovál 4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4" name="Ovál 4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5" name="Ovál 4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6" name="Ovál 4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7" name="Ovál 4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8" name="Ovál 4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9" name="Ovál 4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0" name="Ovál 4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1" name="Ovál 4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2" name="Ovál 4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25" name="Skupina 524"/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342" name="Skupina 341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3" name="Přímá spojnice 34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Přímá spojnice 34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Přímá spojnice 34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9" name="Skupina 34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0" name="Ovál 34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1" name="Ovál 35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2" name="Ovál 35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3" name="Ovál 35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4" name="Ovál 35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5" name="Ovál 35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6" name="Ovál 35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7" name="Ovál 35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8" name="Ovál 35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9" name="Ovál 35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0" name="Ovál 35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1" name="Ovál 36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2" name="Ovál 36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3" name="Ovál 36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4" name="Ovál 36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341" name="Skupina 340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5" name="Přímá spojnice 36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Přímá spojnice 36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Přímá spojnice 36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Přímá spojnice 36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1" name="Skupina 37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2" name="Ovál 37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3" name="Ovál 37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4" name="Ovál 37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5" name="Ovál 37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6" name="Ovál 37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7" name="Ovál 37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8" name="Ovál 37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79" name="Ovál 37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0" name="Ovál 37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1" name="Ovál 38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2" name="Ovál 38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3" name="Ovál 38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4" name="Ovál 38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5" name="Ovál 38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86" name="Ovál 38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541" name="Skupina 540"/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534" name="Přímá spojnice 533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Přímá spojnice 534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Přímá spojnice 535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Přímá spojnice 536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Přímá spojnice 537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Přímá spojnice 538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Skupina 541"/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543" name="Přímá spojnice 54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Přímá spojnice 54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Přímá spojnice 54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Přímá spojnice 54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Přímá spojnice 54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Přímá spojnice 54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2" name="Skupina 1141"/>
          <p:cNvGrpSpPr>
            <a:grpSpLocks noChangeAspect="1"/>
          </p:cNvGrpSpPr>
          <p:nvPr/>
        </p:nvGrpSpPr>
        <p:grpSpPr>
          <a:xfrm>
            <a:off x="5003310" y="2495910"/>
            <a:ext cx="1595952" cy="1007270"/>
            <a:chOff x="8864435" y="2515729"/>
            <a:chExt cx="2471571" cy="1559909"/>
          </a:xfrm>
        </p:grpSpPr>
        <p:grpSp>
          <p:nvGrpSpPr>
            <p:cNvPr id="737" name="Skupina 736"/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738" name="Skupina 737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Přímá spojnice 76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Přímá spojnice 76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8" name="Skupina 76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69" name="Ovál 76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0" name="Ovál 76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1" name="Ovál 77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2" name="Ovál 77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3" name="Ovál 77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4" name="Ovál 77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5" name="Ovál 77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6" name="Ovál 77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7" name="Ovál 77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8" name="Ovál 77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79" name="Ovál 77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0" name="Ovál 77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1" name="Ovál 78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2" name="Ovál 78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83" name="Ovál 78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739" name="Skupina 738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0" name="Přímá spojnice 739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Přímá spojnice 740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Přímá spojnice 741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Přímá spojnice 742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Přímá spojnice 743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Přímá spojnice 744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6" name="Skupina 745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47" name="Ovál 746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48" name="Ovál 747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49" name="Ovál 748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0" name="Ovál 749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1" name="Ovál 750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2" name="Ovál 751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3" name="Ovál 752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4" name="Ovál 753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5" name="Ovál 754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6" name="Ovál 755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7" name="Ovál 756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8" name="Ovál 757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9" name="Ovál 758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0" name="Ovál 759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61" name="Ovál 760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784" name="Skupina 783"/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785" name="Skupina 784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09" name="Přímá spojnice 80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Přímá spojnice 80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Přímá spojnice 81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Přímá spojnice 81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Přímá spojnice 81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Přímá spojnice 81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5" name="Skupina 81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6" name="Ovál 81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7" name="Ovál 81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8" name="Ovál 81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19" name="Ovál 81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0" name="Ovál 81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1" name="Ovál 82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2" name="Ovál 82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3" name="Ovál 82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4" name="Ovál 82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5" name="Ovál 82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6" name="Ovál 82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7" name="Ovál 82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8" name="Ovál 82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29" name="Ovál 82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30" name="Ovál 82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786" name="Skupina 785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87" name="Přímá spojnice 786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Přímá spojnice 787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Přímá spojnice 788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Přímá spojnice 789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Přímá spojnice 790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Přímá spojnice 791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3" name="Skupina 792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794" name="Ovál 793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5" name="Ovál 794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6" name="Ovál 795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7" name="Ovál 796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8" name="Ovál 797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99" name="Ovál 798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0" name="Ovál 799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1" name="Ovál 800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2" name="Ovál 801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3" name="Ovál 802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4" name="Ovál 803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5" name="Ovál 804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6" name="Ovál 805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7" name="Ovál 806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08" name="Ovál 807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831" name="Skupina 830"/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832" name="Skupina 831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56" name="Přímá spojnice 85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7" name="Přímá spojnice 85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8" name="Přímá spojnice 85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9" name="Přímá spojnice 85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0" name="Přímá spojnice 85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1" name="Přímá spojnice 86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2" name="Skupina 86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63" name="Ovál 86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4" name="Ovál 86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5" name="Ovál 86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6" name="Ovál 86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7" name="Ovál 86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8" name="Ovál 86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9" name="Ovál 86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0" name="Ovál 86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1" name="Ovál 87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2" name="Ovál 87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3" name="Ovál 87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4" name="Ovál 87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5" name="Ovál 87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6" name="Ovál 87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77" name="Ovál 87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833" name="Skupina 832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34" name="Přímá spojnice 83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5" name="Přímá spojnice 83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6" name="Přímá spojnice 83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Přímá spojnice 83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8" name="Přímá spojnice 83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9" name="Přímá spojnice 83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0" name="Skupina 83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41" name="Ovál 84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2" name="Ovál 84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3" name="Ovál 84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4" name="Ovál 84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5" name="Ovál 84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6" name="Ovál 84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7" name="Ovál 84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8" name="Ovál 84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49" name="Ovál 84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0" name="Ovál 84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1" name="Ovál 85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2" name="Ovál 85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3" name="Ovál 85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4" name="Ovál 85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5" name="Ovál 85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878" name="Skupina 877"/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879" name="Skupina 878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03" name="Přímá spojnice 90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Přímá spojnice 90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Přímá spojnice 90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Přímá spojnice 90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7" name="Přímá spojnice 90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8" name="Přímá spojnice 90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09" name="Skupina 90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10" name="Ovál 90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1" name="Ovál 91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2" name="Ovál 91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3" name="Ovál 91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4" name="Ovál 91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5" name="Ovál 91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6" name="Ovál 91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7" name="Ovál 91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8" name="Ovál 91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9" name="Ovál 91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0" name="Ovál 91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1" name="Ovál 92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2" name="Ovál 92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3" name="Ovál 92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4" name="Ovál 92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880" name="Skupina 879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881" name="Přímá spojnice 88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" name="Přímá spojnice 88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Přímá spojnice 88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Přímá spojnice 88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Přímá spojnice 88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Přímá spojnice 88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87" name="Skupina 88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88" name="Ovál 88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89" name="Ovál 88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0" name="Ovál 88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1" name="Ovál 89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2" name="Ovál 89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3" name="Ovál 89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4" name="Ovál 89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5" name="Ovál 89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6" name="Ovál 89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7" name="Ovál 89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8" name="Ovál 89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9" name="Ovál 89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0" name="Ovál 89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1" name="Ovál 90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02" name="Ovál 90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25" name="Skupina 924"/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926" name="Přímá spojnice 925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7" name="Přímá spojnice 926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8" name="Přímá spojnice 927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9" name="Přímá spojnice 928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0" name="Přímá spojnice 929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1" name="Přímá spojnice 930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2" name="Skupina 931"/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933" name="Přímá spojnice 932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Přímá spojnice 933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5" name="Přímá spojnice 934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6" name="Přímá spojnice 935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7" name="Přímá spojnice 936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8" name="Přímá spojnice 937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3" name="Skupina 1142"/>
          <p:cNvGrpSpPr>
            <a:grpSpLocks noChangeAspect="1"/>
          </p:cNvGrpSpPr>
          <p:nvPr/>
        </p:nvGrpSpPr>
        <p:grpSpPr>
          <a:xfrm>
            <a:off x="8889790" y="2495909"/>
            <a:ext cx="2029952" cy="1013421"/>
            <a:chOff x="8678097" y="4235830"/>
            <a:chExt cx="3143684" cy="1569434"/>
          </a:xfrm>
        </p:grpSpPr>
        <p:grpSp>
          <p:nvGrpSpPr>
            <p:cNvPr id="939" name="Skupina 938"/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940" name="Skupina 939"/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0" name="Skupina 969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71" name="Ovál 970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2" name="Ovál 971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3" name="Ovál 972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4" name="Ovál 973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5" name="Ovál 974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6" name="Ovál 975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7" name="Ovál 976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8" name="Ovál 977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79" name="Ovál 978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0" name="Ovál 979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1" name="Ovál 980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2" name="Ovál 981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3" name="Ovál 982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4" name="Ovál 983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5" name="Ovál 984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941" name="Skupina 940"/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42" name="Přímá spojnice 941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3" name="Přímá spojnice 942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4" name="Přímá spojnice 943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5" name="Přímá spojnice 944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6" name="Přímá spojnice 945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7" name="Přímá spojnice 946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8" name="Skupina 947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49" name="Ovál 948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0" name="Ovál 949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1" name="Ovál 950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2" name="Ovál 951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3" name="Ovál 952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4" name="Ovál 953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5" name="Ovál 954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6" name="Ovál 955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7" name="Ovál 956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8" name="Ovál 957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9" name="Ovál 958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0" name="Ovál 959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1" name="Ovál 960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2" name="Ovál 961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63" name="Ovál 962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86" name="Skupina 985"/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987" name="Skupina 986"/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11" name="Přímá spojnice 1010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2" name="Přímá spojnice 1011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3" name="Přímá spojnice 1012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4" name="Přímá spojnice 1013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5" name="Přímá spojnice 1014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6" name="Přímá spojnice 1015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17" name="Skupina 1016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18" name="Ovál 1017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9" name="Ovál 1018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0" name="Ovál 1019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1" name="Ovál 1020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2" name="Ovál 1021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3" name="Ovál 1022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4" name="Ovál 1023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5" name="Ovál 1024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6" name="Ovál 1025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7" name="Ovál 1026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8" name="Ovál 1027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29" name="Ovál 1028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0" name="Ovál 1029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1" name="Ovál 1030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32" name="Ovál 1031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988" name="Skupina 987"/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89" name="Přímá spojnice 988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Přímá spojnice 989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1" name="Přímá spojnice 990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2" name="Přímá spojnice 991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3" name="Přímá spojnice 992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4" name="Přímá spojnice 993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95" name="Skupina 994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996" name="Ovál 995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7" name="Ovál 996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8" name="Ovál 997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9" name="Ovál 998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0" name="Ovál 999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1" name="Ovál 1000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2" name="Ovál 1001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3" name="Ovál 1002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4" name="Ovál 1003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5" name="Ovál 1004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6" name="Ovál 1005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7" name="Ovál 1006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8" name="Ovál 1007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09" name="Ovál 1008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0" name="Ovál 1009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033" name="Skupina 1032"/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1034" name="Skupina 1033"/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58" name="Přímá spojnice 1057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9" name="Přímá spojnice 1058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0" name="Přímá spojnice 1059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1" name="Přímá spojnice 1060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2" name="Přímá spojnice 1061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64" name="Skupina 1063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65" name="Ovál 1064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6" name="Ovál 1065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7" name="Ovál 1066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8" name="Ovál 1067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9" name="Ovál 1068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0" name="Ovál 1069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1" name="Ovál 1070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2" name="Ovál 1071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3" name="Ovál 1072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4" name="Ovál 1073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5" name="Ovál 1074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6" name="Ovál 1075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7" name="Ovál 1076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8" name="Ovál 1077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79" name="Ovál 1078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035" name="Skupina 1034"/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36" name="Přímá spojnice 1035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Přímá spojnice 1036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Přímá spojnice 1037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Přímá spojnice 1038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0" name="Přímá spojnice 1039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Přímá spojnice 1040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42" name="Skupina 1041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43" name="Ovál 1042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4" name="Ovál 1043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5" name="Ovál 1044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6" name="Ovál 1045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7" name="Ovál 1046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8" name="Ovál 1047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49" name="Ovál 1048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0" name="Ovál 1049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1" name="Ovál 1050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2" name="Ovál 1051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3" name="Ovál 1052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4" name="Ovál 1053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5" name="Ovál 1054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6" name="Ovál 1055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57" name="Ovál 1056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080" name="Skupina 1079"/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1081" name="Skupina 1080"/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105" name="Přímá spojnice 1104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6" name="Přímá spojnice 1105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7" name="Přímá spojnice 1106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8" name="Přímá spojnice 1107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9" name="Přímá spojnice 1108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0" name="Přímá spojnice 1109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1" name="Skupina 1110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112" name="Ovál 1111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3" name="Ovál 1112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4" name="Ovál 1113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5" name="Ovál 1114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6" name="Ovál 1115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7" name="Ovál 1116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8" name="Ovál 1117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9" name="Ovál 1118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0" name="Ovál 1119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1" name="Ovál 1120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2" name="Ovál 1121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3" name="Ovál 1122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4" name="Ovál 1123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5" name="Ovál 1124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26" name="Ovál 1125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grpSp>
            <p:nvGrpSpPr>
              <p:cNvPr id="1082" name="Skupina 1081"/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083" name="Přímá spojnice 1082"/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4" name="Přímá spojnice 1083"/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5" name="Přímá spojnice 1084"/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6" name="Přímá spojnice 1085"/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7" name="Přímá spojnice 1086"/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8" name="Přímá spojnice 1087"/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89" name="Skupina 1088"/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90" name="Ovál 1089"/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1" name="Ovál 1090"/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2" name="Ovál 1091"/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3" name="Ovál 1092"/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4" name="Ovál 1093"/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5" name="Ovál 1094"/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6" name="Ovál 1095"/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7" name="Ovál 1096"/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8" name="Ovál 1097"/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9" name="Ovál 1098"/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0" name="Ovál 1099"/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1" name="Ovál 1100"/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2" name="Ovál 1101"/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3" name="Ovál 1102"/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04" name="Ovál 1103"/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1127" name="Skupina 1126"/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1128" name="Přímá spojnice 1127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9" name="Přímá spojnice 1128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0" name="Přímá spojnice 1129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1" name="Přímá spojnice 1130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2" name="Přímá spojnice 1131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3" name="Přímá spojnice 1132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4" name="Skupina 1133"/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1135" name="Přímá spojnice 1134"/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6" name="Přímá spojnice 1135"/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7" name="Přímá spojnice 1136"/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8" name="Přímá spojnice 1137"/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9" name="Přímá spojnice 1138"/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0" name="Přímá spojnice 1139"/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4" name="TextovéPole 1143"/>
          <p:cNvSpPr txBox="1"/>
          <p:nvPr/>
        </p:nvSpPr>
        <p:spPr>
          <a:xfrm>
            <a:off x="751979" y="3753159"/>
            <a:ext cx="20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heart filling</a:t>
            </a:r>
          </a:p>
        </p:txBody>
      </p:sp>
      <p:sp>
        <p:nvSpPr>
          <p:cNvPr id="1145" name="TextovéPole 1144"/>
          <p:cNvSpPr txBox="1"/>
          <p:nvPr/>
        </p:nvSpPr>
        <p:spPr>
          <a:xfrm>
            <a:off x="4668913" y="3706771"/>
            <a:ext cx="2362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heart filling</a:t>
            </a:r>
          </a:p>
        </p:txBody>
      </p:sp>
      <p:sp>
        <p:nvSpPr>
          <p:cNvPr id="1146" name="TextovéPole 1145"/>
          <p:cNvSpPr txBox="1"/>
          <p:nvPr/>
        </p:nvSpPr>
        <p:spPr>
          <a:xfrm>
            <a:off x="8776299" y="3600118"/>
            <a:ext cx="236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Extremal muscle stretch</a:t>
            </a:r>
          </a:p>
        </p:txBody>
      </p:sp>
      <p:grpSp>
        <p:nvGrpSpPr>
          <p:cNvPr id="1186" name="Skupina 1185"/>
          <p:cNvGrpSpPr/>
          <p:nvPr/>
        </p:nvGrpSpPr>
        <p:grpSpPr>
          <a:xfrm>
            <a:off x="6288988" y="4221088"/>
            <a:ext cx="5422842" cy="1768577"/>
            <a:chOff x="6213298" y="4701043"/>
            <a:chExt cx="5422842" cy="1768577"/>
          </a:xfrm>
        </p:grpSpPr>
        <p:cxnSp>
          <p:nvCxnSpPr>
            <p:cNvPr id="1148" name="Přímá spojnice 1147"/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Přímá spojnice 1149"/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Přímá spojnice 1152"/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Přímá spojnice 1153"/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Přímá spojnice 1154"/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Přímá spojnice 1155"/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Přímá spojnice 1156"/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8" name="Přímá spojnice 1157"/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Přímá spojnice 1158"/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Přímá spojnice 1159"/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Přímá spojnice 1160"/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2" name="Přímá spojnice 1161"/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3" name="Přímá spojnice 1162"/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4" name="Přímá spojnice 1163"/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5" name="Přímá spojnice 1164"/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6" name="Přímá spojnice 1165"/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Přímá spojnice 1171"/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3" name="Přímá spojnice 1172"/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4" name="Přímá spojnice 1173"/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Přímá spojnice 1174"/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Přímá spojnice 1175"/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Přímá spojnice 1176"/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Přímá spojnice 1177"/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Přímá spojnice 1178"/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0" name="Přímá spojnice 1179"/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1" name="Přímá spojnice 1180"/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2" name="Přímá spojnice 1181"/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3" name="TextovéPole 1182"/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184" name="TextovéPole 1183"/>
            <p:cNvSpPr txBox="1"/>
            <p:nvPr/>
          </p:nvSpPr>
          <p:spPr>
            <a:xfrm>
              <a:off x="6213298" y="4701043"/>
              <a:ext cx="1258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Force of contraction</a:t>
              </a:r>
            </a:p>
          </p:txBody>
        </p:sp>
        <p:sp>
          <p:nvSpPr>
            <p:cNvPr id="1185" name="TextovéPole 1184"/>
            <p:cNvSpPr txBox="1"/>
            <p:nvPr/>
          </p:nvSpPr>
          <p:spPr>
            <a:xfrm>
              <a:off x="7404830" y="6100288"/>
              <a:ext cx="341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Bowditch </a:t>
              </a:r>
              <a:r>
                <a:rPr lang="cs-CZ" dirty="0"/>
                <a:t>(</a:t>
              </a:r>
              <a:r>
                <a:rPr lang="cs-CZ" dirty="0" err="1"/>
                <a:t>Staircase</a:t>
              </a:r>
              <a:r>
                <a:rPr lang="cs-CZ" dirty="0"/>
                <a:t>) </a:t>
              </a:r>
              <a:r>
                <a:rPr lang="cs-CZ" dirty="0" err="1"/>
                <a:t>phenomenon</a:t>
              </a:r>
              <a:endParaRPr lang="en-US" dirty="0"/>
            </a:p>
          </p:txBody>
        </p:sp>
      </p:grpSp>
      <p:sp>
        <p:nvSpPr>
          <p:cNvPr id="1187" name="TextovéPole 1186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Autoregulation</a:t>
            </a:r>
            <a:r>
              <a:rPr lang="en-US" sz="3200" dirty="0"/>
              <a:t> of the cardiac muscle</a:t>
            </a:r>
          </a:p>
        </p:txBody>
      </p:sp>
      <p:sp>
        <p:nvSpPr>
          <p:cNvPr id="1188" name="TextovéPole 1187"/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Homeometric</a:t>
            </a:r>
            <a:r>
              <a:rPr lang="en-US" dirty="0"/>
              <a:t> autoregulation is analogous to the summation of the skeletal muscle</a:t>
            </a:r>
            <a:r>
              <a:rPr lang="cs-CZ" dirty="0"/>
              <a:t>.</a:t>
            </a:r>
            <a:r>
              <a:rPr lang="en-US" dirty="0"/>
              <a:t> </a:t>
            </a:r>
          </a:p>
          <a:p>
            <a:r>
              <a:rPr lang="en-US" dirty="0"/>
              <a:t>Cardiac muscle can not get into tetanic contraction because of long refractory phase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2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0583" y="1373867"/>
            <a:ext cx="1714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  <a:r>
              <a:rPr lang="en-US" sz="2400" dirty="0" err="1"/>
              <a:t>ardiac</a:t>
            </a:r>
            <a:r>
              <a:rPr lang="en-US" sz="2400" dirty="0"/>
              <a:t> muscle</a:t>
            </a:r>
          </a:p>
        </p:txBody>
      </p:sp>
      <p:sp>
        <p:nvSpPr>
          <p:cNvPr id="1187" name="TextovéPole 1186"/>
          <p:cNvSpPr txBox="1"/>
          <p:nvPr/>
        </p:nvSpPr>
        <p:spPr>
          <a:xfrm>
            <a:off x="570572" y="307604"/>
            <a:ext cx="11357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Skeletal, cardiac and smooth muscle – </a:t>
            </a:r>
            <a:r>
              <a:rPr lang="en-US" sz="2800" dirty="0"/>
              <a:t>action potential and contraction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1109691" y="4869160"/>
            <a:ext cx="10818163" cy="1086708"/>
            <a:chOff x="1109691" y="4934580"/>
            <a:chExt cx="10818163" cy="1662772"/>
          </a:xfrm>
        </p:grpSpPr>
        <p:grpSp>
          <p:nvGrpSpPr>
            <p:cNvPr id="24" name="Skupina 23"/>
            <p:cNvGrpSpPr/>
            <p:nvPr/>
          </p:nvGrpSpPr>
          <p:grpSpPr>
            <a:xfrm>
              <a:off x="1246714" y="4934580"/>
              <a:ext cx="7944971" cy="1662772"/>
              <a:chOff x="2739130" y="4242574"/>
              <a:chExt cx="9707695" cy="166277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739130" y="5304649"/>
                <a:ext cx="9707695" cy="600697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9020567 w 9020567"/>
                  <a:gd name="connsiteY11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23516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053567 w 9020567"/>
                  <a:gd name="connsiteY2" fmla="*/ 926618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348717 w 9020567"/>
                  <a:gd name="connsiteY1" fmla="*/ 114569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9020567"/>
                  <a:gd name="connsiteY0" fmla="*/ 1221893 h 1221893"/>
                  <a:gd name="connsiteX1" fmla="*/ 1379303 w 9020567"/>
                  <a:gd name="connsiteY1" fmla="*/ 824813 h 1221893"/>
                  <a:gd name="connsiteX2" fmla="*/ 1568861 w 9020567"/>
                  <a:gd name="connsiteY2" fmla="*/ 751591 h 1221893"/>
                  <a:gd name="connsiteX3" fmla="*/ 1920342 w 9020567"/>
                  <a:gd name="connsiteY3" fmla="*/ 545618 h 1221893"/>
                  <a:gd name="connsiteX4" fmla="*/ 2616981 w 9020567"/>
                  <a:gd name="connsiteY4" fmla="*/ 283891 h 1221893"/>
                  <a:gd name="connsiteX5" fmla="*/ 3132644 w 9020567"/>
                  <a:gd name="connsiteY5" fmla="*/ 38165 h 1221893"/>
                  <a:gd name="connsiteX6" fmla="*/ 3779030 w 9020567"/>
                  <a:gd name="connsiteY6" fmla="*/ 28657 h 1221893"/>
                  <a:gd name="connsiteX7" fmla="*/ 4525266 w 9020567"/>
                  <a:gd name="connsiteY7" fmla="*/ 309542 h 1221893"/>
                  <a:gd name="connsiteX8" fmla="*/ 5274501 w 9020567"/>
                  <a:gd name="connsiteY8" fmla="*/ 726952 h 1221893"/>
                  <a:gd name="connsiteX9" fmla="*/ 5783786 w 9020567"/>
                  <a:gd name="connsiteY9" fmla="*/ 1064505 h 1221893"/>
                  <a:gd name="connsiteX10" fmla="*/ 6628417 w 9020567"/>
                  <a:gd name="connsiteY10" fmla="*/ 1212368 h 1221893"/>
                  <a:gd name="connsiteX11" fmla="*/ 7719642 w 9020567"/>
                  <a:gd name="connsiteY11" fmla="*/ 1045864 h 1221893"/>
                  <a:gd name="connsiteX12" fmla="*/ 9020567 w 9020567"/>
                  <a:gd name="connsiteY12" fmla="*/ 534732 h 1221893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835515 w 7935740"/>
                  <a:gd name="connsiteY3" fmla="*/ 545618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484034 w 7935740"/>
                  <a:gd name="connsiteY2" fmla="*/ 751591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294476 w 7935740"/>
                  <a:gd name="connsiteY1" fmla="*/ 824813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935740"/>
                  <a:gd name="connsiteY0" fmla="*/ 930183 h 1212664"/>
                  <a:gd name="connsiteX1" fmla="*/ 619924 w 7935740"/>
                  <a:gd name="connsiteY1" fmla="*/ 678957 h 1212664"/>
                  <a:gd name="connsiteX2" fmla="*/ 850163 w 7935740"/>
                  <a:gd name="connsiteY2" fmla="*/ 605737 h 1212664"/>
                  <a:gd name="connsiteX3" fmla="*/ 1174523 w 7935740"/>
                  <a:gd name="connsiteY3" fmla="*/ 428934 h 1212664"/>
                  <a:gd name="connsiteX4" fmla="*/ 1532154 w 7935740"/>
                  <a:gd name="connsiteY4" fmla="*/ 283891 h 1212664"/>
                  <a:gd name="connsiteX5" fmla="*/ 2047817 w 7935740"/>
                  <a:gd name="connsiteY5" fmla="*/ 38165 h 1212664"/>
                  <a:gd name="connsiteX6" fmla="*/ 2694203 w 7935740"/>
                  <a:gd name="connsiteY6" fmla="*/ 28657 h 1212664"/>
                  <a:gd name="connsiteX7" fmla="*/ 3440439 w 7935740"/>
                  <a:gd name="connsiteY7" fmla="*/ 309542 h 1212664"/>
                  <a:gd name="connsiteX8" fmla="*/ 4189674 w 7935740"/>
                  <a:gd name="connsiteY8" fmla="*/ 726952 h 1212664"/>
                  <a:gd name="connsiteX9" fmla="*/ 4698959 w 7935740"/>
                  <a:gd name="connsiteY9" fmla="*/ 1064505 h 1212664"/>
                  <a:gd name="connsiteX10" fmla="*/ 5543590 w 7935740"/>
                  <a:gd name="connsiteY10" fmla="*/ 1212368 h 1212664"/>
                  <a:gd name="connsiteX11" fmla="*/ 6634815 w 7935740"/>
                  <a:gd name="connsiteY11" fmla="*/ 1045864 h 1212664"/>
                  <a:gd name="connsiteX12" fmla="*/ 7935740 w 7935740"/>
                  <a:gd name="connsiteY12" fmla="*/ 534732 h 1212664"/>
                  <a:gd name="connsiteX0" fmla="*/ 0 w 7596731"/>
                  <a:gd name="connsiteY0" fmla="*/ 813499 h 1212664"/>
                  <a:gd name="connsiteX1" fmla="*/ 280915 w 7596731"/>
                  <a:gd name="connsiteY1" fmla="*/ 678957 h 1212664"/>
                  <a:gd name="connsiteX2" fmla="*/ 511154 w 7596731"/>
                  <a:gd name="connsiteY2" fmla="*/ 605737 h 1212664"/>
                  <a:gd name="connsiteX3" fmla="*/ 835514 w 7596731"/>
                  <a:gd name="connsiteY3" fmla="*/ 428934 h 1212664"/>
                  <a:gd name="connsiteX4" fmla="*/ 1193145 w 7596731"/>
                  <a:gd name="connsiteY4" fmla="*/ 283891 h 1212664"/>
                  <a:gd name="connsiteX5" fmla="*/ 1708808 w 7596731"/>
                  <a:gd name="connsiteY5" fmla="*/ 38165 h 1212664"/>
                  <a:gd name="connsiteX6" fmla="*/ 2355194 w 7596731"/>
                  <a:gd name="connsiteY6" fmla="*/ 28657 h 1212664"/>
                  <a:gd name="connsiteX7" fmla="*/ 3101430 w 7596731"/>
                  <a:gd name="connsiteY7" fmla="*/ 309542 h 1212664"/>
                  <a:gd name="connsiteX8" fmla="*/ 3850665 w 7596731"/>
                  <a:gd name="connsiteY8" fmla="*/ 726952 h 1212664"/>
                  <a:gd name="connsiteX9" fmla="*/ 4359950 w 7596731"/>
                  <a:gd name="connsiteY9" fmla="*/ 1064505 h 1212664"/>
                  <a:gd name="connsiteX10" fmla="*/ 5204581 w 7596731"/>
                  <a:gd name="connsiteY10" fmla="*/ 1212368 h 1212664"/>
                  <a:gd name="connsiteX11" fmla="*/ 6295806 w 7596731"/>
                  <a:gd name="connsiteY11" fmla="*/ 1045864 h 1212664"/>
                  <a:gd name="connsiteX12" fmla="*/ 7596731 w 7596731"/>
                  <a:gd name="connsiteY12" fmla="*/ 534732 h 1212664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835514 w 7596731"/>
                  <a:gd name="connsiteY3" fmla="*/ 422018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511154 w 7596731"/>
                  <a:gd name="connsiteY2" fmla="*/ 59882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280915 w 7596731"/>
                  <a:gd name="connsiteY1" fmla="*/ 67204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7596731"/>
                  <a:gd name="connsiteY0" fmla="*/ 806583 h 1205748"/>
                  <a:gd name="connsiteX1" fmla="*/ 877571 w 7596731"/>
                  <a:gd name="connsiteY1" fmla="*/ 380331 h 1205748"/>
                  <a:gd name="connsiteX2" fmla="*/ 1067127 w 7596731"/>
                  <a:gd name="connsiteY2" fmla="*/ 277941 h 1205748"/>
                  <a:gd name="connsiteX3" fmla="*/ 1283005 w 7596731"/>
                  <a:gd name="connsiteY3" fmla="*/ 159479 h 1205748"/>
                  <a:gd name="connsiteX4" fmla="*/ 1423670 w 7596731"/>
                  <a:gd name="connsiteY4" fmla="*/ 131122 h 1205748"/>
                  <a:gd name="connsiteX5" fmla="*/ 1708808 w 7596731"/>
                  <a:gd name="connsiteY5" fmla="*/ 31249 h 1205748"/>
                  <a:gd name="connsiteX6" fmla="*/ 2355194 w 7596731"/>
                  <a:gd name="connsiteY6" fmla="*/ 21741 h 1205748"/>
                  <a:gd name="connsiteX7" fmla="*/ 3101430 w 7596731"/>
                  <a:gd name="connsiteY7" fmla="*/ 302626 h 1205748"/>
                  <a:gd name="connsiteX8" fmla="*/ 3850665 w 7596731"/>
                  <a:gd name="connsiteY8" fmla="*/ 720036 h 1205748"/>
                  <a:gd name="connsiteX9" fmla="*/ 4359950 w 7596731"/>
                  <a:gd name="connsiteY9" fmla="*/ 1057589 h 1205748"/>
                  <a:gd name="connsiteX10" fmla="*/ 5204581 w 7596731"/>
                  <a:gd name="connsiteY10" fmla="*/ 1205452 h 1205748"/>
                  <a:gd name="connsiteX11" fmla="*/ 6295806 w 7596731"/>
                  <a:gd name="connsiteY11" fmla="*/ 1038948 h 1205748"/>
                  <a:gd name="connsiteX12" fmla="*/ 7596731 w 7596731"/>
                  <a:gd name="connsiteY12" fmla="*/ 527816 h 1205748"/>
                  <a:gd name="connsiteX0" fmla="*/ 0 w 6932274"/>
                  <a:gd name="connsiteY0" fmla="*/ 456531 h 1205748"/>
                  <a:gd name="connsiteX1" fmla="*/ 213114 w 6932274"/>
                  <a:gd name="connsiteY1" fmla="*/ 380331 h 1205748"/>
                  <a:gd name="connsiteX2" fmla="*/ 402670 w 6932274"/>
                  <a:gd name="connsiteY2" fmla="*/ 277941 h 1205748"/>
                  <a:gd name="connsiteX3" fmla="*/ 618548 w 6932274"/>
                  <a:gd name="connsiteY3" fmla="*/ 159479 h 1205748"/>
                  <a:gd name="connsiteX4" fmla="*/ 759213 w 6932274"/>
                  <a:gd name="connsiteY4" fmla="*/ 131122 h 1205748"/>
                  <a:gd name="connsiteX5" fmla="*/ 1044351 w 6932274"/>
                  <a:gd name="connsiteY5" fmla="*/ 31249 h 1205748"/>
                  <a:gd name="connsiteX6" fmla="*/ 1690737 w 6932274"/>
                  <a:gd name="connsiteY6" fmla="*/ 21741 h 1205748"/>
                  <a:gd name="connsiteX7" fmla="*/ 2436973 w 6932274"/>
                  <a:gd name="connsiteY7" fmla="*/ 302626 h 1205748"/>
                  <a:gd name="connsiteX8" fmla="*/ 3186208 w 6932274"/>
                  <a:gd name="connsiteY8" fmla="*/ 720036 h 1205748"/>
                  <a:gd name="connsiteX9" fmla="*/ 3695493 w 6932274"/>
                  <a:gd name="connsiteY9" fmla="*/ 1057589 h 1205748"/>
                  <a:gd name="connsiteX10" fmla="*/ 4540124 w 6932274"/>
                  <a:gd name="connsiteY10" fmla="*/ 1205452 h 1205748"/>
                  <a:gd name="connsiteX11" fmla="*/ 5631349 w 6932274"/>
                  <a:gd name="connsiteY11" fmla="*/ 1038948 h 1205748"/>
                  <a:gd name="connsiteX12" fmla="*/ 6932274 w 6932274"/>
                  <a:gd name="connsiteY12" fmla="*/ 527816 h 1205748"/>
                  <a:gd name="connsiteX0" fmla="*/ 0 w 8970253"/>
                  <a:gd name="connsiteY0" fmla="*/ 456531 h 1205748"/>
                  <a:gd name="connsiteX1" fmla="*/ 213114 w 8970253"/>
                  <a:gd name="connsiteY1" fmla="*/ 380331 h 1205748"/>
                  <a:gd name="connsiteX2" fmla="*/ 402670 w 8970253"/>
                  <a:gd name="connsiteY2" fmla="*/ 277941 h 1205748"/>
                  <a:gd name="connsiteX3" fmla="*/ 618548 w 8970253"/>
                  <a:gd name="connsiteY3" fmla="*/ 159479 h 1205748"/>
                  <a:gd name="connsiteX4" fmla="*/ 759213 w 8970253"/>
                  <a:gd name="connsiteY4" fmla="*/ 131122 h 1205748"/>
                  <a:gd name="connsiteX5" fmla="*/ 1044351 w 8970253"/>
                  <a:gd name="connsiteY5" fmla="*/ 31249 h 1205748"/>
                  <a:gd name="connsiteX6" fmla="*/ 1690737 w 8970253"/>
                  <a:gd name="connsiteY6" fmla="*/ 21741 h 1205748"/>
                  <a:gd name="connsiteX7" fmla="*/ 2436973 w 8970253"/>
                  <a:gd name="connsiteY7" fmla="*/ 302626 h 1205748"/>
                  <a:gd name="connsiteX8" fmla="*/ 3186208 w 8970253"/>
                  <a:gd name="connsiteY8" fmla="*/ 720036 h 1205748"/>
                  <a:gd name="connsiteX9" fmla="*/ 3695493 w 8970253"/>
                  <a:gd name="connsiteY9" fmla="*/ 1057589 h 1205748"/>
                  <a:gd name="connsiteX10" fmla="*/ 4540124 w 8970253"/>
                  <a:gd name="connsiteY10" fmla="*/ 1205452 h 1205748"/>
                  <a:gd name="connsiteX11" fmla="*/ 5631349 w 8970253"/>
                  <a:gd name="connsiteY11" fmla="*/ 1038948 h 1205748"/>
                  <a:gd name="connsiteX12" fmla="*/ 8970253 w 8970253"/>
                  <a:gd name="connsiteY12" fmla="*/ 119423 h 1205748"/>
                  <a:gd name="connsiteX0" fmla="*/ 0 w 8970253"/>
                  <a:gd name="connsiteY0" fmla="*/ 456531 h 1227038"/>
                  <a:gd name="connsiteX1" fmla="*/ 213114 w 8970253"/>
                  <a:gd name="connsiteY1" fmla="*/ 380331 h 1227038"/>
                  <a:gd name="connsiteX2" fmla="*/ 402670 w 8970253"/>
                  <a:gd name="connsiteY2" fmla="*/ 277941 h 1227038"/>
                  <a:gd name="connsiteX3" fmla="*/ 618548 w 8970253"/>
                  <a:gd name="connsiteY3" fmla="*/ 159479 h 1227038"/>
                  <a:gd name="connsiteX4" fmla="*/ 759213 w 8970253"/>
                  <a:gd name="connsiteY4" fmla="*/ 131122 h 1227038"/>
                  <a:gd name="connsiteX5" fmla="*/ 1044351 w 8970253"/>
                  <a:gd name="connsiteY5" fmla="*/ 31249 h 1227038"/>
                  <a:gd name="connsiteX6" fmla="*/ 1690737 w 8970253"/>
                  <a:gd name="connsiteY6" fmla="*/ 21741 h 1227038"/>
                  <a:gd name="connsiteX7" fmla="*/ 2436973 w 8970253"/>
                  <a:gd name="connsiteY7" fmla="*/ 302626 h 1227038"/>
                  <a:gd name="connsiteX8" fmla="*/ 3186208 w 8970253"/>
                  <a:gd name="connsiteY8" fmla="*/ 720036 h 1227038"/>
                  <a:gd name="connsiteX9" fmla="*/ 3695493 w 8970253"/>
                  <a:gd name="connsiteY9" fmla="*/ 1057589 h 1227038"/>
                  <a:gd name="connsiteX10" fmla="*/ 4540124 w 8970253"/>
                  <a:gd name="connsiteY10" fmla="*/ 1205452 h 1227038"/>
                  <a:gd name="connsiteX11" fmla="*/ 7039708 w 8970253"/>
                  <a:gd name="connsiteY11" fmla="*/ 601384 h 1227038"/>
                  <a:gd name="connsiteX12" fmla="*/ 8970253 w 8970253"/>
                  <a:gd name="connsiteY12" fmla="*/ 119423 h 1227038"/>
                  <a:gd name="connsiteX0" fmla="*/ 0 w 8970253"/>
                  <a:gd name="connsiteY0" fmla="*/ 456531 h 1200736"/>
                  <a:gd name="connsiteX1" fmla="*/ 213114 w 8970253"/>
                  <a:gd name="connsiteY1" fmla="*/ 380331 h 1200736"/>
                  <a:gd name="connsiteX2" fmla="*/ 402670 w 8970253"/>
                  <a:gd name="connsiteY2" fmla="*/ 277941 h 1200736"/>
                  <a:gd name="connsiteX3" fmla="*/ 618548 w 8970253"/>
                  <a:gd name="connsiteY3" fmla="*/ 159479 h 1200736"/>
                  <a:gd name="connsiteX4" fmla="*/ 759213 w 8970253"/>
                  <a:gd name="connsiteY4" fmla="*/ 131122 h 1200736"/>
                  <a:gd name="connsiteX5" fmla="*/ 1044351 w 8970253"/>
                  <a:gd name="connsiteY5" fmla="*/ 31249 h 1200736"/>
                  <a:gd name="connsiteX6" fmla="*/ 1690737 w 8970253"/>
                  <a:gd name="connsiteY6" fmla="*/ 21741 h 1200736"/>
                  <a:gd name="connsiteX7" fmla="*/ 2436973 w 8970253"/>
                  <a:gd name="connsiteY7" fmla="*/ 302626 h 1200736"/>
                  <a:gd name="connsiteX8" fmla="*/ 3186208 w 8970253"/>
                  <a:gd name="connsiteY8" fmla="*/ 720036 h 1200736"/>
                  <a:gd name="connsiteX9" fmla="*/ 3695493 w 8970253"/>
                  <a:gd name="connsiteY9" fmla="*/ 1057589 h 1200736"/>
                  <a:gd name="connsiteX10" fmla="*/ 5418278 w 8970253"/>
                  <a:gd name="connsiteY10" fmla="*/ 1176282 h 1200736"/>
                  <a:gd name="connsiteX11" fmla="*/ 7039708 w 8970253"/>
                  <a:gd name="connsiteY11" fmla="*/ 601384 h 1200736"/>
                  <a:gd name="connsiteX12" fmla="*/ 8970253 w 8970253"/>
                  <a:gd name="connsiteY12" fmla="*/ 119423 h 120073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039708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8970253"/>
                  <a:gd name="connsiteY0" fmla="*/ 456531 h 1222096"/>
                  <a:gd name="connsiteX1" fmla="*/ 213114 w 8970253"/>
                  <a:gd name="connsiteY1" fmla="*/ 380331 h 1222096"/>
                  <a:gd name="connsiteX2" fmla="*/ 402670 w 8970253"/>
                  <a:gd name="connsiteY2" fmla="*/ 277941 h 1222096"/>
                  <a:gd name="connsiteX3" fmla="*/ 618548 w 8970253"/>
                  <a:gd name="connsiteY3" fmla="*/ 159479 h 1222096"/>
                  <a:gd name="connsiteX4" fmla="*/ 759213 w 8970253"/>
                  <a:gd name="connsiteY4" fmla="*/ 131122 h 1222096"/>
                  <a:gd name="connsiteX5" fmla="*/ 1044351 w 8970253"/>
                  <a:gd name="connsiteY5" fmla="*/ 31249 h 1222096"/>
                  <a:gd name="connsiteX6" fmla="*/ 1690737 w 8970253"/>
                  <a:gd name="connsiteY6" fmla="*/ 21741 h 1222096"/>
                  <a:gd name="connsiteX7" fmla="*/ 2436973 w 8970253"/>
                  <a:gd name="connsiteY7" fmla="*/ 302626 h 1222096"/>
                  <a:gd name="connsiteX8" fmla="*/ 3186208 w 8970253"/>
                  <a:gd name="connsiteY8" fmla="*/ 720036 h 1222096"/>
                  <a:gd name="connsiteX9" fmla="*/ 4109717 w 8970253"/>
                  <a:gd name="connsiteY9" fmla="*/ 1086762 h 1222096"/>
                  <a:gd name="connsiteX10" fmla="*/ 5418278 w 8970253"/>
                  <a:gd name="connsiteY10" fmla="*/ 1176282 h 1222096"/>
                  <a:gd name="connsiteX11" fmla="*/ 7536777 w 8970253"/>
                  <a:gd name="connsiteY11" fmla="*/ 397187 h 1222096"/>
                  <a:gd name="connsiteX12" fmla="*/ 8970253 w 8970253"/>
                  <a:gd name="connsiteY12" fmla="*/ 119423 h 1222096"/>
                  <a:gd name="connsiteX0" fmla="*/ 0 w 8970253"/>
                  <a:gd name="connsiteY0" fmla="*/ 456531 h 1207288"/>
                  <a:gd name="connsiteX1" fmla="*/ 213114 w 8970253"/>
                  <a:gd name="connsiteY1" fmla="*/ 380331 h 1207288"/>
                  <a:gd name="connsiteX2" fmla="*/ 402670 w 8970253"/>
                  <a:gd name="connsiteY2" fmla="*/ 277941 h 1207288"/>
                  <a:gd name="connsiteX3" fmla="*/ 618548 w 8970253"/>
                  <a:gd name="connsiteY3" fmla="*/ 159479 h 1207288"/>
                  <a:gd name="connsiteX4" fmla="*/ 759213 w 8970253"/>
                  <a:gd name="connsiteY4" fmla="*/ 131122 h 1207288"/>
                  <a:gd name="connsiteX5" fmla="*/ 1044351 w 8970253"/>
                  <a:gd name="connsiteY5" fmla="*/ 31249 h 1207288"/>
                  <a:gd name="connsiteX6" fmla="*/ 1690737 w 8970253"/>
                  <a:gd name="connsiteY6" fmla="*/ 21741 h 1207288"/>
                  <a:gd name="connsiteX7" fmla="*/ 2436973 w 8970253"/>
                  <a:gd name="connsiteY7" fmla="*/ 302626 h 1207288"/>
                  <a:gd name="connsiteX8" fmla="*/ 3186208 w 8970253"/>
                  <a:gd name="connsiteY8" fmla="*/ 720036 h 1207288"/>
                  <a:gd name="connsiteX9" fmla="*/ 4109717 w 8970253"/>
                  <a:gd name="connsiteY9" fmla="*/ 1086762 h 1207288"/>
                  <a:gd name="connsiteX10" fmla="*/ 5418278 w 8970253"/>
                  <a:gd name="connsiteY10" fmla="*/ 1176282 h 1207288"/>
                  <a:gd name="connsiteX11" fmla="*/ 7536777 w 8970253"/>
                  <a:gd name="connsiteY11" fmla="*/ 601384 h 1207288"/>
                  <a:gd name="connsiteX12" fmla="*/ 8970253 w 8970253"/>
                  <a:gd name="connsiteY12" fmla="*/ 119423 h 1207288"/>
                  <a:gd name="connsiteX0" fmla="*/ 0 w 9069667"/>
                  <a:gd name="connsiteY0" fmla="*/ 456531 h 1207288"/>
                  <a:gd name="connsiteX1" fmla="*/ 213114 w 9069667"/>
                  <a:gd name="connsiteY1" fmla="*/ 380331 h 1207288"/>
                  <a:gd name="connsiteX2" fmla="*/ 402670 w 9069667"/>
                  <a:gd name="connsiteY2" fmla="*/ 277941 h 1207288"/>
                  <a:gd name="connsiteX3" fmla="*/ 618548 w 9069667"/>
                  <a:gd name="connsiteY3" fmla="*/ 159479 h 1207288"/>
                  <a:gd name="connsiteX4" fmla="*/ 759213 w 9069667"/>
                  <a:gd name="connsiteY4" fmla="*/ 131122 h 1207288"/>
                  <a:gd name="connsiteX5" fmla="*/ 1044351 w 9069667"/>
                  <a:gd name="connsiteY5" fmla="*/ 31249 h 1207288"/>
                  <a:gd name="connsiteX6" fmla="*/ 1690737 w 9069667"/>
                  <a:gd name="connsiteY6" fmla="*/ 21741 h 1207288"/>
                  <a:gd name="connsiteX7" fmla="*/ 2436973 w 9069667"/>
                  <a:gd name="connsiteY7" fmla="*/ 302626 h 1207288"/>
                  <a:gd name="connsiteX8" fmla="*/ 3186208 w 9069667"/>
                  <a:gd name="connsiteY8" fmla="*/ 720036 h 1207288"/>
                  <a:gd name="connsiteX9" fmla="*/ 4109717 w 9069667"/>
                  <a:gd name="connsiteY9" fmla="*/ 1086762 h 1207288"/>
                  <a:gd name="connsiteX10" fmla="*/ 5418278 w 9069667"/>
                  <a:gd name="connsiteY10" fmla="*/ 1176282 h 1207288"/>
                  <a:gd name="connsiteX11" fmla="*/ 7536777 w 9069667"/>
                  <a:gd name="connsiteY11" fmla="*/ 601384 h 1207288"/>
                  <a:gd name="connsiteX12" fmla="*/ 9069667 w 9069667"/>
                  <a:gd name="connsiteY12" fmla="*/ 265277 h 1207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69667" h="1207288">
                    <a:moveTo>
                      <a:pt x="0" y="456531"/>
                    </a:moveTo>
                    <a:cubicBezTo>
                      <a:pt x="131762" y="443037"/>
                      <a:pt x="146002" y="410096"/>
                      <a:pt x="213114" y="380331"/>
                    </a:cubicBezTo>
                    <a:cubicBezTo>
                      <a:pt x="280226" y="350566"/>
                      <a:pt x="339485" y="312071"/>
                      <a:pt x="402670" y="277941"/>
                    </a:cubicBezTo>
                    <a:cubicBezTo>
                      <a:pt x="470242" y="241132"/>
                      <a:pt x="559124" y="183949"/>
                      <a:pt x="618548" y="159479"/>
                    </a:cubicBezTo>
                    <a:cubicBezTo>
                      <a:pt x="677972" y="135009"/>
                      <a:pt x="688246" y="152494"/>
                      <a:pt x="759213" y="131122"/>
                    </a:cubicBezTo>
                    <a:cubicBezTo>
                      <a:pt x="830180" y="109750"/>
                      <a:pt x="889097" y="49479"/>
                      <a:pt x="1044351" y="31249"/>
                    </a:cubicBezTo>
                    <a:cubicBezTo>
                      <a:pt x="1199605" y="13019"/>
                      <a:pt x="1458633" y="-23488"/>
                      <a:pt x="1690737" y="21741"/>
                    </a:cubicBezTo>
                    <a:cubicBezTo>
                      <a:pt x="1922841" y="66970"/>
                      <a:pt x="2187728" y="186244"/>
                      <a:pt x="2436973" y="302626"/>
                    </a:cubicBezTo>
                    <a:cubicBezTo>
                      <a:pt x="2686218" y="419008"/>
                      <a:pt x="2907417" y="589347"/>
                      <a:pt x="3186208" y="720036"/>
                    </a:cubicBezTo>
                    <a:cubicBezTo>
                      <a:pt x="3464999" y="850725"/>
                      <a:pt x="3737705" y="1010721"/>
                      <a:pt x="4109717" y="1086762"/>
                    </a:cubicBezTo>
                    <a:cubicBezTo>
                      <a:pt x="4481729" y="1162803"/>
                      <a:pt x="4847101" y="1257178"/>
                      <a:pt x="5418278" y="1176282"/>
                    </a:cubicBezTo>
                    <a:cubicBezTo>
                      <a:pt x="5989455" y="1095386"/>
                      <a:pt x="7072544" y="714323"/>
                      <a:pt x="7536777" y="601384"/>
                    </a:cubicBezTo>
                    <a:lnTo>
                      <a:pt x="9069667" y="265277"/>
                    </a:lnTo>
                  </a:path>
                </a:pathLst>
              </a:cu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 flipH="1">
                <a:off x="4088249" y="4242574"/>
                <a:ext cx="263923" cy="1080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380060" y="4244930"/>
                <a:ext cx="307910" cy="111612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136475" y="5316284"/>
                <a:ext cx="483859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Volný tvar 29"/>
            <p:cNvSpPr/>
            <p:nvPr/>
          </p:nvSpPr>
          <p:spPr>
            <a:xfrm>
              <a:off x="1109691" y="5529390"/>
              <a:ext cx="10818163" cy="923946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4837363 w 7054317"/>
                <a:gd name="connsiteY8" fmla="*/ 480209 h 1233534"/>
                <a:gd name="connsiteX9" fmla="*/ 5066431 w 7054317"/>
                <a:gd name="connsiteY9" fmla="*/ 614562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1432"/>
                <a:gd name="connsiteX1" fmla="*/ 348717 w 7054317"/>
                <a:gd name="connsiteY1" fmla="*/ 1145693 h 1231432"/>
                <a:gd name="connsiteX2" fmla="*/ 1053567 w 7054317"/>
                <a:gd name="connsiteY2" fmla="*/ 926618 h 1231432"/>
                <a:gd name="connsiteX3" fmla="*/ 1920342 w 7054317"/>
                <a:gd name="connsiteY3" fmla="*/ 545618 h 1231432"/>
                <a:gd name="connsiteX4" fmla="*/ 2616981 w 7054317"/>
                <a:gd name="connsiteY4" fmla="*/ 283891 h 1231432"/>
                <a:gd name="connsiteX5" fmla="*/ 3132644 w 7054317"/>
                <a:gd name="connsiteY5" fmla="*/ 38165 h 1231432"/>
                <a:gd name="connsiteX6" fmla="*/ 3779030 w 7054317"/>
                <a:gd name="connsiteY6" fmla="*/ 28657 h 1231432"/>
                <a:gd name="connsiteX7" fmla="*/ 4525266 w 7054317"/>
                <a:gd name="connsiteY7" fmla="*/ 309542 h 1231432"/>
                <a:gd name="connsiteX8" fmla="*/ 4837363 w 7054317"/>
                <a:gd name="connsiteY8" fmla="*/ 480209 h 1231432"/>
                <a:gd name="connsiteX9" fmla="*/ 5066431 w 7054317"/>
                <a:gd name="connsiteY9" fmla="*/ 614562 h 1231432"/>
                <a:gd name="connsiteX10" fmla="*/ 5248803 w 7054317"/>
                <a:gd name="connsiteY10" fmla="*/ 689854 h 1231432"/>
                <a:gd name="connsiteX11" fmla="*/ 7054317 w 7054317"/>
                <a:gd name="connsiteY11" fmla="*/ 1231418 h 1231432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248803 w 5698067"/>
                <a:gd name="connsiteY10" fmla="*/ 689854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698067"/>
                <a:gd name="connsiteY0" fmla="*/ 1221893 h 1221893"/>
                <a:gd name="connsiteX1" fmla="*/ 348717 w 5698067"/>
                <a:gd name="connsiteY1" fmla="*/ 1145693 h 1221893"/>
                <a:gd name="connsiteX2" fmla="*/ 1053567 w 5698067"/>
                <a:gd name="connsiteY2" fmla="*/ 926618 h 1221893"/>
                <a:gd name="connsiteX3" fmla="*/ 1920342 w 5698067"/>
                <a:gd name="connsiteY3" fmla="*/ 545618 h 1221893"/>
                <a:gd name="connsiteX4" fmla="*/ 2616981 w 5698067"/>
                <a:gd name="connsiteY4" fmla="*/ 283891 h 1221893"/>
                <a:gd name="connsiteX5" fmla="*/ 3132644 w 5698067"/>
                <a:gd name="connsiteY5" fmla="*/ 38165 h 1221893"/>
                <a:gd name="connsiteX6" fmla="*/ 3779030 w 5698067"/>
                <a:gd name="connsiteY6" fmla="*/ 28657 h 1221893"/>
                <a:gd name="connsiteX7" fmla="*/ 4525266 w 5698067"/>
                <a:gd name="connsiteY7" fmla="*/ 309542 h 1221893"/>
                <a:gd name="connsiteX8" fmla="*/ 4837363 w 5698067"/>
                <a:gd name="connsiteY8" fmla="*/ 480209 h 1221893"/>
                <a:gd name="connsiteX9" fmla="*/ 5066431 w 5698067"/>
                <a:gd name="connsiteY9" fmla="*/ 614562 h 1221893"/>
                <a:gd name="connsiteX10" fmla="*/ 5349681 w 5698067"/>
                <a:gd name="connsiteY10" fmla="*/ 762426 h 1221893"/>
                <a:gd name="connsiteX11" fmla="*/ 5698067 w 5698067"/>
                <a:gd name="connsiteY11" fmla="*/ 868561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41146"/>
                <a:gd name="connsiteY0" fmla="*/ 1221893 h 1221893"/>
                <a:gd name="connsiteX1" fmla="*/ 348717 w 5541146"/>
                <a:gd name="connsiteY1" fmla="*/ 1145693 h 1221893"/>
                <a:gd name="connsiteX2" fmla="*/ 1053567 w 5541146"/>
                <a:gd name="connsiteY2" fmla="*/ 926618 h 1221893"/>
                <a:gd name="connsiteX3" fmla="*/ 1920342 w 5541146"/>
                <a:gd name="connsiteY3" fmla="*/ 545618 h 1221893"/>
                <a:gd name="connsiteX4" fmla="*/ 2616981 w 5541146"/>
                <a:gd name="connsiteY4" fmla="*/ 283891 h 1221893"/>
                <a:gd name="connsiteX5" fmla="*/ 3132644 w 5541146"/>
                <a:gd name="connsiteY5" fmla="*/ 38165 h 1221893"/>
                <a:gd name="connsiteX6" fmla="*/ 3779030 w 5541146"/>
                <a:gd name="connsiteY6" fmla="*/ 28657 h 1221893"/>
                <a:gd name="connsiteX7" fmla="*/ 4525266 w 5541146"/>
                <a:gd name="connsiteY7" fmla="*/ 309542 h 1221893"/>
                <a:gd name="connsiteX8" fmla="*/ 4837363 w 5541146"/>
                <a:gd name="connsiteY8" fmla="*/ 480209 h 1221893"/>
                <a:gd name="connsiteX9" fmla="*/ 5066431 w 5541146"/>
                <a:gd name="connsiteY9" fmla="*/ 614562 h 1221893"/>
                <a:gd name="connsiteX10" fmla="*/ 5349681 w 5541146"/>
                <a:gd name="connsiteY10" fmla="*/ 762426 h 1221893"/>
                <a:gd name="connsiteX11" fmla="*/ 5541146 w 5541146"/>
                <a:gd name="connsiteY11" fmla="*/ 883076 h 1221893"/>
                <a:gd name="connsiteX0" fmla="*/ 0 w 5577700"/>
                <a:gd name="connsiteY0" fmla="*/ 1131773 h 1156171"/>
                <a:gd name="connsiteX1" fmla="*/ 385271 w 5577700"/>
                <a:gd name="connsiteY1" fmla="*/ 1145693 h 1156171"/>
                <a:gd name="connsiteX2" fmla="*/ 1090121 w 5577700"/>
                <a:gd name="connsiteY2" fmla="*/ 926618 h 1156171"/>
                <a:gd name="connsiteX3" fmla="*/ 1956896 w 5577700"/>
                <a:gd name="connsiteY3" fmla="*/ 545618 h 1156171"/>
                <a:gd name="connsiteX4" fmla="*/ 2653535 w 5577700"/>
                <a:gd name="connsiteY4" fmla="*/ 283891 h 1156171"/>
                <a:gd name="connsiteX5" fmla="*/ 3169198 w 5577700"/>
                <a:gd name="connsiteY5" fmla="*/ 38165 h 1156171"/>
                <a:gd name="connsiteX6" fmla="*/ 3815584 w 5577700"/>
                <a:gd name="connsiteY6" fmla="*/ 28657 h 1156171"/>
                <a:gd name="connsiteX7" fmla="*/ 4561820 w 5577700"/>
                <a:gd name="connsiteY7" fmla="*/ 309542 h 1156171"/>
                <a:gd name="connsiteX8" fmla="*/ 4873917 w 5577700"/>
                <a:gd name="connsiteY8" fmla="*/ 480209 h 1156171"/>
                <a:gd name="connsiteX9" fmla="*/ 5102985 w 5577700"/>
                <a:gd name="connsiteY9" fmla="*/ 614562 h 1156171"/>
                <a:gd name="connsiteX10" fmla="*/ 5386235 w 5577700"/>
                <a:gd name="connsiteY10" fmla="*/ 762426 h 1156171"/>
                <a:gd name="connsiteX11" fmla="*/ 5577700 w 5577700"/>
                <a:gd name="connsiteY11" fmla="*/ 883076 h 1156171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1956896 w 5577700"/>
                <a:gd name="connsiteY3" fmla="*/ 545618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1773 h 1151968"/>
                <a:gd name="connsiteX1" fmla="*/ 385271 w 5577700"/>
                <a:gd name="connsiteY1" fmla="*/ 1145693 h 1151968"/>
                <a:gd name="connsiteX2" fmla="*/ 1565328 w 5577700"/>
                <a:gd name="connsiteY2" fmla="*/ 990990 h 1151968"/>
                <a:gd name="connsiteX3" fmla="*/ 2349855 w 5577700"/>
                <a:gd name="connsiteY3" fmla="*/ 622863 h 1151968"/>
                <a:gd name="connsiteX4" fmla="*/ 2653535 w 5577700"/>
                <a:gd name="connsiteY4" fmla="*/ 283891 h 1151968"/>
                <a:gd name="connsiteX5" fmla="*/ 3169198 w 5577700"/>
                <a:gd name="connsiteY5" fmla="*/ 38165 h 1151968"/>
                <a:gd name="connsiteX6" fmla="*/ 3815584 w 5577700"/>
                <a:gd name="connsiteY6" fmla="*/ 28657 h 1151968"/>
                <a:gd name="connsiteX7" fmla="*/ 4561820 w 5577700"/>
                <a:gd name="connsiteY7" fmla="*/ 309542 h 1151968"/>
                <a:gd name="connsiteX8" fmla="*/ 4873917 w 5577700"/>
                <a:gd name="connsiteY8" fmla="*/ 480209 h 1151968"/>
                <a:gd name="connsiteX9" fmla="*/ 5102985 w 5577700"/>
                <a:gd name="connsiteY9" fmla="*/ 614562 h 1151968"/>
                <a:gd name="connsiteX10" fmla="*/ 5386235 w 5577700"/>
                <a:gd name="connsiteY10" fmla="*/ 762426 h 1151968"/>
                <a:gd name="connsiteX11" fmla="*/ 5577700 w 5577700"/>
                <a:gd name="connsiteY11" fmla="*/ 883076 h 1151968"/>
                <a:gd name="connsiteX0" fmla="*/ 0 w 5577700"/>
                <a:gd name="connsiteY0" fmla="*/ 1133920 h 1154115"/>
                <a:gd name="connsiteX1" fmla="*/ 385271 w 5577700"/>
                <a:gd name="connsiteY1" fmla="*/ 1147840 h 1154115"/>
                <a:gd name="connsiteX2" fmla="*/ 1565328 w 5577700"/>
                <a:gd name="connsiteY2" fmla="*/ 993137 h 1154115"/>
                <a:gd name="connsiteX3" fmla="*/ 2349855 w 5577700"/>
                <a:gd name="connsiteY3" fmla="*/ 625010 h 1154115"/>
                <a:gd name="connsiteX4" fmla="*/ 2891138 w 5577700"/>
                <a:gd name="connsiteY4" fmla="*/ 324661 h 1154115"/>
                <a:gd name="connsiteX5" fmla="*/ 3169198 w 5577700"/>
                <a:gd name="connsiteY5" fmla="*/ 40312 h 1154115"/>
                <a:gd name="connsiteX6" fmla="*/ 3815584 w 5577700"/>
                <a:gd name="connsiteY6" fmla="*/ 30804 h 1154115"/>
                <a:gd name="connsiteX7" fmla="*/ 4561820 w 5577700"/>
                <a:gd name="connsiteY7" fmla="*/ 311689 h 1154115"/>
                <a:gd name="connsiteX8" fmla="*/ 4873917 w 5577700"/>
                <a:gd name="connsiteY8" fmla="*/ 482356 h 1154115"/>
                <a:gd name="connsiteX9" fmla="*/ 5102985 w 5577700"/>
                <a:gd name="connsiteY9" fmla="*/ 616709 h 1154115"/>
                <a:gd name="connsiteX10" fmla="*/ 5386235 w 5577700"/>
                <a:gd name="connsiteY10" fmla="*/ 764573 h 1154115"/>
                <a:gd name="connsiteX11" fmla="*/ 5577700 w 5577700"/>
                <a:gd name="connsiteY11" fmla="*/ 885223 h 1154115"/>
                <a:gd name="connsiteX0" fmla="*/ 0 w 5577700"/>
                <a:gd name="connsiteY0" fmla="*/ 1111350 h 1131545"/>
                <a:gd name="connsiteX1" fmla="*/ 385271 w 5577700"/>
                <a:gd name="connsiteY1" fmla="*/ 1125270 h 1131545"/>
                <a:gd name="connsiteX2" fmla="*/ 1565328 w 5577700"/>
                <a:gd name="connsiteY2" fmla="*/ 970567 h 1131545"/>
                <a:gd name="connsiteX3" fmla="*/ 2349855 w 5577700"/>
                <a:gd name="connsiteY3" fmla="*/ 602440 h 1131545"/>
                <a:gd name="connsiteX4" fmla="*/ 2891138 w 5577700"/>
                <a:gd name="connsiteY4" fmla="*/ 302091 h 1131545"/>
                <a:gd name="connsiteX5" fmla="*/ 3415940 w 5577700"/>
                <a:gd name="connsiteY5" fmla="*/ 94987 h 1131545"/>
                <a:gd name="connsiteX6" fmla="*/ 3815584 w 5577700"/>
                <a:gd name="connsiteY6" fmla="*/ 8234 h 1131545"/>
                <a:gd name="connsiteX7" fmla="*/ 4561820 w 5577700"/>
                <a:gd name="connsiteY7" fmla="*/ 289119 h 1131545"/>
                <a:gd name="connsiteX8" fmla="*/ 4873917 w 5577700"/>
                <a:gd name="connsiteY8" fmla="*/ 459786 h 1131545"/>
                <a:gd name="connsiteX9" fmla="*/ 5102985 w 5577700"/>
                <a:gd name="connsiteY9" fmla="*/ 594139 h 1131545"/>
                <a:gd name="connsiteX10" fmla="*/ 5386235 w 5577700"/>
                <a:gd name="connsiteY10" fmla="*/ 742003 h 1131545"/>
                <a:gd name="connsiteX11" fmla="*/ 5577700 w 5577700"/>
                <a:gd name="connsiteY11" fmla="*/ 862653 h 1131545"/>
                <a:gd name="connsiteX0" fmla="*/ 0 w 5577700"/>
                <a:gd name="connsiteY0" fmla="*/ 1065917 h 1086112"/>
                <a:gd name="connsiteX1" fmla="*/ 385271 w 5577700"/>
                <a:gd name="connsiteY1" fmla="*/ 1079837 h 1086112"/>
                <a:gd name="connsiteX2" fmla="*/ 1565328 w 5577700"/>
                <a:gd name="connsiteY2" fmla="*/ 925134 h 1086112"/>
                <a:gd name="connsiteX3" fmla="*/ 2349855 w 5577700"/>
                <a:gd name="connsiteY3" fmla="*/ 557007 h 1086112"/>
                <a:gd name="connsiteX4" fmla="*/ 2891138 w 5577700"/>
                <a:gd name="connsiteY4" fmla="*/ 256658 h 1086112"/>
                <a:gd name="connsiteX5" fmla="*/ 3415940 w 5577700"/>
                <a:gd name="connsiteY5" fmla="*/ 49554 h 1086112"/>
                <a:gd name="connsiteX6" fmla="*/ 4062325 w 5577700"/>
                <a:gd name="connsiteY6" fmla="*/ 14298 h 1086112"/>
                <a:gd name="connsiteX7" fmla="*/ 4561820 w 5577700"/>
                <a:gd name="connsiteY7" fmla="*/ 243686 h 1086112"/>
                <a:gd name="connsiteX8" fmla="*/ 4873917 w 5577700"/>
                <a:gd name="connsiteY8" fmla="*/ 414353 h 1086112"/>
                <a:gd name="connsiteX9" fmla="*/ 5102985 w 5577700"/>
                <a:gd name="connsiteY9" fmla="*/ 548706 h 1086112"/>
                <a:gd name="connsiteX10" fmla="*/ 5386235 w 5577700"/>
                <a:gd name="connsiteY10" fmla="*/ 696570 h 1086112"/>
                <a:gd name="connsiteX11" fmla="*/ 5577700 w 5577700"/>
                <a:gd name="connsiteY11" fmla="*/ 817220 h 1086112"/>
                <a:gd name="connsiteX0" fmla="*/ 0 w 7085567"/>
                <a:gd name="connsiteY0" fmla="*/ 930207 h 1079840"/>
                <a:gd name="connsiteX1" fmla="*/ 1893138 w 7085567"/>
                <a:gd name="connsiteY1" fmla="*/ 1079837 h 1079840"/>
                <a:gd name="connsiteX2" fmla="*/ 3073195 w 7085567"/>
                <a:gd name="connsiteY2" fmla="*/ 925134 h 1079840"/>
                <a:gd name="connsiteX3" fmla="*/ 3857722 w 7085567"/>
                <a:gd name="connsiteY3" fmla="*/ 557007 h 1079840"/>
                <a:gd name="connsiteX4" fmla="*/ 4399005 w 7085567"/>
                <a:gd name="connsiteY4" fmla="*/ 256658 h 1079840"/>
                <a:gd name="connsiteX5" fmla="*/ 4923807 w 7085567"/>
                <a:gd name="connsiteY5" fmla="*/ 49554 h 1079840"/>
                <a:gd name="connsiteX6" fmla="*/ 5570192 w 7085567"/>
                <a:gd name="connsiteY6" fmla="*/ 14298 h 1079840"/>
                <a:gd name="connsiteX7" fmla="*/ 6069687 w 7085567"/>
                <a:gd name="connsiteY7" fmla="*/ 243686 h 1079840"/>
                <a:gd name="connsiteX8" fmla="*/ 6381784 w 7085567"/>
                <a:gd name="connsiteY8" fmla="*/ 414353 h 1079840"/>
                <a:gd name="connsiteX9" fmla="*/ 6610852 w 7085567"/>
                <a:gd name="connsiteY9" fmla="*/ 548706 h 1079840"/>
                <a:gd name="connsiteX10" fmla="*/ 6894102 w 7085567"/>
                <a:gd name="connsiteY10" fmla="*/ 696570 h 1079840"/>
                <a:gd name="connsiteX11" fmla="*/ 7085567 w 7085567"/>
                <a:gd name="connsiteY11" fmla="*/ 817220 h 1079840"/>
                <a:gd name="connsiteX0" fmla="*/ 0 w 7204369"/>
                <a:gd name="connsiteY0" fmla="*/ 913243 h 1079879"/>
                <a:gd name="connsiteX1" fmla="*/ 2011940 w 7204369"/>
                <a:gd name="connsiteY1" fmla="*/ 1079837 h 1079879"/>
                <a:gd name="connsiteX2" fmla="*/ 3191997 w 7204369"/>
                <a:gd name="connsiteY2" fmla="*/ 925134 h 1079879"/>
                <a:gd name="connsiteX3" fmla="*/ 3976524 w 7204369"/>
                <a:gd name="connsiteY3" fmla="*/ 557007 h 1079879"/>
                <a:gd name="connsiteX4" fmla="*/ 4517807 w 7204369"/>
                <a:gd name="connsiteY4" fmla="*/ 256658 h 1079879"/>
                <a:gd name="connsiteX5" fmla="*/ 5042609 w 7204369"/>
                <a:gd name="connsiteY5" fmla="*/ 49554 h 1079879"/>
                <a:gd name="connsiteX6" fmla="*/ 5688994 w 7204369"/>
                <a:gd name="connsiteY6" fmla="*/ 14298 h 1079879"/>
                <a:gd name="connsiteX7" fmla="*/ 6188489 w 7204369"/>
                <a:gd name="connsiteY7" fmla="*/ 243686 h 1079879"/>
                <a:gd name="connsiteX8" fmla="*/ 6500586 w 7204369"/>
                <a:gd name="connsiteY8" fmla="*/ 414353 h 1079879"/>
                <a:gd name="connsiteX9" fmla="*/ 6729654 w 7204369"/>
                <a:gd name="connsiteY9" fmla="*/ 548706 h 1079879"/>
                <a:gd name="connsiteX10" fmla="*/ 7012904 w 7204369"/>
                <a:gd name="connsiteY10" fmla="*/ 696570 h 1079879"/>
                <a:gd name="connsiteX11" fmla="*/ 7204369 w 7204369"/>
                <a:gd name="connsiteY11" fmla="*/ 817220 h 1079879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7012904 w 7204369"/>
                <a:gd name="connsiteY10" fmla="*/ 696570 h 1079878"/>
                <a:gd name="connsiteX11" fmla="*/ 7204369 w 7204369"/>
                <a:gd name="connsiteY11" fmla="*/ 817220 h 1079878"/>
                <a:gd name="connsiteX0" fmla="*/ 0 w 7204369"/>
                <a:gd name="connsiteY0" fmla="*/ 913243 h 1079878"/>
                <a:gd name="connsiteX1" fmla="*/ 2011940 w 7204369"/>
                <a:gd name="connsiteY1" fmla="*/ 1079837 h 1079878"/>
                <a:gd name="connsiteX2" fmla="*/ 3191997 w 7204369"/>
                <a:gd name="connsiteY2" fmla="*/ 925134 h 1079878"/>
                <a:gd name="connsiteX3" fmla="*/ 3976524 w 7204369"/>
                <a:gd name="connsiteY3" fmla="*/ 557007 h 1079878"/>
                <a:gd name="connsiteX4" fmla="*/ 4517807 w 7204369"/>
                <a:gd name="connsiteY4" fmla="*/ 256658 h 1079878"/>
                <a:gd name="connsiteX5" fmla="*/ 5042609 w 7204369"/>
                <a:gd name="connsiteY5" fmla="*/ 49554 h 1079878"/>
                <a:gd name="connsiteX6" fmla="*/ 5688994 w 7204369"/>
                <a:gd name="connsiteY6" fmla="*/ 14298 h 1079878"/>
                <a:gd name="connsiteX7" fmla="*/ 6188489 w 7204369"/>
                <a:gd name="connsiteY7" fmla="*/ 243686 h 1079878"/>
                <a:gd name="connsiteX8" fmla="*/ 6500586 w 7204369"/>
                <a:gd name="connsiteY8" fmla="*/ 414353 h 1079878"/>
                <a:gd name="connsiteX9" fmla="*/ 6610852 w 7204369"/>
                <a:gd name="connsiteY9" fmla="*/ 463886 h 1079878"/>
                <a:gd name="connsiteX10" fmla="*/ 6711331 w 7204369"/>
                <a:gd name="connsiteY10" fmla="*/ 509968 h 1079878"/>
                <a:gd name="connsiteX11" fmla="*/ 7204369 w 7204369"/>
                <a:gd name="connsiteY11" fmla="*/ 817220 h 1079878"/>
                <a:gd name="connsiteX0" fmla="*/ 0 w 6811410"/>
                <a:gd name="connsiteY0" fmla="*/ 913243 h 1079878"/>
                <a:gd name="connsiteX1" fmla="*/ 2011940 w 6811410"/>
                <a:gd name="connsiteY1" fmla="*/ 1079837 h 1079878"/>
                <a:gd name="connsiteX2" fmla="*/ 3191997 w 6811410"/>
                <a:gd name="connsiteY2" fmla="*/ 925134 h 1079878"/>
                <a:gd name="connsiteX3" fmla="*/ 3976524 w 6811410"/>
                <a:gd name="connsiteY3" fmla="*/ 557007 h 1079878"/>
                <a:gd name="connsiteX4" fmla="*/ 4517807 w 6811410"/>
                <a:gd name="connsiteY4" fmla="*/ 256658 h 1079878"/>
                <a:gd name="connsiteX5" fmla="*/ 5042609 w 6811410"/>
                <a:gd name="connsiteY5" fmla="*/ 49554 h 1079878"/>
                <a:gd name="connsiteX6" fmla="*/ 5688994 w 6811410"/>
                <a:gd name="connsiteY6" fmla="*/ 14298 h 1079878"/>
                <a:gd name="connsiteX7" fmla="*/ 6188489 w 6811410"/>
                <a:gd name="connsiteY7" fmla="*/ 243686 h 1079878"/>
                <a:gd name="connsiteX8" fmla="*/ 6500586 w 6811410"/>
                <a:gd name="connsiteY8" fmla="*/ 414353 h 1079878"/>
                <a:gd name="connsiteX9" fmla="*/ 6610852 w 6811410"/>
                <a:gd name="connsiteY9" fmla="*/ 463886 h 1079878"/>
                <a:gd name="connsiteX10" fmla="*/ 6711331 w 6811410"/>
                <a:gd name="connsiteY10" fmla="*/ 509968 h 1079878"/>
                <a:gd name="connsiteX11" fmla="*/ 6811410 w 6811410"/>
                <a:gd name="connsiteY11" fmla="*/ 562763 h 107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11410" h="1079878">
                  <a:moveTo>
                    <a:pt x="0" y="913243"/>
                  </a:moveTo>
                  <a:cubicBezTo>
                    <a:pt x="131762" y="899749"/>
                    <a:pt x="1479941" y="1077855"/>
                    <a:pt x="2011940" y="1079837"/>
                  </a:cubicBezTo>
                  <a:cubicBezTo>
                    <a:pt x="2543939" y="1081819"/>
                    <a:pt x="2864566" y="1012272"/>
                    <a:pt x="3191997" y="925134"/>
                  </a:cubicBezTo>
                  <a:cubicBezTo>
                    <a:pt x="3519428" y="837996"/>
                    <a:pt x="3755556" y="668420"/>
                    <a:pt x="3976524" y="557007"/>
                  </a:cubicBezTo>
                  <a:cubicBezTo>
                    <a:pt x="4197492" y="445594"/>
                    <a:pt x="4340126" y="341233"/>
                    <a:pt x="4517807" y="256658"/>
                  </a:cubicBezTo>
                  <a:cubicBezTo>
                    <a:pt x="4695488" y="172083"/>
                    <a:pt x="4847411" y="89947"/>
                    <a:pt x="5042609" y="49554"/>
                  </a:cubicBezTo>
                  <a:cubicBezTo>
                    <a:pt x="5237807" y="9161"/>
                    <a:pt x="5498014" y="-18057"/>
                    <a:pt x="5688994" y="14298"/>
                  </a:cubicBezTo>
                  <a:cubicBezTo>
                    <a:pt x="5879974" y="46653"/>
                    <a:pt x="6053224" y="177010"/>
                    <a:pt x="6188489" y="243686"/>
                  </a:cubicBezTo>
                  <a:cubicBezTo>
                    <a:pt x="6323754" y="310362"/>
                    <a:pt x="6430192" y="377653"/>
                    <a:pt x="6500586" y="414353"/>
                  </a:cubicBezTo>
                  <a:cubicBezTo>
                    <a:pt x="6570980" y="451053"/>
                    <a:pt x="6575728" y="447950"/>
                    <a:pt x="6610852" y="463886"/>
                  </a:cubicBezTo>
                  <a:cubicBezTo>
                    <a:pt x="6645976" y="479822"/>
                    <a:pt x="6517656" y="397483"/>
                    <a:pt x="6711331" y="509968"/>
                  </a:cubicBezTo>
                  <a:cubicBezTo>
                    <a:pt x="6893797" y="636968"/>
                    <a:pt x="6498672" y="348223"/>
                    <a:pt x="6811410" y="5627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1342678" y="2924944"/>
            <a:ext cx="2867492" cy="1151206"/>
            <a:chOff x="1054646" y="3285906"/>
            <a:chExt cx="2867492" cy="115120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2062758" y="328590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>
              <a:off x="2071772" y="3285906"/>
              <a:ext cx="72000" cy="1044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180630" y="4293906"/>
              <a:ext cx="1080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Volný tvar 13"/>
            <p:cNvSpPr/>
            <p:nvPr/>
          </p:nvSpPr>
          <p:spPr>
            <a:xfrm>
              <a:off x="2265954" y="3411331"/>
              <a:ext cx="648072" cy="1017397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Přímá spojnice 30"/>
            <p:cNvCxnSpPr/>
            <p:nvPr/>
          </p:nvCxnSpPr>
          <p:spPr>
            <a:xfrm>
              <a:off x="1054646" y="428471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2914138" y="44371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1300822" y="4415344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Skupina 1"/>
          <p:cNvGrpSpPr/>
          <p:nvPr/>
        </p:nvGrpSpPr>
        <p:grpSpPr>
          <a:xfrm>
            <a:off x="1378966" y="1196752"/>
            <a:ext cx="10332864" cy="1233534"/>
            <a:chOff x="1090934" y="1412776"/>
            <a:chExt cx="10332864" cy="1233534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071772" y="1552056"/>
              <a:ext cx="0" cy="100800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Volný tvar 5"/>
            <p:cNvSpPr/>
            <p:nvPr/>
          </p:nvSpPr>
          <p:spPr>
            <a:xfrm>
              <a:off x="2069391" y="1541797"/>
              <a:ext cx="5892132" cy="1011214"/>
            </a:xfrm>
            <a:custGeom>
              <a:avLst/>
              <a:gdLst>
                <a:gd name="connsiteX0" fmla="*/ 552 w 5686977"/>
                <a:gd name="connsiteY0" fmla="*/ 0 h 942975"/>
                <a:gd name="connsiteX1" fmla="*/ 48177 w 5686977"/>
                <a:gd name="connsiteY1" fmla="*/ 85725 h 942975"/>
                <a:gd name="connsiteX2" fmla="*/ 305352 w 5686977"/>
                <a:gd name="connsiteY2" fmla="*/ 114300 h 942975"/>
                <a:gd name="connsiteX3" fmla="*/ 838752 w 5686977"/>
                <a:gd name="connsiteY3" fmla="*/ 133350 h 942975"/>
                <a:gd name="connsiteX4" fmla="*/ 1696002 w 5686977"/>
                <a:gd name="connsiteY4" fmla="*/ 142875 h 942975"/>
                <a:gd name="connsiteX5" fmla="*/ 2753277 w 5686977"/>
                <a:gd name="connsiteY5" fmla="*/ 142875 h 942975"/>
                <a:gd name="connsiteX6" fmla="*/ 4020102 w 5686977"/>
                <a:gd name="connsiteY6" fmla="*/ 180975 h 942975"/>
                <a:gd name="connsiteX7" fmla="*/ 5105952 w 5686977"/>
                <a:gd name="connsiteY7" fmla="*/ 333375 h 942975"/>
                <a:gd name="connsiteX8" fmla="*/ 5563152 w 5686977"/>
                <a:gd name="connsiteY8" fmla="*/ 638175 h 942975"/>
                <a:gd name="connsiteX9" fmla="*/ 5686977 w 5686977"/>
                <a:gd name="connsiteY9" fmla="*/ 942975 h 942975"/>
                <a:gd name="connsiteX10" fmla="*/ 5686977 w 5686977"/>
                <a:gd name="connsiteY10" fmla="*/ 942975 h 942975"/>
                <a:gd name="connsiteX0" fmla="*/ 41 w 5741057"/>
                <a:gd name="connsiteY0" fmla="*/ 0 h 1011214"/>
                <a:gd name="connsiteX1" fmla="*/ 102257 w 5741057"/>
                <a:gd name="connsiteY1" fmla="*/ 153964 h 1011214"/>
                <a:gd name="connsiteX2" fmla="*/ 359432 w 5741057"/>
                <a:gd name="connsiteY2" fmla="*/ 182539 h 1011214"/>
                <a:gd name="connsiteX3" fmla="*/ 892832 w 5741057"/>
                <a:gd name="connsiteY3" fmla="*/ 201589 h 1011214"/>
                <a:gd name="connsiteX4" fmla="*/ 1750082 w 5741057"/>
                <a:gd name="connsiteY4" fmla="*/ 211114 h 1011214"/>
                <a:gd name="connsiteX5" fmla="*/ 2807357 w 5741057"/>
                <a:gd name="connsiteY5" fmla="*/ 211114 h 1011214"/>
                <a:gd name="connsiteX6" fmla="*/ 4074182 w 5741057"/>
                <a:gd name="connsiteY6" fmla="*/ 249214 h 1011214"/>
                <a:gd name="connsiteX7" fmla="*/ 5160032 w 5741057"/>
                <a:gd name="connsiteY7" fmla="*/ 401614 h 1011214"/>
                <a:gd name="connsiteX8" fmla="*/ 5617232 w 5741057"/>
                <a:gd name="connsiteY8" fmla="*/ 706414 h 1011214"/>
                <a:gd name="connsiteX9" fmla="*/ 5741057 w 5741057"/>
                <a:gd name="connsiteY9" fmla="*/ 1011214 h 1011214"/>
                <a:gd name="connsiteX10" fmla="*/ 5741057 w 5741057"/>
                <a:gd name="connsiteY10" fmla="*/ 1011214 h 1011214"/>
                <a:gd name="connsiteX0" fmla="*/ 41 w 5892132"/>
                <a:gd name="connsiteY0" fmla="*/ 0 h 1033791"/>
                <a:gd name="connsiteX1" fmla="*/ 102257 w 5892132"/>
                <a:gd name="connsiteY1" fmla="*/ 153964 h 1033791"/>
                <a:gd name="connsiteX2" fmla="*/ 359432 w 5892132"/>
                <a:gd name="connsiteY2" fmla="*/ 182539 h 1033791"/>
                <a:gd name="connsiteX3" fmla="*/ 892832 w 5892132"/>
                <a:gd name="connsiteY3" fmla="*/ 201589 h 1033791"/>
                <a:gd name="connsiteX4" fmla="*/ 1750082 w 5892132"/>
                <a:gd name="connsiteY4" fmla="*/ 211114 h 1033791"/>
                <a:gd name="connsiteX5" fmla="*/ 2807357 w 5892132"/>
                <a:gd name="connsiteY5" fmla="*/ 211114 h 1033791"/>
                <a:gd name="connsiteX6" fmla="*/ 4074182 w 5892132"/>
                <a:gd name="connsiteY6" fmla="*/ 249214 h 1033791"/>
                <a:gd name="connsiteX7" fmla="*/ 5160032 w 5892132"/>
                <a:gd name="connsiteY7" fmla="*/ 401614 h 1033791"/>
                <a:gd name="connsiteX8" fmla="*/ 5617232 w 5892132"/>
                <a:gd name="connsiteY8" fmla="*/ 706414 h 1033791"/>
                <a:gd name="connsiteX9" fmla="*/ 5741057 w 5892132"/>
                <a:gd name="connsiteY9" fmla="*/ 1011214 h 1033791"/>
                <a:gd name="connsiteX10" fmla="*/ 5892132 w 5892132"/>
                <a:gd name="connsiteY10" fmla="*/ 1011214 h 1033791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17203 w 5892132"/>
                <a:gd name="connsiteY9" fmla="*/ 931701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617232 w 5892132"/>
                <a:gd name="connsiteY8" fmla="*/ 706414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  <a:gd name="connsiteX0" fmla="*/ 41 w 5892132"/>
                <a:gd name="connsiteY0" fmla="*/ 0 h 1011214"/>
                <a:gd name="connsiteX1" fmla="*/ 102257 w 5892132"/>
                <a:gd name="connsiteY1" fmla="*/ 153964 h 1011214"/>
                <a:gd name="connsiteX2" fmla="*/ 359432 w 5892132"/>
                <a:gd name="connsiteY2" fmla="*/ 182539 h 1011214"/>
                <a:gd name="connsiteX3" fmla="*/ 892832 w 5892132"/>
                <a:gd name="connsiteY3" fmla="*/ 201589 h 1011214"/>
                <a:gd name="connsiteX4" fmla="*/ 1750082 w 5892132"/>
                <a:gd name="connsiteY4" fmla="*/ 211114 h 1011214"/>
                <a:gd name="connsiteX5" fmla="*/ 2807357 w 5892132"/>
                <a:gd name="connsiteY5" fmla="*/ 211114 h 1011214"/>
                <a:gd name="connsiteX6" fmla="*/ 4074182 w 5892132"/>
                <a:gd name="connsiteY6" fmla="*/ 249214 h 1011214"/>
                <a:gd name="connsiteX7" fmla="*/ 5160032 w 5892132"/>
                <a:gd name="connsiteY7" fmla="*/ 401614 h 1011214"/>
                <a:gd name="connsiteX8" fmla="*/ 5585427 w 5892132"/>
                <a:gd name="connsiteY8" fmla="*/ 690511 h 1011214"/>
                <a:gd name="connsiteX9" fmla="*/ 5725154 w 5892132"/>
                <a:gd name="connsiteY9" fmla="*/ 883993 h 1011214"/>
                <a:gd name="connsiteX10" fmla="*/ 5892132 w 5892132"/>
                <a:gd name="connsiteY10" fmla="*/ 1011214 h 1011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92132" h="1011214">
                  <a:moveTo>
                    <a:pt x="41" y="0"/>
                  </a:moveTo>
                  <a:cubicBezTo>
                    <a:pt x="-1547" y="33337"/>
                    <a:pt x="42359" y="123541"/>
                    <a:pt x="102257" y="153964"/>
                  </a:cubicBezTo>
                  <a:cubicBezTo>
                    <a:pt x="162155" y="184387"/>
                    <a:pt x="227670" y="174602"/>
                    <a:pt x="359432" y="182539"/>
                  </a:cubicBezTo>
                  <a:cubicBezTo>
                    <a:pt x="491195" y="190477"/>
                    <a:pt x="892832" y="201589"/>
                    <a:pt x="892832" y="201589"/>
                  </a:cubicBezTo>
                  <a:lnTo>
                    <a:pt x="1750082" y="211114"/>
                  </a:lnTo>
                  <a:lnTo>
                    <a:pt x="2807357" y="211114"/>
                  </a:lnTo>
                  <a:cubicBezTo>
                    <a:pt x="3194707" y="217464"/>
                    <a:pt x="3682070" y="217464"/>
                    <a:pt x="4074182" y="249214"/>
                  </a:cubicBezTo>
                  <a:cubicBezTo>
                    <a:pt x="4466295" y="280964"/>
                    <a:pt x="4908158" y="328065"/>
                    <a:pt x="5160032" y="401614"/>
                  </a:cubicBezTo>
                  <a:cubicBezTo>
                    <a:pt x="5411906" y="475163"/>
                    <a:pt x="5499192" y="594212"/>
                    <a:pt x="5585427" y="690511"/>
                  </a:cubicBezTo>
                  <a:cubicBezTo>
                    <a:pt x="5671662" y="786810"/>
                    <a:pt x="5674037" y="830543"/>
                    <a:pt x="5725154" y="883993"/>
                  </a:cubicBezTo>
                  <a:cubicBezTo>
                    <a:pt x="5776271" y="937443"/>
                    <a:pt x="5841774" y="1011214"/>
                    <a:pt x="5892132" y="1011214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52" name="Přímá spojnice 651"/>
            <p:cNvCxnSpPr/>
            <p:nvPr/>
          </p:nvCxnSpPr>
          <p:spPr>
            <a:xfrm flipH="1" flipV="1">
              <a:off x="7961524" y="2553011"/>
              <a:ext cx="3462274" cy="30689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8"/>
            <p:cNvSpPr/>
            <p:nvPr/>
          </p:nvSpPr>
          <p:spPr>
            <a:xfrm>
              <a:off x="2346546" y="1412776"/>
              <a:ext cx="7550570" cy="1233534"/>
            </a:xfrm>
            <a:custGeom>
              <a:avLst/>
              <a:gdLst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619500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27767 h 1139408"/>
                <a:gd name="connsiteX1" fmla="*/ 457200 w 7162800"/>
                <a:gd name="connsiteY1" fmla="*/ 1051567 h 1139408"/>
                <a:gd name="connsiteX2" fmla="*/ 1162050 w 7162800"/>
                <a:gd name="connsiteY2" fmla="*/ 832492 h 1139408"/>
                <a:gd name="connsiteX3" fmla="*/ 2028825 w 7162800"/>
                <a:gd name="connsiteY3" fmla="*/ 451492 h 1139408"/>
                <a:gd name="connsiteX4" fmla="*/ 2914650 w 7162800"/>
                <a:gd name="connsiteY4" fmla="*/ 165742 h 1139408"/>
                <a:gd name="connsiteX5" fmla="*/ 3383017 w 7162800"/>
                <a:gd name="connsiteY5" fmla="*/ 22867 h 1139408"/>
                <a:gd name="connsiteX6" fmla="*/ 4076700 w 7162800"/>
                <a:gd name="connsiteY6" fmla="*/ 22867 h 1139408"/>
                <a:gd name="connsiteX7" fmla="*/ 4838700 w 7162800"/>
                <a:gd name="connsiteY7" fmla="*/ 241942 h 1139408"/>
                <a:gd name="connsiteX8" fmla="*/ 5581650 w 7162800"/>
                <a:gd name="connsiteY8" fmla="*/ 699142 h 1139408"/>
                <a:gd name="connsiteX9" fmla="*/ 6000750 w 7162800"/>
                <a:gd name="connsiteY9" fmla="*/ 984892 h 1139408"/>
                <a:gd name="connsiteX10" fmla="*/ 6343650 w 7162800"/>
                <a:gd name="connsiteY10" fmla="*/ 1118242 h 1139408"/>
                <a:gd name="connsiteX11" fmla="*/ 7162800 w 7162800"/>
                <a:gd name="connsiteY11" fmla="*/ 1137292 h 1139408"/>
                <a:gd name="connsiteX0" fmla="*/ 0 w 7162800"/>
                <a:gd name="connsiteY0" fmla="*/ 1138740 h 1150381"/>
                <a:gd name="connsiteX1" fmla="*/ 457200 w 7162800"/>
                <a:gd name="connsiteY1" fmla="*/ 1062540 h 1150381"/>
                <a:gd name="connsiteX2" fmla="*/ 1162050 w 7162800"/>
                <a:gd name="connsiteY2" fmla="*/ 843465 h 1150381"/>
                <a:gd name="connsiteX3" fmla="*/ 2028825 w 7162800"/>
                <a:gd name="connsiteY3" fmla="*/ 462465 h 1150381"/>
                <a:gd name="connsiteX4" fmla="*/ 2914650 w 7162800"/>
                <a:gd name="connsiteY4" fmla="*/ 176715 h 1150381"/>
                <a:gd name="connsiteX5" fmla="*/ 3383017 w 7162800"/>
                <a:gd name="connsiteY5" fmla="*/ 33840 h 1150381"/>
                <a:gd name="connsiteX6" fmla="*/ 3887513 w 7162800"/>
                <a:gd name="connsiteY6" fmla="*/ 18075 h 1150381"/>
                <a:gd name="connsiteX7" fmla="*/ 4838700 w 7162800"/>
                <a:gd name="connsiteY7" fmla="*/ 252915 h 1150381"/>
                <a:gd name="connsiteX8" fmla="*/ 5581650 w 7162800"/>
                <a:gd name="connsiteY8" fmla="*/ 710115 h 1150381"/>
                <a:gd name="connsiteX9" fmla="*/ 6000750 w 7162800"/>
                <a:gd name="connsiteY9" fmla="*/ 995865 h 1150381"/>
                <a:gd name="connsiteX10" fmla="*/ 6343650 w 7162800"/>
                <a:gd name="connsiteY10" fmla="*/ 1129215 h 1150381"/>
                <a:gd name="connsiteX11" fmla="*/ 7162800 w 7162800"/>
                <a:gd name="connsiteY11" fmla="*/ 1148265 h 1150381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81650 w 7162800"/>
                <a:gd name="connsiteY8" fmla="*/ 712444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41069 h 1152710"/>
                <a:gd name="connsiteX1" fmla="*/ 457200 w 7162800"/>
                <a:gd name="connsiteY1" fmla="*/ 1064869 h 1152710"/>
                <a:gd name="connsiteX2" fmla="*/ 1162050 w 7162800"/>
                <a:gd name="connsiteY2" fmla="*/ 845794 h 1152710"/>
                <a:gd name="connsiteX3" fmla="*/ 2028825 w 7162800"/>
                <a:gd name="connsiteY3" fmla="*/ 464794 h 1152710"/>
                <a:gd name="connsiteX4" fmla="*/ 2914650 w 7162800"/>
                <a:gd name="connsiteY4" fmla="*/ 179044 h 1152710"/>
                <a:gd name="connsiteX5" fmla="*/ 3383017 w 7162800"/>
                <a:gd name="connsiteY5" fmla="*/ 36169 h 1152710"/>
                <a:gd name="connsiteX6" fmla="*/ 3887513 w 7162800"/>
                <a:gd name="connsiteY6" fmla="*/ 20404 h 1152710"/>
                <a:gd name="connsiteX7" fmla="*/ 4633749 w 7162800"/>
                <a:gd name="connsiteY7" fmla="*/ 286775 h 1152710"/>
                <a:gd name="connsiteX8" fmla="*/ 5518588 w 7162800"/>
                <a:gd name="connsiteY8" fmla="*/ 791271 h 1152710"/>
                <a:gd name="connsiteX9" fmla="*/ 6000750 w 7162800"/>
                <a:gd name="connsiteY9" fmla="*/ 998194 h 1152710"/>
                <a:gd name="connsiteX10" fmla="*/ 6343650 w 7162800"/>
                <a:gd name="connsiteY10" fmla="*/ 1131544 h 1152710"/>
                <a:gd name="connsiteX11" fmla="*/ 7162800 w 7162800"/>
                <a:gd name="connsiteY11" fmla="*/ 1150594 h 1152710"/>
                <a:gd name="connsiteX0" fmla="*/ 0 w 7162800"/>
                <a:gd name="connsiteY0" fmla="*/ 1138727 h 1150368"/>
                <a:gd name="connsiteX1" fmla="*/ 457200 w 7162800"/>
                <a:gd name="connsiteY1" fmla="*/ 1062527 h 1150368"/>
                <a:gd name="connsiteX2" fmla="*/ 1162050 w 7162800"/>
                <a:gd name="connsiteY2" fmla="*/ 843452 h 1150368"/>
                <a:gd name="connsiteX3" fmla="*/ 2028825 w 7162800"/>
                <a:gd name="connsiteY3" fmla="*/ 462452 h 1150368"/>
                <a:gd name="connsiteX4" fmla="*/ 2725464 w 7162800"/>
                <a:gd name="connsiteY4" fmla="*/ 113640 h 1150368"/>
                <a:gd name="connsiteX5" fmla="*/ 3383017 w 7162800"/>
                <a:gd name="connsiteY5" fmla="*/ 33827 h 1150368"/>
                <a:gd name="connsiteX6" fmla="*/ 3887513 w 7162800"/>
                <a:gd name="connsiteY6" fmla="*/ 18062 h 1150368"/>
                <a:gd name="connsiteX7" fmla="*/ 4633749 w 7162800"/>
                <a:gd name="connsiteY7" fmla="*/ 284433 h 1150368"/>
                <a:gd name="connsiteX8" fmla="*/ 5518588 w 7162800"/>
                <a:gd name="connsiteY8" fmla="*/ 788929 h 1150368"/>
                <a:gd name="connsiteX9" fmla="*/ 6000750 w 7162800"/>
                <a:gd name="connsiteY9" fmla="*/ 995852 h 1150368"/>
                <a:gd name="connsiteX10" fmla="*/ 6343650 w 7162800"/>
                <a:gd name="connsiteY10" fmla="*/ 1129202 h 1150368"/>
                <a:gd name="connsiteX11" fmla="*/ 7162800 w 7162800"/>
                <a:gd name="connsiteY11" fmla="*/ 1148252 h 1150368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6000750 w 7162800"/>
                <a:gd name="connsiteY9" fmla="*/ 1045684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188559 h 1200200"/>
                <a:gd name="connsiteX1" fmla="*/ 457200 w 7162800"/>
                <a:gd name="connsiteY1" fmla="*/ 1112359 h 1200200"/>
                <a:gd name="connsiteX2" fmla="*/ 1162050 w 7162800"/>
                <a:gd name="connsiteY2" fmla="*/ 893284 h 1200200"/>
                <a:gd name="connsiteX3" fmla="*/ 2028825 w 7162800"/>
                <a:gd name="connsiteY3" fmla="*/ 512284 h 1200200"/>
                <a:gd name="connsiteX4" fmla="*/ 2725464 w 7162800"/>
                <a:gd name="connsiteY4" fmla="*/ 163472 h 1200200"/>
                <a:gd name="connsiteX5" fmla="*/ 3241127 w 7162800"/>
                <a:gd name="connsiteY5" fmla="*/ 4831 h 1200200"/>
                <a:gd name="connsiteX6" fmla="*/ 3887513 w 7162800"/>
                <a:gd name="connsiteY6" fmla="*/ 67894 h 1200200"/>
                <a:gd name="connsiteX7" fmla="*/ 4633749 w 7162800"/>
                <a:gd name="connsiteY7" fmla="*/ 334265 h 1200200"/>
                <a:gd name="connsiteX8" fmla="*/ 5518588 w 7162800"/>
                <a:gd name="connsiteY8" fmla="*/ 838761 h 1200200"/>
                <a:gd name="connsiteX9" fmla="*/ 5919388 w 7162800"/>
                <a:gd name="connsiteY9" fmla="*/ 1060198 h 1200200"/>
                <a:gd name="connsiteX10" fmla="*/ 6343650 w 7162800"/>
                <a:gd name="connsiteY10" fmla="*/ 1179034 h 1200200"/>
                <a:gd name="connsiteX11" fmla="*/ 7162800 w 7162800"/>
                <a:gd name="connsiteY11" fmla="*/ 1198084 h 1200200"/>
                <a:gd name="connsiteX0" fmla="*/ 0 w 7162800"/>
                <a:gd name="connsiteY0" fmla="*/ 1221748 h 1233389"/>
                <a:gd name="connsiteX1" fmla="*/ 457200 w 7162800"/>
                <a:gd name="connsiteY1" fmla="*/ 1145548 h 1233389"/>
                <a:gd name="connsiteX2" fmla="*/ 1162050 w 7162800"/>
                <a:gd name="connsiteY2" fmla="*/ 926473 h 1233389"/>
                <a:gd name="connsiteX3" fmla="*/ 2028825 w 7162800"/>
                <a:gd name="connsiteY3" fmla="*/ 545473 h 1233389"/>
                <a:gd name="connsiteX4" fmla="*/ 2725464 w 7162800"/>
                <a:gd name="connsiteY4" fmla="*/ 196661 h 1233389"/>
                <a:gd name="connsiteX5" fmla="*/ 3241127 w 7162800"/>
                <a:gd name="connsiteY5" fmla="*/ 38020 h 1233389"/>
                <a:gd name="connsiteX6" fmla="*/ 3887513 w 7162800"/>
                <a:gd name="connsiteY6" fmla="*/ 28512 h 1233389"/>
                <a:gd name="connsiteX7" fmla="*/ 4633749 w 7162800"/>
                <a:gd name="connsiteY7" fmla="*/ 367454 h 1233389"/>
                <a:gd name="connsiteX8" fmla="*/ 5518588 w 7162800"/>
                <a:gd name="connsiteY8" fmla="*/ 871950 h 1233389"/>
                <a:gd name="connsiteX9" fmla="*/ 5919388 w 7162800"/>
                <a:gd name="connsiteY9" fmla="*/ 1093387 h 1233389"/>
                <a:gd name="connsiteX10" fmla="*/ 6343650 w 7162800"/>
                <a:gd name="connsiteY10" fmla="*/ 1212223 h 1233389"/>
                <a:gd name="connsiteX11" fmla="*/ 7162800 w 7162800"/>
                <a:gd name="connsiteY11" fmla="*/ 1231273 h 1233389"/>
                <a:gd name="connsiteX0" fmla="*/ 0 w 7162800"/>
                <a:gd name="connsiteY0" fmla="*/ 1225943 h 1237584"/>
                <a:gd name="connsiteX1" fmla="*/ 457200 w 7162800"/>
                <a:gd name="connsiteY1" fmla="*/ 1149743 h 1237584"/>
                <a:gd name="connsiteX2" fmla="*/ 1162050 w 7162800"/>
                <a:gd name="connsiteY2" fmla="*/ 930668 h 1237584"/>
                <a:gd name="connsiteX3" fmla="*/ 2028825 w 7162800"/>
                <a:gd name="connsiteY3" fmla="*/ 549668 h 1237584"/>
                <a:gd name="connsiteX4" fmla="*/ 2725464 w 7162800"/>
                <a:gd name="connsiteY4" fmla="*/ 287941 h 1237584"/>
                <a:gd name="connsiteX5" fmla="*/ 3241127 w 7162800"/>
                <a:gd name="connsiteY5" fmla="*/ 42215 h 1237584"/>
                <a:gd name="connsiteX6" fmla="*/ 3887513 w 7162800"/>
                <a:gd name="connsiteY6" fmla="*/ 32707 h 1237584"/>
                <a:gd name="connsiteX7" fmla="*/ 4633749 w 7162800"/>
                <a:gd name="connsiteY7" fmla="*/ 371649 h 1237584"/>
                <a:gd name="connsiteX8" fmla="*/ 5518588 w 7162800"/>
                <a:gd name="connsiteY8" fmla="*/ 876145 h 1237584"/>
                <a:gd name="connsiteX9" fmla="*/ 5919388 w 7162800"/>
                <a:gd name="connsiteY9" fmla="*/ 1097582 h 1237584"/>
                <a:gd name="connsiteX10" fmla="*/ 6343650 w 7162800"/>
                <a:gd name="connsiteY10" fmla="*/ 1216418 h 1237584"/>
                <a:gd name="connsiteX11" fmla="*/ 7162800 w 7162800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10905 w 7054317"/>
                <a:gd name="connsiteY9" fmla="*/ 1097582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410105 w 7054317"/>
                <a:gd name="connsiteY8" fmla="*/ 876145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5943 h 1237584"/>
                <a:gd name="connsiteX1" fmla="*/ 348717 w 7054317"/>
                <a:gd name="connsiteY1" fmla="*/ 1149743 h 1237584"/>
                <a:gd name="connsiteX2" fmla="*/ 1053567 w 7054317"/>
                <a:gd name="connsiteY2" fmla="*/ 930668 h 1237584"/>
                <a:gd name="connsiteX3" fmla="*/ 1920342 w 7054317"/>
                <a:gd name="connsiteY3" fmla="*/ 549668 h 1237584"/>
                <a:gd name="connsiteX4" fmla="*/ 2616981 w 7054317"/>
                <a:gd name="connsiteY4" fmla="*/ 287941 h 1237584"/>
                <a:gd name="connsiteX5" fmla="*/ 3132644 w 7054317"/>
                <a:gd name="connsiteY5" fmla="*/ 42215 h 1237584"/>
                <a:gd name="connsiteX6" fmla="*/ 3779030 w 7054317"/>
                <a:gd name="connsiteY6" fmla="*/ 32707 h 1237584"/>
                <a:gd name="connsiteX7" fmla="*/ 4525266 w 7054317"/>
                <a:gd name="connsiteY7" fmla="*/ 371649 h 1237584"/>
                <a:gd name="connsiteX8" fmla="*/ 5274501 w 7054317"/>
                <a:gd name="connsiteY8" fmla="*/ 731002 h 1237584"/>
                <a:gd name="connsiteX9" fmla="*/ 5824466 w 7054317"/>
                <a:gd name="connsiteY9" fmla="*/ 1010497 h 1237584"/>
                <a:gd name="connsiteX10" fmla="*/ 6235167 w 7054317"/>
                <a:gd name="connsiteY10" fmla="*/ 1216418 h 1237584"/>
                <a:gd name="connsiteX11" fmla="*/ 7054317 w 7054317"/>
                <a:gd name="connsiteY11" fmla="*/ 1235468 h 123758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824466 w 7054317"/>
                <a:gd name="connsiteY9" fmla="*/ 1006447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  <a:gd name="connsiteX0" fmla="*/ 0 w 7054317"/>
                <a:gd name="connsiteY0" fmla="*/ 1221893 h 1233534"/>
                <a:gd name="connsiteX1" fmla="*/ 348717 w 7054317"/>
                <a:gd name="connsiteY1" fmla="*/ 1145693 h 1233534"/>
                <a:gd name="connsiteX2" fmla="*/ 1053567 w 7054317"/>
                <a:gd name="connsiteY2" fmla="*/ 926618 h 1233534"/>
                <a:gd name="connsiteX3" fmla="*/ 1920342 w 7054317"/>
                <a:gd name="connsiteY3" fmla="*/ 545618 h 1233534"/>
                <a:gd name="connsiteX4" fmla="*/ 2616981 w 7054317"/>
                <a:gd name="connsiteY4" fmla="*/ 283891 h 1233534"/>
                <a:gd name="connsiteX5" fmla="*/ 3132644 w 7054317"/>
                <a:gd name="connsiteY5" fmla="*/ 38165 h 1233534"/>
                <a:gd name="connsiteX6" fmla="*/ 3779030 w 7054317"/>
                <a:gd name="connsiteY6" fmla="*/ 28657 h 1233534"/>
                <a:gd name="connsiteX7" fmla="*/ 4525266 w 7054317"/>
                <a:gd name="connsiteY7" fmla="*/ 309542 h 1233534"/>
                <a:gd name="connsiteX8" fmla="*/ 5274501 w 7054317"/>
                <a:gd name="connsiteY8" fmla="*/ 726952 h 1233534"/>
                <a:gd name="connsiteX9" fmla="*/ 5783786 w 7054317"/>
                <a:gd name="connsiteY9" fmla="*/ 1064505 h 1233534"/>
                <a:gd name="connsiteX10" fmla="*/ 6235167 w 7054317"/>
                <a:gd name="connsiteY10" fmla="*/ 1212368 h 1233534"/>
                <a:gd name="connsiteX11" fmla="*/ 7054317 w 7054317"/>
                <a:gd name="connsiteY11" fmla="*/ 1231418 h 12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4317" h="1233534">
                  <a:moveTo>
                    <a:pt x="0" y="1221893"/>
                  </a:moveTo>
                  <a:cubicBezTo>
                    <a:pt x="131762" y="1208399"/>
                    <a:pt x="173123" y="1194905"/>
                    <a:pt x="348717" y="1145693"/>
                  </a:cubicBezTo>
                  <a:cubicBezTo>
                    <a:pt x="524311" y="1096481"/>
                    <a:pt x="791630" y="1026630"/>
                    <a:pt x="1053567" y="926618"/>
                  </a:cubicBezTo>
                  <a:cubicBezTo>
                    <a:pt x="1315504" y="826606"/>
                    <a:pt x="1659773" y="652739"/>
                    <a:pt x="1920342" y="545618"/>
                  </a:cubicBezTo>
                  <a:cubicBezTo>
                    <a:pt x="2180911" y="438497"/>
                    <a:pt x="2414931" y="368466"/>
                    <a:pt x="2616981" y="283891"/>
                  </a:cubicBezTo>
                  <a:cubicBezTo>
                    <a:pt x="2819031" y="199316"/>
                    <a:pt x="2938969" y="80704"/>
                    <a:pt x="3132644" y="38165"/>
                  </a:cubicBezTo>
                  <a:cubicBezTo>
                    <a:pt x="3326319" y="-4374"/>
                    <a:pt x="3546926" y="-16572"/>
                    <a:pt x="3779030" y="28657"/>
                  </a:cubicBezTo>
                  <a:cubicBezTo>
                    <a:pt x="4011134" y="73886"/>
                    <a:pt x="4276021" y="193160"/>
                    <a:pt x="4525266" y="309542"/>
                  </a:cubicBezTo>
                  <a:cubicBezTo>
                    <a:pt x="4774511" y="425924"/>
                    <a:pt x="5064748" y="601125"/>
                    <a:pt x="5274501" y="726952"/>
                  </a:cubicBezTo>
                  <a:cubicBezTo>
                    <a:pt x="5484254" y="852779"/>
                    <a:pt x="5623675" y="983602"/>
                    <a:pt x="5783786" y="1064505"/>
                  </a:cubicBezTo>
                  <a:cubicBezTo>
                    <a:pt x="5943897" y="1145408"/>
                    <a:pt x="6041492" y="1186968"/>
                    <a:pt x="6235167" y="1212368"/>
                  </a:cubicBezTo>
                  <a:cubicBezTo>
                    <a:pt x="6428842" y="1237768"/>
                    <a:pt x="6741579" y="1234593"/>
                    <a:pt x="7054317" y="123141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Přímá spojnice 31"/>
            <p:cNvCxnSpPr/>
            <p:nvPr/>
          </p:nvCxnSpPr>
          <p:spPr>
            <a:xfrm>
              <a:off x="1090934" y="2531322"/>
              <a:ext cx="1008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1353060" y="2636912"/>
              <a:ext cx="1008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ovéPole 22"/>
          <p:cNvSpPr txBox="1"/>
          <p:nvPr/>
        </p:nvSpPr>
        <p:spPr>
          <a:xfrm>
            <a:off x="448993" y="2564904"/>
            <a:ext cx="1696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Skeletal muscle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8582" y="4509120"/>
            <a:ext cx="1769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Smooth muscle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895406" y="980728"/>
            <a:ext cx="4182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Action potential (AP): </a:t>
            </a:r>
            <a:r>
              <a:rPr lang="cs-CZ" sz="2000" b="1" dirty="0" err="1">
                <a:solidFill>
                  <a:srgbClr val="0000FF"/>
                </a:solidFill>
              </a:rPr>
              <a:t>approx</a:t>
            </a:r>
            <a:r>
              <a:rPr lang="cs-CZ" sz="2000" b="1" dirty="0">
                <a:solidFill>
                  <a:srgbClr val="0000FF"/>
                </a:solidFill>
              </a:rPr>
              <a:t>. </a:t>
            </a:r>
            <a:r>
              <a:rPr lang="en-US" sz="2000" b="1" dirty="0">
                <a:solidFill>
                  <a:srgbClr val="0000FF"/>
                </a:solidFill>
              </a:rPr>
              <a:t>250 </a:t>
            </a:r>
            <a:r>
              <a:rPr lang="en-US" sz="2000" b="1" dirty="0" err="1">
                <a:solidFill>
                  <a:srgbClr val="0000FF"/>
                </a:solidFill>
              </a:rPr>
              <a:t>ms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405353" y="1340768"/>
            <a:ext cx="3747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Contraction: </a:t>
            </a:r>
            <a:r>
              <a:rPr lang="cs-CZ" sz="2000" b="1" dirty="0" err="1">
                <a:solidFill>
                  <a:srgbClr val="FF0000"/>
                </a:solidFill>
              </a:rPr>
              <a:t>approx</a:t>
            </a:r>
            <a:r>
              <a:rPr lang="cs-CZ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>
                <a:solidFill>
                  <a:srgbClr val="FF0000"/>
                </a:solidFill>
              </a:rPr>
              <a:t>250 </a:t>
            </a:r>
            <a:r>
              <a:rPr lang="en-US" sz="2000" b="1" dirty="0" err="1">
                <a:solidFill>
                  <a:srgbClr val="FF0000"/>
                </a:solidFill>
              </a:rPr>
              <a:t>ms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350790" y="6309320"/>
            <a:ext cx="93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46734" y="6271319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47064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158688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100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782596" y="6323834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300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094552" y="6309320"/>
            <a:ext cx="104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400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95116" y="5877272"/>
            <a:ext cx="220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Time from AP </a:t>
            </a:r>
            <a:r>
              <a:rPr lang="cs-CZ" sz="2400" dirty="0" err="1"/>
              <a:t>onset</a:t>
            </a:r>
            <a:r>
              <a:rPr lang="cs-CZ" sz="240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ms</a:t>
            </a:r>
            <a:r>
              <a:rPr lang="en-US" sz="2400" dirty="0"/>
              <a:t>)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862304" y="3140968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AP: </a:t>
            </a:r>
            <a:r>
              <a:rPr lang="cs-CZ" sz="2000" b="1" dirty="0" err="1">
                <a:solidFill>
                  <a:srgbClr val="0000FF"/>
                </a:solidFill>
              </a:rPr>
              <a:t>approx</a:t>
            </a:r>
            <a:r>
              <a:rPr lang="cs-CZ" sz="2000" b="1" dirty="0">
                <a:solidFill>
                  <a:srgbClr val="0000FF"/>
                </a:solidFill>
              </a:rPr>
              <a:t>. </a:t>
            </a:r>
            <a:r>
              <a:rPr lang="en-US" sz="2000" b="1" dirty="0">
                <a:solidFill>
                  <a:srgbClr val="0000FF"/>
                </a:solidFill>
              </a:rPr>
              <a:t>5 </a:t>
            </a:r>
            <a:r>
              <a:rPr lang="en-US" sz="2000" b="1" dirty="0" err="1">
                <a:solidFill>
                  <a:srgbClr val="0000FF"/>
                </a:solidFill>
              </a:rPr>
              <a:t>ms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862304" y="3501008"/>
            <a:ext cx="320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Contraction: </a:t>
            </a:r>
            <a:r>
              <a:rPr lang="cs-CZ" sz="2000" b="1" dirty="0" err="1">
                <a:solidFill>
                  <a:srgbClr val="FF0000"/>
                </a:solidFill>
              </a:rPr>
              <a:t>approx</a:t>
            </a:r>
            <a:r>
              <a:rPr lang="cs-CZ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>
                <a:solidFill>
                  <a:srgbClr val="FF0000"/>
                </a:solidFill>
              </a:rPr>
              <a:t>20 </a:t>
            </a:r>
            <a:r>
              <a:rPr lang="en-US" sz="2000" b="1" dirty="0" err="1">
                <a:solidFill>
                  <a:srgbClr val="FF0000"/>
                </a:solidFill>
              </a:rPr>
              <a:t>ms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9150336" y="5477162"/>
            <a:ext cx="256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AP: </a:t>
            </a:r>
            <a:r>
              <a:rPr lang="cs-CZ" sz="2000" b="1" dirty="0" err="1">
                <a:solidFill>
                  <a:srgbClr val="0000FF"/>
                </a:solidFill>
              </a:rPr>
              <a:t>approx</a:t>
            </a:r>
            <a:r>
              <a:rPr lang="cs-CZ" sz="2000" b="1" dirty="0">
                <a:solidFill>
                  <a:srgbClr val="0000FF"/>
                </a:solidFill>
              </a:rPr>
              <a:t>. </a:t>
            </a:r>
            <a:r>
              <a:rPr lang="en-US" sz="2000" b="1" dirty="0">
                <a:solidFill>
                  <a:srgbClr val="0000FF"/>
                </a:solidFill>
              </a:rPr>
              <a:t>50 </a:t>
            </a:r>
            <a:r>
              <a:rPr lang="en-US" sz="2000" b="1" dirty="0" err="1">
                <a:solidFill>
                  <a:srgbClr val="0000FF"/>
                </a:solidFill>
              </a:rPr>
              <a:t>ms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8782596" y="5837202"/>
            <a:ext cx="328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Contraction: </a:t>
            </a:r>
            <a:r>
              <a:rPr lang="cs-CZ" sz="2000" b="1" dirty="0" err="1">
                <a:solidFill>
                  <a:srgbClr val="FF0000"/>
                </a:solidFill>
              </a:rPr>
              <a:t>approx</a:t>
            </a:r>
            <a:r>
              <a:rPr lang="cs-CZ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>
                <a:solidFill>
                  <a:srgbClr val="FF0000"/>
                </a:solidFill>
              </a:rPr>
              <a:t>1000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574926" y="5024403"/>
            <a:ext cx="450819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Fluctuating resting membrane potential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862958" y="2132856"/>
            <a:ext cx="578288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Long refractory time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AP duration depends on heart rate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114412" y="3140968"/>
            <a:ext cx="5782887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Duration of the electro-mechanical latency and contraction depends on the fib</a:t>
            </a:r>
            <a:r>
              <a:rPr lang="cs-CZ" sz="2000" dirty="0"/>
              <a:t>e</a:t>
            </a:r>
            <a:r>
              <a:rPr lang="en-US" sz="2000" dirty="0"/>
              <a:t>r type (F or S)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2395804" y="4577018"/>
            <a:ext cx="85126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spike</a:t>
            </a:r>
          </a:p>
        </p:txBody>
      </p:sp>
    </p:spTree>
    <p:extLst>
      <p:ext uri="{BB962C8B-B14F-4D97-AF65-F5344CB8AC3E}">
        <p14:creationId xmlns:p14="http://schemas.microsoft.com/office/powerpoint/2010/main" val="103435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7199" y="937751"/>
            <a:ext cx="11370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Myography</a:t>
            </a:r>
            <a:r>
              <a:rPr lang="en-US" sz="2000" dirty="0"/>
              <a:t> – method of recording of the muscle contraction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Motor unit</a:t>
            </a:r>
            <a:r>
              <a:rPr lang="en-US" sz="2000" dirty="0"/>
              <a:t>: </a:t>
            </a:r>
            <a:r>
              <a:rPr lang="en-US" sz="2000" dirty="0">
                <a:sym typeface="Symbol"/>
              </a:rPr>
              <a:t>a group of muscle fib</a:t>
            </a:r>
            <a:r>
              <a:rPr lang="cs-CZ" sz="2000" dirty="0">
                <a:sym typeface="Symbol"/>
              </a:rPr>
              <a:t>e</a:t>
            </a:r>
            <a:r>
              <a:rPr lang="en-US" sz="2000" dirty="0" err="1">
                <a:sym typeface="Symbol"/>
              </a:rPr>
              <a:t>rs</a:t>
            </a:r>
            <a:r>
              <a:rPr lang="en-US" sz="2000" dirty="0">
                <a:sym typeface="Symbol"/>
              </a:rPr>
              <a:t> innervated by a single </a:t>
            </a:r>
            <a:r>
              <a:rPr lang="en-US" sz="2000" i="1" dirty="0">
                <a:sym typeface="Symbol"/>
              </a:rPr>
              <a:t> - </a:t>
            </a:r>
            <a:r>
              <a:rPr lang="en-US" sz="2000" i="1" dirty="0" err="1">
                <a:sym typeface="Symbol"/>
              </a:rPr>
              <a:t>motoneuron</a:t>
            </a:r>
            <a:r>
              <a:rPr lang="en-US" sz="2000" i="1" dirty="0">
                <a:sym typeface="Symbol"/>
              </a:rPr>
              <a:t> </a:t>
            </a:r>
            <a:endParaRPr lang="en-US" sz="2000" dirty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ym typeface="Symbol"/>
              </a:rPr>
              <a:t>Muscle twitch </a:t>
            </a:r>
            <a:r>
              <a:rPr lang="en-US" sz="2000" dirty="0">
                <a:sym typeface="Symbol"/>
              </a:rPr>
              <a:t>– elementary mechanical response to a single stimulus (action potential)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ym typeface="Symbol"/>
              </a:rPr>
              <a:t>Types of muscle fib</a:t>
            </a:r>
            <a:r>
              <a:rPr lang="cs-CZ" sz="2000" b="1" dirty="0">
                <a:sym typeface="Symbol"/>
              </a:rPr>
              <a:t>e</a:t>
            </a:r>
            <a:r>
              <a:rPr lang="en-US" sz="2000" b="1" dirty="0" err="1">
                <a:sym typeface="Symbol"/>
              </a:rPr>
              <a:t>rs</a:t>
            </a:r>
            <a:r>
              <a:rPr lang="en-US" sz="2000" b="1" dirty="0">
                <a:sym typeface="Symbol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ym typeface="Symbol"/>
              </a:rPr>
              <a:t>S</a:t>
            </a:r>
            <a:r>
              <a:rPr lang="en-US" sz="2000" dirty="0">
                <a:sym typeface="Symbol"/>
              </a:rPr>
              <a:t> (slow) – slowly get tired, used in long-term performance, many mitochondria, well vascularized, a lot of myoglobin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ym typeface="Symbol"/>
              </a:rPr>
              <a:t>F </a:t>
            </a:r>
            <a:r>
              <a:rPr lang="en-US" sz="2000" dirty="0">
                <a:sym typeface="Symbol"/>
              </a:rPr>
              <a:t>(fast) – fast contraction, quickly get tired, a lot of glycogen, a little myoglobin</a:t>
            </a:r>
          </a:p>
        </p:txBody>
      </p:sp>
      <p:grpSp>
        <p:nvGrpSpPr>
          <p:cNvPr id="57" name="Skupina 56"/>
          <p:cNvGrpSpPr/>
          <p:nvPr/>
        </p:nvGrpSpPr>
        <p:grpSpPr>
          <a:xfrm>
            <a:off x="1229079" y="4005064"/>
            <a:ext cx="9258615" cy="2693116"/>
            <a:chOff x="1229079" y="4005064"/>
            <a:chExt cx="9258615" cy="2693116"/>
          </a:xfrm>
        </p:grpSpPr>
        <p:grpSp>
          <p:nvGrpSpPr>
            <p:cNvPr id="10" name="Skupina 9"/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5" name="Přímá spojnice 4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Volný tvar 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Přímá spojnice 8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/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Volný tvar 12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" name="Přímá spojnice 13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5502104" y="4544255"/>
              <a:ext cx="1951105" cy="851494"/>
              <a:chOff x="1049884" y="3146833"/>
              <a:chExt cx="2076327" cy="1124680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7136061" y="4543109"/>
              <a:ext cx="1951105" cy="851494"/>
              <a:chOff x="1049884" y="3146833"/>
              <a:chExt cx="2076327" cy="1124680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/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nice 29"/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8669921" y="6328848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 (s)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229079" y="4297905"/>
              <a:ext cx="823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 (</a:t>
              </a:r>
              <a:r>
                <a:rPr lang="en-US" dirty="0" err="1"/>
                <a:t>mN</a:t>
              </a:r>
              <a:r>
                <a:rPr lang="en-US" dirty="0"/>
                <a:t>)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559947" y="4005064"/>
              <a:ext cx="1396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Muscle twitch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091503" y="5821306"/>
              <a:ext cx="1396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stimulation</a:t>
              </a:r>
            </a:p>
          </p:txBody>
        </p:sp>
        <p:cxnSp>
          <p:nvCxnSpPr>
            <p:cNvPr id="40" name="Přímá spojnice 39"/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9081511" y="4798461"/>
              <a:ext cx="1396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Strength of contraction</a:t>
              </a:r>
            </a:p>
          </p:txBody>
        </p:sp>
        <p:cxnSp>
          <p:nvCxnSpPr>
            <p:cNvPr id="53" name="Přímá spojnice 52"/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ovéPole 55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Contraction of the skeletal muscle</a:t>
            </a:r>
          </a:p>
        </p:txBody>
      </p:sp>
    </p:spTree>
    <p:extLst>
      <p:ext uri="{BB962C8B-B14F-4D97-AF65-F5344CB8AC3E}">
        <p14:creationId xmlns:p14="http://schemas.microsoft.com/office/powerpoint/2010/main" val="61315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613" y="291694"/>
            <a:ext cx="1087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Morphology of the skeletal muscle fib</a:t>
            </a:r>
            <a:r>
              <a:rPr lang="cs-CZ" sz="3200" dirty="0"/>
              <a:t>e</a:t>
            </a:r>
            <a:r>
              <a:rPr lang="en-US" sz="3200" dirty="0"/>
              <a:t>r</a:t>
            </a:r>
          </a:p>
        </p:txBody>
      </p:sp>
      <p:grpSp>
        <p:nvGrpSpPr>
          <p:cNvPr id="478" name="Skupina 477"/>
          <p:cNvGrpSpPr/>
          <p:nvPr/>
        </p:nvGrpSpPr>
        <p:grpSpPr>
          <a:xfrm>
            <a:off x="1846734" y="1474912"/>
            <a:ext cx="8895385" cy="5060885"/>
            <a:chOff x="2201721" y="1474912"/>
            <a:chExt cx="8895385" cy="5060885"/>
          </a:xfrm>
        </p:grpSpPr>
        <p:grpSp>
          <p:nvGrpSpPr>
            <p:cNvPr id="466" name="Skupina 465"/>
            <p:cNvGrpSpPr/>
            <p:nvPr/>
          </p:nvGrpSpPr>
          <p:grpSpPr>
            <a:xfrm>
              <a:off x="2201721" y="1474912"/>
              <a:ext cx="8150850" cy="5060885"/>
              <a:chOff x="545737" y="764704"/>
              <a:chExt cx="8150850" cy="506088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ovéPole 18"/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sarcomere</a:t>
                </a:r>
              </a:p>
            </p:txBody>
          </p:sp>
          <p:sp>
            <p:nvSpPr>
              <p:cNvPr id="112" name="TextovéPole 111"/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Z disc</a:t>
                </a:r>
              </a:p>
            </p:txBody>
          </p:sp>
          <p:sp>
            <p:nvSpPr>
              <p:cNvPr id="113" name="TextovéPole 112"/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M disc</a:t>
                </a:r>
              </a:p>
            </p:txBody>
          </p:sp>
          <p:sp>
            <p:nvSpPr>
              <p:cNvPr id="114" name="TextovéPole 113"/>
              <p:cNvSpPr txBox="1"/>
              <p:nvPr/>
            </p:nvSpPr>
            <p:spPr>
              <a:xfrm>
                <a:off x="545737" y="5315666"/>
                <a:ext cx="19478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actin filament</a:t>
                </a:r>
              </a:p>
            </p:txBody>
          </p:sp>
          <p:sp>
            <p:nvSpPr>
              <p:cNvPr id="115" name="TextovéPole 114"/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I band</a:t>
                </a:r>
              </a:p>
            </p:txBody>
          </p:sp>
          <p:sp>
            <p:nvSpPr>
              <p:cNvPr id="116" name="TextovéPole 115"/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H zone</a:t>
                </a:r>
              </a:p>
            </p:txBody>
          </p:sp>
          <p:sp>
            <p:nvSpPr>
              <p:cNvPr id="117" name="TextovéPole 116"/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A band</a:t>
                </a:r>
              </a:p>
            </p:txBody>
          </p:sp>
          <p:sp>
            <p:nvSpPr>
              <p:cNvPr id="21" name="Levá složená závorka 20"/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46" name="Skupina 445"/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13" name="Přímá spojnice 12"/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Přímá spojnice 66"/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/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/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69"/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Přímá spojnice 70"/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71"/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Přímá spojnice 72"/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73"/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/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/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/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/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/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/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2" name="Skupina 181"/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58" name="Skupina 15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6" name="Přímá spojnice 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Přímá spojnice 14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7" name="Skupina 1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" name="Ovál 2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7" name="Ovál 1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8" name="Ovál 1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" name="Ovál 1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" name="Ovál 1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" name="Ovál 1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" name="Ovál 1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" name="Ovál 1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" name="Ovál 1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" name="Ovál 1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2" name="Ovál 1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" name="Ovál 1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" name="Ovál 1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" name="Ovál 1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" name="Ovál 1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9" name="Skupina 15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" name="Přímá spojnice 15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Přímá spojnice 16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Přímá spojnice 16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Přímá spojnice 16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Přímá spojnice 16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6" name="Skupina 16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7" name="Ovál 16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" name="Ovál 16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" name="Ovál 16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" name="Ovál 16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" name="Ovál 17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2" name="Ovál 17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" name="Ovál 17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" name="Ovál 17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" name="Ovál 17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" name="Ovál 17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7" name="Ovál 17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8" name="Ovál 17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83" name="Skupina 182"/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84" name="Skupina 18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08" name="Přímá spojnice 20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Přímá spojnice 20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Přímá spojnice 20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4" name="Skupina 21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6" name="Ovál 21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7" name="Ovál 21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8" name="Ovál 21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9" name="Ovál 21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0" name="Ovál 21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1" name="Ovál 22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2" name="Ovál 22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3" name="Ovál 22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4" name="Ovál 22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85" name="Skupina 18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4" name="Ovál 1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5" name="Ovál 1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6" name="Ovál 1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7" name="Ovál 1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8" name="Ovál 1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9" name="Ovál 1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0" name="Ovál 1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230" name="Skupina 229"/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1" name="Skupina 23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55" name="Přímá spojnice 25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Přímá spojnice 25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Přímá spojnice 25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Přímá spojnice 25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Přímá spojnice 25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Přímá spojnice 25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1" name="Skupina 26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2" name="Ovál 26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3" name="Ovál 26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4" name="Ovál 26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5" name="Ovál 26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6" name="Ovál 26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7" name="Ovál 26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8" name="Ovál 26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9" name="Ovál 26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0" name="Ovál 26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32" name="Skupina 23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3" name="Přímá spojnice 2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Přímá spojnice 2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9" name="Skupina 2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0" name="Ovál 2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1" name="Ovál 2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2" name="Ovál 2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3" name="Ovál 2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4" name="Ovál 2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5" name="Ovál 2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6" name="Ovál 2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277" name="Skupina 276"/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78" name="Skupina 27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2" name="Přímá spojnice 30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3" name="Přímá spojnice 30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Přímá spojnice 30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5" name="Přímá spojnice 30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6" name="Přímá spojnice 30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Přímá spojnice 30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8" name="Skupina 30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9" name="Ovál 30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0" name="Ovál 30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1" name="Ovál 31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2" name="Ovál 31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3" name="Ovál 31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4" name="Ovál 31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5" name="Ovál 31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6" name="Ovál 31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79" name="Skupina 27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0" name="Přímá spojnice 27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1" name="Přímá spojnice 28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2" name="Přímá spojnice 28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3" name="Přímá spojnice 28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4" name="Přímá spojnice 28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5" name="Přímá spojnice 28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6" name="Skupina 28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7" name="Ovál 28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8" name="Ovál 28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9" name="Ovál 28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0" name="Ovál 28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1" name="Ovál 29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2" name="Ovál 29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25" name="Skupina 324"/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49" name="Přímá spojnice 34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Přímá spojnice 34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Přímá spojnice 35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Přímá spojnice 35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Přímá spojnice 35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Přímá spojnice 35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5" name="Skupina 35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56" name="Ovál 35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7" name="Ovál 35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8" name="Ovál 35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9" name="Ovál 35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0" name="Ovál 35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1" name="Ovál 36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2" name="Ovál 36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3" name="Ovál 36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4" name="Ovál 36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5" name="Ovál 36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6" name="Ovál 36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7" name="Ovál 36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8" name="Ovál 36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69" name="Ovál 36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0" name="Ovál 36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372" name="Skupina 371"/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73" name="Přímá spojnice 372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Přímá spojnice 373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Přímá spojnice 374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Přímá spojnice 375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Přímá spojnice 376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Přímá spojnice 377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9" name="Skupina 378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380" name="Ovál 379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1" name="Ovál 380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2" name="Ovál 381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3" name="Ovál 382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4" name="Ovál 383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5" name="Ovál 384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6" name="Ovál 385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7" name="Ovál 386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8" name="Ovál 387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9" name="Ovál 388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0" name="Ovál 389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1" name="Ovál 390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2" name="Ovál 391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3" name="Ovál 392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4" name="Ovál 393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395" name="Skupina 394"/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396" name="Přímá spojnice 395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Přímá spojnice 396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Přímá spojnice 397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Přímá spojnice 398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Přímá spojnice 399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Přímá spojnice 400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2" name="Skupina 401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03" name="Ovál 402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4" name="Ovál 403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5" name="Ovál 404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6" name="Ovál 405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7" name="Ovál 406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8" name="Ovál 407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9" name="Ovál 408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0" name="Ovál 409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1" name="Ovál 410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2" name="Ovál 411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3" name="Ovál 412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4" name="Ovál 413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5" name="Ovál 414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6" name="Ovál 415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7" name="Ovál 416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418" name="Skupina 417"/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419" name="Přímá spojnice 418"/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Přímá spojnice 419"/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Přímá spojnice 420"/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2" name="Přímá spojnice 421"/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Přímá spojnice 422"/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4" name="Přímá spojnice 423"/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25" name="Skupina 424"/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426" name="Ovál 425"/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7" name="Ovál 426"/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8" name="Ovál 427"/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9" name="Ovál 428"/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0" name="Ovál 429"/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1" name="Ovál 430"/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2" name="Ovál 431"/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3" name="Ovál 432"/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4" name="Ovál 433"/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5" name="Ovál 434"/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6" name="Ovál 435"/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7" name="Ovál 436"/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8" name="Ovál 437"/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9" name="Ovál 438"/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40" name="Ovál 439"/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cxnSp>
              <p:nvCxnSpPr>
                <p:cNvPr id="441" name="Přímá spojnice 440"/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/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Přímá spojnice 91"/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2" name="TextovéPole 441"/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myosin filament</a:t>
                </a:r>
              </a:p>
            </p:txBody>
          </p:sp>
          <p:sp>
            <p:nvSpPr>
              <p:cNvPr id="443" name="Levá složená závorka 442"/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4" name="Levá složená závorka 443"/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5" name="Levá složená závorka 444"/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0" name="Přímá spojnice 449"/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Přímá spojnice 451"/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Přímá spojnice 454"/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Přímá spojnice 457"/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Přímá spojnice 460"/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4" name="TextovéPole 473"/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myosin heads</a:t>
              </a:r>
            </a:p>
          </p:txBody>
        </p:sp>
        <p:cxnSp>
          <p:nvCxnSpPr>
            <p:cNvPr id="475" name="Přímá spojnice 474"/>
            <p:cNvCxnSpPr>
              <a:endCxn id="431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90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3420" y="298866"/>
            <a:ext cx="10960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Motor end-plate</a:t>
            </a:r>
          </a:p>
        </p:txBody>
      </p:sp>
      <p:grpSp>
        <p:nvGrpSpPr>
          <p:cNvPr id="3496" name="Skupina 3495"/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12" name="Volný tvar 11"/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ál 16"/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ál 17"/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ál 18"/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ál 19"/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ál 20"/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0" name="Skupina 79"/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4" name="Přímá spojnice 3"/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Přímá spojnice 4"/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22" name="Ovál 2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5" name="Skupina 24"/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26" name="Ovál 2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Ovál 2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Skupina 27"/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29" name="Ovál 2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Ovál 2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Skupina 30"/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32" name="Ovál 3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Ovál 3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4" name="Skupina 33"/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35" name="Ovál 3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ál 3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8" name="Skupina 37"/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39" name="Ovál 3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Ovál 3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1" name="Skupina 40"/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42" name="Ovál 4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Ovál 4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" name="Skupina 43"/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45" name="Ovál 4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Ovál 4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Skupina 46"/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48" name="Ovál 4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Ovál 4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0" name="Skupina 49"/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51" name="Ovál 50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ál 51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3" name="Skupina 52"/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54" name="Ovál 53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Ovál 54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6" name="Skupina 55"/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57" name="Ovál 56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ál 57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Skupina 58"/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60" name="Ovál 59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1" name="Ovál 60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2" name="Skupina 61"/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63" name="Ovál 62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Ovál 63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5" name="Skupina 64"/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66" name="Ovál 65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Ovál 66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8" name="Skupina 67"/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69" name="Ovál 68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Ovál 69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Skupina 70"/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72" name="Ovál 71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Ovál 72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Skupina 73"/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75" name="Ovál 74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Ovál 75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Skupina 76"/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78" name="Ovál 77"/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Ovál 78"/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7" name="Skupina 86"/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83" name="Ovál 82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Volný tvar 8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89" name="Ovál 88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Volný tvar 89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1" name="Skupina 90"/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92" name="Ovál 91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Volný tvar 92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4" name="Skupina 93"/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95" name="Ovál 94"/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Volný tvar 95"/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7" name="TextovéPole 96"/>
            <p:cNvSpPr txBox="1"/>
            <p:nvPr/>
          </p:nvSpPr>
          <p:spPr>
            <a:xfrm>
              <a:off x="1968885" y="4233353"/>
              <a:ext cx="19786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mitochondria</a:t>
              </a:r>
            </a:p>
          </p:txBody>
        </p:sp>
        <p:sp>
          <p:nvSpPr>
            <p:cNvPr id="99" name="TextovéPole 98"/>
            <p:cNvSpPr txBox="1"/>
            <p:nvPr/>
          </p:nvSpPr>
          <p:spPr>
            <a:xfrm>
              <a:off x="7614629" y="5088023"/>
              <a:ext cx="4075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nicotinic receptors</a:t>
              </a:r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7735603" y="3183359"/>
              <a:ext cx="41202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Plasma membrane</a:t>
              </a:r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4716937" y="982307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myelin</a:t>
              </a:r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473758" y="2119453"/>
              <a:ext cx="29017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Schwann cell</a:t>
              </a:r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9151382" y="4128739"/>
              <a:ext cx="2584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cytoplasm</a:t>
              </a:r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910631" y="1654553"/>
              <a:ext cx="24482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Axon of the</a:t>
              </a:r>
            </a:p>
            <a:p>
              <a:pPr algn="ctr"/>
              <a:r>
                <a:rPr lang="en-US" sz="2400" dirty="0"/>
                <a:t> </a:t>
              </a:r>
              <a:r>
                <a:rPr lang="en-US" sz="2400" dirty="0">
                  <a:sym typeface="Symbol"/>
                </a:rPr>
                <a:t>-</a:t>
              </a:r>
              <a:r>
                <a:rPr lang="en-US" sz="2400" dirty="0" err="1"/>
                <a:t>motoneuron</a:t>
              </a:r>
              <a:endParaRPr lang="en-US" sz="2400" dirty="0"/>
            </a:p>
          </p:txBody>
        </p:sp>
        <p:sp>
          <p:nvSpPr>
            <p:cNvPr id="105" name="TextovéPole 104"/>
            <p:cNvSpPr txBox="1"/>
            <p:nvPr/>
          </p:nvSpPr>
          <p:spPr>
            <a:xfrm>
              <a:off x="5181330" y="3604954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Terminal button</a:t>
              </a:r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2031290" y="2912248"/>
              <a:ext cx="2584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Vesicle of acetylcholine</a:t>
              </a:r>
            </a:p>
          </p:txBody>
        </p:sp>
        <p:cxnSp>
          <p:nvCxnSpPr>
            <p:cNvPr id="107" name="Přímá spojnice 106"/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nice 113"/>
            <p:cNvCxnSpPr>
              <a:stCxn id="106" idx="3"/>
            </p:cNvCxnSpPr>
            <p:nvPr/>
          </p:nvCxnSpPr>
          <p:spPr>
            <a:xfrm>
              <a:off x="4616147" y="3327747"/>
              <a:ext cx="859534" cy="5526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/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nice 127"/>
            <p:cNvCxnSpPr>
              <a:endCxn id="9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129"/>
            <p:cNvCxnSpPr>
              <a:endCxn id="64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/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/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Skupina 147"/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149" name="Skupina 148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756" name="Přímá spojnice 755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Přímá spojnice 756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Přímá spojnice 757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Přímá spojnice 758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Přímá spojnice 759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Přímá spojnice 760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Přímá spojnice 761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Přímá spojnice 762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Přímá spojnice 763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Přímá spojnice 764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6" name="Skupina 765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11" name="Skupina 91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35" name="Přímá spojnice 93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6" name="Přímá spojnice 93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7" name="Přímá spojnice 93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8" name="Přímá spojnice 93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9" name="Přímá spojnice 93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0" name="Přímá spojnice 93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41" name="Skupina 94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42" name="Ovál 94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3" name="Ovál 94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4" name="Ovál 94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5" name="Ovál 94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6" name="Ovál 94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7" name="Ovál 94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8" name="Ovál 94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49" name="Ovál 94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0" name="Ovál 94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1" name="Ovál 95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2" name="Ovál 95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3" name="Ovál 95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4" name="Ovál 95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5" name="Ovál 95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56" name="Ovál 95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912" name="Skupina 91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13" name="Přímá spojnice 91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4" name="Přímá spojnice 91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5" name="Přímá spojnice 91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6" name="Přímá spojnice 91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7" name="Přímá spojnice 91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8" name="Přímá spojnice 91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19" name="Skupina 91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20" name="Ovál 91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1" name="Ovál 92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2" name="Ovál 92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3" name="Ovál 92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4" name="Ovál 92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5" name="Ovál 92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6" name="Ovál 92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7" name="Ovál 92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8" name="Ovál 92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29" name="Ovál 92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0" name="Ovál 92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1" name="Ovál 93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2" name="Ovál 93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3" name="Ovál 93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34" name="Ovál 93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7" name="Skupina 766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65" name="Skupina 86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9" name="Přímá spojnice 88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0" name="Přímá spojnice 88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1" name="Přímá spojnice 89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2" name="Přímá spojnice 89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3" name="Přímá spojnice 89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4" name="Přímá spojnice 89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95" name="Skupina 89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96" name="Ovál 89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7" name="Ovál 89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8" name="Ovál 89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99" name="Ovál 89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0" name="Ovál 89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1" name="Ovál 90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2" name="Ovál 90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3" name="Ovál 90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4" name="Ovál 90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5" name="Ovál 90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6" name="Ovál 90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7" name="Ovál 90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8" name="Ovál 90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09" name="Ovál 90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10" name="Ovál 90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866" name="Skupina 86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67" name="Přímá spojnice 86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8" name="Přímá spojnice 86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9" name="Přímá spojnice 86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0" name="Přímá spojnice 86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1" name="Přímá spojnice 87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2" name="Přímá spojnice 87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73" name="Skupina 87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74" name="Ovál 87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5" name="Ovál 87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6" name="Ovál 87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7" name="Ovál 87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8" name="Ovál 87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79" name="Ovál 87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0" name="Ovál 87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1" name="Ovál 88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2" name="Ovál 88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3" name="Ovál 88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4" name="Ovál 88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5" name="Ovál 88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6" name="Ovál 88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7" name="Ovál 88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88" name="Ovál 88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8" name="Skupina 767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9" name="Skupina 8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43" name="Přímá spojnice 8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4" name="Přímá spojnice 8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5" name="Přímá spojnice 8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6" name="Přímá spojnice 8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7" name="Přímá spojnice 8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8" name="Přímá spojnice 8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9" name="Skupina 8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50" name="Ovál 8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1" name="Ovál 8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2" name="Ovál 8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3" name="Ovál 8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4" name="Ovál 8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5" name="Ovál 8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6" name="Ovál 8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7" name="Ovál 8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8" name="Ovál 8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59" name="Ovál 8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0" name="Ovál 8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1" name="Ovál 8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2" name="Ovál 8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3" name="Ovál 8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64" name="Ovál 8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820" name="Skupina 8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21" name="Přímá spojnice 8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2" name="Přímá spojnice 8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3" name="Přímá spojnice 8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4" name="Přímá spojnice 8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5" name="Přímá spojnice 8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6" name="Přímá spojnice 8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27" name="Skupina 8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8" name="Ovál 8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29" name="Ovál 8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0" name="Ovál 8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1" name="Ovál 8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2" name="Ovál 8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3" name="Ovál 8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4" name="Ovál 8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5" name="Ovál 8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6" name="Ovál 8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7" name="Ovál 8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8" name="Ovál 8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39" name="Ovál 8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0" name="Ovál 8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1" name="Ovál 8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42" name="Ovál 8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769" name="Skupina 768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73" name="Skupina 7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97" name="Přímá spojnice 7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8" name="Přímá spojnice 7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9" name="Přímá spojnice 7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0" name="Přímá spojnice 7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1" name="Přímá spojnice 8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2" name="Přímá spojnice 8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03" name="Skupina 8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04" name="Ovál 8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5" name="Ovál 8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6" name="Ovál 8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7" name="Ovál 8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8" name="Ovál 8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09" name="Ovál 8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0" name="Ovál 8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1" name="Ovál 8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2" name="Ovál 8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3" name="Ovál 8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4" name="Ovál 8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5" name="Ovál 8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6" name="Ovál 8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7" name="Ovál 8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818" name="Ovál 8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774" name="Skupina 7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75" name="Přímá spojnice 7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6" name="Přímá spojnice 7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7" name="Přímá spojnice 7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8" name="Přímá spojnice 7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9" name="Přímá spojnice 7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0" name="Přímá spojnice 7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1" name="Skupina 7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82" name="Ovál 7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3" name="Ovál 7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4" name="Ovál 7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5" name="Ovál 7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6" name="Ovál 7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7" name="Ovál 7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8" name="Ovál 7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89" name="Ovál 7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0" name="Ovál 7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1" name="Ovál 7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2" name="Ovál 7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3" name="Ovál 7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4" name="Ovál 7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5" name="Ovál 7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96" name="Ovál 7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770" name="Přímá spojnice 769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Přímá spojnice 770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Přímá spojnice 771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Skupina 149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55" name="Přímá spojnice 55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Přímá spojnice 55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Přímá spojnice 55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Přímá spojnice 55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Přímá spojnice 55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Přímá spojnice 55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Přímá spojnice 56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Přímá spojnice 56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Přímá spojnice 56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Přímá spojnice 56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5" name="Skupina 56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0" name="Skupina 70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34" name="Přímá spojnice 73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5" name="Přímá spojnice 73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6" name="Přímá spojnice 73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7" name="Přímá spojnice 73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8" name="Přímá spojnice 73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9" name="Přímá spojnice 73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0" name="Skupina 73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41" name="Ovál 74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2" name="Ovál 74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3" name="Ovál 74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4" name="Ovál 74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5" name="Ovál 74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6" name="Ovál 74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7" name="Ovál 74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8" name="Ovál 74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49" name="Ovál 74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0" name="Ovál 74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1" name="Ovál 75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2" name="Ovál 75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3" name="Ovál 75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4" name="Ovál 75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55" name="Ovál 75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711" name="Skupina 71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12" name="Přímá spojnice 71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3" name="Přímá spojnice 71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Přímá spojnice 71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5" name="Přímá spojnice 71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Přímá spojnice 71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7" name="Přímá spojnice 71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18" name="Skupina 71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19" name="Ovál 71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0" name="Ovál 71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1" name="Ovál 72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2" name="Ovál 72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3" name="Ovál 72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4" name="Ovál 72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5" name="Ovál 72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6" name="Ovál 72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7" name="Ovál 72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8" name="Ovál 72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29" name="Ovál 72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0" name="Ovál 72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1" name="Ovál 73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2" name="Ovál 73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33" name="Ovál 73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6" name="Skupina 56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64" name="Skupina 66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88" name="Přímá spojnice 68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9" name="Přímá spojnice 68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Přímá spojnice 68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1" name="Přímá spojnice 69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Přímá spojnice 69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3" name="Přímá spojnice 69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94" name="Skupina 69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95" name="Ovál 69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6" name="Ovál 69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7" name="Ovál 69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8" name="Ovál 69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99" name="Ovál 69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0" name="Ovál 69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1" name="Ovál 70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2" name="Ovál 70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3" name="Ovál 70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4" name="Ovál 70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5" name="Ovál 70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6" name="Ovál 70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7" name="Ovál 70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8" name="Ovál 70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709" name="Ovál 70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665" name="Skupina 66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66" name="Přímá spojnice 66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7" name="Přímá spojnice 66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Přímá spojnice 66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9" name="Přímá spojnice 66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Přímá spojnice 66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1" name="Přímá spojnice 67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72" name="Skupina 67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73" name="Ovál 67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4" name="Ovál 67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5" name="Ovál 67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6" name="Ovál 67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7" name="Ovál 67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8" name="Ovál 67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79" name="Ovál 67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0" name="Ovál 67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1" name="Ovál 68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2" name="Ovál 68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3" name="Ovál 68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4" name="Ovál 68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5" name="Ovál 68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6" name="Ovál 68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87" name="Ovál 68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7" name="Skupina 56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8" name="Skupina 6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42" name="Přímá spojnice 6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3" name="Přímá spojnice 6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Přímá spojnice 6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Přímá spojnice 6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Přímá spojnice 6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Přímá spojnice 6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8" name="Skupina 6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9" name="Ovál 6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0" name="Ovál 6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1" name="Ovál 6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2" name="Ovál 6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3" name="Ovál 6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4" name="Ovál 6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5" name="Ovál 6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6" name="Ovál 6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7" name="Ovál 6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8" name="Ovál 6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59" name="Ovál 6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0" name="Ovál 6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1" name="Ovál 6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2" name="Ovál 6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63" name="Ovál 6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619" name="Skupina 6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20" name="Přímá spojnice 6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1" name="Přímá spojnice 6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Přímá spojnice 6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3" name="Přímá spojnice 6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Přímá spojnice 6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5" name="Přímá spojnice 6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26" name="Skupina 6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27" name="Ovál 6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28" name="Ovál 6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29" name="Ovál 6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0" name="Ovál 6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1" name="Ovál 6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2" name="Ovál 6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3" name="Ovál 6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4" name="Ovál 6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5" name="Ovál 6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6" name="Ovál 6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7" name="Ovál 6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8" name="Ovál 6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9" name="Ovál 6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40" name="Ovál 6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41" name="Ovál 6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568" name="Skupina 56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72" name="Skupina 5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96" name="Přímá spojnice 5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7" name="Přímá spojnice 5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8" name="Přímá spojnice 5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9" name="Přímá spojnice 5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0" name="Přímá spojnice 5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Přímá spojnice 6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02" name="Skupina 6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03" name="Ovál 6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4" name="Ovál 6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5" name="Ovál 6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6" name="Ovál 6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7" name="Ovál 6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8" name="Ovál 6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09" name="Ovál 6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0" name="Ovál 6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1" name="Ovál 6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2" name="Ovál 6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3" name="Ovál 6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4" name="Ovál 6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5" name="Ovál 6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6" name="Ovál 6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7" name="Ovál 6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573" name="Skupina 5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74" name="Přímá spojnice 5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Přímá spojnice 5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Přímá spojnice 5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7" name="Přímá spojnice 5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Přímá spojnice 5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9" name="Přímá spojnice 5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80" name="Skupina 5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81" name="Ovál 5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2" name="Ovál 5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3" name="Ovál 5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4" name="Ovál 5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5" name="Ovál 5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6" name="Ovál 5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7" name="Ovál 5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8" name="Ovál 5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89" name="Ovál 5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0" name="Ovál 5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1" name="Ovál 5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2" name="Ovál 5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3" name="Ovál 5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4" name="Ovál 5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95" name="Ovál 5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569" name="Přímá spojnice 56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Přímá spojnice 56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Přímá spojnice 57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Skupina 150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354" name="Přímá spojnice 35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Přímá spojnice 35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Přímá spojnice 35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Přímá spojnice 35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Přímá spojnice 35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Přímá spojnice 35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Přímá spojnice 35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Přímá spojnice 36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Přímá spojnice 36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Přímá spojnice 36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4" name="Skupina 36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09" name="Skupina 50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33" name="Přímá spojnice 53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4" name="Přímá spojnice 53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5" name="Přímá spojnice 53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6" name="Přímá spojnice 53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7" name="Přímá spojnice 53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Přímá spojnice 53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39" name="Skupina 53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0" name="Ovál 53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1" name="Ovál 54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2" name="Ovál 54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3" name="Ovál 54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4" name="Ovál 54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5" name="Ovál 54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6" name="Ovál 54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7" name="Ovál 54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8" name="Ovál 54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49" name="Ovál 54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0" name="Ovál 54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1" name="Ovál 55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2" name="Ovál 55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3" name="Ovál 55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54" name="Ovál 55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510" name="Skupina 50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11" name="Přímá spojnice 51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2" name="Přímá spojnice 51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Přímá spojnice 51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4" name="Přímá spojnice 51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5" name="Přímá spojnice 51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6" name="Přímá spojnice 51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17" name="Skupina 51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18" name="Ovál 51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19" name="Ovál 51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0" name="Ovál 51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1" name="Ovál 52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2" name="Ovál 52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3" name="Ovál 52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4" name="Ovál 52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5" name="Ovál 52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6" name="Ovál 52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7" name="Ovál 52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8" name="Ovál 52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29" name="Ovál 52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0" name="Ovál 52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1" name="Ovál 53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32" name="Ovál 53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5" name="Skupina 36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63" name="Skupina 46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87" name="Přímá spojnice 48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Přímá spojnice 48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Přímá spojnice 48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Přímá spojnice 48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Přímá spojnice 49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Přímá spojnice 49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93" name="Skupina 49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94" name="Ovál 49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5" name="Ovál 49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6" name="Ovál 49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7" name="Ovál 49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8" name="Ovál 49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9" name="Ovál 49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0" name="Ovál 49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1" name="Ovál 50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2" name="Ovál 50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3" name="Ovál 50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4" name="Ovál 50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5" name="Ovál 50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6" name="Ovál 50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7" name="Ovál 50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8" name="Ovál 50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464" name="Skupina 46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65" name="Přímá spojnice 46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6" name="Přímá spojnice 46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Přímá spojnice 46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Přímá spojnice 46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Přímá spojnice 46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0" name="Přímá spojnice 46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71" name="Skupina 47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72" name="Ovál 47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3" name="Ovál 47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4" name="Ovál 47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5" name="Ovál 47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6" name="Ovál 47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7" name="Ovál 47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8" name="Ovál 47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79" name="Ovál 47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0" name="Ovál 47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1" name="Ovál 48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2" name="Ovál 48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3" name="Ovál 48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4" name="Ovál 48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5" name="Ovál 48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86" name="Ovál 48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6" name="Skupina 36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17" name="Skupina 4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41" name="Přímá spojnice 4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2" name="Přímá spojnice 4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3" name="Přímá spojnice 4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4" name="Přímá spojnice 4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5" name="Přímá spojnice 4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6" name="Přímá spojnice 4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47" name="Skupina 4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8" name="Ovál 4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49" name="Ovál 4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0" name="Ovál 4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1" name="Ovál 4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2" name="Ovál 4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3" name="Ovál 4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4" name="Ovál 4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5" name="Ovál 4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6" name="Ovál 4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7" name="Ovál 4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8" name="Ovál 4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59" name="Ovál 4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0" name="Ovál 4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1" name="Ovál 4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62" name="Ovál 4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418" name="Skupina 4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9" name="Přímá spojnice 4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0" name="Přímá spojnice 4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1" name="Přímá spojnice 4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2" name="Přímá spojnice 4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3" name="Přímá spojnice 4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4" name="Přímá spojnice 4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25" name="Skupina 4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26" name="Ovál 4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7" name="Ovál 4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8" name="Ovál 4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29" name="Ovál 4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0" name="Ovál 4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1" name="Ovál 4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2" name="Ovál 4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3" name="Ovál 4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4" name="Ovál 4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5" name="Ovál 4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6" name="Ovál 4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7" name="Ovál 4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8" name="Ovál 4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39" name="Ovál 4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40" name="Ovál 4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367" name="Skupina 36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71" name="Skupina 3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95" name="Přímá spojnice 3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6" name="Přímá spojnice 3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Přímá spojnice 3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Přímá spojnice 3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9" name="Přímá spojnice 3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0" name="Přímá spojnice 3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01" name="Skupina 4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02" name="Ovál 4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3" name="Ovál 4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4" name="Ovál 4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5" name="Ovál 4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6" name="Ovál 4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7" name="Ovál 4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8" name="Ovál 4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09" name="Ovál 4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0" name="Ovál 4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1" name="Ovál 4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2" name="Ovál 4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3" name="Ovál 4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4" name="Ovál 4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5" name="Ovál 4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16" name="Ovál 4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372" name="Skupina 3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73" name="Přímá spojnice 3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Přímá spojnice 3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5" name="Přímá spojnice 3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6" name="Přímá spojnice 3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Přímá spojnice 3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Přímá spojnice 3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9" name="Skupina 3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80" name="Ovál 3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1" name="Ovál 3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2" name="Ovál 3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3" name="Ovál 3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4" name="Ovál 3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5" name="Ovál 3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6" name="Ovál 3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7" name="Ovál 3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8" name="Ovál 3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89" name="Ovál 3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0" name="Ovál 3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1" name="Ovál 3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2" name="Ovál 3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3" name="Ovál 3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94" name="Ovál 3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368" name="Přímá spojnice 36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Přímá spojnice 36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Skupina 151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3" name="Přímá spojnice 15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Přímá spojnice 15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Přímá spojnice 15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Přímá spojnice 15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Přímá spojnice 15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Přímá spojnice 15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Přímá spojnice 15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Přímá spojnice 15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Přímá spojnice 16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Přímá spojnice 16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3" name="Skupina 16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08" name="Skupina 30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32" name="Přímá spojnice 33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3" name="Přímá spojnice 33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4" name="Přímá spojnice 33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5" name="Přímá spojnice 33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Přímá spojnice 33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7" name="Přímá spojnice 33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38" name="Skupina 33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39" name="Ovál 33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0" name="Ovál 33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1" name="Ovál 34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2" name="Ovál 34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3" name="Ovál 34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4" name="Ovál 34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5" name="Ovál 34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6" name="Ovál 34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7" name="Ovál 34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8" name="Ovál 34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49" name="Ovál 34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0" name="Ovál 34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1" name="Ovál 35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2" name="Ovál 35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53" name="Ovál 35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309" name="Skupina 30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0" name="Přímá spojnice 30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Přímá spojnice 31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Přímá spojnice 31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Přímá spojnice 31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6" name="Skupina 31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7" name="Ovál 31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8" name="Ovál 31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19" name="Ovál 31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0" name="Ovál 31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1" name="Ovál 32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2" name="Ovál 32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3" name="Ovál 32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4" name="Ovál 32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5" name="Ovál 32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6" name="Ovál 32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7" name="Ovál 32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8" name="Ovál 32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29" name="Ovál 32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30" name="Ovál 32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31" name="Ovál 33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4" name="Skupina 16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62" name="Skupina 26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6" name="Přímá spojnice 28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1" name="Přímá spojnice 29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2" name="Skupina 29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3" name="Ovál 29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4" name="Ovál 29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5" name="Ovál 29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6" name="Ovál 29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7" name="Ovál 29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8" name="Ovál 29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99" name="Ovál 29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0" name="Ovál 29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1" name="Ovál 30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2" name="Ovál 30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3" name="Ovál 30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4" name="Ovál 30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5" name="Ovál 30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6" name="Ovál 30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307" name="Ovál 30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63" name="Skupina 26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4" name="Přímá spojnice 26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Přímá spojnice 26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Přímá spojnice 26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Přímá spojnice 26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0" name="Skupina 26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71" name="Ovál 27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2" name="Ovál 27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3" name="Ovál 27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4" name="Ovál 27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5" name="Ovál 27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6" name="Ovál 27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7" name="Ovál 27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8" name="Ovál 27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79" name="Ovál 27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0" name="Ovál 27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1" name="Ovál 28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2" name="Ovál 28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3" name="Ovál 28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4" name="Ovál 28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85" name="Ovál 28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5" name="Skupina 16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16" name="Skupina 21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40" name="Přímá spojnice 23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Přímá spojnice 24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6" name="Skupina 24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7" name="Ovál 24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8" name="Ovál 24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49" name="Ovál 24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0" name="Ovál 24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1" name="Ovál 25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2" name="Ovál 25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3" name="Ovál 25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4" name="Ovál 25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5" name="Ovál 25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6" name="Ovál 25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7" name="Ovál 25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8" name="Ovál 25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59" name="Ovál 25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0" name="Ovál 25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61" name="Ovál 26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217" name="Skupina 21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8" name="Přímá spojnice 21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Přímá spojnice 22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Přímá spojnice 22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Přímá spojnice 22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4" name="Skupina 22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5" name="Ovál 22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6" name="Ovál 22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7" name="Ovál 22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8" name="Ovál 22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29" name="Ovál 22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0" name="Ovál 22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1" name="Ovál 23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2" name="Ovál 23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3" name="Ovál 23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4" name="Ovál 23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5" name="Ovál 23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6" name="Ovál 23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7" name="Ovál 23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8" name="Ovál 23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39" name="Ovál 23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66" name="Skupina 16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0" name="Skupina 16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4" name="Přímá spojnice 19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Přímá spojnice 19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00" name="Skupina 19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1" name="Ovál 20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2" name="Ovál 20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3" name="Ovál 20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4" name="Ovál 20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5" name="Ovál 20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6" name="Ovál 20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7" name="Ovál 20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8" name="Ovál 20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09" name="Ovál 20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0" name="Ovál 20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1" name="Ovál 21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2" name="Ovál 21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3" name="Ovál 21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4" name="Ovál 21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215" name="Ovál 21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71" name="Skupina 17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" name="Přímá spojnice 17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Přímá spojnice 17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Přímá spojnice 17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Přímá spojnice 17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8" name="Skupina 17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9" name="Ovál 17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0" name="Ovál 17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1" name="Ovál 18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2" name="Ovál 18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3" name="Ovál 18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4" name="Ovál 18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5" name="Ovál 18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6" name="Ovál 18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7" name="Ovál 18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8" name="Ovál 18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89" name="Ovál 18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0" name="Ovál 18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1" name="Ovál 19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2" name="Ovál 19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93" name="Ovál 19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67" name="Přímá spojnice 16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7" name="Skupina 956"/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958" name="Skupina 957"/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565" name="Přímá spojnice 1564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6" name="Přímá spojnice 1565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7" name="Přímá spojnice 1566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8" name="Přímá spojnice 1567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9" name="Přímá spojnice 1568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0" name="Přímá spojnice 1569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1" name="Přímá spojnice 1570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2" name="Přímá spojnice 1571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3" name="Přímá spojnice 1572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4" name="Přímá spojnice 1573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75" name="Skupina 1574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720" name="Skupina 171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44" name="Přímá spojnice 174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5" name="Přímá spojnice 174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6" name="Přímá spojnice 174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7" name="Přímá spojnice 174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8" name="Přímá spojnice 174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9" name="Přímá spojnice 174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0" name="Skupina 174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51" name="Ovál 175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2" name="Ovál 175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3" name="Ovál 175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4" name="Ovál 175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5" name="Ovál 175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6" name="Ovál 175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7" name="Ovál 175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8" name="Ovál 175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59" name="Ovál 175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0" name="Ovál 175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1" name="Ovál 176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2" name="Ovál 176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3" name="Ovál 176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4" name="Ovál 176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65" name="Ovál 176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721" name="Skupina 172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722" name="Přímá spojnice 172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3" name="Přímá spojnice 172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4" name="Přímá spojnice 172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5" name="Přímá spojnice 172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6" name="Přímá spojnice 172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7" name="Přímá spojnice 172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28" name="Skupina 172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29" name="Ovál 172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0" name="Ovál 172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1" name="Ovál 173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2" name="Ovál 173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3" name="Ovál 173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4" name="Ovál 173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5" name="Ovál 173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6" name="Ovál 173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7" name="Ovál 173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8" name="Ovál 173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39" name="Ovál 173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0" name="Ovál 173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1" name="Ovál 174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2" name="Ovál 174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43" name="Ovál 174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6" name="Skupina 1575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74" name="Skupina 1673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8" name="Přímá spojnice 169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9" name="Přímá spojnice 169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0" name="Přímá spojnice 169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1" name="Přímá spojnice 170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2" name="Přímá spojnice 170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3" name="Přímá spojnice 170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4" name="Skupina 170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05" name="Ovál 170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6" name="Ovál 170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7" name="Ovál 170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8" name="Ovál 170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09" name="Ovál 170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0" name="Ovál 170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1" name="Ovál 171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2" name="Ovál 171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3" name="Ovál 171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4" name="Ovál 171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5" name="Ovál 171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6" name="Ovál 171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7" name="Ovál 171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8" name="Ovál 171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719" name="Ovál 171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675" name="Skupina 1674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76" name="Přímá spojnice 167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7" name="Přímá spojnice 167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8" name="Přímá spojnice 167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9" name="Přímá spojnice 167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0" name="Přímá spojnice 167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1" name="Přímá spojnice 168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82" name="Skupina 168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83" name="Ovál 168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4" name="Ovál 168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5" name="Ovál 168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6" name="Ovál 168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7" name="Ovál 168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8" name="Ovál 168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89" name="Ovál 168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0" name="Ovál 168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1" name="Ovál 169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2" name="Ovál 169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3" name="Ovál 169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4" name="Ovál 169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5" name="Ovál 169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6" name="Ovál 169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97" name="Ovál 169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7" name="Skupina 1576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8" name="Skupina 162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52" name="Přímá spojnice 165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3" name="Přímá spojnice 165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4" name="Přímá spojnice 165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5" name="Přímá spojnice 165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6" name="Přímá spojnice 165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7" name="Přímá spojnice 165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58" name="Skupina 165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9" name="Ovál 165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0" name="Ovál 165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1" name="Ovál 166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2" name="Ovál 166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3" name="Ovál 166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4" name="Ovál 166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5" name="Ovál 166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6" name="Ovál 166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7" name="Ovál 166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8" name="Ovál 166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69" name="Ovál 166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0" name="Ovál 166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1" name="Ovál 167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2" name="Ovál 167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73" name="Ovál 167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629" name="Skupina 162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30" name="Přímá spojnice 162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1" name="Přímá spojnice 163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2" name="Přímá spojnice 163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3" name="Přímá spojnice 163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4" name="Přímá spojnice 163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5" name="Přímá spojnice 163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36" name="Skupina 163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37" name="Ovál 163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38" name="Ovál 163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39" name="Ovál 163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0" name="Ovál 163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1" name="Ovál 164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2" name="Ovál 164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3" name="Ovál 164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4" name="Ovál 164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5" name="Ovál 164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6" name="Ovál 164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7" name="Ovál 164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8" name="Ovál 164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49" name="Ovál 164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50" name="Ovál 164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51" name="Ovál 165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78" name="Skupina 1577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82" name="Skupina 158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06" name="Přímá spojnice 160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7" name="Přímá spojnice 160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8" name="Přímá spojnice 160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9" name="Přímá spojnice 160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0" name="Přímá spojnice 160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1" name="Přímá spojnice 161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12" name="Skupina 161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13" name="Ovál 161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4" name="Ovál 161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5" name="Ovál 161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6" name="Ovál 161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7" name="Ovál 161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8" name="Ovál 161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19" name="Ovál 161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0" name="Ovál 161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1" name="Ovál 162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2" name="Ovál 162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3" name="Ovál 162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4" name="Ovál 162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5" name="Ovál 162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6" name="Ovál 162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27" name="Ovál 162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83" name="Skupina 158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84" name="Přímá spojnice 158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5" name="Přímá spojnice 158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6" name="Přímá spojnice 158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7" name="Přímá spojnice 158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8" name="Přímá spojnice 158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9" name="Přímá spojnice 158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90" name="Skupina 158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91" name="Ovál 159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2" name="Ovál 159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3" name="Ovál 159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4" name="Ovál 159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5" name="Ovál 159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6" name="Ovál 159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7" name="Ovál 159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8" name="Ovál 159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99" name="Ovál 159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0" name="Ovál 159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1" name="Ovál 160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2" name="Ovál 160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3" name="Ovál 160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4" name="Ovál 160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605" name="Ovál 160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579" name="Přímá spojnice 1578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0" name="Přímá spojnice 1579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1" name="Přímá spojnice 1580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9" name="Skupina 958"/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364" name="Přímá spojnice 1363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5" name="Přímá spojnice 1364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6" name="Přímá spojnice 1365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7" name="Přímá spojnice 1366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8" name="Přímá spojnice 1367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9" name="Přímá spojnice 1368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0" name="Přímá spojnice 1369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1" name="Přímá spojnice 1370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2" name="Přímá spojnice 1371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3" name="Přímá spojnice 1372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74" name="Skupina 1373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19" name="Skupina 151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43" name="Přímá spojnice 154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4" name="Přímá spojnice 154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5" name="Přímá spojnice 154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6" name="Přímá spojnice 154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7" name="Přímá spojnice 154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8" name="Přímá spojnice 154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49" name="Skupina 154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0" name="Ovál 154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1" name="Ovál 155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2" name="Ovál 155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3" name="Ovál 155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4" name="Ovál 155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5" name="Ovál 155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6" name="Ovál 155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7" name="Ovál 155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8" name="Ovál 155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59" name="Ovál 155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0" name="Ovál 155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1" name="Ovál 156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2" name="Ovál 156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3" name="Ovál 156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64" name="Ovál 156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520" name="Skupina 151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1" name="Přímá spojnice 152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2" name="Přímá spojnice 152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3" name="Přímá spojnice 152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4" name="Přímá spojnice 152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5" name="Přímá spojnice 152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6" name="Přímá spojnice 152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27" name="Skupina 152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28" name="Ovál 152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29" name="Ovál 152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0" name="Ovál 152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1" name="Ovál 153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2" name="Ovál 153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3" name="Ovál 153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4" name="Ovál 153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5" name="Ovál 153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6" name="Ovál 153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7" name="Ovál 153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8" name="Ovál 153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39" name="Ovál 153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0" name="Ovál 153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1" name="Ovál 154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42" name="Ovál 154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5" name="Skupina 1374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73" name="Skupina 1472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97" name="Přímá spojnice 149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8" name="Přímá spojnice 149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9" name="Přímá spojnice 149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0" name="Přímá spojnice 149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1" name="Přímá spojnice 150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2" name="Přímá spojnice 150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03" name="Skupina 150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04" name="Ovál 150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5" name="Ovál 150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6" name="Ovál 150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7" name="Ovál 150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8" name="Ovál 150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09" name="Ovál 150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0" name="Ovál 150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1" name="Ovál 151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2" name="Ovál 151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3" name="Ovál 151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4" name="Ovál 151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5" name="Ovál 151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6" name="Ovál 151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7" name="Ovál 151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18" name="Ovál 151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474" name="Skupina 1473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5" name="Přímá spojnice 147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6" name="Přímá spojnice 147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7" name="Přímá spojnice 147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8" name="Přímá spojnice 147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9" name="Přímá spojnice 147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0" name="Přímá spojnice 147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1" name="Skupina 148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82" name="Ovál 148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3" name="Ovál 148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4" name="Ovál 148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5" name="Ovál 148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6" name="Ovál 148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7" name="Ovál 148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8" name="Ovál 148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89" name="Ovál 148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0" name="Ovál 148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1" name="Ovál 149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2" name="Ovál 149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3" name="Ovál 149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4" name="Ovál 149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5" name="Ovál 149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96" name="Ovál 149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6" name="Skupina 1375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27" name="Skupina 142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51" name="Přímá spojnice 145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2" name="Přímá spojnice 145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3" name="Přímá spojnice 145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4" name="Přímá spojnice 145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5" name="Přímá spojnice 145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6" name="Přímá spojnice 145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57" name="Skupina 145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58" name="Ovál 145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9" name="Ovál 145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0" name="Ovál 145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1" name="Ovál 146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2" name="Ovál 146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3" name="Ovál 146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4" name="Ovál 146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5" name="Ovál 146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6" name="Ovál 146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7" name="Ovál 146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8" name="Ovál 146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69" name="Ovál 146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0" name="Ovál 146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1" name="Ovál 147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72" name="Ovál 147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428" name="Skupina 142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9" name="Přímá spojnice 142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0" name="Přímá spojnice 142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1" name="Přímá spojnice 143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2" name="Přímá spojnice 143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3" name="Přímá spojnice 143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4" name="Přímá spojnice 143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5" name="Skupina 143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36" name="Ovál 143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7" name="Ovál 143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8" name="Ovál 143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39" name="Ovál 143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0" name="Ovál 143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1" name="Ovál 144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2" name="Ovál 144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3" name="Ovál 144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4" name="Ovál 144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5" name="Ovál 144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6" name="Ovál 144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7" name="Ovál 144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8" name="Ovál 144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49" name="Ovál 144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50" name="Ovál 144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377" name="Skupina 1376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81" name="Skupina 138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5" name="Přímá spojnice 140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6" name="Přímá spojnice 140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7" name="Přímá spojnice 140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8" name="Přímá spojnice 140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9" name="Přímá spojnice 140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0" name="Přímá spojnice 140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11" name="Skupina 141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12" name="Ovál 141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3" name="Ovál 141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4" name="Ovál 141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5" name="Ovál 141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6" name="Ovál 141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7" name="Ovál 141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8" name="Ovál 141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19" name="Ovál 141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0" name="Ovál 141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1" name="Ovál 142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2" name="Ovál 142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3" name="Ovál 142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4" name="Ovál 142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5" name="Ovál 142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26" name="Ovál 142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382" name="Skupina 138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83" name="Přímá spojnice 138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4" name="Přímá spojnice 138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5" name="Přímá spojnice 138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6" name="Přímá spojnice 138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7" name="Přímá spojnice 138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8" name="Přímá spojnice 138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9" name="Skupina 138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90" name="Ovál 138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1" name="Ovál 139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2" name="Ovál 139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3" name="Ovál 139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4" name="Ovál 139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5" name="Ovál 139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6" name="Ovál 139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7" name="Ovál 139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8" name="Ovál 139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99" name="Ovál 139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0" name="Ovál 139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1" name="Ovál 140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2" name="Ovál 140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3" name="Ovál 140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04" name="Ovál 140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378" name="Přímá spojnice 1377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9" name="Přímá spojnice 1378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0" name="Přímá spojnice 1379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0" name="Skupina 959"/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163" name="Přímá spojnice 1162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Přímá spojnice 1163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Přímá spojnice 1164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Přímá spojnice 1165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7" name="Přímá spojnice 1166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8" name="Přímá spojnice 1167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9" name="Přímá spojnice 1168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0" name="Přímá spojnice 1169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1" name="Přímá spojnice 1170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2" name="Přímá spojnice 1171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3" name="Skupina 1172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18" name="Skupina 1317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42" name="Přímá spojnice 134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3" name="Přímá spojnice 134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4" name="Přímá spojnice 134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5" name="Přímá spojnice 134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6" name="Přímá spojnice 134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7" name="Přímá spojnice 134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48" name="Skupina 134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49" name="Ovál 134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0" name="Ovál 134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1" name="Ovál 135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2" name="Ovál 135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3" name="Ovál 135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4" name="Ovál 135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5" name="Ovál 135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6" name="Ovál 135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7" name="Ovál 135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8" name="Ovál 135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59" name="Ovál 135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0" name="Ovál 135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1" name="Ovál 136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2" name="Ovál 136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63" name="Ovál 136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319" name="Skupina 1318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0" name="Přímá spojnice 131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1" name="Přímá spojnice 132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2" name="Přímá spojnice 132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3" name="Přímá spojnice 132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4" name="Přímá spojnice 132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5" name="Přímá spojnice 132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26" name="Skupina 132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27" name="Ovál 132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28" name="Ovál 132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29" name="Ovál 132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0" name="Ovál 132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1" name="Ovál 133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2" name="Ovál 133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3" name="Ovál 133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4" name="Ovál 133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5" name="Ovál 133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6" name="Ovál 133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7" name="Ovál 133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8" name="Ovál 133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39" name="Ovál 133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40" name="Ovál 133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41" name="Ovál 134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4" name="Skupina 1173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72" name="Skupina 1271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96" name="Přímá spojnice 1295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7" name="Přímá spojnice 1296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8" name="Přímá spojnice 1297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9" name="Přímá spojnice 1298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0" name="Přímá spojnice 1299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1" name="Přímá spojnice 1300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02" name="Skupina 1301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03" name="Ovál 1302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4" name="Ovál 1303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5" name="Ovál 1304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6" name="Ovál 1305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7" name="Ovál 1306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8" name="Ovál 1307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09" name="Ovál 1308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0" name="Ovál 1309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1" name="Ovál 1310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2" name="Ovál 1311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3" name="Ovál 1312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4" name="Ovál 1313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5" name="Ovál 1314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6" name="Ovál 1315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17" name="Ovál 1316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273" name="Skupina 1272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74" name="Přímá spojnice 127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5" name="Přímá spojnice 127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6" name="Přímá spojnice 127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7" name="Přímá spojnice 127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8" name="Přímá spojnice 127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9" name="Přímá spojnice 127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0" name="Skupina 127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1" name="Ovál 128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2" name="Ovál 128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3" name="Ovál 128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4" name="Ovál 128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5" name="Ovál 128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6" name="Ovál 128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7" name="Ovál 128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8" name="Ovál 128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89" name="Ovál 128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0" name="Ovál 128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1" name="Ovál 129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2" name="Ovál 129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3" name="Ovál 129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4" name="Ovál 129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95" name="Ovál 129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5" name="Skupina 1174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26" name="Skupina 1225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50" name="Přímá spojnice 1249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1" name="Přímá spojnice 1250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2" name="Přímá spojnice 1251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3" name="Přímá spojnice 1252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4" name="Přímá spojnice 1253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5" name="Přímá spojnice 1254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56" name="Skupina 1255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7" name="Ovál 1256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58" name="Ovál 1257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59" name="Ovál 1258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0" name="Ovál 1259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1" name="Ovál 1260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2" name="Ovál 1261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3" name="Ovál 1262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4" name="Ovál 1263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5" name="Ovál 1264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6" name="Ovál 1265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7" name="Ovál 1266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8" name="Ovál 1267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69" name="Ovál 1268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70" name="Ovál 1269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71" name="Ovál 1270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227" name="Skupina 1226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28" name="Přímá spojnice 1227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9" name="Přímá spojnice 1228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0" name="Přímá spojnice 1229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1" name="Přímá spojnice 1230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2" name="Přímá spojnice 1231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3" name="Přímá spojnice 1232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34" name="Skupina 1233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35" name="Ovál 1234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6" name="Ovál 1235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7" name="Ovál 1236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8" name="Ovál 1237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39" name="Ovál 1238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0" name="Ovál 1239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1" name="Ovál 1240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2" name="Ovál 1241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3" name="Ovál 1242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4" name="Ovál 1243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5" name="Ovál 1244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6" name="Ovál 1245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7" name="Ovál 1246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8" name="Ovál 1247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49" name="Ovál 1248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176" name="Skupina 1175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80" name="Skupina 1179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04" name="Přímá spojnice 1203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5" name="Přímá spojnice 1204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6" name="Přímá spojnice 1205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7" name="Přímá spojnice 1206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8" name="Přímá spojnice 1207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9" name="Přímá spojnice 1208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10" name="Skupina 1209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11" name="Ovál 1210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2" name="Ovál 1211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3" name="Ovál 1212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4" name="Ovál 1213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5" name="Ovál 1214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6" name="Ovál 1215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7" name="Ovál 1216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8" name="Ovál 1217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19" name="Ovál 1218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0" name="Ovál 1219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1" name="Ovál 1220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2" name="Ovál 1221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3" name="Ovál 1222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4" name="Ovál 1223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25" name="Ovál 1224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181" name="Skupina 1180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2" name="Přímá spojnice 1181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3" name="Přímá spojnice 1182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4" name="Přímá spojnice 1183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5" name="Přímá spojnice 1184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6" name="Přímá spojnice 1185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7" name="Přímá spojnice 1186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88" name="Skupina 1187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9" name="Ovál 1188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0" name="Ovál 1189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1" name="Ovál 1190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2" name="Ovál 1191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3" name="Ovál 1192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4" name="Ovál 1193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5" name="Ovál 1194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6" name="Ovál 1195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7" name="Ovál 1196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8" name="Ovál 1197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99" name="Ovál 1198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0" name="Ovál 1199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1" name="Ovál 1200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2" name="Ovál 1201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203" name="Ovál 1202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1177" name="Přímá spojnice 1176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8" name="Přímá spojnice 1177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9" name="Přímá spojnice 1178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1" name="Skupina 960"/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962" name="Přímá spojnice 961"/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3" name="Přímá spojnice 962"/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Přímá spojnice 963"/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Přímá spojnice 964"/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Přímá spojnice 965"/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Přímá spojnice 966"/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8" name="Přímá spojnice 967"/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9" name="Přímá spojnice 968"/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0" name="Přímá spojnice 969"/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1" name="Přímá spojnice 970"/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2" name="Skupina 971"/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17" name="Skupina 1116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1" name="Přímá spojnice 114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2" name="Přímá spojnice 114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3" name="Přímá spojnice 114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4" name="Přímá spojnice 114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5" name="Přímá spojnice 114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6" name="Přímá spojnice 114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47" name="Skupina 114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48" name="Ovál 114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49" name="Ovál 114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0" name="Ovál 114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1" name="Ovál 115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2" name="Ovál 115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3" name="Ovál 115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4" name="Ovál 115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5" name="Ovál 115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6" name="Ovál 115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7" name="Ovál 115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8" name="Ovál 115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59" name="Ovál 115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0" name="Ovál 115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1" name="Ovál 116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62" name="Ovál 116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118" name="Skupina 1117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19" name="Přímá spojnice 111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0" name="Přímá spojnice 111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1" name="Přímá spojnice 112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2" name="Přímá spojnice 112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3" name="Přímá spojnice 112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4" name="Přímá spojnice 112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25" name="Skupina 112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26" name="Ovál 112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7" name="Ovál 112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8" name="Ovál 112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29" name="Ovál 112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0" name="Ovál 112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1" name="Ovál 113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2" name="Ovál 113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3" name="Ovál 113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4" name="Ovál 113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5" name="Ovál 113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6" name="Ovál 113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7" name="Ovál 113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8" name="Ovál 113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39" name="Ovál 113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40" name="Ovál 113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3" name="Skupina 972"/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1" name="Skupina 1070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95" name="Přímá spojnice 1094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6" name="Přímá spojnice 1095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7" name="Přímá spojnice 1096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8" name="Přímá spojnice 1097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9" name="Přímá spojnice 1098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0" name="Přímá spojnice 1099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1" name="Skupina 1100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02" name="Ovál 1101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3" name="Ovál 1102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4" name="Ovál 1103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5" name="Ovál 1104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6" name="Ovál 1105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7" name="Ovál 1106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8" name="Ovál 1107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09" name="Ovál 1108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0" name="Ovál 1109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1" name="Ovál 1110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2" name="Ovál 1111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3" name="Ovál 1112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4" name="Ovál 1113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5" name="Ovál 1114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116" name="Ovál 1115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072" name="Skupina 1071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73" name="Přímá spojnice 107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4" name="Přímá spojnice 107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5" name="Přímá spojnice 107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6" name="Přímá spojnice 107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7" name="Přímá spojnice 107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8" name="Přímá spojnice 107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79" name="Skupina 107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0" name="Ovál 107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1" name="Ovál 108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2" name="Ovál 108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3" name="Ovál 108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4" name="Ovál 108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5" name="Ovál 108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6" name="Ovál 108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7" name="Ovál 108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8" name="Ovál 108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89" name="Ovál 108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0" name="Ovál 108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1" name="Ovál 109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2" name="Ovál 109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3" name="Ovál 109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94" name="Ovál 109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4" name="Skupina 973"/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25" name="Skupina 1024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9" name="Přímá spojnice 1048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0" name="Přímá spojnice 1049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1" name="Přímá spojnice 1050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2" name="Přímá spojnice 1051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3" name="Přímá spojnice 1052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4" name="Přímá spojnice 1053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55" name="Skupina 1054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56" name="Ovál 1055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7" name="Ovál 1056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8" name="Ovál 1057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59" name="Ovál 1058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0" name="Ovál 1059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1" name="Ovál 1060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2" name="Ovál 1061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3" name="Ovál 1062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4" name="Ovál 1063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5" name="Ovál 1064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6" name="Ovál 1065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7" name="Ovál 1066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8" name="Ovál 1067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69" name="Ovál 1068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70" name="Ovál 1069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1026" name="Skupina 1025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27" name="Přímá spojnice 1026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8" name="Přímá spojnice 1027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9" name="Přímá spojnice 1028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0" name="Přímá spojnice 1029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1" name="Přímá spojnice 1030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2" name="Přímá spojnice 1031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33" name="Skupina 1032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34" name="Ovál 1033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5" name="Ovál 1034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6" name="Ovál 1035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7" name="Ovál 1036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8" name="Ovál 1037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39" name="Ovál 1038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0" name="Ovál 1039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1" name="Ovál 1040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2" name="Ovál 1041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3" name="Ovál 1042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4" name="Ovál 1043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5" name="Ovál 1044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6" name="Ovál 1045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7" name="Ovál 1046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48" name="Ovál 1047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975" name="Skupina 974"/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9" name="Skupina 978"/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03" name="Přímá spojnice 1002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4" name="Přímá spojnice 1003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5" name="Přímá spojnice 1004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6" name="Přímá spojnice 1005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7" name="Přímá spojnice 1006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8" name="Přímá spojnice 1007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9" name="Skupina 1008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0" name="Ovál 1009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1" name="Ovál 1010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2" name="Ovál 1011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3" name="Ovál 1012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4" name="Ovál 1013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5" name="Ovál 1014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6" name="Ovál 1015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7" name="Ovál 1016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8" name="Ovál 1017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19" name="Ovál 1018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0" name="Ovál 1019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1" name="Ovál 1020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2" name="Ovál 1021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3" name="Ovál 1022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24" name="Ovál 1023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  <p:grpSp>
                <p:nvGrpSpPr>
                  <p:cNvPr id="980" name="Skupina 979"/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81" name="Přímá spojnice 980"/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2" name="Přímá spojnice 981"/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3" name="Přímá spojnice 982"/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4" name="Přímá spojnice 983"/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5" name="Přímá spojnice 984"/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6" name="Přímá spojnice 985"/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87" name="Skupina 986"/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88" name="Ovál 987"/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89" name="Ovál 988"/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0" name="Ovál 989"/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1" name="Ovál 990"/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2" name="Ovál 991"/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3" name="Ovál 992"/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4" name="Ovál 993"/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5" name="Ovál 994"/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6" name="Ovál 995"/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7" name="Ovál 996"/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8" name="Ovál 997"/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999" name="Ovál 998"/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0" name="Ovál 999"/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1" name="Ovál 1000"/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002" name="Ovál 1001"/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</p:grpSp>
              </p:grpSp>
            </p:grpSp>
            <p:cxnSp>
              <p:nvCxnSpPr>
                <p:cNvPr id="976" name="Přímá spojnice 975"/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7" name="Přímá spojnice 976"/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8" name="Přímá spojnice 977"/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5" name="TextovéPole 3494"/>
            <p:cNvSpPr txBox="1"/>
            <p:nvPr/>
          </p:nvSpPr>
          <p:spPr>
            <a:xfrm>
              <a:off x="714647" y="5495724"/>
              <a:ext cx="1917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Muscle </a:t>
              </a:r>
              <a:r>
                <a:rPr lang="en-GB" sz="2000" dirty="0" err="1"/>
                <a:t>fiber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Excitation – contraction coupling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9362" y="949374"/>
            <a:ext cx="114344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Excitation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Action potential (AP) spread</a:t>
            </a:r>
            <a:r>
              <a:rPr lang="cs-CZ" sz="2000" dirty="0"/>
              <a:t>s</a:t>
            </a:r>
            <a:r>
              <a:rPr lang="en-GB" sz="2000" dirty="0"/>
              <a:t> on axon from alfa-</a:t>
            </a:r>
            <a:r>
              <a:rPr lang="en-GB" sz="2000" dirty="0" err="1"/>
              <a:t>motoneuron</a:t>
            </a:r>
            <a:r>
              <a:rPr lang="en-GB" sz="2000" dirty="0"/>
              <a:t> to neuro-moto end-plate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Release of acetylcholine from vesicles to synaptic cleft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Binding of acetylcholine with the nicotinic receptors placed on post-synaptic membrane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Opening of Na</a:t>
            </a:r>
            <a:r>
              <a:rPr lang="en-GB" sz="2000" baseline="30000" dirty="0"/>
              <a:t>+</a:t>
            </a:r>
            <a:r>
              <a:rPr lang="en-GB" sz="2000" dirty="0"/>
              <a:t> channels (connected with acetylcholine receptors) and intake of Na</a:t>
            </a:r>
            <a:r>
              <a:rPr lang="en-GB" sz="2000" baseline="30000" dirty="0"/>
              <a:t> +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Local depolarization of the membrane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Opening of voltage gaited channels for Na</a:t>
            </a:r>
            <a:r>
              <a:rPr lang="en-GB" sz="2000" baseline="30000" dirty="0"/>
              <a:t> +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Formation of action potential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52" name="Skupina 51"/>
          <p:cNvGrpSpPr/>
          <p:nvPr/>
        </p:nvGrpSpPr>
        <p:grpSpPr>
          <a:xfrm>
            <a:off x="6897298" y="4653136"/>
            <a:ext cx="5107410" cy="2047853"/>
            <a:chOff x="3372550" y="4637590"/>
            <a:chExt cx="5107410" cy="2047853"/>
          </a:xfrm>
        </p:grpSpPr>
        <p:sp>
          <p:nvSpPr>
            <p:cNvPr id="54" name="Volný tvar 53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8" name="Přímá spojnice 57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Volný tvar 63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Volný tvar 73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Přímá spojnice 74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Skupina 75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20" name="Ovál 11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1" name="Ovál 12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78" name="Ovál 77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0" name="Ovál 79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81" name="Skupina 80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118" name="Ovál 117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9" name="Ovál 118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2" name="Skupina 81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116" name="Ovál 115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7" name="Ovál 116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4" name="Skupina 83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114" name="Ovál 113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5" name="Ovál 114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5" name="Skupina 84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112" name="Ovál 111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3" name="Ovál 112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110" name="Ovál 109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ál 110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89" name="Přímá spojnice 88"/>
            <p:cNvCxnSpPr>
              <a:endCxn id="118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Blesk 92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TextovéPole 93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AP</a:t>
              </a:r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Sarcoplasmic reticulum</a:t>
              </a:r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S</a:t>
              </a:r>
              <a:r>
                <a:rPr lang="en-GB" sz="1600" dirty="0" err="1"/>
                <a:t>arcolemma</a:t>
              </a:r>
              <a:endParaRPr lang="en-GB" sz="1600" dirty="0"/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/>
                <a:t>cytopla</a:t>
              </a:r>
              <a:r>
                <a:rPr lang="cs-CZ" sz="1600" dirty="0"/>
                <a:t>s</a:t>
              </a:r>
              <a:r>
                <a:rPr lang="en-GB" sz="1600" dirty="0"/>
                <a:t>m</a:t>
              </a:r>
            </a:p>
          </p:txBody>
        </p:sp>
        <p:grpSp>
          <p:nvGrpSpPr>
            <p:cNvPr id="98" name="Skupina 97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108" name="Ovál 107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TextovéPole 108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Ca</a:t>
                </a:r>
                <a:r>
                  <a:rPr lang="en-GB" sz="1200" baseline="30000" dirty="0"/>
                  <a:t>2+</a:t>
                </a:r>
              </a:p>
            </p:txBody>
          </p:sp>
        </p:grpSp>
        <p:sp>
          <p:nvSpPr>
            <p:cNvPr id="99" name="Volný tvar 98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Sarcoplasmic reticulum</a:t>
              </a:r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DHPR</a:t>
              </a:r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RYR1</a:t>
              </a:r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T-</a:t>
              </a:r>
              <a:r>
                <a:rPr lang="en-GB" sz="1600" dirty="0" err="1"/>
                <a:t>tubul</a:t>
              </a:r>
              <a:r>
                <a:rPr lang="cs-CZ" sz="1600" dirty="0"/>
                <a:t>e</a:t>
              </a:r>
              <a:endParaRPr lang="en-GB" sz="1600" dirty="0"/>
            </a:p>
          </p:txBody>
        </p:sp>
        <p:cxnSp>
          <p:nvCxnSpPr>
            <p:cNvPr id="104" name="Přímá spojnice 103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>
              <a:stCxn id="101" idx="0"/>
              <a:endCxn id="80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>
              <a:stCxn id="101" idx="0"/>
              <a:endCxn id="78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2074" y="883118"/>
            <a:ext cx="115137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Spreading of action potential (AP) across fib</a:t>
            </a:r>
            <a:r>
              <a:rPr lang="cs-CZ" sz="2000" dirty="0"/>
              <a:t>e</a:t>
            </a:r>
            <a:r>
              <a:rPr lang="en-US" sz="2000" dirty="0"/>
              <a:t>r and into transversal </a:t>
            </a:r>
            <a:r>
              <a:rPr lang="en-US" sz="2000" dirty="0" err="1"/>
              <a:t>tubul</a:t>
            </a:r>
            <a:r>
              <a:rPr lang="cs-CZ" sz="2000" dirty="0"/>
              <a:t>e</a:t>
            </a:r>
            <a:r>
              <a:rPr lang="en-US" sz="2000" dirty="0"/>
              <a:t> (T-</a:t>
            </a:r>
            <a:r>
              <a:rPr lang="en-US" sz="2000" dirty="0" err="1"/>
              <a:t>tubul</a:t>
            </a:r>
            <a:r>
              <a:rPr lang="cs-CZ" sz="2000" dirty="0"/>
              <a:t>e</a:t>
            </a:r>
            <a:r>
              <a:rPr lang="en-U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Dihydropyridin</a:t>
            </a:r>
            <a:r>
              <a:rPr lang="cs-CZ" sz="2000" dirty="0"/>
              <a:t>e</a:t>
            </a:r>
            <a:r>
              <a:rPr lang="en-US" sz="2000" dirty="0"/>
              <a:t> receptors (DHPR) in the membrane changes its conformation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Interaction of DHPR with </a:t>
            </a:r>
            <a:r>
              <a:rPr lang="en-US" sz="2000" dirty="0" err="1"/>
              <a:t>ryanodin</a:t>
            </a:r>
            <a:r>
              <a:rPr lang="cs-CZ" sz="2000" dirty="0"/>
              <a:t>e</a:t>
            </a:r>
            <a:r>
              <a:rPr lang="en-US" sz="2000" dirty="0"/>
              <a:t> receptors (RYR1) in the membrane of sarcoplasmic reticules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Opening of calcium channels in the sarcoplasmic reticulum and intake of Ca</a:t>
            </a:r>
            <a:r>
              <a:rPr lang="en-US" sz="2000" baseline="30000" dirty="0"/>
              <a:t>2+</a:t>
            </a:r>
            <a:r>
              <a:rPr lang="en-US" sz="2000" dirty="0"/>
              <a:t> into </a:t>
            </a:r>
            <a:r>
              <a:rPr lang="en-US" sz="2000" dirty="0" err="1"/>
              <a:t>cytopla</a:t>
            </a:r>
            <a:r>
              <a:rPr lang="cs-CZ" sz="2000" dirty="0"/>
              <a:t>s</a:t>
            </a:r>
            <a:r>
              <a:rPr lang="en-US" sz="2000" dirty="0"/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Binding of Ca</a:t>
            </a:r>
            <a:r>
              <a:rPr lang="en-US" sz="2000" baseline="30000" dirty="0"/>
              <a:t>2+ </a:t>
            </a:r>
            <a:r>
              <a:rPr lang="en-US" sz="2000" dirty="0"/>
              <a:t>with troponin 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Binding of myosin heads on actin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enough of Ca</a:t>
            </a:r>
            <a:r>
              <a:rPr lang="en-US" sz="2000" baseline="30000" dirty="0"/>
              <a:t>2+</a:t>
            </a:r>
            <a:r>
              <a:rPr lang="en-US" sz="2000" dirty="0"/>
              <a:t> and ATP in cytoplasm, myosin shifts along actin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contraction of muscle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Contraction ends with decrease od Ca</a:t>
            </a:r>
            <a:r>
              <a:rPr lang="en-US" sz="2000" baseline="30000" dirty="0"/>
              <a:t>2+</a:t>
            </a:r>
            <a:r>
              <a:rPr lang="en-US" sz="2000" dirty="0"/>
              <a:t> concentration in the cytoplasm (Ca</a:t>
            </a:r>
            <a:r>
              <a:rPr lang="en-US" sz="2000" baseline="30000" dirty="0"/>
              <a:t>2+</a:t>
            </a:r>
            <a:r>
              <a:rPr lang="en-US" sz="2000" dirty="0"/>
              <a:t> is pumped by Ca-ATPase into the reticulum)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334566" y="5397023"/>
            <a:ext cx="6318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Rigor mortis </a:t>
            </a:r>
            <a:r>
              <a:rPr lang="en-US" dirty="0"/>
              <a:t>– caused by ATP deficit </a:t>
            </a:r>
            <a:r>
              <a:rPr lang="en-US" dirty="0">
                <a:sym typeface="Symbol"/>
              </a:rPr>
              <a:t> formation of strong link between actin and myosin</a:t>
            </a:r>
            <a:endParaRPr lang="en-US" dirty="0"/>
          </a:p>
        </p:txBody>
      </p:sp>
      <p:grpSp>
        <p:nvGrpSpPr>
          <p:cNvPr id="54" name="Skupina 53"/>
          <p:cNvGrpSpPr/>
          <p:nvPr/>
        </p:nvGrpSpPr>
        <p:grpSpPr>
          <a:xfrm>
            <a:off x="6897298" y="4653136"/>
            <a:ext cx="5107410" cy="2047853"/>
            <a:chOff x="3372550" y="4637590"/>
            <a:chExt cx="5107410" cy="2047853"/>
          </a:xfrm>
        </p:grpSpPr>
        <p:sp>
          <p:nvSpPr>
            <p:cNvPr id="58" name="Volný tvar 57"/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Přímá spojnice 63"/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Volný tvar 73"/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Volný tvar 74"/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Přímá spojnice 75"/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Skupina 77"/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121" name="Ovál 120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ál 121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0" name="Ovál 79"/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1" name="Ovál 80"/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82" name="Skupina 81"/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119" name="Ovál 118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ál 119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4" name="Skupina 83"/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117" name="Ovál 116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ál 117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5" name="Skupina 84"/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115" name="Ovál 114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ál 115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113" name="Ovál 112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ál 113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9" name="Skupina 88"/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111" name="Ovál 110"/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ál 111"/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0" name="Přímá spojnice 89"/>
            <p:cNvCxnSpPr>
              <a:endCxn id="119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/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/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Blesk 93"/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5511118" y="4637590"/>
              <a:ext cx="47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AP</a:t>
              </a:r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6791647" y="5326059"/>
              <a:ext cx="167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Sarcoplasmic reticulum</a:t>
              </a:r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6928811" y="4813920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sarcolemma</a:t>
              </a:r>
            </a:p>
          </p:txBody>
        </p:sp>
        <p:sp>
          <p:nvSpPr>
            <p:cNvPr id="98" name="TextovéPole 97"/>
            <p:cNvSpPr txBox="1"/>
            <p:nvPr/>
          </p:nvSpPr>
          <p:spPr>
            <a:xfrm>
              <a:off x="3634141" y="6003132"/>
              <a:ext cx="1551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cytoplasm</a:t>
              </a:r>
            </a:p>
          </p:txBody>
        </p:sp>
        <p:grpSp>
          <p:nvGrpSpPr>
            <p:cNvPr id="99" name="Skupina 98"/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109" name="Ovál 108"/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TextovéPole 109"/>
              <p:cNvSpPr txBox="1"/>
              <p:nvPr/>
            </p:nvSpPr>
            <p:spPr>
              <a:xfrm>
                <a:off x="1116577" y="4462227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Ca</a:t>
                </a:r>
                <a:r>
                  <a:rPr lang="en-US" sz="1200" baseline="30000" dirty="0"/>
                  <a:t>2+</a:t>
                </a:r>
              </a:p>
            </p:txBody>
          </p:sp>
        </p:grpSp>
        <p:sp>
          <p:nvSpPr>
            <p:cNvPr id="100" name="Volný tvar 99"/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3527798" y="5192923"/>
              <a:ext cx="16988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Sarcoplasmic reticulum</a:t>
              </a:r>
            </a:p>
          </p:txBody>
        </p:sp>
        <p:sp>
          <p:nvSpPr>
            <p:cNvPr id="102" name="TextovéPole 101"/>
            <p:cNvSpPr txBox="1"/>
            <p:nvPr/>
          </p:nvSpPr>
          <p:spPr>
            <a:xfrm>
              <a:off x="5411567" y="5754742"/>
              <a:ext cx="684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DHPR</a:t>
              </a:r>
            </a:p>
          </p:txBody>
        </p:sp>
        <p:sp>
          <p:nvSpPr>
            <p:cNvPr id="103" name="TextovéPole 102"/>
            <p:cNvSpPr txBox="1"/>
            <p:nvPr/>
          </p:nvSpPr>
          <p:spPr>
            <a:xfrm>
              <a:off x="6533255" y="6162881"/>
              <a:ext cx="8397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RYR1</a:t>
              </a:r>
            </a:p>
          </p:txBody>
        </p:sp>
        <p:sp>
          <p:nvSpPr>
            <p:cNvPr id="104" name="TextovéPole 103"/>
            <p:cNvSpPr txBox="1"/>
            <p:nvPr/>
          </p:nvSpPr>
          <p:spPr>
            <a:xfrm>
              <a:off x="4807750" y="6346889"/>
              <a:ext cx="1201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T-</a:t>
              </a:r>
              <a:r>
                <a:rPr lang="en-US" sz="1600" dirty="0" err="1"/>
                <a:t>tubul</a:t>
              </a:r>
              <a:r>
                <a:rPr lang="cs-CZ" sz="1600" dirty="0"/>
                <a:t>e</a:t>
              </a:r>
              <a:endParaRPr lang="en-US" sz="1600" dirty="0"/>
            </a:p>
          </p:txBody>
        </p:sp>
        <p:cxnSp>
          <p:nvCxnSpPr>
            <p:cNvPr id="105" name="Přímá spojnice 104"/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>
              <a:stCxn id="102" idx="0"/>
              <a:endCxn id="81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>
              <a:stCxn id="102" idx="0"/>
              <a:endCxn id="80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ovéPole 123"/>
          <p:cNvSpPr txBox="1"/>
          <p:nvPr/>
        </p:nvSpPr>
        <p:spPr>
          <a:xfrm>
            <a:off x="568072" y="312247"/>
            <a:ext cx="1142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Excitation – contraction coupling</a:t>
            </a:r>
          </a:p>
        </p:txBody>
      </p:sp>
    </p:spTree>
    <p:extLst>
      <p:ext uri="{BB962C8B-B14F-4D97-AF65-F5344CB8AC3E}">
        <p14:creationId xmlns:p14="http://schemas.microsoft.com/office/powerpoint/2010/main" val="402585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Recruitment of skeletal muscle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7123" y="83671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Increasing of the number of simultaneously activated motor units</a:t>
            </a:r>
          </a:p>
          <a:p>
            <a:endParaRPr lang="en-US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4617" y="1628800"/>
            <a:ext cx="7613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</a:t>
            </a:r>
            <a:r>
              <a:rPr lang="en-US" sz="2000" dirty="0"/>
              <a:t> – intensity of stimulation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P</a:t>
            </a:r>
            <a:r>
              <a:rPr lang="en-US" sz="2000" dirty="0"/>
              <a:t> – threshold intensity of stimulation – first fib</a:t>
            </a:r>
            <a:r>
              <a:rPr lang="cs-CZ" sz="2000" dirty="0"/>
              <a:t>e</a:t>
            </a:r>
            <a:r>
              <a:rPr lang="en-US" sz="2000" dirty="0" err="1"/>
              <a:t>rs</a:t>
            </a:r>
            <a:r>
              <a:rPr lang="en-US" sz="2000" dirty="0"/>
              <a:t> started their contraction</a:t>
            </a:r>
          </a:p>
          <a:p>
            <a:r>
              <a:rPr lang="en-US" sz="2000" b="1" dirty="0"/>
              <a:t>I</a:t>
            </a:r>
            <a:r>
              <a:rPr lang="en-US" sz="2000" b="1" baseline="-25000" dirty="0"/>
              <a:t>max</a:t>
            </a:r>
            <a:r>
              <a:rPr lang="en-US" sz="2000" dirty="0"/>
              <a:t> – maximal intensity of stimulation – all motor units are activated</a:t>
            </a:r>
            <a:endParaRPr lang="en-US" dirty="0"/>
          </a:p>
        </p:txBody>
      </p:sp>
      <p:grpSp>
        <p:nvGrpSpPr>
          <p:cNvPr id="76" name="Skupina 75"/>
          <p:cNvGrpSpPr/>
          <p:nvPr/>
        </p:nvGrpSpPr>
        <p:grpSpPr>
          <a:xfrm>
            <a:off x="358316" y="3734929"/>
            <a:ext cx="11713554" cy="2797108"/>
            <a:chOff x="104797" y="3413065"/>
            <a:chExt cx="11859248" cy="3060812"/>
          </a:xfrm>
        </p:grpSpPr>
        <p:grpSp>
          <p:nvGrpSpPr>
            <p:cNvPr id="7" name="Skupina 6"/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8" name="Přímá spojnice 7"/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Volný tvar 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Skupina 14"/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16" name="Přímá spojnice 15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Volný tvar 16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Přímá spojnice 17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Skupina 18"/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20" name="Přímá spojnice 19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Volný tvar 20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Přímá spojnice 21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2"/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24" name="Přímá spojnice 23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Volný tvar 24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6" name="Přímá spojnice 25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28" name="Přímá spojnice 27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Volný tvar 28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Přímá spojnice 29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/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32" name="Přímá spojnice 31"/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Volný tvar 32"/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4" name="Přímá spojnice 33"/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ovéPole 34"/>
            <p:cNvSpPr txBox="1"/>
            <p:nvPr/>
          </p:nvSpPr>
          <p:spPr>
            <a:xfrm>
              <a:off x="898885" y="6069725"/>
              <a:ext cx="73636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</a:p>
          </p:txBody>
        </p:sp>
        <p:cxnSp>
          <p:nvCxnSpPr>
            <p:cNvPr id="36" name="Přímá spojnice 35"/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2146604" y="6069725"/>
              <a:ext cx="724201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dirty="0"/>
                <a:t> = 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348364" y="6069725"/>
              <a:ext cx="1310834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</a:t>
              </a:r>
              <a:r>
                <a:rPr lang="en-US" b="1" dirty="0"/>
                <a:t> 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831935" y="6069725"/>
              <a:ext cx="130428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305031" y="6069725"/>
              <a:ext cx="1280313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&lt; </a:t>
              </a:r>
              <a:r>
                <a:rPr lang="en-US" b="1" dirty="0"/>
                <a:t>I </a:t>
              </a:r>
              <a:r>
                <a:rPr lang="en-US" dirty="0"/>
                <a:t>&lt;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97632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=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9434504" y="6069725"/>
              <a:ext cx="891580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 </a:t>
              </a:r>
              <a:r>
                <a:rPr lang="en-US" dirty="0"/>
                <a:t>&gt; 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cxnSp>
          <p:nvCxnSpPr>
            <p:cNvPr id="50" name="Přímá spojnice 49"/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ovéPole 50"/>
            <p:cNvSpPr txBox="1"/>
            <p:nvPr/>
          </p:nvSpPr>
          <p:spPr>
            <a:xfrm>
              <a:off x="10767637" y="6069725"/>
              <a:ext cx="779012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 (s)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104797" y="3413065"/>
              <a:ext cx="779012" cy="70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  <a:p>
              <a:r>
                <a:rPr lang="en-US" dirty="0"/>
                <a:t>(</a:t>
              </a:r>
              <a:r>
                <a:rPr lang="en-US" dirty="0" err="1"/>
                <a:t>mN</a:t>
              </a:r>
              <a:r>
                <a:rPr lang="en-US" dirty="0"/>
                <a:t>)</a:t>
              </a: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0642766" y="5404614"/>
              <a:ext cx="1321279" cy="40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stimulation</a:t>
              </a: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10559702" y="4181448"/>
              <a:ext cx="1321279" cy="70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Force of contraction</a:t>
              </a:r>
            </a:p>
          </p:txBody>
        </p:sp>
        <p:cxnSp>
          <p:nvCxnSpPr>
            <p:cNvPr id="55" name="Přímá spojnice 54"/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7652186" y="1449650"/>
            <a:ext cx="4284856" cy="2285279"/>
            <a:chOff x="7652186" y="1449650"/>
            <a:chExt cx="4284856" cy="2285279"/>
          </a:xfrm>
        </p:grpSpPr>
        <p:cxnSp>
          <p:nvCxnSpPr>
            <p:cNvPr id="62" name="Přímá spojnice 61"/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Volný tvar 65"/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11175315" y="3365597"/>
              <a:ext cx="761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(mA)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  <a:p>
              <a:r>
                <a:rPr lang="en-US" dirty="0"/>
                <a:t>(</a:t>
              </a:r>
              <a:r>
                <a:rPr lang="en-US" dirty="0" err="1"/>
                <a:t>mN</a:t>
              </a:r>
              <a:r>
                <a:rPr lang="en-US" dirty="0"/>
                <a:t>)</a:t>
              </a: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P</a:t>
              </a:r>
              <a:r>
                <a:rPr lang="en-US" dirty="0"/>
                <a:t>  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baseline="-25000" dirty="0"/>
                <a:t>max</a:t>
              </a:r>
              <a:r>
                <a:rPr lang="en-US" dirty="0"/>
                <a:t>  </a:t>
              </a:r>
            </a:p>
          </p:txBody>
        </p:sp>
        <p:cxnSp>
          <p:nvCxnSpPr>
            <p:cNvPr id="73" name="Přímá spojnice 72"/>
            <p:cNvCxnSpPr>
              <a:endCxn id="66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061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kupina 23"/>
          <p:cNvGrpSpPr/>
          <p:nvPr/>
        </p:nvGrpSpPr>
        <p:grpSpPr>
          <a:xfrm>
            <a:off x="714162" y="1916832"/>
            <a:ext cx="6533172" cy="4545796"/>
            <a:chOff x="714162" y="1916832"/>
            <a:chExt cx="6533172" cy="4545796"/>
          </a:xfrm>
        </p:grpSpPr>
        <p:cxnSp>
          <p:nvCxnSpPr>
            <p:cNvPr id="2" name="Přímá spojnice 1"/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Přímá spojnice 2"/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Volný tvar 10"/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5087094" y="60457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Stimulus duration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982638" y="338817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</a:t>
              </a:r>
              <a:r>
                <a:rPr lang="en-US" dirty="0" err="1"/>
                <a:t>timulus</a:t>
              </a:r>
              <a:r>
                <a:rPr lang="en-US" dirty="0"/>
                <a:t> </a:t>
              </a:r>
              <a:r>
                <a:rPr lang="cs-CZ" dirty="0"/>
                <a:t>intensity</a:t>
              </a:r>
              <a:endParaRPr lang="en-US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14162" y="4901545"/>
              <a:ext cx="159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 x </a:t>
              </a:r>
              <a:r>
                <a:rPr lang="en-US" dirty="0" err="1"/>
                <a:t>rheobase</a:t>
              </a:r>
              <a:endParaRPr lang="en-US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982638" y="5400407"/>
              <a:ext cx="1068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rheobase</a:t>
              </a:r>
              <a:endParaRPr lang="en-US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537872" y="6093296"/>
              <a:ext cx="121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chronaxi</a:t>
              </a:r>
              <a:r>
                <a:rPr lang="cs-CZ" dirty="0"/>
                <a:t>a</a:t>
              </a:r>
              <a:endParaRPr lang="en-US" dirty="0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837485" y="1479961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 the strength of the applied current increases, the time required to stimulate the membrane decreases (and vice versa) to maintain a constant effect</a:t>
            </a:r>
          </a:p>
          <a:p>
            <a:endParaRPr lang="en-US" sz="2000" dirty="0"/>
          </a:p>
          <a:p>
            <a:r>
              <a:rPr lang="en-US" sz="2000" b="1" dirty="0" err="1"/>
              <a:t>Rheobase</a:t>
            </a:r>
            <a:r>
              <a:rPr lang="en-US" sz="2000" b="1" dirty="0"/>
              <a:t>: </a:t>
            </a:r>
            <a:r>
              <a:rPr lang="en-US" sz="2000" dirty="0"/>
              <a:t>The smallest stimulus leading to contraction (infinite stimulus duration)</a:t>
            </a:r>
          </a:p>
          <a:p>
            <a:endParaRPr lang="en-US" sz="2000" dirty="0"/>
          </a:p>
          <a:p>
            <a:r>
              <a:rPr lang="en-US" sz="2000" b="1" dirty="0" err="1"/>
              <a:t>Chronax</a:t>
            </a:r>
            <a:r>
              <a:rPr lang="cs-CZ" sz="2000" b="1" dirty="0" err="1"/>
              <a:t>ia</a:t>
            </a:r>
            <a:r>
              <a:rPr lang="en-US" sz="2000" b="1" dirty="0"/>
              <a:t>: s</a:t>
            </a:r>
            <a:r>
              <a:rPr lang="en-US" sz="2000" dirty="0"/>
              <a:t>timulus duration necessary for a contraction in case of two </a:t>
            </a:r>
            <a:r>
              <a:rPr lang="en-US" sz="2000" dirty="0" err="1"/>
              <a:t>rheobases</a:t>
            </a:r>
            <a:r>
              <a:rPr lang="en-US" sz="2000" dirty="0"/>
              <a:t>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0572" y="307604"/>
            <a:ext cx="11213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Dependence of contraction formation on the stimulus duration and strength</a:t>
            </a:r>
          </a:p>
        </p:txBody>
      </p:sp>
    </p:spTree>
    <p:extLst>
      <p:ext uri="{BB962C8B-B14F-4D97-AF65-F5344CB8AC3E}">
        <p14:creationId xmlns:p14="http://schemas.microsoft.com/office/powerpoint/2010/main" val="38287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9832" y="886864"/>
            <a:ext cx="11616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Summation is due to repetitive activation prior to full relaxation (higher frequency of stimulation, higher force of contraction)</a:t>
            </a:r>
          </a:p>
          <a:p>
            <a:r>
              <a:rPr lang="en-US" sz="2000" b="1" dirty="0"/>
              <a:t>Principle: </a:t>
            </a:r>
            <a:r>
              <a:rPr lang="en-US" sz="2000" dirty="0"/>
              <a:t>The higher the frequency of the stimulus, the higher concentration of calcium in the cytoplasm</a:t>
            </a:r>
          </a:p>
          <a:p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 increase of the contraction force</a:t>
            </a:r>
            <a:endParaRPr lang="en-US" sz="2000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6972706" y="1916832"/>
            <a:ext cx="46164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 next stimulus arrives before the contraction is completed, both mechanical responses fuse</a:t>
            </a:r>
          </a:p>
          <a:p>
            <a:r>
              <a:rPr lang="en-US" sz="2000" b="1" dirty="0" err="1"/>
              <a:t>Superpo</a:t>
            </a:r>
            <a:r>
              <a:rPr lang="cs-CZ" sz="2000" b="1" dirty="0"/>
              <a:t>s</a:t>
            </a:r>
            <a:r>
              <a:rPr lang="en-US" sz="2000" b="1" dirty="0" err="1"/>
              <a:t>ition</a:t>
            </a:r>
            <a:r>
              <a:rPr lang="en-US" sz="2000" dirty="0"/>
              <a:t> – if the fused contraction if double peaked</a:t>
            </a:r>
          </a:p>
          <a:p>
            <a:r>
              <a:rPr lang="en-US" sz="2000" b="1" dirty="0"/>
              <a:t>Sum</a:t>
            </a:r>
            <a:r>
              <a:rPr lang="cs-CZ" sz="2000" b="1" dirty="0"/>
              <a:t>m</a:t>
            </a:r>
            <a:r>
              <a:rPr lang="en-US" sz="2000" b="1" dirty="0"/>
              <a:t>a</a:t>
            </a:r>
            <a:r>
              <a:rPr lang="cs-CZ" sz="2000" b="1" dirty="0" err="1"/>
              <a:t>tion</a:t>
            </a:r>
            <a:r>
              <a:rPr lang="en-US" sz="2000" dirty="0"/>
              <a:t> – if the new contraction occurs during crescent, resulting double contraction has a single peak</a:t>
            </a:r>
          </a:p>
        </p:txBody>
      </p:sp>
      <p:sp>
        <p:nvSpPr>
          <p:cNvPr id="114" name="TextovéPole 113"/>
          <p:cNvSpPr txBox="1"/>
          <p:nvPr/>
        </p:nvSpPr>
        <p:spPr>
          <a:xfrm>
            <a:off x="8183437" y="4442336"/>
            <a:ext cx="3913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Series of stimuli</a:t>
            </a:r>
          </a:p>
          <a:p>
            <a:r>
              <a:rPr lang="en-US" sz="2000" b="1" dirty="0"/>
              <a:t>Incomplete tetanic contraction</a:t>
            </a:r>
          </a:p>
          <a:p>
            <a:r>
              <a:rPr lang="en-US" sz="2000" dirty="0"/>
              <a:t>– cumulative superposition</a:t>
            </a:r>
          </a:p>
          <a:p>
            <a:r>
              <a:rPr lang="en-US" sz="2000" b="1" dirty="0"/>
              <a:t>Smooth tetanic contraction</a:t>
            </a:r>
          </a:p>
          <a:p>
            <a:r>
              <a:rPr lang="en-US" sz="2000" dirty="0"/>
              <a:t>– exerted by a train of stimuli during ascending phase</a:t>
            </a:r>
          </a:p>
        </p:txBody>
      </p:sp>
      <p:grpSp>
        <p:nvGrpSpPr>
          <p:cNvPr id="129" name="Skupina 128"/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80" name="Skupina 79"/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3" name="Skupina 2"/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" name="Přímá spojnice 3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Volný tvar 4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6" name="Přímá spojnice 5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/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12" name="Přímá spojnice 11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Volný tvar 12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4" name="Přímá spojnice 13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14"/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Volný tvar 16"/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1" name="Volný tvar 20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" name="Přímá spojnice 21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Volný tvar 22"/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Skupina 23"/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25" name="Přímá spojnice 24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Volný tvar 25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7" name="Přímá spojnice 26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/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29" name="Volný tvar 28"/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0" name="Přímá spojnice 29"/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Volný tvar 30"/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" name="Přímá spojnice 32"/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Skupina 75"/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77" name="Přímá spojnice 76"/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Volný tvar 77"/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09" name="TextovéPole 108"/>
            <p:cNvSpPr txBox="1"/>
            <p:nvPr/>
          </p:nvSpPr>
          <p:spPr>
            <a:xfrm>
              <a:off x="3378298" y="2722917"/>
              <a:ext cx="1503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superpo</a:t>
              </a:r>
              <a:r>
                <a:rPr lang="cs-CZ" dirty="0"/>
                <a:t>s</a:t>
              </a:r>
              <a:r>
                <a:rPr lang="en-US" dirty="0" err="1"/>
                <a:t>ition</a:t>
              </a:r>
              <a:endParaRPr lang="en-US" dirty="0"/>
            </a:p>
          </p:txBody>
        </p:sp>
        <p:sp>
          <p:nvSpPr>
            <p:cNvPr id="110" name="TextovéPole 109"/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summation</a:t>
              </a:r>
            </a:p>
          </p:txBody>
        </p:sp>
        <p:cxnSp>
          <p:nvCxnSpPr>
            <p:cNvPr id="115" name="Přímá spojnice 114"/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nice 118"/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nice 120"/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ovéPole 124"/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  <a:p>
              <a:r>
                <a:rPr lang="en-US" dirty="0"/>
                <a:t>(</a:t>
              </a:r>
              <a:r>
                <a:rPr lang="en-US" dirty="0" err="1"/>
                <a:t>mN</a:t>
              </a:r>
              <a:r>
                <a:rPr lang="en-US" dirty="0"/>
                <a:t>)</a:t>
              </a:r>
            </a:p>
          </p:txBody>
        </p:sp>
        <p:sp>
          <p:nvSpPr>
            <p:cNvPr id="127" name="TextovéPole 126"/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 (s)</a:t>
              </a:r>
            </a:p>
          </p:txBody>
        </p:sp>
      </p:grpSp>
      <p:grpSp>
        <p:nvGrpSpPr>
          <p:cNvPr id="130" name="Skupina 129"/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108" name="Skupina 107"/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62" name="Přímá spojnice 61"/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Skupina 87"/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53" name="Skupina 52"/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Volný tvar 54"/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86" name="Volný tvar 85"/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Volný tvar 86"/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0" name="Přímá spojnice 89"/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Volný tvar 105"/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1" name="TextovéPole 110"/>
            <p:cNvSpPr txBox="1"/>
            <p:nvPr/>
          </p:nvSpPr>
          <p:spPr>
            <a:xfrm>
              <a:off x="1784222" y="5445224"/>
              <a:ext cx="26086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Incomplete tetanic contraction</a:t>
              </a:r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5765757" y="5280751"/>
              <a:ext cx="22977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Smooth tetanic contraction</a:t>
              </a:r>
            </a:p>
          </p:txBody>
        </p:sp>
        <p:cxnSp>
          <p:nvCxnSpPr>
            <p:cNvPr id="116" name="Přímá spojnice 115"/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nice 123"/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ovéPole 125"/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  <a:p>
              <a:r>
                <a:rPr lang="en-US" dirty="0"/>
                <a:t>(</a:t>
              </a:r>
              <a:r>
                <a:rPr lang="en-US" dirty="0" err="1"/>
                <a:t>mN</a:t>
              </a:r>
              <a:r>
                <a:rPr lang="en-US" dirty="0"/>
                <a:t>)</a:t>
              </a:r>
            </a:p>
          </p:txBody>
        </p:sp>
        <p:sp>
          <p:nvSpPr>
            <p:cNvPr id="128" name="TextovéPole 127"/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 (s)</a:t>
              </a:r>
            </a:p>
          </p:txBody>
        </p:sp>
      </p:grpSp>
      <p:sp>
        <p:nvSpPr>
          <p:cNvPr id="131" name="TextovéPole 130"/>
          <p:cNvSpPr txBox="1"/>
          <p:nvPr/>
        </p:nvSpPr>
        <p:spPr>
          <a:xfrm>
            <a:off x="570572" y="3076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Summation of skeletal muscle</a:t>
            </a:r>
          </a:p>
        </p:txBody>
      </p:sp>
    </p:spTree>
    <p:extLst>
      <p:ext uri="{BB962C8B-B14F-4D97-AF65-F5344CB8AC3E}">
        <p14:creationId xmlns:p14="http://schemas.microsoft.com/office/powerpoint/2010/main" val="2222315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958</Words>
  <Application>Microsoft Office PowerPoint</Application>
  <PresentationFormat>Vlastní</PresentationFormat>
  <Paragraphs>173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(XXVI.) Recruitment and Summation in Skeletal Muscle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Zuzana Nováková</cp:lastModifiedBy>
  <cp:revision>268</cp:revision>
  <dcterms:created xsi:type="dcterms:W3CDTF">2016-01-27T12:22:42Z</dcterms:created>
  <dcterms:modified xsi:type="dcterms:W3CDTF">2024-02-14T14:55:56Z</dcterms:modified>
</cp:coreProperties>
</file>