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47" r:id="rId2"/>
    <p:sldId id="346" r:id="rId3"/>
    <p:sldId id="388" r:id="rId4"/>
    <p:sldId id="389" r:id="rId5"/>
    <p:sldId id="258" r:id="rId6"/>
    <p:sldId id="390" r:id="rId7"/>
    <p:sldId id="349" r:id="rId8"/>
    <p:sldId id="375" r:id="rId9"/>
    <p:sldId id="374" r:id="rId10"/>
    <p:sldId id="373" r:id="rId11"/>
    <p:sldId id="391" r:id="rId12"/>
    <p:sldId id="315" r:id="rId13"/>
    <p:sldId id="382" r:id="rId14"/>
    <p:sldId id="383" r:id="rId15"/>
    <p:sldId id="384" r:id="rId16"/>
    <p:sldId id="302" r:id="rId17"/>
    <p:sldId id="264" r:id="rId18"/>
    <p:sldId id="266" r:id="rId19"/>
    <p:sldId id="385" r:id="rId20"/>
    <p:sldId id="316" r:id="rId21"/>
    <p:sldId id="310" r:id="rId22"/>
    <p:sldId id="272" r:id="rId23"/>
    <p:sldId id="257" r:id="rId24"/>
    <p:sldId id="312" r:id="rId25"/>
    <p:sldId id="313" r:id="rId26"/>
    <p:sldId id="317" r:id="rId27"/>
    <p:sldId id="386" r:id="rId28"/>
    <p:sldId id="318" r:id="rId29"/>
    <p:sldId id="291" r:id="rId30"/>
    <p:sldId id="292" r:id="rId31"/>
    <p:sldId id="295" r:id="rId32"/>
    <p:sldId id="303" r:id="rId33"/>
    <p:sldId id="387" r:id="rId34"/>
  </p:sldIdLst>
  <p:sldSz cx="9144000" cy="6858000" type="screen4x3"/>
  <p:notesSz cx="6858000" cy="9144000"/>
  <p:custDataLst>
    <p:tags r:id="rId36"/>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7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858" y="10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2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B79B94-7F00-4CD8-B55C-2FBD60E615A4}" type="datetimeFigureOut">
              <a:rPr lang="cs-CZ" smtClean="0"/>
              <a:pPr/>
              <a:t>27.03.2024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7D40C-D3FC-4E51-A924-B3FFA4EC0DDC}" type="slidenum">
              <a:rPr lang="cs-CZ" smtClean="0"/>
              <a:pPr/>
              <a:t>‹#›</a:t>
            </a:fld>
            <a:endParaRPr lang="cs-CZ"/>
          </a:p>
        </p:txBody>
      </p:sp>
    </p:spTree>
    <p:extLst>
      <p:ext uri="{BB962C8B-B14F-4D97-AF65-F5344CB8AC3E}">
        <p14:creationId xmlns:p14="http://schemas.microsoft.com/office/powerpoint/2010/main" val="384903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b="1" dirty="0" err="1">
                <a:solidFill>
                  <a:srgbClr val="FF0000"/>
                </a:solidFill>
              </a:rPr>
              <a:t>Blood</a:t>
            </a:r>
            <a:r>
              <a:rPr lang="cs-CZ" sz="1600" b="1" dirty="0">
                <a:solidFill>
                  <a:srgbClr val="FF0000"/>
                </a:solidFill>
              </a:rPr>
              <a:t> </a:t>
            </a:r>
            <a:r>
              <a:rPr lang="cs-CZ" sz="1600" b="1" dirty="0" err="1">
                <a:solidFill>
                  <a:srgbClr val="FF0000"/>
                </a:solidFill>
              </a:rPr>
              <a:t>pressure</a:t>
            </a:r>
            <a:r>
              <a:rPr lang="cs-CZ" sz="1600" b="1" dirty="0">
                <a:solidFill>
                  <a:srgbClr val="FF0000"/>
                </a:solidFill>
              </a:rPr>
              <a:t> (BP) </a:t>
            </a:r>
            <a:r>
              <a:rPr lang="cs-CZ" b="1" dirty="0" err="1">
                <a:solidFill>
                  <a:srgbClr val="FF0000"/>
                </a:solidFill>
              </a:rPr>
              <a:t>means</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force</a:t>
            </a:r>
            <a:r>
              <a:rPr lang="cs-CZ" b="1" dirty="0">
                <a:solidFill>
                  <a:srgbClr val="FF0000"/>
                </a:solidFill>
              </a:rPr>
              <a:t> </a:t>
            </a:r>
            <a:r>
              <a:rPr lang="cs-CZ" b="1" dirty="0" err="1">
                <a:solidFill>
                  <a:srgbClr val="FF0000"/>
                </a:solidFill>
              </a:rPr>
              <a:t>exerted</a:t>
            </a:r>
            <a:r>
              <a:rPr lang="cs-CZ" b="1" dirty="0">
                <a:solidFill>
                  <a:srgbClr val="FF0000"/>
                </a:solidFill>
              </a:rPr>
              <a:t> by </a:t>
            </a:r>
            <a:r>
              <a:rPr lang="cs-CZ" b="1" dirty="0" err="1">
                <a:solidFill>
                  <a:srgbClr val="FF0000"/>
                </a:solidFill>
              </a:rPr>
              <a:t>the</a:t>
            </a:r>
            <a:r>
              <a:rPr lang="cs-CZ" b="1" dirty="0">
                <a:solidFill>
                  <a:srgbClr val="FF0000"/>
                </a:solidFill>
              </a:rPr>
              <a:t> </a:t>
            </a:r>
            <a:r>
              <a:rPr lang="cs-CZ" b="1" dirty="0" err="1">
                <a:solidFill>
                  <a:srgbClr val="FF0000"/>
                </a:solidFill>
              </a:rPr>
              <a:t>blood</a:t>
            </a:r>
            <a:r>
              <a:rPr lang="cs-CZ" b="1" dirty="0">
                <a:solidFill>
                  <a:srgbClr val="FF0000"/>
                </a:solidFill>
              </a:rPr>
              <a:t> </a:t>
            </a:r>
            <a:r>
              <a:rPr lang="cs-CZ" b="1" dirty="0" err="1">
                <a:solidFill>
                  <a:srgbClr val="FF0000"/>
                </a:solidFill>
              </a:rPr>
              <a:t>against</a:t>
            </a:r>
            <a:r>
              <a:rPr lang="cs-CZ" b="1" dirty="0">
                <a:solidFill>
                  <a:srgbClr val="FF0000"/>
                </a:solidFill>
              </a:rPr>
              <a:t> </a:t>
            </a:r>
            <a:r>
              <a:rPr lang="cs-CZ" b="1" dirty="0" err="1">
                <a:solidFill>
                  <a:srgbClr val="FF0000"/>
                </a:solidFill>
              </a:rPr>
              <a:t>any</a:t>
            </a:r>
            <a:r>
              <a:rPr lang="cs-CZ" b="1" dirty="0">
                <a:solidFill>
                  <a:srgbClr val="FF0000"/>
                </a:solidFill>
              </a:rPr>
              <a:t> unit area </a:t>
            </a:r>
            <a:r>
              <a:rPr lang="cs-CZ" b="1" dirty="0" err="1">
                <a:solidFill>
                  <a:srgbClr val="FF0000"/>
                </a:solidFill>
              </a:rPr>
              <a:t>of</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vessel</a:t>
            </a:r>
            <a:r>
              <a:rPr lang="cs-CZ" b="1" dirty="0">
                <a:solidFill>
                  <a:srgbClr val="FF0000"/>
                </a:solidFill>
              </a:rPr>
              <a:t> </a:t>
            </a:r>
            <a:r>
              <a:rPr lang="cs-CZ" b="1" dirty="0" err="1">
                <a:solidFill>
                  <a:srgbClr val="FF0000"/>
                </a:solidFill>
              </a:rPr>
              <a:t>wall</a:t>
            </a:r>
            <a:r>
              <a:rPr lang="cs-CZ" b="1" dirty="0">
                <a:solidFill>
                  <a:srgbClr val="FF0000"/>
                </a:solidFill>
              </a:rPr>
              <a:t> </a:t>
            </a:r>
            <a:r>
              <a:rPr lang="en-US" dirty="0"/>
              <a:t> (</a:t>
            </a:r>
            <a:r>
              <a:rPr lang="cs-CZ" dirty="0" err="1"/>
              <a:t>other</a:t>
            </a:r>
            <a:r>
              <a:rPr lang="cs-CZ" dirty="0"/>
              <a:t> </a:t>
            </a:r>
            <a:r>
              <a:rPr lang="cs-CZ" dirty="0" err="1"/>
              <a:t>definition</a:t>
            </a:r>
            <a:r>
              <a:rPr lang="cs-CZ" dirty="0"/>
              <a:t>:</a:t>
            </a:r>
            <a:r>
              <a:rPr lang="en-US" dirty="0"/>
              <a:t> it is the lateral pressure of the blood column on the arterial wall).</a:t>
            </a:r>
            <a:br>
              <a:rPr lang="en-US" dirty="0"/>
            </a:br>
            <a:r>
              <a:rPr lang="en-US" dirty="0"/>
              <a:t>Systolic BP: is defined as the highest pressure during one </a:t>
            </a:r>
            <a:r>
              <a:rPr lang="cs-CZ" dirty="0" err="1"/>
              <a:t>cardiac</a:t>
            </a:r>
            <a:r>
              <a:rPr lang="en-US" dirty="0"/>
              <a:t> cycle (more precisely</a:t>
            </a:r>
            <a:r>
              <a:rPr lang="cs-CZ" dirty="0"/>
              <a:t>…</a:t>
            </a:r>
            <a:r>
              <a:rPr lang="en-US" dirty="0"/>
              <a:t> during the ejection phase</a:t>
            </a:r>
            <a:r>
              <a:rPr lang="cs-CZ" dirty="0"/>
              <a:t> </a:t>
            </a:r>
            <a:r>
              <a:rPr lang="cs-CZ" dirty="0" err="1"/>
              <a:t>of</a:t>
            </a:r>
            <a:r>
              <a:rPr lang="cs-CZ" dirty="0"/>
              <a:t> systole</a:t>
            </a:r>
            <a:r>
              <a:rPr lang="en-US" dirty="0"/>
              <a:t>, </a:t>
            </a:r>
            <a:r>
              <a:rPr lang="cs-CZ" dirty="0" err="1"/>
              <a:t>see</a:t>
            </a:r>
            <a:r>
              <a:rPr lang="cs-CZ" dirty="0"/>
              <a:t> </a:t>
            </a:r>
            <a:r>
              <a:rPr lang="en-US" dirty="0"/>
              <a:t>the P</a:t>
            </a:r>
            <a:r>
              <a:rPr lang="cs-CZ" dirty="0" err="1"/>
              <a:t>ressure-Volume</a:t>
            </a:r>
            <a:r>
              <a:rPr lang="cs-CZ" dirty="0"/>
              <a:t> </a:t>
            </a:r>
            <a:r>
              <a:rPr lang="cs-CZ" dirty="0" err="1"/>
              <a:t>loop</a:t>
            </a:r>
            <a:r>
              <a:rPr lang="en-US" dirty="0"/>
              <a:t> of the cardiac cycle)</a:t>
            </a:r>
            <a:br>
              <a:rPr lang="en-US" dirty="0"/>
            </a:br>
            <a:r>
              <a:rPr lang="en-US" dirty="0"/>
              <a:t>Diastolic </a:t>
            </a:r>
            <a:r>
              <a:rPr lang="cs-CZ" dirty="0"/>
              <a:t> BP</a:t>
            </a:r>
            <a:r>
              <a:rPr lang="en-US" dirty="0"/>
              <a:t>: is defined as the lowest pressure during one </a:t>
            </a:r>
            <a:r>
              <a:rPr lang="cs-CZ" dirty="0" err="1"/>
              <a:t>cardiac</a:t>
            </a:r>
            <a:r>
              <a:rPr lang="en-US" dirty="0"/>
              <a:t> cycle (more precisely</a:t>
            </a:r>
            <a:r>
              <a:rPr lang="cs-CZ" dirty="0"/>
              <a:t>…</a:t>
            </a:r>
            <a:r>
              <a:rPr lang="en-US" dirty="0"/>
              <a:t> during the filling phase of diastole, s</a:t>
            </a:r>
            <a:r>
              <a:rPr lang="cs-CZ" dirty="0" err="1"/>
              <a:t>ee</a:t>
            </a:r>
            <a:r>
              <a:rPr lang="cs-CZ" dirty="0"/>
              <a:t> </a:t>
            </a:r>
            <a:r>
              <a:rPr lang="en-US" dirty="0"/>
              <a:t>the P</a:t>
            </a:r>
            <a:r>
              <a:rPr lang="cs-CZ" dirty="0" err="1"/>
              <a:t>ressure-Volume</a:t>
            </a:r>
            <a:r>
              <a:rPr lang="cs-CZ" dirty="0"/>
              <a:t> </a:t>
            </a:r>
            <a:r>
              <a:rPr lang="cs-CZ" dirty="0" err="1"/>
              <a:t>loop</a:t>
            </a:r>
            <a:r>
              <a:rPr lang="cs-CZ" dirty="0"/>
              <a:t> </a:t>
            </a:r>
            <a:r>
              <a:rPr lang="en-US" dirty="0"/>
              <a:t> of the </a:t>
            </a:r>
            <a:r>
              <a:rPr lang="cs-CZ" dirty="0" err="1"/>
              <a:t>cardiac</a:t>
            </a:r>
            <a:r>
              <a:rPr lang="cs-CZ" dirty="0"/>
              <a:t> </a:t>
            </a:r>
            <a:r>
              <a:rPr lang="en-US" dirty="0"/>
              <a:t>cycle).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definition </a:t>
            </a:r>
            <a:r>
              <a:rPr lang="cs-CZ" dirty="0"/>
              <a:t>DBP</a:t>
            </a:r>
            <a:r>
              <a:rPr lang="en-US" dirty="0"/>
              <a:t> talking about diastolic pressure as the filling pressure. </a:t>
            </a:r>
            <a:r>
              <a:rPr lang="cs-CZ" dirty="0"/>
              <a:t>ATTENTION -</a:t>
            </a:r>
            <a:r>
              <a:rPr lang="en-US" dirty="0"/>
              <a:t>A</a:t>
            </a:r>
            <a:r>
              <a:rPr lang="cs-CZ" dirty="0"/>
              <a:t>t</a:t>
            </a:r>
            <a:r>
              <a:rPr lang="en-US" dirty="0"/>
              <a:t> numerical values</a:t>
            </a:r>
            <a:r>
              <a:rPr lang="cs-CZ" dirty="0"/>
              <a:t> -</a:t>
            </a:r>
            <a:r>
              <a:rPr lang="en-US" dirty="0"/>
              <a:t> it is necessary to distinguish w</a:t>
            </a:r>
            <a:r>
              <a:rPr lang="cs-CZ" dirty="0" err="1"/>
              <a:t>hich</a:t>
            </a:r>
            <a:r>
              <a:rPr lang="en-US" dirty="0"/>
              <a:t> part of the cardiovascular system we are filling - cardiac (cardio) or arterial (vascular). D</a:t>
            </a:r>
            <a:r>
              <a:rPr lang="cs-CZ" dirty="0"/>
              <a:t>BP</a:t>
            </a:r>
            <a:r>
              <a:rPr lang="en-US" dirty="0"/>
              <a:t> in the filling phase of the diastole </a:t>
            </a:r>
            <a:r>
              <a:rPr lang="cs-CZ" dirty="0" err="1"/>
              <a:t>during</a:t>
            </a:r>
            <a:r>
              <a:rPr lang="cs-CZ" dirty="0"/>
              <a:t> </a:t>
            </a:r>
            <a:r>
              <a:rPr lang="en-US" dirty="0"/>
              <a:t>the </a:t>
            </a:r>
            <a:r>
              <a:rPr lang="cs-CZ" dirty="0" err="1"/>
              <a:t>cardiac</a:t>
            </a:r>
            <a:r>
              <a:rPr lang="en-US" dirty="0"/>
              <a:t> cycle (</a:t>
            </a:r>
            <a:r>
              <a:rPr lang="en-US" dirty="0" err="1"/>
              <a:t>ie</a:t>
            </a:r>
            <a:r>
              <a:rPr lang="en-US" dirty="0"/>
              <a:t>, filling the right or left ventricle) is about 0 mmHg (the pressure must be lower than in the atria to meet the pressure gradient condition - that is, the blood flows from the atria to the ventricles) ). When the aortic valve opens and during the ejection phase of the systole we fill the arterial </a:t>
            </a:r>
            <a:r>
              <a:rPr lang="cs-CZ" dirty="0" err="1"/>
              <a:t>system</a:t>
            </a:r>
            <a:r>
              <a:rPr lang="en-US" dirty="0"/>
              <a:t>, the D</a:t>
            </a:r>
            <a:r>
              <a:rPr lang="cs-CZ" dirty="0"/>
              <a:t>BP</a:t>
            </a:r>
            <a:r>
              <a:rPr lang="en-US" dirty="0"/>
              <a:t> is around 80mmHg.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Mean arterial pressure (MAP) - this is the mean pressure during the heart cycle. BUT CAUTION</a:t>
            </a:r>
            <a:r>
              <a:rPr lang="cs-CZ" dirty="0"/>
              <a:t> -</a:t>
            </a:r>
            <a:r>
              <a:rPr lang="en-US" dirty="0"/>
              <a:t> numerically is not calculated as the arithmetic mean (</a:t>
            </a:r>
            <a:r>
              <a:rPr lang="en-US" dirty="0" err="1"/>
              <a:t>ie</a:t>
            </a:r>
            <a:r>
              <a:rPr lang="en-US" dirty="0"/>
              <a:t> S</a:t>
            </a:r>
            <a:r>
              <a:rPr lang="cs-CZ" dirty="0"/>
              <a:t>BP</a:t>
            </a:r>
            <a:r>
              <a:rPr lang="en-US" dirty="0"/>
              <a:t> + D</a:t>
            </a:r>
            <a:r>
              <a:rPr lang="cs-CZ" dirty="0"/>
              <a:t>BP</a:t>
            </a:r>
            <a:r>
              <a:rPr lang="en-US" dirty="0"/>
              <a:t> / 2), but because the systole and diastole have different duration – value</a:t>
            </a:r>
            <a:r>
              <a:rPr lang="cs-CZ" dirty="0"/>
              <a:t> </a:t>
            </a:r>
            <a:r>
              <a:rPr lang="en-US" dirty="0"/>
              <a:t>of diastolic BP (diastole takes longer) is taken as the basis and 1 3 difference between S</a:t>
            </a:r>
            <a:r>
              <a:rPr lang="cs-CZ" dirty="0"/>
              <a:t>BP</a:t>
            </a:r>
            <a:r>
              <a:rPr lang="en-US" dirty="0"/>
              <a:t> and D</a:t>
            </a:r>
            <a:r>
              <a:rPr lang="cs-CZ" dirty="0"/>
              <a:t>BP</a:t>
            </a:r>
            <a:r>
              <a:rPr lang="en-US" dirty="0"/>
              <a:t> (pulse pressure). MAP = 93mmHg.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Pulse pressure - difference between </a:t>
            </a:r>
            <a:r>
              <a:rPr lang="cs-CZ" dirty="0"/>
              <a:t>SBP</a:t>
            </a:r>
            <a:r>
              <a:rPr lang="en-US" dirty="0"/>
              <a:t> and D</a:t>
            </a:r>
            <a:r>
              <a:rPr lang="cs-CZ" dirty="0"/>
              <a:t>BP</a:t>
            </a:r>
            <a:r>
              <a:rPr lang="en-US" dirty="0"/>
              <a:t> = 40 mmHg</a:t>
            </a:r>
            <a:br>
              <a:rPr lang="en-US" dirty="0"/>
            </a:br>
            <a:r>
              <a:rPr lang="cs-CZ" dirty="0" err="1"/>
              <a:t>Generally</a:t>
            </a:r>
            <a:r>
              <a:rPr lang="cs-CZ" dirty="0"/>
              <a:t>, </a:t>
            </a:r>
            <a:r>
              <a:rPr lang="en-US" dirty="0"/>
              <a:t>BP is determined by the content of the bloodstream, which is dependent on cardiac output (CO) and </a:t>
            </a:r>
            <a:r>
              <a:rPr lang="cs-CZ" dirty="0"/>
              <a:t>t</a:t>
            </a:r>
            <a:r>
              <a:rPr lang="en-US" dirty="0" err="1"/>
              <a:t>otal</a:t>
            </a:r>
            <a:r>
              <a:rPr lang="en-US" dirty="0"/>
              <a:t> periphery resistance (TPR)</a:t>
            </a:r>
            <a:r>
              <a:rPr lang="cs-CZ" dirty="0"/>
              <a:t>.</a:t>
            </a:r>
            <a:br>
              <a:rPr lang="en-US" dirty="0"/>
            </a:br>
            <a:r>
              <a:rPr lang="en-US" dirty="0"/>
              <a:t>And cardiac output is calculated as the product of </a:t>
            </a:r>
            <a:r>
              <a:rPr lang="cs-CZ" dirty="0" err="1"/>
              <a:t>stroke</a:t>
            </a:r>
            <a:r>
              <a:rPr lang="cs-CZ" dirty="0"/>
              <a:t> </a:t>
            </a:r>
            <a:r>
              <a:rPr lang="cs-CZ" dirty="0" err="1"/>
              <a:t>volume</a:t>
            </a:r>
            <a:r>
              <a:rPr lang="en-US" dirty="0"/>
              <a:t> and heart rate.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systolic blood pressure is dependent on the cardiac output parameter (and thus the </a:t>
            </a:r>
            <a:r>
              <a:rPr lang="cs-CZ" dirty="0" err="1"/>
              <a:t>stroke</a:t>
            </a:r>
            <a:r>
              <a:rPr lang="cs-CZ" dirty="0"/>
              <a:t> </a:t>
            </a:r>
            <a:r>
              <a:rPr lang="cs-CZ" dirty="0" err="1"/>
              <a:t>volume</a:t>
            </a:r>
            <a:r>
              <a:rPr lang="cs-CZ" dirty="0"/>
              <a:t> and </a:t>
            </a:r>
            <a:r>
              <a:rPr lang="en-US" dirty="0"/>
              <a:t> heart rate</a:t>
            </a:r>
            <a:r>
              <a:rPr lang="cs-CZ" dirty="0"/>
              <a:t>)</a:t>
            </a:r>
            <a:r>
              <a:rPr lang="en-US" dirty="0"/>
              <a:t>, the D</a:t>
            </a:r>
            <a:r>
              <a:rPr lang="cs-CZ" dirty="0"/>
              <a:t>BP</a:t>
            </a:r>
            <a:r>
              <a:rPr lang="en-US" dirty="0"/>
              <a:t> is dependent on the </a:t>
            </a:r>
            <a:r>
              <a:rPr lang="cs-CZ" dirty="0" err="1"/>
              <a:t>total</a:t>
            </a:r>
            <a:r>
              <a:rPr lang="cs-CZ" dirty="0"/>
              <a:t> </a:t>
            </a:r>
            <a:r>
              <a:rPr lang="en-US" dirty="0"/>
              <a:t>peripheral resistance.</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a:t>
            </a:fld>
            <a:endParaRPr lang="cs-CZ"/>
          </a:p>
        </p:txBody>
      </p:sp>
    </p:spTree>
    <p:extLst>
      <p:ext uri="{BB962C8B-B14F-4D97-AF65-F5344CB8AC3E}">
        <p14:creationId xmlns:p14="http://schemas.microsoft.com/office/powerpoint/2010/main" val="2224697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Historians highlighted the measurement of Italian physician Riva </a:t>
            </a:r>
            <a:r>
              <a:rPr lang="en-US" dirty="0" err="1"/>
              <a:t>Rocci</a:t>
            </a:r>
            <a:r>
              <a:rPr lang="en-US" dirty="0"/>
              <a:t>, who using his sphygmomanometer with a balloon inflated the cuff on the arm above the expected SBP (I describe according to today's information), thereby stopping blood flow to the limb and thus not a palpable wrist pulse. Then he </a:t>
            </a:r>
            <a:r>
              <a:rPr lang="cs-CZ" dirty="0" err="1"/>
              <a:t>decreased</a:t>
            </a:r>
            <a:r>
              <a:rPr lang="en-US" dirty="0"/>
              <a:t> the pressure in the cuff while palpating the radial artery at the wrist. He evaluated the moment when the cuff pressure had fallen below the systolic pressure - the pulse wave had recovered, and the investigator began to feel the pulse… at this point, we could see a value that corresponded to the systolic blood pressure on the scale. No more, diastolic pressure is not determined by this method.</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14</a:t>
            </a:fld>
            <a:endParaRPr lang="cs-CZ"/>
          </a:p>
        </p:txBody>
      </p:sp>
    </p:spTree>
    <p:extLst>
      <p:ext uri="{BB962C8B-B14F-4D97-AF65-F5344CB8AC3E}">
        <p14:creationId xmlns:p14="http://schemas.microsoft.com/office/powerpoint/2010/main" val="3587970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Russian army surgeon Nikolai Korotkoff has improved the method by using a stethoscope that is placed in the area of ​​the elbow (where the </a:t>
            </a:r>
            <a:r>
              <a:rPr lang="en-US" dirty="0" err="1"/>
              <a:t>a.brachialis</a:t>
            </a:r>
            <a:r>
              <a:rPr lang="en-US" dirty="0"/>
              <a:t> is closest to the body surface). Again, an arm cuff, a balloon, a mercury manometer, and a stethoscope </a:t>
            </a:r>
            <a:r>
              <a:rPr lang="cs-CZ" dirty="0"/>
              <a:t>(</a:t>
            </a:r>
            <a:r>
              <a:rPr lang="en-US" dirty="0"/>
              <a:t>enclosed in the area of ​​the elbow</a:t>
            </a:r>
            <a:r>
              <a:rPr lang="cs-CZ" dirty="0"/>
              <a:t>)</a:t>
            </a:r>
            <a:r>
              <a:rPr lang="en-US" dirty="0"/>
              <a:t> are used. Inflate the cuff again to a value higher </a:t>
            </a:r>
            <a:r>
              <a:rPr lang="cs-CZ" dirty="0"/>
              <a:t> </a:t>
            </a:r>
            <a:r>
              <a:rPr lang="cs-CZ" dirty="0" err="1"/>
              <a:t>than</a:t>
            </a:r>
            <a:r>
              <a:rPr lang="cs-CZ" dirty="0"/>
              <a:t> </a:t>
            </a:r>
            <a:r>
              <a:rPr lang="en-US" dirty="0"/>
              <a:t>systolic BP (today is in the rules 20-30mmHg higher than the presumed pressure of the person measured), in the stethoscope we hear nothing. Slowly release (at a rate of 2 mmHg per second) and focus on the sounds in the stethoscope. At some point we will hear regular sounds reminiscent of tapping (sometimes we see the mercury rhythmically “hopping” in the manometer column). At the moment of listening to this sound for the first time we </a:t>
            </a:r>
            <a:r>
              <a:rPr lang="cs-CZ" dirty="0" err="1"/>
              <a:t>evaluate</a:t>
            </a:r>
            <a:r>
              <a:rPr lang="en-US" dirty="0"/>
              <a:t> the systolic pressure from the scale. As the cuff is further </a:t>
            </a:r>
            <a:r>
              <a:rPr lang="cs-CZ" dirty="0" err="1"/>
              <a:t>deflate</a:t>
            </a:r>
            <a:r>
              <a:rPr lang="en-US" dirty="0"/>
              <a:t>, one can hear a gradual increase and decrease in the intensity of these sounds, referred to as </a:t>
            </a:r>
            <a:r>
              <a:rPr lang="en-US" dirty="0" err="1"/>
              <a:t>Korotko</a:t>
            </a:r>
            <a:r>
              <a:rPr lang="cs-CZ" dirty="0"/>
              <a:t>ff</a:t>
            </a:r>
            <a:r>
              <a:rPr lang="en-US" dirty="0"/>
              <a:t>'s phenomena. When the phenomena disappear, the diastolic BP is </a:t>
            </a:r>
            <a:r>
              <a:rPr lang="cs-CZ" dirty="0" err="1"/>
              <a:t>evaluated</a:t>
            </a:r>
            <a:r>
              <a:rPr lang="en-US" dirty="0"/>
              <a:t> from the scale. (note: this is a description of the method-procedure</a:t>
            </a:r>
            <a:r>
              <a:rPr lang="cs-CZ" dirty="0"/>
              <a:t> </a:t>
            </a:r>
            <a:r>
              <a:rPr lang="cs-CZ" dirty="0" err="1"/>
              <a:t>how</a:t>
            </a:r>
            <a:r>
              <a:rPr lang="cs-CZ" dirty="0"/>
              <a:t> to </a:t>
            </a:r>
            <a:r>
              <a:rPr lang="cs-CZ" dirty="0" err="1"/>
              <a:t>measure</a:t>
            </a:r>
            <a:r>
              <a:rPr lang="cs-CZ" dirty="0"/>
              <a:t> </a:t>
            </a:r>
            <a:r>
              <a:rPr lang="cs-CZ" dirty="0" err="1"/>
              <a:t>of</a:t>
            </a:r>
            <a:r>
              <a:rPr lang="cs-CZ" dirty="0"/>
              <a:t> BP</a:t>
            </a:r>
            <a:r>
              <a:rPr lang="en-US" dirty="0"/>
              <a:t>. This is not the principle of the method).</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15</a:t>
            </a:fld>
            <a:endParaRPr lang="cs-CZ"/>
          </a:p>
        </p:txBody>
      </p:sp>
    </p:spTree>
    <p:extLst>
      <p:ext uri="{BB962C8B-B14F-4D97-AF65-F5344CB8AC3E}">
        <p14:creationId xmlns:p14="http://schemas.microsoft.com/office/powerpoint/2010/main" val="3190176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a:extLst>
              <a:ext uri="{FF2B5EF4-FFF2-40B4-BE49-F238E27FC236}">
                <a16:creationId xmlns:a16="http://schemas.microsoft.com/office/drawing/2014/main" id="{1C87FB03-0DD6-4D29-9B10-395F5C049C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a:extLst>
              <a:ext uri="{FF2B5EF4-FFF2-40B4-BE49-F238E27FC236}">
                <a16:creationId xmlns:a16="http://schemas.microsoft.com/office/drawing/2014/main" id="{14E24782-1444-4CE8-B595-007CB2C6FE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The </a:t>
            </a:r>
            <a:r>
              <a:rPr lang="en-US" dirty="0" err="1"/>
              <a:t>oscillometric</a:t>
            </a:r>
            <a:r>
              <a:rPr lang="en-US" dirty="0"/>
              <a:t> method of blood pressure measurement uses the same measurement procedure as the auscultatory method - the cuff wrapped on the arm and the device that inflates and deflates it automatically.</a:t>
            </a:r>
            <a:br>
              <a:rPr lang="en-US" dirty="0"/>
            </a:br>
            <a:r>
              <a:rPr lang="en-US" dirty="0"/>
              <a:t>The basic principle of both auscultatory and </a:t>
            </a:r>
            <a:r>
              <a:rPr lang="en-US" dirty="0" err="1"/>
              <a:t>oscillometric</a:t>
            </a:r>
            <a:r>
              <a:rPr lang="en-US" dirty="0"/>
              <a:t> methods is to change the laminar to the turbulent flow in the vessel, which is compressed in the wrapped cuff section of the arm and changes its radius, thus changing the blood flow conditions in the arteries d</a:t>
            </a:r>
            <a:r>
              <a:rPr lang="cs-CZ" dirty="0" err="1"/>
              <a:t>istally</a:t>
            </a:r>
            <a:r>
              <a:rPr lang="cs-CZ" dirty="0"/>
              <a:t> </a:t>
            </a:r>
            <a:r>
              <a:rPr lang="cs-CZ" dirty="0" err="1"/>
              <a:t>from</a:t>
            </a:r>
            <a:r>
              <a:rPr lang="cs-CZ" dirty="0"/>
              <a:t> </a:t>
            </a:r>
            <a:r>
              <a:rPr lang="cs-CZ" dirty="0" err="1"/>
              <a:t>the</a:t>
            </a:r>
            <a:r>
              <a:rPr lang="cs-CZ" dirty="0"/>
              <a:t> </a:t>
            </a:r>
            <a:r>
              <a:rPr lang="cs-CZ" dirty="0" err="1"/>
              <a:t>compressed</a:t>
            </a:r>
            <a:r>
              <a:rPr lang="cs-CZ" dirty="0"/>
              <a:t> area</a:t>
            </a:r>
            <a:r>
              <a:rPr lang="en-US" dirty="0"/>
              <a:t>, the Reynolds number changes (see Lecture Blood flow in blood vessels, </a:t>
            </a:r>
            <a:r>
              <a:rPr lang="en-US" dirty="0" err="1"/>
              <a:t>doc.Pásek</a:t>
            </a:r>
            <a:r>
              <a:rPr lang="en-US" dirty="0"/>
              <a:t>) and the laminar flow becomes turbulent - these turbulences, which are the basis of vibration or oscillation of the vessel wall, we are able to detect the device.</a:t>
            </a:r>
            <a:endParaRPr lang="cs-CZ"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The older method - the auscultation - is based on the physical definition of sound (sound is mechanical waves) - turbulence creates waves - that is, sounds - that is what we hear as </a:t>
            </a:r>
            <a:r>
              <a:rPr lang="en-US" dirty="0" err="1"/>
              <a:t>Korotko</a:t>
            </a:r>
            <a:r>
              <a:rPr lang="cs-CZ" dirty="0"/>
              <a:t>ff</a:t>
            </a:r>
            <a:r>
              <a:rPr lang="en-US" dirty="0"/>
              <a:t>'s phenomena; the moment we start to hear the sound is equal to the systolic pressure, the moment we stop to hear (the sound disappears) = the diastolic pressure…. in this case, both S</a:t>
            </a:r>
            <a:r>
              <a:rPr lang="cs-CZ" dirty="0"/>
              <a:t>BP</a:t>
            </a:r>
            <a:r>
              <a:rPr lang="en-US" dirty="0"/>
              <a:t> and D</a:t>
            </a:r>
            <a:r>
              <a:rPr lang="cs-CZ" dirty="0"/>
              <a:t>BP</a:t>
            </a:r>
            <a:r>
              <a:rPr lang="en-US" dirty="0"/>
              <a:t> are really measured.</a:t>
            </a:r>
            <a:br>
              <a:rPr lang="en-US" dirty="0"/>
            </a:br>
            <a:r>
              <a:rPr lang="en-US" dirty="0"/>
              <a:t>The </a:t>
            </a:r>
            <a:r>
              <a:rPr lang="en-US" dirty="0" err="1"/>
              <a:t>oscillometric</a:t>
            </a:r>
            <a:r>
              <a:rPr lang="en-US" dirty="0"/>
              <a:t> method has a technically different possibility - it captures turbulence on the principle of vibrations-oscillations in the vessel wall. It is technically more complicated, oscillations begin already around the values ​​of systolic pressure and continue after the cuff is released. The moment that is most clearly defined is the moment of highest oscillations, which corresponds to mean arterial pressure (found during testing - comparison of values ​​achieved by indirect and direct / invasive methods). This implies that the S</a:t>
            </a:r>
            <a:r>
              <a:rPr lang="cs-CZ" dirty="0"/>
              <a:t>BP</a:t>
            </a:r>
            <a:r>
              <a:rPr lang="en-US" dirty="0"/>
              <a:t> and D</a:t>
            </a:r>
            <a:r>
              <a:rPr lang="cs-CZ" dirty="0"/>
              <a:t>BP</a:t>
            </a:r>
            <a:r>
              <a:rPr lang="en-US" dirty="0"/>
              <a:t> values ​​are estimated by this method only indirectly based on empirical derived algorithms (</a:t>
            </a:r>
            <a:r>
              <a:rPr lang="en-US" dirty="0" err="1"/>
              <a:t>ie</a:t>
            </a:r>
            <a:r>
              <a:rPr lang="en-US" dirty="0"/>
              <a:t> calculated). This disadvantage, however, is obscured by the advantage that a person can measure their blood pressure by themselves without going to the doctor's office.</a:t>
            </a:r>
            <a:br>
              <a:rPr lang="en-US" dirty="0"/>
            </a:br>
            <a:r>
              <a:rPr lang="en-US" dirty="0"/>
              <a:t>Nowadays, the technique goes further and there are instruments on the market in which both the auscultatory and the </a:t>
            </a:r>
            <a:r>
              <a:rPr lang="en-US" dirty="0" err="1"/>
              <a:t>oscillometric</a:t>
            </a:r>
            <a:r>
              <a:rPr lang="en-US" dirty="0"/>
              <a:t> method are combined.</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a:p>
          <a:p>
            <a:pPr>
              <a:spcBef>
                <a:spcPct val="0"/>
              </a:spcBef>
            </a:pPr>
            <a:endParaRPr lang="cs-CZ" altLang="cs-CZ" dirty="0"/>
          </a:p>
        </p:txBody>
      </p:sp>
      <p:sp>
        <p:nvSpPr>
          <p:cNvPr id="21508" name="Zástupný symbol pro číslo snímku 3">
            <a:extLst>
              <a:ext uri="{FF2B5EF4-FFF2-40B4-BE49-F238E27FC236}">
                <a16:creationId xmlns:a16="http://schemas.microsoft.com/office/drawing/2014/main" id="{45C0BCC8-6E08-435C-A3E1-441A099E03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78AC8A-438C-4AA0-8985-4646BD80BAB9}" type="slidenum">
              <a:rPr lang="cs-CZ" altLang="cs-CZ"/>
              <a:pPr/>
              <a:t>16</a:t>
            </a:fld>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Rules for correct blood pressure measurement:</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start the measurement after a period of at least 5 (preferably 10) minutes at rest, not to talk to the patient during the measurement;</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 measure the pressure 3 times with an interval of at least 2 (preferably 5) minutes (we ignore the highest value obtained, we calculate the average of the other two)</a:t>
            </a:r>
            <a:r>
              <a:rPr lang="cs-CZ"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cuff and the instrument should be in one plane</a:t>
            </a:r>
            <a:r>
              <a:rPr lang="cs-CZ" dirty="0"/>
              <a:t> (</a:t>
            </a:r>
            <a:r>
              <a:rPr lang="en-US" dirty="0"/>
              <a:t> ATTENTION when measuring bed pressure - make sure that the tonometer is not “somewhere on the cabinet and the patient is </a:t>
            </a:r>
            <a:r>
              <a:rPr lang="cs-CZ" dirty="0" err="1"/>
              <a:t>lying</a:t>
            </a:r>
            <a:r>
              <a:rPr lang="cs-CZ" dirty="0"/>
              <a:t> </a:t>
            </a:r>
            <a:r>
              <a:rPr lang="en-US" dirty="0"/>
              <a:t>2 m below it”)</a:t>
            </a:r>
            <a:r>
              <a:rPr lang="cs-CZ"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hand of the measured person should be laid freely on the table, with his hand slightly turned upwards.</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width of the cuff is also very important - see </a:t>
            </a:r>
            <a:r>
              <a:rPr lang="cs-CZ" dirty="0" err="1"/>
              <a:t>slide</a:t>
            </a:r>
            <a:r>
              <a:rPr lang="en-US" dirty="0"/>
              <a:t> (important for obese patients as well as athletes).</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measured by auscultation</a:t>
            </a:r>
            <a:r>
              <a:rPr lang="cs-CZ" dirty="0"/>
              <a:t> </a:t>
            </a:r>
            <a:r>
              <a:rPr lang="cs-CZ" dirty="0" err="1"/>
              <a:t>methods</a:t>
            </a:r>
            <a:r>
              <a:rPr lang="en-US" dirty="0"/>
              <a:t> - inflate the cuff to values ​​20-30mmHg higher than the expected value of </a:t>
            </a:r>
            <a:r>
              <a:rPr lang="cs-CZ" dirty="0"/>
              <a:t>SBP</a:t>
            </a:r>
            <a:r>
              <a:rPr lang="en-US" dirty="0"/>
              <a:t>, deflate the cuff slowly (at a rate of 2 mmHg/s).</a:t>
            </a:r>
            <a:br>
              <a:rPr lang="en-US" dirty="0"/>
            </a:b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Beware of sport pressure </a:t>
            </a:r>
            <a:r>
              <a:rPr lang="cs-CZ" dirty="0" err="1"/>
              <a:t>devices</a:t>
            </a:r>
            <a:r>
              <a:rPr lang="en-US" dirty="0"/>
              <a:t> </a:t>
            </a:r>
            <a:r>
              <a:rPr lang="cs-CZ" dirty="0" err="1"/>
              <a:t>located</a:t>
            </a:r>
            <a:r>
              <a:rPr lang="cs-CZ" dirty="0"/>
              <a:t> on </a:t>
            </a:r>
            <a:r>
              <a:rPr lang="cs-CZ" dirty="0" err="1"/>
              <a:t>the</a:t>
            </a:r>
            <a:r>
              <a:rPr lang="cs-CZ" dirty="0"/>
              <a:t> </a:t>
            </a:r>
            <a:r>
              <a:rPr lang="en-US" dirty="0"/>
              <a:t> wrist - when measuring, the hand position must be </a:t>
            </a:r>
            <a:r>
              <a:rPr lang="cs-CZ" dirty="0" err="1"/>
              <a:t>at</a:t>
            </a:r>
            <a:r>
              <a:rPr lang="cs-CZ" dirty="0"/>
              <a:t> </a:t>
            </a:r>
            <a:r>
              <a:rPr lang="cs-CZ" dirty="0" err="1"/>
              <a:t>the</a:t>
            </a:r>
            <a:r>
              <a:rPr lang="cs-CZ" dirty="0"/>
              <a:t> </a:t>
            </a:r>
            <a:r>
              <a:rPr lang="cs-CZ" dirty="0" err="1"/>
              <a:t>same</a:t>
            </a:r>
            <a:r>
              <a:rPr lang="cs-CZ" dirty="0"/>
              <a:t> </a:t>
            </a:r>
            <a:r>
              <a:rPr lang="en-US" dirty="0"/>
              <a:t>level with the heart to measure blood pressure </a:t>
            </a:r>
            <a:r>
              <a:rPr lang="cs-CZ" dirty="0" err="1"/>
              <a:t>cor</a:t>
            </a:r>
            <a:r>
              <a:rPr lang="en-US" dirty="0" err="1"/>
              <a:t>rectly</a:t>
            </a:r>
            <a:r>
              <a:rPr lang="en-US" dirty="0"/>
              <a:t>. Rules for correct blood pressure measurement: start the measurement after a period of at least 5 (preferably 10) minutes at rest, not to talk to the patient during the measurement; we measure the pressure 3 times in a row with an interval of at least 2 (preferably 5) minutes (we ignore the highest value obtained, we calculate the average of the other two), the cuff and the instrument should be in one plane ATTENTION when measuring bed pressure - make sure that the tonometer is not “somewhere on the cabinet and the patient is 2 m below it”). The hand of the measured person should be laid freely on the table, with his hand slightly turned upwards. The width of the cuff is also very important - see picture (important for obese patients as well as athletes). If measured by auscultation - inflate the cuff to values ​​20-30mmHg higher than the expected value of MOT, deflate the cuff slowly (at a rate of 1-2 mmHg / s).</a:t>
            </a:r>
            <a:br>
              <a:rPr lang="en-US" dirty="0"/>
            </a:br>
            <a:r>
              <a:rPr lang="en-US" dirty="0"/>
              <a:t>Beware of sport pressure gauges - wrist pressure gauge - when measuring, the hand position must be level with the heart to measure blood pressure correctly.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19</a:t>
            </a:fld>
            <a:endParaRPr lang="cs-CZ"/>
          </a:p>
        </p:txBody>
      </p:sp>
    </p:spTree>
    <p:extLst>
      <p:ext uri="{BB962C8B-B14F-4D97-AF65-F5344CB8AC3E}">
        <p14:creationId xmlns:p14="http://schemas.microsoft.com/office/powerpoint/2010/main" val="460252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non-invasive method of measuring blood pressure comes from the 1970s. It is based on the principle patented by the physiologist from the </a:t>
            </a:r>
            <a:r>
              <a:rPr lang="cs-CZ" dirty="0"/>
              <a:t>Department</a:t>
            </a:r>
            <a:r>
              <a:rPr lang="en-US" dirty="0"/>
              <a:t> of Physiology of Masaryk University</a:t>
            </a:r>
            <a:r>
              <a:rPr lang="cs-CZ" dirty="0"/>
              <a:t> in Brno, Czech Republic</a:t>
            </a:r>
            <a:r>
              <a:rPr lang="en-US" dirty="0"/>
              <a:t> - Professor Jan </a:t>
            </a:r>
            <a:r>
              <a:rPr lang="en-US" dirty="0" err="1"/>
              <a:t>Peňáz</a:t>
            </a:r>
            <a:r>
              <a:rPr lang="en-US" dirty="0"/>
              <a:t>. His method of measurement started a whole new era to understand the dependence of blood pressure on time and other parameters - pulse rate, blood flow, breathing, etc. - using his method it was first shown that blood pressure is a dynamic variable, changing from</a:t>
            </a:r>
            <a:r>
              <a:rPr lang="cs-CZ" dirty="0"/>
              <a:t> beat to beat.</a:t>
            </a:r>
            <a:r>
              <a:rPr lang="en-US" dirty="0"/>
              <a:t> On the principle of photoplethysmography, it is possible to measure blood pressure continuously, </a:t>
            </a:r>
            <a:r>
              <a:rPr lang="cs-CZ" dirty="0"/>
              <a:t>beat-to-beat</a:t>
            </a:r>
            <a:r>
              <a:rPr lang="en-US" dirty="0"/>
              <a:t> (previous methods: inflate the cuff, measure the pressure, deflate the cuff, end of measurement;</a:t>
            </a:r>
            <a:r>
              <a:rPr lang="cs-CZ" dirty="0"/>
              <a:t> </a:t>
            </a:r>
            <a:r>
              <a:rPr lang="en-US" dirty="0"/>
              <a:t>then again - inflate-measure-deflate-end measurement - these are intermittent measurements).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20</a:t>
            </a:fld>
            <a:endParaRPr lang="cs-CZ"/>
          </a:p>
        </p:txBody>
      </p:sp>
    </p:spTree>
    <p:extLst>
      <p:ext uri="{BB962C8B-B14F-4D97-AF65-F5344CB8AC3E}">
        <p14:creationId xmlns:p14="http://schemas.microsoft.com/office/powerpoint/2010/main" val="4284741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picture you can see Professor </a:t>
            </a:r>
            <a:r>
              <a:rPr lang="en-US" dirty="0" err="1"/>
              <a:t>Peň</a:t>
            </a:r>
            <a:r>
              <a:rPr lang="cs-CZ" dirty="0"/>
              <a:t>á</a:t>
            </a:r>
            <a:r>
              <a:rPr lang="en-US" dirty="0"/>
              <a:t>z in his small laboratory at the </a:t>
            </a:r>
            <a:r>
              <a:rPr lang="cs-CZ" dirty="0"/>
              <a:t>Department</a:t>
            </a:r>
            <a:r>
              <a:rPr lang="en-US" dirty="0"/>
              <a:t> of Physiology of the Faculty of Medicine, then situated in the third building of the courtyard complex of buildings on </a:t>
            </a:r>
            <a:r>
              <a:rPr lang="en-US" dirty="0" err="1"/>
              <a:t>Komenského</a:t>
            </a:r>
            <a:r>
              <a:rPr lang="en-US" dirty="0"/>
              <a:t> </a:t>
            </a:r>
            <a:r>
              <a:rPr lang="cs-CZ" dirty="0"/>
              <a:t>square </a:t>
            </a:r>
            <a:r>
              <a:rPr lang="cs-CZ" dirty="0" err="1"/>
              <a:t>number</a:t>
            </a:r>
            <a:r>
              <a:rPr lang="cs-CZ" dirty="0"/>
              <a:t> </a:t>
            </a:r>
            <a:r>
              <a:rPr lang="en-US" dirty="0"/>
              <a:t>2 in the center of Brno</a:t>
            </a:r>
            <a:r>
              <a:rPr lang="cs-CZ" dirty="0"/>
              <a:t> city</a:t>
            </a:r>
            <a:r>
              <a:rPr lang="en-US" dirty="0"/>
              <a:t>.</a:t>
            </a:r>
            <a:br>
              <a:rPr lang="en-US" dirty="0"/>
            </a:br>
            <a:r>
              <a:rPr lang="en-US" dirty="0"/>
              <a:t>The method is non-invasive, blood pressure from finger arteries is measured by photoplethysmography.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principle of this method is to ensure a constant flow of blood through the finger around which the cuff is wrapped (see image of the professor's hand). The device (</a:t>
            </a:r>
            <a:r>
              <a:rPr lang="cs-CZ" dirty="0" err="1"/>
              <a:t>the</a:t>
            </a:r>
            <a:r>
              <a:rPr lang="cs-CZ" dirty="0"/>
              <a:t> </a:t>
            </a:r>
            <a:r>
              <a:rPr lang="cs-CZ" dirty="0" err="1"/>
              <a:t>picture</a:t>
            </a:r>
            <a:r>
              <a:rPr lang="cs-CZ" dirty="0"/>
              <a:t> </a:t>
            </a:r>
            <a:r>
              <a:rPr lang="en-US" dirty="0"/>
              <a:t>shows the first prototypes made at the </a:t>
            </a:r>
            <a:r>
              <a:rPr lang="cs-CZ" dirty="0"/>
              <a:t>Department</a:t>
            </a:r>
            <a:r>
              <a:rPr lang="en-US" dirty="0"/>
              <a:t> of Physiology) for continuous measurement of blood pressure </a:t>
            </a:r>
            <a:r>
              <a:rPr lang="cs-CZ" dirty="0"/>
              <a:t> has</a:t>
            </a:r>
            <a:r>
              <a:rPr lang="en-US" dirty="0"/>
              <a:t> a feedback control system that, in conjunction with changes in blood pressure during fluctuations during the </a:t>
            </a:r>
            <a:r>
              <a:rPr lang="cs-CZ" dirty="0" err="1"/>
              <a:t>cardiac</a:t>
            </a:r>
            <a:r>
              <a:rPr lang="en-US" dirty="0"/>
              <a:t> cycle in the artery can very quickly change the cuff pressure to the passage of light through the examined finger remained constant and the volume of blood in the distal part of the finger remained unchanged.</a:t>
            </a:r>
            <a:br>
              <a:rPr lang="en-US" dirty="0"/>
            </a:br>
            <a:r>
              <a:rPr lang="en-US" dirty="0"/>
              <a:t>The only </a:t>
            </a:r>
            <a:r>
              <a:rPr lang="cs-CZ" dirty="0" err="1"/>
              <a:t>one</a:t>
            </a:r>
            <a:r>
              <a:rPr lang="cs-CZ" dirty="0"/>
              <a:t> </a:t>
            </a:r>
            <a:r>
              <a:rPr lang="en-US" dirty="0"/>
              <a:t>measurement problem occurs</a:t>
            </a:r>
            <a:r>
              <a:rPr lang="cs-CZ" dirty="0"/>
              <a:t> – </a:t>
            </a:r>
            <a:r>
              <a:rPr lang="cs-CZ" dirty="0" err="1"/>
              <a:t>when</a:t>
            </a:r>
            <a:r>
              <a:rPr lang="cs-CZ" dirty="0"/>
              <a:t> </a:t>
            </a:r>
            <a:r>
              <a:rPr lang="cs-CZ" dirty="0" err="1"/>
              <a:t>people</a:t>
            </a:r>
            <a:r>
              <a:rPr lang="cs-CZ" dirty="0"/>
              <a:t> </a:t>
            </a:r>
            <a:r>
              <a:rPr lang="cs-CZ" dirty="0" err="1"/>
              <a:t>have</a:t>
            </a:r>
            <a:r>
              <a:rPr lang="en-US" dirty="0"/>
              <a:t> cold hands (vasoconstriction of blood vessels on the periphery)</a:t>
            </a:r>
            <a:r>
              <a:rPr lang="cs-CZ" dirty="0"/>
              <a:t>.</a:t>
            </a: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21</a:t>
            </a:fld>
            <a:endParaRPr lang="cs-CZ"/>
          </a:p>
        </p:txBody>
      </p:sp>
    </p:spTree>
    <p:extLst>
      <p:ext uri="{BB962C8B-B14F-4D97-AF65-F5344CB8AC3E}">
        <p14:creationId xmlns:p14="http://schemas.microsoft.com/office/powerpoint/2010/main" val="1864395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The </a:t>
            </a:r>
            <a:r>
              <a:rPr lang="cs-CZ" dirty="0" err="1"/>
              <a:t>picture</a:t>
            </a:r>
            <a:r>
              <a:rPr lang="cs-CZ" dirty="0"/>
              <a:t> </a:t>
            </a:r>
            <a:r>
              <a:rPr lang="cs-CZ" dirty="0" err="1"/>
              <a:t>shows</a:t>
            </a:r>
            <a:r>
              <a:rPr lang="cs-CZ" dirty="0"/>
              <a:t> </a:t>
            </a:r>
            <a:r>
              <a:rPr lang="cs-CZ" dirty="0" err="1"/>
              <a:t>the</a:t>
            </a:r>
            <a:r>
              <a:rPr lang="cs-CZ" dirty="0"/>
              <a:t> </a:t>
            </a:r>
            <a:r>
              <a:rPr lang="cs-CZ" dirty="0" err="1"/>
              <a:t>device</a:t>
            </a:r>
            <a:r>
              <a:rPr lang="cs-CZ" dirty="0"/>
              <a:t> </a:t>
            </a:r>
            <a:r>
              <a:rPr lang="cs-CZ" dirty="0" err="1"/>
              <a:t>constructed</a:t>
            </a:r>
            <a:r>
              <a:rPr lang="cs-CZ" dirty="0"/>
              <a:t> by </a:t>
            </a:r>
            <a:r>
              <a:rPr lang="cs-CZ" dirty="0" err="1"/>
              <a:t>professor</a:t>
            </a:r>
            <a:r>
              <a:rPr lang="cs-CZ" dirty="0"/>
              <a:t> Peňáz </a:t>
            </a:r>
            <a:r>
              <a:rPr lang="cs-CZ" dirty="0" err="1"/>
              <a:t>with</a:t>
            </a:r>
            <a:r>
              <a:rPr lang="cs-CZ" dirty="0"/>
              <a:t> </a:t>
            </a:r>
            <a:r>
              <a:rPr lang="cs-CZ" dirty="0" err="1"/>
              <a:t>the</a:t>
            </a:r>
            <a:r>
              <a:rPr lang="cs-CZ" dirty="0"/>
              <a:t> </a:t>
            </a:r>
            <a:r>
              <a:rPr lang="cs-CZ" dirty="0" err="1"/>
              <a:t>scheme</a:t>
            </a:r>
            <a:r>
              <a:rPr lang="cs-CZ" dirty="0"/>
              <a:t> </a:t>
            </a:r>
            <a:r>
              <a:rPr lang="cs-CZ" dirty="0" err="1"/>
              <a:t>of</a:t>
            </a:r>
            <a:r>
              <a:rPr lang="cs-CZ" dirty="0"/>
              <a:t> </a:t>
            </a:r>
            <a:r>
              <a:rPr lang="cs-CZ" dirty="0" err="1"/>
              <a:t>its</a:t>
            </a:r>
            <a:r>
              <a:rPr lang="cs-CZ" dirty="0"/>
              <a:t> </a:t>
            </a:r>
            <a:r>
              <a:rPr lang="cs-CZ" dirty="0" err="1"/>
              <a:t>connection</a:t>
            </a:r>
            <a:endParaRPr lang="cs-CZ" dirty="0"/>
          </a:p>
        </p:txBody>
      </p:sp>
      <p:sp>
        <p:nvSpPr>
          <p:cNvPr id="4" name="Zástupný symbol pro číslo snímku 3"/>
          <p:cNvSpPr>
            <a:spLocks noGrp="1"/>
          </p:cNvSpPr>
          <p:nvPr>
            <p:ph type="sldNum" sz="quarter" idx="5"/>
          </p:nvPr>
        </p:nvSpPr>
        <p:spPr/>
        <p:txBody>
          <a:bodyPr/>
          <a:lstStyle/>
          <a:p>
            <a:pPr>
              <a:defRPr/>
            </a:pPr>
            <a:fld id="{FC8D63F2-F186-455B-8C14-98434BA75853}" type="slidenum">
              <a:rPr lang="cs-CZ" smtClean="0"/>
              <a:pPr>
                <a:defRPr/>
              </a:pPr>
              <a:t>22</a:t>
            </a:fld>
            <a:endParaRPr lang="cs-CZ"/>
          </a:p>
        </p:txBody>
      </p:sp>
    </p:spTree>
    <p:extLst>
      <p:ext uri="{BB962C8B-B14F-4D97-AF65-F5344CB8AC3E}">
        <p14:creationId xmlns:p14="http://schemas.microsoft.com/office/powerpoint/2010/main" val="4160003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original surviving board from the 1980s with a scheme of cuffs for measuring continuous </a:t>
            </a:r>
            <a:r>
              <a:rPr lang="cs-CZ" dirty="0"/>
              <a:t>beat-to-beat </a:t>
            </a:r>
            <a:r>
              <a:rPr lang="en-US" dirty="0"/>
              <a:t>monitoring. The author of the diagram on the board is directly Professor </a:t>
            </a:r>
            <a:r>
              <a:rPr lang="en-US" dirty="0" err="1"/>
              <a:t>Peňáz</a:t>
            </a:r>
            <a:r>
              <a:rPr lang="en-US" dirty="0"/>
              <a:t>.</a:t>
            </a:r>
            <a:r>
              <a:rPr lang="cs-CZ"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Y</a:t>
            </a:r>
            <a:r>
              <a:rPr lang="en-US" dirty="0" err="1"/>
              <a:t>ou</a:t>
            </a:r>
            <a:r>
              <a:rPr lang="en-US" dirty="0"/>
              <a:t> can see photocells on the inside of the cuff</a:t>
            </a:r>
            <a:r>
              <a:rPr lang="cs-CZ" dirty="0"/>
              <a:t> (</a:t>
            </a:r>
            <a:r>
              <a:rPr lang="cs-CZ" dirty="0" err="1"/>
              <a:t>yellow</a:t>
            </a:r>
            <a:r>
              <a:rPr lang="cs-CZ" dirty="0"/>
              <a:t>, LED)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cs-CZ" dirty="0"/>
          </a:p>
        </p:txBody>
      </p:sp>
      <p:sp>
        <p:nvSpPr>
          <p:cNvPr id="4" name="Zástupný symbol pro číslo snímku 3"/>
          <p:cNvSpPr>
            <a:spLocks noGrp="1"/>
          </p:cNvSpPr>
          <p:nvPr>
            <p:ph type="sldNum" sz="quarter" idx="5"/>
          </p:nvPr>
        </p:nvSpPr>
        <p:spPr/>
        <p:txBody>
          <a:bodyPr/>
          <a:lstStyle/>
          <a:p>
            <a:pPr>
              <a:defRPr/>
            </a:pPr>
            <a:fld id="{FC8D63F2-F186-455B-8C14-98434BA75853}" type="slidenum">
              <a:rPr lang="cs-CZ" smtClean="0"/>
              <a:pPr>
                <a:defRPr/>
              </a:pPr>
              <a:t>23</a:t>
            </a:fld>
            <a:endParaRPr lang="cs-CZ"/>
          </a:p>
        </p:txBody>
      </p:sp>
    </p:spTree>
    <p:extLst>
      <p:ext uri="{BB962C8B-B14F-4D97-AF65-F5344CB8AC3E}">
        <p14:creationId xmlns:p14="http://schemas.microsoft.com/office/powerpoint/2010/main" val="1086139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This</a:t>
            </a:r>
            <a:r>
              <a:rPr lang="cs-CZ" dirty="0"/>
              <a:t> </a:t>
            </a:r>
            <a:r>
              <a:rPr lang="cs-CZ" dirty="0" err="1"/>
              <a:t>picture</a:t>
            </a:r>
            <a:r>
              <a:rPr lang="cs-CZ" dirty="0"/>
              <a:t> </a:t>
            </a:r>
            <a:r>
              <a:rPr lang="cs-CZ" dirty="0" err="1"/>
              <a:t>shows</a:t>
            </a:r>
            <a:r>
              <a:rPr lang="cs-CZ" dirty="0"/>
              <a:t> </a:t>
            </a:r>
            <a:r>
              <a:rPr lang="cs-CZ" dirty="0" err="1"/>
              <a:t>the</a:t>
            </a:r>
            <a:r>
              <a:rPr lang="cs-CZ" dirty="0"/>
              <a:t> </a:t>
            </a:r>
            <a:r>
              <a:rPr lang="cs-CZ" dirty="0" err="1"/>
              <a:t>first</a:t>
            </a:r>
            <a:r>
              <a:rPr lang="cs-CZ" dirty="0"/>
              <a:t> </a:t>
            </a:r>
            <a:r>
              <a:rPr lang="cs-CZ" dirty="0" err="1"/>
              <a:t>device</a:t>
            </a:r>
            <a:r>
              <a:rPr lang="cs-CZ" dirty="0"/>
              <a:t> </a:t>
            </a:r>
            <a:r>
              <a:rPr lang="cs-CZ" dirty="0" err="1"/>
              <a:t>constructed</a:t>
            </a:r>
            <a:r>
              <a:rPr lang="cs-CZ" dirty="0"/>
              <a:t> on Peňáz patent – </a:t>
            </a:r>
            <a:r>
              <a:rPr lang="cs-CZ" dirty="0" err="1"/>
              <a:t>Finapres</a:t>
            </a:r>
            <a:r>
              <a:rPr lang="cs-CZ" dirty="0"/>
              <a:t> (</a:t>
            </a:r>
            <a:r>
              <a:rPr lang="cs-CZ" b="1" dirty="0" err="1"/>
              <a:t>fin</a:t>
            </a:r>
            <a:r>
              <a:rPr lang="cs-CZ" dirty="0" err="1"/>
              <a:t>ger</a:t>
            </a:r>
            <a:r>
              <a:rPr lang="cs-CZ" dirty="0"/>
              <a:t> </a:t>
            </a:r>
            <a:r>
              <a:rPr lang="cs-CZ" b="1" dirty="0" err="1"/>
              <a:t>a</a:t>
            </a:r>
            <a:r>
              <a:rPr lang="cs-CZ" dirty="0" err="1"/>
              <a:t>rterial</a:t>
            </a:r>
            <a:r>
              <a:rPr lang="cs-CZ" dirty="0"/>
              <a:t> </a:t>
            </a:r>
            <a:r>
              <a:rPr lang="cs-CZ" b="1" dirty="0" err="1"/>
              <a:t>pres</a:t>
            </a:r>
            <a:r>
              <a:rPr lang="cs-CZ" dirty="0" err="1"/>
              <a:t>sure</a:t>
            </a:r>
            <a:r>
              <a:rPr lang="cs-CZ" dirty="0"/>
              <a:t>) </a:t>
            </a:r>
            <a:r>
              <a:rPr lang="cs-CZ" dirty="0" err="1"/>
              <a:t>from</a:t>
            </a:r>
            <a:r>
              <a:rPr lang="cs-CZ" dirty="0"/>
              <a:t> </a:t>
            </a:r>
            <a:r>
              <a:rPr lang="cs-CZ" dirty="0" err="1"/>
              <a:t>company</a:t>
            </a:r>
            <a:r>
              <a:rPr lang="cs-CZ" dirty="0"/>
              <a:t> </a:t>
            </a:r>
            <a:r>
              <a:rPr lang="cs-CZ" dirty="0" err="1"/>
              <a:t>Ohmeda</a:t>
            </a:r>
            <a:r>
              <a:rPr lang="cs-CZ" dirty="0"/>
              <a:t>, USA</a:t>
            </a:r>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24</a:t>
            </a:fld>
            <a:endParaRPr lang="cs-CZ"/>
          </a:p>
        </p:txBody>
      </p:sp>
    </p:spTree>
    <p:extLst>
      <p:ext uri="{BB962C8B-B14F-4D97-AF65-F5344CB8AC3E}">
        <p14:creationId xmlns:p14="http://schemas.microsoft.com/office/powerpoint/2010/main" val="4071167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This</a:t>
            </a:r>
            <a:r>
              <a:rPr lang="cs-CZ" dirty="0"/>
              <a:t> </a:t>
            </a:r>
            <a:r>
              <a:rPr lang="cs-CZ" dirty="0" err="1"/>
              <a:t>picture</a:t>
            </a:r>
            <a:r>
              <a:rPr lang="cs-CZ" dirty="0"/>
              <a:t> </a:t>
            </a:r>
            <a:r>
              <a:rPr lang="cs-CZ" dirty="0" err="1"/>
              <a:t>shows</a:t>
            </a:r>
            <a:r>
              <a:rPr lang="cs-CZ" dirty="0"/>
              <a:t> </a:t>
            </a:r>
            <a:r>
              <a:rPr lang="cs-CZ" dirty="0" err="1"/>
              <a:t>other</a:t>
            </a:r>
            <a:r>
              <a:rPr lang="cs-CZ" dirty="0"/>
              <a:t> (</a:t>
            </a:r>
            <a:r>
              <a:rPr lang="cs-CZ" dirty="0" err="1"/>
              <a:t>younger</a:t>
            </a:r>
            <a:r>
              <a:rPr lang="cs-CZ" dirty="0"/>
              <a:t>) </a:t>
            </a:r>
            <a:r>
              <a:rPr lang="cs-CZ" dirty="0" err="1"/>
              <a:t>device</a:t>
            </a:r>
            <a:r>
              <a:rPr lang="cs-CZ" dirty="0"/>
              <a:t> </a:t>
            </a:r>
            <a:r>
              <a:rPr lang="cs-CZ" dirty="0" err="1"/>
              <a:t>from</a:t>
            </a:r>
            <a:r>
              <a:rPr lang="cs-CZ" dirty="0"/>
              <a:t> </a:t>
            </a:r>
            <a:r>
              <a:rPr lang="cs-CZ" dirty="0" err="1"/>
              <a:t>company</a:t>
            </a:r>
            <a:r>
              <a:rPr lang="cs-CZ" dirty="0"/>
              <a:t> FMS, </a:t>
            </a:r>
            <a:r>
              <a:rPr lang="cs-CZ" dirty="0" err="1"/>
              <a:t>Netherlands</a:t>
            </a:r>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25</a:t>
            </a:fld>
            <a:endParaRPr lang="cs-CZ"/>
          </a:p>
        </p:txBody>
      </p:sp>
    </p:spTree>
    <p:extLst>
      <p:ext uri="{BB962C8B-B14F-4D97-AF65-F5344CB8AC3E}">
        <p14:creationId xmlns:p14="http://schemas.microsoft.com/office/powerpoint/2010/main" val="237504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FE123F5-453F-46F5-8857-87D4DF1C59BC}" type="slidenum">
              <a:rPr lang="cs-CZ" smtClean="0"/>
              <a:t>3</a:t>
            </a:fld>
            <a:endParaRPr lang="cs-CZ"/>
          </a:p>
        </p:txBody>
      </p:sp>
    </p:spTree>
    <p:extLst>
      <p:ext uri="{BB962C8B-B14F-4D97-AF65-F5344CB8AC3E}">
        <p14:creationId xmlns:p14="http://schemas.microsoft.com/office/powerpoint/2010/main" val="2287468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t>
            </a:r>
            <a:r>
              <a:rPr lang="cs-CZ" dirty="0" err="1"/>
              <a:t>picture</a:t>
            </a:r>
            <a:r>
              <a:rPr lang="cs-CZ" dirty="0"/>
              <a:t> </a:t>
            </a:r>
            <a:r>
              <a:rPr lang="en-US" dirty="0"/>
              <a:t>shows an original record of measurements of basic circulatory parameters (BF-blood flow; BP-blood pressure; HR-heart rate) in relation to the respiratory record (R-respiration). It is one of the first records in the world demonstrating fluctuations in blood pressure at individual beats</a:t>
            </a:r>
            <a:r>
              <a:rPr lang="cs-CZ" dirty="0"/>
              <a:t>.</a:t>
            </a: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28</a:t>
            </a:fld>
            <a:endParaRPr lang="cs-CZ"/>
          </a:p>
        </p:txBody>
      </p:sp>
    </p:spTree>
    <p:extLst>
      <p:ext uri="{BB962C8B-B14F-4D97-AF65-F5344CB8AC3E}">
        <p14:creationId xmlns:p14="http://schemas.microsoft.com/office/powerpoint/2010/main" val="425693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 review, I present a 24-hour blood pressure measurement - it is again a non-invasive but intermittent blood pressure measurement based on an </a:t>
            </a:r>
            <a:r>
              <a:rPr lang="en-US" dirty="0" err="1"/>
              <a:t>oscillometric</a:t>
            </a:r>
            <a:r>
              <a:rPr lang="en-US" dirty="0"/>
              <a:t> measurement method. The device is used by the patient in specialized workplaces in hospitals or outpatient cardiology clinics (NOT in the </a:t>
            </a:r>
            <a:r>
              <a:rPr lang="cs-CZ" dirty="0" err="1"/>
              <a:t>general</a:t>
            </a:r>
            <a:r>
              <a:rPr lang="cs-CZ" dirty="0"/>
              <a:t> </a:t>
            </a:r>
            <a:r>
              <a:rPr lang="cs-CZ" dirty="0" err="1"/>
              <a:t>practice</a:t>
            </a:r>
            <a:r>
              <a:rPr lang="cs-CZ" dirty="0"/>
              <a:t> </a:t>
            </a:r>
            <a:r>
              <a:rPr lang="cs-CZ" dirty="0" err="1"/>
              <a:t>doctor</a:t>
            </a:r>
            <a:r>
              <a:rPr lang="cs-CZ" dirty="0"/>
              <a:t> </a:t>
            </a:r>
            <a:r>
              <a:rPr lang="en-US" dirty="0"/>
              <a:t>office). The device is programmed to measure blood pressure with an interval of 15-20 minutes at daytime and an interval of 30-60 minutes at night before deployment. The next day the instrument returns, the data is downloaded to the computer and the program analyzes the data, creates a numerical table of individual measurements, builds a graph and statistics - see other </a:t>
            </a:r>
            <a:r>
              <a:rPr lang="cs-CZ" dirty="0" err="1"/>
              <a:t>slides</a:t>
            </a:r>
            <a:r>
              <a:rPr lang="en-US" dirty="0"/>
              <a:t>.</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29</a:t>
            </a:fld>
            <a:endParaRPr lang="cs-CZ"/>
          </a:p>
        </p:txBody>
      </p:sp>
    </p:spTree>
    <p:extLst>
      <p:ext uri="{BB962C8B-B14F-4D97-AF65-F5344CB8AC3E}">
        <p14:creationId xmlns:p14="http://schemas.microsoft.com/office/powerpoint/2010/main" val="3093249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method is very useful in clinical practice, it helps in the diagnosis of hypertension in persons who have the so-called white coat syndrome</a:t>
            </a:r>
            <a:r>
              <a:rPr lang="cs-CZ" dirty="0"/>
              <a:t>=</a:t>
            </a:r>
            <a:r>
              <a:rPr lang="cs-CZ" dirty="0" err="1"/>
              <a:t>white-coat</a:t>
            </a:r>
            <a:r>
              <a:rPr lang="cs-CZ" dirty="0"/>
              <a:t> </a:t>
            </a:r>
            <a:r>
              <a:rPr lang="cs-CZ" dirty="0" err="1"/>
              <a:t>hypertension</a:t>
            </a:r>
            <a:r>
              <a:rPr lang="en-US" dirty="0"/>
              <a:t> (in the home environment the blood pressure is in the physiological range - at the time of coming to the doctor, or in general to the medical environment … So if only the values ​​measured in the doctor's office were measured according to the rules mentioned above, the person would have been diagnosed with hypertension, but only by using 24-hour monitoring, the so-called white coat syndrome is diagnosed. On the other hand, when a person has masked hypertension (elevated BP at home, BP increased at </a:t>
            </a:r>
            <a:r>
              <a:rPr lang="cs-CZ" dirty="0" err="1"/>
              <a:t>doctor</a:t>
            </a:r>
            <a:r>
              <a:rPr lang="cs-CZ" dirty="0"/>
              <a:t> </a:t>
            </a:r>
            <a:r>
              <a:rPr lang="cs-CZ" dirty="0" err="1"/>
              <a:t>office</a:t>
            </a:r>
            <a:r>
              <a:rPr lang="cs-CZ" dirty="0"/>
              <a:t>.</a:t>
            </a:r>
            <a:r>
              <a:rPr lang="en-US" dirty="0"/>
              <a:t>) From a physiological view of the blood pressure profile during day and night, a significant decrease in BP values ​​during the night is important. </a:t>
            </a:r>
            <a:r>
              <a:rPr lang="cs-CZ" dirty="0"/>
              <a:t>The </a:t>
            </a:r>
            <a:r>
              <a:rPr lang="cs-CZ" dirty="0" err="1"/>
              <a:t>patient</a:t>
            </a:r>
            <a:r>
              <a:rPr lang="cs-CZ" dirty="0"/>
              <a:t> </a:t>
            </a:r>
            <a:r>
              <a:rPr lang="cs-CZ" dirty="0" err="1"/>
              <a:t>with</a:t>
            </a:r>
            <a:r>
              <a:rPr lang="cs-CZ" dirty="0"/>
              <a:t> </a:t>
            </a:r>
            <a:r>
              <a:rPr lang="en-US" dirty="0"/>
              <a:t>night dips are so-called "dippers" </a:t>
            </a:r>
            <a:r>
              <a:rPr lang="cs-CZ" dirty="0"/>
              <a:t>. </a:t>
            </a:r>
            <a:r>
              <a:rPr lang="en-US" dirty="0"/>
              <a:t>On the contrary, non-dippers - it is necessary to find out the reason why there is no decrease - it is pathology (the most common cause - adrenal cortex tumor - pheochromocytoma).</a:t>
            </a:r>
            <a:br>
              <a:rPr lang="en-US" dirty="0"/>
            </a:br>
            <a:r>
              <a:rPr lang="en-US" dirty="0"/>
              <a:t>24-hour blood pressure monitoring is also important for monitoring the control of hypertension treatment - sufficient dose of the drug to maintain blood pressure within the physiological range throughout the day, as well as to control the time of drug administration</a:t>
            </a:r>
            <a:r>
              <a:rPr lang="cs-CZ" dirty="0"/>
              <a:t>,</a:t>
            </a:r>
            <a:r>
              <a:rPr lang="en-US" dirty="0"/>
              <a:t> how long the drug works… .the patient writes in the prepared “diary” what he did during the day and night).</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30</a:t>
            </a:fld>
            <a:endParaRPr lang="cs-CZ"/>
          </a:p>
        </p:txBody>
      </p:sp>
    </p:spTree>
    <p:extLst>
      <p:ext uri="{BB962C8B-B14F-4D97-AF65-F5344CB8AC3E}">
        <p14:creationId xmlns:p14="http://schemas.microsoft.com/office/powerpoint/2010/main" val="3865766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of graphical representation of blood pressure profile and heart rate in 24-hour ambulatory blood pressure monitoring</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31</a:t>
            </a:fld>
            <a:endParaRPr lang="cs-CZ"/>
          </a:p>
        </p:txBody>
      </p:sp>
    </p:spTree>
    <p:extLst>
      <p:ext uri="{BB962C8B-B14F-4D97-AF65-F5344CB8AC3E}">
        <p14:creationId xmlns:p14="http://schemas.microsoft.com/office/powerpoint/2010/main" val="4241797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of numerical evaluation with statistics in the form of a table - again the result of measurement by 24-hour ambulatory blood pressure monitoring.</a:t>
            </a:r>
          </a:p>
          <a:p>
            <a:endParaRPr lang="cs-CZ" dirty="0"/>
          </a:p>
        </p:txBody>
      </p:sp>
      <p:sp>
        <p:nvSpPr>
          <p:cNvPr id="4" name="Zástupný symbol pro číslo snímku 3"/>
          <p:cNvSpPr>
            <a:spLocks noGrp="1"/>
          </p:cNvSpPr>
          <p:nvPr>
            <p:ph type="sldNum" sz="quarter" idx="5"/>
          </p:nvPr>
        </p:nvSpPr>
        <p:spPr/>
        <p:txBody>
          <a:bodyPr/>
          <a:lstStyle/>
          <a:p>
            <a:pPr>
              <a:defRPr/>
            </a:pPr>
            <a:fld id="{FC8D63F2-F186-455B-8C14-98434BA75853}" type="slidenum">
              <a:rPr lang="cs-CZ" smtClean="0"/>
              <a:pPr>
                <a:defRPr/>
              </a:pPr>
              <a:t>32</a:t>
            </a:fld>
            <a:endParaRPr lang="cs-CZ"/>
          </a:p>
        </p:txBody>
      </p:sp>
    </p:spTree>
    <p:extLst>
      <p:ext uri="{BB962C8B-B14F-4D97-AF65-F5344CB8AC3E}">
        <p14:creationId xmlns:p14="http://schemas.microsoft.com/office/powerpoint/2010/main" val="149314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5</a:t>
            </a:fld>
            <a:endParaRPr lang="cs-CZ"/>
          </a:p>
        </p:txBody>
      </p:sp>
    </p:spTree>
    <p:extLst>
      <p:ext uri="{BB962C8B-B14F-4D97-AF65-F5344CB8AC3E}">
        <p14:creationId xmlns:p14="http://schemas.microsoft.com/office/powerpoint/2010/main" val="2999887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Blood pressure is a very important </a:t>
            </a:r>
            <a:r>
              <a:rPr lang="cs-CZ" dirty="0" err="1"/>
              <a:t>parameter</a:t>
            </a:r>
            <a:r>
              <a:rPr lang="en-US" dirty="0"/>
              <a:t> in clinical practice for assessing the health or disease of the cardiovascular system, and generally for assessing the overall health of a person. Every 2-5 years, cardiovascular disease specialists</a:t>
            </a:r>
            <a:r>
              <a:rPr lang="cs-CZ" dirty="0"/>
              <a:t> and </a:t>
            </a:r>
            <a:r>
              <a:rPr lang="cs-CZ" dirty="0" err="1"/>
              <a:t>researchers</a:t>
            </a:r>
            <a:r>
              <a:rPr lang="en-US" dirty="0"/>
              <a:t> from all over the world meet to discuss what could be improved and what values should be counted as "still physiological" and where there is a "non-physiological" </a:t>
            </a:r>
            <a:r>
              <a:rPr lang="cs-CZ" dirty="0"/>
              <a:t> </a:t>
            </a:r>
            <a:r>
              <a:rPr lang="cs-CZ" dirty="0" err="1"/>
              <a:t>for</a:t>
            </a:r>
            <a:r>
              <a:rPr lang="cs-CZ" dirty="0"/>
              <a:t> </a:t>
            </a:r>
            <a:r>
              <a:rPr lang="cs-CZ" dirty="0" err="1"/>
              <a:t>diagnosis</a:t>
            </a:r>
            <a:r>
              <a:rPr lang="cs-CZ" dirty="0"/>
              <a:t>:</a:t>
            </a:r>
            <a:r>
              <a:rPr lang="en-US" dirty="0"/>
              <a:t> hypertension. This is determined in Europe at 140 mmHg for systolic blood pressure and 90 mmHg for diastolic blood pressure.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this and the following picture you can see that the numerical boundaries have not changed for a long time (this table is from 2013, the following from 2018), however, the environment in which BP is measured has been </a:t>
            </a:r>
            <a:r>
              <a:rPr lang="cs-CZ" dirty="0"/>
              <a:t>more </a:t>
            </a:r>
            <a:r>
              <a:rPr lang="en-US" dirty="0"/>
              <a:t>specified…</a:t>
            </a:r>
            <a:r>
              <a:rPr lang="cs-CZ" dirty="0"/>
              <a:t>.</a:t>
            </a:r>
            <a:r>
              <a:rPr lang="cs-CZ" dirty="0" err="1"/>
              <a:t>continued</a:t>
            </a:r>
            <a:r>
              <a:rPr lang="cs-CZ" dirty="0"/>
              <a:t> on </a:t>
            </a:r>
            <a:r>
              <a:rPr lang="cs-CZ" dirty="0" err="1"/>
              <a:t>next</a:t>
            </a:r>
            <a:r>
              <a:rPr lang="cs-CZ" dirty="0"/>
              <a:t> </a:t>
            </a:r>
            <a:r>
              <a:rPr lang="cs-CZ" dirty="0" err="1"/>
              <a:t>slide</a:t>
            </a: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7</a:t>
            </a:fld>
            <a:endParaRPr lang="cs-CZ"/>
          </a:p>
        </p:txBody>
      </p:sp>
    </p:spTree>
    <p:extLst>
      <p:ext uri="{BB962C8B-B14F-4D97-AF65-F5344CB8AC3E}">
        <p14:creationId xmlns:p14="http://schemas.microsoft.com/office/powerpoint/2010/main" val="3203799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headline above the table we have marked "according to office BP" - these numerical values for classification of onset of hypertension and differentiation of its severity in degrees (1, 2 or 3 degree of hypertension) are intended for persons who are measured pressure in doctor's office by nurse or </a:t>
            </a:r>
            <a:r>
              <a:rPr lang="cs-CZ" dirty="0"/>
              <a:t>by </a:t>
            </a:r>
            <a:r>
              <a:rPr lang="en-US" dirty="0"/>
              <a:t>doctor. … .See next slide</a:t>
            </a:r>
            <a:r>
              <a:rPr lang="cs-CZ" dirty="0"/>
              <a:t> …</a:t>
            </a:r>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8</a:t>
            </a:fld>
            <a:endParaRPr lang="cs-CZ"/>
          </a:p>
        </p:txBody>
      </p:sp>
    </p:spTree>
    <p:extLst>
      <p:ext uri="{BB962C8B-B14F-4D97-AF65-F5344CB8AC3E}">
        <p14:creationId xmlns:p14="http://schemas.microsoft.com/office/powerpoint/2010/main" val="3542849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next</a:t>
            </a:r>
            <a:r>
              <a:rPr lang="cs-CZ" dirty="0"/>
              <a:t> </a:t>
            </a:r>
            <a:r>
              <a:rPr lang="cs-CZ" dirty="0" err="1"/>
              <a:t>slide</a:t>
            </a:r>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9</a:t>
            </a:fld>
            <a:endParaRPr lang="cs-CZ"/>
          </a:p>
        </p:txBody>
      </p:sp>
    </p:spTree>
    <p:extLst>
      <p:ext uri="{BB962C8B-B14F-4D97-AF65-F5344CB8AC3E}">
        <p14:creationId xmlns:p14="http://schemas.microsoft.com/office/powerpoint/2010/main" val="2568926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the whole document has 83 pages and its recommendations further state that people who have an automatic pressure </a:t>
            </a:r>
            <a:r>
              <a:rPr lang="cs-CZ" dirty="0" err="1"/>
              <a:t>device</a:t>
            </a:r>
            <a:r>
              <a:rPr lang="en-US" dirty="0"/>
              <a:t> and measure their blood pressure at home, the threshold for </a:t>
            </a:r>
            <a:r>
              <a:rPr lang="cs-CZ" dirty="0" err="1"/>
              <a:t>diagnosis</a:t>
            </a:r>
            <a:r>
              <a:rPr lang="cs-CZ" dirty="0"/>
              <a:t>: </a:t>
            </a:r>
            <a:r>
              <a:rPr lang="en-US" dirty="0"/>
              <a:t>high blood pressure</a:t>
            </a:r>
            <a:r>
              <a:rPr lang="cs-CZ" dirty="0"/>
              <a:t> (</a:t>
            </a:r>
            <a:r>
              <a:rPr lang="cs-CZ" dirty="0" err="1"/>
              <a:t>hypertension</a:t>
            </a:r>
            <a:r>
              <a:rPr lang="cs-CZ" dirty="0"/>
              <a:t>)</a:t>
            </a:r>
            <a:r>
              <a:rPr lang="en-US" dirty="0"/>
              <a:t> is 5 mmHg lower- </a:t>
            </a:r>
            <a:r>
              <a:rPr lang="en-US" dirty="0" err="1"/>
              <a:t>ie</a:t>
            </a:r>
            <a:r>
              <a:rPr lang="en-US" dirty="0"/>
              <a:t>. already 135mmHg for </a:t>
            </a:r>
            <a:r>
              <a:rPr lang="cs-CZ" dirty="0"/>
              <a:t>SBP</a:t>
            </a:r>
            <a:r>
              <a:rPr lang="en-US" dirty="0"/>
              <a:t> and 85mmHg for diastolic pressure, and if these values are measured and shown to doctors in the office, treatment should be started - usually starting with a recommendation to change the lifestyle (less salt, more exercise), if this is within 1 -2 months without effect, it is recommended to use medical treatment (of course, taking into account the general condition of the patient, </a:t>
            </a:r>
            <a:r>
              <a:rPr lang="cs-CZ" dirty="0" err="1"/>
              <a:t>their</a:t>
            </a:r>
            <a:r>
              <a:rPr lang="en-US" dirty="0"/>
              <a:t> other diseases, etc.)</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blood pressure is measured in the doctor's office, the value for the diagnosis of hypertension given in the table (S</a:t>
            </a:r>
            <a:r>
              <a:rPr lang="cs-CZ" dirty="0"/>
              <a:t>BP</a:t>
            </a:r>
            <a:r>
              <a:rPr lang="en-US" dirty="0"/>
              <a:t> = 140mmHg and above, D</a:t>
            </a:r>
            <a:r>
              <a:rPr lang="cs-CZ" dirty="0"/>
              <a:t>BP</a:t>
            </a:r>
            <a:r>
              <a:rPr lang="en-US" dirty="0"/>
              <a:t> = 90mmHg and above) applies, if this value is measured in 3 consecutive measurements within 1 week - is again it is necessary to mark the person with a diagnosis of hypertension and start treatment (again via lifestyle and then medically).</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10</a:t>
            </a:fld>
            <a:endParaRPr lang="cs-CZ"/>
          </a:p>
        </p:txBody>
      </p:sp>
    </p:spTree>
    <p:extLst>
      <p:ext uri="{BB962C8B-B14F-4D97-AF65-F5344CB8AC3E}">
        <p14:creationId xmlns:p14="http://schemas.microsoft.com/office/powerpoint/2010/main" val="2862290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follows from the above that it is necessary to measure blood pressure correctly ...</a:t>
            </a:r>
            <a:br>
              <a:rPr lang="en-US" dirty="0"/>
            </a:br>
            <a:r>
              <a:rPr lang="en-US" dirty="0"/>
              <a:t>Stephan Hales was the first demonstrable blood pressure measurement (see picture in the next slide), in a horse. This measurement belongs to the methods of direct BP measurement, which is carried out today, for example during cardiac catheterization (invasive examination, when a thin specially made tube (catheter) is inserted through venous or arterial input inside the selected vessel up to the heart sections - we can directly determine/measure the current BP values ​​... everything will be discussed in a lecture on: Examination methods in cardiology). A major disadvantage of this direct measurement is the risk of infection.</a:t>
            </a:r>
            <a:br>
              <a:rPr lang="en-US" dirty="0"/>
            </a:br>
            <a:r>
              <a:rPr lang="en-US" dirty="0"/>
              <a:t>Therefore, they are much more common to use indirect measurements, using instruments that lay only on the body surface and sense parameters from the body surface. This type of blood pressure measurement has also undergone some historical development depending on technical possibilities.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12</a:t>
            </a:fld>
            <a:endParaRPr lang="cs-CZ"/>
          </a:p>
        </p:txBody>
      </p:sp>
    </p:spTree>
    <p:extLst>
      <p:ext uri="{BB962C8B-B14F-4D97-AF65-F5344CB8AC3E}">
        <p14:creationId xmlns:p14="http://schemas.microsoft.com/office/powerpoint/2010/main" val="3737294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Stephan </a:t>
            </a:r>
            <a:r>
              <a:rPr lang="cs-CZ" dirty="0" err="1"/>
              <a:t>Hales</a:t>
            </a:r>
            <a:r>
              <a:rPr lang="cs-CZ" dirty="0"/>
              <a:t> – </a:t>
            </a:r>
            <a:r>
              <a:rPr lang="cs-CZ" dirty="0" err="1"/>
              <a:t>first</a:t>
            </a:r>
            <a:r>
              <a:rPr lang="cs-CZ" dirty="0"/>
              <a:t> </a:t>
            </a:r>
            <a:r>
              <a:rPr lang="cs-CZ" dirty="0" err="1"/>
              <a:t>invasive</a:t>
            </a:r>
            <a:r>
              <a:rPr lang="cs-CZ" dirty="0"/>
              <a:t> </a:t>
            </a:r>
            <a:r>
              <a:rPr lang="cs-CZ" dirty="0" err="1"/>
              <a:t>measurement</a:t>
            </a:r>
            <a:r>
              <a:rPr lang="cs-CZ" dirty="0"/>
              <a:t> </a:t>
            </a:r>
            <a:r>
              <a:rPr lang="cs-CZ" dirty="0" err="1"/>
              <a:t>of</a:t>
            </a:r>
            <a:r>
              <a:rPr lang="cs-CZ" dirty="0"/>
              <a:t> </a:t>
            </a:r>
            <a:r>
              <a:rPr lang="cs-CZ" dirty="0" err="1"/>
              <a:t>blood</a:t>
            </a:r>
            <a:r>
              <a:rPr lang="cs-CZ" dirty="0"/>
              <a:t> </a:t>
            </a:r>
            <a:r>
              <a:rPr lang="cs-CZ" dirty="0" err="1"/>
              <a:t>pressure</a:t>
            </a:r>
            <a:r>
              <a:rPr lang="cs-CZ" dirty="0"/>
              <a:t> – in </a:t>
            </a:r>
            <a:r>
              <a:rPr lang="cs-CZ" dirty="0" err="1"/>
              <a:t>horse</a:t>
            </a:r>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13</a:t>
            </a:fld>
            <a:endParaRPr lang="cs-CZ"/>
          </a:p>
        </p:txBody>
      </p:sp>
    </p:spTree>
    <p:extLst>
      <p:ext uri="{BB962C8B-B14F-4D97-AF65-F5344CB8AC3E}">
        <p14:creationId xmlns:p14="http://schemas.microsoft.com/office/powerpoint/2010/main" val="4124752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27.03.2024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27.03.2024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27.03.2024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Kliknutím lze upravit styl.</a:t>
            </a:r>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fld id="{B646AE2B-66AF-4405-8D3F-57B88313BD06}" type="slidenum">
              <a:rPr lang="cs-CZ" altLang="cs-CZ"/>
              <a:pPr/>
              <a:t>‹#›</a:t>
            </a:fld>
            <a:endParaRPr lang="cs-CZ" altLang="cs-CZ"/>
          </a:p>
        </p:txBody>
      </p:sp>
    </p:spTree>
    <p:extLst>
      <p:ext uri="{BB962C8B-B14F-4D97-AF65-F5344CB8AC3E}">
        <p14:creationId xmlns:p14="http://schemas.microsoft.com/office/powerpoint/2010/main" val="212675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27.03.2024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27.03.2024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B6705A4-8FEE-4F0A-8B59-6FF6F6DDFBB8}" type="datetimeFigureOut">
              <a:rPr lang="cs-CZ" smtClean="0"/>
              <a:pPr/>
              <a:t>27.03.2024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B6705A4-8FEE-4F0A-8B59-6FF6F6DDFBB8}" type="datetimeFigureOut">
              <a:rPr lang="cs-CZ" smtClean="0"/>
              <a:pPr/>
              <a:t>27.03.2024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3B6705A4-8FEE-4F0A-8B59-6FF6F6DDFBB8}" type="datetimeFigureOut">
              <a:rPr lang="cs-CZ" smtClean="0"/>
              <a:pPr/>
              <a:t>27.03.2024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B6705A4-8FEE-4F0A-8B59-6FF6F6DDFBB8}" type="datetimeFigureOut">
              <a:rPr lang="cs-CZ" smtClean="0"/>
              <a:pPr/>
              <a:t>27.03.2024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3B6705A4-8FEE-4F0A-8B59-6FF6F6DDFBB8}" type="datetimeFigureOut">
              <a:rPr lang="cs-CZ" smtClean="0"/>
              <a:pPr/>
              <a:t>27.03.2024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3B6705A4-8FEE-4F0A-8B59-6FF6F6DDFBB8}" type="datetimeFigureOut">
              <a:rPr lang="cs-CZ" smtClean="0"/>
              <a:pPr/>
              <a:t>27.03.2024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705A4-8FEE-4F0A-8B59-6FF6F6DDFBB8}" type="datetimeFigureOut">
              <a:rPr lang="cs-CZ" smtClean="0"/>
              <a:pPr/>
              <a:t>27.03.2024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81290-979E-4722-8142-C4ABD30893CE}"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BLOOD PRESSURE</a:t>
            </a:r>
          </a:p>
        </p:txBody>
      </p:sp>
      <p:sp>
        <p:nvSpPr>
          <p:cNvPr id="4" name="Nadpis 1"/>
          <p:cNvSpPr>
            <a:spLocks noGrp="1"/>
          </p:cNvSpPr>
          <p:nvPr>
            <p:ph idx="1"/>
          </p:nvPr>
        </p:nvSpPr>
        <p:spPr>
          <a:xfrm>
            <a:off x="469289" y="2420888"/>
            <a:ext cx="8229600" cy="1324744"/>
          </a:xfrm>
          <a:solidFill>
            <a:schemeClr val="accent4">
              <a:lumMod val="60000"/>
              <a:lumOff val="40000"/>
            </a:schemeClr>
          </a:solidFill>
        </p:spPr>
        <p:txBody>
          <a:bodyPr>
            <a:noAutofit/>
          </a:bodyPr>
          <a:lstStyle/>
          <a:p>
            <a:pPr algn="ctr"/>
            <a:r>
              <a:rPr lang="cs-CZ" sz="2400" b="1" dirty="0" err="1"/>
              <a:t>Blood</a:t>
            </a:r>
            <a:r>
              <a:rPr lang="cs-CZ" sz="2400" b="1" dirty="0"/>
              <a:t> </a:t>
            </a:r>
            <a:r>
              <a:rPr lang="cs-CZ" sz="2400" b="1" dirty="0" err="1"/>
              <a:t>pressure</a:t>
            </a:r>
            <a:r>
              <a:rPr lang="cs-CZ" sz="2400" b="1" dirty="0"/>
              <a:t> – </a:t>
            </a:r>
            <a:r>
              <a:rPr lang="cs-CZ" sz="2400" b="1" dirty="0" err="1"/>
              <a:t>the</a:t>
            </a:r>
            <a:r>
              <a:rPr lang="cs-CZ" sz="2400" b="1" dirty="0"/>
              <a:t> most </a:t>
            </a:r>
            <a:r>
              <a:rPr lang="cs-CZ" sz="2400" b="1" dirty="0" err="1"/>
              <a:t>important</a:t>
            </a:r>
            <a:r>
              <a:rPr lang="cs-CZ" sz="2400" b="1" dirty="0"/>
              <a:t> </a:t>
            </a:r>
            <a:r>
              <a:rPr lang="cs-CZ" sz="2400" b="1" dirty="0" err="1"/>
              <a:t>parameter</a:t>
            </a:r>
            <a:r>
              <a:rPr lang="cs-CZ" sz="2400" b="1" dirty="0"/>
              <a:t> in </a:t>
            </a:r>
            <a:r>
              <a:rPr lang="cs-CZ" sz="2400" b="1" dirty="0" err="1"/>
              <a:t>cardiovascular</a:t>
            </a:r>
            <a:r>
              <a:rPr lang="cs-CZ" sz="2400" b="1" dirty="0"/>
              <a:t> </a:t>
            </a:r>
            <a:r>
              <a:rPr lang="cs-CZ" sz="2400" b="1" dirty="0" err="1"/>
              <a:t>system</a:t>
            </a:r>
            <a:r>
              <a:rPr lang="cs-CZ" sz="2400" b="1" dirty="0"/>
              <a:t> – „</a:t>
            </a:r>
            <a:r>
              <a:rPr lang="cs-CZ" sz="2400" dirty="0" err="1"/>
              <a:t>high</a:t>
            </a:r>
            <a:r>
              <a:rPr lang="cs-CZ" sz="2400" dirty="0"/>
              <a:t>-profile“ </a:t>
            </a:r>
            <a:r>
              <a:rPr lang="cs-CZ" sz="2400" dirty="0" err="1"/>
              <a:t>parameter</a:t>
            </a:r>
            <a:br>
              <a:rPr lang="cs-CZ" sz="2400" b="1" dirty="0"/>
            </a:br>
            <a:endParaRPr lang="cs-CZ" sz="2400" b="1" dirty="0"/>
          </a:p>
        </p:txBody>
      </p:sp>
    </p:spTree>
    <p:custDataLst>
      <p:tags r:id="rId1"/>
    </p:custDataLst>
    <p:extLst>
      <p:ext uri="{BB962C8B-B14F-4D97-AF65-F5344CB8AC3E}">
        <p14:creationId xmlns:p14="http://schemas.microsoft.com/office/powerpoint/2010/main" val="295422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37518" y="1227953"/>
            <a:ext cx="8238868" cy="4431983"/>
          </a:xfrm>
          <a:prstGeom prst="rect">
            <a:avLst/>
          </a:prstGeom>
          <a:noFill/>
        </p:spPr>
        <p:txBody>
          <a:bodyPr wrap="square" rtlCol="0">
            <a:spAutoFit/>
          </a:bodyPr>
          <a:lstStyle/>
          <a:p>
            <a:r>
              <a:rPr lang="en-US" sz="2400" b="1" dirty="0">
                <a:solidFill>
                  <a:srgbClr val="00B36E"/>
                </a:solidFill>
                <a:latin typeface="AdvP3E7259"/>
              </a:rPr>
              <a:t>2018 ESC/ESH Guidelines for the</a:t>
            </a:r>
            <a:r>
              <a:rPr lang="cs-CZ" sz="2400" b="1" dirty="0">
                <a:solidFill>
                  <a:srgbClr val="00B36E"/>
                </a:solidFill>
                <a:latin typeface="AdvP3E7259"/>
              </a:rPr>
              <a:t> </a:t>
            </a:r>
            <a:r>
              <a:rPr lang="en-US" sz="2400" b="1" dirty="0">
                <a:solidFill>
                  <a:srgbClr val="00B36E"/>
                </a:solidFill>
                <a:latin typeface="AdvP3E7259"/>
              </a:rPr>
              <a:t>management</a:t>
            </a:r>
          </a:p>
          <a:p>
            <a:r>
              <a:rPr lang="cs-CZ" sz="2400" b="1" dirty="0" err="1">
                <a:solidFill>
                  <a:srgbClr val="00B36E"/>
                </a:solidFill>
                <a:latin typeface="AdvP3E7259"/>
              </a:rPr>
              <a:t>of</a:t>
            </a:r>
            <a:r>
              <a:rPr lang="cs-CZ" sz="2400" b="1" dirty="0">
                <a:solidFill>
                  <a:srgbClr val="00B36E"/>
                </a:solidFill>
                <a:latin typeface="AdvP3E7259"/>
              </a:rPr>
              <a:t> </a:t>
            </a:r>
            <a:r>
              <a:rPr lang="cs-CZ" sz="2400" b="1" dirty="0" err="1">
                <a:solidFill>
                  <a:srgbClr val="00B36E"/>
                </a:solidFill>
                <a:latin typeface="AdvP3E7259"/>
              </a:rPr>
              <a:t>arterial</a:t>
            </a:r>
            <a:r>
              <a:rPr lang="cs-CZ" sz="2400" b="1" dirty="0">
                <a:solidFill>
                  <a:srgbClr val="00B36E"/>
                </a:solidFill>
                <a:latin typeface="AdvP3E7259"/>
              </a:rPr>
              <a:t> </a:t>
            </a:r>
            <a:r>
              <a:rPr lang="cs-CZ" sz="2400" b="1" dirty="0" err="1">
                <a:solidFill>
                  <a:srgbClr val="00B36E"/>
                </a:solidFill>
                <a:latin typeface="AdvP3E7259"/>
              </a:rPr>
              <a:t>hypertension</a:t>
            </a:r>
            <a:endParaRPr lang="cs-CZ" sz="2400" b="1" dirty="0">
              <a:solidFill>
                <a:srgbClr val="00B36E"/>
              </a:solidFill>
              <a:latin typeface="AdvP3E7259"/>
            </a:endParaRPr>
          </a:p>
          <a:p>
            <a:r>
              <a:rPr lang="en-US" sz="1500" b="1" dirty="0">
                <a:solidFill>
                  <a:srgbClr val="000000"/>
                </a:solidFill>
                <a:latin typeface="AdvP3E7259"/>
              </a:rPr>
              <a:t>The Task Force for the management of arterial hypertension of the</a:t>
            </a:r>
          </a:p>
          <a:p>
            <a:r>
              <a:rPr lang="en-US" sz="1500" b="1" dirty="0">
                <a:solidFill>
                  <a:srgbClr val="000000"/>
                </a:solidFill>
                <a:latin typeface="AdvP3E7259"/>
              </a:rPr>
              <a:t>European Society of Cardiology (ESC) and the European Society of</a:t>
            </a:r>
          </a:p>
          <a:p>
            <a:r>
              <a:rPr lang="cs-CZ" sz="1500" b="1" dirty="0" err="1">
                <a:solidFill>
                  <a:srgbClr val="000000"/>
                </a:solidFill>
                <a:latin typeface="AdvP3E7259"/>
              </a:rPr>
              <a:t>Hypertension</a:t>
            </a:r>
            <a:r>
              <a:rPr lang="cs-CZ" sz="1500" b="1" dirty="0">
                <a:solidFill>
                  <a:srgbClr val="000000"/>
                </a:solidFill>
                <a:latin typeface="AdvP3E7259"/>
              </a:rPr>
              <a:t> (ESH)</a:t>
            </a:r>
          </a:p>
          <a:p>
            <a:r>
              <a:rPr lang="en-US" sz="1350" dirty="0">
                <a:solidFill>
                  <a:srgbClr val="000000"/>
                </a:solidFill>
                <a:latin typeface="AdvP3E7259"/>
              </a:rPr>
              <a:t>Authors/Task Force Members: </a:t>
            </a:r>
            <a:r>
              <a:rPr lang="en-US" sz="1350" b="1" dirty="0">
                <a:solidFill>
                  <a:srgbClr val="000000"/>
                </a:solidFill>
                <a:latin typeface="AdvP3E7259"/>
              </a:rPr>
              <a:t>Bryan Williams* (ESC Chairperson</a:t>
            </a:r>
            <a:r>
              <a:rPr lang="en-US" sz="1350" dirty="0">
                <a:solidFill>
                  <a:srgbClr val="000000"/>
                </a:solidFill>
                <a:latin typeface="AdvP3E7259"/>
              </a:rPr>
              <a:t>) (UK),</a:t>
            </a:r>
          </a:p>
          <a:p>
            <a:r>
              <a:rPr lang="cs-CZ" sz="1350" b="1" dirty="0">
                <a:solidFill>
                  <a:srgbClr val="000000"/>
                </a:solidFill>
                <a:latin typeface="AdvP3E7259"/>
              </a:rPr>
              <a:t>Giuseppe </a:t>
            </a:r>
            <a:r>
              <a:rPr lang="cs-CZ" sz="1350" b="1" dirty="0" err="1">
                <a:solidFill>
                  <a:srgbClr val="000000"/>
                </a:solidFill>
                <a:latin typeface="AdvP3E7259"/>
              </a:rPr>
              <a:t>Mancia</a:t>
            </a:r>
            <a:r>
              <a:rPr lang="cs-CZ" sz="1350" b="1" dirty="0">
                <a:solidFill>
                  <a:srgbClr val="000000"/>
                </a:solidFill>
                <a:latin typeface="AdvP3E7259"/>
              </a:rPr>
              <a:t>* (ESH </a:t>
            </a:r>
            <a:r>
              <a:rPr lang="cs-CZ" sz="1350" b="1" dirty="0" err="1">
                <a:solidFill>
                  <a:srgbClr val="000000"/>
                </a:solidFill>
                <a:latin typeface="AdvP3E7259"/>
              </a:rPr>
              <a:t>Chairperson</a:t>
            </a:r>
            <a:r>
              <a:rPr lang="cs-CZ" sz="1350" dirty="0">
                <a:solidFill>
                  <a:srgbClr val="000000"/>
                </a:solidFill>
                <a:latin typeface="AdvP3E7259"/>
              </a:rPr>
              <a:t>) (Italy), </a:t>
            </a:r>
            <a:r>
              <a:rPr lang="cs-CZ" sz="1350" dirty="0" err="1">
                <a:solidFill>
                  <a:srgbClr val="000000"/>
                </a:solidFill>
                <a:latin typeface="AdvP3E7259"/>
              </a:rPr>
              <a:t>Wilko</a:t>
            </a:r>
            <a:r>
              <a:rPr lang="cs-CZ" sz="1350" dirty="0">
                <a:solidFill>
                  <a:srgbClr val="000000"/>
                </a:solidFill>
                <a:latin typeface="AdvP3E7259"/>
              </a:rPr>
              <a:t> </a:t>
            </a:r>
            <a:r>
              <a:rPr lang="cs-CZ" sz="1350" dirty="0" err="1">
                <a:solidFill>
                  <a:srgbClr val="000000"/>
                </a:solidFill>
                <a:latin typeface="AdvP3E7259"/>
              </a:rPr>
              <a:t>Spiering</a:t>
            </a:r>
            <a:r>
              <a:rPr lang="cs-CZ" sz="1350" dirty="0">
                <a:solidFill>
                  <a:srgbClr val="000000"/>
                </a:solidFill>
                <a:latin typeface="AdvP3E7259"/>
              </a:rPr>
              <a:t> (</a:t>
            </a:r>
            <a:r>
              <a:rPr lang="cs-CZ" sz="1350" dirty="0" err="1">
                <a:solidFill>
                  <a:srgbClr val="000000"/>
                </a:solidFill>
                <a:latin typeface="AdvP3E7259"/>
              </a:rPr>
              <a:t>The</a:t>
            </a:r>
            <a:r>
              <a:rPr lang="cs-CZ" sz="1350" dirty="0">
                <a:solidFill>
                  <a:srgbClr val="000000"/>
                </a:solidFill>
                <a:latin typeface="AdvP3E7259"/>
              </a:rPr>
              <a:t> </a:t>
            </a:r>
            <a:r>
              <a:rPr lang="cs-CZ" sz="1350" dirty="0" err="1">
                <a:solidFill>
                  <a:srgbClr val="000000"/>
                </a:solidFill>
                <a:latin typeface="AdvP3E7259"/>
              </a:rPr>
              <a:t>Netherlands</a:t>
            </a:r>
            <a:r>
              <a:rPr lang="cs-CZ" sz="1350" dirty="0">
                <a:solidFill>
                  <a:srgbClr val="000000"/>
                </a:solidFill>
                <a:latin typeface="AdvP3E7259"/>
              </a:rPr>
              <a:t>),</a:t>
            </a:r>
          </a:p>
          <a:p>
            <a:r>
              <a:rPr lang="cs-CZ" sz="1350" dirty="0">
                <a:solidFill>
                  <a:srgbClr val="000000"/>
                </a:solidFill>
                <a:latin typeface="AdvP3E7259"/>
              </a:rPr>
              <a:t>Enrico </a:t>
            </a:r>
            <a:r>
              <a:rPr lang="cs-CZ" sz="1350" dirty="0" err="1">
                <a:solidFill>
                  <a:srgbClr val="000000"/>
                </a:solidFill>
                <a:latin typeface="AdvP3E7259"/>
              </a:rPr>
              <a:t>Agabiti</a:t>
            </a:r>
            <a:r>
              <a:rPr lang="cs-CZ" sz="1350" dirty="0">
                <a:solidFill>
                  <a:srgbClr val="000000"/>
                </a:solidFill>
                <a:latin typeface="AdvP3E7259"/>
              </a:rPr>
              <a:t> Rosei (Italy), Michel </a:t>
            </a:r>
            <a:r>
              <a:rPr lang="cs-CZ" sz="1350" dirty="0" err="1">
                <a:solidFill>
                  <a:srgbClr val="000000"/>
                </a:solidFill>
                <a:latin typeface="AdvP3E7259"/>
              </a:rPr>
              <a:t>Azizi</a:t>
            </a:r>
            <a:r>
              <a:rPr lang="cs-CZ" sz="1350" dirty="0">
                <a:solidFill>
                  <a:srgbClr val="000000"/>
                </a:solidFill>
                <a:latin typeface="AdvP3E7259"/>
              </a:rPr>
              <a:t> (France), Michel </a:t>
            </a:r>
            <a:r>
              <a:rPr lang="cs-CZ" sz="1350" dirty="0" err="1">
                <a:solidFill>
                  <a:srgbClr val="000000"/>
                </a:solidFill>
                <a:latin typeface="AdvP3E7259"/>
              </a:rPr>
              <a:t>Burnier</a:t>
            </a:r>
            <a:r>
              <a:rPr lang="cs-CZ" sz="1350" dirty="0">
                <a:solidFill>
                  <a:srgbClr val="000000"/>
                </a:solidFill>
                <a:latin typeface="AdvP3E7259"/>
              </a:rPr>
              <a:t> (</a:t>
            </a:r>
            <a:r>
              <a:rPr lang="cs-CZ" sz="1350" dirty="0" err="1">
                <a:solidFill>
                  <a:srgbClr val="000000"/>
                </a:solidFill>
                <a:latin typeface="AdvP3E7259"/>
              </a:rPr>
              <a:t>Switzerland</a:t>
            </a:r>
            <a:r>
              <a:rPr lang="cs-CZ" sz="1350" dirty="0">
                <a:solidFill>
                  <a:srgbClr val="000000"/>
                </a:solidFill>
                <a:latin typeface="AdvP3E7259"/>
              </a:rPr>
              <a:t>),</a:t>
            </a:r>
          </a:p>
          <a:p>
            <a:r>
              <a:rPr lang="it-IT" sz="1350" dirty="0">
                <a:solidFill>
                  <a:srgbClr val="000000"/>
                </a:solidFill>
                <a:latin typeface="AdvP3E7259"/>
              </a:rPr>
              <a:t>Denis L. Clement (Belgium), Antonio Coca (Spain), Giovanni de Simone (Italy),</a:t>
            </a:r>
          </a:p>
          <a:p>
            <a:r>
              <a:rPr lang="en-US" sz="1350" dirty="0">
                <a:solidFill>
                  <a:srgbClr val="000000"/>
                </a:solidFill>
                <a:latin typeface="AdvP3E7259"/>
              </a:rPr>
              <a:t>Anna </a:t>
            </a:r>
            <a:r>
              <a:rPr lang="en-US" sz="1350" dirty="0" err="1">
                <a:solidFill>
                  <a:srgbClr val="000000"/>
                </a:solidFill>
                <a:latin typeface="AdvP3E7259"/>
              </a:rPr>
              <a:t>Dominiczak</a:t>
            </a:r>
            <a:r>
              <a:rPr lang="en-US" sz="1350" dirty="0">
                <a:solidFill>
                  <a:srgbClr val="000000"/>
                </a:solidFill>
                <a:latin typeface="AdvP3E7259"/>
              </a:rPr>
              <a:t> (UK), Thomas </a:t>
            </a:r>
            <a:r>
              <a:rPr lang="en-US" sz="1350" dirty="0" err="1">
                <a:solidFill>
                  <a:srgbClr val="000000"/>
                </a:solidFill>
                <a:latin typeface="AdvP3E7259"/>
              </a:rPr>
              <a:t>Kahan</a:t>
            </a:r>
            <a:r>
              <a:rPr lang="en-US" sz="1350" dirty="0">
                <a:solidFill>
                  <a:srgbClr val="000000"/>
                </a:solidFill>
                <a:latin typeface="AdvP3E7259"/>
              </a:rPr>
              <a:t> (Sweden), Felix </a:t>
            </a:r>
            <a:r>
              <a:rPr lang="en-US" sz="1350" dirty="0" err="1">
                <a:solidFill>
                  <a:srgbClr val="000000"/>
                </a:solidFill>
                <a:latin typeface="AdvP3E7259"/>
              </a:rPr>
              <a:t>Mahfoud</a:t>
            </a:r>
            <a:r>
              <a:rPr lang="en-US" sz="1350" dirty="0">
                <a:solidFill>
                  <a:srgbClr val="000000"/>
                </a:solidFill>
                <a:latin typeface="AdvP3E7259"/>
              </a:rPr>
              <a:t> (Germany),</a:t>
            </a:r>
          </a:p>
          <a:p>
            <a:r>
              <a:rPr lang="cs-CZ" sz="1350" dirty="0" err="1">
                <a:solidFill>
                  <a:srgbClr val="000000"/>
                </a:solidFill>
                <a:latin typeface="AdvP3E7259"/>
              </a:rPr>
              <a:t>Josep</a:t>
            </a:r>
            <a:r>
              <a:rPr lang="cs-CZ" sz="1350" dirty="0">
                <a:solidFill>
                  <a:srgbClr val="000000"/>
                </a:solidFill>
                <a:latin typeface="AdvP3E7259"/>
              </a:rPr>
              <a:t> </a:t>
            </a:r>
            <a:r>
              <a:rPr lang="cs-CZ" sz="1350" dirty="0" err="1">
                <a:solidFill>
                  <a:srgbClr val="000000"/>
                </a:solidFill>
                <a:latin typeface="AdvP3E7259"/>
              </a:rPr>
              <a:t>Redon</a:t>
            </a:r>
            <a:r>
              <a:rPr lang="cs-CZ" sz="1350" dirty="0">
                <a:solidFill>
                  <a:srgbClr val="000000"/>
                </a:solidFill>
                <a:latin typeface="AdvP3E7259"/>
              </a:rPr>
              <a:t> (</a:t>
            </a:r>
            <a:r>
              <a:rPr lang="cs-CZ" sz="1350" dirty="0" err="1">
                <a:solidFill>
                  <a:srgbClr val="000000"/>
                </a:solidFill>
                <a:latin typeface="AdvP3E7259"/>
              </a:rPr>
              <a:t>Spain</a:t>
            </a:r>
            <a:r>
              <a:rPr lang="cs-CZ" sz="1350" dirty="0">
                <a:solidFill>
                  <a:srgbClr val="000000"/>
                </a:solidFill>
                <a:latin typeface="AdvP3E7259"/>
              </a:rPr>
              <a:t>), Luis </a:t>
            </a:r>
            <a:r>
              <a:rPr lang="cs-CZ" sz="1350" dirty="0" err="1">
                <a:solidFill>
                  <a:srgbClr val="000000"/>
                </a:solidFill>
                <a:latin typeface="AdvP3E7259"/>
              </a:rPr>
              <a:t>Ruilope</a:t>
            </a:r>
            <a:r>
              <a:rPr lang="cs-CZ" sz="1350" dirty="0">
                <a:solidFill>
                  <a:srgbClr val="000000"/>
                </a:solidFill>
                <a:latin typeface="AdvP3E7259"/>
              </a:rPr>
              <a:t> (</a:t>
            </a:r>
            <a:r>
              <a:rPr lang="cs-CZ" sz="1350" dirty="0" err="1">
                <a:solidFill>
                  <a:srgbClr val="000000"/>
                </a:solidFill>
                <a:latin typeface="AdvP3E7259"/>
              </a:rPr>
              <a:t>Spain</a:t>
            </a:r>
            <a:r>
              <a:rPr lang="cs-CZ" sz="1350" dirty="0">
                <a:solidFill>
                  <a:srgbClr val="000000"/>
                </a:solidFill>
                <a:latin typeface="AdvP3E7259"/>
              </a:rPr>
              <a:t>), Alberto </a:t>
            </a:r>
            <a:r>
              <a:rPr lang="cs-CZ" sz="1350" dirty="0" err="1">
                <a:solidFill>
                  <a:srgbClr val="000000"/>
                </a:solidFill>
                <a:latin typeface="AdvP3E7259"/>
              </a:rPr>
              <a:t>Zanchetti</a:t>
            </a:r>
            <a:r>
              <a:rPr lang="cs-CZ" sz="750" dirty="0">
                <a:solidFill>
                  <a:srgbClr val="000000"/>
                </a:solidFill>
                <a:latin typeface="AdvP3E7259"/>
              </a:rPr>
              <a:t>† </a:t>
            </a:r>
            <a:r>
              <a:rPr lang="cs-CZ" sz="1350" dirty="0">
                <a:solidFill>
                  <a:srgbClr val="000000"/>
                </a:solidFill>
                <a:latin typeface="AdvP3E7259"/>
              </a:rPr>
              <a:t>(Italy), Mary </a:t>
            </a:r>
            <a:r>
              <a:rPr lang="cs-CZ" sz="1350" dirty="0" err="1">
                <a:solidFill>
                  <a:srgbClr val="000000"/>
                </a:solidFill>
                <a:latin typeface="AdvP3E7259"/>
              </a:rPr>
              <a:t>Kerins</a:t>
            </a:r>
            <a:endParaRPr lang="cs-CZ" sz="1350" dirty="0">
              <a:solidFill>
                <a:srgbClr val="000000"/>
              </a:solidFill>
              <a:latin typeface="AdvP3E7259"/>
            </a:endParaRPr>
          </a:p>
          <a:p>
            <a:r>
              <a:rPr lang="cs-CZ" sz="1350" dirty="0">
                <a:solidFill>
                  <a:srgbClr val="000000"/>
                </a:solidFill>
                <a:latin typeface="AdvP3E7259"/>
              </a:rPr>
              <a:t>(</a:t>
            </a:r>
            <a:r>
              <a:rPr lang="cs-CZ" sz="1350" dirty="0" err="1">
                <a:solidFill>
                  <a:srgbClr val="000000"/>
                </a:solidFill>
                <a:latin typeface="AdvP3E7259"/>
              </a:rPr>
              <a:t>Ireland</a:t>
            </a:r>
            <a:r>
              <a:rPr lang="cs-CZ" sz="1350" dirty="0">
                <a:solidFill>
                  <a:srgbClr val="000000"/>
                </a:solidFill>
                <a:latin typeface="AdvP3E7259"/>
              </a:rPr>
              <a:t>), </a:t>
            </a:r>
            <a:r>
              <a:rPr lang="cs-CZ" sz="1350" dirty="0" err="1">
                <a:solidFill>
                  <a:srgbClr val="000000"/>
                </a:solidFill>
                <a:latin typeface="AdvP3E7259"/>
              </a:rPr>
              <a:t>Sverre</a:t>
            </a:r>
            <a:r>
              <a:rPr lang="cs-CZ" sz="1350" dirty="0">
                <a:solidFill>
                  <a:srgbClr val="000000"/>
                </a:solidFill>
                <a:latin typeface="AdvP3E7259"/>
              </a:rPr>
              <a:t> E. </a:t>
            </a:r>
            <a:r>
              <a:rPr lang="cs-CZ" sz="1350" dirty="0" err="1">
                <a:solidFill>
                  <a:srgbClr val="000000"/>
                </a:solidFill>
                <a:latin typeface="AdvP3E7259"/>
              </a:rPr>
              <a:t>Kjeldsen</a:t>
            </a:r>
            <a:r>
              <a:rPr lang="cs-CZ" sz="1350" dirty="0">
                <a:solidFill>
                  <a:srgbClr val="000000"/>
                </a:solidFill>
                <a:latin typeface="AdvP3E7259"/>
              </a:rPr>
              <a:t> (</a:t>
            </a:r>
            <a:r>
              <a:rPr lang="cs-CZ" sz="1350" dirty="0" err="1">
                <a:solidFill>
                  <a:srgbClr val="000000"/>
                </a:solidFill>
                <a:latin typeface="AdvP3E7259"/>
              </a:rPr>
              <a:t>Norway</a:t>
            </a:r>
            <a:r>
              <a:rPr lang="cs-CZ" sz="1350" dirty="0">
                <a:solidFill>
                  <a:srgbClr val="000000"/>
                </a:solidFill>
                <a:latin typeface="AdvP3E7259"/>
              </a:rPr>
              <a:t>), Reinhold </a:t>
            </a:r>
            <a:r>
              <a:rPr lang="cs-CZ" sz="1350" dirty="0" err="1">
                <a:solidFill>
                  <a:srgbClr val="000000"/>
                </a:solidFill>
                <a:latin typeface="AdvP3E7259"/>
              </a:rPr>
              <a:t>Kreutz</a:t>
            </a:r>
            <a:r>
              <a:rPr lang="cs-CZ" sz="1350" dirty="0">
                <a:solidFill>
                  <a:srgbClr val="000000"/>
                </a:solidFill>
                <a:latin typeface="AdvP3E7259"/>
              </a:rPr>
              <a:t> (</a:t>
            </a:r>
            <a:r>
              <a:rPr lang="cs-CZ" sz="1350" dirty="0" err="1">
                <a:solidFill>
                  <a:srgbClr val="000000"/>
                </a:solidFill>
                <a:latin typeface="AdvP3E7259"/>
              </a:rPr>
              <a:t>Germany</a:t>
            </a:r>
            <a:r>
              <a:rPr lang="cs-CZ" sz="1350" dirty="0">
                <a:solidFill>
                  <a:srgbClr val="000000"/>
                </a:solidFill>
                <a:latin typeface="AdvP3E7259"/>
              </a:rPr>
              <a:t>),</a:t>
            </a:r>
          </a:p>
          <a:p>
            <a:r>
              <a:rPr lang="cs-CZ" sz="1350" dirty="0">
                <a:solidFill>
                  <a:srgbClr val="000000"/>
                </a:solidFill>
                <a:latin typeface="AdvP3E7259"/>
              </a:rPr>
              <a:t>Stephane </a:t>
            </a:r>
            <a:r>
              <a:rPr lang="cs-CZ" sz="1350" dirty="0" err="1">
                <a:solidFill>
                  <a:srgbClr val="000000"/>
                </a:solidFill>
                <a:latin typeface="AdvP3E7259"/>
              </a:rPr>
              <a:t>Laurent</a:t>
            </a:r>
            <a:r>
              <a:rPr lang="cs-CZ" sz="1350" dirty="0">
                <a:solidFill>
                  <a:srgbClr val="000000"/>
                </a:solidFill>
                <a:latin typeface="AdvP3E7259"/>
              </a:rPr>
              <a:t> (France), Gregory Y. H. Lip (UK), Richard </a:t>
            </a:r>
            <a:r>
              <a:rPr lang="cs-CZ" sz="1350" dirty="0" err="1">
                <a:solidFill>
                  <a:srgbClr val="000000"/>
                </a:solidFill>
                <a:latin typeface="AdvP3E7259"/>
              </a:rPr>
              <a:t>McManus</a:t>
            </a:r>
            <a:r>
              <a:rPr lang="cs-CZ" sz="1350" dirty="0">
                <a:solidFill>
                  <a:srgbClr val="000000"/>
                </a:solidFill>
                <a:latin typeface="AdvP3E7259"/>
              </a:rPr>
              <a:t> (UK),</a:t>
            </a:r>
          </a:p>
          <a:p>
            <a:r>
              <a:rPr lang="cs-CZ" sz="1350" dirty="0">
                <a:solidFill>
                  <a:srgbClr val="000000"/>
                </a:solidFill>
                <a:latin typeface="AdvP3E7259"/>
              </a:rPr>
              <a:t>Krzysztof </a:t>
            </a:r>
            <a:r>
              <a:rPr lang="cs-CZ" sz="1350" dirty="0" err="1">
                <a:solidFill>
                  <a:srgbClr val="000000"/>
                </a:solidFill>
                <a:latin typeface="AdvP3E7259"/>
              </a:rPr>
              <a:t>Narkiewicz</a:t>
            </a:r>
            <a:r>
              <a:rPr lang="cs-CZ" sz="1350" dirty="0">
                <a:solidFill>
                  <a:srgbClr val="000000"/>
                </a:solidFill>
                <a:latin typeface="AdvP3E7259"/>
              </a:rPr>
              <a:t> (</a:t>
            </a:r>
            <a:r>
              <a:rPr lang="cs-CZ" sz="1350" dirty="0" err="1">
                <a:solidFill>
                  <a:srgbClr val="000000"/>
                </a:solidFill>
                <a:latin typeface="AdvP3E7259"/>
              </a:rPr>
              <a:t>Poland</a:t>
            </a:r>
            <a:r>
              <a:rPr lang="cs-CZ" sz="1350" dirty="0">
                <a:solidFill>
                  <a:srgbClr val="000000"/>
                </a:solidFill>
                <a:latin typeface="AdvP3E7259"/>
              </a:rPr>
              <a:t>), Frank </a:t>
            </a:r>
            <a:r>
              <a:rPr lang="cs-CZ" sz="1350" dirty="0" err="1">
                <a:solidFill>
                  <a:srgbClr val="000000"/>
                </a:solidFill>
                <a:latin typeface="AdvP3E7259"/>
              </a:rPr>
              <a:t>Ruschitzka</a:t>
            </a:r>
            <a:r>
              <a:rPr lang="cs-CZ" sz="1350" dirty="0">
                <a:solidFill>
                  <a:srgbClr val="000000"/>
                </a:solidFill>
                <a:latin typeface="AdvP3E7259"/>
              </a:rPr>
              <a:t> (</a:t>
            </a:r>
            <a:r>
              <a:rPr lang="cs-CZ" sz="1350" dirty="0" err="1">
                <a:solidFill>
                  <a:srgbClr val="000000"/>
                </a:solidFill>
                <a:latin typeface="AdvP3E7259"/>
              </a:rPr>
              <a:t>Switzerland</a:t>
            </a:r>
            <a:r>
              <a:rPr lang="cs-CZ" sz="1350" dirty="0">
                <a:solidFill>
                  <a:srgbClr val="000000"/>
                </a:solidFill>
                <a:latin typeface="AdvP3E7259"/>
              </a:rPr>
              <a:t>),</a:t>
            </a:r>
          </a:p>
          <a:p>
            <a:r>
              <a:rPr lang="cs-CZ" sz="1350" dirty="0">
                <a:solidFill>
                  <a:srgbClr val="000000"/>
                </a:solidFill>
                <a:latin typeface="AdvP3E7259"/>
              </a:rPr>
              <a:t>Roland E. </a:t>
            </a:r>
            <a:r>
              <a:rPr lang="cs-CZ" sz="1350" dirty="0" err="1">
                <a:solidFill>
                  <a:srgbClr val="000000"/>
                </a:solidFill>
                <a:latin typeface="AdvP3E7259"/>
              </a:rPr>
              <a:t>Schmieder</a:t>
            </a:r>
            <a:r>
              <a:rPr lang="cs-CZ" sz="1350" dirty="0">
                <a:solidFill>
                  <a:srgbClr val="000000"/>
                </a:solidFill>
                <a:latin typeface="AdvP3E7259"/>
              </a:rPr>
              <a:t> (</a:t>
            </a:r>
            <a:r>
              <a:rPr lang="cs-CZ" sz="1350" dirty="0" err="1">
                <a:solidFill>
                  <a:srgbClr val="000000"/>
                </a:solidFill>
                <a:latin typeface="AdvP3E7259"/>
              </a:rPr>
              <a:t>Germany</a:t>
            </a:r>
            <a:r>
              <a:rPr lang="cs-CZ" sz="1350" dirty="0">
                <a:solidFill>
                  <a:srgbClr val="000000"/>
                </a:solidFill>
                <a:latin typeface="AdvP3E7259"/>
              </a:rPr>
              <a:t>), </a:t>
            </a:r>
            <a:r>
              <a:rPr lang="cs-CZ" sz="1350" dirty="0" err="1">
                <a:solidFill>
                  <a:srgbClr val="000000"/>
                </a:solidFill>
                <a:latin typeface="AdvP3E7259"/>
              </a:rPr>
              <a:t>Evgeny</a:t>
            </a:r>
            <a:r>
              <a:rPr lang="cs-CZ" sz="1350" dirty="0">
                <a:solidFill>
                  <a:srgbClr val="000000"/>
                </a:solidFill>
                <a:latin typeface="AdvP3E7259"/>
              </a:rPr>
              <a:t> </a:t>
            </a:r>
            <a:r>
              <a:rPr lang="cs-CZ" sz="1350" dirty="0" err="1">
                <a:solidFill>
                  <a:srgbClr val="000000"/>
                </a:solidFill>
                <a:latin typeface="AdvP3E7259"/>
              </a:rPr>
              <a:t>Shlyakhto</a:t>
            </a:r>
            <a:r>
              <a:rPr lang="cs-CZ" sz="1350" dirty="0">
                <a:solidFill>
                  <a:srgbClr val="000000"/>
                </a:solidFill>
                <a:latin typeface="AdvP3E7259"/>
              </a:rPr>
              <a:t> (</a:t>
            </a:r>
            <a:r>
              <a:rPr lang="cs-CZ" sz="1350" dirty="0" err="1">
                <a:solidFill>
                  <a:srgbClr val="000000"/>
                </a:solidFill>
                <a:latin typeface="AdvP3E7259"/>
              </a:rPr>
              <a:t>Russia</a:t>
            </a:r>
            <a:r>
              <a:rPr lang="cs-CZ" sz="1350" dirty="0">
                <a:solidFill>
                  <a:srgbClr val="000000"/>
                </a:solidFill>
                <a:latin typeface="AdvP3E7259"/>
              </a:rPr>
              <a:t>), </a:t>
            </a:r>
            <a:r>
              <a:rPr lang="cs-CZ" sz="1350" dirty="0" err="1">
                <a:solidFill>
                  <a:srgbClr val="000000"/>
                </a:solidFill>
                <a:latin typeface="AdvP3E7259"/>
              </a:rPr>
              <a:t>Costas</a:t>
            </a:r>
            <a:r>
              <a:rPr lang="cs-CZ" sz="1350" dirty="0">
                <a:solidFill>
                  <a:srgbClr val="000000"/>
                </a:solidFill>
                <a:latin typeface="AdvP3E7259"/>
              </a:rPr>
              <a:t> </a:t>
            </a:r>
            <a:r>
              <a:rPr lang="cs-CZ" sz="1350" dirty="0" err="1">
                <a:solidFill>
                  <a:srgbClr val="000000"/>
                </a:solidFill>
                <a:latin typeface="AdvP3E7259"/>
              </a:rPr>
              <a:t>Tsioufis</a:t>
            </a:r>
            <a:endParaRPr lang="cs-CZ" sz="1350" dirty="0">
              <a:solidFill>
                <a:srgbClr val="000000"/>
              </a:solidFill>
              <a:latin typeface="AdvP3E7259"/>
            </a:endParaRPr>
          </a:p>
          <a:p>
            <a:r>
              <a:rPr lang="cs-CZ" sz="1350" dirty="0">
                <a:solidFill>
                  <a:srgbClr val="000000"/>
                </a:solidFill>
                <a:latin typeface="AdvP3E7259"/>
              </a:rPr>
              <a:t>(</a:t>
            </a:r>
            <a:r>
              <a:rPr lang="cs-CZ" sz="1350" dirty="0" err="1">
                <a:solidFill>
                  <a:srgbClr val="000000"/>
                </a:solidFill>
                <a:latin typeface="AdvP3E7259"/>
              </a:rPr>
              <a:t>Greece</a:t>
            </a:r>
            <a:r>
              <a:rPr lang="cs-CZ" sz="1350" dirty="0">
                <a:solidFill>
                  <a:srgbClr val="000000"/>
                </a:solidFill>
                <a:latin typeface="AdvP3E7259"/>
              </a:rPr>
              <a:t>), Victor </a:t>
            </a:r>
            <a:r>
              <a:rPr lang="cs-CZ" sz="1350" dirty="0" err="1">
                <a:solidFill>
                  <a:srgbClr val="000000"/>
                </a:solidFill>
                <a:latin typeface="AdvP3E7259"/>
              </a:rPr>
              <a:t>Aboyans</a:t>
            </a:r>
            <a:r>
              <a:rPr lang="cs-CZ" sz="1350" dirty="0">
                <a:solidFill>
                  <a:srgbClr val="000000"/>
                </a:solidFill>
                <a:latin typeface="AdvP3E7259"/>
              </a:rPr>
              <a:t> (France), and Ileana </a:t>
            </a:r>
            <a:r>
              <a:rPr lang="cs-CZ" sz="1350" dirty="0" err="1">
                <a:solidFill>
                  <a:srgbClr val="000000"/>
                </a:solidFill>
                <a:latin typeface="AdvP3E7259"/>
              </a:rPr>
              <a:t>Desormais</a:t>
            </a:r>
            <a:r>
              <a:rPr lang="cs-CZ" sz="1350" dirty="0">
                <a:solidFill>
                  <a:srgbClr val="000000"/>
                </a:solidFill>
                <a:latin typeface="AdvP3E7259"/>
              </a:rPr>
              <a:t> (France)</a:t>
            </a:r>
          </a:p>
          <a:p>
            <a:endParaRPr lang="cs-CZ" sz="1350" dirty="0">
              <a:solidFill>
                <a:srgbClr val="000000"/>
              </a:solidFill>
              <a:latin typeface="AdvP3E7259"/>
            </a:endParaRPr>
          </a:p>
          <a:p>
            <a:endParaRPr lang="cs-CZ" sz="1350" dirty="0">
              <a:solidFill>
                <a:srgbClr val="000000"/>
              </a:solidFill>
              <a:latin typeface="AdvP3E7259"/>
            </a:endParaRPr>
          </a:p>
          <a:p>
            <a:r>
              <a:rPr lang="en-US" sz="1350" b="1" dirty="0">
                <a:solidFill>
                  <a:srgbClr val="FF0000"/>
                </a:solidFill>
              </a:rPr>
              <a:t>European Heart Journal (2018) 39, 3021–3104</a:t>
            </a:r>
            <a:endParaRPr lang="cs-CZ" sz="1350" b="1" dirty="0">
              <a:solidFill>
                <a:srgbClr val="FF0000"/>
              </a:solidFill>
            </a:endParaRPr>
          </a:p>
        </p:txBody>
      </p:sp>
    </p:spTree>
    <p:extLst>
      <p:ext uri="{BB962C8B-B14F-4D97-AF65-F5344CB8AC3E}">
        <p14:creationId xmlns:p14="http://schemas.microsoft.com/office/powerpoint/2010/main" val="1200020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120F69FD-6A1F-44B7-AFD9-D08AE695503F}"/>
              </a:ext>
            </a:extLst>
          </p:cNvPr>
          <p:cNvSpPr>
            <a:spLocks noGrp="1"/>
          </p:cNvSpPr>
          <p:nvPr>
            <p:ph idx="1"/>
          </p:nvPr>
        </p:nvSpPr>
        <p:spPr>
          <a:xfrm>
            <a:off x="457200" y="620688"/>
            <a:ext cx="8229600" cy="5505475"/>
          </a:xfrm>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the whole document has 83 pages and its recommendations further state that people who have an </a:t>
            </a:r>
            <a:r>
              <a:rPr lang="en-US" u="sng" dirty="0">
                <a:solidFill>
                  <a:srgbClr val="FF0000"/>
                </a:solidFill>
              </a:rPr>
              <a:t>automatic pressure </a:t>
            </a:r>
            <a:r>
              <a:rPr lang="cs-CZ" u="sng" dirty="0" err="1">
                <a:solidFill>
                  <a:srgbClr val="FF0000"/>
                </a:solidFill>
              </a:rPr>
              <a:t>device</a:t>
            </a:r>
            <a:r>
              <a:rPr lang="en-US" u="sng" dirty="0">
                <a:solidFill>
                  <a:srgbClr val="FF0000"/>
                </a:solidFill>
              </a:rPr>
              <a:t> </a:t>
            </a:r>
            <a:r>
              <a:rPr lang="en-US" dirty="0"/>
              <a:t>and </a:t>
            </a:r>
            <a:r>
              <a:rPr lang="en-US" dirty="0">
                <a:solidFill>
                  <a:srgbClr val="FF0000"/>
                </a:solidFill>
              </a:rPr>
              <a:t>measure their blood pressure at home</a:t>
            </a:r>
            <a:r>
              <a:rPr lang="en-US" dirty="0"/>
              <a:t>, the threshold for </a:t>
            </a:r>
            <a:r>
              <a:rPr lang="cs-CZ" dirty="0" err="1"/>
              <a:t>diagnosis</a:t>
            </a:r>
            <a:r>
              <a:rPr lang="cs-CZ" dirty="0"/>
              <a:t>: </a:t>
            </a:r>
            <a:r>
              <a:rPr lang="en-US" dirty="0"/>
              <a:t>high blood pressure</a:t>
            </a:r>
            <a:r>
              <a:rPr lang="cs-CZ" dirty="0"/>
              <a:t> </a:t>
            </a:r>
            <a:r>
              <a:rPr lang="cs-CZ" dirty="0">
                <a:solidFill>
                  <a:srgbClr val="FF0000"/>
                </a:solidFill>
              </a:rPr>
              <a:t>(</a:t>
            </a:r>
            <a:r>
              <a:rPr lang="cs-CZ" dirty="0" err="1">
                <a:solidFill>
                  <a:srgbClr val="FF0000"/>
                </a:solidFill>
              </a:rPr>
              <a:t>hypertension</a:t>
            </a:r>
            <a:r>
              <a:rPr lang="cs-CZ" dirty="0">
                <a:solidFill>
                  <a:srgbClr val="FF0000"/>
                </a:solidFill>
              </a:rPr>
              <a:t>)</a:t>
            </a:r>
            <a:r>
              <a:rPr lang="en-US" dirty="0">
                <a:solidFill>
                  <a:srgbClr val="FF0000"/>
                </a:solidFill>
              </a:rPr>
              <a:t> </a:t>
            </a:r>
            <a:r>
              <a:rPr lang="en-US" dirty="0"/>
              <a:t>is 5 mmHg lower- </a:t>
            </a:r>
            <a:r>
              <a:rPr lang="en-US" dirty="0" err="1"/>
              <a:t>ie</a:t>
            </a:r>
            <a:r>
              <a:rPr lang="en-US" dirty="0"/>
              <a:t>. already </a:t>
            </a:r>
            <a:r>
              <a:rPr lang="en-US" dirty="0">
                <a:solidFill>
                  <a:srgbClr val="FF0000"/>
                </a:solidFill>
              </a:rPr>
              <a:t>135mmHg for </a:t>
            </a:r>
            <a:r>
              <a:rPr lang="cs-CZ" dirty="0">
                <a:solidFill>
                  <a:srgbClr val="FF0000"/>
                </a:solidFill>
              </a:rPr>
              <a:t>SBP</a:t>
            </a:r>
            <a:r>
              <a:rPr lang="en-US" dirty="0">
                <a:solidFill>
                  <a:srgbClr val="FF0000"/>
                </a:solidFill>
              </a:rPr>
              <a:t> </a:t>
            </a:r>
            <a:r>
              <a:rPr lang="en-US" dirty="0"/>
              <a:t>and </a:t>
            </a:r>
            <a:r>
              <a:rPr lang="en-US" dirty="0">
                <a:solidFill>
                  <a:srgbClr val="FF0000"/>
                </a:solidFill>
              </a:rPr>
              <a:t>85mmHg for diastolic pressure</a:t>
            </a:r>
            <a:r>
              <a:rPr lang="en-US" dirty="0"/>
              <a:t>, and if these values are measured and shown to doctors in the office, treatment should be started - usually starting with a recommendation to change the lifestyle (less salt, more exercise), if this is within 1 -2 months without effect, it is recommended to use medical treatment (of course, taking into account the general condition of the patient, </a:t>
            </a:r>
            <a:r>
              <a:rPr lang="cs-CZ" dirty="0" err="1"/>
              <a:t>their</a:t>
            </a:r>
            <a:r>
              <a:rPr lang="en-US" dirty="0"/>
              <a:t> other diseases, etc.)</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a:t>
            </a:r>
            <a:r>
              <a:rPr lang="en-US" dirty="0">
                <a:solidFill>
                  <a:srgbClr val="FF0000"/>
                </a:solidFill>
              </a:rPr>
              <a:t>blood pressure is measured in the doctor's office</a:t>
            </a:r>
            <a:r>
              <a:rPr lang="en-US" dirty="0"/>
              <a:t>, the value for the diagnosis of hypertension given in the table </a:t>
            </a:r>
            <a:r>
              <a:rPr lang="en-US" dirty="0">
                <a:solidFill>
                  <a:srgbClr val="FF0000"/>
                </a:solidFill>
              </a:rPr>
              <a:t>(S</a:t>
            </a:r>
            <a:r>
              <a:rPr lang="cs-CZ" dirty="0">
                <a:solidFill>
                  <a:srgbClr val="FF0000"/>
                </a:solidFill>
              </a:rPr>
              <a:t>BP</a:t>
            </a:r>
            <a:r>
              <a:rPr lang="en-US" dirty="0">
                <a:solidFill>
                  <a:srgbClr val="FF0000"/>
                </a:solidFill>
              </a:rPr>
              <a:t> = 140mmHg and above, D</a:t>
            </a:r>
            <a:r>
              <a:rPr lang="cs-CZ" dirty="0">
                <a:solidFill>
                  <a:srgbClr val="FF0000"/>
                </a:solidFill>
              </a:rPr>
              <a:t>BP</a:t>
            </a:r>
            <a:r>
              <a:rPr lang="en-US" dirty="0">
                <a:solidFill>
                  <a:srgbClr val="FF0000"/>
                </a:solidFill>
              </a:rPr>
              <a:t> = 90mmHg and above) </a:t>
            </a:r>
            <a:r>
              <a:rPr lang="en-US" dirty="0"/>
              <a:t>applies, if this value is measured in 3 consecutive measurements within 1 week - is again it is necessary to mark the person with a diagnosis of hypertension and start treatment (again via lifestyle and then medically).</a:t>
            </a:r>
          </a:p>
          <a:p>
            <a:endParaRPr lang="cs-CZ" dirty="0"/>
          </a:p>
        </p:txBody>
      </p:sp>
    </p:spTree>
    <p:extLst>
      <p:ext uri="{BB962C8B-B14F-4D97-AF65-F5344CB8AC3E}">
        <p14:creationId xmlns:p14="http://schemas.microsoft.com/office/powerpoint/2010/main" val="584578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cs-CZ" b="1">
                <a:solidFill>
                  <a:schemeClr val="accent2"/>
                </a:solidFill>
                <a:effectLst>
                  <a:outerShdw blurRad="38100" dist="38100" dir="2700000" algn="tl">
                    <a:srgbClr val="000000"/>
                  </a:outerShdw>
                </a:effectLst>
              </a:rPr>
              <a:t>BLOOD PRESSURE MEASUREMENT</a:t>
            </a:r>
          </a:p>
        </p:txBody>
      </p:sp>
      <p:sp>
        <p:nvSpPr>
          <p:cNvPr id="39939" name="Rectangle 3"/>
          <p:cNvSpPr>
            <a:spLocks noGrp="1" noChangeArrowheads="1"/>
          </p:cNvSpPr>
          <p:nvPr>
            <p:ph type="body" idx="1"/>
          </p:nvPr>
        </p:nvSpPr>
        <p:spPr/>
        <p:txBody>
          <a:bodyPr/>
          <a:lstStyle/>
          <a:p>
            <a:pPr eaLnBrk="1" hangingPunct="1">
              <a:defRPr/>
            </a:pPr>
            <a:r>
              <a:rPr lang="cs-CZ" b="1" dirty="0">
                <a:solidFill>
                  <a:schemeClr val="accent2"/>
                </a:solidFill>
                <a:effectLst>
                  <a:outerShdw blurRad="38100" dist="38100" dir="2700000" algn="tl">
                    <a:srgbClr val="000000"/>
                  </a:outerShdw>
                </a:effectLst>
              </a:rPr>
              <a:t>Direct </a:t>
            </a:r>
            <a:r>
              <a:rPr lang="cs-CZ" b="1" dirty="0" err="1">
                <a:solidFill>
                  <a:schemeClr val="accent2"/>
                </a:solidFill>
                <a:effectLst>
                  <a:outerShdw blurRad="38100" dist="38100" dir="2700000" algn="tl">
                    <a:srgbClr val="000000"/>
                  </a:outerShdw>
                </a:effectLst>
              </a:rPr>
              <a:t>invasive</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method</a:t>
            </a:r>
            <a:endParaRPr lang="cs-CZ" b="1" dirty="0">
              <a:solidFill>
                <a:schemeClr val="accent2"/>
              </a:solidFill>
              <a:effectLst>
                <a:outerShdw blurRad="38100" dist="38100" dir="2700000" algn="tl">
                  <a:srgbClr val="000000"/>
                </a:outerShdw>
              </a:effectLst>
            </a:endParaRPr>
          </a:p>
          <a:p>
            <a:pPr lvl="1" eaLnBrk="1" hangingPunct="1">
              <a:defRPr/>
            </a:pPr>
            <a:r>
              <a:rPr lang="cs-CZ" dirty="0">
                <a:solidFill>
                  <a:schemeClr val="accent2"/>
                </a:solidFill>
              </a:rPr>
              <a:t>1726 Stephan </a:t>
            </a:r>
            <a:r>
              <a:rPr lang="cs-CZ" dirty="0" err="1">
                <a:solidFill>
                  <a:schemeClr val="accent2"/>
                </a:solidFill>
              </a:rPr>
              <a:t>Hales</a:t>
            </a:r>
            <a:r>
              <a:rPr lang="cs-CZ" dirty="0">
                <a:solidFill>
                  <a:schemeClr val="accent2"/>
                </a:solidFill>
              </a:rPr>
              <a:t> – </a:t>
            </a:r>
            <a:r>
              <a:rPr lang="cs-CZ" dirty="0" err="1">
                <a:solidFill>
                  <a:schemeClr val="accent2"/>
                </a:solidFill>
              </a:rPr>
              <a:t>horse</a:t>
            </a:r>
            <a:endParaRPr lang="cs-CZ" dirty="0">
              <a:solidFill>
                <a:schemeClr val="accent2"/>
              </a:solidFill>
            </a:endParaRPr>
          </a:p>
          <a:p>
            <a:pPr lvl="1" eaLnBrk="1" hangingPunct="1">
              <a:defRPr/>
            </a:pPr>
            <a:r>
              <a:rPr lang="cs-CZ" dirty="0" err="1">
                <a:solidFill>
                  <a:schemeClr val="accent2"/>
                </a:solidFill>
              </a:rPr>
              <a:t>Today</a:t>
            </a:r>
            <a:r>
              <a:rPr lang="cs-CZ" dirty="0">
                <a:solidFill>
                  <a:schemeClr val="accent2"/>
                </a:solidFill>
              </a:rPr>
              <a:t> – </a:t>
            </a:r>
            <a:r>
              <a:rPr lang="cs-CZ" dirty="0" err="1">
                <a:solidFill>
                  <a:schemeClr val="accent2"/>
                </a:solidFill>
              </a:rPr>
              <a:t>during</a:t>
            </a:r>
            <a:r>
              <a:rPr lang="cs-CZ" dirty="0">
                <a:solidFill>
                  <a:schemeClr val="accent2"/>
                </a:solidFill>
              </a:rPr>
              <a:t> </a:t>
            </a:r>
            <a:r>
              <a:rPr lang="cs-CZ" dirty="0" err="1">
                <a:solidFill>
                  <a:schemeClr val="accent2"/>
                </a:solidFill>
              </a:rPr>
              <a:t>catheterization</a:t>
            </a:r>
            <a:endParaRPr lang="cs-CZ" dirty="0">
              <a:solidFill>
                <a:schemeClr val="accent2"/>
              </a:solidFill>
            </a:endParaRPr>
          </a:p>
          <a:p>
            <a:pPr lvl="1" eaLnBrk="1" hangingPunct="1">
              <a:defRPr/>
            </a:pPr>
            <a:endParaRPr lang="cs-CZ" dirty="0">
              <a:solidFill>
                <a:schemeClr val="accent2"/>
              </a:solidFill>
            </a:endParaRPr>
          </a:p>
          <a:p>
            <a:pPr lvl="1" eaLnBrk="1" hangingPunct="1">
              <a:buFontTx/>
              <a:buChar char="•"/>
              <a:defRPr/>
            </a:pPr>
            <a:r>
              <a:rPr lang="cs-CZ" sz="3200" b="1" dirty="0" err="1">
                <a:solidFill>
                  <a:schemeClr val="accent2"/>
                </a:solidFill>
                <a:effectLst>
                  <a:outerShdw blurRad="38100" dist="38100" dir="2700000" algn="tl">
                    <a:srgbClr val="000000"/>
                  </a:outerShdw>
                </a:effectLst>
              </a:rPr>
              <a:t>Indirect</a:t>
            </a:r>
            <a:r>
              <a:rPr lang="cs-CZ" sz="3200" b="1" dirty="0">
                <a:solidFill>
                  <a:schemeClr val="accent2"/>
                </a:solidFill>
                <a:effectLst>
                  <a:outerShdw blurRad="38100" dist="38100" dir="2700000" algn="tl">
                    <a:srgbClr val="000000"/>
                  </a:outerShdw>
                </a:effectLst>
              </a:rPr>
              <a:t> non-</a:t>
            </a:r>
            <a:r>
              <a:rPr lang="cs-CZ" sz="3200" b="1" dirty="0" err="1">
                <a:solidFill>
                  <a:schemeClr val="accent2"/>
                </a:solidFill>
                <a:effectLst>
                  <a:outerShdw blurRad="38100" dist="38100" dir="2700000" algn="tl">
                    <a:srgbClr val="000000"/>
                  </a:outerShdw>
                </a:effectLst>
              </a:rPr>
              <a:t>invasive</a:t>
            </a:r>
            <a:r>
              <a:rPr lang="cs-CZ" sz="3200" b="1" dirty="0">
                <a:solidFill>
                  <a:schemeClr val="accent2"/>
                </a:solidFill>
                <a:effectLst>
                  <a:outerShdw blurRad="38100" dist="38100" dir="2700000" algn="tl">
                    <a:srgbClr val="000000"/>
                  </a:outerShdw>
                </a:effectLst>
              </a:rPr>
              <a:t> </a:t>
            </a:r>
            <a:r>
              <a:rPr lang="cs-CZ" sz="3200" b="1" dirty="0" err="1">
                <a:solidFill>
                  <a:schemeClr val="accent2"/>
                </a:solidFill>
                <a:effectLst>
                  <a:outerShdw blurRad="38100" dist="38100" dir="2700000" algn="tl">
                    <a:srgbClr val="000000"/>
                  </a:outerShdw>
                </a:effectLst>
              </a:rPr>
              <a:t>measurement</a:t>
            </a:r>
            <a:endParaRPr lang="cs-CZ" sz="3200" b="1" dirty="0">
              <a:solidFill>
                <a:schemeClr val="accent2"/>
              </a:solidFill>
              <a:effectLst>
                <a:outerShdw blurRad="38100" dist="38100" dir="2700000" algn="tl">
                  <a:srgbClr val="000000"/>
                </a:outerShdw>
              </a:effectLst>
            </a:endParaRPr>
          </a:p>
          <a:p>
            <a:pPr lvl="1" eaLnBrk="1" hangingPunct="1">
              <a:buFontTx/>
              <a:buChar char="-"/>
              <a:defRPr/>
            </a:pPr>
            <a:r>
              <a:rPr lang="cs-CZ" dirty="0" err="1">
                <a:solidFill>
                  <a:schemeClr val="accent2"/>
                </a:solidFill>
              </a:rPr>
              <a:t>Palpation</a:t>
            </a:r>
            <a:r>
              <a:rPr lang="cs-CZ" dirty="0">
                <a:solidFill>
                  <a:schemeClr val="accent2"/>
                </a:solidFill>
              </a:rPr>
              <a:t> </a:t>
            </a:r>
            <a:r>
              <a:rPr lang="cs-CZ" dirty="0" err="1">
                <a:solidFill>
                  <a:schemeClr val="accent2"/>
                </a:solidFill>
              </a:rPr>
              <a:t>method</a:t>
            </a:r>
            <a:endParaRPr lang="cs-CZ" dirty="0">
              <a:solidFill>
                <a:schemeClr val="accent2"/>
              </a:solidFill>
            </a:endParaRPr>
          </a:p>
          <a:p>
            <a:pPr lvl="1" eaLnBrk="1" hangingPunct="1">
              <a:buFontTx/>
              <a:buChar char="-"/>
              <a:defRPr/>
            </a:pPr>
            <a:r>
              <a:rPr lang="cs-CZ" dirty="0" err="1">
                <a:solidFill>
                  <a:schemeClr val="accent2"/>
                </a:solidFill>
              </a:rPr>
              <a:t>Auscultation</a:t>
            </a:r>
            <a:r>
              <a:rPr lang="cs-CZ" dirty="0">
                <a:solidFill>
                  <a:schemeClr val="accent2"/>
                </a:solidFill>
              </a:rPr>
              <a:t> </a:t>
            </a:r>
            <a:r>
              <a:rPr lang="cs-CZ" dirty="0" err="1">
                <a:solidFill>
                  <a:schemeClr val="accent2"/>
                </a:solidFill>
              </a:rPr>
              <a:t>method</a:t>
            </a:r>
            <a:endParaRPr lang="cs-CZ" dirty="0">
              <a:solidFill>
                <a:schemeClr val="accent2"/>
              </a:solidFill>
            </a:endParaRPr>
          </a:p>
          <a:p>
            <a:pPr lvl="1" eaLnBrk="1" hangingPunct="1">
              <a:buFontTx/>
              <a:buChar char="-"/>
              <a:defRPr/>
            </a:pPr>
            <a:r>
              <a:rPr lang="cs-CZ" dirty="0" err="1">
                <a:solidFill>
                  <a:schemeClr val="accent2"/>
                </a:solidFill>
              </a:rPr>
              <a:t>Oscilometric</a:t>
            </a:r>
            <a:r>
              <a:rPr lang="cs-CZ" dirty="0">
                <a:solidFill>
                  <a:schemeClr val="accent2"/>
                </a:solidFill>
              </a:rPr>
              <a:t> </a:t>
            </a:r>
            <a:r>
              <a:rPr lang="cs-CZ" dirty="0" err="1">
                <a:solidFill>
                  <a:schemeClr val="accent2"/>
                </a:solidFill>
              </a:rPr>
              <a:t>method</a:t>
            </a:r>
            <a:endParaRPr lang="cs-CZ" dirty="0">
              <a:solidFill>
                <a:schemeClr val="accent2"/>
              </a:solidFill>
            </a:endParaRPr>
          </a:p>
          <a:p>
            <a:pPr lvl="1" eaLnBrk="1" hangingPunct="1">
              <a:defRPr/>
            </a:pPr>
            <a:endParaRPr lang="cs-CZ" dirty="0">
              <a:solidFill>
                <a:schemeClr val="accent2"/>
              </a:solidFill>
            </a:endParaRPr>
          </a:p>
          <a:p>
            <a:pPr lvl="1" eaLnBrk="1" hangingPunct="1">
              <a:buFontTx/>
              <a:buNone/>
              <a:defRPr/>
            </a:pPr>
            <a:endParaRPr lang="cs-CZ" dirty="0">
              <a:solidFill>
                <a:schemeClr val="accent2"/>
              </a:solidFill>
            </a:endParaRPr>
          </a:p>
          <a:p>
            <a:pPr lvl="1" eaLnBrk="1" hangingPunct="1">
              <a:defRPr/>
            </a:pPr>
            <a:endParaRPr lang="cs-CZ" dirty="0"/>
          </a:p>
        </p:txBody>
      </p:sp>
    </p:spTree>
    <p:extLst>
      <p:ext uri="{BB962C8B-B14F-4D97-AF65-F5344CB8AC3E}">
        <p14:creationId xmlns:p14="http://schemas.microsoft.com/office/powerpoint/2010/main" val="1692684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ja2\Dokumenty\DEMONSTRACE\krevní tlak u koně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600"/>
            <a:ext cx="54864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883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2500313"/>
            <a:ext cx="424815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Obrázek 2"/>
          <p:cNvPicPr>
            <a:picLocks noChangeAspect="1"/>
          </p:cNvPicPr>
          <p:nvPr/>
        </p:nvPicPr>
        <p:blipFill>
          <a:blip r:embed="rId4">
            <a:extLst>
              <a:ext uri="{28A0092B-C50C-407E-A947-70E740481C1C}">
                <a14:useLocalDpi xmlns:a14="http://schemas.microsoft.com/office/drawing/2010/main" val="0"/>
              </a:ext>
            </a:extLst>
          </a:blip>
          <a:srcRect l="4054" r="7573"/>
          <a:stretch>
            <a:fillRect/>
          </a:stretch>
        </p:blipFill>
        <p:spPr bwMode="auto">
          <a:xfrm>
            <a:off x="6446838" y="1519238"/>
            <a:ext cx="2644775"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ovéPole 5"/>
          <p:cNvSpPr txBox="1">
            <a:spLocks noChangeArrowheads="1"/>
          </p:cNvSpPr>
          <p:nvPr/>
        </p:nvSpPr>
        <p:spPr bwMode="auto">
          <a:xfrm>
            <a:off x="107950" y="908050"/>
            <a:ext cx="41830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sz="2400" dirty="0"/>
          </a:p>
          <a:p>
            <a:pPr eaLnBrk="1" hangingPunct="1"/>
            <a:endParaRPr lang="cs-CZ" altLang="cs-CZ" dirty="0"/>
          </a:p>
          <a:p>
            <a:pPr eaLnBrk="1" hangingPunct="1"/>
            <a:endParaRPr lang="cs-CZ" altLang="cs-CZ" dirty="0"/>
          </a:p>
          <a:p>
            <a:pPr eaLnBrk="1" hangingPunct="1"/>
            <a:endParaRPr lang="cs-CZ" altLang="cs-CZ" dirty="0"/>
          </a:p>
          <a:p>
            <a:pPr eaLnBrk="1" hangingPunct="1"/>
            <a:endParaRPr lang="cs-CZ" altLang="cs-CZ" dirty="0"/>
          </a:p>
          <a:p>
            <a:pPr eaLnBrk="1" hangingPunct="1"/>
            <a:r>
              <a:rPr lang="cs-CZ" altLang="cs-CZ" sz="2400" dirty="0" err="1"/>
              <a:t>Italian</a:t>
            </a:r>
            <a:r>
              <a:rPr lang="cs-CZ" altLang="cs-CZ" sz="2400" dirty="0"/>
              <a:t> </a:t>
            </a:r>
            <a:r>
              <a:rPr lang="cs-CZ" altLang="cs-CZ" sz="2400" dirty="0" err="1"/>
              <a:t>physician</a:t>
            </a:r>
            <a:endParaRPr lang="cs-CZ" altLang="cs-CZ" sz="2400" dirty="0"/>
          </a:p>
          <a:p>
            <a:pPr eaLnBrk="1" hangingPunct="1"/>
            <a:r>
              <a:rPr lang="cs-CZ" altLang="cs-CZ" sz="2400" b="1" dirty="0" err="1">
                <a:solidFill>
                  <a:srgbClr val="7030A0"/>
                </a:solidFill>
              </a:rPr>
              <a:t>Riva</a:t>
            </a:r>
            <a:r>
              <a:rPr lang="cs-CZ" altLang="cs-CZ" sz="2400" b="1" dirty="0">
                <a:solidFill>
                  <a:srgbClr val="7030A0"/>
                </a:solidFill>
              </a:rPr>
              <a:t> </a:t>
            </a:r>
            <a:r>
              <a:rPr lang="cs-CZ" altLang="cs-CZ" sz="2400" b="1" dirty="0" err="1">
                <a:solidFill>
                  <a:srgbClr val="7030A0"/>
                </a:solidFill>
              </a:rPr>
              <a:t>Rocci</a:t>
            </a:r>
            <a:endParaRPr lang="cs-CZ" altLang="cs-CZ" sz="2400" b="1" dirty="0">
              <a:solidFill>
                <a:srgbClr val="7030A0"/>
              </a:solidFill>
            </a:endParaRPr>
          </a:p>
          <a:p>
            <a:pPr eaLnBrk="1" hangingPunct="1"/>
            <a:r>
              <a:rPr lang="cs-CZ" altLang="cs-CZ" sz="2400" dirty="0"/>
              <a:t>„</a:t>
            </a:r>
            <a:r>
              <a:rPr lang="cs-CZ" altLang="cs-CZ" sz="2400" dirty="0" err="1"/>
              <a:t>mercury</a:t>
            </a:r>
            <a:r>
              <a:rPr lang="cs-CZ" altLang="cs-CZ" sz="2400" dirty="0"/>
              <a:t> </a:t>
            </a:r>
            <a:r>
              <a:rPr lang="cs-CZ" altLang="cs-CZ" sz="2400" dirty="0" err="1"/>
              <a:t>sfygmomanometr</a:t>
            </a:r>
            <a:r>
              <a:rPr lang="cs-CZ" altLang="cs-CZ" sz="2400" dirty="0"/>
              <a:t>“</a:t>
            </a:r>
          </a:p>
          <a:p>
            <a:pPr eaLnBrk="1" hangingPunct="1"/>
            <a:r>
              <a:rPr lang="cs-CZ" altLang="cs-CZ" sz="2400" dirty="0"/>
              <a:t>The </a:t>
            </a:r>
            <a:r>
              <a:rPr lang="cs-CZ" altLang="cs-CZ" sz="2400" dirty="0" err="1"/>
              <a:t>cuff</a:t>
            </a:r>
            <a:r>
              <a:rPr lang="cs-CZ" altLang="cs-CZ" sz="2400" dirty="0"/>
              <a:t> on </a:t>
            </a:r>
            <a:r>
              <a:rPr lang="cs-CZ" altLang="cs-CZ" sz="2400" dirty="0" err="1"/>
              <a:t>the</a:t>
            </a:r>
            <a:r>
              <a:rPr lang="cs-CZ" altLang="cs-CZ" sz="2400" dirty="0"/>
              <a:t> </a:t>
            </a:r>
            <a:r>
              <a:rPr lang="cs-CZ" altLang="cs-CZ" sz="2400" dirty="0" err="1"/>
              <a:t>arm</a:t>
            </a:r>
            <a:r>
              <a:rPr lang="cs-CZ" altLang="cs-CZ" sz="2400" dirty="0"/>
              <a:t> </a:t>
            </a:r>
          </a:p>
          <a:p>
            <a:pPr eaLnBrk="1" hangingPunct="1"/>
            <a:r>
              <a:rPr lang="cs-CZ" altLang="cs-CZ" sz="2400" dirty="0"/>
              <a:t>1896</a:t>
            </a:r>
          </a:p>
        </p:txBody>
      </p:sp>
      <p:sp>
        <p:nvSpPr>
          <p:cNvPr id="10246" name="TextovéPole 6"/>
          <p:cNvSpPr txBox="1">
            <a:spLocks noChangeArrowheads="1"/>
          </p:cNvSpPr>
          <p:nvPr/>
        </p:nvSpPr>
        <p:spPr bwMode="auto">
          <a:xfrm>
            <a:off x="323850" y="404813"/>
            <a:ext cx="3421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2800" b="1">
                <a:solidFill>
                  <a:srgbClr val="FF0000"/>
                </a:solidFill>
              </a:rPr>
              <a:t>Palpatory methods</a:t>
            </a:r>
          </a:p>
        </p:txBody>
      </p:sp>
    </p:spTree>
    <p:extLst>
      <p:ext uri="{BB962C8B-B14F-4D97-AF65-F5344CB8AC3E}">
        <p14:creationId xmlns:p14="http://schemas.microsoft.com/office/powerpoint/2010/main" val="1413023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Obrázek 1"/>
          <p:cNvPicPr>
            <a:picLocks noChangeAspect="1"/>
          </p:cNvPicPr>
          <p:nvPr/>
        </p:nvPicPr>
        <p:blipFill>
          <a:blip r:embed="rId3">
            <a:extLst>
              <a:ext uri="{28A0092B-C50C-407E-A947-70E740481C1C}">
                <a14:useLocalDpi xmlns:a14="http://schemas.microsoft.com/office/drawing/2010/main" val="0"/>
              </a:ext>
            </a:extLst>
          </a:blip>
          <a:srcRect l="11832"/>
          <a:stretch>
            <a:fillRect/>
          </a:stretch>
        </p:blipFill>
        <p:spPr bwMode="auto">
          <a:xfrm>
            <a:off x="4284663" y="1363663"/>
            <a:ext cx="4713287"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ovéPole 2"/>
          <p:cNvSpPr txBox="1">
            <a:spLocks noChangeArrowheads="1"/>
          </p:cNvSpPr>
          <p:nvPr/>
        </p:nvSpPr>
        <p:spPr bwMode="auto">
          <a:xfrm>
            <a:off x="395288" y="765175"/>
            <a:ext cx="4033837"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2800" b="1" dirty="0" err="1">
                <a:solidFill>
                  <a:srgbClr val="FF0000"/>
                </a:solidFill>
              </a:rPr>
              <a:t>Auscultatory</a:t>
            </a:r>
            <a:r>
              <a:rPr lang="cs-CZ" altLang="cs-CZ" sz="2800" b="1" dirty="0">
                <a:solidFill>
                  <a:srgbClr val="FF0000"/>
                </a:solidFill>
              </a:rPr>
              <a:t> </a:t>
            </a:r>
            <a:r>
              <a:rPr lang="cs-CZ" altLang="cs-CZ" sz="2800" b="1" dirty="0" err="1">
                <a:solidFill>
                  <a:srgbClr val="FF0000"/>
                </a:solidFill>
              </a:rPr>
              <a:t>method</a:t>
            </a:r>
            <a:endParaRPr lang="cs-CZ" altLang="cs-CZ" sz="2800" b="1" dirty="0">
              <a:solidFill>
                <a:srgbClr val="FF0000"/>
              </a:solidFill>
            </a:endParaRPr>
          </a:p>
          <a:p>
            <a:pPr eaLnBrk="1" hangingPunct="1"/>
            <a:endParaRPr lang="cs-CZ" altLang="cs-CZ" sz="2400" b="1" dirty="0">
              <a:solidFill>
                <a:srgbClr val="FF0000"/>
              </a:solidFill>
            </a:endParaRPr>
          </a:p>
          <a:p>
            <a:pPr eaLnBrk="1" hangingPunct="1"/>
            <a:endParaRPr lang="cs-CZ" altLang="cs-CZ" sz="2400" b="1" dirty="0">
              <a:solidFill>
                <a:srgbClr val="FF0000"/>
              </a:solidFill>
            </a:endParaRPr>
          </a:p>
          <a:p>
            <a:pPr eaLnBrk="1" hangingPunct="1"/>
            <a:endParaRPr lang="cs-CZ" altLang="cs-CZ" sz="2400" b="1" dirty="0">
              <a:solidFill>
                <a:srgbClr val="FF0000"/>
              </a:solidFill>
            </a:endParaRPr>
          </a:p>
          <a:p>
            <a:pPr eaLnBrk="1" hangingPunct="1"/>
            <a:r>
              <a:rPr lang="cs-CZ" altLang="cs-CZ" sz="2400" dirty="0"/>
              <a:t>A </a:t>
            </a:r>
            <a:r>
              <a:rPr lang="cs-CZ" altLang="cs-CZ" sz="2400" dirty="0" err="1"/>
              <a:t>Russian</a:t>
            </a:r>
            <a:r>
              <a:rPr lang="cs-CZ" altLang="cs-CZ" sz="2400" dirty="0"/>
              <a:t> </a:t>
            </a:r>
            <a:r>
              <a:rPr lang="cs-CZ" altLang="cs-CZ" sz="2400" dirty="0" err="1"/>
              <a:t>army</a:t>
            </a:r>
            <a:r>
              <a:rPr lang="cs-CZ" altLang="cs-CZ" sz="2400" dirty="0"/>
              <a:t> </a:t>
            </a:r>
            <a:r>
              <a:rPr lang="cs-CZ" altLang="cs-CZ" sz="2400" dirty="0" err="1"/>
              <a:t>surgeon</a:t>
            </a:r>
            <a:endParaRPr lang="cs-CZ" altLang="cs-CZ" sz="2400" dirty="0"/>
          </a:p>
          <a:p>
            <a:pPr eaLnBrk="1" hangingPunct="1"/>
            <a:r>
              <a:rPr lang="cs-CZ" altLang="cs-CZ" sz="2400" b="1" dirty="0" err="1">
                <a:solidFill>
                  <a:srgbClr val="7030A0"/>
                </a:solidFill>
              </a:rPr>
              <a:t>Nikolai</a:t>
            </a:r>
            <a:r>
              <a:rPr lang="cs-CZ" altLang="cs-CZ" sz="2400" b="1" dirty="0">
                <a:solidFill>
                  <a:srgbClr val="7030A0"/>
                </a:solidFill>
              </a:rPr>
              <a:t> </a:t>
            </a:r>
            <a:r>
              <a:rPr lang="cs-CZ" altLang="cs-CZ" sz="2400" b="1" dirty="0" err="1">
                <a:solidFill>
                  <a:srgbClr val="7030A0"/>
                </a:solidFill>
              </a:rPr>
              <a:t>Korotkoff</a:t>
            </a:r>
            <a:endParaRPr lang="cs-CZ" altLang="cs-CZ" sz="2400" b="1" dirty="0">
              <a:solidFill>
                <a:srgbClr val="7030A0"/>
              </a:solidFill>
            </a:endParaRPr>
          </a:p>
          <a:p>
            <a:pPr eaLnBrk="1" hangingPunct="1"/>
            <a:r>
              <a:rPr lang="cs-CZ" altLang="cs-CZ" sz="2400" dirty="0"/>
              <a:t>1904</a:t>
            </a:r>
          </a:p>
          <a:p>
            <a:pPr eaLnBrk="1" hangingPunct="1"/>
            <a:endParaRPr lang="cs-CZ" altLang="cs-CZ" sz="2400" dirty="0"/>
          </a:p>
          <a:p>
            <a:pPr eaLnBrk="1" hangingPunct="1"/>
            <a:r>
              <a:rPr lang="cs-CZ" altLang="cs-CZ" sz="2400" dirty="0"/>
              <a:t>„</a:t>
            </a:r>
            <a:r>
              <a:rPr lang="cs-CZ" altLang="cs-CZ" sz="2400" dirty="0" err="1"/>
              <a:t>mercury</a:t>
            </a:r>
            <a:r>
              <a:rPr lang="cs-CZ" altLang="cs-CZ" sz="2400" dirty="0"/>
              <a:t> </a:t>
            </a:r>
            <a:r>
              <a:rPr lang="cs-CZ" altLang="cs-CZ" sz="2400" dirty="0" err="1"/>
              <a:t>sfygmomanometr</a:t>
            </a:r>
            <a:r>
              <a:rPr lang="cs-CZ" altLang="cs-CZ" sz="2400" dirty="0"/>
              <a:t>“</a:t>
            </a:r>
          </a:p>
          <a:p>
            <a:pPr eaLnBrk="1" hangingPunct="1"/>
            <a:r>
              <a:rPr lang="cs-CZ" altLang="cs-CZ" sz="2400" dirty="0"/>
              <a:t>The </a:t>
            </a:r>
            <a:r>
              <a:rPr lang="cs-CZ" altLang="cs-CZ" sz="2400" dirty="0" err="1"/>
              <a:t>cuff</a:t>
            </a:r>
            <a:r>
              <a:rPr lang="cs-CZ" altLang="cs-CZ" sz="2400" dirty="0"/>
              <a:t> on </a:t>
            </a:r>
            <a:r>
              <a:rPr lang="cs-CZ" altLang="cs-CZ" sz="2400" dirty="0" err="1"/>
              <a:t>the</a:t>
            </a:r>
            <a:r>
              <a:rPr lang="cs-CZ" altLang="cs-CZ" sz="2400" dirty="0"/>
              <a:t> </a:t>
            </a:r>
            <a:r>
              <a:rPr lang="cs-CZ" altLang="cs-CZ" sz="2400" dirty="0" err="1"/>
              <a:t>arm</a:t>
            </a:r>
            <a:endParaRPr lang="cs-CZ" altLang="cs-CZ" sz="2400" dirty="0"/>
          </a:p>
          <a:p>
            <a:pPr eaLnBrk="1" hangingPunct="1"/>
            <a:r>
              <a:rPr lang="cs-CZ" altLang="cs-CZ" sz="2400" dirty="0" err="1"/>
              <a:t>Stethoscope</a:t>
            </a:r>
            <a:r>
              <a:rPr lang="cs-CZ" altLang="cs-CZ" sz="2400" dirty="0"/>
              <a:t> </a:t>
            </a:r>
            <a:r>
              <a:rPr lang="cs-CZ" altLang="cs-CZ" sz="2400" dirty="0" err="1"/>
              <a:t>at</a:t>
            </a:r>
            <a:r>
              <a:rPr lang="cs-CZ" altLang="cs-CZ" sz="2400" dirty="0"/>
              <a:t> </a:t>
            </a:r>
            <a:r>
              <a:rPr lang="cs-CZ" altLang="cs-CZ" sz="2400" dirty="0" err="1"/>
              <a:t>the</a:t>
            </a:r>
            <a:r>
              <a:rPr lang="cs-CZ" altLang="cs-CZ" sz="2400" dirty="0"/>
              <a:t> </a:t>
            </a:r>
            <a:r>
              <a:rPr lang="cs-CZ" altLang="cs-CZ" sz="2400" dirty="0" err="1"/>
              <a:t>elbow</a:t>
            </a:r>
            <a:endParaRPr lang="cs-CZ" altLang="cs-CZ" sz="2400" dirty="0"/>
          </a:p>
        </p:txBody>
      </p:sp>
    </p:spTree>
    <p:extLst>
      <p:ext uri="{BB962C8B-B14F-4D97-AF65-F5344CB8AC3E}">
        <p14:creationId xmlns:p14="http://schemas.microsoft.com/office/powerpoint/2010/main" val="3539517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ovéPole 1">
            <a:extLst>
              <a:ext uri="{FF2B5EF4-FFF2-40B4-BE49-F238E27FC236}">
                <a16:creationId xmlns:a16="http://schemas.microsoft.com/office/drawing/2014/main" id="{11903D8D-03AD-4C21-BC78-4AB074112215}"/>
              </a:ext>
            </a:extLst>
          </p:cNvPr>
          <p:cNvSpPr txBox="1">
            <a:spLocks noChangeArrowheads="1"/>
          </p:cNvSpPr>
          <p:nvPr/>
        </p:nvSpPr>
        <p:spPr bwMode="auto">
          <a:xfrm>
            <a:off x="251520" y="1246040"/>
            <a:ext cx="4427631"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dirty="0"/>
          </a:p>
          <a:p>
            <a:pPr algn="just"/>
            <a:r>
              <a:rPr lang="cs-CZ" dirty="0" err="1"/>
              <a:t>Based</a:t>
            </a:r>
            <a:r>
              <a:rPr lang="cs-CZ" dirty="0"/>
              <a:t> on </a:t>
            </a:r>
            <a:r>
              <a:rPr lang="cs-CZ" b="1" dirty="0" err="1"/>
              <a:t>the</a:t>
            </a:r>
            <a:r>
              <a:rPr lang="cs-CZ" b="1" dirty="0"/>
              <a:t> </a:t>
            </a:r>
            <a:r>
              <a:rPr lang="cs-CZ" b="1" dirty="0" err="1"/>
              <a:t>same</a:t>
            </a:r>
            <a:r>
              <a:rPr lang="cs-CZ" b="1" dirty="0"/>
              <a:t> </a:t>
            </a:r>
            <a:r>
              <a:rPr lang="cs-CZ" b="1" dirty="0" err="1"/>
              <a:t>principle</a:t>
            </a:r>
            <a:r>
              <a:rPr lang="cs-CZ" b="1" dirty="0"/>
              <a:t> </a:t>
            </a:r>
            <a:r>
              <a:rPr lang="cs-CZ" dirty="0"/>
              <a:t>as </a:t>
            </a:r>
            <a:r>
              <a:rPr lang="cs-CZ" dirty="0" err="1"/>
              <a:t>auscultation</a:t>
            </a:r>
            <a:r>
              <a:rPr lang="cs-CZ" dirty="0"/>
              <a:t>: </a:t>
            </a:r>
            <a:r>
              <a:rPr lang="cs-CZ" b="1" dirty="0" err="1"/>
              <a:t>changes</a:t>
            </a:r>
            <a:r>
              <a:rPr lang="cs-CZ" b="1" dirty="0"/>
              <a:t> </a:t>
            </a:r>
            <a:r>
              <a:rPr lang="cs-CZ" b="1" dirty="0" err="1"/>
              <a:t>of</a:t>
            </a:r>
            <a:r>
              <a:rPr lang="cs-CZ" b="1" dirty="0"/>
              <a:t> </a:t>
            </a:r>
            <a:r>
              <a:rPr lang="cs-CZ" b="1" dirty="0" err="1"/>
              <a:t>laminar</a:t>
            </a:r>
            <a:r>
              <a:rPr lang="cs-CZ" b="1" dirty="0"/>
              <a:t> to </a:t>
            </a:r>
            <a:r>
              <a:rPr lang="cs-CZ" b="1" dirty="0" err="1"/>
              <a:t>turbulent</a:t>
            </a:r>
            <a:r>
              <a:rPr lang="cs-CZ" b="1" dirty="0"/>
              <a:t> </a:t>
            </a:r>
            <a:r>
              <a:rPr lang="cs-CZ" b="1" dirty="0" err="1"/>
              <a:t>flow</a:t>
            </a:r>
            <a:endParaRPr lang="cs-CZ" b="1" dirty="0"/>
          </a:p>
          <a:p>
            <a:pPr algn="just"/>
            <a:endParaRPr lang="cs-CZ" dirty="0"/>
          </a:p>
          <a:p>
            <a:pPr algn="just"/>
            <a:r>
              <a:rPr lang="cs-CZ" dirty="0" err="1"/>
              <a:t>During</a:t>
            </a:r>
            <a:r>
              <a:rPr lang="cs-CZ" dirty="0"/>
              <a:t> instrument </a:t>
            </a:r>
            <a:r>
              <a:rPr lang="cs-CZ" dirty="0" err="1"/>
              <a:t>testing</a:t>
            </a:r>
            <a:r>
              <a:rPr lang="cs-CZ" dirty="0"/>
              <a:t> </a:t>
            </a:r>
            <a:r>
              <a:rPr lang="cs-CZ" dirty="0" err="1"/>
              <a:t>it</a:t>
            </a:r>
            <a:r>
              <a:rPr lang="cs-CZ" dirty="0"/>
              <a:t> has </a:t>
            </a:r>
            <a:r>
              <a:rPr lang="cs-CZ" dirty="0" err="1"/>
              <a:t>been</a:t>
            </a:r>
            <a:r>
              <a:rPr lang="cs-CZ" dirty="0"/>
              <a:t> </a:t>
            </a:r>
            <a:r>
              <a:rPr lang="cs-CZ" dirty="0" err="1"/>
              <a:t>repeatedly</a:t>
            </a:r>
            <a:r>
              <a:rPr lang="cs-CZ" dirty="0"/>
              <a:t> </a:t>
            </a:r>
            <a:r>
              <a:rPr lang="cs-CZ" dirty="0" err="1"/>
              <a:t>shown</a:t>
            </a:r>
            <a:r>
              <a:rPr lang="cs-CZ" dirty="0"/>
              <a:t> </a:t>
            </a:r>
            <a:r>
              <a:rPr lang="cs-CZ" dirty="0" err="1"/>
              <a:t>that</a:t>
            </a:r>
            <a:r>
              <a:rPr lang="cs-CZ" dirty="0"/>
              <a:t> </a:t>
            </a:r>
            <a:r>
              <a:rPr lang="cs-CZ" b="1" dirty="0" err="1"/>
              <a:t>the</a:t>
            </a:r>
            <a:r>
              <a:rPr lang="cs-CZ" b="1" dirty="0"/>
              <a:t> point </a:t>
            </a:r>
            <a:r>
              <a:rPr lang="cs-CZ" b="1" dirty="0" err="1"/>
              <a:t>of</a:t>
            </a:r>
            <a:r>
              <a:rPr lang="cs-CZ" b="1" dirty="0"/>
              <a:t> maximum </a:t>
            </a:r>
            <a:r>
              <a:rPr lang="cs-CZ" b="1" dirty="0" err="1"/>
              <a:t>oscillations</a:t>
            </a:r>
            <a:r>
              <a:rPr lang="cs-CZ" b="1" dirty="0"/>
              <a:t> </a:t>
            </a:r>
            <a:r>
              <a:rPr lang="cs-CZ" b="1" dirty="0" err="1"/>
              <a:t>corresponds</a:t>
            </a:r>
            <a:r>
              <a:rPr lang="cs-CZ" b="1" dirty="0"/>
              <a:t> to </a:t>
            </a:r>
            <a:r>
              <a:rPr lang="cs-CZ" b="1" dirty="0" err="1"/>
              <a:t>the</a:t>
            </a:r>
            <a:r>
              <a:rPr lang="cs-CZ" b="1" dirty="0"/>
              <a:t> </a:t>
            </a:r>
            <a:r>
              <a:rPr lang="cs-CZ" b="1" dirty="0" err="1"/>
              <a:t>mean</a:t>
            </a:r>
            <a:r>
              <a:rPr lang="cs-CZ" b="1" dirty="0"/>
              <a:t> </a:t>
            </a:r>
            <a:r>
              <a:rPr lang="cs-CZ" b="1" dirty="0" err="1"/>
              <a:t>arterial</a:t>
            </a:r>
            <a:r>
              <a:rPr lang="cs-CZ" b="1" dirty="0"/>
              <a:t> </a:t>
            </a:r>
            <a:r>
              <a:rPr lang="cs-CZ" b="1" dirty="0" err="1"/>
              <a:t>pressure</a:t>
            </a:r>
            <a:r>
              <a:rPr lang="cs-CZ" b="1" dirty="0"/>
              <a:t> </a:t>
            </a:r>
            <a:r>
              <a:rPr lang="cs-CZ" b="1" dirty="0" err="1"/>
              <a:t>measured</a:t>
            </a:r>
            <a:r>
              <a:rPr lang="cs-CZ" b="1" dirty="0"/>
              <a:t> </a:t>
            </a:r>
            <a:r>
              <a:rPr lang="cs-CZ" b="1" dirty="0" err="1"/>
              <a:t>invasively</a:t>
            </a:r>
            <a:r>
              <a:rPr lang="cs-CZ" b="1" dirty="0"/>
              <a:t>.  </a:t>
            </a:r>
          </a:p>
          <a:p>
            <a:pPr algn="just"/>
            <a:endParaRPr lang="cs-CZ" dirty="0"/>
          </a:p>
          <a:p>
            <a:pPr algn="just"/>
            <a:r>
              <a:rPr lang="cs-CZ" dirty="0" err="1"/>
              <a:t>Oscillations</a:t>
            </a:r>
            <a:r>
              <a:rPr lang="cs-CZ" dirty="0"/>
              <a:t> </a:t>
            </a:r>
            <a:r>
              <a:rPr lang="cs-CZ" dirty="0" err="1"/>
              <a:t>begin</a:t>
            </a:r>
            <a:r>
              <a:rPr lang="cs-CZ" dirty="0"/>
              <a:t> </a:t>
            </a:r>
            <a:r>
              <a:rPr lang="cs-CZ" dirty="0" err="1"/>
              <a:t>around</a:t>
            </a:r>
            <a:r>
              <a:rPr lang="cs-CZ" dirty="0"/>
              <a:t> </a:t>
            </a:r>
            <a:r>
              <a:rPr lang="cs-CZ" dirty="0" err="1"/>
              <a:t>systolic</a:t>
            </a:r>
            <a:r>
              <a:rPr lang="cs-CZ" dirty="0"/>
              <a:t> </a:t>
            </a:r>
            <a:r>
              <a:rPr lang="cs-CZ" dirty="0" err="1"/>
              <a:t>pressure</a:t>
            </a:r>
            <a:r>
              <a:rPr lang="cs-CZ" dirty="0"/>
              <a:t> </a:t>
            </a:r>
            <a:r>
              <a:rPr lang="cs-CZ" dirty="0" err="1"/>
              <a:t>values</a:t>
            </a:r>
            <a:r>
              <a:rPr lang="cs-CZ" dirty="0"/>
              <a:t> and </a:t>
            </a:r>
            <a:r>
              <a:rPr lang="cs-CZ" dirty="0" err="1"/>
              <a:t>continue</a:t>
            </a:r>
            <a:r>
              <a:rPr lang="cs-CZ" dirty="0"/>
              <a:t> </a:t>
            </a:r>
            <a:r>
              <a:rPr lang="cs-CZ" dirty="0" err="1"/>
              <a:t>after</a:t>
            </a:r>
            <a:r>
              <a:rPr lang="cs-CZ" dirty="0"/>
              <a:t> </a:t>
            </a:r>
            <a:r>
              <a:rPr lang="cs-CZ" dirty="0" err="1"/>
              <a:t>cuff</a:t>
            </a:r>
            <a:r>
              <a:rPr lang="cs-CZ" dirty="0"/>
              <a:t> </a:t>
            </a:r>
            <a:r>
              <a:rPr lang="cs-CZ" dirty="0" err="1"/>
              <a:t>release</a:t>
            </a:r>
            <a:r>
              <a:rPr lang="cs-CZ" dirty="0"/>
              <a:t> = </a:t>
            </a:r>
            <a:r>
              <a:rPr lang="cs-CZ" dirty="0" err="1"/>
              <a:t>both</a:t>
            </a:r>
            <a:r>
              <a:rPr lang="cs-CZ" dirty="0"/>
              <a:t> </a:t>
            </a:r>
            <a:r>
              <a:rPr lang="cs-CZ" b="1" dirty="0" err="1"/>
              <a:t>systolic</a:t>
            </a:r>
            <a:r>
              <a:rPr lang="cs-CZ" b="1" dirty="0"/>
              <a:t> and </a:t>
            </a:r>
            <a:r>
              <a:rPr lang="cs-CZ" b="1" dirty="0" err="1"/>
              <a:t>diastolic</a:t>
            </a:r>
            <a:r>
              <a:rPr lang="cs-CZ" b="1" dirty="0"/>
              <a:t> </a:t>
            </a:r>
            <a:r>
              <a:rPr lang="cs-CZ" b="1" dirty="0" err="1"/>
              <a:t>pressure</a:t>
            </a:r>
            <a:r>
              <a:rPr lang="cs-CZ" b="1" dirty="0"/>
              <a:t> are </a:t>
            </a:r>
            <a:r>
              <a:rPr lang="cs-CZ" b="1" dirty="0" err="1"/>
              <a:t>estimated</a:t>
            </a:r>
            <a:r>
              <a:rPr lang="cs-CZ" b="1" dirty="0"/>
              <a:t> </a:t>
            </a:r>
            <a:r>
              <a:rPr lang="cs-CZ" b="1" dirty="0" err="1"/>
              <a:t>only</a:t>
            </a:r>
            <a:r>
              <a:rPr lang="cs-CZ" b="1" dirty="0"/>
              <a:t> </a:t>
            </a:r>
            <a:r>
              <a:rPr lang="cs-CZ" b="1" dirty="0" err="1"/>
              <a:t>indirectly</a:t>
            </a:r>
            <a:r>
              <a:rPr lang="cs-CZ" b="1" dirty="0"/>
              <a:t> </a:t>
            </a:r>
            <a:r>
              <a:rPr lang="cs-CZ" b="1" dirty="0" err="1"/>
              <a:t>based</a:t>
            </a:r>
            <a:r>
              <a:rPr lang="cs-CZ" b="1" dirty="0"/>
              <a:t> on </a:t>
            </a:r>
            <a:r>
              <a:rPr lang="cs-CZ" b="1" dirty="0" err="1"/>
              <a:t>empirical</a:t>
            </a:r>
            <a:r>
              <a:rPr lang="cs-CZ" b="1" dirty="0"/>
              <a:t> </a:t>
            </a:r>
            <a:r>
              <a:rPr lang="cs-CZ" b="1" dirty="0" err="1"/>
              <a:t>derived</a:t>
            </a:r>
            <a:r>
              <a:rPr lang="cs-CZ" b="1" dirty="0"/>
              <a:t> </a:t>
            </a:r>
            <a:r>
              <a:rPr lang="cs-CZ" b="1" dirty="0" err="1"/>
              <a:t>algorithms</a:t>
            </a:r>
            <a:endParaRPr lang="cs-CZ" b="1" dirty="0"/>
          </a:p>
          <a:p>
            <a:endParaRPr lang="cs-CZ" altLang="cs-CZ" b="1" dirty="0"/>
          </a:p>
          <a:p>
            <a:endParaRPr lang="cs-CZ" altLang="cs-CZ" dirty="0"/>
          </a:p>
        </p:txBody>
      </p:sp>
      <p:pic>
        <p:nvPicPr>
          <p:cNvPr id="2" name="Obrázek 1">
            <a:extLst>
              <a:ext uri="{FF2B5EF4-FFF2-40B4-BE49-F238E27FC236}">
                <a16:creationId xmlns:a16="http://schemas.microsoft.com/office/drawing/2014/main" id="{B55F522D-0981-418A-A078-4430E730CD15}"/>
              </a:ext>
            </a:extLst>
          </p:cNvPr>
          <p:cNvPicPr>
            <a:picLocks noChangeAspect="1"/>
          </p:cNvPicPr>
          <p:nvPr/>
        </p:nvPicPr>
        <p:blipFill>
          <a:blip r:embed="rId3"/>
          <a:stretch>
            <a:fillRect/>
          </a:stretch>
        </p:blipFill>
        <p:spPr>
          <a:xfrm>
            <a:off x="5042943" y="1916832"/>
            <a:ext cx="3836894" cy="3917576"/>
          </a:xfrm>
          <a:prstGeom prst="rect">
            <a:avLst/>
          </a:prstGeom>
        </p:spPr>
      </p:pic>
      <p:sp>
        <p:nvSpPr>
          <p:cNvPr id="3" name="TextovéPole 2">
            <a:extLst>
              <a:ext uri="{FF2B5EF4-FFF2-40B4-BE49-F238E27FC236}">
                <a16:creationId xmlns:a16="http://schemas.microsoft.com/office/drawing/2014/main" id="{3C3CDBCD-3215-4888-8993-E8399FB882B3}"/>
              </a:ext>
            </a:extLst>
          </p:cNvPr>
          <p:cNvSpPr txBox="1"/>
          <p:nvPr/>
        </p:nvSpPr>
        <p:spPr>
          <a:xfrm>
            <a:off x="611560" y="548680"/>
            <a:ext cx="3305649" cy="800219"/>
          </a:xfrm>
          <a:prstGeom prst="rect">
            <a:avLst/>
          </a:prstGeom>
          <a:noFill/>
        </p:spPr>
        <p:txBody>
          <a:bodyPr wrap="none" rtlCol="0">
            <a:spAutoFit/>
          </a:bodyPr>
          <a:lstStyle/>
          <a:p>
            <a:r>
              <a:rPr lang="cs-CZ" altLang="cs-CZ" sz="2800" b="1" dirty="0" err="1">
                <a:solidFill>
                  <a:srgbClr val="FF0000"/>
                </a:solidFill>
              </a:rPr>
              <a:t>Oscilometric</a:t>
            </a:r>
            <a:r>
              <a:rPr lang="cs-CZ" altLang="cs-CZ" sz="2800" b="1" dirty="0">
                <a:solidFill>
                  <a:srgbClr val="FF0000"/>
                </a:solidFill>
              </a:rPr>
              <a:t> </a:t>
            </a:r>
            <a:r>
              <a:rPr lang="cs-CZ" altLang="cs-CZ" sz="2800" b="1" dirty="0" err="1">
                <a:solidFill>
                  <a:srgbClr val="FF0000"/>
                </a:solidFill>
              </a:rPr>
              <a:t>method</a:t>
            </a:r>
            <a:endParaRPr lang="cs-CZ" altLang="cs-CZ" sz="2800" b="1" dirty="0">
              <a:solidFill>
                <a:srgbClr val="FF0000"/>
              </a:solidFill>
            </a:endParaRPr>
          </a:p>
          <a:p>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09237" y="1057546"/>
            <a:ext cx="8745547" cy="507831"/>
          </a:xfrm>
          <a:prstGeom prst="rect">
            <a:avLst/>
          </a:prstGeom>
          <a:noFill/>
        </p:spPr>
        <p:txBody>
          <a:bodyPr wrap="square" rtlCol="0">
            <a:spAutoFit/>
          </a:bodyPr>
          <a:lstStyle/>
          <a:p>
            <a:r>
              <a:rPr lang="en-GB" sz="2700" b="1" dirty="0"/>
              <a:t>Laminar / turbulent flow, </a:t>
            </a:r>
            <a:r>
              <a:rPr lang="en-GB" sz="2700" b="1" dirty="0" err="1"/>
              <a:t>Korotkoff</a:t>
            </a:r>
            <a:r>
              <a:rPr lang="en-GB" sz="2700" b="1" dirty="0"/>
              <a:t> sounds</a:t>
            </a:r>
          </a:p>
        </p:txBody>
      </p:sp>
      <mc:AlternateContent xmlns:mc="http://schemas.openxmlformats.org/markup-compatibility/2006" xmlns:a14="http://schemas.microsoft.com/office/drawing/2010/main">
        <mc:Choice Requires="a14">
          <p:sp>
            <p:nvSpPr>
              <p:cNvPr id="3" name="TextovéPole 2"/>
              <p:cNvSpPr txBox="1"/>
              <p:nvPr/>
            </p:nvSpPr>
            <p:spPr>
              <a:xfrm>
                <a:off x="640432" y="1600859"/>
                <a:ext cx="2081342" cy="7541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100" i="1">
                          <a:latin typeface="Cambria Math"/>
                        </a:rPr>
                        <m:t>𝑅𝑒</m:t>
                      </m:r>
                      <m:r>
                        <a:rPr lang="en-GB" sz="2100" i="1">
                          <a:latin typeface="Cambria Math"/>
                        </a:rPr>
                        <m:t>=</m:t>
                      </m:r>
                      <m:f>
                        <m:fPr>
                          <m:ctrlPr>
                            <a:rPr lang="en-GB" sz="2100" i="1">
                              <a:latin typeface="Cambria Math" panose="02040503050406030204" pitchFamily="18" charset="0"/>
                            </a:rPr>
                          </m:ctrlPr>
                        </m:fPr>
                        <m:num>
                          <m:r>
                            <a:rPr lang="en-GB" sz="2100" i="1">
                              <a:latin typeface="Cambria Math"/>
                            </a:rPr>
                            <m:t>𝑣</m:t>
                          </m:r>
                          <m:r>
                            <a:rPr lang="en-GB" sz="2100" i="1">
                              <a:latin typeface="Cambria Math"/>
                              <a:ea typeface="Cambria Math"/>
                            </a:rPr>
                            <m:t>∙</m:t>
                          </m:r>
                          <m:r>
                            <a:rPr lang="en-GB" sz="2100" i="1">
                              <a:latin typeface="Cambria Math"/>
                            </a:rPr>
                            <m:t>𝑆</m:t>
                          </m:r>
                          <m:r>
                            <a:rPr lang="en-GB" sz="2100" i="1">
                              <a:latin typeface="Cambria Math"/>
                              <a:ea typeface="Cambria Math"/>
                            </a:rPr>
                            <m:t>∙</m:t>
                          </m:r>
                          <m:r>
                            <a:rPr lang="en-GB" sz="2100" i="1">
                              <a:latin typeface="Cambria Math"/>
                              <a:ea typeface="Cambria Math"/>
                            </a:rPr>
                            <m:t>𝜌</m:t>
                          </m:r>
                        </m:num>
                        <m:den>
                          <m:r>
                            <a:rPr lang="en-GB" sz="2100" i="1">
                              <a:latin typeface="Cambria Math"/>
                              <a:ea typeface="Cambria Math"/>
                            </a:rPr>
                            <m:t>𝜂</m:t>
                          </m:r>
                        </m:den>
                      </m:f>
                    </m:oMath>
                  </m:oMathPara>
                </a14:m>
                <a:endParaRPr lang="en-GB" sz="2400"/>
              </a:p>
            </p:txBody>
          </p:sp>
        </mc:Choice>
        <mc:Fallback xmlns="">
          <p:sp>
            <p:nvSpPr>
              <p:cNvPr id="3" name="TextovéPole 2"/>
              <p:cNvSpPr txBox="1">
                <a:spLocks noRot="1" noChangeAspect="1" noMove="1" noResize="1" noEditPoints="1" noAdjustHandles="1" noChangeArrowheads="1" noChangeShapeType="1" noTextEdit="1"/>
              </p:cNvSpPr>
              <p:nvPr/>
            </p:nvSpPr>
            <p:spPr>
              <a:xfrm>
                <a:off x="640432" y="1600859"/>
                <a:ext cx="2081342" cy="754181"/>
              </a:xfrm>
              <a:prstGeom prst="rect">
                <a:avLst/>
              </a:prstGeom>
              <a:blipFill>
                <a:blip r:embed="rId2"/>
                <a:stretch>
                  <a:fillRect/>
                </a:stretch>
              </a:blipFill>
            </p:spPr>
            <p:txBody>
              <a:bodyPr/>
              <a:lstStyle/>
              <a:p>
                <a:r>
                  <a:rPr lang="cs-CZ">
                    <a:noFill/>
                  </a:rPr>
                  <a:t> </a:t>
                </a:r>
              </a:p>
            </p:txBody>
          </p:sp>
        </mc:Fallback>
      </mc:AlternateContent>
      <p:sp>
        <p:nvSpPr>
          <p:cNvPr id="4" name="TextovéPole 3"/>
          <p:cNvSpPr txBox="1"/>
          <p:nvPr/>
        </p:nvSpPr>
        <p:spPr>
          <a:xfrm>
            <a:off x="398455" y="2260765"/>
            <a:ext cx="8116497" cy="1754326"/>
          </a:xfrm>
          <a:prstGeom prst="rect">
            <a:avLst/>
          </a:prstGeom>
          <a:noFill/>
        </p:spPr>
        <p:txBody>
          <a:bodyPr wrap="square" rtlCol="0">
            <a:spAutoFit/>
          </a:bodyPr>
          <a:lstStyle/>
          <a:p>
            <a:r>
              <a:rPr lang="en-GB" b="1" dirty="0"/>
              <a:t>Reynolds number Re</a:t>
            </a:r>
            <a:r>
              <a:rPr lang="en-GB" dirty="0"/>
              <a:t>: predicts the transition from laminar to turbulent </a:t>
            </a:r>
            <a:r>
              <a:rPr lang="en-GB" dirty="0" err="1"/>
              <a:t>flo</a:t>
            </a:r>
            <a:r>
              <a:rPr lang="cs-CZ" dirty="0"/>
              <a:t>w</a:t>
            </a:r>
            <a:br>
              <a:rPr lang="en-GB" dirty="0"/>
            </a:br>
            <a:r>
              <a:rPr lang="en-GB" b="1" dirty="0"/>
              <a:t>v</a:t>
            </a:r>
            <a:r>
              <a:rPr lang="en-GB" dirty="0"/>
              <a:t>: velocity of blood flow</a:t>
            </a:r>
          </a:p>
          <a:p>
            <a:r>
              <a:rPr lang="en-GB" b="1" dirty="0"/>
              <a:t>S</a:t>
            </a:r>
            <a:r>
              <a:rPr lang="en-GB" dirty="0"/>
              <a:t>: area of vascular lumen (</a:t>
            </a:r>
            <a:r>
              <a:rPr lang="en-GB" b="1" dirty="0">
                <a:sym typeface="Symbol"/>
              </a:rPr>
              <a:t>.</a:t>
            </a:r>
            <a:r>
              <a:rPr lang="en-GB" b="1" dirty="0">
                <a:solidFill>
                  <a:srgbClr val="FF0000"/>
                </a:solidFill>
                <a:sym typeface="Symbol"/>
              </a:rPr>
              <a:t>r</a:t>
            </a:r>
            <a:r>
              <a:rPr lang="en-GB" b="1" baseline="30000" dirty="0">
                <a:solidFill>
                  <a:srgbClr val="FF0000"/>
                </a:solidFill>
                <a:sym typeface="Symbol"/>
              </a:rPr>
              <a:t>2</a:t>
            </a:r>
            <a:r>
              <a:rPr lang="en-GB" dirty="0">
                <a:solidFill>
                  <a:srgbClr val="FF0000"/>
                </a:solidFill>
              </a:rPr>
              <a:t>)</a:t>
            </a:r>
          </a:p>
          <a:p>
            <a:r>
              <a:rPr lang="en-GB" b="1" dirty="0">
                <a:sym typeface="Symbol"/>
              </a:rPr>
              <a:t></a:t>
            </a:r>
            <a:r>
              <a:rPr lang="en-GB" dirty="0">
                <a:sym typeface="Symbol"/>
              </a:rPr>
              <a:t>: density of </a:t>
            </a:r>
            <a:r>
              <a:rPr lang="en-GB" dirty="0" err="1">
                <a:sym typeface="Symbol"/>
              </a:rPr>
              <a:t>blo</a:t>
            </a:r>
            <a:r>
              <a:rPr lang="cs-CZ" dirty="0">
                <a:sym typeface="Symbol"/>
              </a:rPr>
              <a:t>o</a:t>
            </a:r>
            <a:r>
              <a:rPr lang="en-GB" dirty="0">
                <a:sym typeface="Symbol"/>
              </a:rPr>
              <a:t>d</a:t>
            </a:r>
          </a:p>
          <a:p>
            <a:r>
              <a:rPr lang="en-GB" b="1" dirty="0">
                <a:sym typeface="Symbol"/>
              </a:rPr>
              <a:t></a:t>
            </a:r>
            <a:r>
              <a:rPr lang="en-GB" dirty="0">
                <a:sym typeface="Symbol"/>
              </a:rPr>
              <a:t>: vis</a:t>
            </a:r>
            <a:r>
              <a:rPr lang="cs-CZ" dirty="0">
                <a:sym typeface="Symbol"/>
              </a:rPr>
              <a:t>c</a:t>
            </a:r>
            <a:r>
              <a:rPr lang="en-GB" dirty="0" err="1">
                <a:sym typeface="Symbol"/>
              </a:rPr>
              <a:t>osit</a:t>
            </a:r>
            <a:r>
              <a:rPr lang="cs-CZ" dirty="0">
                <a:sym typeface="Symbol"/>
              </a:rPr>
              <a:t>y</a:t>
            </a:r>
            <a:r>
              <a:rPr lang="en-GB" dirty="0">
                <a:sym typeface="Symbol"/>
              </a:rPr>
              <a:t> of blood</a:t>
            </a:r>
          </a:p>
          <a:p>
            <a:r>
              <a:rPr lang="en-GB" dirty="0">
                <a:sym typeface="Symbol"/>
              </a:rPr>
              <a:t>     </a:t>
            </a:r>
            <a:endParaRPr lang="en-GB" dirty="0"/>
          </a:p>
        </p:txBody>
      </p:sp>
      <p:sp>
        <p:nvSpPr>
          <p:cNvPr id="6" name="TextovéPole 5"/>
          <p:cNvSpPr txBox="1"/>
          <p:nvPr/>
        </p:nvSpPr>
        <p:spPr>
          <a:xfrm>
            <a:off x="4158304" y="5370031"/>
            <a:ext cx="4919321" cy="415498"/>
          </a:xfrm>
          <a:prstGeom prst="rect">
            <a:avLst/>
          </a:prstGeom>
          <a:noFill/>
        </p:spPr>
        <p:txBody>
          <a:bodyPr wrap="square" rtlCol="0" anchor="ctr">
            <a:spAutoFit/>
          </a:bodyPr>
          <a:lstStyle/>
          <a:p>
            <a:r>
              <a:rPr lang="en-GB" sz="2100" b="1">
                <a:solidFill>
                  <a:srgbClr val="0033CC"/>
                </a:solidFill>
              </a:rPr>
              <a:t>S</a:t>
            </a:r>
            <a:r>
              <a:rPr lang="en-GB" sz="2100" b="1" baseline="-25000">
                <a:solidFill>
                  <a:srgbClr val="0033CC"/>
                </a:solidFill>
              </a:rPr>
              <a:t>1</a:t>
            </a:r>
            <a:r>
              <a:rPr lang="en-GB" sz="2100">
                <a:sym typeface="Symbol"/>
              </a:rPr>
              <a:t> &lt;</a:t>
            </a:r>
            <a:r>
              <a:rPr lang="en-GB" sz="2100" b="1">
                <a:solidFill>
                  <a:srgbClr val="0033CC"/>
                </a:solidFill>
              </a:rPr>
              <a:t> S</a:t>
            </a:r>
            <a:r>
              <a:rPr lang="en-GB" sz="2100" b="1" baseline="-25000">
                <a:solidFill>
                  <a:srgbClr val="0033CC"/>
                </a:solidFill>
              </a:rPr>
              <a:t>2</a:t>
            </a:r>
            <a:r>
              <a:rPr lang="en-GB" sz="2100" b="1">
                <a:solidFill>
                  <a:srgbClr val="0033CC"/>
                </a:solidFill>
              </a:rPr>
              <a:t> a </a:t>
            </a:r>
            <a:r>
              <a:rPr lang="en-GB" sz="2100" b="1">
                <a:solidFill>
                  <a:srgbClr val="003300"/>
                </a:solidFill>
              </a:rPr>
              <a:t>v</a:t>
            </a:r>
            <a:r>
              <a:rPr lang="en-GB" sz="2100" b="1" baseline="-25000">
                <a:solidFill>
                  <a:srgbClr val="003300"/>
                </a:solidFill>
              </a:rPr>
              <a:t>1</a:t>
            </a:r>
            <a:r>
              <a:rPr lang="en-GB" sz="2100" b="1">
                <a:solidFill>
                  <a:srgbClr val="003300"/>
                </a:solidFill>
              </a:rPr>
              <a:t>≈ v</a:t>
            </a:r>
            <a:r>
              <a:rPr lang="en-GB" sz="2100" b="1" baseline="-25000">
                <a:solidFill>
                  <a:srgbClr val="003300"/>
                </a:solidFill>
              </a:rPr>
              <a:t>2  </a:t>
            </a:r>
            <a:r>
              <a:rPr lang="en-GB" sz="2100" b="1"/>
              <a:t>→ Re</a:t>
            </a:r>
            <a:r>
              <a:rPr lang="en-GB" sz="2100" b="1" baseline="-25000"/>
              <a:t>1</a:t>
            </a:r>
            <a:r>
              <a:rPr lang="en-GB" sz="2100">
                <a:sym typeface="Symbol"/>
              </a:rPr>
              <a:t> &lt;</a:t>
            </a:r>
            <a:r>
              <a:rPr lang="en-GB" sz="2100" b="1"/>
              <a:t> Re</a:t>
            </a:r>
            <a:r>
              <a:rPr lang="en-GB" sz="2100" b="1" baseline="-25000"/>
              <a:t>2</a:t>
            </a:r>
            <a:r>
              <a:rPr lang="en-GB" sz="2100" b="1"/>
              <a:t> → </a:t>
            </a:r>
            <a:r>
              <a:rPr lang="en-GB"/>
              <a:t>turbulent flow</a:t>
            </a:r>
            <a:endParaRPr lang="en-GB" baseline="-25000"/>
          </a:p>
        </p:txBody>
      </p:sp>
      <p:sp>
        <p:nvSpPr>
          <p:cNvPr id="10" name="TextovéPole 9"/>
          <p:cNvSpPr txBox="1"/>
          <p:nvPr/>
        </p:nvSpPr>
        <p:spPr>
          <a:xfrm>
            <a:off x="4756462" y="1600859"/>
            <a:ext cx="3542437" cy="646331"/>
          </a:xfrm>
          <a:prstGeom prst="rect">
            <a:avLst/>
          </a:prstGeom>
          <a:noFill/>
        </p:spPr>
        <p:txBody>
          <a:bodyPr wrap="square" rtlCol="0">
            <a:spAutoFit/>
          </a:bodyPr>
          <a:lstStyle/>
          <a:p>
            <a:r>
              <a:rPr lang="cs-CZ" dirty="0" err="1"/>
              <a:t>l</a:t>
            </a:r>
            <a:r>
              <a:rPr lang="en-GB" dirty="0" err="1"/>
              <a:t>amin</a:t>
            </a:r>
            <a:r>
              <a:rPr lang="cs-CZ" dirty="0"/>
              <a:t>ar </a:t>
            </a:r>
            <a:r>
              <a:rPr lang="cs-CZ" dirty="0" err="1"/>
              <a:t>flow</a:t>
            </a:r>
            <a:r>
              <a:rPr lang="en-GB" dirty="0"/>
              <a:t> Re </a:t>
            </a:r>
            <a:r>
              <a:rPr lang="en-GB" dirty="0">
                <a:sym typeface="Symbol"/>
              </a:rPr>
              <a:t>&lt; 2000</a:t>
            </a:r>
          </a:p>
          <a:p>
            <a:r>
              <a:rPr lang="cs-CZ" dirty="0"/>
              <a:t>t</a:t>
            </a:r>
            <a:r>
              <a:rPr lang="en-GB" dirty="0" err="1"/>
              <a:t>urbulent</a:t>
            </a:r>
            <a:r>
              <a:rPr lang="cs-CZ" dirty="0"/>
              <a:t> </a:t>
            </a:r>
            <a:r>
              <a:rPr lang="cs-CZ" dirty="0" err="1"/>
              <a:t>flow</a:t>
            </a:r>
            <a:r>
              <a:rPr lang="en-GB" dirty="0"/>
              <a:t> Re </a:t>
            </a:r>
            <a:r>
              <a:rPr lang="en-GB" dirty="0">
                <a:sym typeface="Symbol"/>
              </a:rPr>
              <a:t>&gt; 3000</a:t>
            </a:r>
            <a:endParaRPr lang="en-GB" baseline="-25000" dirty="0"/>
          </a:p>
        </p:txBody>
      </p:sp>
      <p:grpSp>
        <p:nvGrpSpPr>
          <p:cNvPr id="62" name="Skupina 61"/>
          <p:cNvGrpSpPr/>
          <p:nvPr/>
        </p:nvGrpSpPr>
        <p:grpSpPr>
          <a:xfrm>
            <a:off x="2486445" y="2725099"/>
            <a:ext cx="6028506" cy="2540344"/>
            <a:chOff x="3458844" y="2955481"/>
            <a:chExt cx="8036962" cy="3386684"/>
          </a:xfrm>
        </p:grpSpPr>
        <p:grpSp>
          <p:nvGrpSpPr>
            <p:cNvPr id="11" name="Skupina 10"/>
            <p:cNvGrpSpPr/>
            <p:nvPr/>
          </p:nvGrpSpPr>
          <p:grpSpPr>
            <a:xfrm>
              <a:off x="3458844" y="2955481"/>
              <a:ext cx="8036962" cy="3386684"/>
              <a:chOff x="567485" y="3270801"/>
              <a:chExt cx="8036962" cy="3386684"/>
            </a:xfrm>
          </p:grpSpPr>
          <p:sp>
            <p:nvSpPr>
              <p:cNvPr id="12" name="Ovál 11"/>
              <p:cNvSpPr>
                <a:spLocks noChangeAspect="1"/>
              </p:cNvSpPr>
              <p:nvPr/>
            </p:nvSpPr>
            <p:spPr>
              <a:xfrm>
                <a:off x="3261560" y="3736993"/>
                <a:ext cx="2719523" cy="8337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Ovál 12"/>
              <p:cNvSpPr>
                <a:spLocks noChangeAspect="1"/>
              </p:cNvSpPr>
              <p:nvPr/>
            </p:nvSpPr>
            <p:spPr>
              <a:xfrm>
                <a:off x="3258974" y="5839373"/>
                <a:ext cx="2722109" cy="8181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14" name="Přímá spojnice 13"/>
              <p:cNvCxnSpPr>
                <a:cxnSpLocks noChangeAspect="1"/>
              </p:cNvCxnSpPr>
              <p:nvPr/>
            </p:nvCxnSpPr>
            <p:spPr>
              <a:xfrm>
                <a:off x="718148" y="4139947"/>
                <a:ext cx="25434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a:cxnSpLocks noChangeAspect="1"/>
              </p:cNvCxnSpPr>
              <p:nvPr/>
            </p:nvCxnSpPr>
            <p:spPr>
              <a:xfrm>
                <a:off x="5981083" y="4187587"/>
                <a:ext cx="234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Přímá spojnice 15"/>
              <p:cNvCxnSpPr>
                <a:cxnSpLocks noChangeAspect="1"/>
              </p:cNvCxnSpPr>
              <p:nvPr/>
            </p:nvCxnSpPr>
            <p:spPr>
              <a:xfrm>
                <a:off x="701641" y="6180526"/>
                <a:ext cx="26247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a:cxnSpLocks noChangeAspect="1"/>
              </p:cNvCxnSpPr>
              <p:nvPr/>
            </p:nvCxnSpPr>
            <p:spPr>
              <a:xfrm>
                <a:off x="5973969" y="6229632"/>
                <a:ext cx="234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Volný tvar 17"/>
              <p:cNvSpPr>
                <a:spLocks noChangeAspect="1"/>
              </p:cNvSpPr>
              <p:nvPr/>
            </p:nvSpPr>
            <p:spPr>
              <a:xfrm>
                <a:off x="701641" y="4754469"/>
                <a:ext cx="7172999" cy="323619"/>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829 h 58547"/>
                  <a:gd name="connsiteX1" fmla="*/ 329610 w 1488558"/>
                  <a:gd name="connsiteY1" fmla="*/ 4829 h 58547"/>
                  <a:gd name="connsiteX2" fmla="*/ 659219 w 1488558"/>
                  <a:gd name="connsiteY2" fmla="*/ 57704 h 58547"/>
                  <a:gd name="connsiteX3" fmla="*/ 1073889 w 1488558"/>
                  <a:gd name="connsiteY3" fmla="*/ 35576 h 58547"/>
                  <a:gd name="connsiteX4" fmla="*/ 1307804 w 1488558"/>
                  <a:gd name="connsiteY4" fmla="*/ 11730 h 58547"/>
                  <a:gd name="connsiteX5" fmla="*/ 1488558 w 1488558"/>
                  <a:gd name="connsiteY5" fmla="*/ 4829 h 58547"/>
                  <a:gd name="connsiteX0" fmla="*/ 0 w 1488558"/>
                  <a:gd name="connsiteY0" fmla="*/ 4829 h 58443"/>
                  <a:gd name="connsiteX1" fmla="*/ 329610 w 1488558"/>
                  <a:gd name="connsiteY1" fmla="*/ 4829 h 58443"/>
                  <a:gd name="connsiteX2" fmla="*/ 659219 w 1488558"/>
                  <a:gd name="connsiteY2" fmla="*/ 57704 h 58443"/>
                  <a:gd name="connsiteX3" fmla="*/ 1073889 w 1488558"/>
                  <a:gd name="connsiteY3" fmla="*/ 35576 h 58443"/>
                  <a:gd name="connsiteX4" fmla="*/ 1339701 w 1488558"/>
                  <a:gd name="connsiteY4" fmla="*/ 32420 h 58443"/>
                  <a:gd name="connsiteX5" fmla="*/ 1488558 w 1488558"/>
                  <a:gd name="connsiteY5" fmla="*/ 4829 h 58443"/>
                  <a:gd name="connsiteX0" fmla="*/ 0 w 1488558"/>
                  <a:gd name="connsiteY0" fmla="*/ 4829 h 60521"/>
                  <a:gd name="connsiteX1" fmla="*/ 329610 w 1488558"/>
                  <a:gd name="connsiteY1" fmla="*/ 4829 h 60521"/>
                  <a:gd name="connsiteX2" fmla="*/ 659219 w 1488558"/>
                  <a:gd name="connsiteY2" fmla="*/ 57704 h 60521"/>
                  <a:gd name="connsiteX3" fmla="*/ 1095154 w 1488558"/>
                  <a:gd name="connsiteY3" fmla="*/ 51093 h 60521"/>
                  <a:gd name="connsiteX4" fmla="*/ 1339701 w 1488558"/>
                  <a:gd name="connsiteY4" fmla="*/ 32420 h 60521"/>
                  <a:gd name="connsiteX5" fmla="*/ 1488558 w 1488558"/>
                  <a:gd name="connsiteY5" fmla="*/ 4829 h 60521"/>
                  <a:gd name="connsiteX0" fmla="*/ 0 w 1497400"/>
                  <a:gd name="connsiteY0" fmla="*/ 1364 h 67378"/>
                  <a:gd name="connsiteX1" fmla="*/ 338452 w 1497400"/>
                  <a:gd name="connsiteY1" fmla="*/ 11686 h 67378"/>
                  <a:gd name="connsiteX2" fmla="*/ 668061 w 1497400"/>
                  <a:gd name="connsiteY2" fmla="*/ 64561 h 67378"/>
                  <a:gd name="connsiteX3" fmla="*/ 1103996 w 1497400"/>
                  <a:gd name="connsiteY3" fmla="*/ 57950 h 67378"/>
                  <a:gd name="connsiteX4" fmla="*/ 1348543 w 1497400"/>
                  <a:gd name="connsiteY4" fmla="*/ 39277 h 67378"/>
                  <a:gd name="connsiteX5" fmla="*/ 1497400 w 1497400"/>
                  <a:gd name="connsiteY5" fmla="*/ 11686 h 67378"/>
                  <a:gd name="connsiteX0" fmla="*/ 0 w 1497400"/>
                  <a:gd name="connsiteY0" fmla="*/ 2445 h 68767"/>
                  <a:gd name="connsiteX1" fmla="*/ 379123 w 1497400"/>
                  <a:gd name="connsiteY1" fmla="*/ 8466 h 68767"/>
                  <a:gd name="connsiteX2" fmla="*/ 668061 w 1497400"/>
                  <a:gd name="connsiteY2" fmla="*/ 65642 h 68767"/>
                  <a:gd name="connsiteX3" fmla="*/ 1103996 w 1497400"/>
                  <a:gd name="connsiteY3" fmla="*/ 59031 h 68767"/>
                  <a:gd name="connsiteX4" fmla="*/ 1348543 w 1497400"/>
                  <a:gd name="connsiteY4" fmla="*/ 40358 h 68767"/>
                  <a:gd name="connsiteX5" fmla="*/ 1497400 w 1497400"/>
                  <a:gd name="connsiteY5" fmla="*/ 12767 h 68767"/>
                  <a:gd name="connsiteX0" fmla="*/ 0 w 1497400"/>
                  <a:gd name="connsiteY0" fmla="*/ 1523 h 58119"/>
                  <a:gd name="connsiteX1" fmla="*/ 379123 w 1497400"/>
                  <a:gd name="connsiteY1" fmla="*/ 7544 h 58119"/>
                  <a:gd name="connsiteX2" fmla="*/ 701659 w 1497400"/>
                  <a:gd name="connsiteY2" fmla="*/ 41494 h 58119"/>
                  <a:gd name="connsiteX3" fmla="*/ 1103996 w 1497400"/>
                  <a:gd name="connsiteY3" fmla="*/ 58109 h 58119"/>
                  <a:gd name="connsiteX4" fmla="*/ 1348543 w 1497400"/>
                  <a:gd name="connsiteY4" fmla="*/ 39436 h 58119"/>
                  <a:gd name="connsiteX5" fmla="*/ 1497400 w 1497400"/>
                  <a:gd name="connsiteY5" fmla="*/ 11845 h 58119"/>
                  <a:gd name="connsiteX0" fmla="*/ 0 w 1497400"/>
                  <a:gd name="connsiteY0" fmla="*/ 1523 h 45348"/>
                  <a:gd name="connsiteX1" fmla="*/ 379123 w 1497400"/>
                  <a:gd name="connsiteY1" fmla="*/ 7544 h 45348"/>
                  <a:gd name="connsiteX2" fmla="*/ 701659 w 1497400"/>
                  <a:gd name="connsiteY2" fmla="*/ 41494 h 45348"/>
                  <a:gd name="connsiteX3" fmla="*/ 1109301 w 1497400"/>
                  <a:gd name="connsiteY3" fmla="*/ 44346 h 45348"/>
                  <a:gd name="connsiteX4" fmla="*/ 1348543 w 1497400"/>
                  <a:gd name="connsiteY4" fmla="*/ 39436 h 45348"/>
                  <a:gd name="connsiteX5" fmla="*/ 1497400 w 1497400"/>
                  <a:gd name="connsiteY5" fmla="*/ 11845 h 45348"/>
                  <a:gd name="connsiteX0" fmla="*/ 0 w 1497400"/>
                  <a:gd name="connsiteY0" fmla="*/ 1523 h 46382"/>
                  <a:gd name="connsiteX1" fmla="*/ 379123 w 1497400"/>
                  <a:gd name="connsiteY1" fmla="*/ 7544 h 46382"/>
                  <a:gd name="connsiteX2" fmla="*/ 701659 w 1497400"/>
                  <a:gd name="connsiteY2" fmla="*/ 41494 h 46382"/>
                  <a:gd name="connsiteX3" fmla="*/ 1109301 w 1497400"/>
                  <a:gd name="connsiteY3" fmla="*/ 44346 h 46382"/>
                  <a:gd name="connsiteX4" fmla="*/ 1346775 w 1497400"/>
                  <a:gd name="connsiteY4" fmla="*/ 23952 h 46382"/>
                  <a:gd name="connsiteX5" fmla="*/ 1497400 w 1497400"/>
                  <a:gd name="connsiteY5" fmla="*/ 11845 h 46382"/>
                  <a:gd name="connsiteX0" fmla="*/ 0 w 1858135"/>
                  <a:gd name="connsiteY0" fmla="*/ 1721 h 46580"/>
                  <a:gd name="connsiteX1" fmla="*/ 379123 w 1858135"/>
                  <a:gd name="connsiteY1" fmla="*/ 7742 h 46580"/>
                  <a:gd name="connsiteX2" fmla="*/ 701659 w 1858135"/>
                  <a:gd name="connsiteY2" fmla="*/ 41692 h 46580"/>
                  <a:gd name="connsiteX3" fmla="*/ 1109301 w 1858135"/>
                  <a:gd name="connsiteY3" fmla="*/ 44544 h 46580"/>
                  <a:gd name="connsiteX4" fmla="*/ 1346775 w 1858135"/>
                  <a:gd name="connsiteY4" fmla="*/ 24150 h 46580"/>
                  <a:gd name="connsiteX5" fmla="*/ 1858135 w 1858135"/>
                  <a:gd name="connsiteY5" fmla="*/ 0 h 46580"/>
                  <a:gd name="connsiteX0" fmla="*/ 0 w 1858135"/>
                  <a:gd name="connsiteY0" fmla="*/ 1721 h 47498"/>
                  <a:gd name="connsiteX1" fmla="*/ 379123 w 1858135"/>
                  <a:gd name="connsiteY1" fmla="*/ 7742 h 47498"/>
                  <a:gd name="connsiteX2" fmla="*/ 701659 w 1858135"/>
                  <a:gd name="connsiteY2" fmla="*/ 41692 h 47498"/>
                  <a:gd name="connsiteX3" fmla="*/ 1109301 w 1858135"/>
                  <a:gd name="connsiteY3" fmla="*/ 44544 h 47498"/>
                  <a:gd name="connsiteX4" fmla="*/ 1419276 w 1858135"/>
                  <a:gd name="connsiteY4" fmla="*/ 11247 h 47498"/>
                  <a:gd name="connsiteX5" fmla="*/ 1858135 w 1858135"/>
                  <a:gd name="connsiteY5" fmla="*/ 0 h 47498"/>
                  <a:gd name="connsiteX0" fmla="*/ 0 w 1858135"/>
                  <a:gd name="connsiteY0" fmla="*/ 3599 h 49376"/>
                  <a:gd name="connsiteX1" fmla="*/ 175288 w 1858135"/>
                  <a:gd name="connsiteY1" fmla="*/ 160 h 49376"/>
                  <a:gd name="connsiteX2" fmla="*/ 379123 w 1858135"/>
                  <a:gd name="connsiteY2" fmla="*/ 9620 h 49376"/>
                  <a:gd name="connsiteX3" fmla="*/ 701659 w 1858135"/>
                  <a:gd name="connsiteY3" fmla="*/ 43570 h 49376"/>
                  <a:gd name="connsiteX4" fmla="*/ 1109301 w 1858135"/>
                  <a:gd name="connsiteY4" fmla="*/ 46422 h 49376"/>
                  <a:gd name="connsiteX5" fmla="*/ 1419276 w 1858135"/>
                  <a:gd name="connsiteY5" fmla="*/ 13125 h 49376"/>
                  <a:gd name="connsiteX6" fmla="*/ 1858135 w 1858135"/>
                  <a:gd name="connsiteY6" fmla="*/ 1878 h 49376"/>
                  <a:gd name="connsiteX0" fmla="*/ 0 w 1858135"/>
                  <a:gd name="connsiteY0" fmla="*/ 1721 h 47498"/>
                  <a:gd name="connsiteX1" fmla="*/ 177290 w 1858135"/>
                  <a:gd name="connsiteY1" fmla="*/ 2177 h 47498"/>
                  <a:gd name="connsiteX2" fmla="*/ 379123 w 1858135"/>
                  <a:gd name="connsiteY2" fmla="*/ 7742 h 47498"/>
                  <a:gd name="connsiteX3" fmla="*/ 701659 w 1858135"/>
                  <a:gd name="connsiteY3" fmla="*/ 41692 h 47498"/>
                  <a:gd name="connsiteX4" fmla="*/ 1109301 w 1858135"/>
                  <a:gd name="connsiteY4" fmla="*/ 44544 h 47498"/>
                  <a:gd name="connsiteX5" fmla="*/ 1419276 w 1858135"/>
                  <a:gd name="connsiteY5" fmla="*/ 11247 h 47498"/>
                  <a:gd name="connsiteX6" fmla="*/ 1858135 w 1858135"/>
                  <a:gd name="connsiteY6" fmla="*/ 0 h 47498"/>
                  <a:gd name="connsiteX0" fmla="*/ 0 w 1858135"/>
                  <a:gd name="connsiteY0" fmla="*/ 3599 h 49376"/>
                  <a:gd name="connsiteX1" fmla="*/ 169283 w 1858135"/>
                  <a:gd name="connsiteY1" fmla="*/ 160 h 49376"/>
                  <a:gd name="connsiteX2" fmla="*/ 379123 w 1858135"/>
                  <a:gd name="connsiteY2" fmla="*/ 9620 h 49376"/>
                  <a:gd name="connsiteX3" fmla="*/ 701659 w 1858135"/>
                  <a:gd name="connsiteY3" fmla="*/ 43570 h 49376"/>
                  <a:gd name="connsiteX4" fmla="*/ 1109301 w 1858135"/>
                  <a:gd name="connsiteY4" fmla="*/ 46422 h 49376"/>
                  <a:gd name="connsiteX5" fmla="*/ 1419276 w 1858135"/>
                  <a:gd name="connsiteY5" fmla="*/ 13125 h 49376"/>
                  <a:gd name="connsiteX6" fmla="*/ 1858135 w 1858135"/>
                  <a:gd name="connsiteY6" fmla="*/ 1878 h 49376"/>
                  <a:gd name="connsiteX0" fmla="*/ 0 w 2208420"/>
                  <a:gd name="connsiteY0" fmla="*/ 926 h 49624"/>
                  <a:gd name="connsiteX1" fmla="*/ 519568 w 2208420"/>
                  <a:gd name="connsiteY1" fmla="*/ 408 h 49624"/>
                  <a:gd name="connsiteX2" fmla="*/ 729408 w 2208420"/>
                  <a:gd name="connsiteY2" fmla="*/ 9868 h 49624"/>
                  <a:gd name="connsiteX3" fmla="*/ 1051944 w 2208420"/>
                  <a:gd name="connsiteY3" fmla="*/ 43818 h 49624"/>
                  <a:gd name="connsiteX4" fmla="*/ 1459586 w 2208420"/>
                  <a:gd name="connsiteY4" fmla="*/ 46670 h 49624"/>
                  <a:gd name="connsiteX5" fmla="*/ 1769561 w 2208420"/>
                  <a:gd name="connsiteY5" fmla="*/ 13373 h 49624"/>
                  <a:gd name="connsiteX6" fmla="*/ 2208420 w 2208420"/>
                  <a:gd name="connsiteY6" fmla="*/ 2126 h 49624"/>
                  <a:gd name="connsiteX0" fmla="*/ 0 w 2261054"/>
                  <a:gd name="connsiteY0" fmla="*/ 926 h 49624"/>
                  <a:gd name="connsiteX1" fmla="*/ 519568 w 2261054"/>
                  <a:gd name="connsiteY1" fmla="*/ 408 h 49624"/>
                  <a:gd name="connsiteX2" fmla="*/ 729408 w 2261054"/>
                  <a:gd name="connsiteY2" fmla="*/ 9868 h 49624"/>
                  <a:gd name="connsiteX3" fmla="*/ 1051944 w 2261054"/>
                  <a:gd name="connsiteY3" fmla="*/ 43818 h 49624"/>
                  <a:gd name="connsiteX4" fmla="*/ 1459586 w 2261054"/>
                  <a:gd name="connsiteY4" fmla="*/ 46670 h 49624"/>
                  <a:gd name="connsiteX5" fmla="*/ 1769561 w 2261054"/>
                  <a:gd name="connsiteY5" fmla="*/ 13373 h 49624"/>
                  <a:gd name="connsiteX6" fmla="*/ 2261054 w 2261054"/>
                  <a:gd name="connsiteY6" fmla="*/ 4565 h 49624"/>
                  <a:gd name="connsiteX0" fmla="*/ 0 w 2261054"/>
                  <a:gd name="connsiteY0" fmla="*/ 926 h 49624"/>
                  <a:gd name="connsiteX1" fmla="*/ 519568 w 2261054"/>
                  <a:gd name="connsiteY1" fmla="*/ 408 h 49624"/>
                  <a:gd name="connsiteX2" fmla="*/ 729408 w 2261054"/>
                  <a:gd name="connsiteY2" fmla="*/ 9868 h 49624"/>
                  <a:gd name="connsiteX3" fmla="*/ 1051944 w 2261054"/>
                  <a:gd name="connsiteY3" fmla="*/ 43818 h 49624"/>
                  <a:gd name="connsiteX4" fmla="*/ 1459586 w 2261054"/>
                  <a:gd name="connsiteY4" fmla="*/ 46670 h 49624"/>
                  <a:gd name="connsiteX5" fmla="*/ 1769561 w 2261054"/>
                  <a:gd name="connsiteY5" fmla="*/ 13373 h 49624"/>
                  <a:gd name="connsiteX6" fmla="*/ 1986345 w 2261054"/>
                  <a:gd name="connsiteY6" fmla="*/ 1069 h 49624"/>
                  <a:gd name="connsiteX7" fmla="*/ 2261054 w 2261054"/>
                  <a:gd name="connsiteY7" fmla="*/ 4565 h 4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1054" h="49624">
                    <a:moveTo>
                      <a:pt x="0" y="926"/>
                    </a:moveTo>
                    <a:cubicBezTo>
                      <a:pt x="28881" y="515"/>
                      <a:pt x="456381" y="-596"/>
                      <a:pt x="519568" y="408"/>
                    </a:cubicBezTo>
                    <a:cubicBezTo>
                      <a:pt x="582755" y="1412"/>
                      <a:pt x="640679" y="2633"/>
                      <a:pt x="729408" y="9868"/>
                    </a:cubicBezTo>
                    <a:cubicBezTo>
                      <a:pt x="818137" y="17103"/>
                      <a:pt x="930248" y="37684"/>
                      <a:pt x="1051944" y="43818"/>
                    </a:cubicBezTo>
                    <a:cubicBezTo>
                      <a:pt x="1173640" y="49952"/>
                      <a:pt x="1339983" y="51744"/>
                      <a:pt x="1459586" y="46670"/>
                    </a:cubicBezTo>
                    <a:cubicBezTo>
                      <a:pt x="1579189" y="41596"/>
                      <a:pt x="1680932" y="19957"/>
                      <a:pt x="1769561" y="13373"/>
                    </a:cubicBezTo>
                    <a:cubicBezTo>
                      <a:pt x="1858190" y="6789"/>
                      <a:pt x="1904430" y="2537"/>
                      <a:pt x="1986345" y="1069"/>
                    </a:cubicBezTo>
                    <a:lnTo>
                      <a:pt x="2261054" y="4565"/>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Volný tvar 18"/>
              <p:cNvSpPr>
                <a:spLocks noChangeAspect="1"/>
              </p:cNvSpPr>
              <p:nvPr/>
            </p:nvSpPr>
            <p:spPr>
              <a:xfrm>
                <a:off x="670713" y="5310893"/>
                <a:ext cx="7184454" cy="365676"/>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0693 h 72881"/>
                  <a:gd name="connsiteX1" fmla="*/ 329610 w 1488558"/>
                  <a:gd name="connsiteY1" fmla="*/ 40693 h 72881"/>
                  <a:gd name="connsiteX2" fmla="*/ 680484 w 1488558"/>
                  <a:gd name="connsiteY2" fmla="*/ 466 h 72881"/>
                  <a:gd name="connsiteX3" fmla="*/ 1052624 w 1488558"/>
                  <a:gd name="connsiteY3" fmla="*/ 71440 h 72881"/>
                  <a:gd name="connsiteX4" fmla="*/ 1307804 w 1488558"/>
                  <a:gd name="connsiteY4" fmla="*/ 47594 h 72881"/>
                  <a:gd name="connsiteX5" fmla="*/ 1488558 w 1488558"/>
                  <a:gd name="connsiteY5" fmla="*/ 40693 h 72881"/>
                  <a:gd name="connsiteX0" fmla="*/ 0 w 1488558"/>
                  <a:gd name="connsiteY0" fmla="*/ 40402 h 72590"/>
                  <a:gd name="connsiteX1" fmla="*/ 340242 w 1488558"/>
                  <a:gd name="connsiteY1" fmla="*/ 50747 h 72590"/>
                  <a:gd name="connsiteX2" fmla="*/ 680484 w 1488558"/>
                  <a:gd name="connsiteY2" fmla="*/ 175 h 72590"/>
                  <a:gd name="connsiteX3" fmla="*/ 1052624 w 1488558"/>
                  <a:gd name="connsiteY3" fmla="*/ 71149 h 72590"/>
                  <a:gd name="connsiteX4" fmla="*/ 1307804 w 1488558"/>
                  <a:gd name="connsiteY4" fmla="*/ 47303 h 72590"/>
                  <a:gd name="connsiteX5" fmla="*/ 1488558 w 1488558"/>
                  <a:gd name="connsiteY5" fmla="*/ 40402 h 72590"/>
                  <a:gd name="connsiteX0" fmla="*/ 0 w 1467293"/>
                  <a:gd name="connsiteY0" fmla="*/ 61104 h 72602"/>
                  <a:gd name="connsiteX1" fmla="*/ 318977 w 1467293"/>
                  <a:gd name="connsiteY1" fmla="*/ 50759 h 72602"/>
                  <a:gd name="connsiteX2" fmla="*/ 659219 w 1467293"/>
                  <a:gd name="connsiteY2" fmla="*/ 187 h 72602"/>
                  <a:gd name="connsiteX3" fmla="*/ 1031359 w 1467293"/>
                  <a:gd name="connsiteY3" fmla="*/ 71161 h 72602"/>
                  <a:gd name="connsiteX4" fmla="*/ 1286539 w 1467293"/>
                  <a:gd name="connsiteY4" fmla="*/ 47315 h 72602"/>
                  <a:gd name="connsiteX5" fmla="*/ 1467293 w 1467293"/>
                  <a:gd name="connsiteY5" fmla="*/ 40414 h 72602"/>
                  <a:gd name="connsiteX0" fmla="*/ 0 w 1467293"/>
                  <a:gd name="connsiteY0" fmla="*/ 63571 h 63571"/>
                  <a:gd name="connsiteX1" fmla="*/ 318977 w 1467293"/>
                  <a:gd name="connsiteY1" fmla="*/ 53226 h 63571"/>
                  <a:gd name="connsiteX2" fmla="*/ 659219 w 1467293"/>
                  <a:gd name="connsiteY2" fmla="*/ 2654 h 63571"/>
                  <a:gd name="connsiteX3" fmla="*/ 1041992 w 1467293"/>
                  <a:gd name="connsiteY3" fmla="*/ 11561 h 63571"/>
                  <a:gd name="connsiteX4" fmla="*/ 1286539 w 1467293"/>
                  <a:gd name="connsiteY4" fmla="*/ 49782 h 63571"/>
                  <a:gd name="connsiteX5" fmla="*/ 1467293 w 1467293"/>
                  <a:gd name="connsiteY5" fmla="*/ 42881 h 63571"/>
                  <a:gd name="connsiteX0" fmla="*/ 0 w 1467293"/>
                  <a:gd name="connsiteY0" fmla="*/ 63005 h 63005"/>
                  <a:gd name="connsiteX1" fmla="*/ 318977 w 1467293"/>
                  <a:gd name="connsiteY1" fmla="*/ 52660 h 63005"/>
                  <a:gd name="connsiteX2" fmla="*/ 659219 w 1467293"/>
                  <a:gd name="connsiteY2" fmla="*/ 2088 h 63005"/>
                  <a:gd name="connsiteX3" fmla="*/ 1041992 w 1467293"/>
                  <a:gd name="connsiteY3" fmla="*/ 10995 h 63005"/>
                  <a:gd name="connsiteX4" fmla="*/ 1275906 w 1467293"/>
                  <a:gd name="connsiteY4" fmla="*/ 23354 h 63005"/>
                  <a:gd name="connsiteX5" fmla="*/ 1467293 w 1467293"/>
                  <a:gd name="connsiteY5" fmla="*/ 42315 h 63005"/>
                  <a:gd name="connsiteX0" fmla="*/ 0 w 1488512"/>
                  <a:gd name="connsiteY0" fmla="*/ 63005 h 63005"/>
                  <a:gd name="connsiteX1" fmla="*/ 340196 w 1488512"/>
                  <a:gd name="connsiteY1" fmla="*/ 52660 h 63005"/>
                  <a:gd name="connsiteX2" fmla="*/ 680438 w 1488512"/>
                  <a:gd name="connsiteY2" fmla="*/ 2088 h 63005"/>
                  <a:gd name="connsiteX3" fmla="*/ 1063211 w 1488512"/>
                  <a:gd name="connsiteY3" fmla="*/ 10995 h 63005"/>
                  <a:gd name="connsiteX4" fmla="*/ 1297125 w 1488512"/>
                  <a:gd name="connsiteY4" fmla="*/ 23354 h 63005"/>
                  <a:gd name="connsiteX5" fmla="*/ 1488512 w 1488512"/>
                  <a:gd name="connsiteY5" fmla="*/ 42315 h 63005"/>
                  <a:gd name="connsiteX0" fmla="*/ 0 w 1488512"/>
                  <a:gd name="connsiteY0" fmla="*/ 63291 h 63291"/>
                  <a:gd name="connsiteX1" fmla="*/ 354342 w 1488512"/>
                  <a:gd name="connsiteY1" fmla="*/ 57247 h 63291"/>
                  <a:gd name="connsiteX2" fmla="*/ 680438 w 1488512"/>
                  <a:gd name="connsiteY2" fmla="*/ 2374 h 63291"/>
                  <a:gd name="connsiteX3" fmla="*/ 1063211 w 1488512"/>
                  <a:gd name="connsiteY3" fmla="*/ 11281 h 63291"/>
                  <a:gd name="connsiteX4" fmla="*/ 1297125 w 1488512"/>
                  <a:gd name="connsiteY4" fmla="*/ 23640 h 63291"/>
                  <a:gd name="connsiteX5" fmla="*/ 1488512 w 1488512"/>
                  <a:gd name="connsiteY5" fmla="*/ 42601 h 63291"/>
                  <a:gd name="connsiteX0" fmla="*/ 0 w 1488512"/>
                  <a:gd name="connsiteY0" fmla="*/ 56143 h 56143"/>
                  <a:gd name="connsiteX1" fmla="*/ 354342 w 1488512"/>
                  <a:gd name="connsiteY1" fmla="*/ 50099 h 56143"/>
                  <a:gd name="connsiteX2" fmla="*/ 696353 w 1488512"/>
                  <a:gd name="connsiteY2" fmla="*/ 3828 h 56143"/>
                  <a:gd name="connsiteX3" fmla="*/ 1063211 w 1488512"/>
                  <a:gd name="connsiteY3" fmla="*/ 4133 h 56143"/>
                  <a:gd name="connsiteX4" fmla="*/ 1297125 w 1488512"/>
                  <a:gd name="connsiteY4" fmla="*/ 16492 h 56143"/>
                  <a:gd name="connsiteX5" fmla="*/ 1488512 w 1488512"/>
                  <a:gd name="connsiteY5" fmla="*/ 35453 h 56143"/>
                  <a:gd name="connsiteX0" fmla="*/ 0 w 1488512"/>
                  <a:gd name="connsiteY0" fmla="*/ 53440 h 53440"/>
                  <a:gd name="connsiteX1" fmla="*/ 354342 w 1488512"/>
                  <a:gd name="connsiteY1" fmla="*/ 47396 h 53440"/>
                  <a:gd name="connsiteX2" fmla="*/ 712268 w 1488512"/>
                  <a:gd name="connsiteY2" fmla="*/ 5426 h 53440"/>
                  <a:gd name="connsiteX3" fmla="*/ 1063211 w 1488512"/>
                  <a:gd name="connsiteY3" fmla="*/ 1430 h 53440"/>
                  <a:gd name="connsiteX4" fmla="*/ 1297125 w 1488512"/>
                  <a:gd name="connsiteY4" fmla="*/ 13789 h 53440"/>
                  <a:gd name="connsiteX5" fmla="*/ 1488512 w 1488512"/>
                  <a:gd name="connsiteY5" fmla="*/ 32750 h 53440"/>
                  <a:gd name="connsiteX0" fmla="*/ 0 w 1835101"/>
                  <a:gd name="connsiteY0" fmla="*/ 53440 h 63718"/>
                  <a:gd name="connsiteX1" fmla="*/ 354342 w 1835101"/>
                  <a:gd name="connsiteY1" fmla="*/ 47396 h 63718"/>
                  <a:gd name="connsiteX2" fmla="*/ 712268 w 1835101"/>
                  <a:gd name="connsiteY2" fmla="*/ 5426 h 63718"/>
                  <a:gd name="connsiteX3" fmla="*/ 1063211 w 1835101"/>
                  <a:gd name="connsiteY3" fmla="*/ 1430 h 63718"/>
                  <a:gd name="connsiteX4" fmla="*/ 1297125 w 1835101"/>
                  <a:gd name="connsiteY4" fmla="*/ 13789 h 63718"/>
                  <a:gd name="connsiteX5" fmla="*/ 1835101 w 1835101"/>
                  <a:gd name="connsiteY5" fmla="*/ 63718 h 63718"/>
                  <a:gd name="connsiteX0" fmla="*/ 0 w 1835101"/>
                  <a:gd name="connsiteY0" fmla="*/ 55585 h 65863"/>
                  <a:gd name="connsiteX1" fmla="*/ 354342 w 1835101"/>
                  <a:gd name="connsiteY1" fmla="*/ 49541 h 65863"/>
                  <a:gd name="connsiteX2" fmla="*/ 712268 w 1835101"/>
                  <a:gd name="connsiteY2" fmla="*/ 7571 h 65863"/>
                  <a:gd name="connsiteX3" fmla="*/ 1063211 w 1835101"/>
                  <a:gd name="connsiteY3" fmla="*/ 3575 h 65863"/>
                  <a:gd name="connsiteX4" fmla="*/ 1491639 w 1835101"/>
                  <a:gd name="connsiteY4" fmla="*/ 46041 h 65863"/>
                  <a:gd name="connsiteX5" fmla="*/ 1835101 w 1835101"/>
                  <a:gd name="connsiteY5" fmla="*/ 65863 h 65863"/>
                  <a:gd name="connsiteX0" fmla="*/ 0 w 1835101"/>
                  <a:gd name="connsiteY0" fmla="*/ 55585 h 65863"/>
                  <a:gd name="connsiteX1" fmla="*/ 354342 w 1835101"/>
                  <a:gd name="connsiteY1" fmla="*/ 49541 h 65863"/>
                  <a:gd name="connsiteX2" fmla="*/ 712268 w 1835101"/>
                  <a:gd name="connsiteY2" fmla="*/ 7571 h 65863"/>
                  <a:gd name="connsiteX3" fmla="*/ 1063211 w 1835101"/>
                  <a:gd name="connsiteY3" fmla="*/ 3575 h 65863"/>
                  <a:gd name="connsiteX4" fmla="*/ 1491639 w 1835101"/>
                  <a:gd name="connsiteY4" fmla="*/ 46041 h 65863"/>
                  <a:gd name="connsiteX5" fmla="*/ 1631220 w 1835101"/>
                  <a:gd name="connsiteY5" fmla="*/ 47493 h 65863"/>
                  <a:gd name="connsiteX6" fmla="*/ 1835101 w 1835101"/>
                  <a:gd name="connsiteY6" fmla="*/ 65863 h 65863"/>
                  <a:gd name="connsiteX0" fmla="*/ 0 w 1835101"/>
                  <a:gd name="connsiteY0" fmla="*/ 55585 h 65863"/>
                  <a:gd name="connsiteX1" fmla="*/ 354342 w 1835101"/>
                  <a:gd name="connsiteY1" fmla="*/ 49541 h 65863"/>
                  <a:gd name="connsiteX2" fmla="*/ 712268 w 1835101"/>
                  <a:gd name="connsiteY2" fmla="*/ 7571 h 65863"/>
                  <a:gd name="connsiteX3" fmla="*/ 1063211 w 1835101"/>
                  <a:gd name="connsiteY3" fmla="*/ 3575 h 65863"/>
                  <a:gd name="connsiteX4" fmla="*/ 1491639 w 1835101"/>
                  <a:gd name="connsiteY4" fmla="*/ 46041 h 65863"/>
                  <a:gd name="connsiteX5" fmla="*/ 1643598 w 1835101"/>
                  <a:gd name="connsiteY5" fmla="*/ 57816 h 65863"/>
                  <a:gd name="connsiteX6" fmla="*/ 1835101 w 1835101"/>
                  <a:gd name="connsiteY6" fmla="*/ 65863 h 65863"/>
                  <a:gd name="connsiteX0" fmla="*/ 0 w 1835101"/>
                  <a:gd name="connsiteY0" fmla="*/ 55148 h 65426"/>
                  <a:gd name="connsiteX1" fmla="*/ 354342 w 1835101"/>
                  <a:gd name="connsiteY1" fmla="*/ 49104 h 65426"/>
                  <a:gd name="connsiteX2" fmla="*/ 712268 w 1835101"/>
                  <a:gd name="connsiteY2" fmla="*/ 7134 h 65426"/>
                  <a:gd name="connsiteX3" fmla="*/ 1063211 w 1835101"/>
                  <a:gd name="connsiteY3" fmla="*/ 3138 h 65426"/>
                  <a:gd name="connsiteX4" fmla="*/ 1403223 w 1835101"/>
                  <a:gd name="connsiteY4" fmla="*/ 39583 h 65426"/>
                  <a:gd name="connsiteX5" fmla="*/ 1643598 w 1835101"/>
                  <a:gd name="connsiteY5" fmla="*/ 57379 h 65426"/>
                  <a:gd name="connsiteX6" fmla="*/ 1835101 w 1835101"/>
                  <a:gd name="connsiteY6" fmla="*/ 65426 h 65426"/>
                  <a:gd name="connsiteX0" fmla="*/ 0 w 1851016"/>
                  <a:gd name="connsiteY0" fmla="*/ 55148 h 61985"/>
                  <a:gd name="connsiteX1" fmla="*/ 354342 w 1851016"/>
                  <a:gd name="connsiteY1" fmla="*/ 49104 h 61985"/>
                  <a:gd name="connsiteX2" fmla="*/ 712268 w 1851016"/>
                  <a:gd name="connsiteY2" fmla="*/ 7134 h 61985"/>
                  <a:gd name="connsiteX3" fmla="*/ 1063211 w 1851016"/>
                  <a:gd name="connsiteY3" fmla="*/ 3138 h 61985"/>
                  <a:gd name="connsiteX4" fmla="*/ 1403223 w 1851016"/>
                  <a:gd name="connsiteY4" fmla="*/ 39583 h 61985"/>
                  <a:gd name="connsiteX5" fmla="*/ 1643598 w 1851016"/>
                  <a:gd name="connsiteY5" fmla="*/ 57379 h 61985"/>
                  <a:gd name="connsiteX6" fmla="*/ 1851016 w 1851016"/>
                  <a:gd name="connsiteY6" fmla="*/ 61985 h 61985"/>
                  <a:gd name="connsiteX0" fmla="*/ 0 w 1851016"/>
                  <a:gd name="connsiteY0" fmla="*/ 55148 h 62112"/>
                  <a:gd name="connsiteX1" fmla="*/ 354342 w 1851016"/>
                  <a:gd name="connsiteY1" fmla="*/ 49104 h 62112"/>
                  <a:gd name="connsiteX2" fmla="*/ 712268 w 1851016"/>
                  <a:gd name="connsiteY2" fmla="*/ 7134 h 62112"/>
                  <a:gd name="connsiteX3" fmla="*/ 1063211 w 1851016"/>
                  <a:gd name="connsiteY3" fmla="*/ 3138 h 62112"/>
                  <a:gd name="connsiteX4" fmla="*/ 1403223 w 1851016"/>
                  <a:gd name="connsiteY4" fmla="*/ 39583 h 62112"/>
                  <a:gd name="connsiteX5" fmla="*/ 1641830 w 1851016"/>
                  <a:gd name="connsiteY5" fmla="*/ 60820 h 62112"/>
                  <a:gd name="connsiteX6" fmla="*/ 1851016 w 1851016"/>
                  <a:gd name="connsiteY6" fmla="*/ 61985 h 62112"/>
                  <a:gd name="connsiteX0" fmla="*/ 0 w 1851016"/>
                  <a:gd name="connsiteY0" fmla="*/ 55148 h 61985"/>
                  <a:gd name="connsiteX1" fmla="*/ 354342 w 1851016"/>
                  <a:gd name="connsiteY1" fmla="*/ 49104 h 61985"/>
                  <a:gd name="connsiteX2" fmla="*/ 712268 w 1851016"/>
                  <a:gd name="connsiteY2" fmla="*/ 7134 h 61985"/>
                  <a:gd name="connsiteX3" fmla="*/ 1063211 w 1851016"/>
                  <a:gd name="connsiteY3" fmla="*/ 3138 h 61985"/>
                  <a:gd name="connsiteX4" fmla="*/ 1403223 w 1851016"/>
                  <a:gd name="connsiteY4" fmla="*/ 39583 h 61985"/>
                  <a:gd name="connsiteX5" fmla="*/ 1565793 w 1851016"/>
                  <a:gd name="connsiteY5" fmla="*/ 57379 h 61985"/>
                  <a:gd name="connsiteX6" fmla="*/ 1851016 w 1851016"/>
                  <a:gd name="connsiteY6" fmla="*/ 61985 h 61985"/>
                  <a:gd name="connsiteX0" fmla="*/ 0 w 1851016"/>
                  <a:gd name="connsiteY0" fmla="*/ 55334 h 62171"/>
                  <a:gd name="connsiteX1" fmla="*/ 354342 w 1851016"/>
                  <a:gd name="connsiteY1" fmla="*/ 49290 h 62171"/>
                  <a:gd name="connsiteX2" fmla="*/ 712268 w 1851016"/>
                  <a:gd name="connsiteY2" fmla="*/ 7320 h 62171"/>
                  <a:gd name="connsiteX3" fmla="*/ 1063211 w 1851016"/>
                  <a:gd name="connsiteY3" fmla="*/ 3324 h 62171"/>
                  <a:gd name="connsiteX4" fmla="*/ 1394382 w 1851016"/>
                  <a:gd name="connsiteY4" fmla="*/ 42350 h 62171"/>
                  <a:gd name="connsiteX5" fmla="*/ 1565793 w 1851016"/>
                  <a:gd name="connsiteY5" fmla="*/ 57565 h 62171"/>
                  <a:gd name="connsiteX6" fmla="*/ 1851016 w 1851016"/>
                  <a:gd name="connsiteY6" fmla="*/ 62171 h 62171"/>
                  <a:gd name="connsiteX0" fmla="*/ 0 w 1851016"/>
                  <a:gd name="connsiteY0" fmla="*/ 55334 h 62171"/>
                  <a:gd name="connsiteX1" fmla="*/ 354342 w 1851016"/>
                  <a:gd name="connsiteY1" fmla="*/ 49290 h 62171"/>
                  <a:gd name="connsiteX2" fmla="*/ 712268 w 1851016"/>
                  <a:gd name="connsiteY2" fmla="*/ 7320 h 62171"/>
                  <a:gd name="connsiteX3" fmla="*/ 1063211 w 1851016"/>
                  <a:gd name="connsiteY3" fmla="*/ 3324 h 62171"/>
                  <a:gd name="connsiteX4" fmla="*/ 1394382 w 1851016"/>
                  <a:gd name="connsiteY4" fmla="*/ 42350 h 62171"/>
                  <a:gd name="connsiteX5" fmla="*/ 1565793 w 1851016"/>
                  <a:gd name="connsiteY5" fmla="*/ 57565 h 62171"/>
                  <a:gd name="connsiteX6" fmla="*/ 1851016 w 1851016"/>
                  <a:gd name="connsiteY6" fmla="*/ 62171 h 62171"/>
                  <a:gd name="connsiteX0" fmla="*/ 0 w 1849248"/>
                  <a:gd name="connsiteY0" fmla="*/ 55334 h 58857"/>
                  <a:gd name="connsiteX1" fmla="*/ 354342 w 1849248"/>
                  <a:gd name="connsiteY1" fmla="*/ 49290 h 58857"/>
                  <a:gd name="connsiteX2" fmla="*/ 712268 w 1849248"/>
                  <a:gd name="connsiteY2" fmla="*/ 7320 h 58857"/>
                  <a:gd name="connsiteX3" fmla="*/ 1063211 w 1849248"/>
                  <a:gd name="connsiteY3" fmla="*/ 3324 h 58857"/>
                  <a:gd name="connsiteX4" fmla="*/ 1394382 w 1849248"/>
                  <a:gd name="connsiteY4" fmla="*/ 42350 h 58857"/>
                  <a:gd name="connsiteX5" fmla="*/ 1565793 w 1849248"/>
                  <a:gd name="connsiteY5" fmla="*/ 57565 h 58857"/>
                  <a:gd name="connsiteX6" fmla="*/ 1849248 w 1849248"/>
                  <a:gd name="connsiteY6" fmla="*/ 58730 h 58857"/>
                  <a:gd name="connsiteX0" fmla="*/ 0 w 1849248"/>
                  <a:gd name="connsiteY0" fmla="*/ 55334 h 58730"/>
                  <a:gd name="connsiteX1" fmla="*/ 354342 w 1849248"/>
                  <a:gd name="connsiteY1" fmla="*/ 49290 h 58730"/>
                  <a:gd name="connsiteX2" fmla="*/ 712268 w 1849248"/>
                  <a:gd name="connsiteY2" fmla="*/ 7320 h 58730"/>
                  <a:gd name="connsiteX3" fmla="*/ 1063211 w 1849248"/>
                  <a:gd name="connsiteY3" fmla="*/ 3324 h 58730"/>
                  <a:gd name="connsiteX4" fmla="*/ 1394382 w 1849248"/>
                  <a:gd name="connsiteY4" fmla="*/ 42350 h 58730"/>
                  <a:gd name="connsiteX5" fmla="*/ 1569330 w 1849248"/>
                  <a:gd name="connsiteY5" fmla="*/ 53264 h 58730"/>
                  <a:gd name="connsiteX6" fmla="*/ 1849248 w 1849248"/>
                  <a:gd name="connsiteY6" fmla="*/ 58730 h 58730"/>
                  <a:gd name="connsiteX0" fmla="*/ 0 w 1849248"/>
                  <a:gd name="connsiteY0" fmla="*/ 55334 h 55334"/>
                  <a:gd name="connsiteX1" fmla="*/ 354342 w 1849248"/>
                  <a:gd name="connsiteY1" fmla="*/ 49290 h 55334"/>
                  <a:gd name="connsiteX2" fmla="*/ 712268 w 1849248"/>
                  <a:gd name="connsiteY2" fmla="*/ 7320 h 55334"/>
                  <a:gd name="connsiteX3" fmla="*/ 1063211 w 1849248"/>
                  <a:gd name="connsiteY3" fmla="*/ 3324 h 55334"/>
                  <a:gd name="connsiteX4" fmla="*/ 1394382 w 1849248"/>
                  <a:gd name="connsiteY4" fmla="*/ 42350 h 55334"/>
                  <a:gd name="connsiteX5" fmla="*/ 1569330 w 1849248"/>
                  <a:gd name="connsiteY5" fmla="*/ 53264 h 55334"/>
                  <a:gd name="connsiteX6" fmla="*/ 1849248 w 1849248"/>
                  <a:gd name="connsiteY6" fmla="*/ 55289 h 55334"/>
                  <a:gd name="connsiteX0" fmla="*/ 0 w 1849248"/>
                  <a:gd name="connsiteY0" fmla="*/ 55334 h 55334"/>
                  <a:gd name="connsiteX1" fmla="*/ 354342 w 1849248"/>
                  <a:gd name="connsiteY1" fmla="*/ 49290 h 55334"/>
                  <a:gd name="connsiteX2" fmla="*/ 712268 w 1849248"/>
                  <a:gd name="connsiteY2" fmla="*/ 7320 h 55334"/>
                  <a:gd name="connsiteX3" fmla="*/ 1063211 w 1849248"/>
                  <a:gd name="connsiteY3" fmla="*/ 3324 h 55334"/>
                  <a:gd name="connsiteX4" fmla="*/ 1394382 w 1849248"/>
                  <a:gd name="connsiteY4" fmla="*/ 42350 h 55334"/>
                  <a:gd name="connsiteX5" fmla="*/ 1576403 w 1849248"/>
                  <a:gd name="connsiteY5" fmla="*/ 53264 h 55334"/>
                  <a:gd name="connsiteX6" fmla="*/ 1849248 w 1849248"/>
                  <a:gd name="connsiteY6" fmla="*/ 55289 h 55334"/>
                  <a:gd name="connsiteX0" fmla="*/ 0 w 1849248"/>
                  <a:gd name="connsiteY0" fmla="*/ 55334 h 55334"/>
                  <a:gd name="connsiteX1" fmla="*/ 354342 w 1849248"/>
                  <a:gd name="connsiteY1" fmla="*/ 49290 h 55334"/>
                  <a:gd name="connsiteX2" fmla="*/ 712268 w 1849248"/>
                  <a:gd name="connsiteY2" fmla="*/ 7320 h 55334"/>
                  <a:gd name="connsiteX3" fmla="*/ 1063211 w 1849248"/>
                  <a:gd name="connsiteY3" fmla="*/ 3324 h 55334"/>
                  <a:gd name="connsiteX4" fmla="*/ 1394382 w 1849248"/>
                  <a:gd name="connsiteY4" fmla="*/ 42350 h 55334"/>
                  <a:gd name="connsiteX5" fmla="*/ 1576403 w 1849248"/>
                  <a:gd name="connsiteY5" fmla="*/ 53264 h 55334"/>
                  <a:gd name="connsiteX6" fmla="*/ 1849248 w 1849248"/>
                  <a:gd name="connsiteY6" fmla="*/ 55289 h 55334"/>
                  <a:gd name="connsiteX0" fmla="*/ 0 w 1849248"/>
                  <a:gd name="connsiteY0" fmla="*/ 55148 h 55148"/>
                  <a:gd name="connsiteX1" fmla="*/ 354342 w 1849248"/>
                  <a:gd name="connsiteY1" fmla="*/ 49104 h 55148"/>
                  <a:gd name="connsiteX2" fmla="*/ 712268 w 1849248"/>
                  <a:gd name="connsiteY2" fmla="*/ 7134 h 55148"/>
                  <a:gd name="connsiteX3" fmla="*/ 1063211 w 1849248"/>
                  <a:gd name="connsiteY3" fmla="*/ 3138 h 55148"/>
                  <a:gd name="connsiteX4" fmla="*/ 1362552 w 1849248"/>
                  <a:gd name="connsiteY4" fmla="*/ 39583 h 55148"/>
                  <a:gd name="connsiteX5" fmla="*/ 1576403 w 1849248"/>
                  <a:gd name="connsiteY5" fmla="*/ 53078 h 55148"/>
                  <a:gd name="connsiteX6" fmla="*/ 1849248 w 1849248"/>
                  <a:gd name="connsiteY6" fmla="*/ 55103 h 55148"/>
                  <a:gd name="connsiteX0" fmla="*/ 0 w 1849248"/>
                  <a:gd name="connsiteY0" fmla="*/ 54899 h 54899"/>
                  <a:gd name="connsiteX1" fmla="*/ 354342 w 1849248"/>
                  <a:gd name="connsiteY1" fmla="*/ 48855 h 54899"/>
                  <a:gd name="connsiteX2" fmla="*/ 712268 w 1849248"/>
                  <a:gd name="connsiteY2" fmla="*/ 6885 h 54899"/>
                  <a:gd name="connsiteX3" fmla="*/ 1063211 w 1849248"/>
                  <a:gd name="connsiteY3" fmla="*/ 2889 h 54899"/>
                  <a:gd name="connsiteX4" fmla="*/ 1362552 w 1849248"/>
                  <a:gd name="connsiteY4" fmla="*/ 35893 h 54899"/>
                  <a:gd name="connsiteX5" fmla="*/ 1576403 w 1849248"/>
                  <a:gd name="connsiteY5" fmla="*/ 52829 h 54899"/>
                  <a:gd name="connsiteX6" fmla="*/ 1849248 w 1849248"/>
                  <a:gd name="connsiteY6" fmla="*/ 54854 h 54899"/>
                  <a:gd name="connsiteX0" fmla="*/ 0 w 1849248"/>
                  <a:gd name="connsiteY0" fmla="*/ 54899 h 54899"/>
                  <a:gd name="connsiteX1" fmla="*/ 185036 w 1849248"/>
                  <a:gd name="connsiteY1" fmla="*/ 53353 h 54899"/>
                  <a:gd name="connsiteX2" fmla="*/ 354342 w 1849248"/>
                  <a:gd name="connsiteY2" fmla="*/ 48855 h 54899"/>
                  <a:gd name="connsiteX3" fmla="*/ 712268 w 1849248"/>
                  <a:gd name="connsiteY3" fmla="*/ 6885 h 54899"/>
                  <a:gd name="connsiteX4" fmla="*/ 1063211 w 1849248"/>
                  <a:gd name="connsiteY4" fmla="*/ 2889 h 54899"/>
                  <a:gd name="connsiteX5" fmla="*/ 1362552 w 1849248"/>
                  <a:gd name="connsiteY5" fmla="*/ 35893 h 54899"/>
                  <a:gd name="connsiteX6" fmla="*/ 1576403 w 1849248"/>
                  <a:gd name="connsiteY6" fmla="*/ 52829 h 54899"/>
                  <a:gd name="connsiteX7" fmla="*/ 1849248 w 1849248"/>
                  <a:gd name="connsiteY7" fmla="*/ 54854 h 54899"/>
                  <a:gd name="connsiteX0" fmla="*/ 0 w 2219550"/>
                  <a:gd name="connsiteY0" fmla="*/ 52952 h 54854"/>
                  <a:gd name="connsiteX1" fmla="*/ 555338 w 2219550"/>
                  <a:gd name="connsiteY1" fmla="*/ 53353 h 54854"/>
                  <a:gd name="connsiteX2" fmla="*/ 724644 w 2219550"/>
                  <a:gd name="connsiteY2" fmla="*/ 48855 h 54854"/>
                  <a:gd name="connsiteX3" fmla="*/ 1082570 w 2219550"/>
                  <a:gd name="connsiteY3" fmla="*/ 6885 h 54854"/>
                  <a:gd name="connsiteX4" fmla="*/ 1433513 w 2219550"/>
                  <a:gd name="connsiteY4" fmla="*/ 2889 h 54854"/>
                  <a:gd name="connsiteX5" fmla="*/ 1732854 w 2219550"/>
                  <a:gd name="connsiteY5" fmla="*/ 35893 h 54854"/>
                  <a:gd name="connsiteX6" fmla="*/ 1946705 w 2219550"/>
                  <a:gd name="connsiteY6" fmla="*/ 52829 h 54854"/>
                  <a:gd name="connsiteX7" fmla="*/ 2219550 w 2219550"/>
                  <a:gd name="connsiteY7" fmla="*/ 54854 h 54854"/>
                  <a:gd name="connsiteX0" fmla="*/ 0 w 2264665"/>
                  <a:gd name="connsiteY0" fmla="*/ 52952 h 56073"/>
                  <a:gd name="connsiteX1" fmla="*/ 555338 w 2264665"/>
                  <a:gd name="connsiteY1" fmla="*/ 53353 h 56073"/>
                  <a:gd name="connsiteX2" fmla="*/ 724644 w 2264665"/>
                  <a:gd name="connsiteY2" fmla="*/ 48855 h 56073"/>
                  <a:gd name="connsiteX3" fmla="*/ 1082570 w 2264665"/>
                  <a:gd name="connsiteY3" fmla="*/ 6885 h 56073"/>
                  <a:gd name="connsiteX4" fmla="*/ 1433513 w 2264665"/>
                  <a:gd name="connsiteY4" fmla="*/ 2889 h 56073"/>
                  <a:gd name="connsiteX5" fmla="*/ 1732854 w 2264665"/>
                  <a:gd name="connsiteY5" fmla="*/ 35893 h 56073"/>
                  <a:gd name="connsiteX6" fmla="*/ 1946705 w 2264665"/>
                  <a:gd name="connsiteY6" fmla="*/ 52829 h 56073"/>
                  <a:gd name="connsiteX7" fmla="*/ 2264665 w 2264665"/>
                  <a:gd name="connsiteY7" fmla="*/ 56073 h 5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4665" h="56073">
                    <a:moveTo>
                      <a:pt x="0" y="52952"/>
                    </a:moveTo>
                    <a:lnTo>
                      <a:pt x="555338" y="53353"/>
                    </a:lnTo>
                    <a:cubicBezTo>
                      <a:pt x="614395" y="52346"/>
                      <a:pt x="636772" y="56600"/>
                      <a:pt x="724644" y="48855"/>
                    </a:cubicBezTo>
                    <a:cubicBezTo>
                      <a:pt x="812516" y="41110"/>
                      <a:pt x="964425" y="14546"/>
                      <a:pt x="1082570" y="6885"/>
                    </a:cubicBezTo>
                    <a:cubicBezTo>
                      <a:pt x="1200715" y="-776"/>
                      <a:pt x="1325132" y="-1946"/>
                      <a:pt x="1433513" y="2889"/>
                    </a:cubicBezTo>
                    <a:cubicBezTo>
                      <a:pt x="1541894" y="7724"/>
                      <a:pt x="1637891" y="27713"/>
                      <a:pt x="1732854" y="35893"/>
                    </a:cubicBezTo>
                    <a:cubicBezTo>
                      <a:pt x="1786455" y="44406"/>
                      <a:pt x="1889568" y="50338"/>
                      <a:pt x="1946705" y="52829"/>
                    </a:cubicBezTo>
                    <a:cubicBezTo>
                      <a:pt x="2003949" y="56133"/>
                      <a:pt x="2230980" y="53872"/>
                      <a:pt x="2264665" y="56073"/>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20" name="Přímá spojnice se šipkou 19"/>
              <p:cNvCxnSpPr/>
              <p:nvPr/>
            </p:nvCxnSpPr>
            <p:spPr>
              <a:xfrm>
                <a:off x="1754465" y="5207308"/>
                <a:ext cx="684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a:off x="7042001" y="5227279"/>
                <a:ext cx="684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flipV="1">
                <a:off x="4403583" y="5191287"/>
                <a:ext cx="864000" cy="0"/>
              </a:xfrm>
              <a:prstGeom prst="straightConnector1">
                <a:avLst/>
              </a:prstGeom>
              <a:ln w="38100">
                <a:solidFill>
                  <a:srgbClr val="003300"/>
                </a:solidFill>
                <a:tailEnd type="arrow"/>
              </a:ln>
            </p:spPr>
            <p:style>
              <a:lnRef idx="1">
                <a:schemeClr val="accent1"/>
              </a:lnRef>
              <a:fillRef idx="0">
                <a:schemeClr val="accent1"/>
              </a:fillRef>
              <a:effectRef idx="0">
                <a:schemeClr val="accent1"/>
              </a:effectRef>
              <a:fontRef idx="minor">
                <a:schemeClr val="tx1"/>
              </a:fontRef>
            </p:style>
          </p:cxnSp>
          <p:grpSp>
            <p:nvGrpSpPr>
              <p:cNvPr id="23" name="Skupina 22"/>
              <p:cNvGrpSpPr/>
              <p:nvPr/>
            </p:nvGrpSpPr>
            <p:grpSpPr>
              <a:xfrm>
                <a:off x="5708689" y="4880362"/>
                <a:ext cx="1238245" cy="686702"/>
                <a:chOff x="6171985" y="3514131"/>
                <a:chExt cx="1511217" cy="686702"/>
              </a:xfrm>
            </p:grpSpPr>
            <p:sp>
              <p:nvSpPr>
                <p:cNvPr id="53" name="Volný tvar 52"/>
                <p:cNvSpPr/>
                <p:nvPr/>
              </p:nvSpPr>
              <p:spPr>
                <a:xfrm>
                  <a:off x="6435652" y="3514131"/>
                  <a:ext cx="824120" cy="296292"/>
                </a:xfrm>
                <a:custGeom>
                  <a:avLst/>
                  <a:gdLst>
                    <a:gd name="connsiteX0" fmla="*/ 0 w 866899"/>
                    <a:gd name="connsiteY0" fmla="*/ 821114 h 821114"/>
                    <a:gd name="connsiteX1" fmla="*/ 748146 w 866899"/>
                    <a:gd name="connsiteY1" fmla="*/ 536106 h 821114"/>
                    <a:gd name="connsiteX2" fmla="*/ 855024 w 866899"/>
                    <a:gd name="connsiteY2" fmla="*/ 120470 h 821114"/>
                    <a:gd name="connsiteX3" fmla="*/ 641268 w 866899"/>
                    <a:gd name="connsiteY3" fmla="*/ 1716 h 821114"/>
                    <a:gd name="connsiteX4" fmla="*/ 522515 w 866899"/>
                    <a:gd name="connsiteY4" fmla="*/ 61093 h 821114"/>
                    <a:gd name="connsiteX0" fmla="*/ 0 w 858074"/>
                    <a:gd name="connsiteY0" fmla="*/ 812532 h 812532"/>
                    <a:gd name="connsiteX1" fmla="*/ 748146 w 858074"/>
                    <a:gd name="connsiteY1" fmla="*/ 527524 h 812532"/>
                    <a:gd name="connsiteX2" fmla="*/ 855024 w 858074"/>
                    <a:gd name="connsiteY2" fmla="*/ 111888 h 812532"/>
                    <a:gd name="connsiteX3" fmla="*/ 760408 w 858074"/>
                    <a:gd name="connsiteY3" fmla="*/ 2146 h 812532"/>
                    <a:gd name="connsiteX4" fmla="*/ 522515 w 858074"/>
                    <a:gd name="connsiteY4" fmla="*/ 52511 h 812532"/>
                    <a:gd name="connsiteX0" fmla="*/ 0 w 858074"/>
                    <a:gd name="connsiteY0" fmla="*/ 811703 h 811703"/>
                    <a:gd name="connsiteX1" fmla="*/ 748146 w 858074"/>
                    <a:gd name="connsiteY1" fmla="*/ 526695 h 811703"/>
                    <a:gd name="connsiteX2" fmla="*/ 855024 w 858074"/>
                    <a:gd name="connsiteY2" fmla="*/ 111059 h 811703"/>
                    <a:gd name="connsiteX3" fmla="*/ 760408 w 858074"/>
                    <a:gd name="connsiteY3" fmla="*/ 1317 h 811703"/>
                    <a:gd name="connsiteX4" fmla="*/ 689311 w 858074"/>
                    <a:gd name="connsiteY4" fmla="*/ 60694 h 811703"/>
                    <a:gd name="connsiteX0" fmla="*/ 0 w 832479"/>
                    <a:gd name="connsiteY0" fmla="*/ 818261 h 818261"/>
                    <a:gd name="connsiteX1" fmla="*/ 748146 w 832479"/>
                    <a:gd name="connsiteY1" fmla="*/ 533253 h 818261"/>
                    <a:gd name="connsiteX2" fmla="*/ 816304 w 832479"/>
                    <a:gd name="connsiteY2" fmla="*/ 234794 h 818261"/>
                    <a:gd name="connsiteX3" fmla="*/ 760408 w 832479"/>
                    <a:gd name="connsiteY3" fmla="*/ 7875 h 818261"/>
                    <a:gd name="connsiteX4" fmla="*/ 689311 w 832479"/>
                    <a:gd name="connsiteY4" fmla="*/ 67252 h 818261"/>
                    <a:gd name="connsiteX0" fmla="*/ 0 w 847209"/>
                    <a:gd name="connsiteY0" fmla="*/ 817692 h 817692"/>
                    <a:gd name="connsiteX1" fmla="*/ 748146 w 847209"/>
                    <a:gd name="connsiteY1" fmla="*/ 532684 h 817692"/>
                    <a:gd name="connsiteX2" fmla="*/ 840132 w 847209"/>
                    <a:gd name="connsiteY2" fmla="*/ 225209 h 817692"/>
                    <a:gd name="connsiteX3" fmla="*/ 760408 w 847209"/>
                    <a:gd name="connsiteY3" fmla="*/ 7306 h 817692"/>
                    <a:gd name="connsiteX4" fmla="*/ 689311 w 847209"/>
                    <a:gd name="connsiteY4" fmla="*/ 66683 h 817692"/>
                    <a:gd name="connsiteX0" fmla="*/ 0 w 848487"/>
                    <a:gd name="connsiteY0" fmla="*/ 817692 h 817692"/>
                    <a:gd name="connsiteX1" fmla="*/ 748146 w 848487"/>
                    <a:gd name="connsiteY1" fmla="*/ 532684 h 817692"/>
                    <a:gd name="connsiteX2" fmla="*/ 840132 w 848487"/>
                    <a:gd name="connsiteY2" fmla="*/ 225209 h 817692"/>
                    <a:gd name="connsiteX3" fmla="*/ 760408 w 848487"/>
                    <a:gd name="connsiteY3" fmla="*/ 7306 h 817692"/>
                    <a:gd name="connsiteX4" fmla="*/ 689311 w 848487"/>
                    <a:gd name="connsiteY4" fmla="*/ 66683 h 817692"/>
                    <a:gd name="connsiteX0" fmla="*/ 0 w 841544"/>
                    <a:gd name="connsiteY0" fmla="*/ 817692 h 817692"/>
                    <a:gd name="connsiteX1" fmla="*/ 733253 w 841544"/>
                    <a:gd name="connsiteY1" fmla="*/ 658875 h 817692"/>
                    <a:gd name="connsiteX2" fmla="*/ 840132 w 841544"/>
                    <a:gd name="connsiteY2" fmla="*/ 225209 h 817692"/>
                    <a:gd name="connsiteX3" fmla="*/ 760408 w 841544"/>
                    <a:gd name="connsiteY3" fmla="*/ 7306 h 817692"/>
                    <a:gd name="connsiteX4" fmla="*/ 689311 w 841544"/>
                    <a:gd name="connsiteY4" fmla="*/ 66683 h 817692"/>
                    <a:gd name="connsiteX0" fmla="*/ 0 w 854544"/>
                    <a:gd name="connsiteY0" fmla="*/ 817692 h 817692"/>
                    <a:gd name="connsiteX1" fmla="*/ 733253 w 854544"/>
                    <a:gd name="connsiteY1" fmla="*/ 658875 h 817692"/>
                    <a:gd name="connsiteX2" fmla="*/ 844278 w 854544"/>
                    <a:gd name="connsiteY2" fmla="*/ 416383 h 817692"/>
                    <a:gd name="connsiteX3" fmla="*/ 840132 w 854544"/>
                    <a:gd name="connsiteY3" fmla="*/ 225209 h 817692"/>
                    <a:gd name="connsiteX4" fmla="*/ 760408 w 854544"/>
                    <a:gd name="connsiteY4" fmla="*/ 7306 h 817692"/>
                    <a:gd name="connsiteX5" fmla="*/ 689311 w 854544"/>
                    <a:gd name="connsiteY5" fmla="*/ 66683 h 817692"/>
                    <a:gd name="connsiteX0" fmla="*/ 0 w 849156"/>
                    <a:gd name="connsiteY0" fmla="*/ 817692 h 817692"/>
                    <a:gd name="connsiteX1" fmla="*/ 733253 w 849156"/>
                    <a:gd name="connsiteY1" fmla="*/ 658875 h 817692"/>
                    <a:gd name="connsiteX2" fmla="*/ 835342 w 849156"/>
                    <a:gd name="connsiteY2" fmla="*/ 506522 h 817692"/>
                    <a:gd name="connsiteX3" fmla="*/ 840132 w 849156"/>
                    <a:gd name="connsiteY3" fmla="*/ 225209 h 817692"/>
                    <a:gd name="connsiteX4" fmla="*/ 760408 w 849156"/>
                    <a:gd name="connsiteY4" fmla="*/ 7306 h 817692"/>
                    <a:gd name="connsiteX5" fmla="*/ 689311 w 849156"/>
                    <a:gd name="connsiteY5" fmla="*/ 66683 h 817692"/>
                    <a:gd name="connsiteX0" fmla="*/ 0 w 845158"/>
                    <a:gd name="connsiteY0" fmla="*/ 817692 h 817692"/>
                    <a:gd name="connsiteX1" fmla="*/ 733253 w 845158"/>
                    <a:gd name="connsiteY1" fmla="*/ 658875 h 817692"/>
                    <a:gd name="connsiteX2" fmla="*/ 835342 w 845158"/>
                    <a:gd name="connsiteY2" fmla="*/ 506522 h 817692"/>
                    <a:gd name="connsiteX3" fmla="*/ 840132 w 845158"/>
                    <a:gd name="connsiteY3" fmla="*/ 225209 h 817692"/>
                    <a:gd name="connsiteX4" fmla="*/ 760408 w 845158"/>
                    <a:gd name="connsiteY4" fmla="*/ 7306 h 817692"/>
                    <a:gd name="connsiteX5" fmla="*/ 689311 w 845158"/>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6270 h 816270"/>
                    <a:gd name="connsiteX1" fmla="*/ 733253 w 850221"/>
                    <a:gd name="connsiteY1" fmla="*/ 657453 h 816270"/>
                    <a:gd name="connsiteX2" fmla="*/ 835342 w 850221"/>
                    <a:gd name="connsiteY2" fmla="*/ 505100 h 816270"/>
                    <a:gd name="connsiteX3" fmla="*/ 840132 w 850221"/>
                    <a:gd name="connsiteY3" fmla="*/ 200791 h 816270"/>
                    <a:gd name="connsiteX4" fmla="*/ 760408 w 850221"/>
                    <a:gd name="connsiteY4" fmla="*/ 5884 h 816270"/>
                    <a:gd name="connsiteX5" fmla="*/ 689311 w 850221"/>
                    <a:gd name="connsiteY5" fmla="*/ 65261 h 816270"/>
                    <a:gd name="connsiteX0" fmla="*/ 0 w 842597"/>
                    <a:gd name="connsiteY0" fmla="*/ 816270 h 816270"/>
                    <a:gd name="connsiteX1" fmla="*/ 733253 w 842597"/>
                    <a:gd name="connsiteY1" fmla="*/ 657453 h 816270"/>
                    <a:gd name="connsiteX2" fmla="*/ 812545 w 842597"/>
                    <a:gd name="connsiteY2" fmla="*/ 451445 h 816270"/>
                    <a:gd name="connsiteX3" fmla="*/ 840132 w 842597"/>
                    <a:gd name="connsiteY3" fmla="*/ 200791 h 816270"/>
                    <a:gd name="connsiteX4" fmla="*/ 760408 w 842597"/>
                    <a:gd name="connsiteY4" fmla="*/ 5884 h 816270"/>
                    <a:gd name="connsiteX5" fmla="*/ 689311 w 842597"/>
                    <a:gd name="connsiteY5" fmla="*/ 65261 h 816270"/>
                    <a:gd name="connsiteX0" fmla="*/ 0 w 826014"/>
                    <a:gd name="connsiteY0" fmla="*/ 815353 h 815353"/>
                    <a:gd name="connsiteX1" fmla="*/ 733253 w 826014"/>
                    <a:gd name="connsiteY1" fmla="*/ 656536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26014"/>
                    <a:gd name="connsiteY0" fmla="*/ 815353 h 815353"/>
                    <a:gd name="connsiteX1" fmla="*/ 725654 w 826014"/>
                    <a:gd name="connsiteY1" fmla="*/ 610543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26014"/>
                    <a:gd name="connsiteY0" fmla="*/ 815353 h 815353"/>
                    <a:gd name="connsiteX1" fmla="*/ 725654 w 826014"/>
                    <a:gd name="connsiteY1" fmla="*/ 610543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24120"/>
                    <a:gd name="connsiteY0" fmla="*/ 815353 h 815353"/>
                    <a:gd name="connsiteX1" fmla="*/ 725654 w 824120"/>
                    <a:gd name="connsiteY1" fmla="*/ 610543 h 815353"/>
                    <a:gd name="connsiteX2" fmla="*/ 812545 w 824120"/>
                    <a:gd name="connsiteY2" fmla="*/ 450528 h 815353"/>
                    <a:gd name="connsiteX3" fmla="*/ 817335 w 824120"/>
                    <a:gd name="connsiteY3" fmla="*/ 184543 h 815353"/>
                    <a:gd name="connsiteX4" fmla="*/ 760408 w 824120"/>
                    <a:gd name="connsiteY4" fmla="*/ 4967 h 815353"/>
                    <a:gd name="connsiteX5" fmla="*/ 689311 w 824120"/>
                    <a:gd name="connsiteY5" fmla="*/ 64344 h 815353"/>
                    <a:gd name="connsiteX0" fmla="*/ 0 w 824120"/>
                    <a:gd name="connsiteY0" fmla="*/ 864242 h 864242"/>
                    <a:gd name="connsiteX1" fmla="*/ 725654 w 824120"/>
                    <a:gd name="connsiteY1" fmla="*/ 659432 h 864242"/>
                    <a:gd name="connsiteX2" fmla="*/ 812545 w 824120"/>
                    <a:gd name="connsiteY2" fmla="*/ 499417 h 864242"/>
                    <a:gd name="connsiteX3" fmla="*/ 817335 w 824120"/>
                    <a:gd name="connsiteY3" fmla="*/ 233432 h 864242"/>
                    <a:gd name="connsiteX4" fmla="*/ 760408 w 824120"/>
                    <a:gd name="connsiteY4" fmla="*/ 53856 h 864242"/>
                    <a:gd name="connsiteX5" fmla="*/ 696910 w 824120"/>
                    <a:gd name="connsiteY5" fmla="*/ 13585 h 864242"/>
                    <a:gd name="connsiteX0" fmla="*/ 0 w 824120"/>
                    <a:gd name="connsiteY0" fmla="*/ 850657 h 850657"/>
                    <a:gd name="connsiteX1" fmla="*/ 725654 w 824120"/>
                    <a:gd name="connsiteY1" fmla="*/ 645847 h 850657"/>
                    <a:gd name="connsiteX2" fmla="*/ 812545 w 824120"/>
                    <a:gd name="connsiteY2" fmla="*/ 485832 h 850657"/>
                    <a:gd name="connsiteX3" fmla="*/ 817335 w 824120"/>
                    <a:gd name="connsiteY3" fmla="*/ 219847 h 850657"/>
                    <a:gd name="connsiteX4" fmla="*/ 760408 w 824120"/>
                    <a:gd name="connsiteY4" fmla="*/ 40271 h 850657"/>
                    <a:gd name="connsiteX5" fmla="*/ 696910 w 824120"/>
                    <a:gd name="connsiteY5" fmla="*/ 0 h 850657"/>
                    <a:gd name="connsiteX0" fmla="*/ 0 w 824120"/>
                    <a:gd name="connsiteY0" fmla="*/ 888984 h 888984"/>
                    <a:gd name="connsiteX1" fmla="*/ 725654 w 824120"/>
                    <a:gd name="connsiteY1" fmla="*/ 684174 h 888984"/>
                    <a:gd name="connsiteX2" fmla="*/ 812545 w 824120"/>
                    <a:gd name="connsiteY2" fmla="*/ 524159 h 888984"/>
                    <a:gd name="connsiteX3" fmla="*/ 817335 w 824120"/>
                    <a:gd name="connsiteY3" fmla="*/ 258174 h 888984"/>
                    <a:gd name="connsiteX4" fmla="*/ 760408 w 824120"/>
                    <a:gd name="connsiteY4" fmla="*/ 78598 h 888984"/>
                    <a:gd name="connsiteX5" fmla="*/ 712108 w 824120"/>
                    <a:gd name="connsiteY5" fmla="*/ 0 h 888984"/>
                    <a:gd name="connsiteX0" fmla="*/ 0 w 824120"/>
                    <a:gd name="connsiteY0" fmla="*/ 896649 h 896649"/>
                    <a:gd name="connsiteX1" fmla="*/ 725654 w 824120"/>
                    <a:gd name="connsiteY1" fmla="*/ 691839 h 896649"/>
                    <a:gd name="connsiteX2" fmla="*/ 812545 w 824120"/>
                    <a:gd name="connsiteY2" fmla="*/ 531824 h 896649"/>
                    <a:gd name="connsiteX3" fmla="*/ 817335 w 824120"/>
                    <a:gd name="connsiteY3" fmla="*/ 265839 h 896649"/>
                    <a:gd name="connsiteX4" fmla="*/ 760408 w 824120"/>
                    <a:gd name="connsiteY4" fmla="*/ 86263 h 896649"/>
                    <a:gd name="connsiteX5" fmla="*/ 742503 w 824120"/>
                    <a:gd name="connsiteY5" fmla="*/ 0 h 89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120" h="896649">
                      <a:moveTo>
                        <a:pt x="0" y="896649"/>
                      </a:moveTo>
                      <a:cubicBezTo>
                        <a:pt x="302821" y="812532"/>
                        <a:pt x="689015" y="744976"/>
                        <a:pt x="725654" y="691839"/>
                      </a:cubicBezTo>
                      <a:cubicBezTo>
                        <a:pt x="762293" y="638702"/>
                        <a:pt x="792057" y="631569"/>
                        <a:pt x="812545" y="531824"/>
                      </a:cubicBezTo>
                      <a:cubicBezTo>
                        <a:pt x="828270" y="434776"/>
                        <a:pt x="826024" y="340099"/>
                        <a:pt x="817335" y="265839"/>
                      </a:cubicBezTo>
                      <a:cubicBezTo>
                        <a:pt x="808646" y="191579"/>
                        <a:pt x="772880" y="130569"/>
                        <a:pt x="760408" y="86263"/>
                      </a:cubicBezTo>
                      <a:cubicBezTo>
                        <a:pt x="747936" y="41957"/>
                        <a:pt x="781769" y="3692"/>
                        <a:pt x="742503" y="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4" name="Volný tvar 53"/>
                <p:cNvSpPr/>
                <p:nvPr/>
              </p:nvSpPr>
              <p:spPr>
                <a:xfrm rot="163748" flipV="1">
                  <a:off x="6171985" y="3962671"/>
                  <a:ext cx="639688" cy="121921"/>
                </a:xfrm>
                <a:custGeom>
                  <a:avLst/>
                  <a:gdLst>
                    <a:gd name="connsiteX0" fmla="*/ 0 w 866899"/>
                    <a:gd name="connsiteY0" fmla="*/ 821114 h 821114"/>
                    <a:gd name="connsiteX1" fmla="*/ 748146 w 866899"/>
                    <a:gd name="connsiteY1" fmla="*/ 536106 h 821114"/>
                    <a:gd name="connsiteX2" fmla="*/ 855024 w 866899"/>
                    <a:gd name="connsiteY2" fmla="*/ 120470 h 821114"/>
                    <a:gd name="connsiteX3" fmla="*/ 641268 w 866899"/>
                    <a:gd name="connsiteY3" fmla="*/ 1716 h 821114"/>
                    <a:gd name="connsiteX4" fmla="*/ 522515 w 866899"/>
                    <a:gd name="connsiteY4" fmla="*/ 61093 h 821114"/>
                    <a:gd name="connsiteX0" fmla="*/ 0 w 858074"/>
                    <a:gd name="connsiteY0" fmla="*/ 812532 h 812532"/>
                    <a:gd name="connsiteX1" fmla="*/ 748146 w 858074"/>
                    <a:gd name="connsiteY1" fmla="*/ 527524 h 812532"/>
                    <a:gd name="connsiteX2" fmla="*/ 855024 w 858074"/>
                    <a:gd name="connsiteY2" fmla="*/ 111888 h 812532"/>
                    <a:gd name="connsiteX3" fmla="*/ 760408 w 858074"/>
                    <a:gd name="connsiteY3" fmla="*/ 2146 h 812532"/>
                    <a:gd name="connsiteX4" fmla="*/ 522515 w 858074"/>
                    <a:gd name="connsiteY4" fmla="*/ 52511 h 812532"/>
                    <a:gd name="connsiteX0" fmla="*/ 0 w 858074"/>
                    <a:gd name="connsiteY0" fmla="*/ 811703 h 811703"/>
                    <a:gd name="connsiteX1" fmla="*/ 748146 w 858074"/>
                    <a:gd name="connsiteY1" fmla="*/ 526695 h 811703"/>
                    <a:gd name="connsiteX2" fmla="*/ 855024 w 858074"/>
                    <a:gd name="connsiteY2" fmla="*/ 111059 h 811703"/>
                    <a:gd name="connsiteX3" fmla="*/ 760408 w 858074"/>
                    <a:gd name="connsiteY3" fmla="*/ 1317 h 811703"/>
                    <a:gd name="connsiteX4" fmla="*/ 689311 w 858074"/>
                    <a:gd name="connsiteY4" fmla="*/ 60694 h 811703"/>
                    <a:gd name="connsiteX0" fmla="*/ 0 w 832479"/>
                    <a:gd name="connsiteY0" fmla="*/ 818261 h 818261"/>
                    <a:gd name="connsiteX1" fmla="*/ 748146 w 832479"/>
                    <a:gd name="connsiteY1" fmla="*/ 533253 h 818261"/>
                    <a:gd name="connsiteX2" fmla="*/ 816304 w 832479"/>
                    <a:gd name="connsiteY2" fmla="*/ 234794 h 818261"/>
                    <a:gd name="connsiteX3" fmla="*/ 760408 w 832479"/>
                    <a:gd name="connsiteY3" fmla="*/ 7875 h 818261"/>
                    <a:gd name="connsiteX4" fmla="*/ 689311 w 832479"/>
                    <a:gd name="connsiteY4" fmla="*/ 67252 h 818261"/>
                    <a:gd name="connsiteX0" fmla="*/ 0 w 847209"/>
                    <a:gd name="connsiteY0" fmla="*/ 817692 h 817692"/>
                    <a:gd name="connsiteX1" fmla="*/ 748146 w 847209"/>
                    <a:gd name="connsiteY1" fmla="*/ 532684 h 817692"/>
                    <a:gd name="connsiteX2" fmla="*/ 840132 w 847209"/>
                    <a:gd name="connsiteY2" fmla="*/ 225209 h 817692"/>
                    <a:gd name="connsiteX3" fmla="*/ 760408 w 847209"/>
                    <a:gd name="connsiteY3" fmla="*/ 7306 h 817692"/>
                    <a:gd name="connsiteX4" fmla="*/ 689311 w 847209"/>
                    <a:gd name="connsiteY4" fmla="*/ 66683 h 817692"/>
                    <a:gd name="connsiteX0" fmla="*/ 0 w 848487"/>
                    <a:gd name="connsiteY0" fmla="*/ 817692 h 817692"/>
                    <a:gd name="connsiteX1" fmla="*/ 748146 w 848487"/>
                    <a:gd name="connsiteY1" fmla="*/ 532684 h 817692"/>
                    <a:gd name="connsiteX2" fmla="*/ 840132 w 848487"/>
                    <a:gd name="connsiteY2" fmla="*/ 225209 h 817692"/>
                    <a:gd name="connsiteX3" fmla="*/ 760408 w 848487"/>
                    <a:gd name="connsiteY3" fmla="*/ 7306 h 817692"/>
                    <a:gd name="connsiteX4" fmla="*/ 689311 w 848487"/>
                    <a:gd name="connsiteY4" fmla="*/ 66683 h 817692"/>
                    <a:gd name="connsiteX0" fmla="*/ 0 w 841544"/>
                    <a:gd name="connsiteY0" fmla="*/ 817692 h 817692"/>
                    <a:gd name="connsiteX1" fmla="*/ 733253 w 841544"/>
                    <a:gd name="connsiteY1" fmla="*/ 658875 h 817692"/>
                    <a:gd name="connsiteX2" fmla="*/ 840132 w 841544"/>
                    <a:gd name="connsiteY2" fmla="*/ 225209 h 817692"/>
                    <a:gd name="connsiteX3" fmla="*/ 760408 w 841544"/>
                    <a:gd name="connsiteY3" fmla="*/ 7306 h 817692"/>
                    <a:gd name="connsiteX4" fmla="*/ 689311 w 841544"/>
                    <a:gd name="connsiteY4" fmla="*/ 66683 h 817692"/>
                    <a:gd name="connsiteX0" fmla="*/ 0 w 854544"/>
                    <a:gd name="connsiteY0" fmla="*/ 817692 h 817692"/>
                    <a:gd name="connsiteX1" fmla="*/ 733253 w 854544"/>
                    <a:gd name="connsiteY1" fmla="*/ 658875 h 817692"/>
                    <a:gd name="connsiteX2" fmla="*/ 844278 w 854544"/>
                    <a:gd name="connsiteY2" fmla="*/ 416383 h 817692"/>
                    <a:gd name="connsiteX3" fmla="*/ 840132 w 854544"/>
                    <a:gd name="connsiteY3" fmla="*/ 225209 h 817692"/>
                    <a:gd name="connsiteX4" fmla="*/ 760408 w 854544"/>
                    <a:gd name="connsiteY4" fmla="*/ 7306 h 817692"/>
                    <a:gd name="connsiteX5" fmla="*/ 689311 w 854544"/>
                    <a:gd name="connsiteY5" fmla="*/ 66683 h 817692"/>
                    <a:gd name="connsiteX0" fmla="*/ 0 w 849156"/>
                    <a:gd name="connsiteY0" fmla="*/ 817692 h 817692"/>
                    <a:gd name="connsiteX1" fmla="*/ 733253 w 849156"/>
                    <a:gd name="connsiteY1" fmla="*/ 658875 h 817692"/>
                    <a:gd name="connsiteX2" fmla="*/ 835342 w 849156"/>
                    <a:gd name="connsiteY2" fmla="*/ 506522 h 817692"/>
                    <a:gd name="connsiteX3" fmla="*/ 840132 w 849156"/>
                    <a:gd name="connsiteY3" fmla="*/ 225209 h 817692"/>
                    <a:gd name="connsiteX4" fmla="*/ 760408 w 849156"/>
                    <a:gd name="connsiteY4" fmla="*/ 7306 h 817692"/>
                    <a:gd name="connsiteX5" fmla="*/ 689311 w 849156"/>
                    <a:gd name="connsiteY5" fmla="*/ 66683 h 817692"/>
                    <a:gd name="connsiteX0" fmla="*/ 0 w 845158"/>
                    <a:gd name="connsiteY0" fmla="*/ 817692 h 817692"/>
                    <a:gd name="connsiteX1" fmla="*/ 733253 w 845158"/>
                    <a:gd name="connsiteY1" fmla="*/ 658875 h 817692"/>
                    <a:gd name="connsiteX2" fmla="*/ 835342 w 845158"/>
                    <a:gd name="connsiteY2" fmla="*/ 506522 h 817692"/>
                    <a:gd name="connsiteX3" fmla="*/ 840132 w 845158"/>
                    <a:gd name="connsiteY3" fmla="*/ 225209 h 817692"/>
                    <a:gd name="connsiteX4" fmla="*/ 760408 w 845158"/>
                    <a:gd name="connsiteY4" fmla="*/ 7306 h 817692"/>
                    <a:gd name="connsiteX5" fmla="*/ 689311 w 845158"/>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6270 h 816270"/>
                    <a:gd name="connsiteX1" fmla="*/ 733253 w 850221"/>
                    <a:gd name="connsiteY1" fmla="*/ 657453 h 816270"/>
                    <a:gd name="connsiteX2" fmla="*/ 835342 w 850221"/>
                    <a:gd name="connsiteY2" fmla="*/ 505100 h 816270"/>
                    <a:gd name="connsiteX3" fmla="*/ 840132 w 850221"/>
                    <a:gd name="connsiteY3" fmla="*/ 200791 h 816270"/>
                    <a:gd name="connsiteX4" fmla="*/ 760408 w 850221"/>
                    <a:gd name="connsiteY4" fmla="*/ 5884 h 816270"/>
                    <a:gd name="connsiteX5" fmla="*/ 689311 w 850221"/>
                    <a:gd name="connsiteY5" fmla="*/ 65261 h 81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0221" h="816270">
                      <a:moveTo>
                        <a:pt x="0" y="816270"/>
                      </a:moveTo>
                      <a:cubicBezTo>
                        <a:pt x="302821" y="732153"/>
                        <a:pt x="677617" y="701648"/>
                        <a:pt x="733253" y="657453"/>
                      </a:cubicBezTo>
                      <a:cubicBezTo>
                        <a:pt x="788889" y="613258"/>
                        <a:pt x="799657" y="658503"/>
                        <a:pt x="835342" y="505100"/>
                      </a:cubicBezTo>
                      <a:cubicBezTo>
                        <a:pt x="856133" y="369725"/>
                        <a:pt x="852621" y="283994"/>
                        <a:pt x="840132" y="200791"/>
                      </a:cubicBezTo>
                      <a:cubicBezTo>
                        <a:pt x="827643" y="117588"/>
                        <a:pt x="785545" y="28472"/>
                        <a:pt x="760408" y="5884"/>
                      </a:cubicBezTo>
                      <a:cubicBezTo>
                        <a:pt x="735271" y="-16704"/>
                        <a:pt x="720978" y="30624"/>
                        <a:pt x="689311" y="65261"/>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5" name="Volný tvar 54"/>
                <p:cNvSpPr/>
                <p:nvPr/>
              </p:nvSpPr>
              <p:spPr>
                <a:xfrm rot="21306556">
                  <a:off x="6172346" y="3603845"/>
                  <a:ext cx="673777" cy="155390"/>
                </a:xfrm>
                <a:custGeom>
                  <a:avLst/>
                  <a:gdLst>
                    <a:gd name="connsiteX0" fmla="*/ 0 w 866899"/>
                    <a:gd name="connsiteY0" fmla="*/ 821114 h 821114"/>
                    <a:gd name="connsiteX1" fmla="*/ 748146 w 866899"/>
                    <a:gd name="connsiteY1" fmla="*/ 536106 h 821114"/>
                    <a:gd name="connsiteX2" fmla="*/ 855024 w 866899"/>
                    <a:gd name="connsiteY2" fmla="*/ 120470 h 821114"/>
                    <a:gd name="connsiteX3" fmla="*/ 641268 w 866899"/>
                    <a:gd name="connsiteY3" fmla="*/ 1716 h 821114"/>
                    <a:gd name="connsiteX4" fmla="*/ 522515 w 866899"/>
                    <a:gd name="connsiteY4" fmla="*/ 61093 h 821114"/>
                    <a:gd name="connsiteX0" fmla="*/ 0 w 858074"/>
                    <a:gd name="connsiteY0" fmla="*/ 812532 h 812532"/>
                    <a:gd name="connsiteX1" fmla="*/ 748146 w 858074"/>
                    <a:gd name="connsiteY1" fmla="*/ 527524 h 812532"/>
                    <a:gd name="connsiteX2" fmla="*/ 855024 w 858074"/>
                    <a:gd name="connsiteY2" fmla="*/ 111888 h 812532"/>
                    <a:gd name="connsiteX3" fmla="*/ 760408 w 858074"/>
                    <a:gd name="connsiteY3" fmla="*/ 2146 h 812532"/>
                    <a:gd name="connsiteX4" fmla="*/ 522515 w 858074"/>
                    <a:gd name="connsiteY4" fmla="*/ 52511 h 812532"/>
                    <a:gd name="connsiteX0" fmla="*/ 0 w 858074"/>
                    <a:gd name="connsiteY0" fmla="*/ 811703 h 811703"/>
                    <a:gd name="connsiteX1" fmla="*/ 748146 w 858074"/>
                    <a:gd name="connsiteY1" fmla="*/ 526695 h 811703"/>
                    <a:gd name="connsiteX2" fmla="*/ 855024 w 858074"/>
                    <a:gd name="connsiteY2" fmla="*/ 111059 h 811703"/>
                    <a:gd name="connsiteX3" fmla="*/ 760408 w 858074"/>
                    <a:gd name="connsiteY3" fmla="*/ 1317 h 811703"/>
                    <a:gd name="connsiteX4" fmla="*/ 689311 w 858074"/>
                    <a:gd name="connsiteY4" fmla="*/ 60694 h 811703"/>
                    <a:gd name="connsiteX0" fmla="*/ 0 w 832479"/>
                    <a:gd name="connsiteY0" fmla="*/ 818261 h 818261"/>
                    <a:gd name="connsiteX1" fmla="*/ 748146 w 832479"/>
                    <a:gd name="connsiteY1" fmla="*/ 533253 h 818261"/>
                    <a:gd name="connsiteX2" fmla="*/ 816304 w 832479"/>
                    <a:gd name="connsiteY2" fmla="*/ 234794 h 818261"/>
                    <a:gd name="connsiteX3" fmla="*/ 760408 w 832479"/>
                    <a:gd name="connsiteY3" fmla="*/ 7875 h 818261"/>
                    <a:gd name="connsiteX4" fmla="*/ 689311 w 832479"/>
                    <a:gd name="connsiteY4" fmla="*/ 67252 h 818261"/>
                    <a:gd name="connsiteX0" fmla="*/ 0 w 847209"/>
                    <a:gd name="connsiteY0" fmla="*/ 817692 h 817692"/>
                    <a:gd name="connsiteX1" fmla="*/ 748146 w 847209"/>
                    <a:gd name="connsiteY1" fmla="*/ 532684 h 817692"/>
                    <a:gd name="connsiteX2" fmla="*/ 840132 w 847209"/>
                    <a:gd name="connsiteY2" fmla="*/ 225209 h 817692"/>
                    <a:gd name="connsiteX3" fmla="*/ 760408 w 847209"/>
                    <a:gd name="connsiteY3" fmla="*/ 7306 h 817692"/>
                    <a:gd name="connsiteX4" fmla="*/ 689311 w 847209"/>
                    <a:gd name="connsiteY4" fmla="*/ 66683 h 817692"/>
                    <a:gd name="connsiteX0" fmla="*/ 0 w 848487"/>
                    <a:gd name="connsiteY0" fmla="*/ 817692 h 817692"/>
                    <a:gd name="connsiteX1" fmla="*/ 748146 w 848487"/>
                    <a:gd name="connsiteY1" fmla="*/ 532684 h 817692"/>
                    <a:gd name="connsiteX2" fmla="*/ 840132 w 848487"/>
                    <a:gd name="connsiteY2" fmla="*/ 225209 h 817692"/>
                    <a:gd name="connsiteX3" fmla="*/ 760408 w 848487"/>
                    <a:gd name="connsiteY3" fmla="*/ 7306 h 817692"/>
                    <a:gd name="connsiteX4" fmla="*/ 689311 w 848487"/>
                    <a:gd name="connsiteY4" fmla="*/ 66683 h 817692"/>
                    <a:gd name="connsiteX0" fmla="*/ 0 w 841544"/>
                    <a:gd name="connsiteY0" fmla="*/ 817692 h 817692"/>
                    <a:gd name="connsiteX1" fmla="*/ 733253 w 841544"/>
                    <a:gd name="connsiteY1" fmla="*/ 658875 h 817692"/>
                    <a:gd name="connsiteX2" fmla="*/ 840132 w 841544"/>
                    <a:gd name="connsiteY2" fmla="*/ 225209 h 817692"/>
                    <a:gd name="connsiteX3" fmla="*/ 760408 w 841544"/>
                    <a:gd name="connsiteY3" fmla="*/ 7306 h 817692"/>
                    <a:gd name="connsiteX4" fmla="*/ 689311 w 841544"/>
                    <a:gd name="connsiteY4" fmla="*/ 66683 h 817692"/>
                    <a:gd name="connsiteX0" fmla="*/ 0 w 854544"/>
                    <a:gd name="connsiteY0" fmla="*/ 817692 h 817692"/>
                    <a:gd name="connsiteX1" fmla="*/ 733253 w 854544"/>
                    <a:gd name="connsiteY1" fmla="*/ 658875 h 817692"/>
                    <a:gd name="connsiteX2" fmla="*/ 844278 w 854544"/>
                    <a:gd name="connsiteY2" fmla="*/ 416383 h 817692"/>
                    <a:gd name="connsiteX3" fmla="*/ 840132 w 854544"/>
                    <a:gd name="connsiteY3" fmla="*/ 225209 h 817692"/>
                    <a:gd name="connsiteX4" fmla="*/ 760408 w 854544"/>
                    <a:gd name="connsiteY4" fmla="*/ 7306 h 817692"/>
                    <a:gd name="connsiteX5" fmla="*/ 689311 w 854544"/>
                    <a:gd name="connsiteY5" fmla="*/ 66683 h 817692"/>
                    <a:gd name="connsiteX0" fmla="*/ 0 w 849156"/>
                    <a:gd name="connsiteY0" fmla="*/ 817692 h 817692"/>
                    <a:gd name="connsiteX1" fmla="*/ 733253 w 849156"/>
                    <a:gd name="connsiteY1" fmla="*/ 658875 h 817692"/>
                    <a:gd name="connsiteX2" fmla="*/ 835342 w 849156"/>
                    <a:gd name="connsiteY2" fmla="*/ 506522 h 817692"/>
                    <a:gd name="connsiteX3" fmla="*/ 840132 w 849156"/>
                    <a:gd name="connsiteY3" fmla="*/ 225209 h 817692"/>
                    <a:gd name="connsiteX4" fmla="*/ 760408 w 849156"/>
                    <a:gd name="connsiteY4" fmla="*/ 7306 h 817692"/>
                    <a:gd name="connsiteX5" fmla="*/ 689311 w 849156"/>
                    <a:gd name="connsiteY5" fmla="*/ 66683 h 817692"/>
                    <a:gd name="connsiteX0" fmla="*/ 0 w 845158"/>
                    <a:gd name="connsiteY0" fmla="*/ 817692 h 817692"/>
                    <a:gd name="connsiteX1" fmla="*/ 733253 w 845158"/>
                    <a:gd name="connsiteY1" fmla="*/ 658875 h 817692"/>
                    <a:gd name="connsiteX2" fmla="*/ 835342 w 845158"/>
                    <a:gd name="connsiteY2" fmla="*/ 506522 h 817692"/>
                    <a:gd name="connsiteX3" fmla="*/ 840132 w 845158"/>
                    <a:gd name="connsiteY3" fmla="*/ 225209 h 817692"/>
                    <a:gd name="connsiteX4" fmla="*/ 760408 w 845158"/>
                    <a:gd name="connsiteY4" fmla="*/ 7306 h 817692"/>
                    <a:gd name="connsiteX5" fmla="*/ 689311 w 845158"/>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6270 h 816270"/>
                    <a:gd name="connsiteX1" fmla="*/ 733253 w 850221"/>
                    <a:gd name="connsiteY1" fmla="*/ 657453 h 816270"/>
                    <a:gd name="connsiteX2" fmla="*/ 835342 w 850221"/>
                    <a:gd name="connsiteY2" fmla="*/ 505100 h 816270"/>
                    <a:gd name="connsiteX3" fmla="*/ 840132 w 850221"/>
                    <a:gd name="connsiteY3" fmla="*/ 200791 h 816270"/>
                    <a:gd name="connsiteX4" fmla="*/ 760408 w 850221"/>
                    <a:gd name="connsiteY4" fmla="*/ 5884 h 816270"/>
                    <a:gd name="connsiteX5" fmla="*/ 689311 w 850221"/>
                    <a:gd name="connsiteY5" fmla="*/ 65261 h 81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0221" h="816270">
                      <a:moveTo>
                        <a:pt x="0" y="816270"/>
                      </a:moveTo>
                      <a:cubicBezTo>
                        <a:pt x="302821" y="732153"/>
                        <a:pt x="677617" y="701648"/>
                        <a:pt x="733253" y="657453"/>
                      </a:cubicBezTo>
                      <a:cubicBezTo>
                        <a:pt x="788889" y="613258"/>
                        <a:pt x="799657" y="658503"/>
                        <a:pt x="835342" y="505100"/>
                      </a:cubicBezTo>
                      <a:cubicBezTo>
                        <a:pt x="856133" y="369725"/>
                        <a:pt x="852621" y="283994"/>
                        <a:pt x="840132" y="200791"/>
                      </a:cubicBezTo>
                      <a:cubicBezTo>
                        <a:pt x="827643" y="117588"/>
                        <a:pt x="785545" y="28472"/>
                        <a:pt x="760408" y="5884"/>
                      </a:cubicBezTo>
                      <a:cubicBezTo>
                        <a:pt x="735271" y="-16704"/>
                        <a:pt x="720978" y="30624"/>
                        <a:pt x="689311" y="65261"/>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6" name="Volný tvar 55"/>
                <p:cNvSpPr/>
                <p:nvPr/>
              </p:nvSpPr>
              <p:spPr>
                <a:xfrm rot="21291781">
                  <a:off x="6759056" y="3581435"/>
                  <a:ext cx="924146" cy="217940"/>
                </a:xfrm>
                <a:custGeom>
                  <a:avLst/>
                  <a:gdLst>
                    <a:gd name="connsiteX0" fmla="*/ 0 w 733102"/>
                    <a:gd name="connsiteY0" fmla="*/ 217940 h 217940"/>
                    <a:gd name="connsiteX1" fmla="*/ 433137 w 733102"/>
                    <a:gd name="connsiteY1" fmla="*/ 197677 h 217940"/>
                    <a:gd name="connsiteX2" fmla="*/ 643373 w 733102"/>
                    <a:gd name="connsiteY2" fmla="*/ 116622 h 217940"/>
                    <a:gd name="connsiteX3" fmla="*/ 724428 w 733102"/>
                    <a:gd name="connsiteY3" fmla="*/ 10237 h 217940"/>
                    <a:gd name="connsiteX4" fmla="*/ 726961 w 733102"/>
                    <a:gd name="connsiteY4" fmla="*/ 10237 h 217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102" h="217940">
                      <a:moveTo>
                        <a:pt x="0" y="217940"/>
                      </a:moveTo>
                      <a:cubicBezTo>
                        <a:pt x="162954" y="216251"/>
                        <a:pt x="325908" y="214563"/>
                        <a:pt x="433137" y="197677"/>
                      </a:cubicBezTo>
                      <a:cubicBezTo>
                        <a:pt x="540366" y="180791"/>
                        <a:pt x="594825" y="147862"/>
                        <a:pt x="643373" y="116622"/>
                      </a:cubicBezTo>
                      <a:cubicBezTo>
                        <a:pt x="691921" y="85382"/>
                        <a:pt x="710497" y="27968"/>
                        <a:pt x="724428" y="10237"/>
                      </a:cubicBezTo>
                      <a:cubicBezTo>
                        <a:pt x="738359" y="-7494"/>
                        <a:pt x="732660" y="1371"/>
                        <a:pt x="726961" y="10237"/>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7" name="Volný tvar 56"/>
                <p:cNvSpPr/>
                <p:nvPr/>
              </p:nvSpPr>
              <p:spPr>
                <a:xfrm flipV="1">
                  <a:off x="6431660" y="3904541"/>
                  <a:ext cx="824120" cy="296292"/>
                </a:xfrm>
                <a:custGeom>
                  <a:avLst/>
                  <a:gdLst>
                    <a:gd name="connsiteX0" fmla="*/ 0 w 866899"/>
                    <a:gd name="connsiteY0" fmla="*/ 821114 h 821114"/>
                    <a:gd name="connsiteX1" fmla="*/ 748146 w 866899"/>
                    <a:gd name="connsiteY1" fmla="*/ 536106 h 821114"/>
                    <a:gd name="connsiteX2" fmla="*/ 855024 w 866899"/>
                    <a:gd name="connsiteY2" fmla="*/ 120470 h 821114"/>
                    <a:gd name="connsiteX3" fmla="*/ 641268 w 866899"/>
                    <a:gd name="connsiteY3" fmla="*/ 1716 h 821114"/>
                    <a:gd name="connsiteX4" fmla="*/ 522515 w 866899"/>
                    <a:gd name="connsiteY4" fmla="*/ 61093 h 821114"/>
                    <a:gd name="connsiteX0" fmla="*/ 0 w 858074"/>
                    <a:gd name="connsiteY0" fmla="*/ 812532 h 812532"/>
                    <a:gd name="connsiteX1" fmla="*/ 748146 w 858074"/>
                    <a:gd name="connsiteY1" fmla="*/ 527524 h 812532"/>
                    <a:gd name="connsiteX2" fmla="*/ 855024 w 858074"/>
                    <a:gd name="connsiteY2" fmla="*/ 111888 h 812532"/>
                    <a:gd name="connsiteX3" fmla="*/ 760408 w 858074"/>
                    <a:gd name="connsiteY3" fmla="*/ 2146 h 812532"/>
                    <a:gd name="connsiteX4" fmla="*/ 522515 w 858074"/>
                    <a:gd name="connsiteY4" fmla="*/ 52511 h 812532"/>
                    <a:gd name="connsiteX0" fmla="*/ 0 w 858074"/>
                    <a:gd name="connsiteY0" fmla="*/ 811703 h 811703"/>
                    <a:gd name="connsiteX1" fmla="*/ 748146 w 858074"/>
                    <a:gd name="connsiteY1" fmla="*/ 526695 h 811703"/>
                    <a:gd name="connsiteX2" fmla="*/ 855024 w 858074"/>
                    <a:gd name="connsiteY2" fmla="*/ 111059 h 811703"/>
                    <a:gd name="connsiteX3" fmla="*/ 760408 w 858074"/>
                    <a:gd name="connsiteY3" fmla="*/ 1317 h 811703"/>
                    <a:gd name="connsiteX4" fmla="*/ 689311 w 858074"/>
                    <a:gd name="connsiteY4" fmla="*/ 60694 h 811703"/>
                    <a:gd name="connsiteX0" fmla="*/ 0 w 832479"/>
                    <a:gd name="connsiteY0" fmla="*/ 818261 h 818261"/>
                    <a:gd name="connsiteX1" fmla="*/ 748146 w 832479"/>
                    <a:gd name="connsiteY1" fmla="*/ 533253 h 818261"/>
                    <a:gd name="connsiteX2" fmla="*/ 816304 w 832479"/>
                    <a:gd name="connsiteY2" fmla="*/ 234794 h 818261"/>
                    <a:gd name="connsiteX3" fmla="*/ 760408 w 832479"/>
                    <a:gd name="connsiteY3" fmla="*/ 7875 h 818261"/>
                    <a:gd name="connsiteX4" fmla="*/ 689311 w 832479"/>
                    <a:gd name="connsiteY4" fmla="*/ 67252 h 818261"/>
                    <a:gd name="connsiteX0" fmla="*/ 0 w 847209"/>
                    <a:gd name="connsiteY0" fmla="*/ 817692 h 817692"/>
                    <a:gd name="connsiteX1" fmla="*/ 748146 w 847209"/>
                    <a:gd name="connsiteY1" fmla="*/ 532684 h 817692"/>
                    <a:gd name="connsiteX2" fmla="*/ 840132 w 847209"/>
                    <a:gd name="connsiteY2" fmla="*/ 225209 h 817692"/>
                    <a:gd name="connsiteX3" fmla="*/ 760408 w 847209"/>
                    <a:gd name="connsiteY3" fmla="*/ 7306 h 817692"/>
                    <a:gd name="connsiteX4" fmla="*/ 689311 w 847209"/>
                    <a:gd name="connsiteY4" fmla="*/ 66683 h 817692"/>
                    <a:gd name="connsiteX0" fmla="*/ 0 w 848487"/>
                    <a:gd name="connsiteY0" fmla="*/ 817692 h 817692"/>
                    <a:gd name="connsiteX1" fmla="*/ 748146 w 848487"/>
                    <a:gd name="connsiteY1" fmla="*/ 532684 h 817692"/>
                    <a:gd name="connsiteX2" fmla="*/ 840132 w 848487"/>
                    <a:gd name="connsiteY2" fmla="*/ 225209 h 817692"/>
                    <a:gd name="connsiteX3" fmla="*/ 760408 w 848487"/>
                    <a:gd name="connsiteY3" fmla="*/ 7306 h 817692"/>
                    <a:gd name="connsiteX4" fmla="*/ 689311 w 848487"/>
                    <a:gd name="connsiteY4" fmla="*/ 66683 h 817692"/>
                    <a:gd name="connsiteX0" fmla="*/ 0 w 841544"/>
                    <a:gd name="connsiteY0" fmla="*/ 817692 h 817692"/>
                    <a:gd name="connsiteX1" fmla="*/ 733253 w 841544"/>
                    <a:gd name="connsiteY1" fmla="*/ 658875 h 817692"/>
                    <a:gd name="connsiteX2" fmla="*/ 840132 w 841544"/>
                    <a:gd name="connsiteY2" fmla="*/ 225209 h 817692"/>
                    <a:gd name="connsiteX3" fmla="*/ 760408 w 841544"/>
                    <a:gd name="connsiteY3" fmla="*/ 7306 h 817692"/>
                    <a:gd name="connsiteX4" fmla="*/ 689311 w 841544"/>
                    <a:gd name="connsiteY4" fmla="*/ 66683 h 817692"/>
                    <a:gd name="connsiteX0" fmla="*/ 0 w 854544"/>
                    <a:gd name="connsiteY0" fmla="*/ 817692 h 817692"/>
                    <a:gd name="connsiteX1" fmla="*/ 733253 w 854544"/>
                    <a:gd name="connsiteY1" fmla="*/ 658875 h 817692"/>
                    <a:gd name="connsiteX2" fmla="*/ 844278 w 854544"/>
                    <a:gd name="connsiteY2" fmla="*/ 416383 h 817692"/>
                    <a:gd name="connsiteX3" fmla="*/ 840132 w 854544"/>
                    <a:gd name="connsiteY3" fmla="*/ 225209 h 817692"/>
                    <a:gd name="connsiteX4" fmla="*/ 760408 w 854544"/>
                    <a:gd name="connsiteY4" fmla="*/ 7306 h 817692"/>
                    <a:gd name="connsiteX5" fmla="*/ 689311 w 854544"/>
                    <a:gd name="connsiteY5" fmla="*/ 66683 h 817692"/>
                    <a:gd name="connsiteX0" fmla="*/ 0 w 849156"/>
                    <a:gd name="connsiteY0" fmla="*/ 817692 h 817692"/>
                    <a:gd name="connsiteX1" fmla="*/ 733253 w 849156"/>
                    <a:gd name="connsiteY1" fmla="*/ 658875 h 817692"/>
                    <a:gd name="connsiteX2" fmla="*/ 835342 w 849156"/>
                    <a:gd name="connsiteY2" fmla="*/ 506522 h 817692"/>
                    <a:gd name="connsiteX3" fmla="*/ 840132 w 849156"/>
                    <a:gd name="connsiteY3" fmla="*/ 225209 h 817692"/>
                    <a:gd name="connsiteX4" fmla="*/ 760408 w 849156"/>
                    <a:gd name="connsiteY4" fmla="*/ 7306 h 817692"/>
                    <a:gd name="connsiteX5" fmla="*/ 689311 w 849156"/>
                    <a:gd name="connsiteY5" fmla="*/ 66683 h 817692"/>
                    <a:gd name="connsiteX0" fmla="*/ 0 w 845158"/>
                    <a:gd name="connsiteY0" fmla="*/ 817692 h 817692"/>
                    <a:gd name="connsiteX1" fmla="*/ 733253 w 845158"/>
                    <a:gd name="connsiteY1" fmla="*/ 658875 h 817692"/>
                    <a:gd name="connsiteX2" fmla="*/ 835342 w 845158"/>
                    <a:gd name="connsiteY2" fmla="*/ 506522 h 817692"/>
                    <a:gd name="connsiteX3" fmla="*/ 840132 w 845158"/>
                    <a:gd name="connsiteY3" fmla="*/ 225209 h 817692"/>
                    <a:gd name="connsiteX4" fmla="*/ 760408 w 845158"/>
                    <a:gd name="connsiteY4" fmla="*/ 7306 h 817692"/>
                    <a:gd name="connsiteX5" fmla="*/ 689311 w 845158"/>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6270 h 816270"/>
                    <a:gd name="connsiteX1" fmla="*/ 733253 w 850221"/>
                    <a:gd name="connsiteY1" fmla="*/ 657453 h 816270"/>
                    <a:gd name="connsiteX2" fmla="*/ 835342 w 850221"/>
                    <a:gd name="connsiteY2" fmla="*/ 505100 h 816270"/>
                    <a:gd name="connsiteX3" fmla="*/ 840132 w 850221"/>
                    <a:gd name="connsiteY3" fmla="*/ 200791 h 816270"/>
                    <a:gd name="connsiteX4" fmla="*/ 760408 w 850221"/>
                    <a:gd name="connsiteY4" fmla="*/ 5884 h 816270"/>
                    <a:gd name="connsiteX5" fmla="*/ 689311 w 850221"/>
                    <a:gd name="connsiteY5" fmla="*/ 65261 h 816270"/>
                    <a:gd name="connsiteX0" fmla="*/ 0 w 842597"/>
                    <a:gd name="connsiteY0" fmla="*/ 816270 h 816270"/>
                    <a:gd name="connsiteX1" fmla="*/ 733253 w 842597"/>
                    <a:gd name="connsiteY1" fmla="*/ 657453 h 816270"/>
                    <a:gd name="connsiteX2" fmla="*/ 812545 w 842597"/>
                    <a:gd name="connsiteY2" fmla="*/ 451445 h 816270"/>
                    <a:gd name="connsiteX3" fmla="*/ 840132 w 842597"/>
                    <a:gd name="connsiteY3" fmla="*/ 200791 h 816270"/>
                    <a:gd name="connsiteX4" fmla="*/ 760408 w 842597"/>
                    <a:gd name="connsiteY4" fmla="*/ 5884 h 816270"/>
                    <a:gd name="connsiteX5" fmla="*/ 689311 w 842597"/>
                    <a:gd name="connsiteY5" fmla="*/ 65261 h 816270"/>
                    <a:gd name="connsiteX0" fmla="*/ 0 w 826014"/>
                    <a:gd name="connsiteY0" fmla="*/ 815353 h 815353"/>
                    <a:gd name="connsiteX1" fmla="*/ 733253 w 826014"/>
                    <a:gd name="connsiteY1" fmla="*/ 656536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26014"/>
                    <a:gd name="connsiteY0" fmla="*/ 815353 h 815353"/>
                    <a:gd name="connsiteX1" fmla="*/ 725654 w 826014"/>
                    <a:gd name="connsiteY1" fmla="*/ 610543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26014"/>
                    <a:gd name="connsiteY0" fmla="*/ 815353 h 815353"/>
                    <a:gd name="connsiteX1" fmla="*/ 725654 w 826014"/>
                    <a:gd name="connsiteY1" fmla="*/ 610543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24120"/>
                    <a:gd name="connsiteY0" fmla="*/ 815353 h 815353"/>
                    <a:gd name="connsiteX1" fmla="*/ 725654 w 824120"/>
                    <a:gd name="connsiteY1" fmla="*/ 610543 h 815353"/>
                    <a:gd name="connsiteX2" fmla="*/ 812545 w 824120"/>
                    <a:gd name="connsiteY2" fmla="*/ 450528 h 815353"/>
                    <a:gd name="connsiteX3" fmla="*/ 817335 w 824120"/>
                    <a:gd name="connsiteY3" fmla="*/ 184543 h 815353"/>
                    <a:gd name="connsiteX4" fmla="*/ 760408 w 824120"/>
                    <a:gd name="connsiteY4" fmla="*/ 4967 h 815353"/>
                    <a:gd name="connsiteX5" fmla="*/ 689311 w 824120"/>
                    <a:gd name="connsiteY5" fmla="*/ 64344 h 815353"/>
                    <a:gd name="connsiteX0" fmla="*/ 0 w 824120"/>
                    <a:gd name="connsiteY0" fmla="*/ 864242 h 864242"/>
                    <a:gd name="connsiteX1" fmla="*/ 725654 w 824120"/>
                    <a:gd name="connsiteY1" fmla="*/ 659432 h 864242"/>
                    <a:gd name="connsiteX2" fmla="*/ 812545 w 824120"/>
                    <a:gd name="connsiteY2" fmla="*/ 499417 h 864242"/>
                    <a:gd name="connsiteX3" fmla="*/ 817335 w 824120"/>
                    <a:gd name="connsiteY3" fmla="*/ 233432 h 864242"/>
                    <a:gd name="connsiteX4" fmla="*/ 760408 w 824120"/>
                    <a:gd name="connsiteY4" fmla="*/ 53856 h 864242"/>
                    <a:gd name="connsiteX5" fmla="*/ 696910 w 824120"/>
                    <a:gd name="connsiteY5" fmla="*/ 13585 h 864242"/>
                    <a:gd name="connsiteX0" fmla="*/ 0 w 824120"/>
                    <a:gd name="connsiteY0" fmla="*/ 850657 h 850657"/>
                    <a:gd name="connsiteX1" fmla="*/ 725654 w 824120"/>
                    <a:gd name="connsiteY1" fmla="*/ 645847 h 850657"/>
                    <a:gd name="connsiteX2" fmla="*/ 812545 w 824120"/>
                    <a:gd name="connsiteY2" fmla="*/ 485832 h 850657"/>
                    <a:gd name="connsiteX3" fmla="*/ 817335 w 824120"/>
                    <a:gd name="connsiteY3" fmla="*/ 219847 h 850657"/>
                    <a:gd name="connsiteX4" fmla="*/ 760408 w 824120"/>
                    <a:gd name="connsiteY4" fmla="*/ 40271 h 850657"/>
                    <a:gd name="connsiteX5" fmla="*/ 696910 w 824120"/>
                    <a:gd name="connsiteY5" fmla="*/ 0 h 850657"/>
                    <a:gd name="connsiteX0" fmla="*/ 0 w 824120"/>
                    <a:gd name="connsiteY0" fmla="*/ 888984 h 888984"/>
                    <a:gd name="connsiteX1" fmla="*/ 725654 w 824120"/>
                    <a:gd name="connsiteY1" fmla="*/ 684174 h 888984"/>
                    <a:gd name="connsiteX2" fmla="*/ 812545 w 824120"/>
                    <a:gd name="connsiteY2" fmla="*/ 524159 h 888984"/>
                    <a:gd name="connsiteX3" fmla="*/ 817335 w 824120"/>
                    <a:gd name="connsiteY3" fmla="*/ 258174 h 888984"/>
                    <a:gd name="connsiteX4" fmla="*/ 760408 w 824120"/>
                    <a:gd name="connsiteY4" fmla="*/ 78598 h 888984"/>
                    <a:gd name="connsiteX5" fmla="*/ 712108 w 824120"/>
                    <a:gd name="connsiteY5" fmla="*/ 0 h 888984"/>
                    <a:gd name="connsiteX0" fmla="*/ 0 w 824120"/>
                    <a:gd name="connsiteY0" fmla="*/ 896649 h 896649"/>
                    <a:gd name="connsiteX1" fmla="*/ 725654 w 824120"/>
                    <a:gd name="connsiteY1" fmla="*/ 691839 h 896649"/>
                    <a:gd name="connsiteX2" fmla="*/ 812545 w 824120"/>
                    <a:gd name="connsiteY2" fmla="*/ 531824 h 896649"/>
                    <a:gd name="connsiteX3" fmla="*/ 817335 w 824120"/>
                    <a:gd name="connsiteY3" fmla="*/ 265839 h 896649"/>
                    <a:gd name="connsiteX4" fmla="*/ 760408 w 824120"/>
                    <a:gd name="connsiteY4" fmla="*/ 86263 h 896649"/>
                    <a:gd name="connsiteX5" fmla="*/ 742503 w 824120"/>
                    <a:gd name="connsiteY5" fmla="*/ 0 h 89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120" h="896649">
                      <a:moveTo>
                        <a:pt x="0" y="896649"/>
                      </a:moveTo>
                      <a:cubicBezTo>
                        <a:pt x="302821" y="812532"/>
                        <a:pt x="689015" y="744976"/>
                        <a:pt x="725654" y="691839"/>
                      </a:cubicBezTo>
                      <a:cubicBezTo>
                        <a:pt x="762293" y="638702"/>
                        <a:pt x="792057" y="631569"/>
                        <a:pt x="812545" y="531824"/>
                      </a:cubicBezTo>
                      <a:cubicBezTo>
                        <a:pt x="828270" y="434776"/>
                        <a:pt x="826024" y="340099"/>
                        <a:pt x="817335" y="265839"/>
                      </a:cubicBezTo>
                      <a:cubicBezTo>
                        <a:pt x="808646" y="191579"/>
                        <a:pt x="772880" y="130569"/>
                        <a:pt x="760408" y="86263"/>
                      </a:cubicBezTo>
                      <a:cubicBezTo>
                        <a:pt x="747936" y="41957"/>
                        <a:pt x="781769" y="3692"/>
                        <a:pt x="742503" y="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8" name="Volný tvar 57"/>
                <p:cNvSpPr/>
                <p:nvPr/>
              </p:nvSpPr>
              <p:spPr>
                <a:xfrm rot="230004" flipV="1">
                  <a:off x="6747098" y="3914311"/>
                  <a:ext cx="924146" cy="217940"/>
                </a:xfrm>
                <a:custGeom>
                  <a:avLst/>
                  <a:gdLst>
                    <a:gd name="connsiteX0" fmla="*/ 0 w 733102"/>
                    <a:gd name="connsiteY0" fmla="*/ 217940 h 217940"/>
                    <a:gd name="connsiteX1" fmla="*/ 433137 w 733102"/>
                    <a:gd name="connsiteY1" fmla="*/ 197677 h 217940"/>
                    <a:gd name="connsiteX2" fmla="*/ 643373 w 733102"/>
                    <a:gd name="connsiteY2" fmla="*/ 116622 h 217940"/>
                    <a:gd name="connsiteX3" fmla="*/ 724428 w 733102"/>
                    <a:gd name="connsiteY3" fmla="*/ 10237 h 217940"/>
                    <a:gd name="connsiteX4" fmla="*/ 726961 w 733102"/>
                    <a:gd name="connsiteY4" fmla="*/ 10237 h 217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102" h="217940">
                      <a:moveTo>
                        <a:pt x="0" y="217940"/>
                      </a:moveTo>
                      <a:cubicBezTo>
                        <a:pt x="162954" y="216251"/>
                        <a:pt x="325908" y="214563"/>
                        <a:pt x="433137" y="197677"/>
                      </a:cubicBezTo>
                      <a:cubicBezTo>
                        <a:pt x="540366" y="180791"/>
                        <a:pt x="594825" y="147862"/>
                        <a:pt x="643373" y="116622"/>
                      </a:cubicBezTo>
                      <a:cubicBezTo>
                        <a:pt x="691921" y="85382"/>
                        <a:pt x="710497" y="27968"/>
                        <a:pt x="724428" y="10237"/>
                      </a:cubicBezTo>
                      <a:cubicBezTo>
                        <a:pt x="738359" y="-7494"/>
                        <a:pt x="732660" y="1371"/>
                        <a:pt x="726961" y="10237"/>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24" name="Skupina 23"/>
              <p:cNvGrpSpPr/>
              <p:nvPr/>
            </p:nvGrpSpPr>
            <p:grpSpPr>
              <a:xfrm>
                <a:off x="718147" y="4867239"/>
                <a:ext cx="798440" cy="692522"/>
                <a:chOff x="1181273" y="3501008"/>
                <a:chExt cx="612000" cy="692522"/>
              </a:xfrm>
            </p:grpSpPr>
            <p:cxnSp>
              <p:nvCxnSpPr>
                <p:cNvPr id="46" name="Přímá spojnice se šipkou 45"/>
                <p:cNvCxnSpPr/>
                <p:nvPr/>
              </p:nvCxnSpPr>
              <p:spPr>
                <a:xfrm flipV="1">
                  <a:off x="1181274" y="3718814"/>
                  <a:ext cx="575229" cy="130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Přímá spojnice se šipkou 46"/>
                <p:cNvCxnSpPr/>
                <p:nvPr/>
              </p:nvCxnSpPr>
              <p:spPr>
                <a:xfrm flipV="1">
                  <a:off x="1181274" y="3962688"/>
                  <a:ext cx="575229" cy="130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Přímá spojnice se šipkou 47"/>
                <p:cNvCxnSpPr/>
                <p:nvPr/>
              </p:nvCxnSpPr>
              <p:spPr>
                <a:xfrm flipV="1">
                  <a:off x="1181274" y="4084625"/>
                  <a:ext cx="468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Přímá spojnice se šipkou 48"/>
                <p:cNvCxnSpPr/>
                <p:nvPr/>
              </p:nvCxnSpPr>
              <p:spPr>
                <a:xfrm flipV="1">
                  <a:off x="1181274" y="3609911"/>
                  <a:ext cx="468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Přímá spojnice se šipkou 49"/>
                <p:cNvCxnSpPr/>
                <p:nvPr/>
              </p:nvCxnSpPr>
              <p:spPr>
                <a:xfrm flipV="1">
                  <a:off x="1181274" y="3501008"/>
                  <a:ext cx="252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Přímá spojnice se šipkou 50"/>
                <p:cNvCxnSpPr/>
                <p:nvPr/>
              </p:nvCxnSpPr>
              <p:spPr>
                <a:xfrm flipV="1">
                  <a:off x="1181274" y="4193530"/>
                  <a:ext cx="252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Přímá spojnice se šipkou 51"/>
                <p:cNvCxnSpPr/>
                <p:nvPr/>
              </p:nvCxnSpPr>
              <p:spPr>
                <a:xfrm flipV="1">
                  <a:off x="1181273" y="3840751"/>
                  <a:ext cx="612000" cy="130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7" name="TextovéPole 26"/>
              <p:cNvSpPr txBox="1"/>
              <p:nvPr/>
            </p:nvSpPr>
            <p:spPr>
              <a:xfrm>
                <a:off x="4369293" y="4546953"/>
                <a:ext cx="504056" cy="553925"/>
              </a:xfrm>
              <a:prstGeom prst="rect">
                <a:avLst/>
              </a:prstGeom>
              <a:noFill/>
            </p:spPr>
            <p:txBody>
              <a:bodyPr wrap="square" rtlCol="0">
                <a:spAutoFit/>
              </a:bodyPr>
              <a:lstStyle/>
              <a:p>
                <a:pPr algn="ctr"/>
                <a:r>
                  <a:rPr lang="en-GB" sz="2100" b="1">
                    <a:solidFill>
                      <a:srgbClr val="0033CC"/>
                    </a:solidFill>
                  </a:rPr>
                  <a:t>r</a:t>
                </a:r>
                <a:r>
                  <a:rPr lang="en-GB" sz="2100" b="1" baseline="-25000">
                    <a:solidFill>
                      <a:srgbClr val="0033CC"/>
                    </a:solidFill>
                  </a:rPr>
                  <a:t>1</a:t>
                </a:r>
              </a:p>
            </p:txBody>
          </p:sp>
          <p:sp>
            <p:nvSpPr>
              <p:cNvPr id="28" name="TextovéPole 27"/>
              <p:cNvSpPr txBox="1"/>
              <p:nvPr/>
            </p:nvSpPr>
            <p:spPr>
              <a:xfrm>
                <a:off x="7884367" y="4512489"/>
                <a:ext cx="504056" cy="553925"/>
              </a:xfrm>
              <a:prstGeom prst="rect">
                <a:avLst/>
              </a:prstGeom>
              <a:noFill/>
            </p:spPr>
            <p:txBody>
              <a:bodyPr wrap="square" rtlCol="0">
                <a:spAutoFit/>
              </a:bodyPr>
              <a:lstStyle/>
              <a:p>
                <a:pPr algn="ctr"/>
                <a:r>
                  <a:rPr lang="en-GB" sz="2100" b="1">
                    <a:solidFill>
                      <a:srgbClr val="0033CC"/>
                    </a:solidFill>
                  </a:rPr>
                  <a:t>r</a:t>
                </a:r>
                <a:r>
                  <a:rPr lang="en-GB" sz="2100" b="1" baseline="-25000">
                    <a:solidFill>
                      <a:srgbClr val="0033CC"/>
                    </a:solidFill>
                  </a:rPr>
                  <a:t>2</a:t>
                </a:r>
              </a:p>
            </p:txBody>
          </p:sp>
          <p:cxnSp>
            <p:nvCxnSpPr>
              <p:cNvPr id="29" name="Přímá spojnice 28"/>
              <p:cNvCxnSpPr/>
              <p:nvPr/>
            </p:nvCxnSpPr>
            <p:spPr>
              <a:xfrm>
                <a:off x="4612931" y="5011287"/>
                <a:ext cx="0" cy="360000"/>
              </a:xfrm>
              <a:prstGeom prst="line">
                <a:avLst/>
              </a:prstGeom>
              <a:ln w="19050">
                <a:solidFill>
                  <a:srgbClr val="0033CC"/>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Přímá spojnice 29"/>
              <p:cNvCxnSpPr/>
              <p:nvPr/>
            </p:nvCxnSpPr>
            <p:spPr>
              <a:xfrm>
                <a:off x="7877593" y="4758874"/>
                <a:ext cx="0" cy="972000"/>
              </a:xfrm>
              <a:prstGeom prst="line">
                <a:avLst/>
              </a:prstGeom>
              <a:ln w="19050">
                <a:solidFill>
                  <a:srgbClr val="0033CC"/>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3945780" y="3939892"/>
                <a:ext cx="1368001" cy="492379"/>
              </a:xfrm>
              <a:prstGeom prst="rect">
                <a:avLst/>
              </a:prstGeom>
              <a:noFill/>
            </p:spPr>
            <p:txBody>
              <a:bodyPr wrap="square" rtlCol="0">
                <a:spAutoFit/>
              </a:bodyPr>
              <a:lstStyle/>
              <a:p>
                <a:pPr algn="ctr"/>
                <a:r>
                  <a:rPr lang="en-GB">
                    <a:solidFill>
                      <a:schemeClr val="bg1"/>
                    </a:solidFill>
                  </a:rPr>
                  <a:t>cuff</a:t>
                </a:r>
              </a:p>
            </p:txBody>
          </p:sp>
          <p:sp>
            <p:nvSpPr>
              <p:cNvPr id="32" name="TextovéPole 31"/>
              <p:cNvSpPr txBox="1"/>
              <p:nvPr/>
            </p:nvSpPr>
            <p:spPr>
              <a:xfrm>
                <a:off x="567485" y="4351532"/>
                <a:ext cx="1692556" cy="430831"/>
              </a:xfrm>
              <a:prstGeom prst="rect">
                <a:avLst/>
              </a:prstGeom>
              <a:noFill/>
            </p:spPr>
            <p:txBody>
              <a:bodyPr wrap="square" rtlCol="0">
                <a:spAutoFit/>
              </a:bodyPr>
              <a:lstStyle/>
              <a:p>
                <a:r>
                  <a:rPr lang="en-GB" sz="1500" dirty="0">
                    <a:solidFill>
                      <a:srgbClr val="FF0000"/>
                    </a:solidFill>
                  </a:rPr>
                  <a:t>a. brachialis</a:t>
                </a:r>
              </a:p>
            </p:txBody>
          </p:sp>
          <p:sp>
            <p:nvSpPr>
              <p:cNvPr id="33" name="TextovéPole 32"/>
              <p:cNvSpPr txBox="1"/>
              <p:nvPr/>
            </p:nvSpPr>
            <p:spPr>
              <a:xfrm>
                <a:off x="570209" y="5723964"/>
                <a:ext cx="2463141" cy="430831"/>
              </a:xfrm>
              <a:prstGeom prst="rect">
                <a:avLst/>
              </a:prstGeom>
              <a:noFill/>
            </p:spPr>
            <p:txBody>
              <a:bodyPr wrap="square" rtlCol="0">
                <a:spAutoFit/>
              </a:bodyPr>
              <a:lstStyle/>
              <a:p>
                <a:r>
                  <a:rPr lang="en-GB" sz="1500"/>
                  <a:t>laminar flow</a:t>
                </a:r>
              </a:p>
            </p:txBody>
          </p:sp>
          <p:sp>
            <p:nvSpPr>
              <p:cNvPr id="34" name="TextovéPole 33"/>
              <p:cNvSpPr txBox="1"/>
              <p:nvPr/>
            </p:nvSpPr>
            <p:spPr>
              <a:xfrm>
                <a:off x="5961667" y="5795972"/>
                <a:ext cx="2642780" cy="430831"/>
              </a:xfrm>
              <a:prstGeom prst="rect">
                <a:avLst/>
              </a:prstGeom>
              <a:noFill/>
            </p:spPr>
            <p:txBody>
              <a:bodyPr wrap="square" rtlCol="0">
                <a:spAutoFit/>
              </a:bodyPr>
              <a:lstStyle/>
              <a:p>
                <a:r>
                  <a:rPr lang="en-GB" sz="1500"/>
                  <a:t>turbulent flow</a:t>
                </a:r>
              </a:p>
            </p:txBody>
          </p:sp>
          <p:grpSp>
            <p:nvGrpSpPr>
              <p:cNvPr id="35" name="Skupina 34"/>
              <p:cNvGrpSpPr/>
              <p:nvPr/>
            </p:nvGrpSpPr>
            <p:grpSpPr>
              <a:xfrm>
                <a:off x="6084170" y="3270801"/>
                <a:ext cx="2520277" cy="1107406"/>
                <a:chOff x="6084170" y="3236941"/>
                <a:chExt cx="2906234" cy="1141266"/>
              </a:xfrm>
            </p:grpSpPr>
            <p:grpSp>
              <p:nvGrpSpPr>
                <p:cNvPr id="38" name="Skupina 37"/>
                <p:cNvGrpSpPr>
                  <a:grpSpLocks noChangeAspect="1"/>
                </p:cNvGrpSpPr>
                <p:nvPr/>
              </p:nvGrpSpPr>
              <p:grpSpPr>
                <a:xfrm>
                  <a:off x="6084170" y="3236941"/>
                  <a:ext cx="2906234" cy="1141266"/>
                  <a:chOff x="6612690" y="-46093"/>
                  <a:chExt cx="3926687" cy="1541994"/>
                </a:xfrm>
              </p:grpSpPr>
              <p:sp>
                <p:nvSpPr>
                  <p:cNvPr id="40" name="Ovál 39"/>
                  <p:cNvSpPr/>
                  <p:nvPr/>
                </p:nvSpPr>
                <p:spPr>
                  <a:xfrm>
                    <a:off x="6612690" y="1146978"/>
                    <a:ext cx="1728234" cy="34892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 name="Plechovka 40"/>
                  <p:cNvSpPr/>
                  <p:nvPr/>
                </p:nvSpPr>
                <p:spPr>
                  <a:xfrm>
                    <a:off x="7231732" y="1052735"/>
                    <a:ext cx="521636" cy="268703"/>
                  </a:xfrm>
                  <a:prstGeom prst="can">
                    <a:avLst>
                      <a:gd name="adj" fmla="val 50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2" name="Volný tvar 41"/>
                  <p:cNvSpPr/>
                  <p:nvPr/>
                </p:nvSpPr>
                <p:spPr>
                  <a:xfrm>
                    <a:off x="7759316" y="-46093"/>
                    <a:ext cx="2759815" cy="1194020"/>
                  </a:xfrm>
                  <a:custGeom>
                    <a:avLst/>
                    <a:gdLst>
                      <a:gd name="connsiteX0" fmla="*/ 0 w 1189776"/>
                      <a:gd name="connsiteY0" fmla="*/ 462298 h 462298"/>
                      <a:gd name="connsiteX1" fmla="*/ 373919 w 1189776"/>
                      <a:gd name="connsiteY1" fmla="*/ 407910 h 462298"/>
                      <a:gd name="connsiteX2" fmla="*/ 778430 w 1189776"/>
                      <a:gd name="connsiteY2" fmla="*/ 288936 h 462298"/>
                      <a:gd name="connsiteX3" fmla="*/ 1121755 w 1189776"/>
                      <a:gd name="connsiteY3" fmla="*/ 61186 h 462298"/>
                      <a:gd name="connsiteX4" fmla="*/ 1189740 w 1189776"/>
                      <a:gd name="connsiteY4" fmla="*/ 0 h 462298"/>
                      <a:gd name="connsiteX0" fmla="*/ 0 w 2759816"/>
                      <a:gd name="connsiteY0" fmla="*/ 1194018 h 1194018"/>
                      <a:gd name="connsiteX1" fmla="*/ 373919 w 2759816"/>
                      <a:gd name="connsiteY1" fmla="*/ 1139630 h 1194018"/>
                      <a:gd name="connsiteX2" fmla="*/ 778430 w 2759816"/>
                      <a:gd name="connsiteY2" fmla="*/ 1020656 h 1194018"/>
                      <a:gd name="connsiteX3" fmla="*/ 1121755 w 2759816"/>
                      <a:gd name="connsiteY3" fmla="*/ 792906 h 1194018"/>
                      <a:gd name="connsiteX4" fmla="*/ 2759816 w 2759816"/>
                      <a:gd name="connsiteY4" fmla="*/ 0 h 1194018"/>
                      <a:gd name="connsiteX0" fmla="*/ 0 w 2759816"/>
                      <a:gd name="connsiteY0" fmla="*/ 1194018 h 1194018"/>
                      <a:gd name="connsiteX1" fmla="*/ 373919 w 2759816"/>
                      <a:gd name="connsiteY1" fmla="*/ 1139630 h 1194018"/>
                      <a:gd name="connsiteX2" fmla="*/ 778430 w 2759816"/>
                      <a:gd name="connsiteY2" fmla="*/ 1020656 h 1194018"/>
                      <a:gd name="connsiteX3" fmla="*/ 1618149 w 2759816"/>
                      <a:gd name="connsiteY3" fmla="*/ 498746 h 1194018"/>
                      <a:gd name="connsiteX4" fmla="*/ 2759816 w 2759816"/>
                      <a:gd name="connsiteY4" fmla="*/ 0 h 119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9816" h="1194018">
                        <a:moveTo>
                          <a:pt x="0" y="1194018"/>
                        </a:moveTo>
                        <a:cubicBezTo>
                          <a:pt x="122090" y="1181271"/>
                          <a:pt x="244181" y="1168524"/>
                          <a:pt x="373919" y="1139630"/>
                        </a:cubicBezTo>
                        <a:cubicBezTo>
                          <a:pt x="503657" y="1110736"/>
                          <a:pt x="571058" y="1127470"/>
                          <a:pt x="778430" y="1020656"/>
                        </a:cubicBezTo>
                        <a:cubicBezTo>
                          <a:pt x="985802" y="913842"/>
                          <a:pt x="1287918" y="668855"/>
                          <a:pt x="1618149" y="498746"/>
                        </a:cubicBezTo>
                        <a:cubicBezTo>
                          <a:pt x="1948380" y="328637"/>
                          <a:pt x="2760099" y="6515"/>
                          <a:pt x="2759816"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3" name="Volný tvar 42"/>
                  <p:cNvSpPr/>
                  <p:nvPr/>
                </p:nvSpPr>
                <p:spPr>
                  <a:xfrm>
                    <a:off x="7764288" y="82521"/>
                    <a:ext cx="2775089" cy="1164604"/>
                  </a:xfrm>
                  <a:custGeom>
                    <a:avLst/>
                    <a:gdLst>
                      <a:gd name="connsiteX0" fmla="*/ 0 w 1189776"/>
                      <a:gd name="connsiteY0" fmla="*/ 462298 h 462298"/>
                      <a:gd name="connsiteX1" fmla="*/ 373919 w 1189776"/>
                      <a:gd name="connsiteY1" fmla="*/ 407910 h 462298"/>
                      <a:gd name="connsiteX2" fmla="*/ 778430 w 1189776"/>
                      <a:gd name="connsiteY2" fmla="*/ 288936 h 462298"/>
                      <a:gd name="connsiteX3" fmla="*/ 1121755 w 1189776"/>
                      <a:gd name="connsiteY3" fmla="*/ 61186 h 462298"/>
                      <a:gd name="connsiteX4" fmla="*/ 1189740 w 1189776"/>
                      <a:gd name="connsiteY4" fmla="*/ 0 h 462298"/>
                      <a:gd name="connsiteX0" fmla="*/ 0 w 1223435"/>
                      <a:gd name="connsiteY0" fmla="*/ 462298 h 462298"/>
                      <a:gd name="connsiteX1" fmla="*/ 407578 w 1223435"/>
                      <a:gd name="connsiteY1" fmla="*/ 407910 h 462298"/>
                      <a:gd name="connsiteX2" fmla="*/ 812089 w 1223435"/>
                      <a:gd name="connsiteY2" fmla="*/ 288936 h 462298"/>
                      <a:gd name="connsiteX3" fmla="*/ 1155414 w 1223435"/>
                      <a:gd name="connsiteY3" fmla="*/ 61186 h 462298"/>
                      <a:gd name="connsiteX4" fmla="*/ 1223399 w 1223435"/>
                      <a:gd name="connsiteY4" fmla="*/ 0 h 462298"/>
                      <a:gd name="connsiteX0" fmla="*/ 0 w 2775090"/>
                      <a:gd name="connsiteY0" fmla="*/ 1164603 h 1164603"/>
                      <a:gd name="connsiteX1" fmla="*/ 407578 w 2775090"/>
                      <a:gd name="connsiteY1" fmla="*/ 1110215 h 1164603"/>
                      <a:gd name="connsiteX2" fmla="*/ 812089 w 2775090"/>
                      <a:gd name="connsiteY2" fmla="*/ 991241 h 1164603"/>
                      <a:gd name="connsiteX3" fmla="*/ 1155414 w 2775090"/>
                      <a:gd name="connsiteY3" fmla="*/ 763491 h 1164603"/>
                      <a:gd name="connsiteX4" fmla="*/ 2775090 w 2775090"/>
                      <a:gd name="connsiteY4" fmla="*/ 0 h 1164603"/>
                      <a:gd name="connsiteX0" fmla="*/ 0 w 2775090"/>
                      <a:gd name="connsiteY0" fmla="*/ 1164603 h 1164603"/>
                      <a:gd name="connsiteX1" fmla="*/ 407578 w 2775090"/>
                      <a:gd name="connsiteY1" fmla="*/ 1110215 h 1164603"/>
                      <a:gd name="connsiteX2" fmla="*/ 812089 w 2775090"/>
                      <a:gd name="connsiteY2" fmla="*/ 991241 h 1164603"/>
                      <a:gd name="connsiteX3" fmla="*/ 1743732 w 2775090"/>
                      <a:gd name="connsiteY3" fmla="*/ 417854 h 1164603"/>
                      <a:gd name="connsiteX4" fmla="*/ 2775090 w 2775090"/>
                      <a:gd name="connsiteY4" fmla="*/ 0 h 1164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090" h="1164603">
                        <a:moveTo>
                          <a:pt x="0" y="1164603"/>
                        </a:moveTo>
                        <a:cubicBezTo>
                          <a:pt x="122090" y="1151856"/>
                          <a:pt x="272230" y="1139109"/>
                          <a:pt x="407578" y="1110215"/>
                        </a:cubicBezTo>
                        <a:cubicBezTo>
                          <a:pt x="542926" y="1081321"/>
                          <a:pt x="589397" y="1106635"/>
                          <a:pt x="812089" y="991241"/>
                        </a:cubicBezTo>
                        <a:cubicBezTo>
                          <a:pt x="1034781" y="875848"/>
                          <a:pt x="1416565" y="583061"/>
                          <a:pt x="1743732" y="417854"/>
                        </a:cubicBezTo>
                        <a:cubicBezTo>
                          <a:pt x="2070899" y="252647"/>
                          <a:pt x="2775373" y="6515"/>
                          <a:pt x="277509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4" name="Volný tvar 43"/>
                  <p:cNvSpPr/>
                  <p:nvPr/>
                </p:nvSpPr>
                <p:spPr>
                  <a:xfrm>
                    <a:off x="7775620" y="714879"/>
                    <a:ext cx="1276021" cy="462299"/>
                  </a:xfrm>
                  <a:custGeom>
                    <a:avLst/>
                    <a:gdLst>
                      <a:gd name="connsiteX0" fmla="*/ 0 w 1189776"/>
                      <a:gd name="connsiteY0" fmla="*/ 462298 h 462298"/>
                      <a:gd name="connsiteX1" fmla="*/ 373919 w 1189776"/>
                      <a:gd name="connsiteY1" fmla="*/ 407910 h 462298"/>
                      <a:gd name="connsiteX2" fmla="*/ 778430 w 1189776"/>
                      <a:gd name="connsiteY2" fmla="*/ 288936 h 462298"/>
                      <a:gd name="connsiteX3" fmla="*/ 1121755 w 1189776"/>
                      <a:gd name="connsiteY3" fmla="*/ 61186 h 462298"/>
                      <a:gd name="connsiteX4" fmla="*/ 1189740 w 1189776"/>
                      <a:gd name="connsiteY4" fmla="*/ 0 h 462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776" h="462298">
                        <a:moveTo>
                          <a:pt x="0" y="462298"/>
                        </a:moveTo>
                        <a:cubicBezTo>
                          <a:pt x="122090" y="449551"/>
                          <a:pt x="244181" y="436804"/>
                          <a:pt x="373919" y="407910"/>
                        </a:cubicBezTo>
                        <a:cubicBezTo>
                          <a:pt x="503657" y="379016"/>
                          <a:pt x="653791" y="346723"/>
                          <a:pt x="778430" y="288936"/>
                        </a:cubicBezTo>
                        <a:cubicBezTo>
                          <a:pt x="903069" y="231149"/>
                          <a:pt x="1053203" y="109342"/>
                          <a:pt x="1121755" y="61186"/>
                        </a:cubicBezTo>
                        <a:cubicBezTo>
                          <a:pt x="1190307" y="13030"/>
                          <a:pt x="1190023" y="6515"/>
                          <a:pt x="1189740" y="0"/>
                        </a:cubicBezTo>
                      </a:path>
                    </a:pathLst>
                  </a:cu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5" name="Volný tvar 44"/>
                  <p:cNvSpPr/>
                  <p:nvPr/>
                </p:nvSpPr>
                <p:spPr>
                  <a:xfrm>
                    <a:off x="7786205" y="32914"/>
                    <a:ext cx="2730398" cy="1179313"/>
                  </a:xfrm>
                  <a:custGeom>
                    <a:avLst/>
                    <a:gdLst>
                      <a:gd name="connsiteX0" fmla="*/ 0 w 1189776"/>
                      <a:gd name="connsiteY0" fmla="*/ 462298 h 462298"/>
                      <a:gd name="connsiteX1" fmla="*/ 373919 w 1189776"/>
                      <a:gd name="connsiteY1" fmla="*/ 407910 h 462298"/>
                      <a:gd name="connsiteX2" fmla="*/ 778430 w 1189776"/>
                      <a:gd name="connsiteY2" fmla="*/ 288936 h 462298"/>
                      <a:gd name="connsiteX3" fmla="*/ 1121755 w 1189776"/>
                      <a:gd name="connsiteY3" fmla="*/ 61186 h 462298"/>
                      <a:gd name="connsiteX4" fmla="*/ 1189740 w 1189776"/>
                      <a:gd name="connsiteY4" fmla="*/ 0 h 462298"/>
                      <a:gd name="connsiteX0" fmla="*/ 0 w 2730399"/>
                      <a:gd name="connsiteY0" fmla="*/ 1179311 h 1179311"/>
                      <a:gd name="connsiteX1" fmla="*/ 373919 w 2730399"/>
                      <a:gd name="connsiteY1" fmla="*/ 1124923 h 1179311"/>
                      <a:gd name="connsiteX2" fmla="*/ 778430 w 2730399"/>
                      <a:gd name="connsiteY2" fmla="*/ 1005949 h 1179311"/>
                      <a:gd name="connsiteX3" fmla="*/ 1121755 w 2730399"/>
                      <a:gd name="connsiteY3" fmla="*/ 778199 h 1179311"/>
                      <a:gd name="connsiteX4" fmla="*/ 2730399 w 2730399"/>
                      <a:gd name="connsiteY4" fmla="*/ 0 h 1179311"/>
                      <a:gd name="connsiteX0" fmla="*/ 0 w 2730399"/>
                      <a:gd name="connsiteY0" fmla="*/ 1179311 h 1179311"/>
                      <a:gd name="connsiteX1" fmla="*/ 373919 w 2730399"/>
                      <a:gd name="connsiteY1" fmla="*/ 1124923 h 1179311"/>
                      <a:gd name="connsiteX2" fmla="*/ 778430 w 2730399"/>
                      <a:gd name="connsiteY2" fmla="*/ 1005949 h 1179311"/>
                      <a:gd name="connsiteX3" fmla="*/ 1695366 w 2730399"/>
                      <a:gd name="connsiteY3" fmla="*/ 439917 h 1179311"/>
                      <a:gd name="connsiteX4" fmla="*/ 2730399 w 2730399"/>
                      <a:gd name="connsiteY4" fmla="*/ 0 h 1179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399" h="1179311">
                        <a:moveTo>
                          <a:pt x="0" y="1179311"/>
                        </a:moveTo>
                        <a:cubicBezTo>
                          <a:pt x="122090" y="1166564"/>
                          <a:pt x="244181" y="1153817"/>
                          <a:pt x="373919" y="1124923"/>
                        </a:cubicBezTo>
                        <a:cubicBezTo>
                          <a:pt x="503657" y="1096029"/>
                          <a:pt x="558189" y="1120117"/>
                          <a:pt x="778430" y="1005949"/>
                        </a:cubicBezTo>
                        <a:cubicBezTo>
                          <a:pt x="998671" y="891781"/>
                          <a:pt x="1370038" y="607575"/>
                          <a:pt x="1695366" y="439917"/>
                        </a:cubicBezTo>
                        <a:cubicBezTo>
                          <a:pt x="2020694" y="272259"/>
                          <a:pt x="2730682" y="6515"/>
                          <a:pt x="2730399" y="0"/>
                        </a:cubicBezTo>
                      </a:path>
                    </a:pathLst>
                  </a:cu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39" name="Volný tvar 38"/>
                <p:cNvSpPr/>
                <p:nvPr/>
              </p:nvSpPr>
              <p:spPr>
                <a:xfrm>
                  <a:off x="6952444" y="3270801"/>
                  <a:ext cx="2020832" cy="872837"/>
                </a:xfrm>
                <a:custGeom>
                  <a:avLst/>
                  <a:gdLst>
                    <a:gd name="connsiteX0" fmla="*/ 0 w 1189776"/>
                    <a:gd name="connsiteY0" fmla="*/ 462298 h 462298"/>
                    <a:gd name="connsiteX1" fmla="*/ 373919 w 1189776"/>
                    <a:gd name="connsiteY1" fmla="*/ 407910 h 462298"/>
                    <a:gd name="connsiteX2" fmla="*/ 778430 w 1189776"/>
                    <a:gd name="connsiteY2" fmla="*/ 288936 h 462298"/>
                    <a:gd name="connsiteX3" fmla="*/ 1121755 w 1189776"/>
                    <a:gd name="connsiteY3" fmla="*/ 61186 h 462298"/>
                    <a:gd name="connsiteX4" fmla="*/ 1189740 w 1189776"/>
                    <a:gd name="connsiteY4" fmla="*/ 0 h 462298"/>
                    <a:gd name="connsiteX0" fmla="*/ 0 w 2730399"/>
                    <a:gd name="connsiteY0" fmla="*/ 1179311 h 1179311"/>
                    <a:gd name="connsiteX1" fmla="*/ 373919 w 2730399"/>
                    <a:gd name="connsiteY1" fmla="*/ 1124923 h 1179311"/>
                    <a:gd name="connsiteX2" fmla="*/ 778430 w 2730399"/>
                    <a:gd name="connsiteY2" fmla="*/ 1005949 h 1179311"/>
                    <a:gd name="connsiteX3" fmla="*/ 1121755 w 2730399"/>
                    <a:gd name="connsiteY3" fmla="*/ 778199 h 1179311"/>
                    <a:gd name="connsiteX4" fmla="*/ 2730399 w 2730399"/>
                    <a:gd name="connsiteY4" fmla="*/ 0 h 1179311"/>
                    <a:gd name="connsiteX0" fmla="*/ 0 w 2730399"/>
                    <a:gd name="connsiteY0" fmla="*/ 1179311 h 1179311"/>
                    <a:gd name="connsiteX1" fmla="*/ 373919 w 2730399"/>
                    <a:gd name="connsiteY1" fmla="*/ 1124923 h 1179311"/>
                    <a:gd name="connsiteX2" fmla="*/ 778430 w 2730399"/>
                    <a:gd name="connsiteY2" fmla="*/ 1005949 h 1179311"/>
                    <a:gd name="connsiteX3" fmla="*/ 1695366 w 2730399"/>
                    <a:gd name="connsiteY3" fmla="*/ 439917 h 1179311"/>
                    <a:gd name="connsiteX4" fmla="*/ 2730399 w 2730399"/>
                    <a:gd name="connsiteY4" fmla="*/ 0 h 1179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399" h="1179311">
                      <a:moveTo>
                        <a:pt x="0" y="1179311"/>
                      </a:moveTo>
                      <a:cubicBezTo>
                        <a:pt x="122090" y="1166564"/>
                        <a:pt x="244181" y="1153817"/>
                        <a:pt x="373919" y="1124923"/>
                      </a:cubicBezTo>
                      <a:cubicBezTo>
                        <a:pt x="503657" y="1096029"/>
                        <a:pt x="558189" y="1120117"/>
                        <a:pt x="778430" y="1005949"/>
                      </a:cubicBezTo>
                      <a:cubicBezTo>
                        <a:pt x="998671" y="891781"/>
                        <a:pt x="1370038" y="607575"/>
                        <a:pt x="1695366" y="439917"/>
                      </a:cubicBezTo>
                      <a:cubicBezTo>
                        <a:pt x="2020694" y="272259"/>
                        <a:pt x="2730682" y="6515"/>
                        <a:pt x="2730399" y="0"/>
                      </a:cubicBezTo>
                    </a:path>
                  </a:pathLst>
                </a:cu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36" name="Obdélník 35"/>
              <p:cNvSpPr/>
              <p:nvPr/>
            </p:nvSpPr>
            <p:spPr>
              <a:xfrm>
                <a:off x="4698344" y="5337388"/>
                <a:ext cx="761805" cy="553925"/>
              </a:xfrm>
              <a:prstGeom prst="rect">
                <a:avLst/>
              </a:prstGeom>
            </p:spPr>
            <p:txBody>
              <a:bodyPr wrap="square">
                <a:spAutoFit/>
              </a:bodyPr>
              <a:lstStyle/>
              <a:p>
                <a:r>
                  <a:rPr lang="en-GB" sz="2100" b="1"/>
                  <a:t>Re</a:t>
                </a:r>
                <a:r>
                  <a:rPr lang="en-GB" sz="2100" b="1" baseline="-25000"/>
                  <a:t>1</a:t>
                </a:r>
                <a:endParaRPr lang="en-GB" sz="2100"/>
              </a:p>
            </p:txBody>
          </p:sp>
          <p:sp>
            <p:nvSpPr>
              <p:cNvPr id="37" name="Obdélník 36"/>
              <p:cNvSpPr/>
              <p:nvPr/>
            </p:nvSpPr>
            <p:spPr>
              <a:xfrm>
                <a:off x="7092427" y="4275189"/>
                <a:ext cx="747373" cy="553925"/>
              </a:xfrm>
              <a:prstGeom prst="rect">
                <a:avLst/>
              </a:prstGeom>
            </p:spPr>
            <p:txBody>
              <a:bodyPr wrap="none">
                <a:spAutoFit/>
              </a:bodyPr>
              <a:lstStyle/>
              <a:p>
                <a:r>
                  <a:rPr lang="en-GB" sz="2100" b="1"/>
                  <a:t>Re</a:t>
                </a:r>
                <a:r>
                  <a:rPr lang="en-GB" sz="2100" b="1" baseline="-25000"/>
                  <a:t>2</a:t>
                </a:r>
                <a:endParaRPr lang="en-GB" sz="2100"/>
              </a:p>
            </p:txBody>
          </p:sp>
        </p:grpSp>
        <p:grpSp>
          <p:nvGrpSpPr>
            <p:cNvPr id="26" name="Skupina 25"/>
            <p:cNvGrpSpPr/>
            <p:nvPr/>
          </p:nvGrpSpPr>
          <p:grpSpPr>
            <a:xfrm>
              <a:off x="6798730" y="4398994"/>
              <a:ext cx="2418631" cy="736059"/>
              <a:chOff x="6798730" y="4398994"/>
              <a:chExt cx="2418631" cy="736059"/>
            </a:xfrm>
          </p:grpSpPr>
          <p:sp>
            <p:nvSpPr>
              <p:cNvPr id="59" name="TextovéPole 58"/>
              <p:cNvSpPr txBox="1"/>
              <p:nvPr/>
            </p:nvSpPr>
            <p:spPr>
              <a:xfrm>
                <a:off x="6798730" y="4581128"/>
                <a:ext cx="592622" cy="553925"/>
              </a:xfrm>
              <a:prstGeom prst="rect">
                <a:avLst/>
              </a:prstGeom>
              <a:noFill/>
            </p:spPr>
            <p:txBody>
              <a:bodyPr wrap="square" rtlCol="0">
                <a:spAutoFit/>
              </a:bodyPr>
              <a:lstStyle/>
              <a:p>
                <a:pPr algn="ctr"/>
                <a:r>
                  <a:rPr lang="en-GB" sz="2100" b="1" dirty="0">
                    <a:solidFill>
                      <a:srgbClr val="003300"/>
                    </a:solidFill>
                  </a:rPr>
                  <a:t>v</a:t>
                </a:r>
                <a:r>
                  <a:rPr lang="en-GB" sz="2100" b="1" baseline="-25000" dirty="0">
                    <a:solidFill>
                      <a:srgbClr val="003300"/>
                    </a:solidFill>
                  </a:rPr>
                  <a:t>1</a:t>
                </a:r>
              </a:p>
            </p:txBody>
          </p:sp>
          <p:sp>
            <p:nvSpPr>
              <p:cNvPr id="60" name="TextovéPole 59"/>
              <p:cNvSpPr txBox="1"/>
              <p:nvPr/>
            </p:nvSpPr>
            <p:spPr>
              <a:xfrm>
                <a:off x="8388058" y="4398994"/>
                <a:ext cx="822265" cy="553925"/>
              </a:xfrm>
              <a:prstGeom prst="rect">
                <a:avLst/>
              </a:prstGeom>
              <a:noFill/>
            </p:spPr>
            <p:txBody>
              <a:bodyPr wrap="square" rtlCol="0">
                <a:spAutoFit/>
              </a:bodyPr>
              <a:lstStyle/>
              <a:p>
                <a:pPr algn="ctr"/>
                <a:r>
                  <a:rPr lang="en-GB" sz="2100" b="1" dirty="0">
                    <a:solidFill>
                      <a:srgbClr val="003300"/>
                    </a:solidFill>
                  </a:rPr>
                  <a:t>v</a:t>
                </a:r>
                <a:r>
                  <a:rPr lang="en-GB" sz="2100" b="1" baseline="-25000" dirty="0">
                    <a:solidFill>
                      <a:srgbClr val="003300"/>
                    </a:solidFill>
                  </a:rPr>
                  <a:t>2</a:t>
                </a:r>
              </a:p>
            </p:txBody>
          </p:sp>
          <p:cxnSp>
            <p:nvCxnSpPr>
              <p:cNvPr id="61" name="Přímá spojnice se šipkou 60"/>
              <p:cNvCxnSpPr/>
              <p:nvPr/>
            </p:nvCxnSpPr>
            <p:spPr>
              <a:xfrm flipV="1">
                <a:off x="8353361" y="4892020"/>
                <a:ext cx="864000" cy="0"/>
              </a:xfrm>
              <a:prstGeom prst="straightConnector1">
                <a:avLst/>
              </a:prstGeom>
              <a:ln w="38100">
                <a:solidFill>
                  <a:srgbClr val="003300"/>
                </a:solidFill>
                <a:tailEnd type="arrow"/>
              </a:ln>
            </p:spPr>
            <p:style>
              <a:lnRef idx="1">
                <a:schemeClr val="accent1"/>
              </a:lnRef>
              <a:fillRef idx="0">
                <a:schemeClr val="accent1"/>
              </a:fillRef>
              <a:effectRef idx="0">
                <a:schemeClr val="accent1"/>
              </a:effectRef>
              <a:fontRef idx="minor">
                <a:schemeClr val="tx1"/>
              </a:fontRef>
            </p:style>
          </p:cxnSp>
        </p:grpSp>
      </p:grpSp>
      <p:sp>
        <p:nvSpPr>
          <p:cNvPr id="63" name="Obdélník 62"/>
          <p:cNvSpPr/>
          <p:nvPr/>
        </p:nvSpPr>
        <p:spPr>
          <a:xfrm>
            <a:off x="270484" y="5398252"/>
            <a:ext cx="3903376" cy="369332"/>
          </a:xfrm>
          <a:prstGeom prst="rect">
            <a:avLst/>
          </a:prstGeom>
        </p:spPr>
        <p:txBody>
          <a:bodyPr wrap="none">
            <a:spAutoFit/>
          </a:bodyPr>
          <a:lstStyle/>
          <a:p>
            <a:r>
              <a:rPr lang="en-GB" b="1">
                <a:sym typeface="Symbol"/>
              </a:rPr>
              <a:t>closely behind narrowing of the artery:</a:t>
            </a:r>
            <a:endParaRPr lang="en-GB" b="1"/>
          </a:p>
        </p:txBody>
      </p:sp>
    </p:spTree>
    <p:extLst>
      <p:ext uri="{BB962C8B-B14F-4D97-AF65-F5344CB8AC3E}">
        <p14:creationId xmlns:p14="http://schemas.microsoft.com/office/powerpoint/2010/main" val="1188312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115166" y="1595553"/>
            <a:ext cx="3226175" cy="646331"/>
          </a:xfrm>
          <a:prstGeom prst="rect">
            <a:avLst/>
          </a:prstGeom>
          <a:noFill/>
        </p:spPr>
        <p:txBody>
          <a:bodyPr wrap="square" rtlCol="0">
            <a:spAutoFit/>
          </a:bodyPr>
          <a:lstStyle/>
          <a:p>
            <a:r>
              <a:rPr lang="en-GB" dirty="0" err="1"/>
              <a:t>Korotkoff</a:t>
            </a:r>
            <a:r>
              <a:rPr lang="en-GB" dirty="0"/>
              <a:t> sound</a:t>
            </a:r>
          </a:p>
          <a:p>
            <a:r>
              <a:rPr lang="en-GB" dirty="0"/>
              <a:t>(</a:t>
            </a:r>
            <a:r>
              <a:rPr lang="en-GB" dirty="0" err="1"/>
              <a:t>auscultatory</a:t>
            </a:r>
            <a:r>
              <a:rPr lang="en-GB" dirty="0"/>
              <a:t> method)</a:t>
            </a:r>
          </a:p>
        </p:txBody>
      </p:sp>
      <p:sp>
        <p:nvSpPr>
          <p:cNvPr id="3" name="TextovéPole 2"/>
          <p:cNvSpPr txBox="1"/>
          <p:nvPr/>
        </p:nvSpPr>
        <p:spPr>
          <a:xfrm>
            <a:off x="1115166" y="4598678"/>
            <a:ext cx="2746436" cy="369332"/>
          </a:xfrm>
          <a:prstGeom prst="rect">
            <a:avLst/>
          </a:prstGeom>
          <a:noFill/>
        </p:spPr>
        <p:txBody>
          <a:bodyPr wrap="square" rtlCol="0">
            <a:spAutoFit/>
          </a:bodyPr>
          <a:lstStyle/>
          <a:p>
            <a:r>
              <a:rPr lang="en-GB" dirty="0"/>
              <a:t>Continually measured BP</a:t>
            </a:r>
          </a:p>
        </p:txBody>
      </p:sp>
      <p:sp>
        <p:nvSpPr>
          <p:cNvPr id="4" name="TextovéPole 3"/>
          <p:cNvSpPr txBox="1"/>
          <p:nvPr/>
        </p:nvSpPr>
        <p:spPr>
          <a:xfrm>
            <a:off x="1115166" y="2324555"/>
            <a:ext cx="2385824" cy="369332"/>
          </a:xfrm>
          <a:prstGeom prst="rect">
            <a:avLst/>
          </a:prstGeom>
          <a:noFill/>
        </p:spPr>
        <p:txBody>
          <a:bodyPr wrap="square" rtlCol="0">
            <a:spAutoFit/>
          </a:bodyPr>
          <a:lstStyle/>
          <a:p>
            <a:r>
              <a:rPr lang="en-GB" dirty="0"/>
              <a:t>Pressure in the cuff</a:t>
            </a:r>
          </a:p>
        </p:txBody>
      </p:sp>
      <p:sp>
        <p:nvSpPr>
          <p:cNvPr id="5" name="TextovéPole 4"/>
          <p:cNvSpPr txBox="1"/>
          <p:nvPr/>
        </p:nvSpPr>
        <p:spPr>
          <a:xfrm>
            <a:off x="1115166" y="3632371"/>
            <a:ext cx="3048542" cy="923330"/>
          </a:xfrm>
          <a:prstGeom prst="rect">
            <a:avLst/>
          </a:prstGeom>
          <a:noFill/>
        </p:spPr>
        <p:txBody>
          <a:bodyPr wrap="square" rtlCol="0">
            <a:spAutoFit/>
          </a:bodyPr>
          <a:lstStyle/>
          <a:p>
            <a:r>
              <a:rPr lang="en-GB" dirty="0"/>
              <a:t>Pressure oscillations in the cuff</a:t>
            </a:r>
          </a:p>
          <a:p>
            <a:r>
              <a:rPr lang="en-GB" dirty="0"/>
              <a:t>(</a:t>
            </a:r>
            <a:r>
              <a:rPr lang="en-GB" dirty="0" err="1"/>
              <a:t>Oscillometric</a:t>
            </a:r>
            <a:r>
              <a:rPr lang="en-GB" dirty="0"/>
              <a:t> method)</a:t>
            </a:r>
          </a:p>
        </p:txBody>
      </p:sp>
      <p:sp>
        <p:nvSpPr>
          <p:cNvPr id="6" name="TextovéPole 5"/>
          <p:cNvSpPr txBox="1"/>
          <p:nvPr/>
        </p:nvSpPr>
        <p:spPr>
          <a:xfrm>
            <a:off x="3207108" y="2665734"/>
            <a:ext cx="1085544" cy="369332"/>
          </a:xfrm>
          <a:prstGeom prst="rect">
            <a:avLst/>
          </a:prstGeom>
          <a:noFill/>
        </p:spPr>
        <p:txBody>
          <a:bodyPr wrap="square" rtlCol="0">
            <a:spAutoFit/>
          </a:bodyPr>
          <a:lstStyle/>
          <a:p>
            <a:r>
              <a:rPr lang="cs-CZ" dirty="0"/>
              <a:t>SBP</a:t>
            </a:r>
          </a:p>
        </p:txBody>
      </p:sp>
      <p:sp>
        <p:nvSpPr>
          <p:cNvPr id="7" name="TextovéPole 6"/>
          <p:cNvSpPr txBox="1"/>
          <p:nvPr/>
        </p:nvSpPr>
        <p:spPr>
          <a:xfrm>
            <a:off x="3207109" y="3089863"/>
            <a:ext cx="1046659" cy="369332"/>
          </a:xfrm>
          <a:prstGeom prst="rect">
            <a:avLst/>
          </a:prstGeom>
          <a:noFill/>
        </p:spPr>
        <p:txBody>
          <a:bodyPr wrap="square" rtlCol="0">
            <a:spAutoFit/>
          </a:bodyPr>
          <a:lstStyle/>
          <a:p>
            <a:r>
              <a:rPr lang="cs-CZ" dirty="0"/>
              <a:t>DBP</a:t>
            </a:r>
          </a:p>
        </p:txBody>
      </p:sp>
      <p:sp>
        <p:nvSpPr>
          <p:cNvPr id="9" name="Obdélník 8"/>
          <p:cNvSpPr/>
          <p:nvPr/>
        </p:nvSpPr>
        <p:spPr>
          <a:xfrm>
            <a:off x="3758801" y="2872290"/>
            <a:ext cx="1791848" cy="3951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Pravoúhlý trojúhelník 9"/>
          <p:cNvSpPr/>
          <p:nvPr/>
        </p:nvSpPr>
        <p:spPr>
          <a:xfrm>
            <a:off x="5532901" y="2853873"/>
            <a:ext cx="1862200" cy="411863"/>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 name="Přímá spojnice 10"/>
          <p:cNvCxnSpPr/>
          <p:nvPr/>
        </p:nvCxnSpPr>
        <p:spPr>
          <a:xfrm>
            <a:off x="3749894" y="1928803"/>
            <a:ext cx="50351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flipH="1">
            <a:off x="3754091" y="2414921"/>
            <a:ext cx="0" cy="10212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3621221" y="2522947"/>
            <a:ext cx="5670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4207154" y="2522946"/>
            <a:ext cx="4577863" cy="1096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a:off x="3749894" y="3953300"/>
            <a:ext cx="50351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Přímá spojnice 15"/>
          <p:cNvCxnSpPr/>
          <p:nvPr/>
        </p:nvCxnSpPr>
        <p:spPr>
          <a:xfrm>
            <a:off x="5525756" y="1870656"/>
            <a:ext cx="0" cy="1080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a:off x="3749893" y="2855818"/>
            <a:ext cx="17472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V="1">
            <a:off x="3749894" y="3277608"/>
            <a:ext cx="35779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Volný tvar 18"/>
          <p:cNvSpPr/>
          <p:nvPr/>
        </p:nvSpPr>
        <p:spPr>
          <a:xfrm>
            <a:off x="4895811" y="2801073"/>
            <a:ext cx="754357" cy="496919"/>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91251 w 2414084"/>
              <a:gd name="connsiteY5" fmla="*/ 82061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77787 w 2414084"/>
              <a:gd name="connsiteY5" fmla="*/ 42792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51 h 662473"/>
              <a:gd name="connsiteX1" fmla="*/ 65128 w 2414084"/>
              <a:gd name="connsiteY1" fmla="*/ 46943 h 662473"/>
              <a:gd name="connsiteX2" fmla="*/ 475436 w 2414084"/>
              <a:gd name="connsiteY2" fmla="*/ 621374 h 662473"/>
              <a:gd name="connsiteX3" fmla="*/ 592666 w 2414084"/>
              <a:gd name="connsiteY3" fmla="*/ 70389 h 662473"/>
              <a:gd name="connsiteX4" fmla="*/ 932636 w 2414084"/>
              <a:gd name="connsiteY4" fmla="*/ 644820 h 662473"/>
              <a:gd name="connsiteX5" fmla="*/ 977787 w 2414084"/>
              <a:gd name="connsiteY5" fmla="*/ 42843 h 662473"/>
              <a:gd name="connsiteX6" fmla="*/ 1403303 w 2414084"/>
              <a:gd name="connsiteY6" fmla="*/ 660643 h 662473"/>
              <a:gd name="connsiteX7" fmla="*/ 1436727 w 2414084"/>
              <a:gd name="connsiteY7" fmla="*/ 51 h 662473"/>
              <a:gd name="connsiteX8" fmla="*/ 1847036 w 2414084"/>
              <a:gd name="connsiteY8" fmla="*/ 621374 h 662473"/>
              <a:gd name="connsiteX9" fmla="*/ 1940820 w 2414084"/>
              <a:gd name="connsiteY9" fmla="*/ 70389 h 662473"/>
              <a:gd name="connsiteX10" fmla="*/ 2351128 w 2414084"/>
              <a:gd name="connsiteY10" fmla="*/ 656543 h 662473"/>
              <a:gd name="connsiteX11" fmla="*/ 2409743 w 2414084"/>
              <a:gd name="connsiteY11" fmla="*/ 375189 h 662473"/>
              <a:gd name="connsiteX12" fmla="*/ 2409743 w 2414084"/>
              <a:gd name="connsiteY12" fmla="*/ 410358 h 662473"/>
              <a:gd name="connsiteX13" fmla="*/ 2409743 w 2414084"/>
              <a:gd name="connsiteY13" fmla="*/ 422081 h 662473"/>
              <a:gd name="connsiteX14" fmla="*/ 2409743 w 2414084"/>
              <a:gd name="connsiteY14" fmla="*/ 386912 h 66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62473">
                <a:moveTo>
                  <a:pt x="6512" y="609651"/>
                </a:moveTo>
                <a:cubicBezTo>
                  <a:pt x="-3257" y="327320"/>
                  <a:pt x="-13026" y="44989"/>
                  <a:pt x="65128" y="46943"/>
                </a:cubicBezTo>
                <a:cubicBezTo>
                  <a:pt x="143282" y="48897"/>
                  <a:pt x="387513" y="617466"/>
                  <a:pt x="475436" y="621374"/>
                </a:cubicBezTo>
                <a:cubicBezTo>
                  <a:pt x="563359" y="625282"/>
                  <a:pt x="516466" y="66481"/>
                  <a:pt x="592666" y="70389"/>
                </a:cubicBezTo>
                <a:cubicBezTo>
                  <a:pt x="668866" y="74297"/>
                  <a:pt x="868449" y="649411"/>
                  <a:pt x="932636" y="644820"/>
                </a:cubicBezTo>
                <a:cubicBezTo>
                  <a:pt x="996823" y="640229"/>
                  <a:pt x="899343" y="40206"/>
                  <a:pt x="977787" y="42843"/>
                </a:cubicBezTo>
                <a:cubicBezTo>
                  <a:pt x="1056231" y="45480"/>
                  <a:pt x="1326813" y="667775"/>
                  <a:pt x="1403303" y="660643"/>
                </a:cubicBezTo>
                <a:cubicBezTo>
                  <a:pt x="1479793" y="653511"/>
                  <a:pt x="1362771" y="6596"/>
                  <a:pt x="1436727" y="51"/>
                </a:cubicBezTo>
                <a:cubicBezTo>
                  <a:pt x="1510683" y="-6494"/>
                  <a:pt x="1763021" y="609651"/>
                  <a:pt x="1847036" y="621374"/>
                </a:cubicBezTo>
                <a:cubicBezTo>
                  <a:pt x="1931051" y="633097"/>
                  <a:pt x="1856805" y="64527"/>
                  <a:pt x="1940820" y="70389"/>
                </a:cubicBezTo>
                <a:cubicBezTo>
                  <a:pt x="2024835" y="76251"/>
                  <a:pt x="2272974" y="605743"/>
                  <a:pt x="2351128" y="656543"/>
                </a:cubicBezTo>
                <a:cubicBezTo>
                  <a:pt x="2429282" y="707343"/>
                  <a:pt x="2399974" y="416220"/>
                  <a:pt x="2409743" y="375189"/>
                </a:cubicBezTo>
                <a:cubicBezTo>
                  <a:pt x="2419512" y="334158"/>
                  <a:pt x="2409743" y="410358"/>
                  <a:pt x="2409743" y="410358"/>
                </a:cubicBezTo>
                <a:lnTo>
                  <a:pt x="2409743" y="422081"/>
                </a:lnTo>
                <a:lnTo>
                  <a:pt x="2409743" y="38691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Volný tvar 19"/>
          <p:cNvSpPr/>
          <p:nvPr/>
        </p:nvSpPr>
        <p:spPr>
          <a:xfrm>
            <a:off x="5648098" y="2814231"/>
            <a:ext cx="761397" cy="492556"/>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3885 w 2411457"/>
              <a:gd name="connsiteY0" fmla="*/ 550985 h 603807"/>
              <a:gd name="connsiteX1" fmla="*/ 75829 w 2411457"/>
              <a:gd name="connsiteY1" fmla="*/ 10717 h 603807"/>
              <a:gd name="connsiteX2" fmla="*/ 472809 w 2411457"/>
              <a:gd name="connsiteY2" fmla="*/ 562708 h 603807"/>
              <a:gd name="connsiteX3" fmla="*/ 590039 w 2411457"/>
              <a:gd name="connsiteY3" fmla="*/ 11723 h 603807"/>
              <a:gd name="connsiteX4" fmla="*/ 930009 w 2411457"/>
              <a:gd name="connsiteY4" fmla="*/ 586154 h 603807"/>
              <a:gd name="connsiteX5" fmla="*/ 988624 w 2411457"/>
              <a:gd name="connsiteY5" fmla="*/ 23446 h 603807"/>
              <a:gd name="connsiteX6" fmla="*/ 1387209 w 2411457"/>
              <a:gd name="connsiteY6" fmla="*/ 562708 h 603807"/>
              <a:gd name="connsiteX7" fmla="*/ 1434101 w 2411457"/>
              <a:gd name="connsiteY7" fmla="*/ 0 h 603807"/>
              <a:gd name="connsiteX8" fmla="*/ 1844409 w 2411457"/>
              <a:gd name="connsiteY8" fmla="*/ 562708 h 603807"/>
              <a:gd name="connsiteX9" fmla="*/ 1938193 w 2411457"/>
              <a:gd name="connsiteY9" fmla="*/ 11723 h 603807"/>
              <a:gd name="connsiteX10" fmla="*/ 2348501 w 2411457"/>
              <a:gd name="connsiteY10" fmla="*/ 597877 h 603807"/>
              <a:gd name="connsiteX11" fmla="*/ 2407116 w 2411457"/>
              <a:gd name="connsiteY11" fmla="*/ 316523 h 603807"/>
              <a:gd name="connsiteX12" fmla="*/ 2407116 w 2411457"/>
              <a:gd name="connsiteY12" fmla="*/ 351692 h 603807"/>
              <a:gd name="connsiteX13" fmla="*/ 2407116 w 2411457"/>
              <a:gd name="connsiteY13" fmla="*/ 363415 h 603807"/>
              <a:gd name="connsiteX14" fmla="*/ 2407116 w 2411457"/>
              <a:gd name="connsiteY14" fmla="*/ 328246 h 603807"/>
              <a:gd name="connsiteX0" fmla="*/ 3885 w 2411457"/>
              <a:gd name="connsiteY0" fmla="*/ 550985 h 603807"/>
              <a:gd name="connsiteX1" fmla="*/ 75829 w 2411457"/>
              <a:gd name="connsiteY1" fmla="*/ 10717 h 603807"/>
              <a:gd name="connsiteX2" fmla="*/ 472809 w 2411457"/>
              <a:gd name="connsiteY2" fmla="*/ 562708 h 603807"/>
              <a:gd name="connsiteX3" fmla="*/ 590038 w 2411457"/>
              <a:gd name="connsiteY3" fmla="*/ 45382 h 603807"/>
              <a:gd name="connsiteX4" fmla="*/ 930009 w 2411457"/>
              <a:gd name="connsiteY4" fmla="*/ 586154 h 603807"/>
              <a:gd name="connsiteX5" fmla="*/ 988624 w 2411457"/>
              <a:gd name="connsiteY5" fmla="*/ 23446 h 603807"/>
              <a:gd name="connsiteX6" fmla="*/ 1387209 w 2411457"/>
              <a:gd name="connsiteY6" fmla="*/ 562708 h 603807"/>
              <a:gd name="connsiteX7" fmla="*/ 1434101 w 2411457"/>
              <a:gd name="connsiteY7" fmla="*/ 0 h 603807"/>
              <a:gd name="connsiteX8" fmla="*/ 1844409 w 2411457"/>
              <a:gd name="connsiteY8" fmla="*/ 562708 h 603807"/>
              <a:gd name="connsiteX9" fmla="*/ 1938193 w 2411457"/>
              <a:gd name="connsiteY9" fmla="*/ 11723 h 603807"/>
              <a:gd name="connsiteX10" fmla="*/ 2348501 w 2411457"/>
              <a:gd name="connsiteY10" fmla="*/ 597877 h 603807"/>
              <a:gd name="connsiteX11" fmla="*/ 2407116 w 2411457"/>
              <a:gd name="connsiteY11" fmla="*/ 316523 h 603807"/>
              <a:gd name="connsiteX12" fmla="*/ 2407116 w 2411457"/>
              <a:gd name="connsiteY12" fmla="*/ 351692 h 603807"/>
              <a:gd name="connsiteX13" fmla="*/ 2407116 w 2411457"/>
              <a:gd name="connsiteY13" fmla="*/ 363415 h 603807"/>
              <a:gd name="connsiteX14" fmla="*/ 2407116 w 2411457"/>
              <a:gd name="connsiteY14" fmla="*/ 328246 h 60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1457" h="603807">
                <a:moveTo>
                  <a:pt x="3885" y="550985"/>
                </a:moveTo>
                <a:cubicBezTo>
                  <a:pt x="-5884" y="268654"/>
                  <a:pt x="-2325" y="8763"/>
                  <a:pt x="75829" y="10717"/>
                </a:cubicBezTo>
                <a:cubicBezTo>
                  <a:pt x="153983" y="12671"/>
                  <a:pt x="387107" y="556930"/>
                  <a:pt x="472809" y="562708"/>
                </a:cubicBezTo>
                <a:cubicBezTo>
                  <a:pt x="558511" y="568486"/>
                  <a:pt x="513838" y="41474"/>
                  <a:pt x="590038" y="45382"/>
                </a:cubicBezTo>
                <a:cubicBezTo>
                  <a:pt x="666238" y="49290"/>
                  <a:pt x="863578" y="589810"/>
                  <a:pt x="930009" y="586154"/>
                </a:cubicBezTo>
                <a:cubicBezTo>
                  <a:pt x="996440" y="582498"/>
                  <a:pt x="912424" y="27354"/>
                  <a:pt x="988624" y="23446"/>
                </a:cubicBezTo>
                <a:cubicBezTo>
                  <a:pt x="1064824" y="19538"/>
                  <a:pt x="1312963" y="566616"/>
                  <a:pt x="1387209" y="562708"/>
                </a:cubicBezTo>
                <a:cubicBezTo>
                  <a:pt x="1461455" y="558800"/>
                  <a:pt x="1357901" y="0"/>
                  <a:pt x="1434101" y="0"/>
                </a:cubicBezTo>
                <a:cubicBezTo>
                  <a:pt x="1510301" y="0"/>
                  <a:pt x="1760394" y="560754"/>
                  <a:pt x="1844409" y="562708"/>
                </a:cubicBezTo>
                <a:cubicBezTo>
                  <a:pt x="1928424" y="564662"/>
                  <a:pt x="1854178" y="5861"/>
                  <a:pt x="1938193" y="11723"/>
                </a:cubicBezTo>
                <a:cubicBezTo>
                  <a:pt x="2022208" y="17585"/>
                  <a:pt x="2270347" y="547077"/>
                  <a:pt x="2348501" y="597877"/>
                </a:cubicBezTo>
                <a:cubicBezTo>
                  <a:pt x="2426655" y="648677"/>
                  <a:pt x="2397347" y="357554"/>
                  <a:pt x="2407116" y="316523"/>
                </a:cubicBezTo>
                <a:cubicBezTo>
                  <a:pt x="2416885" y="275492"/>
                  <a:pt x="2407116" y="351692"/>
                  <a:pt x="2407116" y="351692"/>
                </a:cubicBezTo>
                <a:lnTo>
                  <a:pt x="2407116" y="363415"/>
                </a:lnTo>
                <a:lnTo>
                  <a:pt x="2407116" y="32824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Volný tvar 20"/>
          <p:cNvSpPr/>
          <p:nvPr/>
        </p:nvSpPr>
        <p:spPr>
          <a:xfrm>
            <a:off x="6412217" y="2814231"/>
            <a:ext cx="762227" cy="492096"/>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1011 h 656043"/>
              <a:gd name="connsiteX1" fmla="*/ 65128 w 2414084"/>
              <a:gd name="connsiteY1" fmla="*/ 38303 h 656043"/>
              <a:gd name="connsiteX2" fmla="*/ 475436 w 2414084"/>
              <a:gd name="connsiteY2" fmla="*/ 612734 h 656043"/>
              <a:gd name="connsiteX3" fmla="*/ 592666 w 2414084"/>
              <a:gd name="connsiteY3" fmla="*/ 61749 h 656043"/>
              <a:gd name="connsiteX4" fmla="*/ 932636 w 2414084"/>
              <a:gd name="connsiteY4" fmla="*/ 636180 h 656043"/>
              <a:gd name="connsiteX5" fmla="*/ 991251 w 2414084"/>
              <a:gd name="connsiteY5" fmla="*/ 73472 h 656043"/>
              <a:gd name="connsiteX6" fmla="*/ 1389836 w 2414084"/>
              <a:gd name="connsiteY6" fmla="*/ 612734 h 656043"/>
              <a:gd name="connsiteX7" fmla="*/ 1436728 w 2414084"/>
              <a:gd name="connsiteY7" fmla="*/ 50026 h 656043"/>
              <a:gd name="connsiteX8" fmla="*/ 1847036 w 2414084"/>
              <a:gd name="connsiteY8" fmla="*/ 612734 h 656043"/>
              <a:gd name="connsiteX9" fmla="*/ 1940820 w 2414084"/>
              <a:gd name="connsiteY9" fmla="*/ 41 h 656043"/>
              <a:gd name="connsiteX10" fmla="*/ 2351128 w 2414084"/>
              <a:gd name="connsiteY10" fmla="*/ 647903 h 656043"/>
              <a:gd name="connsiteX11" fmla="*/ 2409743 w 2414084"/>
              <a:gd name="connsiteY11" fmla="*/ 366549 h 656043"/>
              <a:gd name="connsiteX12" fmla="*/ 2409743 w 2414084"/>
              <a:gd name="connsiteY12" fmla="*/ 401718 h 656043"/>
              <a:gd name="connsiteX13" fmla="*/ 2409743 w 2414084"/>
              <a:gd name="connsiteY13" fmla="*/ 413441 h 656043"/>
              <a:gd name="connsiteX14" fmla="*/ 2409743 w 2414084"/>
              <a:gd name="connsiteY14" fmla="*/ 378272 h 65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56043">
                <a:moveTo>
                  <a:pt x="6512" y="601011"/>
                </a:moveTo>
                <a:cubicBezTo>
                  <a:pt x="-3257" y="318680"/>
                  <a:pt x="-13026" y="36349"/>
                  <a:pt x="65128" y="38303"/>
                </a:cubicBezTo>
                <a:cubicBezTo>
                  <a:pt x="143282" y="40257"/>
                  <a:pt x="387513" y="608826"/>
                  <a:pt x="475436" y="612734"/>
                </a:cubicBezTo>
                <a:cubicBezTo>
                  <a:pt x="563359" y="616642"/>
                  <a:pt x="516466" y="57841"/>
                  <a:pt x="592666" y="61749"/>
                </a:cubicBezTo>
                <a:cubicBezTo>
                  <a:pt x="668866" y="65657"/>
                  <a:pt x="866205" y="634226"/>
                  <a:pt x="932636" y="636180"/>
                </a:cubicBezTo>
                <a:cubicBezTo>
                  <a:pt x="999067" y="638134"/>
                  <a:pt x="915051" y="77380"/>
                  <a:pt x="991251" y="73472"/>
                </a:cubicBezTo>
                <a:cubicBezTo>
                  <a:pt x="1067451" y="69564"/>
                  <a:pt x="1315590" y="616642"/>
                  <a:pt x="1389836" y="612734"/>
                </a:cubicBezTo>
                <a:cubicBezTo>
                  <a:pt x="1464082" y="608826"/>
                  <a:pt x="1360528" y="50026"/>
                  <a:pt x="1436728" y="50026"/>
                </a:cubicBezTo>
                <a:cubicBezTo>
                  <a:pt x="1512928" y="50026"/>
                  <a:pt x="1763021" y="621065"/>
                  <a:pt x="1847036" y="612734"/>
                </a:cubicBezTo>
                <a:cubicBezTo>
                  <a:pt x="1931051" y="604403"/>
                  <a:pt x="1856805" y="-5821"/>
                  <a:pt x="1940820" y="41"/>
                </a:cubicBezTo>
                <a:cubicBezTo>
                  <a:pt x="2024835" y="5903"/>
                  <a:pt x="2272974" y="586818"/>
                  <a:pt x="2351128" y="647903"/>
                </a:cubicBezTo>
                <a:cubicBezTo>
                  <a:pt x="2429282" y="708988"/>
                  <a:pt x="2399974" y="407580"/>
                  <a:pt x="2409743" y="366549"/>
                </a:cubicBezTo>
                <a:cubicBezTo>
                  <a:pt x="2419512" y="325518"/>
                  <a:pt x="2409743" y="401718"/>
                  <a:pt x="2409743" y="401718"/>
                </a:cubicBezTo>
                <a:lnTo>
                  <a:pt x="2409743" y="413441"/>
                </a:lnTo>
                <a:lnTo>
                  <a:pt x="2409743" y="37827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Volný tvar 21"/>
          <p:cNvSpPr/>
          <p:nvPr/>
        </p:nvSpPr>
        <p:spPr>
          <a:xfrm>
            <a:off x="7178471" y="2789615"/>
            <a:ext cx="762756" cy="468907"/>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1 w 2414084"/>
              <a:gd name="connsiteY5" fmla="*/ 85666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887379 w 2414084"/>
              <a:gd name="connsiteY4" fmla="*/ 6102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5759"/>
              <a:gd name="connsiteY0" fmla="*/ 613205 h 625128"/>
              <a:gd name="connsiteX1" fmla="*/ 65129 w 2415759"/>
              <a:gd name="connsiteY1" fmla="*/ 8 h 625128"/>
              <a:gd name="connsiteX2" fmla="*/ 475436 w 2415759"/>
              <a:gd name="connsiteY2" fmla="*/ 624928 h 625128"/>
              <a:gd name="connsiteX3" fmla="*/ 592666 w 2415759"/>
              <a:gd name="connsiteY3" fmla="*/ 73943 h 625128"/>
              <a:gd name="connsiteX4" fmla="*/ 887379 w 2415759"/>
              <a:gd name="connsiteY4" fmla="*/ 610274 h 625128"/>
              <a:gd name="connsiteX5" fmla="*/ 991250 w 2415759"/>
              <a:gd name="connsiteY5" fmla="*/ 119325 h 625128"/>
              <a:gd name="connsiteX6" fmla="*/ 1389836 w 2415759"/>
              <a:gd name="connsiteY6" fmla="*/ 624928 h 625128"/>
              <a:gd name="connsiteX7" fmla="*/ 1450056 w 2415759"/>
              <a:gd name="connsiteY7" fmla="*/ 79050 h 625128"/>
              <a:gd name="connsiteX8" fmla="*/ 1847036 w 2415759"/>
              <a:gd name="connsiteY8" fmla="*/ 624928 h 625128"/>
              <a:gd name="connsiteX9" fmla="*/ 1940820 w 2415759"/>
              <a:gd name="connsiteY9" fmla="*/ 73943 h 625128"/>
              <a:gd name="connsiteX10" fmla="*/ 2328501 w 2415759"/>
              <a:gd name="connsiteY10" fmla="*/ 612472 h 625128"/>
              <a:gd name="connsiteX11" fmla="*/ 2409743 w 2415759"/>
              <a:gd name="connsiteY11" fmla="*/ 378743 h 625128"/>
              <a:gd name="connsiteX12" fmla="*/ 2409743 w 2415759"/>
              <a:gd name="connsiteY12" fmla="*/ 413912 h 625128"/>
              <a:gd name="connsiteX13" fmla="*/ 2409743 w 2415759"/>
              <a:gd name="connsiteY13" fmla="*/ 425635 h 625128"/>
              <a:gd name="connsiteX14" fmla="*/ 2409743 w 2415759"/>
              <a:gd name="connsiteY14" fmla="*/ 390466 h 62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5759" h="625128">
                <a:moveTo>
                  <a:pt x="6512" y="613205"/>
                </a:moveTo>
                <a:cubicBezTo>
                  <a:pt x="-3257" y="330874"/>
                  <a:pt x="-13025" y="-1946"/>
                  <a:pt x="65129" y="8"/>
                </a:cubicBezTo>
                <a:cubicBezTo>
                  <a:pt x="143283" y="1962"/>
                  <a:pt x="387513" y="612606"/>
                  <a:pt x="475436" y="624928"/>
                </a:cubicBezTo>
                <a:cubicBezTo>
                  <a:pt x="563359" y="637250"/>
                  <a:pt x="524009" y="76385"/>
                  <a:pt x="592666" y="73943"/>
                </a:cubicBezTo>
                <a:cubicBezTo>
                  <a:pt x="661323" y="71501"/>
                  <a:pt x="820948" y="602710"/>
                  <a:pt x="887379" y="610274"/>
                </a:cubicBezTo>
                <a:cubicBezTo>
                  <a:pt x="953810" y="617838"/>
                  <a:pt x="907507" y="116883"/>
                  <a:pt x="991250" y="119325"/>
                </a:cubicBezTo>
                <a:cubicBezTo>
                  <a:pt x="1074993" y="121767"/>
                  <a:pt x="1313368" y="631641"/>
                  <a:pt x="1389836" y="624928"/>
                </a:cubicBezTo>
                <a:cubicBezTo>
                  <a:pt x="1466304" y="618216"/>
                  <a:pt x="1373856" y="79050"/>
                  <a:pt x="1450056" y="79050"/>
                </a:cubicBezTo>
                <a:cubicBezTo>
                  <a:pt x="1526256" y="79050"/>
                  <a:pt x="1765242" y="625779"/>
                  <a:pt x="1847036" y="624928"/>
                </a:cubicBezTo>
                <a:cubicBezTo>
                  <a:pt x="1928830" y="624077"/>
                  <a:pt x="1860576" y="76019"/>
                  <a:pt x="1940820" y="73943"/>
                </a:cubicBezTo>
                <a:cubicBezTo>
                  <a:pt x="2021064" y="71867"/>
                  <a:pt x="2250347" y="561672"/>
                  <a:pt x="2328501" y="612472"/>
                </a:cubicBezTo>
                <a:cubicBezTo>
                  <a:pt x="2406655" y="663272"/>
                  <a:pt x="2396203" y="411836"/>
                  <a:pt x="2409743" y="378743"/>
                </a:cubicBezTo>
                <a:cubicBezTo>
                  <a:pt x="2423283" y="345650"/>
                  <a:pt x="2409743" y="413912"/>
                  <a:pt x="2409743" y="413912"/>
                </a:cubicBezTo>
                <a:lnTo>
                  <a:pt x="2409743" y="425635"/>
                </a:lnTo>
                <a:lnTo>
                  <a:pt x="2409743" y="39046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3" name="Přímá spojnice 22"/>
          <p:cNvCxnSpPr/>
          <p:nvPr/>
        </p:nvCxnSpPr>
        <p:spPr>
          <a:xfrm>
            <a:off x="5981843" y="1735639"/>
            <a:ext cx="0" cy="3780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a:off x="5698921" y="1803147"/>
            <a:ext cx="0" cy="2430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a:off x="5857239" y="1762642"/>
            <a:ext cx="0" cy="3240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a:off x="6120457" y="1708635"/>
            <a:ext cx="0" cy="4320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a:off x="6284785" y="1695133"/>
            <a:ext cx="0" cy="4590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6449113" y="1695133"/>
            <a:ext cx="0" cy="4590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6606296" y="1695133"/>
            <a:ext cx="0" cy="4590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Přímá spojnice 29"/>
          <p:cNvCxnSpPr/>
          <p:nvPr/>
        </p:nvCxnSpPr>
        <p:spPr>
          <a:xfrm>
            <a:off x="6742045" y="1749140"/>
            <a:ext cx="0" cy="405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Přímá spojnice 30"/>
          <p:cNvCxnSpPr/>
          <p:nvPr/>
        </p:nvCxnSpPr>
        <p:spPr>
          <a:xfrm>
            <a:off x="6882650" y="1803148"/>
            <a:ext cx="0" cy="3240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Přímá spojnice 31"/>
          <p:cNvCxnSpPr/>
          <p:nvPr/>
        </p:nvCxnSpPr>
        <p:spPr>
          <a:xfrm>
            <a:off x="7041544" y="1857154"/>
            <a:ext cx="0" cy="1890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Přímá spojnice 32"/>
          <p:cNvCxnSpPr/>
          <p:nvPr/>
        </p:nvCxnSpPr>
        <p:spPr>
          <a:xfrm>
            <a:off x="7210728" y="1884158"/>
            <a:ext cx="0" cy="810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Přímá spojnice 33"/>
          <p:cNvCxnSpPr/>
          <p:nvPr/>
        </p:nvCxnSpPr>
        <p:spPr>
          <a:xfrm>
            <a:off x="5532901" y="3848979"/>
            <a:ext cx="0" cy="2430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Přímá spojnice 34"/>
          <p:cNvCxnSpPr/>
          <p:nvPr/>
        </p:nvCxnSpPr>
        <p:spPr>
          <a:xfrm>
            <a:off x="5988988" y="3748557"/>
            <a:ext cx="0" cy="4590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Přímá spojnice 35"/>
          <p:cNvCxnSpPr/>
          <p:nvPr/>
        </p:nvCxnSpPr>
        <p:spPr>
          <a:xfrm>
            <a:off x="5698090" y="3843070"/>
            <a:ext cx="0" cy="2970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Přímá spojnice 36"/>
          <p:cNvCxnSpPr/>
          <p:nvPr/>
        </p:nvCxnSpPr>
        <p:spPr>
          <a:xfrm>
            <a:off x="5864384" y="3775561"/>
            <a:ext cx="0" cy="405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6127602" y="3721554"/>
            <a:ext cx="0" cy="5130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Přímá spojnice 38"/>
          <p:cNvCxnSpPr/>
          <p:nvPr/>
        </p:nvCxnSpPr>
        <p:spPr>
          <a:xfrm>
            <a:off x="6291930" y="3602488"/>
            <a:ext cx="0" cy="7020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Přímá spojnice 39"/>
          <p:cNvCxnSpPr/>
          <p:nvPr/>
        </p:nvCxnSpPr>
        <p:spPr>
          <a:xfrm>
            <a:off x="6456257" y="3588986"/>
            <a:ext cx="0" cy="72909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Přímá spojnice 40"/>
          <p:cNvCxnSpPr/>
          <p:nvPr/>
        </p:nvCxnSpPr>
        <p:spPr>
          <a:xfrm>
            <a:off x="6613440" y="3474173"/>
            <a:ext cx="0" cy="9181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Přímá spojnice 41"/>
          <p:cNvCxnSpPr/>
          <p:nvPr/>
        </p:nvCxnSpPr>
        <p:spPr>
          <a:xfrm>
            <a:off x="6749189" y="3534192"/>
            <a:ext cx="0" cy="81010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Přímá spojnice 42"/>
          <p:cNvCxnSpPr/>
          <p:nvPr/>
        </p:nvCxnSpPr>
        <p:spPr>
          <a:xfrm>
            <a:off x="6889794" y="3551687"/>
            <a:ext cx="0" cy="6750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Přímá spojnice 43"/>
          <p:cNvCxnSpPr/>
          <p:nvPr/>
        </p:nvCxnSpPr>
        <p:spPr>
          <a:xfrm>
            <a:off x="7048689" y="3619196"/>
            <a:ext cx="0" cy="5400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Přímá spojnice 44"/>
          <p:cNvCxnSpPr/>
          <p:nvPr/>
        </p:nvCxnSpPr>
        <p:spPr>
          <a:xfrm>
            <a:off x="7217873" y="3687493"/>
            <a:ext cx="0" cy="4320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Přímá spojnice 45"/>
          <p:cNvCxnSpPr/>
          <p:nvPr/>
        </p:nvCxnSpPr>
        <p:spPr>
          <a:xfrm>
            <a:off x="4817316" y="3902986"/>
            <a:ext cx="0" cy="1080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Přímá spojnice 46"/>
          <p:cNvCxnSpPr/>
          <p:nvPr/>
        </p:nvCxnSpPr>
        <p:spPr>
          <a:xfrm>
            <a:off x="7541951" y="3783580"/>
            <a:ext cx="0" cy="2970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Přímá spojnice 47"/>
          <p:cNvCxnSpPr/>
          <p:nvPr/>
        </p:nvCxnSpPr>
        <p:spPr>
          <a:xfrm>
            <a:off x="5088814" y="3889484"/>
            <a:ext cx="0" cy="13501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Přímá spojnice 48"/>
          <p:cNvCxnSpPr/>
          <p:nvPr/>
        </p:nvCxnSpPr>
        <p:spPr>
          <a:xfrm>
            <a:off x="4951614" y="3902986"/>
            <a:ext cx="0" cy="1080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Přímá spojnice 49"/>
          <p:cNvCxnSpPr/>
          <p:nvPr/>
        </p:nvCxnSpPr>
        <p:spPr>
          <a:xfrm>
            <a:off x="7703990" y="3819866"/>
            <a:ext cx="0" cy="26733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Přímá spojnice 50"/>
          <p:cNvCxnSpPr/>
          <p:nvPr/>
        </p:nvCxnSpPr>
        <p:spPr>
          <a:xfrm>
            <a:off x="4656970" y="3916487"/>
            <a:ext cx="0" cy="810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Přímá spojnice 51"/>
          <p:cNvCxnSpPr/>
          <p:nvPr/>
        </p:nvCxnSpPr>
        <p:spPr>
          <a:xfrm>
            <a:off x="4301935" y="3929989"/>
            <a:ext cx="0" cy="5400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Přímá spojnice 52"/>
          <p:cNvCxnSpPr/>
          <p:nvPr/>
        </p:nvCxnSpPr>
        <p:spPr>
          <a:xfrm>
            <a:off x="5215967" y="3875982"/>
            <a:ext cx="0" cy="1620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Přímá spojnice 53"/>
          <p:cNvCxnSpPr/>
          <p:nvPr/>
        </p:nvCxnSpPr>
        <p:spPr>
          <a:xfrm>
            <a:off x="4438730" y="3929989"/>
            <a:ext cx="0" cy="5400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Přímá spojnice 54"/>
          <p:cNvCxnSpPr/>
          <p:nvPr/>
        </p:nvCxnSpPr>
        <p:spPr>
          <a:xfrm>
            <a:off x="4541639" y="3904661"/>
            <a:ext cx="0" cy="810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Přímá spojnice 55"/>
          <p:cNvCxnSpPr/>
          <p:nvPr/>
        </p:nvCxnSpPr>
        <p:spPr>
          <a:xfrm>
            <a:off x="7838306" y="3845520"/>
            <a:ext cx="0" cy="2160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Přímá spojnice 56"/>
          <p:cNvCxnSpPr/>
          <p:nvPr/>
        </p:nvCxnSpPr>
        <p:spPr>
          <a:xfrm>
            <a:off x="5366005" y="3862481"/>
            <a:ext cx="0" cy="1620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Volný tvar 57"/>
          <p:cNvSpPr/>
          <p:nvPr/>
        </p:nvSpPr>
        <p:spPr>
          <a:xfrm>
            <a:off x="4142274" y="2822507"/>
            <a:ext cx="754357" cy="496919"/>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91251 w 2414084"/>
              <a:gd name="connsiteY5" fmla="*/ 82061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77787 w 2414084"/>
              <a:gd name="connsiteY5" fmla="*/ 42792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51 h 662473"/>
              <a:gd name="connsiteX1" fmla="*/ 65128 w 2414084"/>
              <a:gd name="connsiteY1" fmla="*/ 46943 h 662473"/>
              <a:gd name="connsiteX2" fmla="*/ 475436 w 2414084"/>
              <a:gd name="connsiteY2" fmla="*/ 621374 h 662473"/>
              <a:gd name="connsiteX3" fmla="*/ 592666 w 2414084"/>
              <a:gd name="connsiteY3" fmla="*/ 70389 h 662473"/>
              <a:gd name="connsiteX4" fmla="*/ 932636 w 2414084"/>
              <a:gd name="connsiteY4" fmla="*/ 644820 h 662473"/>
              <a:gd name="connsiteX5" fmla="*/ 977787 w 2414084"/>
              <a:gd name="connsiteY5" fmla="*/ 42843 h 662473"/>
              <a:gd name="connsiteX6" fmla="*/ 1403303 w 2414084"/>
              <a:gd name="connsiteY6" fmla="*/ 660643 h 662473"/>
              <a:gd name="connsiteX7" fmla="*/ 1436727 w 2414084"/>
              <a:gd name="connsiteY7" fmla="*/ 51 h 662473"/>
              <a:gd name="connsiteX8" fmla="*/ 1847036 w 2414084"/>
              <a:gd name="connsiteY8" fmla="*/ 621374 h 662473"/>
              <a:gd name="connsiteX9" fmla="*/ 1940820 w 2414084"/>
              <a:gd name="connsiteY9" fmla="*/ 70389 h 662473"/>
              <a:gd name="connsiteX10" fmla="*/ 2351128 w 2414084"/>
              <a:gd name="connsiteY10" fmla="*/ 656543 h 662473"/>
              <a:gd name="connsiteX11" fmla="*/ 2409743 w 2414084"/>
              <a:gd name="connsiteY11" fmla="*/ 375189 h 662473"/>
              <a:gd name="connsiteX12" fmla="*/ 2409743 w 2414084"/>
              <a:gd name="connsiteY12" fmla="*/ 410358 h 662473"/>
              <a:gd name="connsiteX13" fmla="*/ 2409743 w 2414084"/>
              <a:gd name="connsiteY13" fmla="*/ 422081 h 662473"/>
              <a:gd name="connsiteX14" fmla="*/ 2409743 w 2414084"/>
              <a:gd name="connsiteY14" fmla="*/ 386912 h 66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62473">
                <a:moveTo>
                  <a:pt x="6512" y="609651"/>
                </a:moveTo>
                <a:cubicBezTo>
                  <a:pt x="-3257" y="327320"/>
                  <a:pt x="-13026" y="44989"/>
                  <a:pt x="65128" y="46943"/>
                </a:cubicBezTo>
                <a:cubicBezTo>
                  <a:pt x="143282" y="48897"/>
                  <a:pt x="387513" y="617466"/>
                  <a:pt x="475436" y="621374"/>
                </a:cubicBezTo>
                <a:cubicBezTo>
                  <a:pt x="563359" y="625282"/>
                  <a:pt x="516466" y="66481"/>
                  <a:pt x="592666" y="70389"/>
                </a:cubicBezTo>
                <a:cubicBezTo>
                  <a:pt x="668866" y="74297"/>
                  <a:pt x="868449" y="649411"/>
                  <a:pt x="932636" y="644820"/>
                </a:cubicBezTo>
                <a:cubicBezTo>
                  <a:pt x="996823" y="640229"/>
                  <a:pt x="899343" y="40206"/>
                  <a:pt x="977787" y="42843"/>
                </a:cubicBezTo>
                <a:cubicBezTo>
                  <a:pt x="1056231" y="45480"/>
                  <a:pt x="1326813" y="667775"/>
                  <a:pt x="1403303" y="660643"/>
                </a:cubicBezTo>
                <a:cubicBezTo>
                  <a:pt x="1479793" y="653511"/>
                  <a:pt x="1362771" y="6596"/>
                  <a:pt x="1436727" y="51"/>
                </a:cubicBezTo>
                <a:cubicBezTo>
                  <a:pt x="1510683" y="-6494"/>
                  <a:pt x="1763021" y="609651"/>
                  <a:pt x="1847036" y="621374"/>
                </a:cubicBezTo>
                <a:cubicBezTo>
                  <a:pt x="1931051" y="633097"/>
                  <a:pt x="1856805" y="64527"/>
                  <a:pt x="1940820" y="70389"/>
                </a:cubicBezTo>
                <a:cubicBezTo>
                  <a:pt x="2024835" y="76251"/>
                  <a:pt x="2272974" y="605743"/>
                  <a:pt x="2351128" y="656543"/>
                </a:cubicBezTo>
                <a:cubicBezTo>
                  <a:pt x="2429282" y="707343"/>
                  <a:pt x="2399974" y="416220"/>
                  <a:pt x="2409743" y="375189"/>
                </a:cubicBezTo>
                <a:cubicBezTo>
                  <a:pt x="2419512" y="334158"/>
                  <a:pt x="2409743" y="410358"/>
                  <a:pt x="2409743" y="410358"/>
                </a:cubicBezTo>
                <a:lnTo>
                  <a:pt x="2409743" y="422081"/>
                </a:lnTo>
                <a:lnTo>
                  <a:pt x="2409743" y="38691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9" name="Přímá spojnice 58"/>
          <p:cNvCxnSpPr/>
          <p:nvPr/>
        </p:nvCxnSpPr>
        <p:spPr>
          <a:xfrm>
            <a:off x="7394201" y="3742287"/>
            <a:ext cx="0" cy="35104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Přímá spojnice 59"/>
          <p:cNvCxnSpPr/>
          <p:nvPr/>
        </p:nvCxnSpPr>
        <p:spPr>
          <a:xfrm>
            <a:off x="7988345" y="3859809"/>
            <a:ext cx="0" cy="1890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Přímá spojnice 60"/>
          <p:cNvCxnSpPr/>
          <p:nvPr/>
        </p:nvCxnSpPr>
        <p:spPr>
          <a:xfrm>
            <a:off x="8152672" y="3873311"/>
            <a:ext cx="0" cy="1620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Přímá spojnice 61"/>
          <p:cNvCxnSpPr/>
          <p:nvPr/>
        </p:nvCxnSpPr>
        <p:spPr>
          <a:xfrm>
            <a:off x="8281276" y="3886812"/>
            <a:ext cx="0" cy="13501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Volný tvar 62"/>
          <p:cNvSpPr/>
          <p:nvPr/>
        </p:nvSpPr>
        <p:spPr>
          <a:xfrm>
            <a:off x="7942952" y="2796760"/>
            <a:ext cx="762756" cy="468907"/>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1 w 2414084"/>
              <a:gd name="connsiteY5" fmla="*/ 85666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887379 w 2414084"/>
              <a:gd name="connsiteY4" fmla="*/ 6102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5759"/>
              <a:gd name="connsiteY0" fmla="*/ 613205 h 625128"/>
              <a:gd name="connsiteX1" fmla="*/ 65129 w 2415759"/>
              <a:gd name="connsiteY1" fmla="*/ 8 h 625128"/>
              <a:gd name="connsiteX2" fmla="*/ 475436 w 2415759"/>
              <a:gd name="connsiteY2" fmla="*/ 624928 h 625128"/>
              <a:gd name="connsiteX3" fmla="*/ 592666 w 2415759"/>
              <a:gd name="connsiteY3" fmla="*/ 73943 h 625128"/>
              <a:gd name="connsiteX4" fmla="*/ 887379 w 2415759"/>
              <a:gd name="connsiteY4" fmla="*/ 610274 h 625128"/>
              <a:gd name="connsiteX5" fmla="*/ 991250 w 2415759"/>
              <a:gd name="connsiteY5" fmla="*/ 119325 h 625128"/>
              <a:gd name="connsiteX6" fmla="*/ 1389836 w 2415759"/>
              <a:gd name="connsiteY6" fmla="*/ 624928 h 625128"/>
              <a:gd name="connsiteX7" fmla="*/ 1450056 w 2415759"/>
              <a:gd name="connsiteY7" fmla="*/ 79050 h 625128"/>
              <a:gd name="connsiteX8" fmla="*/ 1847036 w 2415759"/>
              <a:gd name="connsiteY8" fmla="*/ 624928 h 625128"/>
              <a:gd name="connsiteX9" fmla="*/ 1940820 w 2415759"/>
              <a:gd name="connsiteY9" fmla="*/ 73943 h 625128"/>
              <a:gd name="connsiteX10" fmla="*/ 2328501 w 2415759"/>
              <a:gd name="connsiteY10" fmla="*/ 612472 h 625128"/>
              <a:gd name="connsiteX11" fmla="*/ 2409743 w 2415759"/>
              <a:gd name="connsiteY11" fmla="*/ 378743 h 625128"/>
              <a:gd name="connsiteX12" fmla="*/ 2409743 w 2415759"/>
              <a:gd name="connsiteY12" fmla="*/ 413912 h 625128"/>
              <a:gd name="connsiteX13" fmla="*/ 2409743 w 2415759"/>
              <a:gd name="connsiteY13" fmla="*/ 425635 h 625128"/>
              <a:gd name="connsiteX14" fmla="*/ 2409743 w 2415759"/>
              <a:gd name="connsiteY14" fmla="*/ 390466 h 62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5759" h="625128">
                <a:moveTo>
                  <a:pt x="6512" y="613205"/>
                </a:moveTo>
                <a:cubicBezTo>
                  <a:pt x="-3257" y="330874"/>
                  <a:pt x="-13025" y="-1946"/>
                  <a:pt x="65129" y="8"/>
                </a:cubicBezTo>
                <a:cubicBezTo>
                  <a:pt x="143283" y="1962"/>
                  <a:pt x="387513" y="612606"/>
                  <a:pt x="475436" y="624928"/>
                </a:cubicBezTo>
                <a:cubicBezTo>
                  <a:pt x="563359" y="637250"/>
                  <a:pt x="524009" y="76385"/>
                  <a:pt x="592666" y="73943"/>
                </a:cubicBezTo>
                <a:cubicBezTo>
                  <a:pt x="661323" y="71501"/>
                  <a:pt x="820948" y="602710"/>
                  <a:pt x="887379" y="610274"/>
                </a:cubicBezTo>
                <a:cubicBezTo>
                  <a:pt x="953810" y="617838"/>
                  <a:pt x="907507" y="116883"/>
                  <a:pt x="991250" y="119325"/>
                </a:cubicBezTo>
                <a:cubicBezTo>
                  <a:pt x="1074993" y="121767"/>
                  <a:pt x="1313368" y="631641"/>
                  <a:pt x="1389836" y="624928"/>
                </a:cubicBezTo>
                <a:cubicBezTo>
                  <a:pt x="1466304" y="618216"/>
                  <a:pt x="1373856" y="79050"/>
                  <a:pt x="1450056" y="79050"/>
                </a:cubicBezTo>
                <a:cubicBezTo>
                  <a:pt x="1526256" y="79050"/>
                  <a:pt x="1765242" y="625779"/>
                  <a:pt x="1847036" y="624928"/>
                </a:cubicBezTo>
                <a:cubicBezTo>
                  <a:pt x="1928830" y="624077"/>
                  <a:pt x="1860576" y="76019"/>
                  <a:pt x="1940820" y="73943"/>
                </a:cubicBezTo>
                <a:cubicBezTo>
                  <a:pt x="2021064" y="71867"/>
                  <a:pt x="2250347" y="561672"/>
                  <a:pt x="2328501" y="612472"/>
                </a:cubicBezTo>
                <a:cubicBezTo>
                  <a:pt x="2406655" y="663272"/>
                  <a:pt x="2396203" y="411836"/>
                  <a:pt x="2409743" y="378743"/>
                </a:cubicBezTo>
                <a:cubicBezTo>
                  <a:pt x="2423283" y="345650"/>
                  <a:pt x="2409743" y="413912"/>
                  <a:pt x="2409743" y="413912"/>
                </a:cubicBezTo>
                <a:lnTo>
                  <a:pt x="2409743" y="425635"/>
                </a:lnTo>
                <a:lnTo>
                  <a:pt x="2409743" y="39046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4" name="Přímá spojnice 63"/>
          <p:cNvCxnSpPr/>
          <p:nvPr/>
        </p:nvCxnSpPr>
        <p:spPr>
          <a:xfrm>
            <a:off x="8445604" y="3900314"/>
            <a:ext cx="0" cy="1080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Přímá spojnice 64"/>
          <p:cNvCxnSpPr/>
          <p:nvPr/>
        </p:nvCxnSpPr>
        <p:spPr>
          <a:xfrm>
            <a:off x="8581353" y="3913816"/>
            <a:ext cx="0" cy="810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Volný tvar 65"/>
          <p:cNvSpPr/>
          <p:nvPr/>
        </p:nvSpPr>
        <p:spPr>
          <a:xfrm>
            <a:off x="4917245" y="4451361"/>
            <a:ext cx="754357" cy="496919"/>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91251 w 2414084"/>
              <a:gd name="connsiteY5" fmla="*/ 82061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77787 w 2414084"/>
              <a:gd name="connsiteY5" fmla="*/ 42792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51 h 662473"/>
              <a:gd name="connsiteX1" fmla="*/ 65128 w 2414084"/>
              <a:gd name="connsiteY1" fmla="*/ 46943 h 662473"/>
              <a:gd name="connsiteX2" fmla="*/ 475436 w 2414084"/>
              <a:gd name="connsiteY2" fmla="*/ 621374 h 662473"/>
              <a:gd name="connsiteX3" fmla="*/ 592666 w 2414084"/>
              <a:gd name="connsiteY3" fmla="*/ 70389 h 662473"/>
              <a:gd name="connsiteX4" fmla="*/ 932636 w 2414084"/>
              <a:gd name="connsiteY4" fmla="*/ 644820 h 662473"/>
              <a:gd name="connsiteX5" fmla="*/ 977787 w 2414084"/>
              <a:gd name="connsiteY5" fmla="*/ 42843 h 662473"/>
              <a:gd name="connsiteX6" fmla="*/ 1403303 w 2414084"/>
              <a:gd name="connsiteY6" fmla="*/ 660643 h 662473"/>
              <a:gd name="connsiteX7" fmla="*/ 1436727 w 2414084"/>
              <a:gd name="connsiteY7" fmla="*/ 51 h 662473"/>
              <a:gd name="connsiteX8" fmla="*/ 1847036 w 2414084"/>
              <a:gd name="connsiteY8" fmla="*/ 621374 h 662473"/>
              <a:gd name="connsiteX9" fmla="*/ 1940820 w 2414084"/>
              <a:gd name="connsiteY9" fmla="*/ 70389 h 662473"/>
              <a:gd name="connsiteX10" fmla="*/ 2351128 w 2414084"/>
              <a:gd name="connsiteY10" fmla="*/ 656543 h 662473"/>
              <a:gd name="connsiteX11" fmla="*/ 2409743 w 2414084"/>
              <a:gd name="connsiteY11" fmla="*/ 375189 h 662473"/>
              <a:gd name="connsiteX12" fmla="*/ 2409743 w 2414084"/>
              <a:gd name="connsiteY12" fmla="*/ 410358 h 662473"/>
              <a:gd name="connsiteX13" fmla="*/ 2409743 w 2414084"/>
              <a:gd name="connsiteY13" fmla="*/ 422081 h 662473"/>
              <a:gd name="connsiteX14" fmla="*/ 2409743 w 2414084"/>
              <a:gd name="connsiteY14" fmla="*/ 386912 h 66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62473">
                <a:moveTo>
                  <a:pt x="6512" y="609651"/>
                </a:moveTo>
                <a:cubicBezTo>
                  <a:pt x="-3257" y="327320"/>
                  <a:pt x="-13026" y="44989"/>
                  <a:pt x="65128" y="46943"/>
                </a:cubicBezTo>
                <a:cubicBezTo>
                  <a:pt x="143282" y="48897"/>
                  <a:pt x="387513" y="617466"/>
                  <a:pt x="475436" y="621374"/>
                </a:cubicBezTo>
                <a:cubicBezTo>
                  <a:pt x="563359" y="625282"/>
                  <a:pt x="516466" y="66481"/>
                  <a:pt x="592666" y="70389"/>
                </a:cubicBezTo>
                <a:cubicBezTo>
                  <a:pt x="668866" y="74297"/>
                  <a:pt x="868449" y="649411"/>
                  <a:pt x="932636" y="644820"/>
                </a:cubicBezTo>
                <a:cubicBezTo>
                  <a:pt x="996823" y="640229"/>
                  <a:pt x="899343" y="40206"/>
                  <a:pt x="977787" y="42843"/>
                </a:cubicBezTo>
                <a:cubicBezTo>
                  <a:pt x="1056231" y="45480"/>
                  <a:pt x="1326813" y="667775"/>
                  <a:pt x="1403303" y="660643"/>
                </a:cubicBezTo>
                <a:cubicBezTo>
                  <a:pt x="1479793" y="653511"/>
                  <a:pt x="1362771" y="6596"/>
                  <a:pt x="1436727" y="51"/>
                </a:cubicBezTo>
                <a:cubicBezTo>
                  <a:pt x="1510683" y="-6494"/>
                  <a:pt x="1763021" y="609651"/>
                  <a:pt x="1847036" y="621374"/>
                </a:cubicBezTo>
                <a:cubicBezTo>
                  <a:pt x="1931051" y="633097"/>
                  <a:pt x="1856805" y="64527"/>
                  <a:pt x="1940820" y="70389"/>
                </a:cubicBezTo>
                <a:cubicBezTo>
                  <a:pt x="2024835" y="76251"/>
                  <a:pt x="2272974" y="605743"/>
                  <a:pt x="2351128" y="656543"/>
                </a:cubicBezTo>
                <a:cubicBezTo>
                  <a:pt x="2429282" y="707343"/>
                  <a:pt x="2399974" y="416220"/>
                  <a:pt x="2409743" y="375189"/>
                </a:cubicBezTo>
                <a:cubicBezTo>
                  <a:pt x="2419512" y="334158"/>
                  <a:pt x="2409743" y="410358"/>
                  <a:pt x="2409743" y="410358"/>
                </a:cubicBezTo>
                <a:lnTo>
                  <a:pt x="2409743" y="422081"/>
                </a:lnTo>
                <a:lnTo>
                  <a:pt x="2409743" y="38691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7" name="Volný tvar 66"/>
          <p:cNvSpPr/>
          <p:nvPr/>
        </p:nvSpPr>
        <p:spPr>
          <a:xfrm>
            <a:off x="5669532" y="4504161"/>
            <a:ext cx="761397" cy="452914"/>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3885 w 2411457"/>
              <a:gd name="connsiteY0" fmla="*/ 550985 h 603807"/>
              <a:gd name="connsiteX1" fmla="*/ 75829 w 2411457"/>
              <a:gd name="connsiteY1" fmla="*/ 10717 h 603807"/>
              <a:gd name="connsiteX2" fmla="*/ 472809 w 2411457"/>
              <a:gd name="connsiteY2" fmla="*/ 562708 h 603807"/>
              <a:gd name="connsiteX3" fmla="*/ 590039 w 2411457"/>
              <a:gd name="connsiteY3" fmla="*/ 11723 h 603807"/>
              <a:gd name="connsiteX4" fmla="*/ 930009 w 2411457"/>
              <a:gd name="connsiteY4" fmla="*/ 586154 h 603807"/>
              <a:gd name="connsiteX5" fmla="*/ 988624 w 2411457"/>
              <a:gd name="connsiteY5" fmla="*/ 23446 h 603807"/>
              <a:gd name="connsiteX6" fmla="*/ 1387209 w 2411457"/>
              <a:gd name="connsiteY6" fmla="*/ 562708 h 603807"/>
              <a:gd name="connsiteX7" fmla="*/ 1434101 w 2411457"/>
              <a:gd name="connsiteY7" fmla="*/ 0 h 603807"/>
              <a:gd name="connsiteX8" fmla="*/ 1844409 w 2411457"/>
              <a:gd name="connsiteY8" fmla="*/ 562708 h 603807"/>
              <a:gd name="connsiteX9" fmla="*/ 1938193 w 2411457"/>
              <a:gd name="connsiteY9" fmla="*/ 11723 h 603807"/>
              <a:gd name="connsiteX10" fmla="*/ 2348501 w 2411457"/>
              <a:gd name="connsiteY10" fmla="*/ 597877 h 603807"/>
              <a:gd name="connsiteX11" fmla="*/ 2407116 w 2411457"/>
              <a:gd name="connsiteY11" fmla="*/ 316523 h 603807"/>
              <a:gd name="connsiteX12" fmla="*/ 2407116 w 2411457"/>
              <a:gd name="connsiteY12" fmla="*/ 351692 h 603807"/>
              <a:gd name="connsiteX13" fmla="*/ 2407116 w 2411457"/>
              <a:gd name="connsiteY13" fmla="*/ 363415 h 603807"/>
              <a:gd name="connsiteX14" fmla="*/ 2407116 w 2411457"/>
              <a:gd name="connsiteY14" fmla="*/ 328246 h 603807"/>
              <a:gd name="connsiteX0" fmla="*/ 3885 w 2411457"/>
              <a:gd name="connsiteY0" fmla="*/ 550985 h 603807"/>
              <a:gd name="connsiteX1" fmla="*/ 75829 w 2411457"/>
              <a:gd name="connsiteY1" fmla="*/ 10717 h 603807"/>
              <a:gd name="connsiteX2" fmla="*/ 472809 w 2411457"/>
              <a:gd name="connsiteY2" fmla="*/ 562708 h 603807"/>
              <a:gd name="connsiteX3" fmla="*/ 590038 w 2411457"/>
              <a:gd name="connsiteY3" fmla="*/ 45382 h 603807"/>
              <a:gd name="connsiteX4" fmla="*/ 930009 w 2411457"/>
              <a:gd name="connsiteY4" fmla="*/ 586154 h 603807"/>
              <a:gd name="connsiteX5" fmla="*/ 988624 w 2411457"/>
              <a:gd name="connsiteY5" fmla="*/ 23446 h 603807"/>
              <a:gd name="connsiteX6" fmla="*/ 1387209 w 2411457"/>
              <a:gd name="connsiteY6" fmla="*/ 562708 h 603807"/>
              <a:gd name="connsiteX7" fmla="*/ 1434101 w 2411457"/>
              <a:gd name="connsiteY7" fmla="*/ 0 h 603807"/>
              <a:gd name="connsiteX8" fmla="*/ 1844409 w 2411457"/>
              <a:gd name="connsiteY8" fmla="*/ 562708 h 603807"/>
              <a:gd name="connsiteX9" fmla="*/ 1938193 w 2411457"/>
              <a:gd name="connsiteY9" fmla="*/ 11723 h 603807"/>
              <a:gd name="connsiteX10" fmla="*/ 2348501 w 2411457"/>
              <a:gd name="connsiteY10" fmla="*/ 597877 h 603807"/>
              <a:gd name="connsiteX11" fmla="*/ 2407116 w 2411457"/>
              <a:gd name="connsiteY11" fmla="*/ 316523 h 603807"/>
              <a:gd name="connsiteX12" fmla="*/ 2407116 w 2411457"/>
              <a:gd name="connsiteY12" fmla="*/ 351692 h 603807"/>
              <a:gd name="connsiteX13" fmla="*/ 2407116 w 2411457"/>
              <a:gd name="connsiteY13" fmla="*/ 363415 h 603807"/>
              <a:gd name="connsiteX14" fmla="*/ 2407116 w 2411457"/>
              <a:gd name="connsiteY14" fmla="*/ 328246 h 60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1457" h="603807">
                <a:moveTo>
                  <a:pt x="3885" y="550985"/>
                </a:moveTo>
                <a:cubicBezTo>
                  <a:pt x="-5884" y="268654"/>
                  <a:pt x="-2325" y="8763"/>
                  <a:pt x="75829" y="10717"/>
                </a:cubicBezTo>
                <a:cubicBezTo>
                  <a:pt x="153983" y="12671"/>
                  <a:pt x="387107" y="556930"/>
                  <a:pt x="472809" y="562708"/>
                </a:cubicBezTo>
                <a:cubicBezTo>
                  <a:pt x="558511" y="568486"/>
                  <a:pt x="513838" y="41474"/>
                  <a:pt x="590038" y="45382"/>
                </a:cubicBezTo>
                <a:cubicBezTo>
                  <a:pt x="666238" y="49290"/>
                  <a:pt x="863578" y="589810"/>
                  <a:pt x="930009" y="586154"/>
                </a:cubicBezTo>
                <a:cubicBezTo>
                  <a:pt x="996440" y="582498"/>
                  <a:pt x="912424" y="27354"/>
                  <a:pt x="988624" y="23446"/>
                </a:cubicBezTo>
                <a:cubicBezTo>
                  <a:pt x="1064824" y="19538"/>
                  <a:pt x="1312963" y="566616"/>
                  <a:pt x="1387209" y="562708"/>
                </a:cubicBezTo>
                <a:cubicBezTo>
                  <a:pt x="1461455" y="558800"/>
                  <a:pt x="1357901" y="0"/>
                  <a:pt x="1434101" y="0"/>
                </a:cubicBezTo>
                <a:cubicBezTo>
                  <a:pt x="1510301" y="0"/>
                  <a:pt x="1760394" y="560754"/>
                  <a:pt x="1844409" y="562708"/>
                </a:cubicBezTo>
                <a:cubicBezTo>
                  <a:pt x="1928424" y="564662"/>
                  <a:pt x="1854178" y="5861"/>
                  <a:pt x="1938193" y="11723"/>
                </a:cubicBezTo>
                <a:cubicBezTo>
                  <a:pt x="2022208" y="17585"/>
                  <a:pt x="2270347" y="547077"/>
                  <a:pt x="2348501" y="597877"/>
                </a:cubicBezTo>
                <a:cubicBezTo>
                  <a:pt x="2426655" y="648677"/>
                  <a:pt x="2397347" y="357554"/>
                  <a:pt x="2407116" y="316523"/>
                </a:cubicBezTo>
                <a:cubicBezTo>
                  <a:pt x="2416885" y="275492"/>
                  <a:pt x="2407116" y="351692"/>
                  <a:pt x="2407116" y="351692"/>
                </a:cubicBezTo>
                <a:lnTo>
                  <a:pt x="2407116" y="363415"/>
                </a:lnTo>
                <a:lnTo>
                  <a:pt x="2407116" y="32824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8" name="Volný tvar 67"/>
          <p:cNvSpPr/>
          <p:nvPr/>
        </p:nvSpPr>
        <p:spPr>
          <a:xfrm>
            <a:off x="6426507" y="4464519"/>
            <a:ext cx="762227" cy="492096"/>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1011 h 656043"/>
              <a:gd name="connsiteX1" fmla="*/ 65128 w 2414084"/>
              <a:gd name="connsiteY1" fmla="*/ 38303 h 656043"/>
              <a:gd name="connsiteX2" fmla="*/ 475436 w 2414084"/>
              <a:gd name="connsiteY2" fmla="*/ 612734 h 656043"/>
              <a:gd name="connsiteX3" fmla="*/ 592666 w 2414084"/>
              <a:gd name="connsiteY3" fmla="*/ 61749 h 656043"/>
              <a:gd name="connsiteX4" fmla="*/ 932636 w 2414084"/>
              <a:gd name="connsiteY4" fmla="*/ 636180 h 656043"/>
              <a:gd name="connsiteX5" fmla="*/ 991251 w 2414084"/>
              <a:gd name="connsiteY5" fmla="*/ 73472 h 656043"/>
              <a:gd name="connsiteX6" fmla="*/ 1389836 w 2414084"/>
              <a:gd name="connsiteY6" fmla="*/ 612734 h 656043"/>
              <a:gd name="connsiteX7" fmla="*/ 1436728 w 2414084"/>
              <a:gd name="connsiteY7" fmla="*/ 50026 h 656043"/>
              <a:gd name="connsiteX8" fmla="*/ 1847036 w 2414084"/>
              <a:gd name="connsiteY8" fmla="*/ 612734 h 656043"/>
              <a:gd name="connsiteX9" fmla="*/ 1940820 w 2414084"/>
              <a:gd name="connsiteY9" fmla="*/ 41 h 656043"/>
              <a:gd name="connsiteX10" fmla="*/ 2351128 w 2414084"/>
              <a:gd name="connsiteY10" fmla="*/ 647903 h 656043"/>
              <a:gd name="connsiteX11" fmla="*/ 2409743 w 2414084"/>
              <a:gd name="connsiteY11" fmla="*/ 366549 h 656043"/>
              <a:gd name="connsiteX12" fmla="*/ 2409743 w 2414084"/>
              <a:gd name="connsiteY12" fmla="*/ 401718 h 656043"/>
              <a:gd name="connsiteX13" fmla="*/ 2409743 w 2414084"/>
              <a:gd name="connsiteY13" fmla="*/ 413441 h 656043"/>
              <a:gd name="connsiteX14" fmla="*/ 2409743 w 2414084"/>
              <a:gd name="connsiteY14" fmla="*/ 378272 h 65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56043">
                <a:moveTo>
                  <a:pt x="6512" y="601011"/>
                </a:moveTo>
                <a:cubicBezTo>
                  <a:pt x="-3257" y="318680"/>
                  <a:pt x="-13026" y="36349"/>
                  <a:pt x="65128" y="38303"/>
                </a:cubicBezTo>
                <a:cubicBezTo>
                  <a:pt x="143282" y="40257"/>
                  <a:pt x="387513" y="608826"/>
                  <a:pt x="475436" y="612734"/>
                </a:cubicBezTo>
                <a:cubicBezTo>
                  <a:pt x="563359" y="616642"/>
                  <a:pt x="516466" y="57841"/>
                  <a:pt x="592666" y="61749"/>
                </a:cubicBezTo>
                <a:cubicBezTo>
                  <a:pt x="668866" y="65657"/>
                  <a:pt x="866205" y="634226"/>
                  <a:pt x="932636" y="636180"/>
                </a:cubicBezTo>
                <a:cubicBezTo>
                  <a:pt x="999067" y="638134"/>
                  <a:pt x="915051" y="77380"/>
                  <a:pt x="991251" y="73472"/>
                </a:cubicBezTo>
                <a:cubicBezTo>
                  <a:pt x="1067451" y="69564"/>
                  <a:pt x="1315590" y="616642"/>
                  <a:pt x="1389836" y="612734"/>
                </a:cubicBezTo>
                <a:cubicBezTo>
                  <a:pt x="1464082" y="608826"/>
                  <a:pt x="1360528" y="50026"/>
                  <a:pt x="1436728" y="50026"/>
                </a:cubicBezTo>
                <a:cubicBezTo>
                  <a:pt x="1512928" y="50026"/>
                  <a:pt x="1763021" y="621065"/>
                  <a:pt x="1847036" y="612734"/>
                </a:cubicBezTo>
                <a:cubicBezTo>
                  <a:pt x="1931051" y="604403"/>
                  <a:pt x="1856805" y="-5821"/>
                  <a:pt x="1940820" y="41"/>
                </a:cubicBezTo>
                <a:cubicBezTo>
                  <a:pt x="2024835" y="5903"/>
                  <a:pt x="2272974" y="586818"/>
                  <a:pt x="2351128" y="647903"/>
                </a:cubicBezTo>
                <a:cubicBezTo>
                  <a:pt x="2429282" y="708988"/>
                  <a:pt x="2399974" y="407580"/>
                  <a:pt x="2409743" y="366549"/>
                </a:cubicBezTo>
                <a:cubicBezTo>
                  <a:pt x="2419512" y="325518"/>
                  <a:pt x="2409743" y="401718"/>
                  <a:pt x="2409743" y="401718"/>
                </a:cubicBezTo>
                <a:lnTo>
                  <a:pt x="2409743" y="413441"/>
                </a:lnTo>
                <a:lnTo>
                  <a:pt x="2409743" y="3782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9" name="Volný tvar 68"/>
          <p:cNvSpPr/>
          <p:nvPr/>
        </p:nvSpPr>
        <p:spPr>
          <a:xfrm>
            <a:off x="7185616" y="4439904"/>
            <a:ext cx="762756" cy="468907"/>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1 w 2414084"/>
              <a:gd name="connsiteY5" fmla="*/ 85666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887379 w 2414084"/>
              <a:gd name="connsiteY4" fmla="*/ 6102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5759"/>
              <a:gd name="connsiteY0" fmla="*/ 613205 h 625128"/>
              <a:gd name="connsiteX1" fmla="*/ 65129 w 2415759"/>
              <a:gd name="connsiteY1" fmla="*/ 8 h 625128"/>
              <a:gd name="connsiteX2" fmla="*/ 475436 w 2415759"/>
              <a:gd name="connsiteY2" fmla="*/ 624928 h 625128"/>
              <a:gd name="connsiteX3" fmla="*/ 592666 w 2415759"/>
              <a:gd name="connsiteY3" fmla="*/ 73943 h 625128"/>
              <a:gd name="connsiteX4" fmla="*/ 887379 w 2415759"/>
              <a:gd name="connsiteY4" fmla="*/ 610274 h 625128"/>
              <a:gd name="connsiteX5" fmla="*/ 991250 w 2415759"/>
              <a:gd name="connsiteY5" fmla="*/ 119325 h 625128"/>
              <a:gd name="connsiteX6" fmla="*/ 1389836 w 2415759"/>
              <a:gd name="connsiteY6" fmla="*/ 624928 h 625128"/>
              <a:gd name="connsiteX7" fmla="*/ 1450056 w 2415759"/>
              <a:gd name="connsiteY7" fmla="*/ 79050 h 625128"/>
              <a:gd name="connsiteX8" fmla="*/ 1847036 w 2415759"/>
              <a:gd name="connsiteY8" fmla="*/ 624928 h 625128"/>
              <a:gd name="connsiteX9" fmla="*/ 1940820 w 2415759"/>
              <a:gd name="connsiteY9" fmla="*/ 73943 h 625128"/>
              <a:gd name="connsiteX10" fmla="*/ 2328501 w 2415759"/>
              <a:gd name="connsiteY10" fmla="*/ 612472 h 625128"/>
              <a:gd name="connsiteX11" fmla="*/ 2409743 w 2415759"/>
              <a:gd name="connsiteY11" fmla="*/ 378743 h 625128"/>
              <a:gd name="connsiteX12" fmla="*/ 2409743 w 2415759"/>
              <a:gd name="connsiteY12" fmla="*/ 413912 h 625128"/>
              <a:gd name="connsiteX13" fmla="*/ 2409743 w 2415759"/>
              <a:gd name="connsiteY13" fmla="*/ 425635 h 625128"/>
              <a:gd name="connsiteX14" fmla="*/ 2409743 w 2415759"/>
              <a:gd name="connsiteY14" fmla="*/ 390466 h 62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5759" h="625128">
                <a:moveTo>
                  <a:pt x="6512" y="613205"/>
                </a:moveTo>
                <a:cubicBezTo>
                  <a:pt x="-3257" y="330874"/>
                  <a:pt x="-13025" y="-1946"/>
                  <a:pt x="65129" y="8"/>
                </a:cubicBezTo>
                <a:cubicBezTo>
                  <a:pt x="143283" y="1962"/>
                  <a:pt x="387513" y="612606"/>
                  <a:pt x="475436" y="624928"/>
                </a:cubicBezTo>
                <a:cubicBezTo>
                  <a:pt x="563359" y="637250"/>
                  <a:pt x="524009" y="76385"/>
                  <a:pt x="592666" y="73943"/>
                </a:cubicBezTo>
                <a:cubicBezTo>
                  <a:pt x="661323" y="71501"/>
                  <a:pt x="820948" y="602710"/>
                  <a:pt x="887379" y="610274"/>
                </a:cubicBezTo>
                <a:cubicBezTo>
                  <a:pt x="953810" y="617838"/>
                  <a:pt x="907507" y="116883"/>
                  <a:pt x="991250" y="119325"/>
                </a:cubicBezTo>
                <a:cubicBezTo>
                  <a:pt x="1074993" y="121767"/>
                  <a:pt x="1313368" y="631641"/>
                  <a:pt x="1389836" y="624928"/>
                </a:cubicBezTo>
                <a:cubicBezTo>
                  <a:pt x="1466304" y="618216"/>
                  <a:pt x="1373856" y="79050"/>
                  <a:pt x="1450056" y="79050"/>
                </a:cubicBezTo>
                <a:cubicBezTo>
                  <a:pt x="1526256" y="79050"/>
                  <a:pt x="1765242" y="625779"/>
                  <a:pt x="1847036" y="624928"/>
                </a:cubicBezTo>
                <a:cubicBezTo>
                  <a:pt x="1928830" y="624077"/>
                  <a:pt x="1860576" y="76019"/>
                  <a:pt x="1940820" y="73943"/>
                </a:cubicBezTo>
                <a:cubicBezTo>
                  <a:pt x="2021064" y="71867"/>
                  <a:pt x="2250347" y="561672"/>
                  <a:pt x="2328501" y="612472"/>
                </a:cubicBezTo>
                <a:cubicBezTo>
                  <a:pt x="2406655" y="663272"/>
                  <a:pt x="2396203" y="411836"/>
                  <a:pt x="2409743" y="378743"/>
                </a:cubicBezTo>
                <a:cubicBezTo>
                  <a:pt x="2423283" y="345650"/>
                  <a:pt x="2409743" y="413912"/>
                  <a:pt x="2409743" y="413912"/>
                </a:cubicBezTo>
                <a:lnTo>
                  <a:pt x="2409743" y="425635"/>
                </a:lnTo>
                <a:lnTo>
                  <a:pt x="2409743" y="39046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0" name="Volný tvar 69"/>
          <p:cNvSpPr/>
          <p:nvPr/>
        </p:nvSpPr>
        <p:spPr>
          <a:xfrm>
            <a:off x="4163708" y="4472795"/>
            <a:ext cx="754357" cy="496919"/>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91251 w 2414084"/>
              <a:gd name="connsiteY5" fmla="*/ 82061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77787 w 2414084"/>
              <a:gd name="connsiteY5" fmla="*/ 42792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51 h 662473"/>
              <a:gd name="connsiteX1" fmla="*/ 65128 w 2414084"/>
              <a:gd name="connsiteY1" fmla="*/ 46943 h 662473"/>
              <a:gd name="connsiteX2" fmla="*/ 475436 w 2414084"/>
              <a:gd name="connsiteY2" fmla="*/ 621374 h 662473"/>
              <a:gd name="connsiteX3" fmla="*/ 592666 w 2414084"/>
              <a:gd name="connsiteY3" fmla="*/ 70389 h 662473"/>
              <a:gd name="connsiteX4" fmla="*/ 932636 w 2414084"/>
              <a:gd name="connsiteY4" fmla="*/ 644820 h 662473"/>
              <a:gd name="connsiteX5" fmla="*/ 977787 w 2414084"/>
              <a:gd name="connsiteY5" fmla="*/ 42843 h 662473"/>
              <a:gd name="connsiteX6" fmla="*/ 1403303 w 2414084"/>
              <a:gd name="connsiteY6" fmla="*/ 660643 h 662473"/>
              <a:gd name="connsiteX7" fmla="*/ 1436727 w 2414084"/>
              <a:gd name="connsiteY7" fmla="*/ 51 h 662473"/>
              <a:gd name="connsiteX8" fmla="*/ 1847036 w 2414084"/>
              <a:gd name="connsiteY8" fmla="*/ 621374 h 662473"/>
              <a:gd name="connsiteX9" fmla="*/ 1940820 w 2414084"/>
              <a:gd name="connsiteY9" fmla="*/ 70389 h 662473"/>
              <a:gd name="connsiteX10" fmla="*/ 2351128 w 2414084"/>
              <a:gd name="connsiteY10" fmla="*/ 656543 h 662473"/>
              <a:gd name="connsiteX11" fmla="*/ 2409743 w 2414084"/>
              <a:gd name="connsiteY11" fmla="*/ 375189 h 662473"/>
              <a:gd name="connsiteX12" fmla="*/ 2409743 w 2414084"/>
              <a:gd name="connsiteY12" fmla="*/ 410358 h 662473"/>
              <a:gd name="connsiteX13" fmla="*/ 2409743 w 2414084"/>
              <a:gd name="connsiteY13" fmla="*/ 422081 h 662473"/>
              <a:gd name="connsiteX14" fmla="*/ 2409743 w 2414084"/>
              <a:gd name="connsiteY14" fmla="*/ 386912 h 66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62473">
                <a:moveTo>
                  <a:pt x="6512" y="609651"/>
                </a:moveTo>
                <a:cubicBezTo>
                  <a:pt x="-3257" y="327320"/>
                  <a:pt x="-13026" y="44989"/>
                  <a:pt x="65128" y="46943"/>
                </a:cubicBezTo>
                <a:cubicBezTo>
                  <a:pt x="143282" y="48897"/>
                  <a:pt x="387513" y="617466"/>
                  <a:pt x="475436" y="621374"/>
                </a:cubicBezTo>
                <a:cubicBezTo>
                  <a:pt x="563359" y="625282"/>
                  <a:pt x="516466" y="66481"/>
                  <a:pt x="592666" y="70389"/>
                </a:cubicBezTo>
                <a:cubicBezTo>
                  <a:pt x="668866" y="74297"/>
                  <a:pt x="868449" y="649411"/>
                  <a:pt x="932636" y="644820"/>
                </a:cubicBezTo>
                <a:cubicBezTo>
                  <a:pt x="996823" y="640229"/>
                  <a:pt x="899343" y="40206"/>
                  <a:pt x="977787" y="42843"/>
                </a:cubicBezTo>
                <a:cubicBezTo>
                  <a:pt x="1056231" y="45480"/>
                  <a:pt x="1326813" y="667775"/>
                  <a:pt x="1403303" y="660643"/>
                </a:cubicBezTo>
                <a:cubicBezTo>
                  <a:pt x="1479793" y="653511"/>
                  <a:pt x="1362771" y="6596"/>
                  <a:pt x="1436727" y="51"/>
                </a:cubicBezTo>
                <a:cubicBezTo>
                  <a:pt x="1510683" y="-6494"/>
                  <a:pt x="1763021" y="609651"/>
                  <a:pt x="1847036" y="621374"/>
                </a:cubicBezTo>
                <a:cubicBezTo>
                  <a:pt x="1931051" y="633097"/>
                  <a:pt x="1856805" y="64527"/>
                  <a:pt x="1940820" y="70389"/>
                </a:cubicBezTo>
                <a:cubicBezTo>
                  <a:pt x="2024835" y="76251"/>
                  <a:pt x="2272974" y="605743"/>
                  <a:pt x="2351128" y="656543"/>
                </a:cubicBezTo>
                <a:cubicBezTo>
                  <a:pt x="2429282" y="707343"/>
                  <a:pt x="2399974" y="416220"/>
                  <a:pt x="2409743" y="375189"/>
                </a:cubicBezTo>
                <a:cubicBezTo>
                  <a:pt x="2419512" y="334158"/>
                  <a:pt x="2409743" y="410358"/>
                  <a:pt x="2409743" y="410358"/>
                </a:cubicBezTo>
                <a:lnTo>
                  <a:pt x="2409743" y="422081"/>
                </a:lnTo>
                <a:lnTo>
                  <a:pt x="2409743" y="38691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1" name="Volný tvar 70"/>
          <p:cNvSpPr/>
          <p:nvPr/>
        </p:nvSpPr>
        <p:spPr>
          <a:xfrm>
            <a:off x="7950097" y="4447048"/>
            <a:ext cx="762756" cy="468907"/>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1 w 2414084"/>
              <a:gd name="connsiteY5" fmla="*/ 85666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887379 w 2414084"/>
              <a:gd name="connsiteY4" fmla="*/ 6102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5759"/>
              <a:gd name="connsiteY0" fmla="*/ 613205 h 625128"/>
              <a:gd name="connsiteX1" fmla="*/ 65129 w 2415759"/>
              <a:gd name="connsiteY1" fmla="*/ 8 h 625128"/>
              <a:gd name="connsiteX2" fmla="*/ 475436 w 2415759"/>
              <a:gd name="connsiteY2" fmla="*/ 624928 h 625128"/>
              <a:gd name="connsiteX3" fmla="*/ 592666 w 2415759"/>
              <a:gd name="connsiteY3" fmla="*/ 73943 h 625128"/>
              <a:gd name="connsiteX4" fmla="*/ 887379 w 2415759"/>
              <a:gd name="connsiteY4" fmla="*/ 610274 h 625128"/>
              <a:gd name="connsiteX5" fmla="*/ 991250 w 2415759"/>
              <a:gd name="connsiteY5" fmla="*/ 119325 h 625128"/>
              <a:gd name="connsiteX6" fmla="*/ 1389836 w 2415759"/>
              <a:gd name="connsiteY6" fmla="*/ 624928 h 625128"/>
              <a:gd name="connsiteX7" fmla="*/ 1450056 w 2415759"/>
              <a:gd name="connsiteY7" fmla="*/ 79050 h 625128"/>
              <a:gd name="connsiteX8" fmla="*/ 1847036 w 2415759"/>
              <a:gd name="connsiteY8" fmla="*/ 624928 h 625128"/>
              <a:gd name="connsiteX9" fmla="*/ 1940820 w 2415759"/>
              <a:gd name="connsiteY9" fmla="*/ 73943 h 625128"/>
              <a:gd name="connsiteX10" fmla="*/ 2328501 w 2415759"/>
              <a:gd name="connsiteY10" fmla="*/ 612472 h 625128"/>
              <a:gd name="connsiteX11" fmla="*/ 2409743 w 2415759"/>
              <a:gd name="connsiteY11" fmla="*/ 378743 h 625128"/>
              <a:gd name="connsiteX12" fmla="*/ 2409743 w 2415759"/>
              <a:gd name="connsiteY12" fmla="*/ 413912 h 625128"/>
              <a:gd name="connsiteX13" fmla="*/ 2409743 w 2415759"/>
              <a:gd name="connsiteY13" fmla="*/ 425635 h 625128"/>
              <a:gd name="connsiteX14" fmla="*/ 2409743 w 2415759"/>
              <a:gd name="connsiteY14" fmla="*/ 390466 h 62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5759" h="625128">
                <a:moveTo>
                  <a:pt x="6512" y="613205"/>
                </a:moveTo>
                <a:cubicBezTo>
                  <a:pt x="-3257" y="330874"/>
                  <a:pt x="-13025" y="-1946"/>
                  <a:pt x="65129" y="8"/>
                </a:cubicBezTo>
                <a:cubicBezTo>
                  <a:pt x="143283" y="1962"/>
                  <a:pt x="387513" y="612606"/>
                  <a:pt x="475436" y="624928"/>
                </a:cubicBezTo>
                <a:cubicBezTo>
                  <a:pt x="563359" y="637250"/>
                  <a:pt x="524009" y="76385"/>
                  <a:pt x="592666" y="73943"/>
                </a:cubicBezTo>
                <a:cubicBezTo>
                  <a:pt x="661323" y="71501"/>
                  <a:pt x="820948" y="602710"/>
                  <a:pt x="887379" y="610274"/>
                </a:cubicBezTo>
                <a:cubicBezTo>
                  <a:pt x="953810" y="617838"/>
                  <a:pt x="907507" y="116883"/>
                  <a:pt x="991250" y="119325"/>
                </a:cubicBezTo>
                <a:cubicBezTo>
                  <a:pt x="1074993" y="121767"/>
                  <a:pt x="1313368" y="631641"/>
                  <a:pt x="1389836" y="624928"/>
                </a:cubicBezTo>
                <a:cubicBezTo>
                  <a:pt x="1466304" y="618216"/>
                  <a:pt x="1373856" y="79050"/>
                  <a:pt x="1450056" y="79050"/>
                </a:cubicBezTo>
                <a:cubicBezTo>
                  <a:pt x="1526256" y="79050"/>
                  <a:pt x="1765242" y="625779"/>
                  <a:pt x="1847036" y="624928"/>
                </a:cubicBezTo>
                <a:cubicBezTo>
                  <a:pt x="1928830" y="624077"/>
                  <a:pt x="1860576" y="76019"/>
                  <a:pt x="1940820" y="73943"/>
                </a:cubicBezTo>
                <a:cubicBezTo>
                  <a:pt x="2021064" y="71867"/>
                  <a:pt x="2250347" y="561672"/>
                  <a:pt x="2328501" y="612472"/>
                </a:cubicBezTo>
                <a:cubicBezTo>
                  <a:pt x="2406655" y="663272"/>
                  <a:pt x="2396203" y="411836"/>
                  <a:pt x="2409743" y="378743"/>
                </a:cubicBezTo>
                <a:cubicBezTo>
                  <a:pt x="2423283" y="345650"/>
                  <a:pt x="2409743" y="413912"/>
                  <a:pt x="2409743" y="413912"/>
                </a:cubicBezTo>
                <a:lnTo>
                  <a:pt x="2409743" y="425635"/>
                </a:lnTo>
                <a:lnTo>
                  <a:pt x="2409743" y="39046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2" name="Přímá spojnice 71"/>
          <p:cNvCxnSpPr/>
          <p:nvPr/>
        </p:nvCxnSpPr>
        <p:spPr>
          <a:xfrm>
            <a:off x="5497177" y="1658099"/>
            <a:ext cx="0" cy="348345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3" name="Přímá spojnice 72"/>
          <p:cNvCxnSpPr/>
          <p:nvPr/>
        </p:nvCxnSpPr>
        <p:spPr>
          <a:xfrm>
            <a:off x="7314754" y="1636825"/>
            <a:ext cx="0" cy="351045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4" name="Přímá spojnice 73"/>
          <p:cNvCxnSpPr/>
          <p:nvPr/>
        </p:nvCxnSpPr>
        <p:spPr>
          <a:xfrm>
            <a:off x="6612584" y="1627253"/>
            <a:ext cx="0" cy="353746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75" name="TextovéPole 74"/>
          <p:cNvSpPr txBox="1"/>
          <p:nvPr/>
        </p:nvSpPr>
        <p:spPr>
          <a:xfrm>
            <a:off x="5253361" y="1280647"/>
            <a:ext cx="749566" cy="415498"/>
          </a:xfrm>
          <a:prstGeom prst="rect">
            <a:avLst/>
          </a:prstGeom>
          <a:noFill/>
        </p:spPr>
        <p:txBody>
          <a:bodyPr wrap="square" rtlCol="0">
            <a:spAutoFit/>
          </a:bodyPr>
          <a:lstStyle/>
          <a:p>
            <a:r>
              <a:rPr lang="cs-CZ" sz="2100" b="1" dirty="0"/>
              <a:t>SBP</a:t>
            </a:r>
          </a:p>
        </p:txBody>
      </p:sp>
      <p:sp>
        <p:nvSpPr>
          <p:cNvPr id="76" name="TextovéPole 75"/>
          <p:cNvSpPr txBox="1"/>
          <p:nvPr/>
        </p:nvSpPr>
        <p:spPr>
          <a:xfrm>
            <a:off x="6325629" y="1274489"/>
            <a:ext cx="886250" cy="415498"/>
          </a:xfrm>
          <a:prstGeom prst="rect">
            <a:avLst/>
          </a:prstGeom>
          <a:noFill/>
        </p:spPr>
        <p:txBody>
          <a:bodyPr wrap="square" rtlCol="0">
            <a:spAutoFit/>
          </a:bodyPr>
          <a:lstStyle/>
          <a:p>
            <a:r>
              <a:rPr lang="cs-CZ" sz="2100" b="1" dirty="0"/>
              <a:t>MAP</a:t>
            </a:r>
          </a:p>
        </p:txBody>
      </p:sp>
      <p:sp>
        <p:nvSpPr>
          <p:cNvPr id="77" name="TextovéPole 76"/>
          <p:cNvSpPr txBox="1"/>
          <p:nvPr/>
        </p:nvSpPr>
        <p:spPr>
          <a:xfrm>
            <a:off x="7055361" y="1261191"/>
            <a:ext cx="963356" cy="415498"/>
          </a:xfrm>
          <a:prstGeom prst="rect">
            <a:avLst/>
          </a:prstGeom>
          <a:noFill/>
        </p:spPr>
        <p:txBody>
          <a:bodyPr wrap="square" rtlCol="0">
            <a:spAutoFit/>
          </a:bodyPr>
          <a:lstStyle/>
          <a:p>
            <a:r>
              <a:rPr lang="cs-CZ" sz="2100" b="1" dirty="0"/>
              <a:t>DBP</a:t>
            </a:r>
          </a:p>
        </p:txBody>
      </p:sp>
      <p:sp>
        <p:nvSpPr>
          <p:cNvPr id="78" name="Ovál 77"/>
          <p:cNvSpPr/>
          <p:nvPr/>
        </p:nvSpPr>
        <p:spPr>
          <a:xfrm>
            <a:off x="4656971" y="5022385"/>
            <a:ext cx="431844" cy="2700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9" name="Ovál 78"/>
          <p:cNvSpPr/>
          <p:nvPr/>
        </p:nvSpPr>
        <p:spPr>
          <a:xfrm>
            <a:off x="4656359" y="5535508"/>
            <a:ext cx="431844" cy="2700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0" name="Přímá spojnice 79"/>
          <p:cNvCxnSpPr/>
          <p:nvPr/>
        </p:nvCxnSpPr>
        <p:spPr>
          <a:xfrm>
            <a:off x="7491794" y="5366763"/>
            <a:ext cx="11071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Přímá spojnice 80"/>
          <p:cNvCxnSpPr/>
          <p:nvPr/>
        </p:nvCxnSpPr>
        <p:spPr>
          <a:xfrm>
            <a:off x="7498947" y="5495113"/>
            <a:ext cx="11341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Přímá spojnice 81"/>
          <p:cNvCxnSpPr/>
          <p:nvPr/>
        </p:nvCxnSpPr>
        <p:spPr>
          <a:xfrm>
            <a:off x="4297745" y="5165393"/>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Přímá spojnice 82"/>
          <p:cNvCxnSpPr/>
          <p:nvPr/>
        </p:nvCxnSpPr>
        <p:spPr>
          <a:xfrm>
            <a:off x="5093377" y="5176657"/>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Přímá spojnice 83"/>
          <p:cNvCxnSpPr/>
          <p:nvPr/>
        </p:nvCxnSpPr>
        <p:spPr>
          <a:xfrm>
            <a:off x="4313086" y="5647875"/>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Přímá spojnice 84"/>
          <p:cNvCxnSpPr/>
          <p:nvPr/>
        </p:nvCxnSpPr>
        <p:spPr>
          <a:xfrm>
            <a:off x="5080079" y="5659486"/>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Volný tvar 85"/>
          <p:cNvSpPr/>
          <p:nvPr/>
        </p:nvSpPr>
        <p:spPr>
          <a:xfrm>
            <a:off x="4321074" y="5327903"/>
            <a:ext cx="1116564" cy="93320"/>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829 h 58547"/>
              <a:gd name="connsiteX1" fmla="*/ 329610 w 1488558"/>
              <a:gd name="connsiteY1" fmla="*/ 4829 h 58547"/>
              <a:gd name="connsiteX2" fmla="*/ 659219 w 1488558"/>
              <a:gd name="connsiteY2" fmla="*/ 57704 h 58547"/>
              <a:gd name="connsiteX3" fmla="*/ 1073889 w 1488558"/>
              <a:gd name="connsiteY3" fmla="*/ 35576 h 58547"/>
              <a:gd name="connsiteX4" fmla="*/ 1307804 w 1488558"/>
              <a:gd name="connsiteY4" fmla="*/ 11730 h 58547"/>
              <a:gd name="connsiteX5" fmla="*/ 1488558 w 1488558"/>
              <a:gd name="connsiteY5" fmla="*/ 4829 h 58547"/>
              <a:gd name="connsiteX0" fmla="*/ 0 w 1488558"/>
              <a:gd name="connsiteY0" fmla="*/ 4829 h 58443"/>
              <a:gd name="connsiteX1" fmla="*/ 329610 w 1488558"/>
              <a:gd name="connsiteY1" fmla="*/ 4829 h 58443"/>
              <a:gd name="connsiteX2" fmla="*/ 659219 w 1488558"/>
              <a:gd name="connsiteY2" fmla="*/ 57704 h 58443"/>
              <a:gd name="connsiteX3" fmla="*/ 1073889 w 1488558"/>
              <a:gd name="connsiteY3" fmla="*/ 35576 h 58443"/>
              <a:gd name="connsiteX4" fmla="*/ 1339701 w 1488558"/>
              <a:gd name="connsiteY4" fmla="*/ 32420 h 58443"/>
              <a:gd name="connsiteX5" fmla="*/ 1488558 w 1488558"/>
              <a:gd name="connsiteY5" fmla="*/ 4829 h 58443"/>
              <a:gd name="connsiteX0" fmla="*/ 0 w 1488558"/>
              <a:gd name="connsiteY0" fmla="*/ 4829 h 60521"/>
              <a:gd name="connsiteX1" fmla="*/ 329610 w 1488558"/>
              <a:gd name="connsiteY1" fmla="*/ 4829 h 60521"/>
              <a:gd name="connsiteX2" fmla="*/ 659219 w 1488558"/>
              <a:gd name="connsiteY2" fmla="*/ 57704 h 60521"/>
              <a:gd name="connsiteX3" fmla="*/ 1095154 w 1488558"/>
              <a:gd name="connsiteY3" fmla="*/ 51093 h 60521"/>
              <a:gd name="connsiteX4" fmla="*/ 1339701 w 1488558"/>
              <a:gd name="connsiteY4" fmla="*/ 32420 h 60521"/>
              <a:gd name="connsiteX5" fmla="*/ 1488558 w 1488558"/>
              <a:gd name="connsiteY5" fmla="*/ 4829 h 6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558" h="60521">
                <a:moveTo>
                  <a:pt x="0" y="4829"/>
                </a:moveTo>
                <a:cubicBezTo>
                  <a:pt x="108098" y="1285"/>
                  <a:pt x="219740" y="-3983"/>
                  <a:pt x="329610" y="4829"/>
                </a:cubicBezTo>
                <a:cubicBezTo>
                  <a:pt x="439480" y="13641"/>
                  <a:pt x="531628" y="49993"/>
                  <a:pt x="659219" y="57704"/>
                </a:cubicBezTo>
                <a:cubicBezTo>
                  <a:pt x="786810" y="65415"/>
                  <a:pt x="981741" y="55307"/>
                  <a:pt x="1095154" y="51093"/>
                </a:cubicBezTo>
                <a:cubicBezTo>
                  <a:pt x="1208567" y="46879"/>
                  <a:pt x="1274134" y="40131"/>
                  <a:pt x="1339701" y="32420"/>
                </a:cubicBezTo>
                <a:cubicBezTo>
                  <a:pt x="1405268" y="24709"/>
                  <a:pt x="1488558" y="4829"/>
                  <a:pt x="1488558" y="482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7" name="Volný tvar 86"/>
          <p:cNvSpPr/>
          <p:nvPr/>
        </p:nvSpPr>
        <p:spPr>
          <a:xfrm>
            <a:off x="4339679" y="5415718"/>
            <a:ext cx="1100613" cy="97150"/>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0693 h 72881"/>
              <a:gd name="connsiteX1" fmla="*/ 329610 w 1488558"/>
              <a:gd name="connsiteY1" fmla="*/ 40693 h 72881"/>
              <a:gd name="connsiteX2" fmla="*/ 680484 w 1488558"/>
              <a:gd name="connsiteY2" fmla="*/ 466 h 72881"/>
              <a:gd name="connsiteX3" fmla="*/ 1052624 w 1488558"/>
              <a:gd name="connsiteY3" fmla="*/ 71440 h 72881"/>
              <a:gd name="connsiteX4" fmla="*/ 1307804 w 1488558"/>
              <a:gd name="connsiteY4" fmla="*/ 47594 h 72881"/>
              <a:gd name="connsiteX5" fmla="*/ 1488558 w 1488558"/>
              <a:gd name="connsiteY5" fmla="*/ 40693 h 72881"/>
              <a:gd name="connsiteX0" fmla="*/ 0 w 1488558"/>
              <a:gd name="connsiteY0" fmla="*/ 40402 h 72590"/>
              <a:gd name="connsiteX1" fmla="*/ 340242 w 1488558"/>
              <a:gd name="connsiteY1" fmla="*/ 50747 h 72590"/>
              <a:gd name="connsiteX2" fmla="*/ 680484 w 1488558"/>
              <a:gd name="connsiteY2" fmla="*/ 175 h 72590"/>
              <a:gd name="connsiteX3" fmla="*/ 1052624 w 1488558"/>
              <a:gd name="connsiteY3" fmla="*/ 71149 h 72590"/>
              <a:gd name="connsiteX4" fmla="*/ 1307804 w 1488558"/>
              <a:gd name="connsiteY4" fmla="*/ 47303 h 72590"/>
              <a:gd name="connsiteX5" fmla="*/ 1488558 w 1488558"/>
              <a:gd name="connsiteY5" fmla="*/ 40402 h 72590"/>
              <a:gd name="connsiteX0" fmla="*/ 0 w 1467293"/>
              <a:gd name="connsiteY0" fmla="*/ 61104 h 72602"/>
              <a:gd name="connsiteX1" fmla="*/ 318977 w 1467293"/>
              <a:gd name="connsiteY1" fmla="*/ 50759 h 72602"/>
              <a:gd name="connsiteX2" fmla="*/ 659219 w 1467293"/>
              <a:gd name="connsiteY2" fmla="*/ 187 h 72602"/>
              <a:gd name="connsiteX3" fmla="*/ 1031359 w 1467293"/>
              <a:gd name="connsiteY3" fmla="*/ 71161 h 72602"/>
              <a:gd name="connsiteX4" fmla="*/ 1286539 w 1467293"/>
              <a:gd name="connsiteY4" fmla="*/ 47315 h 72602"/>
              <a:gd name="connsiteX5" fmla="*/ 1467293 w 1467293"/>
              <a:gd name="connsiteY5" fmla="*/ 40414 h 72602"/>
              <a:gd name="connsiteX0" fmla="*/ 0 w 1467293"/>
              <a:gd name="connsiteY0" fmla="*/ 63571 h 63571"/>
              <a:gd name="connsiteX1" fmla="*/ 318977 w 1467293"/>
              <a:gd name="connsiteY1" fmla="*/ 53226 h 63571"/>
              <a:gd name="connsiteX2" fmla="*/ 659219 w 1467293"/>
              <a:gd name="connsiteY2" fmla="*/ 2654 h 63571"/>
              <a:gd name="connsiteX3" fmla="*/ 1041992 w 1467293"/>
              <a:gd name="connsiteY3" fmla="*/ 11561 h 63571"/>
              <a:gd name="connsiteX4" fmla="*/ 1286539 w 1467293"/>
              <a:gd name="connsiteY4" fmla="*/ 49782 h 63571"/>
              <a:gd name="connsiteX5" fmla="*/ 1467293 w 1467293"/>
              <a:gd name="connsiteY5" fmla="*/ 42881 h 63571"/>
              <a:gd name="connsiteX0" fmla="*/ 0 w 1467293"/>
              <a:gd name="connsiteY0" fmla="*/ 63005 h 63005"/>
              <a:gd name="connsiteX1" fmla="*/ 318977 w 1467293"/>
              <a:gd name="connsiteY1" fmla="*/ 52660 h 63005"/>
              <a:gd name="connsiteX2" fmla="*/ 659219 w 1467293"/>
              <a:gd name="connsiteY2" fmla="*/ 2088 h 63005"/>
              <a:gd name="connsiteX3" fmla="*/ 1041992 w 1467293"/>
              <a:gd name="connsiteY3" fmla="*/ 10995 h 63005"/>
              <a:gd name="connsiteX4" fmla="*/ 1275906 w 1467293"/>
              <a:gd name="connsiteY4" fmla="*/ 23354 h 63005"/>
              <a:gd name="connsiteX5" fmla="*/ 1467293 w 1467293"/>
              <a:gd name="connsiteY5" fmla="*/ 42315 h 6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7293" h="63005">
                <a:moveTo>
                  <a:pt x="0" y="63005"/>
                </a:moveTo>
                <a:cubicBezTo>
                  <a:pt x="108098" y="59461"/>
                  <a:pt x="209107" y="62813"/>
                  <a:pt x="318977" y="52660"/>
                </a:cubicBezTo>
                <a:cubicBezTo>
                  <a:pt x="428847" y="42507"/>
                  <a:pt x="538717" y="9032"/>
                  <a:pt x="659219" y="2088"/>
                </a:cubicBezTo>
                <a:cubicBezTo>
                  <a:pt x="779722" y="-4856"/>
                  <a:pt x="939211" y="7451"/>
                  <a:pt x="1041992" y="10995"/>
                </a:cubicBezTo>
                <a:cubicBezTo>
                  <a:pt x="1144773" y="14539"/>
                  <a:pt x="1205023" y="18134"/>
                  <a:pt x="1275906" y="23354"/>
                </a:cubicBezTo>
                <a:cubicBezTo>
                  <a:pt x="1346789" y="28574"/>
                  <a:pt x="1467293" y="42315"/>
                  <a:pt x="1467293" y="4231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8" name="Ovál 87"/>
          <p:cNvSpPr/>
          <p:nvPr/>
        </p:nvSpPr>
        <p:spPr>
          <a:xfrm>
            <a:off x="6196056" y="5066223"/>
            <a:ext cx="431844" cy="1702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9" name="Ovál 88"/>
          <p:cNvSpPr/>
          <p:nvPr/>
        </p:nvSpPr>
        <p:spPr>
          <a:xfrm>
            <a:off x="6188507" y="5615091"/>
            <a:ext cx="431844" cy="168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0" name="Přímá spojnice 89"/>
          <p:cNvCxnSpPr/>
          <p:nvPr/>
        </p:nvCxnSpPr>
        <p:spPr>
          <a:xfrm>
            <a:off x="5849015" y="5176022"/>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Přímá spojnice 90"/>
          <p:cNvCxnSpPr/>
          <p:nvPr/>
        </p:nvCxnSpPr>
        <p:spPr>
          <a:xfrm>
            <a:off x="6604768" y="5187287"/>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Přímá spojnice 91"/>
          <p:cNvCxnSpPr/>
          <p:nvPr/>
        </p:nvCxnSpPr>
        <p:spPr>
          <a:xfrm>
            <a:off x="5864355" y="5658505"/>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Přímá spojnice 92"/>
          <p:cNvCxnSpPr/>
          <p:nvPr/>
        </p:nvCxnSpPr>
        <p:spPr>
          <a:xfrm>
            <a:off x="6599446" y="5670116"/>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Volný tvar 93"/>
          <p:cNvSpPr/>
          <p:nvPr/>
        </p:nvSpPr>
        <p:spPr>
          <a:xfrm>
            <a:off x="5857223" y="5325377"/>
            <a:ext cx="1116564" cy="77176"/>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829 h 58547"/>
              <a:gd name="connsiteX1" fmla="*/ 329610 w 1488558"/>
              <a:gd name="connsiteY1" fmla="*/ 4829 h 58547"/>
              <a:gd name="connsiteX2" fmla="*/ 659219 w 1488558"/>
              <a:gd name="connsiteY2" fmla="*/ 57704 h 58547"/>
              <a:gd name="connsiteX3" fmla="*/ 1073889 w 1488558"/>
              <a:gd name="connsiteY3" fmla="*/ 35576 h 58547"/>
              <a:gd name="connsiteX4" fmla="*/ 1307804 w 1488558"/>
              <a:gd name="connsiteY4" fmla="*/ 11730 h 58547"/>
              <a:gd name="connsiteX5" fmla="*/ 1488558 w 1488558"/>
              <a:gd name="connsiteY5" fmla="*/ 4829 h 58547"/>
              <a:gd name="connsiteX0" fmla="*/ 0 w 1488558"/>
              <a:gd name="connsiteY0" fmla="*/ 4829 h 58443"/>
              <a:gd name="connsiteX1" fmla="*/ 329610 w 1488558"/>
              <a:gd name="connsiteY1" fmla="*/ 4829 h 58443"/>
              <a:gd name="connsiteX2" fmla="*/ 659219 w 1488558"/>
              <a:gd name="connsiteY2" fmla="*/ 57704 h 58443"/>
              <a:gd name="connsiteX3" fmla="*/ 1073889 w 1488558"/>
              <a:gd name="connsiteY3" fmla="*/ 35576 h 58443"/>
              <a:gd name="connsiteX4" fmla="*/ 1339701 w 1488558"/>
              <a:gd name="connsiteY4" fmla="*/ 32420 h 58443"/>
              <a:gd name="connsiteX5" fmla="*/ 1488558 w 1488558"/>
              <a:gd name="connsiteY5" fmla="*/ 4829 h 58443"/>
              <a:gd name="connsiteX0" fmla="*/ 0 w 1488558"/>
              <a:gd name="connsiteY0" fmla="*/ 4829 h 60521"/>
              <a:gd name="connsiteX1" fmla="*/ 329610 w 1488558"/>
              <a:gd name="connsiteY1" fmla="*/ 4829 h 60521"/>
              <a:gd name="connsiteX2" fmla="*/ 659219 w 1488558"/>
              <a:gd name="connsiteY2" fmla="*/ 57704 h 60521"/>
              <a:gd name="connsiteX3" fmla="*/ 1095154 w 1488558"/>
              <a:gd name="connsiteY3" fmla="*/ 51093 h 60521"/>
              <a:gd name="connsiteX4" fmla="*/ 1339701 w 1488558"/>
              <a:gd name="connsiteY4" fmla="*/ 32420 h 60521"/>
              <a:gd name="connsiteX5" fmla="*/ 1488558 w 1488558"/>
              <a:gd name="connsiteY5" fmla="*/ 4829 h 60521"/>
              <a:gd name="connsiteX0" fmla="*/ 0 w 1488558"/>
              <a:gd name="connsiteY0" fmla="*/ 4093 h 52363"/>
              <a:gd name="connsiteX1" fmla="*/ 329610 w 1488558"/>
              <a:gd name="connsiteY1" fmla="*/ 4093 h 52363"/>
              <a:gd name="connsiteX2" fmla="*/ 669851 w 1488558"/>
              <a:gd name="connsiteY2" fmla="*/ 46623 h 52363"/>
              <a:gd name="connsiteX3" fmla="*/ 1095154 w 1488558"/>
              <a:gd name="connsiteY3" fmla="*/ 50357 h 52363"/>
              <a:gd name="connsiteX4" fmla="*/ 1339701 w 1488558"/>
              <a:gd name="connsiteY4" fmla="*/ 31684 h 52363"/>
              <a:gd name="connsiteX5" fmla="*/ 1488558 w 1488558"/>
              <a:gd name="connsiteY5" fmla="*/ 4093 h 52363"/>
              <a:gd name="connsiteX0" fmla="*/ 0 w 1488558"/>
              <a:gd name="connsiteY0" fmla="*/ 4093 h 50537"/>
              <a:gd name="connsiteX1" fmla="*/ 329610 w 1488558"/>
              <a:gd name="connsiteY1" fmla="*/ 4093 h 50537"/>
              <a:gd name="connsiteX2" fmla="*/ 669851 w 1488558"/>
              <a:gd name="connsiteY2" fmla="*/ 46623 h 50537"/>
              <a:gd name="connsiteX3" fmla="*/ 1095154 w 1488558"/>
              <a:gd name="connsiteY3" fmla="*/ 50357 h 50537"/>
              <a:gd name="connsiteX4" fmla="*/ 1339701 w 1488558"/>
              <a:gd name="connsiteY4" fmla="*/ 31684 h 50537"/>
              <a:gd name="connsiteX5" fmla="*/ 1488558 w 1488558"/>
              <a:gd name="connsiteY5" fmla="*/ 4093 h 50537"/>
              <a:gd name="connsiteX0" fmla="*/ 0 w 1488558"/>
              <a:gd name="connsiteY0" fmla="*/ 4093 h 50537"/>
              <a:gd name="connsiteX1" fmla="*/ 329610 w 1488558"/>
              <a:gd name="connsiteY1" fmla="*/ 4093 h 50537"/>
              <a:gd name="connsiteX2" fmla="*/ 669851 w 1488558"/>
              <a:gd name="connsiteY2" fmla="*/ 46623 h 50537"/>
              <a:gd name="connsiteX3" fmla="*/ 1095154 w 1488558"/>
              <a:gd name="connsiteY3" fmla="*/ 50357 h 50537"/>
              <a:gd name="connsiteX4" fmla="*/ 1339701 w 1488558"/>
              <a:gd name="connsiteY4" fmla="*/ 31684 h 50537"/>
              <a:gd name="connsiteX5" fmla="*/ 1488558 w 1488558"/>
              <a:gd name="connsiteY5" fmla="*/ 4093 h 50537"/>
              <a:gd name="connsiteX0" fmla="*/ 0 w 1488558"/>
              <a:gd name="connsiteY0" fmla="*/ 4093 h 53896"/>
              <a:gd name="connsiteX1" fmla="*/ 329610 w 1488558"/>
              <a:gd name="connsiteY1" fmla="*/ 4093 h 53896"/>
              <a:gd name="connsiteX2" fmla="*/ 669851 w 1488558"/>
              <a:gd name="connsiteY2" fmla="*/ 46623 h 53896"/>
              <a:gd name="connsiteX3" fmla="*/ 1095154 w 1488558"/>
              <a:gd name="connsiteY3" fmla="*/ 50357 h 53896"/>
              <a:gd name="connsiteX4" fmla="*/ 1339701 w 1488558"/>
              <a:gd name="connsiteY4" fmla="*/ 31684 h 53896"/>
              <a:gd name="connsiteX5" fmla="*/ 1488558 w 1488558"/>
              <a:gd name="connsiteY5" fmla="*/ 4093 h 53896"/>
              <a:gd name="connsiteX0" fmla="*/ 0 w 1488558"/>
              <a:gd name="connsiteY0" fmla="*/ 4093 h 50423"/>
              <a:gd name="connsiteX1" fmla="*/ 329610 w 1488558"/>
              <a:gd name="connsiteY1" fmla="*/ 4093 h 50423"/>
              <a:gd name="connsiteX2" fmla="*/ 669851 w 1488558"/>
              <a:gd name="connsiteY2" fmla="*/ 46623 h 50423"/>
              <a:gd name="connsiteX3" fmla="*/ 941171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0423"/>
              <a:gd name="connsiteX1" fmla="*/ 329610 w 1488558"/>
              <a:gd name="connsiteY1" fmla="*/ 4093 h 50423"/>
              <a:gd name="connsiteX2" fmla="*/ 669851 w 1488558"/>
              <a:gd name="connsiteY2" fmla="*/ 46623 h 50423"/>
              <a:gd name="connsiteX3" fmla="*/ 941171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0423"/>
              <a:gd name="connsiteX1" fmla="*/ 329610 w 1488558"/>
              <a:gd name="connsiteY1" fmla="*/ 4093 h 50423"/>
              <a:gd name="connsiteX2" fmla="*/ 669851 w 1488558"/>
              <a:gd name="connsiteY2" fmla="*/ 46623 h 50423"/>
              <a:gd name="connsiteX3" fmla="*/ 923358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1680"/>
              <a:gd name="connsiteX1" fmla="*/ 329610 w 1488558"/>
              <a:gd name="connsiteY1" fmla="*/ 4093 h 51680"/>
              <a:gd name="connsiteX2" fmla="*/ 669851 w 1488558"/>
              <a:gd name="connsiteY2" fmla="*/ 46623 h 51680"/>
              <a:gd name="connsiteX3" fmla="*/ 911482 w 1488558"/>
              <a:gd name="connsiteY3" fmla="*/ 49761 h 51680"/>
              <a:gd name="connsiteX4" fmla="*/ 1095154 w 1488558"/>
              <a:gd name="connsiteY4" fmla="*/ 50357 h 51680"/>
              <a:gd name="connsiteX5" fmla="*/ 1339701 w 1488558"/>
              <a:gd name="connsiteY5" fmla="*/ 31684 h 51680"/>
              <a:gd name="connsiteX6" fmla="*/ 1488558 w 1488558"/>
              <a:gd name="connsiteY6" fmla="*/ 4093 h 51680"/>
              <a:gd name="connsiteX0" fmla="*/ 0 w 1488558"/>
              <a:gd name="connsiteY0" fmla="*/ 4093 h 50544"/>
              <a:gd name="connsiteX1" fmla="*/ 329610 w 1488558"/>
              <a:gd name="connsiteY1" fmla="*/ 4093 h 50544"/>
              <a:gd name="connsiteX2" fmla="*/ 669851 w 1488558"/>
              <a:gd name="connsiteY2" fmla="*/ 46623 h 50544"/>
              <a:gd name="connsiteX3" fmla="*/ 911482 w 1488558"/>
              <a:gd name="connsiteY3" fmla="*/ 49761 h 50544"/>
              <a:gd name="connsiteX4" fmla="*/ 1095154 w 1488558"/>
              <a:gd name="connsiteY4" fmla="*/ 50357 h 50544"/>
              <a:gd name="connsiteX5" fmla="*/ 1339701 w 1488558"/>
              <a:gd name="connsiteY5" fmla="*/ 31684 h 50544"/>
              <a:gd name="connsiteX6" fmla="*/ 1488558 w 1488558"/>
              <a:gd name="connsiteY6" fmla="*/ 4093 h 50544"/>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78281 w 1488558"/>
              <a:gd name="connsiteY4" fmla="*/ 15696 h 49761"/>
              <a:gd name="connsiteX5" fmla="*/ 1339701 w 1488558"/>
              <a:gd name="connsiteY5" fmla="*/ 31684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78281 w 1488558"/>
              <a:gd name="connsiteY4" fmla="*/ 15696 h 49761"/>
              <a:gd name="connsiteX5" fmla="*/ 1351577 w 1488558"/>
              <a:gd name="connsiteY5" fmla="*/ 5688 h 49761"/>
              <a:gd name="connsiteX6" fmla="*/ 1488558 w 1488558"/>
              <a:gd name="connsiteY6" fmla="*/ 4093 h 49761"/>
              <a:gd name="connsiteX0" fmla="*/ 0 w 1488558"/>
              <a:gd name="connsiteY0" fmla="*/ 7400 h 53068"/>
              <a:gd name="connsiteX1" fmla="*/ 329610 w 1488558"/>
              <a:gd name="connsiteY1" fmla="*/ 7400 h 53068"/>
              <a:gd name="connsiteX2" fmla="*/ 669851 w 1488558"/>
              <a:gd name="connsiteY2" fmla="*/ 49930 h 53068"/>
              <a:gd name="connsiteX3" fmla="*/ 911482 w 1488558"/>
              <a:gd name="connsiteY3" fmla="*/ 53068 h 53068"/>
              <a:gd name="connsiteX4" fmla="*/ 1178281 w 1488558"/>
              <a:gd name="connsiteY4" fmla="*/ 19003 h 53068"/>
              <a:gd name="connsiteX5" fmla="*/ 1351577 w 1488558"/>
              <a:gd name="connsiteY5" fmla="*/ 8995 h 53068"/>
              <a:gd name="connsiteX6" fmla="*/ 1488558 w 1488558"/>
              <a:gd name="connsiteY6" fmla="*/ 7400 h 53068"/>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288593 w 1488558"/>
              <a:gd name="connsiteY5" fmla="*/ 15167 h 49761"/>
              <a:gd name="connsiteX6" fmla="*/ 1351577 w 1488558"/>
              <a:gd name="connsiteY6" fmla="*/ 5688 h 49761"/>
              <a:gd name="connsiteX7" fmla="*/ 1488558 w 1488558"/>
              <a:gd name="connsiteY7"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03223 w 1488558"/>
              <a:gd name="connsiteY5" fmla="*/ 29401 h 49761"/>
              <a:gd name="connsiteX6" fmla="*/ 1351577 w 1488558"/>
              <a:gd name="connsiteY6" fmla="*/ 5688 h 49761"/>
              <a:gd name="connsiteX7" fmla="*/ 1488558 w 1488558"/>
              <a:gd name="connsiteY7"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03223 w 1488558"/>
              <a:gd name="connsiteY5" fmla="*/ 29401 h 49761"/>
              <a:gd name="connsiteX6" fmla="*/ 1410099 w 1488558"/>
              <a:gd name="connsiteY6" fmla="*/ 5688 h 49761"/>
              <a:gd name="connsiteX7" fmla="*/ 1488558 w 1488558"/>
              <a:gd name="connsiteY7" fmla="*/ 4093 h 4976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136717 w 1488558"/>
              <a:gd name="connsiteY5" fmla="*/ 15696 h 50051"/>
              <a:gd name="connsiteX6" fmla="*/ 1303223 w 1488558"/>
              <a:gd name="connsiteY6" fmla="*/ 29401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303223 w 1488558"/>
              <a:gd name="connsiteY6" fmla="*/ 29401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188923 w 1488558"/>
              <a:gd name="connsiteY6" fmla="*/ 36352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46229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46229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558" h="50051">
                <a:moveTo>
                  <a:pt x="0" y="4093"/>
                </a:moveTo>
                <a:cubicBezTo>
                  <a:pt x="108098" y="549"/>
                  <a:pt x="217968" y="-2995"/>
                  <a:pt x="329610" y="4093"/>
                </a:cubicBezTo>
                <a:cubicBezTo>
                  <a:pt x="441252" y="11181"/>
                  <a:pt x="589766" y="43479"/>
                  <a:pt x="669851" y="46623"/>
                </a:cubicBezTo>
                <a:cubicBezTo>
                  <a:pt x="749936" y="49767"/>
                  <a:pt x="769851" y="22437"/>
                  <a:pt x="810123" y="22960"/>
                </a:cubicBezTo>
                <a:cubicBezTo>
                  <a:pt x="850395" y="23483"/>
                  <a:pt x="854668" y="53289"/>
                  <a:pt x="911482" y="49761"/>
                </a:cubicBezTo>
                <a:cubicBezTo>
                  <a:pt x="992818" y="44095"/>
                  <a:pt x="999989" y="17931"/>
                  <a:pt x="1046229" y="15696"/>
                </a:cubicBezTo>
                <a:cubicBezTo>
                  <a:pt x="1092469" y="13461"/>
                  <a:pt x="1154131" y="36528"/>
                  <a:pt x="1188923" y="36352"/>
                </a:cubicBezTo>
                <a:cubicBezTo>
                  <a:pt x="1209918" y="33192"/>
                  <a:pt x="1312535" y="9906"/>
                  <a:pt x="1343424" y="5688"/>
                </a:cubicBezTo>
                <a:cubicBezTo>
                  <a:pt x="1374313" y="1470"/>
                  <a:pt x="1488558" y="4093"/>
                  <a:pt x="1488558" y="409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5" name="Ovál 94"/>
          <p:cNvSpPr/>
          <p:nvPr/>
        </p:nvSpPr>
        <p:spPr>
          <a:xfrm>
            <a:off x="7827346" y="5098349"/>
            <a:ext cx="431844" cy="1084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6" name="Ovál 95"/>
          <p:cNvSpPr/>
          <p:nvPr/>
        </p:nvSpPr>
        <p:spPr>
          <a:xfrm>
            <a:off x="7826735" y="5655368"/>
            <a:ext cx="431844" cy="1080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7" name="Přímá spojnice 96"/>
          <p:cNvCxnSpPr/>
          <p:nvPr/>
        </p:nvCxnSpPr>
        <p:spPr>
          <a:xfrm>
            <a:off x="7468121" y="5191974"/>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Přímá spojnice 97"/>
          <p:cNvCxnSpPr/>
          <p:nvPr/>
        </p:nvCxnSpPr>
        <p:spPr>
          <a:xfrm>
            <a:off x="7826735" y="5191974"/>
            <a:ext cx="7962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Přímá spojnice 98"/>
          <p:cNvCxnSpPr/>
          <p:nvPr/>
        </p:nvCxnSpPr>
        <p:spPr>
          <a:xfrm>
            <a:off x="7483461" y="5674456"/>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Přímá spojnice 99"/>
          <p:cNvCxnSpPr/>
          <p:nvPr/>
        </p:nvCxnSpPr>
        <p:spPr>
          <a:xfrm>
            <a:off x="7826735" y="5675947"/>
            <a:ext cx="7829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Volný tvar 100"/>
          <p:cNvSpPr/>
          <p:nvPr/>
        </p:nvSpPr>
        <p:spPr>
          <a:xfrm flipV="1">
            <a:off x="5857211" y="5421829"/>
            <a:ext cx="1116564" cy="77176"/>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829 h 58547"/>
              <a:gd name="connsiteX1" fmla="*/ 329610 w 1488558"/>
              <a:gd name="connsiteY1" fmla="*/ 4829 h 58547"/>
              <a:gd name="connsiteX2" fmla="*/ 659219 w 1488558"/>
              <a:gd name="connsiteY2" fmla="*/ 57704 h 58547"/>
              <a:gd name="connsiteX3" fmla="*/ 1073889 w 1488558"/>
              <a:gd name="connsiteY3" fmla="*/ 35576 h 58547"/>
              <a:gd name="connsiteX4" fmla="*/ 1307804 w 1488558"/>
              <a:gd name="connsiteY4" fmla="*/ 11730 h 58547"/>
              <a:gd name="connsiteX5" fmla="*/ 1488558 w 1488558"/>
              <a:gd name="connsiteY5" fmla="*/ 4829 h 58547"/>
              <a:gd name="connsiteX0" fmla="*/ 0 w 1488558"/>
              <a:gd name="connsiteY0" fmla="*/ 4829 h 58443"/>
              <a:gd name="connsiteX1" fmla="*/ 329610 w 1488558"/>
              <a:gd name="connsiteY1" fmla="*/ 4829 h 58443"/>
              <a:gd name="connsiteX2" fmla="*/ 659219 w 1488558"/>
              <a:gd name="connsiteY2" fmla="*/ 57704 h 58443"/>
              <a:gd name="connsiteX3" fmla="*/ 1073889 w 1488558"/>
              <a:gd name="connsiteY3" fmla="*/ 35576 h 58443"/>
              <a:gd name="connsiteX4" fmla="*/ 1339701 w 1488558"/>
              <a:gd name="connsiteY4" fmla="*/ 32420 h 58443"/>
              <a:gd name="connsiteX5" fmla="*/ 1488558 w 1488558"/>
              <a:gd name="connsiteY5" fmla="*/ 4829 h 58443"/>
              <a:gd name="connsiteX0" fmla="*/ 0 w 1488558"/>
              <a:gd name="connsiteY0" fmla="*/ 4829 h 60521"/>
              <a:gd name="connsiteX1" fmla="*/ 329610 w 1488558"/>
              <a:gd name="connsiteY1" fmla="*/ 4829 h 60521"/>
              <a:gd name="connsiteX2" fmla="*/ 659219 w 1488558"/>
              <a:gd name="connsiteY2" fmla="*/ 57704 h 60521"/>
              <a:gd name="connsiteX3" fmla="*/ 1095154 w 1488558"/>
              <a:gd name="connsiteY3" fmla="*/ 51093 h 60521"/>
              <a:gd name="connsiteX4" fmla="*/ 1339701 w 1488558"/>
              <a:gd name="connsiteY4" fmla="*/ 32420 h 60521"/>
              <a:gd name="connsiteX5" fmla="*/ 1488558 w 1488558"/>
              <a:gd name="connsiteY5" fmla="*/ 4829 h 60521"/>
              <a:gd name="connsiteX0" fmla="*/ 0 w 1488558"/>
              <a:gd name="connsiteY0" fmla="*/ 4093 h 52363"/>
              <a:gd name="connsiteX1" fmla="*/ 329610 w 1488558"/>
              <a:gd name="connsiteY1" fmla="*/ 4093 h 52363"/>
              <a:gd name="connsiteX2" fmla="*/ 669851 w 1488558"/>
              <a:gd name="connsiteY2" fmla="*/ 46623 h 52363"/>
              <a:gd name="connsiteX3" fmla="*/ 1095154 w 1488558"/>
              <a:gd name="connsiteY3" fmla="*/ 50357 h 52363"/>
              <a:gd name="connsiteX4" fmla="*/ 1339701 w 1488558"/>
              <a:gd name="connsiteY4" fmla="*/ 31684 h 52363"/>
              <a:gd name="connsiteX5" fmla="*/ 1488558 w 1488558"/>
              <a:gd name="connsiteY5" fmla="*/ 4093 h 52363"/>
              <a:gd name="connsiteX0" fmla="*/ 0 w 1488558"/>
              <a:gd name="connsiteY0" fmla="*/ 4093 h 50537"/>
              <a:gd name="connsiteX1" fmla="*/ 329610 w 1488558"/>
              <a:gd name="connsiteY1" fmla="*/ 4093 h 50537"/>
              <a:gd name="connsiteX2" fmla="*/ 669851 w 1488558"/>
              <a:gd name="connsiteY2" fmla="*/ 46623 h 50537"/>
              <a:gd name="connsiteX3" fmla="*/ 1095154 w 1488558"/>
              <a:gd name="connsiteY3" fmla="*/ 50357 h 50537"/>
              <a:gd name="connsiteX4" fmla="*/ 1339701 w 1488558"/>
              <a:gd name="connsiteY4" fmla="*/ 31684 h 50537"/>
              <a:gd name="connsiteX5" fmla="*/ 1488558 w 1488558"/>
              <a:gd name="connsiteY5" fmla="*/ 4093 h 50537"/>
              <a:gd name="connsiteX0" fmla="*/ 0 w 1488558"/>
              <a:gd name="connsiteY0" fmla="*/ 4093 h 50537"/>
              <a:gd name="connsiteX1" fmla="*/ 329610 w 1488558"/>
              <a:gd name="connsiteY1" fmla="*/ 4093 h 50537"/>
              <a:gd name="connsiteX2" fmla="*/ 669851 w 1488558"/>
              <a:gd name="connsiteY2" fmla="*/ 46623 h 50537"/>
              <a:gd name="connsiteX3" fmla="*/ 1095154 w 1488558"/>
              <a:gd name="connsiteY3" fmla="*/ 50357 h 50537"/>
              <a:gd name="connsiteX4" fmla="*/ 1339701 w 1488558"/>
              <a:gd name="connsiteY4" fmla="*/ 31684 h 50537"/>
              <a:gd name="connsiteX5" fmla="*/ 1488558 w 1488558"/>
              <a:gd name="connsiteY5" fmla="*/ 4093 h 50537"/>
              <a:gd name="connsiteX0" fmla="*/ 0 w 1488558"/>
              <a:gd name="connsiteY0" fmla="*/ 4093 h 53896"/>
              <a:gd name="connsiteX1" fmla="*/ 329610 w 1488558"/>
              <a:gd name="connsiteY1" fmla="*/ 4093 h 53896"/>
              <a:gd name="connsiteX2" fmla="*/ 669851 w 1488558"/>
              <a:gd name="connsiteY2" fmla="*/ 46623 h 53896"/>
              <a:gd name="connsiteX3" fmla="*/ 1095154 w 1488558"/>
              <a:gd name="connsiteY3" fmla="*/ 50357 h 53896"/>
              <a:gd name="connsiteX4" fmla="*/ 1339701 w 1488558"/>
              <a:gd name="connsiteY4" fmla="*/ 31684 h 53896"/>
              <a:gd name="connsiteX5" fmla="*/ 1488558 w 1488558"/>
              <a:gd name="connsiteY5" fmla="*/ 4093 h 53896"/>
              <a:gd name="connsiteX0" fmla="*/ 0 w 1488558"/>
              <a:gd name="connsiteY0" fmla="*/ 4093 h 50423"/>
              <a:gd name="connsiteX1" fmla="*/ 329610 w 1488558"/>
              <a:gd name="connsiteY1" fmla="*/ 4093 h 50423"/>
              <a:gd name="connsiteX2" fmla="*/ 669851 w 1488558"/>
              <a:gd name="connsiteY2" fmla="*/ 46623 h 50423"/>
              <a:gd name="connsiteX3" fmla="*/ 941171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0423"/>
              <a:gd name="connsiteX1" fmla="*/ 329610 w 1488558"/>
              <a:gd name="connsiteY1" fmla="*/ 4093 h 50423"/>
              <a:gd name="connsiteX2" fmla="*/ 669851 w 1488558"/>
              <a:gd name="connsiteY2" fmla="*/ 46623 h 50423"/>
              <a:gd name="connsiteX3" fmla="*/ 941171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0423"/>
              <a:gd name="connsiteX1" fmla="*/ 329610 w 1488558"/>
              <a:gd name="connsiteY1" fmla="*/ 4093 h 50423"/>
              <a:gd name="connsiteX2" fmla="*/ 669851 w 1488558"/>
              <a:gd name="connsiteY2" fmla="*/ 46623 h 50423"/>
              <a:gd name="connsiteX3" fmla="*/ 923358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1680"/>
              <a:gd name="connsiteX1" fmla="*/ 329610 w 1488558"/>
              <a:gd name="connsiteY1" fmla="*/ 4093 h 51680"/>
              <a:gd name="connsiteX2" fmla="*/ 669851 w 1488558"/>
              <a:gd name="connsiteY2" fmla="*/ 46623 h 51680"/>
              <a:gd name="connsiteX3" fmla="*/ 911482 w 1488558"/>
              <a:gd name="connsiteY3" fmla="*/ 49761 h 51680"/>
              <a:gd name="connsiteX4" fmla="*/ 1095154 w 1488558"/>
              <a:gd name="connsiteY4" fmla="*/ 50357 h 51680"/>
              <a:gd name="connsiteX5" fmla="*/ 1339701 w 1488558"/>
              <a:gd name="connsiteY5" fmla="*/ 31684 h 51680"/>
              <a:gd name="connsiteX6" fmla="*/ 1488558 w 1488558"/>
              <a:gd name="connsiteY6" fmla="*/ 4093 h 51680"/>
              <a:gd name="connsiteX0" fmla="*/ 0 w 1488558"/>
              <a:gd name="connsiteY0" fmla="*/ 4093 h 50544"/>
              <a:gd name="connsiteX1" fmla="*/ 329610 w 1488558"/>
              <a:gd name="connsiteY1" fmla="*/ 4093 h 50544"/>
              <a:gd name="connsiteX2" fmla="*/ 669851 w 1488558"/>
              <a:gd name="connsiteY2" fmla="*/ 46623 h 50544"/>
              <a:gd name="connsiteX3" fmla="*/ 911482 w 1488558"/>
              <a:gd name="connsiteY3" fmla="*/ 49761 h 50544"/>
              <a:gd name="connsiteX4" fmla="*/ 1095154 w 1488558"/>
              <a:gd name="connsiteY4" fmla="*/ 50357 h 50544"/>
              <a:gd name="connsiteX5" fmla="*/ 1339701 w 1488558"/>
              <a:gd name="connsiteY5" fmla="*/ 31684 h 50544"/>
              <a:gd name="connsiteX6" fmla="*/ 1488558 w 1488558"/>
              <a:gd name="connsiteY6" fmla="*/ 4093 h 50544"/>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78281 w 1488558"/>
              <a:gd name="connsiteY4" fmla="*/ 15696 h 49761"/>
              <a:gd name="connsiteX5" fmla="*/ 1339701 w 1488558"/>
              <a:gd name="connsiteY5" fmla="*/ 31684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78281 w 1488558"/>
              <a:gd name="connsiteY4" fmla="*/ 15696 h 49761"/>
              <a:gd name="connsiteX5" fmla="*/ 1351577 w 1488558"/>
              <a:gd name="connsiteY5" fmla="*/ 5688 h 49761"/>
              <a:gd name="connsiteX6" fmla="*/ 1488558 w 1488558"/>
              <a:gd name="connsiteY6" fmla="*/ 4093 h 49761"/>
              <a:gd name="connsiteX0" fmla="*/ 0 w 1488558"/>
              <a:gd name="connsiteY0" fmla="*/ 7400 h 53068"/>
              <a:gd name="connsiteX1" fmla="*/ 329610 w 1488558"/>
              <a:gd name="connsiteY1" fmla="*/ 7400 h 53068"/>
              <a:gd name="connsiteX2" fmla="*/ 669851 w 1488558"/>
              <a:gd name="connsiteY2" fmla="*/ 49930 h 53068"/>
              <a:gd name="connsiteX3" fmla="*/ 911482 w 1488558"/>
              <a:gd name="connsiteY3" fmla="*/ 53068 h 53068"/>
              <a:gd name="connsiteX4" fmla="*/ 1178281 w 1488558"/>
              <a:gd name="connsiteY4" fmla="*/ 19003 h 53068"/>
              <a:gd name="connsiteX5" fmla="*/ 1351577 w 1488558"/>
              <a:gd name="connsiteY5" fmla="*/ 8995 h 53068"/>
              <a:gd name="connsiteX6" fmla="*/ 1488558 w 1488558"/>
              <a:gd name="connsiteY6" fmla="*/ 7400 h 53068"/>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288593 w 1488558"/>
              <a:gd name="connsiteY5" fmla="*/ 15167 h 49761"/>
              <a:gd name="connsiteX6" fmla="*/ 1351577 w 1488558"/>
              <a:gd name="connsiteY6" fmla="*/ 5688 h 49761"/>
              <a:gd name="connsiteX7" fmla="*/ 1488558 w 1488558"/>
              <a:gd name="connsiteY7"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03223 w 1488558"/>
              <a:gd name="connsiteY5" fmla="*/ 29401 h 49761"/>
              <a:gd name="connsiteX6" fmla="*/ 1351577 w 1488558"/>
              <a:gd name="connsiteY6" fmla="*/ 5688 h 49761"/>
              <a:gd name="connsiteX7" fmla="*/ 1488558 w 1488558"/>
              <a:gd name="connsiteY7"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03223 w 1488558"/>
              <a:gd name="connsiteY5" fmla="*/ 29401 h 49761"/>
              <a:gd name="connsiteX6" fmla="*/ 1410099 w 1488558"/>
              <a:gd name="connsiteY6" fmla="*/ 5688 h 49761"/>
              <a:gd name="connsiteX7" fmla="*/ 1488558 w 1488558"/>
              <a:gd name="connsiteY7" fmla="*/ 4093 h 4976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136717 w 1488558"/>
              <a:gd name="connsiteY5" fmla="*/ 15696 h 50051"/>
              <a:gd name="connsiteX6" fmla="*/ 1303223 w 1488558"/>
              <a:gd name="connsiteY6" fmla="*/ 29401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303223 w 1488558"/>
              <a:gd name="connsiteY6" fmla="*/ 29401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188923 w 1488558"/>
              <a:gd name="connsiteY6" fmla="*/ 36352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46229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46229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558" h="50051">
                <a:moveTo>
                  <a:pt x="0" y="4093"/>
                </a:moveTo>
                <a:cubicBezTo>
                  <a:pt x="108098" y="549"/>
                  <a:pt x="217968" y="-2995"/>
                  <a:pt x="329610" y="4093"/>
                </a:cubicBezTo>
                <a:cubicBezTo>
                  <a:pt x="441252" y="11181"/>
                  <a:pt x="589766" y="43479"/>
                  <a:pt x="669851" y="46623"/>
                </a:cubicBezTo>
                <a:cubicBezTo>
                  <a:pt x="749936" y="49767"/>
                  <a:pt x="769851" y="22437"/>
                  <a:pt x="810123" y="22960"/>
                </a:cubicBezTo>
                <a:cubicBezTo>
                  <a:pt x="850395" y="23483"/>
                  <a:pt x="854668" y="53289"/>
                  <a:pt x="911482" y="49761"/>
                </a:cubicBezTo>
                <a:cubicBezTo>
                  <a:pt x="992818" y="44095"/>
                  <a:pt x="999989" y="17931"/>
                  <a:pt x="1046229" y="15696"/>
                </a:cubicBezTo>
                <a:cubicBezTo>
                  <a:pt x="1092469" y="13461"/>
                  <a:pt x="1154131" y="36528"/>
                  <a:pt x="1188923" y="36352"/>
                </a:cubicBezTo>
                <a:cubicBezTo>
                  <a:pt x="1209918" y="33192"/>
                  <a:pt x="1312535" y="9906"/>
                  <a:pt x="1343424" y="5688"/>
                </a:cubicBezTo>
                <a:cubicBezTo>
                  <a:pt x="1374313" y="1470"/>
                  <a:pt x="1488558" y="4093"/>
                  <a:pt x="1488558" y="409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2" name="Přímá spojnice se šipkou 101"/>
          <p:cNvCxnSpPr/>
          <p:nvPr/>
        </p:nvCxnSpPr>
        <p:spPr>
          <a:xfrm>
            <a:off x="4339678" y="5421223"/>
            <a:ext cx="358314" cy="62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Přímá spojnice se šipkou 102"/>
          <p:cNvCxnSpPr/>
          <p:nvPr/>
        </p:nvCxnSpPr>
        <p:spPr>
          <a:xfrm>
            <a:off x="5898513" y="5427482"/>
            <a:ext cx="29387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Přímá spojnice se šipkou 103"/>
          <p:cNvCxnSpPr/>
          <p:nvPr/>
        </p:nvCxnSpPr>
        <p:spPr>
          <a:xfrm>
            <a:off x="7518336" y="5436390"/>
            <a:ext cx="29387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5" name="Ovál 104"/>
          <p:cNvSpPr/>
          <p:nvPr/>
        </p:nvSpPr>
        <p:spPr>
          <a:xfrm>
            <a:off x="5429668" y="2786363"/>
            <a:ext cx="135018" cy="135018"/>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6" name="Ovál 105"/>
          <p:cNvSpPr/>
          <p:nvPr/>
        </p:nvSpPr>
        <p:spPr>
          <a:xfrm>
            <a:off x="7259183" y="3199921"/>
            <a:ext cx="135018" cy="135018"/>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7" name="Ovál 106"/>
          <p:cNvSpPr/>
          <p:nvPr/>
        </p:nvSpPr>
        <p:spPr>
          <a:xfrm>
            <a:off x="6537259" y="3024069"/>
            <a:ext cx="135018" cy="135018"/>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4" name="TextovéPole 113"/>
          <p:cNvSpPr txBox="1"/>
          <p:nvPr/>
        </p:nvSpPr>
        <p:spPr>
          <a:xfrm>
            <a:off x="1115166" y="5260867"/>
            <a:ext cx="2175398" cy="646331"/>
          </a:xfrm>
          <a:prstGeom prst="rect">
            <a:avLst/>
          </a:prstGeom>
          <a:noFill/>
        </p:spPr>
        <p:txBody>
          <a:bodyPr wrap="square" rtlCol="0">
            <a:spAutoFit/>
          </a:bodyPr>
          <a:lstStyle/>
          <a:p>
            <a:r>
              <a:rPr lang="en-GB" dirty="0"/>
              <a:t>Blood flow in the artery</a:t>
            </a:r>
          </a:p>
        </p:txBody>
      </p:sp>
      <p:sp>
        <p:nvSpPr>
          <p:cNvPr id="117" name="TextovéPole 116"/>
          <p:cNvSpPr txBox="1"/>
          <p:nvPr/>
        </p:nvSpPr>
        <p:spPr>
          <a:xfrm>
            <a:off x="211611" y="890388"/>
            <a:ext cx="6192818" cy="923330"/>
          </a:xfrm>
          <a:prstGeom prst="rect">
            <a:avLst/>
          </a:prstGeom>
          <a:noFill/>
        </p:spPr>
        <p:txBody>
          <a:bodyPr wrap="square" rtlCol="0">
            <a:spAutoFit/>
          </a:bodyPr>
          <a:lstStyle/>
          <a:p>
            <a:r>
              <a:rPr lang="en-GB" sz="2700" b="1" dirty="0"/>
              <a:t>Principles of blood pressure measurement</a:t>
            </a:r>
          </a:p>
        </p:txBody>
      </p:sp>
    </p:spTree>
    <p:extLst>
      <p:ext uri="{BB962C8B-B14F-4D97-AF65-F5344CB8AC3E}">
        <p14:creationId xmlns:p14="http://schemas.microsoft.com/office/powerpoint/2010/main" val="1875526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1619672" y="619000"/>
            <a:ext cx="56356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cs-CZ" sz="3200" b="1" dirty="0">
                <a:solidFill>
                  <a:schemeClr val="accent2"/>
                </a:solidFill>
                <a:effectLst>
                  <a:outerShdw blurRad="38100" dist="38100" dir="2700000" algn="tl">
                    <a:srgbClr val="000000"/>
                  </a:outerShdw>
                </a:effectLst>
                <a:latin typeface="Arial" charset="0"/>
              </a:rPr>
              <a:t>The </a:t>
            </a:r>
            <a:r>
              <a:rPr lang="cs-CZ" sz="3200" b="1" dirty="0" err="1">
                <a:solidFill>
                  <a:schemeClr val="accent2"/>
                </a:solidFill>
                <a:effectLst>
                  <a:outerShdw blurRad="38100" dist="38100" dir="2700000" algn="tl">
                    <a:srgbClr val="000000"/>
                  </a:outerShdw>
                </a:effectLst>
                <a:latin typeface="Arial" charset="0"/>
              </a:rPr>
              <a:t>size</a:t>
            </a:r>
            <a:r>
              <a:rPr lang="cs-CZ" sz="3200" b="1" dirty="0">
                <a:solidFill>
                  <a:schemeClr val="accent2"/>
                </a:solidFill>
                <a:effectLst>
                  <a:outerShdw blurRad="38100" dist="38100" dir="2700000" algn="tl">
                    <a:srgbClr val="000000"/>
                  </a:outerShdw>
                </a:effectLst>
                <a:latin typeface="Arial" charset="0"/>
              </a:rPr>
              <a:t> </a:t>
            </a:r>
            <a:r>
              <a:rPr lang="cs-CZ" sz="3200" b="1" dirty="0" err="1">
                <a:solidFill>
                  <a:schemeClr val="accent2"/>
                </a:solidFill>
                <a:effectLst>
                  <a:outerShdw blurRad="38100" dist="38100" dir="2700000" algn="tl">
                    <a:srgbClr val="000000"/>
                  </a:outerShdw>
                </a:effectLst>
                <a:latin typeface="Arial" charset="0"/>
              </a:rPr>
              <a:t>of</a:t>
            </a:r>
            <a:r>
              <a:rPr lang="cs-CZ" sz="3200" b="1" dirty="0">
                <a:solidFill>
                  <a:schemeClr val="accent2"/>
                </a:solidFill>
                <a:effectLst>
                  <a:outerShdw blurRad="38100" dist="38100" dir="2700000" algn="tl">
                    <a:srgbClr val="000000"/>
                  </a:outerShdw>
                </a:effectLst>
                <a:latin typeface="Arial" charset="0"/>
              </a:rPr>
              <a:t> </a:t>
            </a:r>
            <a:r>
              <a:rPr lang="cs-CZ" sz="3200" b="1" dirty="0" err="1">
                <a:solidFill>
                  <a:schemeClr val="accent2"/>
                </a:solidFill>
                <a:effectLst>
                  <a:outerShdw blurRad="38100" dist="38100" dir="2700000" algn="tl">
                    <a:srgbClr val="000000"/>
                  </a:outerShdw>
                </a:effectLst>
                <a:latin typeface="Arial" charset="0"/>
              </a:rPr>
              <a:t>the</a:t>
            </a:r>
            <a:r>
              <a:rPr lang="cs-CZ" sz="3200" b="1" dirty="0">
                <a:solidFill>
                  <a:schemeClr val="accent2"/>
                </a:solidFill>
                <a:effectLst>
                  <a:outerShdw blurRad="38100" dist="38100" dir="2700000" algn="tl">
                    <a:srgbClr val="000000"/>
                  </a:outerShdw>
                </a:effectLst>
                <a:latin typeface="Arial" charset="0"/>
              </a:rPr>
              <a:t> </a:t>
            </a:r>
            <a:r>
              <a:rPr lang="cs-CZ" sz="3200" b="1" dirty="0" err="1">
                <a:solidFill>
                  <a:schemeClr val="accent2"/>
                </a:solidFill>
                <a:effectLst>
                  <a:outerShdw blurRad="38100" dist="38100" dir="2700000" algn="tl">
                    <a:srgbClr val="000000"/>
                  </a:outerShdw>
                </a:effectLst>
                <a:latin typeface="Arial" charset="0"/>
              </a:rPr>
              <a:t>cuff</a:t>
            </a:r>
            <a:r>
              <a:rPr lang="cs-CZ" sz="3200" b="1" dirty="0">
                <a:solidFill>
                  <a:schemeClr val="accent2"/>
                </a:solidFill>
                <a:effectLst>
                  <a:outerShdw blurRad="38100" dist="38100" dir="2700000" algn="tl">
                    <a:srgbClr val="000000"/>
                  </a:outerShdw>
                </a:effectLst>
                <a:latin typeface="Arial" charset="0"/>
              </a:rPr>
              <a:t> in </a:t>
            </a:r>
            <a:r>
              <a:rPr lang="cs-CZ" sz="3200" b="1" dirty="0" err="1">
                <a:solidFill>
                  <a:schemeClr val="accent2"/>
                </a:solidFill>
                <a:effectLst>
                  <a:outerShdw blurRad="38100" dist="38100" dir="2700000" algn="tl">
                    <a:srgbClr val="000000"/>
                  </a:outerShdw>
                </a:effectLst>
                <a:latin typeface="Arial" charset="0"/>
              </a:rPr>
              <a:t>adults</a:t>
            </a:r>
            <a:endParaRPr lang="cs-CZ" sz="3200" b="1" dirty="0">
              <a:solidFill>
                <a:schemeClr val="accent2"/>
              </a:solidFill>
              <a:effectLst>
                <a:outerShdw blurRad="38100" dist="38100" dir="2700000" algn="tl">
                  <a:srgbClr val="000000"/>
                </a:outerShdw>
              </a:effectLst>
              <a:latin typeface="Arial" charset="0"/>
            </a:endParaRPr>
          </a:p>
        </p:txBody>
      </p:sp>
      <p:graphicFrame>
        <p:nvGraphicFramePr>
          <p:cNvPr id="2" name="Tabulka 1">
            <a:extLst>
              <a:ext uri="{FF2B5EF4-FFF2-40B4-BE49-F238E27FC236}">
                <a16:creationId xmlns:a16="http://schemas.microsoft.com/office/drawing/2014/main" id="{2B97BED4-9267-4E03-8774-8BBA46B0FA21}"/>
              </a:ext>
            </a:extLst>
          </p:cNvPr>
          <p:cNvGraphicFramePr>
            <a:graphicFrameLocks noGrp="1"/>
          </p:cNvGraphicFramePr>
          <p:nvPr>
            <p:extLst>
              <p:ext uri="{D42A27DB-BD31-4B8C-83A1-F6EECF244321}">
                <p14:modId xmlns:p14="http://schemas.microsoft.com/office/powerpoint/2010/main" val="546812204"/>
              </p:ext>
            </p:extLst>
          </p:nvPr>
        </p:nvGraphicFramePr>
        <p:xfrm>
          <a:off x="1043608" y="1956336"/>
          <a:ext cx="7056784" cy="3992945"/>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523351889"/>
                    </a:ext>
                  </a:extLst>
                </a:gridCol>
                <a:gridCol w="2376264">
                  <a:extLst>
                    <a:ext uri="{9D8B030D-6E8A-4147-A177-3AD203B41FA5}">
                      <a16:colId xmlns:a16="http://schemas.microsoft.com/office/drawing/2014/main" val="781547711"/>
                    </a:ext>
                  </a:extLst>
                </a:gridCol>
                <a:gridCol w="2376264">
                  <a:extLst>
                    <a:ext uri="{9D8B030D-6E8A-4147-A177-3AD203B41FA5}">
                      <a16:colId xmlns:a16="http://schemas.microsoft.com/office/drawing/2014/main" val="3766777797"/>
                    </a:ext>
                  </a:extLst>
                </a:gridCol>
              </a:tblGrid>
              <a:tr h="1522733">
                <a:tc>
                  <a:txBody>
                    <a:bodyPr/>
                    <a:lstStyle/>
                    <a:p>
                      <a:r>
                        <a:rPr lang="cs-CZ" sz="2400" dirty="0" err="1"/>
                        <a:t>Cathegories</a:t>
                      </a:r>
                      <a:endParaRPr lang="cs-CZ"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dirty="0" err="1"/>
                        <a:t>Circumference</a:t>
                      </a:r>
                      <a:r>
                        <a:rPr lang="cs-CZ" sz="2400" dirty="0"/>
                        <a:t> </a:t>
                      </a:r>
                      <a:r>
                        <a:rPr lang="cs-CZ" sz="2400" dirty="0" err="1"/>
                        <a:t>of</a:t>
                      </a:r>
                      <a:r>
                        <a:rPr lang="cs-CZ" sz="2400" dirty="0"/>
                        <a:t> </a:t>
                      </a:r>
                      <a:r>
                        <a:rPr lang="cs-CZ" sz="2400" dirty="0" err="1"/>
                        <a:t>arm</a:t>
                      </a:r>
                      <a:endParaRPr lang="cs-CZ" sz="2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dirty="0"/>
                        <a:t> (cm)</a:t>
                      </a:r>
                    </a:p>
                    <a:p>
                      <a:pPr algn="ctr"/>
                      <a:endParaRPr lang="cs-CZ" dirty="0"/>
                    </a:p>
                  </a:txBody>
                  <a:tcPr/>
                </a:tc>
                <a:tc>
                  <a:txBody>
                    <a:bodyPr/>
                    <a:lstStyle/>
                    <a:p>
                      <a:pPr algn="ctr"/>
                      <a:r>
                        <a:rPr lang="cs-CZ" sz="2400" dirty="0" err="1"/>
                        <a:t>Cuff</a:t>
                      </a:r>
                      <a:r>
                        <a:rPr lang="cs-CZ" sz="2400" dirty="0"/>
                        <a:t>  </a:t>
                      </a:r>
                      <a:r>
                        <a:rPr lang="cs-CZ" sz="2400" dirty="0" err="1"/>
                        <a:t>width</a:t>
                      </a:r>
                      <a:r>
                        <a:rPr lang="cs-CZ" sz="2400" dirty="0"/>
                        <a:t> x </a:t>
                      </a:r>
                      <a:r>
                        <a:rPr lang="cs-CZ" sz="2400" dirty="0" err="1"/>
                        <a:t>length</a:t>
                      </a:r>
                      <a:endParaRPr lang="cs-CZ" sz="2400" dirty="0"/>
                    </a:p>
                    <a:p>
                      <a:pPr algn="ctr"/>
                      <a:r>
                        <a:rPr lang="cs-CZ" sz="2400" dirty="0"/>
                        <a:t> (cm)</a:t>
                      </a:r>
                    </a:p>
                  </a:txBody>
                  <a:tcPr/>
                </a:tc>
                <a:extLst>
                  <a:ext uri="{0D108BD9-81ED-4DB2-BD59-A6C34878D82A}">
                    <a16:rowId xmlns:a16="http://schemas.microsoft.com/office/drawing/2014/main" val="1284384811"/>
                  </a:ext>
                </a:extLst>
              </a:tr>
              <a:tr h="617553">
                <a:tc>
                  <a:txBody>
                    <a:bodyPr/>
                    <a:lstStyle/>
                    <a:p>
                      <a:r>
                        <a:rPr lang="cs-CZ" sz="2400" dirty="0" err="1"/>
                        <a:t>Small</a:t>
                      </a:r>
                      <a:r>
                        <a:rPr lang="cs-CZ" sz="2400" dirty="0"/>
                        <a:t> </a:t>
                      </a:r>
                      <a:r>
                        <a:rPr lang="cs-CZ" sz="2400" dirty="0" err="1"/>
                        <a:t>adult</a:t>
                      </a:r>
                      <a:r>
                        <a:rPr lang="cs-CZ" sz="2400" dirty="0"/>
                        <a:t> </a:t>
                      </a:r>
                      <a:r>
                        <a:rPr lang="cs-CZ" sz="2400" dirty="0" err="1"/>
                        <a:t>cuff</a:t>
                      </a:r>
                      <a:endParaRPr lang="cs-CZ" sz="2400" dirty="0"/>
                    </a:p>
                  </a:txBody>
                  <a:tcPr/>
                </a:tc>
                <a:tc>
                  <a:txBody>
                    <a:bodyPr/>
                    <a:lstStyle/>
                    <a:p>
                      <a:pPr algn="ctr"/>
                      <a:r>
                        <a:rPr lang="cs-CZ" sz="2400" dirty="0"/>
                        <a:t>22 - 26</a:t>
                      </a:r>
                    </a:p>
                  </a:txBody>
                  <a:tcPr/>
                </a:tc>
                <a:tc>
                  <a:txBody>
                    <a:bodyPr/>
                    <a:lstStyle/>
                    <a:p>
                      <a:pPr algn="ctr"/>
                      <a:r>
                        <a:rPr lang="cs-CZ" sz="2400" dirty="0"/>
                        <a:t>10 x 24</a:t>
                      </a:r>
                    </a:p>
                  </a:txBody>
                  <a:tcPr/>
                </a:tc>
                <a:extLst>
                  <a:ext uri="{0D108BD9-81ED-4DB2-BD59-A6C34878D82A}">
                    <a16:rowId xmlns:a16="http://schemas.microsoft.com/office/drawing/2014/main" val="2769300608"/>
                  </a:ext>
                </a:extLst>
              </a:tr>
              <a:tr h="617553">
                <a:tc>
                  <a:txBody>
                    <a:bodyPr/>
                    <a:lstStyle/>
                    <a:p>
                      <a:r>
                        <a:rPr lang="cs-CZ" sz="2400" dirty="0" err="1"/>
                        <a:t>Adult</a:t>
                      </a:r>
                      <a:r>
                        <a:rPr lang="cs-CZ" sz="2400" dirty="0"/>
                        <a:t> </a:t>
                      </a:r>
                      <a:r>
                        <a:rPr lang="cs-CZ" sz="2400" dirty="0" err="1"/>
                        <a:t>cuff</a:t>
                      </a:r>
                      <a:endParaRPr lang="cs-CZ" sz="2400" dirty="0"/>
                    </a:p>
                  </a:txBody>
                  <a:tcPr/>
                </a:tc>
                <a:tc>
                  <a:txBody>
                    <a:bodyPr/>
                    <a:lstStyle/>
                    <a:p>
                      <a:pPr algn="ctr"/>
                      <a:r>
                        <a:rPr lang="cs-CZ" sz="2400" dirty="0"/>
                        <a:t>27 - 34</a:t>
                      </a:r>
                    </a:p>
                  </a:txBody>
                  <a:tcPr/>
                </a:tc>
                <a:tc>
                  <a:txBody>
                    <a:bodyPr/>
                    <a:lstStyle/>
                    <a:p>
                      <a:pPr algn="ctr"/>
                      <a:r>
                        <a:rPr lang="cs-CZ" sz="2400" dirty="0"/>
                        <a:t>13 x 30</a:t>
                      </a:r>
                    </a:p>
                  </a:txBody>
                  <a:tcPr/>
                </a:tc>
                <a:extLst>
                  <a:ext uri="{0D108BD9-81ED-4DB2-BD59-A6C34878D82A}">
                    <a16:rowId xmlns:a16="http://schemas.microsoft.com/office/drawing/2014/main" val="3932018012"/>
                  </a:ext>
                </a:extLst>
              </a:tr>
              <a:tr h="617553">
                <a:tc>
                  <a:txBody>
                    <a:bodyPr/>
                    <a:lstStyle/>
                    <a:p>
                      <a:r>
                        <a:rPr lang="cs-CZ" sz="2400" dirty="0" err="1"/>
                        <a:t>Large</a:t>
                      </a:r>
                      <a:r>
                        <a:rPr lang="cs-CZ" sz="2400" dirty="0"/>
                        <a:t> </a:t>
                      </a:r>
                      <a:r>
                        <a:rPr lang="cs-CZ" sz="2400" dirty="0" err="1"/>
                        <a:t>adult</a:t>
                      </a:r>
                      <a:r>
                        <a:rPr lang="cs-CZ" sz="2400" dirty="0"/>
                        <a:t> </a:t>
                      </a:r>
                      <a:r>
                        <a:rPr lang="cs-CZ" sz="2400" dirty="0" err="1"/>
                        <a:t>cuff</a:t>
                      </a:r>
                      <a:r>
                        <a:rPr lang="cs-CZ" sz="2400" dirty="0"/>
                        <a:t> </a:t>
                      </a:r>
                    </a:p>
                  </a:txBody>
                  <a:tcPr/>
                </a:tc>
                <a:tc>
                  <a:txBody>
                    <a:bodyPr/>
                    <a:lstStyle/>
                    <a:p>
                      <a:pPr algn="ctr"/>
                      <a:r>
                        <a:rPr lang="cs-CZ" sz="2400" dirty="0"/>
                        <a:t>35 - 44</a:t>
                      </a:r>
                    </a:p>
                  </a:txBody>
                  <a:tcPr/>
                </a:tc>
                <a:tc>
                  <a:txBody>
                    <a:bodyPr/>
                    <a:lstStyle/>
                    <a:p>
                      <a:pPr algn="ctr"/>
                      <a:r>
                        <a:rPr lang="cs-CZ" sz="2400" dirty="0"/>
                        <a:t>16 x 38</a:t>
                      </a:r>
                    </a:p>
                  </a:txBody>
                  <a:tcPr/>
                </a:tc>
                <a:extLst>
                  <a:ext uri="{0D108BD9-81ED-4DB2-BD59-A6C34878D82A}">
                    <a16:rowId xmlns:a16="http://schemas.microsoft.com/office/drawing/2014/main" val="4142308311"/>
                  </a:ext>
                </a:extLst>
              </a:tr>
              <a:tr h="617553">
                <a:tc>
                  <a:txBody>
                    <a:bodyPr/>
                    <a:lstStyle/>
                    <a:p>
                      <a:r>
                        <a:rPr lang="cs-CZ" sz="2400" dirty="0" err="1"/>
                        <a:t>Tight</a:t>
                      </a:r>
                      <a:r>
                        <a:rPr lang="cs-CZ" sz="2400" dirty="0"/>
                        <a:t> </a:t>
                      </a:r>
                      <a:r>
                        <a:rPr lang="cs-CZ" sz="2400" dirty="0" err="1"/>
                        <a:t>adult</a:t>
                      </a:r>
                      <a:r>
                        <a:rPr lang="cs-CZ" sz="2400" dirty="0"/>
                        <a:t> </a:t>
                      </a:r>
                      <a:r>
                        <a:rPr lang="cs-CZ" sz="2400" dirty="0" err="1"/>
                        <a:t>cuff</a:t>
                      </a:r>
                      <a:endParaRPr lang="cs-CZ" sz="2400" dirty="0"/>
                    </a:p>
                  </a:txBody>
                  <a:tcPr/>
                </a:tc>
                <a:tc>
                  <a:txBody>
                    <a:bodyPr/>
                    <a:lstStyle/>
                    <a:p>
                      <a:pPr algn="ctr"/>
                      <a:r>
                        <a:rPr lang="cs-CZ" sz="2400" dirty="0"/>
                        <a:t>45 - 52</a:t>
                      </a:r>
                    </a:p>
                  </a:txBody>
                  <a:tcPr/>
                </a:tc>
                <a:tc>
                  <a:txBody>
                    <a:bodyPr/>
                    <a:lstStyle/>
                    <a:p>
                      <a:pPr algn="ctr"/>
                      <a:r>
                        <a:rPr lang="cs-CZ" sz="2400" dirty="0"/>
                        <a:t>20 x 42</a:t>
                      </a:r>
                    </a:p>
                  </a:txBody>
                  <a:tcPr/>
                </a:tc>
                <a:extLst>
                  <a:ext uri="{0D108BD9-81ED-4DB2-BD59-A6C34878D82A}">
                    <a16:rowId xmlns:a16="http://schemas.microsoft.com/office/drawing/2014/main" val="669968887"/>
                  </a:ext>
                </a:extLst>
              </a:tr>
            </a:tbl>
          </a:graphicData>
        </a:graphic>
      </p:graphicFrame>
    </p:spTree>
    <p:extLst>
      <p:ext uri="{BB962C8B-B14F-4D97-AF65-F5344CB8AC3E}">
        <p14:creationId xmlns:p14="http://schemas.microsoft.com/office/powerpoint/2010/main" val="2671208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628650" y="1693775"/>
            <a:ext cx="7886700" cy="3796197"/>
          </a:xfrm>
        </p:spPr>
        <p:txBody>
          <a:bodyPr>
            <a:normAutofit fontScale="55000" lnSpcReduction="20000"/>
          </a:bodyPr>
          <a:lstStyle/>
          <a:p>
            <a:pPr eaLnBrk="1" hangingPunct="1">
              <a:defRPr/>
            </a:pPr>
            <a:r>
              <a:rPr lang="cs-CZ" sz="3800" b="1" dirty="0" err="1">
                <a:solidFill>
                  <a:srgbClr val="FF0000"/>
                </a:solidFill>
              </a:rPr>
              <a:t>Blood</a:t>
            </a:r>
            <a:r>
              <a:rPr lang="cs-CZ" sz="3800" b="1" dirty="0">
                <a:solidFill>
                  <a:srgbClr val="FF0000"/>
                </a:solidFill>
              </a:rPr>
              <a:t> </a:t>
            </a:r>
            <a:r>
              <a:rPr lang="cs-CZ" sz="3800" b="1" dirty="0" err="1">
                <a:solidFill>
                  <a:srgbClr val="FF0000"/>
                </a:solidFill>
              </a:rPr>
              <a:t>pressure</a:t>
            </a:r>
            <a:r>
              <a:rPr lang="cs-CZ" sz="3800" b="1" dirty="0">
                <a:solidFill>
                  <a:srgbClr val="FF0000"/>
                </a:solidFill>
              </a:rPr>
              <a:t> (BP) </a:t>
            </a:r>
            <a:r>
              <a:rPr lang="cs-CZ" b="1" dirty="0" err="1">
                <a:solidFill>
                  <a:srgbClr val="FF0000"/>
                </a:solidFill>
              </a:rPr>
              <a:t>means</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force</a:t>
            </a:r>
            <a:r>
              <a:rPr lang="cs-CZ" b="1" dirty="0">
                <a:solidFill>
                  <a:srgbClr val="FF0000"/>
                </a:solidFill>
              </a:rPr>
              <a:t> </a:t>
            </a:r>
            <a:r>
              <a:rPr lang="cs-CZ" b="1" dirty="0" err="1">
                <a:solidFill>
                  <a:srgbClr val="FF0000"/>
                </a:solidFill>
              </a:rPr>
              <a:t>exerted</a:t>
            </a:r>
            <a:r>
              <a:rPr lang="cs-CZ" b="1" dirty="0">
                <a:solidFill>
                  <a:srgbClr val="FF0000"/>
                </a:solidFill>
              </a:rPr>
              <a:t> by </a:t>
            </a:r>
            <a:r>
              <a:rPr lang="cs-CZ" b="1" dirty="0" err="1">
                <a:solidFill>
                  <a:srgbClr val="FF0000"/>
                </a:solidFill>
              </a:rPr>
              <a:t>the</a:t>
            </a:r>
            <a:r>
              <a:rPr lang="cs-CZ" b="1" dirty="0">
                <a:solidFill>
                  <a:srgbClr val="FF0000"/>
                </a:solidFill>
              </a:rPr>
              <a:t> </a:t>
            </a:r>
            <a:r>
              <a:rPr lang="cs-CZ" b="1" dirty="0" err="1">
                <a:solidFill>
                  <a:srgbClr val="FF0000"/>
                </a:solidFill>
              </a:rPr>
              <a:t>blood</a:t>
            </a:r>
            <a:r>
              <a:rPr lang="cs-CZ" b="1" dirty="0">
                <a:solidFill>
                  <a:srgbClr val="FF0000"/>
                </a:solidFill>
              </a:rPr>
              <a:t> </a:t>
            </a:r>
            <a:r>
              <a:rPr lang="cs-CZ" b="1" dirty="0" err="1">
                <a:solidFill>
                  <a:srgbClr val="FF0000"/>
                </a:solidFill>
              </a:rPr>
              <a:t>against</a:t>
            </a:r>
            <a:r>
              <a:rPr lang="cs-CZ" b="1" dirty="0">
                <a:solidFill>
                  <a:srgbClr val="FF0000"/>
                </a:solidFill>
              </a:rPr>
              <a:t> </a:t>
            </a:r>
            <a:r>
              <a:rPr lang="cs-CZ" b="1" dirty="0" err="1">
                <a:solidFill>
                  <a:srgbClr val="FF0000"/>
                </a:solidFill>
              </a:rPr>
              <a:t>any</a:t>
            </a:r>
            <a:r>
              <a:rPr lang="cs-CZ" b="1" dirty="0">
                <a:solidFill>
                  <a:srgbClr val="FF0000"/>
                </a:solidFill>
              </a:rPr>
              <a:t> unit area </a:t>
            </a:r>
            <a:r>
              <a:rPr lang="cs-CZ" b="1" dirty="0" err="1">
                <a:solidFill>
                  <a:srgbClr val="FF0000"/>
                </a:solidFill>
              </a:rPr>
              <a:t>of</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vessel</a:t>
            </a:r>
            <a:r>
              <a:rPr lang="cs-CZ" b="1" dirty="0">
                <a:solidFill>
                  <a:srgbClr val="FF0000"/>
                </a:solidFill>
              </a:rPr>
              <a:t> </a:t>
            </a:r>
            <a:r>
              <a:rPr lang="cs-CZ" b="1" dirty="0" err="1">
                <a:solidFill>
                  <a:srgbClr val="FF0000"/>
                </a:solidFill>
              </a:rPr>
              <a:t>wall</a:t>
            </a:r>
            <a:endParaRPr lang="cs-CZ" b="1" dirty="0">
              <a:solidFill>
                <a:srgbClr val="FF0000"/>
              </a:solidFill>
            </a:endParaRPr>
          </a:p>
          <a:p>
            <a:pPr eaLnBrk="1" hangingPunct="1">
              <a:defRPr/>
            </a:pPr>
            <a:endParaRPr lang="cs-CZ" b="1" dirty="0">
              <a:solidFill>
                <a:srgbClr val="FF0000"/>
              </a:solidFill>
            </a:endParaRPr>
          </a:p>
          <a:p>
            <a:pPr eaLnBrk="1" hangingPunct="1">
              <a:defRPr/>
            </a:pPr>
            <a:r>
              <a:rPr lang="cs-CZ" b="1" dirty="0" err="1">
                <a:solidFill>
                  <a:srgbClr val="FF0000"/>
                </a:solidFill>
              </a:rPr>
              <a:t>Systolic</a:t>
            </a:r>
            <a:r>
              <a:rPr lang="cs-CZ" b="1" dirty="0">
                <a:solidFill>
                  <a:srgbClr val="FF0000"/>
                </a:solidFill>
              </a:rPr>
              <a:t> </a:t>
            </a:r>
            <a:r>
              <a:rPr lang="cs-CZ" b="1" dirty="0" err="1">
                <a:solidFill>
                  <a:srgbClr val="FF0000"/>
                </a:solidFill>
              </a:rPr>
              <a:t>blood</a:t>
            </a:r>
            <a:r>
              <a:rPr lang="cs-CZ" b="1" dirty="0">
                <a:solidFill>
                  <a:srgbClr val="FF0000"/>
                </a:solidFill>
              </a:rPr>
              <a:t> </a:t>
            </a:r>
            <a:r>
              <a:rPr lang="cs-CZ" b="1" dirty="0" err="1">
                <a:solidFill>
                  <a:srgbClr val="FF0000"/>
                </a:solidFill>
              </a:rPr>
              <a:t>pressure</a:t>
            </a:r>
            <a:r>
              <a:rPr lang="cs-CZ" b="1" dirty="0">
                <a:solidFill>
                  <a:srgbClr val="FF0000"/>
                </a:solidFill>
              </a:rPr>
              <a:t> - SBP</a:t>
            </a:r>
          </a:p>
          <a:p>
            <a:pPr eaLnBrk="1" hangingPunct="1">
              <a:defRPr/>
            </a:pPr>
            <a:r>
              <a:rPr lang="cs-CZ" b="1" dirty="0" err="1">
                <a:solidFill>
                  <a:srgbClr val="FF0000"/>
                </a:solidFill>
              </a:rPr>
              <a:t>Diastolic</a:t>
            </a:r>
            <a:r>
              <a:rPr lang="cs-CZ" b="1" dirty="0">
                <a:solidFill>
                  <a:srgbClr val="FF0000"/>
                </a:solidFill>
              </a:rPr>
              <a:t> </a:t>
            </a:r>
            <a:r>
              <a:rPr lang="cs-CZ" b="1" dirty="0" err="1">
                <a:solidFill>
                  <a:srgbClr val="FF0000"/>
                </a:solidFill>
              </a:rPr>
              <a:t>blood</a:t>
            </a:r>
            <a:r>
              <a:rPr lang="cs-CZ" b="1" dirty="0">
                <a:solidFill>
                  <a:srgbClr val="FF0000"/>
                </a:solidFill>
              </a:rPr>
              <a:t> </a:t>
            </a:r>
            <a:r>
              <a:rPr lang="cs-CZ" b="1" dirty="0" err="1">
                <a:solidFill>
                  <a:srgbClr val="FF0000"/>
                </a:solidFill>
              </a:rPr>
              <a:t>pressure</a:t>
            </a:r>
            <a:r>
              <a:rPr lang="cs-CZ" b="1" dirty="0">
                <a:solidFill>
                  <a:srgbClr val="FF0000"/>
                </a:solidFill>
              </a:rPr>
              <a:t> -SBP</a:t>
            </a:r>
          </a:p>
          <a:p>
            <a:pPr>
              <a:defRPr/>
            </a:pPr>
            <a:r>
              <a:rPr lang="cs-CZ" b="1" dirty="0" err="1">
                <a:solidFill>
                  <a:srgbClr val="FF0000"/>
                </a:solidFill>
              </a:rPr>
              <a:t>Mean</a:t>
            </a:r>
            <a:r>
              <a:rPr lang="cs-CZ" b="1" dirty="0">
                <a:solidFill>
                  <a:srgbClr val="FF0000"/>
                </a:solidFill>
              </a:rPr>
              <a:t> </a:t>
            </a:r>
            <a:r>
              <a:rPr lang="cs-CZ" b="1" dirty="0" err="1">
                <a:solidFill>
                  <a:srgbClr val="FF0000"/>
                </a:solidFill>
              </a:rPr>
              <a:t>arterial</a:t>
            </a:r>
            <a:r>
              <a:rPr lang="cs-CZ" b="1" dirty="0">
                <a:solidFill>
                  <a:srgbClr val="FF0000"/>
                </a:solidFill>
              </a:rPr>
              <a:t> </a:t>
            </a:r>
            <a:r>
              <a:rPr lang="cs-CZ" b="1" dirty="0" err="1">
                <a:solidFill>
                  <a:srgbClr val="FF0000"/>
                </a:solidFill>
              </a:rPr>
              <a:t>pressure</a:t>
            </a:r>
            <a:r>
              <a:rPr lang="cs-CZ" b="1" dirty="0">
                <a:solidFill>
                  <a:srgbClr val="FF0000"/>
                </a:solidFill>
              </a:rPr>
              <a:t> - MAP </a:t>
            </a:r>
          </a:p>
          <a:p>
            <a:pPr eaLnBrk="1" hangingPunct="1">
              <a:defRPr/>
            </a:pPr>
            <a:r>
              <a:rPr lang="cs-CZ" b="1" dirty="0">
                <a:solidFill>
                  <a:srgbClr val="FF0000"/>
                </a:solidFill>
              </a:rPr>
              <a:t>Pulse </a:t>
            </a:r>
            <a:r>
              <a:rPr lang="cs-CZ" b="1" dirty="0" err="1">
                <a:solidFill>
                  <a:srgbClr val="FF0000"/>
                </a:solidFill>
              </a:rPr>
              <a:t>pressure</a:t>
            </a:r>
            <a:r>
              <a:rPr lang="cs-CZ" b="1" dirty="0">
                <a:solidFill>
                  <a:srgbClr val="FF0000"/>
                </a:solidFill>
              </a:rPr>
              <a:t> - PP </a:t>
            </a:r>
            <a:endParaRPr lang="cs-CZ" sz="1800" b="1" dirty="0">
              <a:solidFill>
                <a:srgbClr val="FF0000"/>
              </a:solidFill>
            </a:endParaRPr>
          </a:p>
          <a:p>
            <a:pPr eaLnBrk="1" hangingPunct="1">
              <a:buFontTx/>
              <a:buNone/>
              <a:defRPr/>
            </a:pPr>
            <a:endParaRPr lang="cs-CZ" sz="1800" b="1" dirty="0">
              <a:solidFill>
                <a:srgbClr val="FF0000"/>
              </a:solidFill>
              <a:effectLst>
                <a:outerShdw blurRad="38100" dist="38100" dir="2700000" algn="tl">
                  <a:srgbClr val="000000"/>
                </a:outerShdw>
              </a:effectLst>
            </a:endParaRPr>
          </a:p>
          <a:p>
            <a:pPr eaLnBrk="1" hangingPunct="1">
              <a:buFontTx/>
              <a:buNone/>
              <a:defRPr/>
            </a:pPr>
            <a:endParaRPr lang="cs-CZ" b="1" dirty="0">
              <a:solidFill>
                <a:srgbClr val="FF0000"/>
              </a:solidFill>
              <a:effectLst>
                <a:outerShdw blurRad="38100" dist="38100" dir="2700000" algn="tl">
                  <a:srgbClr val="000000"/>
                </a:outerShdw>
              </a:effectLst>
            </a:endParaRPr>
          </a:p>
          <a:p>
            <a:pPr eaLnBrk="1" hangingPunct="1">
              <a:buFontTx/>
              <a:buNone/>
              <a:defRPr/>
            </a:pPr>
            <a:endParaRPr lang="cs-CZ" b="1" dirty="0">
              <a:solidFill>
                <a:srgbClr val="FF0000"/>
              </a:solidFill>
              <a:effectLst>
                <a:outerShdw blurRad="38100" dist="38100" dir="2700000" algn="tl">
                  <a:srgbClr val="000000"/>
                </a:outerShdw>
              </a:effectLst>
            </a:endParaRPr>
          </a:p>
          <a:p>
            <a:pPr eaLnBrk="1" hangingPunct="1">
              <a:buFontTx/>
              <a:buNone/>
              <a:defRPr/>
            </a:pPr>
            <a:r>
              <a:rPr lang="cs-CZ" b="1" dirty="0">
                <a:solidFill>
                  <a:srgbClr val="FF0000"/>
                </a:solidFill>
                <a:effectLst>
                  <a:outerShdw blurRad="38100" dist="38100" dir="2700000" algn="tl">
                    <a:srgbClr val="000000"/>
                  </a:outerShdw>
                </a:effectLst>
              </a:rPr>
              <a:t>BP = CO x R</a:t>
            </a:r>
            <a:r>
              <a:rPr lang="cs-CZ" b="1" dirty="0">
                <a:solidFill>
                  <a:srgbClr val="FF0000"/>
                </a:solidFill>
              </a:rPr>
              <a:t>      CO – </a:t>
            </a:r>
            <a:r>
              <a:rPr lang="cs-CZ" b="1" dirty="0" err="1">
                <a:solidFill>
                  <a:srgbClr val="FF0000"/>
                </a:solidFill>
              </a:rPr>
              <a:t>cardiac</a:t>
            </a:r>
            <a:r>
              <a:rPr lang="cs-CZ" b="1" dirty="0">
                <a:solidFill>
                  <a:srgbClr val="FF0000"/>
                </a:solidFill>
              </a:rPr>
              <a:t> output, R – </a:t>
            </a:r>
            <a:r>
              <a:rPr lang="cs-CZ" b="1" dirty="0" err="1">
                <a:solidFill>
                  <a:srgbClr val="FF0000"/>
                </a:solidFill>
              </a:rPr>
              <a:t>resistance</a:t>
            </a:r>
            <a:r>
              <a:rPr lang="cs-CZ" b="1" dirty="0">
                <a:solidFill>
                  <a:srgbClr val="FF0000"/>
                </a:solidFill>
              </a:rPr>
              <a:t> </a:t>
            </a:r>
          </a:p>
          <a:p>
            <a:pPr eaLnBrk="1" hangingPunct="1">
              <a:buFontTx/>
              <a:buNone/>
              <a:defRPr/>
            </a:pPr>
            <a:endParaRPr lang="cs-CZ" sz="1800" b="1" dirty="0">
              <a:solidFill>
                <a:srgbClr val="FF0000"/>
              </a:solidFill>
            </a:endParaRPr>
          </a:p>
          <a:p>
            <a:pPr eaLnBrk="1" hangingPunct="1">
              <a:buFontTx/>
              <a:buNone/>
              <a:defRPr/>
            </a:pPr>
            <a:r>
              <a:rPr lang="cs-CZ" b="1" dirty="0">
                <a:solidFill>
                  <a:srgbClr val="FF0000"/>
                </a:solidFill>
                <a:effectLst>
                  <a:outerShdw blurRad="38100" dist="38100" dir="2700000" algn="tl">
                    <a:srgbClr val="000000"/>
                  </a:outerShdw>
                </a:effectLst>
              </a:rPr>
              <a:t>CO = SV x HR</a:t>
            </a:r>
            <a:r>
              <a:rPr lang="cs-CZ" b="1" dirty="0">
                <a:solidFill>
                  <a:srgbClr val="FF0000"/>
                </a:solidFill>
              </a:rPr>
              <a:t>    SV – </a:t>
            </a:r>
            <a:r>
              <a:rPr lang="cs-CZ" b="1" dirty="0" err="1">
                <a:solidFill>
                  <a:srgbClr val="FF0000"/>
                </a:solidFill>
              </a:rPr>
              <a:t>stroke</a:t>
            </a:r>
            <a:r>
              <a:rPr lang="cs-CZ" b="1" dirty="0">
                <a:solidFill>
                  <a:srgbClr val="FF0000"/>
                </a:solidFill>
              </a:rPr>
              <a:t> </a:t>
            </a:r>
            <a:r>
              <a:rPr lang="cs-CZ" b="1" dirty="0" err="1">
                <a:solidFill>
                  <a:srgbClr val="FF0000"/>
                </a:solidFill>
              </a:rPr>
              <a:t>volume</a:t>
            </a:r>
            <a:r>
              <a:rPr lang="cs-CZ" b="1" dirty="0">
                <a:solidFill>
                  <a:srgbClr val="FF0000"/>
                </a:solidFill>
              </a:rPr>
              <a:t>, HR – </a:t>
            </a:r>
            <a:r>
              <a:rPr lang="cs-CZ" b="1" dirty="0" err="1">
                <a:solidFill>
                  <a:srgbClr val="FF0000"/>
                </a:solidFill>
              </a:rPr>
              <a:t>heart</a:t>
            </a:r>
            <a:r>
              <a:rPr lang="cs-CZ" b="1" dirty="0">
                <a:solidFill>
                  <a:srgbClr val="FF0000"/>
                </a:solidFill>
              </a:rPr>
              <a:t> </a:t>
            </a:r>
            <a:r>
              <a:rPr lang="cs-CZ" b="1" dirty="0" err="1">
                <a:solidFill>
                  <a:srgbClr val="FF0000"/>
                </a:solidFill>
              </a:rPr>
              <a:t>rate</a:t>
            </a:r>
            <a:endParaRPr lang="cs-CZ" b="1" dirty="0">
              <a:solidFill>
                <a:srgbClr val="FF0000"/>
              </a:solidFill>
            </a:endParaRPr>
          </a:p>
          <a:p>
            <a:pPr eaLnBrk="1" hangingPunct="1">
              <a:buFontTx/>
              <a:buNone/>
              <a:defRPr/>
            </a:pPr>
            <a:r>
              <a:rPr lang="cs-CZ" sz="1800" b="1" dirty="0">
                <a:solidFill>
                  <a:schemeClr val="accent2"/>
                </a:solidFill>
              </a:rPr>
              <a:t>                              </a:t>
            </a:r>
          </a:p>
        </p:txBody>
      </p:sp>
    </p:spTree>
    <p:extLst>
      <p:ext uri="{BB962C8B-B14F-4D97-AF65-F5344CB8AC3E}">
        <p14:creationId xmlns:p14="http://schemas.microsoft.com/office/powerpoint/2010/main" val="4057854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153400" cy="1858962"/>
          </a:xfrm>
        </p:spPr>
        <p:txBody>
          <a:bodyPr>
            <a:normAutofit fontScale="90000"/>
          </a:bodyPr>
          <a:lstStyle/>
          <a:p>
            <a:pPr eaLnBrk="1" hangingPunct="1">
              <a:defRPr/>
            </a:pPr>
            <a:r>
              <a:rPr lang="cs-CZ" b="1" dirty="0" err="1">
                <a:solidFill>
                  <a:schemeClr val="accent2"/>
                </a:solidFill>
                <a:effectLst>
                  <a:outerShdw blurRad="38100" dist="38100" dir="2700000" algn="tl">
                    <a:srgbClr val="000000"/>
                  </a:outerShdw>
                </a:effectLst>
              </a:rPr>
              <a:t>Noninvasive</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continuously</a:t>
            </a:r>
            <a:r>
              <a:rPr lang="cs-CZ" b="1" dirty="0">
                <a:solidFill>
                  <a:schemeClr val="accent2"/>
                </a:solidFill>
                <a:effectLst>
                  <a:outerShdw blurRad="38100" dist="38100" dir="2700000" algn="tl">
                    <a:srgbClr val="000000"/>
                  </a:outerShdw>
                </a:effectLst>
              </a:rPr>
              <a:t> </a:t>
            </a:r>
            <a:br>
              <a:rPr lang="cs-CZ" b="1" dirty="0">
                <a:solidFill>
                  <a:schemeClr val="accent2"/>
                </a:solidFill>
                <a:effectLst>
                  <a:outerShdw blurRad="38100" dist="38100" dir="2700000" algn="tl">
                    <a:srgbClr val="000000"/>
                  </a:outerShdw>
                </a:effectLst>
              </a:rPr>
            </a:br>
            <a:r>
              <a:rPr lang="cs-CZ" b="1" dirty="0">
                <a:solidFill>
                  <a:schemeClr val="accent2"/>
                </a:solidFill>
                <a:effectLst>
                  <a:outerShdw blurRad="38100" dist="38100" dir="2700000" algn="tl">
                    <a:srgbClr val="000000"/>
                  </a:outerShdw>
                </a:effectLst>
              </a:rPr>
              <a:t>beat-to-beat</a:t>
            </a:r>
            <a:r>
              <a:rPr lang="cs-CZ" dirty="0"/>
              <a:t> </a:t>
            </a:r>
            <a:r>
              <a:rPr lang="cs-CZ" b="1" dirty="0" err="1">
                <a:solidFill>
                  <a:schemeClr val="accent2"/>
                </a:solidFill>
                <a:effectLst>
                  <a:outerShdw blurRad="38100" dist="38100" dir="2700000" algn="tl">
                    <a:srgbClr val="000000"/>
                  </a:outerShdw>
                </a:effectLst>
              </a:rPr>
              <a:t>measurement</a:t>
            </a:r>
            <a:br>
              <a:rPr lang="cs-CZ" b="1" dirty="0">
                <a:solidFill>
                  <a:schemeClr val="accent2"/>
                </a:solidFill>
                <a:effectLst>
                  <a:outerShdw blurRad="38100" dist="38100" dir="2700000" algn="tl">
                    <a:srgbClr val="000000"/>
                  </a:outerShdw>
                </a:effectLst>
              </a:rPr>
            </a:br>
            <a:r>
              <a:rPr lang="cs-CZ" b="1" dirty="0" err="1">
                <a:solidFill>
                  <a:schemeClr val="accent2"/>
                </a:solidFill>
                <a:effectLst>
                  <a:outerShdw blurRad="38100" dist="38100" dir="2700000" algn="tl">
                    <a:srgbClr val="000000"/>
                  </a:outerShdw>
                </a:effectLst>
              </a:rPr>
              <a:t>of</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finger</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arterial</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pressure</a:t>
            </a:r>
            <a:endParaRPr lang="cs-CZ" b="1" dirty="0">
              <a:solidFill>
                <a:schemeClr val="accent2"/>
              </a:solidFill>
              <a:effectLst>
                <a:outerShdw blurRad="38100" dist="38100" dir="2700000" algn="tl">
                  <a:srgbClr val="000000"/>
                </a:outerShdw>
              </a:effectLst>
            </a:endParaRPr>
          </a:p>
        </p:txBody>
      </p:sp>
      <p:sp>
        <p:nvSpPr>
          <p:cNvPr id="15363" name="Rectangle 3"/>
          <p:cNvSpPr>
            <a:spLocks noGrp="1" noChangeArrowheads="1"/>
          </p:cNvSpPr>
          <p:nvPr>
            <p:ph type="body" idx="1"/>
          </p:nvPr>
        </p:nvSpPr>
        <p:spPr>
          <a:xfrm>
            <a:off x="457200" y="2743200"/>
            <a:ext cx="8229600" cy="3916363"/>
          </a:xfrm>
        </p:spPr>
        <p:txBody>
          <a:bodyPr/>
          <a:lstStyle/>
          <a:p>
            <a:pPr eaLnBrk="1" hangingPunct="1"/>
            <a:r>
              <a:rPr lang="cs-CZ" altLang="cs-CZ">
                <a:solidFill>
                  <a:schemeClr val="accent2"/>
                </a:solidFill>
              </a:rPr>
              <a:t>Prof. Jan Peňáz, MD, PhD</a:t>
            </a:r>
          </a:p>
          <a:p>
            <a:pPr eaLnBrk="1" hangingPunct="1"/>
            <a:endParaRPr lang="cs-CZ" altLang="cs-CZ">
              <a:solidFill>
                <a:schemeClr val="accent2"/>
              </a:solidFill>
            </a:endParaRPr>
          </a:p>
          <a:p>
            <a:pPr eaLnBrk="1" hangingPunct="1"/>
            <a:r>
              <a:rPr lang="cs-CZ" altLang="cs-CZ" sz="2800">
                <a:solidFill>
                  <a:schemeClr val="accent2"/>
                </a:solidFill>
              </a:rPr>
              <a:t>Teacher and researcher on the Department of Physiology, Masaryk university, Brno</a:t>
            </a:r>
          </a:p>
          <a:p>
            <a:pPr eaLnBrk="1" hangingPunct="1"/>
            <a:endParaRPr lang="cs-CZ" altLang="cs-CZ" sz="2800">
              <a:solidFill>
                <a:schemeClr val="accent2"/>
              </a:solidFill>
            </a:endParaRPr>
          </a:p>
          <a:p>
            <a:pPr eaLnBrk="1" hangingPunct="1"/>
            <a:r>
              <a:rPr lang="cs-CZ" altLang="cs-CZ">
                <a:solidFill>
                  <a:schemeClr val="accent2"/>
                </a:solidFill>
              </a:rPr>
              <a:t>Patent 1969</a:t>
            </a:r>
          </a:p>
        </p:txBody>
      </p:sp>
    </p:spTree>
    <p:extLst>
      <p:ext uri="{BB962C8B-B14F-4D97-AF65-F5344CB8AC3E}">
        <p14:creationId xmlns:p14="http://schemas.microsoft.com/office/powerpoint/2010/main" val="924581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cstate="print"/>
          <a:srcRect/>
          <a:stretch>
            <a:fillRect/>
          </a:stretch>
        </p:blipFill>
        <p:spPr bwMode="auto">
          <a:xfrm>
            <a:off x="0" y="333375"/>
            <a:ext cx="9144000" cy="6156325"/>
          </a:xfrm>
          <a:prstGeom prst="rect">
            <a:avLst/>
          </a:prstGeom>
          <a:noFill/>
          <a:ln w="9525">
            <a:noFill/>
            <a:miter lim="800000"/>
            <a:headEnd/>
            <a:tailEnd/>
          </a:ln>
          <a:effectLst/>
        </p:spPr>
      </p:pic>
    </p:spTree>
    <p:extLst>
      <p:ext uri="{BB962C8B-B14F-4D97-AF65-F5344CB8AC3E}">
        <p14:creationId xmlns:p14="http://schemas.microsoft.com/office/powerpoint/2010/main" val="1679964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5B4375AF-4885-494A-A5F8-8794C1D9128E}"/>
              </a:ext>
            </a:extLst>
          </p:cNvPr>
          <p:cNvSpPr txBox="1">
            <a:spLocks noChangeArrowheads="1"/>
          </p:cNvSpPr>
          <p:nvPr/>
        </p:nvSpPr>
        <p:spPr bwMode="auto">
          <a:xfrm>
            <a:off x="304800" y="146050"/>
            <a:ext cx="8458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defRPr/>
            </a:pPr>
            <a:r>
              <a:rPr lang="cs-CZ" sz="4000" b="1" dirty="0">
                <a:solidFill>
                  <a:srgbClr val="CC3300"/>
                </a:solidFill>
                <a:effectLst>
                  <a:outerShdw blurRad="38100" dist="38100" dir="2700000" algn="tl">
                    <a:srgbClr val="000000"/>
                  </a:outerShdw>
                </a:effectLst>
                <a:latin typeface="Times New Roman" charset="0"/>
              </a:rPr>
              <a:t>Non-</a:t>
            </a:r>
            <a:r>
              <a:rPr lang="cs-CZ" sz="4000" b="1" dirty="0" err="1">
                <a:solidFill>
                  <a:srgbClr val="CC3300"/>
                </a:solidFill>
                <a:effectLst>
                  <a:outerShdw blurRad="38100" dist="38100" dir="2700000" algn="tl">
                    <a:srgbClr val="000000"/>
                  </a:outerShdw>
                </a:effectLst>
                <a:latin typeface="Times New Roman" charset="0"/>
              </a:rPr>
              <a:t>invasive</a:t>
            </a:r>
            <a:r>
              <a:rPr lang="cs-CZ" sz="4000" b="1" dirty="0">
                <a:solidFill>
                  <a:srgbClr val="CC3300"/>
                </a:solidFill>
                <a:effectLst>
                  <a:outerShdw blurRad="38100" dist="38100" dir="2700000" algn="tl">
                    <a:srgbClr val="000000"/>
                  </a:outerShdw>
                </a:effectLst>
                <a:latin typeface="Times New Roman" charset="0"/>
              </a:rPr>
              <a:t> </a:t>
            </a:r>
            <a:r>
              <a:rPr lang="cs-CZ" sz="4000" b="1" dirty="0" err="1">
                <a:solidFill>
                  <a:srgbClr val="CC3300"/>
                </a:solidFill>
                <a:effectLst>
                  <a:outerShdw blurRad="38100" dist="38100" dir="2700000" algn="tl">
                    <a:srgbClr val="000000"/>
                  </a:outerShdw>
                </a:effectLst>
                <a:latin typeface="Times New Roman" charset="0"/>
              </a:rPr>
              <a:t>continuously</a:t>
            </a:r>
            <a:r>
              <a:rPr lang="cs-CZ" sz="4000" b="1" dirty="0">
                <a:solidFill>
                  <a:srgbClr val="CC3300"/>
                </a:solidFill>
                <a:effectLst>
                  <a:outerShdw blurRad="38100" dist="38100" dir="2700000" algn="tl">
                    <a:srgbClr val="000000"/>
                  </a:outerShdw>
                </a:effectLst>
                <a:latin typeface="Times New Roman" charset="0"/>
              </a:rPr>
              <a:t> </a:t>
            </a:r>
            <a:r>
              <a:rPr lang="cs-CZ" sz="4000" b="1" dirty="0" err="1">
                <a:solidFill>
                  <a:srgbClr val="CC3300"/>
                </a:solidFill>
                <a:effectLst>
                  <a:outerShdw blurRad="38100" dist="38100" dir="2700000" algn="tl">
                    <a:srgbClr val="000000"/>
                  </a:outerShdw>
                </a:effectLst>
                <a:latin typeface="Times New Roman" charset="0"/>
              </a:rPr>
              <a:t>blood</a:t>
            </a:r>
            <a:r>
              <a:rPr lang="cs-CZ" sz="4000" b="1" dirty="0">
                <a:solidFill>
                  <a:srgbClr val="CC3300"/>
                </a:solidFill>
                <a:effectLst>
                  <a:outerShdw blurRad="38100" dist="38100" dir="2700000" algn="tl">
                    <a:srgbClr val="000000"/>
                  </a:outerShdw>
                </a:effectLst>
                <a:latin typeface="Times New Roman" charset="0"/>
              </a:rPr>
              <a:t> </a:t>
            </a:r>
            <a:r>
              <a:rPr lang="cs-CZ" sz="4000" b="1" dirty="0" err="1">
                <a:solidFill>
                  <a:srgbClr val="CC3300"/>
                </a:solidFill>
                <a:effectLst>
                  <a:outerShdw blurRad="38100" dist="38100" dir="2700000" algn="tl">
                    <a:srgbClr val="000000"/>
                  </a:outerShdw>
                </a:effectLst>
                <a:latin typeface="Times New Roman" charset="0"/>
              </a:rPr>
              <a:t>pressure</a:t>
            </a:r>
            <a:r>
              <a:rPr lang="cs-CZ" sz="4000" b="1" dirty="0">
                <a:solidFill>
                  <a:srgbClr val="CC3300"/>
                </a:solidFill>
                <a:effectLst>
                  <a:outerShdw blurRad="38100" dist="38100" dir="2700000" algn="tl">
                    <a:srgbClr val="000000"/>
                  </a:outerShdw>
                </a:effectLst>
                <a:latin typeface="Times New Roman" charset="0"/>
              </a:rPr>
              <a:t> </a:t>
            </a:r>
            <a:r>
              <a:rPr lang="cs-CZ" sz="4000" b="1" dirty="0" err="1">
                <a:solidFill>
                  <a:srgbClr val="CC3300"/>
                </a:solidFill>
                <a:effectLst>
                  <a:outerShdw blurRad="38100" dist="38100" dir="2700000" algn="tl">
                    <a:srgbClr val="000000"/>
                  </a:outerShdw>
                </a:effectLst>
                <a:latin typeface="Times New Roman" charset="0"/>
              </a:rPr>
              <a:t>measurement</a:t>
            </a:r>
            <a:r>
              <a:rPr lang="cs-CZ" sz="4000" b="1" dirty="0">
                <a:solidFill>
                  <a:srgbClr val="CC3300"/>
                </a:solidFill>
                <a:effectLst>
                  <a:outerShdw blurRad="38100" dist="38100" dir="2700000" algn="tl">
                    <a:srgbClr val="000000"/>
                  </a:outerShdw>
                </a:effectLst>
                <a:latin typeface="Times New Roman" charset="0"/>
              </a:rPr>
              <a:t> beat-to-beat by Peňáz</a:t>
            </a:r>
            <a:endParaRPr lang="en-GB" sz="4000" b="1" dirty="0">
              <a:solidFill>
                <a:srgbClr val="CC3300"/>
              </a:solidFill>
              <a:effectLst>
                <a:outerShdw blurRad="38100" dist="38100" dir="2700000" algn="tl">
                  <a:srgbClr val="000000"/>
                </a:outerShdw>
              </a:effectLst>
              <a:latin typeface="Times New Roman" charset="0"/>
            </a:endParaRPr>
          </a:p>
        </p:txBody>
      </p:sp>
      <p:pic>
        <p:nvPicPr>
          <p:cNvPr id="26627" name="Picture 3" descr="Obrázek1">
            <a:extLst>
              <a:ext uri="{FF2B5EF4-FFF2-40B4-BE49-F238E27FC236}">
                <a16:creationId xmlns:a16="http://schemas.microsoft.com/office/drawing/2014/main" id="{6FB3DCCC-BF03-4527-803D-A8B8C99FC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773238"/>
            <a:ext cx="698658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2290047">
            <a:extLst>
              <a:ext uri="{FF2B5EF4-FFF2-40B4-BE49-F238E27FC236}">
                <a16:creationId xmlns:a16="http://schemas.microsoft.com/office/drawing/2014/main" id="{BF495F7B-BB11-4B3B-8343-A1A5E2F44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1028700" y="188913"/>
            <a:ext cx="6496050" cy="762000"/>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GB" sz="4400" b="1">
                <a:solidFill>
                  <a:srgbClr val="CC3300"/>
                </a:solidFill>
                <a:effectLst>
                  <a:outerShdw blurRad="38100" dist="38100" dir="2700000" algn="tl">
                    <a:srgbClr val="C0C0C0"/>
                  </a:outerShdw>
                </a:effectLst>
                <a:latin typeface="Times New Roman" pitchFamily="18" charset="0"/>
              </a:rPr>
              <a:t>Finapres (Ohmeda, USA)</a:t>
            </a:r>
          </a:p>
        </p:txBody>
      </p:sp>
      <p:pic>
        <p:nvPicPr>
          <p:cNvPr id="75779" name="Picture 3" descr="IMG_0869"/>
          <p:cNvPicPr>
            <a:picLocks noChangeAspect="1" noChangeArrowheads="1"/>
          </p:cNvPicPr>
          <p:nvPr/>
        </p:nvPicPr>
        <p:blipFill>
          <a:blip r:embed="rId3" cstate="print"/>
          <a:srcRect/>
          <a:stretch>
            <a:fillRect/>
          </a:stretch>
        </p:blipFill>
        <p:spPr bwMode="auto">
          <a:xfrm>
            <a:off x="539750" y="1196975"/>
            <a:ext cx="7313613" cy="5484813"/>
          </a:xfrm>
          <a:prstGeom prst="rect">
            <a:avLst/>
          </a:prstGeom>
          <a:noFill/>
        </p:spPr>
      </p:pic>
    </p:spTree>
    <p:extLst>
      <p:ext uri="{BB962C8B-B14F-4D97-AF65-F5344CB8AC3E}">
        <p14:creationId xmlns:p14="http://schemas.microsoft.com/office/powerpoint/2010/main" val="965833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P229005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76803" name="Text Box 3"/>
          <p:cNvSpPr txBox="1">
            <a:spLocks noChangeArrowheads="1"/>
          </p:cNvSpPr>
          <p:nvPr/>
        </p:nvSpPr>
        <p:spPr bwMode="auto">
          <a:xfrm>
            <a:off x="5127625" y="423863"/>
            <a:ext cx="3906838"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cs-CZ" sz="2400" b="1">
                <a:solidFill>
                  <a:srgbClr val="FF0000"/>
                </a:solidFill>
              </a:rPr>
              <a:t>Finometr (FMS, Nizozemí)</a:t>
            </a:r>
          </a:p>
        </p:txBody>
      </p:sp>
    </p:spTree>
    <p:extLst>
      <p:ext uri="{BB962C8B-B14F-4D97-AF65-F5344CB8AC3E}">
        <p14:creationId xmlns:p14="http://schemas.microsoft.com/office/powerpoint/2010/main" val="4211493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sah 2"/>
          <p:cNvSpPr>
            <a:spLocks noGrp="1"/>
          </p:cNvSpPr>
          <p:nvPr>
            <p:ph idx="1"/>
          </p:nvPr>
        </p:nvSpPr>
        <p:spPr>
          <a:xfrm>
            <a:off x="0" y="115888"/>
            <a:ext cx="9144000" cy="6265440"/>
          </a:xfrm>
        </p:spPr>
        <p:txBody>
          <a:bodyPr>
            <a:normAutofit fontScale="92500" lnSpcReduction="10000"/>
          </a:bodyPr>
          <a:lstStyle/>
          <a:p>
            <a:pPr eaLnBrk="1" hangingPunct="1"/>
            <a:r>
              <a:rPr lang="cs-CZ" altLang="cs-CZ" sz="3500" b="1" dirty="0">
                <a:solidFill>
                  <a:srgbClr val="FF0000"/>
                </a:solidFill>
              </a:rPr>
              <a:t>Peňáz </a:t>
            </a:r>
            <a:r>
              <a:rPr lang="cs-CZ" altLang="cs-CZ" sz="3500" b="1" dirty="0" err="1">
                <a:solidFill>
                  <a:srgbClr val="FF0000"/>
                </a:solidFill>
              </a:rPr>
              <a:t>method</a:t>
            </a:r>
            <a:endParaRPr lang="cs-CZ" altLang="cs-CZ" sz="3500" b="1" dirty="0">
              <a:solidFill>
                <a:srgbClr val="FF0000"/>
              </a:solidFill>
            </a:endParaRPr>
          </a:p>
          <a:p>
            <a:pPr eaLnBrk="1" hangingPunct="1"/>
            <a:r>
              <a:rPr lang="cs-CZ" altLang="cs-CZ" sz="2800" b="1" dirty="0" err="1">
                <a:solidFill>
                  <a:srgbClr val="FF0000"/>
                </a:solidFill>
              </a:rPr>
              <a:t>photopletysmography</a:t>
            </a:r>
            <a:r>
              <a:rPr lang="cs-CZ" altLang="cs-CZ" sz="2800" b="1" dirty="0">
                <a:solidFill>
                  <a:srgbClr val="FF0000"/>
                </a:solidFill>
              </a:rPr>
              <a:t> </a:t>
            </a:r>
            <a:r>
              <a:rPr lang="cs-CZ" altLang="cs-CZ" sz="2000" dirty="0"/>
              <a:t>(</a:t>
            </a:r>
            <a:r>
              <a:rPr lang="cs-CZ" altLang="cs-CZ" sz="2000" dirty="0" err="1"/>
              <a:t>Recorded</a:t>
            </a:r>
            <a:r>
              <a:rPr lang="cs-CZ" altLang="cs-CZ" sz="2000" dirty="0"/>
              <a:t> </a:t>
            </a:r>
            <a:r>
              <a:rPr lang="cs-CZ" altLang="cs-CZ" sz="2000" dirty="0" err="1"/>
              <a:t>photoelectric</a:t>
            </a:r>
            <a:r>
              <a:rPr lang="cs-CZ" altLang="cs-CZ" sz="2000" dirty="0"/>
              <a:t> </a:t>
            </a:r>
            <a:r>
              <a:rPr lang="cs-CZ" altLang="cs-CZ" sz="2000" dirty="0" err="1"/>
              <a:t>plethysmogram</a:t>
            </a:r>
            <a:r>
              <a:rPr lang="cs-CZ" altLang="cs-CZ" sz="2000" dirty="0"/>
              <a:t>)</a:t>
            </a:r>
          </a:p>
          <a:p>
            <a:pPr eaLnBrk="1" hangingPunct="1"/>
            <a:r>
              <a:rPr lang="cs-CZ" altLang="cs-CZ" sz="2000" dirty="0"/>
              <a:t>(</a:t>
            </a:r>
            <a:r>
              <a:rPr lang="cs-CZ" altLang="cs-CZ" sz="2000" dirty="0" err="1"/>
              <a:t>volume-clamp</a:t>
            </a:r>
            <a:r>
              <a:rPr lang="cs-CZ" altLang="cs-CZ" sz="2000" dirty="0"/>
              <a:t> </a:t>
            </a:r>
            <a:r>
              <a:rPr lang="cs-CZ" altLang="cs-CZ" sz="2000" dirty="0" err="1"/>
              <a:t>method</a:t>
            </a:r>
            <a:r>
              <a:rPr lang="cs-CZ" altLang="cs-CZ" sz="2000" dirty="0"/>
              <a:t> – </a:t>
            </a:r>
            <a:r>
              <a:rPr lang="cs-CZ" altLang="cs-CZ" sz="2000" dirty="0" err="1"/>
              <a:t>method</a:t>
            </a:r>
            <a:r>
              <a:rPr lang="cs-CZ" altLang="cs-CZ" sz="2000" dirty="0"/>
              <a:t> </a:t>
            </a:r>
            <a:r>
              <a:rPr lang="cs-CZ" altLang="cs-CZ" sz="2000" dirty="0" err="1"/>
              <a:t>of</a:t>
            </a:r>
            <a:r>
              <a:rPr lang="cs-CZ" altLang="cs-CZ" sz="2000" dirty="0"/>
              <a:t> „</a:t>
            </a:r>
            <a:r>
              <a:rPr lang="cs-CZ" altLang="cs-CZ" sz="2000" dirty="0" err="1"/>
              <a:t>lightway</a:t>
            </a:r>
            <a:r>
              <a:rPr lang="cs-CZ" altLang="cs-CZ" sz="2000" dirty="0"/>
              <a:t> </a:t>
            </a:r>
            <a:r>
              <a:rPr lang="cs-CZ" altLang="cs-CZ" sz="2000" dirty="0" err="1"/>
              <a:t>artery</a:t>
            </a:r>
            <a:r>
              <a:rPr lang="cs-CZ" altLang="cs-CZ" sz="2000" dirty="0"/>
              <a:t> </a:t>
            </a:r>
            <a:r>
              <a:rPr lang="cs-CZ" altLang="cs-CZ" sz="2000" dirty="0" err="1"/>
              <a:t>system</a:t>
            </a:r>
            <a:r>
              <a:rPr lang="cs-CZ" altLang="cs-CZ" sz="2000" dirty="0"/>
              <a:t>“)</a:t>
            </a:r>
          </a:p>
          <a:p>
            <a:pPr eaLnBrk="1" hangingPunct="1"/>
            <a:endParaRPr lang="cs-CZ" altLang="cs-CZ" sz="2000" dirty="0"/>
          </a:p>
          <a:p>
            <a:r>
              <a:rPr lang="cs-CZ" altLang="cs-CZ" sz="2000" dirty="0" err="1"/>
              <a:t>It</a:t>
            </a:r>
            <a:r>
              <a:rPr lang="cs-CZ" altLang="cs-CZ" sz="2000" dirty="0"/>
              <a:t> </a:t>
            </a:r>
            <a:r>
              <a:rPr lang="cs-CZ" altLang="cs-CZ" sz="2000" dirty="0" err="1"/>
              <a:t>is</a:t>
            </a:r>
            <a:r>
              <a:rPr lang="cs-CZ" altLang="cs-CZ" sz="2000" dirty="0"/>
              <a:t> </a:t>
            </a:r>
            <a:r>
              <a:rPr lang="cs-CZ" altLang="cs-CZ" sz="2000" dirty="0" err="1"/>
              <a:t>based</a:t>
            </a:r>
            <a:r>
              <a:rPr lang="cs-CZ" altLang="cs-CZ" sz="2000" dirty="0"/>
              <a:t> on </a:t>
            </a:r>
            <a:r>
              <a:rPr lang="cs-CZ" altLang="cs-CZ" sz="2000" dirty="0" err="1"/>
              <a:t>clamping</a:t>
            </a:r>
            <a:r>
              <a:rPr lang="cs-CZ" altLang="cs-CZ" sz="2000" dirty="0"/>
              <a:t> </a:t>
            </a:r>
            <a:r>
              <a:rPr lang="cs-CZ" altLang="cs-CZ" sz="2000" dirty="0" err="1"/>
              <a:t>the</a:t>
            </a:r>
            <a:r>
              <a:rPr lang="cs-CZ" altLang="cs-CZ" sz="2000" dirty="0"/>
              <a:t> </a:t>
            </a:r>
            <a:r>
              <a:rPr lang="cs-CZ" altLang="cs-CZ" sz="2000" dirty="0" err="1"/>
              <a:t>volume</a:t>
            </a:r>
            <a:r>
              <a:rPr lang="cs-CZ" altLang="cs-CZ" sz="2000" dirty="0"/>
              <a:t> </a:t>
            </a:r>
            <a:r>
              <a:rPr lang="cs-CZ" altLang="cs-CZ" sz="2000" dirty="0" err="1"/>
              <a:t>of</a:t>
            </a:r>
            <a:r>
              <a:rPr lang="cs-CZ" altLang="cs-CZ" sz="2000" dirty="0"/>
              <a:t> </a:t>
            </a:r>
            <a:r>
              <a:rPr lang="cs-CZ" altLang="cs-CZ" sz="2000" dirty="0" err="1"/>
              <a:t>finger</a:t>
            </a:r>
            <a:r>
              <a:rPr lang="cs-CZ" altLang="cs-CZ" sz="2000" dirty="0"/>
              <a:t> </a:t>
            </a:r>
            <a:r>
              <a:rPr lang="cs-CZ" altLang="cs-CZ" sz="2000" dirty="0" err="1"/>
              <a:t>arteries</a:t>
            </a:r>
            <a:r>
              <a:rPr lang="cs-CZ" altLang="cs-CZ" sz="2000" dirty="0"/>
              <a:t> by fast </a:t>
            </a:r>
            <a:r>
              <a:rPr lang="cs-CZ" altLang="cs-CZ" sz="2000" dirty="0" err="1"/>
              <a:t>changes</a:t>
            </a:r>
            <a:r>
              <a:rPr lang="cs-CZ" altLang="cs-CZ" sz="2000" dirty="0"/>
              <a:t> </a:t>
            </a:r>
            <a:r>
              <a:rPr lang="cs-CZ" altLang="cs-CZ" sz="2000" dirty="0" err="1"/>
              <a:t>of</a:t>
            </a:r>
            <a:r>
              <a:rPr lang="cs-CZ" altLang="cs-CZ" sz="2000" dirty="0"/>
              <a:t> </a:t>
            </a:r>
            <a:r>
              <a:rPr lang="cs-CZ" altLang="cs-CZ" sz="2000" b="1" dirty="0" err="1"/>
              <a:t>pressure</a:t>
            </a:r>
            <a:r>
              <a:rPr lang="cs-CZ" altLang="cs-CZ" sz="2000" dirty="0"/>
              <a:t> in a </a:t>
            </a:r>
            <a:r>
              <a:rPr lang="cs-CZ" altLang="cs-CZ" sz="2000" dirty="0" err="1"/>
              <a:t>special</a:t>
            </a:r>
            <a:r>
              <a:rPr lang="cs-CZ" altLang="cs-CZ" sz="2000" dirty="0"/>
              <a:t> </a:t>
            </a:r>
            <a:r>
              <a:rPr lang="cs-CZ" altLang="cs-CZ" sz="2000" dirty="0" err="1"/>
              <a:t>cuff</a:t>
            </a:r>
            <a:r>
              <a:rPr lang="cs-CZ" altLang="cs-CZ" sz="2000" dirty="0"/>
              <a:t> </a:t>
            </a:r>
            <a:r>
              <a:rPr lang="cs-CZ" altLang="cs-CZ" sz="2000" dirty="0" err="1"/>
              <a:t>equipped</a:t>
            </a:r>
            <a:r>
              <a:rPr lang="cs-CZ" altLang="cs-CZ" sz="2000" dirty="0"/>
              <a:t> </a:t>
            </a:r>
            <a:r>
              <a:rPr lang="cs-CZ" altLang="cs-CZ" sz="2000" dirty="0" err="1"/>
              <a:t>with</a:t>
            </a:r>
            <a:r>
              <a:rPr lang="cs-CZ" altLang="cs-CZ" sz="2000" dirty="0"/>
              <a:t> a </a:t>
            </a:r>
            <a:r>
              <a:rPr lang="cs-CZ" altLang="cs-CZ" sz="2000" dirty="0" err="1"/>
              <a:t>photoelectric</a:t>
            </a:r>
            <a:r>
              <a:rPr lang="cs-CZ" altLang="cs-CZ" sz="2000" dirty="0"/>
              <a:t> </a:t>
            </a:r>
            <a:r>
              <a:rPr lang="cs-CZ" altLang="cs-CZ" sz="2000" dirty="0" err="1"/>
              <a:t>plethysmograph</a:t>
            </a:r>
            <a:r>
              <a:rPr lang="cs-CZ" altLang="cs-CZ" sz="2000" dirty="0"/>
              <a:t> to </a:t>
            </a:r>
            <a:r>
              <a:rPr lang="cs-CZ" altLang="cs-CZ" sz="2000" dirty="0" err="1"/>
              <a:t>measure</a:t>
            </a:r>
            <a:r>
              <a:rPr lang="cs-CZ" altLang="cs-CZ" sz="2000" dirty="0"/>
              <a:t> </a:t>
            </a:r>
            <a:r>
              <a:rPr lang="cs-CZ" altLang="cs-CZ" sz="2000" dirty="0" err="1"/>
              <a:t>the</a:t>
            </a:r>
            <a:r>
              <a:rPr lang="cs-CZ" altLang="cs-CZ" sz="2000" dirty="0"/>
              <a:t> </a:t>
            </a:r>
            <a:r>
              <a:rPr lang="cs-CZ" altLang="cs-CZ" sz="2000" dirty="0" err="1"/>
              <a:t>vascular</a:t>
            </a:r>
            <a:r>
              <a:rPr lang="cs-CZ" altLang="cs-CZ" sz="2000" dirty="0"/>
              <a:t> </a:t>
            </a:r>
            <a:r>
              <a:rPr lang="cs-CZ" altLang="cs-CZ" sz="2000" dirty="0" err="1"/>
              <a:t>volume</a:t>
            </a:r>
            <a:r>
              <a:rPr lang="cs-CZ" altLang="cs-CZ" sz="2000" dirty="0"/>
              <a:t>.</a:t>
            </a:r>
          </a:p>
          <a:p>
            <a:pPr eaLnBrk="1" hangingPunct="1"/>
            <a:endParaRPr lang="cs-CZ" altLang="cs-CZ" sz="2000" dirty="0"/>
          </a:p>
          <a:p>
            <a:r>
              <a:rPr lang="cs-CZ" altLang="cs-CZ" sz="2000" dirty="0" err="1"/>
              <a:t>based</a:t>
            </a:r>
            <a:r>
              <a:rPr lang="cs-CZ" altLang="cs-CZ" sz="2000" dirty="0"/>
              <a:t> on </a:t>
            </a:r>
            <a:r>
              <a:rPr lang="cs-CZ" altLang="cs-CZ" sz="2000" dirty="0" err="1"/>
              <a:t>the</a:t>
            </a:r>
            <a:r>
              <a:rPr lang="cs-CZ" altLang="cs-CZ" sz="2000" dirty="0"/>
              <a:t> </a:t>
            </a:r>
            <a:r>
              <a:rPr lang="cs-CZ" altLang="cs-CZ" sz="2000" dirty="0" err="1"/>
              <a:t>fact</a:t>
            </a:r>
            <a:r>
              <a:rPr lang="cs-CZ" altLang="cs-CZ" sz="2000" dirty="0"/>
              <a:t>- - </a:t>
            </a:r>
            <a:r>
              <a:rPr lang="cs-CZ" altLang="cs-CZ" sz="2000" dirty="0" err="1"/>
              <a:t>we</a:t>
            </a:r>
            <a:r>
              <a:rPr lang="cs-CZ" altLang="cs-CZ" sz="2000" dirty="0"/>
              <a:t> </a:t>
            </a:r>
            <a:r>
              <a:rPr lang="cs-CZ" altLang="cs-CZ" sz="2000" dirty="0" err="1"/>
              <a:t>need</a:t>
            </a:r>
            <a:r>
              <a:rPr lang="cs-CZ" altLang="cs-CZ" sz="2000" dirty="0"/>
              <a:t> </a:t>
            </a:r>
            <a:r>
              <a:rPr lang="cs-CZ" altLang="cs-CZ" sz="2000" dirty="0" err="1"/>
              <a:t>than</a:t>
            </a:r>
            <a:r>
              <a:rPr lang="cs-CZ" altLang="cs-CZ" sz="2000" dirty="0"/>
              <a:t> </a:t>
            </a:r>
            <a:r>
              <a:rPr lang="cs-CZ" altLang="cs-CZ" sz="2000" b="1" dirty="0" err="1"/>
              <a:t>pressure</a:t>
            </a:r>
            <a:r>
              <a:rPr lang="cs-CZ" altLang="cs-CZ" sz="2000" b="1" dirty="0"/>
              <a:t> in </a:t>
            </a:r>
            <a:r>
              <a:rPr lang="cs-CZ" altLang="cs-CZ" sz="2000" b="1" dirty="0" err="1"/>
              <a:t>the</a:t>
            </a:r>
            <a:r>
              <a:rPr lang="cs-CZ" altLang="cs-CZ" sz="2000" b="1" dirty="0"/>
              <a:t> </a:t>
            </a:r>
            <a:r>
              <a:rPr lang="cs-CZ" altLang="cs-CZ" sz="2000" b="1" dirty="0" err="1"/>
              <a:t>cuff</a:t>
            </a:r>
            <a:r>
              <a:rPr lang="cs-CZ" altLang="cs-CZ" sz="2000" b="1" dirty="0"/>
              <a:t> </a:t>
            </a:r>
            <a:r>
              <a:rPr lang="cs-CZ" altLang="cs-CZ" sz="2000" b="1" dirty="0" err="1"/>
              <a:t>corresponds</a:t>
            </a:r>
            <a:r>
              <a:rPr lang="cs-CZ" altLang="cs-CZ" sz="2000" b="1" dirty="0"/>
              <a:t> to </a:t>
            </a:r>
            <a:r>
              <a:rPr lang="cs-CZ" altLang="cs-CZ" sz="2000" b="1" dirty="0" err="1"/>
              <a:t>the</a:t>
            </a:r>
            <a:r>
              <a:rPr lang="cs-CZ" altLang="cs-CZ" sz="2000" b="1" dirty="0"/>
              <a:t> </a:t>
            </a:r>
            <a:r>
              <a:rPr lang="cs-CZ" altLang="cs-CZ" sz="2000" b="1" dirty="0" err="1"/>
              <a:t>pressure</a:t>
            </a:r>
            <a:r>
              <a:rPr lang="cs-CZ" altLang="cs-CZ" sz="2000" b="1" dirty="0"/>
              <a:t> in </a:t>
            </a:r>
            <a:r>
              <a:rPr lang="cs-CZ" altLang="cs-CZ" sz="2000" b="1" dirty="0" err="1"/>
              <a:t>the</a:t>
            </a:r>
            <a:r>
              <a:rPr lang="cs-CZ" altLang="cs-CZ" sz="2000" b="1" dirty="0"/>
              <a:t> </a:t>
            </a:r>
            <a:r>
              <a:rPr lang="cs-CZ" altLang="cs-CZ" sz="2000" b="1" dirty="0" err="1"/>
              <a:t>digital</a:t>
            </a:r>
            <a:r>
              <a:rPr lang="cs-CZ" altLang="cs-CZ" sz="2000" b="1" dirty="0"/>
              <a:t> </a:t>
            </a:r>
            <a:r>
              <a:rPr lang="cs-CZ" altLang="cs-CZ" sz="2000" b="1" dirty="0" err="1"/>
              <a:t>artery</a:t>
            </a:r>
            <a:endParaRPr lang="cs-CZ" altLang="cs-CZ" sz="2000" b="1" dirty="0"/>
          </a:p>
          <a:p>
            <a:pPr eaLnBrk="1" hangingPunct="1"/>
            <a:endParaRPr lang="cs-CZ" altLang="cs-CZ" sz="2000" dirty="0"/>
          </a:p>
          <a:p>
            <a:pPr marL="0" indent="0" eaLnBrk="1" hangingPunct="1">
              <a:buNone/>
            </a:pPr>
            <a:r>
              <a:rPr lang="cs-CZ" altLang="cs-CZ" sz="1900" i="1" dirty="0"/>
              <a:t>The </a:t>
            </a:r>
            <a:r>
              <a:rPr lang="cs-CZ" altLang="cs-CZ" sz="1900" i="1" dirty="0" err="1"/>
              <a:t>new</a:t>
            </a:r>
            <a:r>
              <a:rPr lang="cs-CZ" altLang="cs-CZ" sz="1900" i="1" dirty="0"/>
              <a:t> term: </a:t>
            </a:r>
            <a:r>
              <a:rPr lang="cs-CZ" altLang="cs-CZ" sz="1900" b="1" i="1" dirty="0" err="1">
                <a:solidFill>
                  <a:srgbClr val="FF0000"/>
                </a:solidFill>
              </a:rPr>
              <a:t>Transmural</a:t>
            </a:r>
            <a:r>
              <a:rPr lang="cs-CZ" altLang="cs-CZ" sz="1900" b="1" i="1" dirty="0">
                <a:solidFill>
                  <a:srgbClr val="FF0000"/>
                </a:solidFill>
              </a:rPr>
              <a:t> </a:t>
            </a:r>
            <a:r>
              <a:rPr lang="cs-CZ" altLang="cs-CZ" sz="1900" b="1" i="1" dirty="0" err="1">
                <a:solidFill>
                  <a:srgbClr val="FF0000"/>
                </a:solidFill>
              </a:rPr>
              <a:t>pressure</a:t>
            </a:r>
            <a:r>
              <a:rPr lang="cs-CZ" altLang="cs-CZ" sz="1900" b="1" i="1" dirty="0">
                <a:solidFill>
                  <a:srgbClr val="FF0000"/>
                </a:solidFill>
              </a:rPr>
              <a:t> </a:t>
            </a:r>
            <a:r>
              <a:rPr lang="cs-CZ" altLang="cs-CZ" sz="1900" i="1" dirty="0"/>
              <a:t>– </a:t>
            </a:r>
            <a:r>
              <a:rPr lang="cs-CZ" altLang="cs-CZ" sz="1900" i="1" dirty="0" err="1"/>
              <a:t>Pt</a:t>
            </a:r>
            <a:r>
              <a:rPr lang="cs-CZ" altLang="cs-CZ" sz="1900" i="1" dirty="0"/>
              <a:t> (</a:t>
            </a:r>
            <a:r>
              <a:rPr lang="cs-CZ" altLang="cs-CZ" sz="1900" i="1" dirty="0" err="1"/>
              <a:t>the</a:t>
            </a:r>
            <a:r>
              <a:rPr lang="cs-CZ" altLang="cs-CZ" sz="1900" i="1" dirty="0"/>
              <a:t> </a:t>
            </a:r>
            <a:r>
              <a:rPr lang="cs-CZ" altLang="cs-CZ" sz="1900" i="1" dirty="0" err="1"/>
              <a:t>pressure</a:t>
            </a:r>
            <a:r>
              <a:rPr lang="cs-CZ" altLang="cs-CZ" sz="1900" i="1" dirty="0"/>
              <a:t> </a:t>
            </a:r>
            <a:r>
              <a:rPr lang="cs-CZ" altLang="cs-CZ" sz="1900" i="1" dirty="0" err="1"/>
              <a:t>across</a:t>
            </a:r>
            <a:r>
              <a:rPr lang="cs-CZ" altLang="cs-CZ" sz="1900" i="1" dirty="0"/>
              <a:t> </a:t>
            </a:r>
            <a:r>
              <a:rPr lang="cs-CZ" altLang="cs-CZ" sz="1900" i="1" dirty="0" err="1"/>
              <a:t>the</a:t>
            </a:r>
            <a:r>
              <a:rPr lang="cs-CZ" altLang="cs-CZ" sz="1900" i="1" dirty="0"/>
              <a:t> </a:t>
            </a:r>
            <a:r>
              <a:rPr lang="cs-CZ" altLang="cs-CZ" sz="1900" i="1" dirty="0" err="1"/>
              <a:t>wall</a:t>
            </a:r>
            <a:r>
              <a:rPr lang="cs-CZ" altLang="cs-CZ" sz="1900" i="1" dirty="0"/>
              <a:t> </a:t>
            </a:r>
            <a:r>
              <a:rPr lang="cs-CZ" altLang="cs-CZ" sz="1900" i="1" dirty="0" err="1"/>
              <a:t>of</a:t>
            </a:r>
            <a:r>
              <a:rPr lang="cs-CZ" altLang="cs-CZ" sz="1900" i="1" dirty="0"/>
              <a:t> </a:t>
            </a:r>
            <a:r>
              <a:rPr lang="cs-CZ" altLang="cs-CZ" sz="1900" i="1" dirty="0" err="1"/>
              <a:t>the</a:t>
            </a:r>
            <a:r>
              <a:rPr lang="cs-CZ" altLang="cs-CZ" sz="1900" i="1" dirty="0"/>
              <a:t> </a:t>
            </a:r>
            <a:r>
              <a:rPr lang="cs-CZ" altLang="cs-CZ" sz="1900" i="1" dirty="0" err="1"/>
              <a:t>artery</a:t>
            </a:r>
            <a:r>
              <a:rPr lang="cs-CZ" altLang="cs-CZ" sz="1900" i="1" dirty="0"/>
              <a:t>)</a:t>
            </a:r>
          </a:p>
          <a:p>
            <a:pPr marL="0" indent="0" eaLnBrk="1" hangingPunct="1">
              <a:buNone/>
            </a:pPr>
            <a:r>
              <a:rPr lang="cs-CZ" altLang="cs-CZ" sz="1900" i="1" dirty="0"/>
              <a:t>So, </a:t>
            </a:r>
            <a:r>
              <a:rPr lang="cs-CZ" altLang="cs-CZ" sz="1900" i="1" dirty="0" err="1"/>
              <a:t>we</a:t>
            </a:r>
            <a:r>
              <a:rPr lang="cs-CZ" altLang="cs-CZ" sz="1900" i="1" dirty="0"/>
              <a:t> </a:t>
            </a:r>
            <a:r>
              <a:rPr lang="cs-CZ" altLang="cs-CZ" sz="1900" i="1" dirty="0" err="1"/>
              <a:t>know</a:t>
            </a:r>
            <a:r>
              <a:rPr lang="cs-CZ" altLang="cs-CZ" sz="1900" i="1" dirty="0"/>
              <a:t> </a:t>
            </a:r>
            <a:r>
              <a:rPr lang="cs-CZ" altLang="cs-CZ" sz="1900" i="1" dirty="0" err="1"/>
              <a:t>following</a:t>
            </a:r>
            <a:r>
              <a:rPr lang="cs-CZ" altLang="cs-CZ" sz="1900" i="1" dirty="0"/>
              <a:t> </a:t>
            </a:r>
            <a:r>
              <a:rPr lang="cs-CZ" altLang="cs-CZ" sz="1900" i="1" dirty="0" err="1"/>
              <a:t>parameters</a:t>
            </a:r>
            <a:r>
              <a:rPr lang="cs-CZ" altLang="cs-CZ" sz="1900" i="1" dirty="0"/>
              <a:t>:</a:t>
            </a:r>
          </a:p>
          <a:p>
            <a:pPr marL="0" indent="0" eaLnBrk="1" hangingPunct="1">
              <a:buNone/>
            </a:pPr>
            <a:r>
              <a:rPr lang="cs-CZ" altLang="cs-CZ" sz="1900" dirty="0"/>
              <a:t>BP=</a:t>
            </a:r>
            <a:r>
              <a:rPr lang="cs-CZ" altLang="cs-CZ" sz="1900" dirty="0" err="1"/>
              <a:t>Blod</a:t>
            </a:r>
            <a:r>
              <a:rPr lang="cs-CZ" altLang="cs-CZ" sz="1900" dirty="0"/>
              <a:t> </a:t>
            </a:r>
            <a:r>
              <a:rPr lang="cs-CZ" altLang="cs-CZ" sz="1900" dirty="0" err="1"/>
              <a:t>pressure</a:t>
            </a:r>
            <a:r>
              <a:rPr lang="cs-CZ" altLang="cs-CZ" sz="1900" dirty="0"/>
              <a:t> </a:t>
            </a:r>
            <a:r>
              <a:rPr lang="cs-CZ" altLang="cs-CZ" sz="1900" dirty="0" err="1"/>
              <a:t>inside</a:t>
            </a:r>
            <a:r>
              <a:rPr lang="cs-CZ" altLang="cs-CZ" sz="1900" dirty="0"/>
              <a:t> </a:t>
            </a:r>
            <a:r>
              <a:rPr lang="cs-CZ" altLang="cs-CZ" sz="1900" dirty="0" err="1"/>
              <a:t>of</a:t>
            </a:r>
            <a:r>
              <a:rPr lang="cs-CZ" altLang="cs-CZ" sz="1900" dirty="0"/>
              <a:t> </a:t>
            </a:r>
            <a:r>
              <a:rPr lang="cs-CZ" altLang="cs-CZ" sz="1900" dirty="0" err="1"/>
              <a:t>digital</a:t>
            </a:r>
            <a:r>
              <a:rPr lang="cs-CZ" altLang="cs-CZ" sz="1900" dirty="0"/>
              <a:t> </a:t>
            </a:r>
            <a:r>
              <a:rPr lang="cs-CZ" altLang="cs-CZ" sz="1900" dirty="0" err="1"/>
              <a:t>artery</a:t>
            </a:r>
            <a:r>
              <a:rPr lang="cs-CZ" altLang="cs-CZ" sz="1900" dirty="0"/>
              <a:t>, </a:t>
            </a:r>
            <a:r>
              <a:rPr lang="cs-CZ" altLang="cs-CZ" sz="1900" dirty="0" err="1"/>
              <a:t>Pc</a:t>
            </a:r>
            <a:r>
              <a:rPr lang="cs-CZ" altLang="cs-CZ" sz="1900" dirty="0"/>
              <a:t> = </a:t>
            </a:r>
            <a:r>
              <a:rPr lang="cs-CZ" altLang="cs-CZ" sz="1900" dirty="0" err="1"/>
              <a:t>pressure</a:t>
            </a:r>
            <a:r>
              <a:rPr lang="cs-CZ" altLang="cs-CZ" sz="1900" dirty="0"/>
              <a:t> in </a:t>
            </a:r>
            <a:r>
              <a:rPr lang="cs-CZ" altLang="cs-CZ" sz="1900" dirty="0" err="1"/>
              <a:t>cuff</a:t>
            </a:r>
            <a:r>
              <a:rPr lang="cs-CZ" altLang="cs-CZ" sz="1900" dirty="0"/>
              <a:t>, </a:t>
            </a:r>
            <a:r>
              <a:rPr lang="cs-CZ" altLang="cs-CZ" sz="1900" dirty="0" err="1"/>
              <a:t>Pt</a:t>
            </a:r>
            <a:r>
              <a:rPr lang="cs-CZ" altLang="cs-CZ" sz="1900" dirty="0"/>
              <a:t> =</a:t>
            </a:r>
            <a:r>
              <a:rPr lang="cs-CZ" altLang="cs-CZ" sz="1900" dirty="0" err="1"/>
              <a:t>transmural</a:t>
            </a:r>
            <a:r>
              <a:rPr lang="cs-CZ" altLang="cs-CZ" sz="1900" dirty="0"/>
              <a:t> </a:t>
            </a:r>
            <a:r>
              <a:rPr lang="cs-CZ" altLang="cs-CZ" sz="1900" dirty="0" err="1"/>
              <a:t>pressure</a:t>
            </a:r>
            <a:endParaRPr lang="cs-CZ" altLang="cs-CZ" sz="1900" dirty="0"/>
          </a:p>
          <a:p>
            <a:pPr marL="0" indent="0" eaLnBrk="1" hangingPunct="1">
              <a:buNone/>
            </a:pPr>
            <a:r>
              <a:rPr lang="cs-CZ" altLang="cs-CZ" sz="1900" dirty="0" err="1"/>
              <a:t>We</a:t>
            </a:r>
            <a:r>
              <a:rPr lang="cs-CZ" altLang="cs-CZ" sz="1900" dirty="0"/>
              <a:t> </a:t>
            </a:r>
            <a:r>
              <a:rPr lang="cs-CZ" altLang="cs-CZ" sz="1900" dirty="0" err="1"/>
              <a:t>estimated</a:t>
            </a:r>
            <a:r>
              <a:rPr lang="cs-CZ" altLang="cs-CZ" sz="1900" dirty="0"/>
              <a:t>: </a:t>
            </a:r>
            <a:r>
              <a:rPr lang="cs-CZ" altLang="cs-CZ" sz="1900" b="1" dirty="0">
                <a:solidFill>
                  <a:srgbClr val="FF0000"/>
                </a:solidFill>
              </a:rPr>
              <a:t>BP = </a:t>
            </a:r>
            <a:r>
              <a:rPr lang="cs-CZ" altLang="cs-CZ" sz="1900" b="1" dirty="0" err="1">
                <a:solidFill>
                  <a:srgbClr val="FF0000"/>
                </a:solidFill>
              </a:rPr>
              <a:t>Pc</a:t>
            </a:r>
            <a:r>
              <a:rPr lang="cs-CZ" altLang="cs-CZ" sz="1900" b="1" dirty="0">
                <a:solidFill>
                  <a:srgbClr val="FF0000"/>
                </a:solidFill>
              </a:rPr>
              <a:t>  </a:t>
            </a:r>
            <a:r>
              <a:rPr lang="cs-CZ" altLang="cs-CZ" sz="1900" b="1" dirty="0" err="1">
                <a:solidFill>
                  <a:srgbClr val="FF0000"/>
                </a:solidFill>
              </a:rPr>
              <a:t>it</a:t>
            </a:r>
            <a:r>
              <a:rPr lang="cs-CZ" altLang="cs-CZ" sz="1900" b="1" dirty="0">
                <a:solidFill>
                  <a:srgbClr val="FF0000"/>
                </a:solidFill>
              </a:rPr>
              <a:t> </a:t>
            </a:r>
            <a:r>
              <a:rPr lang="cs-CZ" altLang="cs-CZ" sz="1900" b="1" dirty="0" err="1">
                <a:solidFill>
                  <a:srgbClr val="FF0000"/>
                </a:solidFill>
              </a:rPr>
              <a:t>is</a:t>
            </a:r>
            <a:r>
              <a:rPr lang="cs-CZ" altLang="cs-CZ" sz="1900" b="1" dirty="0">
                <a:solidFill>
                  <a:srgbClr val="FF0000"/>
                </a:solidFill>
              </a:rPr>
              <a:t> </a:t>
            </a:r>
            <a:r>
              <a:rPr lang="cs-CZ" altLang="cs-CZ" sz="1900" b="1" dirty="0" err="1">
                <a:solidFill>
                  <a:srgbClr val="FF0000"/>
                </a:solidFill>
              </a:rPr>
              <a:t>mean</a:t>
            </a:r>
            <a:r>
              <a:rPr lang="cs-CZ" altLang="cs-CZ" sz="1900" b="1" dirty="0">
                <a:solidFill>
                  <a:srgbClr val="FF0000"/>
                </a:solidFill>
              </a:rPr>
              <a:t>, </a:t>
            </a:r>
            <a:r>
              <a:rPr lang="cs-CZ" altLang="cs-CZ" sz="1900" b="1" dirty="0" err="1">
                <a:solidFill>
                  <a:srgbClr val="FF0000"/>
                </a:solidFill>
              </a:rPr>
              <a:t>that</a:t>
            </a:r>
            <a:r>
              <a:rPr lang="cs-CZ" altLang="cs-CZ" sz="1900" b="1" dirty="0">
                <a:solidFill>
                  <a:srgbClr val="FF0000"/>
                </a:solidFill>
              </a:rPr>
              <a:t> </a:t>
            </a:r>
            <a:r>
              <a:rPr lang="cs-CZ" altLang="cs-CZ" sz="1900" b="1" dirty="0" err="1">
                <a:solidFill>
                  <a:srgbClr val="FF0000"/>
                </a:solidFill>
              </a:rPr>
              <a:t>Pt</a:t>
            </a:r>
            <a:r>
              <a:rPr lang="cs-CZ" altLang="cs-CZ" sz="1900" b="1" dirty="0">
                <a:solidFill>
                  <a:srgbClr val="FF0000"/>
                </a:solidFill>
              </a:rPr>
              <a:t> = 0 …</a:t>
            </a:r>
            <a:r>
              <a:rPr lang="cs-CZ" altLang="cs-CZ" sz="1900" dirty="0"/>
              <a:t> </a:t>
            </a:r>
            <a:r>
              <a:rPr lang="cs-CZ" altLang="cs-CZ" sz="1900" dirty="0" err="1"/>
              <a:t>photoplethysmogram</a:t>
            </a:r>
            <a:r>
              <a:rPr lang="cs-CZ" altLang="cs-CZ" sz="1900" dirty="0"/>
              <a:t> </a:t>
            </a:r>
            <a:r>
              <a:rPr lang="cs-CZ" altLang="cs-CZ" sz="1900" dirty="0" err="1"/>
              <a:t>registered</a:t>
            </a:r>
            <a:r>
              <a:rPr lang="cs-CZ" altLang="cs-CZ" sz="1900" dirty="0"/>
              <a:t> </a:t>
            </a:r>
            <a:r>
              <a:rPr lang="cs-CZ" altLang="cs-CZ" sz="1900" dirty="0" err="1"/>
              <a:t>the</a:t>
            </a:r>
            <a:r>
              <a:rPr lang="cs-CZ" altLang="cs-CZ" sz="1900" dirty="0"/>
              <a:t> </a:t>
            </a:r>
            <a:r>
              <a:rPr lang="cs-CZ" altLang="cs-CZ" sz="1900" dirty="0" err="1"/>
              <a:t>highest</a:t>
            </a:r>
            <a:r>
              <a:rPr lang="cs-CZ" altLang="cs-CZ" sz="1900" dirty="0"/>
              <a:t> </a:t>
            </a:r>
            <a:r>
              <a:rPr lang="cs-CZ" altLang="cs-CZ" sz="1900" dirty="0" err="1"/>
              <a:t>amplitude</a:t>
            </a:r>
            <a:r>
              <a:rPr lang="cs-CZ" altLang="cs-CZ" sz="1900" dirty="0"/>
              <a:t> </a:t>
            </a:r>
            <a:r>
              <a:rPr lang="cs-CZ" altLang="cs-CZ" sz="1900" dirty="0" err="1"/>
              <a:t>of</a:t>
            </a:r>
            <a:r>
              <a:rPr lang="cs-CZ" altLang="cs-CZ" sz="1900" dirty="0"/>
              <a:t> </a:t>
            </a:r>
            <a:r>
              <a:rPr lang="cs-CZ" altLang="cs-CZ" sz="1900" dirty="0" err="1"/>
              <a:t>oscilation</a:t>
            </a:r>
            <a:r>
              <a:rPr lang="cs-CZ" altLang="cs-CZ" sz="1900" dirty="0"/>
              <a:t> --- </a:t>
            </a:r>
            <a:r>
              <a:rPr lang="cs-CZ" altLang="cs-CZ" sz="1900" dirty="0" err="1">
                <a:solidFill>
                  <a:srgbClr val="FF0000"/>
                </a:solidFill>
              </a:rPr>
              <a:t>we</a:t>
            </a:r>
            <a:r>
              <a:rPr lang="cs-CZ" altLang="cs-CZ" sz="1900" dirty="0">
                <a:solidFill>
                  <a:srgbClr val="FF0000"/>
                </a:solidFill>
              </a:rPr>
              <a:t> </a:t>
            </a:r>
            <a:r>
              <a:rPr lang="cs-CZ" altLang="cs-CZ" sz="1900" dirty="0" err="1">
                <a:solidFill>
                  <a:srgbClr val="FF0000"/>
                </a:solidFill>
              </a:rPr>
              <a:t>measure</a:t>
            </a:r>
            <a:r>
              <a:rPr lang="cs-CZ" altLang="cs-CZ" sz="1900" dirty="0">
                <a:solidFill>
                  <a:srgbClr val="FF0000"/>
                </a:solidFill>
              </a:rPr>
              <a:t> </a:t>
            </a:r>
            <a:r>
              <a:rPr lang="cs-CZ" altLang="cs-CZ" sz="1900" dirty="0" err="1">
                <a:solidFill>
                  <a:srgbClr val="FF0000"/>
                </a:solidFill>
              </a:rPr>
              <a:t>the</a:t>
            </a:r>
            <a:r>
              <a:rPr lang="cs-CZ" altLang="cs-CZ" sz="1900" dirty="0">
                <a:solidFill>
                  <a:srgbClr val="FF0000"/>
                </a:solidFill>
              </a:rPr>
              <a:t> </a:t>
            </a:r>
            <a:r>
              <a:rPr lang="cs-CZ" altLang="cs-CZ" sz="1900" b="1" dirty="0">
                <a:solidFill>
                  <a:srgbClr val="FF0000"/>
                </a:solidFill>
              </a:rPr>
              <a:t>MAP</a:t>
            </a:r>
          </a:p>
          <a:p>
            <a:pPr marL="0" indent="0" eaLnBrk="1" hangingPunct="1">
              <a:buNone/>
            </a:pPr>
            <a:r>
              <a:rPr lang="cs-CZ" altLang="cs-CZ" sz="1900" dirty="0" err="1"/>
              <a:t>This</a:t>
            </a:r>
            <a:r>
              <a:rPr lang="cs-CZ" altLang="cs-CZ" sz="1900" dirty="0"/>
              <a:t> </a:t>
            </a:r>
            <a:r>
              <a:rPr lang="cs-CZ" altLang="cs-CZ" sz="1900" dirty="0" err="1"/>
              <a:t>situation</a:t>
            </a:r>
            <a:r>
              <a:rPr lang="cs-CZ" altLang="cs-CZ" sz="1900" dirty="0"/>
              <a:t> </a:t>
            </a:r>
            <a:r>
              <a:rPr lang="cs-CZ" altLang="cs-CZ" sz="1900" dirty="0" err="1"/>
              <a:t>comming</a:t>
            </a:r>
            <a:r>
              <a:rPr lang="cs-CZ" altLang="cs-CZ" sz="1900" dirty="0"/>
              <a:t> </a:t>
            </a:r>
            <a:r>
              <a:rPr lang="cs-CZ" altLang="cs-CZ" sz="1900" dirty="0" err="1"/>
              <a:t>at</a:t>
            </a:r>
            <a:r>
              <a:rPr lang="cs-CZ" altLang="cs-CZ" sz="1900" dirty="0"/>
              <a:t> </a:t>
            </a:r>
            <a:r>
              <a:rPr lang="cs-CZ" altLang="cs-CZ" sz="1900" dirty="0" err="1"/>
              <a:t>the</a:t>
            </a:r>
            <a:r>
              <a:rPr lang="cs-CZ" altLang="cs-CZ" sz="1900" dirty="0"/>
              <a:t> </a:t>
            </a:r>
            <a:r>
              <a:rPr lang="cs-CZ" altLang="cs-CZ" sz="1900" dirty="0" err="1"/>
              <a:t>beginning</a:t>
            </a:r>
            <a:r>
              <a:rPr lang="cs-CZ" altLang="cs-CZ" sz="1900" dirty="0"/>
              <a:t> </a:t>
            </a:r>
            <a:r>
              <a:rPr lang="cs-CZ" altLang="cs-CZ" sz="1900" dirty="0" err="1"/>
              <a:t>of</a:t>
            </a:r>
            <a:r>
              <a:rPr lang="cs-CZ" altLang="cs-CZ" sz="1900" dirty="0"/>
              <a:t> </a:t>
            </a:r>
            <a:r>
              <a:rPr lang="cs-CZ" altLang="cs-CZ" sz="1900" dirty="0" err="1"/>
              <a:t>measurement</a:t>
            </a:r>
            <a:r>
              <a:rPr lang="cs-CZ" altLang="cs-CZ" sz="1900" dirty="0"/>
              <a:t>, </a:t>
            </a:r>
            <a:r>
              <a:rPr lang="cs-CZ" altLang="cs-CZ" sz="1900" dirty="0" err="1"/>
              <a:t>when</a:t>
            </a:r>
            <a:r>
              <a:rPr lang="cs-CZ" altLang="cs-CZ" sz="1900" dirty="0"/>
              <a:t> </a:t>
            </a:r>
            <a:r>
              <a:rPr lang="cs-CZ" altLang="cs-CZ" sz="1900" dirty="0" err="1"/>
              <a:t>the</a:t>
            </a:r>
            <a:r>
              <a:rPr lang="cs-CZ" altLang="cs-CZ" sz="1900" dirty="0"/>
              <a:t> </a:t>
            </a:r>
            <a:r>
              <a:rPr lang="cs-CZ" altLang="cs-CZ" sz="1900" dirty="0" err="1"/>
              <a:t>cuff</a:t>
            </a:r>
            <a:r>
              <a:rPr lang="cs-CZ" altLang="cs-CZ" sz="1900" dirty="0"/>
              <a:t> </a:t>
            </a:r>
            <a:r>
              <a:rPr lang="cs-CZ" altLang="cs-CZ" sz="1900" dirty="0" err="1"/>
              <a:t>is</a:t>
            </a:r>
            <a:r>
              <a:rPr lang="cs-CZ" altLang="cs-CZ" sz="1900" dirty="0"/>
              <a:t> </a:t>
            </a:r>
            <a:r>
              <a:rPr lang="cs-CZ" altLang="cs-CZ" sz="1900" dirty="0" err="1"/>
              <a:t>inflated</a:t>
            </a:r>
            <a:r>
              <a:rPr lang="cs-CZ" altLang="cs-CZ" sz="1900" dirty="0"/>
              <a:t> step by step (5 </a:t>
            </a:r>
            <a:r>
              <a:rPr lang="cs-CZ" altLang="cs-CZ" sz="1900" dirty="0" err="1"/>
              <a:t>mmHg</a:t>
            </a:r>
            <a:r>
              <a:rPr lang="cs-CZ" altLang="cs-CZ" sz="1900" dirty="0"/>
              <a:t>) and  </a:t>
            </a:r>
            <a:r>
              <a:rPr lang="cs-CZ" altLang="cs-CZ" sz="1900" dirty="0" err="1"/>
              <a:t>Pc</a:t>
            </a:r>
            <a:r>
              <a:rPr lang="cs-CZ" altLang="cs-CZ" sz="1900" dirty="0"/>
              <a:t> </a:t>
            </a:r>
            <a:r>
              <a:rPr lang="cs-CZ" altLang="cs-CZ" sz="1900" dirty="0" err="1"/>
              <a:t>increase</a:t>
            </a:r>
            <a:r>
              <a:rPr lang="cs-CZ" altLang="cs-CZ" sz="1900" dirty="0"/>
              <a:t>. In </a:t>
            </a:r>
            <a:r>
              <a:rPr lang="cs-CZ" altLang="cs-CZ" sz="1900" dirty="0" err="1"/>
              <a:t>the</a:t>
            </a:r>
            <a:r>
              <a:rPr lang="cs-CZ" altLang="cs-CZ" sz="1900" dirty="0"/>
              <a:t> moment </a:t>
            </a:r>
            <a:r>
              <a:rPr lang="cs-CZ" altLang="cs-CZ" sz="1900" dirty="0" err="1"/>
              <a:t>of</a:t>
            </a:r>
            <a:r>
              <a:rPr lang="cs-CZ" altLang="cs-CZ" sz="1900" dirty="0"/>
              <a:t> </a:t>
            </a:r>
            <a:r>
              <a:rPr lang="cs-CZ" altLang="cs-CZ" sz="1900" dirty="0" err="1"/>
              <a:t>the</a:t>
            </a:r>
            <a:r>
              <a:rPr lang="cs-CZ" altLang="cs-CZ" sz="1900" dirty="0"/>
              <a:t> </a:t>
            </a:r>
            <a:r>
              <a:rPr lang="cs-CZ" altLang="cs-CZ" sz="1900" dirty="0" err="1"/>
              <a:t>highest</a:t>
            </a:r>
            <a:r>
              <a:rPr lang="cs-CZ" altLang="cs-CZ" sz="1900" dirty="0"/>
              <a:t> </a:t>
            </a:r>
            <a:r>
              <a:rPr lang="cs-CZ" altLang="cs-CZ" sz="1900" dirty="0" err="1"/>
              <a:t>amplitude</a:t>
            </a:r>
            <a:r>
              <a:rPr lang="cs-CZ" altLang="cs-CZ" sz="1900" dirty="0"/>
              <a:t> </a:t>
            </a:r>
            <a:r>
              <a:rPr lang="cs-CZ" altLang="cs-CZ" sz="1900" dirty="0" err="1"/>
              <a:t>is</a:t>
            </a:r>
            <a:r>
              <a:rPr lang="cs-CZ" altLang="cs-CZ" sz="1900" dirty="0"/>
              <a:t> </a:t>
            </a:r>
            <a:r>
              <a:rPr lang="cs-CZ" altLang="cs-CZ" sz="1900" dirty="0" err="1"/>
              <a:t>registered</a:t>
            </a:r>
            <a:r>
              <a:rPr lang="cs-CZ" altLang="cs-CZ" sz="1900" dirty="0"/>
              <a:t> – </a:t>
            </a:r>
            <a:r>
              <a:rPr lang="cs-CZ" altLang="cs-CZ" sz="1900" b="1" dirty="0" err="1">
                <a:solidFill>
                  <a:srgbClr val="FF0000"/>
                </a:solidFill>
              </a:rPr>
              <a:t>feed-back</a:t>
            </a:r>
            <a:r>
              <a:rPr lang="cs-CZ" altLang="cs-CZ" sz="1900" b="1" dirty="0">
                <a:solidFill>
                  <a:srgbClr val="FF0000"/>
                </a:solidFill>
              </a:rPr>
              <a:t> </a:t>
            </a:r>
            <a:r>
              <a:rPr lang="cs-CZ" altLang="cs-CZ" sz="1900" b="1" dirty="0" err="1">
                <a:solidFill>
                  <a:srgbClr val="FF0000"/>
                </a:solidFill>
              </a:rPr>
              <a:t>loop</a:t>
            </a:r>
            <a:r>
              <a:rPr lang="cs-CZ" altLang="cs-CZ" sz="1900" b="1" dirty="0">
                <a:solidFill>
                  <a:srgbClr val="FF0000"/>
                </a:solidFill>
              </a:rPr>
              <a:t> </a:t>
            </a:r>
            <a:r>
              <a:rPr lang="cs-CZ" altLang="cs-CZ" sz="1900" dirty="0" err="1"/>
              <a:t>started</a:t>
            </a:r>
            <a:r>
              <a:rPr lang="cs-CZ" altLang="cs-CZ" sz="1900" dirty="0"/>
              <a:t> </a:t>
            </a:r>
            <a:r>
              <a:rPr lang="cs-CZ" altLang="cs-CZ" sz="1900" dirty="0" err="1"/>
              <a:t>for</a:t>
            </a:r>
            <a:r>
              <a:rPr lang="cs-CZ" altLang="cs-CZ" sz="1900" dirty="0"/>
              <a:t> </a:t>
            </a:r>
            <a:r>
              <a:rPr lang="cs-CZ" altLang="cs-CZ" sz="1900" dirty="0" err="1"/>
              <a:t>obtained</a:t>
            </a:r>
            <a:r>
              <a:rPr lang="cs-CZ" altLang="cs-CZ" sz="1900" dirty="0"/>
              <a:t> </a:t>
            </a:r>
            <a:r>
              <a:rPr lang="cs-CZ" altLang="cs-CZ" sz="1900" dirty="0" err="1"/>
              <a:t>the</a:t>
            </a:r>
            <a:r>
              <a:rPr lang="cs-CZ" altLang="cs-CZ" sz="1900" dirty="0"/>
              <a:t> </a:t>
            </a:r>
            <a:r>
              <a:rPr lang="cs-CZ" altLang="cs-CZ" sz="1900" dirty="0" err="1"/>
              <a:t>constant</a:t>
            </a:r>
            <a:r>
              <a:rPr lang="cs-CZ" altLang="cs-CZ" sz="1900" dirty="0"/>
              <a:t> </a:t>
            </a:r>
            <a:r>
              <a:rPr lang="cs-CZ" altLang="cs-CZ" sz="1900" dirty="0" err="1"/>
              <a:t>volume</a:t>
            </a:r>
            <a:r>
              <a:rPr lang="cs-CZ" altLang="cs-CZ" sz="1900" dirty="0"/>
              <a:t> </a:t>
            </a:r>
            <a:r>
              <a:rPr lang="cs-CZ" altLang="cs-CZ" sz="1900" dirty="0" err="1"/>
              <a:t>of</a:t>
            </a:r>
            <a:r>
              <a:rPr lang="cs-CZ" altLang="cs-CZ" sz="1900" dirty="0"/>
              <a:t> </a:t>
            </a:r>
            <a:r>
              <a:rPr lang="cs-CZ" altLang="cs-CZ" sz="1900" dirty="0" err="1"/>
              <a:t>the</a:t>
            </a:r>
            <a:r>
              <a:rPr lang="cs-CZ" altLang="cs-CZ" sz="1900" dirty="0"/>
              <a:t> </a:t>
            </a:r>
            <a:r>
              <a:rPr lang="cs-CZ" altLang="cs-CZ" sz="1900" dirty="0" err="1"/>
              <a:t>finger</a:t>
            </a:r>
            <a:r>
              <a:rPr lang="cs-CZ" altLang="cs-CZ" sz="1900" dirty="0"/>
              <a:t>. </a:t>
            </a:r>
            <a:r>
              <a:rPr lang="cs-CZ" altLang="cs-CZ" sz="1900" dirty="0" err="1"/>
              <a:t>This</a:t>
            </a:r>
            <a:r>
              <a:rPr lang="cs-CZ" altLang="cs-CZ" sz="1900" dirty="0"/>
              <a:t> </a:t>
            </a:r>
            <a:r>
              <a:rPr lang="cs-CZ" altLang="cs-CZ" sz="1900" dirty="0" err="1"/>
              <a:t>feed-back</a:t>
            </a:r>
            <a:r>
              <a:rPr lang="cs-CZ" altLang="cs-CZ" sz="1900" dirty="0"/>
              <a:t> </a:t>
            </a:r>
            <a:r>
              <a:rPr lang="cs-CZ" altLang="cs-CZ" sz="1900" dirty="0" err="1"/>
              <a:t>control</a:t>
            </a:r>
            <a:r>
              <a:rPr lang="cs-CZ" altLang="cs-CZ" sz="1900" dirty="0"/>
              <a:t> </a:t>
            </a:r>
            <a:r>
              <a:rPr lang="cs-CZ" altLang="cs-CZ" sz="1900" dirty="0" err="1"/>
              <a:t>is</a:t>
            </a:r>
            <a:r>
              <a:rPr lang="cs-CZ" altLang="cs-CZ" sz="1900" dirty="0"/>
              <a:t> </a:t>
            </a:r>
            <a:r>
              <a:rPr lang="cs-CZ" altLang="cs-CZ" sz="1900" dirty="0" err="1"/>
              <a:t>based</a:t>
            </a:r>
            <a:r>
              <a:rPr lang="cs-CZ" altLang="cs-CZ" sz="1900" dirty="0"/>
              <a:t> on </a:t>
            </a:r>
            <a:r>
              <a:rPr lang="cs-CZ" altLang="cs-CZ" sz="1900" dirty="0" err="1"/>
              <a:t>record</a:t>
            </a:r>
            <a:r>
              <a:rPr lang="cs-CZ" altLang="cs-CZ" sz="1900" dirty="0"/>
              <a:t> </a:t>
            </a:r>
            <a:r>
              <a:rPr lang="cs-CZ" altLang="cs-CZ" sz="1900" dirty="0" err="1"/>
              <a:t>amount</a:t>
            </a:r>
            <a:r>
              <a:rPr lang="cs-CZ" altLang="cs-CZ" sz="1900" dirty="0"/>
              <a:t> </a:t>
            </a:r>
            <a:r>
              <a:rPr lang="cs-CZ" altLang="cs-CZ" sz="1900" dirty="0" err="1"/>
              <a:t>of</a:t>
            </a:r>
            <a:r>
              <a:rPr lang="cs-CZ" altLang="cs-CZ" sz="1900" dirty="0"/>
              <a:t> </a:t>
            </a:r>
            <a:r>
              <a:rPr lang="cs-CZ" altLang="cs-CZ" sz="1900" dirty="0" err="1"/>
              <a:t>the</a:t>
            </a:r>
            <a:r>
              <a:rPr lang="cs-CZ" altLang="cs-CZ" sz="1900" dirty="0"/>
              <a:t> </a:t>
            </a:r>
            <a:r>
              <a:rPr lang="cs-CZ" altLang="cs-CZ" sz="1900" dirty="0" err="1"/>
              <a:t>light</a:t>
            </a:r>
            <a:r>
              <a:rPr lang="cs-CZ" altLang="cs-CZ" sz="1900" dirty="0"/>
              <a:t> </a:t>
            </a:r>
            <a:r>
              <a:rPr lang="cs-CZ" altLang="cs-CZ" sz="1900" dirty="0" err="1"/>
              <a:t>from</a:t>
            </a:r>
            <a:r>
              <a:rPr lang="cs-CZ" altLang="cs-CZ" sz="1900" dirty="0"/>
              <a:t> </a:t>
            </a:r>
            <a:r>
              <a:rPr lang="cs-CZ" altLang="cs-CZ" sz="1900" dirty="0" err="1"/>
              <a:t>photocells</a:t>
            </a:r>
            <a:endParaRPr lang="cs-CZ" altLang="cs-CZ" sz="1900" dirty="0"/>
          </a:p>
        </p:txBody>
      </p:sp>
    </p:spTree>
    <p:extLst>
      <p:ext uri="{BB962C8B-B14F-4D97-AF65-F5344CB8AC3E}">
        <p14:creationId xmlns:p14="http://schemas.microsoft.com/office/powerpoint/2010/main" val="145601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3D56DA-FB75-4B47-A3CF-6F58F5FD2325}"/>
              </a:ext>
            </a:extLst>
          </p:cNvPr>
          <p:cNvSpPr>
            <a:spLocks noGrp="1"/>
          </p:cNvSpPr>
          <p:nvPr>
            <p:ph type="title"/>
          </p:nvPr>
        </p:nvSpPr>
        <p:spPr/>
        <p:txBody>
          <a:bodyPr/>
          <a:lstStyle/>
          <a:p>
            <a:r>
              <a:rPr lang="cs-CZ" dirty="0"/>
              <a:t>Peňáz patent (1969)</a:t>
            </a:r>
          </a:p>
        </p:txBody>
      </p:sp>
      <p:sp>
        <p:nvSpPr>
          <p:cNvPr id="3" name="Zástupný symbol pro obsah 2">
            <a:extLst>
              <a:ext uri="{FF2B5EF4-FFF2-40B4-BE49-F238E27FC236}">
                <a16:creationId xmlns:a16="http://schemas.microsoft.com/office/drawing/2014/main" id="{2F96E850-7868-4B97-A245-ED0D635B3C62}"/>
              </a:ext>
            </a:extLst>
          </p:cNvPr>
          <p:cNvSpPr>
            <a:spLocks noGrp="1"/>
          </p:cNvSpPr>
          <p:nvPr>
            <p:ph idx="1"/>
          </p:nvPr>
        </p:nvSpPr>
        <p:spPr/>
        <p:txBody>
          <a:bodyPr/>
          <a:lstStyle/>
          <a:p>
            <a:pPr algn="ctr"/>
            <a:r>
              <a:rPr lang="en-US" sz="4000" dirty="0"/>
              <a:t>He used a photocell signal to control the outer cuff pressure so that the finger volume did not change</a:t>
            </a:r>
          </a:p>
          <a:p>
            <a:endParaRPr lang="cs-CZ" dirty="0"/>
          </a:p>
        </p:txBody>
      </p:sp>
    </p:spTree>
    <p:extLst>
      <p:ext uri="{BB962C8B-B14F-4D97-AF65-F5344CB8AC3E}">
        <p14:creationId xmlns:p14="http://schemas.microsoft.com/office/powerpoint/2010/main" val="1062757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457200" y="260350"/>
            <a:ext cx="8218488" cy="1944688"/>
          </a:xfrm>
          <a:prstGeom prst="rect">
            <a:avLst/>
          </a:prstGeom>
          <a:noFill/>
          <a:ln w="9525">
            <a:noFill/>
            <a:miter lim="800000"/>
            <a:headEnd/>
            <a:tailEnd/>
          </a:ln>
          <a:effectLst/>
        </p:spPr>
        <p:txBody>
          <a:bodyPr anchor="ctr"/>
          <a:lstStyle/>
          <a:p>
            <a:pPr algn="ctr" fontAlgn="base">
              <a:lnSpc>
                <a:spcPct val="80000"/>
              </a:lnSpc>
              <a:spcBef>
                <a:spcPct val="0"/>
              </a:spcBef>
              <a:spcAft>
                <a:spcPct val="0"/>
              </a:spcAft>
            </a:pPr>
            <a:r>
              <a:rPr lang="cs-CZ" sz="4000" b="1" dirty="0" err="1">
                <a:solidFill>
                  <a:srgbClr val="CC3300"/>
                </a:solidFill>
                <a:effectLst>
                  <a:outerShdw blurRad="38100" dist="38100" dir="2700000" algn="tl">
                    <a:srgbClr val="C0C0C0"/>
                  </a:outerShdw>
                </a:effectLst>
              </a:rPr>
              <a:t>Records</a:t>
            </a:r>
            <a:r>
              <a:rPr lang="cs-CZ" sz="4000" b="1" dirty="0">
                <a:solidFill>
                  <a:srgbClr val="CC3300"/>
                </a:solidFill>
                <a:effectLst>
                  <a:outerShdw blurRad="38100" dist="38100" dir="2700000" algn="tl">
                    <a:srgbClr val="C0C0C0"/>
                  </a:outerShdw>
                </a:effectLst>
              </a:rPr>
              <a:t> </a:t>
            </a:r>
            <a:r>
              <a:rPr lang="cs-CZ" sz="4000" b="1" dirty="0" err="1">
                <a:solidFill>
                  <a:srgbClr val="CC3300"/>
                </a:solidFill>
                <a:effectLst>
                  <a:outerShdw blurRad="38100" dist="38100" dir="2700000" algn="tl">
                    <a:srgbClr val="C0C0C0"/>
                  </a:outerShdw>
                </a:effectLst>
              </a:rPr>
              <a:t>of</a:t>
            </a:r>
            <a:r>
              <a:rPr lang="cs-CZ" sz="4000" b="1" dirty="0">
                <a:solidFill>
                  <a:srgbClr val="CC3300"/>
                </a:solidFill>
                <a:effectLst>
                  <a:outerShdw blurRad="38100" dist="38100" dir="2700000" algn="tl">
                    <a:srgbClr val="C0C0C0"/>
                  </a:outerShdw>
                </a:effectLst>
              </a:rPr>
              <a:t> </a:t>
            </a:r>
            <a:r>
              <a:rPr lang="cs-CZ" sz="4000" b="1" dirty="0" err="1">
                <a:solidFill>
                  <a:srgbClr val="CC3300"/>
                </a:solidFill>
                <a:effectLst>
                  <a:outerShdw blurRad="38100" dist="38100" dir="2700000" algn="tl">
                    <a:srgbClr val="C0C0C0"/>
                  </a:outerShdw>
                </a:effectLst>
              </a:rPr>
              <a:t>circulatory</a:t>
            </a:r>
            <a:r>
              <a:rPr lang="cs-CZ" sz="4000" b="1" dirty="0">
                <a:solidFill>
                  <a:srgbClr val="CC3300"/>
                </a:solidFill>
                <a:effectLst>
                  <a:outerShdw blurRad="38100" dist="38100" dir="2700000" algn="tl">
                    <a:srgbClr val="C0C0C0"/>
                  </a:outerShdw>
                </a:effectLst>
              </a:rPr>
              <a:t> </a:t>
            </a:r>
            <a:r>
              <a:rPr lang="cs-CZ" sz="4000" b="1" dirty="0" err="1">
                <a:solidFill>
                  <a:srgbClr val="CC3300"/>
                </a:solidFill>
                <a:effectLst>
                  <a:outerShdw blurRad="38100" dist="38100" dir="2700000" algn="tl">
                    <a:srgbClr val="C0C0C0"/>
                  </a:outerShdw>
                </a:effectLst>
              </a:rPr>
              <a:t>parameters</a:t>
            </a:r>
            <a:endParaRPr lang="cs-CZ" sz="4000" b="1" dirty="0">
              <a:solidFill>
                <a:srgbClr val="CC3300"/>
              </a:solidFill>
              <a:effectLst>
                <a:outerShdw blurRad="38100" dist="38100" dir="2700000" algn="tl">
                  <a:srgbClr val="C0C0C0"/>
                </a:outerShdw>
              </a:effectLst>
            </a:endParaRPr>
          </a:p>
        </p:txBody>
      </p:sp>
      <p:pic>
        <p:nvPicPr>
          <p:cNvPr id="77827" name="Picture 3" descr="obr11"/>
          <p:cNvPicPr>
            <a:picLocks noChangeAspect="1" noChangeArrowheads="1"/>
          </p:cNvPicPr>
          <p:nvPr/>
        </p:nvPicPr>
        <p:blipFill>
          <a:blip r:embed="rId3" cstate="print"/>
          <a:srcRect/>
          <a:stretch>
            <a:fillRect/>
          </a:stretch>
        </p:blipFill>
        <p:spPr bwMode="auto">
          <a:xfrm>
            <a:off x="468313" y="2565400"/>
            <a:ext cx="8208962" cy="3978275"/>
          </a:xfrm>
          <a:prstGeom prst="rect">
            <a:avLst/>
          </a:prstGeom>
          <a:noFill/>
          <a:ln w="9525">
            <a:noFill/>
            <a:miter lim="800000"/>
            <a:headEnd/>
            <a:tailEnd/>
          </a:ln>
        </p:spPr>
      </p:pic>
    </p:spTree>
    <p:extLst>
      <p:ext uri="{BB962C8B-B14F-4D97-AF65-F5344CB8AC3E}">
        <p14:creationId xmlns:p14="http://schemas.microsoft.com/office/powerpoint/2010/main" val="3554924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B6A1771-1F9B-4252-B782-686FD53D7A48}"/>
              </a:ext>
            </a:extLst>
          </p:cNvPr>
          <p:cNvSpPr>
            <a:spLocks noGrp="1" noChangeArrowheads="1"/>
          </p:cNvSpPr>
          <p:nvPr>
            <p:ph type="title"/>
          </p:nvPr>
        </p:nvSpPr>
        <p:spPr/>
        <p:txBody>
          <a:bodyPr>
            <a:normAutofit fontScale="90000"/>
          </a:bodyPr>
          <a:lstStyle/>
          <a:p>
            <a:pPr eaLnBrk="1" hangingPunct="1">
              <a:defRPr/>
            </a:pPr>
            <a:r>
              <a:rPr lang="cs-CZ" b="1" dirty="0">
                <a:solidFill>
                  <a:schemeClr val="accent2"/>
                </a:solidFill>
                <a:effectLst>
                  <a:outerShdw blurRad="38100" dist="38100" dir="2700000" algn="tl">
                    <a:srgbClr val="000000"/>
                  </a:outerShdw>
                </a:effectLst>
              </a:rPr>
              <a:t>24-hour </a:t>
            </a:r>
            <a:r>
              <a:rPr lang="cs-CZ" b="1" dirty="0" err="1">
                <a:solidFill>
                  <a:schemeClr val="accent2"/>
                </a:solidFill>
                <a:effectLst>
                  <a:outerShdw blurRad="38100" dist="38100" dir="2700000" algn="tl">
                    <a:srgbClr val="000000"/>
                  </a:outerShdw>
                </a:effectLst>
              </a:rPr>
              <a:t>ambulatory</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blood</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pressure</a:t>
            </a:r>
            <a:r>
              <a:rPr lang="cs-CZ" b="1" dirty="0">
                <a:solidFill>
                  <a:schemeClr val="accent2"/>
                </a:solidFill>
                <a:effectLst>
                  <a:outerShdw blurRad="38100" dist="38100" dir="2700000" algn="tl">
                    <a:srgbClr val="000000"/>
                  </a:outerShdw>
                </a:effectLst>
              </a:rPr>
              <a:t> monitoring (ABPM)</a:t>
            </a:r>
          </a:p>
        </p:txBody>
      </p:sp>
      <p:sp>
        <p:nvSpPr>
          <p:cNvPr id="44035" name="Rectangle 3">
            <a:extLst>
              <a:ext uri="{FF2B5EF4-FFF2-40B4-BE49-F238E27FC236}">
                <a16:creationId xmlns:a16="http://schemas.microsoft.com/office/drawing/2014/main" id="{E33D4ACB-1A89-41BB-93D0-4731D55B9E9D}"/>
              </a:ext>
            </a:extLst>
          </p:cNvPr>
          <p:cNvSpPr>
            <a:spLocks noGrp="1" noChangeArrowheads="1"/>
          </p:cNvSpPr>
          <p:nvPr>
            <p:ph type="body" idx="1"/>
          </p:nvPr>
        </p:nvSpPr>
        <p:spPr/>
        <p:txBody>
          <a:bodyPr>
            <a:normAutofit fontScale="92500" lnSpcReduction="10000"/>
          </a:bodyPr>
          <a:lstStyle/>
          <a:p>
            <a:pPr eaLnBrk="1" hangingPunct="1">
              <a:defRPr/>
            </a:pPr>
            <a:r>
              <a:rPr lang="cs-CZ" b="1" dirty="0" err="1">
                <a:solidFill>
                  <a:schemeClr val="accent2"/>
                </a:solidFill>
                <a:effectLst>
                  <a:outerShdw blurRad="38100" dist="38100" dir="2700000" algn="tl">
                    <a:srgbClr val="000000"/>
                  </a:outerShdw>
                </a:effectLst>
              </a:rPr>
              <a:t>Circadial</a:t>
            </a:r>
            <a:r>
              <a:rPr lang="cs-CZ" b="1" dirty="0">
                <a:solidFill>
                  <a:schemeClr val="accent2"/>
                </a:solidFill>
                <a:effectLst>
                  <a:outerShdw blurRad="38100" dist="38100" dir="2700000" algn="tl">
                    <a:srgbClr val="000000"/>
                  </a:outerShdw>
                </a:effectLst>
              </a:rPr>
              <a:t> rhythm</a:t>
            </a:r>
            <a:r>
              <a:rPr lang="cs-CZ" dirty="0">
                <a:solidFill>
                  <a:schemeClr val="accent2"/>
                </a:solidFill>
              </a:rPr>
              <a:t> – </a:t>
            </a:r>
            <a:r>
              <a:rPr lang="cs-CZ" dirty="0" err="1">
                <a:solidFill>
                  <a:schemeClr val="accent2"/>
                </a:solidFill>
              </a:rPr>
              <a:t>fluctuation</a:t>
            </a:r>
            <a:r>
              <a:rPr lang="cs-CZ" dirty="0">
                <a:solidFill>
                  <a:schemeClr val="accent2"/>
                </a:solidFill>
              </a:rPr>
              <a:t> </a:t>
            </a:r>
            <a:r>
              <a:rPr lang="cs-CZ" dirty="0" err="1">
                <a:solidFill>
                  <a:schemeClr val="accent2"/>
                </a:solidFill>
              </a:rPr>
              <a:t>of</a:t>
            </a:r>
            <a:r>
              <a:rPr lang="cs-CZ" dirty="0">
                <a:solidFill>
                  <a:schemeClr val="accent2"/>
                </a:solidFill>
              </a:rPr>
              <a:t> </a:t>
            </a:r>
            <a:r>
              <a:rPr lang="cs-CZ" dirty="0" err="1">
                <a:solidFill>
                  <a:schemeClr val="accent2"/>
                </a:solidFill>
              </a:rPr>
              <a:t>blood</a:t>
            </a:r>
            <a:r>
              <a:rPr lang="cs-CZ" dirty="0">
                <a:solidFill>
                  <a:schemeClr val="accent2"/>
                </a:solidFill>
              </a:rPr>
              <a:t> </a:t>
            </a:r>
            <a:r>
              <a:rPr lang="cs-CZ" dirty="0" err="1">
                <a:solidFill>
                  <a:schemeClr val="accent2"/>
                </a:solidFill>
              </a:rPr>
              <a:t>pressure</a:t>
            </a:r>
            <a:r>
              <a:rPr lang="cs-CZ" dirty="0">
                <a:solidFill>
                  <a:schemeClr val="accent2"/>
                </a:solidFill>
              </a:rPr>
              <a:t> </a:t>
            </a:r>
            <a:r>
              <a:rPr lang="cs-CZ" dirty="0" err="1">
                <a:solidFill>
                  <a:schemeClr val="accent2"/>
                </a:solidFill>
              </a:rPr>
              <a:t>during</a:t>
            </a:r>
            <a:r>
              <a:rPr lang="cs-CZ" dirty="0">
                <a:solidFill>
                  <a:schemeClr val="accent2"/>
                </a:solidFill>
              </a:rPr>
              <a:t> 24 h (</a:t>
            </a:r>
            <a:r>
              <a:rPr lang="cs-CZ" dirty="0" err="1">
                <a:solidFill>
                  <a:schemeClr val="accent2"/>
                </a:solidFill>
              </a:rPr>
              <a:t>physiological</a:t>
            </a:r>
            <a:r>
              <a:rPr lang="cs-CZ" dirty="0">
                <a:solidFill>
                  <a:schemeClr val="accent2"/>
                </a:solidFill>
              </a:rPr>
              <a:t>)</a:t>
            </a:r>
          </a:p>
          <a:p>
            <a:pPr eaLnBrk="1" hangingPunct="1">
              <a:defRPr/>
            </a:pPr>
            <a:r>
              <a:rPr lang="cs-CZ" sz="2400" dirty="0">
                <a:solidFill>
                  <a:schemeClr val="accent2"/>
                </a:solidFill>
              </a:rPr>
              <a:t>The </a:t>
            </a:r>
            <a:r>
              <a:rPr lang="cs-CZ" sz="2400" dirty="0" err="1">
                <a:solidFill>
                  <a:schemeClr val="accent2"/>
                </a:solidFill>
              </a:rPr>
              <a:t>highest</a:t>
            </a:r>
            <a:r>
              <a:rPr lang="cs-CZ" sz="2400" dirty="0">
                <a:solidFill>
                  <a:schemeClr val="accent2"/>
                </a:solidFill>
              </a:rPr>
              <a:t> </a:t>
            </a:r>
            <a:r>
              <a:rPr lang="cs-CZ" sz="2400" dirty="0" err="1">
                <a:solidFill>
                  <a:schemeClr val="accent2"/>
                </a:solidFill>
              </a:rPr>
              <a:t>values</a:t>
            </a:r>
            <a:r>
              <a:rPr lang="cs-CZ" sz="2400" dirty="0">
                <a:solidFill>
                  <a:schemeClr val="accent2"/>
                </a:solidFill>
              </a:rPr>
              <a:t>  - </a:t>
            </a:r>
            <a:r>
              <a:rPr lang="cs-CZ" sz="2400" dirty="0" err="1">
                <a:solidFill>
                  <a:schemeClr val="accent2"/>
                </a:solidFill>
              </a:rPr>
              <a:t>the</a:t>
            </a:r>
            <a:r>
              <a:rPr lang="cs-CZ" sz="2400" dirty="0">
                <a:solidFill>
                  <a:schemeClr val="accent2"/>
                </a:solidFill>
              </a:rPr>
              <a:t> </a:t>
            </a:r>
            <a:r>
              <a:rPr lang="cs-CZ" sz="2400" dirty="0" err="1">
                <a:solidFill>
                  <a:schemeClr val="accent2"/>
                </a:solidFill>
              </a:rPr>
              <a:t>morning</a:t>
            </a:r>
            <a:r>
              <a:rPr lang="cs-CZ" sz="2400" dirty="0">
                <a:solidFill>
                  <a:schemeClr val="accent2"/>
                </a:solidFill>
              </a:rPr>
              <a:t>, 6 –10h </a:t>
            </a:r>
            <a:r>
              <a:rPr lang="cs-CZ" sz="2400" dirty="0" err="1">
                <a:solidFill>
                  <a:schemeClr val="accent2"/>
                </a:solidFill>
              </a:rPr>
              <a:t>a.m</a:t>
            </a:r>
            <a:r>
              <a:rPr lang="cs-CZ" sz="2400" dirty="0">
                <a:solidFill>
                  <a:schemeClr val="accent2"/>
                </a:solidFill>
              </a:rPr>
              <a:t>.                                   			-  </a:t>
            </a:r>
            <a:r>
              <a:rPr lang="cs-CZ" sz="2400" dirty="0" err="1">
                <a:solidFill>
                  <a:schemeClr val="accent2"/>
                </a:solidFill>
              </a:rPr>
              <a:t>the</a:t>
            </a:r>
            <a:r>
              <a:rPr lang="cs-CZ" sz="2400" dirty="0">
                <a:solidFill>
                  <a:schemeClr val="accent2"/>
                </a:solidFill>
              </a:rPr>
              <a:t> </a:t>
            </a:r>
            <a:r>
              <a:rPr lang="cs-CZ" sz="2400" dirty="0" err="1">
                <a:solidFill>
                  <a:schemeClr val="accent2"/>
                </a:solidFill>
              </a:rPr>
              <a:t>afternoon</a:t>
            </a:r>
            <a:r>
              <a:rPr lang="cs-CZ" sz="2400" dirty="0">
                <a:solidFill>
                  <a:schemeClr val="accent2"/>
                </a:solidFill>
              </a:rPr>
              <a:t>, 4 – 6h </a:t>
            </a:r>
            <a:r>
              <a:rPr lang="cs-CZ" sz="2400" dirty="0" err="1">
                <a:solidFill>
                  <a:schemeClr val="accent2"/>
                </a:solidFill>
              </a:rPr>
              <a:t>p.m</a:t>
            </a:r>
            <a:r>
              <a:rPr lang="cs-CZ" sz="2400" dirty="0">
                <a:solidFill>
                  <a:schemeClr val="accent2"/>
                </a:solidFill>
              </a:rPr>
              <a:t>.</a:t>
            </a:r>
          </a:p>
          <a:p>
            <a:pPr eaLnBrk="1" hangingPunct="1">
              <a:defRPr/>
            </a:pPr>
            <a:r>
              <a:rPr lang="cs-CZ" sz="2400" dirty="0">
                <a:solidFill>
                  <a:schemeClr val="accent2"/>
                </a:solidFill>
              </a:rPr>
              <a:t>The </a:t>
            </a:r>
            <a:r>
              <a:rPr lang="cs-CZ" sz="2400" dirty="0" err="1">
                <a:solidFill>
                  <a:schemeClr val="accent2"/>
                </a:solidFill>
              </a:rPr>
              <a:t>lowest</a:t>
            </a:r>
            <a:r>
              <a:rPr lang="cs-CZ" sz="2400" dirty="0">
                <a:solidFill>
                  <a:schemeClr val="accent2"/>
                </a:solidFill>
              </a:rPr>
              <a:t> </a:t>
            </a:r>
            <a:r>
              <a:rPr lang="cs-CZ" sz="2400" dirty="0" err="1">
                <a:solidFill>
                  <a:schemeClr val="accent2"/>
                </a:solidFill>
              </a:rPr>
              <a:t>values</a:t>
            </a:r>
            <a:r>
              <a:rPr lang="cs-CZ" sz="2400" dirty="0">
                <a:solidFill>
                  <a:schemeClr val="accent2"/>
                </a:solidFill>
              </a:rPr>
              <a:t> – 3 – 4h </a:t>
            </a:r>
            <a:r>
              <a:rPr lang="cs-CZ" sz="2400" dirty="0" err="1">
                <a:solidFill>
                  <a:schemeClr val="accent2"/>
                </a:solidFill>
              </a:rPr>
              <a:t>a.m</a:t>
            </a:r>
            <a:r>
              <a:rPr lang="cs-CZ" sz="2400" dirty="0">
                <a:solidFill>
                  <a:schemeClr val="accent2"/>
                </a:solidFill>
              </a:rPr>
              <a:t>.</a:t>
            </a:r>
          </a:p>
          <a:p>
            <a:pPr eaLnBrk="1" hangingPunct="1">
              <a:defRPr/>
            </a:pPr>
            <a:endParaRPr lang="cs-CZ" sz="2400" dirty="0">
              <a:solidFill>
                <a:schemeClr val="accent2"/>
              </a:solidFill>
            </a:endParaRPr>
          </a:p>
          <a:p>
            <a:pPr eaLnBrk="1" hangingPunct="1">
              <a:defRPr/>
            </a:pPr>
            <a:r>
              <a:rPr lang="cs-CZ" b="1" dirty="0" err="1">
                <a:solidFill>
                  <a:schemeClr val="accent2"/>
                </a:solidFill>
                <a:effectLst>
                  <a:outerShdw blurRad="38100" dist="38100" dir="2700000" algn="tl">
                    <a:srgbClr val="000000"/>
                  </a:outerShdw>
                </a:effectLst>
              </a:rPr>
              <a:t>Diurnal</a:t>
            </a:r>
            <a:r>
              <a:rPr lang="cs-CZ" b="1" dirty="0">
                <a:solidFill>
                  <a:schemeClr val="accent2"/>
                </a:solidFill>
                <a:effectLst>
                  <a:outerShdw blurRad="38100" dist="38100" dir="2700000" algn="tl">
                    <a:srgbClr val="000000"/>
                  </a:outerShdw>
                </a:effectLst>
              </a:rPr>
              <a:t> rhythm </a:t>
            </a:r>
            <a:r>
              <a:rPr lang="cs-CZ" dirty="0">
                <a:solidFill>
                  <a:schemeClr val="accent2"/>
                </a:solidFill>
              </a:rPr>
              <a:t>– </a:t>
            </a:r>
            <a:r>
              <a:rPr lang="cs-CZ" dirty="0" err="1">
                <a:solidFill>
                  <a:schemeClr val="accent2"/>
                </a:solidFill>
              </a:rPr>
              <a:t>differences</a:t>
            </a:r>
            <a:r>
              <a:rPr lang="cs-CZ" dirty="0">
                <a:solidFill>
                  <a:schemeClr val="accent2"/>
                </a:solidFill>
              </a:rPr>
              <a:t> </a:t>
            </a:r>
            <a:r>
              <a:rPr lang="cs-CZ" dirty="0" err="1">
                <a:solidFill>
                  <a:schemeClr val="accent2"/>
                </a:solidFill>
              </a:rPr>
              <a:t>between</a:t>
            </a:r>
            <a:r>
              <a:rPr lang="cs-CZ" dirty="0">
                <a:solidFill>
                  <a:schemeClr val="accent2"/>
                </a:solidFill>
              </a:rPr>
              <a:t> </a:t>
            </a:r>
            <a:r>
              <a:rPr lang="cs-CZ" dirty="0" err="1">
                <a:solidFill>
                  <a:schemeClr val="accent2"/>
                </a:solidFill>
              </a:rPr>
              <a:t>day</a:t>
            </a:r>
            <a:r>
              <a:rPr lang="cs-CZ" dirty="0">
                <a:solidFill>
                  <a:schemeClr val="accent2"/>
                </a:solidFill>
              </a:rPr>
              <a:t> – night - </a:t>
            </a:r>
            <a:r>
              <a:rPr lang="cs-CZ" dirty="0" err="1">
                <a:solidFill>
                  <a:schemeClr val="accent2"/>
                </a:solidFill>
              </a:rPr>
              <a:t>physiological</a:t>
            </a:r>
            <a:endParaRPr lang="cs-CZ" dirty="0">
              <a:solidFill>
                <a:schemeClr val="accent2"/>
              </a:solidFill>
            </a:endParaRPr>
          </a:p>
          <a:p>
            <a:pPr marL="0" indent="0" eaLnBrk="1" hangingPunct="1">
              <a:buNone/>
              <a:defRPr/>
            </a:pPr>
            <a:r>
              <a:rPr lang="cs-CZ" sz="2800" dirty="0" err="1">
                <a:solidFill>
                  <a:schemeClr val="accent2"/>
                </a:solidFill>
              </a:rPr>
              <a:t>Dippers</a:t>
            </a:r>
            <a:r>
              <a:rPr lang="cs-CZ" sz="2800" dirty="0">
                <a:solidFill>
                  <a:schemeClr val="accent2"/>
                </a:solidFill>
              </a:rPr>
              <a:t> (</a:t>
            </a:r>
            <a:r>
              <a:rPr lang="cs-CZ" sz="2800" dirty="0" err="1">
                <a:solidFill>
                  <a:schemeClr val="accent2"/>
                </a:solidFill>
              </a:rPr>
              <a:t>at</a:t>
            </a:r>
            <a:r>
              <a:rPr lang="cs-CZ" sz="2800" dirty="0">
                <a:solidFill>
                  <a:schemeClr val="accent2"/>
                </a:solidFill>
              </a:rPr>
              <a:t> night </a:t>
            </a:r>
            <a:r>
              <a:rPr lang="cs-CZ" sz="2800" dirty="0" err="1">
                <a:solidFill>
                  <a:schemeClr val="accent2"/>
                </a:solidFill>
              </a:rPr>
              <a:t>comes</a:t>
            </a:r>
            <a:r>
              <a:rPr lang="cs-CZ" sz="2800" dirty="0">
                <a:solidFill>
                  <a:schemeClr val="accent2"/>
                </a:solidFill>
              </a:rPr>
              <a:t> </a:t>
            </a:r>
            <a:r>
              <a:rPr lang="cs-CZ" sz="2800" dirty="0" err="1">
                <a:solidFill>
                  <a:schemeClr val="accent2"/>
                </a:solidFill>
              </a:rPr>
              <a:t>physiological</a:t>
            </a:r>
            <a:r>
              <a:rPr lang="cs-CZ" sz="2800" dirty="0">
                <a:solidFill>
                  <a:schemeClr val="accent2"/>
                </a:solidFill>
              </a:rPr>
              <a:t> </a:t>
            </a:r>
            <a:r>
              <a:rPr lang="cs-CZ" sz="2800" dirty="0" err="1">
                <a:solidFill>
                  <a:schemeClr val="accent2"/>
                </a:solidFill>
              </a:rPr>
              <a:t>decreasing</a:t>
            </a:r>
            <a:r>
              <a:rPr lang="cs-CZ" sz="2800" dirty="0">
                <a:solidFill>
                  <a:schemeClr val="accent2"/>
                </a:solidFill>
              </a:rPr>
              <a:t> </a:t>
            </a:r>
            <a:r>
              <a:rPr lang="cs-CZ" sz="2800" dirty="0" err="1">
                <a:solidFill>
                  <a:schemeClr val="accent2"/>
                </a:solidFill>
              </a:rPr>
              <a:t>of</a:t>
            </a:r>
            <a:r>
              <a:rPr lang="cs-CZ" sz="2800" dirty="0">
                <a:solidFill>
                  <a:schemeClr val="accent2"/>
                </a:solidFill>
              </a:rPr>
              <a:t> BP)    </a:t>
            </a:r>
            <a:r>
              <a:rPr lang="cs-CZ" sz="2800" dirty="0" err="1">
                <a:solidFill>
                  <a:schemeClr val="accent2"/>
                </a:solidFill>
              </a:rPr>
              <a:t>Nondippers</a:t>
            </a:r>
            <a:r>
              <a:rPr lang="cs-CZ" sz="2800" dirty="0">
                <a:solidFill>
                  <a:schemeClr val="accent2"/>
                </a:solidFill>
              </a:rPr>
              <a:t> (</a:t>
            </a:r>
            <a:r>
              <a:rPr lang="cs-CZ" sz="2800" dirty="0" err="1">
                <a:solidFill>
                  <a:schemeClr val="accent2"/>
                </a:solidFill>
              </a:rPr>
              <a:t>there</a:t>
            </a:r>
            <a:r>
              <a:rPr lang="cs-CZ" sz="2800" dirty="0">
                <a:solidFill>
                  <a:schemeClr val="accent2"/>
                </a:solidFill>
              </a:rPr>
              <a:t> </a:t>
            </a:r>
            <a:r>
              <a:rPr lang="cs-CZ" sz="2800" dirty="0" err="1">
                <a:solidFill>
                  <a:schemeClr val="accent2"/>
                </a:solidFill>
              </a:rPr>
              <a:t>is</a:t>
            </a:r>
            <a:r>
              <a:rPr lang="cs-CZ" sz="2800" dirty="0">
                <a:solidFill>
                  <a:schemeClr val="accent2"/>
                </a:solidFill>
              </a:rPr>
              <a:t> no </a:t>
            </a:r>
            <a:r>
              <a:rPr lang="cs-CZ" sz="2800" dirty="0" err="1">
                <a:solidFill>
                  <a:schemeClr val="accent2"/>
                </a:solidFill>
              </a:rPr>
              <a:t>reduction</a:t>
            </a:r>
            <a:r>
              <a:rPr lang="cs-CZ" sz="2800" dirty="0">
                <a:solidFill>
                  <a:schemeClr val="accent2"/>
                </a:solidFill>
              </a:rPr>
              <a:t> </a:t>
            </a:r>
            <a:r>
              <a:rPr lang="cs-CZ" sz="2800" dirty="0" err="1">
                <a:solidFill>
                  <a:schemeClr val="accent2"/>
                </a:solidFill>
              </a:rPr>
              <a:t>of</a:t>
            </a:r>
            <a:r>
              <a:rPr lang="cs-CZ" sz="2800" dirty="0">
                <a:solidFill>
                  <a:schemeClr val="accent2"/>
                </a:solidFill>
              </a:rPr>
              <a:t> BP </a:t>
            </a:r>
            <a:r>
              <a:rPr lang="cs-CZ" sz="2800" dirty="0" err="1">
                <a:solidFill>
                  <a:schemeClr val="accent2"/>
                </a:solidFill>
              </a:rPr>
              <a:t>at</a:t>
            </a:r>
            <a:r>
              <a:rPr lang="cs-CZ" sz="2800" dirty="0">
                <a:solidFill>
                  <a:schemeClr val="accent2"/>
                </a:solidFill>
              </a:rPr>
              <a:t> night - </a:t>
            </a:r>
            <a:r>
              <a:rPr lang="cs-CZ" sz="2800" dirty="0" err="1">
                <a:solidFill>
                  <a:schemeClr val="accent2"/>
                </a:solidFill>
              </a:rPr>
              <a:t>pathological</a:t>
            </a:r>
            <a:r>
              <a:rPr lang="cs-CZ" sz="2800" dirty="0">
                <a:solidFill>
                  <a:schemeClr val="accent2"/>
                </a:solidFill>
              </a:rPr>
              <a:t>) </a:t>
            </a:r>
          </a:p>
          <a:p>
            <a:pPr eaLnBrk="1" hangingPunct="1">
              <a:defRPr/>
            </a:pPr>
            <a:endParaRPr lang="cs-CZ" sz="2400" dirty="0">
              <a:solidFill>
                <a:schemeClr val="accen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19063" y="595317"/>
            <a:ext cx="8610133" cy="461665"/>
          </a:xfrm>
          <a:prstGeom prst="rect">
            <a:avLst/>
          </a:prstGeom>
          <a:noFill/>
        </p:spPr>
        <p:txBody>
          <a:bodyPr wrap="square" rtlCol="0">
            <a:spAutoFit/>
          </a:bodyPr>
          <a:lstStyle/>
          <a:p>
            <a:r>
              <a:rPr lang="en-GB" sz="2400" b="1" dirty="0"/>
              <a:t>Arterial blood pressure curve</a:t>
            </a:r>
            <a:r>
              <a:rPr lang="cs-CZ" sz="2400" b="1" dirty="0"/>
              <a:t> </a:t>
            </a:r>
            <a:r>
              <a:rPr lang="cs-CZ" sz="2400" b="1" dirty="0" err="1"/>
              <a:t>during</a:t>
            </a:r>
            <a:r>
              <a:rPr lang="cs-CZ" sz="2400" b="1" dirty="0"/>
              <a:t> a pulse </a:t>
            </a:r>
            <a:r>
              <a:rPr lang="cs-CZ" sz="2400" b="1" dirty="0" err="1"/>
              <a:t>cycle</a:t>
            </a:r>
            <a:endParaRPr lang="en-GB" sz="2400" b="1" dirty="0"/>
          </a:p>
        </p:txBody>
      </p:sp>
      <p:sp>
        <p:nvSpPr>
          <p:cNvPr id="3" name="Volný tvar 2"/>
          <p:cNvSpPr/>
          <p:nvPr/>
        </p:nvSpPr>
        <p:spPr>
          <a:xfrm>
            <a:off x="6561575" y="3526792"/>
            <a:ext cx="2310658" cy="1513088"/>
          </a:xfrm>
          <a:custGeom>
            <a:avLst/>
            <a:gdLst>
              <a:gd name="connsiteX0" fmla="*/ 0 w 4633538"/>
              <a:gd name="connsiteY0" fmla="*/ 3662913 h 3678313"/>
              <a:gd name="connsiteX1" fmla="*/ 570016 w 4633538"/>
              <a:gd name="connsiteY1" fmla="*/ 361573 h 3678313"/>
              <a:gd name="connsiteX2" fmla="*/ 973777 w 4633538"/>
              <a:gd name="connsiteY2" fmla="*/ 314072 h 3678313"/>
              <a:gd name="connsiteX3" fmla="*/ 1591294 w 4633538"/>
              <a:gd name="connsiteY3" fmla="*/ 2392254 h 3678313"/>
              <a:gd name="connsiteX4" fmla="*/ 1662546 w 4633538"/>
              <a:gd name="connsiteY4" fmla="*/ 2677261 h 3678313"/>
              <a:gd name="connsiteX5" fmla="*/ 1852551 w 4633538"/>
              <a:gd name="connsiteY5" fmla="*/ 2202248 h 3678313"/>
              <a:gd name="connsiteX6" fmla="*/ 2078182 w 4633538"/>
              <a:gd name="connsiteY6" fmla="*/ 2499132 h 3678313"/>
              <a:gd name="connsiteX7" fmla="*/ 2327564 w 4633538"/>
              <a:gd name="connsiteY7" fmla="*/ 2784139 h 3678313"/>
              <a:gd name="connsiteX8" fmla="*/ 2885704 w 4633538"/>
              <a:gd name="connsiteY8" fmla="*/ 3140399 h 3678313"/>
              <a:gd name="connsiteX9" fmla="*/ 4476998 w 4633538"/>
              <a:gd name="connsiteY9" fmla="*/ 3591661 h 3678313"/>
              <a:gd name="connsiteX10" fmla="*/ 4583875 w 4633538"/>
              <a:gd name="connsiteY10" fmla="*/ 3674789 h 3678313"/>
              <a:gd name="connsiteX11" fmla="*/ 4560125 w 4633538"/>
              <a:gd name="connsiteY11" fmla="*/ 3662913 h 3678313"/>
              <a:gd name="connsiteX12" fmla="*/ 4631377 w 4633538"/>
              <a:gd name="connsiteY12" fmla="*/ 3662913 h 3678313"/>
              <a:gd name="connsiteX0" fmla="*/ 0 w 4664107"/>
              <a:gd name="connsiteY0" fmla="*/ 3662913 h 3677662"/>
              <a:gd name="connsiteX1" fmla="*/ 570016 w 4664107"/>
              <a:gd name="connsiteY1" fmla="*/ 361573 h 3677662"/>
              <a:gd name="connsiteX2" fmla="*/ 973777 w 4664107"/>
              <a:gd name="connsiteY2" fmla="*/ 314072 h 3677662"/>
              <a:gd name="connsiteX3" fmla="*/ 1591294 w 4664107"/>
              <a:gd name="connsiteY3" fmla="*/ 2392254 h 3677662"/>
              <a:gd name="connsiteX4" fmla="*/ 1662546 w 4664107"/>
              <a:gd name="connsiteY4" fmla="*/ 2677261 h 3677662"/>
              <a:gd name="connsiteX5" fmla="*/ 1852551 w 4664107"/>
              <a:gd name="connsiteY5" fmla="*/ 2202248 h 3677662"/>
              <a:gd name="connsiteX6" fmla="*/ 2078182 w 4664107"/>
              <a:gd name="connsiteY6" fmla="*/ 2499132 h 3677662"/>
              <a:gd name="connsiteX7" fmla="*/ 2327564 w 4664107"/>
              <a:gd name="connsiteY7" fmla="*/ 2784139 h 3677662"/>
              <a:gd name="connsiteX8" fmla="*/ 2885704 w 4664107"/>
              <a:gd name="connsiteY8" fmla="*/ 3140399 h 3677662"/>
              <a:gd name="connsiteX9" fmla="*/ 4476998 w 4664107"/>
              <a:gd name="connsiteY9" fmla="*/ 3591661 h 3677662"/>
              <a:gd name="connsiteX10" fmla="*/ 4583875 w 4664107"/>
              <a:gd name="connsiteY10" fmla="*/ 3674789 h 3677662"/>
              <a:gd name="connsiteX11" fmla="*/ 4663492 w 4664107"/>
              <a:gd name="connsiteY11" fmla="*/ 3658937 h 3677662"/>
              <a:gd name="connsiteX12" fmla="*/ 4631377 w 4664107"/>
              <a:gd name="connsiteY12" fmla="*/ 3662913 h 3677662"/>
              <a:gd name="connsiteX0" fmla="*/ 0 w 4665618"/>
              <a:gd name="connsiteY0" fmla="*/ 3662913 h 3677831"/>
              <a:gd name="connsiteX1" fmla="*/ 570016 w 4665618"/>
              <a:gd name="connsiteY1" fmla="*/ 361573 h 3677831"/>
              <a:gd name="connsiteX2" fmla="*/ 973777 w 4665618"/>
              <a:gd name="connsiteY2" fmla="*/ 314072 h 3677831"/>
              <a:gd name="connsiteX3" fmla="*/ 1591294 w 4665618"/>
              <a:gd name="connsiteY3" fmla="*/ 2392254 h 3677831"/>
              <a:gd name="connsiteX4" fmla="*/ 1662546 w 4665618"/>
              <a:gd name="connsiteY4" fmla="*/ 2677261 h 3677831"/>
              <a:gd name="connsiteX5" fmla="*/ 1852551 w 4665618"/>
              <a:gd name="connsiteY5" fmla="*/ 2202248 h 3677831"/>
              <a:gd name="connsiteX6" fmla="*/ 2078182 w 4665618"/>
              <a:gd name="connsiteY6" fmla="*/ 2499132 h 3677831"/>
              <a:gd name="connsiteX7" fmla="*/ 2327564 w 4665618"/>
              <a:gd name="connsiteY7" fmla="*/ 2784139 h 3677831"/>
              <a:gd name="connsiteX8" fmla="*/ 2885704 w 4665618"/>
              <a:gd name="connsiteY8" fmla="*/ 3140399 h 3677831"/>
              <a:gd name="connsiteX9" fmla="*/ 4476998 w 4665618"/>
              <a:gd name="connsiteY9" fmla="*/ 3591661 h 3677831"/>
              <a:gd name="connsiteX10" fmla="*/ 4583875 w 4665618"/>
              <a:gd name="connsiteY10" fmla="*/ 3674789 h 3677831"/>
              <a:gd name="connsiteX11" fmla="*/ 4663492 w 4665618"/>
              <a:gd name="connsiteY11" fmla="*/ 3658937 h 3677831"/>
              <a:gd name="connsiteX12" fmla="*/ 4659207 w 4665618"/>
              <a:gd name="connsiteY12" fmla="*/ 3650986 h 3677831"/>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62546 w 4666415"/>
              <a:gd name="connsiteY4" fmla="*/ 2677261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1199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39532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49478 h 3650754"/>
              <a:gd name="connsiteX1" fmla="*/ 395326 w 4666415"/>
              <a:gd name="connsiteY1" fmla="*/ 348138 h 3650754"/>
              <a:gd name="connsiteX2" fmla="*/ 899871 w 4666415"/>
              <a:gd name="connsiteY2" fmla="*/ 327168 h 3650754"/>
              <a:gd name="connsiteX3" fmla="*/ 1576872 w 4666415"/>
              <a:gd name="connsiteY3" fmla="*/ 2378819 h 3650754"/>
              <a:gd name="connsiteX4" fmla="*/ 1653892 w 4666415"/>
              <a:gd name="connsiteY4" fmla="*/ 2666711 h 3650754"/>
              <a:gd name="connsiteX5" fmla="*/ 1727203 w 4666415"/>
              <a:gd name="connsiteY5" fmla="*/ 2606885 h 3650754"/>
              <a:gd name="connsiteX6" fmla="*/ 1858688 w 4666415"/>
              <a:gd name="connsiteY6" fmla="*/ 2182676 h 3650754"/>
              <a:gd name="connsiteX7" fmla="*/ 2111935 w 4666415"/>
              <a:gd name="connsiteY7" fmla="*/ 2455013 h 3650754"/>
              <a:gd name="connsiteX8" fmla="*/ 2327564 w 4666415"/>
              <a:gd name="connsiteY8" fmla="*/ 2770704 h 3650754"/>
              <a:gd name="connsiteX9" fmla="*/ 2885704 w 4666415"/>
              <a:gd name="connsiteY9" fmla="*/ 3126964 h 3650754"/>
              <a:gd name="connsiteX10" fmla="*/ 4476998 w 4666415"/>
              <a:gd name="connsiteY10" fmla="*/ 3578226 h 3650754"/>
              <a:gd name="connsiteX11" fmla="*/ 4647486 w 4666415"/>
              <a:gd name="connsiteY11" fmla="*/ 3645451 h 3650754"/>
              <a:gd name="connsiteX12" fmla="*/ 4663492 w 4666415"/>
              <a:gd name="connsiteY12" fmla="*/ 3645502 h 3650754"/>
              <a:gd name="connsiteX13" fmla="*/ 4659207 w 4666415"/>
              <a:gd name="connsiteY13" fmla="*/ 3637551 h 3650754"/>
              <a:gd name="connsiteX0" fmla="*/ 0 w 4666415"/>
              <a:gd name="connsiteY0" fmla="*/ 3642940 h 3644216"/>
              <a:gd name="connsiteX1" fmla="*/ 395326 w 4666415"/>
              <a:gd name="connsiteY1" fmla="*/ 341600 h 3644216"/>
              <a:gd name="connsiteX2" fmla="*/ 839400 w 4666415"/>
              <a:gd name="connsiteY2" fmla="*/ 333895 h 3644216"/>
              <a:gd name="connsiteX3" fmla="*/ 1576872 w 4666415"/>
              <a:gd name="connsiteY3" fmla="*/ 2372281 h 3644216"/>
              <a:gd name="connsiteX4" fmla="*/ 1653892 w 4666415"/>
              <a:gd name="connsiteY4" fmla="*/ 2660173 h 3644216"/>
              <a:gd name="connsiteX5" fmla="*/ 1727203 w 4666415"/>
              <a:gd name="connsiteY5" fmla="*/ 2600347 h 3644216"/>
              <a:gd name="connsiteX6" fmla="*/ 1858688 w 4666415"/>
              <a:gd name="connsiteY6" fmla="*/ 2176138 h 3644216"/>
              <a:gd name="connsiteX7" fmla="*/ 2111935 w 4666415"/>
              <a:gd name="connsiteY7" fmla="*/ 2448475 h 3644216"/>
              <a:gd name="connsiteX8" fmla="*/ 2327564 w 4666415"/>
              <a:gd name="connsiteY8" fmla="*/ 2764166 h 3644216"/>
              <a:gd name="connsiteX9" fmla="*/ 2885704 w 4666415"/>
              <a:gd name="connsiteY9" fmla="*/ 3120426 h 3644216"/>
              <a:gd name="connsiteX10" fmla="*/ 4476998 w 4666415"/>
              <a:gd name="connsiteY10" fmla="*/ 3571688 h 3644216"/>
              <a:gd name="connsiteX11" fmla="*/ 4647486 w 4666415"/>
              <a:gd name="connsiteY11" fmla="*/ 3638913 h 3644216"/>
              <a:gd name="connsiteX12" fmla="*/ 4663492 w 4666415"/>
              <a:gd name="connsiteY12" fmla="*/ 3638964 h 3644216"/>
              <a:gd name="connsiteX13" fmla="*/ 4659207 w 4666415"/>
              <a:gd name="connsiteY13" fmla="*/ 3631013 h 3644216"/>
              <a:gd name="connsiteX0" fmla="*/ 0 w 4666415"/>
              <a:gd name="connsiteY0" fmla="*/ 3642940 h 3644216"/>
              <a:gd name="connsiteX1" fmla="*/ 395326 w 4666415"/>
              <a:gd name="connsiteY1" fmla="*/ 341600 h 3644216"/>
              <a:gd name="connsiteX2" fmla="*/ 839400 w 4666415"/>
              <a:gd name="connsiteY2" fmla="*/ 333895 h 3644216"/>
              <a:gd name="connsiteX3" fmla="*/ 1576872 w 4666415"/>
              <a:gd name="connsiteY3" fmla="*/ 2372281 h 3644216"/>
              <a:gd name="connsiteX4" fmla="*/ 1653892 w 4666415"/>
              <a:gd name="connsiteY4" fmla="*/ 2660173 h 3644216"/>
              <a:gd name="connsiteX5" fmla="*/ 1727203 w 4666415"/>
              <a:gd name="connsiteY5" fmla="*/ 2600347 h 3644216"/>
              <a:gd name="connsiteX6" fmla="*/ 1858688 w 4666415"/>
              <a:gd name="connsiteY6" fmla="*/ 2176138 h 3644216"/>
              <a:gd name="connsiteX7" fmla="*/ 2111935 w 4666415"/>
              <a:gd name="connsiteY7" fmla="*/ 2448475 h 3644216"/>
              <a:gd name="connsiteX8" fmla="*/ 2327564 w 4666415"/>
              <a:gd name="connsiteY8" fmla="*/ 2764166 h 3644216"/>
              <a:gd name="connsiteX9" fmla="*/ 2885704 w 4666415"/>
              <a:gd name="connsiteY9" fmla="*/ 3120426 h 3644216"/>
              <a:gd name="connsiteX10" fmla="*/ 4476998 w 4666415"/>
              <a:gd name="connsiteY10" fmla="*/ 3571688 h 3644216"/>
              <a:gd name="connsiteX11" fmla="*/ 4647486 w 4666415"/>
              <a:gd name="connsiteY11" fmla="*/ 3638913 h 3644216"/>
              <a:gd name="connsiteX12" fmla="*/ 4663492 w 4666415"/>
              <a:gd name="connsiteY12" fmla="*/ 3638964 h 3644216"/>
              <a:gd name="connsiteX13" fmla="*/ 4659207 w 4666415"/>
              <a:gd name="connsiteY13" fmla="*/ 3631013 h 3644216"/>
              <a:gd name="connsiteX0" fmla="*/ 0 w 4666415"/>
              <a:gd name="connsiteY0" fmla="*/ 3677491 h 3678767"/>
              <a:gd name="connsiteX1" fmla="*/ 260951 w 4666415"/>
              <a:gd name="connsiteY1" fmla="*/ 323088 h 3678767"/>
              <a:gd name="connsiteX2" fmla="*/ 839400 w 4666415"/>
              <a:gd name="connsiteY2" fmla="*/ 368446 h 3678767"/>
              <a:gd name="connsiteX3" fmla="*/ 1576872 w 4666415"/>
              <a:gd name="connsiteY3" fmla="*/ 2406832 h 3678767"/>
              <a:gd name="connsiteX4" fmla="*/ 1653892 w 4666415"/>
              <a:gd name="connsiteY4" fmla="*/ 2694724 h 3678767"/>
              <a:gd name="connsiteX5" fmla="*/ 1727203 w 4666415"/>
              <a:gd name="connsiteY5" fmla="*/ 2634898 h 3678767"/>
              <a:gd name="connsiteX6" fmla="*/ 1858688 w 4666415"/>
              <a:gd name="connsiteY6" fmla="*/ 2210689 h 3678767"/>
              <a:gd name="connsiteX7" fmla="*/ 2111935 w 4666415"/>
              <a:gd name="connsiteY7" fmla="*/ 2483026 h 3678767"/>
              <a:gd name="connsiteX8" fmla="*/ 2327564 w 4666415"/>
              <a:gd name="connsiteY8" fmla="*/ 2798717 h 3678767"/>
              <a:gd name="connsiteX9" fmla="*/ 2885704 w 4666415"/>
              <a:gd name="connsiteY9" fmla="*/ 3154977 h 3678767"/>
              <a:gd name="connsiteX10" fmla="*/ 4476998 w 4666415"/>
              <a:gd name="connsiteY10" fmla="*/ 3606239 h 3678767"/>
              <a:gd name="connsiteX11" fmla="*/ 4647486 w 4666415"/>
              <a:gd name="connsiteY11" fmla="*/ 3673464 h 3678767"/>
              <a:gd name="connsiteX12" fmla="*/ 4663492 w 4666415"/>
              <a:gd name="connsiteY12" fmla="*/ 3673515 h 3678767"/>
              <a:gd name="connsiteX13" fmla="*/ 4659207 w 4666415"/>
              <a:gd name="connsiteY13" fmla="*/ 3665564 h 3678767"/>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889 h 3670165"/>
              <a:gd name="connsiteX1" fmla="*/ 260951 w 4666415"/>
              <a:gd name="connsiteY1" fmla="*/ 314486 h 3670165"/>
              <a:gd name="connsiteX2" fmla="*/ 731898 w 4666415"/>
              <a:gd name="connsiteY2" fmla="*/ 379743 h 3670165"/>
              <a:gd name="connsiteX3" fmla="*/ 1549997 w 4666415"/>
              <a:gd name="connsiteY3" fmla="*/ 2404862 h 3670165"/>
              <a:gd name="connsiteX4" fmla="*/ 1653892 w 4666415"/>
              <a:gd name="connsiteY4" fmla="*/ 2686122 h 3670165"/>
              <a:gd name="connsiteX5" fmla="*/ 1727203 w 4666415"/>
              <a:gd name="connsiteY5" fmla="*/ 2626296 h 3670165"/>
              <a:gd name="connsiteX6" fmla="*/ 1858688 w 4666415"/>
              <a:gd name="connsiteY6" fmla="*/ 2202087 h 3670165"/>
              <a:gd name="connsiteX7" fmla="*/ 2111935 w 4666415"/>
              <a:gd name="connsiteY7" fmla="*/ 2474424 h 3670165"/>
              <a:gd name="connsiteX8" fmla="*/ 2327564 w 4666415"/>
              <a:gd name="connsiteY8" fmla="*/ 2790115 h 3670165"/>
              <a:gd name="connsiteX9" fmla="*/ 2885704 w 4666415"/>
              <a:gd name="connsiteY9" fmla="*/ 3146375 h 3670165"/>
              <a:gd name="connsiteX10" fmla="*/ 4476998 w 4666415"/>
              <a:gd name="connsiteY10" fmla="*/ 3597637 h 3670165"/>
              <a:gd name="connsiteX11" fmla="*/ 4647486 w 4666415"/>
              <a:gd name="connsiteY11" fmla="*/ 3664862 h 3670165"/>
              <a:gd name="connsiteX12" fmla="*/ 4663492 w 4666415"/>
              <a:gd name="connsiteY12" fmla="*/ 3664913 h 3670165"/>
              <a:gd name="connsiteX13" fmla="*/ 4659207 w 4666415"/>
              <a:gd name="connsiteY13" fmla="*/ 3656962 h 3670165"/>
              <a:gd name="connsiteX0" fmla="*/ 0 w 4666415"/>
              <a:gd name="connsiteY0" fmla="*/ 3668556 h 3669832"/>
              <a:gd name="connsiteX1" fmla="*/ 260951 w 4666415"/>
              <a:gd name="connsiteY1" fmla="*/ 314153 h 3669832"/>
              <a:gd name="connsiteX2" fmla="*/ 731898 w 4666415"/>
              <a:gd name="connsiteY2" fmla="*/ 379410 h 3669832"/>
              <a:gd name="connsiteX3" fmla="*/ 1516402 w 4666415"/>
              <a:gd name="connsiteY3" fmla="*/ 2397896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66415" h="3669832">
                <a:moveTo>
                  <a:pt x="0" y="3668556"/>
                </a:moveTo>
                <a:cubicBezTo>
                  <a:pt x="129953" y="2296955"/>
                  <a:pt x="125530" y="862344"/>
                  <a:pt x="260951" y="314153"/>
                </a:cubicBezTo>
                <a:cubicBezTo>
                  <a:pt x="396372" y="-234038"/>
                  <a:pt x="522656" y="32120"/>
                  <a:pt x="731898" y="379410"/>
                </a:cubicBezTo>
                <a:cubicBezTo>
                  <a:pt x="941140" y="726700"/>
                  <a:pt x="1443363" y="2219118"/>
                  <a:pt x="1516402" y="2397896"/>
                </a:cubicBezTo>
                <a:cubicBezTo>
                  <a:pt x="1589441" y="2576674"/>
                  <a:pt x="1618759" y="2647778"/>
                  <a:pt x="1653892" y="2685789"/>
                </a:cubicBezTo>
                <a:cubicBezTo>
                  <a:pt x="1689025" y="2723800"/>
                  <a:pt x="1715246" y="2656575"/>
                  <a:pt x="1727203" y="2625963"/>
                </a:cubicBezTo>
                <a:cubicBezTo>
                  <a:pt x="1756467" y="2546313"/>
                  <a:pt x="1794566" y="2227066"/>
                  <a:pt x="1858688" y="2201754"/>
                </a:cubicBezTo>
                <a:cubicBezTo>
                  <a:pt x="1922810" y="2176442"/>
                  <a:pt x="2042995" y="2351539"/>
                  <a:pt x="2111935" y="2474091"/>
                </a:cubicBezTo>
                <a:cubicBezTo>
                  <a:pt x="2180875" y="2596643"/>
                  <a:pt x="2247698" y="2711543"/>
                  <a:pt x="2327564" y="2789782"/>
                </a:cubicBezTo>
                <a:cubicBezTo>
                  <a:pt x="2407430" y="2868021"/>
                  <a:pt x="2527465" y="3011455"/>
                  <a:pt x="2885704" y="3146042"/>
                </a:cubicBezTo>
                <a:cubicBezTo>
                  <a:pt x="3243943" y="3280629"/>
                  <a:pt x="4183368" y="3510889"/>
                  <a:pt x="4476998" y="3597304"/>
                </a:cubicBezTo>
                <a:cubicBezTo>
                  <a:pt x="4770628" y="3683719"/>
                  <a:pt x="4616404" y="3653316"/>
                  <a:pt x="4647486" y="3664529"/>
                </a:cubicBezTo>
                <a:cubicBezTo>
                  <a:pt x="4678568" y="3675742"/>
                  <a:pt x="4661539" y="3665897"/>
                  <a:pt x="4663492" y="3664580"/>
                </a:cubicBezTo>
                <a:cubicBezTo>
                  <a:pt x="4665445" y="3663263"/>
                  <a:pt x="4627539" y="3655639"/>
                  <a:pt x="4659207" y="3656629"/>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4" name="TextovéPole 3"/>
          <p:cNvSpPr txBox="1"/>
          <p:nvPr/>
        </p:nvSpPr>
        <p:spPr>
          <a:xfrm>
            <a:off x="2518223" y="3305585"/>
            <a:ext cx="1812792" cy="830997"/>
          </a:xfrm>
          <a:prstGeom prst="rect">
            <a:avLst/>
          </a:prstGeom>
          <a:noFill/>
        </p:spPr>
        <p:txBody>
          <a:bodyPr wrap="square" rtlCol="0">
            <a:spAutoFit/>
          </a:bodyPr>
          <a:lstStyle/>
          <a:p>
            <a:r>
              <a:rPr lang="en-GB" b="1"/>
              <a:t>SBP</a:t>
            </a:r>
          </a:p>
          <a:p>
            <a:r>
              <a:rPr lang="en-GB" sz="1500"/>
              <a:t>Systolic blood pressure</a:t>
            </a:r>
          </a:p>
        </p:txBody>
      </p:sp>
      <p:grpSp>
        <p:nvGrpSpPr>
          <p:cNvPr id="5" name="Skupina 4"/>
          <p:cNvGrpSpPr/>
          <p:nvPr/>
        </p:nvGrpSpPr>
        <p:grpSpPr>
          <a:xfrm>
            <a:off x="4238753" y="3532046"/>
            <a:ext cx="2327817" cy="1600963"/>
            <a:chOff x="2051720" y="3068960"/>
            <a:chExt cx="3312369" cy="3020481"/>
          </a:xfrm>
        </p:grpSpPr>
        <p:cxnSp>
          <p:nvCxnSpPr>
            <p:cNvPr id="6" name="Přímá spojnice 5"/>
            <p:cNvCxnSpPr/>
            <p:nvPr/>
          </p:nvCxnSpPr>
          <p:spPr>
            <a:xfrm>
              <a:off x="2076137" y="5923650"/>
              <a:ext cx="327600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flipV="1">
              <a:off x="2195736" y="3429821"/>
              <a:ext cx="432000" cy="50400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flipV="1">
              <a:off x="2195736" y="3593289"/>
              <a:ext cx="468052" cy="54006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V="1">
              <a:off x="2195736" y="3773309"/>
              <a:ext cx="524124" cy="576064"/>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flipV="1">
              <a:off x="2123728" y="4061341"/>
              <a:ext cx="720080" cy="792088"/>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flipV="1">
              <a:off x="2123728" y="4205357"/>
              <a:ext cx="758132" cy="864096"/>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flipV="1">
              <a:off x="2195736" y="3917325"/>
              <a:ext cx="577956" cy="648072"/>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V="1">
              <a:off x="2339752" y="4349373"/>
              <a:ext cx="648072" cy="733568"/>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flipV="1">
              <a:off x="2555776" y="4518080"/>
              <a:ext cx="435833" cy="564861"/>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flipV="1">
              <a:off x="2719860" y="4696999"/>
              <a:ext cx="324000" cy="39600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Přímá spojnice 15"/>
            <p:cNvCxnSpPr/>
            <p:nvPr/>
          </p:nvCxnSpPr>
          <p:spPr>
            <a:xfrm flipV="1">
              <a:off x="2879728" y="4824169"/>
              <a:ext cx="223762" cy="258772"/>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flipV="1">
              <a:off x="3059832" y="4997445"/>
              <a:ext cx="87317" cy="85496"/>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V="1">
              <a:off x="2267744" y="3125237"/>
              <a:ext cx="235050" cy="288032"/>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V="1">
              <a:off x="2195736" y="3275053"/>
              <a:ext cx="360000" cy="43200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V="1">
              <a:off x="3351583" y="4846815"/>
              <a:ext cx="87317" cy="85496"/>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flipV="1">
              <a:off x="3372273" y="4937851"/>
              <a:ext cx="144000" cy="144016"/>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a:off x="2385269" y="5092999"/>
              <a:ext cx="741545" cy="81678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Přímá spojnice 22"/>
            <p:cNvCxnSpPr/>
            <p:nvPr/>
          </p:nvCxnSpPr>
          <p:spPr>
            <a:xfrm>
              <a:off x="2663788" y="5092999"/>
              <a:ext cx="736656" cy="81678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a:off x="2924257" y="5092999"/>
              <a:ext cx="756000" cy="81678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a:off x="3241468" y="5158182"/>
              <a:ext cx="706236" cy="75160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a:off x="3420532" y="5092999"/>
              <a:ext cx="792000" cy="8280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a:off x="2147554" y="5092999"/>
              <a:ext cx="705630" cy="81678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2130526" y="5399990"/>
              <a:ext cx="432000" cy="5040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2076136" y="5666783"/>
              <a:ext cx="252000" cy="2430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Přímá spojnice 29"/>
            <p:cNvCxnSpPr/>
            <p:nvPr/>
          </p:nvCxnSpPr>
          <p:spPr>
            <a:xfrm>
              <a:off x="4109402" y="5516204"/>
              <a:ext cx="385562" cy="39357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Přímá spojnice 30"/>
            <p:cNvCxnSpPr/>
            <p:nvPr/>
          </p:nvCxnSpPr>
          <p:spPr>
            <a:xfrm>
              <a:off x="4499992" y="5645517"/>
              <a:ext cx="268602" cy="26426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Přímá spojnice 31"/>
            <p:cNvCxnSpPr/>
            <p:nvPr/>
          </p:nvCxnSpPr>
          <p:spPr>
            <a:xfrm>
              <a:off x="4932040" y="5789533"/>
              <a:ext cx="110188" cy="12025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Volný tvar 32"/>
            <p:cNvSpPr/>
            <p:nvPr/>
          </p:nvSpPr>
          <p:spPr>
            <a:xfrm>
              <a:off x="2076137" y="3068960"/>
              <a:ext cx="3287952" cy="2854690"/>
            </a:xfrm>
            <a:custGeom>
              <a:avLst/>
              <a:gdLst>
                <a:gd name="connsiteX0" fmla="*/ 0 w 4633538"/>
                <a:gd name="connsiteY0" fmla="*/ 3662913 h 3678313"/>
                <a:gd name="connsiteX1" fmla="*/ 570016 w 4633538"/>
                <a:gd name="connsiteY1" fmla="*/ 361573 h 3678313"/>
                <a:gd name="connsiteX2" fmla="*/ 973777 w 4633538"/>
                <a:gd name="connsiteY2" fmla="*/ 314072 h 3678313"/>
                <a:gd name="connsiteX3" fmla="*/ 1591294 w 4633538"/>
                <a:gd name="connsiteY3" fmla="*/ 2392254 h 3678313"/>
                <a:gd name="connsiteX4" fmla="*/ 1662546 w 4633538"/>
                <a:gd name="connsiteY4" fmla="*/ 2677261 h 3678313"/>
                <a:gd name="connsiteX5" fmla="*/ 1852551 w 4633538"/>
                <a:gd name="connsiteY5" fmla="*/ 2202248 h 3678313"/>
                <a:gd name="connsiteX6" fmla="*/ 2078182 w 4633538"/>
                <a:gd name="connsiteY6" fmla="*/ 2499132 h 3678313"/>
                <a:gd name="connsiteX7" fmla="*/ 2327564 w 4633538"/>
                <a:gd name="connsiteY7" fmla="*/ 2784139 h 3678313"/>
                <a:gd name="connsiteX8" fmla="*/ 2885704 w 4633538"/>
                <a:gd name="connsiteY8" fmla="*/ 3140399 h 3678313"/>
                <a:gd name="connsiteX9" fmla="*/ 4476998 w 4633538"/>
                <a:gd name="connsiteY9" fmla="*/ 3591661 h 3678313"/>
                <a:gd name="connsiteX10" fmla="*/ 4583875 w 4633538"/>
                <a:gd name="connsiteY10" fmla="*/ 3674789 h 3678313"/>
                <a:gd name="connsiteX11" fmla="*/ 4560125 w 4633538"/>
                <a:gd name="connsiteY11" fmla="*/ 3662913 h 3678313"/>
                <a:gd name="connsiteX12" fmla="*/ 4631377 w 4633538"/>
                <a:gd name="connsiteY12" fmla="*/ 3662913 h 3678313"/>
                <a:gd name="connsiteX0" fmla="*/ 0 w 4664107"/>
                <a:gd name="connsiteY0" fmla="*/ 3662913 h 3677662"/>
                <a:gd name="connsiteX1" fmla="*/ 570016 w 4664107"/>
                <a:gd name="connsiteY1" fmla="*/ 361573 h 3677662"/>
                <a:gd name="connsiteX2" fmla="*/ 973777 w 4664107"/>
                <a:gd name="connsiteY2" fmla="*/ 314072 h 3677662"/>
                <a:gd name="connsiteX3" fmla="*/ 1591294 w 4664107"/>
                <a:gd name="connsiteY3" fmla="*/ 2392254 h 3677662"/>
                <a:gd name="connsiteX4" fmla="*/ 1662546 w 4664107"/>
                <a:gd name="connsiteY4" fmla="*/ 2677261 h 3677662"/>
                <a:gd name="connsiteX5" fmla="*/ 1852551 w 4664107"/>
                <a:gd name="connsiteY5" fmla="*/ 2202248 h 3677662"/>
                <a:gd name="connsiteX6" fmla="*/ 2078182 w 4664107"/>
                <a:gd name="connsiteY6" fmla="*/ 2499132 h 3677662"/>
                <a:gd name="connsiteX7" fmla="*/ 2327564 w 4664107"/>
                <a:gd name="connsiteY7" fmla="*/ 2784139 h 3677662"/>
                <a:gd name="connsiteX8" fmla="*/ 2885704 w 4664107"/>
                <a:gd name="connsiteY8" fmla="*/ 3140399 h 3677662"/>
                <a:gd name="connsiteX9" fmla="*/ 4476998 w 4664107"/>
                <a:gd name="connsiteY9" fmla="*/ 3591661 h 3677662"/>
                <a:gd name="connsiteX10" fmla="*/ 4583875 w 4664107"/>
                <a:gd name="connsiteY10" fmla="*/ 3674789 h 3677662"/>
                <a:gd name="connsiteX11" fmla="*/ 4663492 w 4664107"/>
                <a:gd name="connsiteY11" fmla="*/ 3658937 h 3677662"/>
                <a:gd name="connsiteX12" fmla="*/ 4631377 w 4664107"/>
                <a:gd name="connsiteY12" fmla="*/ 3662913 h 3677662"/>
                <a:gd name="connsiteX0" fmla="*/ 0 w 4665618"/>
                <a:gd name="connsiteY0" fmla="*/ 3662913 h 3677831"/>
                <a:gd name="connsiteX1" fmla="*/ 570016 w 4665618"/>
                <a:gd name="connsiteY1" fmla="*/ 361573 h 3677831"/>
                <a:gd name="connsiteX2" fmla="*/ 973777 w 4665618"/>
                <a:gd name="connsiteY2" fmla="*/ 314072 h 3677831"/>
                <a:gd name="connsiteX3" fmla="*/ 1591294 w 4665618"/>
                <a:gd name="connsiteY3" fmla="*/ 2392254 h 3677831"/>
                <a:gd name="connsiteX4" fmla="*/ 1662546 w 4665618"/>
                <a:gd name="connsiteY4" fmla="*/ 2677261 h 3677831"/>
                <a:gd name="connsiteX5" fmla="*/ 1852551 w 4665618"/>
                <a:gd name="connsiteY5" fmla="*/ 2202248 h 3677831"/>
                <a:gd name="connsiteX6" fmla="*/ 2078182 w 4665618"/>
                <a:gd name="connsiteY6" fmla="*/ 2499132 h 3677831"/>
                <a:gd name="connsiteX7" fmla="*/ 2327564 w 4665618"/>
                <a:gd name="connsiteY7" fmla="*/ 2784139 h 3677831"/>
                <a:gd name="connsiteX8" fmla="*/ 2885704 w 4665618"/>
                <a:gd name="connsiteY8" fmla="*/ 3140399 h 3677831"/>
                <a:gd name="connsiteX9" fmla="*/ 4476998 w 4665618"/>
                <a:gd name="connsiteY9" fmla="*/ 3591661 h 3677831"/>
                <a:gd name="connsiteX10" fmla="*/ 4583875 w 4665618"/>
                <a:gd name="connsiteY10" fmla="*/ 3674789 h 3677831"/>
                <a:gd name="connsiteX11" fmla="*/ 4663492 w 4665618"/>
                <a:gd name="connsiteY11" fmla="*/ 3658937 h 3677831"/>
                <a:gd name="connsiteX12" fmla="*/ 4659207 w 4665618"/>
                <a:gd name="connsiteY12" fmla="*/ 3650986 h 3677831"/>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62546 w 4666415"/>
                <a:gd name="connsiteY4" fmla="*/ 2677261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1199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39532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49478 h 3650754"/>
                <a:gd name="connsiteX1" fmla="*/ 395326 w 4666415"/>
                <a:gd name="connsiteY1" fmla="*/ 348138 h 3650754"/>
                <a:gd name="connsiteX2" fmla="*/ 899871 w 4666415"/>
                <a:gd name="connsiteY2" fmla="*/ 327168 h 3650754"/>
                <a:gd name="connsiteX3" fmla="*/ 1576872 w 4666415"/>
                <a:gd name="connsiteY3" fmla="*/ 2378819 h 3650754"/>
                <a:gd name="connsiteX4" fmla="*/ 1653892 w 4666415"/>
                <a:gd name="connsiteY4" fmla="*/ 2666711 h 3650754"/>
                <a:gd name="connsiteX5" fmla="*/ 1727203 w 4666415"/>
                <a:gd name="connsiteY5" fmla="*/ 2606885 h 3650754"/>
                <a:gd name="connsiteX6" fmla="*/ 1858688 w 4666415"/>
                <a:gd name="connsiteY6" fmla="*/ 2182676 h 3650754"/>
                <a:gd name="connsiteX7" fmla="*/ 2111935 w 4666415"/>
                <a:gd name="connsiteY7" fmla="*/ 2455013 h 3650754"/>
                <a:gd name="connsiteX8" fmla="*/ 2327564 w 4666415"/>
                <a:gd name="connsiteY8" fmla="*/ 2770704 h 3650754"/>
                <a:gd name="connsiteX9" fmla="*/ 2885704 w 4666415"/>
                <a:gd name="connsiteY9" fmla="*/ 3126964 h 3650754"/>
                <a:gd name="connsiteX10" fmla="*/ 4476998 w 4666415"/>
                <a:gd name="connsiteY10" fmla="*/ 3578226 h 3650754"/>
                <a:gd name="connsiteX11" fmla="*/ 4647486 w 4666415"/>
                <a:gd name="connsiteY11" fmla="*/ 3645451 h 3650754"/>
                <a:gd name="connsiteX12" fmla="*/ 4663492 w 4666415"/>
                <a:gd name="connsiteY12" fmla="*/ 3645502 h 3650754"/>
                <a:gd name="connsiteX13" fmla="*/ 4659207 w 4666415"/>
                <a:gd name="connsiteY13" fmla="*/ 3637551 h 3650754"/>
                <a:gd name="connsiteX0" fmla="*/ 0 w 4666415"/>
                <a:gd name="connsiteY0" fmla="*/ 3642940 h 3644216"/>
                <a:gd name="connsiteX1" fmla="*/ 395326 w 4666415"/>
                <a:gd name="connsiteY1" fmla="*/ 341600 h 3644216"/>
                <a:gd name="connsiteX2" fmla="*/ 839400 w 4666415"/>
                <a:gd name="connsiteY2" fmla="*/ 333895 h 3644216"/>
                <a:gd name="connsiteX3" fmla="*/ 1576872 w 4666415"/>
                <a:gd name="connsiteY3" fmla="*/ 2372281 h 3644216"/>
                <a:gd name="connsiteX4" fmla="*/ 1653892 w 4666415"/>
                <a:gd name="connsiteY4" fmla="*/ 2660173 h 3644216"/>
                <a:gd name="connsiteX5" fmla="*/ 1727203 w 4666415"/>
                <a:gd name="connsiteY5" fmla="*/ 2600347 h 3644216"/>
                <a:gd name="connsiteX6" fmla="*/ 1858688 w 4666415"/>
                <a:gd name="connsiteY6" fmla="*/ 2176138 h 3644216"/>
                <a:gd name="connsiteX7" fmla="*/ 2111935 w 4666415"/>
                <a:gd name="connsiteY7" fmla="*/ 2448475 h 3644216"/>
                <a:gd name="connsiteX8" fmla="*/ 2327564 w 4666415"/>
                <a:gd name="connsiteY8" fmla="*/ 2764166 h 3644216"/>
                <a:gd name="connsiteX9" fmla="*/ 2885704 w 4666415"/>
                <a:gd name="connsiteY9" fmla="*/ 3120426 h 3644216"/>
                <a:gd name="connsiteX10" fmla="*/ 4476998 w 4666415"/>
                <a:gd name="connsiteY10" fmla="*/ 3571688 h 3644216"/>
                <a:gd name="connsiteX11" fmla="*/ 4647486 w 4666415"/>
                <a:gd name="connsiteY11" fmla="*/ 3638913 h 3644216"/>
                <a:gd name="connsiteX12" fmla="*/ 4663492 w 4666415"/>
                <a:gd name="connsiteY12" fmla="*/ 3638964 h 3644216"/>
                <a:gd name="connsiteX13" fmla="*/ 4659207 w 4666415"/>
                <a:gd name="connsiteY13" fmla="*/ 3631013 h 3644216"/>
                <a:gd name="connsiteX0" fmla="*/ 0 w 4666415"/>
                <a:gd name="connsiteY0" fmla="*/ 3642940 h 3644216"/>
                <a:gd name="connsiteX1" fmla="*/ 395326 w 4666415"/>
                <a:gd name="connsiteY1" fmla="*/ 341600 h 3644216"/>
                <a:gd name="connsiteX2" fmla="*/ 839400 w 4666415"/>
                <a:gd name="connsiteY2" fmla="*/ 333895 h 3644216"/>
                <a:gd name="connsiteX3" fmla="*/ 1576872 w 4666415"/>
                <a:gd name="connsiteY3" fmla="*/ 2372281 h 3644216"/>
                <a:gd name="connsiteX4" fmla="*/ 1653892 w 4666415"/>
                <a:gd name="connsiteY4" fmla="*/ 2660173 h 3644216"/>
                <a:gd name="connsiteX5" fmla="*/ 1727203 w 4666415"/>
                <a:gd name="connsiteY5" fmla="*/ 2600347 h 3644216"/>
                <a:gd name="connsiteX6" fmla="*/ 1858688 w 4666415"/>
                <a:gd name="connsiteY6" fmla="*/ 2176138 h 3644216"/>
                <a:gd name="connsiteX7" fmla="*/ 2111935 w 4666415"/>
                <a:gd name="connsiteY7" fmla="*/ 2448475 h 3644216"/>
                <a:gd name="connsiteX8" fmla="*/ 2327564 w 4666415"/>
                <a:gd name="connsiteY8" fmla="*/ 2764166 h 3644216"/>
                <a:gd name="connsiteX9" fmla="*/ 2885704 w 4666415"/>
                <a:gd name="connsiteY9" fmla="*/ 3120426 h 3644216"/>
                <a:gd name="connsiteX10" fmla="*/ 4476998 w 4666415"/>
                <a:gd name="connsiteY10" fmla="*/ 3571688 h 3644216"/>
                <a:gd name="connsiteX11" fmla="*/ 4647486 w 4666415"/>
                <a:gd name="connsiteY11" fmla="*/ 3638913 h 3644216"/>
                <a:gd name="connsiteX12" fmla="*/ 4663492 w 4666415"/>
                <a:gd name="connsiteY12" fmla="*/ 3638964 h 3644216"/>
                <a:gd name="connsiteX13" fmla="*/ 4659207 w 4666415"/>
                <a:gd name="connsiteY13" fmla="*/ 3631013 h 3644216"/>
                <a:gd name="connsiteX0" fmla="*/ 0 w 4666415"/>
                <a:gd name="connsiteY0" fmla="*/ 3677491 h 3678767"/>
                <a:gd name="connsiteX1" fmla="*/ 260951 w 4666415"/>
                <a:gd name="connsiteY1" fmla="*/ 323088 h 3678767"/>
                <a:gd name="connsiteX2" fmla="*/ 839400 w 4666415"/>
                <a:gd name="connsiteY2" fmla="*/ 368446 h 3678767"/>
                <a:gd name="connsiteX3" fmla="*/ 1576872 w 4666415"/>
                <a:gd name="connsiteY3" fmla="*/ 2406832 h 3678767"/>
                <a:gd name="connsiteX4" fmla="*/ 1653892 w 4666415"/>
                <a:gd name="connsiteY4" fmla="*/ 2694724 h 3678767"/>
                <a:gd name="connsiteX5" fmla="*/ 1727203 w 4666415"/>
                <a:gd name="connsiteY5" fmla="*/ 2634898 h 3678767"/>
                <a:gd name="connsiteX6" fmla="*/ 1858688 w 4666415"/>
                <a:gd name="connsiteY6" fmla="*/ 2210689 h 3678767"/>
                <a:gd name="connsiteX7" fmla="*/ 2111935 w 4666415"/>
                <a:gd name="connsiteY7" fmla="*/ 2483026 h 3678767"/>
                <a:gd name="connsiteX8" fmla="*/ 2327564 w 4666415"/>
                <a:gd name="connsiteY8" fmla="*/ 2798717 h 3678767"/>
                <a:gd name="connsiteX9" fmla="*/ 2885704 w 4666415"/>
                <a:gd name="connsiteY9" fmla="*/ 3154977 h 3678767"/>
                <a:gd name="connsiteX10" fmla="*/ 4476998 w 4666415"/>
                <a:gd name="connsiteY10" fmla="*/ 3606239 h 3678767"/>
                <a:gd name="connsiteX11" fmla="*/ 4647486 w 4666415"/>
                <a:gd name="connsiteY11" fmla="*/ 3673464 h 3678767"/>
                <a:gd name="connsiteX12" fmla="*/ 4663492 w 4666415"/>
                <a:gd name="connsiteY12" fmla="*/ 3673515 h 3678767"/>
                <a:gd name="connsiteX13" fmla="*/ 4659207 w 4666415"/>
                <a:gd name="connsiteY13" fmla="*/ 3665564 h 3678767"/>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889 h 3670165"/>
                <a:gd name="connsiteX1" fmla="*/ 260951 w 4666415"/>
                <a:gd name="connsiteY1" fmla="*/ 314486 h 3670165"/>
                <a:gd name="connsiteX2" fmla="*/ 731898 w 4666415"/>
                <a:gd name="connsiteY2" fmla="*/ 379743 h 3670165"/>
                <a:gd name="connsiteX3" fmla="*/ 1549997 w 4666415"/>
                <a:gd name="connsiteY3" fmla="*/ 2404862 h 3670165"/>
                <a:gd name="connsiteX4" fmla="*/ 1653892 w 4666415"/>
                <a:gd name="connsiteY4" fmla="*/ 2686122 h 3670165"/>
                <a:gd name="connsiteX5" fmla="*/ 1727203 w 4666415"/>
                <a:gd name="connsiteY5" fmla="*/ 2626296 h 3670165"/>
                <a:gd name="connsiteX6" fmla="*/ 1858688 w 4666415"/>
                <a:gd name="connsiteY6" fmla="*/ 2202087 h 3670165"/>
                <a:gd name="connsiteX7" fmla="*/ 2111935 w 4666415"/>
                <a:gd name="connsiteY7" fmla="*/ 2474424 h 3670165"/>
                <a:gd name="connsiteX8" fmla="*/ 2327564 w 4666415"/>
                <a:gd name="connsiteY8" fmla="*/ 2790115 h 3670165"/>
                <a:gd name="connsiteX9" fmla="*/ 2885704 w 4666415"/>
                <a:gd name="connsiteY9" fmla="*/ 3146375 h 3670165"/>
                <a:gd name="connsiteX10" fmla="*/ 4476998 w 4666415"/>
                <a:gd name="connsiteY10" fmla="*/ 3597637 h 3670165"/>
                <a:gd name="connsiteX11" fmla="*/ 4647486 w 4666415"/>
                <a:gd name="connsiteY11" fmla="*/ 3664862 h 3670165"/>
                <a:gd name="connsiteX12" fmla="*/ 4663492 w 4666415"/>
                <a:gd name="connsiteY12" fmla="*/ 3664913 h 3670165"/>
                <a:gd name="connsiteX13" fmla="*/ 4659207 w 4666415"/>
                <a:gd name="connsiteY13" fmla="*/ 3656962 h 3670165"/>
                <a:gd name="connsiteX0" fmla="*/ 0 w 4666415"/>
                <a:gd name="connsiteY0" fmla="*/ 3668556 h 3669832"/>
                <a:gd name="connsiteX1" fmla="*/ 260951 w 4666415"/>
                <a:gd name="connsiteY1" fmla="*/ 314153 h 3669832"/>
                <a:gd name="connsiteX2" fmla="*/ 731898 w 4666415"/>
                <a:gd name="connsiteY2" fmla="*/ 379410 h 3669832"/>
                <a:gd name="connsiteX3" fmla="*/ 1516402 w 4666415"/>
                <a:gd name="connsiteY3" fmla="*/ 2397896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66415" h="3669832">
                  <a:moveTo>
                    <a:pt x="0" y="3668556"/>
                  </a:moveTo>
                  <a:cubicBezTo>
                    <a:pt x="129953" y="2296955"/>
                    <a:pt x="125530" y="862344"/>
                    <a:pt x="260951" y="314153"/>
                  </a:cubicBezTo>
                  <a:cubicBezTo>
                    <a:pt x="396372" y="-234038"/>
                    <a:pt x="522656" y="32120"/>
                    <a:pt x="731898" y="379410"/>
                  </a:cubicBezTo>
                  <a:cubicBezTo>
                    <a:pt x="941140" y="726700"/>
                    <a:pt x="1443363" y="2219118"/>
                    <a:pt x="1516402" y="2397896"/>
                  </a:cubicBezTo>
                  <a:cubicBezTo>
                    <a:pt x="1589441" y="2576674"/>
                    <a:pt x="1618759" y="2647778"/>
                    <a:pt x="1653892" y="2685789"/>
                  </a:cubicBezTo>
                  <a:cubicBezTo>
                    <a:pt x="1689025" y="2723800"/>
                    <a:pt x="1715246" y="2656575"/>
                    <a:pt x="1727203" y="2625963"/>
                  </a:cubicBezTo>
                  <a:cubicBezTo>
                    <a:pt x="1756467" y="2546313"/>
                    <a:pt x="1794566" y="2227066"/>
                    <a:pt x="1858688" y="2201754"/>
                  </a:cubicBezTo>
                  <a:cubicBezTo>
                    <a:pt x="1922810" y="2176442"/>
                    <a:pt x="2042995" y="2351539"/>
                    <a:pt x="2111935" y="2474091"/>
                  </a:cubicBezTo>
                  <a:cubicBezTo>
                    <a:pt x="2180875" y="2596643"/>
                    <a:pt x="2247698" y="2711543"/>
                    <a:pt x="2327564" y="2789782"/>
                  </a:cubicBezTo>
                  <a:cubicBezTo>
                    <a:pt x="2407430" y="2868021"/>
                    <a:pt x="2527465" y="3011455"/>
                    <a:pt x="2885704" y="3146042"/>
                  </a:cubicBezTo>
                  <a:cubicBezTo>
                    <a:pt x="3243943" y="3280629"/>
                    <a:pt x="4183368" y="3510889"/>
                    <a:pt x="4476998" y="3597304"/>
                  </a:cubicBezTo>
                  <a:cubicBezTo>
                    <a:pt x="4770628" y="3683719"/>
                    <a:pt x="4616404" y="3653316"/>
                    <a:pt x="4647486" y="3664529"/>
                  </a:cubicBezTo>
                  <a:cubicBezTo>
                    <a:pt x="4678568" y="3675742"/>
                    <a:pt x="4661539" y="3665897"/>
                    <a:pt x="4663492" y="3664580"/>
                  </a:cubicBezTo>
                  <a:cubicBezTo>
                    <a:pt x="4665445" y="3663263"/>
                    <a:pt x="4627539" y="3655639"/>
                    <a:pt x="4659207" y="3656629"/>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cxnSp>
          <p:nvCxnSpPr>
            <p:cNvPr id="34" name="Přímá spojnice 33"/>
            <p:cNvCxnSpPr/>
            <p:nvPr/>
          </p:nvCxnSpPr>
          <p:spPr>
            <a:xfrm>
              <a:off x="2123728" y="5082941"/>
              <a:ext cx="151200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2130156" y="3718301"/>
              <a:ext cx="1164337" cy="1350062"/>
            </a:xfrm>
            <a:prstGeom prst="rect">
              <a:avLst/>
            </a:prstGeom>
            <a:noFill/>
          </p:spPr>
          <p:txBody>
            <a:bodyPr wrap="square" rtlCol="0">
              <a:spAutoFit/>
            </a:bodyPr>
            <a:lstStyle/>
            <a:p>
              <a:r>
                <a:rPr lang="en-GB" sz="1350" b="1"/>
                <a:t>area above MAP</a:t>
              </a:r>
            </a:p>
          </p:txBody>
        </p:sp>
        <p:sp>
          <p:nvSpPr>
            <p:cNvPr id="36" name="TextovéPole 35"/>
            <p:cNvSpPr txBox="1"/>
            <p:nvPr/>
          </p:nvSpPr>
          <p:spPr>
            <a:xfrm>
              <a:off x="2142501" y="5358911"/>
              <a:ext cx="2357489" cy="566154"/>
            </a:xfrm>
            <a:prstGeom prst="rect">
              <a:avLst/>
            </a:prstGeom>
            <a:noFill/>
          </p:spPr>
          <p:txBody>
            <a:bodyPr wrap="square" rtlCol="0">
              <a:spAutoFit/>
            </a:bodyPr>
            <a:lstStyle/>
            <a:p>
              <a:r>
                <a:rPr lang="en-GB" sz="1350" b="1"/>
                <a:t>area under MAP</a:t>
              </a:r>
            </a:p>
          </p:txBody>
        </p:sp>
        <p:cxnSp>
          <p:nvCxnSpPr>
            <p:cNvPr id="37" name="Přímá spojnice 36"/>
            <p:cNvCxnSpPr/>
            <p:nvPr/>
          </p:nvCxnSpPr>
          <p:spPr>
            <a:xfrm>
              <a:off x="2051720" y="6089441"/>
              <a:ext cx="3276000" cy="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8" name="TextovéPole 37"/>
          <p:cNvSpPr txBox="1"/>
          <p:nvPr/>
        </p:nvSpPr>
        <p:spPr>
          <a:xfrm>
            <a:off x="2518222" y="4835515"/>
            <a:ext cx="1872344" cy="830997"/>
          </a:xfrm>
          <a:prstGeom prst="rect">
            <a:avLst/>
          </a:prstGeom>
          <a:noFill/>
        </p:spPr>
        <p:txBody>
          <a:bodyPr wrap="square" rtlCol="0">
            <a:spAutoFit/>
          </a:bodyPr>
          <a:lstStyle/>
          <a:p>
            <a:r>
              <a:rPr lang="en-GB" b="1"/>
              <a:t>DBP</a:t>
            </a:r>
          </a:p>
          <a:p>
            <a:r>
              <a:rPr lang="en-GB" sz="1500"/>
              <a:t>Diastolic blood pressure</a:t>
            </a:r>
          </a:p>
        </p:txBody>
      </p:sp>
      <p:sp>
        <p:nvSpPr>
          <p:cNvPr id="39" name="TextovéPole 38"/>
          <p:cNvSpPr txBox="1"/>
          <p:nvPr/>
        </p:nvSpPr>
        <p:spPr>
          <a:xfrm>
            <a:off x="3033679" y="4225489"/>
            <a:ext cx="1917416" cy="830997"/>
          </a:xfrm>
          <a:prstGeom prst="rect">
            <a:avLst/>
          </a:prstGeom>
          <a:noFill/>
        </p:spPr>
        <p:txBody>
          <a:bodyPr wrap="square" rtlCol="0">
            <a:spAutoFit/>
          </a:bodyPr>
          <a:lstStyle/>
          <a:p>
            <a:r>
              <a:rPr lang="en-GB" b="1" dirty="0"/>
              <a:t>MAP</a:t>
            </a:r>
          </a:p>
          <a:p>
            <a:r>
              <a:rPr lang="en-GB" sz="1500" dirty="0"/>
              <a:t>Mean arterial pressure</a:t>
            </a:r>
          </a:p>
        </p:txBody>
      </p:sp>
      <p:sp>
        <p:nvSpPr>
          <p:cNvPr id="40" name="TextovéPole 39"/>
          <p:cNvSpPr txBox="1"/>
          <p:nvPr/>
        </p:nvSpPr>
        <p:spPr>
          <a:xfrm>
            <a:off x="4336870" y="5176916"/>
            <a:ext cx="2337135" cy="300082"/>
          </a:xfrm>
          <a:prstGeom prst="rect">
            <a:avLst/>
          </a:prstGeom>
          <a:noFill/>
        </p:spPr>
        <p:txBody>
          <a:bodyPr wrap="square" rtlCol="0">
            <a:spAutoFit/>
          </a:bodyPr>
          <a:lstStyle/>
          <a:p>
            <a:r>
              <a:rPr lang="en-GB" sz="1350" b="1"/>
              <a:t>inter-beat interval</a:t>
            </a:r>
          </a:p>
        </p:txBody>
      </p:sp>
      <p:sp>
        <p:nvSpPr>
          <p:cNvPr id="41" name="TextovéPole 40"/>
          <p:cNvSpPr txBox="1"/>
          <p:nvPr/>
        </p:nvSpPr>
        <p:spPr>
          <a:xfrm>
            <a:off x="240723" y="1970648"/>
            <a:ext cx="8760346" cy="1477328"/>
          </a:xfrm>
          <a:prstGeom prst="rect">
            <a:avLst/>
          </a:prstGeom>
          <a:noFill/>
        </p:spPr>
        <p:txBody>
          <a:bodyPr wrap="square" rtlCol="0">
            <a:spAutoFit/>
          </a:bodyPr>
          <a:lstStyle/>
          <a:p>
            <a:r>
              <a:rPr lang="en-GB" b="1" dirty="0"/>
              <a:t>Mean arterial pressure (MAP) :</a:t>
            </a:r>
            <a:r>
              <a:rPr lang="en-GB" dirty="0"/>
              <a:t> mean value of blood pressure in</a:t>
            </a:r>
            <a:r>
              <a:rPr lang="cs-CZ" dirty="0"/>
              <a:t> </a:t>
            </a:r>
            <a:r>
              <a:rPr lang="cs-CZ" dirty="0" err="1"/>
              <a:t>the</a:t>
            </a:r>
            <a:r>
              <a:rPr lang="en-GB" dirty="0"/>
              <a:t> </a:t>
            </a:r>
            <a:r>
              <a:rPr lang="cs-CZ" dirty="0"/>
              <a:t>inter-beat interval (IBI)</a:t>
            </a:r>
          </a:p>
          <a:p>
            <a:pPr marL="600155" lvl="1" indent="-257209">
              <a:buFont typeface="Arial" pitchFamily="34" charset="0"/>
              <a:buChar char="•"/>
            </a:pPr>
            <a:r>
              <a:rPr lang="cs-CZ" b="1" dirty="0"/>
              <a:t>area </a:t>
            </a:r>
            <a:r>
              <a:rPr lang="cs-CZ" b="1" dirty="0" err="1"/>
              <a:t>under</a:t>
            </a:r>
            <a:r>
              <a:rPr lang="cs-CZ" b="1" dirty="0"/>
              <a:t> MAP</a:t>
            </a:r>
            <a:r>
              <a:rPr lang="en-GB" b="1" dirty="0"/>
              <a:t> = </a:t>
            </a:r>
            <a:r>
              <a:rPr lang="cs-CZ" b="1" dirty="0"/>
              <a:t>area</a:t>
            </a:r>
            <a:r>
              <a:rPr lang="en-GB" b="1" dirty="0"/>
              <a:t> </a:t>
            </a:r>
            <a:r>
              <a:rPr lang="cs-CZ" b="1" dirty="0" err="1"/>
              <a:t>above</a:t>
            </a:r>
            <a:r>
              <a:rPr lang="cs-CZ" b="1" dirty="0"/>
              <a:t> MAP (pulse </a:t>
            </a:r>
            <a:r>
              <a:rPr lang="cs-CZ" b="1" dirty="0" err="1"/>
              <a:t>curve</a:t>
            </a:r>
            <a:r>
              <a:rPr lang="cs-CZ" b="1" dirty="0"/>
              <a:t> </a:t>
            </a:r>
            <a:r>
              <a:rPr lang="cs-CZ" b="1" dirty="0" err="1"/>
              <a:t>integral</a:t>
            </a:r>
            <a:r>
              <a:rPr lang="cs-CZ" b="1" dirty="0"/>
              <a:t>)</a:t>
            </a:r>
          </a:p>
          <a:p>
            <a:pPr marL="600155" lvl="1" indent="-257209">
              <a:buFont typeface="Arial" pitchFamily="34" charset="0"/>
              <a:buChar char="•"/>
            </a:pPr>
            <a:r>
              <a:rPr lang="cs-CZ" b="1" dirty="0" err="1"/>
              <a:t>aproximation</a:t>
            </a:r>
            <a:r>
              <a:rPr lang="cs-CZ" b="1" dirty="0"/>
              <a:t>: MAP</a:t>
            </a:r>
            <a:r>
              <a:rPr lang="en-GB" b="1" dirty="0">
                <a:sym typeface="Symbol"/>
              </a:rPr>
              <a:t> </a:t>
            </a:r>
            <a:r>
              <a:rPr lang="en-GB" b="1" dirty="0"/>
              <a:t>D</a:t>
            </a:r>
            <a:r>
              <a:rPr lang="cs-CZ" b="1" dirty="0"/>
              <a:t>BP</a:t>
            </a:r>
            <a:r>
              <a:rPr lang="en-GB" b="1" dirty="0"/>
              <a:t> + 1/3 P</a:t>
            </a:r>
            <a:r>
              <a:rPr lang="cs-CZ" b="1" dirty="0"/>
              <a:t>P (PP = SBP – DBP)</a:t>
            </a:r>
            <a:endParaRPr lang="en-GB" b="1" dirty="0"/>
          </a:p>
          <a:p>
            <a:pPr marL="600155" lvl="1" indent="-257209">
              <a:buFont typeface="Arial" pitchFamily="34" charset="0"/>
              <a:buChar char="•"/>
            </a:pPr>
            <a:endParaRPr lang="cs-CZ" b="1" dirty="0"/>
          </a:p>
          <a:p>
            <a:endParaRPr lang="en-GB" dirty="0"/>
          </a:p>
        </p:txBody>
      </p:sp>
      <p:cxnSp>
        <p:nvCxnSpPr>
          <p:cNvPr id="42" name="Přímá spojnice 41"/>
          <p:cNvCxnSpPr/>
          <p:nvPr/>
        </p:nvCxnSpPr>
        <p:spPr>
          <a:xfrm flipV="1">
            <a:off x="3004340" y="3534717"/>
            <a:ext cx="14851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Přímá spojnice 42"/>
          <p:cNvCxnSpPr/>
          <p:nvPr/>
        </p:nvCxnSpPr>
        <p:spPr>
          <a:xfrm>
            <a:off x="3058353" y="4578250"/>
            <a:ext cx="153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Přímá spojnice 43"/>
          <p:cNvCxnSpPr/>
          <p:nvPr/>
        </p:nvCxnSpPr>
        <p:spPr>
          <a:xfrm>
            <a:off x="3004340" y="5043752"/>
            <a:ext cx="15121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Přímá spojnice 44"/>
          <p:cNvCxnSpPr/>
          <p:nvPr/>
        </p:nvCxnSpPr>
        <p:spPr>
          <a:xfrm flipV="1">
            <a:off x="6801779" y="3541991"/>
            <a:ext cx="0" cy="1527294"/>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TextovéPole 45"/>
          <p:cNvSpPr txBox="1"/>
          <p:nvPr/>
        </p:nvSpPr>
        <p:spPr>
          <a:xfrm>
            <a:off x="6850948" y="4421021"/>
            <a:ext cx="951666" cy="738664"/>
          </a:xfrm>
          <a:prstGeom prst="rect">
            <a:avLst/>
          </a:prstGeom>
          <a:noFill/>
        </p:spPr>
        <p:txBody>
          <a:bodyPr wrap="square" rtlCol="0">
            <a:spAutoFit/>
          </a:bodyPr>
          <a:lstStyle/>
          <a:p>
            <a:r>
              <a:rPr lang="en-GB" sz="1500" b="1"/>
              <a:t>PP</a:t>
            </a:r>
          </a:p>
          <a:p>
            <a:r>
              <a:rPr lang="en-GB" sz="1350"/>
              <a:t>pulse pressure</a:t>
            </a:r>
          </a:p>
        </p:txBody>
      </p:sp>
      <p:sp>
        <p:nvSpPr>
          <p:cNvPr id="48" name="TextovéPole 47"/>
          <p:cNvSpPr txBox="1"/>
          <p:nvPr/>
        </p:nvSpPr>
        <p:spPr>
          <a:xfrm>
            <a:off x="219063" y="1269824"/>
            <a:ext cx="8209981" cy="923330"/>
          </a:xfrm>
          <a:prstGeom prst="rect">
            <a:avLst/>
          </a:prstGeom>
          <a:noFill/>
        </p:spPr>
        <p:txBody>
          <a:bodyPr wrap="square" rtlCol="0">
            <a:spAutoFit/>
          </a:bodyPr>
          <a:lstStyle/>
          <a:p>
            <a:r>
              <a:rPr lang="en-GB" b="1" dirty="0"/>
              <a:t>Blood pressure (BP):  pressure on vascular </a:t>
            </a:r>
            <a:r>
              <a:rPr lang="cs-CZ" b="1" dirty="0"/>
              <a:t>w</a:t>
            </a:r>
            <a:r>
              <a:rPr lang="en-GB" b="1" dirty="0"/>
              <a:t>all</a:t>
            </a:r>
            <a:r>
              <a:rPr lang="cs-CZ" b="1" dirty="0"/>
              <a:t> – </a:t>
            </a:r>
            <a:r>
              <a:rPr lang="en-US" sz="1600" b="1" dirty="0"/>
              <a:t>arterial BP: part of the systole's energy converted into lateral pressure acting on the vessel wall)</a:t>
            </a:r>
            <a:endParaRPr lang="cs-CZ" sz="1600" b="1" dirty="0"/>
          </a:p>
          <a:p>
            <a:endParaRPr lang="en-GB" b="1" dirty="0"/>
          </a:p>
        </p:txBody>
      </p:sp>
      <p:sp>
        <p:nvSpPr>
          <p:cNvPr id="51" name="Obdélník 50"/>
          <p:cNvSpPr/>
          <p:nvPr/>
        </p:nvSpPr>
        <p:spPr>
          <a:xfrm>
            <a:off x="274107" y="3319664"/>
            <a:ext cx="2213383" cy="2400657"/>
          </a:xfrm>
          <a:prstGeom prst="rect">
            <a:avLst/>
          </a:prstGeom>
        </p:spPr>
        <p:txBody>
          <a:bodyPr wrap="square">
            <a:spAutoFit/>
          </a:bodyPr>
          <a:lstStyle/>
          <a:p>
            <a:r>
              <a:rPr lang="en-GB" sz="1500" b="1" dirty="0"/>
              <a:t>Definition</a:t>
            </a:r>
            <a:r>
              <a:rPr lang="cs-CZ" sz="1500" b="1" dirty="0"/>
              <a:t>:</a:t>
            </a:r>
            <a:endParaRPr lang="en-GB" sz="1500" b="1" dirty="0"/>
          </a:p>
          <a:p>
            <a:r>
              <a:rPr lang="en-GB" sz="1500" b="1" dirty="0"/>
              <a:t>SBP</a:t>
            </a:r>
            <a:r>
              <a:rPr lang="en-GB" sz="1500" dirty="0"/>
              <a:t>  - maximum of BP in the inter-beat interval </a:t>
            </a:r>
          </a:p>
          <a:p>
            <a:r>
              <a:rPr lang="en-GB" sz="1500" b="1" dirty="0"/>
              <a:t>DBP </a:t>
            </a:r>
            <a:r>
              <a:rPr lang="en-GB" sz="1500" dirty="0"/>
              <a:t>– minimum of BP in the inter-beat interval </a:t>
            </a:r>
          </a:p>
          <a:p>
            <a:endParaRPr lang="en-GB" sz="1500" dirty="0"/>
          </a:p>
          <a:p>
            <a:r>
              <a:rPr lang="en-GB" sz="1500" dirty="0"/>
              <a:t>Attention: Values of SBP and DBP varies in different part</a:t>
            </a:r>
            <a:r>
              <a:rPr lang="cs-CZ" sz="1500" dirty="0"/>
              <a:t>s</a:t>
            </a:r>
            <a:r>
              <a:rPr lang="en-GB" sz="1500" dirty="0"/>
              <a:t> of cardiovascular system</a:t>
            </a:r>
          </a:p>
        </p:txBody>
      </p:sp>
    </p:spTree>
    <p:extLst>
      <p:ext uri="{BB962C8B-B14F-4D97-AF65-F5344CB8AC3E}">
        <p14:creationId xmlns:p14="http://schemas.microsoft.com/office/powerpoint/2010/main" val="2480567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id="{32155F4A-3F3E-46B4-BC67-96E14835A02D}"/>
              </a:ext>
            </a:extLst>
          </p:cNvPr>
          <p:cNvSpPr>
            <a:spLocks noGrp="1" noChangeArrowheads="1"/>
          </p:cNvSpPr>
          <p:nvPr>
            <p:ph type="body" idx="1"/>
          </p:nvPr>
        </p:nvSpPr>
        <p:spPr>
          <a:xfrm>
            <a:off x="457200" y="381000"/>
            <a:ext cx="8229600" cy="6096000"/>
          </a:xfrm>
        </p:spPr>
        <p:txBody>
          <a:bodyPr>
            <a:normAutofit fontScale="92500"/>
          </a:bodyPr>
          <a:lstStyle/>
          <a:p>
            <a:pPr eaLnBrk="1" hangingPunct="1">
              <a:lnSpc>
                <a:spcPct val="90000"/>
              </a:lnSpc>
              <a:defRPr/>
            </a:pPr>
            <a:r>
              <a:rPr lang="cs-CZ" sz="2800" dirty="0">
                <a:solidFill>
                  <a:schemeClr val="accent2"/>
                </a:solidFill>
              </a:rPr>
              <a:t>ABPM - </a:t>
            </a:r>
            <a:r>
              <a:rPr lang="cs-CZ" sz="2800" dirty="0" err="1">
                <a:solidFill>
                  <a:schemeClr val="accent2"/>
                </a:solidFill>
              </a:rPr>
              <a:t>record</a:t>
            </a:r>
            <a:r>
              <a:rPr lang="cs-CZ" sz="2800" dirty="0">
                <a:solidFill>
                  <a:schemeClr val="accent2"/>
                </a:solidFill>
              </a:rPr>
              <a:t> </a:t>
            </a:r>
            <a:r>
              <a:rPr lang="cs-CZ" sz="2800" dirty="0" err="1">
                <a:solidFill>
                  <a:schemeClr val="accent2"/>
                </a:solidFill>
              </a:rPr>
              <a:t>of</a:t>
            </a:r>
            <a:r>
              <a:rPr lang="cs-CZ" sz="2800" dirty="0">
                <a:solidFill>
                  <a:schemeClr val="accent2"/>
                </a:solidFill>
              </a:rPr>
              <a:t> BP </a:t>
            </a:r>
            <a:r>
              <a:rPr lang="cs-CZ" sz="2800" dirty="0" err="1">
                <a:solidFill>
                  <a:schemeClr val="accent2"/>
                </a:solidFill>
              </a:rPr>
              <a:t>during</a:t>
            </a:r>
            <a:r>
              <a:rPr lang="cs-CZ" sz="2800" dirty="0">
                <a:solidFill>
                  <a:schemeClr val="accent2"/>
                </a:solidFill>
              </a:rPr>
              <a:t> 24 h (</a:t>
            </a:r>
            <a:r>
              <a:rPr lang="cs-CZ" sz="2800" dirty="0" err="1">
                <a:solidFill>
                  <a:schemeClr val="accent2"/>
                </a:solidFill>
              </a:rPr>
              <a:t>or</a:t>
            </a:r>
            <a:r>
              <a:rPr lang="cs-CZ" sz="2800" dirty="0">
                <a:solidFill>
                  <a:schemeClr val="accent2"/>
                </a:solidFill>
              </a:rPr>
              <a:t> 48h </a:t>
            </a:r>
            <a:r>
              <a:rPr lang="cs-CZ" sz="2800" dirty="0" err="1">
                <a:solidFill>
                  <a:schemeClr val="accent2"/>
                </a:solidFill>
              </a:rPr>
              <a:t>or</a:t>
            </a:r>
            <a:r>
              <a:rPr lang="cs-CZ" sz="2800" dirty="0">
                <a:solidFill>
                  <a:schemeClr val="accent2"/>
                </a:solidFill>
              </a:rPr>
              <a:t> 7 </a:t>
            </a:r>
            <a:r>
              <a:rPr lang="cs-CZ" sz="2800" dirty="0" err="1">
                <a:solidFill>
                  <a:schemeClr val="accent2"/>
                </a:solidFill>
              </a:rPr>
              <a:t>days</a:t>
            </a:r>
            <a:r>
              <a:rPr lang="cs-CZ" sz="2800" dirty="0">
                <a:solidFill>
                  <a:schemeClr val="accent2"/>
                </a:solidFill>
              </a:rPr>
              <a:t> </a:t>
            </a:r>
            <a:r>
              <a:rPr lang="cs-CZ" sz="2800" dirty="0" err="1">
                <a:solidFill>
                  <a:schemeClr val="accent2"/>
                </a:solidFill>
              </a:rPr>
              <a:t>is</a:t>
            </a:r>
            <a:r>
              <a:rPr lang="cs-CZ" sz="2800" dirty="0">
                <a:solidFill>
                  <a:schemeClr val="accent2"/>
                </a:solidFill>
              </a:rPr>
              <a:t> </a:t>
            </a:r>
            <a:r>
              <a:rPr lang="cs-CZ" sz="2800" dirty="0" err="1">
                <a:solidFill>
                  <a:schemeClr val="accent2"/>
                </a:solidFill>
              </a:rPr>
              <a:t>now</a:t>
            </a:r>
            <a:r>
              <a:rPr lang="cs-CZ" sz="2800" dirty="0">
                <a:solidFill>
                  <a:schemeClr val="accent2"/>
                </a:solidFill>
              </a:rPr>
              <a:t> </a:t>
            </a:r>
            <a:r>
              <a:rPr lang="cs-CZ" sz="2800" dirty="0" err="1">
                <a:solidFill>
                  <a:schemeClr val="accent2"/>
                </a:solidFill>
              </a:rPr>
              <a:t>also</a:t>
            </a:r>
            <a:r>
              <a:rPr lang="cs-CZ" sz="2800" dirty="0">
                <a:solidFill>
                  <a:schemeClr val="accent2"/>
                </a:solidFill>
              </a:rPr>
              <a:t> </a:t>
            </a:r>
            <a:r>
              <a:rPr lang="cs-CZ" sz="2800" dirty="0" err="1">
                <a:solidFill>
                  <a:schemeClr val="accent2"/>
                </a:solidFill>
              </a:rPr>
              <a:t>possible</a:t>
            </a:r>
            <a:r>
              <a:rPr lang="cs-CZ" sz="2800" dirty="0">
                <a:solidFill>
                  <a:schemeClr val="accent2"/>
                </a:solidFill>
              </a:rPr>
              <a:t>)</a:t>
            </a:r>
          </a:p>
          <a:p>
            <a:pPr eaLnBrk="1" hangingPunct="1">
              <a:lnSpc>
                <a:spcPct val="90000"/>
              </a:lnSpc>
              <a:defRPr/>
            </a:pPr>
            <a:endParaRPr lang="cs-CZ" sz="2800" dirty="0">
              <a:solidFill>
                <a:schemeClr val="accent2"/>
              </a:solidFill>
            </a:endParaRPr>
          </a:p>
          <a:p>
            <a:pPr eaLnBrk="1" hangingPunct="1">
              <a:lnSpc>
                <a:spcPct val="90000"/>
              </a:lnSpc>
              <a:defRPr/>
            </a:pPr>
            <a:r>
              <a:rPr lang="cs-CZ" sz="2800" dirty="0" err="1">
                <a:solidFill>
                  <a:schemeClr val="accent2"/>
                </a:solidFill>
              </a:rPr>
              <a:t>Dif.dg</a:t>
            </a:r>
            <a:r>
              <a:rPr lang="cs-CZ" sz="2800" dirty="0">
                <a:solidFill>
                  <a:schemeClr val="accent2"/>
                </a:solidFill>
              </a:rPr>
              <a:t>. : </a:t>
            </a:r>
            <a:r>
              <a:rPr lang="cs-CZ" sz="2800" b="1" dirty="0" err="1">
                <a:solidFill>
                  <a:schemeClr val="accent2"/>
                </a:solidFill>
                <a:effectLst>
                  <a:outerShdw blurRad="38100" dist="38100" dir="2700000" algn="tl">
                    <a:srgbClr val="000000"/>
                  </a:outerShdw>
                </a:effectLst>
              </a:rPr>
              <a:t>white</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coat</a:t>
            </a:r>
            <a:r>
              <a:rPr lang="cs-CZ" sz="2800" b="1" dirty="0">
                <a:solidFill>
                  <a:schemeClr val="accent2"/>
                </a:solidFill>
                <a:effectLst>
                  <a:outerShdw blurRad="38100" dist="38100" dir="2700000" algn="tl">
                    <a:srgbClr val="000000"/>
                  </a:outerShdw>
                </a:effectLst>
              </a:rPr>
              <a:t> </a:t>
            </a:r>
            <a:r>
              <a:rPr lang="cs-CZ" sz="2800" dirty="0" err="1">
                <a:solidFill>
                  <a:schemeClr val="accent2"/>
                </a:solidFill>
                <a:effectLst>
                  <a:outerShdw blurRad="38100" dist="38100" dir="2700000" algn="tl">
                    <a:srgbClr val="000000"/>
                  </a:outerShdw>
                </a:effectLst>
              </a:rPr>
              <a:t>hypertension</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or</a:t>
            </a:r>
            <a:r>
              <a:rPr lang="cs-CZ" sz="2800" b="1" dirty="0">
                <a:solidFill>
                  <a:schemeClr val="accent2"/>
                </a:solidFill>
                <a:effectLst>
                  <a:outerShdw blurRad="38100" dist="38100" dir="2700000" algn="tl">
                    <a:srgbClr val="000000"/>
                  </a:outerShdw>
                </a:effectLst>
              </a:rPr>
              <a:t> </a:t>
            </a:r>
          </a:p>
          <a:p>
            <a:pPr marL="0" indent="0" eaLnBrk="1" hangingPunct="1">
              <a:lnSpc>
                <a:spcPct val="90000"/>
              </a:lnSpc>
              <a:buNone/>
              <a:defRPr/>
            </a:pP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masked</a:t>
            </a:r>
            <a:r>
              <a:rPr lang="cs-CZ" sz="2800" b="1" dirty="0">
                <a:solidFill>
                  <a:schemeClr val="accent2"/>
                </a:solidFill>
                <a:effectLst>
                  <a:outerShdw blurRad="38100" dist="38100" dir="2700000" algn="tl">
                    <a:srgbClr val="000000"/>
                  </a:outerShdw>
                </a:effectLst>
              </a:rPr>
              <a:t> </a:t>
            </a:r>
            <a:r>
              <a:rPr lang="cs-CZ" sz="2800" dirty="0" err="1">
                <a:solidFill>
                  <a:schemeClr val="accent2"/>
                </a:solidFill>
                <a:effectLst>
                  <a:outerShdw blurRad="38100" dist="38100" dir="2700000" algn="tl">
                    <a:srgbClr val="000000"/>
                  </a:outerShdw>
                </a:effectLst>
              </a:rPr>
              <a:t>hypertension</a:t>
            </a:r>
            <a:endParaRPr lang="cs-CZ" sz="2800" dirty="0">
              <a:solidFill>
                <a:schemeClr val="accent2"/>
              </a:solidFill>
              <a:effectLst>
                <a:outerShdw blurRad="38100" dist="38100" dir="2700000" algn="tl">
                  <a:srgbClr val="000000"/>
                </a:outerShdw>
              </a:effectLst>
            </a:endParaRPr>
          </a:p>
          <a:p>
            <a:pPr marL="0" indent="0" eaLnBrk="1" hangingPunct="1">
              <a:lnSpc>
                <a:spcPct val="90000"/>
              </a:lnSpc>
              <a:buNone/>
              <a:defRPr/>
            </a:pPr>
            <a:r>
              <a:rPr lang="cs-CZ" sz="2800" b="1" dirty="0">
                <a:solidFill>
                  <a:schemeClr val="accent2"/>
                </a:solidFill>
                <a:effectLst>
                  <a:outerShdw blurRad="38100" dist="38100" dir="2700000" algn="tl">
                    <a:srgbClr val="000000"/>
                  </a:outerShdw>
                </a:effectLst>
              </a:rPr>
              <a:t>	+ </a:t>
            </a:r>
            <a:r>
              <a:rPr lang="cs-CZ" sz="2800" b="1" dirty="0" err="1">
                <a:solidFill>
                  <a:schemeClr val="accent2"/>
                </a:solidFill>
                <a:effectLst>
                  <a:outerShdw blurRad="38100" dist="38100" dir="2700000" algn="tl">
                    <a:srgbClr val="000000"/>
                  </a:outerShdw>
                </a:effectLst>
              </a:rPr>
              <a:t>Control</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of</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treatment</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of</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hypertension</a:t>
            </a:r>
            <a:endParaRPr lang="cs-CZ" sz="2800" b="1" dirty="0">
              <a:solidFill>
                <a:schemeClr val="accent2"/>
              </a:solidFill>
              <a:effectLst>
                <a:outerShdw blurRad="38100" dist="38100" dir="2700000" algn="tl">
                  <a:srgbClr val="000000"/>
                </a:outerShdw>
              </a:effectLst>
            </a:endParaRPr>
          </a:p>
          <a:p>
            <a:pPr eaLnBrk="1" hangingPunct="1">
              <a:lnSpc>
                <a:spcPct val="90000"/>
              </a:lnSpc>
              <a:defRPr/>
            </a:pPr>
            <a:endParaRPr lang="cs-CZ" sz="2800" dirty="0">
              <a:solidFill>
                <a:schemeClr val="accent2"/>
              </a:solidFill>
            </a:endParaRPr>
          </a:p>
          <a:p>
            <a:pPr eaLnBrk="1" hangingPunct="1">
              <a:lnSpc>
                <a:spcPct val="90000"/>
              </a:lnSpc>
              <a:defRPr/>
            </a:pPr>
            <a:r>
              <a:rPr lang="cs-CZ" sz="2800" b="1" dirty="0" err="1">
                <a:solidFill>
                  <a:schemeClr val="accent2"/>
                </a:solidFill>
                <a:effectLst>
                  <a:outerShdw blurRad="38100" dist="38100" dir="2700000" algn="tl">
                    <a:srgbClr val="000000"/>
                  </a:outerShdw>
                </a:effectLst>
              </a:rPr>
              <a:t>Evaluation</a:t>
            </a:r>
            <a:r>
              <a:rPr lang="cs-CZ" sz="2800" b="1" dirty="0">
                <a:solidFill>
                  <a:schemeClr val="accent2"/>
                </a:solidFill>
                <a:effectLst>
                  <a:outerShdw blurRad="38100" dist="38100" dir="2700000" algn="tl">
                    <a:srgbClr val="000000"/>
                  </a:outerShdw>
                </a:effectLst>
              </a:rPr>
              <a:t>: Physiological </a:t>
            </a:r>
            <a:r>
              <a:rPr lang="cs-CZ" sz="2800" b="1" dirty="0" err="1">
                <a:solidFill>
                  <a:schemeClr val="accent2"/>
                </a:solidFill>
                <a:effectLst>
                  <a:outerShdw blurRad="38100" dist="38100" dir="2700000" algn="tl">
                    <a:srgbClr val="000000"/>
                  </a:outerShdw>
                </a:effectLst>
              </a:rPr>
              <a:t>values</a:t>
            </a:r>
            <a:endParaRPr lang="cs-CZ" sz="2800" b="1" dirty="0">
              <a:solidFill>
                <a:schemeClr val="accent2"/>
              </a:solidFill>
              <a:effectLst>
                <a:outerShdw blurRad="38100" dist="38100" dir="2700000" algn="tl">
                  <a:srgbClr val="000000"/>
                </a:outerShdw>
              </a:effectLst>
            </a:endParaRPr>
          </a:p>
          <a:p>
            <a:pPr eaLnBrk="1" hangingPunct="1">
              <a:lnSpc>
                <a:spcPct val="90000"/>
              </a:lnSpc>
              <a:defRPr/>
            </a:pPr>
            <a:r>
              <a:rPr lang="cs-CZ" sz="2800" dirty="0" err="1">
                <a:solidFill>
                  <a:schemeClr val="accent2"/>
                </a:solidFill>
              </a:rPr>
              <a:t>Mean</a:t>
            </a:r>
            <a:r>
              <a:rPr lang="cs-CZ" sz="2800" dirty="0">
                <a:solidFill>
                  <a:schemeClr val="accent2"/>
                </a:solidFill>
              </a:rPr>
              <a:t> </a:t>
            </a:r>
            <a:r>
              <a:rPr lang="cs-CZ" sz="2800" dirty="0" err="1">
                <a:solidFill>
                  <a:schemeClr val="accent2"/>
                </a:solidFill>
              </a:rPr>
              <a:t>values</a:t>
            </a:r>
            <a:r>
              <a:rPr lang="cs-CZ" sz="2800" dirty="0">
                <a:solidFill>
                  <a:schemeClr val="accent2"/>
                </a:solidFill>
              </a:rPr>
              <a:t> </a:t>
            </a:r>
            <a:r>
              <a:rPr lang="cs-CZ" sz="2800" dirty="0" err="1">
                <a:solidFill>
                  <a:schemeClr val="accent2"/>
                </a:solidFill>
              </a:rPr>
              <a:t>during</a:t>
            </a:r>
            <a:r>
              <a:rPr lang="cs-CZ" sz="2800" dirty="0">
                <a:solidFill>
                  <a:schemeClr val="accent2"/>
                </a:solidFill>
              </a:rPr>
              <a:t> 24 h: </a:t>
            </a:r>
            <a:r>
              <a:rPr lang="cs-CZ" sz="2800" dirty="0" err="1">
                <a:solidFill>
                  <a:schemeClr val="accent2"/>
                </a:solidFill>
              </a:rPr>
              <a:t>less</a:t>
            </a:r>
            <a:r>
              <a:rPr lang="cs-CZ" sz="2800" dirty="0">
                <a:solidFill>
                  <a:schemeClr val="accent2"/>
                </a:solidFill>
              </a:rPr>
              <a:t> </a:t>
            </a:r>
            <a:r>
              <a:rPr lang="cs-CZ" sz="2800" dirty="0" err="1">
                <a:solidFill>
                  <a:schemeClr val="accent2"/>
                </a:solidFill>
              </a:rPr>
              <a:t>than</a:t>
            </a:r>
            <a:r>
              <a:rPr lang="cs-CZ" sz="2800" dirty="0">
                <a:solidFill>
                  <a:schemeClr val="accent2"/>
                </a:solidFill>
              </a:rPr>
              <a:t> 125/80mmHg</a:t>
            </a:r>
          </a:p>
          <a:p>
            <a:pPr eaLnBrk="1" hangingPunct="1">
              <a:lnSpc>
                <a:spcPct val="90000"/>
              </a:lnSpc>
              <a:defRPr/>
            </a:pPr>
            <a:r>
              <a:rPr lang="cs-CZ" sz="2800" dirty="0" err="1">
                <a:solidFill>
                  <a:schemeClr val="accent2"/>
                </a:solidFill>
              </a:rPr>
              <a:t>Mean</a:t>
            </a:r>
            <a:r>
              <a:rPr lang="cs-CZ" sz="2800" dirty="0">
                <a:solidFill>
                  <a:schemeClr val="accent2"/>
                </a:solidFill>
              </a:rPr>
              <a:t> </a:t>
            </a:r>
            <a:r>
              <a:rPr lang="cs-CZ" sz="2800" dirty="0" err="1">
                <a:solidFill>
                  <a:schemeClr val="accent2"/>
                </a:solidFill>
              </a:rPr>
              <a:t>values</a:t>
            </a:r>
            <a:r>
              <a:rPr lang="cs-CZ" sz="2800" dirty="0">
                <a:solidFill>
                  <a:schemeClr val="accent2"/>
                </a:solidFill>
              </a:rPr>
              <a:t> </a:t>
            </a:r>
            <a:r>
              <a:rPr lang="cs-CZ" sz="2800" dirty="0" err="1">
                <a:solidFill>
                  <a:schemeClr val="accent2"/>
                </a:solidFill>
              </a:rPr>
              <a:t>during</a:t>
            </a:r>
            <a:r>
              <a:rPr lang="cs-CZ" sz="2800" dirty="0">
                <a:solidFill>
                  <a:schemeClr val="accent2"/>
                </a:solidFill>
              </a:rPr>
              <a:t> </a:t>
            </a:r>
            <a:r>
              <a:rPr lang="cs-CZ" sz="2800" dirty="0" err="1">
                <a:solidFill>
                  <a:schemeClr val="accent2"/>
                </a:solidFill>
              </a:rPr>
              <a:t>day</a:t>
            </a:r>
            <a:r>
              <a:rPr lang="cs-CZ" sz="2800" dirty="0">
                <a:solidFill>
                  <a:schemeClr val="accent2"/>
                </a:solidFill>
              </a:rPr>
              <a:t> </a:t>
            </a:r>
            <a:r>
              <a:rPr lang="cs-CZ" sz="2800" dirty="0" err="1">
                <a:solidFill>
                  <a:schemeClr val="accent2"/>
                </a:solidFill>
              </a:rPr>
              <a:t>period:less</a:t>
            </a:r>
            <a:r>
              <a:rPr lang="cs-CZ" sz="2800" dirty="0">
                <a:solidFill>
                  <a:schemeClr val="accent2"/>
                </a:solidFill>
              </a:rPr>
              <a:t> </a:t>
            </a:r>
            <a:r>
              <a:rPr lang="cs-CZ" sz="2800" dirty="0" err="1">
                <a:solidFill>
                  <a:schemeClr val="accent2"/>
                </a:solidFill>
              </a:rPr>
              <a:t>than</a:t>
            </a:r>
            <a:r>
              <a:rPr lang="cs-CZ" sz="2800" dirty="0">
                <a:solidFill>
                  <a:schemeClr val="accent2"/>
                </a:solidFill>
              </a:rPr>
              <a:t> 135/85mmHg</a:t>
            </a:r>
          </a:p>
          <a:p>
            <a:pPr eaLnBrk="1" hangingPunct="1">
              <a:lnSpc>
                <a:spcPct val="90000"/>
              </a:lnSpc>
              <a:defRPr/>
            </a:pPr>
            <a:r>
              <a:rPr lang="cs-CZ" sz="2800" dirty="0" err="1">
                <a:solidFill>
                  <a:schemeClr val="accent2"/>
                </a:solidFill>
              </a:rPr>
              <a:t>Mean</a:t>
            </a:r>
            <a:r>
              <a:rPr lang="cs-CZ" sz="2800" dirty="0">
                <a:solidFill>
                  <a:schemeClr val="accent2"/>
                </a:solidFill>
              </a:rPr>
              <a:t> </a:t>
            </a:r>
            <a:r>
              <a:rPr lang="cs-CZ" sz="2800" dirty="0" err="1">
                <a:solidFill>
                  <a:schemeClr val="accent2"/>
                </a:solidFill>
              </a:rPr>
              <a:t>values</a:t>
            </a:r>
            <a:r>
              <a:rPr lang="cs-CZ" sz="2800" dirty="0">
                <a:solidFill>
                  <a:schemeClr val="accent2"/>
                </a:solidFill>
              </a:rPr>
              <a:t> </a:t>
            </a:r>
            <a:r>
              <a:rPr lang="cs-CZ" sz="2800" dirty="0" err="1">
                <a:solidFill>
                  <a:schemeClr val="accent2"/>
                </a:solidFill>
              </a:rPr>
              <a:t>during</a:t>
            </a:r>
            <a:r>
              <a:rPr lang="cs-CZ" sz="2800" dirty="0">
                <a:solidFill>
                  <a:schemeClr val="accent2"/>
                </a:solidFill>
              </a:rPr>
              <a:t> night </a:t>
            </a:r>
            <a:r>
              <a:rPr lang="cs-CZ" sz="2800" dirty="0" err="1">
                <a:solidFill>
                  <a:schemeClr val="accent2"/>
                </a:solidFill>
              </a:rPr>
              <a:t>period:less</a:t>
            </a:r>
            <a:r>
              <a:rPr lang="cs-CZ" sz="2800" dirty="0">
                <a:solidFill>
                  <a:schemeClr val="accent2"/>
                </a:solidFill>
              </a:rPr>
              <a:t> </a:t>
            </a:r>
            <a:r>
              <a:rPr lang="cs-CZ" sz="2800" dirty="0" err="1">
                <a:solidFill>
                  <a:schemeClr val="accent2"/>
                </a:solidFill>
              </a:rPr>
              <a:t>than</a:t>
            </a:r>
            <a:r>
              <a:rPr lang="cs-CZ" sz="2800" dirty="0">
                <a:solidFill>
                  <a:schemeClr val="accent2"/>
                </a:solidFill>
              </a:rPr>
              <a:t> 120/70mmHg</a:t>
            </a:r>
          </a:p>
          <a:p>
            <a:pPr eaLnBrk="1" hangingPunct="1">
              <a:lnSpc>
                <a:spcPct val="90000"/>
              </a:lnSpc>
              <a:defRPr/>
            </a:pPr>
            <a:r>
              <a:rPr lang="cs-CZ" sz="2800" b="1" dirty="0" err="1">
                <a:solidFill>
                  <a:schemeClr val="accent2"/>
                </a:solidFill>
                <a:effectLst>
                  <a:outerShdw blurRad="38100" dist="38100" dir="2700000" algn="tl">
                    <a:srgbClr val="000000"/>
                  </a:outerShdw>
                </a:effectLst>
              </a:rPr>
              <a:t>Hypertension</a:t>
            </a:r>
            <a:r>
              <a:rPr lang="cs-CZ" sz="2800" b="1" dirty="0">
                <a:solidFill>
                  <a:schemeClr val="accent2"/>
                </a:solidFill>
                <a:effectLst>
                  <a:outerShdw blurRad="38100" dist="38100" dir="2700000" algn="tl">
                    <a:srgbClr val="000000"/>
                  </a:outerShdw>
                </a:effectLst>
              </a:rPr>
              <a:t>:</a:t>
            </a:r>
          </a:p>
          <a:p>
            <a:pPr lvl="1" eaLnBrk="1" hangingPunct="1">
              <a:lnSpc>
                <a:spcPct val="90000"/>
              </a:lnSpc>
              <a:defRPr/>
            </a:pPr>
            <a:r>
              <a:rPr lang="cs-CZ" sz="2400" b="1" dirty="0">
                <a:solidFill>
                  <a:schemeClr val="accent2"/>
                </a:solidFill>
                <a:effectLst>
                  <a:outerShdw blurRad="38100" dist="38100" dir="2700000" algn="tl">
                    <a:srgbClr val="000000"/>
                  </a:outerShdw>
                </a:effectLst>
              </a:rPr>
              <a:t>More </a:t>
            </a:r>
            <a:r>
              <a:rPr lang="cs-CZ" sz="2400" b="1" dirty="0" err="1">
                <a:solidFill>
                  <a:schemeClr val="accent2"/>
                </a:solidFill>
                <a:effectLst>
                  <a:outerShdw blurRad="38100" dist="38100" dir="2700000" algn="tl">
                    <a:srgbClr val="000000"/>
                  </a:outerShdw>
                </a:effectLst>
              </a:rPr>
              <a:t>than</a:t>
            </a:r>
            <a:r>
              <a:rPr lang="cs-CZ" sz="2400" b="1" dirty="0">
                <a:solidFill>
                  <a:schemeClr val="accent2"/>
                </a:solidFill>
                <a:effectLst>
                  <a:outerShdw blurRad="38100" dist="38100" dir="2700000" algn="tl">
                    <a:srgbClr val="000000"/>
                  </a:outerShdw>
                </a:effectLst>
              </a:rPr>
              <a:t> 40% </a:t>
            </a:r>
            <a:r>
              <a:rPr lang="cs-CZ" sz="2400" b="1" dirty="0" err="1">
                <a:solidFill>
                  <a:schemeClr val="accent2"/>
                </a:solidFill>
                <a:effectLst>
                  <a:outerShdw blurRad="38100" dist="38100" dir="2700000" algn="tl">
                    <a:srgbClr val="000000"/>
                  </a:outerShdw>
                </a:effectLst>
              </a:rPr>
              <a:t>values</a:t>
            </a:r>
            <a:r>
              <a:rPr lang="cs-CZ" sz="2400" b="1" dirty="0">
                <a:solidFill>
                  <a:schemeClr val="accent2"/>
                </a:solidFill>
                <a:effectLst>
                  <a:outerShdw blurRad="38100" dist="38100" dir="2700000" algn="tl">
                    <a:srgbClr val="000000"/>
                  </a:outerShdw>
                </a:effectLst>
              </a:rPr>
              <a:t> </a:t>
            </a:r>
            <a:r>
              <a:rPr lang="cs-CZ" sz="2400" b="1" dirty="0" err="1">
                <a:solidFill>
                  <a:schemeClr val="accent2"/>
                </a:solidFill>
                <a:effectLst>
                  <a:outerShdw blurRad="38100" dist="38100" dir="2700000" algn="tl">
                    <a:srgbClr val="000000"/>
                  </a:outerShdw>
                </a:effectLst>
              </a:rPr>
              <a:t>above</a:t>
            </a:r>
            <a:r>
              <a:rPr lang="cs-CZ" sz="2400" b="1" dirty="0">
                <a:solidFill>
                  <a:schemeClr val="accent2"/>
                </a:solidFill>
                <a:effectLst>
                  <a:outerShdw blurRad="38100" dist="38100" dir="2700000" algn="tl">
                    <a:srgbClr val="000000"/>
                  </a:outerShdw>
                </a:effectLst>
              </a:rPr>
              <a:t> 140/90 </a:t>
            </a:r>
            <a:r>
              <a:rPr lang="cs-CZ" sz="2400" b="1" dirty="0" err="1">
                <a:solidFill>
                  <a:schemeClr val="accent2"/>
                </a:solidFill>
                <a:effectLst>
                  <a:outerShdw blurRad="38100" dist="38100" dir="2700000" algn="tl">
                    <a:srgbClr val="000000"/>
                  </a:outerShdw>
                </a:effectLst>
              </a:rPr>
              <a:t>at</a:t>
            </a:r>
            <a:r>
              <a:rPr lang="cs-CZ" sz="2400" b="1" dirty="0">
                <a:solidFill>
                  <a:schemeClr val="accent2"/>
                </a:solidFill>
                <a:effectLst>
                  <a:outerShdw blurRad="38100" dist="38100" dir="2700000" algn="tl">
                    <a:srgbClr val="000000"/>
                  </a:outerShdw>
                </a:effectLst>
              </a:rPr>
              <a:t> </a:t>
            </a:r>
            <a:r>
              <a:rPr lang="cs-CZ" sz="2400" b="1" dirty="0" err="1">
                <a:solidFill>
                  <a:schemeClr val="accent2"/>
                </a:solidFill>
                <a:effectLst>
                  <a:outerShdw blurRad="38100" dist="38100" dir="2700000" algn="tl">
                    <a:srgbClr val="000000"/>
                  </a:outerShdw>
                </a:effectLst>
              </a:rPr>
              <a:t>day</a:t>
            </a:r>
            <a:r>
              <a:rPr lang="cs-CZ" sz="2400" b="1" dirty="0">
                <a:solidFill>
                  <a:schemeClr val="accent2"/>
                </a:solidFill>
                <a:effectLst>
                  <a:outerShdw blurRad="38100" dist="38100" dir="2700000" algn="tl">
                    <a:srgbClr val="000000"/>
                  </a:outerShdw>
                </a:effectLst>
              </a:rPr>
              <a:t>, 120/80 </a:t>
            </a:r>
            <a:r>
              <a:rPr lang="cs-CZ" sz="2400" b="1" dirty="0" err="1">
                <a:solidFill>
                  <a:schemeClr val="accent2"/>
                </a:solidFill>
                <a:effectLst>
                  <a:outerShdw blurRad="38100" dist="38100" dir="2700000" algn="tl">
                    <a:srgbClr val="000000"/>
                  </a:outerShdw>
                </a:effectLst>
              </a:rPr>
              <a:t>at</a:t>
            </a:r>
            <a:r>
              <a:rPr lang="cs-CZ" sz="2400" b="1" dirty="0">
                <a:solidFill>
                  <a:schemeClr val="accent2"/>
                </a:solidFill>
                <a:effectLst>
                  <a:outerShdw blurRad="38100" dist="38100" dir="2700000" algn="tl">
                    <a:srgbClr val="000000"/>
                  </a:outerShdw>
                </a:effectLst>
              </a:rPr>
              <a:t> night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ja2\Dokumenty\DEMONSTRACE\ABPM 3004.jpg">
            <a:extLst>
              <a:ext uri="{FF2B5EF4-FFF2-40B4-BE49-F238E27FC236}">
                <a16:creationId xmlns:a16="http://schemas.microsoft.com/office/drawing/2014/main" id="{5D389F06-CED2-42C9-A6E4-F8E3FDE591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263" y="228600"/>
            <a:ext cx="59594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Documents and Settings\ja2\Dokumenty\DEMONSTRACE\ABPM 2003.jpg">
            <a:extLst>
              <a:ext uri="{FF2B5EF4-FFF2-40B4-BE49-F238E27FC236}">
                <a16:creationId xmlns:a16="http://schemas.microsoft.com/office/drawing/2014/main" id="{96236E44-0FB4-4E74-B862-F4A6D26FA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162" y="266700"/>
            <a:ext cx="737552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B449CF4B-1684-44CE-9049-0E6C46980A42}"/>
              </a:ext>
            </a:extLst>
          </p:cNvPr>
          <p:cNvSpPr/>
          <p:nvPr/>
        </p:nvSpPr>
        <p:spPr>
          <a:xfrm>
            <a:off x="864162" y="820852"/>
            <a:ext cx="73956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357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A7600BE9-1AB2-49D7-AB0D-0DA0EAAE55BA}"/>
              </a:ext>
            </a:extLst>
          </p:cNvPr>
          <p:cNvPicPr>
            <a:picLocks noChangeAspect="1"/>
          </p:cNvPicPr>
          <p:nvPr/>
        </p:nvPicPr>
        <p:blipFill rotWithShape="1">
          <a:blip r:embed="rId2"/>
          <a:srcRect l="14563" t="22000" r="18500" b="10801"/>
          <a:stretch/>
        </p:blipFill>
        <p:spPr>
          <a:xfrm>
            <a:off x="62874" y="882670"/>
            <a:ext cx="9018252" cy="5092660"/>
          </a:xfrm>
          <a:prstGeom prst="rect">
            <a:avLst/>
          </a:prstGeom>
        </p:spPr>
      </p:pic>
    </p:spTree>
    <p:extLst>
      <p:ext uri="{BB962C8B-B14F-4D97-AF65-F5344CB8AC3E}">
        <p14:creationId xmlns:p14="http://schemas.microsoft.com/office/powerpoint/2010/main" val="628401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96206" y="922413"/>
            <a:ext cx="8696098" cy="561348"/>
          </a:xfrm>
        </p:spPr>
        <p:txBody>
          <a:bodyPr anchor="t">
            <a:normAutofit fontScale="90000"/>
          </a:bodyPr>
          <a:lstStyle/>
          <a:p>
            <a:pPr algn="l"/>
            <a:r>
              <a:rPr lang="cs-CZ" sz="2400" dirty="0" err="1"/>
              <a:t>Blood</a:t>
            </a:r>
            <a:r>
              <a:rPr lang="cs-CZ" sz="2400" dirty="0"/>
              <a:t> </a:t>
            </a:r>
            <a:r>
              <a:rPr lang="cs-CZ" sz="2400" dirty="0" err="1"/>
              <a:t>pressure</a:t>
            </a:r>
            <a:r>
              <a:rPr lang="cs-CZ" sz="2400" dirty="0"/>
              <a:t> </a:t>
            </a:r>
            <a:r>
              <a:rPr lang="en-GB" sz="2400" dirty="0"/>
              <a:t>is a function of cardiac output and total peripheral resistance</a:t>
            </a:r>
            <a:br>
              <a:rPr lang="en-GB" dirty="0"/>
            </a:br>
            <a:endParaRPr lang="en-GB" sz="1500" dirty="0"/>
          </a:p>
        </p:txBody>
      </p:sp>
      <p:sp>
        <p:nvSpPr>
          <p:cNvPr id="3" name="Podnadpis 2"/>
          <p:cNvSpPr>
            <a:spLocks noGrp="1"/>
          </p:cNvSpPr>
          <p:nvPr>
            <p:ph type="subTitle" idx="1"/>
          </p:nvPr>
        </p:nvSpPr>
        <p:spPr>
          <a:xfrm>
            <a:off x="304971" y="3985154"/>
            <a:ext cx="7594143" cy="1223433"/>
          </a:xfrm>
        </p:spPr>
        <p:txBody>
          <a:bodyPr>
            <a:normAutofit/>
          </a:bodyPr>
          <a:lstStyle/>
          <a:p>
            <a:pPr marL="342946" indent="-342946" algn="l">
              <a:buFont typeface="Arial" panose="020B0604020202020204" pitchFamily="34" charset="0"/>
              <a:buChar char="•"/>
            </a:pPr>
            <a:r>
              <a:rPr lang="en-GB" sz="2100" dirty="0">
                <a:solidFill>
                  <a:schemeClr val="tx1"/>
                </a:solidFill>
              </a:rPr>
              <a:t>SBP is given mainly by CO</a:t>
            </a:r>
          </a:p>
          <a:p>
            <a:pPr marL="342946" indent="-342946" algn="l">
              <a:buFont typeface="Arial" panose="020B0604020202020204" pitchFamily="34" charset="0"/>
              <a:buChar char="•"/>
            </a:pPr>
            <a:r>
              <a:rPr lang="en-GB" sz="2100" dirty="0">
                <a:solidFill>
                  <a:schemeClr val="tx1"/>
                </a:solidFill>
              </a:rPr>
              <a:t>DBP is given mainly by TPR</a:t>
            </a:r>
          </a:p>
        </p:txBody>
      </p:sp>
      <p:sp>
        <p:nvSpPr>
          <p:cNvPr id="4" name="Obdélník 3"/>
          <p:cNvSpPr/>
          <p:nvPr/>
        </p:nvSpPr>
        <p:spPr>
          <a:xfrm>
            <a:off x="382188" y="1971442"/>
            <a:ext cx="7916711" cy="184228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ovéPole 4"/>
          <p:cNvSpPr txBox="1"/>
          <p:nvPr/>
        </p:nvSpPr>
        <p:spPr>
          <a:xfrm>
            <a:off x="490213" y="2021820"/>
            <a:ext cx="1813240" cy="369332"/>
          </a:xfrm>
          <a:prstGeom prst="rect">
            <a:avLst/>
          </a:prstGeom>
          <a:noFill/>
        </p:spPr>
        <p:txBody>
          <a:bodyPr wrap="square" rtlCol="0">
            <a:spAutoFit/>
          </a:bodyPr>
          <a:lstStyle/>
          <a:p>
            <a:r>
              <a:rPr lang="cs-CZ" dirty="0"/>
              <a:t>BP</a:t>
            </a:r>
            <a:endParaRPr lang="en-GB" dirty="0"/>
          </a:p>
        </p:txBody>
      </p:sp>
      <p:sp>
        <p:nvSpPr>
          <p:cNvPr id="6" name="TextovéPole 5"/>
          <p:cNvSpPr txBox="1"/>
          <p:nvPr/>
        </p:nvSpPr>
        <p:spPr>
          <a:xfrm>
            <a:off x="6138378" y="2021819"/>
            <a:ext cx="2106508" cy="923330"/>
          </a:xfrm>
          <a:prstGeom prst="rect">
            <a:avLst/>
          </a:prstGeom>
          <a:noFill/>
        </p:spPr>
        <p:txBody>
          <a:bodyPr wrap="square" rtlCol="0">
            <a:spAutoFit/>
          </a:bodyPr>
          <a:lstStyle/>
          <a:p>
            <a:r>
              <a:rPr lang="en-GB"/>
              <a:t>Total peripheral resistance</a:t>
            </a:r>
            <a:br>
              <a:rPr lang="en-GB"/>
            </a:br>
            <a:r>
              <a:rPr lang="en-GB" b="1"/>
              <a:t>(TPR)</a:t>
            </a:r>
          </a:p>
        </p:txBody>
      </p:sp>
      <p:sp>
        <p:nvSpPr>
          <p:cNvPr id="7" name="TextovéPole 6"/>
          <p:cNvSpPr txBox="1"/>
          <p:nvPr/>
        </p:nvSpPr>
        <p:spPr>
          <a:xfrm>
            <a:off x="1911701" y="3055300"/>
            <a:ext cx="1967998" cy="646331"/>
          </a:xfrm>
          <a:prstGeom prst="rect">
            <a:avLst/>
          </a:prstGeom>
          <a:noFill/>
        </p:spPr>
        <p:txBody>
          <a:bodyPr wrap="square" rtlCol="0">
            <a:spAutoFit/>
          </a:bodyPr>
          <a:lstStyle/>
          <a:p>
            <a:r>
              <a:rPr lang="en-GB"/>
              <a:t>Heart rate</a:t>
            </a:r>
          </a:p>
          <a:p>
            <a:r>
              <a:rPr lang="en-GB" b="1"/>
              <a:t>(HR)</a:t>
            </a:r>
            <a:r>
              <a:rPr lang="en-GB" b="1">
                <a:sym typeface="Symbol"/>
              </a:rPr>
              <a:t> </a:t>
            </a:r>
            <a:endParaRPr lang="en-GB" b="1"/>
          </a:p>
        </p:txBody>
      </p:sp>
      <p:sp>
        <p:nvSpPr>
          <p:cNvPr id="8" name="TextovéPole 7"/>
          <p:cNvSpPr txBox="1"/>
          <p:nvPr/>
        </p:nvSpPr>
        <p:spPr>
          <a:xfrm>
            <a:off x="4299759" y="3072894"/>
            <a:ext cx="2324736" cy="646331"/>
          </a:xfrm>
          <a:prstGeom prst="rect">
            <a:avLst/>
          </a:prstGeom>
          <a:noFill/>
        </p:spPr>
        <p:txBody>
          <a:bodyPr wrap="square" rtlCol="0">
            <a:spAutoFit/>
          </a:bodyPr>
          <a:lstStyle/>
          <a:p>
            <a:r>
              <a:rPr lang="en-GB"/>
              <a:t>Stroke volume</a:t>
            </a:r>
          </a:p>
          <a:p>
            <a:r>
              <a:rPr lang="en-GB" b="1"/>
              <a:t>(SV)</a:t>
            </a:r>
            <a:r>
              <a:rPr lang="en-GB" b="1">
                <a:sym typeface="Symbol"/>
              </a:rPr>
              <a:t> </a:t>
            </a:r>
            <a:endParaRPr lang="en-GB" b="1"/>
          </a:p>
        </p:txBody>
      </p:sp>
      <p:sp>
        <p:nvSpPr>
          <p:cNvPr id="9" name="Obdélník 8"/>
          <p:cNvSpPr/>
          <p:nvPr/>
        </p:nvSpPr>
        <p:spPr>
          <a:xfrm>
            <a:off x="2359019" y="2141975"/>
            <a:ext cx="476412" cy="461665"/>
          </a:xfrm>
          <a:prstGeom prst="rect">
            <a:avLst/>
          </a:prstGeom>
        </p:spPr>
        <p:txBody>
          <a:bodyPr wrap="none">
            <a:spAutoFit/>
          </a:bodyPr>
          <a:lstStyle/>
          <a:p>
            <a:r>
              <a:rPr lang="en-GB" sz="2400"/>
              <a:t> = </a:t>
            </a:r>
          </a:p>
        </p:txBody>
      </p:sp>
      <p:sp>
        <p:nvSpPr>
          <p:cNvPr id="10" name="Obdélník 9"/>
          <p:cNvSpPr/>
          <p:nvPr/>
        </p:nvSpPr>
        <p:spPr>
          <a:xfrm>
            <a:off x="3896847" y="3215900"/>
            <a:ext cx="338554" cy="461665"/>
          </a:xfrm>
          <a:prstGeom prst="rect">
            <a:avLst/>
          </a:prstGeom>
        </p:spPr>
        <p:txBody>
          <a:bodyPr wrap="none">
            <a:spAutoFit/>
          </a:bodyPr>
          <a:lstStyle/>
          <a:p>
            <a:r>
              <a:rPr lang="en-GB" sz="2400"/>
              <a:t>*</a:t>
            </a:r>
          </a:p>
        </p:txBody>
      </p:sp>
      <p:sp>
        <p:nvSpPr>
          <p:cNvPr id="11" name="Obdélník 10"/>
          <p:cNvSpPr/>
          <p:nvPr/>
        </p:nvSpPr>
        <p:spPr>
          <a:xfrm>
            <a:off x="5281947" y="2153801"/>
            <a:ext cx="338554" cy="461665"/>
          </a:xfrm>
          <a:prstGeom prst="rect">
            <a:avLst/>
          </a:prstGeom>
        </p:spPr>
        <p:txBody>
          <a:bodyPr wrap="none">
            <a:spAutoFit/>
          </a:bodyPr>
          <a:lstStyle/>
          <a:p>
            <a:r>
              <a:rPr lang="en-GB" sz="2400"/>
              <a:t>*</a:t>
            </a:r>
          </a:p>
        </p:txBody>
      </p:sp>
      <p:sp>
        <p:nvSpPr>
          <p:cNvPr id="12" name="TextovéPole 11"/>
          <p:cNvSpPr txBox="1"/>
          <p:nvPr/>
        </p:nvSpPr>
        <p:spPr>
          <a:xfrm>
            <a:off x="3442927" y="2063236"/>
            <a:ext cx="1540442" cy="923330"/>
          </a:xfrm>
          <a:prstGeom prst="rect">
            <a:avLst/>
          </a:prstGeom>
          <a:noFill/>
        </p:spPr>
        <p:txBody>
          <a:bodyPr wrap="square" rtlCol="0">
            <a:spAutoFit/>
          </a:bodyPr>
          <a:lstStyle/>
          <a:p>
            <a:r>
              <a:rPr lang="en-GB"/>
              <a:t>Cardiac output</a:t>
            </a:r>
          </a:p>
          <a:p>
            <a:r>
              <a:rPr lang="en-GB" b="1"/>
              <a:t>(CO)</a:t>
            </a:r>
            <a:r>
              <a:rPr lang="en-GB" b="1">
                <a:sym typeface="Symbol"/>
              </a:rPr>
              <a:t> </a:t>
            </a:r>
            <a:endParaRPr lang="en-GB" b="1"/>
          </a:p>
        </p:txBody>
      </p:sp>
      <p:cxnSp>
        <p:nvCxnSpPr>
          <p:cNvPr id="14" name="Přímá spojnice 13"/>
          <p:cNvCxnSpPr/>
          <p:nvPr/>
        </p:nvCxnSpPr>
        <p:spPr>
          <a:xfrm flipH="1">
            <a:off x="2652100" y="2765694"/>
            <a:ext cx="766051" cy="3687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flipH="1" flipV="1">
            <a:off x="4128707" y="2702218"/>
            <a:ext cx="854662" cy="3530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44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2AFF91-22C9-4CE7-9B87-8FD9A653AEC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CB6E7C6-1371-4913-A2F9-42AB7CE1DC57}"/>
              </a:ext>
            </a:extLst>
          </p:cNvPr>
          <p:cNvSpPr>
            <a:spLocks noGrp="1"/>
          </p:cNvSpPr>
          <p:nvPr>
            <p:ph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Blood pressure is a very important </a:t>
            </a:r>
            <a:r>
              <a:rPr lang="cs-CZ" dirty="0" err="1"/>
              <a:t>parameter</a:t>
            </a:r>
            <a:r>
              <a:rPr lang="en-US" dirty="0"/>
              <a:t> in clinical practice for assessing the health or disease of the cardiovascular system, and generally for assessing the overall health of a person. </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 2-5 years, cardiovascular disease specialists</a:t>
            </a:r>
            <a:r>
              <a:rPr lang="cs-CZ" dirty="0"/>
              <a:t> and </a:t>
            </a:r>
            <a:r>
              <a:rPr lang="cs-CZ" dirty="0" err="1"/>
              <a:t>researchers</a:t>
            </a:r>
            <a:r>
              <a:rPr lang="en-US" dirty="0"/>
              <a:t> from all over the world meet to discuss what could be improved and what values should be counted as "still physiological" and where there is a "non-physiological" </a:t>
            </a:r>
            <a:r>
              <a:rPr lang="cs-CZ" dirty="0"/>
              <a:t> </a:t>
            </a:r>
            <a:r>
              <a:rPr lang="cs-CZ" dirty="0" err="1"/>
              <a:t>for</a:t>
            </a:r>
            <a:r>
              <a:rPr lang="cs-CZ" dirty="0"/>
              <a:t> </a:t>
            </a:r>
            <a:r>
              <a:rPr lang="cs-CZ" dirty="0" err="1"/>
              <a:t>diagnosis</a:t>
            </a:r>
            <a:r>
              <a:rPr lang="cs-CZ" dirty="0"/>
              <a:t>:</a:t>
            </a:r>
            <a:r>
              <a:rPr lang="en-US" dirty="0"/>
              <a:t> hypertension. This is determined in Europe at 140 mmHg for systolic blood pressure and 90 mmHg for diastolic blood pressure.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T</a:t>
            </a:r>
            <a:r>
              <a:rPr lang="en-US" dirty="0"/>
              <a:t>he following </a:t>
            </a:r>
            <a:r>
              <a:rPr lang="cs-CZ" dirty="0"/>
              <a:t>2 </a:t>
            </a:r>
            <a:r>
              <a:rPr lang="cs-CZ" dirty="0" err="1"/>
              <a:t>tables</a:t>
            </a:r>
            <a:r>
              <a:rPr lang="cs-CZ" dirty="0"/>
              <a:t> - </a:t>
            </a:r>
            <a:r>
              <a:rPr lang="en-US" dirty="0"/>
              <a:t>you can see that the numerical boundaries have not changed for a long time (</a:t>
            </a:r>
            <a:r>
              <a:rPr lang="cs-CZ" dirty="0" err="1"/>
              <a:t>one</a:t>
            </a:r>
            <a:r>
              <a:rPr lang="en-US" dirty="0"/>
              <a:t> table is from 2013, the following from 2018), however, </a:t>
            </a:r>
            <a:r>
              <a:rPr lang="en-US" b="1" dirty="0">
                <a:solidFill>
                  <a:srgbClr val="FF0000"/>
                </a:solidFill>
              </a:rPr>
              <a:t>the environment in which BP is measured has been </a:t>
            </a:r>
            <a:r>
              <a:rPr lang="cs-CZ" b="1" dirty="0">
                <a:solidFill>
                  <a:srgbClr val="FF0000"/>
                </a:solidFill>
              </a:rPr>
              <a:t>more </a:t>
            </a:r>
            <a:r>
              <a:rPr lang="en-US" b="1" dirty="0">
                <a:solidFill>
                  <a:srgbClr val="FF0000"/>
                </a:solidFill>
              </a:rPr>
              <a:t>specified</a:t>
            </a:r>
          </a:p>
          <a:p>
            <a:endParaRPr lang="cs-CZ" dirty="0"/>
          </a:p>
        </p:txBody>
      </p:sp>
    </p:spTree>
    <p:extLst>
      <p:ext uri="{BB962C8B-B14F-4D97-AF65-F5344CB8AC3E}">
        <p14:creationId xmlns:p14="http://schemas.microsoft.com/office/powerpoint/2010/main" val="304986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633412"/>
          </a:xfrm>
        </p:spPr>
        <p:txBody>
          <a:bodyPr>
            <a:normAutofit fontScale="90000"/>
          </a:bodyPr>
          <a:lstStyle/>
          <a:p>
            <a:pPr eaLnBrk="1" hangingPunct="1">
              <a:defRPr/>
            </a:pPr>
            <a:r>
              <a:rPr lang="cs-CZ" sz="4000" b="1">
                <a:solidFill>
                  <a:srgbClr val="FF0000"/>
                </a:solidFill>
                <a:effectLst>
                  <a:outerShdw blurRad="38100" dist="38100" dir="2700000" algn="tl">
                    <a:srgbClr val="000000"/>
                  </a:outerShdw>
                </a:effectLst>
              </a:rPr>
              <a:t>Classification BP values</a:t>
            </a:r>
          </a:p>
        </p:txBody>
      </p:sp>
      <p:graphicFrame>
        <p:nvGraphicFramePr>
          <p:cNvPr id="38981" name="Group 69"/>
          <p:cNvGraphicFramePr>
            <a:graphicFrameLocks noGrp="1"/>
          </p:cNvGraphicFramePr>
          <p:nvPr>
            <p:ph idx="1"/>
          </p:nvPr>
        </p:nvGraphicFramePr>
        <p:xfrm>
          <a:off x="457200" y="1052513"/>
          <a:ext cx="8229600" cy="5233988"/>
        </p:xfrm>
        <a:graphic>
          <a:graphicData uri="http://schemas.openxmlformats.org/drawingml/2006/table">
            <a:tbl>
              <a:tblPr/>
              <a:tblGrid>
                <a:gridCol w="4267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category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Systolic BP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Diastolic BP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400" b="0" i="0" u="none" strike="noStrike" cap="none" normalizeH="0" baseline="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(mmHg)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(mmHg)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optimal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Arial" charset="0"/>
                          <a:cs typeface="Arial" charset="0"/>
                        </a:rPr>
                        <a:t>&lt;</a:t>
                      </a:r>
                      <a:r>
                        <a:rPr kumimoji="0" lang="cs-CZ" sz="2400" b="0" i="0" u="none" strike="noStrike" cap="none" normalizeH="0" baseline="0">
                          <a:ln>
                            <a:noFill/>
                          </a:ln>
                          <a:solidFill>
                            <a:srgbClr val="FF0000"/>
                          </a:solidFill>
                          <a:effectLst/>
                          <a:latin typeface="Arial" charset="0"/>
                          <a:cs typeface="Arial" charset="0"/>
                        </a:rPr>
                        <a:t> 120</a:t>
                      </a:r>
                      <a:endParaRPr kumimoji="0" lang="en-US" sz="2400" b="0" i="0" u="none" strike="noStrike" cap="none" normalizeH="0" baseline="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Arial" charset="0"/>
                          <a:cs typeface="Arial" charset="0"/>
                        </a:rPr>
                        <a:t>&lt;</a:t>
                      </a:r>
                      <a:r>
                        <a:rPr kumimoji="0" lang="cs-CZ" sz="2400" b="0" i="0" u="none" strike="noStrike" cap="none" normalizeH="0" baseline="0">
                          <a:ln>
                            <a:noFill/>
                          </a:ln>
                          <a:solidFill>
                            <a:srgbClr val="FF0000"/>
                          </a:solidFill>
                          <a:effectLst/>
                          <a:latin typeface="Arial" charset="0"/>
                          <a:cs typeface="Arial" charset="0"/>
                        </a:rPr>
                        <a:t> 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normal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120 – 129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80 –  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8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high normal pressure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130 – 139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85 –  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Hypertension - mild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140 – 159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90 –  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Hypertension - moderate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160 – 179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100 – 109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Hypertension - severe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cs typeface="Arial" charset="0"/>
                        </a:rPr>
                        <a:t>≥ 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cs typeface="Arial" charset="0"/>
                        </a:rPr>
                        <a:t>≥ 110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Izolated systolic hypertension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cs typeface="Arial" charset="0"/>
                        </a:rPr>
                        <a:t>≥ 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Arial" charset="0"/>
                          <a:cs typeface="Arial" charset="0"/>
                        </a:rPr>
                        <a:t>&lt;</a:t>
                      </a:r>
                      <a:r>
                        <a:rPr kumimoji="0" lang="cs-CZ" sz="2400" b="0" i="0" u="none" strike="noStrike" cap="none" normalizeH="0" baseline="0">
                          <a:ln>
                            <a:noFill/>
                          </a:ln>
                          <a:solidFill>
                            <a:srgbClr val="FF0000"/>
                          </a:solidFill>
                          <a:effectLst/>
                          <a:latin typeface="Arial" charset="0"/>
                          <a:cs typeface="Arial" charset="0"/>
                        </a:rPr>
                        <a:t>  90</a:t>
                      </a:r>
                      <a:endParaRPr kumimoji="0" lang="en-US" sz="2400" b="0" i="0" u="none" strike="noStrike" cap="none" normalizeH="0" baseline="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8957" name="Text Box 45"/>
          <p:cNvSpPr txBox="1">
            <a:spLocks noChangeArrowheads="1"/>
          </p:cNvSpPr>
          <p:nvPr/>
        </p:nvSpPr>
        <p:spPr bwMode="auto">
          <a:xfrm>
            <a:off x="2176463" y="6256338"/>
            <a:ext cx="688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cs-CZ" dirty="0" err="1">
                <a:solidFill>
                  <a:srgbClr val="FF0000"/>
                </a:solidFill>
                <a:effectLst>
                  <a:outerShdw blurRad="38100" dist="38100" dir="2700000" algn="tl">
                    <a:srgbClr val="000000"/>
                  </a:outerShdw>
                </a:effectLst>
                <a:latin typeface="Arial" charset="0"/>
              </a:rPr>
              <a:t>According</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the</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Guidelines</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of</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European</a:t>
            </a:r>
            <a:r>
              <a:rPr lang="cs-CZ" dirty="0">
                <a:solidFill>
                  <a:srgbClr val="FF0000"/>
                </a:solidFill>
                <a:effectLst>
                  <a:outerShdw blurRad="38100" dist="38100" dir="2700000" algn="tl">
                    <a:srgbClr val="000000"/>
                  </a:outerShdw>
                </a:effectLst>
                <a:latin typeface="Arial" charset="0"/>
              </a:rPr>
              <a:t> Society </a:t>
            </a:r>
            <a:r>
              <a:rPr lang="cs-CZ" dirty="0" err="1">
                <a:solidFill>
                  <a:srgbClr val="FF0000"/>
                </a:solidFill>
                <a:effectLst>
                  <a:outerShdw blurRad="38100" dist="38100" dir="2700000" algn="tl">
                    <a:srgbClr val="000000"/>
                  </a:outerShdw>
                </a:effectLst>
                <a:latin typeface="Arial" charset="0"/>
              </a:rPr>
              <a:t>of</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Cardiology</a:t>
            </a:r>
            <a:r>
              <a:rPr lang="cs-CZ" dirty="0">
                <a:solidFill>
                  <a:srgbClr val="FF0000"/>
                </a:solidFill>
                <a:effectLst>
                  <a:outerShdw blurRad="38100" dist="38100" dir="2700000" algn="tl">
                    <a:srgbClr val="000000"/>
                  </a:outerShdw>
                </a:effectLst>
                <a:latin typeface="Arial" charset="0"/>
              </a:rPr>
              <a:t> 2013</a:t>
            </a:r>
            <a:r>
              <a:rPr lang="cs-CZ" dirty="0">
                <a:latin typeface="Arial" charset="0"/>
              </a:rPr>
              <a:t> </a:t>
            </a:r>
          </a:p>
        </p:txBody>
      </p:sp>
    </p:spTree>
    <p:extLst>
      <p:ext uri="{BB962C8B-B14F-4D97-AF65-F5344CB8AC3E}">
        <p14:creationId xmlns:p14="http://schemas.microsoft.com/office/powerpoint/2010/main" val="3682289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485900" y="1063229"/>
            <a:ext cx="6172200" cy="475059"/>
          </a:xfrm>
        </p:spPr>
        <p:txBody>
          <a:bodyPr>
            <a:normAutofit fontScale="90000"/>
          </a:bodyPr>
          <a:lstStyle/>
          <a:p>
            <a:pPr eaLnBrk="1" hangingPunct="1">
              <a:defRPr/>
            </a:pPr>
            <a:r>
              <a:rPr lang="cs-CZ" sz="3000" b="1" dirty="0" err="1">
                <a:solidFill>
                  <a:srgbClr val="FF0000"/>
                </a:solidFill>
                <a:effectLst>
                  <a:outerShdw blurRad="38100" dist="38100" dir="2700000" algn="tl">
                    <a:srgbClr val="000000"/>
                  </a:outerShdw>
                </a:effectLst>
              </a:rPr>
              <a:t>Classification</a:t>
            </a:r>
            <a:r>
              <a:rPr lang="cs-CZ" sz="3000" b="1" dirty="0">
                <a:solidFill>
                  <a:srgbClr val="FF0000"/>
                </a:solidFill>
                <a:effectLst>
                  <a:outerShdw blurRad="38100" dist="38100" dir="2700000" algn="tl">
                    <a:srgbClr val="000000"/>
                  </a:outerShdw>
                </a:effectLst>
              </a:rPr>
              <a:t> BP </a:t>
            </a:r>
            <a:r>
              <a:rPr lang="cs-CZ" sz="3000" b="1" dirty="0" err="1">
                <a:solidFill>
                  <a:srgbClr val="FF0000"/>
                </a:solidFill>
                <a:effectLst>
                  <a:outerShdw blurRad="38100" dist="38100" dir="2700000" algn="tl">
                    <a:srgbClr val="000000"/>
                  </a:outerShdw>
                </a:effectLst>
              </a:rPr>
              <a:t>values</a:t>
            </a:r>
            <a:r>
              <a:rPr lang="cs-CZ" sz="3000" b="1" dirty="0">
                <a:solidFill>
                  <a:srgbClr val="FF0000"/>
                </a:solidFill>
                <a:effectLst>
                  <a:outerShdw blurRad="38100" dist="38100" dir="2700000" algn="tl">
                    <a:srgbClr val="000000"/>
                  </a:outerShdw>
                </a:effectLst>
              </a:rPr>
              <a:t>: „</a:t>
            </a:r>
            <a:r>
              <a:rPr lang="cs-CZ" sz="3000" b="1" dirty="0" err="1">
                <a:solidFill>
                  <a:srgbClr val="FF0000"/>
                </a:solidFill>
                <a:effectLst>
                  <a:outerShdw blurRad="38100" dist="38100" dir="2700000" algn="tl">
                    <a:srgbClr val="000000"/>
                  </a:outerShdw>
                </a:effectLst>
              </a:rPr>
              <a:t>officer</a:t>
            </a:r>
            <a:r>
              <a:rPr lang="cs-CZ" sz="3000" b="1" dirty="0">
                <a:solidFill>
                  <a:srgbClr val="FF0000"/>
                </a:solidFill>
                <a:effectLst>
                  <a:outerShdw blurRad="38100" dist="38100" dir="2700000" algn="tl">
                    <a:srgbClr val="000000"/>
                  </a:outerShdw>
                </a:effectLst>
              </a:rPr>
              <a:t> BP“</a:t>
            </a:r>
          </a:p>
        </p:txBody>
      </p:sp>
      <p:graphicFrame>
        <p:nvGraphicFramePr>
          <p:cNvPr id="38981" name="Group 69"/>
          <p:cNvGraphicFramePr>
            <a:graphicFrameLocks noGrp="1"/>
          </p:cNvGraphicFramePr>
          <p:nvPr>
            <p:ph idx="1"/>
          </p:nvPr>
        </p:nvGraphicFramePr>
        <p:xfrm>
          <a:off x="742167" y="1517094"/>
          <a:ext cx="7806847" cy="3925493"/>
        </p:xfrm>
        <a:graphic>
          <a:graphicData uri="http://schemas.openxmlformats.org/drawingml/2006/table">
            <a:tbl>
              <a:tblPr/>
              <a:tblGrid>
                <a:gridCol w="4047995">
                  <a:extLst>
                    <a:ext uri="{9D8B030D-6E8A-4147-A177-3AD203B41FA5}">
                      <a16:colId xmlns:a16="http://schemas.microsoft.com/office/drawing/2014/main" val="20000"/>
                    </a:ext>
                  </a:extLst>
                </a:gridCol>
                <a:gridCol w="1951712">
                  <a:extLst>
                    <a:ext uri="{9D8B030D-6E8A-4147-A177-3AD203B41FA5}">
                      <a16:colId xmlns:a16="http://schemas.microsoft.com/office/drawing/2014/main" val="20001"/>
                    </a:ext>
                  </a:extLst>
                </a:gridCol>
                <a:gridCol w="1807140">
                  <a:extLst>
                    <a:ext uri="{9D8B030D-6E8A-4147-A177-3AD203B41FA5}">
                      <a16:colId xmlns:a16="http://schemas.microsoft.com/office/drawing/2014/main" val="20002"/>
                    </a:ext>
                  </a:extLst>
                </a:gridCol>
              </a:tblGrid>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err="1">
                          <a:ln>
                            <a:noFill/>
                          </a:ln>
                          <a:solidFill>
                            <a:srgbClr val="FF0000"/>
                          </a:solidFill>
                          <a:effectLst/>
                          <a:latin typeface="Arial" charset="0"/>
                        </a:rPr>
                        <a:t>category</a:t>
                      </a:r>
                      <a:endParaRPr kumimoji="0" lang="cs-CZ" sz="1800" b="0" i="0" u="none" strike="noStrike" cap="none" normalizeH="0" baseline="0" dirty="0">
                        <a:ln>
                          <a:noFill/>
                        </a:ln>
                        <a:solidFill>
                          <a:srgbClr val="FF0000"/>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Systolic BP</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Diastolic BP</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a:ln>
                          <a:noFill/>
                        </a:ln>
                        <a:solidFill>
                          <a:srgbClr val="FF0000"/>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(mmHg)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(mmHg)</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optimal</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Arial" charset="0"/>
                          <a:cs typeface="Arial" charset="0"/>
                        </a:rPr>
                        <a:t>&lt;</a:t>
                      </a:r>
                      <a:r>
                        <a:rPr kumimoji="0" lang="cs-CZ" sz="1800" b="0" i="0" u="none" strike="noStrike" cap="none" normalizeH="0" baseline="0">
                          <a:ln>
                            <a:noFill/>
                          </a:ln>
                          <a:solidFill>
                            <a:srgbClr val="FF0000"/>
                          </a:solidFill>
                          <a:effectLst/>
                          <a:latin typeface="Arial" charset="0"/>
                          <a:cs typeface="Arial" charset="0"/>
                        </a:rPr>
                        <a:t> 120</a:t>
                      </a:r>
                      <a:endParaRPr kumimoji="0" lang="en-US" sz="1800" b="0" i="0" u="none" strike="noStrike" cap="none" normalizeH="0" baseline="0">
                        <a:ln>
                          <a:noFill/>
                        </a:ln>
                        <a:solidFill>
                          <a:srgbClr val="FF0000"/>
                        </a:solidFill>
                        <a:effectLst/>
                        <a:latin typeface="Arial" charset="0"/>
                        <a:cs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Arial" charset="0"/>
                          <a:cs typeface="Arial" charset="0"/>
                        </a:rPr>
                        <a:t>&lt;</a:t>
                      </a:r>
                      <a:r>
                        <a:rPr kumimoji="0" lang="cs-CZ" sz="1800" b="0" i="0" u="none" strike="noStrike" cap="none" normalizeH="0" baseline="0">
                          <a:ln>
                            <a:noFill/>
                          </a:ln>
                          <a:solidFill>
                            <a:srgbClr val="FF0000"/>
                          </a:solidFill>
                          <a:effectLst/>
                          <a:latin typeface="Arial" charset="0"/>
                          <a:cs typeface="Arial" charset="0"/>
                        </a:rPr>
                        <a:t> 80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normal</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120 – 129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80 –  84</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60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high normal pressure</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130 – 139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85 –  89</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err="1">
                          <a:ln>
                            <a:noFill/>
                          </a:ln>
                          <a:solidFill>
                            <a:srgbClr val="FF0000"/>
                          </a:solidFill>
                          <a:effectLst/>
                          <a:latin typeface="Arial" charset="0"/>
                        </a:rPr>
                        <a:t>Hypertension</a:t>
                      </a:r>
                      <a:r>
                        <a:rPr kumimoji="0" lang="cs-CZ" sz="1800" b="0" i="0" u="none" strike="noStrike" cap="none" normalizeH="0" baseline="0" dirty="0">
                          <a:ln>
                            <a:noFill/>
                          </a:ln>
                          <a:solidFill>
                            <a:srgbClr val="FF0000"/>
                          </a:solidFill>
                          <a:effectLst/>
                          <a:latin typeface="Arial" charset="0"/>
                        </a:rPr>
                        <a:t> – </a:t>
                      </a:r>
                      <a:r>
                        <a:rPr kumimoji="0" lang="cs-CZ" sz="1800" b="0" i="0" u="none" strike="noStrike" cap="none" normalizeH="0" baseline="0" dirty="0" err="1">
                          <a:ln>
                            <a:noFill/>
                          </a:ln>
                          <a:solidFill>
                            <a:srgbClr val="FF0000"/>
                          </a:solidFill>
                          <a:effectLst/>
                          <a:latin typeface="Arial" charset="0"/>
                        </a:rPr>
                        <a:t>mild</a:t>
                      </a:r>
                      <a:r>
                        <a:rPr kumimoji="0" lang="cs-CZ" sz="1800" b="0" i="0" u="none" strike="noStrike" cap="none" normalizeH="0" baseline="0" dirty="0">
                          <a:ln>
                            <a:noFill/>
                          </a:ln>
                          <a:solidFill>
                            <a:srgbClr val="FF0000"/>
                          </a:solidFill>
                          <a:effectLst/>
                          <a:latin typeface="Arial" charset="0"/>
                        </a:rPr>
                        <a:t>: grade 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140 – 159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90 –  99</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err="1">
                          <a:ln>
                            <a:noFill/>
                          </a:ln>
                          <a:solidFill>
                            <a:srgbClr val="FF0000"/>
                          </a:solidFill>
                          <a:effectLst/>
                          <a:latin typeface="Arial" charset="0"/>
                        </a:rPr>
                        <a:t>Hypertension</a:t>
                      </a:r>
                      <a:r>
                        <a:rPr kumimoji="0" lang="cs-CZ" sz="1800" b="0" i="0" u="none" strike="noStrike" cap="none" normalizeH="0" baseline="0" dirty="0">
                          <a:ln>
                            <a:noFill/>
                          </a:ln>
                          <a:solidFill>
                            <a:srgbClr val="FF0000"/>
                          </a:solidFill>
                          <a:effectLst/>
                          <a:latin typeface="Arial" charset="0"/>
                        </a:rPr>
                        <a:t> – </a:t>
                      </a:r>
                      <a:r>
                        <a:rPr kumimoji="0" lang="cs-CZ" sz="1800" b="0" i="0" u="none" strike="noStrike" cap="none" normalizeH="0" baseline="0" dirty="0" err="1">
                          <a:ln>
                            <a:noFill/>
                          </a:ln>
                          <a:solidFill>
                            <a:srgbClr val="FF0000"/>
                          </a:solidFill>
                          <a:effectLst/>
                          <a:latin typeface="Arial" charset="0"/>
                        </a:rPr>
                        <a:t>moderate</a:t>
                      </a:r>
                      <a:r>
                        <a:rPr kumimoji="0" lang="cs-CZ" sz="1800" b="0" i="0" u="none" strike="noStrike" cap="none" normalizeH="0" baseline="0" dirty="0">
                          <a:ln>
                            <a:noFill/>
                          </a:ln>
                          <a:solidFill>
                            <a:srgbClr val="FF0000"/>
                          </a:solidFill>
                          <a:effectLst/>
                          <a:latin typeface="Arial" charset="0"/>
                        </a:rPr>
                        <a:t>: grade 2</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160 – 179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100 – 109</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err="1">
                          <a:ln>
                            <a:noFill/>
                          </a:ln>
                          <a:solidFill>
                            <a:srgbClr val="FF0000"/>
                          </a:solidFill>
                          <a:effectLst/>
                          <a:latin typeface="Arial" charset="0"/>
                        </a:rPr>
                        <a:t>Hypertension</a:t>
                      </a:r>
                      <a:r>
                        <a:rPr kumimoji="0" lang="cs-CZ" sz="1800" b="0" i="0" u="none" strike="noStrike" cap="none" normalizeH="0" baseline="0" dirty="0">
                          <a:ln>
                            <a:noFill/>
                          </a:ln>
                          <a:solidFill>
                            <a:srgbClr val="FF0000"/>
                          </a:solidFill>
                          <a:effectLst/>
                          <a:latin typeface="Arial" charset="0"/>
                        </a:rPr>
                        <a:t> – severe: grade 3</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cs typeface="Arial" charset="0"/>
                        </a:rPr>
                        <a:t>≥ 180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cs typeface="Arial" charset="0"/>
                        </a:rPr>
                        <a:t>≥ 110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err="1">
                          <a:ln>
                            <a:noFill/>
                          </a:ln>
                          <a:solidFill>
                            <a:srgbClr val="FF0000"/>
                          </a:solidFill>
                          <a:effectLst/>
                          <a:latin typeface="Arial" charset="0"/>
                        </a:rPr>
                        <a:t>Isolated</a:t>
                      </a:r>
                      <a:r>
                        <a:rPr kumimoji="0" lang="cs-CZ" sz="1800" b="0" i="0" u="none" strike="noStrike" cap="none" normalizeH="0" baseline="0" dirty="0">
                          <a:ln>
                            <a:noFill/>
                          </a:ln>
                          <a:solidFill>
                            <a:srgbClr val="FF0000"/>
                          </a:solidFill>
                          <a:effectLst/>
                          <a:latin typeface="Arial" charset="0"/>
                        </a:rPr>
                        <a:t> </a:t>
                      </a:r>
                      <a:r>
                        <a:rPr kumimoji="0" lang="cs-CZ" sz="1800" b="0" i="0" u="none" strike="noStrike" cap="none" normalizeH="0" baseline="0" dirty="0" err="1">
                          <a:ln>
                            <a:noFill/>
                          </a:ln>
                          <a:solidFill>
                            <a:srgbClr val="FF0000"/>
                          </a:solidFill>
                          <a:effectLst/>
                          <a:latin typeface="Arial" charset="0"/>
                        </a:rPr>
                        <a:t>systolic</a:t>
                      </a:r>
                      <a:r>
                        <a:rPr kumimoji="0" lang="cs-CZ" sz="1800" b="0" i="0" u="none" strike="noStrike" cap="none" normalizeH="0" baseline="0" dirty="0">
                          <a:ln>
                            <a:noFill/>
                          </a:ln>
                          <a:solidFill>
                            <a:srgbClr val="FF0000"/>
                          </a:solidFill>
                          <a:effectLst/>
                          <a:latin typeface="Arial" charset="0"/>
                        </a:rPr>
                        <a:t> </a:t>
                      </a:r>
                      <a:r>
                        <a:rPr kumimoji="0" lang="cs-CZ" sz="1800" b="0" i="0" u="none" strike="noStrike" cap="none" normalizeH="0" baseline="0" dirty="0" err="1">
                          <a:ln>
                            <a:noFill/>
                          </a:ln>
                          <a:solidFill>
                            <a:srgbClr val="FF0000"/>
                          </a:solidFill>
                          <a:effectLst/>
                          <a:latin typeface="Arial" charset="0"/>
                        </a:rPr>
                        <a:t>hypertension</a:t>
                      </a:r>
                      <a:endParaRPr kumimoji="0" lang="cs-CZ" sz="1800" b="0" i="0" u="none" strike="noStrike" cap="none" normalizeH="0" baseline="0" dirty="0">
                        <a:ln>
                          <a:noFill/>
                        </a:ln>
                        <a:solidFill>
                          <a:srgbClr val="FF0000"/>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cs typeface="Arial" charset="0"/>
                        </a:rPr>
                        <a:t>≥ 140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Arial" charset="0"/>
                          <a:cs typeface="Arial" charset="0"/>
                        </a:rPr>
                        <a:t>&lt;</a:t>
                      </a:r>
                      <a:r>
                        <a:rPr kumimoji="0" lang="cs-CZ" sz="1800" b="0" i="0" u="none" strike="noStrike" cap="none" normalizeH="0" baseline="0" dirty="0">
                          <a:ln>
                            <a:noFill/>
                          </a:ln>
                          <a:solidFill>
                            <a:srgbClr val="FF0000"/>
                          </a:solidFill>
                          <a:effectLst/>
                          <a:latin typeface="Arial" charset="0"/>
                          <a:cs typeface="Arial" charset="0"/>
                        </a:rPr>
                        <a:t>  90</a:t>
                      </a:r>
                      <a:endParaRPr kumimoji="0" lang="en-US" sz="1800" b="0" i="0" u="none" strike="noStrike" cap="none" normalizeH="0" baseline="0" dirty="0">
                        <a:ln>
                          <a:noFill/>
                        </a:ln>
                        <a:solidFill>
                          <a:srgbClr val="FF0000"/>
                        </a:solidFill>
                        <a:effectLst/>
                        <a:latin typeface="Arial" charset="0"/>
                        <a:cs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8957" name="Text Box 45"/>
          <p:cNvSpPr txBox="1">
            <a:spLocks noChangeArrowheads="1"/>
          </p:cNvSpPr>
          <p:nvPr/>
        </p:nvSpPr>
        <p:spPr bwMode="auto">
          <a:xfrm>
            <a:off x="2775348" y="5549503"/>
            <a:ext cx="5262979"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cs-CZ" sz="1350" dirty="0" err="1">
                <a:solidFill>
                  <a:srgbClr val="FF0000"/>
                </a:solidFill>
                <a:effectLst>
                  <a:outerShdw blurRad="38100" dist="38100" dir="2700000" algn="tl">
                    <a:srgbClr val="000000"/>
                  </a:outerShdw>
                </a:effectLst>
                <a:latin typeface="Arial" charset="0"/>
              </a:rPr>
              <a:t>According</a:t>
            </a:r>
            <a:r>
              <a:rPr lang="cs-CZ" sz="1350" dirty="0">
                <a:solidFill>
                  <a:srgbClr val="FF0000"/>
                </a:solidFill>
                <a:effectLst>
                  <a:outerShdw blurRad="38100" dist="38100" dir="2700000" algn="tl">
                    <a:srgbClr val="000000"/>
                  </a:outerShdw>
                </a:effectLst>
                <a:latin typeface="Arial" charset="0"/>
              </a:rPr>
              <a:t> </a:t>
            </a:r>
            <a:r>
              <a:rPr lang="cs-CZ" sz="1350" dirty="0" err="1">
                <a:solidFill>
                  <a:srgbClr val="FF0000"/>
                </a:solidFill>
                <a:effectLst>
                  <a:outerShdw blurRad="38100" dist="38100" dir="2700000" algn="tl">
                    <a:srgbClr val="000000"/>
                  </a:outerShdw>
                </a:effectLst>
                <a:latin typeface="Arial" charset="0"/>
              </a:rPr>
              <a:t>the</a:t>
            </a:r>
            <a:r>
              <a:rPr lang="cs-CZ" sz="1350" dirty="0">
                <a:solidFill>
                  <a:srgbClr val="FF0000"/>
                </a:solidFill>
                <a:effectLst>
                  <a:outerShdw blurRad="38100" dist="38100" dir="2700000" algn="tl">
                    <a:srgbClr val="000000"/>
                  </a:outerShdw>
                </a:effectLst>
                <a:latin typeface="Arial" charset="0"/>
              </a:rPr>
              <a:t> </a:t>
            </a:r>
            <a:r>
              <a:rPr lang="cs-CZ" sz="1350" dirty="0" err="1">
                <a:solidFill>
                  <a:srgbClr val="FF0000"/>
                </a:solidFill>
                <a:effectLst>
                  <a:outerShdw blurRad="38100" dist="38100" dir="2700000" algn="tl">
                    <a:srgbClr val="000000"/>
                  </a:outerShdw>
                </a:effectLst>
                <a:latin typeface="Arial" charset="0"/>
              </a:rPr>
              <a:t>Guidelines</a:t>
            </a:r>
            <a:r>
              <a:rPr lang="cs-CZ" sz="1350" dirty="0">
                <a:solidFill>
                  <a:srgbClr val="FF0000"/>
                </a:solidFill>
                <a:effectLst>
                  <a:outerShdw blurRad="38100" dist="38100" dir="2700000" algn="tl">
                    <a:srgbClr val="000000"/>
                  </a:outerShdw>
                </a:effectLst>
                <a:latin typeface="Arial" charset="0"/>
              </a:rPr>
              <a:t> </a:t>
            </a:r>
            <a:r>
              <a:rPr lang="cs-CZ" sz="1350" dirty="0" err="1">
                <a:solidFill>
                  <a:srgbClr val="FF0000"/>
                </a:solidFill>
                <a:effectLst>
                  <a:outerShdw blurRad="38100" dist="38100" dir="2700000" algn="tl">
                    <a:srgbClr val="000000"/>
                  </a:outerShdw>
                </a:effectLst>
                <a:latin typeface="Arial" charset="0"/>
              </a:rPr>
              <a:t>of</a:t>
            </a:r>
            <a:r>
              <a:rPr lang="cs-CZ" sz="1350" dirty="0">
                <a:solidFill>
                  <a:srgbClr val="FF0000"/>
                </a:solidFill>
                <a:effectLst>
                  <a:outerShdw blurRad="38100" dist="38100" dir="2700000" algn="tl">
                    <a:srgbClr val="000000"/>
                  </a:outerShdw>
                </a:effectLst>
                <a:latin typeface="Arial" charset="0"/>
              </a:rPr>
              <a:t> </a:t>
            </a:r>
            <a:r>
              <a:rPr lang="cs-CZ" sz="1350" dirty="0" err="1">
                <a:solidFill>
                  <a:srgbClr val="FF0000"/>
                </a:solidFill>
                <a:effectLst>
                  <a:outerShdw blurRad="38100" dist="38100" dir="2700000" algn="tl">
                    <a:srgbClr val="000000"/>
                  </a:outerShdw>
                </a:effectLst>
                <a:latin typeface="Arial" charset="0"/>
              </a:rPr>
              <a:t>European</a:t>
            </a:r>
            <a:r>
              <a:rPr lang="cs-CZ" sz="1350" dirty="0">
                <a:solidFill>
                  <a:srgbClr val="FF0000"/>
                </a:solidFill>
                <a:effectLst>
                  <a:outerShdw blurRad="38100" dist="38100" dir="2700000" algn="tl">
                    <a:srgbClr val="000000"/>
                  </a:outerShdw>
                </a:effectLst>
                <a:latin typeface="Arial" charset="0"/>
              </a:rPr>
              <a:t> Society </a:t>
            </a:r>
            <a:r>
              <a:rPr lang="cs-CZ" sz="1350" dirty="0" err="1">
                <a:solidFill>
                  <a:srgbClr val="FF0000"/>
                </a:solidFill>
                <a:effectLst>
                  <a:outerShdw blurRad="38100" dist="38100" dir="2700000" algn="tl">
                    <a:srgbClr val="000000"/>
                  </a:outerShdw>
                </a:effectLst>
                <a:latin typeface="Arial" charset="0"/>
              </a:rPr>
              <a:t>of</a:t>
            </a:r>
            <a:r>
              <a:rPr lang="cs-CZ" sz="1350" dirty="0">
                <a:solidFill>
                  <a:srgbClr val="FF0000"/>
                </a:solidFill>
                <a:effectLst>
                  <a:outerShdw blurRad="38100" dist="38100" dir="2700000" algn="tl">
                    <a:srgbClr val="000000"/>
                  </a:outerShdw>
                </a:effectLst>
                <a:latin typeface="Arial" charset="0"/>
              </a:rPr>
              <a:t> </a:t>
            </a:r>
            <a:r>
              <a:rPr lang="cs-CZ" sz="1350" dirty="0" err="1">
                <a:solidFill>
                  <a:srgbClr val="FF0000"/>
                </a:solidFill>
                <a:effectLst>
                  <a:outerShdw blurRad="38100" dist="38100" dir="2700000" algn="tl">
                    <a:srgbClr val="000000"/>
                  </a:outerShdw>
                </a:effectLst>
                <a:latin typeface="Arial" charset="0"/>
              </a:rPr>
              <a:t>Cardiology</a:t>
            </a:r>
            <a:r>
              <a:rPr lang="cs-CZ" sz="1350" dirty="0">
                <a:solidFill>
                  <a:srgbClr val="FF0000"/>
                </a:solidFill>
                <a:effectLst>
                  <a:outerShdw blurRad="38100" dist="38100" dir="2700000" algn="tl">
                    <a:srgbClr val="000000"/>
                  </a:outerShdw>
                </a:effectLst>
                <a:latin typeface="Arial" charset="0"/>
              </a:rPr>
              <a:t> 2018</a:t>
            </a:r>
            <a:r>
              <a:rPr lang="cs-CZ" sz="1350" dirty="0">
                <a:latin typeface="Arial" charset="0"/>
              </a:rPr>
              <a:t> </a:t>
            </a:r>
          </a:p>
        </p:txBody>
      </p:sp>
    </p:spTree>
    <p:extLst>
      <p:ext uri="{BB962C8B-B14F-4D97-AF65-F5344CB8AC3E}">
        <p14:creationId xmlns:p14="http://schemas.microsoft.com/office/powerpoint/2010/main" val="2813919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0" indent="0">
              <a:buNone/>
            </a:pPr>
            <a:r>
              <a:rPr lang="cs-CZ" dirty="0" err="1"/>
              <a:t>Classification</a:t>
            </a:r>
            <a:r>
              <a:rPr lang="cs-CZ" dirty="0"/>
              <a:t> </a:t>
            </a:r>
            <a:r>
              <a:rPr lang="cs-CZ" dirty="0" err="1"/>
              <a:t>of</a:t>
            </a:r>
            <a:r>
              <a:rPr lang="cs-CZ" dirty="0"/>
              <a:t> BP</a:t>
            </a:r>
          </a:p>
          <a:p>
            <a:r>
              <a:rPr lang="en-US" sz="2700" b="1" dirty="0"/>
              <a:t>It is recommended that BP be classified as</a:t>
            </a:r>
          </a:p>
          <a:p>
            <a:pPr marL="0" indent="0">
              <a:buNone/>
            </a:pPr>
            <a:r>
              <a:rPr lang="en-US" sz="2700" b="1" dirty="0"/>
              <a:t>optimal, normal, high–normal, or grades</a:t>
            </a:r>
          </a:p>
          <a:p>
            <a:pPr marL="0" indent="0">
              <a:buNone/>
            </a:pPr>
            <a:r>
              <a:rPr lang="en-US" sz="2700" b="1" dirty="0"/>
              <a:t>1–3 hypertension, according </a:t>
            </a:r>
            <a:r>
              <a:rPr lang="en-US" sz="2700" b="1" dirty="0">
                <a:solidFill>
                  <a:srgbClr val="FF0000"/>
                </a:solidFill>
              </a:rPr>
              <a:t>to office</a:t>
            </a:r>
            <a:r>
              <a:rPr lang="cs-CZ" sz="2700" b="1" dirty="0">
                <a:solidFill>
                  <a:srgbClr val="FF0000"/>
                </a:solidFill>
              </a:rPr>
              <a:t>r</a:t>
            </a:r>
            <a:r>
              <a:rPr lang="en-US" sz="2700" b="1" dirty="0">
                <a:solidFill>
                  <a:srgbClr val="FF0000"/>
                </a:solidFill>
              </a:rPr>
              <a:t> BP.</a:t>
            </a:r>
            <a:endParaRPr lang="cs-CZ" sz="2700" b="1" dirty="0">
              <a:solidFill>
                <a:srgbClr val="FF0000"/>
              </a:solidFill>
            </a:endParaRPr>
          </a:p>
        </p:txBody>
      </p:sp>
    </p:spTree>
    <p:extLst>
      <p:ext uri="{BB962C8B-B14F-4D97-AF65-F5344CB8AC3E}">
        <p14:creationId xmlns:p14="http://schemas.microsoft.com/office/powerpoint/2010/main" val="8370577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27b02d67-36b5-4c01-a66c-7da49dccd3bc.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2424</TotalTime>
  <Words>4987</Words>
  <Application>Microsoft Office PowerPoint</Application>
  <PresentationFormat>Předvádění na obrazovce (4:3)</PresentationFormat>
  <Paragraphs>334</Paragraphs>
  <Slides>33</Slides>
  <Notes>24</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33</vt:i4>
      </vt:variant>
    </vt:vector>
  </HeadingPairs>
  <TitlesOfParts>
    <vt:vector size="39" baseType="lpstr">
      <vt:lpstr>AdvP3E7259</vt:lpstr>
      <vt:lpstr>Arial</vt:lpstr>
      <vt:lpstr>Calibri</vt:lpstr>
      <vt:lpstr>Cambria Math</vt:lpstr>
      <vt:lpstr>Times New Roman</vt:lpstr>
      <vt:lpstr>Motiv sady Office</vt:lpstr>
      <vt:lpstr>BLOOD PRESSURE</vt:lpstr>
      <vt:lpstr>Prezentace aplikace PowerPoint</vt:lpstr>
      <vt:lpstr>Prezentace aplikace PowerPoint</vt:lpstr>
      <vt:lpstr>Prezentace aplikace PowerPoint</vt:lpstr>
      <vt:lpstr>Blood pressure is a function of cardiac output and total peripheral resistance </vt:lpstr>
      <vt:lpstr>Prezentace aplikace PowerPoint</vt:lpstr>
      <vt:lpstr>Classification BP values</vt:lpstr>
      <vt:lpstr>Classification BP values: „officer BP“</vt:lpstr>
      <vt:lpstr>Prezentace aplikace PowerPoint</vt:lpstr>
      <vt:lpstr>Prezentace aplikace PowerPoint</vt:lpstr>
      <vt:lpstr>Prezentace aplikace PowerPoint</vt:lpstr>
      <vt:lpstr>BLOOD PRESSURE MEASUREMENT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Noninvasive continuously  beat-to-beat measurement of finger arterial pressure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Peňáz patent (1969)</vt:lpstr>
      <vt:lpstr>Prezentace aplikace PowerPoint</vt:lpstr>
      <vt:lpstr>24-hour ambulatory blood pressure monitoring (ABPM)</vt:lpstr>
      <vt:lpstr>Prezentace aplikace PowerPoint</vt:lpstr>
      <vt:lpstr>Prezentace aplikace PowerPoint</vt:lpstr>
      <vt:lpstr>Prezentace aplikace PowerPoint</vt:lpstr>
      <vt:lpstr>Prezentace aplikace PowerPoint</vt:lpstr>
    </vt:vector>
  </TitlesOfParts>
  <Company>UVT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Administrator</dc:creator>
  <cp:lastModifiedBy>Zuzana Nováková</cp:lastModifiedBy>
  <cp:revision>150</cp:revision>
  <dcterms:created xsi:type="dcterms:W3CDTF">2013-09-24T08:41:02Z</dcterms:created>
  <dcterms:modified xsi:type="dcterms:W3CDTF">2024-03-27T08:41:04Z</dcterms:modified>
</cp:coreProperties>
</file>