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89" r:id="rId3"/>
    <p:sldId id="257" r:id="rId4"/>
    <p:sldId id="259" r:id="rId5"/>
    <p:sldId id="260" r:id="rId6"/>
    <p:sldId id="262" r:id="rId7"/>
    <p:sldId id="263" r:id="rId8"/>
    <p:sldId id="265" r:id="rId9"/>
    <p:sldId id="268" r:id="rId10"/>
    <p:sldId id="272" r:id="rId11"/>
    <p:sldId id="285" r:id="rId12"/>
    <p:sldId id="277" r:id="rId13"/>
    <p:sldId id="293" r:id="rId14"/>
    <p:sldId id="290" r:id="rId15"/>
    <p:sldId id="283" r:id="rId16"/>
    <p:sldId id="278" r:id="rId17"/>
    <p:sldId id="282" r:id="rId18"/>
    <p:sldId id="281" r:id="rId19"/>
    <p:sldId id="292" r:id="rId20"/>
    <p:sldId id="295" r:id="rId21"/>
    <p:sldId id="286" r:id="rId22"/>
    <p:sldId id="291" r:id="rId23"/>
    <p:sldId id="288" r:id="rId24"/>
    <p:sldId id="270" r:id="rId25"/>
    <p:sldId id="269" r:id="rId26"/>
    <p:sldId id="294" r:id="rId27"/>
    <p:sldId id="273" r:id="rId28"/>
  </p:sldIdLst>
  <p:sldSz cx="9144000" cy="6858000" type="screen4x3"/>
  <p:notesSz cx="6858000" cy="9144000"/>
  <p:custDataLst>
    <p:tags r:id="rId30"/>
  </p:custDataLst>
  <p:defaultTextStyle>
    <a:defPPr>
      <a:defRPr lang="cs-CZ"/>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ásek" initial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A50021"/>
    <a:srgbClr val="FFFF00"/>
    <a:srgbClr val="CC0000"/>
    <a:srgbClr val="00FFFF"/>
    <a:srgbClr val="969696"/>
    <a:srgbClr val="808080"/>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97" autoAdjust="0"/>
    <p:restoredTop sz="73609" autoAdjust="0"/>
  </p:normalViewPr>
  <p:slideViewPr>
    <p:cSldViewPr snapToGrid="0">
      <p:cViewPr>
        <p:scale>
          <a:sx n="100" d="100"/>
          <a:sy n="100" d="100"/>
        </p:scale>
        <p:origin x="-1434" y="-28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p:scale>
          <a:sx n="96" d="100"/>
          <a:sy n="96" d="100"/>
        </p:scale>
        <p:origin x="-72" y="504"/>
      </p:cViewPr>
      <p:guideLst>
        <p:guide orient="horz" pos="2880"/>
        <p:guide pos="2160"/>
      </p:guideLst>
    </p:cSldViewPr>
  </p:notes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35"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3-26T14:16:16.427" idx="1">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vl1pPr>
          </a:lstStyle>
          <a:p>
            <a:pPr>
              <a:defRPr/>
            </a:pPr>
            <a:endParaRPr lang="cs-CZ"/>
          </a:p>
        </p:txBody>
      </p:sp>
      <p:sp>
        <p:nvSpPr>
          <p:cNvPr id="49155"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cs-CZ"/>
          </a:p>
        </p:txBody>
      </p:sp>
      <p:sp>
        <p:nvSpPr>
          <p:cNvPr id="276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7"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49158"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vl1pPr>
          </a:lstStyle>
          <a:p>
            <a:pPr>
              <a:defRPr/>
            </a:pPr>
            <a:endParaRPr lang="cs-CZ"/>
          </a:p>
        </p:txBody>
      </p:sp>
      <p:sp>
        <p:nvSpPr>
          <p:cNvPr id="49159"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vl1pPr>
          </a:lstStyle>
          <a:p>
            <a:pPr>
              <a:defRPr/>
            </a:pPr>
            <a:fld id="{AF968F85-F43C-4090-A73E-D76316AF6328}" type="slidenum">
              <a:rPr lang="cs-CZ"/>
              <a:pPr>
                <a:defRPr/>
              </a:pPr>
              <a:t>‹#›</a:t>
            </a:fld>
            <a:endParaRPr lang="cs-CZ"/>
          </a:p>
        </p:txBody>
      </p:sp>
    </p:spTree>
    <p:extLst>
      <p:ext uri="{BB962C8B-B14F-4D97-AF65-F5344CB8AC3E}">
        <p14:creationId xmlns:p14="http://schemas.microsoft.com/office/powerpoint/2010/main" val="26120426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Streamlines,_streaklines,_and_pathlines" TargetMode="External"/><Relationship Id="rId7" Type="http://schemas.openxmlformats.org/officeDocument/2006/relationships/hyperlink" Target="https://en.wikipedia.org/wiki/Static_pressure"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en.wikipedia.org/wiki/Internal_energy" TargetMode="External"/><Relationship Id="rId5" Type="http://schemas.openxmlformats.org/officeDocument/2006/relationships/hyperlink" Target="https://en.wikipedia.org/wiki/Potential_energy" TargetMode="External"/><Relationship Id="rId4" Type="http://schemas.openxmlformats.org/officeDocument/2006/relationships/hyperlink" Target="https://en.wikipedia.org/wiki/Kinetic_energ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a:t>
            </a:fld>
            <a:endParaRPr lang="cs-CZ"/>
          </a:p>
        </p:txBody>
      </p:sp>
    </p:spTree>
    <p:extLst>
      <p:ext uri="{BB962C8B-B14F-4D97-AF65-F5344CB8AC3E}">
        <p14:creationId xmlns:p14="http://schemas.microsoft.com/office/powerpoint/2010/main" val="731233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just" defTabSz="914400" rtl="0" eaLnBrk="0" fontAlgn="base" latinLnBrk="0" hangingPunct="0">
              <a:lnSpc>
                <a:spcPct val="100000"/>
              </a:lnSpc>
              <a:spcBef>
                <a:spcPct val="30000"/>
              </a:spcBef>
              <a:spcAft>
                <a:spcPct val="0"/>
              </a:spcAft>
              <a:buClrTx/>
              <a:buSzTx/>
              <a:buFontTx/>
              <a:buNone/>
              <a:tabLst/>
              <a:defRPr/>
            </a:pPr>
            <a:r>
              <a:rPr lang="en-GB" altLang="cs-CZ" sz="1200" b="1" dirty="0" err="1" smtClean="0">
                <a:solidFill>
                  <a:schemeClr val="tx1"/>
                </a:solidFill>
              </a:rPr>
              <a:t>Poiseuille</a:t>
            </a:r>
            <a:r>
              <a:rPr lang="en-GB" altLang="cs-CZ" sz="1200" b="1" dirty="0" smtClean="0">
                <a:solidFill>
                  <a:schemeClr val="tx1"/>
                </a:solidFill>
              </a:rPr>
              <a:t> – Hagen equation </a:t>
            </a:r>
            <a:r>
              <a:rPr lang="en-GB" altLang="cs-CZ" sz="1200" noProof="0" dirty="0" smtClean="0">
                <a:solidFill>
                  <a:schemeClr val="tx1"/>
                </a:solidFill>
              </a:rPr>
              <a:t>states that </a:t>
            </a:r>
            <a:r>
              <a:rPr lang="en-GB" altLang="cs-CZ" sz="1200" i="1" noProof="0" dirty="0" smtClean="0">
                <a:solidFill>
                  <a:schemeClr val="tx1"/>
                </a:solidFill>
              </a:rPr>
              <a:t>flow of liquid</a:t>
            </a:r>
            <a:r>
              <a:rPr lang="en-GB" altLang="cs-CZ" sz="1200" noProof="0" dirty="0" smtClean="0">
                <a:solidFill>
                  <a:schemeClr val="tx1"/>
                </a:solidFill>
              </a:rPr>
              <a:t>  in the cylindrical „rigid“ tube</a:t>
            </a:r>
            <a:r>
              <a:rPr lang="en-GB" altLang="cs-CZ" sz="1200" i="1" noProof="0" dirty="0" smtClean="0">
                <a:solidFill>
                  <a:schemeClr val="tx1"/>
                </a:solidFill>
              </a:rPr>
              <a:t> </a:t>
            </a:r>
            <a:r>
              <a:rPr lang="en-GB" altLang="cs-CZ" sz="1200" noProof="0" dirty="0" smtClean="0">
                <a:solidFill>
                  <a:schemeClr val="tx1"/>
                </a:solidFill>
              </a:rPr>
              <a:t>(Q) is directly proportional to the pressure difference between two ends of the tube (</a:t>
            </a:r>
            <a:r>
              <a:rPr lang="en-GB" altLang="cs-CZ" sz="1200" noProof="0" dirty="0" smtClean="0">
                <a:solidFill>
                  <a:schemeClr val="tx1"/>
                </a:solidFill>
                <a:sym typeface="Symbol" pitchFamily="18" charset="2"/>
              </a:rPr>
              <a:t>P=P</a:t>
            </a:r>
            <a:r>
              <a:rPr lang="en-GB" altLang="cs-CZ" sz="1200" baseline="-25000" noProof="0" dirty="0" smtClean="0">
                <a:solidFill>
                  <a:schemeClr val="tx1"/>
                </a:solidFill>
                <a:sym typeface="Symbol" pitchFamily="18" charset="2"/>
              </a:rPr>
              <a:t>A</a:t>
            </a:r>
            <a:r>
              <a:rPr lang="en-GB" altLang="cs-CZ" sz="1200" noProof="0" dirty="0" smtClean="0">
                <a:solidFill>
                  <a:schemeClr val="tx1"/>
                </a:solidFill>
                <a:sym typeface="Symbol" pitchFamily="18" charset="2"/>
              </a:rPr>
              <a:t>-P</a:t>
            </a:r>
            <a:r>
              <a:rPr lang="en-GB" altLang="cs-CZ" sz="1200" baseline="-25000" noProof="0" dirty="0" smtClean="0">
                <a:solidFill>
                  <a:schemeClr val="tx1"/>
                </a:solidFill>
                <a:sym typeface="Symbol" pitchFamily="18" charset="2"/>
              </a:rPr>
              <a:t>B</a:t>
            </a:r>
            <a:r>
              <a:rPr lang="en-GB" altLang="cs-CZ" sz="1200" noProof="0" dirty="0" smtClean="0">
                <a:solidFill>
                  <a:schemeClr val="tx1"/>
                </a:solidFill>
              </a:rPr>
              <a:t>), to the fourth power of the tube radius (</a:t>
            </a:r>
            <a:r>
              <a:rPr lang="en-GB" altLang="cs-CZ" sz="1200" noProof="0" dirty="0" smtClean="0">
                <a:solidFill>
                  <a:schemeClr val="tx1"/>
                </a:solidFill>
                <a:sym typeface="Symbol" pitchFamily="18" charset="2"/>
              </a:rPr>
              <a:t>r</a:t>
            </a:r>
            <a:r>
              <a:rPr lang="en-GB" altLang="cs-CZ" sz="1200" noProof="0" dirty="0" smtClean="0">
                <a:solidFill>
                  <a:schemeClr val="tx1"/>
                </a:solidFill>
              </a:rPr>
              <a:t>) and inversely proportional</a:t>
            </a:r>
            <a:r>
              <a:rPr lang="cs-CZ" altLang="cs-CZ" sz="1200" noProof="0" dirty="0" smtClean="0">
                <a:solidFill>
                  <a:schemeClr val="tx1"/>
                </a:solidFill>
              </a:rPr>
              <a:t> </a:t>
            </a:r>
            <a:r>
              <a:rPr lang="en-GB" altLang="cs-CZ" sz="1200" noProof="0" dirty="0" smtClean="0">
                <a:solidFill>
                  <a:schemeClr val="tx1"/>
                </a:solidFill>
              </a:rPr>
              <a:t>to tube length (</a:t>
            </a:r>
            <a:r>
              <a:rPr lang="en-GB" altLang="cs-CZ" sz="1200" i="1" noProof="0" dirty="0" smtClean="0">
                <a:solidFill>
                  <a:schemeClr val="tx1"/>
                </a:solidFill>
              </a:rPr>
              <a:t>l</a:t>
            </a:r>
            <a:r>
              <a:rPr lang="en-GB" altLang="cs-CZ" sz="1200" noProof="0" dirty="0" smtClean="0">
                <a:solidFill>
                  <a:schemeClr val="tx1"/>
                </a:solidFill>
              </a:rPr>
              <a:t>) and to the viscosity of liquid (</a:t>
            </a:r>
            <a:r>
              <a:rPr lang="en-GB" altLang="cs-CZ" sz="1200" noProof="0" dirty="0" smtClean="0">
                <a:solidFill>
                  <a:schemeClr val="tx1"/>
                </a:solidFill>
                <a:sym typeface="Symbol" pitchFamily="18" charset="2"/>
              </a:rPr>
              <a:t></a:t>
            </a:r>
            <a:r>
              <a:rPr lang="en-GB" altLang="cs-CZ" sz="1200" noProof="0" dirty="0" smtClean="0">
                <a:solidFill>
                  <a:schemeClr val="tx1"/>
                </a:solidFill>
              </a:rPr>
              <a:t>).</a:t>
            </a:r>
          </a:p>
          <a:p>
            <a:endParaRPr lang="cs-CZ" dirty="0" smtClean="0">
              <a:solidFill>
                <a:schemeClr val="tx1"/>
              </a:solidFill>
            </a:endParaRPr>
          </a:p>
          <a:p>
            <a:pPr algn="just"/>
            <a:r>
              <a:rPr lang="en-GB" dirty="0" smtClean="0">
                <a:solidFill>
                  <a:schemeClr val="tx1"/>
                </a:solidFill>
              </a:rPr>
              <a:t>Note: Rigid tube means that the tube radius is constant (not dependent</a:t>
            </a:r>
            <a:r>
              <a:rPr lang="en-GB" baseline="0" dirty="0" smtClean="0">
                <a:solidFill>
                  <a:schemeClr val="tx1"/>
                </a:solidFill>
              </a:rPr>
              <a:t> </a:t>
            </a:r>
            <a:r>
              <a:rPr lang="en-GB" dirty="0" smtClean="0">
                <a:solidFill>
                  <a:schemeClr val="tx1"/>
                </a:solidFill>
              </a:rPr>
              <a:t>on </a:t>
            </a:r>
            <a:r>
              <a:rPr lang="en-GB" altLang="cs-CZ" sz="1200" noProof="0" dirty="0" smtClean="0">
                <a:solidFill>
                  <a:schemeClr val="tx1"/>
                </a:solidFill>
                <a:sym typeface="Symbol" pitchFamily="18" charset="2"/>
              </a:rPr>
              <a:t>P).</a:t>
            </a:r>
            <a:r>
              <a:rPr lang="en-GB" dirty="0" smtClean="0">
                <a:solidFill>
                  <a:schemeClr val="tx1"/>
                </a:solidFill>
              </a:rPr>
              <a:t> </a:t>
            </a:r>
            <a:endParaRPr lang="en-GB" dirty="0">
              <a:solidFill>
                <a:schemeClr val="tx1"/>
              </a:solidFill>
            </a:endParaRPr>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10</a:t>
            </a:fld>
            <a:endParaRPr lang="cs-CZ"/>
          </a:p>
        </p:txBody>
      </p:sp>
    </p:spTree>
    <p:extLst>
      <p:ext uri="{BB962C8B-B14F-4D97-AF65-F5344CB8AC3E}">
        <p14:creationId xmlns:p14="http://schemas.microsoft.com/office/powerpoint/2010/main" val="3005042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Dependence of vessel resistance on vessel radius</a:t>
            </a:r>
          </a:p>
          <a:p>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Slight change in vessel radius (r) cause tremendous changes in vessel resistance due to its nonlinear dependence on r powered by 4 (see the equation for </a:t>
            </a:r>
            <a:r>
              <a:rPr lang="en-GB" sz="1200" b="0" i="0" u="none" strike="noStrike" kern="1200" baseline="0" noProof="0" dirty="0" err="1" smtClean="0">
                <a:solidFill>
                  <a:schemeClr val="tx1"/>
                </a:solidFill>
                <a:latin typeface="Arial" charset="0"/>
                <a:ea typeface="+mn-ea"/>
                <a:cs typeface="+mn-cs"/>
              </a:rPr>
              <a:t>R</a:t>
            </a:r>
            <a:r>
              <a:rPr lang="en-GB" sz="1200" b="0" i="0" u="none" strike="noStrike" kern="1200" baseline="-25000" noProof="0" dirty="0" err="1" smtClean="0">
                <a:solidFill>
                  <a:schemeClr val="tx1"/>
                </a:solidFill>
                <a:latin typeface="Arial" charset="0"/>
                <a:ea typeface="+mn-ea"/>
                <a:cs typeface="+mn-cs"/>
              </a:rPr>
              <a:t>v</a:t>
            </a:r>
            <a:r>
              <a:rPr lang="en-GB" sz="1200" b="0" i="0" u="none" strike="noStrike" kern="1200" baseline="0" noProof="0" dirty="0" smtClean="0">
                <a:solidFill>
                  <a:schemeClr val="tx1"/>
                </a:solidFill>
                <a:latin typeface="Arial" charset="0"/>
                <a:ea typeface="+mn-ea"/>
                <a:cs typeface="+mn-cs"/>
              </a:rPr>
              <a:t>). </a:t>
            </a:r>
            <a:endParaRPr lang="cs-CZ" sz="1200" b="0" i="0" u="none" strike="noStrike" kern="1200" baseline="0" noProof="0" dirty="0" smtClean="0">
              <a:solidFill>
                <a:schemeClr val="tx1"/>
              </a:solidFill>
              <a:latin typeface="Arial" charset="0"/>
              <a:ea typeface="+mn-ea"/>
              <a:cs typeface="+mn-cs"/>
            </a:endParaRPr>
          </a:p>
          <a:p>
            <a:endParaRPr lang="cs-CZ" sz="1200" b="0" i="0" u="none" strike="noStrike" kern="1200" baseline="0" noProof="0" dirty="0" smtClean="0">
              <a:solidFill>
                <a:schemeClr val="tx1"/>
              </a:solidFill>
              <a:latin typeface="Arial" charset="0"/>
              <a:ea typeface="+mn-ea"/>
              <a:cs typeface="+mn-cs"/>
            </a:endParaRPr>
          </a:p>
          <a:p>
            <a:r>
              <a:rPr lang="en-GB" sz="1200" b="1" i="0" u="none" strike="noStrike" kern="1200" baseline="0" noProof="0" dirty="0" smtClean="0">
                <a:solidFill>
                  <a:schemeClr val="tx1"/>
                </a:solidFill>
                <a:latin typeface="Arial" charset="0"/>
                <a:ea typeface="+mn-ea"/>
                <a:cs typeface="+mn-cs"/>
              </a:rPr>
              <a:t>Resistance to blood flow in series and parallel vascular circuits</a:t>
            </a:r>
          </a:p>
          <a:p>
            <a:pPr algn="just"/>
            <a:r>
              <a:rPr lang="en-GB" sz="1200" b="0" i="0" u="none" strike="noStrike" kern="1200" baseline="0" dirty="0" smtClean="0">
                <a:solidFill>
                  <a:schemeClr val="tx1"/>
                </a:solidFill>
                <a:latin typeface="Arial" charset="0"/>
                <a:ea typeface="+mn-ea"/>
                <a:cs typeface="+mn-cs"/>
              </a:rPr>
              <a:t> </a:t>
            </a:r>
            <a:r>
              <a:rPr lang="cs-CZ" sz="1200" b="0" i="0" u="none" strike="noStrike" kern="1200" dirty="0" smtClean="0">
                <a:solidFill>
                  <a:schemeClr val="tx1"/>
                </a:solidFill>
                <a:latin typeface="Arial" charset="0"/>
                <a:ea typeface="+mn-ea"/>
                <a:cs typeface="+mn-cs"/>
              </a:rPr>
              <a:t>     </a:t>
            </a:r>
            <a:r>
              <a:rPr lang="en-GB" dirty="0" smtClean="0"/>
              <a:t>When </a:t>
            </a:r>
            <a:r>
              <a:rPr lang="en-GB" dirty="0"/>
              <a:t>blood vessels are arranged in series, flow through each blood vessel is the same and the total resistance to blood flow (</a:t>
            </a:r>
            <a:r>
              <a:rPr lang="en-GB" dirty="0" err="1"/>
              <a:t>R</a:t>
            </a:r>
            <a:r>
              <a:rPr lang="en-GB" baseline="-25000" dirty="0" err="1"/>
              <a:t>total</a:t>
            </a:r>
            <a:r>
              <a:rPr lang="en-GB" dirty="0"/>
              <a:t>) is equal to the sum of the resistances of each vessel. In the human body, blood pumped by the heart flows from the high pressure part of the systemic circulation (i.e., aorta) to the low pressure part (i.e., vena cava) through many miles of blood vessels arranged in series and in parallel. The systems of arteries, arterioles, capillaries, </a:t>
            </a:r>
            <a:r>
              <a:rPr lang="en-GB" dirty="0" err="1"/>
              <a:t>venules</a:t>
            </a:r>
            <a:r>
              <a:rPr lang="en-GB" dirty="0"/>
              <a:t>, and veins are collectively arranged in series. Therefore, the total vascular (peripheral) resistance is equal to the sum of resistances of these vascular systems. </a:t>
            </a:r>
          </a:p>
          <a:p>
            <a:pPr algn="just"/>
            <a:r>
              <a:rPr lang="en-GB" dirty="0"/>
              <a:t>     Blood vessels branch extensively to form parallel circuits that supply blood to the many organs and tissues of the body. This parallel arrangement permits</a:t>
            </a:r>
          </a:p>
          <a:p>
            <a:pPr algn="just"/>
            <a:r>
              <a:rPr lang="en-GB" dirty="0"/>
              <a:t>each tissue to regulate its own blood flow, to a great extent, independently of flow to other tissues. For </a:t>
            </a:r>
            <a:r>
              <a:rPr lang="cs-CZ" dirty="0"/>
              <a:t>a </a:t>
            </a:r>
            <a:r>
              <a:rPr lang="en-GB" dirty="0"/>
              <a:t>system of blood vessels arranged in parallel the total resistance to blood flow is always lower than the resistance of individual vessels. </a:t>
            </a:r>
            <a:endParaRPr lang="en-GB"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11</a:t>
            </a:fld>
            <a:endParaRPr lang="cs-CZ"/>
          </a:p>
        </p:txBody>
      </p:sp>
    </p:spTree>
    <p:extLst>
      <p:ext uri="{BB962C8B-B14F-4D97-AF65-F5344CB8AC3E}">
        <p14:creationId xmlns:p14="http://schemas.microsoft.com/office/powerpoint/2010/main" val="2670281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b="1" dirty="0"/>
              <a:t>Graphical representation of the relation between radius of vessels, their number and peripheral resistance</a:t>
            </a:r>
            <a:endParaRPr lang="en-GB" dirty="0"/>
          </a:p>
          <a:p>
            <a:pPr algn="just"/>
            <a:r>
              <a:rPr lang="cs-CZ" dirty="0"/>
              <a:t> </a:t>
            </a:r>
            <a:r>
              <a:rPr lang="cs-CZ" dirty="0" smtClean="0"/>
              <a:t>    </a:t>
            </a:r>
            <a:r>
              <a:rPr lang="en-GB" sz="1200" b="0" i="0" kern="1200" noProof="0" dirty="0" smtClean="0">
                <a:solidFill>
                  <a:schemeClr val="tx1"/>
                </a:solidFill>
                <a:effectLst/>
                <a:latin typeface="Arial" charset="0"/>
                <a:ea typeface="+mn-ea"/>
                <a:cs typeface="+mn-cs"/>
              </a:rPr>
              <a:t>Peripheral resistance is resistance of vessels to blood flow caused by the friction between the vessel wall and flowing blood. As the vessels constrict, the resistance increases and as they dilate, the resistance decreases (mathematical expression for one vessel is in the previous slide). In the human body,</a:t>
            </a:r>
            <a:r>
              <a:rPr lang="en-GB" sz="1200" b="0" i="0" kern="1200" baseline="0" noProof="0" dirty="0" smtClean="0">
                <a:solidFill>
                  <a:schemeClr val="tx1"/>
                </a:solidFill>
                <a:effectLst/>
                <a:latin typeface="Arial" charset="0"/>
                <a:ea typeface="+mn-ea"/>
                <a:cs typeface="+mn-cs"/>
              </a:rPr>
              <a:t> the highest resistance (nearly 50%) is generated by the system of small arteries and arterioles due to their small radius and limited branching. However, the vasomotor activity of these vessels allow</a:t>
            </a:r>
            <a:r>
              <a:rPr lang="cs-CZ" sz="1200" b="0" i="0" kern="1200" baseline="0" noProof="0" dirty="0" smtClean="0">
                <a:solidFill>
                  <a:schemeClr val="tx1"/>
                </a:solidFill>
                <a:effectLst/>
                <a:latin typeface="Arial" charset="0"/>
                <a:ea typeface="+mn-ea"/>
                <a:cs typeface="+mn-cs"/>
              </a:rPr>
              <a:t>s</a:t>
            </a:r>
            <a:r>
              <a:rPr lang="en-GB" sz="1200" b="0" i="0" kern="1200" baseline="0" noProof="0" dirty="0" smtClean="0">
                <a:solidFill>
                  <a:schemeClr val="tx1"/>
                </a:solidFill>
                <a:effectLst/>
                <a:latin typeface="Arial" charset="0"/>
                <a:ea typeface="+mn-ea"/>
                <a:cs typeface="+mn-cs"/>
              </a:rPr>
              <a:t> them to change their radius and thus to regulate their resistance </a:t>
            </a:r>
            <a:r>
              <a:rPr lang="en-GB" sz="1200" b="0" i="0" u="none" strike="noStrike" kern="1200" baseline="0" noProof="0" dirty="0" smtClean="0">
                <a:solidFill>
                  <a:schemeClr val="tx1"/>
                </a:solidFill>
                <a:latin typeface="Arial" charset="0"/>
                <a:ea typeface="+mn-ea"/>
                <a:cs typeface="+mn-cs"/>
              </a:rPr>
              <a:t>greatly</a:t>
            </a:r>
            <a:r>
              <a:rPr lang="en-GB" sz="1200" b="0" i="0" kern="1200" baseline="0" noProof="0" dirty="0" smtClean="0">
                <a:solidFill>
                  <a:schemeClr val="tx1"/>
                </a:solidFill>
                <a:effectLst/>
                <a:latin typeface="Arial" charset="0"/>
                <a:ea typeface="+mn-ea"/>
                <a:cs typeface="+mn-cs"/>
              </a:rPr>
              <a:t>. This is important for efficient regulation of blood flow into bodily tissues according to their metabolic demands.</a:t>
            </a:r>
            <a:endParaRPr lang="en-GB"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12</a:t>
            </a:fld>
            <a:endParaRPr lang="cs-CZ"/>
          </a:p>
        </p:txBody>
      </p:sp>
    </p:spTree>
    <p:extLst>
      <p:ext uri="{BB962C8B-B14F-4D97-AF65-F5344CB8AC3E}">
        <p14:creationId xmlns:p14="http://schemas.microsoft.com/office/powerpoint/2010/main" val="382634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Total peripheral resistance </a:t>
            </a:r>
          </a:p>
          <a:p>
            <a:pPr algn="just"/>
            <a:r>
              <a:rPr lang="en-GB" sz="1200" b="0" i="0" u="none" strike="noStrike" kern="1200" baseline="0" noProof="0" dirty="0" smtClean="0">
                <a:solidFill>
                  <a:schemeClr val="tx1"/>
                </a:solidFill>
                <a:latin typeface="Arial" charset="0"/>
                <a:ea typeface="+mn-ea"/>
                <a:cs typeface="+mn-cs"/>
              </a:rPr>
              <a:t>     The amount of blood flowing through the entire circulatory system is equal to the amount of blood pumping by the heart</a:t>
            </a:r>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 that is, it is equal to the cardiac output. The resting cardiac output is approximately 9</a:t>
            </a:r>
            <a:r>
              <a:rPr lang="cs-CZ" sz="1200" b="0" i="0" u="none" strike="noStrike" kern="1200" baseline="0" noProof="0" dirty="0" smtClean="0">
                <a:solidFill>
                  <a:schemeClr val="tx1"/>
                </a:solidFill>
                <a:latin typeface="Arial" charset="0"/>
                <a:ea typeface="+mn-ea"/>
                <a:cs typeface="+mn-cs"/>
              </a:rPr>
              <a:t>0</a:t>
            </a:r>
            <a:r>
              <a:rPr lang="en-GB" sz="1200" b="0" i="0" u="none" strike="noStrike" kern="1200" baseline="0" noProof="0" dirty="0" smtClean="0">
                <a:solidFill>
                  <a:schemeClr val="tx1"/>
                </a:solidFill>
                <a:latin typeface="Arial" charset="0"/>
                <a:ea typeface="+mn-ea"/>
                <a:cs typeface="+mn-cs"/>
              </a:rPr>
              <a:t> ml/sec. The pressure difference from the systemic arteries to the systemic veins is about 90 mmHg. Therefore, the resistance of the entire systemic circulation</a:t>
            </a:r>
            <a:r>
              <a:rPr lang="en-GB" sz="1200" b="0" i="0" u="none" strike="noStrike" kern="1200" baseline="0" dirty="0" smtClean="0">
                <a:solidFill>
                  <a:schemeClr val="tx1"/>
                </a:solidFill>
                <a:latin typeface="Arial" charset="0"/>
                <a:ea typeface="+mn-ea"/>
                <a:cs typeface="+mn-cs"/>
              </a:rPr>
              <a:t>, called the </a:t>
            </a:r>
            <a:r>
              <a:rPr lang="en-GB" sz="1200" b="0" i="1" u="none" strike="noStrike" kern="1200" baseline="0" dirty="0" smtClean="0">
                <a:solidFill>
                  <a:schemeClr val="tx1"/>
                </a:solidFill>
                <a:latin typeface="Arial" charset="0"/>
                <a:ea typeface="+mn-ea"/>
                <a:cs typeface="+mn-cs"/>
              </a:rPr>
              <a:t>total peripheral resistance </a:t>
            </a:r>
            <a:r>
              <a:rPr lang="en-GB" sz="1200" b="0" i="0" u="none" strike="noStrike" kern="1200" baseline="0" dirty="0" smtClean="0">
                <a:solidFill>
                  <a:schemeClr val="tx1"/>
                </a:solidFill>
                <a:latin typeface="Arial" charset="0"/>
                <a:ea typeface="+mn-ea"/>
                <a:cs typeface="+mn-cs"/>
              </a:rPr>
              <a:t>(TPR)</a:t>
            </a:r>
            <a:r>
              <a:rPr lang="en-GB" sz="1200" b="0" i="1" u="none" strike="noStrike" kern="1200" baseline="0" dirty="0" smtClean="0">
                <a:solidFill>
                  <a:schemeClr val="tx1"/>
                </a:solidFill>
                <a:latin typeface="Arial" charset="0"/>
                <a:ea typeface="+mn-ea"/>
                <a:cs typeface="+mn-cs"/>
              </a:rPr>
              <a:t>, </a:t>
            </a:r>
            <a:r>
              <a:rPr lang="en-GB" sz="1200" b="0" i="0" u="none" strike="noStrike" kern="1200" baseline="0" dirty="0" smtClean="0">
                <a:solidFill>
                  <a:schemeClr val="tx1"/>
                </a:solidFill>
                <a:latin typeface="Arial" charset="0"/>
                <a:ea typeface="+mn-ea"/>
                <a:cs typeface="+mn-cs"/>
              </a:rPr>
              <a:t>is about 1 </a:t>
            </a:r>
            <a:r>
              <a:rPr lang="en-GB" sz="1200" b="0" i="0" u="none" strike="noStrike" kern="1200" baseline="0" dirty="0" err="1" smtClean="0">
                <a:solidFill>
                  <a:schemeClr val="tx1"/>
                </a:solidFill>
                <a:latin typeface="Arial" charset="0"/>
                <a:ea typeface="+mn-ea"/>
                <a:cs typeface="+mn-cs"/>
              </a:rPr>
              <a:t>mmHg</a:t>
            </a:r>
            <a:r>
              <a:rPr lang="en-GB" sz="1200" b="0" i="0" u="none" strike="noStrike" kern="1200" baseline="0" dirty="0" err="1" smtClean="0">
                <a:solidFill>
                  <a:schemeClr val="tx1"/>
                </a:solidFill>
                <a:latin typeface="Arial" charset="0"/>
                <a:ea typeface="+mn-ea"/>
                <a:cs typeface="+mn-cs"/>
                <a:sym typeface="Symbol"/>
              </a:rPr>
              <a:t></a:t>
            </a:r>
            <a:r>
              <a:rPr lang="en-GB" sz="1200" b="0" i="0" u="none" strike="noStrike" kern="1200" baseline="0" dirty="0" err="1" smtClean="0">
                <a:solidFill>
                  <a:schemeClr val="tx1"/>
                </a:solidFill>
                <a:latin typeface="Arial" charset="0"/>
                <a:ea typeface="+mn-ea"/>
                <a:cs typeface="+mn-cs"/>
              </a:rPr>
              <a:t>s</a:t>
            </a:r>
            <a:r>
              <a:rPr lang="en-GB" sz="1200" b="0" i="0" u="none" strike="noStrike" kern="1200" baseline="0" dirty="0" smtClean="0">
                <a:solidFill>
                  <a:schemeClr val="tx1"/>
                </a:solidFill>
                <a:latin typeface="Arial" charset="0"/>
                <a:ea typeface="+mn-ea"/>
                <a:cs typeface="+mn-cs"/>
              </a:rPr>
              <a:t>/ml.</a:t>
            </a:r>
          </a:p>
          <a:p>
            <a:pPr algn="just"/>
            <a:r>
              <a:rPr lang="en-GB" sz="1200" b="0" i="0" u="none" strike="noStrike" kern="1200" baseline="0" noProof="0" dirty="0" smtClean="0">
                <a:solidFill>
                  <a:schemeClr val="tx1"/>
                </a:solidFill>
                <a:latin typeface="Arial" charset="0"/>
                <a:ea typeface="+mn-ea"/>
                <a:cs typeface="+mn-cs"/>
              </a:rPr>
              <a:t>     In conditions in which all the blood vessels throughout the body become strongly constricted, the </a:t>
            </a:r>
            <a:r>
              <a:rPr lang="cs-CZ" sz="1200" b="0" i="0" u="none" strike="noStrike" kern="1200" baseline="0" noProof="0" dirty="0" smtClean="0">
                <a:solidFill>
                  <a:schemeClr val="tx1"/>
                </a:solidFill>
                <a:latin typeface="Arial" charset="0"/>
                <a:ea typeface="+mn-ea"/>
                <a:cs typeface="+mn-cs"/>
              </a:rPr>
              <a:t>TPR </a:t>
            </a:r>
            <a:r>
              <a:rPr lang="en-GB" sz="1200" b="0" i="0" u="none" strike="noStrike" kern="1200" baseline="0" noProof="0" dirty="0" smtClean="0">
                <a:solidFill>
                  <a:schemeClr val="tx1"/>
                </a:solidFill>
                <a:latin typeface="Arial" charset="0"/>
                <a:ea typeface="+mn-ea"/>
                <a:cs typeface="+mn-cs"/>
              </a:rPr>
              <a:t>occasionally rises four times. Conversely, when the vessels become greatly dilated, the resistance can fall to 20% of resting TPR.</a:t>
            </a:r>
          </a:p>
          <a:p>
            <a:pPr algn="just"/>
            <a:r>
              <a:rPr lang="en-GB" sz="1200" b="0" i="0" u="none" strike="noStrike" kern="1200" baseline="0" noProof="0" dirty="0" smtClean="0">
                <a:solidFill>
                  <a:schemeClr val="tx1"/>
                </a:solidFill>
                <a:latin typeface="Arial" charset="0"/>
                <a:ea typeface="+mn-ea"/>
                <a:cs typeface="+mn-cs"/>
              </a:rPr>
              <a:t>     Note that each condition that causes an increase of TPR (under constant Q) leads to an increase of P</a:t>
            </a:r>
            <a:r>
              <a:rPr lang="en-GB" sz="1200" b="0" i="0" u="none" strike="noStrike" kern="1200" baseline="-25000" noProof="0" dirty="0" smtClean="0">
                <a:solidFill>
                  <a:schemeClr val="tx1"/>
                </a:solidFill>
                <a:latin typeface="Arial" charset="0"/>
                <a:ea typeface="+mn-ea"/>
                <a:cs typeface="+mn-cs"/>
              </a:rPr>
              <a:t>a  </a:t>
            </a:r>
            <a:r>
              <a:rPr lang="en-GB" sz="1200" b="0" i="0" u="none" strike="noStrike" kern="1200" baseline="0" noProof="0" dirty="0" smtClean="0">
                <a:solidFill>
                  <a:schemeClr val="tx1"/>
                </a:solidFill>
                <a:latin typeface="Arial" charset="0"/>
                <a:ea typeface="+mn-ea"/>
                <a:cs typeface="+mn-cs"/>
              </a:rPr>
              <a:t>and </a:t>
            </a:r>
            <a:r>
              <a:rPr lang="en-GB" sz="1200" b="0" i="0" u="none" strike="noStrike" kern="1200" baseline="0" dirty="0" smtClean="0">
                <a:solidFill>
                  <a:schemeClr val="tx1"/>
                </a:solidFill>
                <a:latin typeface="Arial" charset="0"/>
                <a:ea typeface="+mn-ea"/>
                <a:cs typeface="+mn-cs"/>
              </a:rPr>
              <a:t>hence to hypertension. A long time increase of TPR may lead to heart hypertrophy (adaptation of the heart to higher pressure) and to heart disease such as cardiomyopathy or heart</a:t>
            </a:r>
            <a:r>
              <a:rPr lang="en-GB" sz="1200" b="0" i="0" u="none" strike="noStrike" kern="1200" dirty="0" smtClean="0">
                <a:solidFill>
                  <a:schemeClr val="tx1"/>
                </a:solidFill>
                <a:latin typeface="Arial" charset="0"/>
                <a:ea typeface="+mn-ea"/>
                <a:cs typeface="+mn-cs"/>
              </a:rPr>
              <a:t> failure</a:t>
            </a:r>
            <a:r>
              <a:rPr lang="en-GB" sz="1200" b="0" i="0" u="none" strike="noStrike" kern="1200" baseline="0" noProof="0" dirty="0" smtClean="0">
                <a:solidFill>
                  <a:schemeClr val="tx1"/>
                </a:solidFill>
                <a:latin typeface="Arial" charset="0"/>
                <a:ea typeface="+mn-ea"/>
                <a:cs typeface="+mn-cs"/>
              </a:rPr>
              <a:t>.</a:t>
            </a:r>
            <a:r>
              <a:rPr lang="cs-CZ" sz="1200" b="0" i="0" u="none" strike="noStrike" kern="1200" baseline="0" noProof="0" dirty="0" smtClean="0">
                <a:solidFill>
                  <a:schemeClr val="tx1"/>
                </a:solidFill>
                <a:latin typeface="Arial" charset="0"/>
                <a:ea typeface="+mn-ea"/>
                <a:cs typeface="+mn-cs"/>
              </a:rPr>
              <a:t> </a:t>
            </a:r>
            <a:endParaRPr lang="en-GB" baseline="-25000"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13</a:t>
            </a:fld>
            <a:endParaRPr lang="cs-CZ"/>
          </a:p>
        </p:txBody>
      </p:sp>
    </p:spTree>
    <p:extLst>
      <p:ext uri="{BB962C8B-B14F-4D97-AF65-F5344CB8AC3E}">
        <p14:creationId xmlns:p14="http://schemas.microsoft.com/office/powerpoint/2010/main" val="3872998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14</a:t>
            </a:fld>
            <a:endParaRPr lang="cs-CZ"/>
          </a:p>
        </p:txBody>
      </p:sp>
    </p:spTree>
    <p:extLst>
      <p:ext uri="{BB962C8B-B14F-4D97-AF65-F5344CB8AC3E}">
        <p14:creationId xmlns:p14="http://schemas.microsoft.com/office/powerpoint/2010/main" val="1534668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Effect of blood viscosity on vascular resistance and blood flow</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u="none" strike="noStrike" kern="1200" baseline="0" noProof="0" dirty="0" smtClean="0">
                <a:solidFill>
                  <a:schemeClr val="tx1"/>
                </a:solidFill>
                <a:latin typeface="Arial" charset="0"/>
                <a:ea typeface="+mn-ea"/>
                <a:cs typeface="+mn-cs"/>
              </a:rPr>
              <a:t>     An important factor in </a:t>
            </a:r>
            <a:r>
              <a:rPr lang="en-GB" sz="1200" b="0" i="0" u="none" strike="noStrike" kern="1200" baseline="0" noProof="0" dirty="0" err="1" smtClean="0">
                <a:solidFill>
                  <a:schemeClr val="tx1"/>
                </a:solidFill>
                <a:latin typeface="Arial" charset="0"/>
                <a:ea typeface="+mn-ea"/>
                <a:cs typeface="+mn-cs"/>
              </a:rPr>
              <a:t>Poiseuille’s</a:t>
            </a:r>
            <a:r>
              <a:rPr lang="en-GB" sz="1200" b="0" i="0" u="none" strike="noStrike" kern="1200" baseline="0" noProof="0" dirty="0" smtClean="0">
                <a:solidFill>
                  <a:schemeClr val="tx1"/>
                </a:solidFill>
                <a:latin typeface="Arial" charset="0"/>
                <a:ea typeface="+mn-ea"/>
                <a:cs typeface="+mn-cs"/>
              </a:rPr>
              <a:t> equation is viscosity of the blood. The </a:t>
            </a:r>
            <a:r>
              <a:rPr lang="en-GB" altLang="cs-CZ" b="0" i="0" noProof="0" dirty="0" smtClean="0"/>
              <a:t>viscosity</a:t>
            </a:r>
            <a:r>
              <a:rPr lang="en-GB" altLang="cs-CZ" b="1" i="1" noProof="0" dirty="0" smtClean="0"/>
              <a:t> </a:t>
            </a:r>
            <a:r>
              <a:rPr lang="en-GB" altLang="cs-CZ" noProof="0" dirty="0" smtClean="0"/>
              <a:t>describes the tendency of a fluid to resist flow. </a:t>
            </a:r>
            <a:r>
              <a:rPr lang="en-GB" sz="1200" b="0" i="0" u="none" strike="noStrike" kern="1200" baseline="0" noProof="0" dirty="0" smtClean="0">
                <a:solidFill>
                  <a:schemeClr val="tx1"/>
                </a:solidFill>
                <a:latin typeface="Arial" charset="0"/>
                <a:ea typeface="+mn-ea"/>
                <a:cs typeface="+mn-cs"/>
              </a:rPr>
              <a:t>The viscosity of normal blood is about three times as great as the viscosity of water and increases progressively with a rise of haematocrit (</a:t>
            </a:r>
            <a:r>
              <a:rPr lang="en-GB" sz="1200" b="0" i="0" kern="1200" dirty="0" smtClean="0">
                <a:solidFill>
                  <a:schemeClr val="tx1"/>
                </a:solidFill>
                <a:effectLst/>
                <a:latin typeface="Arial" charset="0"/>
                <a:ea typeface="+mn-ea"/>
                <a:cs typeface="+mn-cs"/>
              </a:rPr>
              <a:t>percentage of red blood cells in a given blood volume)</a:t>
            </a:r>
            <a:r>
              <a:rPr lang="en-GB" sz="1200" b="0" i="0" u="none" strike="noStrike" kern="1200" baseline="0" noProof="0" dirty="0" smtClean="0">
                <a:solidFill>
                  <a:schemeClr val="tx1"/>
                </a:solidFill>
                <a:latin typeface="Arial" charset="0"/>
                <a:ea typeface="+mn-ea"/>
                <a:cs typeface="+mn-cs"/>
              </a:rPr>
              <a:t>. Thus, </a:t>
            </a:r>
            <a:r>
              <a:rPr lang="en-GB" sz="1200" b="0" i="1" u="none" strike="noStrike" kern="1200" baseline="0" noProof="0" dirty="0" smtClean="0">
                <a:solidFill>
                  <a:schemeClr val="tx1"/>
                </a:solidFill>
                <a:latin typeface="Arial" charset="0"/>
                <a:ea typeface="+mn-ea"/>
                <a:cs typeface="+mn-cs"/>
              </a:rPr>
              <a:t>the higher is </a:t>
            </a:r>
            <a:r>
              <a:rPr lang="en-GB" sz="1200" b="0" i="1" u="none" strike="noStrike" kern="1200" baseline="0" noProof="0" dirty="0" err="1" smtClean="0">
                <a:solidFill>
                  <a:schemeClr val="tx1"/>
                </a:solidFill>
                <a:latin typeface="Arial" charset="0"/>
                <a:ea typeface="+mn-ea"/>
                <a:cs typeface="+mn-cs"/>
              </a:rPr>
              <a:t>hematocrit</a:t>
            </a:r>
            <a:r>
              <a:rPr lang="en-GB" sz="1200" b="0" i="1" u="none" strike="noStrike" kern="1200" baseline="0" noProof="0" dirty="0" smtClean="0">
                <a:solidFill>
                  <a:schemeClr val="tx1"/>
                </a:solidFill>
                <a:latin typeface="Arial" charset="0"/>
                <a:ea typeface="+mn-ea"/>
                <a:cs typeface="+mn-cs"/>
              </a:rPr>
              <a:t>, the greater is blood viscosity and finally vascular resistance</a:t>
            </a:r>
            <a:r>
              <a:rPr lang="en-GB" sz="1200" b="0" i="0" u="none" strike="noStrike" kern="1200" baseline="0" noProof="0" dirty="0" smtClean="0">
                <a:solidFill>
                  <a:schemeClr val="tx1"/>
                </a:solidFill>
                <a:latin typeface="Arial" charset="0"/>
                <a:ea typeface="+mn-ea"/>
                <a:cs typeface="+mn-cs"/>
              </a:rPr>
              <a:t>. This results in lower flow of blood in vessels</a:t>
            </a:r>
            <a:r>
              <a:rPr lang="cs-CZ" sz="1200" b="0" i="0" u="none" strike="noStrike" kern="1200" baseline="0" noProof="0" dirty="0" smtClean="0">
                <a:solidFill>
                  <a:schemeClr val="tx1"/>
                </a:solidFill>
                <a:latin typeface="Arial" charset="0"/>
                <a:ea typeface="+mn-ea"/>
                <a:cs typeface="+mn-cs"/>
              </a:rPr>
              <a:t> </a:t>
            </a:r>
            <a:r>
              <a:rPr lang="cs-CZ" sz="1200" b="0" i="0" u="none" strike="noStrike" kern="1200" baseline="0" noProof="0" dirty="0" err="1" smtClean="0">
                <a:solidFill>
                  <a:schemeClr val="tx1"/>
                </a:solidFill>
                <a:latin typeface="Arial" charset="0"/>
                <a:ea typeface="+mn-ea"/>
                <a:cs typeface="+mn-cs"/>
              </a:rPr>
              <a:t>or</a:t>
            </a:r>
            <a:r>
              <a:rPr lang="en-GB" sz="1200" b="0" i="0" u="none" strike="noStrike" kern="1200" baseline="0" noProof="0" dirty="0" smtClean="0">
                <a:solidFill>
                  <a:schemeClr val="tx1"/>
                </a:solidFill>
                <a:latin typeface="Arial" charset="0"/>
                <a:ea typeface="+mn-ea"/>
                <a:cs typeface="+mn-cs"/>
              </a:rPr>
              <a:t> higher load of the heart if the cardiac output is held constant. </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kern="1200" noProof="0" dirty="0" smtClean="0">
                <a:solidFill>
                  <a:schemeClr val="tx1"/>
                </a:solidFill>
                <a:effectLst/>
                <a:latin typeface="Arial" charset="0"/>
                <a:ea typeface="+mn-ea"/>
                <a:cs typeface="+mn-cs"/>
              </a:rPr>
              <a:t>     The viscosity of blood </a:t>
            </a:r>
            <a:r>
              <a:rPr lang="en-GB" sz="1200" b="0" i="1" kern="1200" noProof="0" dirty="0" smtClean="0">
                <a:solidFill>
                  <a:schemeClr val="tx1"/>
                </a:solidFill>
                <a:effectLst/>
                <a:latin typeface="Arial" charset="0"/>
                <a:ea typeface="+mn-ea"/>
                <a:cs typeface="+mn-cs"/>
              </a:rPr>
              <a:t>changes </a:t>
            </a:r>
            <a:r>
              <a:rPr lang="en-GB" sz="1200" b="0" i="1" kern="1200" noProof="0" dirty="0" smtClean="0">
                <a:effectLst/>
                <a:latin typeface="Arial" charset="0"/>
                <a:ea typeface="+mn-ea"/>
                <a:cs typeface="+mn-cs"/>
              </a:rPr>
              <a:t>with the diameter of the vessel it travels through</a:t>
            </a:r>
            <a:r>
              <a:rPr lang="en-GB" sz="1200" b="0" i="0" kern="1200" noProof="0" dirty="0" smtClean="0">
                <a:effectLst/>
                <a:latin typeface="Arial" charset="0"/>
                <a:ea typeface="+mn-ea"/>
                <a:cs typeface="+mn-cs"/>
              </a:rPr>
              <a:t>. In particular</a:t>
            </a:r>
            <a:r>
              <a:rPr lang="cs-CZ" sz="1200" b="0" i="0" kern="1200" noProof="0" dirty="0" smtClean="0">
                <a:effectLst/>
                <a:latin typeface="Arial" charset="0"/>
                <a:ea typeface="+mn-ea"/>
                <a:cs typeface="+mn-cs"/>
              </a:rPr>
              <a:t>,</a:t>
            </a:r>
            <a:r>
              <a:rPr lang="en-GB" sz="1200" b="0" i="0" kern="1200" noProof="0" dirty="0" smtClean="0">
                <a:effectLst/>
                <a:latin typeface="Arial" charset="0"/>
                <a:ea typeface="+mn-ea"/>
                <a:cs typeface="+mn-cs"/>
              </a:rPr>
              <a:t> there is a decrease in viscosity as the vessel's diameter decreases from 300 to 10 </a:t>
            </a:r>
            <a:r>
              <a:rPr lang="en-GB" sz="1200" b="0" i="0" kern="1200" noProof="0" dirty="0" err="1" smtClean="0">
                <a:effectLst/>
                <a:latin typeface="Arial" charset="0"/>
                <a:ea typeface="+mn-ea"/>
                <a:cs typeface="+mn-cs"/>
              </a:rPr>
              <a:t>micrometers</a:t>
            </a:r>
            <a:r>
              <a:rPr lang="en-GB" sz="1200" b="0" i="0" kern="1200" noProof="0" dirty="0" smtClean="0">
                <a:effectLst/>
                <a:latin typeface="Arial" charset="0"/>
                <a:ea typeface="+mn-ea"/>
                <a:cs typeface="+mn-cs"/>
              </a:rPr>
              <a:t> </a:t>
            </a:r>
            <a:r>
              <a:rPr lang="en-GB" altLang="cs-CZ" sz="1200" b="0" dirty="0" smtClean="0">
                <a:sym typeface="Symbol" pitchFamily="18" charset="2"/>
              </a:rPr>
              <a:t>(</a:t>
            </a:r>
            <a:r>
              <a:rPr lang="en-GB" sz="1200" b="0" i="0" kern="1200" dirty="0" smtClean="0">
                <a:effectLst/>
                <a:latin typeface="Arial" charset="0"/>
                <a:ea typeface="+mn-ea"/>
                <a:cs typeface="+mn-cs"/>
              </a:rPr>
              <a:t>the </a:t>
            </a:r>
            <a:r>
              <a:rPr lang="en-GB" sz="1200" b="0" i="0" kern="1200" dirty="0" err="1" smtClean="0">
                <a:effectLst/>
                <a:latin typeface="Arial" charset="0"/>
                <a:ea typeface="+mn-ea"/>
                <a:cs typeface="+mn-cs"/>
              </a:rPr>
              <a:t>Fahræus</a:t>
            </a:r>
            <a:r>
              <a:rPr lang="cs-CZ" sz="1200" b="0" i="0" kern="1200" dirty="0" smtClean="0">
                <a:effectLst/>
                <a:latin typeface="Arial" charset="0"/>
                <a:ea typeface="+mn-ea"/>
                <a:cs typeface="+mn-cs"/>
              </a:rPr>
              <a:t>	</a:t>
            </a:r>
            <a:r>
              <a:rPr lang="en-GB" sz="1200" b="0" i="0" kern="1200" dirty="0" smtClean="0">
                <a:effectLst/>
                <a:latin typeface="Arial" charset="0"/>
                <a:ea typeface="+mn-ea"/>
                <a:cs typeface="+mn-cs"/>
              </a:rPr>
              <a:t>–</a:t>
            </a:r>
            <a:r>
              <a:rPr lang="en-GB" sz="1200" b="0" i="0" kern="1200" dirty="0" err="1" smtClean="0">
                <a:effectLst/>
                <a:latin typeface="Arial" charset="0"/>
                <a:ea typeface="+mn-ea"/>
                <a:cs typeface="+mn-cs"/>
              </a:rPr>
              <a:t>Lindqvist</a:t>
            </a:r>
            <a:r>
              <a:rPr lang="en-GB" sz="1200" b="0" i="0" kern="1200" dirty="0" smtClean="0">
                <a:effectLst/>
                <a:latin typeface="Arial" charset="0"/>
                <a:ea typeface="+mn-ea"/>
                <a:cs typeface="+mn-cs"/>
              </a:rPr>
              <a:t> effect).</a:t>
            </a:r>
            <a:r>
              <a:rPr lang="en-GB" sz="1200" b="0" i="0" kern="1200" noProof="0" dirty="0" smtClean="0">
                <a:effectLst/>
                <a:latin typeface="Arial" charset="0"/>
                <a:ea typeface="+mn-ea"/>
                <a:cs typeface="+mn-cs"/>
              </a:rPr>
              <a:t> This is because erythrocytes move over to the centre of the vessel, leaving only plasma near the wall of the vessel. The consequent </a:t>
            </a:r>
            <a:r>
              <a:rPr lang="en-GB" sz="1200" b="0" i="0" kern="1200" noProof="0" dirty="0" smtClean="0">
                <a:solidFill>
                  <a:schemeClr val="tx1"/>
                </a:solidFill>
                <a:effectLst/>
                <a:latin typeface="Arial" charset="0"/>
                <a:ea typeface="+mn-ea"/>
                <a:cs typeface="+mn-cs"/>
              </a:rPr>
              <a:t>decrease</a:t>
            </a:r>
            <a:r>
              <a:rPr lang="cs-CZ" sz="1200" b="0" i="0" kern="1200" noProof="0" dirty="0" smtClean="0">
                <a:solidFill>
                  <a:schemeClr val="tx1"/>
                </a:solidFill>
                <a:effectLst/>
                <a:latin typeface="Arial" charset="0"/>
                <a:ea typeface="+mn-ea"/>
                <a:cs typeface="+mn-cs"/>
              </a:rPr>
              <a:t> </a:t>
            </a:r>
            <a:r>
              <a:rPr lang="cs-CZ" sz="1200" b="0" i="0" kern="1200" noProof="0" dirty="0" err="1" smtClean="0">
                <a:solidFill>
                  <a:schemeClr val="tx1"/>
                </a:solidFill>
                <a:effectLst/>
                <a:latin typeface="Arial" charset="0"/>
                <a:ea typeface="+mn-ea"/>
                <a:cs typeface="+mn-cs"/>
              </a:rPr>
              <a:t>of</a:t>
            </a:r>
            <a:r>
              <a:rPr lang="en-GB" sz="1200" b="0" i="0" kern="1200" noProof="0" dirty="0" smtClean="0">
                <a:solidFill>
                  <a:schemeClr val="tx1"/>
                </a:solidFill>
                <a:effectLst/>
                <a:latin typeface="Arial" charset="0"/>
                <a:ea typeface="+mn-ea"/>
                <a:cs typeface="+mn-cs"/>
              </a:rPr>
              <a:t> the</a:t>
            </a:r>
            <a:r>
              <a:rPr lang="en-GB" sz="1200" b="0" i="0" kern="1200" baseline="0" noProof="0" dirty="0" smtClean="0">
                <a:solidFill>
                  <a:schemeClr val="tx1"/>
                </a:solidFill>
                <a:effectLst/>
                <a:latin typeface="Arial" charset="0"/>
                <a:ea typeface="+mn-ea"/>
                <a:cs typeface="+mn-cs"/>
              </a:rPr>
              <a:t> friction forces between the blood and vessel wall contributes to a reduction of blood viscosity</a:t>
            </a:r>
            <a:r>
              <a:rPr lang="en-GB" sz="1200" b="0" i="0" kern="1200" noProof="0" dirty="0" smtClean="0">
                <a:solidFill>
                  <a:schemeClr val="tx1"/>
                </a:solidFill>
                <a:effectLst/>
                <a:latin typeface="Arial" charset="0"/>
                <a:ea typeface="+mn-ea"/>
                <a:cs typeface="+mn-cs"/>
              </a:rPr>
              <a:t>.</a:t>
            </a:r>
            <a:endParaRPr lang="cs-CZ" sz="1200" b="0" i="0" kern="1200" noProof="0" dirty="0" smtClean="0">
              <a:solidFill>
                <a:schemeClr val="tx1"/>
              </a:solidFill>
              <a:effectLst/>
              <a:latin typeface="Arial" charset="0"/>
              <a:ea typeface="+mn-ea"/>
              <a:cs typeface="+mn-cs"/>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en-GB" altLang="cs-CZ" b="0" noProof="0" dirty="0" smtClean="0"/>
              <a:t>     The viscosity of blood increases at low velocities of blood flow due to the increased aggregation</a:t>
            </a:r>
            <a:r>
              <a:rPr lang="en-GB" altLang="cs-CZ" b="0" baseline="0" noProof="0" dirty="0" smtClean="0"/>
              <a:t> of RBC.</a:t>
            </a:r>
            <a:r>
              <a:rPr lang="en-GB" altLang="cs-CZ" b="0" noProof="0" dirty="0" smtClean="0"/>
              <a:t> The tendency of RBC to aggregate is associated with shear</a:t>
            </a:r>
            <a:r>
              <a:rPr lang="en-GB" altLang="cs-CZ" b="0" baseline="0" noProof="0" dirty="0" smtClean="0"/>
              <a:t> stress in the flowing blood; the lower is the</a:t>
            </a:r>
            <a:r>
              <a:rPr lang="cs-CZ" altLang="cs-CZ" b="0" baseline="0" noProof="0" dirty="0" smtClean="0"/>
              <a:t> </a:t>
            </a:r>
            <a:r>
              <a:rPr lang="en-GB" altLang="cs-CZ" b="0" baseline="0" noProof="0" dirty="0" smtClean="0"/>
              <a:t>shear stress (at low blood flow velocities) the higher</a:t>
            </a:r>
            <a:r>
              <a:rPr lang="cs-CZ" altLang="cs-CZ" b="0" baseline="0" noProof="0" dirty="0" smtClean="0"/>
              <a:t> </a:t>
            </a:r>
            <a:r>
              <a:rPr lang="cs-CZ" altLang="cs-CZ" b="0" baseline="0" noProof="0" dirty="0" err="1" smtClean="0"/>
              <a:t>is</a:t>
            </a:r>
            <a:r>
              <a:rPr lang="en-GB" altLang="cs-CZ" b="0" baseline="0" noProof="0" dirty="0" smtClean="0"/>
              <a:t> tendency of RBC to aggregate.</a:t>
            </a:r>
            <a:endParaRPr lang="en-GB" altLang="cs-CZ" b="0"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15</a:t>
            </a:fld>
            <a:endParaRPr lang="cs-CZ"/>
          </a:p>
        </p:txBody>
      </p:sp>
    </p:spTree>
    <p:extLst>
      <p:ext uri="{BB962C8B-B14F-4D97-AF65-F5344CB8AC3E}">
        <p14:creationId xmlns:p14="http://schemas.microsoft.com/office/powerpoint/2010/main" val="1260886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Laminar flow of blood in vessels</a:t>
            </a:r>
          </a:p>
          <a:p>
            <a:pPr algn="just"/>
            <a:r>
              <a:rPr lang="en-GB" sz="1200" b="0" i="0" u="none" strike="noStrike" kern="1200" baseline="0" dirty="0" smtClean="0">
                <a:solidFill>
                  <a:schemeClr val="tx1"/>
                </a:solidFill>
                <a:latin typeface="Arial" charset="0"/>
                <a:ea typeface="+mn-ea"/>
                <a:cs typeface="+mn-cs"/>
              </a:rPr>
              <a:t>     When blood flows at a steady rate through a long, smooth blood vessel, it flows in </a:t>
            </a:r>
            <a:r>
              <a:rPr lang="en-GB" sz="1200" b="0" i="1" u="none" strike="noStrike" kern="1200" baseline="0" dirty="0" smtClean="0">
                <a:solidFill>
                  <a:schemeClr val="tx1"/>
                </a:solidFill>
                <a:latin typeface="Arial" charset="0"/>
                <a:ea typeface="+mn-ea"/>
                <a:cs typeface="+mn-cs"/>
              </a:rPr>
              <a:t>streamlines</a:t>
            </a:r>
            <a:r>
              <a:rPr lang="en-GB" sz="1200" b="0" i="0" u="none" strike="noStrike" kern="1200" baseline="0" dirty="0" smtClean="0">
                <a:solidFill>
                  <a:schemeClr val="tx1"/>
                </a:solidFill>
                <a:latin typeface="Arial" charset="0"/>
                <a:ea typeface="+mn-ea"/>
                <a:cs typeface="+mn-cs"/>
              </a:rPr>
              <a:t>, with each layer of blood remaining the same distance from the vessel wall. Also, the central most portion of the blood stays in the </a:t>
            </a:r>
            <a:r>
              <a:rPr lang="en-GB" sz="1200" b="0" i="0" u="none" strike="noStrike" kern="1200" baseline="0" dirty="0" err="1" smtClean="0">
                <a:solidFill>
                  <a:schemeClr val="tx1"/>
                </a:solidFill>
                <a:latin typeface="Arial" charset="0"/>
                <a:ea typeface="+mn-ea"/>
                <a:cs typeface="+mn-cs"/>
              </a:rPr>
              <a:t>center</a:t>
            </a:r>
            <a:r>
              <a:rPr lang="en-GB" sz="1200" b="0" i="0" u="none" strike="noStrike" kern="1200" baseline="0" dirty="0" smtClean="0">
                <a:solidFill>
                  <a:schemeClr val="tx1"/>
                </a:solidFill>
                <a:latin typeface="Arial" charset="0"/>
                <a:ea typeface="+mn-ea"/>
                <a:cs typeface="+mn-cs"/>
              </a:rPr>
              <a:t> of the vessel. This type of flow is called </a:t>
            </a:r>
            <a:r>
              <a:rPr lang="en-GB" sz="1200" b="0" i="1" u="none" strike="noStrike" kern="1200" baseline="0" dirty="0" smtClean="0">
                <a:solidFill>
                  <a:schemeClr val="tx1"/>
                </a:solidFill>
                <a:latin typeface="Arial" charset="0"/>
                <a:ea typeface="+mn-ea"/>
                <a:cs typeface="+mn-cs"/>
              </a:rPr>
              <a:t>laminar flow </a:t>
            </a:r>
            <a:r>
              <a:rPr lang="en-GB" sz="1200" b="0" i="0" u="none" strike="noStrike" kern="1200" baseline="0" dirty="0" smtClean="0">
                <a:solidFill>
                  <a:schemeClr val="tx1"/>
                </a:solidFill>
                <a:latin typeface="Arial" charset="0"/>
                <a:ea typeface="+mn-ea"/>
                <a:cs typeface="+mn-cs"/>
              </a:rPr>
              <a:t>or </a:t>
            </a:r>
            <a:r>
              <a:rPr lang="en-GB" sz="1200" b="0" i="1" u="none" strike="noStrike" kern="1200" baseline="0" dirty="0" smtClean="0">
                <a:solidFill>
                  <a:schemeClr val="tx1"/>
                </a:solidFill>
                <a:latin typeface="Arial" charset="0"/>
                <a:ea typeface="+mn-ea"/>
                <a:cs typeface="+mn-cs"/>
              </a:rPr>
              <a:t>streamline flow</a:t>
            </a:r>
            <a:r>
              <a:rPr lang="en-GB" sz="1200" b="0" i="0" u="none" strike="noStrike" kern="1200" baseline="0" dirty="0" smtClean="0">
                <a:solidFill>
                  <a:schemeClr val="tx1"/>
                </a:solidFill>
                <a:latin typeface="Arial" charset="0"/>
                <a:ea typeface="+mn-ea"/>
                <a:cs typeface="+mn-cs"/>
              </a:rPr>
              <a:t>, and it is the opposite of </a:t>
            </a:r>
            <a:r>
              <a:rPr lang="en-GB" sz="1200" b="0" i="1" u="none" strike="noStrike" kern="1200" baseline="0" dirty="0" smtClean="0">
                <a:solidFill>
                  <a:schemeClr val="tx1"/>
                </a:solidFill>
                <a:latin typeface="Arial" charset="0"/>
                <a:ea typeface="+mn-ea"/>
                <a:cs typeface="+mn-cs"/>
              </a:rPr>
              <a:t>turbulent flow</a:t>
            </a:r>
            <a:r>
              <a:rPr lang="en-GB" sz="1200" b="0" i="0" u="none" strike="noStrike" kern="1200" baseline="0" dirty="0" smtClean="0">
                <a:solidFill>
                  <a:schemeClr val="tx1"/>
                </a:solidFill>
                <a:latin typeface="Arial" charset="0"/>
                <a:ea typeface="+mn-ea"/>
                <a:cs typeface="+mn-cs"/>
              </a:rPr>
              <a:t>, which is blood flowing in all directions in the vessel and continually mixing within the vessel.</a:t>
            </a:r>
          </a:p>
          <a:p>
            <a:pPr algn="just"/>
            <a:endParaRPr lang="en-GB" sz="1200" b="0" i="0" u="none" strike="noStrike" kern="1200" baseline="0" dirty="0" smtClean="0">
              <a:solidFill>
                <a:schemeClr val="tx1"/>
              </a:solidFill>
              <a:latin typeface="Arial" charset="0"/>
              <a:ea typeface="+mn-ea"/>
              <a:cs typeface="+mn-cs"/>
            </a:endParaRPr>
          </a:p>
          <a:p>
            <a:r>
              <a:rPr lang="en-GB" sz="1200" b="1" i="0" u="none" strike="noStrike" kern="1200" baseline="0" dirty="0" smtClean="0">
                <a:solidFill>
                  <a:schemeClr val="tx1"/>
                </a:solidFill>
                <a:latin typeface="Arial" charset="0"/>
                <a:ea typeface="+mn-ea"/>
                <a:cs typeface="+mn-cs"/>
              </a:rPr>
              <a:t>Turbulent flow of blood in </a:t>
            </a:r>
            <a:r>
              <a:rPr lang="en-GB" sz="1200" b="1" i="0" u="none" strike="noStrike" kern="1200" baseline="0" noProof="0" dirty="0" smtClean="0">
                <a:solidFill>
                  <a:schemeClr val="tx1"/>
                </a:solidFill>
                <a:latin typeface="Arial" charset="0"/>
                <a:ea typeface="+mn-ea"/>
                <a:cs typeface="+mn-cs"/>
              </a:rPr>
              <a:t>vessels </a:t>
            </a:r>
          </a:p>
          <a:p>
            <a:pPr algn="just"/>
            <a:r>
              <a:rPr lang="en-GB" sz="1200" b="0" i="0" u="none" strike="noStrike" kern="1200" baseline="0" dirty="0" smtClean="0">
                <a:solidFill>
                  <a:schemeClr val="tx1"/>
                </a:solidFill>
                <a:latin typeface="Arial" charset="0"/>
                <a:ea typeface="+mn-ea"/>
                <a:cs typeface="+mn-cs"/>
              </a:rPr>
              <a:t>     When the rate of blood flow becomes too great, when it passes by an obstruction in a vessel, when it makes a sharp turn, or when it passes over a rough surface, the flow may then become </a:t>
            </a:r>
            <a:r>
              <a:rPr lang="en-GB" sz="1200" b="0" i="1" u="none" strike="noStrike" kern="1200" baseline="0" dirty="0" smtClean="0">
                <a:solidFill>
                  <a:schemeClr val="tx1"/>
                </a:solidFill>
                <a:latin typeface="Arial" charset="0"/>
                <a:ea typeface="+mn-ea"/>
                <a:cs typeface="+mn-cs"/>
              </a:rPr>
              <a:t>turbulent</a:t>
            </a:r>
            <a:r>
              <a:rPr lang="en-GB" sz="1200" b="0" i="0" u="none" strike="noStrike" kern="1200" baseline="0" dirty="0" smtClean="0">
                <a:solidFill>
                  <a:schemeClr val="tx1"/>
                </a:solidFill>
                <a:latin typeface="Arial" charset="0"/>
                <a:ea typeface="+mn-ea"/>
                <a:cs typeface="+mn-cs"/>
              </a:rPr>
              <a:t>, or disorderly, rather than streamline. Turbulent flow means that the blood flows crosswise in the vessel as well as along the vessel, usually forming whorls in the blood called </a:t>
            </a:r>
            <a:r>
              <a:rPr lang="en-GB" sz="1200" b="0" i="1" u="none" strike="noStrike" kern="1200" baseline="0" dirty="0" smtClean="0">
                <a:solidFill>
                  <a:schemeClr val="tx1"/>
                </a:solidFill>
                <a:latin typeface="Arial" charset="0"/>
                <a:ea typeface="+mn-ea"/>
                <a:cs typeface="+mn-cs"/>
              </a:rPr>
              <a:t>eddy currents</a:t>
            </a:r>
            <a:r>
              <a:rPr lang="en-GB" sz="1200" b="0" i="0" u="none" strike="noStrike" kern="1200" baseline="0" dirty="0" smtClean="0">
                <a:solidFill>
                  <a:schemeClr val="tx1"/>
                </a:solidFill>
                <a:latin typeface="Arial" charset="0"/>
                <a:ea typeface="+mn-ea"/>
                <a:cs typeface="+mn-cs"/>
              </a:rPr>
              <a:t>. These are similar to the whirlpools that one frequently sees in a rapidly flowing river at a point of obstruction. When eddy currents are present, the blood flows with much greater resistance than when the flow is streamline</a:t>
            </a:r>
            <a:r>
              <a:rPr lang="cs-CZ" sz="1200" b="0" i="0" u="none" strike="noStrike" kern="1200" baseline="0" dirty="0" smtClean="0">
                <a:solidFill>
                  <a:schemeClr val="tx1"/>
                </a:solidFill>
                <a:latin typeface="Arial" charset="0"/>
                <a:ea typeface="+mn-ea"/>
                <a:cs typeface="+mn-cs"/>
              </a:rPr>
              <a:t> </a:t>
            </a:r>
            <a:r>
              <a:rPr lang="en-GB" sz="1200" b="0" i="0" u="none" strike="noStrike" kern="1200" baseline="0" dirty="0" smtClean="0">
                <a:solidFill>
                  <a:schemeClr val="tx1"/>
                </a:solidFill>
                <a:latin typeface="Arial" charset="0"/>
                <a:ea typeface="+mn-ea"/>
                <a:cs typeface="+mn-cs"/>
              </a:rPr>
              <a:t>because eddies add tremendously to the overall friction of flow in the vessel. The tendency </a:t>
            </a:r>
            <a:r>
              <a:rPr lang="cs-CZ" sz="1200" b="0" i="0" u="none" strike="noStrike" kern="1200" baseline="0" dirty="0" smtClean="0">
                <a:solidFill>
                  <a:schemeClr val="tx1"/>
                </a:solidFill>
                <a:latin typeface="Arial" charset="0"/>
                <a:ea typeface="+mn-ea"/>
                <a:cs typeface="+mn-cs"/>
              </a:rPr>
              <a:t>to</a:t>
            </a:r>
            <a:r>
              <a:rPr lang="en-GB" sz="1200" b="0" i="0" u="none" strike="noStrike" kern="1200" baseline="0" dirty="0" smtClean="0">
                <a:solidFill>
                  <a:schemeClr val="tx1"/>
                </a:solidFill>
                <a:latin typeface="Arial" charset="0"/>
                <a:ea typeface="+mn-ea"/>
                <a:cs typeface="+mn-cs"/>
              </a:rPr>
              <a:t> turbulent flow increases in direct proportion to the velocity of blood flow, the diameter of the blood vessel, and the density of the blood, and is inversely proportional to the viscosity of the blood, in accordance with the following equation:</a:t>
            </a:r>
          </a:p>
          <a:p>
            <a:endParaRPr lang="en-GB" sz="1200" b="0" i="0" u="none" strike="noStrike" kern="1200" baseline="0" dirty="0" smtClean="0">
              <a:solidFill>
                <a:schemeClr val="tx1"/>
              </a:solidFill>
              <a:latin typeface="Arial" charset="0"/>
              <a:ea typeface="+mn-ea"/>
              <a:cs typeface="+mn-cs"/>
            </a:endParaRPr>
          </a:p>
          <a:p>
            <a:pPr marL="0" marR="0" indent="0" algn="ctr" defTabSz="914400" rtl="0" eaLnBrk="0" fontAlgn="base" latinLnBrk="0" hangingPunct="0">
              <a:lnSpc>
                <a:spcPct val="100000"/>
              </a:lnSpc>
              <a:spcBef>
                <a:spcPct val="30000"/>
              </a:spcBef>
              <a:spcAft>
                <a:spcPct val="0"/>
              </a:spcAft>
              <a:buClrTx/>
              <a:buSzTx/>
              <a:buFontTx/>
              <a:buNone/>
              <a:tabLst/>
              <a:defRPr/>
            </a:pPr>
            <a:r>
              <a:rPr lang="en-GB" altLang="cs-CZ" sz="1200" b="1" dirty="0" smtClean="0"/>
              <a:t>R</a:t>
            </a:r>
            <a:r>
              <a:rPr lang="en-GB" altLang="cs-CZ" sz="1200" b="1" baseline="-25000" dirty="0" smtClean="0"/>
              <a:t>e</a:t>
            </a:r>
            <a:r>
              <a:rPr lang="en-GB" altLang="cs-CZ" sz="1200" b="1" dirty="0" smtClean="0"/>
              <a:t>=(</a:t>
            </a:r>
            <a:r>
              <a:rPr lang="en-GB" altLang="cs-CZ" sz="1200" b="1" dirty="0" smtClean="0">
                <a:sym typeface="Symbol" pitchFamily="18" charset="2"/>
              </a:rPr>
              <a:t>v r)/</a:t>
            </a:r>
            <a:endParaRPr lang="cs-CZ" altLang="cs-CZ" sz="1200" b="1" dirty="0" smtClean="0">
              <a:sym typeface="Symbol" pitchFamily="18" charset="2"/>
            </a:endParaRPr>
          </a:p>
          <a:p>
            <a:pPr marL="0" marR="0" indent="0" algn="ctr" defTabSz="914400" rtl="0" eaLnBrk="0" fontAlgn="base" latinLnBrk="0" hangingPunct="0">
              <a:lnSpc>
                <a:spcPct val="100000"/>
              </a:lnSpc>
              <a:spcBef>
                <a:spcPct val="30000"/>
              </a:spcBef>
              <a:spcAft>
                <a:spcPct val="0"/>
              </a:spcAft>
              <a:buClrTx/>
              <a:buSzTx/>
              <a:buFontTx/>
              <a:buNone/>
              <a:tabLst/>
              <a:defRPr/>
            </a:pPr>
            <a:endParaRPr lang="cs-CZ" altLang="cs-CZ" sz="1200" b="1" baseline="-25000" dirty="0" smtClean="0">
              <a:sym typeface="Symbol" pitchFamily="18" charset="2"/>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smtClean="0">
                <a:solidFill>
                  <a:schemeClr val="tx1"/>
                </a:solidFill>
                <a:latin typeface="Arial" charset="0"/>
                <a:ea typeface="+mn-ea"/>
                <a:cs typeface="+mn-cs"/>
              </a:rPr>
              <a:t>where </a:t>
            </a:r>
            <a:r>
              <a:rPr lang="en-GB" sz="1200" b="0" i="1" u="none" strike="noStrike" kern="1200" baseline="0" dirty="0" smtClean="0">
                <a:solidFill>
                  <a:schemeClr val="tx1"/>
                </a:solidFill>
                <a:latin typeface="Arial" charset="0"/>
                <a:ea typeface="+mn-ea"/>
                <a:cs typeface="+mn-cs"/>
              </a:rPr>
              <a:t>R</a:t>
            </a:r>
            <a:r>
              <a:rPr lang="en-GB" sz="1200" b="0" i="0" u="none" strike="noStrike" kern="1200" baseline="-25000" dirty="0" smtClean="0">
                <a:solidFill>
                  <a:schemeClr val="tx1"/>
                </a:solidFill>
                <a:latin typeface="Arial" charset="0"/>
                <a:ea typeface="+mn-ea"/>
                <a:cs typeface="+mn-cs"/>
              </a:rPr>
              <a:t>e</a:t>
            </a:r>
            <a:r>
              <a:rPr lang="en-GB" sz="1200" b="0" i="0" u="none" strike="noStrike" kern="1200" baseline="0" dirty="0" smtClean="0">
                <a:solidFill>
                  <a:schemeClr val="tx1"/>
                </a:solidFill>
                <a:latin typeface="Arial" charset="0"/>
                <a:ea typeface="+mn-ea"/>
                <a:cs typeface="+mn-cs"/>
              </a:rPr>
              <a:t> is </a:t>
            </a:r>
            <a:r>
              <a:rPr lang="en-GB" sz="1200" b="0" i="1" u="none" strike="noStrike" kern="1200" baseline="0" dirty="0" smtClean="0">
                <a:solidFill>
                  <a:schemeClr val="tx1"/>
                </a:solidFill>
                <a:latin typeface="Arial" charset="0"/>
                <a:ea typeface="+mn-ea"/>
                <a:cs typeface="+mn-cs"/>
              </a:rPr>
              <a:t>Reynolds’ number </a:t>
            </a:r>
            <a:r>
              <a:rPr lang="en-GB" sz="1200" b="0" i="0" u="none" strike="noStrike" kern="1200" baseline="0" dirty="0" smtClean="0">
                <a:solidFill>
                  <a:schemeClr val="tx1"/>
                </a:solidFill>
                <a:latin typeface="Arial" charset="0"/>
                <a:ea typeface="+mn-ea"/>
                <a:cs typeface="+mn-cs"/>
              </a:rPr>
              <a:t>and is the measure of the tendency for turbulence to occur, </a:t>
            </a:r>
            <a:r>
              <a:rPr lang="en-GB" altLang="cs-CZ" sz="1200" b="0" i="1" dirty="0" smtClean="0">
                <a:sym typeface="Symbol" pitchFamily="18" charset="2"/>
              </a:rPr>
              <a:t>v</a:t>
            </a:r>
            <a:r>
              <a:rPr lang="en-GB" sz="1200" b="0" i="0" u="none" strike="noStrike" kern="1200" baseline="0" dirty="0" smtClean="0">
                <a:solidFill>
                  <a:schemeClr val="tx1"/>
                </a:solidFill>
                <a:latin typeface="Arial" charset="0"/>
                <a:ea typeface="+mn-ea"/>
                <a:cs typeface="+mn-cs"/>
              </a:rPr>
              <a:t> is the mean velocity of blood flow</a:t>
            </a:r>
            <a:r>
              <a:rPr lang="en-GB" sz="1200" b="0" i="0" u="none" strike="noStrike" kern="1200" baseline="0" noProof="0" dirty="0" smtClean="0">
                <a:solidFill>
                  <a:schemeClr val="tx1"/>
                </a:solidFill>
                <a:latin typeface="Arial" charset="0"/>
                <a:ea typeface="+mn-ea"/>
                <a:cs typeface="+mn-cs"/>
              </a:rPr>
              <a:t>, </a:t>
            </a:r>
            <a:r>
              <a:rPr lang="en-GB" sz="1200" b="0" i="1" u="none" strike="noStrike" kern="1200" baseline="0" noProof="0" dirty="0" smtClean="0">
                <a:solidFill>
                  <a:schemeClr val="tx1"/>
                </a:solidFill>
                <a:latin typeface="Arial" charset="0"/>
                <a:ea typeface="+mn-ea"/>
                <a:cs typeface="+mn-cs"/>
              </a:rPr>
              <a:t>r</a:t>
            </a:r>
            <a:r>
              <a:rPr lang="en-GB" sz="1200" b="0" i="0" u="none" strike="noStrike" kern="1200" baseline="0" noProof="0" dirty="0" smtClean="0">
                <a:solidFill>
                  <a:schemeClr val="tx1"/>
                </a:solidFill>
                <a:latin typeface="Arial" charset="0"/>
                <a:ea typeface="+mn-ea"/>
                <a:cs typeface="+mn-cs"/>
              </a:rPr>
              <a:t> is the vessel radius, </a:t>
            </a:r>
            <a:r>
              <a:rPr lang="en-GB" altLang="cs-CZ" sz="1200" b="0" i="1" noProof="0" dirty="0" smtClean="0">
                <a:sym typeface="Symbol" pitchFamily="18" charset="2"/>
              </a:rPr>
              <a:t></a:t>
            </a:r>
            <a:r>
              <a:rPr lang="en-GB" sz="1200" b="0" i="0" u="none" strike="noStrike" kern="1200" baseline="0" noProof="0" dirty="0" smtClean="0">
                <a:solidFill>
                  <a:schemeClr val="tx1"/>
                </a:solidFill>
                <a:latin typeface="Arial" charset="0"/>
                <a:ea typeface="+mn-ea"/>
                <a:cs typeface="+mn-cs"/>
              </a:rPr>
              <a:t> is density, and </a:t>
            </a:r>
            <a:r>
              <a:rPr lang="en-GB" altLang="cs-CZ" sz="1200" b="0" i="1" noProof="0" dirty="0" smtClean="0">
                <a:sym typeface="Symbol" pitchFamily="18" charset="2"/>
              </a:rPr>
              <a:t></a:t>
            </a:r>
            <a:r>
              <a:rPr lang="en-GB" sz="1200" b="0" i="0" u="none" strike="noStrike" kern="1200" baseline="0" noProof="0" dirty="0" smtClean="0">
                <a:solidFill>
                  <a:schemeClr val="tx1"/>
                </a:solidFill>
                <a:latin typeface="Arial" charset="0"/>
                <a:ea typeface="+mn-ea"/>
                <a:cs typeface="+mn-cs"/>
              </a:rPr>
              <a:t> is the viscosity. The viscosity of blood is normally about 1/30 poise</a:t>
            </a:r>
            <a:r>
              <a:rPr lang="cs-CZ" sz="1200" b="0" i="0" u="none" strike="noStrike" kern="1200" baseline="0" noProof="0" dirty="0" smtClean="0">
                <a:solidFill>
                  <a:schemeClr val="tx1"/>
                </a:solidFill>
                <a:latin typeface="Arial" charset="0"/>
                <a:ea typeface="+mn-ea"/>
                <a:cs typeface="+mn-cs"/>
              </a:rPr>
              <a:t> (0.0033 </a:t>
            </a:r>
            <a:r>
              <a:rPr lang="cs-CZ" sz="1200" b="0" i="0" u="none" strike="noStrike" kern="1200" baseline="0" noProof="0" dirty="0" err="1" smtClean="0">
                <a:solidFill>
                  <a:schemeClr val="tx1"/>
                </a:solidFill>
                <a:latin typeface="Arial" charset="0"/>
                <a:ea typeface="+mn-ea"/>
                <a:cs typeface="+mn-cs"/>
              </a:rPr>
              <a:t>Pa</a:t>
            </a:r>
            <a:r>
              <a:rPr lang="cs-CZ" sz="1200" b="0" i="0" u="none" strike="noStrike" kern="1200" baseline="0" noProof="0" dirty="0" err="1" smtClean="0">
                <a:solidFill>
                  <a:schemeClr val="tx1"/>
                </a:solidFill>
                <a:latin typeface="Arial" charset="0"/>
                <a:ea typeface="+mn-ea"/>
                <a:cs typeface="+mn-cs"/>
                <a:sym typeface="Symbol"/>
              </a:rPr>
              <a:t></a:t>
            </a:r>
            <a:r>
              <a:rPr lang="cs-CZ" sz="1200" b="0" i="0" u="none" strike="noStrike" kern="1200" baseline="0" noProof="0" dirty="0" err="1" smtClean="0">
                <a:solidFill>
                  <a:schemeClr val="tx1"/>
                </a:solidFill>
                <a:latin typeface="Arial" charset="0"/>
                <a:ea typeface="+mn-ea"/>
                <a:cs typeface="+mn-cs"/>
              </a:rPr>
              <a:t>s</a:t>
            </a:r>
            <a:r>
              <a:rPr lang="cs-CZ" sz="1200" b="0" i="0" u="none" strike="noStrike" kern="1200" baseline="0" noProof="0" dirty="0" smtClean="0">
                <a:solidFill>
                  <a:schemeClr val="tx1"/>
                </a:solidFill>
                <a:latin typeface="Arial" charset="0"/>
                <a:ea typeface="+mn-ea"/>
                <a:cs typeface="+mn-cs"/>
              </a:rPr>
              <a:t>)</a:t>
            </a:r>
            <a:r>
              <a:rPr lang="en-GB" sz="1200" b="0" i="0" u="none" strike="noStrike" kern="1200" baseline="0" noProof="0" dirty="0" smtClean="0">
                <a:solidFill>
                  <a:schemeClr val="tx1"/>
                </a:solidFill>
                <a:latin typeface="Arial" charset="0"/>
                <a:ea typeface="+mn-ea"/>
                <a:cs typeface="+mn-cs"/>
              </a:rPr>
              <a:t>, and the density is only slightly greater </a:t>
            </a:r>
            <a:r>
              <a:rPr lang="en-GB" sz="1200" b="0" i="0" u="none" strike="noStrike" kern="1200" baseline="0" dirty="0" smtClean="0">
                <a:solidFill>
                  <a:schemeClr val="tx1"/>
                </a:solidFill>
                <a:latin typeface="Arial" charset="0"/>
                <a:ea typeface="+mn-ea"/>
                <a:cs typeface="+mn-cs"/>
              </a:rPr>
              <a:t>than 1</a:t>
            </a:r>
            <a:r>
              <a:rPr lang="cs-CZ" sz="1200" b="0" i="0" u="none" strike="noStrike" kern="1200" baseline="0" dirty="0" smtClean="0">
                <a:solidFill>
                  <a:schemeClr val="tx1"/>
                </a:solidFill>
                <a:latin typeface="Arial" charset="0"/>
                <a:ea typeface="+mn-ea"/>
                <a:cs typeface="+mn-cs"/>
              </a:rPr>
              <a:t>000 kg/m</a:t>
            </a:r>
            <a:r>
              <a:rPr lang="cs-CZ" sz="1200" b="0" i="0" u="none" strike="noStrike" kern="1200" baseline="30000" dirty="0" smtClean="0">
                <a:solidFill>
                  <a:schemeClr val="tx1"/>
                </a:solidFill>
                <a:latin typeface="Arial" charset="0"/>
                <a:ea typeface="+mn-ea"/>
                <a:cs typeface="+mn-cs"/>
              </a:rPr>
              <a:t>3</a:t>
            </a:r>
            <a:r>
              <a:rPr lang="en-GB" sz="1200" b="0" i="0" u="none" strike="noStrike" kern="1200" baseline="0" dirty="0" smtClean="0">
                <a:solidFill>
                  <a:schemeClr val="tx1"/>
                </a:solidFill>
                <a:latin typeface="Arial" charset="0"/>
                <a:ea typeface="+mn-ea"/>
                <a:cs typeface="+mn-cs"/>
              </a:rPr>
              <a:t>. When Reynolds’ number rises above 200 to 400, turbulent flow will occur at some branches of vessels but will die out along the smooth portions of the vessels. However, when Reynolds’ number rises above </a:t>
            </a:r>
            <a:r>
              <a:rPr lang="en-US" sz="1200" b="0" i="0" u="none" strike="noStrike" kern="1200" baseline="0" noProof="0" dirty="0" smtClean="0">
                <a:solidFill>
                  <a:schemeClr val="tx1"/>
                </a:solidFill>
                <a:latin typeface="Arial" charset="0"/>
                <a:ea typeface="+mn-ea"/>
                <a:cs typeface="+mn-cs"/>
              </a:rPr>
              <a:t>approximately 2000, turbulence may occur even in a straight, smooth vessel. Reynolds’ number for flow in the vascular system even normally rises to 400 in large arteries; as a result there is almost always some </a:t>
            </a:r>
            <a:r>
              <a:rPr lang="en-GB" sz="1200" b="0" i="0" u="none" strike="noStrike" kern="1200" baseline="0" dirty="0" smtClean="0">
                <a:solidFill>
                  <a:schemeClr val="tx1"/>
                </a:solidFill>
                <a:latin typeface="Arial" charset="0"/>
                <a:ea typeface="+mn-ea"/>
                <a:cs typeface="+mn-cs"/>
              </a:rPr>
              <a:t>turbulence of flow at the branches of these vessels. In the proximal portions of the aorta and pulmonary artery, Reynolds’ number can rise to several thousand during the rapid phase of ejection by the ventricles; this causes considerable turbulence in the proximal aorta and pulmonary artery where many conditions are appropriate for turbulence: (1) high velocity of blood flow, (2) pulsatile nature of the flow, (3) sudden change in vessel diameter, and (4) large vessel diameter. However, in small vessels, Reynolds’ number is almost never high enough to cause turbulence.</a:t>
            </a:r>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16</a:t>
            </a:fld>
            <a:endParaRPr lang="cs-CZ"/>
          </a:p>
        </p:txBody>
      </p:sp>
    </p:spTree>
    <p:extLst>
      <p:ext uri="{BB962C8B-B14F-4D97-AF65-F5344CB8AC3E}">
        <p14:creationId xmlns:p14="http://schemas.microsoft.com/office/powerpoint/2010/main" val="1431139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048F6707-64E9-4491-91CA-ED1F6D51503C}" type="slidenum">
              <a:rPr lang="cs-CZ" altLang="cs-CZ" sz="1200" smtClean="0"/>
              <a:pPr eaLnBrk="1" hangingPunct="1"/>
              <a:t>17</a:t>
            </a:fld>
            <a:endParaRPr lang="cs-CZ" altLang="cs-CZ" sz="1200"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1" i="0" u="none" strike="noStrike" kern="1200" baseline="0" noProof="0" dirty="0" smtClean="0">
                <a:solidFill>
                  <a:schemeClr val="tx1"/>
                </a:solidFill>
                <a:latin typeface="Arial" charset="0"/>
                <a:ea typeface="+mn-ea"/>
                <a:cs typeface="+mn-cs"/>
              </a:rPr>
              <a:t>Parabolic velocity profile during laminar flow </a:t>
            </a:r>
          </a:p>
          <a:p>
            <a:pPr algn="just"/>
            <a:r>
              <a:rPr lang="cs-CZ" sz="1200" b="1"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When the fluids are made to flow,</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 parabolic interface develops between them</a:t>
            </a:r>
            <a:r>
              <a:rPr lang="cs-CZ" sz="1200" b="0" i="0" u="none" strike="noStrike" kern="1200" baseline="0" dirty="0" smtClean="0">
                <a:solidFill>
                  <a:schemeClr val="tx1"/>
                </a:solidFill>
                <a:latin typeface="Arial" charset="0"/>
                <a:ea typeface="+mn-ea"/>
                <a:cs typeface="+mn-cs"/>
              </a:rPr>
              <a:t>. T</a:t>
            </a:r>
            <a:r>
              <a:rPr lang="en-US" sz="1200" b="0" i="0" u="none" strike="noStrike" kern="1200" baseline="0" dirty="0" smtClean="0">
                <a:solidFill>
                  <a:schemeClr val="tx1"/>
                </a:solidFill>
                <a:latin typeface="Arial" charset="0"/>
                <a:ea typeface="+mn-ea"/>
                <a:cs typeface="+mn-cs"/>
              </a:rPr>
              <a:t>he portion of fluid adjacent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to the vessel wall has hardly moved, the portion</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slightly away from the wall has moved a small distance,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and the portion in the center of the vessel has moved 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long distance. This effect is called the “parabolic profile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for velocity of blood flow.”</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cause of the parabolic profile is the following: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fluid molecules touching the wall barely move because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of adherence to the vessel wall. The next layer of molecules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slips over these, the third layer over the second,</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fourth layer over the third, and so forth. Therefore,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fluid in the middle of the vessel can move rapidly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because many layers of slipping molecules exist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between the middle of the vessel and the vessel wall;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thus, each layer toward the center flows progressively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more rapidly than the outer layers.</a:t>
            </a:r>
            <a:endParaRPr lang="cs-CZ" sz="1200" b="0" i="0" u="none" strike="noStrike" kern="1200" baseline="0" dirty="0" smtClean="0">
              <a:solidFill>
                <a:schemeClr val="tx1"/>
              </a:solidFill>
              <a:latin typeface="Arial" charset="0"/>
              <a:ea typeface="+mn-ea"/>
              <a:cs typeface="+mn-cs"/>
            </a:endParaRPr>
          </a:p>
          <a:p>
            <a:endParaRPr lang="cs-CZ" altLang="cs-CZ" sz="1200" b="0" i="0" u="none" strike="noStrike"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u="none" strike="noStrike" kern="1200" baseline="0" noProof="0" dirty="0" smtClean="0">
                <a:solidFill>
                  <a:schemeClr val="tx1"/>
                </a:solidFill>
                <a:latin typeface="Arial" charset="0"/>
                <a:ea typeface="+mn-ea"/>
                <a:cs typeface="+mn-cs"/>
              </a:rPr>
              <a:t>Piston velocity profile during laminar flow</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All layers in the flowing fluid have the same velocity.</a:t>
            </a:r>
          </a:p>
          <a:p>
            <a:endParaRPr lang="cs-CZ" altLang="cs-CZ" sz="1200" b="0" i="0" u="none" strike="noStrike" kern="1200" baseline="0" dirty="0" smtClean="0">
              <a:solidFill>
                <a:schemeClr val="tx1"/>
              </a:solidFill>
              <a:latin typeface="Arial" charset="0"/>
              <a:ea typeface="+mn-ea"/>
              <a:cs typeface="+mn-cs"/>
            </a:endParaRPr>
          </a:p>
          <a:p>
            <a:pPr eaLnBrk="1" hangingPunct="1"/>
            <a:endParaRPr lang="cs-CZ" altLang="cs-CZ"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ástupný symbol pro obrázek snímku 1"/>
          <p:cNvSpPr>
            <a:spLocks noGrp="1" noRot="1" noChangeAspect="1" noTextEdit="1"/>
          </p:cNvSpPr>
          <p:nvPr>
            <p:ph type="sldImg"/>
          </p:nvPr>
        </p:nvSpPr>
        <p:spPr>
          <a:ln/>
        </p:spPr>
      </p:sp>
      <p:sp>
        <p:nvSpPr>
          <p:cNvPr id="33795"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1" i="0" u="none" strike="noStrike" kern="1200" baseline="0" noProof="0" dirty="0" smtClean="0">
                <a:solidFill>
                  <a:schemeClr val="tx1"/>
                </a:solidFill>
                <a:latin typeface="Arial" charset="0"/>
                <a:ea typeface="+mn-ea"/>
                <a:cs typeface="+mn-cs"/>
              </a:rPr>
              <a:t>Effect of pressure on vascular resistance and tissue blood flow</a:t>
            </a:r>
          </a:p>
          <a:p>
            <a:pPr algn="just"/>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One might expect that an increase in arterial pressure will cause a proportionate increase in blood flow through the various tissues of the body. However, the effect of pressure on blood flow is greater. The reason for this is that an increase in arterial pressure not only increases the force that pushes blood through the vessels but also distends the vessels at the same time, which decreases vascular resistance. Thus, greater pressure increases the flow in both of these ways. Therefore, for most tissues, blood flow at 100 mm Hg arterial pressure is usually four to six times as great as blood flow at 50 mm </a:t>
            </a:r>
            <a:r>
              <a:rPr lang="en-GB" sz="1200" b="0" i="0" u="none" strike="noStrike" kern="1200" baseline="0" dirty="0" smtClean="0">
                <a:solidFill>
                  <a:schemeClr val="tx1"/>
                </a:solidFill>
                <a:latin typeface="Arial" charset="0"/>
                <a:ea typeface="+mn-ea"/>
                <a:cs typeface="+mn-cs"/>
              </a:rPr>
              <a:t>Hg instead of two times as would be true if there were no effect of increasing pressure to increase vascular diameter (rigid vessel).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1" i="0" u="none" strike="noStrike"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u="none" strike="noStrike" kern="1200" baseline="0" dirty="0" smtClean="0">
                <a:solidFill>
                  <a:schemeClr val="tx1"/>
                </a:solidFill>
                <a:latin typeface="Arial" charset="0"/>
                <a:ea typeface="+mn-ea"/>
                <a:cs typeface="+mn-cs"/>
              </a:rPr>
              <a:t>Vascular distensibility</a:t>
            </a:r>
          </a:p>
          <a:p>
            <a:pPr algn="just"/>
            <a:r>
              <a:rPr lang="en-GB" sz="1200" b="0" i="0" u="none" strike="noStrike" kern="1200" baseline="0" dirty="0" smtClean="0">
                <a:solidFill>
                  <a:schemeClr val="tx1"/>
                </a:solidFill>
                <a:latin typeface="Arial" charset="0"/>
                <a:ea typeface="+mn-ea"/>
                <a:cs typeface="+mn-cs"/>
              </a:rPr>
              <a:t>     A valuable characteristic of the vascular system is that all blood vessels are </a:t>
            </a:r>
            <a:r>
              <a:rPr lang="en-GB" sz="1200" b="0" i="1" u="none" strike="noStrike" kern="1200" baseline="0" dirty="0" smtClean="0">
                <a:solidFill>
                  <a:schemeClr val="tx1"/>
                </a:solidFill>
                <a:latin typeface="Arial" charset="0"/>
                <a:ea typeface="+mn-ea"/>
                <a:cs typeface="+mn-cs"/>
              </a:rPr>
              <a:t>distensible</a:t>
            </a:r>
            <a:r>
              <a:rPr lang="en-GB" sz="1200" b="0" i="0" u="none" strike="noStrike" kern="1200" baseline="0" dirty="0" smtClean="0">
                <a:solidFill>
                  <a:schemeClr val="tx1"/>
                </a:solidFill>
                <a:latin typeface="Arial" charset="0"/>
                <a:ea typeface="+mn-ea"/>
                <a:cs typeface="+mn-cs"/>
              </a:rPr>
              <a:t>. Vascular distensibility plays an important roles in circulatory function. For example, the distensible nature of the arteries allows them to accommodate the pulsatile output </a:t>
            </a:r>
            <a:r>
              <a:rPr lang="en-GB" sz="1200" b="0" i="0" u="none" strike="noStrike" kern="1200" baseline="0" noProof="0" dirty="0" smtClean="0">
                <a:solidFill>
                  <a:schemeClr val="tx1"/>
                </a:solidFill>
                <a:latin typeface="Arial" charset="0"/>
                <a:ea typeface="+mn-ea"/>
                <a:cs typeface="+mn-cs"/>
              </a:rPr>
              <a:t>of the heart and to average out the pressure pulsations. This </a:t>
            </a:r>
            <a:r>
              <a:rPr lang="en-GB" sz="1200" b="0" i="0" u="none" strike="noStrike" kern="1200" baseline="0" dirty="0" smtClean="0">
                <a:solidFill>
                  <a:schemeClr val="tx1"/>
                </a:solidFill>
              </a:rPr>
              <a:t>provides smooth, continuous flow of blood through the very small blood vessels of the tissues. The most distensible by far of all the vessels are the veins. Even slight increases in venous pressure cause the veins to store 0.5 to 1.0 </a:t>
            </a:r>
            <a:r>
              <a:rPr lang="en-GB" sz="1200" b="0" i="0" u="none" strike="noStrike" kern="1200" baseline="0" dirty="0" err="1" smtClean="0">
                <a:solidFill>
                  <a:schemeClr val="tx1"/>
                </a:solidFill>
              </a:rPr>
              <a:t>liter</a:t>
            </a:r>
            <a:r>
              <a:rPr lang="en-GB" sz="1200" b="0" i="0" u="none" strike="noStrike" kern="1200" baseline="0" dirty="0" smtClean="0">
                <a:solidFill>
                  <a:schemeClr val="tx1"/>
                </a:solidFill>
              </a:rPr>
              <a:t> of extra blood. Therefore, the veins provide a </a:t>
            </a:r>
            <a:r>
              <a:rPr lang="en-GB" sz="1200" b="0" i="1" u="none" strike="noStrike" kern="1200" baseline="0" dirty="0" smtClean="0">
                <a:solidFill>
                  <a:schemeClr val="tx1"/>
                </a:solidFill>
              </a:rPr>
              <a:t>reservoir function </a:t>
            </a:r>
            <a:r>
              <a:rPr lang="en-GB" sz="1200" b="0" i="0" u="none" strike="noStrike" kern="1200" baseline="0" dirty="0" smtClean="0">
                <a:solidFill>
                  <a:schemeClr val="tx1"/>
                </a:solidFill>
              </a:rPr>
              <a:t>for storing large quantities of extra blood that can be called into use whenever required elsewhere in the circulation. Conversely, the walls of the arteries are far stronger than those of the veins. Consequently, the arteries, on average, are about eight times less distensible than the veins. That is, a given increase in pressure causes about eight times as much increase in blood in a vein as in an artery of comparable size.</a:t>
            </a:r>
          </a:p>
          <a:p>
            <a:pPr algn="just"/>
            <a:endParaRPr lang="en-GB" altLang="cs-CZ" b="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altLang="cs-CZ" b="1" dirty="0" smtClean="0"/>
              <a:t>Vascular </a:t>
            </a:r>
            <a:r>
              <a:rPr lang="cs-CZ" altLang="cs-CZ" b="1" dirty="0" smtClean="0"/>
              <a:t>c</a:t>
            </a:r>
            <a:r>
              <a:rPr lang="en-GB" altLang="cs-CZ" b="1" dirty="0" err="1" smtClean="0"/>
              <a:t>ompliance</a:t>
            </a:r>
            <a:endParaRPr lang="en-GB" altLang="cs-CZ" b="1" dirty="0" smtClean="0"/>
          </a:p>
          <a:p>
            <a:pPr algn="just"/>
            <a:r>
              <a:rPr lang="en-GB" sz="1200" b="0" i="0" u="none" strike="noStrike" kern="1200" baseline="0" dirty="0" smtClean="0">
                <a:solidFill>
                  <a:schemeClr val="tx1"/>
                </a:solidFill>
              </a:rPr>
              <a:t>   </a:t>
            </a:r>
            <a:r>
              <a:rPr lang="cs-CZ" sz="1200" b="0" i="0" u="none" strike="noStrike" kern="1200" baseline="0" dirty="0" smtClean="0">
                <a:solidFill>
                  <a:schemeClr val="tx1"/>
                </a:solidFill>
              </a:rPr>
              <a:t> </a:t>
            </a:r>
            <a:r>
              <a:rPr lang="en-GB" sz="1200" b="0" i="0" u="none" strike="noStrike" kern="1200" baseline="0" dirty="0" smtClean="0">
                <a:solidFill>
                  <a:schemeClr val="tx1"/>
                </a:solidFill>
              </a:rPr>
              <a:t> In hemodynamic studies, it </a:t>
            </a:r>
            <a:r>
              <a:rPr lang="en-GB" sz="1200" b="0" i="0" u="none" strike="noStrike" kern="1200" baseline="0" noProof="0" dirty="0" smtClean="0">
                <a:solidFill>
                  <a:schemeClr val="tx1"/>
                </a:solidFill>
              </a:rPr>
              <a:t>usually is much more important to know the </a:t>
            </a:r>
            <a:r>
              <a:rPr lang="en-GB" sz="1200" b="0" i="1" u="none" strike="noStrike" kern="1200" baseline="0" noProof="0" dirty="0" smtClean="0">
                <a:solidFill>
                  <a:schemeClr val="tx1"/>
                </a:solidFill>
              </a:rPr>
              <a:t>total quantity of blood  </a:t>
            </a:r>
            <a:r>
              <a:rPr lang="en-GB" sz="1200" b="0" i="0" u="none" strike="noStrike" kern="1200" baseline="0" noProof="0" dirty="0" smtClean="0">
                <a:solidFill>
                  <a:schemeClr val="tx1"/>
                </a:solidFill>
              </a:rPr>
              <a:t>that can be stored in a given portion of the circulation for each </a:t>
            </a:r>
            <a:r>
              <a:rPr lang="en-GB" sz="1200" b="0" i="0" u="none" strike="noStrike" kern="1200" baseline="0" noProof="0" dirty="0" err="1" smtClean="0">
                <a:solidFill>
                  <a:schemeClr val="tx1"/>
                </a:solidFill>
              </a:rPr>
              <a:t>millimeter</a:t>
            </a:r>
            <a:r>
              <a:rPr lang="en-GB" sz="1200" b="0" i="0" u="none" strike="noStrike" kern="1200" baseline="0" noProof="0" dirty="0" smtClean="0">
                <a:solidFill>
                  <a:schemeClr val="tx1"/>
                </a:solidFill>
              </a:rPr>
              <a:t> of mercury pressure rise than to know the </a:t>
            </a:r>
            <a:r>
              <a:rPr lang="en-GB" sz="1200" b="0" i="0" u="none" strike="noStrike" kern="1200" baseline="0" noProof="0" dirty="0" err="1" smtClean="0">
                <a:solidFill>
                  <a:schemeClr val="tx1"/>
                </a:solidFill>
              </a:rPr>
              <a:t>distensibilities</a:t>
            </a:r>
            <a:r>
              <a:rPr lang="en-GB" sz="1200" b="0" i="0" u="none" strike="noStrike" kern="1200" baseline="0" noProof="0" dirty="0" smtClean="0">
                <a:solidFill>
                  <a:schemeClr val="tx1"/>
                </a:solidFill>
              </a:rPr>
              <a:t> of the</a:t>
            </a:r>
            <a:r>
              <a:rPr lang="en-GB" altLang="cs-CZ" noProof="0" dirty="0" smtClean="0"/>
              <a:t> </a:t>
            </a:r>
            <a:r>
              <a:rPr lang="en-GB" sz="1200" b="0" i="0" u="none" strike="noStrike" kern="1200" baseline="0" noProof="0" dirty="0" smtClean="0">
                <a:solidFill>
                  <a:schemeClr val="tx1"/>
                </a:solidFill>
              </a:rPr>
              <a:t>individual vessels. This value is called the </a:t>
            </a:r>
            <a:r>
              <a:rPr lang="en-GB" sz="1200" b="0" i="1" u="none" strike="noStrike" kern="1200" baseline="0" noProof="0" dirty="0" smtClean="0">
                <a:solidFill>
                  <a:schemeClr val="tx1"/>
                </a:solidFill>
              </a:rPr>
              <a:t>compliance. </a:t>
            </a:r>
          </a:p>
          <a:p>
            <a:pPr algn="just"/>
            <a:r>
              <a:rPr lang="en-GB" sz="1200" b="0" i="0" u="none" strike="noStrike" kern="1200" baseline="0" noProof="0" dirty="0" smtClean="0">
                <a:solidFill>
                  <a:schemeClr val="tx1"/>
                </a:solidFill>
              </a:rPr>
              <a:t>    Compliance and </a:t>
            </a:r>
            <a:r>
              <a:rPr lang="en-GB" sz="1200" b="0" i="0" u="none" strike="noStrike" kern="1200" baseline="0" noProof="0" dirty="0" err="1" smtClean="0">
                <a:solidFill>
                  <a:schemeClr val="tx1"/>
                </a:solidFill>
              </a:rPr>
              <a:t>distensibility</a:t>
            </a:r>
            <a:r>
              <a:rPr lang="en-GB" sz="1200" b="0" i="0" u="none" strike="noStrike" kern="1200" baseline="0" noProof="0" dirty="0" smtClean="0">
                <a:solidFill>
                  <a:schemeClr val="tx1"/>
                </a:solidFill>
              </a:rPr>
              <a:t> are quite different. A highly distensible vessel that has a slight volume may have far less compliance than a much less distensible vessel that has a large volume because </a:t>
            </a:r>
            <a:r>
              <a:rPr lang="en-GB" sz="1200" b="0" i="1" u="none" strike="noStrike" kern="1200" baseline="0" noProof="0" dirty="0" smtClean="0">
                <a:solidFill>
                  <a:schemeClr val="tx1"/>
                </a:solidFill>
              </a:rPr>
              <a:t>compliance is equal to </a:t>
            </a:r>
            <a:r>
              <a:rPr lang="en-GB" sz="1200" b="0" i="1" u="none" strike="noStrike" kern="1200" baseline="0" noProof="0" dirty="0" err="1" smtClean="0">
                <a:solidFill>
                  <a:schemeClr val="tx1"/>
                </a:solidFill>
              </a:rPr>
              <a:t>distensibility</a:t>
            </a:r>
            <a:r>
              <a:rPr lang="en-GB" sz="1200" b="0" i="1" u="none" strike="noStrike" kern="1200" baseline="0" noProof="0" dirty="0" smtClean="0">
                <a:solidFill>
                  <a:schemeClr val="tx1"/>
                </a:solidFill>
              </a:rPr>
              <a:t> times volume.</a:t>
            </a:r>
          </a:p>
          <a:p>
            <a:pPr algn="just"/>
            <a:r>
              <a:rPr lang="en-GB" sz="1200" b="0" i="0" u="none" strike="noStrike" kern="1200" baseline="0" noProof="0" dirty="0" smtClean="0">
                <a:solidFill>
                  <a:schemeClr val="tx1"/>
                </a:solidFill>
              </a:rPr>
              <a:t>    The bottom graphs on the figure illustrate the comparison of aorta and vena cava compliance when distended from relaxed state. At normal arterial pressures (over 10 </a:t>
            </a:r>
            <a:r>
              <a:rPr lang="en-GB" sz="1200" b="0" i="0" u="none" strike="noStrike" kern="1200" baseline="0" noProof="0" dirty="0" err="1" smtClean="0">
                <a:solidFill>
                  <a:schemeClr val="tx1"/>
                </a:solidFill>
              </a:rPr>
              <a:t>kPa</a:t>
            </a:r>
            <a:r>
              <a:rPr lang="en-GB" sz="1200" b="0" i="0" u="none" strike="noStrike" kern="1200" baseline="0" noProof="0" dirty="0" smtClean="0">
                <a:solidFill>
                  <a:schemeClr val="tx1"/>
                </a:solidFill>
              </a:rPr>
              <a:t> mm Hg), the compliance of aorta and arteries decreases. Thus, under physiological conditions, the compliance of a systemic vein is about 24 times that of its corresponding artery because it is about 8 times as distensible and it has a volume about 3 times as great (8 </a:t>
            </a:r>
            <a:r>
              <a:rPr lang="en-GB" sz="1200" b="0" i="0" u="none" strike="noStrike" kern="1200" baseline="0" noProof="0" dirty="0" smtClean="0">
                <a:solidFill>
                  <a:schemeClr val="tx1"/>
                </a:solidFill>
                <a:sym typeface="Symbol"/>
              </a:rPr>
              <a:t></a:t>
            </a:r>
            <a:r>
              <a:rPr lang="en-GB" sz="1200" b="0" i="0" u="none" strike="noStrike" kern="1200" baseline="0" noProof="0" dirty="0" smtClean="0">
                <a:solidFill>
                  <a:schemeClr val="tx1"/>
                </a:solidFill>
              </a:rPr>
              <a:t> 3 = 24). </a:t>
            </a:r>
            <a:endParaRPr lang="en-GB" altLang="cs-CZ" noProof="0" dirty="0" smtClean="0"/>
          </a:p>
        </p:txBody>
      </p:sp>
      <p:sp>
        <p:nvSpPr>
          <p:cNvPr id="33796" name="Zástupný symbol pro číslo snímk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9756B1E1-1223-4DA6-8018-DBE54E71D769}" type="slidenum">
              <a:rPr lang="cs-CZ" altLang="cs-CZ" sz="1200" smtClean="0"/>
              <a:pPr eaLnBrk="1" hangingPunct="1"/>
              <a:t>18</a:t>
            </a:fld>
            <a:endParaRPr lang="cs-CZ" altLang="cs-CZ" sz="120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Pulse wave velocity </a:t>
            </a:r>
          </a:p>
          <a:p>
            <a:pPr marL="0" marR="0" indent="0" algn="just" defTabSz="914400" rtl="0" eaLnBrk="0" fontAlgn="base" latinLnBrk="0" hangingPunct="0">
              <a:lnSpc>
                <a:spcPct val="100000"/>
              </a:lnSpc>
              <a:spcBef>
                <a:spcPct val="30000"/>
              </a:spcBef>
              <a:spcAft>
                <a:spcPct val="0"/>
              </a:spcAft>
              <a:buClrTx/>
              <a:buSzTx/>
              <a:buFontTx/>
              <a:buNone/>
              <a:tabLst/>
              <a:defRPr/>
            </a:pPr>
            <a:r>
              <a:rPr lang="cs-CZ" sz="1200" b="1"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When the heart ejects blood into the aorta during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systole, at first only the proximal portion of the aorta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becomes distended because the inertia of the blood</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prevents sudden blood movement all the way to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periphery. However, the rising pressure in the proximal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aorta rapidly overcomes this inertia, and the wave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front of distention spreads farther and farther along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aorta.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This is called </a:t>
            </a:r>
            <a:r>
              <a:rPr lang="en-GB" sz="1200" b="0" i="1" u="none" strike="noStrike" kern="1200" baseline="0" dirty="0" smtClean="0">
                <a:solidFill>
                  <a:schemeClr val="tx1"/>
                </a:solidFill>
              </a:rPr>
              <a:t>transmission of </a:t>
            </a:r>
            <a:r>
              <a:rPr lang="en-GB" i="1" dirty="0" smtClean="0"/>
              <a:t>the pulse pressure </a:t>
            </a:r>
            <a:r>
              <a:rPr lang="en-GB" sz="1200" b="0" i="0" u="none" strike="noStrike" kern="1200" baseline="0" dirty="0" smtClean="0">
                <a:solidFill>
                  <a:schemeClr val="tx1"/>
                </a:solidFill>
              </a:rPr>
              <a:t>in the arteries. The velocity </a:t>
            </a:r>
            <a:r>
              <a:rPr lang="en-GB" dirty="0" smtClean="0"/>
              <a:t>of pulse </a:t>
            </a:r>
            <a:r>
              <a:rPr lang="en-GB" sz="1200" b="0" i="0" u="none" strike="noStrike" kern="1200" baseline="0" dirty="0" smtClean="0">
                <a:solidFill>
                  <a:schemeClr val="tx1"/>
                </a:solidFill>
              </a:rPr>
              <a:t>pressure transmission (or pulse wave velocity, PWV) in the normal aorta is 3 to 5 m/sec; in the large arterial branches, 7 to 10 m/sec</a:t>
            </a:r>
            <a:r>
              <a:rPr lang="en-GB" sz="1200" b="0" i="0" u="none" strike="noStrike" kern="1200" baseline="0" dirty="0" smtClean="0">
                <a:solidFill>
                  <a:schemeClr val="tx1"/>
                </a:solidFill>
                <a:latin typeface="Arial" charset="0"/>
                <a:ea typeface="+mn-ea"/>
                <a:cs typeface="+mn-cs"/>
              </a:rPr>
              <a:t>; and in the small arteries, 15 to 35 m/sec. In general, the smaller the </a:t>
            </a:r>
            <a:r>
              <a:rPr lang="en-GB" sz="1200" b="0" i="0" u="none" strike="noStrike" kern="1200" baseline="0" noProof="0" dirty="0" smtClean="0">
                <a:solidFill>
                  <a:schemeClr val="tx1"/>
                </a:solidFill>
                <a:latin typeface="Arial" charset="0"/>
                <a:ea typeface="+mn-ea"/>
                <a:cs typeface="+mn-cs"/>
              </a:rPr>
              <a:t>compliance (and higher stiffness) of </a:t>
            </a:r>
            <a:r>
              <a:rPr lang="en-GB" sz="1200" b="0" i="0" u="none" strike="noStrike" kern="1200" baseline="0" dirty="0" smtClean="0">
                <a:solidFill>
                  <a:schemeClr val="tx1"/>
                </a:solidFill>
                <a:latin typeface="Arial" charset="0"/>
                <a:ea typeface="+mn-ea"/>
                <a:cs typeface="+mn-cs"/>
              </a:rPr>
              <a:t>a given vascular segment, the higher the velocity, which explains the slow PWV in the aorta and the much faster PWV in the much less compliant small distal arteries. In the aorta, the PWV is 20 </a:t>
            </a:r>
            <a:r>
              <a:rPr lang="en-GB" sz="1200" b="0" i="0" u="none" strike="noStrike" kern="1200" baseline="0" noProof="0" dirty="0" smtClean="0">
                <a:solidFill>
                  <a:schemeClr val="tx1"/>
                </a:solidFill>
                <a:latin typeface="Arial" charset="0"/>
                <a:ea typeface="+mn-ea"/>
                <a:cs typeface="+mn-cs"/>
              </a:rPr>
              <a:t>or more times the velocity of blood flow because </a:t>
            </a:r>
            <a:r>
              <a:rPr lang="en-GB" dirty="0" smtClean="0"/>
              <a:t>the pulse pressure is </a:t>
            </a:r>
            <a:r>
              <a:rPr lang="en-GB" sz="1200" b="0" i="0" u="none" strike="noStrike" kern="1200" baseline="0" noProof="0" dirty="0" smtClean="0">
                <a:solidFill>
                  <a:schemeClr val="tx1"/>
                </a:solidFill>
                <a:latin typeface="Arial" charset="0"/>
                <a:ea typeface="+mn-ea"/>
                <a:cs typeface="+mn-cs"/>
              </a:rPr>
              <a:t>simply a moving wave of </a:t>
            </a:r>
            <a:r>
              <a:rPr lang="en-GB" sz="1200" b="0" i="1" u="none" strike="noStrike" kern="1200" baseline="0" noProof="0" dirty="0" smtClean="0">
                <a:solidFill>
                  <a:schemeClr val="tx1"/>
                </a:solidFill>
                <a:latin typeface="Arial" charset="0"/>
                <a:ea typeface="+mn-ea"/>
                <a:cs typeface="+mn-cs"/>
              </a:rPr>
              <a:t>pressure </a:t>
            </a:r>
            <a:r>
              <a:rPr lang="en-GB" sz="1200" b="0" i="0" u="none" strike="noStrike" kern="1200" baseline="0" noProof="0" dirty="0" smtClean="0">
                <a:solidFill>
                  <a:schemeClr val="tx1"/>
                </a:solidFill>
                <a:latin typeface="Arial" charset="0"/>
                <a:ea typeface="+mn-ea"/>
                <a:cs typeface="+mn-cs"/>
              </a:rPr>
              <a:t>that involves little forward total movement of blood volume. The relation between PWV, vascular stiffness, vessel radius, and thickness of vessel wall shows the equations derived by </a:t>
            </a:r>
            <a:r>
              <a:rPr lang="en-GB" sz="1200" b="0" i="0" u="none" strike="noStrike" kern="1200" baseline="0" noProof="0" dirty="0" err="1" smtClean="0">
                <a:solidFill>
                  <a:schemeClr val="tx1"/>
                </a:solidFill>
                <a:latin typeface="Arial" charset="0"/>
                <a:ea typeface="+mn-ea"/>
                <a:cs typeface="+mn-cs"/>
              </a:rPr>
              <a:t>Moens-Kortweg</a:t>
            </a:r>
            <a:r>
              <a:rPr lang="en-GB" sz="1200" b="0" i="0" u="none" strike="noStrike" kern="1200" baseline="0" noProof="0" dirty="0" smtClean="0">
                <a:solidFill>
                  <a:schemeClr val="tx1"/>
                </a:solidFill>
                <a:latin typeface="Arial" charset="0"/>
                <a:ea typeface="+mn-ea"/>
                <a:cs typeface="+mn-cs"/>
              </a:rPr>
              <a:t> in 1878. It is worth noting that PWV can be simply measured and can be used as a predictor of increased vascular stiffness and of related tendency to hypertension.</a:t>
            </a:r>
            <a:endParaRPr lang="cs-CZ" dirty="0" smtClean="0"/>
          </a:p>
          <a:p>
            <a:pPr algn="just"/>
            <a:endParaRPr lang="en-GB"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19</a:t>
            </a:fld>
            <a:endParaRPr lang="cs-CZ"/>
          </a:p>
        </p:txBody>
      </p:sp>
    </p:spTree>
    <p:extLst>
      <p:ext uri="{BB962C8B-B14F-4D97-AF65-F5344CB8AC3E}">
        <p14:creationId xmlns:p14="http://schemas.microsoft.com/office/powerpoint/2010/main" val="827633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a:t>
            </a:fld>
            <a:endParaRPr lang="cs-CZ"/>
          </a:p>
        </p:txBody>
      </p:sp>
    </p:spTree>
    <p:extLst>
      <p:ext uri="{BB962C8B-B14F-4D97-AF65-F5344CB8AC3E}">
        <p14:creationId xmlns:p14="http://schemas.microsoft.com/office/powerpoint/2010/main" val="1894486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US" sz="1200" b="1" i="0" kern="1200" dirty="0" smtClean="0">
                <a:solidFill>
                  <a:schemeClr val="tx1"/>
                </a:solidFill>
                <a:effectLst/>
                <a:latin typeface="Arial" charset="0"/>
                <a:ea typeface="+mn-ea"/>
                <a:cs typeface="+mn-cs"/>
              </a:rPr>
              <a:t>Shear </a:t>
            </a:r>
            <a:r>
              <a:rPr lang="en-GB" sz="1200" b="1" i="0" kern="1200" noProof="0" dirty="0" smtClean="0">
                <a:solidFill>
                  <a:schemeClr val="tx1"/>
                </a:solidFill>
                <a:effectLst/>
                <a:latin typeface="Arial" charset="0"/>
                <a:ea typeface="+mn-ea"/>
                <a:cs typeface="+mn-cs"/>
              </a:rPr>
              <a:t>stress</a:t>
            </a:r>
            <a:r>
              <a:rPr lang="en-GB" sz="1200" b="0" i="0" kern="1200" noProof="0" dirty="0" smtClean="0">
                <a:solidFill>
                  <a:schemeClr val="tx1"/>
                </a:solidFill>
                <a:effectLst/>
                <a:latin typeface="Arial" charset="0"/>
                <a:ea typeface="+mn-ea"/>
                <a:cs typeface="+mn-cs"/>
              </a:rPr>
              <a:t> is defined as the frictional force generated by blood flow in the endothelium, that is, the force that the blood flow exerts on the vessel wall in direction of the flow. The magnitude of shear stress depends on velocity of blood flow, viscosity of the </a:t>
            </a:r>
            <a:r>
              <a:rPr lang="en-GB" sz="1200" b="0" i="0" kern="1200" noProof="0" dirty="0" smtClean="0">
                <a:effectLst/>
                <a:latin typeface="Arial" charset="0"/>
                <a:ea typeface="+mn-ea"/>
                <a:cs typeface="+mn-cs"/>
              </a:rPr>
              <a:t>blood,</a:t>
            </a:r>
            <a:r>
              <a:rPr lang="en-GB" sz="1200" b="0" i="0" kern="1200" baseline="0" noProof="0" dirty="0" smtClean="0">
                <a:effectLst/>
                <a:latin typeface="Arial" charset="0"/>
                <a:ea typeface="+mn-ea"/>
                <a:cs typeface="+mn-cs"/>
              </a:rPr>
              <a:t> and</a:t>
            </a:r>
            <a:r>
              <a:rPr lang="en-GB" sz="1200" b="0" i="0" kern="1200" noProof="0" dirty="0" smtClean="0">
                <a:effectLst/>
                <a:latin typeface="Arial" charset="0"/>
                <a:ea typeface="+mn-ea"/>
                <a:cs typeface="+mn-cs"/>
              </a:rPr>
              <a:t> vessel radius. Increased values</a:t>
            </a:r>
            <a:r>
              <a:rPr lang="en-GB" sz="1200" b="0" i="0" kern="1200" baseline="0" noProof="0" dirty="0" smtClean="0">
                <a:effectLst/>
                <a:latin typeface="Arial" charset="0"/>
                <a:ea typeface="+mn-ea"/>
                <a:cs typeface="+mn-cs"/>
              </a:rPr>
              <a:t> of </a:t>
            </a:r>
            <a:r>
              <a:rPr lang="en-GB" altLang="cs-CZ" noProof="0" dirty="0" smtClean="0"/>
              <a:t>share stress may lead to a tear in endothelial layer and to arterial dissection</a:t>
            </a:r>
            <a:r>
              <a:rPr lang="cs-CZ" altLang="cs-CZ" noProof="0" dirty="0" smtClean="0"/>
              <a:t>.</a:t>
            </a:r>
            <a:endParaRPr lang="en-GB"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20</a:t>
            </a:fld>
            <a:endParaRPr lang="cs-CZ"/>
          </a:p>
        </p:txBody>
      </p:sp>
    </p:spTree>
    <p:extLst>
      <p:ext uri="{BB962C8B-B14F-4D97-AF65-F5344CB8AC3E}">
        <p14:creationId xmlns:p14="http://schemas.microsoft.com/office/powerpoint/2010/main" val="38911067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dirty="0" smtClean="0">
                <a:solidFill>
                  <a:schemeClr val="tx1"/>
                </a:solidFill>
              </a:rPr>
              <a:t>Venous return</a:t>
            </a:r>
          </a:p>
          <a:p>
            <a:pPr algn="just"/>
            <a:r>
              <a:rPr lang="en-GB" sz="1200" b="0" i="0" u="none" strike="noStrike" kern="1200" baseline="0" dirty="0" smtClean="0">
                <a:solidFill>
                  <a:schemeClr val="tx1"/>
                </a:solidFill>
              </a:rPr>
              <a:t>     Blood from the capillaries is collected in the veins and returned to the heart. The driving forces</a:t>
            </a:r>
            <a:r>
              <a:rPr lang="en-GB" sz="1200" b="1" i="0" u="none" strike="noStrike" kern="1200" baseline="0" dirty="0" smtClean="0">
                <a:solidFill>
                  <a:schemeClr val="tx1"/>
                </a:solidFill>
              </a:rPr>
              <a:t> </a:t>
            </a:r>
            <a:r>
              <a:rPr lang="en-GB" sz="1200" b="0" i="0" u="none" strike="noStrike" kern="1200" baseline="0" dirty="0" smtClean="0">
                <a:solidFill>
                  <a:schemeClr val="tx1"/>
                </a:solidFill>
              </a:rPr>
              <a:t>for this venous return are: (1) </a:t>
            </a:r>
            <a:r>
              <a:rPr lang="en-GB" sz="1200" b="0" i="1" u="none" strike="noStrike" kern="1200" baseline="0" dirty="0" err="1" smtClean="0">
                <a:solidFill>
                  <a:schemeClr val="tx1"/>
                </a:solidFill>
              </a:rPr>
              <a:t>vis</a:t>
            </a:r>
            <a:r>
              <a:rPr lang="en-GB" sz="1200" b="0" i="1" u="none" strike="noStrike" kern="1200" baseline="0" dirty="0" smtClean="0">
                <a:solidFill>
                  <a:schemeClr val="tx1"/>
                </a:solidFill>
              </a:rPr>
              <a:t> a </a:t>
            </a:r>
            <a:r>
              <a:rPr lang="en-GB" sz="1200" b="0" i="1" u="none" strike="noStrike" kern="1200" baseline="0" dirty="0" err="1" smtClean="0">
                <a:solidFill>
                  <a:schemeClr val="tx1"/>
                </a:solidFill>
              </a:rPr>
              <a:t>tergo</a:t>
            </a:r>
            <a:r>
              <a:rPr lang="en-GB" sz="1200" b="0" i="0" u="none" strike="noStrike" kern="1200" baseline="0" dirty="0" smtClean="0">
                <a:solidFill>
                  <a:schemeClr val="tx1"/>
                </a:solidFill>
              </a:rPr>
              <a:t>, i.e., the </a:t>
            </a:r>
            <a:r>
              <a:rPr lang="en-GB" sz="1200" b="0" i="0" u="none" strike="noStrike" kern="1200" baseline="0" dirty="0" err="1" smtClean="0">
                <a:solidFill>
                  <a:schemeClr val="tx1"/>
                </a:solidFill>
              </a:rPr>
              <a:t>postcapillary</a:t>
            </a:r>
            <a:r>
              <a:rPr lang="en-GB" sz="1200" b="0" i="0" u="none" strike="noStrike" kern="1200" baseline="0" dirty="0" smtClean="0">
                <a:solidFill>
                  <a:schemeClr val="tx1"/>
                </a:solidFill>
              </a:rPr>
              <a:t> blood pressure (ca. 15 mmHg); (2) the suction that arises due to lowering of the cardiac valve plane in systole; (3) the pressure exerted on the veins during skeletal muscle contraction (</a:t>
            </a:r>
            <a:r>
              <a:rPr lang="en-GB" sz="1200" b="0" i="1" u="none" strike="noStrike" kern="1200" baseline="0" dirty="0" smtClean="0">
                <a:solidFill>
                  <a:schemeClr val="tx1"/>
                </a:solidFill>
              </a:rPr>
              <a:t>muscle pump</a:t>
            </a:r>
            <a:r>
              <a:rPr lang="en-GB" sz="1200" b="0" i="0" u="none" strike="noStrike" kern="1200" baseline="0" dirty="0" smtClean="0">
                <a:solidFill>
                  <a:schemeClr val="tx1"/>
                </a:solidFill>
              </a:rPr>
              <a:t>); (4) the increased abdominal pressure together with the lowered </a:t>
            </a:r>
            <a:r>
              <a:rPr lang="en-GB" sz="1200" b="0" i="0" u="none" strike="noStrike" kern="1200" baseline="0" dirty="0" err="1" smtClean="0">
                <a:solidFill>
                  <a:schemeClr val="tx1"/>
                </a:solidFill>
              </a:rPr>
              <a:t>intrathoracic</a:t>
            </a:r>
            <a:r>
              <a:rPr lang="en-GB" sz="1200" b="0" i="0" u="none" strike="noStrike" kern="1200" baseline="0" dirty="0" smtClean="0">
                <a:solidFill>
                  <a:schemeClr val="tx1"/>
                </a:solidFill>
              </a:rPr>
              <a:t> pressure during inspiration, which leads to thoracic venous dilatation and suction. The valves of veins (5) prevent the blood from flowing in the wrong direction.</a:t>
            </a:r>
            <a:endParaRPr lang="en-GB"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21</a:t>
            </a:fld>
            <a:endParaRPr lang="cs-CZ"/>
          </a:p>
        </p:txBody>
      </p:sp>
    </p:spTree>
    <p:extLst>
      <p:ext uri="{BB962C8B-B14F-4D97-AF65-F5344CB8AC3E}">
        <p14:creationId xmlns:p14="http://schemas.microsoft.com/office/powerpoint/2010/main" val="829403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22</a:t>
            </a:fld>
            <a:endParaRPr lang="cs-CZ"/>
          </a:p>
        </p:txBody>
      </p:sp>
    </p:spTree>
    <p:extLst>
      <p:ext uri="{BB962C8B-B14F-4D97-AF65-F5344CB8AC3E}">
        <p14:creationId xmlns:p14="http://schemas.microsoft.com/office/powerpoint/2010/main" val="1040263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cs-CZ" sz="1200" b="1" i="0" u="none" strike="noStrike" kern="1200" baseline="0" noProof="0" dirty="0" smtClean="0">
                <a:solidFill>
                  <a:schemeClr val="tx1"/>
                </a:solidFill>
                <a:latin typeface="Arial" charset="0"/>
                <a:ea typeface="+mn-ea"/>
                <a:cs typeface="+mn-cs"/>
              </a:rPr>
              <a:t> </a:t>
            </a:r>
            <a:r>
              <a:rPr lang="en-GB" sz="1200" b="1" i="0" u="none" strike="noStrike" kern="1200" baseline="0" noProof="0" dirty="0" smtClean="0">
                <a:solidFill>
                  <a:schemeClr val="tx1"/>
                </a:solidFill>
                <a:latin typeface="Arial" charset="0"/>
                <a:ea typeface="+mn-ea"/>
                <a:cs typeface="+mn-cs"/>
              </a:rPr>
              <a:t>Function of blood circulation   </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function of the circulation is to service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needs of the body tissues—to transport nutrients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body tissues, to transport waste products away,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to conduct hormones from one part of the body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another, and, in general, to maintain an appropriate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environment in all the tissue fluids of the body for</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optimal survival and function of the cells.</a:t>
            </a:r>
          </a:p>
          <a:p>
            <a:pPr algn="just"/>
            <a:r>
              <a:rPr lang="cs-CZ" dirty="0"/>
              <a:t> </a:t>
            </a:r>
            <a:r>
              <a:rPr lang="cs-CZ" dirty="0" smtClean="0"/>
              <a:t>    </a:t>
            </a:r>
            <a:r>
              <a:rPr lang="en-US" dirty="0" smtClean="0"/>
              <a:t>The </a:t>
            </a:r>
            <a:r>
              <a:rPr lang="en-US" dirty="0"/>
              <a:t>rate of blood </a:t>
            </a:r>
            <a:r>
              <a:rPr lang="en-GB" dirty="0"/>
              <a:t>flow through most tissues is controlled in response to tissue need for nutrients. The heart and circulation in turn are controlled to provide the necessary cardiac output and arterial pressure to ensure the required blood flow into the individual tissues (note the differences in blood distribution between individual organ systems in rest and under load).</a:t>
            </a:r>
            <a:endParaRPr lang="en-GB" sz="1200" b="0" i="0" u="none" strike="noStrike" kern="1200" baseline="0" noProof="0" dirty="0" smtClean="0">
              <a:solidFill>
                <a:schemeClr val="tx1"/>
              </a:solidFill>
              <a:latin typeface="Arial" charset="0"/>
              <a:ea typeface="+mn-ea"/>
              <a:cs typeface="+mn-cs"/>
            </a:endParaRPr>
          </a:p>
          <a:p>
            <a:pPr algn="just"/>
            <a:endParaRPr lang="en-GB" sz="1200" b="0" i="0" u="none" strike="noStrike" kern="1200" baseline="0" dirty="0" smtClean="0">
              <a:solidFill>
                <a:schemeClr val="tx1"/>
              </a:solidFill>
              <a:latin typeface="Arial" charset="0"/>
              <a:ea typeface="+mn-ea"/>
              <a:cs typeface="+mn-cs"/>
            </a:endParaRPr>
          </a:p>
          <a:p>
            <a:r>
              <a:rPr lang="en-GB" sz="1200" b="1" i="0" u="none" strike="noStrike" kern="1200" baseline="0" dirty="0" smtClean="0">
                <a:solidFill>
                  <a:schemeClr val="tx1"/>
                </a:solidFill>
                <a:latin typeface="Arial" charset="0"/>
                <a:ea typeface="+mn-ea"/>
                <a:cs typeface="+mn-cs"/>
              </a:rPr>
              <a:t>Physical characteristics of the circulation</a:t>
            </a:r>
          </a:p>
          <a:p>
            <a:pPr algn="just"/>
            <a:r>
              <a:rPr lang="en-GB" sz="1200" b="0" i="0" u="none" strike="noStrike" kern="1200" baseline="0" dirty="0" smtClean="0">
                <a:solidFill>
                  <a:schemeClr val="tx1"/>
                </a:solidFill>
                <a:latin typeface="Arial" charset="0"/>
                <a:ea typeface="+mn-ea"/>
                <a:cs typeface="+mn-cs"/>
              </a:rPr>
              <a:t>    The circulation is divided into the </a:t>
            </a:r>
            <a:r>
              <a:rPr lang="en-GB" sz="1200" b="0" i="1" u="none" strike="noStrike" kern="1200" baseline="0" dirty="0" smtClean="0">
                <a:solidFill>
                  <a:schemeClr val="tx1"/>
                </a:solidFill>
                <a:latin typeface="Arial" charset="0"/>
                <a:ea typeface="+mn-ea"/>
                <a:cs typeface="+mn-cs"/>
              </a:rPr>
              <a:t>systemic circulation </a:t>
            </a:r>
            <a:r>
              <a:rPr lang="en-US" sz="1200" b="0" i="0" u="none" strike="noStrike" kern="1200" baseline="0" dirty="0" smtClean="0">
                <a:solidFill>
                  <a:schemeClr val="tx1"/>
                </a:solidFill>
                <a:latin typeface="Arial" charset="0"/>
                <a:ea typeface="+mn-ea"/>
                <a:cs typeface="+mn-cs"/>
              </a:rPr>
              <a:t>and the </a:t>
            </a:r>
            <a:r>
              <a:rPr lang="en-US" sz="1200" b="0" i="1" u="none" strike="noStrike" kern="1200" baseline="0" dirty="0" smtClean="0">
                <a:solidFill>
                  <a:schemeClr val="tx1"/>
                </a:solidFill>
                <a:latin typeface="Arial" charset="0"/>
                <a:ea typeface="+mn-ea"/>
                <a:cs typeface="+mn-cs"/>
              </a:rPr>
              <a:t>pulmonary circulation. </a:t>
            </a:r>
            <a:r>
              <a:rPr lang="en-US" sz="1200" b="0" i="0" u="none" strike="noStrike" kern="1200" baseline="0" dirty="0" smtClean="0">
                <a:solidFill>
                  <a:schemeClr val="tx1"/>
                </a:solidFill>
                <a:latin typeface="Arial" charset="0"/>
                <a:ea typeface="+mn-ea"/>
                <a:cs typeface="+mn-cs"/>
              </a:rPr>
              <a:t>Because the systemic circulation </a:t>
            </a:r>
            <a:r>
              <a:rPr lang="en-GB" sz="1200" b="0" i="0" u="none" strike="noStrike" kern="1200" baseline="0" dirty="0" smtClean="0">
                <a:solidFill>
                  <a:schemeClr val="tx1"/>
                </a:solidFill>
                <a:latin typeface="Arial" charset="0"/>
                <a:ea typeface="+mn-ea"/>
                <a:cs typeface="+mn-cs"/>
              </a:rPr>
              <a:t>supplies blood flow to all the tissues of the body except the lungs, it is also called the </a:t>
            </a:r>
            <a:r>
              <a:rPr lang="en-GB" sz="1200" b="0" i="1" u="none" strike="noStrike" kern="1200" baseline="0" dirty="0" smtClean="0">
                <a:solidFill>
                  <a:schemeClr val="tx1"/>
                </a:solidFill>
                <a:latin typeface="Arial" charset="0"/>
                <a:ea typeface="+mn-ea"/>
                <a:cs typeface="+mn-cs"/>
              </a:rPr>
              <a:t>greater circulation </a:t>
            </a:r>
            <a:r>
              <a:rPr lang="en-GB" sz="1200" b="0" i="0" u="none" strike="noStrike" kern="1200" baseline="0" dirty="0" smtClean="0">
                <a:solidFill>
                  <a:schemeClr val="tx1"/>
                </a:solidFill>
                <a:latin typeface="Arial" charset="0"/>
                <a:ea typeface="+mn-ea"/>
                <a:cs typeface="+mn-cs"/>
              </a:rPr>
              <a:t>or </a:t>
            </a:r>
            <a:r>
              <a:rPr lang="en-GB" sz="1200" b="0" i="1" u="none" strike="noStrike" kern="1200" baseline="0" dirty="0" smtClean="0">
                <a:solidFill>
                  <a:schemeClr val="tx1"/>
                </a:solidFill>
                <a:latin typeface="Arial" charset="0"/>
                <a:ea typeface="+mn-ea"/>
                <a:cs typeface="+mn-cs"/>
              </a:rPr>
              <a:t>peripheral circulation.</a:t>
            </a:r>
          </a:p>
          <a:p>
            <a:endParaRPr lang="en-GB" sz="1200" b="0" i="1" u="none" strike="noStrike" kern="1200" baseline="0" dirty="0" smtClean="0">
              <a:solidFill>
                <a:schemeClr val="tx1"/>
              </a:solidFill>
              <a:latin typeface="Arial" charset="0"/>
              <a:ea typeface="+mn-ea"/>
              <a:cs typeface="+mn-cs"/>
            </a:endParaRPr>
          </a:p>
          <a:p>
            <a:r>
              <a:rPr lang="en-GB" sz="1200" b="1" i="0" u="none" strike="noStrike" kern="1200" baseline="0" dirty="0" smtClean="0">
                <a:solidFill>
                  <a:schemeClr val="tx1"/>
                </a:solidFill>
                <a:latin typeface="Arial" charset="0"/>
                <a:ea typeface="+mn-ea"/>
                <a:cs typeface="+mn-cs"/>
              </a:rPr>
              <a:t>Functional parts of the circulation</a:t>
            </a:r>
          </a:p>
          <a:p>
            <a:pPr algn="just"/>
            <a:r>
              <a:rPr lang="en-GB" sz="1200" b="1" i="0" u="none" strike="noStrike" kern="1200" baseline="0" dirty="0" smtClean="0">
                <a:solidFill>
                  <a:schemeClr val="tx1"/>
                </a:solidFill>
                <a:latin typeface="Arial" charset="0"/>
                <a:ea typeface="+mn-ea"/>
                <a:cs typeface="+mn-cs"/>
              </a:rPr>
              <a:t>     </a:t>
            </a:r>
            <a:r>
              <a:rPr lang="en-GB" sz="1200" b="0" i="0" u="none" strike="noStrike" kern="1200" baseline="0" dirty="0" smtClean="0">
                <a:solidFill>
                  <a:schemeClr val="tx1"/>
                </a:solidFill>
                <a:latin typeface="Arial" charset="0"/>
                <a:ea typeface="+mn-ea"/>
                <a:cs typeface="+mn-cs"/>
              </a:rPr>
              <a:t>Before discussing the details of circulatory function, it is important to understand the role of each part of the circulation. The function of the </a:t>
            </a:r>
            <a:r>
              <a:rPr lang="en-GB" sz="1200" b="0" i="1" u="none" strike="noStrike" kern="1200" baseline="0" dirty="0" smtClean="0">
                <a:solidFill>
                  <a:schemeClr val="tx1"/>
                </a:solidFill>
                <a:latin typeface="Arial" charset="0"/>
                <a:ea typeface="+mn-ea"/>
                <a:cs typeface="+mn-cs"/>
              </a:rPr>
              <a:t>arteries </a:t>
            </a:r>
            <a:r>
              <a:rPr lang="en-GB" sz="1200" b="0" i="0" u="none" strike="noStrike" kern="1200" baseline="0" dirty="0" smtClean="0">
                <a:solidFill>
                  <a:schemeClr val="tx1"/>
                </a:solidFill>
                <a:latin typeface="Arial" charset="0"/>
                <a:ea typeface="+mn-ea"/>
                <a:cs typeface="+mn-cs"/>
              </a:rPr>
              <a:t>is to transport blood </a:t>
            </a:r>
            <a:r>
              <a:rPr lang="en-GB" sz="1200" b="0" i="1" u="none" strike="noStrike" kern="1200" baseline="0" dirty="0" smtClean="0">
                <a:solidFill>
                  <a:schemeClr val="tx1"/>
                </a:solidFill>
                <a:latin typeface="Arial" charset="0"/>
                <a:ea typeface="+mn-ea"/>
                <a:cs typeface="+mn-cs"/>
              </a:rPr>
              <a:t>under high pressure </a:t>
            </a:r>
            <a:r>
              <a:rPr lang="en-US" sz="1200" b="0" i="0" u="none" strike="noStrike" kern="1200" baseline="0" dirty="0" smtClean="0">
                <a:solidFill>
                  <a:schemeClr val="tx1"/>
                </a:solidFill>
                <a:latin typeface="Arial" charset="0"/>
                <a:ea typeface="+mn-ea"/>
                <a:cs typeface="+mn-cs"/>
              </a:rPr>
              <a:t>to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tissues. For this reason, the arteries have strong vascular walls, and blood flows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at a high velocity in the arteries.</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a:t>
            </a:r>
            <a:r>
              <a:rPr lang="en-US" sz="1200" b="0" i="1" u="none" strike="noStrike" kern="1200" baseline="0" dirty="0" smtClean="0">
                <a:solidFill>
                  <a:schemeClr val="tx1"/>
                </a:solidFill>
                <a:latin typeface="Arial" charset="0"/>
                <a:ea typeface="+mn-ea"/>
                <a:cs typeface="+mn-cs"/>
              </a:rPr>
              <a:t>arterioles </a:t>
            </a:r>
            <a:r>
              <a:rPr lang="en-US" sz="1200" b="0" i="0" u="none" strike="noStrike" kern="1200" baseline="0" dirty="0" smtClean="0">
                <a:solidFill>
                  <a:schemeClr val="tx1"/>
                </a:solidFill>
                <a:latin typeface="Arial" charset="0"/>
                <a:ea typeface="+mn-ea"/>
                <a:cs typeface="+mn-cs"/>
              </a:rPr>
              <a:t>are the last small branches of the arterial system; they act as</a:t>
            </a:r>
            <a:r>
              <a:rPr lang="cs-CZ" sz="1200" b="0" i="0" u="none" strike="noStrike" kern="1200" baseline="0" dirty="0" smtClean="0">
                <a:solidFill>
                  <a:schemeClr val="tx1"/>
                </a:solidFill>
                <a:latin typeface="Arial" charset="0"/>
                <a:ea typeface="+mn-ea"/>
                <a:cs typeface="+mn-cs"/>
              </a:rPr>
              <a:t> </a:t>
            </a:r>
            <a:r>
              <a:rPr lang="en-US" sz="1200" b="0" i="1" u="none" strike="noStrike" kern="1200" baseline="0" dirty="0" smtClean="0">
                <a:solidFill>
                  <a:schemeClr val="tx1"/>
                </a:solidFill>
                <a:latin typeface="Arial" charset="0"/>
                <a:ea typeface="+mn-ea"/>
                <a:cs typeface="+mn-cs"/>
              </a:rPr>
              <a:t>control conduits </a:t>
            </a:r>
            <a:r>
              <a:rPr lang="en-US" sz="1200" b="0" i="0" u="none" strike="noStrike" kern="1200" baseline="0" dirty="0" smtClean="0">
                <a:solidFill>
                  <a:schemeClr val="tx1"/>
                </a:solidFill>
                <a:latin typeface="Arial" charset="0"/>
                <a:ea typeface="+mn-ea"/>
                <a:cs typeface="+mn-cs"/>
              </a:rPr>
              <a:t>through which blood is released into the capillaries. The</a:t>
            </a:r>
            <a:r>
              <a:rPr lang="cs-CZ" sz="1200" b="0" i="0" u="none" strike="noStrike" kern="1200" baseline="0" dirty="0" smtClean="0">
                <a:solidFill>
                  <a:schemeClr val="tx1"/>
                </a:solidFill>
                <a:latin typeface="Arial" charset="0"/>
                <a:ea typeface="+mn-ea"/>
                <a:cs typeface="+mn-cs"/>
              </a:rPr>
              <a:t> arteriol </a:t>
            </a:r>
            <a:r>
              <a:rPr lang="en-US" sz="1200" b="0" i="0" u="none" strike="noStrike" kern="1200" baseline="0" dirty="0" smtClean="0">
                <a:solidFill>
                  <a:schemeClr val="tx1"/>
                </a:solidFill>
                <a:latin typeface="Arial" charset="0"/>
                <a:ea typeface="+mn-ea"/>
                <a:cs typeface="+mn-cs"/>
              </a:rPr>
              <a:t>has a strong muscular wall that can close the arteriole completely or can,</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by relaxing, dilate it several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fold, thus having the capability of vastly altering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blood flow in each tissue bed in response to the need of the tissue.</a:t>
            </a:r>
            <a:r>
              <a:rPr lang="cs-CZ" sz="1200" b="0" i="0" u="none" strike="noStrike" kern="1200" baseline="0" dirty="0" smtClean="0">
                <a:solidFill>
                  <a:schemeClr val="tx1"/>
                </a:solidFill>
                <a:latin typeface="Arial" charset="0"/>
                <a:ea typeface="+mn-ea"/>
                <a:cs typeface="+mn-cs"/>
              </a:rPr>
              <a:t> </a:t>
            </a:r>
          </a:p>
          <a:p>
            <a:pPr algn="just"/>
            <a:r>
              <a:rPr lang="en-GB" sz="1200" b="0" i="0" u="none" strike="noStrike" kern="1200" baseline="0" noProof="0" dirty="0" smtClean="0">
                <a:solidFill>
                  <a:schemeClr val="tx1"/>
                </a:solidFill>
                <a:latin typeface="Arial" charset="0"/>
                <a:ea typeface="+mn-ea"/>
                <a:cs typeface="+mn-cs"/>
              </a:rPr>
              <a:t>     The function of the </a:t>
            </a:r>
            <a:r>
              <a:rPr lang="en-GB" sz="1200" b="0" i="1" u="none" strike="noStrike" kern="1200" baseline="0" noProof="0" dirty="0" smtClean="0">
                <a:solidFill>
                  <a:schemeClr val="tx1"/>
                </a:solidFill>
                <a:latin typeface="Arial" charset="0"/>
                <a:ea typeface="+mn-ea"/>
                <a:cs typeface="+mn-cs"/>
              </a:rPr>
              <a:t>capillaries </a:t>
            </a:r>
            <a:r>
              <a:rPr lang="en-GB" sz="1200" b="0" i="0" u="none" strike="noStrike" kern="1200" baseline="0" noProof="0" dirty="0" smtClean="0">
                <a:solidFill>
                  <a:schemeClr val="tx1"/>
                </a:solidFill>
                <a:latin typeface="Arial" charset="0"/>
                <a:ea typeface="+mn-ea"/>
                <a:cs typeface="+mn-cs"/>
              </a:rPr>
              <a:t>is to exchange fluid, nutrients, electrolytes, hormones, and other substances between the blood and the interstitial fluid.</a:t>
            </a:r>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To serve this role, the capillary walls are very thin and have numerous minute </a:t>
            </a:r>
            <a:r>
              <a:rPr lang="en-GB" sz="1200" b="0" i="1" u="none" strike="noStrike" kern="1200" baseline="0" noProof="0" dirty="0" smtClean="0">
                <a:solidFill>
                  <a:schemeClr val="tx1"/>
                </a:solidFill>
                <a:latin typeface="Arial" charset="0"/>
                <a:ea typeface="+mn-ea"/>
                <a:cs typeface="+mn-cs"/>
              </a:rPr>
              <a:t>capillary pores </a:t>
            </a:r>
            <a:r>
              <a:rPr lang="en-GB" sz="1200" b="0" i="0" u="none" strike="noStrike" kern="1200" baseline="0" noProof="0" dirty="0" smtClean="0">
                <a:solidFill>
                  <a:schemeClr val="tx1"/>
                </a:solidFill>
                <a:latin typeface="Arial" charset="0"/>
                <a:ea typeface="+mn-ea"/>
                <a:cs typeface="+mn-cs"/>
              </a:rPr>
              <a:t>permeable to water and other small molecular substances.</a:t>
            </a:r>
          </a:p>
          <a:p>
            <a:pPr algn="just"/>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The </a:t>
            </a:r>
            <a:r>
              <a:rPr lang="en-GB" sz="1200" b="0" i="1" u="none" strike="noStrike" kern="1200" baseline="0" noProof="0" dirty="0" err="1" smtClean="0">
                <a:solidFill>
                  <a:schemeClr val="tx1"/>
                </a:solidFill>
                <a:latin typeface="Arial" charset="0"/>
                <a:ea typeface="+mn-ea"/>
                <a:cs typeface="+mn-cs"/>
              </a:rPr>
              <a:t>venules</a:t>
            </a:r>
            <a:r>
              <a:rPr lang="en-GB" sz="1200" b="0" i="1"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collect blood from the capillaries, and they gradually coalesce into progressively larger veins. The </a:t>
            </a:r>
            <a:r>
              <a:rPr lang="en-GB" sz="1200" b="0" i="1" u="none" strike="noStrike" kern="1200" baseline="0" noProof="0" dirty="0" smtClean="0">
                <a:solidFill>
                  <a:schemeClr val="tx1"/>
                </a:solidFill>
                <a:latin typeface="Arial" charset="0"/>
                <a:ea typeface="+mn-ea"/>
                <a:cs typeface="+mn-cs"/>
              </a:rPr>
              <a:t>veins </a:t>
            </a:r>
            <a:r>
              <a:rPr lang="en-GB" sz="1200" b="0" i="0" u="none" strike="noStrike" kern="1200" baseline="0" noProof="0" dirty="0" smtClean="0">
                <a:solidFill>
                  <a:schemeClr val="tx1"/>
                </a:solidFill>
                <a:latin typeface="Arial" charset="0"/>
                <a:ea typeface="+mn-ea"/>
                <a:cs typeface="+mn-cs"/>
              </a:rPr>
              <a:t>function as conduits for transport of blood from t</a:t>
            </a:r>
            <a:r>
              <a:rPr lang="en-GB" sz="1200" b="0" i="0" u="none" strike="noStrike" kern="1200" baseline="0" noProof="0" dirty="0" smtClean="0">
                <a:solidFill>
                  <a:schemeClr val="tx1"/>
                </a:solidFill>
              </a:rPr>
              <a:t>he </a:t>
            </a:r>
            <a:r>
              <a:rPr lang="en-GB" sz="1200" b="0" i="0" u="none" strike="noStrike" kern="1200" baseline="0" noProof="0" dirty="0" err="1" smtClean="0">
                <a:solidFill>
                  <a:schemeClr val="tx1"/>
                </a:solidFill>
              </a:rPr>
              <a:t>venules</a:t>
            </a:r>
            <a:r>
              <a:rPr lang="en-GB" sz="1200" b="0" i="0" u="none" strike="noStrike" kern="1200" baseline="0" noProof="0" dirty="0" smtClean="0">
                <a:solidFill>
                  <a:schemeClr val="tx1"/>
                </a:solidFill>
              </a:rPr>
              <a:t> back to the heart; equally important, they serve as a major reservoir of extra blood.</a:t>
            </a:r>
          </a:p>
          <a:p>
            <a:r>
              <a:rPr lang="en-GB" sz="1200" b="0" i="0" u="none" strike="noStrike" kern="1200" baseline="0" noProof="0" dirty="0" smtClean="0">
                <a:solidFill>
                  <a:schemeClr val="tx1"/>
                </a:solidFill>
              </a:rPr>
              <a:t>     Because the pressure in the venous system is very low, the venous walls are thin. Even so, they are muscular enough to contract or expand and thereby act as a controllable reservoir for the extra blood, either a small or a large amount, depending on the needs of the circulation.</a:t>
            </a:r>
            <a:endParaRPr lang="en-GB" sz="1200" b="0" i="1" u="none" strike="noStrike" kern="1200" baseline="0" noProof="0" dirty="0" smtClean="0">
              <a:solidFill>
                <a:schemeClr val="tx1"/>
              </a:solidFill>
            </a:endParaRPr>
          </a:p>
          <a:p>
            <a:endParaRPr lang="en-GB" noProof="0" dirty="0" smtClean="0"/>
          </a:p>
          <a:p>
            <a:r>
              <a:rPr lang="en-GB" sz="1200" b="1" i="0" u="none" strike="noStrike" kern="1200" baseline="0" dirty="0" smtClean="0">
                <a:solidFill>
                  <a:schemeClr val="tx1"/>
                </a:solidFill>
              </a:rPr>
              <a:t>Basic theory of circulatory function</a:t>
            </a:r>
          </a:p>
          <a:p>
            <a:r>
              <a:rPr lang="en-GB" sz="1200" b="0" i="0" u="none" strike="noStrike" kern="1200" baseline="0" dirty="0" smtClean="0">
                <a:solidFill>
                  <a:schemeClr val="tx1"/>
                </a:solidFill>
              </a:rPr>
              <a:t>Although the details of circulatory function are complex, there are three basic principles that underlie all functions of the system.</a:t>
            </a:r>
          </a:p>
          <a:p>
            <a:pPr marL="228600" indent="-228600" algn="just">
              <a:buAutoNum type="arabicPeriod"/>
            </a:pPr>
            <a:r>
              <a:rPr lang="en-GB" sz="1200" b="1" i="1" u="none" strike="noStrike" kern="1200" baseline="0" dirty="0" smtClean="0">
                <a:solidFill>
                  <a:schemeClr val="tx1"/>
                </a:solidFill>
              </a:rPr>
              <a:t>The rate of blood flow to each tissue of the body is almost always precisely controlled in relation to the tissue need. </a:t>
            </a:r>
            <a:r>
              <a:rPr lang="en-GB" sz="1200" b="0" i="0" u="none" strike="noStrike" kern="1200" baseline="0" dirty="0" smtClean="0">
                <a:solidFill>
                  <a:schemeClr val="tx1"/>
                </a:solidFill>
              </a:rPr>
              <a:t>When tissues are active, they need greatly increased supply of nutrients and therefore much more blood flow than when at  rest—occasionally as much as 20 to 30 times the resting level. Yet the heart normally cannot increase its cardiac output more than four to seven times greater than resting levels. Therefore, it is not possible simply to increase blood flow everywhere in the body when a particular tissue demands increased flow. Instead, the </a:t>
            </a:r>
            <a:r>
              <a:rPr lang="en-GB" sz="1200" b="0" i="0" u="none" strike="noStrike" kern="1200" baseline="0" dirty="0" err="1" smtClean="0">
                <a:solidFill>
                  <a:schemeClr val="tx1"/>
                </a:solidFill>
              </a:rPr>
              <a:t>microvessels</a:t>
            </a:r>
            <a:r>
              <a:rPr lang="en-GB" sz="1200" b="0" i="0" u="none" strike="noStrike" kern="1200" baseline="0" dirty="0" smtClean="0">
                <a:solidFill>
                  <a:schemeClr val="tx1"/>
                </a:solidFill>
              </a:rPr>
              <a:t> of each tissue continuously monitor tissue needs, such as the availability of oxygen and other nutrients and the accumulation of carbon dioxide and other tissue waste products, and these in turn act directly on the local blood vessels, dilating or constricting them, to control local blood flow precisely to that level required for the tissue activity. Also, nervous control of the circulation from the central nervous system provides additional help in controlling tissue blood flow.</a:t>
            </a:r>
          </a:p>
          <a:p>
            <a:pPr marL="228600" indent="-228600" algn="just">
              <a:buAutoNum type="arabicPeriod"/>
            </a:pPr>
            <a:endParaRPr lang="en-GB" sz="1200" b="0" i="0" u="none" strike="noStrike" kern="1200" baseline="0" noProof="0" dirty="0" smtClean="0">
              <a:solidFill>
                <a:schemeClr val="tx1"/>
              </a:solidFill>
            </a:endParaRPr>
          </a:p>
          <a:p>
            <a:pPr marL="216000" indent="-457200" algn="just"/>
            <a:r>
              <a:rPr lang="en-GB" sz="1200" b="1" i="0" u="none" strike="noStrike" kern="1200" baseline="0" dirty="0" smtClean="0">
                <a:solidFill>
                  <a:schemeClr val="tx1"/>
                </a:solidFill>
              </a:rPr>
              <a:t>2. </a:t>
            </a:r>
            <a:r>
              <a:rPr lang="en-GB" sz="1200" b="1" i="1" u="none" strike="noStrike" kern="1200" baseline="0" dirty="0" smtClean="0">
                <a:solidFill>
                  <a:schemeClr val="tx1"/>
                </a:solidFill>
              </a:rPr>
              <a:t>The cardiac output is controlled mainly by the sum of all the local tissue flows. </a:t>
            </a:r>
            <a:r>
              <a:rPr lang="en-GB" sz="1200" b="0" i="0" u="none" strike="noStrike" kern="1200" baseline="0" dirty="0" smtClean="0">
                <a:solidFill>
                  <a:schemeClr val="tx1"/>
                </a:solidFill>
              </a:rPr>
              <a:t>When blood flows </a:t>
            </a:r>
            <a:r>
              <a:rPr lang="en-US" sz="1200" b="0" i="0" u="none" strike="noStrike" kern="1200" baseline="0" dirty="0" smtClean="0">
                <a:solidFill>
                  <a:schemeClr val="tx1"/>
                </a:solidFill>
                <a:latin typeface="Arial" charset="0"/>
                <a:ea typeface="+mn-ea"/>
                <a:cs typeface="+mn-cs"/>
              </a:rPr>
              <a:t>through a tissue, it immediately returns by way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veins to the heart. The heart responds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automatically to this increased inflow of blood by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pumping it immediately into the arteries from</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whence it had originally come. Thus, the heart acts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as an automaton, responding to the demands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tissues. The heart, however, often needs help</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in the form of special nerve signals to make it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pump the required amounts of blood flow.</a:t>
            </a:r>
            <a:endParaRPr lang="cs-CZ" sz="1200" b="0" i="0" u="none" strike="noStrike" kern="1200" baseline="0" dirty="0" smtClean="0">
              <a:solidFill>
                <a:schemeClr val="tx1"/>
              </a:solidFill>
              <a:latin typeface="Arial" charset="0"/>
              <a:ea typeface="+mn-ea"/>
              <a:cs typeface="+mn-cs"/>
            </a:endParaRPr>
          </a:p>
          <a:p>
            <a:pPr marL="216000" indent="-457200" algn="just"/>
            <a:endParaRPr lang="cs-CZ" sz="1200" b="0" i="0" u="none" strike="noStrike" kern="1200" baseline="0" noProof="0" dirty="0" smtClean="0">
              <a:solidFill>
                <a:schemeClr val="tx1"/>
              </a:solidFill>
              <a:latin typeface="Arial" charset="0"/>
              <a:ea typeface="+mn-ea"/>
              <a:cs typeface="+mn-cs"/>
            </a:endParaRPr>
          </a:p>
          <a:p>
            <a:pPr marL="216000" indent="-457200" algn="just"/>
            <a:r>
              <a:rPr lang="en-US" sz="1200" b="1" i="0" u="none" strike="noStrike" kern="1200" baseline="0" dirty="0" smtClean="0">
                <a:solidFill>
                  <a:schemeClr val="tx1"/>
                </a:solidFill>
                <a:latin typeface="Arial" charset="0"/>
                <a:ea typeface="+mn-ea"/>
                <a:cs typeface="+mn-cs"/>
              </a:rPr>
              <a:t>3. </a:t>
            </a:r>
            <a:r>
              <a:rPr lang="cs-CZ" sz="1200" b="1" i="1" u="none" strike="noStrike" kern="1200" baseline="0" dirty="0" smtClean="0">
                <a:solidFill>
                  <a:schemeClr val="tx1"/>
                </a:solidFill>
                <a:latin typeface="Arial" charset="0"/>
                <a:ea typeface="+mn-ea"/>
                <a:cs typeface="+mn-cs"/>
              </a:rPr>
              <a:t>T</a:t>
            </a:r>
            <a:r>
              <a:rPr lang="en-US" sz="1200" b="1" i="1" u="none" strike="noStrike" kern="1200" baseline="0" dirty="0" smtClean="0">
                <a:solidFill>
                  <a:schemeClr val="tx1"/>
                </a:solidFill>
                <a:latin typeface="Arial" charset="0"/>
                <a:ea typeface="+mn-ea"/>
                <a:cs typeface="+mn-cs"/>
              </a:rPr>
              <a:t>he arterial pressure is controlled</a:t>
            </a:r>
            <a:r>
              <a:rPr lang="cs-CZ" sz="1200" b="1" i="1" u="none" strike="noStrike" kern="1200" baseline="0" dirty="0" smtClean="0">
                <a:solidFill>
                  <a:schemeClr val="tx1"/>
                </a:solidFill>
                <a:latin typeface="Arial" charset="0"/>
                <a:ea typeface="+mn-ea"/>
                <a:cs typeface="+mn-cs"/>
              </a:rPr>
              <a:t> </a:t>
            </a:r>
            <a:r>
              <a:rPr lang="en-US" sz="1200" b="1" i="1" u="none" strike="noStrike" kern="1200" baseline="0" dirty="0" smtClean="0">
                <a:solidFill>
                  <a:schemeClr val="tx1"/>
                </a:solidFill>
                <a:latin typeface="Arial" charset="0"/>
                <a:ea typeface="+mn-ea"/>
                <a:cs typeface="+mn-cs"/>
              </a:rPr>
              <a:t>independently of either local blood flow control</a:t>
            </a:r>
            <a:r>
              <a:rPr lang="cs-CZ" sz="1200" b="1" i="1" u="none" strike="noStrike" kern="1200" baseline="0" dirty="0" smtClean="0">
                <a:solidFill>
                  <a:schemeClr val="tx1"/>
                </a:solidFill>
                <a:latin typeface="Arial" charset="0"/>
                <a:ea typeface="+mn-ea"/>
                <a:cs typeface="+mn-cs"/>
              </a:rPr>
              <a:t> </a:t>
            </a:r>
            <a:r>
              <a:rPr lang="en-US" sz="1200" b="1" i="1" u="none" strike="noStrike" kern="1200" baseline="0" dirty="0" smtClean="0">
                <a:solidFill>
                  <a:schemeClr val="tx1"/>
                </a:solidFill>
                <a:latin typeface="Arial" charset="0"/>
                <a:ea typeface="+mn-ea"/>
                <a:cs typeface="+mn-cs"/>
              </a:rPr>
              <a:t>or cardiac output control. </a:t>
            </a:r>
            <a:r>
              <a:rPr lang="en-US" sz="1200" b="0" i="0" u="none" strike="noStrike" kern="1200" baseline="0" dirty="0" smtClean="0">
                <a:solidFill>
                  <a:schemeClr val="tx1"/>
                </a:solidFill>
                <a:latin typeface="Arial" charset="0"/>
                <a:ea typeface="+mn-ea"/>
                <a:cs typeface="+mn-cs"/>
              </a:rPr>
              <a:t>The circulatory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system is provided with an extensive system for</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controlling the arterial blood pressure.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For instance, if at any time the pressure falls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significantly below the normal level of about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100 mm Hg, within seconds a barrage of nervous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reflexes elicits a series of circulatory changes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raise the pressure back toward normal.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nervous signals especially (a) increase the force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heart pumping, (b) cause contraction of the large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venous reservoirs to provide more blood to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heart, and (c) cause generalized constriction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most of the arterioles throughout the body so that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more blood accumulates in the large arteries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increase the arterial pressure. Then, over more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prolonged periods, hours and days, the kidneys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play an additional major role in pressure control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both by secreting pressure-controlling hormones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and by regulating the blood volume.</a:t>
            </a:r>
            <a:endParaRPr lang="en-GB"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23</a:t>
            </a:fld>
            <a:endParaRPr lang="cs-CZ"/>
          </a:p>
        </p:txBody>
      </p:sp>
    </p:spTree>
    <p:extLst>
      <p:ext uri="{BB962C8B-B14F-4D97-AF65-F5344CB8AC3E}">
        <p14:creationId xmlns:p14="http://schemas.microsoft.com/office/powerpoint/2010/main" val="21470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Pressures in the various parts of the circulation system </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Because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heart pumps blood continually into the aorta,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mean pressure in the aorta is high, averaging about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100 mmHg. Also, because heart </a:t>
            </a:r>
            <a:r>
              <a:rPr lang="en-GB" sz="1200" b="0" i="0" u="none" strike="noStrike" kern="1200" baseline="0" dirty="0" smtClean="0">
                <a:solidFill>
                  <a:schemeClr val="tx1"/>
                </a:solidFill>
                <a:latin typeface="Arial" charset="0"/>
                <a:ea typeface="+mn-ea"/>
                <a:cs typeface="+mn-cs"/>
              </a:rPr>
              <a:t>pumping is pulsatile, the arterial pressure alternates between a </a:t>
            </a:r>
            <a:r>
              <a:rPr lang="en-GB" sz="1200" b="0" i="1" u="none" strike="noStrike" kern="1200" baseline="0" dirty="0" smtClean="0">
                <a:solidFill>
                  <a:schemeClr val="tx1"/>
                </a:solidFill>
                <a:latin typeface="Arial" charset="0"/>
                <a:ea typeface="+mn-ea"/>
                <a:cs typeface="+mn-cs"/>
              </a:rPr>
              <a:t>systolic pressure level </a:t>
            </a:r>
            <a:r>
              <a:rPr lang="en-GB" sz="1200" b="0" i="0" u="none" strike="noStrike" kern="1200" baseline="0" dirty="0" smtClean="0">
                <a:solidFill>
                  <a:schemeClr val="tx1"/>
                </a:solidFill>
                <a:latin typeface="Arial" charset="0"/>
                <a:ea typeface="+mn-ea"/>
                <a:cs typeface="+mn-cs"/>
              </a:rPr>
              <a:t>of 120 mm Hg and a </a:t>
            </a:r>
            <a:r>
              <a:rPr lang="en-GB" sz="1200" b="0" i="1" u="none" strike="noStrike" kern="1200" baseline="0" dirty="0" smtClean="0">
                <a:solidFill>
                  <a:schemeClr val="tx1"/>
                </a:solidFill>
                <a:latin typeface="Arial" charset="0"/>
                <a:ea typeface="+mn-ea"/>
                <a:cs typeface="+mn-cs"/>
              </a:rPr>
              <a:t>diastolic pressure level </a:t>
            </a:r>
            <a:r>
              <a:rPr lang="en-GB" sz="1200" b="0" i="0" u="none" strike="noStrike" kern="1200" baseline="0" dirty="0" smtClean="0">
                <a:solidFill>
                  <a:schemeClr val="tx1"/>
                </a:solidFill>
                <a:latin typeface="Arial" charset="0"/>
                <a:ea typeface="+mn-ea"/>
                <a:cs typeface="+mn-cs"/>
              </a:rPr>
              <a:t>of 80 mm Hg. As the </a:t>
            </a:r>
            <a:r>
              <a:rPr lang="en-GB" sz="1200" b="0" i="0" u="none" strike="noStrike" kern="1200" baseline="0" noProof="0" dirty="0" smtClean="0">
                <a:solidFill>
                  <a:schemeClr val="tx1"/>
                </a:solidFill>
                <a:latin typeface="Arial" charset="0"/>
                <a:ea typeface="+mn-ea"/>
                <a:cs typeface="+mn-cs"/>
              </a:rPr>
              <a:t>blood flows through the </a:t>
            </a:r>
            <a:r>
              <a:rPr lang="en-GB" sz="1200" b="0" i="1" u="none" strike="noStrike" kern="1200" baseline="0" noProof="0" dirty="0" smtClean="0">
                <a:solidFill>
                  <a:schemeClr val="tx1"/>
                </a:solidFill>
                <a:latin typeface="Arial" charset="0"/>
                <a:ea typeface="+mn-ea"/>
                <a:cs typeface="+mn-cs"/>
              </a:rPr>
              <a:t>systemic circulation, </a:t>
            </a:r>
            <a:r>
              <a:rPr lang="en-GB" sz="1200" b="0" i="0" u="none" strike="noStrike" kern="1200" baseline="0" noProof="0" dirty="0" smtClean="0">
                <a:solidFill>
                  <a:schemeClr val="tx1"/>
                </a:solidFill>
                <a:latin typeface="Arial" charset="0"/>
                <a:ea typeface="+mn-ea"/>
                <a:cs typeface="+mn-cs"/>
              </a:rPr>
              <a:t>its mean pressure falls progressively to about 0 mmHg by the time it reaches the termination of the venae </a:t>
            </a:r>
            <a:r>
              <a:rPr lang="en-GB" sz="1200" b="0" i="0" u="none" strike="noStrike" kern="1200" baseline="0" noProof="0" dirty="0" err="1" smtClean="0">
                <a:solidFill>
                  <a:schemeClr val="tx1"/>
                </a:solidFill>
                <a:latin typeface="Arial" charset="0"/>
                <a:ea typeface="+mn-ea"/>
                <a:cs typeface="+mn-cs"/>
              </a:rPr>
              <a:t>cavae</a:t>
            </a:r>
            <a:r>
              <a:rPr lang="en-GB" sz="1200" b="0" i="0" u="none" strike="noStrike" kern="1200" baseline="0" noProof="0" dirty="0" smtClean="0">
                <a:solidFill>
                  <a:schemeClr val="tx1"/>
                </a:solidFill>
                <a:latin typeface="Arial" charset="0"/>
                <a:ea typeface="+mn-ea"/>
                <a:cs typeface="+mn-cs"/>
              </a:rPr>
              <a:t> where they empty into the right atrium of the heart. </a:t>
            </a:r>
          </a:p>
          <a:p>
            <a:pPr algn="just"/>
            <a:r>
              <a:rPr lang="en-GB" sz="1200" b="0" i="0" u="none" strike="noStrike" kern="1200" baseline="0" noProof="0" dirty="0" smtClean="0">
                <a:solidFill>
                  <a:schemeClr val="tx1"/>
                </a:solidFill>
                <a:latin typeface="Arial" charset="0"/>
                <a:ea typeface="+mn-ea"/>
                <a:cs typeface="+mn-cs"/>
              </a:rPr>
              <a:t>    Note that the </a:t>
            </a:r>
            <a:r>
              <a:rPr lang="en-GB" sz="1200" b="0" i="1" u="none" strike="noStrike" kern="1200" baseline="0" noProof="0" dirty="0" smtClean="0">
                <a:solidFill>
                  <a:schemeClr val="tx1"/>
                </a:solidFill>
                <a:latin typeface="Arial" charset="0"/>
                <a:ea typeface="+mn-ea"/>
                <a:cs typeface="+mn-cs"/>
              </a:rPr>
              <a:t>mean pressure fall is the fastest at the system of arterioles</a:t>
            </a:r>
            <a:r>
              <a:rPr lang="en-GB" sz="1200" b="0" i="0" u="none" strike="noStrike" kern="1200" baseline="0" noProof="0" dirty="0" smtClean="0">
                <a:solidFill>
                  <a:schemeClr val="tx1"/>
                </a:solidFill>
                <a:latin typeface="Arial" charset="0"/>
                <a:ea typeface="+mn-ea"/>
                <a:cs typeface="+mn-cs"/>
              </a:rPr>
              <a:t>. This is </a:t>
            </a:r>
            <a:r>
              <a:rPr lang="cs-CZ" sz="1200" b="0" i="0" u="none" strike="noStrike" kern="1200" baseline="0" noProof="0" dirty="0" smtClean="0">
                <a:solidFill>
                  <a:schemeClr val="tx1"/>
                </a:solidFill>
                <a:latin typeface="Arial" charset="0"/>
                <a:ea typeface="+mn-ea"/>
                <a:cs typeface="+mn-cs"/>
              </a:rPr>
              <a:t>a</a:t>
            </a:r>
            <a:r>
              <a:rPr lang="en-GB" sz="1200" b="0" i="0" u="none" strike="noStrike" kern="1200" baseline="0" noProof="0" dirty="0" smtClean="0">
                <a:solidFill>
                  <a:schemeClr val="tx1"/>
                </a:solidFill>
                <a:latin typeface="Arial" charset="0"/>
                <a:ea typeface="+mn-ea"/>
                <a:cs typeface="+mn-cs"/>
              </a:rPr>
              <a:t> consequence of the highest resistance of this system </a:t>
            </a:r>
            <a:r>
              <a:rPr lang="cs-CZ" sz="1200" b="0" i="0" u="none" strike="noStrike" kern="1200" baseline="0" noProof="0" dirty="0" smtClean="0">
                <a:solidFill>
                  <a:schemeClr val="tx1"/>
                </a:solidFill>
                <a:latin typeface="Arial" charset="0"/>
                <a:ea typeface="+mn-ea"/>
                <a:cs typeface="+mn-cs"/>
              </a:rPr>
              <a:t>to</a:t>
            </a:r>
            <a:r>
              <a:rPr lang="en-GB" sz="1200" b="0" i="0" u="none" strike="noStrike" kern="1200" baseline="0" noProof="0" dirty="0" smtClean="0">
                <a:solidFill>
                  <a:schemeClr val="tx1"/>
                </a:solidFill>
                <a:latin typeface="Arial" charset="0"/>
                <a:ea typeface="+mn-ea"/>
                <a:cs typeface="+mn-cs"/>
              </a:rPr>
              <a:t> the blood flow. </a:t>
            </a:r>
            <a:endParaRPr lang="en-GB" altLang="cs-CZ" b="1" noProof="0" dirty="0" smtClean="0"/>
          </a:p>
          <a:p>
            <a:r>
              <a:rPr lang="en-GB" noProof="0" dirty="0" smtClean="0"/>
              <a:t>     </a:t>
            </a:r>
            <a:endParaRPr lang="en-GB"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24</a:t>
            </a:fld>
            <a:endParaRPr lang="cs-CZ"/>
          </a:p>
        </p:txBody>
      </p:sp>
    </p:spTree>
    <p:extLst>
      <p:ext uri="{BB962C8B-B14F-4D97-AF65-F5344CB8AC3E}">
        <p14:creationId xmlns:p14="http://schemas.microsoft.com/office/powerpoint/2010/main" val="24712428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dirty="0">
                <a:latin typeface="Arial" pitchFamily="34" charset="0"/>
                <a:cs typeface="Arial" pitchFamily="34" charset="0"/>
              </a:rPr>
              <a:t>The effect of change</a:t>
            </a:r>
            <a:r>
              <a:rPr lang="cs-CZ" dirty="0">
                <a:latin typeface="Arial" pitchFamily="34" charset="0"/>
                <a:cs typeface="Arial" pitchFamily="34" charset="0"/>
              </a:rPr>
              <a:t>s</a:t>
            </a:r>
            <a:r>
              <a:rPr lang="en-GB" dirty="0">
                <a:latin typeface="Arial" pitchFamily="34" charset="0"/>
                <a:cs typeface="Arial" pitchFamily="34" charset="0"/>
              </a:rPr>
              <a:t> of </a:t>
            </a:r>
            <a:r>
              <a:rPr lang="en-GB" altLang="cs-CZ" dirty="0">
                <a:latin typeface="Arial" pitchFamily="34" charset="0"/>
                <a:cs typeface="Arial" pitchFamily="34" charset="0"/>
              </a:rPr>
              <a:t>cardiac output and </a:t>
            </a:r>
            <a:r>
              <a:rPr lang="cs-CZ" altLang="cs-CZ" dirty="0" err="1">
                <a:latin typeface="Arial" pitchFamily="34" charset="0"/>
                <a:cs typeface="Arial" pitchFamily="34" charset="0"/>
              </a:rPr>
              <a:t>of</a:t>
            </a:r>
            <a:r>
              <a:rPr lang="cs-CZ" altLang="cs-CZ" dirty="0">
                <a:latin typeface="Arial" pitchFamily="34" charset="0"/>
                <a:cs typeface="Arial" pitchFamily="34" charset="0"/>
              </a:rPr>
              <a:t> </a:t>
            </a:r>
            <a:r>
              <a:rPr lang="en-GB" altLang="cs-CZ" dirty="0">
                <a:latin typeface="Arial" pitchFamily="34" charset="0"/>
                <a:cs typeface="Arial" pitchFamily="34" charset="0"/>
              </a:rPr>
              <a:t>vascular parameters on </a:t>
            </a:r>
            <a:r>
              <a:rPr lang="en-GB" dirty="0">
                <a:latin typeface="Arial" pitchFamily="34" charset="0"/>
                <a:cs typeface="Arial" pitchFamily="34" charset="0"/>
              </a:rPr>
              <a:t>mean arterial pressure (</a:t>
            </a:r>
            <a:r>
              <a:rPr lang="en-GB" altLang="cs-CZ" dirty="0" err="1">
                <a:latin typeface="Arial" pitchFamily="34" charset="0"/>
                <a:cs typeface="Arial" pitchFamily="34" charset="0"/>
              </a:rPr>
              <a:t>P</a:t>
            </a:r>
            <a:r>
              <a:rPr lang="en-GB" altLang="cs-CZ" baseline="-25000" dirty="0" err="1">
                <a:latin typeface="Arial" pitchFamily="34" charset="0"/>
                <a:cs typeface="Arial" pitchFamily="34" charset="0"/>
              </a:rPr>
              <a:t>a,mean</a:t>
            </a:r>
            <a:r>
              <a:rPr lang="en-GB" altLang="cs-CZ" dirty="0">
                <a:latin typeface="Arial" pitchFamily="34" charset="0"/>
                <a:cs typeface="Arial" pitchFamily="34" charset="0"/>
              </a:rPr>
              <a:t>) and pulse pressure (PP) </a:t>
            </a:r>
            <a:r>
              <a:rPr lang="en-GB" dirty="0">
                <a:latin typeface="Arial" pitchFamily="34" charset="0"/>
                <a:cs typeface="Arial" pitchFamily="34" charset="0"/>
              </a:rPr>
              <a:t>can be approximately estimated from the two following relations:</a:t>
            </a:r>
            <a:endParaRPr lang="cs-CZ" dirty="0">
              <a:latin typeface="Arial" pitchFamily="34" charset="0"/>
              <a:cs typeface="Arial" pitchFamily="34" charset="0"/>
            </a:endParaRPr>
          </a:p>
          <a:p>
            <a:pPr algn="just"/>
            <a:endParaRPr lang="en-GB" baseline="0" dirty="0" smtClean="0">
              <a:latin typeface="Arial" pitchFamily="34" charset="0"/>
              <a:cs typeface="Arial" pitchFamily="34" charset="0"/>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noProof="0" dirty="0" smtClean="0">
                <a:latin typeface="Arial" pitchFamily="34" charset="0"/>
                <a:cs typeface="Arial" pitchFamily="34" charset="0"/>
              </a:rPr>
              <a:t> </a:t>
            </a:r>
            <a:r>
              <a:rPr lang="en-GB" altLang="cs-CZ" sz="1200" b="0" noProof="0" dirty="0" smtClean="0">
                <a:latin typeface="Arial" pitchFamily="34" charset="0"/>
                <a:cs typeface="Arial" pitchFamily="34" charset="0"/>
                <a:sym typeface="Symbol" pitchFamily="18" charset="2"/>
              </a:rPr>
              <a:t> SV · HR · R</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endParaRPr lang="en-GB" altLang="cs-CZ" sz="1200" b="0" noProof="0" dirty="0" smtClean="0">
              <a:latin typeface="Arial" pitchFamily="34" charset="0"/>
              <a:cs typeface="Arial" pitchFamily="34" charset="0"/>
              <a:sym typeface="Symbol" pitchFamily="18" charset="2"/>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GB" altLang="cs-CZ" sz="1200" b="0" noProof="0" dirty="0" smtClean="0">
                <a:latin typeface="Arial" pitchFamily="34" charset="0"/>
                <a:cs typeface="Arial" pitchFamily="34" charset="0"/>
                <a:sym typeface="Symbol" pitchFamily="18" charset="2"/>
              </a:rPr>
              <a:t>PP</a:t>
            </a:r>
            <a:r>
              <a:rPr lang="en-GB" altLang="cs-CZ" sz="1200" b="0" noProof="0" dirty="0" smtClean="0">
                <a:latin typeface="Arial" pitchFamily="34" charset="0"/>
                <a:cs typeface="Arial" pitchFamily="34" charset="0"/>
              </a:rPr>
              <a:t> </a:t>
            </a:r>
            <a:r>
              <a:rPr lang="en-GB" altLang="cs-CZ" sz="1200" b="0" noProof="0" dirty="0" smtClean="0">
                <a:latin typeface="Arial" pitchFamily="34" charset="0"/>
                <a:cs typeface="Arial" pitchFamily="34" charset="0"/>
                <a:sym typeface="Symbol" pitchFamily="18" charset="2"/>
              </a:rPr>
              <a:t> SV/C</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altLang="cs-CZ" sz="1200" b="0" baseline="0" noProof="0" dirty="0" smtClean="0">
              <a:latin typeface="Arial" pitchFamily="34" charset="0"/>
              <a:cs typeface="Arial" pitchFamily="34" charset="0"/>
              <a:sym typeface="Symbol" pitchFamily="18" charset="2"/>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cs-CZ" altLang="cs-CZ" sz="1200" b="0" baseline="0" noProof="0" dirty="0" err="1" smtClean="0">
                <a:latin typeface="Arial" pitchFamily="34" charset="0"/>
                <a:cs typeface="Arial" pitchFamily="34" charset="0"/>
                <a:sym typeface="Symbol" pitchFamily="18" charset="2"/>
              </a:rPr>
              <a:t>where</a:t>
            </a:r>
            <a:r>
              <a:rPr lang="cs-CZ" altLang="cs-CZ" sz="1200" b="0" baseline="0" noProof="0" dirty="0" smtClean="0">
                <a:latin typeface="Arial" pitchFamily="34" charset="0"/>
                <a:cs typeface="Arial" pitchFamily="34" charset="0"/>
                <a:sym typeface="Symbol" pitchFamily="18" charset="2"/>
              </a:rPr>
              <a:t> </a:t>
            </a:r>
            <a:r>
              <a:rPr lang="en-GB" altLang="cs-CZ" sz="1200" b="0" baseline="0" noProof="0" dirty="0" smtClean="0">
                <a:latin typeface="Arial" pitchFamily="34" charset="0"/>
                <a:cs typeface="Arial" pitchFamily="34" charset="0"/>
                <a:sym typeface="Symbol" pitchFamily="18" charset="2"/>
              </a:rPr>
              <a:t>SV, HR, R, and C stand for stroke volume, heart rate, total peripheral resistance and compliance of aorta, respectively. </a:t>
            </a:r>
            <a:endParaRPr lang="en-GB" altLang="cs-CZ" sz="1200" b="0" noProof="0" dirty="0" smtClean="0">
              <a:latin typeface="Arial" pitchFamily="34" charset="0"/>
              <a:cs typeface="Arial" pitchFamily="34" charset="0"/>
              <a:sym typeface="Symbol" pitchFamily="18" charset="2"/>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endParaRPr lang="en-GB" altLang="cs-CZ" sz="1200" b="0" noProof="0" dirty="0" smtClean="0">
              <a:latin typeface="Arial" pitchFamily="34" charset="0"/>
              <a:cs typeface="Arial" pitchFamily="34" charset="0"/>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en-GB" baseline="0" noProof="0" dirty="0" smtClean="0">
                <a:latin typeface="Arial" pitchFamily="34" charset="0"/>
                <a:cs typeface="Arial" pitchFamily="34" charset="0"/>
              </a:rPr>
              <a:t>Note that these two relations are derived from the equations of blood flow </a:t>
            </a:r>
            <a:r>
              <a:rPr lang="en-GB" b="0" baseline="0" noProof="0" dirty="0" smtClean="0">
                <a:latin typeface="Arial" pitchFamily="34" charset="0"/>
                <a:cs typeface="Arial" pitchFamily="34" charset="0"/>
              </a:rPr>
              <a:t>(Q=</a:t>
            </a:r>
            <a:r>
              <a:rPr lang="en-GB" altLang="cs-CZ" sz="1200" b="0" noProof="0" dirty="0" smtClean="0">
                <a:latin typeface="Arial" pitchFamily="34" charset="0"/>
                <a:cs typeface="Arial" pitchFamily="34" charset="0"/>
                <a:sym typeface="Symbol" pitchFamily="18" charset="2"/>
              </a:rPr>
              <a:t>P/R) and vascular compliance (C=V/P).</a:t>
            </a:r>
            <a:endParaRPr lang="en-GB" b="0" noProof="0" dirty="0">
              <a:latin typeface="Arial" pitchFamily="34" charset="0"/>
              <a:cs typeface="Arial" pitchFamily="34" charset="0"/>
            </a:endParaRPr>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25</a:t>
            </a:fld>
            <a:endParaRPr lang="cs-CZ"/>
          </a:p>
        </p:txBody>
      </p:sp>
    </p:spTree>
    <p:extLst>
      <p:ext uri="{BB962C8B-B14F-4D97-AF65-F5344CB8AC3E}">
        <p14:creationId xmlns:p14="http://schemas.microsoft.com/office/powerpoint/2010/main" val="18986685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b="1" noProof="0" dirty="0" smtClean="0">
                <a:latin typeface="Arial" pitchFamily="34" charset="0"/>
                <a:cs typeface="Arial" pitchFamily="34" charset="0"/>
              </a:rPr>
              <a:t>Changes</a:t>
            </a:r>
            <a:r>
              <a:rPr lang="en-GB" b="1" baseline="0" noProof="0" dirty="0" smtClean="0">
                <a:latin typeface="Arial" pitchFamily="34" charset="0"/>
                <a:cs typeface="Arial" pitchFamily="34" charset="0"/>
              </a:rPr>
              <a:t> of mean arterial pressure and of pulse pressure during exercise</a:t>
            </a:r>
            <a:endParaRPr lang="en-GB" b="1" noProof="0" dirty="0" smtClean="0">
              <a:latin typeface="Arial" pitchFamily="34" charset="0"/>
              <a:cs typeface="Arial" pitchFamily="34" charset="0"/>
            </a:endParaRPr>
          </a:p>
          <a:p>
            <a:pPr algn="just"/>
            <a:r>
              <a:rPr lang="cs-CZ" dirty="0" smtClean="0">
                <a:latin typeface="Arial" pitchFamily="34" charset="0"/>
                <a:cs typeface="Arial" pitchFamily="34" charset="0"/>
              </a:rPr>
              <a:t>     </a:t>
            </a:r>
            <a:r>
              <a:rPr lang="en-GB" dirty="0" smtClean="0">
                <a:latin typeface="Arial" pitchFamily="34" charset="0"/>
                <a:cs typeface="Arial" pitchFamily="34" charset="0"/>
              </a:rPr>
              <a:t>Consistently </a:t>
            </a:r>
            <a:r>
              <a:rPr lang="en-GB" dirty="0">
                <a:latin typeface="Arial" pitchFamily="34" charset="0"/>
                <a:cs typeface="Arial" pitchFamily="34" charset="0"/>
              </a:rPr>
              <a:t>with the relations for </a:t>
            </a:r>
            <a:r>
              <a:rPr lang="en-GB" altLang="cs-CZ" dirty="0" err="1">
                <a:latin typeface="Arial" pitchFamily="34" charset="0"/>
                <a:cs typeface="Arial" pitchFamily="34" charset="0"/>
              </a:rPr>
              <a:t>P</a:t>
            </a:r>
            <a:r>
              <a:rPr lang="en-GB" altLang="cs-CZ" baseline="-25000" dirty="0" err="1">
                <a:latin typeface="Arial" pitchFamily="34" charset="0"/>
                <a:cs typeface="Arial" pitchFamily="34" charset="0"/>
              </a:rPr>
              <a:t>a,mean</a:t>
            </a:r>
            <a:r>
              <a:rPr lang="en-GB" altLang="cs-CZ" dirty="0">
                <a:latin typeface="Arial" pitchFamily="34" charset="0"/>
                <a:cs typeface="Arial" pitchFamily="34" charset="0"/>
              </a:rPr>
              <a:t> and PP </a:t>
            </a:r>
            <a:r>
              <a:rPr lang="cs-CZ" altLang="cs-CZ" dirty="0" smtClean="0">
                <a:latin typeface="Arial" pitchFamily="34" charset="0"/>
                <a:cs typeface="Arial" pitchFamily="34" charset="0"/>
              </a:rPr>
              <a:t>a</a:t>
            </a:r>
            <a:r>
              <a:rPr lang="en-GB" altLang="cs-CZ" dirty="0" smtClean="0">
                <a:latin typeface="Arial" pitchFamily="34" charset="0"/>
                <a:cs typeface="Arial" pitchFamily="34" charset="0"/>
              </a:rPr>
              <a:t> </a:t>
            </a:r>
            <a:r>
              <a:rPr lang="en-GB" altLang="cs-CZ" dirty="0">
                <a:latin typeface="Arial" pitchFamily="34" charset="0"/>
                <a:cs typeface="Arial" pitchFamily="34" charset="0"/>
              </a:rPr>
              <a:t>separate </a:t>
            </a:r>
            <a:r>
              <a:rPr lang="en-GB" dirty="0">
                <a:latin typeface="Arial" pitchFamily="34" charset="0"/>
                <a:cs typeface="Arial" pitchFamily="34" charset="0"/>
              </a:rPr>
              <a:t>increase of HR induced by the physical activity would cause only the rise of </a:t>
            </a:r>
            <a:r>
              <a:rPr lang="en-GB" altLang="cs-CZ" dirty="0" err="1">
                <a:latin typeface="Arial" pitchFamily="34" charset="0"/>
                <a:cs typeface="Arial" pitchFamily="34" charset="0"/>
              </a:rPr>
              <a:t>P</a:t>
            </a:r>
            <a:r>
              <a:rPr lang="en-GB" altLang="cs-CZ" baseline="-25000" dirty="0" err="1">
                <a:latin typeface="Arial" pitchFamily="34" charset="0"/>
                <a:cs typeface="Arial" pitchFamily="34" charset="0"/>
              </a:rPr>
              <a:t>a,mean</a:t>
            </a:r>
            <a:r>
              <a:rPr lang="en-GB" altLang="cs-CZ" dirty="0">
                <a:latin typeface="Arial" pitchFamily="34" charset="0"/>
                <a:cs typeface="Arial" pitchFamily="34" charset="0"/>
              </a:rPr>
              <a:t>.</a:t>
            </a:r>
            <a:r>
              <a:rPr lang="en-GB" altLang="cs-CZ" baseline="-25000" dirty="0">
                <a:latin typeface="Arial" pitchFamily="34" charset="0"/>
                <a:cs typeface="Arial" pitchFamily="34" charset="0"/>
              </a:rPr>
              <a:t> </a:t>
            </a:r>
            <a:r>
              <a:rPr lang="en-GB" altLang="cs-CZ" dirty="0">
                <a:latin typeface="Arial" pitchFamily="34" charset="0"/>
                <a:cs typeface="Arial" pitchFamily="34" charset="0"/>
              </a:rPr>
              <a:t>A simultaneous increase of SV will cause a further rise of </a:t>
            </a:r>
            <a:r>
              <a:rPr lang="en-GB" altLang="cs-CZ" dirty="0" err="1">
                <a:latin typeface="Arial" pitchFamily="34" charset="0"/>
                <a:cs typeface="Arial" pitchFamily="34" charset="0"/>
              </a:rPr>
              <a:t>P</a:t>
            </a:r>
            <a:r>
              <a:rPr lang="en-GB" altLang="cs-CZ" baseline="-25000" dirty="0" err="1">
                <a:latin typeface="Arial" pitchFamily="34" charset="0"/>
                <a:cs typeface="Arial" pitchFamily="34" charset="0"/>
              </a:rPr>
              <a:t>a,mean</a:t>
            </a:r>
            <a:r>
              <a:rPr lang="en-GB" altLang="cs-CZ" baseline="-25000" dirty="0">
                <a:latin typeface="Arial" pitchFamily="34" charset="0"/>
                <a:cs typeface="Arial" pitchFamily="34" charset="0"/>
              </a:rPr>
              <a:t> </a:t>
            </a:r>
            <a:r>
              <a:rPr lang="en-GB" altLang="cs-CZ" dirty="0">
                <a:latin typeface="Arial" pitchFamily="34" charset="0"/>
                <a:cs typeface="Arial" pitchFamily="34" charset="0"/>
              </a:rPr>
              <a:t>and an increase of PP. Due to a subsequent reduction of R (consequence of the vascular vasodilatation in active muscles) the </a:t>
            </a:r>
            <a:r>
              <a:rPr lang="en-GB" altLang="cs-CZ" dirty="0" err="1">
                <a:latin typeface="Arial" pitchFamily="34" charset="0"/>
                <a:cs typeface="Arial" pitchFamily="34" charset="0"/>
              </a:rPr>
              <a:t>P</a:t>
            </a:r>
            <a:r>
              <a:rPr lang="en-GB" altLang="cs-CZ" baseline="-25000" dirty="0" err="1">
                <a:latin typeface="Arial" pitchFamily="34" charset="0"/>
                <a:cs typeface="Arial" pitchFamily="34" charset="0"/>
              </a:rPr>
              <a:t>a,mean</a:t>
            </a:r>
            <a:r>
              <a:rPr lang="en-GB" altLang="cs-CZ" dirty="0">
                <a:latin typeface="Arial" pitchFamily="34" charset="0"/>
                <a:cs typeface="Arial" pitchFamily="34" charset="0"/>
              </a:rPr>
              <a:t> falls down but PP remains increased. </a:t>
            </a:r>
            <a:endParaRPr lang="cs-CZ" altLang="cs-CZ" dirty="0" smtClean="0">
              <a:latin typeface="Arial" pitchFamily="34" charset="0"/>
              <a:cs typeface="Arial" pitchFamily="34" charset="0"/>
            </a:endParaRPr>
          </a:p>
          <a:p>
            <a:pPr algn="just"/>
            <a:r>
              <a:rPr lang="cs-CZ" altLang="cs-CZ" dirty="0">
                <a:latin typeface="Arial" pitchFamily="34" charset="0"/>
                <a:cs typeface="Arial" pitchFamily="34" charset="0"/>
              </a:rPr>
              <a:t> </a:t>
            </a:r>
            <a:r>
              <a:rPr lang="cs-CZ" altLang="cs-CZ" dirty="0" smtClean="0">
                <a:latin typeface="Arial" pitchFamily="34" charset="0"/>
                <a:cs typeface="Arial" pitchFamily="34" charset="0"/>
              </a:rPr>
              <a:t>    </a:t>
            </a:r>
            <a:r>
              <a:rPr lang="en-GB" altLang="cs-CZ" dirty="0" smtClean="0">
                <a:latin typeface="Arial" pitchFamily="34" charset="0"/>
                <a:cs typeface="Arial" pitchFamily="34" charset="0"/>
              </a:rPr>
              <a:t>This </a:t>
            </a:r>
            <a:r>
              <a:rPr lang="en-GB" altLang="cs-CZ" sz="1200" b="0" noProof="0" dirty="0" smtClean="0">
                <a:latin typeface="Arial" pitchFamily="34" charset="0"/>
                <a:cs typeface="Arial" pitchFamily="34" charset="0"/>
              </a:rPr>
              <a:t>example</a:t>
            </a:r>
            <a:r>
              <a:rPr lang="en-GB" altLang="cs-CZ" sz="1200" b="0" baseline="0" noProof="0" dirty="0" smtClean="0">
                <a:latin typeface="Arial" pitchFamily="34" charset="0"/>
                <a:cs typeface="Arial" pitchFamily="34" charset="0"/>
              </a:rPr>
              <a:t> shows </a:t>
            </a:r>
            <a:r>
              <a:rPr lang="cs-CZ" altLang="cs-CZ" sz="1200" b="0" baseline="0" noProof="0" dirty="0" smtClean="0">
                <a:latin typeface="Arial" pitchFamily="34" charset="0"/>
                <a:cs typeface="Arial" pitchFamily="34" charset="0"/>
              </a:rPr>
              <a:t>a</a:t>
            </a:r>
            <a:r>
              <a:rPr lang="en-GB" altLang="cs-CZ" sz="1200" b="0" baseline="0" noProof="0" dirty="0" smtClean="0">
                <a:latin typeface="Arial" pitchFamily="34" charset="0"/>
                <a:cs typeface="Arial" pitchFamily="34" charset="0"/>
              </a:rPr>
              <a:t> separate effect of changes that accompany physical activity but may be applied to other situations. In reality, the changes may occur simultaneously.</a:t>
            </a:r>
            <a:endParaRPr lang="en-GB" b="0" baseline="0" noProof="0" dirty="0">
              <a:latin typeface="Arial" pitchFamily="34" charset="0"/>
              <a:cs typeface="Arial" pitchFamily="34" charset="0"/>
            </a:endParaRPr>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26</a:t>
            </a:fld>
            <a:endParaRPr lang="cs-CZ"/>
          </a:p>
        </p:txBody>
      </p:sp>
    </p:spTree>
    <p:extLst>
      <p:ext uri="{BB962C8B-B14F-4D97-AF65-F5344CB8AC3E}">
        <p14:creationId xmlns:p14="http://schemas.microsoft.com/office/powerpoint/2010/main" val="31312557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hangingPunct="0"/>
            <a:r>
              <a:rPr lang="en-GB" sz="1200" b="1" kern="1200" noProof="0" dirty="0" smtClean="0">
                <a:solidFill>
                  <a:schemeClr val="tx1"/>
                </a:solidFill>
                <a:effectLst/>
                <a:latin typeface="Arial" charset="0"/>
                <a:ea typeface="+mn-ea"/>
                <a:cs typeface="+mn-cs"/>
              </a:rPr>
              <a:t>Model of blood pressure changes in aorta</a:t>
            </a:r>
          </a:p>
          <a:p>
            <a:pPr algn="just" hangingPunct="0">
              <a:spcAft>
                <a:spcPts val="600"/>
              </a:spcAft>
            </a:pPr>
            <a:r>
              <a:rPr lang="cs-CZ" sz="1200" kern="1200" dirty="0" smtClean="0">
                <a:solidFill>
                  <a:schemeClr val="tx1"/>
                </a:solidFill>
                <a:effectLst/>
                <a:latin typeface="Arial" charset="0"/>
                <a:ea typeface="+mn-ea"/>
                <a:cs typeface="+mn-cs"/>
              </a:rPr>
              <a:t>     </a:t>
            </a:r>
            <a:r>
              <a:rPr lang="en-GB" sz="1200" kern="1200" dirty="0" smtClean="0">
                <a:solidFill>
                  <a:schemeClr val="tx1"/>
                </a:solidFill>
                <a:effectLst/>
                <a:latin typeface="Arial" charset="0"/>
                <a:ea typeface="+mn-ea"/>
                <a:cs typeface="+mn-cs"/>
              </a:rPr>
              <a:t>Simulation of aortic function is based on a simple “</a:t>
            </a:r>
            <a:r>
              <a:rPr lang="en-GB" sz="1200" kern="1200" dirty="0" err="1" smtClean="0">
                <a:solidFill>
                  <a:schemeClr val="tx1"/>
                </a:solidFill>
                <a:effectLst/>
                <a:latin typeface="Arial" charset="0"/>
                <a:ea typeface="+mn-ea"/>
                <a:cs typeface="+mn-cs"/>
              </a:rPr>
              <a:t>Windkessel</a:t>
            </a:r>
            <a:r>
              <a:rPr lang="en-GB" sz="1200" kern="1200" dirty="0" smtClean="0">
                <a:solidFill>
                  <a:schemeClr val="tx1"/>
                </a:solidFill>
                <a:effectLst/>
                <a:latin typeface="Arial" charset="0"/>
                <a:ea typeface="+mn-ea"/>
                <a:cs typeface="+mn-cs"/>
              </a:rPr>
              <a:t>” model. Blood pressure change in the aorta (</a:t>
            </a:r>
            <a:r>
              <a:rPr lang="en-GB" sz="1200" kern="1200" dirty="0" smtClean="0">
                <a:solidFill>
                  <a:schemeClr val="tx1"/>
                </a:solidFill>
                <a:effectLst/>
                <a:latin typeface="Arial" charset="0"/>
                <a:ea typeface="+mn-ea"/>
                <a:cs typeface="+mn-cs"/>
                <a:sym typeface="Symbol"/>
              </a:rPr>
              <a:t></a:t>
            </a:r>
            <a:r>
              <a:rPr lang="en-GB" sz="1200" i="1" kern="1200" dirty="0" smtClean="0">
                <a:solidFill>
                  <a:schemeClr val="tx1"/>
                </a:solidFill>
                <a:effectLst/>
                <a:latin typeface="Arial" charset="0"/>
                <a:ea typeface="+mn-ea"/>
                <a:cs typeface="+mn-cs"/>
              </a:rPr>
              <a:t>P</a:t>
            </a:r>
            <a:r>
              <a:rPr lang="en-GB" sz="1200" i="0" kern="1200" baseline="-25000" dirty="0" smtClean="0">
                <a:solidFill>
                  <a:schemeClr val="tx1"/>
                </a:solidFill>
                <a:effectLst/>
                <a:latin typeface="Arial" charset="0"/>
                <a:ea typeface="+mn-ea"/>
                <a:cs typeface="+mn-cs"/>
              </a:rPr>
              <a:t>a</a:t>
            </a:r>
            <a:r>
              <a:rPr lang="en-GB" sz="1200" kern="1200" dirty="0" smtClean="0">
                <a:solidFill>
                  <a:schemeClr val="tx1"/>
                </a:solidFill>
                <a:effectLst/>
                <a:latin typeface="Arial" charset="0"/>
                <a:ea typeface="+mn-ea"/>
                <a:cs typeface="+mn-cs"/>
              </a:rPr>
              <a:t>) is directly proportional to blood volume change in the aorta (</a:t>
            </a:r>
            <a:r>
              <a:rPr lang="en-GB" sz="1200" kern="1200" dirty="0" smtClean="0">
                <a:solidFill>
                  <a:schemeClr val="tx1"/>
                </a:solidFill>
                <a:effectLst/>
                <a:latin typeface="Arial" charset="0"/>
                <a:ea typeface="+mn-ea"/>
                <a:cs typeface="+mn-cs"/>
                <a:sym typeface="Symbol"/>
              </a:rPr>
              <a:t></a:t>
            </a:r>
            <a:r>
              <a:rPr lang="en-GB" sz="1200" i="1" kern="1200" dirty="0" err="1" smtClean="0">
                <a:solidFill>
                  <a:schemeClr val="tx1"/>
                </a:solidFill>
                <a:effectLst/>
                <a:latin typeface="Arial" charset="0"/>
                <a:ea typeface="+mn-ea"/>
                <a:cs typeface="+mn-cs"/>
              </a:rPr>
              <a:t>V</a:t>
            </a:r>
            <a:r>
              <a:rPr lang="en-GB" sz="1200" i="0" kern="1200" baseline="-25000" dirty="0" err="1" smtClean="0">
                <a:solidFill>
                  <a:schemeClr val="tx1"/>
                </a:solidFill>
                <a:effectLst/>
                <a:latin typeface="Arial" charset="0"/>
                <a:ea typeface="+mn-ea"/>
                <a:cs typeface="+mn-cs"/>
              </a:rPr>
              <a:t>a</a:t>
            </a:r>
            <a:r>
              <a:rPr lang="en-GB" sz="1200" kern="1200" dirty="0" smtClean="0">
                <a:solidFill>
                  <a:schemeClr val="tx1"/>
                </a:solidFill>
                <a:effectLst/>
                <a:latin typeface="Arial" charset="0"/>
                <a:ea typeface="+mn-ea"/>
                <a:cs typeface="+mn-cs"/>
              </a:rPr>
              <a:t>) according to equation: </a:t>
            </a:r>
            <a:endParaRPr lang="cs-CZ" sz="1200" kern="1200" dirty="0" smtClean="0">
              <a:solidFill>
                <a:schemeClr val="tx1"/>
              </a:solidFill>
              <a:effectLst/>
              <a:latin typeface="Arial" charset="0"/>
              <a:ea typeface="+mn-ea"/>
              <a:cs typeface="+mn-cs"/>
            </a:endParaRPr>
          </a:p>
          <a:p>
            <a:pPr algn="just" hangingPunct="0">
              <a:spcAft>
                <a:spcPts val="600"/>
              </a:spcAft>
            </a:pPr>
            <a:endParaRPr lang="cs-CZ" sz="1200" kern="1200" dirty="0" smtClean="0">
              <a:solidFill>
                <a:schemeClr val="tx1"/>
              </a:solidFill>
              <a:effectLst/>
              <a:latin typeface="Arial" charset="0"/>
              <a:ea typeface="+mn-ea"/>
              <a:cs typeface="+mn-cs"/>
            </a:endParaRPr>
          </a:p>
          <a:p>
            <a:pPr algn="ctr" hangingPunct="0"/>
            <a:r>
              <a:rPr lang="en-GB" sz="1200" b="1" kern="1200" dirty="0" smtClean="0">
                <a:effectLst/>
                <a:latin typeface="Arial" charset="0"/>
                <a:ea typeface="+mn-ea"/>
                <a:cs typeface="+mn-cs"/>
              </a:rPr>
              <a:t> </a:t>
            </a:r>
            <a:r>
              <a:rPr lang="en-GB" sz="1200" b="1" kern="1200" dirty="0" smtClean="0">
                <a:effectLst/>
                <a:latin typeface="Arial" charset="0"/>
                <a:ea typeface="+mn-ea"/>
                <a:cs typeface="+mn-cs"/>
                <a:sym typeface="Symbol"/>
              </a:rPr>
              <a:t></a:t>
            </a:r>
            <a:r>
              <a:rPr lang="en-GB" sz="1200" b="1" i="1" kern="1200" dirty="0" smtClean="0">
                <a:effectLst/>
                <a:latin typeface="Arial" charset="0"/>
                <a:ea typeface="+mn-ea"/>
                <a:cs typeface="+mn-cs"/>
              </a:rPr>
              <a:t>P</a:t>
            </a:r>
            <a:r>
              <a:rPr lang="en-GB" sz="1200" b="1" i="0" kern="1200" baseline="-25000" dirty="0" smtClean="0">
                <a:effectLst/>
                <a:latin typeface="Arial" charset="0"/>
                <a:ea typeface="+mn-ea"/>
                <a:cs typeface="+mn-cs"/>
              </a:rPr>
              <a:t>a</a:t>
            </a:r>
            <a:r>
              <a:rPr lang="cs-CZ" sz="1200" b="1" i="1" kern="1200" baseline="0" dirty="0" smtClean="0">
                <a:effectLst/>
                <a:latin typeface="Arial" charset="0"/>
                <a:ea typeface="+mn-ea"/>
                <a:cs typeface="+mn-cs"/>
              </a:rPr>
              <a:t>=</a:t>
            </a:r>
            <a:r>
              <a:rPr lang="en-GB" sz="1200" b="1" kern="1200" dirty="0" smtClean="0">
                <a:effectLst/>
                <a:latin typeface="Arial" charset="0"/>
                <a:ea typeface="+mn-ea"/>
                <a:cs typeface="+mn-cs"/>
                <a:sym typeface="Symbol"/>
              </a:rPr>
              <a:t></a:t>
            </a:r>
            <a:r>
              <a:rPr lang="en-GB" sz="1200" b="1" i="1" kern="1200" dirty="0" err="1" smtClean="0">
                <a:effectLst/>
                <a:latin typeface="Arial" charset="0"/>
                <a:ea typeface="+mn-ea"/>
                <a:cs typeface="+mn-cs"/>
              </a:rPr>
              <a:t>V</a:t>
            </a:r>
            <a:r>
              <a:rPr lang="en-GB" sz="1200" b="1" i="0" kern="1200" baseline="-25000" dirty="0" err="1" smtClean="0">
                <a:effectLst/>
                <a:latin typeface="Arial" charset="0"/>
                <a:ea typeface="+mn-ea"/>
                <a:cs typeface="+mn-cs"/>
              </a:rPr>
              <a:t>a</a:t>
            </a:r>
            <a:r>
              <a:rPr lang="cs-CZ" sz="1200" b="1" i="1" kern="1200" baseline="0" dirty="0" smtClean="0">
                <a:effectLst/>
                <a:latin typeface="Arial" charset="0"/>
                <a:ea typeface="+mn-ea"/>
                <a:cs typeface="+mn-cs"/>
              </a:rPr>
              <a:t>/C</a:t>
            </a:r>
            <a:r>
              <a:rPr lang="en-GB" sz="1200" b="1" i="0" kern="1200" baseline="-25000" dirty="0" smtClean="0">
                <a:effectLst/>
                <a:latin typeface="Arial" charset="0"/>
                <a:ea typeface="+mn-ea"/>
                <a:cs typeface="+mn-cs"/>
              </a:rPr>
              <a:t>a</a:t>
            </a:r>
            <a:r>
              <a:rPr lang="cs-CZ" sz="1200" b="0" i="0" kern="1200" baseline="0" dirty="0" smtClean="0">
                <a:effectLst/>
                <a:latin typeface="Arial" charset="0"/>
                <a:ea typeface="+mn-ea"/>
                <a:cs typeface="+mn-cs"/>
              </a:rPr>
              <a:t>.</a:t>
            </a:r>
          </a:p>
          <a:p>
            <a:pPr algn="ctr" hangingPunct="0"/>
            <a:endParaRPr lang="cs-CZ" sz="1200" b="0" i="0" kern="1200" baseline="0" dirty="0" smtClean="0">
              <a:effectLst/>
              <a:latin typeface="Arial" charset="0"/>
              <a:ea typeface="+mn-ea"/>
              <a:cs typeface="+mn-cs"/>
            </a:endParaRPr>
          </a:p>
          <a:p>
            <a:pPr hangingPunct="0"/>
            <a:r>
              <a:rPr lang="en-GB" sz="1200" kern="1200" dirty="0" smtClean="0">
                <a:solidFill>
                  <a:schemeClr val="tx1"/>
                </a:solidFill>
                <a:effectLst/>
                <a:latin typeface="Arial" charset="0"/>
                <a:ea typeface="+mn-ea"/>
                <a:cs typeface="+mn-cs"/>
              </a:rPr>
              <a:t>where </a:t>
            </a:r>
            <a:r>
              <a:rPr lang="en-GB" sz="1200" i="1" kern="1200" dirty="0" err="1" smtClean="0">
                <a:solidFill>
                  <a:schemeClr val="tx1"/>
                </a:solidFill>
                <a:effectLst/>
                <a:latin typeface="Arial" charset="0"/>
                <a:ea typeface="+mn-ea"/>
                <a:cs typeface="+mn-cs"/>
              </a:rPr>
              <a:t>C</a:t>
            </a:r>
            <a:r>
              <a:rPr lang="en-GB" sz="1200" i="0" kern="1200" baseline="-25000" dirty="0" err="1" smtClean="0">
                <a:solidFill>
                  <a:schemeClr val="tx1"/>
                </a:solidFill>
                <a:effectLst/>
                <a:latin typeface="Arial" charset="0"/>
                <a:ea typeface="+mn-ea"/>
                <a:cs typeface="+mn-cs"/>
              </a:rPr>
              <a:t>a</a:t>
            </a:r>
            <a:r>
              <a:rPr lang="en-GB" sz="1200" kern="1200" dirty="0" smtClean="0">
                <a:solidFill>
                  <a:schemeClr val="tx1"/>
                </a:solidFill>
                <a:effectLst/>
                <a:latin typeface="Arial" charset="0"/>
                <a:ea typeface="+mn-ea"/>
                <a:cs typeface="+mn-cs"/>
              </a:rPr>
              <a:t> is compliance of aorta (in l/Pa). </a:t>
            </a:r>
            <a:endParaRPr lang="cs-CZ" sz="1200" kern="1200" dirty="0" smtClean="0">
              <a:solidFill>
                <a:schemeClr val="tx1"/>
              </a:solidFill>
              <a:effectLst/>
              <a:latin typeface="Arial" charset="0"/>
              <a:ea typeface="+mn-ea"/>
              <a:cs typeface="+mn-cs"/>
            </a:endParaRPr>
          </a:p>
          <a:p>
            <a:pPr hangingPunct="0"/>
            <a:endParaRPr lang="cs-CZ" sz="1200" kern="1200" dirty="0" smtClean="0">
              <a:solidFill>
                <a:schemeClr val="tx1"/>
              </a:solidFill>
              <a:effectLst/>
              <a:latin typeface="Arial" charset="0"/>
              <a:ea typeface="+mn-ea"/>
              <a:cs typeface="+mn-cs"/>
            </a:endParaRPr>
          </a:p>
          <a:p>
            <a:pPr hangingPunct="0"/>
            <a:r>
              <a:rPr lang="cs-CZ" sz="1200" kern="1200" dirty="0" smtClean="0">
                <a:solidFill>
                  <a:schemeClr val="tx1"/>
                </a:solidFill>
                <a:effectLst/>
                <a:latin typeface="Arial" charset="0"/>
                <a:ea typeface="+mn-ea"/>
                <a:cs typeface="+mn-cs"/>
              </a:rPr>
              <a:t>     </a:t>
            </a:r>
            <a:r>
              <a:rPr lang="en-GB" sz="1200" kern="1200" dirty="0" smtClean="0">
                <a:solidFill>
                  <a:schemeClr val="tx1"/>
                </a:solidFill>
                <a:effectLst/>
                <a:latin typeface="Arial" charset="0"/>
                <a:ea typeface="+mn-ea"/>
                <a:cs typeface="+mn-cs"/>
              </a:rPr>
              <a:t>Blood volume change in the aorta during short time interval of cardiac cycle (</a:t>
            </a:r>
            <a:r>
              <a:rPr lang="en-GB" sz="1200" kern="1200" dirty="0" smtClean="0">
                <a:solidFill>
                  <a:schemeClr val="tx1"/>
                </a:solidFill>
                <a:effectLst/>
                <a:latin typeface="Arial" charset="0"/>
                <a:ea typeface="+mn-ea"/>
                <a:cs typeface="+mn-cs"/>
                <a:sym typeface="Symbol"/>
              </a:rPr>
              <a:t></a:t>
            </a:r>
            <a:r>
              <a:rPr lang="en-GB" sz="1200" i="1" kern="1200" dirty="0" smtClean="0">
                <a:solidFill>
                  <a:schemeClr val="tx1"/>
                </a:solidFill>
                <a:effectLst/>
                <a:latin typeface="Arial" charset="0"/>
                <a:ea typeface="+mn-ea"/>
                <a:cs typeface="+mn-cs"/>
              </a:rPr>
              <a:t>t</a:t>
            </a:r>
            <a:r>
              <a:rPr lang="en-GB" sz="1200" kern="1200" dirty="0" smtClean="0">
                <a:solidFill>
                  <a:schemeClr val="tx1"/>
                </a:solidFill>
                <a:effectLst/>
                <a:latin typeface="Arial" charset="0"/>
                <a:ea typeface="+mn-ea"/>
                <a:cs typeface="+mn-cs"/>
              </a:rPr>
              <a:t>)</a:t>
            </a:r>
            <a:r>
              <a:rPr lang="en-GB" sz="1200" i="1" kern="1200" dirty="0" smtClean="0">
                <a:solidFill>
                  <a:schemeClr val="tx1"/>
                </a:solidFill>
                <a:effectLst/>
                <a:latin typeface="Arial" charset="0"/>
                <a:ea typeface="+mn-ea"/>
                <a:cs typeface="+mn-cs"/>
              </a:rPr>
              <a:t> </a:t>
            </a:r>
            <a:r>
              <a:rPr lang="en-GB" sz="1200" kern="1200" dirty="0" smtClean="0">
                <a:solidFill>
                  <a:schemeClr val="tx1"/>
                </a:solidFill>
                <a:effectLst/>
                <a:latin typeface="Arial" charset="0"/>
                <a:ea typeface="+mn-ea"/>
                <a:cs typeface="+mn-cs"/>
              </a:rPr>
              <a:t>is given by equation:</a:t>
            </a:r>
            <a:endParaRPr lang="cs-CZ" sz="1200" kern="1200" dirty="0" smtClean="0">
              <a:solidFill>
                <a:schemeClr val="tx1"/>
              </a:solidFill>
              <a:effectLst/>
              <a:latin typeface="Arial" charset="0"/>
              <a:ea typeface="+mn-ea"/>
              <a:cs typeface="+mn-cs"/>
            </a:endParaRPr>
          </a:p>
          <a:p>
            <a:pPr hangingPunct="0"/>
            <a:endParaRPr lang="cs-CZ" sz="1200" kern="1200" dirty="0" smtClean="0">
              <a:solidFill>
                <a:schemeClr val="tx1"/>
              </a:solidFill>
              <a:effectLst/>
              <a:latin typeface="Arial" charset="0"/>
              <a:ea typeface="+mn-ea"/>
              <a:cs typeface="+mn-cs"/>
            </a:endParaRPr>
          </a:p>
          <a:p>
            <a:pPr algn="ctr" hangingPunct="0">
              <a:spcBef>
                <a:spcPts val="600"/>
              </a:spcBef>
              <a:spcAft>
                <a:spcPts val="600"/>
              </a:spcAft>
            </a:pPr>
            <a:r>
              <a:rPr lang="en-GB" sz="1200" b="1" kern="1200" dirty="0" smtClean="0">
                <a:solidFill>
                  <a:schemeClr val="tx1"/>
                </a:solidFill>
                <a:effectLst/>
                <a:sym typeface="Symbol"/>
              </a:rPr>
              <a:t></a:t>
            </a:r>
            <a:r>
              <a:rPr lang="en-GB" sz="1200" b="1" i="1" kern="1200" dirty="0" err="1" smtClean="0">
                <a:solidFill>
                  <a:schemeClr val="tx1"/>
                </a:solidFill>
                <a:effectLst/>
              </a:rPr>
              <a:t>V</a:t>
            </a:r>
            <a:r>
              <a:rPr lang="en-GB" sz="1200" b="1" i="0" kern="1200" baseline="-25000" dirty="0" err="1" smtClean="0">
                <a:solidFill>
                  <a:schemeClr val="tx1"/>
                </a:solidFill>
                <a:effectLst/>
              </a:rPr>
              <a:t>a</a:t>
            </a:r>
            <a:r>
              <a:rPr lang="en-GB" sz="1200" b="1" i="1" kern="1200" baseline="-25000" dirty="0" smtClean="0">
                <a:solidFill>
                  <a:schemeClr val="tx1"/>
                </a:solidFill>
                <a:effectLst/>
              </a:rPr>
              <a:t> </a:t>
            </a:r>
            <a:r>
              <a:rPr lang="en-GB" sz="1200" b="1" i="1" kern="1200" dirty="0" smtClean="0">
                <a:solidFill>
                  <a:schemeClr val="tx1"/>
                </a:solidFill>
                <a:effectLst/>
              </a:rPr>
              <a:t>= (F</a:t>
            </a:r>
            <a:r>
              <a:rPr lang="en-GB" sz="1200" b="1" i="0" kern="1200" baseline="-25000" dirty="0" smtClean="0">
                <a:solidFill>
                  <a:schemeClr val="tx1"/>
                </a:solidFill>
                <a:effectLst/>
              </a:rPr>
              <a:t>i</a:t>
            </a:r>
            <a:r>
              <a:rPr lang="en-GB" sz="1200" b="1" i="0" kern="1200" dirty="0" smtClean="0">
                <a:solidFill>
                  <a:schemeClr val="tx1"/>
                </a:solidFill>
                <a:effectLst/>
              </a:rPr>
              <a:t> </a:t>
            </a:r>
            <a:r>
              <a:rPr lang="en-GB" sz="1200" b="1" kern="1200" dirty="0" smtClean="0">
                <a:solidFill>
                  <a:schemeClr val="tx1"/>
                </a:solidFill>
                <a:effectLst/>
              </a:rPr>
              <a:t>− </a:t>
            </a:r>
            <a:r>
              <a:rPr lang="en-GB" sz="1200" b="1" i="1" kern="1200" dirty="0" err="1" smtClean="0">
                <a:solidFill>
                  <a:schemeClr val="tx1"/>
                </a:solidFill>
                <a:effectLst/>
              </a:rPr>
              <a:t>F</a:t>
            </a:r>
            <a:r>
              <a:rPr lang="en-GB" sz="1200" b="1" i="0" kern="1200" baseline="-25000" dirty="0" err="1" smtClean="0">
                <a:solidFill>
                  <a:schemeClr val="tx1"/>
                </a:solidFill>
                <a:effectLst/>
              </a:rPr>
              <a:t>o</a:t>
            </a:r>
            <a:r>
              <a:rPr lang="en-GB" sz="1200" b="1" i="1" kern="1200" dirty="0" smtClean="0">
                <a:solidFill>
                  <a:schemeClr val="tx1"/>
                </a:solidFill>
                <a:effectLst/>
              </a:rPr>
              <a:t>)×</a:t>
            </a:r>
            <a:r>
              <a:rPr lang="en-GB" sz="1200" b="1" kern="1200" dirty="0" smtClean="0">
                <a:solidFill>
                  <a:schemeClr val="tx1"/>
                </a:solidFill>
                <a:effectLst/>
                <a:sym typeface="Symbol"/>
              </a:rPr>
              <a:t></a:t>
            </a:r>
            <a:r>
              <a:rPr lang="en-GB" sz="1200" b="1" i="1" kern="1200" dirty="0" smtClean="0">
                <a:solidFill>
                  <a:schemeClr val="tx1"/>
                </a:solidFill>
                <a:effectLst/>
              </a:rPr>
              <a:t>t</a:t>
            </a:r>
            <a:endParaRPr lang="cs-CZ" sz="1200" b="1" i="1" kern="1200" dirty="0" smtClean="0">
              <a:solidFill>
                <a:schemeClr val="tx1"/>
              </a:solidFill>
              <a:effectLst/>
            </a:endParaRPr>
          </a:p>
          <a:p>
            <a:pPr algn="ctr" hangingPunct="0">
              <a:spcBef>
                <a:spcPts val="600"/>
              </a:spcBef>
              <a:spcAft>
                <a:spcPts val="600"/>
              </a:spcAft>
            </a:pPr>
            <a:endParaRPr lang="en-GB" sz="1200" b="1" kern="1200" dirty="0" smtClean="0">
              <a:solidFill>
                <a:schemeClr val="tx1"/>
              </a:solidFill>
              <a:effectLst/>
            </a:endParaRPr>
          </a:p>
          <a:p>
            <a:pPr hangingPunct="0"/>
            <a:r>
              <a:rPr lang="en-GB" sz="1200" kern="1200" dirty="0" smtClean="0">
                <a:solidFill>
                  <a:schemeClr val="tx1"/>
                </a:solidFill>
                <a:effectLst/>
              </a:rPr>
              <a:t>where </a:t>
            </a:r>
            <a:r>
              <a:rPr lang="en-GB" sz="1200" i="1" kern="1200" dirty="0" smtClean="0">
                <a:solidFill>
                  <a:schemeClr val="tx1"/>
                </a:solidFill>
                <a:effectLst/>
              </a:rPr>
              <a:t>F</a:t>
            </a:r>
            <a:r>
              <a:rPr lang="en-GB" sz="1200" i="0" kern="1200" baseline="-25000" dirty="0" smtClean="0">
                <a:solidFill>
                  <a:schemeClr val="tx1"/>
                </a:solidFill>
                <a:effectLst/>
              </a:rPr>
              <a:t>i</a:t>
            </a:r>
            <a:r>
              <a:rPr lang="en-GB" sz="1200" i="0" kern="1200" dirty="0" smtClean="0">
                <a:solidFill>
                  <a:schemeClr val="tx1"/>
                </a:solidFill>
                <a:effectLst/>
              </a:rPr>
              <a:t> </a:t>
            </a:r>
            <a:r>
              <a:rPr lang="en-GB" sz="1200" kern="1200" dirty="0" smtClean="0">
                <a:solidFill>
                  <a:schemeClr val="tx1"/>
                </a:solidFill>
                <a:effectLst/>
              </a:rPr>
              <a:t>(in l/s) corresponds to blood inflow from the left ventricle and </a:t>
            </a:r>
            <a:r>
              <a:rPr lang="en-GB" sz="1200" i="1" kern="1200" dirty="0" err="1" smtClean="0">
                <a:solidFill>
                  <a:schemeClr val="tx1"/>
                </a:solidFill>
                <a:effectLst/>
              </a:rPr>
              <a:t>F</a:t>
            </a:r>
            <a:r>
              <a:rPr lang="en-GB" sz="1200" i="0" kern="1200" baseline="-25000" dirty="0" err="1" smtClean="0">
                <a:solidFill>
                  <a:schemeClr val="tx1"/>
                </a:solidFill>
                <a:effectLst/>
              </a:rPr>
              <a:t>o</a:t>
            </a:r>
            <a:r>
              <a:rPr lang="en-GB" sz="1200" kern="1200" dirty="0" smtClean="0">
                <a:solidFill>
                  <a:schemeClr val="tx1"/>
                </a:solidFill>
                <a:effectLst/>
              </a:rPr>
              <a:t> blood outflow to other parts of arterial system.</a:t>
            </a:r>
          </a:p>
          <a:p>
            <a:pPr hangingPunct="0"/>
            <a:endParaRPr lang="en-GB" sz="1200" kern="1200" dirty="0" smtClean="0">
              <a:solidFill>
                <a:schemeClr val="tx1"/>
              </a:solidFill>
              <a:effectLst/>
            </a:endParaRPr>
          </a:p>
          <a:p>
            <a:pPr algn="just" hangingPunct="0"/>
            <a:r>
              <a:rPr lang="en-GB" sz="1200" kern="1200" dirty="0" smtClean="0">
                <a:solidFill>
                  <a:schemeClr val="tx1"/>
                </a:solidFill>
                <a:effectLst/>
              </a:rPr>
              <a:t>     In our model, the inflow is characterised by a triangular pulse and corresponds to blood flow through the aortic valve. During clinical examination, speed (in m/s) is measured by Doppler method and flow is calculated as a product of blood speed and area of aortic valve. Area surrounded by triangular pulse corresponds then to </a:t>
            </a:r>
            <a:r>
              <a:rPr lang="en-GB" sz="1200" b="0" i="1" kern="1200" dirty="0" smtClean="0">
                <a:solidFill>
                  <a:schemeClr val="tx1"/>
                </a:solidFill>
                <a:effectLst/>
              </a:rPr>
              <a:t>stroke volume </a:t>
            </a:r>
            <a:r>
              <a:rPr lang="en-GB" sz="1200" kern="1200" dirty="0" smtClean="0">
                <a:solidFill>
                  <a:schemeClr val="tx1"/>
                </a:solidFill>
                <a:effectLst/>
              </a:rPr>
              <a:t>(</a:t>
            </a:r>
            <a:r>
              <a:rPr lang="en-GB" sz="1200" i="1" kern="1200" dirty="0" smtClean="0">
                <a:solidFill>
                  <a:schemeClr val="tx1"/>
                </a:solidFill>
                <a:effectLst/>
              </a:rPr>
              <a:t>SV</a:t>
            </a:r>
            <a:r>
              <a:rPr lang="en-GB" sz="1200" i="0" kern="1200" dirty="0" smtClean="0">
                <a:solidFill>
                  <a:schemeClr val="tx1"/>
                </a:solidFill>
                <a:effectLst/>
              </a:rPr>
              <a:t>)</a:t>
            </a:r>
            <a:r>
              <a:rPr lang="en-GB" sz="1200" kern="1200" dirty="0" smtClean="0">
                <a:solidFill>
                  <a:schemeClr val="tx1"/>
                </a:solidFill>
                <a:effectLst/>
              </a:rPr>
              <a:t>. By multiplying SV by </a:t>
            </a:r>
            <a:r>
              <a:rPr lang="en-GB" sz="1200" b="0" i="1" kern="1200" dirty="0" smtClean="0">
                <a:solidFill>
                  <a:schemeClr val="tx1"/>
                </a:solidFill>
                <a:effectLst/>
              </a:rPr>
              <a:t>heart rate </a:t>
            </a:r>
            <a:r>
              <a:rPr lang="en-GB" sz="1200" kern="1200" dirty="0" smtClean="0">
                <a:solidFill>
                  <a:schemeClr val="tx1"/>
                </a:solidFill>
                <a:effectLst/>
              </a:rPr>
              <a:t>(</a:t>
            </a:r>
            <a:r>
              <a:rPr lang="en-GB" sz="1200" i="1" kern="1200" dirty="0" smtClean="0">
                <a:solidFill>
                  <a:schemeClr val="tx1"/>
                </a:solidFill>
                <a:effectLst/>
              </a:rPr>
              <a:t>HR</a:t>
            </a:r>
            <a:r>
              <a:rPr lang="en-GB" sz="1200" kern="1200" dirty="0" smtClean="0">
                <a:solidFill>
                  <a:schemeClr val="tx1"/>
                </a:solidFill>
                <a:effectLst/>
              </a:rPr>
              <a:t>) the </a:t>
            </a:r>
            <a:r>
              <a:rPr lang="en-GB" sz="1200" b="0" i="1" kern="1200" dirty="0" smtClean="0">
                <a:solidFill>
                  <a:schemeClr val="tx1"/>
                </a:solidFill>
                <a:effectLst/>
              </a:rPr>
              <a:t>cardiac output </a:t>
            </a:r>
            <a:r>
              <a:rPr lang="en-GB" sz="1200" i="1" kern="1200" dirty="0" smtClean="0">
                <a:solidFill>
                  <a:schemeClr val="tx1"/>
                </a:solidFill>
                <a:effectLst/>
              </a:rPr>
              <a:t>(CO)</a:t>
            </a:r>
            <a:r>
              <a:rPr lang="en-GB" sz="1200" kern="1200" dirty="0" smtClean="0">
                <a:solidFill>
                  <a:schemeClr val="tx1"/>
                </a:solidFill>
                <a:effectLst/>
              </a:rPr>
              <a:t> is calculated. Outflow is defined as:</a:t>
            </a:r>
            <a:endParaRPr lang="cs-CZ" sz="1200" kern="1200" dirty="0" smtClean="0">
              <a:solidFill>
                <a:schemeClr val="tx1"/>
              </a:solidFill>
              <a:effectLst/>
            </a:endParaRPr>
          </a:p>
          <a:p>
            <a:pPr algn="just" hangingPunct="0"/>
            <a:endParaRPr lang="en-GB" sz="1200" kern="1200" dirty="0" smtClean="0">
              <a:solidFill>
                <a:schemeClr val="tx1"/>
              </a:solidFill>
              <a:effectLst/>
            </a:endParaRPr>
          </a:p>
          <a:p>
            <a:pPr algn="ctr" hangingPunct="0">
              <a:spcBef>
                <a:spcPts val="600"/>
              </a:spcBef>
            </a:pPr>
            <a:r>
              <a:rPr lang="en-GB" sz="1200" kern="1200" dirty="0" smtClean="0">
                <a:solidFill>
                  <a:schemeClr val="tx1"/>
                </a:solidFill>
                <a:effectLst/>
              </a:rPr>
              <a:t> </a:t>
            </a:r>
            <a:r>
              <a:rPr lang="en-GB" sz="1200" b="1" i="1" kern="1200" dirty="0" err="1" smtClean="0">
                <a:solidFill>
                  <a:schemeClr val="tx1"/>
                </a:solidFill>
                <a:effectLst/>
                <a:sym typeface="Symbol"/>
              </a:rPr>
              <a:t>F</a:t>
            </a:r>
            <a:r>
              <a:rPr lang="en-GB" sz="1200" b="1" i="0" kern="1200" baseline="-25000" dirty="0" err="1" smtClean="0">
                <a:solidFill>
                  <a:schemeClr val="tx1"/>
                </a:solidFill>
                <a:effectLst/>
              </a:rPr>
              <a:t>o</a:t>
            </a:r>
            <a:r>
              <a:rPr lang="en-GB" sz="1200" b="1" i="1" kern="1200" baseline="-25000" dirty="0" smtClean="0">
                <a:solidFill>
                  <a:schemeClr val="tx1"/>
                </a:solidFill>
                <a:effectLst/>
              </a:rPr>
              <a:t> </a:t>
            </a:r>
            <a:r>
              <a:rPr lang="en-GB" sz="1200" b="1" i="1" kern="1200" dirty="0" smtClean="0">
                <a:solidFill>
                  <a:schemeClr val="tx1"/>
                </a:solidFill>
                <a:effectLst/>
              </a:rPr>
              <a:t>= (P</a:t>
            </a:r>
            <a:r>
              <a:rPr lang="en-GB" sz="1200" b="1" i="0" kern="1200" baseline="-25000" dirty="0" smtClean="0">
                <a:solidFill>
                  <a:schemeClr val="tx1"/>
                </a:solidFill>
                <a:effectLst/>
              </a:rPr>
              <a:t>a</a:t>
            </a:r>
            <a:r>
              <a:rPr lang="en-GB" sz="1200" b="1" kern="1200" dirty="0" smtClean="0">
                <a:solidFill>
                  <a:schemeClr val="tx1"/>
                </a:solidFill>
                <a:effectLst/>
              </a:rPr>
              <a:t>− </a:t>
            </a:r>
            <a:r>
              <a:rPr lang="en-GB" sz="1200" b="1" i="1" kern="1200" dirty="0" err="1" smtClean="0">
                <a:solidFill>
                  <a:schemeClr val="tx1"/>
                </a:solidFill>
                <a:effectLst/>
              </a:rPr>
              <a:t>P</a:t>
            </a:r>
            <a:r>
              <a:rPr lang="en-GB" sz="1200" b="1" i="0" kern="1200" baseline="-25000" dirty="0" err="1" smtClean="0">
                <a:solidFill>
                  <a:schemeClr val="tx1"/>
                </a:solidFill>
                <a:effectLst/>
              </a:rPr>
              <a:t>v</a:t>
            </a:r>
            <a:r>
              <a:rPr lang="en-GB" sz="1200" b="1" i="1" kern="1200" dirty="0" smtClean="0">
                <a:solidFill>
                  <a:schemeClr val="tx1"/>
                </a:solidFill>
                <a:effectLst/>
              </a:rPr>
              <a:t>)/</a:t>
            </a:r>
            <a:r>
              <a:rPr lang="en-GB" sz="1200" b="1" kern="1200" dirty="0" smtClean="0">
                <a:solidFill>
                  <a:schemeClr val="tx1"/>
                </a:solidFill>
                <a:effectLst/>
                <a:sym typeface="Symbol"/>
              </a:rPr>
              <a:t>R</a:t>
            </a:r>
            <a:r>
              <a:rPr lang="en-GB" sz="1200" b="0" kern="1200" dirty="0" smtClean="0">
                <a:solidFill>
                  <a:schemeClr val="tx1"/>
                </a:solidFill>
                <a:effectLst/>
                <a:sym typeface="Symbol"/>
              </a:rPr>
              <a:t>,</a:t>
            </a:r>
            <a:endParaRPr lang="en-GB" sz="1200" b="0" kern="1200" dirty="0" smtClean="0">
              <a:solidFill>
                <a:schemeClr val="tx1"/>
              </a:solidFill>
              <a:effectLst/>
            </a:endParaRPr>
          </a:p>
          <a:p>
            <a:pPr hangingPunct="0"/>
            <a:endParaRPr lang="en-GB" sz="1200" kern="1200" dirty="0" smtClean="0">
              <a:solidFill>
                <a:schemeClr val="tx1"/>
              </a:solidFill>
              <a:effectLst/>
            </a:endParaRPr>
          </a:p>
          <a:p>
            <a:pPr algn="just"/>
            <a:r>
              <a:rPr lang="en-GB" dirty="0"/>
              <a:t>where </a:t>
            </a:r>
            <a:r>
              <a:rPr lang="en-GB" i="1" dirty="0"/>
              <a:t>P</a:t>
            </a:r>
            <a:r>
              <a:rPr lang="en-GB" i="1" baseline="-25000" dirty="0"/>
              <a:t>a</a:t>
            </a:r>
            <a:r>
              <a:rPr lang="en-GB" i="1" dirty="0">
                <a:sym typeface="Symbol"/>
              </a:rPr>
              <a:t></a:t>
            </a:r>
            <a:r>
              <a:rPr lang="en-GB" i="1" dirty="0"/>
              <a:t> </a:t>
            </a:r>
            <a:r>
              <a:rPr lang="en-GB" i="1" dirty="0" err="1"/>
              <a:t>P</a:t>
            </a:r>
            <a:r>
              <a:rPr lang="en-GB" i="1" baseline="-25000" dirty="0" err="1"/>
              <a:t>v</a:t>
            </a:r>
            <a:r>
              <a:rPr lang="en-GB" dirty="0"/>
              <a:t> is pressure difference </a:t>
            </a:r>
            <a:r>
              <a:rPr lang="en-GB" dirty="0" smtClean="0"/>
              <a:t>between </a:t>
            </a:r>
            <a:r>
              <a:rPr lang="en-GB" dirty="0"/>
              <a:t>the aorta and v. cava and </a:t>
            </a:r>
            <a:r>
              <a:rPr lang="en-GB" i="1" dirty="0"/>
              <a:t>R</a:t>
            </a:r>
            <a:r>
              <a:rPr lang="en-GB" dirty="0"/>
              <a:t> is peripheral vascular resistance (its physiological value is </a:t>
            </a:r>
            <a:r>
              <a:rPr lang="en-GB" dirty="0">
                <a:sym typeface="Symbol"/>
              </a:rPr>
              <a:t></a:t>
            </a:r>
            <a:r>
              <a:rPr lang="en-GB" dirty="0"/>
              <a:t>1.0 </a:t>
            </a:r>
            <a:r>
              <a:rPr lang="en-GB" dirty="0" err="1"/>
              <a:t>mmHg∙s</a:t>
            </a:r>
            <a:r>
              <a:rPr lang="en-GB" dirty="0"/>
              <a:t>/ml).</a:t>
            </a:r>
          </a:p>
          <a:p>
            <a:r>
              <a:rPr lang="en-GB" sz="1200" kern="1200" dirty="0" smtClean="0">
                <a:solidFill>
                  <a:schemeClr val="tx1"/>
                </a:solidFill>
                <a:effectLst/>
              </a:rPr>
              <a:t>    </a:t>
            </a:r>
          </a:p>
          <a:p>
            <a:pPr algn="just"/>
            <a:r>
              <a:rPr lang="en-GB" sz="1200" kern="1200" dirty="0" smtClean="0">
                <a:solidFill>
                  <a:schemeClr val="tx1"/>
                </a:solidFill>
                <a:effectLst/>
              </a:rPr>
              <a:t>    Time course of blood pressure can be than simulated by repeated calculations of </a:t>
            </a:r>
            <a:r>
              <a:rPr lang="en-GB" sz="1200" i="1" kern="1200" dirty="0" err="1" smtClean="0">
                <a:solidFill>
                  <a:schemeClr val="tx1"/>
                </a:solidFill>
                <a:effectLst/>
              </a:rPr>
              <a:t>F</a:t>
            </a:r>
            <a:r>
              <a:rPr lang="en-GB" sz="1200" i="0" kern="1200" baseline="-25000" dirty="0" err="1" smtClean="0">
                <a:solidFill>
                  <a:schemeClr val="tx1"/>
                </a:solidFill>
                <a:effectLst/>
              </a:rPr>
              <a:t>o</a:t>
            </a:r>
            <a:r>
              <a:rPr lang="en-GB" sz="1200" i="1" kern="1200" baseline="-25000" dirty="0" smtClean="0">
                <a:solidFill>
                  <a:schemeClr val="tx1"/>
                </a:solidFill>
                <a:effectLst/>
              </a:rPr>
              <a:t> </a:t>
            </a:r>
            <a:r>
              <a:rPr lang="en-GB" sz="1200" kern="1200" dirty="0" smtClean="0">
                <a:solidFill>
                  <a:schemeClr val="tx1"/>
                </a:solidFill>
                <a:effectLst/>
              </a:rPr>
              <a:t>and </a:t>
            </a:r>
            <a:r>
              <a:rPr lang="en-GB" sz="1200" i="1" kern="1200" dirty="0" smtClean="0">
                <a:solidFill>
                  <a:schemeClr val="tx1"/>
                </a:solidFill>
                <a:effectLst/>
              </a:rPr>
              <a:t>F</a:t>
            </a:r>
            <a:r>
              <a:rPr lang="en-GB" sz="1200" i="0" kern="1200" baseline="-25000" dirty="0" smtClean="0">
                <a:solidFill>
                  <a:schemeClr val="tx1"/>
                </a:solidFill>
                <a:effectLst/>
              </a:rPr>
              <a:t>i</a:t>
            </a:r>
            <a:r>
              <a:rPr lang="en-GB" sz="1200" i="0" kern="1200" dirty="0" smtClean="0">
                <a:solidFill>
                  <a:schemeClr val="tx1"/>
                </a:solidFill>
                <a:effectLst/>
              </a:rPr>
              <a:t> </a:t>
            </a:r>
            <a:r>
              <a:rPr lang="en-GB" sz="1200" kern="1200" dirty="0" smtClean="0">
                <a:solidFill>
                  <a:schemeClr val="tx1"/>
                </a:solidFill>
                <a:effectLst/>
              </a:rPr>
              <a:t>at discrete time moments (</a:t>
            </a:r>
            <a:r>
              <a:rPr lang="en-GB" sz="1200" i="1" kern="1200" dirty="0" smtClean="0">
                <a:solidFill>
                  <a:schemeClr val="tx1"/>
                </a:solidFill>
                <a:effectLst/>
              </a:rPr>
              <a:t>t</a:t>
            </a:r>
            <a:r>
              <a:rPr lang="en-GB" sz="1200" i="1" kern="1200" baseline="-25000" dirty="0" smtClean="0">
                <a:solidFill>
                  <a:schemeClr val="tx1"/>
                </a:solidFill>
                <a:effectLst/>
              </a:rPr>
              <a:t>0</a:t>
            </a:r>
            <a:r>
              <a:rPr lang="en-GB" sz="1200" kern="1200" dirty="0" smtClean="0">
                <a:solidFill>
                  <a:schemeClr val="tx1"/>
                </a:solidFill>
                <a:effectLst/>
              </a:rPr>
              <a:t>, </a:t>
            </a:r>
            <a:r>
              <a:rPr lang="en-GB" sz="1200" i="1" kern="1200" dirty="0" smtClean="0">
                <a:solidFill>
                  <a:schemeClr val="tx1"/>
                </a:solidFill>
                <a:effectLst/>
              </a:rPr>
              <a:t>t</a:t>
            </a:r>
            <a:r>
              <a:rPr lang="en-GB" sz="1200" i="1" kern="1200" baseline="-25000" dirty="0" smtClean="0">
                <a:solidFill>
                  <a:schemeClr val="tx1"/>
                </a:solidFill>
                <a:effectLst/>
              </a:rPr>
              <a:t>0</a:t>
            </a:r>
            <a:r>
              <a:rPr lang="en-GB" sz="1200" i="1" kern="1200" dirty="0" smtClean="0">
                <a:solidFill>
                  <a:schemeClr val="tx1"/>
                </a:solidFill>
                <a:effectLst/>
              </a:rPr>
              <a:t>+</a:t>
            </a:r>
            <a:r>
              <a:rPr lang="en-GB" sz="1200" kern="1200" dirty="0" smtClean="0">
                <a:solidFill>
                  <a:schemeClr val="tx1"/>
                </a:solidFill>
                <a:effectLst/>
                <a:sym typeface="Symbol"/>
              </a:rPr>
              <a:t></a:t>
            </a:r>
            <a:r>
              <a:rPr lang="en-GB" sz="1200" i="1" kern="1200" dirty="0" smtClean="0">
                <a:solidFill>
                  <a:schemeClr val="tx1"/>
                </a:solidFill>
                <a:effectLst/>
              </a:rPr>
              <a:t>t</a:t>
            </a:r>
            <a:r>
              <a:rPr lang="en-GB" sz="1200" kern="1200" baseline="-25000" dirty="0" smtClean="0">
                <a:solidFill>
                  <a:schemeClr val="tx1"/>
                </a:solidFill>
                <a:effectLst/>
              </a:rPr>
              <a:t>, </a:t>
            </a:r>
            <a:r>
              <a:rPr lang="en-GB" sz="1200" i="1" kern="1200" dirty="0" smtClean="0">
                <a:solidFill>
                  <a:schemeClr val="tx1"/>
                </a:solidFill>
                <a:effectLst/>
              </a:rPr>
              <a:t>t</a:t>
            </a:r>
            <a:r>
              <a:rPr lang="en-GB" sz="1200" i="1" kern="1200" baseline="-25000" dirty="0" smtClean="0">
                <a:solidFill>
                  <a:schemeClr val="tx1"/>
                </a:solidFill>
                <a:effectLst/>
              </a:rPr>
              <a:t>0</a:t>
            </a:r>
            <a:r>
              <a:rPr lang="en-GB" sz="1200" i="1" kern="1200" dirty="0" smtClean="0">
                <a:solidFill>
                  <a:schemeClr val="tx1"/>
                </a:solidFill>
                <a:effectLst/>
              </a:rPr>
              <a:t>+2</a:t>
            </a:r>
            <a:r>
              <a:rPr lang="en-GB" sz="1200" kern="1200" dirty="0" smtClean="0">
                <a:solidFill>
                  <a:schemeClr val="tx1"/>
                </a:solidFill>
                <a:effectLst/>
                <a:sym typeface="Symbol"/>
              </a:rPr>
              <a:t></a:t>
            </a:r>
            <a:r>
              <a:rPr lang="en-GB" sz="1200" i="1" kern="1200" dirty="0" smtClean="0">
                <a:solidFill>
                  <a:schemeClr val="tx1"/>
                </a:solidFill>
                <a:effectLst/>
              </a:rPr>
              <a:t>t,…..</a:t>
            </a:r>
            <a:r>
              <a:rPr lang="en-GB" sz="1200" kern="1200" dirty="0" smtClean="0">
                <a:solidFill>
                  <a:schemeClr val="tx1"/>
                </a:solidFill>
                <a:effectLst/>
              </a:rPr>
              <a:t>) and by introduction of their values into the formula for </a:t>
            </a:r>
            <a:r>
              <a:rPr lang="en-GB" sz="1200" kern="1200" dirty="0" smtClean="0">
                <a:solidFill>
                  <a:schemeClr val="tx1"/>
                </a:solidFill>
                <a:effectLst/>
                <a:sym typeface="Symbol"/>
              </a:rPr>
              <a:t></a:t>
            </a:r>
            <a:r>
              <a:rPr lang="en-GB" sz="1200" i="1" kern="1200" dirty="0" err="1" smtClean="0">
                <a:solidFill>
                  <a:schemeClr val="tx1"/>
                </a:solidFill>
                <a:effectLst/>
              </a:rPr>
              <a:t>V</a:t>
            </a:r>
            <a:r>
              <a:rPr lang="en-GB" sz="1200" i="1" kern="1200" baseline="-25000" dirty="0" err="1" smtClean="0">
                <a:solidFill>
                  <a:schemeClr val="tx1"/>
                </a:solidFill>
                <a:effectLst/>
              </a:rPr>
              <a:t>a</a:t>
            </a:r>
            <a:r>
              <a:rPr lang="en-GB" sz="1200" kern="1200" dirty="0" smtClean="0">
                <a:solidFill>
                  <a:schemeClr val="tx1"/>
                </a:solidFill>
                <a:effectLst/>
              </a:rPr>
              <a:t> and </a:t>
            </a:r>
            <a:r>
              <a:rPr lang="en-GB" sz="1200" kern="1200" dirty="0" smtClean="0">
                <a:solidFill>
                  <a:schemeClr val="tx1"/>
                </a:solidFill>
                <a:effectLst/>
                <a:sym typeface="Symbol"/>
              </a:rPr>
              <a:t></a:t>
            </a:r>
            <a:r>
              <a:rPr lang="en-GB" sz="1200" i="1" kern="1200" dirty="0" smtClean="0">
                <a:solidFill>
                  <a:schemeClr val="tx1"/>
                </a:solidFill>
                <a:effectLst/>
              </a:rPr>
              <a:t>P</a:t>
            </a:r>
            <a:r>
              <a:rPr lang="en-GB" sz="1200" i="1" kern="1200" baseline="-25000" dirty="0" smtClean="0">
                <a:solidFill>
                  <a:schemeClr val="tx1"/>
                </a:solidFill>
                <a:effectLst/>
              </a:rPr>
              <a:t>a</a:t>
            </a:r>
            <a:r>
              <a:rPr lang="en-GB" sz="1200" kern="1200" dirty="0" smtClean="0">
                <a:solidFill>
                  <a:schemeClr val="tx1"/>
                </a:solidFill>
                <a:effectLst/>
              </a:rPr>
              <a:t> calculation. Actual values of BP as well as values of systolic (SBP) and diastolic (DBP) blood pressure are thus given by four variables: </a:t>
            </a:r>
            <a:r>
              <a:rPr lang="en-GB" sz="1200" i="1" kern="1200" dirty="0" smtClean="0">
                <a:solidFill>
                  <a:schemeClr val="tx1"/>
                </a:solidFill>
                <a:effectLst/>
              </a:rPr>
              <a:t>SV</a:t>
            </a:r>
            <a:r>
              <a:rPr lang="en-GB" sz="1200" kern="1200" dirty="0" smtClean="0">
                <a:solidFill>
                  <a:schemeClr val="tx1"/>
                </a:solidFill>
                <a:effectLst/>
              </a:rPr>
              <a:t>, </a:t>
            </a:r>
            <a:r>
              <a:rPr lang="cs-CZ" sz="1200" i="1" kern="1200" dirty="0" smtClean="0">
                <a:solidFill>
                  <a:schemeClr val="tx1"/>
                </a:solidFill>
                <a:effectLst/>
              </a:rPr>
              <a:t>HR</a:t>
            </a:r>
            <a:r>
              <a:rPr lang="en-GB" sz="1200" kern="1200" dirty="0" smtClean="0">
                <a:solidFill>
                  <a:schemeClr val="tx1"/>
                </a:solidFill>
                <a:effectLst/>
              </a:rPr>
              <a:t>, </a:t>
            </a:r>
            <a:r>
              <a:rPr lang="en-GB" sz="1200" i="1" kern="1200" dirty="0" smtClean="0">
                <a:solidFill>
                  <a:schemeClr val="tx1"/>
                </a:solidFill>
                <a:effectLst/>
              </a:rPr>
              <a:t>C</a:t>
            </a:r>
            <a:r>
              <a:rPr lang="en-GB" sz="1200" i="0" kern="1200" dirty="0" smtClean="0">
                <a:solidFill>
                  <a:schemeClr val="tx1"/>
                </a:solidFill>
                <a:effectLst/>
              </a:rPr>
              <a:t>,</a:t>
            </a:r>
            <a:r>
              <a:rPr lang="en-GB" sz="1200" kern="1200" dirty="0" smtClean="0">
                <a:solidFill>
                  <a:schemeClr val="tx1"/>
                </a:solidFill>
                <a:effectLst/>
              </a:rPr>
              <a:t> and </a:t>
            </a:r>
            <a:r>
              <a:rPr lang="en-GB" sz="1200" i="1" kern="1200" dirty="0" smtClean="0">
                <a:solidFill>
                  <a:schemeClr val="tx1"/>
                </a:solidFill>
                <a:effectLst/>
              </a:rPr>
              <a:t>R</a:t>
            </a:r>
            <a:r>
              <a:rPr lang="en-GB" sz="1200" kern="1200" dirty="0" smtClean="0">
                <a:solidFill>
                  <a:schemeClr val="tx1"/>
                </a:solidFill>
                <a:effectLst/>
              </a:rPr>
              <a:t>. </a:t>
            </a:r>
            <a:endParaRPr lang="en-GB"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27</a:t>
            </a:fld>
            <a:endParaRPr lang="cs-CZ"/>
          </a:p>
        </p:txBody>
      </p:sp>
    </p:spTree>
    <p:extLst>
      <p:ext uri="{BB962C8B-B14F-4D97-AF65-F5344CB8AC3E}">
        <p14:creationId xmlns:p14="http://schemas.microsoft.com/office/powerpoint/2010/main" val="1664552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3E78D2F4-AB0C-4ABA-B42C-11BE1A296BE0}" type="slidenum">
              <a:rPr lang="cs-CZ" altLang="cs-CZ" sz="1200" smtClean="0"/>
              <a:pPr eaLnBrk="1" hangingPunct="1"/>
              <a:t>3</a:t>
            </a:fld>
            <a:endParaRPr lang="cs-CZ" altLang="cs-CZ" sz="1200"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spcBef>
                <a:spcPct val="50000"/>
              </a:spcBef>
            </a:pPr>
            <a:r>
              <a:rPr lang="en-GB" altLang="cs-CZ" b="1" noProof="0" dirty="0" smtClean="0">
                <a:solidFill>
                  <a:schemeClr val="bg1"/>
                </a:solidFill>
              </a:rPr>
              <a:t>Law of Pascal</a:t>
            </a:r>
          </a:p>
          <a:p>
            <a:pPr marL="0" marR="0" indent="0" algn="just" defTabSz="914400" rtl="0" eaLnBrk="1" fontAlgn="base" latinLnBrk="0" hangingPunct="1">
              <a:lnSpc>
                <a:spcPct val="100000"/>
              </a:lnSpc>
              <a:spcBef>
                <a:spcPct val="50000"/>
              </a:spcBef>
              <a:spcAft>
                <a:spcPct val="0"/>
              </a:spcAft>
              <a:buClrTx/>
              <a:buSzTx/>
              <a:buFontTx/>
              <a:buNone/>
              <a:tabLst/>
              <a:defRPr/>
            </a:pPr>
            <a:r>
              <a:rPr lang="cs-CZ" altLang="cs-CZ" noProof="0" dirty="0" smtClean="0">
                <a:solidFill>
                  <a:schemeClr val="bg1"/>
                </a:solidFill>
              </a:rPr>
              <a:t>     </a:t>
            </a:r>
            <a:r>
              <a:rPr lang="en-GB" altLang="cs-CZ" sz="1200" dirty="0" smtClean="0">
                <a:solidFill>
                  <a:schemeClr val="bg1"/>
                </a:solidFill>
              </a:rPr>
              <a:t>Liquid column causes a pressure (hydrostatic pressure) that is directly proportional to the height of the liquid column (h), density of the liquid (</a:t>
            </a:r>
            <a:r>
              <a:rPr lang="en-GB" altLang="cs-CZ" sz="1200" dirty="0" smtClean="0">
                <a:solidFill>
                  <a:schemeClr val="bg1"/>
                </a:solidFill>
                <a:sym typeface="Symbol" pitchFamily="18" charset="2"/>
              </a:rPr>
              <a:t>) and gravitational acceleration (g). </a:t>
            </a:r>
            <a:r>
              <a:rPr lang="en-GB" altLang="cs-CZ" noProof="0" dirty="0" smtClean="0">
                <a:solidFill>
                  <a:schemeClr val="bg1"/>
                </a:solidFill>
              </a:rPr>
              <a:t>At any given depth (h) in the liquid the pressure is the same no matter what shape the container (vessel) is</a:t>
            </a:r>
            <a:r>
              <a:rPr lang="cs-CZ" altLang="cs-CZ" noProof="0" dirty="0" smtClean="0">
                <a:solidFill>
                  <a:schemeClr val="bg1"/>
                </a:solidFill>
              </a:rPr>
              <a:t> and </a:t>
            </a:r>
            <a:r>
              <a:rPr lang="en-GB" altLang="cs-CZ" noProof="0" dirty="0" smtClean="0">
                <a:solidFill>
                  <a:schemeClr val="bg1"/>
                </a:solidFill>
              </a:rPr>
              <a:t>is transmitted equally in all directions. A pressure developed by 760</a:t>
            </a:r>
            <a:r>
              <a:rPr lang="en-GB" altLang="cs-CZ" baseline="0" noProof="0" dirty="0" smtClean="0">
                <a:solidFill>
                  <a:schemeClr val="bg1"/>
                </a:solidFill>
              </a:rPr>
              <a:t> mmHg is the same as the pressure developed by earth atmosphere. This is equivalent to pressure generated by 10.3 m of water column.</a:t>
            </a:r>
            <a:r>
              <a:rPr lang="cs-CZ" altLang="cs-CZ" baseline="0" noProof="0" dirty="0" smtClean="0">
                <a:solidFill>
                  <a:schemeClr val="bg1"/>
                </a:solidFill>
              </a:rPr>
              <a:t> </a:t>
            </a:r>
            <a:endParaRPr lang="en-GB" altLang="cs-CZ" noProof="0" dirty="0" smtClean="0">
              <a:solidFill>
                <a:schemeClr val="bg1"/>
              </a:solidFill>
            </a:endParaRPr>
          </a:p>
          <a:p>
            <a:pPr eaLnBrk="1" hangingPunct="1"/>
            <a:endParaRPr lang="cs-CZ" altLang="cs-CZ"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b="1" noProof="0" dirty="0" smtClean="0"/>
              <a:t>Consequence of Pascal's law for blood pressure </a:t>
            </a:r>
          </a:p>
          <a:p>
            <a:pPr algn="just"/>
            <a:r>
              <a:rPr lang="cs-CZ" noProof="0" dirty="0" smtClean="0"/>
              <a:t>     </a:t>
            </a:r>
            <a:r>
              <a:rPr lang="en-GB" dirty="0"/>
              <a:t>As illustrated in the right figure, the blood column causes a decrease of blood pressure if measured over the heart and increase of blood pressure if measured below the heart. Therefore, to obtain a proper value of blood pressure, it is important for the cuff to be placed at the level of heart. Besides, because of the same effect, the blood pressure at the level of brain may be sometimes too low, which may lead to insufficient perfusion of brain tissue (especially under hypotension) and collapse. On the contrary, the high blood pressure at the level of feet (see the pressure</a:t>
            </a:r>
            <a:r>
              <a:rPr lang="cs-CZ" dirty="0"/>
              <a:t> </a:t>
            </a:r>
            <a:r>
              <a:rPr lang="en-GB" dirty="0"/>
              <a:t>increment due to the blood column in the left figure)</a:t>
            </a:r>
            <a:r>
              <a:rPr lang="cs-CZ" dirty="0"/>
              <a:t> </a:t>
            </a:r>
            <a:r>
              <a:rPr lang="en-GB" dirty="0"/>
              <a:t>may lead to </a:t>
            </a:r>
            <a:r>
              <a:rPr lang="en-GB" dirty="0" err="1"/>
              <a:t>edema</a:t>
            </a:r>
            <a:r>
              <a:rPr lang="en-GB" dirty="0"/>
              <a:t>.</a:t>
            </a:r>
          </a:p>
          <a:p>
            <a:pPr algn="just"/>
            <a:endParaRPr lang="en-GB" noProof="0" dirty="0"/>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4</a:t>
            </a:fld>
            <a:endParaRPr lang="cs-CZ"/>
          </a:p>
        </p:txBody>
      </p:sp>
    </p:spTree>
    <p:extLst>
      <p:ext uri="{BB962C8B-B14F-4D97-AF65-F5344CB8AC3E}">
        <p14:creationId xmlns:p14="http://schemas.microsoft.com/office/powerpoint/2010/main" val="3970441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sz="1200" b="1" dirty="0" smtClean="0"/>
              <a:t>Law of Laplace</a:t>
            </a:r>
            <a:endParaRPr lang="cs-CZ" altLang="cs-CZ" sz="1200" b="1" dirty="0" smtClean="0"/>
          </a:p>
          <a:p>
            <a:pPr algn="just">
              <a:defRPr/>
            </a:pPr>
            <a:r>
              <a:rPr lang="cs-CZ" altLang="cs-CZ" sz="1200" b="0" dirty="0" smtClean="0"/>
              <a:t>   </a:t>
            </a:r>
            <a:r>
              <a:rPr lang="cs-CZ" altLang="cs-CZ" dirty="0"/>
              <a:t> </a:t>
            </a:r>
            <a:r>
              <a:rPr lang="en-GB" altLang="cs-CZ" dirty="0"/>
              <a:t>Law of Laplace defines the relation between distending pressure (P [N/m</a:t>
            </a:r>
            <a:r>
              <a:rPr lang="en-GB" altLang="cs-CZ" baseline="30000" dirty="0"/>
              <a:t>2</a:t>
            </a:r>
            <a:r>
              <a:rPr lang="en-GB" altLang="cs-CZ" dirty="0"/>
              <a:t>]) and tension in the wall of hollow object (T [N/m]). In vessels, P represents a </a:t>
            </a:r>
            <a:r>
              <a:rPr lang="en-GB" dirty="0"/>
              <a:t>pressure difference across the vessel wall (</a:t>
            </a:r>
            <a:r>
              <a:rPr lang="en-GB" i="1" dirty="0" err="1"/>
              <a:t>transmural</a:t>
            </a:r>
            <a:r>
              <a:rPr lang="en-GB" i="1" dirty="0"/>
              <a:t> pressure</a:t>
            </a:r>
            <a:r>
              <a:rPr lang="en-GB" dirty="0"/>
              <a:t>). The resulting tangential </a:t>
            </a:r>
            <a:r>
              <a:rPr lang="en-GB" i="1" dirty="0"/>
              <a:t>mural tension </a:t>
            </a:r>
            <a:r>
              <a:rPr lang="en-GB" dirty="0"/>
              <a:t>T [N/m] is a function of the inner radius R [m] of the vessel. Note that the higher is R of the vessel the higher is T.</a:t>
            </a:r>
            <a:endParaRPr lang="en-GB" altLang="cs-CZ" dirty="0"/>
          </a:p>
          <a:p>
            <a:pPr marL="0" marR="0" indent="0" algn="just" defTabSz="9144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smtClean="0">
              <a:solidFill>
                <a:schemeClr val="tx1"/>
              </a:solidFill>
              <a:latin typeface="Arial" charset="0"/>
              <a:ea typeface="+mn-ea"/>
              <a:cs typeface="+mn-cs"/>
            </a:endParaRPr>
          </a:p>
          <a:p>
            <a:endParaRPr lang="cs-CZ" sz="1200" b="1" i="0" u="none" strike="noStrike" kern="1200" baseline="0" dirty="0" smtClean="0">
              <a:solidFill>
                <a:schemeClr val="tx1"/>
              </a:solidFill>
              <a:latin typeface="Arial"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obrázek snímku 1"/>
          <p:cNvSpPr>
            <a:spLocks noGrp="1" noRot="1" noChangeAspect="1" noTextEdit="1"/>
          </p:cNvSpPr>
          <p:nvPr>
            <p:ph type="sldImg"/>
          </p:nvPr>
        </p:nvSpPr>
        <p:spPr>
          <a:ln/>
        </p:spPr>
      </p:sp>
      <p:sp>
        <p:nvSpPr>
          <p:cNvPr id="30723"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cs-CZ" b="1" noProof="0" dirty="0" smtClean="0"/>
              <a:t>Consequences</a:t>
            </a:r>
            <a:r>
              <a:rPr lang="en-GB" altLang="cs-CZ" b="1" baseline="0" noProof="0" dirty="0" smtClean="0"/>
              <a:t> of Laplace law for tension in vessel wall </a:t>
            </a:r>
            <a:endParaRPr lang="cs-CZ" altLang="cs-CZ" b="1" baseline="0" noProof="0" dirty="0" smtClean="0"/>
          </a:p>
          <a:p>
            <a:pPr algn="just">
              <a:defRPr/>
            </a:pPr>
            <a:r>
              <a:rPr lang="en-GB" altLang="cs-CZ" b="0" noProof="0" dirty="0" smtClean="0"/>
              <a:t>     </a:t>
            </a:r>
            <a:r>
              <a:rPr lang="en-GB" altLang="cs-CZ" dirty="0"/>
              <a:t>  Consequences of the Laplace law for vessels can be well demonstrated when comparing the wall tension in aorta and capillary. Despite that the wall thickness of aorta (~ 2 mm) is incomparably larger than the wall thickness of capillary (~ 1 </a:t>
            </a:r>
            <a:r>
              <a:rPr lang="en-GB" altLang="cs-CZ" dirty="0">
                <a:sym typeface="Symbol"/>
              </a:rPr>
              <a:t></a:t>
            </a:r>
            <a:r>
              <a:rPr lang="en-GB" altLang="cs-CZ" dirty="0"/>
              <a:t>m) the wall tension in aorta is substantially higher. The reason is the large radius of aorta. </a:t>
            </a:r>
            <a:r>
              <a:rPr lang="en-GB" dirty="0"/>
              <a:t>Aorta is therefore the most stressed vessel in the human body, and </a:t>
            </a:r>
            <a:r>
              <a:rPr lang="cs-CZ" dirty="0"/>
              <a:t>a</a:t>
            </a:r>
            <a:r>
              <a:rPr lang="en-GB" dirty="0"/>
              <a:t> high tension in its wall can sometimes lead to aortic aneurism or even to aortic rupture</a:t>
            </a:r>
            <a:r>
              <a:rPr lang="en-GB" altLang="cs-CZ" dirty="0"/>
              <a:t>.</a:t>
            </a:r>
            <a:endParaRPr lang="en-GB" altLang="cs-CZ" b="1" noProof="0" dirty="0" smtClean="0"/>
          </a:p>
        </p:txBody>
      </p:sp>
      <p:sp>
        <p:nvSpPr>
          <p:cNvPr id="30724" name="Zástupný symbol pro číslo snímk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A92310EE-CA2D-41EC-8515-834AF7CBDF95}" type="slidenum">
              <a:rPr lang="cs-CZ" altLang="cs-CZ" sz="1200" smtClean="0"/>
              <a:pPr eaLnBrk="1" hangingPunct="1"/>
              <a:t>6</a:t>
            </a:fld>
            <a:endParaRPr lang="cs-CZ" altLang="cs-CZ" sz="120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obrázek snímku 1"/>
          <p:cNvSpPr>
            <a:spLocks noGrp="1" noRot="1" noChangeAspect="1" noTextEdit="1"/>
          </p:cNvSpPr>
          <p:nvPr>
            <p:ph type="sldImg"/>
          </p:nvPr>
        </p:nvSpPr>
        <p:spPr>
          <a:ln/>
        </p:spPr>
      </p:sp>
      <p:sp>
        <p:nvSpPr>
          <p:cNvPr id="31747"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cs-CZ" b="1" noProof="0" dirty="0" smtClean="0"/>
              <a:t>Continuity equation</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altLang="cs-CZ" b="0" noProof="0" dirty="0" smtClean="0"/>
              <a:t>     The continuity equation states</a:t>
            </a:r>
            <a:r>
              <a:rPr lang="en-GB" altLang="cs-CZ" b="0" baseline="0" noProof="0" dirty="0" smtClean="0"/>
              <a:t> that </a:t>
            </a:r>
            <a:r>
              <a:rPr lang="en-GB" altLang="cs-CZ" sz="1200" b="0" noProof="0" dirty="0" smtClean="0"/>
              <a:t>the volume of fluid flowing through a tube </a:t>
            </a:r>
            <a:r>
              <a:rPr lang="en-GB" altLang="cs-CZ" sz="1200" noProof="0" dirty="0" smtClean="0"/>
              <a:t>(vessel) per unit of time (Q </a:t>
            </a:r>
            <a:r>
              <a:rPr lang="en-GB" altLang="cs-CZ" sz="1050" noProof="0" dirty="0" smtClean="0"/>
              <a:t>[l/s]</a:t>
            </a:r>
            <a:r>
              <a:rPr lang="en-GB" altLang="cs-CZ" sz="1200" noProof="0" dirty="0" smtClean="0"/>
              <a:t>) is constant. This implicates that each change of cross-sectional area of vessel must be accompanied by a change</a:t>
            </a:r>
            <a:r>
              <a:rPr lang="en-GB" altLang="cs-CZ" sz="1200" baseline="0" noProof="0" dirty="0" smtClean="0"/>
              <a:t> of blood flow velocity.</a:t>
            </a:r>
            <a:endParaRPr lang="en-GB" altLang="cs-CZ" b="1" noProof="0" dirty="0" smtClean="0"/>
          </a:p>
          <a:p>
            <a:endParaRPr lang="cs-CZ" altLang="cs-CZ" b="1" dirty="0" smtClean="0"/>
          </a:p>
          <a:p>
            <a:r>
              <a:rPr lang="en-GB" altLang="cs-CZ" b="1" dirty="0"/>
              <a:t>Cross-sectional area and velocity of blood flow in different segments of circulation system </a:t>
            </a:r>
          </a:p>
          <a:p>
            <a:pPr algn="just"/>
            <a:r>
              <a:rPr lang="cs-CZ" dirty="0" smtClean="0"/>
              <a:t>     </a:t>
            </a:r>
            <a:r>
              <a:rPr lang="en-GB" dirty="0" smtClean="0"/>
              <a:t>Because </a:t>
            </a:r>
            <a:r>
              <a:rPr lang="en-GB" dirty="0"/>
              <a:t>the same volume of blood must flow through each segment of the circulation system during a minute, the velocity of blood flow in a given segment can be computed as a ratio of cardiac output to total cross-sectional area of the segment. Thus, under resting conditions, the average velocity of blood flow is about 20 cm/sec in aorta but only 0.4 mm/s in capillaries.</a:t>
            </a:r>
            <a:r>
              <a:rPr lang="en-GB" sz="1200" b="0" i="0" u="none" strike="noStrike" kern="1200" baseline="0" noProof="0" dirty="0" smtClean="0">
                <a:solidFill>
                  <a:schemeClr val="tx1"/>
                </a:solidFill>
                <a:latin typeface="Arial" charset="0"/>
                <a:ea typeface="+mn-ea"/>
                <a:cs typeface="+mn-cs"/>
              </a:rPr>
              <a:t>. </a:t>
            </a:r>
          </a:p>
          <a:p>
            <a:pPr algn="just"/>
            <a:endParaRPr lang="en-GB" altLang="cs-CZ" sz="1200" b="0" i="0" u="none" strike="noStrike" kern="1200" baseline="0" noProof="0" dirty="0" smtClean="0">
              <a:solidFill>
                <a:schemeClr val="tx1"/>
              </a:solidFill>
              <a:latin typeface="Arial" charset="0"/>
              <a:ea typeface="+mn-ea"/>
              <a:cs typeface="+mn-cs"/>
            </a:endParaRPr>
          </a:p>
        </p:txBody>
      </p:sp>
      <p:sp>
        <p:nvSpPr>
          <p:cNvPr id="31748" name="Zástupný symbol pro číslo snímku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fld id="{C8BD75B8-08ED-4863-A0EA-54FDFC773C94}" type="slidenum">
              <a:rPr lang="cs-CZ" altLang="cs-CZ" sz="1200" smtClean="0"/>
              <a:pPr eaLnBrk="1" hangingPunct="1"/>
              <a:t>7</a:t>
            </a:fld>
            <a:endParaRPr lang="cs-CZ" altLang="cs-CZ" sz="12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noProof="0" dirty="0" smtClean="0">
                <a:solidFill>
                  <a:schemeClr val="tx1"/>
                </a:solidFill>
              </a:rPr>
              <a:t>Graphical representation of the relation </a:t>
            </a:r>
            <a:r>
              <a:rPr lang="en-GB" altLang="cs-CZ" sz="1200" b="1" noProof="0" dirty="0" smtClean="0">
                <a:solidFill>
                  <a:schemeClr val="tx1"/>
                </a:solidFill>
              </a:rPr>
              <a:t>between total cross-sectional area of vessels and mean blood flow velocity </a:t>
            </a:r>
          </a:p>
          <a:p>
            <a:pPr algn="just"/>
            <a:r>
              <a:rPr lang="cs-CZ" sz="1200" b="0" noProof="0" dirty="0" smtClean="0">
                <a:solidFill>
                  <a:schemeClr val="tx1"/>
                </a:solidFill>
              </a:rPr>
              <a:t>     </a:t>
            </a:r>
            <a:r>
              <a:rPr lang="en-GB" sz="1200" b="0" noProof="0" dirty="0" smtClean="0">
                <a:solidFill>
                  <a:schemeClr val="tx1"/>
                </a:solidFill>
              </a:rPr>
              <a:t>Note the large </a:t>
            </a:r>
            <a:r>
              <a:rPr lang="en-GB" altLang="cs-CZ" sz="1200" b="0" noProof="0" dirty="0" smtClean="0">
                <a:solidFill>
                  <a:schemeClr val="tx1"/>
                </a:solidFill>
              </a:rPr>
              <a:t>cross-sectional area of the system of capillaries resulting from enormous </a:t>
            </a:r>
            <a:r>
              <a:rPr lang="en-GB" sz="1200" b="0" noProof="0" dirty="0" smtClean="0">
                <a:solidFill>
                  <a:schemeClr val="tx1"/>
                </a:solidFill>
              </a:rPr>
              <a:t>number of capillaries (5*10</a:t>
            </a:r>
            <a:r>
              <a:rPr lang="en-GB" sz="1200" b="0" baseline="30000" noProof="0" dirty="0" smtClean="0">
                <a:solidFill>
                  <a:schemeClr val="tx1"/>
                </a:solidFill>
              </a:rPr>
              <a:t>9</a:t>
            </a:r>
            <a:r>
              <a:rPr lang="en-GB" sz="1200" b="0" baseline="0" noProof="0" dirty="0" smtClean="0">
                <a:solidFill>
                  <a:schemeClr val="tx1"/>
                </a:solidFill>
              </a:rPr>
              <a:t>)</a:t>
            </a:r>
            <a:r>
              <a:rPr lang="en-GB" sz="1200" b="0" noProof="0" dirty="0" smtClean="0">
                <a:solidFill>
                  <a:schemeClr val="tx1"/>
                </a:solidFill>
              </a:rPr>
              <a:t> arranged in parallel. The consequent</a:t>
            </a:r>
            <a:r>
              <a:rPr lang="en-GB" sz="1200" b="0" baseline="0" noProof="0" dirty="0" smtClean="0">
                <a:solidFill>
                  <a:schemeClr val="tx1"/>
                </a:solidFill>
              </a:rPr>
              <a:t> slow blood flow velocity in capillaries is important for efficient exchange of solutes through the capillary wall.</a:t>
            </a:r>
            <a:endParaRPr lang="en-GB" sz="1200" b="0" noProof="0" dirty="0">
              <a:solidFill>
                <a:schemeClr val="tx1"/>
              </a:solidFill>
            </a:endParaRPr>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8</a:t>
            </a:fld>
            <a:endParaRPr lang="cs-CZ"/>
          </a:p>
        </p:txBody>
      </p:sp>
    </p:spTree>
    <p:extLst>
      <p:ext uri="{BB962C8B-B14F-4D97-AF65-F5344CB8AC3E}">
        <p14:creationId xmlns:p14="http://schemas.microsoft.com/office/powerpoint/2010/main" val="448323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altLang="cs-CZ" sz="1200" b="1" noProof="0" dirty="0" smtClean="0">
                <a:solidFill>
                  <a:schemeClr val="tx1"/>
                </a:solidFill>
              </a:rPr>
              <a:t>Bernoulli’s principle</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altLang="cs-CZ" sz="1200" b="0" noProof="0" dirty="0" smtClean="0">
                <a:solidFill>
                  <a:schemeClr val="tx1"/>
                </a:solidFill>
              </a:rPr>
              <a:t>     Bernoulli’s principle</a:t>
            </a:r>
            <a:r>
              <a:rPr lang="en-GB" sz="1200" b="0" i="0" kern="1200" noProof="0" dirty="0" smtClean="0">
                <a:solidFill>
                  <a:schemeClr val="tx1"/>
                </a:solidFill>
                <a:effectLst/>
                <a:latin typeface="Arial" charset="0"/>
                <a:ea typeface="+mn-ea"/>
                <a:cs typeface="+mn-cs"/>
              </a:rPr>
              <a:t> states that, in a steady flow, the sum of all forms of energy in a </a:t>
            </a:r>
            <a:r>
              <a:rPr lang="en-GB" sz="1200" b="0" i="0" u="none" kern="1200" noProof="0" dirty="0" smtClean="0">
                <a:solidFill>
                  <a:schemeClr val="tx1"/>
                </a:solidFill>
                <a:effectLst/>
                <a:latin typeface="Arial" charset="0"/>
                <a:ea typeface="+mn-ea"/>
                <a:cs typeface="+mn-cs"/>
              </a:rPr>
              <a:t>fluid along a </a:t>
            </a:r>
            <a:r>
              <a:rPr lang="en-GB" sz="1200" b="0" i="0" u="none" strike="noStrike" kern="1200" noProof="0" dirty="0" smtClean="0">
                <a:solidFill>
                  <a:schemeClr val="tx1"/>
                </a:solidFill>
                <a:effectLst/>
                <a:latin typeface="Arial" charset="0"/>
                <a:ea typeface="+mn-ea"/>
                <a:cs typeface="+mn-cs"/>
                <a:hlinkClick r:id="rId3" tooltip="Streamlines, streaklines, and pathlines"/>
              </a:rPr>
              <a:t>streamline</a:t>
            </a:r>
            <a:r>
              <a:rPr lang="en-GB" sz="1200" b="0" i="0" u="none" kern="1200" noProof="0" dirty="0" smtClean="0">
                <a:solidFill>
                  <a:schemeClr val="tx1"/>
                </a:solidFill>
                <a:effectLst/>
                <a:latin typeface="Arial" charset="0"/>
                <a:ea typeface="+mn-ea"/>
                <a:cs typeface="+mn-cs"/>
              </a:rPr>
              <a:t> is the same at all points of that streamline. This requires that the sum of </a:t>
            </a:r>
            <a:r>
              <a:rPr lang="en-GB" sz="1200" b="0" i="0" u="none" strike="noStrike" kern="1200" noProof="0" dirty="0" smtClean="0">
                <a:solidFill>
                  <a:schemeClr val="tx1"/>
                </a:solidFill>
                <a:effectLst/>
                <a:latin typeface="Arial" charset="0"/>
                <a:ea typeface="+mn-ea"/>
                <a:cs typeface="+mn-cs"/>
                <a:hlinkClick r:id="rId4" tooltip="Kinetic energy"/>
              </a:rPr>
              <a:t>kinetic</a:t>
            </a:r>
            <a:r>
              <a:rPr lang="cs-CZ" sz="1200" b="0" i="0" u="none" strike="noStrike" kern="1200" noProof="0" dirty="0" smtClean="0">
                <a:solidFill>
                  <a:schemeClr val="tx1"/>
                </a:solidFill>
                <a:effectLst/>
                <a:latin typeface="Arial" charset="0"/>
                <a:ea typeface="+mn-ea"/>
                <a:cs typeface="+mn-cs"/>
                <a:hlinkClick r:id="rId4" tooltip="Kinetic energy"/>
              </a:rPr>
              <a:t> </a:t>
            </a:r>
            <a:r>
              <a:rPr lang="en-GB" sz="1200" b="0" i="0" u="none" strike="noStrike" kern="1200" noProof="0" dirty="0" smtClean="0">
                <a:solidFill>
                  <a:schemeClr val="tx1"/>
                </a:solidFill>
                <a:effectLst/>
                <a:latin typeface="Arial" charset="0"/>
                <a:ea typeface="+mn-ea"/>
                <a:cs typeface="+mn-cs"/>
                <a:hlinkClick r:id="rId4" tooltip="Kinetic energy"/>
              </a:rPr>
              <a:t>energy</a:t>
            </a:r>
            <a:r>
              <a:rPr lang="en-GB" sz="1200" b="0" i="0" u="none" strike="noStrike" kern="1200" noProof="0" dirty="0" smtClean="0">
                <a:solidFill>
                  <a:schemeClr val="tx1"/>
                </a:solidFill>
                <a:effectLst/>
                <a:latin typeface="Arial" charset="0"/>
                <a:ea typeface="+mn-ea"/>
                <a:cs typeface="+mn-cs"/>
              </a:rPr>
              <a:t> (</a:t>
            </a:r>
            <a:r>
              <a:rPr lang="cs-CZ" sz="1200" b="0" i="1" u="none" strike="noStrike" kern="1200" noProof="0" dirty="0" smtClean="0">
                <a:solidFill>
                  <a:schemeClr val="tx1"/>
                </a:solidFill>
                <a:effectLst/>
                <a:latin typeface="Arial" charset="0"/>
                <a:ea typeface="+mn-ea"/>
                <a:cs typeface="+mn-cs"/>
              </a:rPr>
              <a:t>E</a:t>
            </a:r>
            <a:r>
              <a:rPr lang="cs-CZ" sz="1200" b="0" i="0" u="none" strike="noStrike" kern="1200" baseline="-25000" noProof="0" dirty="0" smtClean="0">
                <a:solidFill>
                  <a:schemeClr val="tx1"/>
                </a:solidFill>
                <a:effectLst/>
                <a:latin typeface="Arial" charset="0"/>
                <a:ea typeface="+mn-ea"/>
                <a:cs typeface="+mn-cs"/>
              </a:rPr>
              <a:t>K</a:t>
            </a:r>
            <a:r>
              <a:rPr lang="cs-CZ" sz="1200" b="0" i="0" u="none" strike="noStrike" kern="1200" noProof="0" dirty="0" smtClean="0">
                <a:solidFill>
                  <a:schemeClr val="tx1"/>
                </a:solidFill>
                <a:effectLst/>
                <a:latin typeface="Arial" charset="0"/>
                <a:ea typeface="+mn-ea"/>
                <a:cs typeface="+mn-cs"/>
              </a:rPr>
              <a:t>=</a:t>
            </a:r>
            <a:r>
              <a:rPr lang="en-GB" sz="1200" b="0" i="0" u="none" strike="noStrike" kern="1200" noProof="0" dirty="0" smtClean="0">
                <a:solidFill>
                  <a:schemeClr val="tx1"/>
                </a:solidFill>
                <a:effectLst/>
                <a:latin typeface="Arial" charset="0"/>
                <a:ea typeface="+mn-ea"/>
                <a:cs typeface="+mn-cs"/>
              </a:rPr>
              <a:t>1/2</a:t>
            </a:r>
            <a:r>
              <a:rPr lang="cs-CZ" sz="1200" b="0" i="0" u="none" strike="noStrike" kern="1200" noProof="0" dirty="0" smtClean="0">
                <a:solidFill>
                  <a:schemeClr val="tx1"/>
                </a:solidFill>
                <a:effectLst/>
                <a:latin typeface="Arial" charset="0"/>
                <a:ea typeface="+mn-ea"/>
                <a:cs typeface="+mn-cs"/>
                <a:sym typeface="Symbol"/>
              </a:rPr>
              <a:t>m</a:t>
            </a:r>
            <a:r>
              <a:rPr lang="en-GB" sz="1200" b="0" i="0" u="none" strike="noStrike" kern="1200" noProof="0" dirty="0" smtClean="0">
                <a:solidFill>
                  <a:schemeClr val="tx1"/>
                </a:solidFill>
                <a:effectLst/>
                <a:latin typeface="Arial" charset="0"/>
                <a:ea typeface="+mn-ea"/>
                <a:cs typeface="+mn-cs"/>
                <a:sym typeface="Symbol"/>
              </a:rPr>
              <a:t>v</a:t>
            </a:r>
            <a:r>
              <a:rPr lang="en-GB" sz="1200" b="0" i="0" u="none" strike="noStrike" kern="1200" baseline="30000" noProof="0" dirty="0" smtClean="0">
                <a:solidFill>
                  <a:schemeClr val="tx1"/>
                </a:solidFill>
                <a:effectLst/>
                <a:latin typeface="Arial" charset="0"/>
                <a:ea typeface="+mn-ea"/>
                <a:cs typeface="+mn-cs"/>
                <a:sym typeface="Symbol"/>
              </a:rPr>
              <a:t>2</a:t>
            </a:r>
            <a:r>
              <a:rPr lang="en-GB" sz="1200" b="0" i="0" u="none" strike="noStrike" kern="1200" baseline="0" noProof="0" dirty="0" smtClean="0">
                <a:solidFill>
                  <a:schemeClr val="tx1"/>
                </a:solidFill>
                <a:effectLst/>
                <a:latin typeface="Arial" charset="0"/>
                <a:ea typeface="+mn-ea"/>
                <a:cs typeface="+mn-cs"/>
                <a:sym typeface="Symbol"/>
              </a:rPr>
              <a:t>)</a:t>
            </a:r>
            <a:r>
              <a:rPr lang="en-GB" sz="1200" b="0" i="0" u="none" kern="1200" noProof="0" dirty="0" smtClean="0">
                <a:solidFill>
                  <a:schemeClr val="tx1"/>
                </a:solidFill>
                <a:effectLst/>
                <a:latin typeface="Arial" charset="0"/>
                <a:ea typeface="+mn-ea"/>
                <a:cs typeface="+mn-cs"/>
              </a:rPr>
              <a:t>, </a:t>
            </a:r>
            <a:r>
              <a:rPr lang="en-GB" sz="1200" b="0" i="0" u="none" strike="noStrike" kern="1200" noProof="0" dirty="0" smtClean="0">
                <a:solidFill>
                  <a:schemeClr val="tx1"/>
                </a:solidFill>
                <a:effectLst/>
                <a:latin typeface="Arial" charset="0"/>
                <a:ea typeface="+mn-ea"/>
                <a:cs typeface="+mn-cs"/>
                <a:hlinkClick r:id="rId5" tooltip="Potential energy"/>
              </a:rPr>
              <a:t>potential energy</a:t>
            </a:r>
            <a:r>
              <a:rPr lang="en-GB" sz="1200" b="0" i="0" u="none" strike="noStrike" kern="1200" noProof="0" dirty="0" smtClean="0">
                <a:solidFill>
                  <a:schemeClr val="tx1"/>
                </a:solidFill>
                <a:effectLst/>
                <a:latin typeface="Arial" charset="0"/>
                <a:ea typeface="+mn-ea"/>
                <a:cs typeface="+mn-cs"/>
              </a:rPr>
              <a:t> (</a:t>
            </a:r>
            <a:r>
              <a:rPr lang="cs-CZ" sz="1200" b="0" i="1" u="none" strike="noStrike" kern="1200" noProof="0" dirty="0" err="1" smtClean="0">
                <a:solidFill>
                  <a:schemeClr val="tx1"/>
                </a:solidFill>
                <a:effectLst/>
                <a:latin typeface="Arial" charset="0"/>
                <a:ea typeface="+mn-ea"/>
                <a:cs typeface="+mn-cs"/>
              </a:rPr>
              <a:t>E</a:t>
            </a:r>
            <a:r>
              <a:rPr lang="cs-CZ" sz="1200" b="0" i="0" u="none" strike="noStrike" kern="1200" baseline="-25000" noProof="0" dirty="0" err="1" smtClean="0">
                <a:solidFill>
                  <a:schemeClr val="tx1"/>
                </a:solidFill>
                <a:effectLst/>
                <a:latin typeface="Arial" charset="0"/>
                <a:ea typeface="+mn-ea"/>
                <a:cs typeface="+mn-cs"/>
              </a:rPr>
              <a:t>p</a:t>
            </a:r>
            <a:r>
              <a:rPr lang="cs-CZ" sz="1200" b="0" i="0" u="none" strike="noStrike" kern="1200" noProof="0" dirty="0" smtClean="0">
                <a:solidFill>
                  <a:schemeClr val="tx1"/>
                </a:solidFill>
                <a:effectLst/>
                <a:latin typeface="Arial" charset="0"/>
                <a:ea typeface="+mn-ea"/>
                <a:cs typeface="+mn-cs"/>
              </a:rPr>
              <a:t>=</a:t>
            </a:r>
            <a:r>
              <a:rPr lang="en-GB" sz="1200" b="0" i="0" u="none" strike="noStrike" kern="1200" noProof="0" dirty="0" smtClean="0">
                <a:solidFill>
                  <a:schemeClr val="tx1"/>
                </a:solidFill>
                <a:effectLst/>
                <a:latin typeface="Arial" charset="0"/>
                <a:ea typeface="+mn-ea"/>
                <a:cs typeface="+mn-cs"/>
              </a:rPr>
              <a:t>h</a:t>
            </a:r>
            <a:r>
              <a:rPr lang="cs-CZ" sz="1200" b="0" i="0" u="none" strike="noStrike" kern="1200" noProof="0" dirty="0" smtClean="0">
                <a:solidFill>
                  <a:schemeClr val="tx1"/>
                </a:solidFill>
                <a:effectLst/>
                <a:latin typeface="Arial" charset="0"/>
                <a:ea typeface="+mn-ea"/>
                <a:cs typeface="+mn-cs"/>
                <a:sym typeface="Symbol"/>
              </a:rPr>
              <a:t>m</a:t>
            </a:r>
            <a:r>
              <a:rPr lang="en-GB" sz="1200" b="0" i="0" u="none" strike="noStrike" kern="1200" noProof="0" dirty="0" smtClean="0">
                <a:solidFill>
                  <a:schemeClr val="tx1"/>
                </a:solidFill>
                <a:effectLst/>
                <a:latin typeface="Arial" charset="0"/>
                <a:ea typeface="+mn-ea"/>
                <a:cs typeface="+mn-cs"/>
                <a:sym typeface="Symbol"/>
              </a:rPr>
              <a:t>g)</a:t>
            </a:r>
            <a:r>
              <a:rPr lang="en-GB" sz="1200" b="0" i="0" u="none" kern="1200" noProof="0" dirty="0" smtClean="0">
                <a:solidFill>
                  <a:schemeClr val="tx1"/>
                </a:solidFill>
                <a:effectLst/>
                <a:latin typeface="Arial" charset="0"/>
                <a:ea typeface="+mn-ea"/>
                <a:cs typeface="+mn-cs"/>
              </a:rPr>
              <a:t> and </a:t>
            </a:r>
            <a:r>
              <a:rPr lang="en-GB" sz="1200" b="0" i="0" u="none" strike="noStrike" kern="1200" noProof="0" dirty="0" smtClean="0">
                <a:solidFill>
                  <a:schemeClr val="tx1"/>
                </a:solidFill>
                <a:effectLst/>
                <a:latin typeface="Arial" charset="0"/>
                <a:ea typeface="+mn-ea"/>
                <a:cs typeface="+mn-cs"/>
                <a:hlinkClick r:id="rId6" tooltip="Internal energy"/>
              </a:rPr>
              <a:t>pressure energy</a:t>
            </a:r>
            <a:r>
              <a:rPr lang="en-GB" sz="1200" b="0" i="0" u="none" strike="noStrike" kern="1200" noProof="0" dirty="0" smtClean="0">
                <a:solidFill>
                  <a:schemeClr val="tx1"/>
                </a:solidFill>
                <a:effectLst/>
                <a:latin typeface="Arial" charset="0"/>
                <a:ea typeface="+mn-ea"/>
                <a:cs typeface="+mn-cs"/>
              </a:rPr>
              <a:t> (</a:t>
            </a:r>
            <a:r>
              <a:rPr lang="cs-CZ" sz="1200" b="0" i="1" u="none" strike="noStrike" kern="1200" noProof="0" dirty="0" err="1" smtClean="0">
                <a:solidFill>
                  <a:schemeClr val="tx1"/>
                </a:solidFill>
                <a:effectLst/>
                <a:latin typeface="Arial" charset="0"/>
                <a:ea typeface="+mn-ea"/>
                <a:cs typeface="+mn-cs"/>
              </a:rPr>
              <a:t>E</a:t>
            </a:r>
            <a:r>
              <a:rPr lang="cs-CZ" sz="1200" b="0" i="0" u="none" strike="noStrike" kern="1200" baseline="-25000" noProof="0" dirty="0" err="1" smtClean="0">
                <a:solidFill>
                  <a:schemeClr val="tx1"/>
                </a:solidFill>
                <a:effectLst/>
                <a:latin typeface="Arial" charset="0"/>
                <a:ea typeface="+mn-ea"/>
                <a:cs typeface="+mn-cs"/>
              </a:rPr>
              <a:t>ps</a:t>
            </a:r>
            <a:r>
              <a:rPr lang="cs-CZ" sz="1200" b="0" i="0" u="none" strike="noStrike" kern="1200" noProof="0" dirty="0" smtClean="0">
                <a:solidFill>
                  <a:schemeClr val="tx1"/>
                </a:solidFill>
                <a:effectLst/>
                <a:latin typeface="Arial" charset="0"/>
                <a:ea typeface="+mn-ea"/>
                <a:cs typeface="+mn-cs"/>
              </a:rPr>
              <a:t>=</a:t>
            </a:r>
            <a:r>
              <a:rPr lang="en-GB" sz="1200" b="0" i="0" u="none" strike="noStrike" kern="1200" noProof="0" dirty="0" smtClean="0">
                <a:solidFill>
                  <a:schemeClr val="tx1"/>
                </a:solidFill>
                <a:effectLst/>
                <a:latin typeface="Arial" charset="0"/>
                <a:ea typeface="+mn-ea"/>
                <a:cs typeface="+mn-cs"/>
              </a:rPr>
              <a:t>P</a:t>
            </a:r>
            <a:r>
              <a:rPr lang="en-GB" sz="1200" b="0" i="0" u="none" strike="noStrike" kern="1200" noProof="0" dirty="0" smtClean="0">
                <a:solidFill>
                  <a:schemeClr val="tx1"/>
                </a:solidFill>
                <a:effectLst/>
                <a:latin typeface="Arial" charset="0"/>
                <a:ea typeface="+mn-ea"/>
                <a:cs typeface="+mn-cs"/>
                <a:sym typeface="Symbol"/>
              </a:rPr>
              <a:t></a:t>
            </a:r>
            <a:r>
              <a:rPr lang="cs-CZ" sz="1200" b="0" i="0" u="none" strike="noStrike" kern="1200" noProof="0" dirty="0" smtClean="0">
                <a:solidFill>
                  <a:schemeClr val="tx1"/>
                </a:solidFill>
                <a:effectLst/>
                <a:latin typeface="Arial" charset="0"/>
                <a:ea typeface="+mn-ea"/>
                <a:cs typeface="+mn-cs"/>
                <a:sym typeface="Symbol"/>
              </a:rPr>
              <a:t>V</a:t>
            </a:r>
            <a:r>
              <a:rPr lang="en-GB" sz="1200" b="0" i="0" u="none" strike="noStrike" kern="1200" noProof="0" dirty="0" smtClean="0">
                <a:solidFill>
                  <a:schemeClr val="tx1"/>
                </a:solidFill>
                <a:effectLst/>
                <a:latin typeface="Arial" charset="0"/>
                <a:ea typeface="+mn-ea"/>
                <a:cs typeface="+mn-cs"/>
              </a:rPr>
              <a:t>)</a:t>
            </a:r>
            <a:r>
              <a:rPr lang="en-GB" sz="1200" b="0" i="0" u="none" kern="1200" noProof="0" dirty="0" smtClean="0">
                <a:solidFill>
                  <a:schemeClr val="tx1"/>
                </a:solidFill>
                <a:effectLst/>
                <a:latin typeface="Arial" charset="0"/>
                <a:ea typeface="+mn-ea"/>
                <a:cs typeface="+mn-cs"/>
              </a:rPr>
              <a:t> remains constant</a:t>
            </a:r>
            <a:r>
              <a:rPr lang="cs-CZ" sz="1200" b="0" i="0" u="none" kern="1200" noProof="0" dirty="0" smtClean="0">
                <a:solidFill>
                  <a:schemeClr val="tx1"/>
                </a:solidFill>
                <a:effectLst/>
                <a:latin typeface="Arial" charset="0"/>
                <a:ea typeface="+mn-ea"/>
                <a:cs typeface="+mn-cs"/>
              </a:rPr>
              <a:t> </a:t>
            </a:r>
            <a:r>
              <a:rPr lang="en-GB" sz="1200" b="0" i="0" u="none" kern="1200" noProof="0" dirty="0" smtClean="0">
                <a:solidFill>
                  <a:schemeClr val="tx1"/>
                </a:solidFill>
                <a:effectLst/>
                <a:latin typeface="Arial" charset="0"/>
                <a:ea typeface="+mn-ea"/>
                <a:cs typeface="+mn-cs"/>
              </a:rPr>
              <a:t>(holds under</a:t>
            </a:r>
            <a:r>
              <a:rPr lang="en-GB" sz="1200" b="0" i="0" u="none" kern="1200" baseline="0" noProof="0" dirty="0" smtClean="0">
                <a:solidFill>
                  <a:schemeClr val="tx1"/>
                </a:solidFill>
                <a:effectLst/>
                <a:latin typeface="Arial" charset="0"/>
                <a:ea typeface="+mn-ea"/>
                <a:cs typeface="+mn-cs"/>
              </a:rPr>
              <a:t> assumption of negligible friction between the fluid and </a:t>
            </a:r>
            <a:r>
              <a:rPr lang="cs-CZ" sz="1200" b="0" i="0" u="none" kern="1200" baseline="0" noProof="0" dirty="0" smtClean="0">
                <a:solidFill>
                  <a:schemeClr val="tx1"/>
                </a:solidFill>
                <a:effectLst/>
                <a:latin typeface="Arial" charset="0"/>
                <a:ea typeface="+mn-ea"/>
                <a:cs typeface="+mn-cs"/>
              </a:rPr>
              <a:t>v</a:t>
            </a:r>
            <a:r>
              <a:rPr lang="en-GB" sz="1200" b="0" i="0" u="none" kern="1200" baseline="0" noProof="0" dirty="0" err="1" smtClean="0">
                <a:solidFill>
                  <a:schemeClr val="tx1"/>
                </a:solidFill>
                <a:effectLst/>
                <a:latin typeface="Arial" charset="0"/>
                <a:ea typeface="+mn-ea"/>
                <a:cs typeface="+mn-cs"/>
              </a:rPr>
              <a:t>essel</a:t>
            </a:r>
            <a:r>
              <a:rPr lang="en-GB" sz="1200" b="0" i="0" u="none" kern="1200" baseline="0" noProof="0" dirty="0" smtClean="0">
                <a:solidFill>
                  <a:schemeClr val="tx1"/>
                </a:solidFill>
                <a:effectLst/>
                <a:latin typeface="Arial" charset="0"/>
                <a:ea typeface="+mn-ea"/>
                <a:cs typeface="+mn-cs"/>
              </a:rPr>
              <a:t> wall)</a:t>
            </a:r>
            <a:r>
              <a:rPr lang="en-GB" sz="1200" b="0" i="0" u="none" kern="1200" noProof="0" dirty="0" smtClean="0">
                <a:solidFill>
                  <a:schemeClr val="tx1"/>
                </a:solidFill>
                <a:effectLst/>
                <a:latin typeface="Arial" charset="0"/>
                <a:ea typeface="+mn-ea"/>
                <a:cs typeface="+mn-cs"/>
              </a:rPr>
              <a:t>.</a:t>
            </a:r>
            <a:r>
              <a:rPr lang="en-GB" sz="1200" b="0" i="0" u="none" strike="noStrike" kern="1200" baseline="30000" noProof="0" dirty="0" smtClean="0">
                <a:solidFill>
                  <a:schemeClr val="tx1"/>
                </a:solidFill>
                <a:effectLst/>
                <a:latin typeface="Arial" charset="0"/>
                <a:ea typeface="+mn-ea"/>
                <a:cs typeface="+mn-cs"/>
              </a:rPr>
              <a:t>  </a:t>
            </a:r>
            <a:r>
              <a:rPr lang="en-GB" sz="1200" b="0" i="0" u="none" kern="1200" noProof="0" dirty="0" smtClean="0">
                <a:solidFill>
                  <a:schemeClr val="tx1"/>
                </a:solidFill>
                <a:effectLst/>
                <a:latin typeface="Arial" charset="0"/>
                <a:ea typeface="+mn-ea"/>
                <a:cs typeface="+mn-cs"/>
              </a:rPr>
              <a:t>Thus</a:t>
            </a:r>
            <a:r>
              <a:rPr lang="cs-CZ" sz="1200" b="0" i="0" u="none" kern="1200" noProof="0" dirty="0" smtClean="0">
                <a:solidFill>
                  <a:schemeClr val="tx1"/>
                </a:solidFill>
                <a:effectLst/>
                <a:latin typeface="Arial" charset="0"/>
                <a:ea typeface="+mn-ea"/>
                <a:cs typeface="+mn-cs"/>
              </a:rPr>
              <a:t>,</a:t>
            </a:r>
            <a:r>
              <a:rPr lang="en-GB" sz="1200" b="0" i="0" u="none" kern="1200" noProof="0" dirty="0" smtClean="0">
                <a:solidFill>
                  <a:schemeClr val="tx1"/>
                </a:solidFill>
                <a:effectLst/>
                <a:latin typeface="Arial" charset="0"/>
                <a:ea typeface="+mn-ea"/>
                <a:cs typeface="+mn-cs"/>
              </a:rPr>
              <a:t> an increase in the speed of the fluid – implying an increase in its kinetic energy – occurs with a simultaneous decrease in pressure energy (including the </a:t>
            </a:r>
            <a:r>
              <a:rPr lang="en-GB" sz="1200" b="0" i="0" u="none" strike="noStrike" kern="1200" noProof="0" dirty="0" smtClean="0">
                <a:solidFill>
                  <a:schemeClr val="tx1"/>
                </a:solidFill>
                <a:effectLst/>
                <a:latin typeface="Arial" charset="0"/>
                <a:ea typeface="+mn-ea"/>
                <a:cs typeface="+mn-cs"/>
                <a:hlinkClick r:id="rId7" tooltip="Static pressure"/>
              </a:rPr>
              <a:t>static pressure</a:t>
            </a:r>
            <a:r>
              <a:rPr lang="en-GB" sz="1200" b="0" i="0" u="none" kern="1200" noProof="0" dirty="0" smtClean="0">
                <a:solidFill>
                  <a:schemeClr val="tx1"/>
                </a:solidFill>
                <a:effectLst/>
                <a:latin typeface="Arial" charset="0"/>
                <a:ea typeface="+mn-ea"/>
                <a:cs typeface="+mn-cs"/>
              </a:rPr>
              <a:t>). This has serious implications for pathologically distended</a:t>
            </a:r>
            <a:r>
              <a:rPr lang="en-GB" sz="1200" b="0" i="0" u="none" kern="1200" baseline="0" noProof="0" dirty="0" smtClean="0">
                <a:solidFill>
                  <a:schemeClr val="tx1"/>
                </a:solidFill>
                <a:effectLst/>
                <a:latin typeface="Arial" charset="0"/>
                <a:ea typeface="+mn-ea"/>
                <a:cs typeface="+mn-cs"/>
              </a:rPr>
              <a:t> parts of vascular system such as aortic aneurysm.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0" i="0" u="none" kern="1200" baseline="0" noProof="0" dirty="0" smtClean="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altLang="cs-CZ" sz="1200" b="1" dirty="0" smtClean="0">
                <a:solidFill>
                  <a:schemeClr val="tx1"/>
                </a:solidFill>
              </a:rPr>
              <a:t>Implications for aortic aneurysm</a:t>
            </a:r>
          </a:p>
          <a:p>
            <a:pPr algn="just">
              <a:defRPr/>
            </a:pPr>
            <a:r>
              <a:rPr lang="en-GB" sz="1200" b="0" i="0" u="none" kern="1200" baseline="0" noProof="0" dirty="0" smtClean="0">
                <a:solidFill>
                  <a:schemeClr val="tx1"/>
                </a:solidFill>
                <a:effectLst/>
                <a:latin typeface="Arial" charset="0"/>
                <a:ea typeface="+mn-ea"/>
                <a:cs typeface="+mn-cs"/>
              </a:rPr>
              <a:t>    </a:t>
            </a:r>
            <a:r>
              <a:rPr lang="en-GB" dirty="0"/>
              <a:t> Considering that S</a:t>
            </a:r>
            <a:r>
              <a:rPr lang="en-GB" baseline="-25000" dirty="0"/>
              <a:t>1</a:t>
            </a:r>
            <a:r>
              <a:rPr lang="en-GB" dirty="0">
                <a:sym typeface="Symbol"/>
              </a:rPr>
              <a:t></a:t>
            </a:r>
            <a:r>
              <a:rPr lang="en-GB" dirty="0"/>
              <a:t>S</a:t>
            </a:r>
            <a:r>
              <a:rPr lang="en-GB" baseline="-25000" dirty="0"/>
              <a:t>2</a:t>
            </a:r>
            <a:r>
              <a:rPr lang="en-GB" dirty="0"/>
              <a:t> </a:t>
            </a:r>
            <a:r>
              <a:rPr lang="en-GB" altLang="cs-CZ" dirty="0"/>
              <a:t>(see the figure on the left side) </a:t>
            </a:r>
            <a:r>
              <a:rPr lang="en-GB" dirty="0"/>
              <a:t>it must hold that v</a:t>
            </a:r>
            <a:r>
              <a:rPr lang="en-GB" baseline="-25000" dirty="0"/>
              <a:t>1</a:t>
            </a:r>
            <a:r>
              <a:rPr lang="en-GB" dirty="0">
                <a:sym typeface="Symbol"/>
              </a:rPr>
              <a:t></a:t>
            </a:r>
            <a:r>
              <a:rPr lang="en-GB" baseline="-25000" dirty="0"/>
              <a:t> </a:t>
            </a:r>
            <a:r>
              <a:rPr lang="en-GB" dirty="0"/>
              <a:t>v</a:t>
            </a:r>
            <a:r>
              <a:rPr lang="en-GB" baseline="-25000" dirty="0"/>
              <a:t>2 </a:t>
            </a:r>
            <a:r>
              <a:rPr lang="en-GB" altLang="cs-CZ" dirty="0"/>
              <a:t>(according to </a:t>
            </a:r>
            <a:r>
              <a:rPr lang="cs-CZ" altLang="cs-CZ" dirty="0" err="1"/>
              <a:t>the</a:t>
            </a:r>
            <a:r>
              <a:rPr lang="cs-CZ" altLang="cs-CZ" dirty="0"/>
              <a:t> </a:t>
            </a:r>
            <a:r>
              <a:rPr lang="en-GB" altLang="cs-CZ" dirty="0"/>
              <a:t>continuity equation)</a:t>
            </a:r>
            <a:r>
              <a:rPr lang="en-GB" dirty="0"/>
              <a:t>.</a:t>
            </a:r>
            <a:r>
              <a:rPr lang="en-GB" baseline="-25000" dirty="0"/>
              <a:t> </a:t>
            </a:r>
            <a:r>
              <a:rPr lang="en-GB" dirty="0"/>
              <a:t>As follows from the </a:t>
            </a:r>
            <a:r>
              <a:rPr lang="en-GB" altLang="cs-CZ" dirty="0"/>
              <a:t>Bernoulli’s principle applied on both the normal and pathologically distended part</a:t>
            </a:r>
            <a:r>
              <a:rPr lang="cs-CZ" altLang="cs-CZ" dirty="0"/>
              <a:t>s</a:t>
            </a:r>
            <a:r>
              <a:rPr lang="en-GB" altLang="cs-CZ" dirty="0"/>
              <a:t> of aorta, if </a:t>
            </a:r>
            <a:r>
              <a:rPr lang="en-GB" dirty="0"/>
              <a:t>v</a:t>
            </a:r>
            <a:r>
              <a:rPr lang="en-GB" baseline="-25000" dirty="0"/>
              <a:t>2</a:t>
            </a:r>
            <a:r>
              <a:rPr lang="en-GB" dirty="0">
                <a:sym typeface="Symbol"/>
              </a:rPr>
              <a:t></a:t>
            </a:r>
            <a:r>
              <a:rPr lang="en-GB" dirty="0"/>
              <a:t>v</a:t>
            </a:r>
            <a:r>
              <a:rPr lang="en-GB" baseline="-25000" dirty="0"/>
              <a:t>1</a:t>
            </a:r>
            <a:r>
              <a:rPr lang="en-GB" dirty="0"/>
              <a:t> than P</a:t>
            </a:r>
            <a:r>
              <a:rPr lang="en-GB" baseline="-25000" dirty="0"/>
              <a:t>2</a:t>
            </a:r>
            <a:r>
              <a:rPr lang="en-GB" dirty="0">
                <a:sym typeface="Symbol"/>
              </a:rPr>
              <a:t></a:t>
            </a:r>
            <a:r>
              <a:rPr lang="en-GB" baseline="-25000" dirty="0"/>
              <a:t> </a:t>
            </a:r>
            <a:r>
              <a:rPr lang="en-GB" dirty="0"/>
              <a:t>P</a:t>
            </a:r>
            <a:r>
              <a:rPr lang="en-GB" baseline="-25000" dirty="0"/>
              <a:t>1</a:t>
            </a:r>
            <a:r>
              <a:rPr lang="en-GB" dirty="0"/>
              <a:t>. Consequently, according to the Laplace's law</a:t>
            </a:r>
            <a:r>
              <a:rPr lang="cs-CZ" dirty="0"/>
              <a:t>, </a:t>
            </a:r>
            <a:r>
              <a:rPr lang="en-GB" dirty="0"/>
              <a:t>the tension in the wall of aneurysm (T</a:t>
            </a:r>
            <a:r>
              <a:rPr lang="en-GB" baseline="-25000" dirty="0"/>
              <a:t>2</a:t>
            </a:r>
            <a:r>
              <a:rPr lang="en-GB" dirty="0"/>
              <a:t>) rises because of the increase of </a:t>
            </a:r>
            <a:r>
              <a:rPr lang="en-GB" dirty="0" smtClean="0"/>
              <a:t>both </a:t>
            </a:r>
            <a:r>
              <a:rPr lang="en-GB" dirty="0"/>
              <a:t>the radius R</a:t>
            </a:r>
            <a:r>
              <a:rPr lang="en-GB" baseline="-25000" dirty="0"/>
              <a:t>2</a:t>
            </a:r>
            <a:r>
              <a:rPr lang="en-GB" dirty="0"/>
              <a:t> and pressure P</a:t>
            </a:r>
            <a:r>
              <a:rPr lang="en-GB" baseline="-25000" dirty="0"/>
              <a:t>2</a:t>
            </a:r>
            <a:r>
              <a:rPr lang="en-GB" dirty="0"/>
              <a:t>. This lead</a:t>
            </a:r>
            <a:r>
              <a:rPr lang="cs-CZ" dirty="0"/>
              <a:t>s</a:t>
            </a:r>
            <a:r>
              <a:rPr lang="en-GB" dirty="0"/>
              <a:t> to further distension of aneurism and its rupture if not treated</a:t>
            </a:r>
            <a:r>
              <a:rPr lang="en-GB" dirty="0" smtClean="0"/>
              <a:t>.</a:t>
            </a:r>
            <a:r>
              <a:rPr lang="cs-CZ" dirty="0" smtClean="0"/>
              <a:t> </a:t>
            </a:r>
          </a:p>
          <a:p>
            <a:pPr algn="just">
              <a:defRPr/>
            </a:pPr>
            <a:endParaRPr lang="cs-CZ" b="1" baseline="0" noProof="0" dirty="0" smtClean="0">
              <a:solidFill>
                <a:schemeClr val="tx1"/>
              </a:solidFill>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en-GB" b="0" i="0" dirty="0" smtClean="0"/>
              <a:t>Note:</a:t>
            </a:r>
            <a:r>
              <a:rPr lang="en-GB" b="0" i="0" baseline="0" dirty="0" smtClean="0"/>
              <a:t> </a:t>
            </a:r>
            <a:r>
              <a:rPr lang="en-GB" baseline="0" dirty="0" smtClean="0"/>
              <a:t>In </a:t>
            </a:r>
            <a:r>
              <a:rPr lang="en-GB" altLang="cs-CZ" sz="1200" b="0" noProof="0" dirty="0" smtClean="0">
                <a:solidFill>
                  <a:schemeClr val="tx1"/>
                </a:solidFill>
              </a:rPr>
              <a:t>Bernoulli’s principle, the </a:t>
            </a:r>
            <a:r>
              <a:rPr lang="en-GB" baseline="0" dirty="0" smtClean="0"/>
              <a:t>kinetic energy is </a:t>
            </a:r>
            <a:r>
              <a:rPr lang="cs-CZ" baseline="0" dirty="0" smtClean="0"/>
              <a:t>source </a:t>
            </a:r>
            <a:r>
              <a:rPr lang="cs-CZ" baseline="0" dirty="0" err="1" smtClean="0"/>
              <a:t>of</a:t>
            </a:r>
            <a:r>
              <a:rPr lang="en-GB" baseline="0" dirty="0" smtClean="0"/>
              <a:t> „dynamic pressure“ that is induced by flowing fluid and acts in direction of the flow. In this figure, P represents the radial component of </a:t>
            </a:r>
            <a:r>
              <a:rPr lang="cs-CZ" baseline="0" dirty="0" smtClean="0"/>
              <a:t>„</a:t>
            </a:r>
            <a:r>
              <a:rPr lang="en-GB" baseline="0" dirty="0" smtClean="0"/>
              <a:t>static pressure</a:t>
            </a:r>
            <a:r>
              <a:rPr lang="cs-CZ" baseline="0" dirty="0" smtClean="0"/>
              <a:t>“</a:t>
            </a:r>
            <a:r>
              <a:rPr lang="en-GB" baseline="0" dirty="0" smtClean="0"/>
              <a:t> that tends to distend </a:t>
            </a:r>
            <a:r>
              <a:rPr lang="cs-CZ" baseline="0" dirty="0" smtClean="0"/>
              <a:t>a</a:t>
            </a:r>
            <a:r>
              <a:rPr lang="en-GB" baseline="0" dirty="0" smtClean="0"/>
              <a:t> vessel. </a:t>
            </a:r>
            <a:r>
              <a:rPr lang="en-GB" b="1" i="1" baseline="0" noProof="0" dirty="0" smtClean="0"/>
              <a:t>The sum of dynamic and static pressure is the total pressure. </a:t>
            </a:r>
            <a:r>
              <a:rPr lang="en-GB" altLang="cs-CZ" sz="1200" b="0" noProof="0" dirty="0" smtClean="0">
                <a:solidFill>
                  <a:schemeClr val="tx1"/>
                </a:solidFill>
              </a:rPr>
              <a:t>Bernoulli’s principle in this</a:t>
            </a:r>
            <a:r>
              <a:rPr lang="en-GB" altLang="cs-CZ" sz="1200" b="0" baseline="0" noProof="0" dirty="0" smtClean="0">
                <a:solidFill>
                  <a:schemeClr val="tx1"/>
                </a:solidFill>
              </a:rPr>
              <a:t> simplified form doesn't take into account the loss of energy due to the friction and can be therefore used only under assumption that the resistance of vessel (</a:t>
            </a:r>
            <a:r>
              <a:rPr lang="en-GB" altLang="cs-CZ" sz="1200" b="0" baseline="0" noProof="0" dirty="0" err="1" smtClean="0">
                <a:solidFill>
                  <a:schemeClr val="tx1"/>
                </a:solidFill>
              </a:rPr>
              <a:t>R</a:t>
            </a:r>
            <a:r>
              <a:rPr lang="en-GB" altLang="cs-CZ" sz="1200" b="0" baseline="-25000" noProof="0" dirty="0" err="1" smtClean="0">
                <a:solidFill>
                  <a:schemeClr val="tx1"/>
                </a:solidFill>
              </a:rPr>
              <a:t>c</a:t>
            </a:r>
            <a:r>
              <a:rPr lang="en-GB" altLang="cs-CZ" sz="1200" b="0" baseline="0" noProof="0" dirty="0" smtClean="0">
                <a:solidFill>
                  <a:schemeClr val="tx1"/>
                </a:solidFill>
              </a:rPr>
              <a:t>) is negligible (holds e.g. in a segment of aorta). Under this condition, while the static pressure (</a:t>
            </a:r>
            <a:r>
              <a:rPr lang="en-GB" altLang="cs-CZ" sz="1200" b="0" baseline="0" noProof="0" dirty="0" err="1" smtClean="0">
                <a:solidFill>
                  <a:schemeClr val="tx1"/>
                </a:solidFill>
              </a:rPr>
              <a:t>p</a:t>
            </a:r>
            <a:r>
              <a:rPr lang="en-GB" altLang="cs-CZ" sz="1200" b="0" baseline="-25000" noProof="0" dirty="0" err="1" smtClean="0">
                <a:solidFill>
                  <a:schemeClr val="tx1"/>
                </a:solidFill>
              </a:rPr>
              <a:t>s</a:t>
            </a:r>
            <a:r>
              <a:rPr lang="en-GB" altLang="cs-CZ" sz="1200" b="0" baseline="0" noProof="0" dirty="0" smtClean="0">
                <a:solidFill>
                  <a:schemeClr val="tx1"/>
                </a:solidFill>
              </a:rPr>
              <a:t>) changes with vessel diameter the total pressure (</a:t>
            </a:r>
            <a:r>
              <a:rPr lang="en-GB" altLang="cs-CZ" sz="1200" b="0" baseline="0" noProof="0" dirty="0" err="1" smtClean="0">
                <a:solidFill>
                  <a:schemeClr val="tx1"/>
                </a:solidFill>
              </a:rPr>
              <a:t>P</a:t>
            </a:r>
            <a:r>
              <a:rPr lang="en-GB" altLang="cs-CZ" sz="1200" b="0" baseline="-25000" noProof="0" dirty="0" err="1" smtClean="0">
                <a:solidFill>
                  <a:schemeClr val="tx1"/>
                </a:solidFill>
              </a:rPr>
              <a:t>tot</a:t>
            </a:r>
            <a:r>
              <a:rPr lang="en-GB" altLang="cs-CZ" sz="1200" b="0" baseline="0" noProof="0" dirty="0" smtClean="0">
                <a:solidFill>
                  <a:schemeClr val="tx1"/>
                </a:solidFill>
              </a:rPr>
              <a:t>)</a:t>
            </a:r>
            <a:r>
              <a:rPr lang="en-GB" altLang="cs-CZ" sz="1200" b="0" baseline="-25000" noProof="0" dirty="0" smtClean="0">
                <a:solidFill>
                  <a:schemeClr val="tx1"/>
                </a:solidFill>
              </a:rPr>
              <a:t> </a:t>
            </a:r>
            <a:r>
              <a:rPr lang="en-GB" altLang="cs-CZ" sz="1200" b="0" baseline="0" noProof="0" dirty="0" smtClean="0">
                <a:solidFill>
                  <a:schemeClr val="tx1"/>
                </a:solidFill>
              </a:rPr>
              <a:t>remains the same. If, however, </a:t>
            </a:r>
            <a:r>
              <a:rPr lang="en-GB" altLang="cs-CZ" sz="1200" b="0" baseline="0" noProof="0" dirty="0" err="1" smtClean="0">
                <a:solidFill>
                  <a:schemeClr val="tx1"/>
                </a:solidFill>
              </a:rPr>
              <a:t>R</a:t>
            </a:r>
            <a:r>
              <a:rPr lang="en-GB" altLang="cs-CZ" sz="1200" b="0" baseline="-25000" noProof="0" dirty="0" err="1" smtClean="0">
                <a:solidFill>
                  <a:schemeClr val="tx1"/>
                </a:solidFill>
              </a:rPr>
              <a:t>c</a:t>
            </a:r>
            <a:r>
              <a:rPr lang="en-GB" altLang="cs-CZ" sz="1200" b="0" baseline="0" noProof="0" dirty="0" smtClean="0">
                <a:solidFill>
                  <a:schemeClr val="tx1"/>
                </a:solidFill>
              </a:rPr>
              <a:t> is not negligible (e.g. in small vessels) than </a:t>
            </a:r>
            <a:r>
              <a:rPr lang="en-GB" altLang="cs-CZ" sz="1200" b="0" baseline="0" noProof="0" dirty="0" err="1" smtClean="0">
                <a:solidFill>
                  <a:schemeClr val="tx1"/>
                </a:solidFill>
              </a:rPr>
              <a:t>P</a:t>
            </a:r>
            <a:r>
              <a:rPr lang="en-GB" altLang="cs-CZ" sz="1200" b="0" baseline="-25000" noProof="0" dirty="0" err="1" smtClean="0">
                <a:solidFill>
                  <a:schemeClr val="tx1"/>
                </a:solidFill>
              </a:rPr>
              <a:t>tot</a:t>
            </a:r>
            <a:r>
              <a:rPr lang="en-GB" altLang="cs-CZ" sz="1200" b="0" baseline="0" noProof="0" dirty="0" smtClean="0">
                <a:solidFill>
                  <a:schemeClr val="tx1"/>
                </a:solidFill>
              </a:rPr>
              <a:t> decreases along the vessel causing a pressure change </a:t>
            </a:r>
            <a:r>
              <a:rPr lang="en-GB" altLang="cs-CZ" sz="1200" b="0" baseline="0" noProof="0" dirty="0" smtClean="0">
                <a:solidFill>
                  <a:schemeClr val="tx1"/>
                </a:solidFill>
                <a:sym typeface="Symbol"/>
              </a:rPr>
              <a:t></a:t>
            </a:r>
            <a:r>
              <a:rPr lang="en-GB" altLang="cs-CZ" sz="1200" b="0" baseline="0" noProof="0" dirty="0" err="1" smtClean="0">
                <a:solidFill>
                  <a:schemeClr val="tx1"/>
                </a:solidFill>
                <a:sym typeface="Symbol"/>
              </a:rPr>
              <a:t>P</a:t>
            </a:r>
            <a:r>
              <a:rPr lang="en-GB" altLang="cs-CZ" sz="1200" b="0" baseline="-25000" noProof="0" dirty="0" err="1" smtClean="0">
                <a:solidFill>
                  <a:schemeClr val="tx1"/>
                </a:solidFill>
                <a:sym typeface="Symbol"/>
              </a:rPr>
              <a:t>tot</a:t>
            </a:r>
            <a:r>
              <a:rPr lang="en-GB" altLang="cs-CZ" sz="1200" b="0" baseline="0" noProof="0" dirty="0" smtClean="0">
                <a:solidFill>
                  <a:schemeClr val="tx1"/>
                </a:solidFill>
                <a:sym typeface="Symbol"/>
              </a:rPr>
              <a:t>=Q  </a:t>
            </a:r>
            <a:r>
              <a:rPr lang="en-GB" altLang="cs-CZ" sz="1200" b="0" baseline="0" noProof="0" dirty="0" err="1" smtClean="0">
                <a:solidFill>
                  <a:schemeClr val="tx1"/>
                </a:solidFill>
                <a:sym typeface="Symbol"/>
              </a:rPr>
              <a:t>R</a:t>
            </a:r>
            <a:r>
              <a:rPr lang="en-GB" altLang="cs-CZ" sz="1200" b="0" baseline="-25000" noProof="0" dirty="0" err="1" smtClean="0">
                <a:solidFill>
                  <a:schemeClr val="tx1"/>
                </a:solidFill>
                <a:sym typeface="Symbol"/>
              </a:rPr>
              <a:t>c</a:t>
            </a:r>
            <a:r>
              <a:rPr lang="en-GB" altLang="cs-CZ" sz="1200" b="0" baseline="0" noProof="0" dirty="0" smtClean="0">
                <a:solidFill>
                  <a:schemeClr val="tx1"/>
                </a:solidFill>
                <a:sym typeface="Symbol"/>
              </a:rPr>
              <a:t>.</a:t>
            </a:r>
            <a:endParaRPr lang="en-GB" noProof="0" dirty="0" smtClean="0"/>
          </a:p>
          <a:p>
            <a:pPr marL="0" marR="0" indent="0" algn="just" defTabSz="914400" rtl="0" eaLnBrk="0" fontAlgn="base" latinLnBrk="0" hangingPunct="0">
              <a:lnSpc>
                <a:spcPct val="100000"/>
              </a:lnSpc>
              <a:spcBef>
                <a:spcPct val="30000"/>
              </a:spcBef>
              <a:spcAft>
                <a:spcPct val="0"/>
              </a:spcAft>
              <a:buClrTx/>
              <a:buSzTx/>
              <a:buFontTx/>
              <a:buNone/>
              <a:tabLst/>
              <a:defRPr/>
            </a:pPr>
            <a:endParaRPr lang="en-GB" b="1" i="1" noProof="0" dirty="0" smtClean="0"/>
          </a:p>
          <a:p>
            <a:pPr algn="just">
              <a:defRPr/>
            </a:pPr>
            <a:endParaRPr lang="en-GB" b="1" baseline="0" noProof="0" dirty="0">
              <a:solidFill>
                <a:schemeClr val="tx1"/>
              </a:solidFill>
            </a:endParaRPr>
          </a:p>
        </p:txBody>
      </p:sp>
      <p:sp>
        <p:nvSpPr>
          <p:cNvPr id="4" name="Zástupný symbol pro číslo snímku 3"/>
          <p:cNvSpPr>
            <a:spLocks noGrp="1"/>
          </p:cNvSpPr>
          <p:nvPr>
            <p:ph type="sldNum" sz="quarter" idx="10"/>
          </p:nvPr>
        </p:nvSpPr>
        <p:spPr/>
        <p:txBody>
          <a:bodyPr/>
          <a:lstStyle/>
          <a:p>
            <a:pPr>
              <a:defRPr/>
            </a:pPr>
            <a:fld id="{AF968F85-F43C-4090-A73E-D76316AF6328}" type="slidenum">
              <a:rPr lang="cs-CZ" smtClean="0"/>
              <a:pPr>
                <a:defRPr/>
              </a:pPr>
              <a:t>9</a:t>
            </a:fld>
            <a:endParaRPr lang="cs-CZ"/>
          </a:p>
        </p:txBody>
      </p:sp>
    </p:spTree>
    <p:extLst>
      <p:ext uri="{BB962C8B-B14F-4D97-AF65-F5344CB8AC3E}">
        <p14:creationId xmlns:p14="http://schemas.microsoft.com/office/powerpoint/2010/main" val="1677464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32024883-4D62-4AC5-8624-262C19397B01}" type="slidenum">
              <a:rPr lang="cs-CZ"/>
              <a:pPr>
                <a:defRPr/>
              </a:pPr>
              <a:t>‹#›</a:t>
            </a:fld>
            <a:endParaRPr lang="cs-CZ"/>
          </a:p>
        </p:txBody>
      </p:sp>
    </p:spTree>
    <p:extLst>
      <p:ext uri="{BB962C8B-B14F-4D97-AF65-F5344CB8AC3E}">
        <p14:creationId xmlns:p14="http://schemas.microsoft.com/office/powerpoint/2010/main" val="4190194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0D2177FC-930C-4DC2-A897-E040B62B9D45}" type="slidenum">
              <a:rPr lang="cs-CZ"/>
              <a:pPr>
                <a:defRPr/>
              </a:pPr>
              <a:t>‹#›</a:t>
            </a:fld>
            <a:endParaRPr lang="cs-CZ"/>
          </a:p>
        </p:txBody>
      </p:sp>
    </p:spTree>
    <p:extLst>
      <p:ext uri="{BB962C8B-B14F-4D97-AF65-F5344CB8AC3E}">
        <p14:creationId xmlns:p14="http://schemas.microsoft.com/office/powerpoint/2010/main" val="2151939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B6B76795-0AF1-46BE-98D2-28F3117505EC}" type="slidenum">
              <a:rPr lang="cs-CZ"/>
              <a:pPr>
                <a:defRPr/>
              </a:pPr>
              <a:t>‹#›</a:t>
            </a:fld>
            <a:endParaRPr lang="cs-CZ"/>
          </a:p>
        </p:txBody>
      </p:sp>
    </p:spTree>
    <p:extLst>
      <p:ext uri="{BB962C8B-B14F-4D97-AF65-F5344CB8AC3E}">
        <p14:creationId xmlns:p14="http://schemas.microsoft.com/office/powerpoint/2010/main" val="3159325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FDA5DFBD-173E-49F6-9277-58DDD89EEAF3}" type="slidenum">
              <a:rPr lang="cs-CZ"/>
              <a:pPr>
                <a:defRPr/>
              </a:pPr>
              <a:t>‹#›</a:t>
            </a:fld>
            <a:endParaRPr lang="cs-CZ"/>
          </a:p>
        </p:txBody>
      </p:sp>
    </p:spTree>
    <p:extLst>
      <p:ext uri="{BB962C8B-B14F-4D97-AF65-F5344CB8AC3E}">
        <p14:creationId xmlns:p14="http://schemas.microsoft.com/office/powerpoint/2010/main" val="2637585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C5C5E6F9-ECE7-4BF3-A5B3-1639643ADE88}" type="slidenum">
              <a:rPr lang="cs-CZ"/>
              <a:pPr>
                <a:defRPr/>
              </a:pPr>
              <a:t>‹#›</a:t>
            </a:fld>
            <a:endParaRPr lang="cs-CZ"/>
          </a:p>
        </p:txBody>
      </p:sp>
    </p:spTree>
    <p:extLst>
      <p:ext uri="{BB962C8B-B14F-4D97-AF65-F5344CB8AC3E}">
        <p14:creationId xmlns:p14="http://schemas.microsoft.com/office/powerpoint/2010/main" val="2318670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C11FDB0E-4FD0-4496-8A19-EA6C89F98934}" type="slidenum">
              <a:rPr lang="cs-CZ"/>
              <a:pPr>
                <a:defRPr/>
              </a:pPr>
              <a:t>‹#›</a:t>
            </a:fld>
            <a:endParaRPr lang="cs-CZ"/>
          </a:p>
        </p:txBody>
      </p:sp>
    </p:spTree>
    <p:extLst>
      <p:ext uri="{BB962C8B-B14F-4D97-AF65-F5344CB8AC3E}">
        <p14:creationId xmlns:p14="http://schemas.microsoft.com/office/powerpoint/2010/main" val="2763055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2D13FBF7-9569-40C8-B324-875F0D200E99}" type="slidenum">
              <a:rPr lang="cs-CZ"/>
              <a:pPr>
                <a:defRPr/>
              </a:pPr>
              <a:t>‹#›</a:t>
            </a:fld>
            <a:endParaRPr lang="cs-CZ"/>
          </a:p>
        </p:txBody>
      </p:sp>
    </p:spTree>
    <p:extLst>
      <p:ext uri="{BB962C8B-B14F-4D97-AF65-F5344CB8AC3E}">
        <p14:creationId xmlns:p14="http://schemas.microsoft.com/office/powerpoint/2010/main" val="2392489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9BEFE236-3D3A-4282-A711-9D8809A0367B}" type="slidenum">
              <a:rPr lang="cs-CZ"/>
              <a:pPr>
                <a:defRPr/>
              </a:pPr>
              <a:t>‹#›</a:t>
            </a:fld>
            <a:endParaRPr lang="cs-CZ"/>
          </a:p>
        </p:txBody>
      </p:sp>
    </p:spTree>
    <p:extLst>
      <p:ext uri="{BB962C8B-B14F-4D97-AF65-F5344CB8AC3E}">
        <p14:creationId xmlns:p14="http://schemas.microsoft.com/office/powerpoint/2010/main" val="753898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324188C8-F2E2-4B1F-834E-B8BD907E05BD}" type="slidenum">
              <a:rPr lang="cs-CZ"/>
              <a:pPr>
                <a:defRPr/>
              </a:pPr>
              <a:t>‹#›</a:t>
            </a:fld>
            <a:endParaRPr lang="cs-CZ"/>
          </a:p>
        </p:txBody>
      </p:sp>
    </p:spTree>
    <p:extLst>
      <p:ext uri="{BB962C8B-B14F-4D97-AF65-F5344CB8AC3E}">
        <p14:creationId xmlns:p14="http://schemas.microsoft.com/office/powerpoint/2010/main" val="1533026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FC306792-D2BE-42FE-8822-E6AF43E16176}" type="slidenum">
              <a:rPr lang="cs-CZ"/>
              <a:pPr>
                <a:defRPr/>
              </a:pPr>
              <a:t>‹#›</a:t>
            </a:fld>
            <a:endParaRPr lang="cs-CZ"/>
          </a:p>
        </p:txBody>
      </p:sp>
    </p:spTree>
    <p:extLst>
      <p:ext uri="{BB962C8B-B14F-4D97-AF65-F5344CB8AC3E}">
        <p14:creationId xmlns:p14="http://schemas.microsoft.com/office/powerpoint/2010/main" val="3932376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834A5812-EE63-474D-8EC8-325DE09F888D}" type="slidenum">
              <a:rPr lang="cs-CZ"/>
              <a:pPr>
                <a:defRPr/>
              </a:pPr>
              <a:t>‹#›</a:t>
            </a:fld>
            <a:endParaRPr lang="cs-CZ"/>
          </a:p>
        </p:txBody>
      </p:sp>
    </p:spTree>
    <p:extLst>
      <p:ext uri="{BB962C8B-B14F-4D97-AF65-F5344CB8AC3E}">
        <p14:creationId xmlns:p14="http://schemas.microsoft.com/office/powerpoint/2010/main" val="3190270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vl1pPr>
          </a:lstStyle>
          <a:p>
            <a:pPr>
              <a:defRPr/>
            </a:pPr>
            <a:endParaRPr 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a:defRPr/>
            </a:pPr>
            <a:fld id="{DC55247B-F1BF-4A86-81CE-F1D72705C12C}"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7.gif"/></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wm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7.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descr="Biofyzika krevního oběhu_Page_01"/>
          <p:cNvPicPr>
            <a:picLocks noChangeAspect="1" noChangeArrowheads="1"/>
          </p:cNvPicPr>
          <p:nvPr/>
        </p:nvPicPr>
        <p:blipFill>
          <a:blip r:embed="rId4">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51" name="Oval 12"/>
          <p:cNvSpPr>
            <a:spLocks noChangeArrowheads="1"/>
          </p:cNvSpPr>
          <p:nvPr/>
        </p:nvSpPr>
        <p:spPr bwMode="auto">
          <a:xfrm>
            <a:off x="868363" y="2330450"/>
            <a:ext cx="7302500" cy="1465263"/>
          </a:xfrm>
          <a:prstGeom prst="ellipse">
            <a:avLst/>
          </a:prstGeom>
          <a:gradFill rotWithShape="1">
            <a:gsLst>
              <a:gs pos="0">
                <a:srgbClr val="FFFF00"/>
              </a:gs>
              <a:gs pos="100000">
                <a:srgbClr val="FF0000"/>
              </a:gs>
            </a:gsLst>
            <a:path path="shape">
              <a:fillToRect l="50000" t="50000" r="50000" b="50000"/>
            </a:path>
          </a:gra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dirty="0"/>
          </a:p>
        </p:txBody>
      </p:sp>
      <p:sp>
        <p:nvSpPr>
          <p:cNvPr id="2054" name="Text Box 6"/>
          <p:cNvSpPr txBox="1">
            <a:spLocks noChangeArrowheads="1"/>
          </p:cNvSpPr>
          <p:nvPr/>
        </p:nvSpPr>
        <p:spPr bwMode="auto">
          <a:xfrm>
            <a:off x="1060450" y="2717800"/>
            <a:ext cx="6954838" cy="641350"/>
          </a:xfrm>
          <a:prstGeom prst="rect">
            <a:avLst/>
          </a:prstGeom>
          <a:noFill/>
          <a:ln>
            <a:noFill/>
          </a:ln>
          <a:effectLst/>
          <a:extLst/>
        </p:spPr>
        <p:txBody>
          <a:bodyPr>
            <a:spAutoFit/>
          </a:bodyPr>
          <a:lstStyle/>
          <a:p>
            <a:pPr algn="ctr">
              <a:spcBef>
                <a:spcPct val="50000"/>
              </a:spcBef>
              <a:defRPr/>
            </a:pPr>
            <a:r>
              <a:rPr lang="cs-CZ" sz="3600" b="1" dirty="0" err="1">
                <a:effectLst>
                  <a:outerShdw blurRad="38100" dist="38100" dir="2700000" algn="tl">
                    <a:srgbClr val="C0C0C0"/>
                  </a:outerShdw>
                </a:effectLst>
              </a:rPr>
              <a:t>Rheology</a:t>
            </a:r>
            <a:r>
              <a:rPr lang="cs-CZ" sz="3600" b="1" dirty="0">
                <a:effectLst>
                  <a:outerShdw blurRad="38100" dist="38100" dir="2700000" algn="tl">
                    <a:srgbClr val="C0C0C0"/>
                  </a:outerShdw>
                </a:effectLst>
              </a:rPr>
              <a:t> </a:t>
            </a:r>
            <a:r>
              <a:rPr lang="cs-CZ" sz="3600" b="1" dirty="0" err="1">
                <a:effectLst>
                  <a:outerShdw blurRad="38100" dist="38100" dir="2700000" algn="tl">
                    <a:srgbClr val="C0C0C0"/>
                  </a:outerShdw>
                </a:effectLst>
              </a:rPr>
              <a:t>of</a:t>
            </a:r>
            <a:r>
              <a:rPr lang="cs-CZ" sz="3600" b="1" dirty="0">
                <a:effectLst>
                  <a:outerShdw blurRad="38100" dist="38100" dir="2700000" algn="tl">
                    <a:srgbClr val="C0C0C0"/>
                  </a:outerShdw>
                </a:effectLst>
              </a:rPr>
              <a:t> </a:t>
            </a:r>
            <a:r>
              <a:rPr lang="cs-CZ" sz="3600" b="1" dirty="0" err="1">
                <a:effectLst>
                  <a:outerShdw blurRad="38100" dist="38100" dir="2700000" algn="tl">
                    <a:srgbClr val="C0C0C0"/>
                  </a:outerShdw>
                </a:effectLst>
              </a:rPr>
              <a:t>blood</a:t>
            </a:r>
            <a:r>
              <a:rPr lang="cs-CZ" sz="3600" b="1" dirty="0">
                <a:effectLst>
                  <a:outerShdw blurRad="38100" dist="38100" dir="2700000" algn="tl">
                    <a:srgbClr val="C0C0C0"/>
                  </a:outerShdw>
                </a:effectLst>
              </a:rPr>
              <a:t> </a:t>
            </a:r>
            <a:r>
              <a:rPr lang="cs-CZ" sz="3600" b="1" dirty="0" err="1">
                <a:effectLst>
                  <a:outerShdw blurRad="38100" dist="38100" dir="2700000" algn="tl">
                    <a:srgbClr val="C0C0C0"/>
                  </a:outerShdw>
                </a:effectLst>
              </a:rPr>
              <a:t>circulation</a:t>
            </a:r>
            <a:endParaRPr lang="cs-CZ" sz="3600" b="1" dirty="0">
              <a:effectLst>
                <a:outerShdw blurRad="38100" dist="38100" dir="2700000" algn="tl">
                  <a:srgbClr val="C0C0C0"/>
                </a:outerShdw>
              </a:effectLst>
            </a:endParaRP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267" name="Text Box 22"/>
          <p:cNvSpPr txBox="1">
            <a:spLocks noChangeArrowheads="1"/>
          </p:cNvSpPr>
          <p:nvPr/>
        </p:nvSpPr>
        <p:spPr bwMode="auto">
          <a:xfrm>
            <a:off x="423863" y="4357688"/>
            <a:ext cx="82740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en-GB" altLang="cs-CZ" sz="2000" i="1" dirty="0">
                <a:solidFill>
                  <a:srgbClr val="FFFF00"/>
                </a:solidFill>
              </a:rPr>
              <a:t>The flow of liquid</a:t>
            </a:r>
            <a:r>
              <a:rPr lang="en-GB" altLang="cs-CZ" sz="2000" dirty="0">
                <a:solidFill>
                  <a:srgbClr val="FFFF00"/>
                </a:solidFill>
              </a:rPr>
              <a:t> </a:t>
            </a:r>
            <a:r>
              <a:rPr lang="en-GB" altLang="cs-CZ" sz="2000" dirty="0">
                <a:solidFill>
                  <a:schemeClr val="bg1"/>
                </a:solidFill>
              </a:rPr>
              <a:t>in the cylindrical </a:t>
            </a:r>
            <a:r>
              <a:rPr lang="cs-CZ" altLang="cs-CZ" sz="2000" dirty="0">
                <a:solidFill>
                  <a:schemeClr val="bg1"/>
                </a:solidFill>
              </a:rPr>
              <a:t>tube</a:t>
            </a:r>
            <a:r>
              <a:rPr lang="en-GB" altLang="cs-CZ" sz="2000" i="1" dirty="0">
                <a:solidFill>
                  <a:srgbClr val="FFFF00"/>
                </a:solidFill>
              </a:rPr>
              <a:t> </a:t>
            </a:r>
            <a:r>
              <a:rPr lang="en-GB" altLang="cs-CZ" sz="2000" dirty="0">
                <a:solidFill>
                  <a:srgbClr val="FFFF00"/>
                </a:solidFill>
              </a:rPr>
              <a:t>(Q)</a:t>
            </a:r>
            <a:r>
              <a:rPr lang="en-GB" altLang="cs-CZ" sz="2000" dirty="0">
                <a:solidFill>
                  <a:schemeClr val="bg1"/>
                </a:solidFill>
              </a:rPr>
              <a:t> is directly proportional to the pressure difference between two ends of the </a:t>
            </a:r>
            <a:r>
              <a:rPr lang="cs-CZ" altLang="cs-CZ" sz="2000" dirty="0">
                <a:solidFill>
                  <a:schemeClr val="bg1"/>
                </a:solidFill>
              </a:rPr>
              <a:t>tube</a:t>
            </a:r>
            <a:r>
              <a:rPr lang="en-GB" altLang="cs-CZ" sz="2000" dirty="0">
                <a:solidFill>
                  <a:schemeClr val="bg1"/>
                </a:solidFill>
              </a:rPr>
              <a:t> </a:t>
            </a:r>
            <a:r>
              <a:rPr lang="en-GB" altLang="cs-CZ" sz="2000" dirty="0">
                <a:solidFill>
                  <a:srgbClr val="FFFF00"/>
                </a:solidFill>
              </a:rPr>
              <a:t>(</a:t>
            </a:r>
            <a:r>
              <a:rPr lang="en-GB" altLang="cs-CZ" sz="2000" dirty="0">
                <a:solidFill>
                  <a:srgbClr val="FFFF00"/>
                </a:solidFill>
                <a:sym typeface="Symbol" pitchFamily="18" charset="2"/>
              </a:rPr>
              <a:t>P=P</a:t>
            </a:r>
            <a:r>
              <a:rPr lang="en-GB" altLang="cs-CZ" sz="2000" baseline="-25000" dirty="0">
                <a:solidFill>
                  <a:srgbClr val="FFFF00"/>
                </a:solidFill>
                <a:sym typeface="Symbol" pitchFamily="18" charset="2"/>
              </a:rPr>
              <a:t>A</a:t>
            </a:r>
            <a:r>
              <a:rPr lang="en-GB" altLang="cs-CZ" sz="2000" dirty="0">
                <a:solidFill>
                  <a:srgbClr val="FFFF00"/>
                </a:solidFill>
                <a:sym typeface="Symbol" pitchFamily="18" charset="2"/>
              </a:rPr>
              <a:t>-P</a:t>
            </a:r>
            <a:r>
              <a:rPr lang="en-GB" altLang="cs-CZ" sz="2000" baseline="-25000" dirty="0">
                <a:solidFill>
                  <a:srgbClr val="FFFF00"/>
                </a:solidFill>
                <a:sym typeface="Symbol" pitchFamily="18" charset="2"/>
              </a:rPr>
              <a:t>B</a:t>
            </a:r>
            <a:r>
              <a:rPr lang="en-GB" altLang="cs-CZ" sz="2000" dirty="0">
                <a:solidFill>
                  <a:srgbClr val="FFFF00"/>
                </a:solidFill>
              </a:rPr>
              <a:t>), </a:t>
            </a:r>
            <a:r>
              <a:rPr lang="en-GB" altLang="cs-CZ" sz="2000" dirty="0">
                <a:solidFill>
                  <a:schemeClr val="bg1"/>
                </a:solidFill>
              </a:rPr>
              <a:t>to the fourth power of the </a:t>
            </a:r>
            <a:r>
              <a:rPr lang="cs-CZ" altLang="cs-CZ" sz="2000" dirty="0">
                <a:solidFill>
                  <a:schemeClr val="bg1"/>
                </a:solidFill>
              </a:rPr>
              <a:t>tube</a:t>
            </a:r>
            <a:r>
              <a:rPr lang="en-GB" altLang="cs-CZ" sz="2000" dirty="0">
                <a:solidFill>
                  <a:schemeClr val="bg1"/>
                </a:solidFill>
              </a:rPr>
              <a:t> radius </a:t>
            </a:r>
            <a:r>
              <a:rPr lang="en-GB" altLang="cs-CZ" sz="2000" dirty="0">
                <a:solidFill>
                  <a:srgbClr val="FFFF00"/>
                </a:solidFill>
              </a:rPr>
              <a:t>(</a:t>
            </a:r>
            <a:r>
              <a:rPr lang="en-GB" altLang="cs-CZ" sz="2000" dirty="0">
                <a:solidFill>
                  <a:srgbClr val="FFFF00"/>
                </a:solidFill>
                <a:sym typeface="Symbol" pitchFamily="18" charset="2"/>
              </a:rPr>
              <a:t>r</a:t>
            </a:r>
            <a:r>
              <a:rPr lang="en-GB" altLang="cs-CZ" sz="2000" dirty="0">
                <a:solidFill>
                  <a:srgbClr val="FFFF00"/>
                </a:solidFill>
              </a:rPr>
              <a:t>)</a:t>
            </a:r>
            <a:r>
              <a:rPr lang="en-GB" altLang="cs-CZ" sz="2000" dirty="0">
                <a:solidFill>
                  <a:schemeClr val="bg1"/>
                </a:solidFill>
              </a:rPr>
              <a:t> and inversely proportional to </a:t>
            </a:r>
            <a:r>
              <a:rPr lang="cs-CZ" altLang="cs-CZ" sz="2000" dirty="0">
                <a:solidFill>
                  <a:schemeClr val="bg1"/>
                </a:solidFill>
              </a:rPr>
              <a:t>tube</a:t>
            </a:r>
            <a:r>
              <a:rPr lang="en-GB" altLang="cs-CZ" sz="2000" dirty="0">
                <a:solidFill>
                  <a:schemeClr val="bg1"/>
                </a:solidFill>
              </a:rPr>
              <a:t> length (</a:t>
            </a:r>
            <a:r>
              <a:rPr lang="en-GB" altLang="cs-CZ" sz="2000" i="1" dirty="0">
                <a:solidFill>
                  <a:srgbClr val="FFFF00"/>
                </a:solidFill>
              </a:rPr>
              <a:t>l</a:t>
            </a:r>
            <a:r>
              <a:rPr lang="en-GB" altLang="cs-CZ" sz="2000" dirty="0">
                <a:solidFill>
                  <a:schemeClr val="bg1"/>
                </a:solidFill>
              </a:rPr>
              <a:t>)</a:t>
            </a:r>
            <a:r>
              <a:rPr lang="en-GB" altLang="cs-CZ" sz="2000" dirty="0"/>
              <a:t> </a:t>
            </a:r>
            <a:r>
              <a:rPr lang="en-GB" altLang="cs-CZ" sz="2000" dirty="0">
                <a:solidFill>
                  <a:schemeClr val="bg1"/>
                </a:solidFill>
              </a:rPr>
              <a:t>and  to the viscosity of liquid </a:t>
            </a:r>
            <a:r>
              <a:rPr lang="en-GB" altLang="cs-CZ" sz="2000" dirty="0">
                <a:solidFill>
                  <a:srgbClr val="FFFF00"/>
                </a:solidFill>
              </a:rPr>
              <a:t>(</a:t>
            </a:r>
            <a:r>
              <a:rPr lang="en-GB" altLang="cs-CZ" sz="2000" dirty="0">
                <a:solidFill>
                  <a:srgbClr val="FFFF00"/>
                </a:solidFill>
                <a:sym typeface="Symbol" pitchFamily="18" charset="2"/>
              </a:rPr>
              <a:t></a:t>
            </a:r>
            <a:r>
              <a:rPr lang="en-GB" altLang="cs-CZ" sz="2000" dirty="0">
                <a:solidFill>
                  <a:srgbClr val="FFFF00"/>
                </a:solidFill>
              </a:rPr>
              <a:t>)</a:t>
            </a:r>
            <a:r>
              <a:rPr lang="en-GB" altLang="cs-CZ" sz="2000" dirty="0">
                <a:solidFill>
                  <a:schemeClr val="bg1"/>
                </a:solidFill>
              </a:rPr>
              <a:t>.</a:t>
            </a:r>
          </a:p>
        </p:txBody>
      </p:sp>
      <p:sp>
        <p:nvSpPr>
          <p:cNvPr id="11268" name="Rectangle 29"/>
          <p:cNvSpPr>
            <a:spLocks noChangeArrowheads="1"/>
          </p:cNvSpPr>
          <p:nvPr/>
        </p:nvSpPr>
        <p:spPr bwMode="auto">
          <a:xfrm>
            <a:off x="2401888" y="2813050"/>
            <a:ext cx="4321175" cy="911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1269" name="Text Box 30"/>
          <p:cNvSpPr txBox="1">
            <a:spLocks noChangeArrowheads="1"/>
          </p:cNvSpPr>
          <p:nvPr/>
        </p:nvSpPr>
        <p:spPr bwMode="auto">
          <a:xfrm>
            <a:off x="3840163" y="2790825"/>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cs-CZ" altLang="cs-CZ" sz="2400" b="1">
                <a:sym typeface="Symbol" pitchFamily="18" charset="2"/>
              </a:rPr>
              <a:t> </a:t>
            </a:r>
            <a:r>
              <a:rPr lang="en-US" altLang="cs-CZ" sz="2400" b="1">
                <a:sym typeface="Symbol" pitchFamily="18" charset="2"/>
              </a:rPr>
              <a:t>·</a:t>
            </a:r>
            <a:r>
              <a:rPr lang="cs-CZ" altLang="cs-CZ" sz="2400" b="1">
                <a:sym typeface="Symbol" pitchFamily="18" charset="2"/>
              </a:rPr>
              <a:t> P </a:t>
            </a:r>
            <a:r>
              <a:rPr lang="en-US" altLang="cs-CZ" sz="2400" b="1">
                <a:cs typeface="Arial" charset="0"/>
                <a:sym typeface="Symbol" pitchFamily="18" charset="2"/>
              </a:rPr>
              <a:t>·</a:t>
            </a:r>
            <a:r>
              <a:rPr lang="cs-CZ" altLang="cs-CZ" sz="2400" b="1">
                <a:cs typeface="Arial" charset="0"/>
                <a:sym typeface="Symbol" pitchFamily="18" charset="2"/>
              </a:rPr>
              <a:t> </a:t>
            </a:r>
            <a:r>
              <a:rPr lang="cs-CZ" altLang="cs-CZ" sz="2400" b="1">
                <a:sym typeface="Symbol" pitchFamily="18" charset="2"/>
              </a:rPr>
              <a:t>r</a:t>
            </a:r>
            <a:r>
              <a:rPr lang="cs-CZ" altLang="cs-CZ" sz="2400" b="1" baseline="30000">
                <a:sym typeface="Symbol" pitchFamily="18" charset="2"/>
              </a:rPr>
              <a:t>4</a:t>
            </a:r>
            <a:endParaRPr lang="en-US" altLang="cs-CZ" sz="2400" b="1" baseline="30000">
              <a:sym typeface="Symbol" pitchFamily="18" charset="2"/>
            </a:endParaRPr>
          </a:p>
        </p:txBody>
      </p:sp>
      <p:sp>
        <p:nvSpPr>
          <p:cNvPr id="11270" name="Text Box 31"/>
          <p:cNvSpPr txBox="1">
            <a:spLocks noChangeArrowheads="1"/>
          </p:cNvSpPr>
          <p:nvPr/>
        </p:nvSpPr>
        <p:spPr bwMode="auto">
          <a:xfrm>
            <a:off x="3375025" y="3011488"/>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Q=</a:t>
            </a:r>
            <a:endParaRPr lang="en-US" altLang="cs-CZ" sz="2400" b="1">
              <a:sym typeface="Symbol" pitchFamily="18" charset="2"/>
            </a:endParaRPr>
          </a:p>
        </p:txBody>
      </p:sp>
      <p:sp>
        <p:nvSpPr>
          <p:cNvPr id="11271" name="Line 32"/>
          <p:cNvSpPr>
            <a:spLocks noChangeShapeType="1"/>
          </p:cNvSpPr>
          <p:nvPr/>
        </p:nvSpPr>
        <p:spPr bwMode="auto">
          <a:xfrm>
            <a:off x="3954463" y="3209925"/>
            <a:ext cx="13335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272" name="Text Box 33"/>
          <p:cNvSpPr txBox="1">
            <a:spLocks noChangeArrowheads="1"/>
          </p:cNvSpPr>
          <p:nvPr/>
        </p:nvSpPr>
        <p:spPr bwMode="auto">
          <a:xfrm>
            <a:off x="4079875" y="32591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cs-CZ" altLang="cs-CZ" sz="2400" b="1">
                <a:sym typeface="Symbol" pitchFamily="18" charset="2"/>
              </a:rPr>
              <a:t>8 </a:t>
            </a:r>
            <a:r>
              <a:rPr lang="en-US" altLang="cs-CZ" sz="2400" b="1">
                <a:sym typeface="Symbol" pitchFamily="18" charset="2"/>
              </a:rPr>
              <a:t>·</a:t>
            </a:r>
            <a:r>
              <a:rPr lang="cs-CZ" altLang="cs-CZ" sz="2400" b="1">
                <a:sym typeface="Symbol" pitchFamily="18" charset="2"/>
              </a:rPr>
              <a:t> l </a:t>
            </a:r>
            <a:r>
              <a:rPr lang="en-US" altLang="cs-CZ" sz="2400" b="1">
                <a:sym typeface="Symbol" pitchFamily="18" charset="2"/>
              </a:rPr>
              <a:t>·</a:t>
            </a:r>
            <a:r>
              <a:rPr lang="cs-CZ" altLang="cs-CZ" sz="2400" b="1">
                <a:sym typeface="Symbol" pitchFamily="18" charset="2"/>
              </a:rPr>
              <a:t> </a:t>
            </a:r>
          </a:p>
        </p:txBody>
      </p:sp>
      <p:grpSp>
        <p:nvGrpSpPr>
          <p:cNvPr id="11273" name="Group 27"/>
          <p:cNvGrpSpPr>
            <a:grpSpLocks/>
          </p:cNvGrpSpPr>
          <p:nvPr/>
        </p:nvGrpSpPr>
        <p:grpSpPr bwMode="auto">
          <a:xfrm>
            <a:off x="2916238" y="1585913"/>
            <a:ext cx="3268662" cy="438150"/>
            <a:chOff x="1848" y="1332"/>
            <a:chExt cx="2059" cy="276"/>
          </a:xfrm>
        </p:grpSpPr>
        <p:sp>
          <p:nvSpPr>
            <p:cNvPr id="11285" name="Oval 25"/>
            <p:cNvSpPr>
              <a:spLocks noChangeArrowheads="1"/>
            </p:cNvSpPr>
            <p:nvPr/>
          </p:nvSpPr>
          <p:spPr bwMode="auto">
            <a:xfrm>
              <a:off x="3835" y="1333"/>
              <a:ext cx="72" cy="273"/>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1286" name="Rectangle 23"/>
            <p:cNvSpPr>
              <a:spLocks noChangeArrowheads="1"/>
            </p:cNvSpPr>
            <p:nvPr/>
          </p:nvSpPr>
          <p:spPr bwMode="auto">
            <a:xfrm>
              <a:off x="1884" y="1332"/>
              <a:ext cx="1992" cy="276"/>
            </a:xfrm>
            <a:prstGeom prst="rect">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1287" name="Oval 24"/>
            <p:cNvSpPr>
              <a:spLocks noChangeArrowheads="1"/>
            </p:cNvSpPr>
            <p:nvPr/>
          </p:nvSpPr>
          <p:spPr bwMode="auto">
            <a:xfrm>
              <a:off x="1848" y="1332"/>
              <a:ext cx="72" cy="276"/>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1288" name="Rectangle 26"/>
            <p:cNvSpPr>
              <a:spLocks noChangeArrowheads="1"/>
            </p:cNvSpPr>
            <p:nvPr/>
          </p:nvSpPr>
          <p:spPr bwMode="auto">
            <a:xfrm>
              <a:off x="3850" y="1338"/>
              <a:ext cx="30" cy="26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grpSp>
      <p:sp>
        <p:nvSpPr>
          <p:cNvPr id="11274" name="Text Box 35"/>
          <p:cNvSpPr txBox="1">
            <a:spLocks noChangeArrowheads="1"/>
          </p:cNvSpPr>
          <p:nvPr/>
        </p:nvSpPr>
        <p:spPr bwMode="auto">
          <a:xfrm>
            <a:off x="2525713" y="1604963"/>
            <a:ext cx="533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P</a:t>
            </a:r>
            <a:r>
              <a:rPr lang="cs-CZ" altLang="cs-CZ" sz="1800" baseline="-25000">
                <a:solidFill>
                  <a:srgbClr val="FFFF00"/>
                </a:solidFill>
              </a:rPr>
              <a:t>A</a:t>
            </a:r>
          </a:p>
        </p:txBody>
      </p:sp>
      <p:sp>
        <p:nvSpPr>
          <p:cNvPr id="11275" name="Text Box 36"/>
          <p:cNvSpPr txBox="1">
            <a:spLocks noChangeArrowheads="1"/>
          </p:cNvSpPr>
          <p:nvPr/>
        </p:nvSpPr>
        <p:spPr bwMode="auto">
          <a:xfrm>
            <a:off x="6127750" y="1616075"/>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P</a:t>
            </a:r>
            <a:r>
              <a:rPr lang="cs-CZ" altLang="cs-CZ" sz="1800" baseline="-25000">
                <a:solidFill>
                  <a:srgbClr val="FFFF00"/>
                </a:solidFill>
              </a:rPr>
              <a:t>B</a:t>
            </a:r>
          </a:p>
        </p:txBody>
      </p:sp>
      <p:sp>
        <p:nvSpPr>
          <p:cNvPr id="11276" name="Line 37"/>
          <p:cNvSpPr>
            <a:spLocks noChangeShapeType="1"/>
          </p:cNvSpPr>
          <p:nvPr/>
        </p:nvSpPr>
        <p:spPr bwMode="auto">
          <a:xfrm>
            <a:off x="2982913" y="2271713"/>
            <a:ext cx="313372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1277" name="Text Box 38"/>
          <p:cNvSpPr txBox="1">
            <a:spLocks noChangeArrowheads="1"/>
          </p:cNvSpPr>
          <p:nvPr/>
        </p:nvSpPr>
        <p:spPr bwMode="auto">
          <a:xfrm>
            <a:off x="4394200" y="19685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l</a:t>
            </a:r>
            <a:endParaRPr lang="cs-CZ" altLang="cs-CZ" sz="1800" baseline="-25000">
              <a:solidFill>
                <a:srgbClr val="FFFF00"/>
              </a:solidFill>
            </a:endParaRPr>
          </a:p>
        </p:txBody>
      </p:sp>
      <p:sp>
        <p:nvSpPr>
          <p:cNvPr id="11278" name="Line 39"/>
          <p:cNvSpPr>
            <a:spLocks noChangeShapeType="1"/>
          </p:cNvSpPr>
          <p:nvPr/>
        </p:nvSpPr>
        <p:spPr bwMode="auto">
          <a:xfrm>
            <a:off x="4497388" y="1595438"/>
            <a:ext cx="0" cy="4000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1279" name="Text Box 40"/>
          <p:cNvSpPr txBox="1">
            <a:spLocks noChangeArrowheads="1"/>
          </p:cNvSpPr>
          <p:nvPr/>
        </p:nvSpPr>
        <p:spPr bwMode="auto">
          <a:xfrm>
            <a:off x="4441825" y="1597025"/>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2r</a:t>
            </a:r>
            <a:endParaRPr lang="cs-CZ" altLang="cs-CZ" sz="1800" baseline="-25000">
              <a:solidFill>
                <a:srgbClr val="FFFF00"/>
              </a:solidFill>
            </a:endParaRPr>
          </a:p>
        </p:txBody>
      </p:sp>
      <p:sp>
        <p:nvSpPr>
          <p:cNvPr id="11280" name="Line 42"/>
          <p:cNvSpPr>
            <a:spLocks noChangeShapeType="1"/>
          </p:cNvSpPr>
          <p:nvPr/>
        </p:nvSpPr>
        <p:spPr bwMode="auto">
          <a:xfrm>
            <a:off x="2973388" y="2138363"/>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281" name="Line 43"/>
          <p:cNvSpPr>
            <a:spLocks noChangeShapeType="1"/>
          </p:cNvSpPr>
          <p:nvPr/>
        </p:nvSpPr>
        <p:spPr bwMode="auto">
          <a:xfrm>
            <a:off x="6127750" y="2149475"/>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282" name="Rectangle 56"/>
          <p:cNvSpPr>
            <a:spLocks noGrp="1" noChangeArrowheads="1"/>
          </p:cNvSpPr>
          <p:nvPr>
            <p:ph type="title"/>
          </p:nvPr>
        </p:nvSpPr>
        <p:spPr>
          <a:xfrm>
            <a:off x="422275" y="342900"/>
            <a:ext cx="8229600" cy="771525"/>
          </a:xfrm>
        </p:spPr>
        <p:txBody>
          <a:bodyPr/>
          <a:lstStyle/>
          <a:p>
            <a:pPr eaLnBrk="1" hangingPunct="1"/>
            <a:r>
              <a:rPr lang="en-GB" altLang="cs-CZ" sz="3400" dirty="0" err="1" smtClean="0">
                <a:solidFill>
                  <a:srgbClr val="FFFF00"/>
                </a:solidFill>
              </a:rPr>
              <a:t>Poiseuille</a:t>
            </a:r>
            <a:r>
              <a:rPr lang="en-GB" altLang="cs-CZ" sz="3400" dirty="0" smtClean="0">
                <a:solidFill>
                  <a:srgbClr val="FFFF00"/>
                </a:solidFill>
              </a:rPr>
              <a:t> – Hagen equation</a:t>
            </a:r>
          </a:p>
        </p:txBody>
      </p:sp>
      <p:sp>
        <p:nvSpPr>
          <p:cNvPr id="23" name="Rectangle 10"/>
          <p:cNvSpPr txBox="1">
            <a:spLocks noChangeArrowheads="1"/>
          </p:cNvSpPr>
          <p:nvPr/>
        </p:nvSpPr>
        <p:spPr bwMode="auto">
          <a:xfrm>
            <a:off x="450850" y="5780088"/>
            <a:ext cx="1390650" cy="500062"/>
          </a:xfrm>
          <a:prstGeom prst="rect">
            <a:avLst/>
          </a:prstGeom>
          <a:noFill/>
          <a:ln>
            <a:noFill/>
          </a:ln>
          <a:effectLs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GB" altLang="cs-CZ" sz="2000" i="1" kern="0" dirty="0" smtClean="0">
                <a:solidFill>
                  <a:srgbClr val="FFFF00"/>
                </a:solidFill>
              </a:rPr>
              <a:t>Limitation</a:t>
            </a:r>
            <a:r>
              <a:rPr lang="en-GB" altLang="cs-CZ" sz="2000" kern="0" dirty="0" smtClean="0">
                <a:solidFill>
                  <a:srgbClr val="FFFF00"/>
                </a:solidFill>
              </a:rPr>
              <a:t>:</a:t>
            </a:r>
          </a:p>
        </p:txBody>
      </p:sp>
      <p:sp>
        <p:nvSpPr>
          <p:cNvPr id="11284" name="Text Box 11"/>
          <p:cNvSpPr txBox="1">
            <a:spLocks noChangeArrowheads="1"/>
          </p:cNvSpPr>
          <p:nvPr/>
        </p:nvSpPr>
        <p:spPr bwMode="auto">
          <a:xfrm>
            <a:off x="458788" y="6172200"/>
            <a:ext cx="8532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Char char="•"/>
              <a:tabLst>
                <a:tab pos="180975" algn="l"/>
              </a:tabLst>
              <a:defRPr sz="3200">
                <a:solidFill>
                  <a:schemeClr val="tx1"/>
                </a:solidFill>
                <a:latin typeface="Arial" charset="0"/>
              </a:defRPr>
            </a:lvl1pPr>
            <a:lvl2pPr marL="742950" indent="-285750" eaLnBrk="0" hangingPunct="0">
              <a:spcBef>
                <a:spcPct val="20000"/>
              </a:spcBef>
              <a:buChar char="–"/>
              <a:tabLst>
                <a:tab pos="180975" algn="l"/>
              </a:tabLst>
              <a:defRPr sz="2800">
                <a:solidFill>
                  <a:schemeClr val="tx1"/>
                </a:solidFill>
                <a:latin typeface="Arial" charset="0"/>
              </a:defRPr>
            </a:lvl2pPr>
            <a:lvl3pPr marL="1143000" indent="-228600" eaLnBrk="0" hangingPunct="0">
              <a:spcBef>
                <a:spcPct val="20000"/>
              </a:spcBef>
              <a:buChar char="•"/>
              <a:tabLst>
                <a:tab pos="180975" algn="l"/>
              </a:tabLst>
              <a:defRPr sz="2400">
                <a:solidFill>
                  <a:schemeClr val="tx1"/>
                </a:solidFill>
                <a:latin typeface="Arial" charset="0"/>
              </a:defRPr>
            </a:lvl3pPr>
            <a:lvl4pPr marL="1600200" indent="-228600" eaLnBrk="0" hangingPunct="0">
              <a:spcBef>
                <a:spcPct val="20000"/>
              </a:spcBef>
              <a:buChar char="–"/>
              <a:tabLst>
                <a:tab pos="180975" algn="l"/>
              </a:tabLst>
              <a:defRPr sz="2000">
                <a:solidFill>
                  <a:schemeClr val="tx1"/>
                </a:solidFill>
                <a:latin typeface="Arial" charset="0"/>
              </a:defRPr>
            </a:lvl4pPr>
            <a:lvl5pPr marL="2057400" indent="-228600" eaLnBrk="0" hangingPunct="0">
              <a:spcBef>
                <a:spcPct val="20000"/>
              </a:spcBef>
              <a:buChar char="»"/>
              <a:tabLst>
                <a:tab pos="180975" algn="l"/>
              </a:tabLst>
              <a:defRPr sz="2000">
                <a:solidFill>
                  <a:schemeClr val="tx1"/>
                </a:solidFill>
                <a:latin typeface="Arial" charset="0"/>
              </a:defRPr>
            </a:lvl5pPr>
            <a:lvl6pPr marL="2514600" indent="-228600" eaLnBrk="0" fontAlgn="base" hangingPunct="0">
              <a:spcBef>
                <a:spcPct val="20000"/>
              </a:spcBef>
              <a:spcAft>
                <a:spcPct val="0"/>
              </a:spcAft>
              <a:buChar char="»"/>
              <a:tabLst>
                <a:tab pos="180975" algn="l"/>
              </a:tabLst>
              <a:defRPr sz="2000">
                <a:solidFill>
                  <a:schemeClr val="tx1"/>
                </a:solidFill>
                <a:latin typeface="Arial" charset="0"/>
              </a:defRPr>
            </a:lvl6pPr>
            <a:lvl7pPr marL="2971800" indent="-228600" eaLnBrk="0" fontAlgn="base" hangingPunct="0">
              <a:spcBef>
                <a:spcPct val="20000"/>
              </a:spcBef>
              <a:spcAft>
                <a:spcPct val="0"/>
              </a:spcAft>
              <a:buChar char="»"/>
              <a:tabLst>
                <a:tab pos="180975" algn="l"/>
              </a:tabLst>
              <a:defRPr sz="2000">
                <a:solidFill>
                  <a:schemeClr val="tx1"/>
                </a:solidFill>
                <a:latin typeface="Arial" charset="0"/>
              </a:defRPr>
            </a:lvl7pPr>
            <a:lvl8pPr marL="3429000" indent="-228600" eaLnBrk="0" fontAlgn="base" hangingPunct="0">
              <a:spcBef>
                <a:spcPct val="20000"/>
              </a:spcBef>
              <a:spcAft>
                <a:spcPct val="0"/>
              </a:spcAft>
              <a:buChar char="»"/>
              <a:tabLst>
                <a:tab pos="180975" algn="l"/>
              </a:tabLst>
              <a:defRPr sz="2000">
                <a:solidFill>
                  <a:schemeClr val="tx1"/>
                </a:solidFill>
                <a:latin typeface="Arial" charset="0"/>
              </a:defRPr>
            </a:lvl8pPr>
            <a:lvl9pPr marL="3886200" indent="-228600" eaLnBrk="0" fontAlgn="base" hangingPunct="0">
              <a:spcBef>
                <a:spcPct val="20000"/>
              </a:spcBef>
              <a:spcAft>
                <a:spcPct val="0"/>
              </a:spcAft>
              <a:buChar char="»"/>
              <a:tabLst>
                <a:tab pos="180975" algn="l"/>
              </a:tabLst>
              <a:defRPr sz="2000">
                <a:solidFill>
                  <a:schemeClr val="tx1"/>
                </a:solidFill>
                <a:latin typeface="Arial" charset="0"/>
              </a:defRPr>
            </a:lvl9pPr>
          </a:lstStyle>
          <a:p>
            <a:pPr algn="just" eaLnBrk="1" hangingPunct="1">
              <a:spcBef>
                <a:spcPct val="50000"/>
              </a:spcBef>
              <a:buFontTx/>
              <a:buNone/>
            </a:pPr>
            <a:r>
              <a:rPr lang="en-GB" altLang="cs-CZ" sz="1200">
                <a:solidFill>
                  <a:schemeClr val="bg1"/>
                </a:solidFill>
                <a:sym typeface="Symbol" pitchFamily="18" charset="2"/>
              </a:rPr>
              <a:t>	For stationary flow in Newtonian fluids where viscosity is constant and independent on flow velocity.</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65113"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291" name="Rectangle 6"/>
          <p:cNvSpPr>
            <a:spLocks noChangeArrowheads="1"/>
          </p:cNvSpPr>
          <p:nvPr/>
        </p:nvSpPr>
        <p:spPr bwMode="auto">
          <a:xfrm>
            <a:off x="1603375" y="781050"/>
            <a:ext cx="2406650" cy="847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292" name="Text Box 7"/>
          <p:cNvSpPr txBox="1">
            <a:spLocks noChangeArrowheads="1"/>
          </p:cNvSpPr>
          <p:nvPr/>
        </p:nvSpPr>
        <p:spPr bwMode="auto">
          <a:xfrm>
            <a:off x="2286000" y="723900"/>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cs-CZ" altLang="cs-CZ" sz="2400" b="1">
                <a:sym typeface="Symbol" pitchFamily="18" charset="2"/>
              </a:rPr>
              <a:t> </a:t>
            </a:r>
            <a:r>
              <a:rPr lang="en-US" altLang="cs-CZ" sz="2400" b="1">
                <a:sym typeface="Symbol" pitchFamily="18" charset="2"/>
              </a:rPr>
              <a:t>·</a:t>
            </a:r>
            <a:r>
              <a:rPr lang="cs-CZ" altLang="cs-CZ" sz="2400" b="1">
                <a:sym typeface="Symbol" pitchFamily="18" charset="2"/>
              </a:rPr>
              <a:t> P </a:t>
            </a:r>
            <a:r>
              <a:rPr lang="en-US" altLang="cs-CZ" sz="2400" b="1">
                <a:cs typeface="Arial" charset="0"/>
                <a:sym typeface="Symbol" pitchFamily="18" charset="2"/>
              </a:rPr>
              <a:t>·</a:t>
            </a:r>
            <a:r>
              <a:rPr lang="cs-CZ" altLang="cs-CZ" sz="2400" b="1">
                <a:cs typeface="Arial" charset="0"/>
                <a:sym typeface="Symbol" pitchFamily="18" charset="2"/>
              </a:rPr>
              <a:t> </a:t>
            </a:r>
            <a:r>
              <a:rPr lang="cs-CZ" altLang="cs-CZ" sz="2400" b="1">
                <a:sym typeface="Symbol" pitchFamily="18" charset="2"/>
              </a:rPr>
              <a:t>r</a:t>
            </a:r>
            <a:r>
              <a:rPr lang="cs-CZ" altLang="cs-CZ" sz="2400" b="1" baseline="30000">
                <a:sym typeface="Symbol" pitchFamily="18" charset="2"/>
              </a:rPr>
              <a:t>4</a:t>
            </a:r>
            <a:endParaRPr lang="en-US" altLang="cs-CZ" sz="2400" b="1" baseline="30000">
              <a:sym typeface="Symbol" pitchFamily="18" charset="2"/>
            </a:endParaRPr>
          </a:p>
        </p:txBody>
      </p:sp>
      <p:sp>
        <p:nvSpPr>
          <p:cNvPr id="12293" name="Text Box 8"/>
          <p:cNvSpPr txBox="1">
            <a:spLocks noChangeArrowheads="1"/>
          </p:cNvSpPr>
          <p:nvPr/>
        </p:nvSpPr>
        <p:spPr bwMode="auto">
          <a:xfrm>
            <a:off x="1692275" y="915988"/>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Q=</a:t>
            </a:r>
            <a:endParaRPr lang="en-US" altLang="cs-CZ" sz="2400" b="1">
              <a:sym typeface="Symbol" pitchFamily="18" charset="2"/>
            </a:endParaRPr>
          </a:p>
        </p:txBody>
      </p:sp>
      <p:sp>
        <p:nvSpPr>
          <p:cNvPr id="12294" name="Line 9"/>
          <p:cNvSpPr>
            <a:spLocks noChangeShapeType="1"/>
          </p:cNvSpPr>
          <p:nvPr/>
        </p:nvSpPr>
        <p:spPr bwMode="auto">
          <a:xfrm>
            <a:off x="2386013" y="1157288"/>
            <a:ext cx="13335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295" name="Text Box 10"/>
          <p:cNvSpPr txBox="1">
            <a:spLocks noChangeArrowheads="1"/>
          </p:cNvSpPr>
          <p:nvPr/>
        </p:nvSpPr>
        <p:spPr bwMode="auto">
          <a:xfrm>
            <a:off x="2397125" y="11636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cs-CZ" altLang="cs-CZ" sz="2400" b="1">
                <a:sym typeface="Symbol" pitchFamily="18" charset="2"/>
              </a:rPr>
              <a:t>8 </a:t>
            </a:r>
            <a:r>
              <a:rPr lang="en-US" altLang="cs-CZ" sz="2400" b="1">
                <a:sym typeface="Symbol" pitchFamily="18" charset="2"/>
              </a:rPr>
              <a:t>·</a:t>
            </a:r>
            <a:r>
              <a:rPr lang="cs-CZ" altLang="cs-CZ" sz="2400" b="1">
                <a:sym typeface="Symbol" pitchFamily="18" charset="2"/>
              </a:rPr>
              <a:t> l </a:t>
            </a:r>
            <a:r>
              <a:rPr lang="en-US" altLang="cs-CZ" sz="2400" b="1">
                <a:sym typeface="Symbol" pitchFamily="18" charset="2"/>
              </a:rPr>
              <a:t>·</a:t>
            </a:r>
            <a:r>
              <a:rPr lang="cs-CZ" altLang="cs-CZ" sz="2400" b="1">
                <a:sym typeface="Symbol" pitchFamily="18" charset="2"/>
              </a:rPr>
              <a:t> </a:t>
            </a:r>
          </a:p>
        </p:txBody>
      </p:sp>
      <p:sp>
        <p:nvSpPr>
          <p:cNvPr id="12296" name="Rectangle 11"/>
          <p:cNvSpPr>
            <a:spLocks noChangeArrowheads="1"/>
          </p:cNvSpPr>
          <p:nvPr/>
        </p:nvSpPr>
        <p:spPr bwMode="auto">
          <a:xfrm>
            <a:off x="4840288" y="766763"/>
            <a:ext cx="2406650" cy="847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297" name="Text Box 12"/>
          <p:cNvSpPr txBox="1">
            <a:spLocks noChangeArrowheads="1"/>
          </p:cNvSpPr>
          <p:nvPr/>
        </p:nvSpPr>
        <p:spPr bwMode="auto">
          <a:xfrm>
            <a:off x="4929188" y="973138"/>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Q=</a:t>
            </a:r>
            <a:endParaRPr lang="en-US" altLang="cs-CZ" sz="2400" b="1">
              <a:sym typeface="Symbol" pitchFamily="18" charset="2"/>
            </a:endParaRPr>
          </a:p>
        </p:txBody>
      </p:sp>
      <p:sp>
        <p:nvSpPr>
          <p:cNvPr id="12298" name="Line 13"/>
          <p:cNvSpPr>
            <a:spLocks noChangeShapeType="1"/>
          </p:cNvSpPr>
          <p:nvPr/>
        </p:nvSpPr>
        <p:spPr bwMode="auto">
          <a:xfrm>
            <a:off x="5529263" y="1200150"/>
            <a:ext cx="13335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299" name="Text Box 14"/>
          <p:cNvSpPr txBox="1">
            <a:spLocks noChangeArrowheads="1"/>
          </p:cNvSpPr>
          <p:nvPr/>
        </p:nvSpPr>
        <p:spPr bwMode="auto">
          <a:xfrm>
            <a:off x="5864225" y="795338"/>
            <a:ext cx="62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P</a:t>
            </a:r>
            <a:endParaRPr lang="en-US" altLang="cs-CZ" sz="2400" b="1" baseline="30000">
              <a:sym typeface="Symbol" pitchFamily="18" charset="2"/>
            </a:endParaRPr>
          </a:p>
        </p:txBody>
      </p:sp>
      <p:sp>
        <p:nvSpPr>
          <p:cNvPr id="12300" name="Text Box 15"/>
          <p:cNvSpPr txBox="1">
            <a:spLocks noChangeArrowheads="1"/>
          </p:cNvSpPr>
          <p:nvPr/>
        </p:nvSpPr>
        <p:spPr bwMode="auto">
          <a:xfrm>
            <a:off x="5905500" y="1157288"/>
            <a:ext cx="62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R</a:t>
            </a:r>
            <a:r>
              <a:rPr lang="cs-CZ" altLang="cs-CZ" sz="2400" b="1" baseline="-25000">
                <a:sym typeface="Symbol" pitchFamily="18" charset="2"/>
              </a:rPr>
              <a:t>v</a:t>
            </a:r>
            <a:endParaRPr lang="en-US" altLang="cs-CZ" sz="2400" b="1" baseline="-25000">
              <a:sym typeface="Symbol" pitchFamily="18" charset="2"/>
            </a:endParaRPr>
          </a:p>
        </p:txBody>
      </p:sp>
      <p:sp>
        <p:nvSpPr>
          <p:cNvPr id="12301" name="Text Box 16"/>
          <p:cNvSpPr txBox="1">
            <a:spLocks noChangeArrowheads="1"/>
          </p:cNvSpPr>
          <p:nvPr/>
        </p:nvSpPr>
        <p:spPr bwMode="auto">
          <a:xfrm>
            <a:off x="4095750" y="863600"/>
            <a:ext cx="60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b="1">
                <a:solidFill>
                  <a:schemeClr val="bg1"/>
                </a:solidFill>
                <a:sym typeface="Symbol" pitchFamily="18" charset="2"/>
              </a:rPr>
              <a:t></a:t>
            </a:r>
          </a:p>
        </p:txBody>
      </p:sp>
      <p:sp>
        <p:nvSpPr>
          <p:cNvPr id="12302" name="Rectangle 17"/>
          <p:cNvSpPr>
            <a:spLocks noChangeArrowheads="1"/>
          </p:cNvSpPr>
          <p:nvPr/>
        </p:nvSpPr>
        <p:spPr bwMode="auto">
          <a:xfrm>
            <a:off x="4843463" y="2811463"/>
            <a:ext cx="188912" cy="87312"/>
          </a:xfrm>
          <a:prstGeom prst="rect">
            <a:avLst/>
          </a:prstGeom>
          <a:solidFill>
            <a:srgbClr val="99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04" name="Text Box 21"/>
          <p:cNvSpPr txBox="1">
            <a:spLocks noChangeArrowheads="1"/>
          </p:cNvSpPr>
          <p:nvPr/>
        </p:nvSpPr>
        <p:spPr bwMode="auto">
          <a:xfrm>
            <a:off x="2525713" y="4157663"/>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1</a:t>
            </a:r>
          </a:p>
        </p:txBody>
      </p:sp>
      <p:sp>
        <p:nvSpPr>
          <p:cNvPr id="12305" name="Rectangle 22"/>
          <p:cNvSpPr>
            <a:spLocks noChangeArrowheads="1"/>
          </p:cNvSpPr>
          <p:nvPr/>
        </p:nvSpPr>
        <p:spPr bwMode="auto">
          <a:xfrm>
            <a:off x="1706563" y="5991225"/>
            <a:ext cx="1314450" cy="615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06" name="Text Box 23"/>
          <p:cNvSpPr txBox="1">
            <a:spLocks noChangeArrowheads="1"/>
          </p:cNvSpPr>
          <p:nvPr/>
        </p:nvSpPr>
        <p:spPr bwMode="auto">
          <a:xfrm>
            <a:off x="1681163" y="5972175"/>
            <a:ext cx="1714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pro R</a:t>
            </a:r>
            <a:r>
              <a:rPr lang="cs-CZ" altLang="cs-CZ" sz="1200" b="1" baseline="-25000"/>
              <a:t>1</a:t>
            </a:r>
            <a:r>
              <a:rPr lang="cs-CZ" altLang="cs-CZ" sz="1200" b="1"/>
              <a:t>=R</a:t>
            </a:r>
            <a:r>
              <a:rPr lang="cs-CZ" altLang="cs-CZ" sz="1200" b="1" baseline="-25000"/>
              <a:t>2</a:t>
            </a:r>
            <a:r>
              <a:rPr lang="cs-CZ" altLang="cs-CZ" sz="1200" b="1"/>
              <a:t>=R</a:t>
            </a:r>
            <a:r>
              <a:rPr lang="cs-CZ" altLang="cs-CZ" sz="1200" b="1" baseline="-25000"/>
              <a:t>3</a:t>
            </a:r>
            <a:r>
              <a:rPr lang="cs-CZ" altLang="cs-CZ" sz="1200" b="1"/>
              <a:t>=R</a:t>
            </a:r>
            <a:r>
              <a:rPr lang="cs-CZ" altLang="cs-CZ" sz="1200" b="1" baseline="-25000"/>
              <a:t>n</a:t>
            </a:r>
          </a:p>
        </p:txBody>
      </p:sp>
      <p:sp>
        <p:nvSpPr>
          <p:cNvPr id="12307" name="Text Box 24"/>
          <p:cNvSpPr txBox="1">
            <a:spLocks noChangeArrowheads="1"/>
          </p:cNvSpPr>
          <p:nvPr/>
        </p:nvSpPr>
        <p:spPr bwMode="auto">
          <a:xfrm>
            <a:off x="1930400" y="6221413"/>
            <a:ext cx="1152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t>R</a:t>
            </a:r>
            <a:r>
              <a:rPr lang="cs-CZ" altLang="cs-CZ" sz="1600" b="1" baseline="-25000"/>
              <a:t>c</a:t>
            </a:r>
            <a:r>
              <a:rPr lang="cs-CZ" altLang="cs-CZ" sz="1600" b="1"/>
              <a:t>=R/n</a:t>
            </a:r>
          </a:p>
        </p:txBody>
      </p:sp>
      <p:sp>
        <p:nvSpPr>
          <p:cNvPr id="12308" name="Text Box 35"/>
          <p:cNvSpPr txBox="1">
            <a:spLocks noChangeArrowheads="1"/>
          </p:cNvSpPr>
          <p:nvPr/>
        </p:nvSpPr>
        <p:spPr bwMode="auto">
          <a:xfrm>
            <a:off x="387350" y="2008188"/>
            <a:ext cx="84915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2000" i="1" dirty="0">
                <a:solidFill>
                  <a:srgbClr val="FFFF00"/>
                </a:solidFill>
              </a:rPr>
              <a:t>Vascular resistance (R</a:t>
            </a:r>
            <a:r>
              <a:rPr lang="cs-CZ" altLang="cs-CZ" sz="2000" i="1" baseline="-25000" dirty="0">
                <a:solidFill>
                  <a:srgbClr val="FFFF00"/>
                </a:solidFill>
              </a:rPr>
              <a:t>v</a:t>
            </a:r>
            <a:r>
              <a:rPr lang="en-GB" altLang="cs-CZ" sz="2000" i="1" dirty="0">
                <a:solidFill>
                  <a:srgbClr val="FFFF00"/>
                </a:solidFill>
              </a:rPr>
              <a:t>)</a:t>
            </a:r>
            <a:r>
              <a:rPr lang="cs-CZ" altLang="cs-CZ" sz="2000" i="1" dirty="0">
                <a:solidFill>
                  <a:srgbClr val="FFFF00"/>
                </a:solidFill>
              </a:rPr>
              <a:t>:</a:t>
            </a:r>
            <a:r>
              <a:rPr lang="en-GB" altLang="cs-CZ" sz="2000" dirty="0">
                <a:solidFill>
                  <a:schemeClr val="bg1"/>
                </a:solidFill>
              </a:rPr>
              <a:t> a consequence of the friction between fluid and vessel wall.</a:t>
            </a:r>
          </a:p>
        </p:txBody>
      </p:sp>
      <p:sp>
        <p:nvSpPr>
          <p:cNvPr id="12309" name="Rectangle 36"/>
          <p:cNvSpPr>
            <a:spLocks noChangeArrowheads="1"/>
          </p:cNvSpPr>
          <p:nvPr/>
        </p:nvSpPr>
        <p:spPr bwMode="auto">
          <a:xfrm>
            <a:off x="2420938" y="2682875"/>
            <a:ext cx="4322762" cy="847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10" name="Text Box 37"/>
          <p:cNvSpPr txBox="1">
            <a:spLocks noChangeArrowheads="1"/>
          </p:cNvSpPr>
          <p:nvPr/>
        </p:nvSpPr>
        <p:spPr bwMode="auto">
          <a:xfrm>
            <a:off x="5205413" y="3074988"/>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cs-CZ" altLang="cs-CZ" sz="2400" b="1">
                <a:solidFill>
                  <a:srgbClr val="FF0000"/>
                </a:solidFill>
                <a:sym typeface="Symbol" pitchFamily="18" charset="2"/>
              </a:rPr>
              <a:t> </a:t>
            </a:r>
            <a:r>
              <a:rPr lang="en-US" altLang="cs-CZ" sz="2400" b="1">
                <a:solidFill>
                  <a:srgbClr val="FF0000"/>
                </a:solidFill>
                <a:cs typeface="Arial" charset="0"/>
                <a:sym typeface="Symbol" pitchFamily="18" charset="2"/>
              </a:rPr>
              <a:t>·</a:t>
            </a:r>
            <a:r>
              <a:rPr lang="cs-CZ" altLang="cs-CZ" sz="2400" b="1">
                <a:cs typeface="Arial" charset="0"/>
                <a:sym typeface="Symbol" pitchFamily="18" charset="2"/>
              </a:rPr>
              <a:t> </a:t>
            </a:r>
            <a:r>
              <a:rPr lang="cs-CZ" altLang="cs-CZ" sz="2400" b="1">
                <a:solidFill>
                  <a:srgbClr val="FF0000"/>
                </a:solidFill>
                <a:sym typeface="Symbol" pitchFamily="18" charset="2"/>
              </a:rPr>
              <a:t>r</a:t>
            </a:r>
            <a:r>
              <a:rPr lang="cs-CZ" altLang="cs-CZ" sz="2400" b="1" baseline="30000">
                <a:solidFill>
                  <a:srgbClr val="FF0000"/>
                </a:solidFill>
                <a:sym typeface="Symbol" pitchFamily="18" charset="2"/>
              </a:rPr>
              <a:t>4</a:t>
            </a:r>
            <a:endParaRPr lang="en-US" altLang="cs-CZ" sz="2400" b="1" baseline="30000">
              <a:solidFill>
                <a:srgbClr val="FF0000"/>
              </a:solidFill>
              <a:sym typeface="Symbol" pitchFamily="18" charset="2"/>
            </a:endParaRPr>
          </a:p>
        </p:txBody>
      </p:sp>
      <p:sp>
        <p:nvSpPr>
          <p:cNvPr id="12311" name="Text Box 38"/>
          <p:cNvSpPr txBox="1">
            <a:spLocks noChangeArrowheads="1"/>
          </p:cNvSpPr>
          <p:nvPr/>
        </p:nvSpPr>
        <p:spPr bwMode="auto">
          <a:xfrm>
            <a:off x="2557463" y="2868613"/>
            <a:ext cx="1087437"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R</a:t>
            </a:r>
            <a:r>
              <a:rPr lang="cs-CZ" altLang="cs-CZ" sz="2400" b="1" baseline="-25000"/>
              <a:t>v  </a:t>
            </a:r>
            <a:r>
              <a:rPr lang="cs-CZ" altLang="cs-CZ" sz="2400" b="1"/>
              <a:t>=</a:t>
            </a:r>
            <a:endParaRPr lang="en-US" altLang="cs-CZ" sz="2400" b="1">
              <a:sym typeface="Symbol" pitchFamily="18" charset="2"/>
            </a:endParaRPr>
          </a:p>
        </p:txBody>
      </p:sp>
      <p:sp>
        <p:nvSpPr>
          <p:cNvPr id="12312" name="Line 39"/>
          <p:cNvSpPr>
            <a:spLocks noChangeShapeType="1"/>
          </p:cNvSpPr>
          <p:nvPr/>
        </p:nvSpPr>
        <p:spPr bwMode="auto">
          <a:xfrm>
            <a:off x="3317875" y="3132138"/>
            <a:ext cx="9413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13" name="Text Box 40"/>
          <p:cNvSpPr txBox="1">
            <a:spLocks noChangeArrowheads="1"/>
          </p:cNvSpPr>
          <p:nvPr/>
        </p:nvSpPr>
        <p:spPr bwMode="auto">
          <a:xfrm>
            <a:off x="5046663" y="2644775"/>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cs-CZ" altLang="cs-CZ" sz="2400" b="1">
                <a:solidFill>
                  <a:srgbClr val="FF0000"/>
                </a:solidFill>
                <a:sym typeface="Symbol" pitchFamily="18" charset="2"/>
              </a:rPr>
              <a:t>8 </a:t>
            </a:r>
            <a:r>
              <a:rPr lang="en-US" altLang="cs-CZ" sz="2400" b="1">
                <a:solidFill>
                  <a:srgbClr val="FF0000"/>
                </a:solidFill>
                <a:sym typeface="Symbol" pitchFamily="18" charset="2"/>
              </a:rPr>
              <a:t>·</a:t>
            </a:r>
            <a:r>
              <a:rPr lang="cs-CZ" altLang="cs-CZ" sz="2400" b="1">
                <a:solidFill>
                  <a:srgbClr val="FF0000"/>
                </a:solidFill>
                <a:sym typeface="Symbol" pitchFamily="18" charset="2"/>
              </a:rPr>
              <a:t> l </a:t>
            </a:r>
            <a:r>
              <a:rPr lang="en-US" altLang="cs-CZ" sz="2400" b="1">
                <a:solidFill>
                  <a:srgbClr val="FF0000"/>
                </a:solidFill>
                <a:sym typeface="Symbol" pitchFamily="18" charset="2"/>
              </a:rPr>
              <a:t>·</a:t>
            </a:r>
            <a:r>
              <a:rPr lang="cs-CZ" altLang="cs-CZ" sz="2400" b="1">
                <a:sym typeface="Symbol" pitchFamily="18" charset="2"/>
              </a:rPr>
              <a:t> </a:t>
            </a:r>
            <a:r>
              <a:rPr lang="cs-CZ" altLang="cs-CZ" sz="2400" b="1">
                <a:solidFill>
                  <a:srgbClr val="FF0000"/>
                </a:solidFill>
                <a:sym typeface="Symbol" pitchFamily="18" charset="2"/>
              </a:rPr>
              <a:t></a:t>
            </a:r>
          </a:p>
        </p:txBody>
      </p:sp>
      <p:sp>
        <p:nvSpPr>
          <p:cNvPr id="12314" name="Line 41"/>
          <p:cNvSpPr>
            <a:spLocks noChangeShapeType="1"/>
          </p:cNvSpPr>
          <p:nvPr/>
        </p:nvSpPr>
        <p:spPr bwMode="auto">
          <a:xfrm>
            <a:off x="4991100" y="3116263"/>
            <a:ext cx="13335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15" name="Text Box 42"/>
          <p:cNvSpPr txBox="1">
            <a:spLocks noChangeArrowheads="1"/>
          </p:cNvSpPr>
          <p:nvPr/>
        </p:nvSpPr>
        <p:spPr bwMode="auto">
          <a:xfrm>
            <a:off x="3479800" y="2724150"/>
            <a:ext cx="669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P</a:t>
            </a:r>
            <a:endParaRPr lang="en-US" altLang="cs-CZ" sz="2400" b="1" baseline="30000">
              <a:sym typeface="Symbol" pitchFamily="18" charset="2"/>
            </a:endParaRPr>
          </a:p>
        </p:txBody>
      </p:sp>
      <p:sp>
        <p:nvSpPr>
          <p:cNvPr id="12316" name="Text Box 43"/>
          <p:cNvSpPr txBox="1">
            <a:spLocks noChangeArrowheads="1"/>
          </p:cNvSpPr>
          <p:nvPr/>
        </p:nvSpPr>
        <p:spPr bwMode="auto">
          <a:xfrm>
            <a:off x="3552825" y="3105150"/>
            <a:ext cx="666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Q</a:t>
            </a:r>
            <a:endParaRPr lang="en-US" altLang="cs-CZ" sz="2400" b="1">
              <a:sym typeface="Symbol" pitchFamily="18" charset="2"/>
            </a:endParaRPr>
          </a:p>
        </p:txBody>
      </p:sp>
      <p:sp>
        <p:nvSpPr>
          <p:cNvPr id="12317" name="Text Box 44"/>
          <p:cNvSpPr txBox="1">
            <a:spLocks noChangeArrowheads="1"/>
          </p:cNvSpPr>
          <p:nvPr/>
        </p:nvSpPr>
        <p:spPr bwMode="auto">
          <a:xfrm>
            <a:off x="4424363" y="2887663"/>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a:t>
            </a:r>
            <a:endParaRPr lang="en-US" altLang="cs-CZ" sz="2400" b="1">
              <a:sym typeface="Symbol" pitchFamily="18" charset="2"/>
            </a:endParaRPr>
          </a:p>
        </p:txBody>
      </p:sp>
      <p:sp>
        <p:nvSpPr>
          <p:cNvPr id="12318" name="Text Box 47"/>
          <p:cNvSpPr txBox="1">
            <a:spLocks noChangeArrowheads="1"/>
          </p:cNvSpPr>
          <p:nvPr/>
        </p:nvSpPr>
        <p:spPr bwMode="auto">
          <a:xfrm>
            <a:off x="444500" y="3873500"/>
            <a:ext cx="375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     </a:t>
            </a:r>
            <a:r>
              <a:rPr lang="en-GB" altLang="cs-CZ" sz="1800">
                <a:solidFill>
                  <a:srgbClr val="FFFF00"/>
                </a:solidFill>
              </a:rPr>
              <a:t>Parallel arrangement of vessels</a:t>
            </a:r>
            <a:r>
              <a:rPr lang="cs-CZ" altLang="cs-CZ" sz="1800">
                <a:solidFill>
                  <a:srgbClr val="FFFF00"/>
                </a:solidFill>
              </a:rPr>
              <a:t>  </a:t>
            </a:r>
            <a:endParaRPr lang="en-GB" altLang="cs-CZ" sz="1800">
              <a:solidFill>
                <a:srgbClr val="FFFF00"/>
              </a:solidFill>
            </a:endParaRPr>
          </a:p>
        </p:txBody>
      </p:sp>
      <p:sp>
        <p:nvSpPr>
          <p:cNvPr id="12319" name="Text Box 48"/>
          <p:cNvSpPr txBox="1">
            <a:spLocks noChangeArrowheads="1"/>
          </p:cNvSpPr>
          <p:nvPr/>
        </p:nvSpPr>
        <p:spPr bwMode="auto">
          <a:xfrm>
            <a:off x="4640263" y="3865563"/>
            <a:ext cx="4071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       S</a:t>
            </a:r>
            <a:r>
              <a:rPr lang="en-GB" altLang="cs-CZ" sz="1800">
                <a:solidFill>
                  <a:srgbClr val="FFFF00"/>
                </a:solidFill>
              </a:rPr>
              <a:t>eries </a:t>
            </a:r>
            <a:r>
              <a:rPr lang="cs-CZ" altLang="cs-CZ" sz="1800">
                <a:solidFill>
                  <a:srgbClr val="FFFF00"/>
                </a:solidFill>
              </a:rPr>
              <a:t>arrangement </a:t>
            </a:r>
            <a:r>
              <a:rPr lang="en-GB" altLang="cs-CZ" sz="2000">
                <a:solidFill>
                  <a:srgbClr val="FFFF00"/>
                </a:solidFill>
              </a:rPr>
              <a:t>of vessels</a:t>
            </a:r>
            <a:r>
              <a:rPr lang="cs-CZ" altLang="cs-CZ" sz="2000"/>
              <a:t> </a:t>
            </a:r>
            <a:endParaRPr lang="en-GB" altLang="cs-CZ" sz="2000"/>
          </a:p>
        </p:txBody>
      </p:sp>
      <p:sp>
        <p:nvSpPr>
          <p:cNvPr id="12320" name="Line 50"/>
          <p:cNvSpPr>
            <a:spLocks noChangeShapeType="1"/>
          </p:cNvSpPr>
          <p:nvPr/>
        </p:nvSpPr>
        <p:spPr bwMode="auto">
          <a:xfrm>
            <a:off x="1079500" y="4762500"/>
            <a:ext cx="2565400"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21" name="Rectangle 29"/>
          <p:cNvSpPr>
            <a:spLocks noChangeArrowheads="1"/>
          </p:cNvSpPr>
          <p:nvPr/>
        </p:nvSpPr>
        <p:spPr bwMode="auto">
          <a:xfrm>
            <a:off x="2022475" y="4700588"/>
            <a:ext cx="571500" cy="123825"/>
          </a:xfrm>
          <a:prstGeom prst="rect">
            <a:avLst/>
          </a:prstGeom>
          <a:solidFill>
            <a:srgbClr val="FF0000"/>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22" name="Freeform 51"/>
          <p:cNvSpPr>
            <a:spLocks/>
          </p:cNvSpPr>
          <p:nvPr/>
        </p:nvSpPr>
        <p:spPr bwMode="auto">
          <a:xfrm>
            <a:off x="1739900" y="4470400"/>
            <a:ext cx="1130300" cy="584200"/>
          </a:xfrm>
          <a:custGeom>
            <a:avLst/>
            <a:gdLst>
              <a:gd name="T0" fmla="*/ 0 w 712"/>
              <a:gd name="T1" fmla="*/ 2147483647 h 368"/>
              <a:gd name="T2" fmla="*/ 0 w 712"/>
              <a:gd name="T3" fmla="*/ 0 h 368"/>
              <a:gd name="T4" fmla="*/ 2147483647 w 712"/>
              <a:gd name="T5" fmla="*/ 0 h 368"/>
              <a:gd name="T6" fmla="*/ 2147483647 w 712"/>
              <a:gd name="T7" fmla="*/ 0 h 368"/>
              <a:gd name="T8" fmla="*/ 2147483647 w 712"/>
              <a:gd name="T9" fmla="*/ 2147483647 h 368"/>
              <a:gd name="T10" fmla="*/ 0 w 712"/>
              <a:gd name="T11" fmla="*/ 2147483647 h 368"/>
              <a:gd name="T12" fmla="*/ 0 w 712"/>
              <a:gd name="T13" fmla="*/ 2147483647 h 368"/>
              <a:gd name="T14" fmla="*/ 0 60000 65536"/>
              <a:gd name="T15" fmla="*/ 0 60000 65536"/>
              <a:gd name="T16" fmla="*/ 0 60000 65536"/>
              <a:gd name="T17" fmla="*/ 0 60000 65536"/>
              <a:gd name="T18" fmla="*/ 0 60000 65536"/>
              <a:gd name="T19" fmla="*/ 0 60000 65536"/>
              <a:gd name="T20" fmla="*/ 0 60000 65536"/>
              <a:gd name="T21" fmla="*/ 0 w 712"/>
              <a:gd name="T22" fmla="*/ 0 h 368"/>
              <a:gd name="T23" fmla="*/ 712 w 712"/>
              <a:gd name="T24" fmla="*/ 368 h 3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2" h="368">
                <a:moveTo>
                  <a:pt x="0" y="184"/>
                </a:moveTo>
                <a:lnTo>
                  <a:pt x="0" y="0"/>
                </a:lnTo>
                <a:lnTo>
                  <a:pt x="176" y="0"/>
                </a:lnTo>
                <a:lnTo>
                  <a:pt x="712" y="0"/>
                </a:lnTo>
                <a:lnTo>
                  <a:pt x="712" y="368"/>
                </a:lnTo>
                <a:lnTo>
                  <a:pt x="0" y="368"/>
                </a:lnTo>
                <a:lnTo>
                  <a:pt x="0" y="184"/>
                </a:lnTo>
                <a:close/>
              </a:path>
            </a:pathLst>
          </a:cu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2323" name="Rectangle 30"/>
          <p:cNvSpPr>
            <a:spLocks noChangeArrowheads="1"/>
          </p:cNvSpPr>
          <p:nvPr/>
        </p:nvSpPr>
        <p:spPr bwMode="auto">
          <a:xfrm>
            <a:off x="2022475" y="5014913"/>
            <a:ext cx="571500" cy="95250"/>
          </a:xfrm>
          <a:prstGeom prst="rect">
            <a:avLst/>
          </a:prstGeom>
          <a:solidFill>
            <a:srgbClr val="FF0000"/>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24" name="Rectangle 28"/>
          <p:cNvSpPr>
            <a:spLocks noChangeArrowheads="1"/>
          </p:cNvSpPr>
          <p:nvPr/>
        </p:nvSpPr>
        <p:spPr bwMode="auto">
          <a:xfrm>
            <a:off x="2030413" y="4422775"/>
            <a:ext cx="571500" cy="95250"/>
          </a:xfrm>
          <a:prstGeom prst="rect">
            <a:avLst/>
          </a:prstGeom>
          <a:solidFill>
            <a:srgbClr val="FF0000"/>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25" name="Line 52"/>
          <p:cNvSpPr>
            <a:spLocks noChangeShapeType="1"/>
          </p:cNvSpPr>
          <p:nvPr/>
        </p:nvSpPr>
        <p:spPr bwMode="auto">
          <a:xfrm>
            <a:off x="5541963" y="4729163"/>
            <a:ext cx="2565400"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26" name="Rectangle 31"/>
          <p:cNvSpPr>
            <a:spLocks noChangeArrowheads="1"/>
          </p:cNvSpPr>
          <p:nvPr/>
        </p:nvSpPr>
        <p:spPr bwMode="auto">
          <a:xfrm>
            <a:off x="5859463" y="4684713"/>
            <a:ext cx="485775" cy="95250"/>
          </a:xfrm>
          <a:prstGeom prst="rect">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27" name="Rectangle 32"/>
          <p:cNvSpPr>
            <a:spLocks noChangeArrowheads="1"/>
          </p:cNvSpPr>
          <p:nvPr/>
        </p:nvSpPr>
        <p:spPr bwMode="auto">
          <a:xfrm>
            <a:off x="6565900" y="4676775"/>
            <a:ext cx="542925" cy="123825"/>
          </a:xfrm>
          <a:prstGeom prst="rect">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28" name="Rectangle 33"/>
          <p:cNvSpPr>
            <a:spLocks noChangeArrowheads="1"/>
          </p:cNvSpPr>
          <p:nvPr/>
        </p:nvSpPr>
        <p:spPr bwMode="auto">
          <a:xfrm>
            <a:off x="7289800" y="4686300"/>
            <a:ext cx="485775" cy="95250"/>
          </a:xfrm>
          <a:prstGeom prst="rect">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29" name="Text Box 53"/>
          <p:cNvSpPr txBox="1">
            <a:spLocks noChangeArrowheads="1"/>
          </p:cNvSpPr>
          <p:nvPr/>
        </p:nvSpPr>
        <p:spPr bwMode="auto">
          <a:xfrm>
            <a:off x="5908675" y="4391025"/>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1</a:t>
            </a:r>
          </a:p>
        </p:txBody>
      </p:sp>
      <p:sp>
        <p:nvSpPr>
          <p:cNvPr id="12330" name="Text Box 54"/>
          <p:cNvSpPr txBox="1">
            <a:spLocks noChangeArrowheads="1"/>
          </p:cNvSpPr>
          <p:nvPr/>
        </p:nvSpPr>
        <p:spPr bwMode="auto">
          <a:xfrm>
            <a:off x="2530475" y="4454525"/>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2</a:t>
            </a:r>
          </a:p>
        </p:txBody>
      </p:sp>
      <p:sp>
        <p:nvSpPr>
          <p:cNvPr id="12331" name="Text Box 55"/>
          <p:cNvSpPr txBox="1">
            <a:spLocks noChangeArrowheads="1"/>
          </p:cNvSpPr>
          <p:nvPr/>
        </p:nvSpPr>
        <p:spPr bwMode="auto">
          <a:xfrm>
            <a:off x="6650038" y="4370388"/>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2</a:t>
            </a:r>
          </a:p>
        </p:txBody>
      </p:sp>
      <p:sp>
        <p:nvSpPr>
          <p:cNvPr id="12332" name="Text Box 56"/>
          <p:cNvSpPr txBox="1">
            <a:spLocks noChangeArrowheads="1"/>
          </p:cNvSpPr>
          <p:nvPr/>
        </p:nvSpPr>
        <p:spPr bwMode="auto">
          <a:xfrm>
            <a:off x="2552700" y="4756150"/>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3</a:t>
            </a:r>
          </a:p>
        </p:txBody>
      </p:sp>
      <p:sp>
        <p:nvSpPr>
          <p:cNvPr id="12333" name="Text Box 57"/>
          <p:cNvSpPr txBox="1">
            <a:spLocks noChangeArrowheads="1"/>
          </p:cNvSpPr>
          <p:nvPr/>
        </p:nvSpPr>
        <p:spPr bwMode="auto">
          <a:xfrm>
            <a:off x="7345363" y="4392613"/>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3</a:t>
            </a:r>
          </a:p>
        </p:txBody>
      </p:sp>
      <p:sp>
        <p:nvSpPr>
          <p:cNvPr id="12334" name="Line 58"/>
          <p:cNvSpPr>
            <a:spLocks noChangeShapeType="1"/>
          </p:cNvSpPr>
          <p:nvPr/>
        </p:nvSpPr>
        <p:spPr bwMode="auto">
          <a:xfrm>
            <a:off x="1854200" y="5562600"/>
            <a:ext cx="355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35" name="Line 59"/>
          <p:cNvSpPr>
            <a:spLocks noChangeShapeType="1"/>
          </p:cNvSpPr>
          <p:nvPr/>
        </p:nvSpPr>
        <p:spPr bwMode="auto">
          <a:xfrm>
            <a:off x="2493963" y="5567363"/>
            <a:ext cx="355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2336" name="Text Box 61"/>
          <p:cNvSpPr txBox="1">
            <a:spLocks noChangeArrowheads="1"/>
          </p:cNvSpPr>
          <p:nvPr/>
        </p:nvSpPr>
        <p:spPr bwMode="auto">
          <a:xfrm>
            <a:off x="1855788" y="5516563"/>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solidFill>
                  <a:schemeClr val="bg1"/>
                </a:solidFill>
                <a:latin typeface="Times New Roman" pitchFamily="18" charset="0"/>
              </a:rPr>
              <a:t>R</a:t>
            </a:r>
            <a:r>
              <a:rPr lang="cs-CZ" altLang="cs-CZ" sz="1600" b="1" baseline="-25000">
                <a:solidFill>
                  <a:schemeClr val="bg1"/>
                </a:solidFill>
                <a:latin typeface="Times New Roman" pitchFamily="18" charset="0"/>
              </a:rPr>
              <a:t>1</a:t>
            </a:r>
            <a:endParaRPr lang="en-US" altLang="cs-CZ" sz="1600" b="1">
              <a:solidFill>
                <a:schemeClr val="bg1"/>
              </a:solidFill>
              <a:latin typeface="Times New Roman" pitchFamily="18" charset="0"/>
              <a:cs typeface="Times New Roman" pitchFamily="18" charset="0"/>
            </a:endParaRPr>
          </a:p>
        </p:txBody>
      </p:sp>
      <p:sp>
        <p:nvSpPr>
          <p:cNvPr id="12337" name="Text Box 62"/>
          <p:cNvSpPr txBox="1">
            <a:spLocks noChangeArrowheads="1"/>
          </p:cNvSpPr>
          <p:nvPr/>
        </p:nvSpPr>
        <p:spPr bwMode="auto">
          <a:xfrm>
            <a:off x="2470150" y="5508625"/>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solidFill>
                  <a:schemeClr val="bg1"/>
                </a:solidFill>
                <a:latin typeface="Times New Roman" pitchFamily="18" charset="0"/>
              </a:rPr>
              <a:t>R</a:t>
            </a:r>
            <a:r>
              <a:rPr lang="cs-CZ" altLang="cs-CZ" sz="1600" b="1" baseline="-25000">
                <a:solidFill>
                  <a:schemeClr val="bg1"/>
                </a:solidFill>
                <a:latin typeface="Times New Roman" pitchFamily="18" charset="0"/>
              </a:rPr>
              <a:t>2</a:t>
            </a:r>
            <a:endParaRPr lang="en-US" altLang="cs-CZ" sz="1600" b="1">
              <a:solidFill>
                <a:schemeClr val="bg1"/>
              </a:solidFill>
              <a:latin typeface="Times New Roman" pitchFamily="18" charset="0"/>
              <a:cs typeface="Times New Roman" pitchFamily="18" charset="0"/>
            </a:endParaRPr>
          </a:p>
        </p:txBody>
      </p:sp>
      <p:sp>
        <p:nvSpPr>
          <p:cNvPr id="12338" name="Text Box 63"/>
          <p:cNvSpPr txBox="1">
            <a:spLocks noChangeArrowheads="1"/>
          </p:cNvSpPr>
          <p:nvPr/>
        </p:nvSpPr>
        <p:spPr bwMode="auto">
          <a:xfrm>
            <a:off x="1865313" y="5272088"/>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solidFill>
                  <a:schemeClr val="bg1"/>
                </a:solidFill>
                <a:latin typeface="Times New Roman" pitchFamily="18" charset="0"/>
              </a:rPr>
              <a:t>1</a:t>
            </a:r>
            <a:endParaRPr lang="en-US" altLang="cs-CZ" sz="1600" b="1">
              <a:solidFill>
                <a:schemeClr val="bg1"/>
              </a:solidFill>
              <a:latin typeface="Times New Roman" pitchFamily="18" charset="0"/>
              <a:cs typeface="Times New Roman" pitchFamily="18" charset="0"/>
            </a:endParaRPr>
          </a:p>
        </p:txBody>
      </p:sp>
      <p:sp>
        <p:nvSpPr>
          <p:cNvPr id="12339" name="Text Box 64"/>
          <p:cNvSpPr txBox="1">
            <a:spLocks noChangeArrowheads="1"/>
          </p:cNvSpPr>
          <p:nvPr/>
        </p:nvSpPr>
        <p:spPr bwMode="auto">
          <a:xfrm>
            <a:off x="2492375" y="5289550"/>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solidFill>
                  <a:schemeClr val="bg1"/>
                </a:solidFill>
                <a:latin typeface="Times New Roman" pitchFamily="18" charset="0"/>
              </a:rPr>
              <a:t>1</a:t>
            </a:r>
            <a:endParaRPr lang="en-US" altLang="cs-CZ" sz="1600" b="1">
              <a:solidFill>
                <a:schemeClr val="bg1"/>
              </a:solidFill>
              <a:latin typeface="Times New Roman" pitchFamily="18" charset="0"/>
              <a:cs typeface="Times New Roman" pitchFamily="18" charset="0"/>
            </a:endParaRPr>
          </a:p>
        </p:txBody>
      </p:sp>
      <p:sp>
        <p:nvSpPr>
          <p:cNvPr id="12340" name="Text Box 65"/>
          <p:cNvSpPr txBox="1">
            <a:spLocks noChangeArrowheads="1"/>
          </p:cNvSpPr>
          <p:nvPr/>
        </p:nvSpPr>
        <p:spPr bwMode="auto">
          <a:xfrm>
            <a:off x="6072188" y="5389563"/>
            <a:ext cx="2181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solidFill>
                  <a:schemeClr val="bg1"/>
                </a:solidFill>
                <a:latin typeface="Times New Roman" pitchFamily="18" charset="0"/>
              </a:rPr>
              <a:t>R</a:t>
            </a:r>
            <a:r>
              <a:rPr lang="cs-CZ" altLang="cs-CZ" sz="1600" b="1" baseline="-25000">
                <a:solidFill>
                  <a:schemeClr val="bg1"/>
                </a:solidFill>
                <a:latin typeface="Times New Roman" pitchFamily="18" charset="0"/>
              </a:rPr>
              <a:t>c</a:t>
            </a:r>
            <a:r>
              <a:rPr lang="en-US" altLang="cs-CZ" sz="1600" b="1">
                <a:solidFill>
                  <a:schemeClr val="bg1"/>
                </a:solidFill>
                <a:latin typeface="Times New Roman" pitchFamily="18" charset="0"/>
                <a:cs typeface="Times New Roman" pitchFamily="18" charset="0"/>
              </a:rPr>
              <a:t>=</a:t>
            </a:r>
            <a:r>
              <a:rPr lang="cs-CZ" altLang="cs-CZ" sz="1600" b="1">
                <a:solidFill>
                  <a:schemeClr val="bg1"/>
                </a:solidFill>
                <a:latin typeface="Times New Roman" pitchFamily="18" charset="0"/>
                <a:cs typeface="Times New Roman" pitchFamily="18" charset="0"/>
              </a:rPr>
              <a:t>  R</a:t>
            </a:r>
            <a:r>
              <a:rPr lang="cs-CZ" altLang="cs-CZ" sz="1600" b="1" baseline="-25000">
                <a:solidFill>
                  <a:schemeClr val="bg1"/>
                </a:solidFill>
                <a:latin typeface="Times New Roman" pitchFamily="18" charset="0"/>
                <a:cs typeface="Times New Roman" pitchFamily="18" charset="0"/>
              </a:rPr>
              <a:t>1</a:t>
            </a:r>
            <a:r>
              <a:rPr lang="cs-CZ" altLang="cs-CZ" sz="1600" b="1">
                <a:solidFill>
                  <a:schemeClr val="bg1"/>
                </a:solidFill>
                <a:latin typeface="Times New Roman" pitchFamily="18" charset="0"/>
                <a:cs typeface="Times New Roman" pitchFamily="18" charset="0"/>
              </a:rPr>
              <a:t>  + R</a:t>
            </a:r>
            <a:r>
              <a:rPr lang="cs-CZ" altLang="cs-CZ" sz="1600" b="1" baseline="-25000">
                <a:solidFill>
                  <a:schemeClr val="bg1"/>
                </a:solidFill>
                <a:latin typeface="Times New Roman" pitchFamily="18" charset="0"/>
                <a:cs typeface="Times New Roman" pitchFamily="18" charset="0"/>
              </a:rPr>
              <a:t>2</a:t>
            </a:r>
            <a:r>
              <a:rPr lang="cs-CZ" altLang="cs-CZ" sz="1600" b="1">
                <a:solidFill>
                  <a:schemeClr val="bg1"/>
                </a:solidFill>
                <a:latin typeface="Times New Roman" pitchFamily="18" charset="0"/>
                <a:cs typeface="Times New Roman" pitchFamily="18" charset="0"/>
              </a:rPr>
              <a:t> + ….</a:t>
            </a:r>
            <a:endParaRPr lang="en-US" altLang="cs-CZ" sz="1600" b="1">
              <a:solidFill>
                <a:schemeClr val="bg1"/>
              </a:solidFill>
              <a:latin typeface="Times New Roman" pitchFamily="18" charset="0"/>
              <a:cs typeface="Times New Roman" pitchFamily="18" charset="0"/>
            </a:endParaRPr>
          </a:p>
        </p:txBody>
      </p:sp>
      <p:sp>
        <p:nvSpPr>
          <p:cNvPr id="12341" name="Rectangle 70"/>
          <p:cNvSpPr>
            <a:spLocks noChangeArrowheads="1"/>
          </p:cNvSpPr>
          <p:nvPr/>
        </p:nvSpPr>
        <p:spPr bwMode="auto">
          <a:xfrm>
            <a:off x="6308725" y="5991225"/>
            <a:ext cx="1314450" cy="615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2342" name="Text Box 26"/>
          <p:cNvSpPr txBox="1">
            <a:spLocks noChangeArrowheads="1"/>
          </p:cNvSpPr>
          <p:nvPr/>
        </p:nvSpPr>
        <p:spPr bwMode="auto">
          <a:xfrm>
            <a:off x="6267450" y="6011863"/>
            <a:ext cx="1714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pro R</a:t>
            </a:r>
            <a:r>
              <a:rPr lang="cs-CZ" altLang="cs-CZ" sz="1200" b="1" baseline="-25000"/>
              <a:t>1</a:t>
            </a:r>
            <a:r>
              <a:rPr lang="cs-CZ" altLang="cs-CZ" sz="1200" b="1"/>
              <a:t>=R</a:t>
            </a:r>
            <a:r>
              <a:rPr lang="cs-CZ" altLang="cs-CZ" sz="1200" b="1" baseline="-25000"/>
              <a:t>2</a:t>
            </a:r>
            <a:r>
              <a:rPr lang="cs-CZ" altLang="cs-CZ" sz="1200" b="1"/>
              <a:t>=R</a:t>
            </a:r>
            <a:r>
              <a:rPr lang="cs-CZ" altLang="cs-CZ" sz="1200" b="1" baseline="-25000"/>
              <a:t>3</a:t>
            </a:r>
            <a:r>
              <a:rPr lang="cs-CZ" altLang="cs-CZ" sz="1200" b="1"/>
              <a:t>=R</a:t>
            </a:r>
            <a:r>
              <a:rPr lang="cs-CZ" altLang="cs-CZ" sz="1200" b="1" baseline="-25000"/>
              <a:t>n</a:t>
            </a:r>
          </a:p>
        </p:txBody>
      </p:sp>
      <p:sp>
        <p:nvSpPr>
          <p:cNvPr id="12343" name="Text Box 27"/>
          <p:cNvSpPr txBox="1">
            <a:spLocks noChangeArrowheads="1"/>
          </p:cNvSpPr>
          <p:nvPr/>
        </p:nvSpPr>
        <p:spPr bwMode="auto">
          <a:xfrm>
            <a:off x="6561138" y="6248400"/>
            <a:ext cx="898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t>R</a:t>
            </a:r>
            <a:r>
              <a:rPr lang="cs-CZ" altLang="cs-CZ" sz="1600" b="1" baseline="-25000"/>
              <a:t>c</a:t>
            </a:r>
            <a:r>
              <a:rPr lang="cs-CZ" altLang="cs-CZ" sz="1600" b="1"/>
              <a:t>=R</a:t>
            </a:r>
            <a:r>
              <a:rPr lang="cs-CZ" altLang="cs-CZ" sz="1600" b="1">
                <a:sym typeface="Symbol" pitchFamily="18" charset="2"/>
              </a:rPr>
              <a:t></a:t>
            </a:r>
            <a:r>
              <a:rPr lang="cs-CZ" altLang="cs-CZ" sz="1600" b="1"/>
              <a:t>n</a:t>
            </a:r>
          </a:p>
        </p:txBody>
      </p:sp>
      <p:sp>
        <p:nvSpPr>
          <p:cNvPr id="56" name="Text Box 62"/>
          <p:cNvSpPr txBox="1">
            <a:spLocks noChangeArrowheads="1"/>
          </p:cNvSpPr>
          <p:nvPr/>
        </p:nvSpPr>
        <p:spPr bwMode="auto">
          <a:xfrm>
            <a:off x="1222734" y="5514208"/>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err="1" smtClean="0">
                <a:solidFill>
                  <a:schemeClr val="bg1"/>
                </a:solidFill>
                <a:latin typeface="Times New Roman" pitchFamily="18" charset="0"/>
              </a:rPr>
              <a:t>R</a:t>
            </a:r>
            <a:r>
              <a:rPr lang="cs-CZ" altLang="cs-CZ" sz="1600" b="1" baseline="-25000" dirty="0" err="1" smtClean="0">
                <a:solidFill>
                  <a:schemeClr val="bg1"/>
                </a:solidFill>
                <a:latin typeface="Times New Roman" pitchFamily="18" charset="0"/>
              </a:rPr>
              <a:t>c</a:t>
            </a:r>
            <a:endParaRPr lang="en-US" altLang="cs-CZ" sz="1600" b="1" dirty="0">
              <a:solidFill>
                <a:schemeClr val="bg1"/>
              </a:solidFill>
              <a:latin typeface="Times New Roman" pitchFamily="18" charset="0"/>
              <a:cs typeface="Times New Roman" pitchFamily="18" charset="0"/>
            </a:endParaRPr>
          </a:p>
        </p:txBody>
      </p:sp>
      <p:sp>
        <p:nvSpPr>
          <p:cNvPr id="57" name="Text Box 64"/>
          <p:cNvSpPr txBox="1">
            <a:spLocks noChangeArrowheads="1"/>
          </p:cNvSpPr>
          <p:nvPr/>
        </p:nvSpPr>
        <p:spPr bwMode="auto">
          <a:xfrm>
            <a:off x="1244959" y="5295133"/>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a:solidFill>
                  <a:schemeClr val="bg1"/>
                </a:solidFill>
                <a:latin typeface="Times New Roman" pitchFamily="18" charset="0"/>
              </a:rPr>
              <a:t>1</a:t>
            </a:r>
            <a:endParaRPr lang="en-US" altLang="cs-CZ" sz="1600" b="1" dirty="0">
              <a:solidFill>
                <a:schemeClr val="bg1"/>
              </a:solidFill>
              <a:latin typeface="Times New Roman" pitchFamily="18" charset="0"/>
              <a:cs typeface="Times New Roman" pitchFamily="18" charset="0"/>
            </a:endParaRPr>
          </a:p>
        </p:txBody>
      </p:sp>
      <p:sp>
        <p:nvSpPr>
          <p:cNvPr id="58" name="Line 59"/>
          <p:cNvSpPr>
            <a:spLocks noChangeShapeType="1"/>
          </p:cNvSpPr>
          <p:nvPr/>
        </p:nvSpPr>
        <p:spPr bwMode="auto">
          <a:xfrm>
            <a:off x="1222734" y="5557838"/>
            <a:ext cx="355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9" name="Text Box 20"/>
          <p:cNvSpPr txBox="1">
            <a:spLocks noChangeArrowheads="1"/>
          </p:cNvSpPr>
          <p:nvPr/>
        </p:nvSpPr>
        <p:spPr bwMode="auto">
          <a:xfrm>
            <a:off x="1559182" y="5399909"/>
            <a:ext cx="2181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1600" b="1" dirty="0" smtClean="0">
                <a:solidFill>
                  <a:schemeClr val="bg1"/>
                </a:solidFill>
                <a:latin typeface="Times New Roman" pitchFamily="18" charset="0"/>
                <a:cs typeface="Times New Roman" pitchFamily="18" charset="0"/>
              </a:rPr>
              <a:t>=</a:t>
            </a:r>
            <a:r>
              <a:rPr lang="cs-CZ" altLang="cs-CZ" sz="1600" b="1" dirty="0" smtClean="0">
                <a:solidFill>
                  <a:schemeClr val="bg1"/>
                </a:solidFill>
                <a:latin typeface="Times New Roman" pitchFamily="18" charset="0"/>
                <a:cs typeface="Times New Roman" pitchFamily="18" charset="0"/>
              </a:rPr>
              <a:t>          </a:t>
            </a:r>
            <a:r>
              <a:rPr lang="cs-CZ" altLang="cs-CZ" sz="1600" b="1" dirty="0">
                <a:solidFill>
                  <a:schemeClr val="bg1"/>
                </a:solidFill>
                <a:latin typeface="Times New Roman" pitchFamily="18" charset="0"/>
                <a:cs typeface="Times New Roman" pitchFamily="18" charset="0"/>
              </a:rPr>
              <a:t>+           + ….</a:t>
            </a:r>
            <a:endParaRPr lang="en-US" altLang="cs-CZ" sz="16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52782" r="8247" b="2701"/>
          <a:stretch>
            <a:fillRect/>
          </a:stretch>
        </p:blipFill>
        <p:spPr bwMode="auto">
          <a:xfrm>
            <a:off x="236538" y="153988"/>
            <a:ext cx="8682037" cy="6561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315" name="Picture 11"/>
          <p:cNvPicPr>
            <a:picLocks noChangeAspect="1" noChangeArrowheads="1"/>
          </p:cNvPicPr>
          <p:nvPr/>
        </p:nvPicPr>
        <p:blipFill>
          <a:blip r:embed="rId4">
            <a:extLst>
              <a:ext uri="{28A0092B-C50C-407E-A947-70E740481C1C}">
                <a14:useLocalDpi xmlns:a14="http://schemas.microsoft.com/office/drawing/2010/main" val="0"/>
              </a:ext>
            </a:extLst>
          </a:blip>
          <a:srcRect l="3905" t="50032" r="2440" b="36757"/>
          <a:stretch>
            <a:fillRect/>
          </a:stretch>
        </p:blipFill>
        <p:spPr bwMode="auto">
          <a:xfrm>
            <a:off x="906463" y="1444625"/>
            <a:ext cx="73120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12"/>
          <p:cNvPicPr>
            <a:picLocks noChangeAspect="1" noChangeArrowheads="1"/>
          </p:cNvPicPr>
          <p:nvPr/>
        </p:nvPicPr>
        <p:blipFill>
          <a:blip r:embed="rId4">
            <a:extLst>
              <a:ext uri="{28A0092B-C50C-407E-A947-70E740481C1C}">
                <a14:useLocalDpi xmlns:a14="http://schemas.microsoft.com/office/drawing/2010/main" val="0"/>
              </a:ext>
            </a:extLst>
          </a:blip>
          <a:srcRect l="12680" t="2971" r="10797" b="77614"/>
          <a:stretch>
            <a:fillRect/>
          </a:stretch>
        </p:blipFill>
        <p:spPr bwMode="auto">
          <a:xfrm>
            <a:off x="1619250" y="3484563"/>
            <a:ext cx="5967413"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22"/>
          <p:cNvPicPr>
            <a:picLocks noChangeAspect="1" noChangeArrowheads="1"/>
          </p:cNvPicPr>
          <p:nvPr/>
        </p:nvPicPr>
        <p:blipFill>
          <a:blip r:embed="rId4">
            <a:extLst>
              <a:ext uri="{28A0092B-C50C-407E-A947-70E740481C1C}">
                <a14:useLocalDpi xmlns:a14="http://schemas.microsoft.com/office/drawing/2010/main" val="0"/>
              </a:ext>
            </a:extLst>
          </a:blip>
          <a:srcRect l="3783" t="30196" r="2440" b="67026"/>
          <a:stretch>
            <a:fillRect/>
          </a:stretch>
        </p:blipFill>
        <p:spPr bwMode="auto">
          <a:xfrm>
            <a:off x="917575" y="3094038"/>
            <a:ext cx="732155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23"/>
          <p:cNvPicPr>
            <a:picLocks noChangeAspect="1" noChangeArrowheads="1"/>
          </p:cNvPicPr>
          <p:nvPr/>
        </p:nvPicPr>
        <p:blipFill>
          <a:blip r:embed="rId4">
            <a:extLst>
              <a:ext uri="{28A0092B-C50C-407E-A947-70E740481C1C}">
                <a14:useLocalDpi xmlns:a14="http://schemas.microsoft.com/office/drawing/2010/main" val="0"/>
              </a:ext>
            </a:extLst>
          </a:blip>
          <a:srcRect l="3780" t="32951" r="2440" b="62018"/>
          <a:stretch>
            <a:fillRect/>
          </a:stretch>
        </p:blipFill>
        <p:spPr bwMode="auto">
          <a:xfrm>
            <a:off x="919163" y="5675313"/>
            <a:ext cx="732155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Rectangle 24"/>
          <p:cNvSpPr>
            <a:spLocks noChangeArrowheads="1"/>
          </p:cNvSpPr>
          <p:nvPr/>
        </p:nvSpPr>
        <p:spPr bwMode="auto">
          <a:xfrm>
            <a:off x="904875" y="1576388"/>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0" name="Rectangle 25"/>
          <p:cNvSpPr>
            <a:spLocks noChangeArrowheads="1"/>
          </p:cNvSpPr>
          <p:nvPr/>
        </p:nvSpPr>
        <p:spPr bwMode="auto">
          <a:xfrm>
            <a:off x="1889125" y="5735638"/>
            <a:ext cx="287338"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1" name="Rectangle 26"/>
          <p:cNvSpPr>
            <a:spLocks noChangeArrowheads="1"/>
          </p:cNvSpPr>
          <p:nvPr/>
        </p:nvSpPr>
        <p:spPr bwMode="auto">
          <a:xfrm>
            <a:off x="955675" y="5741988"/>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2" name="Rectangle 29"/>
          <p:cNvSpPr>
            <a:spLocks noGrp="1" noChangeArrowheads="1"/>
          </p:cNvSpPr>
          <p:nvPr>
            <p:ph type="title"/>
          </p:nvPr>
        </p:nvSpPr>
        <p:spPr>
          <a:xfrm>
            <a:off x="512763" y="88900"/>
            <a:ext cx="8229600" cy="1143000"/>
          </a:xfrm>
        </p:spPr>
        <p:txBody>
          <a:bodyPr/>
          <a:lstStyle/>
          <a:p>
            <a:pPr eaLnBrk="1" hangingPunct="1"/>
            <a:r>
              <a:rPr lang="en-GB" altLang="cs-CZ" sz="2500" dirty="0" smtClean="0">
                <a:solidFill>
                  <a:schemeClr val="bg1"/>
                </a:solidFill>
              </a:rPr>
              <a:t>Relation between vessel radius and peripheral resistance</a:t>
            </a:r>
            <a:r>
              <a:rPr lang="cs-CZ" altLang="cs-CZ" sz="2500" dirty="0" smtClean="0">
                <a:solidFill>
                  <a:srgbClr val="FFFF00"/>
                </a:solidFill>
              </a:rPr>
              <a:t> </a:t>
            </a:r>
          </a:p>
        </p:txBody>
      </p:sp>
      <p:sp>
        <p:nvSpPr>
          <p:cNvPr id="13323" name="Text Box 30"/>
          <p:cNvSpPr txBox="1">
            <a:spLocks noChangeArrowheads="1"/>
          </p:cNvSpPr>
          <p:nvPr/>
        </p:nvSpPr>
        <p:spPr bwMode="auto">
          <a:xfrm>
            <a:off x="1042988" y="5870575"/>
            <a:ext cx="200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200"/>
              <a:t>peripheral </a:t>
            </a:r>
            <a:r>
              <a:rPr lang="cs-CZ" altLang="cs-CZ" sz="1200"/>
              <a:t>          </a:t>
            </a:r>
            <a:r>
              <a:rPr lang="en-GB" altLang="cs-CZ" sz="1200"/>
              <a:t>resistance</a:t>
            </a:r>
          </a:p>
        </p:txBody>
      </p:sp>
      <p:sp>
        <p:nvSpPr>
          <p:cNvPr id="13324" name="Rectangle 31"/>
          <p:cNvSpPr>
            <a:spLocks noChangeArrowheads="1"/>
          </p:cNvSpPr>
          <p:nvPr/>
        </p:nvSpPr>
        <p:spPr bwMode="auto">
          <a:xfrm>
            <a:off x="1635125" y="3511550"/>
            <a:ext cx="581025" cy="7985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5" name="Oval 32"/>
          <p:cNvSpPr>
            <a:spLocks noChangeArrowheads="1"/>
          </p:cNvSpPr>
          <p:nvPr/>
        </p:nvSpPr>
        <p:spPr bwMode="auto">
          <a:xfrm>
            <a:off x="3276600" y="5829300"/>
            <a:ext cx="523875" cy="371475"/>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6" name="Rectangle 33"/>
          <p:cNvSpPr>
            <a:spLocks noChangeArrowheads="1"/>
          </p:cNvSpPr>
          <p:nvPr/>
        </p:nvSpPr>
        <p:spPr bwMode="auto">
          <a:xfrm>
            <a:off x="5470525" y="1150938"/>
            <a:ext cx="86360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7" name="Rectangle 34"/>
          <p:cNvSpPr>
            <a:spLocks noChangeArrowheads="1"/>
          </p:cNvSpPr>
          <p:nvPr/>
        </p:nvSpPr>
        <p:spPr bwMode="auto">
          <a:xfrm>
            <a:off x="4500563" y="1152525"/>
            <a:ext cx="86360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8" name="Rectangle 35"/>
          <p:cNvSpPr>
            <a:spLocks noChangeArrowheads="1"/>
          </p:cNvSpPr>
          <p:nvPr/>
        </p:nvSpPr>
        <p:spPr bwMode="auto">
          <a:xfrm>
            <a:off x="3449638" y="1149350"/>
            <a:ext cx="86360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29" name="Rectangle 36"/>
          <p:cNvSpPr>
            <a:spLocks noChangeArrowheads="1"/>
          </p:cNvSpPr>
          <p:nvPr/>
        </p:nvSpPr>
        <p:spPr bwMode="auto">
          <a:xfrm>
            <a:off x="2054225" y="1154113"/>
            <a:ext cx="715963"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30" name="Rectangle 37"/>
          <p:cNvSpPr>
            <a:spLocks noChangeArrowheads="1"/>
          </p:cNvSpPr>
          <p:nvPr/>
        </p:nvSpPr>
        <p:spPr bwMode="auto">
          <a:xfrm>
            <a:off x="7494588" y="1155700"/>
            <a:ext cx="733425"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31" name="Rectangle 38"/>
          <p:cNvSpPr>
            <a:spLocks noChangeArrowheads="1"/>
          </p:cNvSpPr>
          <p:nvPr/>
        </p:nvSpPr>
        <p:spPr bwMode="auto">
          <a:xfrm>
            <a:off x="1266825" y="1162050"/>
            <a:ext cx="714375"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32" name="Text Box 39"/>
          <p:cNvSpPr txBox="1">
            <a:spLocks noChangeArrowheads="1"/>
          </p:cNvSpPr>
          <p:nvPr/>
        </p:nvSpPr>
        <p:spPr bwMode="auto">
          <a:xfrm>
            <a:off x="7410450" y="1128713"/>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 v. cava</a:t>
            </a:r>
          </a:p>
        </p:txBody>
      </p:sp>
      <p:sp>
        <p:nvSpPr>
          <p:cNvPr id="13333" name="Rectangle 40"/>
          <p:cNvSpPr>
            <a:spLocks noChangeArrowheads="1"/>
          </p:cNvSpPr>
          <p:nvPr/>
        </p:nvSpPr>
        <p:spPr bwMode="auto">
          <a:xfrm>
            <a:off x="6691313" y="1152525"/>
            <a:ext cx="75565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34" name="Text Box 41"/>
          <p:cNvSpPr txBox="1">
            <a:spLocks noChangeArrowheads="1"/>
          </p:cNvSpPr>
          <p:nvPr/>
        </p:nvSpPr>
        <p:spPr bwMode="auto">
          <a:xfrm>
            <a:off x="4451350" y="1130300"/>
            <a:ext cx="1050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400" b="1"/>
              <a:t>capilares</a:t>
            </a:r>
            <a:endParaRPr lang="cs-CZ" altLang="cs-CZ" sz="1400" b="1"/>
          </a:p>
        </p:txBody>
      </p:sp>
      <p:sp>
        <p:nvSpPr>
          <p:cNvPr id="13335" name="Text Box 42"/>
          <p:cNvSpPr txBox="1">
            <a:spLocks noChangeArrowheads="1"/>
          </p:cNvSpPr>
          <p:nvPr/>
        </p:nvSpPr>
        <p:spPr bwMode="auto">
          <a:xfrm>
            <a:off x="3387725" y="1122363"/>
            <a:ext cx="1025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arteriol</a:t>
            </a:r>
            <a:r>
              <a:rPr lang="en-US" altLang="cs-CZ" sz="1400" b="1"/>
              <a:t>es</a:t>
            </a:r>
            <a:endParaRPr lang="cs-CZ" altLang="cs-CZ" sz="1400" b="1"/>
          </a:p>
        </p:txBody>
      </p:sp>
      <p:sp>
        <p:nvSpPr>
          <p:cNvPr id="13336" name="Text Box 43"/>
          <p:cNvSpPr txBox="1">
            <a:spLocks noChangeArrowheads="1"/>
          </p:cNvSpPr>
          <p:nvPr/>
        </p:nvSpPr>
        <p:spPr bwMode="auto">
          <a:xfrm>
            <a:off x="1990725" y="1138238"/>
            <a:ext cx="857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art</a:t>
            </a:r>
            <a:r>
              <a:rPr lang="en-US" altLang="cs-CZ" sz="1400" b="1"/>
              <a:t>eries</a:t>
            </a:r>
            <a:endParaRPr lang="cs-CZ" altLang="cs-CZ" sz="1400" b="1"/>
          </a:p>
        </p:txBody>
      </p:sp>
      <p:sp>
        <p:nvSpPr>
          <p:cNvPr id="13337" name="Text Box 44"/>
          <p:cNvSpPr txBox="1">
            <a:spLocks noChangeArrowheads="1"/>
          </p:cNvSpPr>
          <p:nvPr/>
        </p:nvSpPr>
        <p:spPr bwMode="auto">
          <a:xfrm>
            <a:off x="1311275" y="1130300"/>
            <a:ext cx="742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aorta</a:t>
            </a:r>
          </a:p>
        </p:txBody>
      </p:sp>
      <p:sp>
        <p:nvSpPr>
          <p:cNvPr id="13338" name="Text Box 45"/>
          <p:cNvSpPr txBox="1">
            <a:spLocks noChangeArrowheads="1"/>
          </p:cNvSpPr>
          <p:nvPr/>
        </p:nvSpPr>
        <p:spPr bwMode="auto">
          <a:xfrm>
            <a:off x="6707188" y="1130300"/>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 v</a:t>
            </a:r>
            <a:r>
              <a:rPr lang="en-US" altLang="cs-CZ" sz="1400" b="1"/>
              <a:t>eins</a:t>
            </a:r>
            <a:endParaRPr lang="cs-CZ" altLang="cs-CZ" sz="1400" b="1"/>
          </a:p>
        </p:txBody>
      </p:sp>
      <p:sp>
        <p:nvSpPr>
          <p:cNvPr id="13339" name="Text Box 46"/>
          <p:cNvSpPr txBox="1">
            <a:spLocks noChangeArrowheads="1"/>
          </p:cNvSpPr>
          <p:nvPr/>
        </p:nvSpPr>
        <p:spPr bwMode="auto">
          <a:xfrm>
            <a:off x="5422900" y="1122363"/>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 venul</a:t>
            </a:r>
            <a:r>
              <a:rPr lang="en-US" altLang="cs-CZ" sz="1400" b="1"/>
              <a:t>es</a:t>
            </a:r>
            <a:endParaRPr lang="cs-CZ" altLang="cs-CZ" sz="1400" b="1"/>
          </a:p>
        </p:txBody>
      </p:sp>
      <p:sp>
        <p:nvSpPr>
          <p:cNvPr id="13340" name="Rectangle 47"/>
          <p:cNvSpPr>
            <a:spLocks noChangeArrowheads="1"/>
          </p:cNvSpPr>
          <p:nvPr/>
        </p:nvSpPr>
        <p:spPr bwMode="auto">
          <a:xfrm>
            <a:off x="904875" y="1604963"/>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3341" name="AutoShape 29"/>
          <p:cNvSpPr>
            <a:spLocks noChangeArrowheads="1"/>
          </p:cNvSpPr>
          <p:nvPr/>
        </p:nvSpPr>
        <p:spPr bwMode="auto">
          <a:xfrm>
            <a:off x="3098800" y="6362700"/>
            <a:ext cx="1485900" cy="279400"/>
          </a:xfrm>
          <a:prstGeom prst="wedgeRoundRectCallout">
            <a:avLst>
              <a:gd name="adj1" fmla="val -21366"/>
              <a:gd name="adj2" fmla="val -106250"/>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2000"/>
          </a:p>
        </p:txBody>
      </p:sp>
      <p:sp>
        <p:nvSpPr>
          <p:cNvPr id="13342" name="Text Box 30"/>
          <p:cNvSpPr txBox="1">
            <a:spLocks noChangeArrowheads="1"/>
          </p:cNvSpPr>
          <p:nvPr/>
        </p:nvSpPr>
        <p:spPr bwMode="auto">
          <a:xfrm>
            <a:off x="3111500" y="6337300"/>
            <a:ext cx="160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600"/>
              <a:t>highly</a:t>
            </a:r>
            <a:r>
              <a:rPr lang="cs-CZ" altLang="cs-CZ" sz="1600"/>
              <a:t> </a:t>
            </a:r>
            <a:r>
              <a:rPr lang="en-GB" altLang="cs-CZ" sz="1600"/>
              <a:t>variable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4"/>
          <p:cNvGrpSpPr>
            <a:grpSpLocks/>
          </p:cNvGrpSpPr>
          <p:nvPr/>
        </p:nvGrpSpPr>
        <p:grpSpPr bwMode="auto">
          <a:xfrm>
            <a:off x="241300" y="136525"/>
            <a:ext cx="8682038" cy="6586538"/>
            <a:chOff x="150" y="86"/>
            <a:chExt cx="5469" cy="4149"/>
          </a:xfrm>
        </p:grpSpPr>
        <p:pic>
          <p:nvPicPr>
            <p:cNvPr id="14385"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386"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4339" name="Rectangle 81"/>
          <p:cNvSpPr>
            <a:spLocks noChangeArrowheads="1"/>
          </p:cNvSpPr>
          <p:nvPr/>
        </p:nvSpPr>
        <p:spPr bwMode="auto">
          <a:xfrm>
            <a:off x="635000" y="4200524"/>
            <a:ext cx="7899400" cy="1006475"/>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4340" name="Rectangle 29"/>
          <p:cNvSpPr>
            <a:spLocks noChangeArrowheads="1"/>
          </p:cNvSpPr>
          <p:nvPr/>
        </p:nvSpPr>
        <p:spPr bwMode="auto">
          <a:xfrm>
            <a:off x="512763" y="889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GB" altLang="cs-CZ" sz="2500">
                <a:solidFill>
                  <a:schemeClr val="bg1"/>
                </a:solidFill>
              </a:rPr>
              <a:t>Total peripheral resistance </a:t>
            </a:r>
            <a:r>
              <a:rPr lang="cs-CZ" altLang="cs-CZ" sz="2500">
                <a:solidFill>
                  <a:schemeClr val="bg1"/>
                </a:solidFill>
              </a:rPr>
              <a:t>(TPR) </a:t>
            </a:r>
            <a:r>
              <a:rPr lang="en-GB" altLang="cs-CZ" sz="2500">
                <a:solidFill>
                  <a:schemeClr val="bg1"/>
                </a:solidFill>
              </a:rPr>
              <a:t>of vascular system</a:t>
            </a:r>
            <a:r>
              <a:rPr lang="en-GB" altLang="cs-CZ" sz="2500">
                <a:solidFill>
                  <a:srgbClr val="FFFF00"/>
                </a:solidFill>
              </a:rPr>
              <a:t> </a:t>
            </a:r>
          </a:p>
        </p:txBody>
      </p:sp>
      <p:sp>
        <p:nvSpPr>
          <p:cNvPr id="14341" name="Oval 7"/>
          <p:cNvSpPr>
            <a:spLocks noChangeArrowheads="1"/>
          </p:cNvSpPr>
          <p:nvPr/>
        </p:nvSpPr>
        <p:spPr bwMode="auto">
          <a:xfrm>
            <a:off x="2209800" y="1566863"/>
            <a:ext cx="4584700" cy="2044700"/>
          </a:xfrm>
          <a:prstGeom prst="ellipse">
            <a:avLst/>
          </a:prstGeom>
          <a:solidFill>
            <a:srgbClr val="FF0000"/>
          </a:solidFill>
          <a:ln w="9525">
            <a:solidFill>
              <a:srgbClr val="000000"/>
            </a:solidFill>
            <a:round/>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4342" name="Oval 8"/>
          <p:cNvSpPr>
            <a:spLocks noChangeArrowheads="1"/>
          </p:cNvSpPr>
          <p:nvPr/>
        </p:nvSpPr>
        <p:spPr bwMode="auto">
          <a:xfrm>
            <a:off x="2371725" y="1747838"/>
            <a:ext cx="4281488" cy="1784350"/>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4343" name="Rectangle 10"/>
          <p:cNvSpPr>
            <a:spLocks noChangeArrowheads="1"/>
          </p:cNvSpPr>
          <p:nvPr/>
        </p:nvSpPr>
        <p:spPr bwMode="auto">
          <a:xfrm>
            <a:off x="4019550" y="3370263"/>
            <a:ext cx="1090613" cy="330200"/>
          </a:xfrm>
          <a:prstGeom prst="rect">
            <a:avLst/>
          </a:prstGeom>
          <a:solidFill>
            <a:srgbClr val="FFFFFF"/>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4344" name="Text Box 11"/>
          <p:cNvSpPr txBox="1">
            <a:spLocks noChangeArrowheads="1"/>
          </p:cNvSpPr>
          <p:nvPr/>
        </p:nvSpPr>
        <p:spPr bwMode="auto">
          <a:xfrm>
            <a:off x="4211638" y="3346450"/>
            <a:ext cx="7286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ts val="1200"/>
              </a:spcBef>
              <a:spcAft>
                <a:spcPts val="300"/>
              </a:spcAft>
              <a:buFontTx/>
              <a:buNone/>
            </a:pPr>
            <a:r>
              <a:rPr lang="cs-CZ" altLang="cs-CZ" sz="1800" b="1" u="sng">
                <a:solidFill>
                  <a:srgbClr val="CC0000"/>
                </a:solidFill>
              </a:rPr>
              <a:t>TPR</a:t>
            </a:r>
            <a:endParaRPr lang="cs-CZ" altLang="cs-CZ" sz="1800">
              <a:solidFill>
                <a:srgbClr val="CC0000"/>
              </a:solidFill>
            </a:endParaRPr>
          </a:p>
        </p:txBody>
      </p:sp>
      <p:sp>
        <p:nvSpPr>
          <p:cNvPr id="14345" name="Text Box 12"/>
          <p:cNvSpPr txBox="1">
            <a:spLocks noChangeArrowheads="1"/>
          </p:cNvSpPr>
          <p:nvPr/>
        </p:nvSpPr>
        <p:spPr bwMode="auto">
          <a:xfrm>
            <a:off x="6788150" y="2278063"/>
            <a:ext cx="5207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solidFill>
                  <a:schemeClr val="bg1"/>
                </a:solidFill>
              </a:rPr>
              <a:t>P</a:t>
            </a:r>
            <a:r>
              <a:rPr lang="cs-CZ" altLang="cs-CZ" sz="1800" b="1" baseline="-25000">
                <a:solidFill>
                  <a:schemeClr val="bg1"/>
                </a:solidFill>
              </a:rPr>
              <a:t>a</a:t>
            </a:r>
            <a:endParaRPr lang="cs-CZ" altLang="cs-CZ" sz="1800">
              <a:solidFill>
                <a:schemeClr val="bg1"/>
              </a:solidFill>
            </a:endParaRPr>
          </a:p>
        </p:txBody>
      </p:sp>
      <p:sp>
        <p:nvSpPr>
          <p:cNvPr id="14346" name="Text Box 13"/>
          <p:cNvSpPr txBox="1">
            <a:spLocks noChangeArrowheads="1"/>
          </p:cNvSpPr>
          <p:nvPr/>
        </p:nvSpPr>
        <p:spPr bwMode="auto">
          <a:xfrm>
            <a:off x="1866900" y="2286000"/>
            <a:ext cx="520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solidFill>
                  <a:schemeClr val="bg1"/>
                </a:solidFill>
              </a:rPr>
              <a:t>P</a:t>
            </a:r>
            <a:r>
              <a:rPr lang="cs-CZ" altLang="cs-CZ" sz="1800" b="1" baseline="-25000">
                <a:solidFill>
                  <a:schemeClr val="bg1"/>
                </a:solidFill>
              </a:rPr>
              <a:t>v</a:t>
            </a:r>
            <a:endParaRPr lang="cs-CZ" altLang="cs-CZ" sz="1800">
              <a:solidFill>
                <a:schemeClr val="bg1"/>
              </a:solidFill>
            </a:endParaRPr>
          </a:p>
        </p:txBody>
      </p:sp>
      <p:sp>
        <p:nvSpPr>
          <p:cNvPr id="14347" name="Freeform 14"/>
          <p:cNvSpPr>
            <a:spLocks/>
          </p:cNvSpPr>
          <p:nvPr/>
        </p:nvSpPr>
        <p:spPr bwMode="auto">
          <a:xfrm>
            <a:off x="4875213" y="1671638"/>
            <a:ext cx="684212" cy="114300"/>
          </a:xfrm>
          <a:custGeom>
            <a:avLst/>
            <a:gdLst>
              <a:gd name="T0" fmla="*/ 0 w 1079"/>
              <a:gd name="T1" fmla="*/ 0 h 180"/>
              <a:gd name="T2" fmla="*/ 2147483647 w 1079"/>
              <a:gd name="T3" fmla="*/ 2147483647 h 180"/>
              <a:gd name="T4" fmla="*/ 2147483647 w 1079"/>
              <a:gd name="T5" fmla="*/ 2147483647 h 180"/>
              <a:gd name="T6" fmla="*/ 0 60000 65536"/>
              <a:gd name="T7" fmla="*/ 0 60000 65536"/>
              <a:gd name="T8" fmla="*/ 0 60000 65536"/>
              <a:gd name="T9" fmla="*/ 0 w 1079"/>
              <a:gd name="T10" fmla="*/ 0 h 180"/>
              <a:gd name="T11" fmla="*/ 1079 w 1079"/>
              <a:gd name="T12" fmla="*/ 180 h 180"/>
            </a:gdLst>
            <a:ahLst/>
            <a:cxnLst>
              <a:cxn ang="T6">
                <a:pos x="T0" y="T1"/>
              </a:cxn>
              <a:cxn ang="T7">
                <a:pos x="T2" y="T3"/>
              </a:cxn>
              <a:cxn ang="T8">
                <a:pos x="T4" y="T5"/>
              </a:cxn>
            </a:cxnLst>
            <a:rect l="T9" t="T10" r="T11" b="T12"/>
            <a:pathLst>
              <a:path w="1079" h="180">
                <a:moveTo>
                  <a:pt x="0" y="0"/>
                </a:moveTo>
                <a:cubicBezTo>
                  <a:pt x="90" y="10"/>
                  <a:pt x="362" y="28"/>
                  <a:pt x="542" y="58"/>
                </a:cubicBezTo>
                <a:cubicBezTo>
                  <a:pt x="722" y="88"/>
                  <a:pt x="967" y="155"/>
                  <a:pt x="1079" y="180"/>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4348" name="Freeform 15"/>
          <p:cNvSpPr>
            <a:spLocks/>
          </p:cNvSpPr>
          <p:nvPr/>
        </p:nvSpPr>
        <p:spPr bwMode="auto">
          <a:xfrm>
            <a:off x="4867275" y="3471863"/>
            <a:ext cx="642938" cy="92075"/>
          </a:xfrm>
          <a:custGeom>
            <a:avLst/>
            <a:gdLst>
              <a:gd name="T0" fmla="*/ 2147483647 w 1013"/>
              <a:gd name="T1" fmla="*/ 0 h 143"/>
              <a:gd name="T2" fmla="*/ 2147483647 w 1013"/>
              <a:gd name="T3" fmla="*/ 2147483647 h 143"/>
              <a:gd name="T4" fmla="*/ 0 w 1013"/>
              <a:gd name="T5" fmla="*/ 2147483647 h 143"/>
              <a:gd name="T6" fmla="*/ 0 60000 65536"/>
              <a:gd name="T7" fmla="*/ 0 60000 65536"/>
              <a:gd name="T8" fmla="*/ 0 60000 65536"/>
              <a:gd name="T9" fmla="*/ 0 w 1013"/>
              <a:gd name="T10" fmla="*/ 0 h 143"/>
              <a:gd name="T11" fmla="*/ 1013 w 1013"/>
              <a:gd name="T12" fmla="*/ 143 h 143"/>
            </a:gdLst>
            <a:ahLst/>
            <a:cxnLst>
              <a:cxn ang="T6">
                <a:pos x="T0" y="T1"/>
              </a:cxn>
              <a:cxn ang="T7">
                <a:pos x="T2" y="T3"/>
              </a:cxn>
              <a:cxn ang="T8">
                <a:pos x="T4" y="T5"/>
              </a:cxn>
            </a:cxnLst>
            <a:rect l="T9" t="T10" r="T11" b="T12"/>
            <a:pathLst>
              <a:path w="1013" h="143">
                <a:moveTo>
                  <a:pt x="1013" y="0"/>
                </a:moveTo>
                <a:cubicBezTo>
                  <a:pt x="928" y="15"/>
                  <a:pt x="672" y="69"/>
                  <a:pt x="503" y="90"/>
                </a:cubicBezTo>
                <a:cubicBezTo>
                  <a:pt x="265" y="143"/>
                  <a:pt x="105" y="119"/>
                  <a:pt x="0" y="127"/>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4349" name="Text Box 16"/>
          <p:cNvSpPr txBox="1">
            <a:spLocks noChangeArrowheads="1"/>
          </p:cNvSpPr>
          <p:nvPr/>
        </p:nvSpPr>
        <p:spPr bwMode="auto">
          <a:xfrm>
            <a:off x="5349875" y="1285875"/>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cs-CZ" sz="1800" b="1">
                <a:solidFill>
                  <a:schemeClr val="bg1"/>
                </a:solidFill>
              </a:rPr>
              <a:t>Q</a:t>
            </a:r>
            <a:endParaRPr lang="cs-CZ" altLang="cs-CZ" sz="1800" b="1">
              <a:solidFill>
                <a:schemeClr val="bg1"/>
              </a:solidFill>
            </a:endParaRPr>
          </a:p>
        </p:txBody>
      </p:sp>
      <p:sp>
        <p:nvSpPr>
          <p:cNvPr id="14350" name="Line 18"/>
          <p:cNvSpPr>
            <a:spLocks noChangeShapeType="1"/>
          </p:cNvSpPr>
          <p:nvPr/>
        </p:nvSpPr>
        <p:spPr bwMode="auto">
          <a:xfrm>
            <a:off x="6689725" y="2417763"/>
            <a:ext cx="147638"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14351" name="Line 19"/>
          <p:cNvSpPr>
            <a:spLocks noChangeShapeType="1"/>
          </p:cNvSpPr>
          <p:nvPr/>
        </p:nvSpPr>
        <p:spPr bwMode="auto">
          <a:xfrm flipH="1">
            <a:off x="2151063" y="2463800"/>
            <a:ext cx="147637"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14352" name="Line 20"/>
          <p:cNvSpPr>
            <a:spLocks noChangeShapeType="1"/>
          </p:cNvSpPr>
          <p:nvPr/>
        </p:nvSpPr>
        <p:spPr bwMode="auto">
          <a:xfrm flipV="1">
            <a:off x="5219700" y="1538288"/>
            <a:ext cx="146050" cy="174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353" name="Text Box 25"/>
          <p:cNvSpPr txBox="1">
            <a:spLocks noChangeArrowheads="1"/>
          </p:cNvSpPr>
          <p:nvPr/>
        </p:nvSpPr>
        <p:spPr bwMode="auto">
          <a:xfrm>
            <a:off x="2374900" y="2371725"/>
            <a:ext cx="13271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cs-CZ" sz="1400" b="1"/>
              <a:t>venous system</a:t>
            </a:r>
            <a:endParaRPr lang="en-GB" altLang="cs-CZ" sz="1800"/>
          </a:p>
        </p:txBody>
      </p:sp>
      <p:pic>
        <p:nvPicPr>
          <p:cNvPr id="14354" name="Picture 8" descr="HEART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187825" y="1239838"/>
            <a:ext cx="757238"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5" name="Text Box 38"/>
          <p:cNvSpPr txBox="1">
            <a:spLocks noChangeArrowheads="1"/>
          </p:cNvSpPr>
          <p:nvPr/>
        </p:nvSpPr>
        <p:spPr bwMode="auto">
          <a:xfrm>
            <a:off x="3490913" y="2424113"/>
            <a:ext cx="1087437"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TPR</a:t>
            </a:r>
            <a:r>
              <a:rPr lang="cs-CZ" altLang="cs-CZ" sz="2400" b="1" baseline="-25000"/>
              <a:t>  </a:t>
            </a:r>
            <a:r>
              <a:rPr lang="cs-CZ" altLang="cs-CZ" sz="2400" b="1"/>
              <a:t>=</a:t>
            </a:r>
            <a:endParaRPr lang="en-US" altLang="cs-CZ" sz="2400" b="1">
              <a:sym typeface="Symbol" pitchFamily="18" charset="2"/>
            </a:endParaRPr>
          </a:p>
        </p:txBody>
      </p:sp>
      <p:sp>
        <p:nvSpPr>
          <p:cNvPr id="14356" name="Line 39"/>
          <p:cNvSpPr>
            <a:spLocks noChangeShapeType="1"/>
          </p:cNvSpPr>
          <p:nvPr/>
        </p:nvSpPr>
        <p:spPr bwMode="auto">
          <a:xfrm>
            <a:off x="4543425" y="2674938"/>
            <a:ext cx="9413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357" name="Text Box 42"/>
          <p:cNvSpPr txBox="1">
            <a:spLocks noChangeArrowheads="1"/>
          </p:cNvSpPr>
          <p:nvPr/>
        </p:nvSpPr>
        <p:spPr bwMode="auto">
          <a:xfrm>
            <a:off x="4705350" y="2266950"/>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P</a:t>
            </a:r>
            <a:endParaRPr lang="en-US" altLang="cs-CZ" sz="2400" b="1" baseline="-25000">
              <a:sym typeface="Symbol" pitchFamily="18" charset="2"/>
            </a:endParaRPr>
          </a:p>
        </p:txBody>
      </p:sp>
      <p:sp>
        <p:nvSpPr>
          <p:cNvPr id="14358" name="Text Box 43"/>
          <p:cNvSpPr txBox="1">
            <a:spLocks noChangeArrowheads="1"/>
          </p:cNvSpPr>
          <p:nvPr/>
        </p:nvSpPr>
        <p:spPr bwMode="auto">
          <a:xfrm>
            <a:off x="4778375" y="2647950"/>
            <a:ext cx="666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Q</a:t>
            </a:r>
            <a:endParaRPr lang="en-US" altLang="cs-CZ" sz="2400" b="1">
              <a:sym typeface="Symbol" pitchFamily="18" charset="2"/>
            </a:endParaRPr>
          </a:p>
        </p:txBody>
      </p:sp>
      <p:sp>
        <p:nvSpPr>
          <p:cNvPr id="14359" name="Text Box 25"/>
          <p:cNvSpPr txBox="1">
            <a:spLocks noChangeArrowheads="1"/>
          </p:cNvSpPr>
          <p:nvPr/>
        </p:nvSpPr>
        <p:spPr bwMode="auto">
          <a:xfrm>
            <a:off x="5770563" y="2351088"/>
            <a:ext cx="132715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cs-CZ" sz="1400" b="1"/>
              <a:t>arterial system</a:t>
            </a:r>
            <a:endParaRPr lang="en-GB" altLang="cs-CZ" sz="1800"/>
          </a:p>
        </p:txBody>
      </p:sp>
      <p:sp>
        <p:nvSpPr>
          <p:cNvPr id="14360" name="Text Box 42"/>
          <p:cNvSpPr txBox="1">
            <a:spLocks noChangeArrowheads="1"/>
          </p:cNvSpPr>
          <p:nvPr/>
        </p:nvSpPr>
        <p:spPr bwMode="auto">
          <a:xfrm>
            <a:off x="3009900" y="4330700"/>
            <a:ext cx="1343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P</a:t>
            </a:r>
            <a:r>
              <a:rPr lang="cs-CZ" altLang="cs-CZ" sz="2400" b="1" baseline="-25000">
                <a:sym typeface="Symbol" pitchFamily="18" charset="2"/>
              </a:rPr>
              <a:t>a</a:t>
            </a:r>
            <a:r>
              <a:rPr lang="cs-CZ" altLang="cs-CZ" sz="2400" b="1">
                <a:sym typeface="Symbol" pitchFamily="18" charset="2"/>
              </a:rPr>
              <a:t>-P</a:t>
            </a:r>
            <a:r>
              <a:rPr lang="cs-CZ" altLang="cs-CZ" sz="2400" b="1" baseline="-25000">
                <a:sym typeface="Symbol" pitchFamily="18" charset="2"/>
              </a:rPr>
              <a:t>v</a:t>
            </a:r>
            <a:endParaRPr lang="en-US" altLang="cs-CZ" sz="2400" b="1" baseline="-25000">
              <a:sym typeface="Symbol" pitchFamily="18" charset="2"/>
            </a:endParaRPr>
          </a:p>
        </p:txBody>
      </p:sp>
      <p:sp>
        <p:nvSpPr>
          <p:cNvPr id="14361" name="Text Box 38"/>
          <p:cNvSpPr txBox="1">
            <a:spLocks noChangeArrowheads="1"/>
          </p:cNvSpPr>
          <p:nvPr/>
        </p:nvSpPr>
        <p:spPr bwMode="auto">
          <a:xfrm>
            <a:off x="758825" y="4562475"/>
            <a:ext cx="12271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t>TPR</a:t>
            </a:r>
            <a:r>
              <a:rPr lang="cs-CZ" altLang="cs-CZ" sz="2400" b="1" baseline="-25000" dirty="0"/>
              <a:t>   </a:t>
            </a:r>
            <a:r>
              <a:rPr lang="cs-CZ" altLang="cs-CZ" sz="2400" b="1" dirty="0"/>
              <a:t>=</a:t>
            </a:r>
            <a:endParaRPr lang="en-US" altLang="cs-CZ" sz="2400" b="1" dirty="0">
              <a:sym typeface="Symbol" pitchFamily="18" charset="2"/>
            </a:endParaRPr>
          </a:p>
        </p:txBody>
      </p:sp>
      <p:sp>
        <p:nvSpPr>
          <p:cNvPr id="14362" name="Line 39"/>
          <p:cNvSpPr>
            <a:spLocks noChangeShapeType="1"/>
          </p:cNvSpPr>
          <p:nvPr/>
        </p:nvSpPr>
        <p:spPr bwMode="auto">
          <a:xfrm>
            <a:off x="2001838" y="4787900"/>
            <a:ext cx="5095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363" name="Text Box 42"/>
          <p:cNvSpPr txBox="1">
            <a:spLocks noChangeArrowheads="1"/>
          </p:cNvSpPr>
          <p:nvPr/>
        </p:nvSpPr>
        <p:spPr bwMode="auto">
          <a:xfrm>
            <a:off x="1960563" y="4354513"/>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P</a:t>
            </a:r>
            <a:endParaRPr lang="en-US" altLang="cs-CZ" sz="2400" b="1" baseline="-25000">
              <a:sym typeface="Symbol" pitchFamily="18" charset="2"/>
            </a:endParaRPr>
          </a:p>
        </p:txBody>
      </p:sp>
      <p:sp>
        <p:nvSpPr>
          <p:cNvPr id="14364" name="Text Box 43"/>
          <p:cNvSpPr txBox="1">
            <a:spLocks noChangeArrowheads="1"/>
          </p:cNvSpPr>
          <p:nvPr/>
        </p:nvSpPr>
        <p:spPr bwMode="auto">
          <a:xfrm>
            <a:off x="2058988" y="4735513"/>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Q</a:t>
            </a:r>
            <a:endParaRPr lang="en-US" altLang="cs-CZ" sz="2400" b="1">
              <a:sym typeface="Symbol" pitchFamily="18" charset="2"/>
            </a:endParaRPr>
          </a:p>
        </p:txBody>
      </p:sp>
      <p:sp>
        <p:nvSpPr>
          <p:cNvPr id="14365" name="Text Box 35"/>
          <p:cNvSpPr txBox="1">
            <a:spLocks noChangeArrowheads="1"/>
          </p:cNvSpPr>
          <p:nvPr/>
        </p:nvSpPr>
        <p:spPr bwMode="auto">
          <a:xfrm>
            <a:off x="6134100" y="3328988"/>
            <a:ext cx="23828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a:solidFill>
                  <a:srgbClr val="FFFF00"/>
                </a:solidFill>
              </a:rPr>
              <a:t>P</a:t>
            </a:r>
            <a:r>
              <a:rPr lang="cs-CZ" altLang="cs-CZ" sz="2000" baseline="-25000">
                <a:solidFill>
                  <a:srgbClr val="FFFF00"/>
                </a:solidFill>
              </a:rPr>
              <a:t>a,mean </a:t>
            </a:r>
            <a:r>
              <a:rPr lang="cs-CZ" altLang="cs-CZ" sz="2000">
                <a:solidFill>
                  <a:srgbClr val="FFFF00"/>
                </a:solidFill>
                <a:latin typeface="Times New Roman" pitchFamily="18" charset="0"/>
                <a:cs typeface="Times New Roman" pitchFamily="18" charset="0"/>
              </a:rPr>
              <a:t>≈ 93 mm Hg</a:t>
            </a:r>
            <a:endParaRPr lang="en-GB" altLang="cs-CZ" sz="2000">
              <a:solidFill>
                <a:schemeClr val="bg1"/>
              </a:solidFill>
            </a:endParaRPr>
          </a:p>
        </p:txBody>
      </p:sp>
      <p:sp>
        <p:nvSpPr>
          <p:cNvPr id="14366" name="Text Box 35"/>
          <p:cNvSpPr txBox="1">
            <a:spLocks noChangeArrowheads="1"/>
          </p:cNvSpPr>
          <p:nvPr/>
        </p:nvSpPr>
        <p:spPr bwMode="auto">
          <a:xfrm>
            <a:off x="728663" y="3359150"/>
            <a:ext cx="23828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a:solidFill>
                  <a:srgbClr val="FFFF00"/>
                </a:solidFill>
              </a:rPr>
              <a:t>P</a:t>
            </a:r>
            <a:r>
              <a:rPr lang="cs-CZ" altLang="cs-CZ" sz="2000" baseline="-25000">
                <a:solidFill>
                  <a:srgbClr val="FFFF00"/>
                </a:solidFill>
              </a:rPr>
              <a:t>v,mean </a:t>
            </a:r>
            <a:r>
              <a:rPr lang="cs-CZ" altLang="cs-CZ" sz="2000">
                <a:solidFill>
                  <a:srgbClr val="FFFF00"/>
                </a:solidFill>
                <a:latin typeface="Times New Roman" pitchFamily="18" charset="0"/>
                <a:cs typeface="Times New Roman" pitchFamily="18" charset="0"/>
              </a:rPr>
              <a:t>≈ 3 mm Hg</a:t>
            </a:r>
            <a:endParaRPr lang="en-GB" altLang="cs-CZ" sz="2000">
              <a:solidFill>
                <a:schemeClr val="bg1"/>
              </a:solidFill>
            </a:endParaRPr>
          </a:p>
        </p:txBody>
      </p:sp>
      <p:sp>
        <p:nvSpPr>
          <p:cNvPr id="14367" name="Text Box 35"/>
          <p:cNvSpPr txBox="1">
            <a:spLocks noChangeArrowheads="1"/>
          </p:cNvSpPr>
          <p:nvPr/>
        </p:nvSpPr>
        <p:spPr bwMode="auto">
          <a:xfrm>
            <a:off x="6164263" y="1289050"/>
            <a:ext cx="23828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a:solidFill>
                  <a:srgbClr val="FFFF00"/>
                </a:solidFill>
              </a:rPr>
              <a:t>Q</a:t>
            </a:r>
            <a:r>
              <a:rPr lang="cs-CZ" altLang="cs-CZ" sz="2000" baseline="-25000">
                <a:solidFill>
                  <a:srgbClr val="FFFF00"/>
                </a:solidFill>
              </a:rPr>
              <a:t>rest </a:t>
            </a:r>
            <a:r>
              <a:rPr lang="cs-CZ" altLang="cs-CZ" sz="2000">
                <a:solidFill>
                  <a:srgbClr val="FFFF00"/>
                </a:solidFill>
                <a:latin typeface="Times New Roman" pitchFamily="18" charset="0"/>
                <a:cs typeface="Times New Roman" pitchFamily="18" charset="0"/>
              </a:rPr>
              <a:t>≈ 90 ml/s</a:t>
            </a:r>
            <a:endParaRPr lang="en-GB" altLang="cs-CZ" sz="2000">
              <a:solidFill>
                <a:schemeClr val="bg1"/>
              </a:solidFill>
            </a:endParaRPr>
          </a:p>
        </p:txBody>
      </p:sp>
      <p:sp>
        <p:nvSpPr>
          <p:cNvPr id="14368" name="Line 39"/>
          <p:cNvSpPr>
            <a:spLocks noChangeShapeType="1"/>
          </p:cNvSpPr>
          <p:nvPr/>
        </p:nvSpPr>
        <p:spPr bwMode="auto">
          <a:xfrm>
            <a:off x="3009900" y="4779963"/>
            <a:ext cx="9413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369" name="Text Box 38"/>
          <p:cNvSpPr txBox="1">
            <a:spLocks noChangeArrowheads="1"/>
          </p:cNvSpPr>
          <p:nvPr/>
        </p:nvSpPr>
        <p:spPr bwMode="auto">
          <a:xfrm>
            <a:off x="2579688" y="4567238"/>
            <a:ext cx="36353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t>=</a:t>
            </a:r>
            <a:endParaRPr lang="en-US" altLang="cs-CZ" sz="2400" b="1" dirty="0">
              <a:sym typeface="Symbol" pitchFamily="18" charset="2"/>
            </a:endParaRPr>
          </a:p>
        </p:txBody>
      </p:sp>
      <p:sp>
        <p:nvSpPr>
          <p:cNvPr id="14370" name="Text Box 38"/>
          <p:cNvSpPr txBox="1">
            <a:spLocks noChangeArrowheads="1"/>
          </p:cNvSpPr>
          <p:nvPr/>
        </p:nvSpPr>
        <p:spPr bwMode="auto">
          <a:xfrm>
            <a:off x="4019550" y="4572000"/>
            <a:ext cx="3254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a:t>
            </a:r>
            <a:endParaRPr lang="en-US" altLang="cs-CZ" sz="2400" b="1"/>
          </a:p>
        </p:txBody>
      </p:sp>
      <p:sp>
        <p:nvSpPr>
          <p:cNvPr id="14371" name="Text Box 43"/>
          <p:cNvSpPr txBox="1">
            <a:spLocks noChangeArrowheads="1"/>
          </p:cNvSpPr>
          <p:nvPr/>
        </p:nvSpPr>
        <p:spPr bwMode="auto">
          <a:xfrm>
            <a:off x="3219450" y="4727575"/>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Q</a:t>
            </a:r>
            <a:endParaRPr lang="en-US" altLang="cs-CZ" sz="2400" b="1">
              <a:sym typeface="Symbol" pitchFamily="18" charset="2"/>
            </a:endParaRPr>
          </a:p>
        </p:txBody>
      </p:sp>
      <p:sp>
        <p:nvSpPr>
          <p:cNvPr id="14372" name="Line 39"/>
          <p:cNvSpPr>
            <a:spLocks noChangeShapeType="1"/>
          </p:cNvSpPr>
          <p:nvPr/>
        </p:nvSpPr>
        <p:spPr bwMode="auto">
          <a:xfrm>
            <a:off x="4495800" y="4779963"/>
            <a:ext cx="5095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373" name="Text Box 42"/>
          <p:cNvSpPr txBox="1">
            <a:spLocks noChangeArrowheads="1"/>
          </p:cNvSpPr>
          <p:nvPr/>
        </p:nvSpPr>
        <p:spPr bwMode="auto">
          <a:xfrm>
            <a:off x="4518025" y="4333875"/>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sym typeface="Symbol" pitchFamily="18" charset="2"/>
              </a:rPr>
              <a:t>P</a:t>
            </a:r>
            <a:r>
              <a:rPr lang="cs-CZ" altLang="cs-CZ" sz="2400" b="1" baseline="-25000" dirty="0">
                <a:sym typeface="Symbol" pitchFamily="18" charset="2"/>
              </a:rPr>
              <a:t>a</a:t>
            </a:r>
            <a:endParaRPr lang="en-US" altLang="cs-CZ" sz="2400" b="1" baseline="-25000" dirty="0">
              <a:sym typeface="Symbol" pitchFamily="18" charset="2"/>
            </a:endParaRPr>
          </a:p>
        </p:txBody>
      </p:sp>
      <p:sp>
        <p:nvSpPr>
          <p:cNvPr id="14374" name="Text Box 43"/>
          <p:cNvSpPr txBox="1">
            <a:spLocks noChangeArrowheads="1"/>
          </p:cNvSpPr>
          <p:nvPr/>
        </p:nvSpPr>
        <p:spPr bwMode="auto">
          <a:xfrm>
            <a:off x="4552950" y="4727575"/>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t>Q</a:t>
            </a:r>
            <a:endParaRPr lang="en-US" altLang="cs-CZ" sz="2400" b="1" dirty="0">
              <a:sym typeface="Symbol" pitchFamily="18" charset="2"/>
            </a:endParaRPr>
          </a:p>
        </p:txBody>
      </p:sp>
      <p:sp>
        <p:nvSpPr>
          <p:cNvPr id="14376" name="Line 39"/>
          <p:cNvSpPr>
            <a:spLocks noChangeShapeType="1"/>
          </p:cNvSpPr>
          <p:nvPr/>
        </p:nvSpPr>
        <p:spPr bwMode="auto">
          <a:xfrm>
            <a:off x="5465763" y="4784725"/>
            <a:ext cx="9413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377" name="Text Box 42"/>
          <p:cNvSpPr txBox="1">
            <a:spLocks noChangeArrowheads="1"/>
          </p:cNvSpPr>
          <p:nvPr/>
        </p:nvSpPr>
        <p:spPr bwMode="auto">
          <a:xfrm>
            <a:off x="5691188" y="4351338"/>
            <a:ext cx="82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93</a:t>
            </a:r>
            <a:endParaRPr lang="en-US" altLang="cs-CZ" sz="2400" b="1" baseline="-25000">
              <a:sym typeface="Symbol" pitchFamily="18" charset="2"/>
            </a:endParaRPr>
          </a:p>
        </p:txBody>
      </p:sp>
      <p:sp>
        <p:nvSpPr>
          <p:cNvPr id="14378" name="Text Box 42"/>
          <p:cNvSpPr txBox="1">
            <a:spLocks noChangeArrowheads="1"/>
          </p:cNvSpPr>
          <p:nvPr/>
        </p:nvSpPr>
        <p:spPr bwMode="auto">
          <a:xfrm>
            <a:off x="5518150" y="4749800"/>
            <a:ext cx="82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  90</a:t>
            </a:r>
            <a:endParaRPr lang="en-US" altLang="cs-CZ" sz="2400" b="1" baseline="-25000">
              <a:sym typeface="Symbol" pitchFamily="18" charset="2"/>
            </a:endParaRPr>
          </a:p>
        </p:txBody>
      </p:sp>
      <p:sp>
        <p:nvSpPr>
          <p:cNvPr id="14379" name="Text Box 38"/>
          <p:cNvSpPr txBox="1">
            <a:spLocks noChangeArrowheads="1"/>
          </p:cNvSpPr>
          <p:nvPr/>
        </p:nvSpPr>
        <p:spPr bwMode="auto">
          <a:xfrm>
            <a:off x="6424613" y="4564063"/>
            <a:ext cx="32543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a:t>
            </a:r>
            <a:endParaRPr lang="en-US" altLang="cs-CZ" sz="2400" b="1"/>
          </a:p>
        </p:txBody>
      </p:sp>
      <p:sp>
        <p:nvSpPr>
          <p:cNvPr id="14380" name="Text Box 42"/>
          <p:cNvSpPr txBox="1">
            <a:spLocks noChangeArrowheads="1"/>
          </p:cNvSpPr>
          <p:nvPr/>
        </p:nvSpPr>
        <p:spPr bwMode="auto">
          <a:xfrm>
            <a:off x="6991350" y="4356100"/>
            <a:ext cx="1444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mmHg s</a:t>
            </a:r>
            <a:endParaRPr lang="en-US" altLang="cs-CZ" sz="2400" b="1" baseline="-25000">
              <a:sym typeface="Symbol" pitchFamily="18" charset="2"/>
            </a:endParaRPr>
          </a:p>
        </p:txBody>
      </p:sp>
      <p:sp>
        <p:nvSpPr>
          <p:cNvPr id="14381" name="Line 39"/>
          <p:cNvSpPr>
            <a:spLocks noChangeShapeType="1"/>
          </p:cNvSpPr>
          <p:nvPr/>
        </p:nvSpPr>
        <p:spPr bwMode="auto">
          <a:xfrm>
            <a:off x="7116763" y="4784725"/>
            <a:ext cx="11445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382" name="Text Box 42"/>
          <p:cNvSpPr txBox="1">
            <a:spLocks noChangeArrowheads="1"/>
          </p:cNvSpPr>
          <p:nvPr/>
        </p:nvSpPr>
        <p:spPr bwMode="auto">
          <a:xfrm>
            <a:off x="6661150" y="4572000"/>
            <a:ext cx="82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1</a:t>
            </a:r>
            <a:endParaRPr lang="en-US" altLang="cs-CZ" sz="2400" b="1" baseline="-25000">
              <a:sym typeface="Symbol" pitchFamily="18" charset="2"/>
            </a:endParaRPr>
          </a:p>
        </p:txBody>
      </p:sp>
      <p:sp>
        <p:nvSpPr>
          <p:cNvPr id="14383" name="Text Box 42"/>
          <p:cNvSpPr txBox="1">
            <a:spLocks noChangeArrowheads="1"/>
          </p:cNvSpPr>
          <p:nvPr/>
        </p:nvSpPr>
        <p:spPr bwMode="auto">
          <a:xfrm>
            <a:off x="7369175" y="4741863"/>
            <a:ext cx="593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ml</a:t>
            </a:r>
            <a:endParaRPr lang="en-US" altLang="cs-CZ" sz="2400" b="1" baseline="-25000">
              <a:sym typeface="Symbol" pitchFamily="18" charset="2"/>
            </a:endParaRPr>
          </a:p>
        </p:txBody>
      </p:sp>
      <p:sp>
        <p:nvSpPr>
          <p:cNvPr id="14384" name="Text Box 57"/>
          <p:cNvSpPr txBox="1">
            <a:spLocks noChangeArrowheads="1"/>
          </p:cNvSpPr>
          <p:nvPr/>
        </p:nvSpPr>
        <p:spPr bwMode="auto">
          <a:xfrm>
            <a:off x="787400" y="5984875"/>
            <a:ext cx="7747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2000" dirty="0">
                <a:solidFill>
                  <a:schemeClr val="bg1"/>
                </a:solidFill>
                <a:sym typeface="Symbol" pitchFamily="18" charset="2"/>
              </a:rPr>
              <a:t>For constant</a:t>
            </a:r>
            <a:r>
              <a:rPr lang="cs-CZ" altLang="cs-CZ" sz="2000" dirty="0">
                <a:solidFill>
                  <a:schemeClr val="bg1"/>
                </a:solidFill>
                <a:sym typeface="Symbol" pitchFamily="18" charset="2"/>
              </a:rPr>
              <a:t> Q: </a:t>
            </a:r>
            <a:r>
              <a:rPr lang="en-US" altLang="cs-CZ" sz="2000" dirty="0">
                <a:solidFill>
                  <a:schemeClr val="bg1"/>
                </a:solidFill>
                <a:sym typeface="Symbol" pitchFamily="18" charset="2"/>
              </a:rPr>
              <a:t></a:t>
            </a:r>
            <a:r>
              <a:rPr lang="cs-CZ" altLang="cs-CZ" sz="2000" dirty="0">
                <a:solidFill>
                  <a:schemeClr val="bg1"/>
                </a:solidFill>
                <a:sym typeface="Symbol" pitchFamily="18" charset="2"/>
              </a:rPr>
              <a:t>TPR </a:t>
            </a:r>
            <a:r>
              <a:rPr lang="en-US" altLang="cs-CZ" sz="2400" dirty="0">
                <a:solidFill>
                  <a:schemeClr val="bg1"/>
                </a:solidFill>
                <a:sym typeface="Symbol" pitchFamily="18" charset="2"/>
              </a:rPr>
              <a:t></a:t>
            </a:r>
            <a:r>
              <a:rPr lang="cs-CZ" altLang="cs-CZ" sz="2000" dirty="0">
                <a:solidFill>
                  <a:schemeClr val="bg1"/>
                </a:solidFill>
                <a:sym typeface="Symbol" pitchFamily="18" charset="2"/>
              </a:rPr>
              <a:t> </a:t>
            </a:r>
            <a:r>
              <a:rPr lang="en-US" altLang="cs-CZ" sz="2000" dirty="0">
                <a:solidFill>
                  <a:schemeClr val="bg1"/>
                </a:solidFill>
                <a:sym typeface="Symbol" pitchFamily="18" charset="2"/>
              </a:rPr>
              <a:t></a:t>
            </a:r>
            <a:r>
              <a:rPr lang="cs-CZ" altLang="cs-CZ" sz="2000" dirty="0">
                <a:sym typeface="Symbol" pitchFamily="18" charset="2"/>
              </a:rPr>
              <a:t> </a:t>
            </a:r>
            <a:r>
              <a:rPr lang="cs-CZ" altLang="cs-CZ" sz="2000" dirty="0">
                <a:solidFill>
                  <a:schemeClr val="bg1"/>
                </a:solidFill>
              </a:rPr>
              <a:t>P</a:t>
            </a:r>
            <a:r>
              <a:rPr lang="cs-CZ" altLang="cs-CZ" sz="2000" baseline="-25000" dirty="0">
                <a:solidFill>
                  <a:schemeClr val="bg1"/>
                </a:solidFill>
              </a:rPr>
              <a:t>a </a:t>
            </a:r>
            <a:r>
              <a:rPr lang="en-US" altLang="cs-CZ" sz="2000" dirty="0">
                <a:solidFill>
                  <a:schemeClr val="bg1"/>
                </a:solidFill>
                <a:sym typeface="Symbol" pitchFamily="18" charset="2"/>
              </a:rPr>
              <a:t></a:t>
            </a:r>
            <a:r>
              <a:rPr lang="cs-CZ" altLang="cs-CZ" sz="2000" dirty="0">
                <a:solidFill>
                  <a:schemeClr val="bg1"/>
                </a:solidFill>
                <a:sym typeface="Symbol" pitchFamily="18" charset="2"/>
              </a:rPr>
              <a:t> </a:t>
            </a:r>
            <a:r>
              <a:rPr lang="en-GB" altLang="cs-CZ" sz="2000" dirty="0" smtClean="0">
                <a:solidFill>
                  <a:schemeClr val="bg1"/>
                </a:solidFill>
                <a:sym typeface="Symbol" pitchFamily="18" charset="2"/>
              </a:rPr>
              <a:t>hypertension,…cardiac </a:t>
            </a:r>
            <a:r>
              <a:rPr lang="cs-CZ" altLang="cs-CZ" sz="2000" dirty="0" smtClean="0">
                <a:solidFill>
                  <a:schemeClr val="bg1"/>
                </a:solidFill>
                <a:sym typeface="Symbol" pitchFamily="18" charset="2"/>
              </a:rPr>
              <a:t>d</a:t>
            </a:r>
            <a:r>
              <a:rPr lang="en-GB" altLang="cs-CZ" sz="2000" dirty="0" err="1" smtClean="0">
                <a:solidFill>
                  <a:schemeClr val="bg1"/>
                </a:solidFill>
                <a:sym typeface="Symbol" pitchFamily="18" charset="2"/>
              </a:rPr>
              <a:t>isease</a:t>
            </a:r>
            <a:r>
              <a:rPr lang="cs-CZ" altLang="cs-CZ" sz="2000" dirty="0" smtClean="0">
                <a:solidFill>
                  <a:schemeClr val="bg1"/>
                </a:solidFill>
                <a:sym typeface="Symbol" pitchFamily="18" charset="2"/>
              </a:rPr>
              <a:t>.</a:t>
            </a:r>
            <a:endParaRPr lang="en-US" altLang="cs-CZ" sz="2000" dirty="0">
              <a:solidFill>
                <a:schemeClr val="bg1"/>
              </a:solidFill>
              <a:sym typeface="Symbol" pitchFamily="18" charset="2"/>
            </a:endParaRPr>
          </a:p>
        </p:txBody>
      </p:sp>
      <p:sp>
        <p:nvSpPr>
          <p:cNvPr id="56" name="Rectangle 81"/>
          <p:cNvSpPr>
            <a:spLocks noChangeArrowheads="1"/>
          </p:cNvSpPr>
          <p:nvPr/>
        </p:nvSpPr>
        <p:spPr bwMode="auto">
          <a:xfrm>
            <a:off x="3548062" y="5410201"/>
            <a:ext cx="2168525" cy="461964"/>
          </a:xfrm>
          <a:prstGeom prst="rect">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53" name="Text Box 42"/>
          <p:cNvSpPr txBox="1">
            <a:spLocks noChangeArrowheads="1"/>
          </p:cNvSpPr>
          <p:nvPr/>
        </p:nvSpPr>
        <p:spPr bwMode="auto">
          <a:xfrm>
            <a:off x="3587750" y="5429250"/>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sym typeface="Symbol" pitchFamily="18" charset="2"/>
              </a:rPr>
              <a:t>P</a:t>
            </a:r>
            <a:r>
              <a:rPr lang="cs-CZ" altLang="cs-CZ" sz="2400" b="1" baseline="-25000" dirty="0">
                <a:sym typeface="Symbol" pitchFamily="18" charset="2"/>
              </a:rPr>
              <a:t>a</a:t>
            </a:r>
            <a:endParaRPr lang="en-US" altLang="cs-CZ" sz="2400" b="1" baseline="-25000" dirty="0">
              <a:sym typeface="Symbol" pitchFamily="18" charset="2"/>
            </a:endParaRPr>
          </a:p>
        </p:txBody>
      </p:sp>
      <p:sp>
        <p:nvSpPr>
          <p:cNvPr id="54" name="Text Box 38"/>
          <p:cNvSpPr txBox="1">
            <a:spLocks noChangeArrowheads="1"/>
          </p:cNvSpPr>
          <p:nvPr/>
        </p:nvSpPr>
        <p:spPr bwMode="auto">
          <a:xfrm>
            <a:off x="4307681" y="5429250"/>
            <a:ext cx="12271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t>TPR</a:t>
            </a:r>
            <a:r>
              <a:rPr lang="cs-CZ" altLang="cs-CZ" sz="2400" b="1" baseline="-25000" dirty="0"/>
              <a:t> </a:t>
            </a:r>
            <a:r>
              <a:rPr lang="cs-CZ" altLang="cs-CZ" sz="2400" b="1" dirty="0" smtClean="0">
                <a:sym typeface="Symbol"/>
              </a:rPr>
              <a:t></a:t>
            </a:r>
            <a:endParaRPr lang="en-US" altLang="cs-CZ" sz="2400" b="1" dirty="0">
              <a:sym typeface="Symbol" pitchFamily="18" charset="2"/>
            </a:endParaRPr>
          </a:p>
        </p:txBody>
      </p:sp>
      <p:sp>
        <p:nvSpPr>
          <p:cNvPr id="55" name="Text Box 43"/>
          <p:cNvSpPr txBox="1">
            <a:spLocks noChangeArrowheads="1"/>
          </p:cNvSpPr>
          <p:nvPr/>
        </p:nvSpPr>
        <p:spPr bwMode="auto">
          <a:xfrm>
            <a:off x="5216525" y="5434013"/>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t>Q</a:t>
            </a:r>
            <a:endParaRPr lang="en-US" altLang="cs-CZ" sz="2400" b="1" dirty="0">
              <a:sym typeface="Symbol" pitchFamily="18" charset="2"/>
            </a:endParaRPr>
          </a:p>
        </p:txBody>
      </p:sp>
      <p:sp>
        <p:nvSpPr>
          <p:cNvPr id="14375" name="Text Box 38"/>
          <p:cNvSpPr txBox="1">
            <a:spLocks noChangeArrowheads="1"/>
          </p:cNvSpPr>
          <p:nvPr/>
        </p:nvSpPr>
        <p:spPr bwMode="auto">
          <a:xfrm>
            <a:off x="4008437" y="5429250"/>
            <a:ext cx="3635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None/>
            </a:pPr>
            <a:r>
              <a:rPr lang="cs-CZ" altLang="cs-CZ" sz="2400" b="1" dirty="0" smtClean="0"/>
              <a:t>≈</a:t>
            </a:r>
            <a:endParaRPr lang="en-US" altLang="cs-CZ" sz="2400" b="1" dirty="0"/>
          </a:p>
        </p:txBody>
      </p:sp>
      <p:sp>
        <p:nvSpPr>
          <p:cNvPr id="57" name="Text Box 38"/>
          <p:cNvSpPr txBox="1">
            <a:spLocks noChangeArrowheads="1"/>
          </p:cNvSpPr>
          <p:nvPr/>
        </p:nvSpPr>
        <p:spPr bwMode="auto">
          <a:xfrm>
            <a:off x="5079206" y="4553744"/>
            <a:ext cx="36353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t>=</a:t>
            </a:r>
            <a:endParaRPr lang="en-US" altLang="cs-CZ" sz="2400" b="1" dirty="0">
              <a:sym typeface="Symbol" pitchFamily="18" charset="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6086" name="Rectangle 6"/>
          <p:cNvSpPr>
            <a:spLocks noChangeArrowheads="1"/>
          </p:cNvSpPr>
          <p:nvPr/>
        </p:nvSpPr>
        <p:spPr bwMode="auto">
          <a:xfrm>
            <a:off x="1182688" y="2509838"/>
            <a:ext cx="6719887" cy="1066800"/>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a:noFill/>
          </a:ln>
          <a:effectLst/>
          <a:extLst/>
        </p:spPr>
        <p:txBody>
          <a:bodyPr anchor="ctr">
            <a:spAutoFit/>
          </a:bodyPr>
          <a:lstStyle/>
          <a:p>
            <a:pPr algn="ctr">
              <a:spcBef>
                <a:spcPct val="20000"/>
              </a:spcBef>
              <a:defRPr/>
            </a:pPr>
            <a:r>
              <a:rPr lang="en-GB" sz="3200" b="1"/>
              <a:t>2. </a:t>
            </a:r>
            <a:r>
              <a:rPr lang="en-GB" sz="3200" b="1">
                <a:sym typeface="Symbol" pitchFamily="18" charset="2"/>
              </a:rPr>
              <a:t>Rheological features of blood                    and vessels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4"/>
          <p:cNvGrpSpPr>
            <a:grpSpLocks/>
          </p:cNvGrpSpPr>
          <p:nvPr/>
        </p:nvGrpSpPr>
        <p:grpSpPr bwMode="auto">
          <a:xfrm>
            <a:off x="238125" y="136525"/>
            <a:ext cx="8682038" cy="6586538"/>
            <a:chOff x="150" y="86"/>
            <a:chExt cx="5469" cy="4149"/>
          </a:xfrm>
        </p:grpSpPr>
        <p:pic>
          <p:nvPicPr>
            <p:cNvPr id="16432"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433"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7897" name="Text Box 9"/>
          <p:cNvSpPr txBox="1">
            <a:spLocks noChangeArrowheads="1"/>
          </p:cNvSpPr>
          <p:nvPr/>
        </p:nvSpPr>
        <p:spPr bwMode="auto">
          <a:xfrm>
            <a:off x="792163" y="258763"/>
            <a:ext cx="7505700" cy="473075"/>
          </a:xfrm>
          <a:prstGeom prst="rect">
            <a:avLst/>
          </a:prstGeom>
          <a:noFill/>
          <a:ln>
            <a:noFill/>
          </a:ln>
          <a:effectLst/>
          <a:extLst/>
        </p:spPr>
        <p:txBody>
          <a:bodyPr>
            <a:spAutoFit/>
          </a:bodyPr>
          <a:lstStyle/>
          <a:p>
            <a:pPr algn="ctr">
              <a:spcBef>
                <a:spcPct val="50000"/>
              </a:spcBef>
              <a:defRPr/>
            </a:pPr>
            <a:r>
              <a:rPr lang="en-GB" sz="2500">
                <a:solidFill>
                  <a:schemeClr val="bg1"/>
                </a:solidFill>
                <a:effectLst>
                  <a:outerShdw blurRad="38100" dist="38100" dir="2700000" algn="tl">
                    <a:srgbClr val="C0C0C0"/>
                  </a:outerShdw>
                </a:effectLst>
                <a:sym typeface="Symbol" pitchFamily="18" charset="2"/>
              </a:rPr>
              <a:t>Blood viscosity</a:t>
            </a:r>
          </a:p>
        </p:txBody>
      </p:sp>
      <p:sp>
        <p:nvSpPr>
          <p:cNvPr id="16388" name="Text Box 23"/>
          <p:cNvSpPr txBox="1">
            <a:spLocks noChangeArrowheads="1"/>
          </p:cNvSpPr>
          <p:nvPr/>
        </p:nvSpPr>
        <p:spPr bwMode="auto">
          <a:xfrm>
            <a:off x="2811463" y="5980113"/>
            <a:ext cx="3929062"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70000"/>
              </a:lnSpc>
              <a:spcBef>
                <a:spcPct val="50000"/>
              </a:spcBef>
              <a:buFont typeface="Symbol" pitchFamily="18" charset="2"/>
              <a:buNone/>
            </a:pPr>
            <a:r>
              <a:rPr lang="en-GB" altLang="cs-CZ" sz="1800" dirty="0">
                <a:solidFill>
                  <a:srgbClr val="FFFF00"/>
                </a:solidFill>
                <a:sym typeface="Symbol" pitchFamily="18" charset="2"/>
              </a:rPr>
              <a:t> </a:t>
            </a:r>
            <a:r>
              <a:rPr lang="en-GB" altLang="cs-CZ" sz="1800" dirty="0">
                <a:solidFill>
                  <a:srgbClr val="FFFF00"/>
                </a:solidFill>
              </a:rPr>
              <a:t>decrease of blood flow velocity   </a:t>
            </a:r>
          </a:p>
          <a:p>
            <a:pPr eaLnBrk="1" hangingPunct="1">
              <a:lnSpc>
                <a:spcPct val="70000"/>
              </a:lnSpc>
              <a:spcBef>
                <a:spcPct val="50000"/>
              </a:spcBef>
              <a:buFont typeface="Symbol" pitchFamily="18" charset="2"/>
              <a:buChar char="·"/>
            </a:pPr>
            <a:r>
              <a:rPr lang="en-GB" altLang="cs-CZ" sz="1800" dirty="0">
                <a:solidFill>
                  <a:srgbClr val="FFFF00"/>
                </a:solidFill>
              </a:rPr>
              <a:t> elevation of plasma proteins</a:t>
            </a:r>
          </a:p>
        </p:txBody>
      </p:sp>
      <p:sp>
        <p:nvSpPr>
          <p:cNvPr id="16389" name="Rectangle 24"/>
          <p:cNvSpPr>
            <a:spLocks noChangeArrowheads="1"/>
          </p:cNvSpPr>
          <p:nvPr/>
        </p:nvSpPr>
        <p:spPr bwMode="auto">
          <a:xfrm>
            <a:off x="4711700" y="1498600"/>
            <a:ext cx="3873500" cy="38465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pic>
        <p:nvPicPr>
          <p:cNvPr id="16390" name="Picture 10"/>
          <p:cNvPicPr>
            <a:picLocks noChangeAspect="1" noChangeArrowheads="1"/>
          </p:cNvPicPr>
          <p:nvPr/>
        </p:nvPicPr>
        <p:blipFill>
          <a:blip r:embed="rId4">
            <a:lum contrast="24000"/>
            <a:extLst>
              <a:ext uri="{28A0092B-C50C-407E-A947-70E740481C1C}">
                <a14:useLocalDpi xmlns:a14="http://schemas.microsoft.com/office/drawing/2010/main" val="0"/>
              </a:ext>
            </a:extLst>
          </a:blip>
          <a:srcRect l="2196" t="4239" b="2040"/>
          <a:stretch>
            <a:fillRect/>
          </a:stretch>
        </p:blipFill>
        <p:spPr bwMode="auto">
          <a:xfrm>
            <a:off x="4759325" y="1628775"/>
            <a:ext cx="3821113" cy="371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 Box 8"/>
          <p:cNvSpPr txBox="1">
            <a:spLocks noChangeArrowheads="1"/>
          </p:cNvSpPr>
          <p:nvPr/>
        </p:nvSpPr>
        <p:spPr bwMode="auto">
          <a:xfrm>
            <a:off x="5576888" y="1527175"/>
            <a:ext cx="2613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Char char="•"/>
              <a:tabLst>
                <a:tab pos="180975" algn="l"/>
              </a:tabLst>
              <a:defRPr sz="3200">
                <a:solidFill>
                  <a:schemeClr val="tx1"/>
                </a:solidFill>
                <a:latin typeface="Arial" charset="0"/>
              </a:defRPr>
            </a:lvl1pPr>
            <a:lvl2pPr marL="742950" indent="-285750" eaLnBrk="0" hangingPunct="0">
              <a:spcBef>
                <a:spcPct val="20000"/>
              </a:spcBef>
              <a:buChar char="–"/>
              <a:tabLst>
                <a:tab pos="180975" algn="l"/>
              </a:tabLst>
              <a:defRPr sz="2800">
                <a:solidFill>
                  <a:schemeClr val="tx1"/>
                </a:solidFill>
                <a:latin typeface="Arial" charset="0"/>
              </a:defRPr>
            </a:lvl2pPr>
            <a:lvl3pPr marL="1143000" indent="-228600" eaLnBrk="0" hangingPunct="0">
              <a:spcBef>
                <a:spcPct val="20000"/>
              </a:spcBef>
              <a:buChar char="•"/>
              <a:tabLst>
                <a:tab pos="180975" algn="l"/>
              </a:tabLst>
              <a:defRPr sz="2400">
                <a:solidFill>
                  <a:schemeClr val="tx1"/>
                </a:solidFill>
                <a:latin typeface="Arial" charset="0"/>
              </a:defRPr>
            </a:lvl3pPr>
            <a:lvl4pPr marL="1600200" indent="-228600" eaLnBrk="0" hangingPunct="0">
              <a:spcBef>
                <a:spcPct val="20000"/>
              </a:spcBef>
              <a:buChar char="–"/>
              <a:tabLst>
                <a:tab pos="180975" algn="l"/>
              </a:tabLst>
              <a:defRPr sz="2000">
                <a:solidFill>
                  <a:schemeClr val="tx1"/>
                </a:solidFill>
                <a:latin typeface="Arial" charset="0"/>
              </a:defRPr>
            </a:lvl4pPr>
            <a:lvl5pPr marL="2057400" indent="-228600" eaLnBrk="0" hangingPunct="0">
              <a:spcBef>
                <a:spcPct val="20000"/>
              </a:spcBef>
              <a:buChar char="»"/>
              <a:tabLst>
                <a:tab pos="180975" algn="l"/>
              </a:tabLst>
              <a:defRPr sz="2000">
                <a:solidFill>
                  <a:schemeClr val="tx1"/>
                </a:solidFill>
                <a:latin typeface="Arial" charset="0"/>
              </a:defRPr>
            </a:lvl5pPr>
            <a:lvl6pPr marL="2514600" indent="-228600" eaLnBrk="0" fontAlgn="base" hangingPunct="0">
              <a:spcBef>
                <a:spcPct val="20000"/>
              </a:spcBef>
              <a:spcAft>
                <a:spcPct val="0"/>
              </a:spcAft>
              <a:buChar char="»"/>
              <a:tabLst>
                <a:tab pos="180975" algn="l"/>
              </a:tabLst>
              <a:defRPr sz="2000">
                <a:solidFill>
                  <a:schemeClr val="tx1"/>
                </a:solidFill>
                <a:latin typeface="Arial" charset="0"/>
              </a:defRPr>
            </a:lvl6pPr>
            <a:lvl7pPr marL="2971800" indent="-228600" eaLnBrk="0" fontAlgn="base" hangingPunct="0">
              <a:spcBef>
                <a:spcPct val="20000"/>
              </a:spcBef>
              <a:spcAft>
                <a:spcPct val="0"/>
              </a:spcAft>
              <a:buChar char="»"/>
              <a:tabLst>
                <a:tab pos="180975" algn="l"/>
              </a:tabLst>
              <a:defRPr sz="2000">
                <a:solidFill>
                  <a:schemeClr val="tx1"/>
                </a:solidFill>
                <a:latin typeface="Arial" charset="0"/>
              </a:defRPr>
            </a:lvl7pPr>
            <a:lvl8pPr marL="3429000" indent="-228600" eaLnBrk="0" fontAlgn="base" hangingPunct="0">
              <a:spcBef>
                <a:spcPct val="20000"/>
              </a:spcBef>
              <a:spcAft>
                <a:spcPct val="0"/>
              </a:spcAft>
              <a:buChar char="»"/>
              <a:tabLst>
                <a:tab pos="180975" algn="l"/>
              </a:tabLst>
              <a:defRPr sz="2000">
                <a:solidFill>
                  <a:schemeClr val="tx1"/>
                </a:solidFill>
                <a:latin typeface="Arial" charset="0"/>
              </a:defRPr>
            </a:lvl8pPr>
            <a:lvl9pPr marL="3886200" indent="-228600" eaLnBrk="0" fontAlgn="base" hangingPunct="0">
              <a:spcBef>
                <a:spcPct val="20000"/>
              </a:spcBef>
              <a:spcAft>
                <a:spcPct val="0"/>
              </a:spcAft>
              <a:buChar char="»"/>
              <a:tabLst>
                <a:tab pos="180975" algn="l"/>
              </a:tabLst>
              <a:defRPr sz="2000">
                <a:solidFill>
                  <a:schemeClr val="tx1"/>
                </a:solidFill>
                <a:latin typeface="Arial" charset="0"/>
              </a:defRPr>
            </a:lvl9pPr>
          </a:lstStyle>
          <a:p>
            <a:pPr algn="just" eaLnBrk="1" hangingPunct="1">
              <a:spcBef>
                <a:spcPct val="50000"/>
              </a:spcBef>
              <a:buFontTx/>
              <a:buNone/>
            </a:pPr>
            <a:r>
              <a:rPr lang="cs-CZ" altLang="cs-CZ" sz="1400" b="1" dirty="0" err="1">
                <a:sym typeface="Symbol" pitchFamily="18" charset="2"/>
              </a:rPr>
              <a:t>Fahraes-Lindqvist</a:t>
            </a:r>
            <a:r>
              <a:rPr lang="cs-CZ" altLang="cs-CZ" sz="1400" b="1" dirty="0">
                <a:sym typeface="Symbol" pitchFamily="18" charset="2"/>
              </a:rPr>
              <a:t> </a:t>
            </a:r>
            <a:r>
              <a:rPr lang="cs-CZ" altLang="cs-CZ" sz="1400" b="1" dirty="0" err="1" smtClean="0">
                <a:sym typeface="Symbol" pitchFamily="18" charset="2"/>
              </a:rPr>
              <a:t>effect</a:t>
            </a:r>
            <a:r>
              <a:rPr lang="cs-CZ" altLang="cs-CZ" sz="1400" b="1" dirty="0" smtClean="0">
                <a:sym typeface="Symbol" pitchFamily="18" charset="2"/>
              </a:rPr>
              <a:t> </a:t>
            </a:r>
            <a:endParaRPr lang="cs-CZ" altLang="cs-CZ" sz="1400" b="1" dirty="0">
              <a:sym typeface="Symbol" pitchFamily="18" charset="2"/>
            </a:endParaRPr>
          </a:p>
        </p:txBody>
      </p:sp>
      <p:sp>
        <p:nvSpPr>
          <p:cNvPr id="16392" name="Text Box 25"/>
          <p:cNvSpPr txBox="1">
            <a:spLocks noChangeArrowheads="1"/>
          </p:cNvSpPr>
          <p:nvPr/>
        </p:nvSpPr>
        <p:spPr bwMode="auto">
          <a:xfrm>
            <a:off x="4610100" y="1117600"/>
            <a:ext cx="41052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Char char="•"/>
              <a:tabLst>
                <a:tab pos="180975" algn="l"/>
              </a:tabLst>
              <a:defRPr sz="3200">
                <a:solidFill>
                  <a:schemeClr val="tx1"/>
                </a:solidFill>
                <a:latin typeface="Arial" charset="0"/>
              </a:defRPr>
            </a:lvl1pPr>
            <a:lvl2pPr marL="742950" indent="-285750" eaLnBrk="0" hangingPunct="0">
              <a:spcBef>
                <a:spcPct val="20000"/>
              </a:spcBef>
              <a:buChar char="–"/>
              <a:tabLst>
                <a:tab pos="180975" algn="l"/>
              </a:tabLst>
              <a:defRPr sz="2800">
                <a:solidFill>
                  <a:schemeClr val="tx1"/>
                </a:solidFill>
                <a:latin typeface="Arial" charset="0"/>
              </a:defRPr>
            </a:lvl2pPr>
            <a:lvl3pPr marL="1143000" indent="-228600" eaLnBrk="0" hangingPunct="0">
              <a:spcBef>
                <a:spcPct val="20000"/>
              </a:spcBef>
              <a:buChar char="•"/>
              <a:tabLst>
                <a:tab pos="180975" algn="l"/>
              </a:tabLst>
              <a:defRPr sz="2400">
                <a:solidFill>
                  <a:schemeClr val="tx1"/>
                </a:solidFill>
                <a:latin typeface="Arial" charset="0"/>
              </a:defRPr>
            </a:lvl3pPr>
            <a:lvl4pPr marL="1600200" indent="-228600" eaLnBrk="0" hangingPunct="0">
              <a:spcBef>
                <a:spcPct val="20000"/>
              </a:spcBef>
              <a:buChar char="–"/>
              <a:tabLst>
                <a:tab pos="180975" algn="l"/>
              </a:tabLst>
              <a:defRPr sz="2000">
                <a:solidFill>
                  <a:schemeClr val="tx1"/>
                </a:solidFill>
                <a:latin typeface="Arial" charset="0"/>
              </a:defRPr>
            </a:lvl4pPr>
            <a:lvl5pPr marL="2057400" indent="-228600" eaLnBrk="0" hangingPunct="0">
              <a:spcBef>
                <a:spcPct val="20000"/>
              </a:spcBef>
              <a:buChar char="»"/>
              <a:tabLst>
                <a:tab pos="180975" algn="l"/>
              </a:tabLst>
              <a:defRPr sz="2000">
                <a:solidFill>
                  <a:schemeClr val="tx1"/>
                </a:solidFill>
                <a:latin typeface="Arial" charset="0"/>
              </a:defRPr>
            </a:lvl5pPr>
            <a:lvl6pPr marL="2514600" indent="-228600" eaLnBrk="0" fontAlgn="base" hangingPunct="0">
              <a:spcBef>
                <a:spcPct val="20000"/>
              </a:spcBef>
              <a:spcAft>
                <a:spcPct val="0"/>
              </a:spcAft>
              <a:buChar char="»"/>
              <a:tabLst>
                <a:tab pos="180975" algn="l"/>
              </a:tabLst>
              <a:defRPr sz="2000">
                <a:solidFill>
                  <a:schemeClr val="tx1"/>
                </a:solidFill>
                <a:latin typeface="Arial" charset="0"/>
              </a:defRPr>
            </a:lvl6pPr>
            <a:lvl7pPr marL="2971800" indent="-228600" eaLnBrk="0" fontAlgn="base" hangingPunct="0">
              <a:spcBef>
                <a:spcPct val="20000"/>
              </a:spcBef>
              <a:spcAft>
                <a:spcPct val="0"/>
              </a:spcAft>
              <a:buChar char="»"/>
              <a:tabLst>
                <a:tab pos="180975" algn="l"/>
              </a:tabLst>
              <a:defRPr sz="2000">
                <a:solidFill>
                  <a:schemeClr val="tx1"/>
                </a:solidFill>
                <a:latin typeface="Arial" charset="0"/>
              </a:defRPr>
            </a:lvl7pPr>
            <a:lvl8pPr marL="3429000" indent="-228600" eaLnBrk="0" fontAlgn="base" hangingPunct="0">
              <a:spcBef>
                <a:spcPct val="20000"/>
              </a:spcBef>
              <a:spcAft>
                <a:spcPct val="0"/>
              </a:spcAft>
              <a:buChar char="»"/>
              <a:tabLst>
                <a:tab pos="180975" algn="l"/>
              </a:tabLst>
              <a:defRPr sz="2000">
                <a:solidFill>
                  <a:schemeClr val="tx1"/>
                </a:solidFill>
                <a:latin typeface="Arial" charset="0"/>
              </a:defRPr>
            </a:lvl8pPr>
            <a:lvl9pPr marL="3886200" indent="-228600" eaLnBrk="0" fontAlgn="base" hangingPunct="0">
              <a:spcBef>
                <a:spcPct val="20000"/>
              </a:spcBef>
              <a:spcAft>
                <a:spcPct val="0"/>
              </a:spcAft>
              <a:buChar char="»"/>
              <a:tabLst>
                <a:tab pos="180975" algn="l"/>
              </a:tabLst>
              <a:defRPr sz="2000">
                <a:solidFill>
                  <a:schemeClr val="tx1"/>
                </a:solidFill>
                <a:latin typeface="Arial" charset="0"/>
              </a:defRPr>
            </a:lvl9pPr>
          </a:lstStyle>
          <a:p>
            <a:pPr algn="ctr" eaLnBrk="1" hangingPunct="1">
              <a:spcBef>
                <a:spcPct val="50000"/>
              </a:spcBef>
              <a:buFontTx/>
              <a:buNone/>
            </a:pPr>
            <a:r>
              <a:rPr lang="en-GB" altLang="cs-CZ" sz="1800" b="1" dirty="0">
                <a:solidFill>
                  <a:schemeClr val="bg1"/>
                </a:solidFill>
                <a:sym typeface="Symbol" pitchFamily="18" charset="2"/>
              </a:rPr>
              <a:t>Effect of diameter in small vessels</a:t>
            </a:r>
            <a:endParaRPr lang="en-GB" altLang="cs-CZ" sz="1800" b="1" dirty="0">
              <a:sym typeface="Symbol" pitchFamily="18" charset="2"/>
            </a:endParaRPr>
          </a:p>
        </p:txBody>
      </p:sp>
      <p:sp>
        <p:nvSpPr>
          <p:cNvPr id="16393" name="Text Box 22"/>
          <p:cNvSpPr txBox="1">
            <a:spLocks noChangeArrowheads="1"/>
          </p:cNvSpPr>
          <p:nvPr/>
        </p:nvSpPr>
        <p:spPr bwMode="auto">
          <a:xfrm>
            <a:off x="642938" y="1108075"/>
            <a:ext cx="3600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Char char="•"/>
              <a:tabLst>
                <a:tab pos="180975" algn="l"/>
              </a:tabLst>
              <a:defRPr sz="3200">
                <a:solidFill>
                  <a:schemeClr val="tx1"/>
                </a:solidFill>
                <a:latin typeface="Arial" charset="0"/>
              </a:defRPr>
            </a:lvl1pPr>
            <a:lvl2pPr marL="742950" indent="-285750" eaLnBrk="0" hangingPunct="0">
              <a:spcBef>
                <a:spcPct val="20000"/>
              </a:spcBef>
              <a:buChar char="–"/>
              <a:tabLst>
                <a:tab pos="180975" algn="l"/>
              </a:tabLst>
              <a:defRPr sz="2800">
                <a:solidFill>
                  <a:schemeClr val="tx1"/>
                </a:solidFill>
                <a:latin typeface="Arial" charset="0"/>
              </a:defRPr>
            </a:lvl2pPr>
            <a:lvl3pPr marL="1143000" indent="-228600" eaLnBrk="0" hangingPunct="0">
              <a:spcBef>
                <a:spcPct val="20000"/>
              </a:spcBef>
              <a:buChar char="•"/>
              <a:tabLst>
                <a:tab pos="180975" algn="l"/>
              </a:tabLst>
              <a:defRPr sz="2400">
                <a:solidFill>
                  <a:schemeClr val="tx1"/>
                </a:solidFill>
                <a:latin typeface="Arial" charset="0"/>
              </a:defRPr>
            </a:lvl3pPr>
            <a:lvl4pPr marL="1600200" indent="-228600" eaLnBrk="0" hangingPunct="0">
              <a:spcBef>
                <a:spcPct val="20000"/>
              </a:spcBef>
              <a:buChar char="–"/>
              <a:tabLst>
                <a:tab pos="180975" algn="l"/>
              </a:tabLst>
              <a:defRPr sz="2000">
                <a:solidFill>
                  <a:schemeClr val="tx1"/>
                </a:solidFill>
                <a:latin typeface="Arial" charset="0"/>
              </a:defRPr>
            </a:lvl4pPr>
            <a:lvl5pPr marL="2057400" indent="-228600" eaLnBrk="0" hangingPunct="0">
              <a:spcBef>
                <a:spcPct val="20000"/>
              </a:spcBef>
              <a:buChar char="»"/>
              <a:tabLst>
                <a:tab pos="180975" algn="l"/>
              </a:tabLst>
              <a:defRPr sz="2000">
                <a:solidFill>
                  <a:schemeClr val="tx1"/>
                </a:solidFill>
                <a:latin typeface="Arial" charset="0"/>
              </a:defRPr>
            </a:lvl5pPr>
            <a:lvl6pPr marL="2514600" indent="-228600" eaLnBrk="0" fontAlgn="base" hangingPunct="0">
              <a:spcBef>
                <a:spcPct val="20000"/>
              </a:spcBef>
              <a:spcAft>
                <a:spcPct val="0"/>
              </a:spcAft>
              <a:buChar char="»"/>
              <a:tabLst>
                <a:tab pos="180975" algn="l"/>
              </a:tabLst>
              <a:defRPr sz="2000">
                <a:solidFill>
                  <a:schemeClr val="tx1"/>
                </a:solidFill>
                <a:latin typeface="Arial" charset="0"/>
              </a:defRPr>
            </a:lvl6pPr>
            <a:lvl7pPr marL="2971800" indent="-228600" eaLnBrk="0" fontAlgn="base" hangingPunct="0">
              <a:spcBef>
                <a:spcPct val="20000"/>
              </a:spcBef>
              <a:spcAft>
                <a:spcPct val="0"/>
              </a:spcAft>
              <a:buChar char="»"/>
              <a:tabLst>
                <a:tab pos="180975" algn="l"/>
              </a:tabLst>
              <a:defRPr sz="2000">
                <a:solidFill>
                  <a:schemeClr val="tx1"/>
                </a:solidFill>
                <a:latin typeface="Arial" charset="0"/>
              </a:defRPr>
            </a:lvl7pPr>
            <a:lvl8pPr marL="3429000" indent="-228600" eaLnBrk="0" fontAlgn="base" hangingPunct="0">
              <a:spcBef>
                <a:spcPct val="20000"/>
              </a:spcBef>
              <a:spcAft>
                <a:spcPct val="0"/>
              </a:spcAft>
              <a:buChar char="»"/>
              <a:tabLst>
                <a:tab pos="180975" algn="l"/>
              </a:tabLst>
              <a:defRPr sz="2000">
                <a:solidFill>
                  <a:schemeClr val="tx1"/>
                </a:solidFill>
                <a:latin typeface="Arial" charset="0"/>
              </a:defRPr>
            </a:lvl8pPr>
            <a:lvl9pPr marL="3886200" indent="-228600" eaLnBrk="0" fontAlgn="base" hangingPunct="0">
              <a:spcBef>
                <a:spcPct val="20000"/>
              </a:spcBef>
              <a:spcAft>
                <a:spcPct val="0"/>
              </a:spcAft>
              <a:buChar char="»"/>
              <a:tabLst>
                <a:tab pos="180975" algn="l"/>
              </a:tabLst>
              <a:defRPr sz="2000">
                <a:solidFill>
                  <a:schemeClr val="tx1"/>
                </a:solidFill>
                <a:latin typeface="Arial" charset="0"/>
              </a:defRPr>
            </a:lvl9pPr>
          </a:lstStyle>
          <a:p>
            <a:pPr algn="ctr" eaLnBrk="1" hangingPunct="1">
              <a:spcBef>
                <a:spcPct val="50000"/>
              </a:spcBef>
              <a:buFontTx/>
              <a:buNone/>
            </a:pPr>
            <a:r>
              <a:rPr lang="en-GB" altLang="cs-CZ" sz="1800" b="1">
                <a:solidFill>
                  <a:schemeClr val="bg1"/>
                </a:solidFill>
                <a:sym typeface="Symbol" pitchFamily="18" charset="2"/>
              </a:rPr>
              <a:t>Effect of  hematocrit </a:t>
            </a:r>
          </a:p>
        </p:txBody>
      </p:sp>
      <p:sp>
        <p:nvSpPr>
          <p:cNvPr id="16394" name="Text Box 56"/>
          <p:cNvSpPr txBox="1">
            <a:spLocks noChangeArrowheads="1"/>
          </p:cNvSpPr>
          <p:nvPr/>
        </p:nvSpPr>
        <p:spPr bwMode="auto">
          <a:xfrm>
            <a:off x="2151063" y="5541963"/>
            <a:ext cx="52339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Char char="•"/>
              <a:tabLst>
                <a:tab pos="180975" algn="l"/>
              </a:tabLst>
              <a:defRPr sz="3200">
                <a:solidFill>
                  <a:schemeClr val="tx1"/>
                </a:solidFill>
                <a:latin typeface="Arial" charset="0"/>
              </a:defRPr>
            </a:lvl1pPr>
            <a:lvl2pPr marL="742950" indent="-285750" eaLnBrk="0" hangingPunct="0">
              <a:spcBef>
                <a:spcPct val="20000"/>
              </a:spcBef>
              <a:buChar char="–"/>
              <a:tabLst>
                <a:tab pos="180975" algn="l"/>
              </a:tabLst>
              <a:defRPr sz="2800">
                <a:solidFill>
                  <a:schemeClr val="tx1"/>
                </a:solidFill>
                <a:latin typeface="Arial" charset="0"/>
              </a:defRPr>
            </a:lvl2pPr>
            <a:lvl3pPr marL="1143000" indent="-228600" eaLnBrk="0" hangingPunct="0">
              <a:spcBef>
                <a:spcPct val="20000"/>
              </a:spcBef>
              <a:buChar char="•"/>
              <a:tabLst>
                <a:tab pos="180975" algn="l"/>
              </a:tabLst>
              <a:defRPr sz="2400">
                <a:solidFill>
                  <a:schemeClr val="tx1"/>
                </a:solidFill>
                <a:latin typeface="Arial" charset="0"/>
              </a:defRPr>
            </a:lvl3pPr>
            <a:lvl4pPr marL="1600200" indent="-228600" eaLnBrk="0" hangingPunct="0">
              <a:spcBef>
                <a:spcPct val="20000"/>
              </a:spcBef>
              <a:buChar char="–"/>
              <a:tabLst>
                <a:tab pos="180975" algn="l"/>
              </a:tabLst>
              <a:defRPr sz="2000">
                <a:solidFill>
                  <a:schemeClr val="tx1"/>
                </a:solidFill>
                <a:latin typeface="Arial" charset="0"/>
              </a:defRPr>
            </a:lvl4pPr>
            <a:lvl5pPr marL="2057400" indent="-228600" eaLnBrk="0" hangingPunct="0">
              <a:spcBef>
                <a:spcPct val="20000"/>
              </a:spcBef>
              <a:buChar char="»"/>
              <a:tabLst>
                <a:tab pos="180975" algn="l"/>
              </a:tabLst>
              <a:defRPr sz="2000">
                <a:solidFill>
                  <a:schemeClr val="tx1"/>
                </a:solidFill>
                <a:latin typeface="Arial" charset="0"/>
              </a:defRPr>
            </a:lvl5pPr>
            <a:lvl6pPr marL="2514600" indent="-228600" eaLnBrk="0" fontAlgn="base" hangingPunct="0">
              <a:spcBef>
                <a:spcPct val="20000"/>
              </a:spcBef>
              <a:spcAft>
                <a:spcPct val="0"/>
              </a:spcAft>
              <a:buChar char="»"/>
              <a:tabLst>
                <a:tab pos="180975" algn="l"/>
              </a:tabLst>
              <a:defRPr sz="2000">
                <a:solidFill>
                  <a:schemeClr val="tx1"/>
                </a:solidFill>
                <a:latin typeface="Arial" charset="0"/>
              </a:defRPr>
            </a:lvl6pPr>
            <a:lvl7pPr marL="2971800" indent="-228600" eaLnBrk="0" fontAlgn="base" hangingPunct="0">
              <a:spcBef>
                <a:spcPct val="20000"/>
              </a:spcBef>
              <a:spcAft>
                <a:spcPct val="0"/>
              </a:spcAft>
              <a:buChar char="»"/>
              <a:tabLst>
                <a:tab pos="180975" algn="l"/>
              </a:tabLst>
              <a:defRPr sz="2000">
                <a:solidFill>
                  <a:schemeClr val="tx1"/>
                </a:solidFill>
                <a:latin typeface="Arial" charset="0"/>
              </a:defRPr>
            </a:lvl7pPr>
            <a:lvl8pPr marL="3429000" indent="-228600" eaLnBrk="0" fontAlgn="base" hangingPunct="0">
              <a:spcBef>
                <a:spcPct val="20000"/>
              </a:spcBef>
              <a:spcAft>
                <a:spcPct val="0"/>
              </a:spcAft>
              <a:buChar char="»"/>
              <a:tabLst>
                <a:tab pos="180975" algn="l"/>
              </a:tabLst>
              <a:defRPr sz="2000">
                <a:solidFill>
                  <a:schemeClr val="tx1"/>
                </a:solidFill>
                <a:latin typeface="Arial" charset="0"/>
              </a:defRPr>
            </a:lvl8pPr>
            <a:lvl9pPr marL="3886200" indent="-228600" eaLnBrk="0" fontAlgn="base" hangingPunct="0">
              <a:spcBef>
                <a:spcPct val="20000"/>
              </a:spcBef>
              <a:spcAft>
                <a:spcPct val="0"/>
              </a:spcAft>
              <a:buChar char="»"/>
              <a:tabLst>
                <a:tab pos="180975" algn="l"/>
              </a:tabLst>
              <a:defRPr sz="2000">
                <a:solidFill>
                  <a:schemeClr val="tx1"/>
                </a:solidFill>
                <a:latin typeface="Arial" charset="0"/>
              </a:defRPr>
            </a:lvl9pPr>
          </a:lstStyle>
          <a:p>
            <a:pPr algn="ctr" eaLnBrk="1" hangingPunct="1">
              <a:spcBef>
                <a:spcPct val="50000"/>
              </a:spcBef>
              <a:buFontTx/>
              <a:buNone/>
            </a:pPr>
            <a:r>
              <a:rPr lang="en-GB" altLang="cs-CZ" sz="2000">
                <a:solidFill>
                  <a:schemeClr val="bg1"/>
                </a:solidFill>
                <a:sym typeface="Symbol" pitchFamily="18" charset="2"/>
              </a:rPr>
              <a:t>Other factors causing increase of viscosity: </a:t>
            </a:r>
          </a:p>
        </p:txBody>
      </p:sp>
      <p:sp>
        <p:nvSpPr>
          <p:cNvPr id="16395" name="Line 58"/>
          <p:cNvSpPr>
            <a:spLocks noChangeShapeType="1"/>
          </p:cNvSpPr>
          <p:nvPr/>
        </p:nvSpPr>
        <p:spPr bwMode="auto">
          <a:xfrm>
            <a:off x="5676900" y="4819650"/>
            <a:ext cx="419100" cy="0"/>
          </a:xfrm>
          <a:prstGeom prst="line">
            <a:avLst/>
          </a:prstGeom>
          <a:noFill/>
          <a:ln w="190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6396" name="Text Box 59"/>
          <p:cNvSpPr txBox="1">
            <a:spLocks noChangeArrowheads="1"/>
          </p:cNvSpPr>
          <p:nvPr/>
        </p:nvSpPr>
        <p:spPr bwMode="auto">
          <a:xfrm>
            <a:off x="5676900" y="4457700"/>
            <a:ext cx="790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solidFill>
                  <a:srgbClr val="CC0000"/>
                </a:solidFill>
              </a:rPr>
              <a:t>cap.</a:t>
            </a:r>
          </a:p>
        </p:txBody>
      </p:sp>
      <p:sp>
        <p:nvSpPr>
          <p:cNvPr id="16397" name="Line 60"/>
          <p:cNvSpPr>
            <a:spLocks noChangeShapeType="1"/>
          </p:cNvSpPr>
          <p:nvPr/>
        </p:nvSpPr>
        <p:spPr bwMode="auto">
          <a:xfrm flipV="1">
            <a:off x="6069013" y="4821238"/>
            <a:ext cx="790575" cy="0"/>
          </a:xfrm>
          <a:prstGeom prst="line">
            <a:avLst/>
          </a:prstGeom>
          <a:noFill/>
          <a:ln w="190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6398" name="Text Box 61"/>
          <p:cNvSpPr txBox="1">
            <a:spLocks noChangeArrowheads="1"/>
          </p:cNvSpPr>
          <p:nvPr/>
        </p:nvSpPr>
        <p:spPr bwMode="auto">
          <a:xfrm>
            <a:off x="6059488" y="4468813"/>
            <a:ext cx="962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solidFill>
                  <a:srgbClr val="CC0000"/>
                </a:solidFill>
              </a:rPr>
              <a:t>arterioles</a:t>
            </a:r>
          </a:p>
        </p:txBody>
      </p:sp>
      <p:sp>
        <p:nvSpPr>
          <p:cNvPr id="16399" name="Rectangle 62"/>
          <p:cNvSpPr>
            <a:spLocks noChangeArrowheads="1"/>
          </p:cNvSpPr>
          <p:nvPr/>
        </p:nvSpPr>
        <p:spPr bwMode="auto">
          <a:xfrm>
            <a:off x="536575" y="1501775"/>
            <a:ext cx="3844925" cy="3830638"/>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6400" name="Line 63"/>
          <p:cNvSpPr>
            <a:spLocks noChangeShapeType="1"/>
          </p:cNvSpPr>
          <p:nvPr/>
        </p:nvSpPr>
        <p:spPr bwMode="auto">
          <a:xfrm>
            <a:off x="1079500" y="1692275"/>
            <a:ext cx="0" cy="31416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01" name="Line 64"/>
          <p:cNvSpPr>
            <a:spLocks noChangeShapeType="1"/>
          </p:cNvSpPr>
          <p:nvPr/>
        </p:nvSpPr>
        <p:spPr bwMode="auto">
          <a:xfrm>
            <a:off x="1079500" y="4833938"/>
            <a:ext cx="30051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02" name="Freeform 65"/>
          <p:cNvSpPr>
            <a:spLocks/>
          </p:cNvSpPr>
          <p:nvPr/>
        </p:nvSpPr>
        <p:spPr bwMode="auto">
          <a:xfrm>
            <a:off x="1085850" y="2063750"/>
            <a:ext cx="2757488" cy="2090738"/>
          </a:xfrm>
          <a:custGeom>
            <a:avLst/>
            <a:gdLst>
              <a:gd name="T0" fmla="*/ 0 w 1737"/>
              <a:gd name="T1" fmla="*/ 2147483647 h 1317"/>
              <a:gd name="T2" fmla="*/ 2147483647 w 1737"/>
              <a:gd name="T3" fmla="*/ 2147483647 h 1317"/>
              <a:gd name="T4" fmla="*/ 2147483647 w 1737"/>
              <a:gd name="T5" fmla="*/ 0 h 1317"/>
              <a:gd name="T6" fmla="*/ 0 60000 65536"/>
              <a:gd name="T7" fmla="*/ 0 60000 65536"/>
              <a:gd name="T8" fmla="*/ 0 60000 65536"/>
              <a:gd name="T9" fmla="*/ 0 w 1737"/>
              <a:gd name="T10" fmla="*/ 0 h 1317"/>
              <a:gd name="T11" fmla="*/ 1737 w 1737"/>
              <a:gd name="T12" fmla="*/ 1317 h 1317"/>
            </a:gdLst>
            <a:ahLst/>
            <a:cxnLst>
              <a:cxn ang="T6">
                <a:pos x="T0" y="T1"/>
              </a:cxn>
              <a:cxn ang="T7">
                <a:pos x="T2" y="T3"/>
              </a:cxn>
              <a:cxn ang="T8">
                <a:pos x="T4" y="T5"/>
              </a:cxn>
            </a:cxnLst>
            <a:rect l="T9" t="T10" r="T11" b="T12"/>
            <a:pathLst>
              <a:path w="1737" h="1317">
                <a:moveTo>
                  <a:pt x="0" y="1317"/>
                </a:moveTo>
                <a:cubicBezTo>
                  <a:pt x="292" y="1260"/>
                  <a:pt x="828" y="1101"/>
                  <a:pt x="1140" y="852"/>
                </a:cubicBezTo>
                <a:cubicBezTo>
                  <a:pt x="1452" y="602"/>
                  <a:pt x="1604" y="252"/>
                  <a:pt x="1737" y="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6403" name="Text Box 66"/>
          <p:cNvSpPr txBox="1">
            <a:spLocks noChangeArrowheads="1"/>
          </p:cNvSpPr>
          <p:nvPr/>
        </p:nvSpPr>
        <p:spPr bwMode="auto">
          <a:xfrm>
            <a:off x="782638" y="2497138"/>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6</a:t>
            </a:r>
          </a:p>
        </p:txBody>
      </p:sp>
      <p:sp>
        <p:nvSpPr>
          <p:cNvPr id="16404" name="Line 67"/>
          <p:cNvSpPr>
            <a:spLocks noChangeShapeType="1"/>
          </p:cNvSpPr>
          <p:nvPr/>
        </p:nvSpPr>
        <p:spPr bwMode="auto">
          <a:xfrm>
            <a:off x="1030288" y="4113213"/>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05" name="Line 68"/>
          <p:cNvSpPr>
            <a:spLocks noChangeShapeType="1"/>
          </p:cNvSpPr>
          <p:nvPr/>
        </p:nvSpPr>
        <p:spPr bwMode="auto">
          <a:xfrm>
            <a:off x="1030288" y="3368675"/>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06" name="Line 69"/>
          <p:cNvSpPr>
            <a:spLocks noChangeShapeType="1"/>
          </p:cNvSpPr>
          <p:nvPr/>
        </p:nvSpPr>
        <p:spPr bwMode="auto">
          <a:xfrm>
            <a:off x="1025525" y="2628900"/>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07" name="Text Box 70"/>
          <p:cNvSpPr txBox="1">
            <a:spLocks noChangeArrowheads="1"/>
          </p:cNvSpPr>
          <p:nvPr/>
        </p:nvSpPr>
        <p:spPr bwMode="auto">
          <a:xfrm>
            <a:off x="790575" y="3968750"/>
            <a:ext cx="241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2</a:t>
            </a:r>
          </a:p>
        </p:txBody>
      </p:sp>
      <p:sp>
        <p:nvSpPr>
          <p:cNvPr id="16408" name="Text Box 71"/>
          <p:cNvSpPr txBox="1">
            <a:spLocks noChangeArrowheads="1"/>
          </p:cNvSpPr>
          <p:nvPr/>
        </p:nvSpPr>
        <p:spPr bwMode="auto">
          <a:xfrm>
            <a:off x="800100" y="3219450"/>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4</a:t>
            </a:r>
          </a:p>
        </p:txBody>
      </p:sp>
      <p:sp>
        <p:nvSpPr>
          <p:cNvPr id="16409" name="Line 72"/>
          <p:cNvSpPr>
            <a:spLocks noChangeShapeType="1"/>
          </p:cNvSpPr>
          <p:nvPr/>
        </p:nvSpPr>
        <p:spPr bwMode="auto">
          <a:xfrm>
            <a:off x="3060700" y="4832350"/>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10" name="Line 73"/>
          <p:cNvSpPr>
            <a:spLocks noChangeShapeType="1"/>
          </p:cNvSpPr>
          <p:nvPr/>
        </p:nvSpPr>
        <p:spPr bwMode="auto">
          <a:xfrm>
            <a:off x="4081463" y="4843463"/>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11" name="Line 74"/>
          <p:cNvSpPr>
            <a:spLocks noChangeShapeType="1"/>
          </p:cNvSpPr>
          <p:nvPr/>
        </p:nvSpPr>
        <p:spPr bwMode="auto">
          <a:xfrm>
            <a:off x="1082675" y="4835525"/>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12" name="Text Box 75"/>
          <p:cNvSpPr txBox="1">
            <a:spLocks noChangeArrowheads="1"/>
          </p:cNvSpPr>
          <p:nvPr/>
        </p:nvSpPr>
        <p:spPr bwMode="auto">
          <a:xfrm>
            <a:off x="928688" y="4816475"/>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0</a:t>
            </a:r>
          </a:p>
        </p:txBody>
      </p:sp>
      <p:sp>
        <p:nvSpPr>
          <p:cNvPr id="16413" name="Text Box 76"/>
          <p:cNvSpPr txBox="1">
            <a:spLocks noChangeArrowheads="1"/>
          </p:cNvSpPr>
          <p:nvPr/>
        </p:nvSpPr>
        <p:spPr bwMode="auto">
          <a:xfrm>
            <a:off x="3890963" y="4819650"/>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60</a:t>
            </a:r>
          </a:p>
        </p:txBody>
      </p:sp>
      <p:sp>
        <p:nvSpPr>
          <p:cNvPr id="16414" name="Line 77"/>
          <p:cNvSpPr>
            <a:spLocks noChangeShapeType="1"/>
          </p:cNvSpPr>
          <p:nvPr/>
        </p:nvSpPr>
        <p:spPr bwMode="auto">
          <a:xfrm>
            <a:off x="1027113" y="1935163"/>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15" name="Text Box 78"/>
          <p:cNvSpPr txBox="1">
            <a:spLocks noChangeArrowheads="1"/>
          </p:cNvSpPr>
          <p:nvPr/>
        </p:nvSpPr>
        <p:spPr bwMode="auto">
          <a:xfrm>
            <a:off x="785813" y="1792288"/>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8</a:t>
            </a:r>
          </a:p>
        </p:txBody>
      </p:sp>
      <p:sp>
        <p:nvSpPr>
          <p:cNvPr id="16416" name="Text Box 79"/>
          <p:cNvSpPr txBox="1">
            <a:spLocks noChangeArrowheads="1"/>
          </p:cNvSpPr>
          <p:nvPr/>
        </p:nvSpPr>
        <p:spPr bwMode="auto">
          <a:xfrm rot="-5400000">
            <a:off x="-411162" y="3190875"/>
            <a:ext cx="2197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400"/>
              <a:t>Viscosity in relative units</a:t>
            </a:r>
          </a:p>
        </p:txBody>
      </p:sp>
      <p:sp>
        <p:nvSpPr>
          <p:cNvPr id="16417" name="Text Box 80"/>
          <p:cNvSpPr txBox="1">
            <a:spLocks noChangeArrowheads="1"/>
          </p:cNvSpPr>
          <p:nvPr/>
        </p:nvSpPr>
        <p:spPr bwMode="auto">
          <a:xfrm>
            <a:off x="2057400" y="5011738"/>
            <a:ext cx="2197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Hematocrit</a:t>
            </a:r>
            <a:endParaRPr lang="en-GB" altLang="cs-CZ" sz="1400"/>
          </a:p>
        </p:txBody>
      </p:sp>
      <p:sp>
        <p:nvSpPr>
          <p:cNvPr id="16418" name="Line 81"/>
          <p:cNvSpPr>
            <a:spLocks noChangeShapeType="1"/>
          </p:cNvSpPr>
          <p:nvPr/>
        </p:nvSpPr>
        <p:spPr bwMode="auto">
          <a:xfrm>
            <a:off x="2049463" y="4849813"/>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19" name="Text Box 82"/>
          <p:cNvSpPr txBox="1">
            <a:spLocks noChangeArrowheads="1"/>
          </p:cNvSpPr>
          <p:nvPr/>
        </p:nvSpPr>
        <p:spPr bwMode="auto">
          <a:xfrm>
            <a:off x="1863725" y="4837113"/>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20</a:t>
            </a:r>
          </a:p>
        </p:txBody>
      </p:sp>
      <p:sp>
        <p:nvSpPr>
          <p:cNvPr id="16420" name="Text Box 83"/>
          <p:cNvSpPr txBox="1">
            <a:spLocks noChangeArrowheads="1"/>
          </p:cNvSpPr>
          <p:nvPr/>
        </p:nvSpPr>
        <p:spPr bwMode="auto">
          <a:xfrm>
            <a:off x="2897188" y="4816475"/>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40</a:t>
            </a:r>
          </a:p>
        </p:txBody>
      </p:sp>
      <p:sp>
        <p:nvSpPr>
          <p:cNvPr id="16421" name="Line 84"/>
          <p:cNvSpPr>
            <a:spLocks noChangeShapeType="1"/>
          </p:cNvSpPr>
          <p:nvPr/>
        </p:nvSpPr>
        <p:spPr bwMode="auto">
          <a:xfrm>
            <a:off x="1085850" y="4457700"/>
            <a:ext cx="3000375" cy="0"/>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422" name="Text Box 85"/>
          <p:cNvSpPr txBox="1">
            <a:spLocks noChangeArrowheads="1"/>
          </p:cNvSpPr>
          <p:nvPr/>
        </p:nvSpPr>
        <p:spPr bwMode="auto">
          <a:xfrm>
            <a:off x="3314700" y="4143375"/>
            <a:ext cx="828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t>Water</a:t>
            </a:r>
          </a:p>
        </p:txBody>
      </p:sp>
      <p:sp>
        <p:nvSpPr>
          <p:cNvPr id="16423" name="Text Box 86"/>
          <p:cNvSpPr txBox="1">
            <a:spLocks noChangeArrowheads="1"/>
          </p:cNvSpPr>
          <p:nvPr/>
        </p:nvSpPr>
        <p:spPr bwMode="auto">
          <a:xfrm>
            <a:off x="3354388" y="2960688"/>
            <a:ext cx="828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dirty="0" err="1"/>
              <a:t>Blood</a:t>
            </a:r>
            <a:endParaRPr lang="cs-CZ" altLang="cs-CZ" sz="1600" b="1" dirty="0"/>
          </a:p>
        </p:txBody>
      </p:sp>
      <p:sp>
        <p:nvSpPr>
          <p:cNvPr id="16424" name="Line 87"/>
          <p:cNvSpPr>
            <a:spLocks noChangeShapeType="1"/>
          </p:cNvSpPr>
          <p:nvPr/>
        </p:nvSpPr>
        <p:spPr bwMode="auto">
          <a:xfrm flipV="1">
            <a:off x="2876550" y="4800600"/>
            <a:ext cx="895350" cy="9525"/>
          </a:xfrm>
          <a:prstGeom prst="line">
            <a:avLst/>
          </a:prstGeom>
          <a:noFill/>
          <a:ln w="38100">
            <a:solidFill>
              <a:srgbClr val="00FF00"/>
            </a:solidFill>
            <a:prstDash val="dash"/>
            <a:round/>
            <a:headEnd type="diamond" w="med" len="med"/>
            <a:tailEnd type="diamond" w="med" len="med"/>
          </a:ln>
          <a:extLst>
            <a:ext uri="{909E8E84-426E-40DD-AFC4-6F175D3DCCD1}">
              <a14:hiddenFill xmlns:a14="http://schemas.microsoft.com/office/drawing/2010/main">
                <a:noFill/>
              </a14:hiddenFill>
            </a:ext>
          </a:extLst>
        </p:spPr>
        <p:txBody>
          <a:bodyPr/>
          <a:lstStyle/>
          <a:p>
            <a:endParaRPr lang="cs-CZ"/>
          </a:p>
        </p:txBody>
      </p:sp>
      <p:sp>
        <p:nvSpPr>
          <p:cNvPr id="16425" name="Text Box 88"/>
          <p:cNvSpPr txBox="1">
            <a:spLocks noChangeArrowheads="1"/>
          </p:cNvSpPr>
          <p:nvPr/>
        </p:nvSpPr>
        <p:spPr bwMode="auto">
          <a:xfrm>
            <a:off x="2841625" y="4529138"/>
            <a:ext cx="9953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200"/>
              <a:t>Phys. range</a:t>
            </a:r>
          </a:p>
        </p:txBody>
      </p:sp>
      <p:sp>
        <p:nvSpPr>
          <p:cNvPr id="16426" name="Text Box 89"/>
          <p:cNvSpPr txBox="1">
            <a:spLocks noChangeArrowheads="1"/>
          </p:cNvSpPr>
          <p:nvPr/>
        </p:nvSpPr>
        <p:spPr bwMode="auto">
          <a:xfrm>
            <a:off x="3779838" y="1941513"/>
            <a:ext cx="571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dirty="0">
                <a:solidFill>
                  <a:srgbClr val="0033CC"/>
                </a:solidFill>
                <a:sym typeface="Symbol" pitchFamily="18" charset="2"/>
              </a:rPr>
              <a:t></a:t>
            </a:r>
            <a:r>
              <a:rPr lang="cs-CZ" altLang="cs-CZ" sz="1600" b="1" dirty="0">
                <a:solidFill>
                  <a:srgbClr val="0033CC"/>
                </a:solidFill>
                <a:sym typeface="Symbol" pitchFamily="18" charset="2"/>
              </a:rPr>
              <a:t>R</a:t>
            </a:r>
            <a:r>
              <a:rPr lang="cs-CZ" altLang="cs-CZ" sz="1600" b="1" baseline="-25000" dirty="0">
                <a:solidFill>
                  <a:srgbClr val="0033CC"/>
                </a:solidFill>
                <a:sym typeface="Symbol" pitchFamily="18" charset="2"/>
              </a:rPr>
              <a:t>V</a:t>
            </a:r>
          </a:p>
        </p:txBody>
      </p:sp>
      <p:sp>
        <p:nvSpPr>
          <p:cNvPr id="16427" name="Text Box 91"/>
          <p:cNvSpPr txBox="1">
            <a:spLocks noChangeArrowheads="1"/>
          </p:cNvSpPr>
          <p:nvPr/>
        </p:nvSpPr>
        <p:spPr bwMode="auto">
          <a:xfrm>
            <a:off x="3662363" y="744538"/>
            <a:ext cx="1843087" cy="373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cs-CZ" altLang="cs-CZ" sz="1800" b="1"/>
              <a:t>R</a:t>
            </a:r>
            <a:r>
              <a:rPr lang="cs-CZ" altLang="cs-CZ" sz="1800" b="1" baseline="-25000"/>
              <a:t>v  </a:t>
            </a:r>
            <a:r>
              <a:rPr lang="cs-CZ" altLang="cs-CZ" sz="1800" b="1"/>
              <a:t>= </a:t>
            </a:r>
            <a:r>
              <a:rPr lang="cs-CZ" altLang="cs-CZ" sz="1800" b="1">
                <a:sym typeface="Symbol" pitchFamily="18" charset="2"/>
              </a:rPr>
              <a:t>8</a:t>
            </a:r>
            <a:r>
              <a:rPr lang="en-US" altLang="cs-CZ" sz="1800" b="1">
                <a:sym typeface="Symbol" pitchFamily="18" charset="2"/>
              </a:rPr>
              <a:t>·</a:t>
            </a:r>
            <a:r>
              <a:rPr lang="cs-CZ" altLang="cs-CZ" sz="1800" b="1">
                <a:sym typeface="Symbol" pitchFamily="18" charset="2"/>
              </a:rPr>
              <a:t>l</a:t>
            </a:r>
            <a:r>
              <a:rPr lang="en-US" altLang="cs-CZ" sz="1800" b="1">
                <a:sym typeface="Symbol" pitchFamily="18" charset="2"/>
              </a:rPr>
              <a:t>·</a:t>
            </a:r>
            <a:r>
              <a:rPr lang="cs-CZ" altLang="cs-CZ" sz="1800" b="1">
                <a:solidFill>
                  <a:srgbClr val="FF0000"/>
                </a:solidFill>
                <a:sym typeface="Symbol" pitchFamily="18" charset="2"/>
              </a:rPr>
              <a:t></a:t>
            </a:r>
            <a:r>
              <a:rPr lang="cs-CZ" altLang="cs-CZ" sz="1800" b="1">
                <a:sym typeface="Symbol" pitchFamily="18" charset="2"/>
              </a:rPr>
              <a:t>/(</a:t>
            </a:r>
            <a:r>
              <a:rPr lang="en-US" altLang="cs-CZ" sz="1800" b="1">
                <a:sym typeface="Symbol" pitchFamily="18" charset="2"/>
              </a:rPr>
              <a:t>·</a:t>
            </a:r>
            <a:r>
              <a:rPr lang="cs-CZ" altLang="cs-CZ" sz="1800" b="1">
                <a:sym typeface="Symbol" pitchFamily="18" charset="2"/>
              </a:rPr>
              <a:t>r</a:t>
            </a:r>
            <a:r>
              <a:rPr lang="cs-CZ" altLang="cs-CZ" sz="1800" b="1" baseline="30000">
                <a:sym typeface="Symbol" pitchFamily="18" charset="2"/>
              </a:rPr>
              <a:t>4</a:t>
            </a:r>
            <a:r>
              <a:rPr lang="cs-CZ" altLang="cs-CZ" sz="1800" b="1">
                <a:sym typeface="Symbol" pitchFamily="18" charset="2"/>
              </a:rPr>
              <a:t>)</a:t>
            </a:r>
          </a:p>
          <a:p>
            <a:pPr algn="ctr" eaLnBrk="1" hangingPunct="1">
              <a:spcBef>
                <a:spcPct val="50000"/>
              </a:spcBef>
              <a:buFontTx/>
              <a:buNone/>
            </a:pPr>
            <a:endParaRPr lang="en-US" altLang="cs-CZ" sz="1800" b="1">
              <a:sym typeface="Symbol" pitchFamily="18" charset="2"/>
            </a:endParaRPr>
          </a:p>
        </p:txBody>
      </p:sp>
      <p:sp>
        <p:nvSpPr>
          <p:cNvPr id="16428" name="Oval 48"/>
          <p:cNvSpPr>
            <a:spLocks noChangeArrowheads="1"/>
          </p:cNvSpPr>
          <p:nvPr/>
        </p:nvSpPr>
        <p:spPr bwMode="auto">
          <a:xfrm>
            <a:off x="7240588" y="2090738"/>
            <a:ext cx="539750" cy="539750"/>
          </a:xfrm>
          <a:prstGeom prst="ellipse">
            <a:avLst/>
          </a:prstGeom>
          <a:solidFill>
            <a:schemeClr val="accent1"/>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
        <p:nvSpPr>
          <p:cNvPr id="16429" name="Oval 49"/>
          <p:cNvSpPr>
            <a:spLocks noChangeArrowheads="1"/>
          </p:cNvSpPr>
          <p:nvPr/>
        </p:nvSpPr>
        <p:spPr bwMode="auto">
          <a:xfrm>
            <a:off x="7273925" y="2119313"/>
            <a:ext cx="468313" cy="468312"/>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
        <p:nvSpPr>
          <p:cNvPr id="16430" name="Oval 50"/>
          <p:cNvSpPr>
            <a:spLocks noChangeArrowheads="1"/>
          </p:cNvSpPr>
          <p:nvPr/>
        </p:nvSpPr>
        <p:spPr bwMode="auto">
          <a:xfrm>
            <a:off x="5978525" y="2243138"/>
            <a:ext cx="179388" cy="179387"/>
          </a:xfrm>
          <a:prstGeom prst="ellipse">
            <a:avLst/>
          </a:prstGeom>
          <a:solidFill>
            <a:schemeClr val="accent1"/>
          </a:solidFill>
          <a:ln w="12700">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
        <p:nvSpPr>
          <p:cNvPr id="16431" name="Oval 51"/>
          <p:cNvSpPr>
            <a:spLocks noChangeArrowheads="1"/>
          </p:cNvSpPr>
          <p:nvPr/>
        </p:nvSpPr>
        <p:spPr bwMode="auto">
          <a:xfrm>
            <a:off x="6005513" y="2268538"/>
            <a:ext cx="125412" cy="125412"/>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180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18"/>
          <p:cNvGrpSpPr>
            <a:grpSpLocks/>
          </p:cNvGrpSpPr>
          <p:nvPr/>
        </p:nvGrpSpPr>
        <p:grpSpPr bwMode="auto">
          <a:xfrm>
            <a:off x="268288" y="138113"/>
            <a:ext cx="8682037" cy="6586537"/>
            <a:chOff x="150" y="86"/>
            <a:chExt cx="5469" cy="4149"/>
          </a:xfrm>
        </p:grpSpPr>
        <p:pic>
          <p:nvPicPr>
            <p:cNvPr id="18459" name="Picture 19"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460" name="Picture 20"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2784" name="Rectangle 16"/>
          <p:cNvSpPr>
            <a:spLocks noChangeArrowheads="1"/>
          </p:cNvSpPr>
          <p:nvPr/>
        </p:nvSpPr>
        <p:spPr bwMode="auto">
          <a:xfrm>
            <a:off x="487363" y="136525"/>
            <a:ext cx="8229600" cy="889000"/>
          </a:xfrm>
          <a:prstGeom prst="rect">
            <a:avLst/>
          </a:prstGeom>
          <a:noFill/>
          <a:ln>
            <a:noFill/>
          </a:ln>
          <a:effectLst/>
          <a:extLst/>
        </p:spPr>
        <p:txBody>
          <a:bodyPr anchor="ctr"/>
          <a:lstStyle/>
          <a:p>
            <a:pPr algn="ctr">
              <a:defRPr/>
            </a:pPr>
            <a:r>
              <a:rPr lang="en-GB" sz="2500">
                <a:solidFill>
                  <a:schemeClr val="bg1"/>
                </a:solidFill>
                <a:effectLst>
                  <a:outerShdw blurRad="38100" dist="38100" dir="2700000" algn="tl">
                    <a:srgbClr val="C0C0C0"/>
                  </a:outerShdw>
                </a:effectLst>
              </a:rPr>
              <a:t>Laminar and turbulent flow</a:t>
            </a:r>
          </a:p>
        </p:txBody>
      </p:sp>
      <p:pic>
        <p:nvPicPr>
          <p:cNvPr id="18436" name="Picture 17" descr="Biofyzika krevního oběhu_Page_06"/>
          <p:cNvPicPr>
            <a:picLocks noChangeAspect="1" noChangeArrowheads="1"/>
          </p:cNvPicPr>
          <p:nvPr/>
        </p:nvPicPr>
        <p:blipFill>
          <a:blip r:embed="rId4">
            <a:extLst>
              <a:ext uri="{28A0092B-C50C-407E-A947-70E740481C1C}">
                <a14:useLocalDpi xmlns:a14="http://schemas.microsoft.com/office/drawing/2010/main" val="0"/>
              </a:ext>
            </a:extLst>
          </a:blip>
          <a:srcRect l="19360" t="11679" r="20947" b="79198"/>
          <a:stretch>
            <a:fillRect/>
          </a:stretch>
        </p:blipFill>
        <p:spPr bwMode="auto">
          <a:xfrm>
            <a:off x="1516063" y="1374775"/>
            <a:ext cx="620712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21"/>
          <p:cNvSpPr txBox="1">
            <a:spLocks noChangeArrowheads="1"/>
          </p:cNvSpPr>
          <p:nvPr/>
        </p:nvSpPr>
        <p:spPr bwMode="auto">
          <a:xfrm>
            <a:off x="2566988" y="1028700"/>
            <a:ext cx="4127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600">
                <a:solidFill>
                  <a:schemeClr val="bg1"/>
                </a:solidFill>
              </a:rPr>
              <a:t>Velocity profile in laminar and turbulent flow</a:t>
            </a:r>
          </a:p>
        </p:txBody>
      </p:sp>
      <p:sp>
        <p:nvSpPr>
          <p:cNvPr id="18438" name="Text Box 22"/>
          <p:cNvSpPr txBox="1">
            <a:spLocks noChangeArrowheads="1"/>
          </p:cNvSpPr>
          <p:nvPr/>
        </p:nvSpPr>
        <p:spPr bwMode="auto">
          <a:xfrm>
            <a:off x="1011238" y="2709863"/>
            <a:ext cx="72056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2000" dirty="0">
                <a:solidFill>
                  <a:srgbClr val="FFFF00"/>
                </a:solidFill>
              </a:rPr>
              <a:t>The character of the flow is determined by Reynolds number</a:t>
            </a:r>
          </a:p>
        </p:txBody>
      </p:sp>
      <p:sp>
        <p:nvSpPr>
          <p:cNvPr id="18439" name="Rectangle 23"/>
          <p:cNvSpPr>
            <a:spLocks noChangeArrowheads="1"/>
          </p:cNvSpPr>
          <p:nvPr/>
        </p:nvSpPr>
        <p:spPr bwMode="auto">
          <a:xfrm>
            <a:off x="3417888" y="3243263"/>
            <a:ext cx="2406650" cy="695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8440" name="Text Box 24"/>
          <p:cNvSpPr txBox="1">
            <a:spLocks noChangeArrowheads="1"/>
          </p:cNvSpPr>
          <p:nvPr/>
        </p:nvSpPr>
        <p:spPr bwMode="auto">
          <a:xfrm>
            <a:off x="3557588" y="3335338"/>
            <a:ext cx="11112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t>R</a:t>
            </a:r>
            <a:r>
              <a:rPr lang="cs-CZ" altLang="cs-CZ" sz="2400" b="1" baseline="-25000" dirty="0"/>
              <a:t>e</a:t>
            </a:r>
            <a:r>
              <a:rPr lang="cs-CZ" altLang="cs-CZ" sz="2400" b="1" dirty="0"/>
              <a:t>=</a:t>
            </a:r>
            <a:endParaRPr lang="en-US" altLang="cs-CZ" sz="2400" b="1" dirty="0">
              <a:sym typeface="Symbol" pitchFamily="18" charset="2"/>
            </a:endParaRPr>
          </a:p>
        </p:txBody>
      </p:sp>
      <p:sp>
        <p:nvSpPr>
          <p:cNvPr id="18441" name="Line 25"/>
          <p:cNvSpPr>
            <a:spLocks noChangeShapeType="1"/>
          </p:cNvSpPr>
          <p:nvPr/>
        </p:nvSpPr>
        <p:spPr bwMode="auto">
          <a:xfrm>
            <a:off x="4183063" y="3549650"/>
            <a:ext cx="13335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8442" name="Text Box 26"/>
          <p:cNvSpPr txBox="1">
            <a:spLocks noChangeArrowheads="1"/>
          </p:cNvSpPr>
          <p:nvPr/>
        </p:nvSpPr>
        <p:spPr bwMode="auto">
          <a:xfrm>
            <a:off x="4454525" y="3119438"/>
            <a:ext cx="1046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sym typeface="Symbol" pitchFamily="18" charset="2"/>
              </a:rPr>
              <a:t>v r</a:t>
            </a:r>
          </a:p>
        </p:txBody>
      </p:sp>
      <p:sp>
        <p:nvSpPr>
          <p:cNvPr id="18443" name="Text Box 27"/>
          <p:cNvSpPr txBox="1">
            <a:spLocks noChangeArrowheads="1"/>
          </p:cNvSpPr>
          <p:nvPr/>
        </p:nvSpPr>
        <p:spPr bwMode="auto">
          <a:xfrm>
            <a:off x="4737100" y="3468688"/>
            <a:ext cx="62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sym typeface="Symbol" pitchFamily="18" charset="2"/>
              </a:rPr>
              <a:t></a:t>
            </a:r>
            <a:endParaRPr lang="cs-CZ" altLang="cs-CZ" sz="2400" b="1" baseline="-25000" dirty="0">
              <a:sym typeface="Symbol" pitchFamily="18" charset="2"/>
            </a:endParaRPr>
          </a:p>
        </p:txBody>
      </p:sp>
      <p:sp>
        <p:nvSpPr>
          <p:cNvPr id="18444" name="Text Box 28"/>
          <p:cNvSpPr txBox="1">
            <a:spLocks noChangeArrowheads="1"/>
          </p:cNvSpPr>
          <p:nvPr/>
        </p:nvSpPr>
        <p:spPr bwMode="auto">
          <a:xfrm>
            <a:off x="939800" y="3606800"/>
            <a:ext cx="2311400" cy="6227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70000"/>
              </a:lnSpc>
              <a:spcBef>
                <a:spcPct val="50000"/>
              </a:spcBef>
              <a:buFontTx/>
              <a:buNone/>
            </a:pPr>
            <a:r>
              <a:rPr lang="cs-CZ" altLang="cs-CZ" sz="1800" dirty="0"/>
              <a:t> </a:t>
            </a:r>
            <a:r>
              <a:rPr lang="en-US" altLang="cs-CZ" sz="1800" dirty="0"/>
              <a:t>    </a:t>
            </a:r>
            <a:r>
              <a:rPr lang="cs-CZ" altLang="cs-CZ" sz="1800" dirty="0" err="1"/>
              <a:t>lami</a:t>
            </a:r>
            <a:r>
              <a:rPr lang="en-US" altLang="cs-CZ" sz="1800" dirty="0" err="1"/>
              <a:t>nar</a:t>
            </a:r>
            <a:r>
              <a:rPr lang="en-US" altLang="cs-CZ" sz="1800" dirty="0"/>
              <a:t> flow</a:t>
            </a:r>
            <a:endParaRPr lang="cs-CZ" altLang="cs-CZ" sz="1800" dirty="0"/>
          </a:p>
          <a:p>
            <a:pPr eaLnBrk="1" hangingPunct="1">
              <a:lnSpc>
                <a:spcPct val="70000"/>
              </a:lnSpc>
              <a:spcBef>
                <a:spcPct val="50000"/>
              </a:spcBef>
              <a:buFontTx/>
              <a:buNone/>
            </a:pPr>
            <a:r>
              <a:rPr lang="cs-CZ" altLang="cs-CZ" sz="1800" dirty="0"/>
              <a:t>       Re</a:t>
            </a:r>
            <a:r>
              <a:rPr lang="en-US" altLang="cs-CZ" sz="1800" dirty="0" smtClean="0">
                <a:cs typeface="Arial" charset="0"/>
              </a:rPr>
              <a:t>&lt;</a:t>
            </a:r>
            <a:r>
              <a:rPr lang="cs-CZ" altLang="cs-CZ" sz="1800" dirty="0" smtClean="0">
                <a:cs typeface="Arial" charset="0"/>
              </a:rPr>
              <a:t>2000 </a:t>
            </a:r>
            <a:endParaRPr lang="en-US" altLang="cs-CZ" sz="1800" dirty="0">
              <a:cs typeface="Arial" charset="0"/>
            </a:endParaRPr>
          </a:p>
        </p:txBody>
      </p:sp>
      <p:sp>
        <p:nvSpPr>
          <p:cNvPr id="18445" name="Text Box 29"/>
          <p:cNvSpPr txBox="1">
            <a:spLocks noChangeArrowheads="1"/>
          </p:cNvSpPr>
          <p:nvPr/>
        </p:nvSpPr>
        <p:spPr bwMode="auto">
          <a:xfrm>
            <a:off x="5961063" y="3611563"/>
            <a:ext cx="2311400" cy="6227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70000"/>
              </a:lnSpc>
              <a:spcBef>
                <a:spcPct val="50000"/>
              </a:spcBef>
              <a:buFontTx/>
              <a:buNone/>
            </a:pPr>
            <a:r>
              <a:rPr lang="cs-CZ" altLang="cs-CZ" sz="1800" dirty="0"/>
              <a:t> </a:t>
            </a:r>
            <a:r>
              <a:rPr lang="en-US" altLang="cs-CZ" sz="1800" dirty="0"/>
              <a:t>   </a:t>
            </a:r>
            <a:r>
              <a:rPr lang="cs-CZ" altLang="cs-CZ" sz="1800" dirty="0" err="1"/>
              <a:t>turbulent</a:t>
            </a:r>
            <a:r>
              <a:rPr lang="en-US" altLang="cs-CZ" sz="1800" dirty="0"/>
              <a:t> flow</a:t>
            </a:r>
            <a:endParaRPr lang="cs-CZ" altLang="cs-CZ" sz="1800" dirty="0"/>
          </a:p>
          <a:p>
            <a:pPr eaLnBrk="1" hangingPunct="1">
              <a:lnSpc>
                <a:spcPct val="70000"/>
              </a:lnSpc>
              <a:spcBef>
                <a:spcPct val="50000"/>
              </a:spcBef>
              <a:buFontTx/>
              <a:buNone/>
            </a:pPr>
            <a:r>
              <a:rPr lang="cs-CZ" altLang="cs-CZ" sz="1800" dirty="0"/>
              <a:t>       Re</a:t>
            </a:r>
            <a:r>
              <a:rPr lang="en-US" altLang="cs-CZ" sz="1800" dirty="0" smtClean="0">
                <a:cs typeface="Arial" charset="0"/>
              </a:rPr>
              <a:t>&gt;</a:t>
            </a:r>
            <a:r>
              <a:rPr lang="cs-CZ" altLang="cs-CZ" sz="1800" dirty="0" smtClean="0">
                <a:cs typeface="Arial" charset="0"/>
              </a:rPr>
              <a:t>3000 </a:t>
            </a:r>
            <a:endParaRPr lang="en-US" altLang="cs-CZ" sz="1800" dirty="0">
              <a:cs typeface="Arial" charset="0"/>
            </a:endParaRPr>
          </a:p>
        </p:txBody>
      </p:sp>
      <p:sp>
        <p:nvSpPr>
          <p:cNvPr id="18446" name="Text Box 32"/>
          <p:cNvSpPr txBox="1">
            <a:spLocks noChangeArrowheads="1"/>
          </p:cNvSpPr>
          <p:nvPr/>
        </p:nvSpPr>
        <p:spPr bwMode="auto">
          <a:xfrm>
            <a:off x="635000" y="6045200"/>
            <a:ext cx="8140700" cy="46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70000"/>
              </a:lnSpc>
              <a:spcBef>
                <a:spcPct val="50000"/>
              </a:spcBef>
              <a:buFontTx/>
              <a:buNone/>
            </a:pPr>
            <a:r>
              <a:rPr lang="en-GB" altLang="cs-CZ" sz="1600" dirty="0">
                <a:solidFill>
                  <a:schemeClr val="bg1"/>
                </a:solidFill>
              </a:rPr>
              <a:t>Pathological states causing turbulent flow: </a:t>
            </a:r>
            <a:r>
              <a:rPr lang="en-GB" altLang="cs-CZ" sz="1600" dirty="0" err="1" smtClean="0">
                <a:solidFill>
                  <a:schemeClr val="bg1"/>
                </a:solidFill>
              </a:rPr>
              <a:t>aneurisma</a:t>
            </a:r>
            <a:r>
              <a:rPr lang="en-GB" altLang="cs-CZ" sz="1600" dirty="0">
                <a:solidFill>
                  <a:schemeClr val="bg1"/>
                </a:solidFill>
              </a:rPr>
              <a:t>, stenosis, </a:t>
            </a:r>
            <a:r>
              <a:rPr lang="en-GB" altLang="cs-CZ" sz="1600" dirty="0" smtClean="0">
                <a:solidFill>
                  <a:schemeClr val="bg1"/>
                </a:solidFill>
              </a:rPr>
              <a:t>arteriosclerosis</a:t>
            </a:r>
            <a:r>
              <a:rPr lang="cs-CZ" altLang="cs-CZ" sz="1600" dirty="0" smtClean="0">
                <a:solidFill>
                  <a:schemeClr val="bg1"/>
                </a:solidFill>
              </a:rPr>
              <a:t>, </a:t>
            </a:r>
            <a:r>
              <a:rPr lang="en-GB" altLang="cs-CZ" sz="1600" dirty="0" smtClean="0">
                <a:solidFill>
                  <a:schemeClr val="bg1"/>
                </a:solidFill>
              </a:rPr>
              <a:t>decreased </a:t>
            </a:r>
            <a:r>
              <a:rPr lang="en-GB" altLang="cs-CZ" sz="1600" dirty="0">
                <a:solidFill>
                  <a:schemeClr val="bg1"/>
                </a:solidFill>
              </a:rPr>
              <a:t>blood viscosity, .</a:t>
            </a:r>
            <a:r>
              <a:rPr lang="cs-CZ" altLang="cs-CZ" sz="1800" dirty="0" smtClean="0">
                <a:solidFill>
                  <a:schemeClr val="bg1"/>
                </a:solidFill>
              </a:rPr>
              <a:t>  </a:t>
            </a:r>
            <a:endParaRPr lang="cs-CZ" altLang="cs-CZ" sz="1800" dirty="0">
              <a:solidFill>
                <a:schemeClr val="bg1"/>
              </a:solidFill>
            </a:endParaRPr>
          </a:p>
        </p:txBody>
      </p:sp>
      <p:pic>
        <p:nvPicPr>
          <p:cNvPr id="18447" name="Picture 34" descr="Turbulentni_prouden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3838" y="4967288"/>
            <a:ext cx="35941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8" name="Rectangle 35"/>
          <p:cNvSpPr>
            <a:spLocks noChangeArrowheads="1"/>
          </p:cNvSpPr>
          <p:nvPr/>
        </p:nvSpPr>
        <p:spPr bwMode="auto">
          <a:xfrm>
            <a:off x="3976688" y="4991100"/>
            <a:ext cx="771525" cy="165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800">
              <a:solidFill>
                <a:schemeClr val="bg1"/>
              </a:solidFill>
            </a:endParaRPr>
          </a:p>
        </p:txBody>
      </p:sp>
      <p:sp>
        <p:nvSpPr>
          <p:cNvPr id="18449" name="Rectangle 36"/>
          <p:cNvSpPr>
            <a:spLocks noChangeArrowheads="1"/>
          </p:cNvSpPr>
          <p:nvPr/>
        </p:nvSpPr>
        <p:spPr bwMode="auto">
          <a:xfrm>
            <a:off x="4043363" y="5775325"/>
            <a:ext cx="771525" cy="165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800">
              <a:solidFill>
                <a:schemeClr val="bg1"/>
              </a:solidFill>
            </a:endParaRPr>
          </a:p>
        </p:txBody>
      </p:sp>
      <p:sp>
        <p:nvSpPr>
          <p:cNvPr id="18450" name="AutoShape 37"/>
          <p:cNvSpPr>
            <a:spLocks noChangeArrowheads="1"/>
          </p:cNvSpPr>
          <p:nvPr/>
        </p:nvSpPr>
        <p:spPr bwMode="auto">
          <a:xfrm>
            <a:off x="4175125" y="4783138"/>
            <a:ext cx="474663" cy="473075"/>
          </a:xfrm>
          <a:prstGeom prst="downArrow">
            <a:avLst>
              <a:gd name="adj1" fmla="val 50000"/>
              <a:gd name="adj2" fmla="val 25000"/>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8451" name="Text Box 38"/>
          <p:cNvSpPr txBox="1">
            <a:spLocks noChangeArrowheads="1"/>
          </p:cNvSpPr>
          <p:nvPr/>
        </p:nvSpPr>
        <p:spPr bwMode="auto">
          <a:xfrm>
            <a:off x="2765425" y="4487863"/>
            <a:ext cx="3606800" cy="360362"/>
          </a:xfrm>
          <a:prstGeom prst="rect">
            <a:avLst/>
          </a:prstGeom>
          <a:solidFill>
            <a:srgbClr val="FFFF00"/>
          </a:solidFill>
          <a:ln w="9525">
            <a:solidFill>
              <a:schemeClr val="tx1"/>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GB" altLang="cs-CZ" sz="1700"/>
              <a:t>Sudden change of vessel diameter</a:t>
            </a:r>
            <a:endParaRPr lang="en-GB" altLang="cs-CZ" sz="1700">
              <a:sym typeface="Symbol" pitchFamily="18" charset="2"/>
            </a:endParaRPr>
          </a:p>
        </p:txBody>
      </p:sp>
      <p:sp>
        <p:nvSpPr>
          <p:cNvPr id="18452" name="Rectangle 39"/>
          <p:cNvSpPr>
            <a:spLocks noChangeArrowheads="1"/>
          </p:cNvSpPr>
          <p:nvPr/>
        </p:nvSpPr>
        <p:spPr bwMode="auto">
          <a:xfrm>
            <a:off x="4300538" y="4829175"/>
            <a:ext cx="223837" cy="889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8454" name="Text Box 41"/>
          <p:cNvSpPr txBox="1">
            <a:spLocks noChangeArrowheads="1"/>
          </p:cNvSpPr>
          <p:nvPr/>
        </p:nvSpPr>
        <p:spPr bwMode="auto">
          <a:xfrm>
            <a:off x="5954713" y="5459413"/>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a:sym typeface="Symbol" pitchFamily="18" charset="2"/>
              </a:rPr>
              <a:t></a:t>
            </a:r>
            <a:r>
              <a:rPr lang="cs-CZ" altLang="cs-CZ" sz="1600"/>
              <a:t>r</a:t>
            </a:r>
          </a:p>
        </p:txBody>
      </p:sp>
      <p:sp>
        <p:nvSpPr>
          <p:cNvPr id="18455" name="Text Box 42"/>
          <p:cNvSpPr txBox="1">
            <a:spLocks noChangeArrowheads="1"/>
          </p:cNvSpPr>
          <p:nvPr/>
        </p:nvSpPr>
        <p:spPr bwMode="auto">
          <a:xfrm>
            <a:off x="6421438" y="5307013"/>
            <a:ext cx="5715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solidFill>
                  <a:srgbClr val="FF0000"/>
                </a:solidFill>
                <a:sym typeface="Symbol" pitchFamily="18" charset="2"/>
              </a:rPr>
              <a:t></a:t>
            </a:r>
            <a:r>
              <a:rPr lang="cs-CZ" altLang="cs-CZ" sz="1600" b="1">
                <a:solidFill>
                  <a:srgbClr val="FF0000"/>
                </a:solidFill>
                <a:sym typeface="Symbol" pitchFamily="18" charset="2"/>
              </a:rPr>
              <a:t>R</a:t>
            </a:r>
            <a:r>
              <a:rPr lang="cs-CZ" altLang="cs-CZ" sz="1600" b="1" baseline="-25000">
                <a:solidFill>
                  <a:srgbClr val="FF0000"/>
                </a:solidFill>
                <a:sym typeface="Symbol" pitchFamily="18" charset="2"/>
              </a:rPr>
              <a:t>e</a:t>
            </a:r>
          </a:p>
        </p:txBody>
      </p:sp>
      <p:sp>
        <p:nvSpPr>
          <p:cNvPr id="18456" name="Text Box 44"/>
          <p:cNvSpPr txBox="1">
            <a:spLocks noChangeArrowheads="1"/>
          </p:cNvSpPr>
          <p:nvPr/>
        </p:nvSpPr>
        <p:spPr bwMode="auto">
          <a:xfrm>
            <a:off x="7285038" y="5307013"/>
            <a:ext cx="5715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solidFill>
                  <a:srgbClr val="0033CC"/>
                </a:solidFill>
                <a:sym typeface="Symbol" pitchFamily="18" charset="2"/>
              </a:rPr>
              <a:t></a:t>
            </a:r>
            <a:r>
              <a:rPr lang="cs-CZ" altLang="cs-CZ" sz="1600" b="1">
                <a:solidFill>
                  <a:srgbClr val="0033CC"/>
                </a:solidFill>
                <a:sym typeface="Symbol" pitchFamily="18" charset="2"/>
              </a:rPr>
              <a:t>R</a:t>
            </a:r>
            <a:r>
              <a:rPr lang="cs-CZ" altLang="cs-CZ" sz="1600" b="1" baseline="-25000">
                <a:solidFill>
                  <a:srgbClr val="0033CC"/>
                </a:solidFill>
                <a:sym typeface="Symbol" pitchFamily="18" charset="2"/>
              </a:rPr>
              <a:t>V</a:t>
            </a:r>
          </a:p>
        </p:txBody>
      </p:sp>
      <p:sp>
        <p:nvSpPr>
          <p:cNvPr id="18457" name="Text Box 45"/>
          <p:cNvSpPr txBox="1">
            <a:spLocks noChangeArrowheads="1"/>
          </p:cNvSpPr>
          <p:nvPr/>
        </p:nvSpPr>
        <p:spPr bwMode="auto">
          <a:xfrm>
            <a:off x="6935788" y="5281613"/>
            <a:ext cx="5159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sym typeface="Symbol" pitchFamily="18" charset="2"/>
              </a:rPr>
              <a:t></a:t>
            </a:r>
          </a:p>
        </p:txBody>
      </p:sp>
      <p:sp>
        <p:nvSpPr>
          <p:cNvPr id="18458" name="Text Box 46"/>
          <p:cNvSpPr txBox="1">
            <a:spLocks noChangeArrowheads="1"/>
          </p:cNvSpPr>
          <p:nvPr/>
        </p:nvSpPr>
        <p:spPr bwMode="auto">
          <a:xfrm>
            <a:off x="4029075" y="5654675"/>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dirty="0">
                <a:sym typeface="Symbol" pitchFamily="18" charset="2"/>
              </a:rPr>
              <a:t></a:t>
            </a:r>
            <a:r>
              <a:rPr lang="cs-CZ" altLang="cs-CZ" sz="1600" dirty="0"/>
              <a:t>r</a:t>
            </a:r>
          </a:p>
        </p:txBody>
      </p:sp>
      <p:sp>
        <p:nvSpPr>
          <p:cNvPr id="30" name="Text Box 40"/>
          <p:cNvSpPr txBox="1">
            <a:spLocks noChangeArrowheads="1"/>
          </p:cNvSpPr>
          <p:nvPr/>
        </p:nvSpPr>
        <p:spPr bwMode="auto">
          <a:xfrm>
            <a:off x="4280693" y="5654675"/>
            <a:ext cx="7477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dirty="0" smtClean="0">
                <a:sym typeface="Symbol" pitchFamily="18" charset="2"/>
              </a:rPr>
              <a:t></a:t>
            </a:r>
            <a:r>
              <a:rPr lang="cs-CZ" altLang="cs-CZ" sz="1600" dirty="0"/>
              <a:t>v</a:t>
            </a:r>
          </a:p>
        </p:txBody>
      </p:sp>
      <p:sp>
        <p:nvSpPr>
          <p:cNvPr id="31" name="Text Box 40"/>
          <p:cNvSpPr txBox="1">
            <a:spLocks noChangeArrowheads="1"/>
          </p:cNvSpPr>
          <p:nvPr/>
        </p:nvSpPr>
        <p:spPr bwMode="auto">
          <a:xfrm>
            <a:off x="5895181" y="5166311"/>
            <a:ext cx="7477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dirty="0" smtClean="0">
                <a:sym typeface="Symbol" pitchFamily="18" charset="2"/>
              </a:rPr>
              <a:t></a:t>
            </a:r>
            <a:r>
              <a:rPr lang="cs-CZ" altLang="cs-CZ" sz="1600" dirty="0"/>
              <a:t>v</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4"/>
          <p:cNvGrpSpPr>
            <a:grpSpLocks/>
          </p:cNvGrpSpPr>
          <p:nvPr/>
        </p:nvGrpSpPr>
        <p:grpSpPr bwMode="auto">
          <a:xfrm>
            <a:off x="268288" y="138113"/>
            <a:ext cx="8682037" cy="6586537"/>
            <a:chOff x="150" y="86"/>
            <a:chExt cx="5469" cy="4149"/>
          </a:xfrm>
        </p:grpSpPr>
        <p:pic>
          <p:nvPicPr>
            <p:cNvPr id="17425"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426"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6871" name="Rectangle 7"/>
          <p:cNvSpPr>
            <a:spLocks noGrp="1" noChangeArrowheads="1"/>
          </p:cNvSpPr>
          <p:nvPr>
            <p:ph type="title"/>
          </p:nvPr>
        </p:nvSpPr>
        <p:spPr>
          <a:xfrm>
            <a:off x="487363" y="56096"/>
            <a:ext cx="8229600" cy="1143000"/>
          </a:xfrm>
        </p:spPr>
        <p:txBody>
          <a:bodyPr/>
          <a:lstStyle/>
          <a:p>
            <a:pPr eaLnBrk="1" hangingPunct="1">
              <a:defRPr/>
            </a:pPr>
            <a:r>
              <a:rPr lang="en-GB" sz="2500" smtClean="0">
                <a:solidFill>
                  <a:schemeClr val="bg1"/>
                </a:solidFill>
                <a:effectLst>
                  <a:outerShdw blurRad="38100" dist="38100" dir="2700000" algn="tl">
                    <a:srgbClr val="C0C0C0"/>
                  </a:outerShdw>
                </a:effectLst>
              </a:rPr>
              <a:t>Velocity profile of the blood flow in vessels</a:t>
            </a:r>
          </a:p>
        </p:txBody>
      </p:sp>
      <p:pic>
        <p:nvPicPr>
          <p:cNvPr id="17412" name="Picture 17"/>
          <p:cNvPicPr>
            <a:picLocks noChangeAspect="1" noChangeArrowheads="1"/>
          </p:cNvPicPr>
          <p:nvPr/>
        </p:nvPicPr>
        <p:blipFill>
          <a:blip r:embed="rId4">
            <a:extLst>
              <a:ext uri="{28A0092B-C50C-407E-A947-70E740481C1C}">
                <a14:useLocalDpi xmlns:a14="http://schemas.microsoft.com/office/drawing/2010/main" val="0"/>
              </a:ext>
            </a:extLst>
          </a:blip>
          <a:srcRect l="5507" r="5290"/>
          <a:stretch>
            <a:fillRect/>
          </a:stretch>
        </p:blipFill>
        <p:spPr bwMode="auto">
          <a:xfrm>
            <a:off x="825500" y="1114435"/>
            <a:ext cx="3262313"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 Box 18"/>
          <p:cNvSpPr txBox="1">
            <a:spLocks noChangeArrowheads="1"/>
          </p:cNvSpPr>
          <p:nvPr/>
        </p:nvSpPr>
        <p:spPr bwMode="auto">
          <a:xfrm>
            <a:off x="3203575" y="2119852"/>
            <a:ext cx="7665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600" dirty="0" err="1" smtClean="0"/>
              <a:t>parab</a:t>
            </a:r>
            <a:r>
              <a:rPr lang="cs-CZ" altLang="cs-CZ" sz="1600" dirty="0" smtClean="0"/>
              <a:t>.</a:t>
            </a:r>
            <a:endParaRPr lang="en-GB" altLang="cs-CZ" sz="1600" dirty="0"/>
          </a:p>
          <a:p>
            <a:pPr eaLnBrk="1" hangingPunct="1">
              <a:spcBef>
                <a:spcPct val="0"/>
              </a:spcBef>
              <a:buFontTx/>
              <a:buNone/>
            </a:pPr>
            <a:r>
              <a:rPr lang="cs-CZ" altLang="cs-CZ" sz="1600" dirty="0" smtClean="0"/>
              <a:t>profile</a:t>
            </a:r>
            <a:endParaRPr lang="en-GB" altLang="cs-CZ" sz="1600" dirty="0"/>
          </a:p>
        </p:txBody>
      </p:sp>
      <p:sp>
        <p:nvSpPr>
          <p:cNvPr id="17414" name="Text Box 19"/>
          <p:cNvSpPr txBox="1">
            <a:spLocks noChangeArrowheads="1"/>
          </p:cNvSpPr>
          <p:nvPr/>
        </p:nvSpPr>
        <p:spPr bwMode="auto">
          <a:xfrm>
            <a:off x="3219450" y="1444109"/>
            <a:ext cx="8114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600" dirty="0" smtClean="0"/>
              <a:t>piston </a:t>
            </a:r>
          </a:p>
          <a:p>
            <a:pPr eaLnBrk="1" hangingPunct="1">
              <a:spcBef>
                <a:spcPct val="0"/>
              </a:spcBef>
              <a:buFontTx/>
              <a:buNone/>
            </a:pPr>
            <a:r>
              <a:rPr lang="cs-CZ" altLang="cs-CZ" sz="1600" dirty="0" smtClean="0"/>
              <a:t>profile</a:t>
            </a:r>
            <a:endParaRPr lang="cs-CZ" altLang="cs-CZ" sz="1600" dirty="0"/>
          </a:p>
        </p:txBody>
      </p:sp>
      <p:sp>
        <p:nvSpPr>
          <p:cNvPr id="17415" name="Line 20"/>
          <p:cNvSpPr>
            <a:spLocks noChangeShapeType="1"/>
          </p:cNvSpPr>
          <p:nvPr/>
        </p:nvSpPr>
        <p:spPr bwMode="auto">
          <a:xfrm flipH="1">
            <a:off x="3092450" y="2408777"/>
            <a:ext cx="1476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7416" name="Line 21"/>
          <p:cNvSpPr>
            <a:spLocks noChangeShapeType="1"/>
          </p:cNvSpPr>
          <p:nvPr/>
        </p:nvSpPr>
        <p:spPr bwMode="auto">
          <a:xfrm flipH="1">
            <a:off x="3097213" y="1736207"/>
            <a:ext cx="1476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7417" name="AutoShape 23"/>
          <p:cNvSpPr>
            <a:spLocks noChangeArrowheads="1"/>
          </p:cNvSpPr>
          <p:nvPr/>
        </p:nvSpPr>
        <p:spPr bwMode="auto">
          <a:xfrm>
            <a:off x="4238625" y="3098810"/>
            <a:ext cx="2141538" cy="457200"/>
          </a:xfrm>
          <a:prstGeom prst="wedgeRoundRectCallout">
            <a:avLst>
              <a:gd name="adj1" fmla="val -122870"/>
              <a:gd name="adj2" fmla="val 43056"/>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cs-CZ" altLang="cs-CZ" sz="1800"/>
              <a:t>plasma-skimming</a:t>
            </a:r>
          </a:p>
        </p:txBody>
      </p:sp>
      <p:grpSp>
        <p:nvGrpSpPr>
          <p:cNvPr id="17418" name="Group 30"/>
          <p:cNvGrpSpPr>
            <a:grpSpLocks/>
          </p:cNvGrpSpPr>
          <p:nvPr/>
        </p:nvGrpSpPr>
        <p:grpSpPr bwMode="auto">
          <a:xfrm>
            <a:off x="4267200" y="1206510"/>
            <a:ext cx="2106613" cy="1730375"/>
            <a:chOff x="3688" y="1184"/>
            <a:chExt cx="1327" cy="1090"/>
          </a:xfrm>
        </p:grpSpPr>
        <p:pic>
          <p:nvPicPr>
            <p:cNvPr id="17422" name="Picture 22" descr="vivekRS1"/>
            <p:cNvPicPr>
              <a:picLocks noChangeAspect="1" noChangeArrowheads="1"/>
            </p:cNvPicPr>
            <p:nvPr/>
          </p:nvPicPr>
          <p:blipFill>
            <a:blip r:embed="rId5">
              <a:extLst>
                <a:ext uri="{28A0092B-C50C-407E-A947-70E740481C1C}">
                  <a14:useLocalDpi xmlns:a14="http://schemas.microsoft.com/office/drawing/2010/main" val="0"/>
                </a:ext>
              </a:extLst>
            </a:blip>
            <a:srcRect b="12309"/>
            <a:stretch>
              <a:fillRect/>
            </a:stretch>
          </p:blipFill>
          <p:spPr bwMode="auto">
            <a:xfrm>
              <a:off x="3691" y="1184"/>
              <a:ext cx="1324" cy="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3" name="Line 24"/>
            <p:cNvSpPr>
              <a:spLocks noChangeShapeType="1"/>
            </p:cNvSpPr>
            <p:nvPr/>
          </p:nvSpPr>
          <p:spPr bwMode="auto">
            <a:xfrm>
              <a:off x="3688" y="1246"/>
              <a:ext cx="131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424" name="Line 25"/>
            <p:cNvSpPr>
              <a:spLocks noChangeShapeType="1"/>
            </p:cNvSpPr>
            <p:nvPr/>
          </p:nvSpPr>
          <p:spPr bwMode="auto">
            <a:xfrm>
              <a:off x="3697" y="2097"/>
              <a:ext cx="130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pic>
        <p:nvPicPr>
          <p:cNvPr id="17421" name="Picture 29" descr="nefr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27800" y="1108085"/>
            <a:ext cx="1862138"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0"/>
          <p:cNvSpPr txBox="1">
            <a:spLocks noChangeArrowheads="1"/>
          </p:cNvSpPr>
          <p:nvPr/>
        </p:nvSpPr>
        <p:spPr bwMode="auto">
          <a:xfrm>
            <a:off x="693738" y="4732020"/>
            <a:ext cx="77708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a:spcBef>
                <a:spcPct val="50000"/>
              </a:spcBef>
              <a:buFontTx/>
              <a:buChar char="•"/>
            </a:pPr>
            <a:r>
              <a:rPr lang="en-GB" altLang="cs-CZ" dirty="0" smtClean="0">
                <a:solidFill>
                  <a:srgbClr val="FFFFCC"/>
                </a:solidFill>
              </a:rPr>
              <a:t>In bigger arteries (at r &gt; 500 µm), the laminar flow prevails and the velocity  profile of the blood flow has a parabolic shape.</a:t>
            </a:r>
            <a:r>
              <a:rPr lang="en-GB" altLang="cs-CZ" sz="2000" dirty="0" smtClean="0">
                <a:solidFill>
                  <a:srgbClr val="FFFFCC"/>
                </a:solidFill>
              </a:rPr>
              <a:t> </a:t>
            </a:r>
            <a:endParaRPr lang="en-GB" altLang="cs-CZ" sz="2000" dirty="0">
              <a:solidFill>
                <a:srgbClr val="FFFFCC"/>
              </a:solidFill>
            </a:endParaRPr>
          </a:p>
        </p:txBody>
      </p:sp>
      <p:sp>
        <p:nvSpPr>
          <p:cNvPr id="20" name="Text Box 25"/>
          <p:cNvSpPr txBox="1">
            <a:spLocks noChangeArrowheads="1"/>
          </p:cNvSpPr>
          <p:nvPr/>
        </p:nvSpPr>
        <p:spPr bwMode="auto">
          <a:xfrm>
            <a:off x="695855" y="5483225"/>
            <a:ext cx="77708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a:spcBef>
                <a:spcPct val="50000"/>
              </a:spcBef>
              <a:buFontTx/>
              <a:buChar char="•"/>
            </a:pPr>
            <a:r>
              <a:rPr lang="en-GB" altLang="cs-CZ" sz="2000" dirty="0" smtClean="0">
                <a:solidFill>
                  <a:srgbClr val="FFFFCC"/>
                </a:solidFill>
              </a:rPr>
              <a:t>In big </a:t>
            </a:r>
            <a:r>
              <a:rPr lang="en-GB" altLang="cs-CZ" dirty="0" smtClean="0">
                <a:solidFill>
                  <a:srgbClr val="FFFFCC"/>
                </a:solidFill>
              </a:rPr>
              <a:t>arteries (especially in aorta), </a:t>
            </a:r>
            <a:r>
              <a:rPr lang="cs-CZ" altLang="cs-CZ" dirty="0" smtClean="0">
                <a:solidFill>
                  <a:srgbClr val="FFFFCC"/>
                </a:solidFill>
              </a:rPr>
              <a:t>a </a:t>
            </a:r>
            <a:r>
              <a:rPr lang="en-GB" altLang="cs-CZ" dirty="0" smtClean="0">
                <a:solidFill>
                  <a:srgbClr val="FFFFCC"/>
                </a:solidFill>
              </a:rPr>
              <a:t>higher cardiac output causes a turbulent flow (R</a:t>
            </a:r>
            <a:r>
              <a:rPr lang="en-GB" altLang="cs-CZ" baseline="-25000" dirty="0" smtClean="0">
                <a:solidFill>
                  <a:srgbClr val="FFFFCC"/>
                </a:solidFill>
              </a:rPr>
              <a:t>e</a:t>
            </a:r>
            <a:r>
              <a:rPr lang="en-GB" altLang="cs-CZ" dirty="0" smtClean="0">
                <a:solidFill>
                  <a:srgbClr val="FFFFCC"/>
                </a:solidFill>
              </a:rPr>
              <a:t> &gt; 3000) and the parabolic profile of the blood flow changes to the piston one. </a:t>
            </a:r>
            <a:endParaRPr lang="en-GB" altLang="cs-CZ" sz="2000" dirty="0">
              <a:solidFill>
                <a:srgbClr val="FFFFCC"/>
              </a:solidFill>
            </a:endParaRPr>
          </a:p>
        </p:txBody>
      </p:sp>
      <p:sp>
        <p:nvSpPr>
          <p:cNvPr id="21" name="Text Box 10"/>
          <p:cNvSpPr txBox="1">
            <a:spLocks noChangeArrowheads="1"/>
          </p:cNvSpPr>
          <p:nvPr/>
        </p:nvSpPr>
        <p:spPr bwMode="auto">
          <a:xfrm>
            <a:off x="686965" y="3959225"/>
            <a:ext cx="77708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a:spcBef>
                <a:spcPct val="50000"/>
              </a:spcBef>
              <a:buFontTx/>
              <a:buChar char="•"/>
            </a:pPr>
            <a:r>
              <a:rPr lang="en-GB" altLang="cs-CZ" dirty="0" smtClean="0">
                <a:solidFill>
                  <a:srgbClr val="FFFFCC"/>
                </a:solidFill>
              </a:rPr>
              <a:t>In small arteries </a:t>
            </a:r>
            <a:r>
              <a:rPr lang="en-GB" altLang="cs-CZ" sz="2000" dirty="0" smtClean="0">
                <a:solidFill>
                  <a:srgbClr val="FFFFCC"/>
                </a:solidFill>
              </a:rPr>
              <a:t>(at r &lt; 1</a:t>
            </a:r>
            <a:r>
              <a:rPr lang="cs-CZ" altLang="cs-CZ" sz="2000" dirty="0" smtClean="0">
                <a:solidFill>
                  <a:srgbClr val="FFFFCC"/>
                </a:solidFill>
              </a:rPr>
              <a:t>0</a:t>
            </a:r>
            <a:r>
              <a:rPr lang="en-GB" altLang="cs-CZ" sz="2000" dirty="0" smtClean="0">
                <a:solidFill>
                  <a:srgbClr val="FFFFCC"/>
                </a:solidFill>
              </a:rPr>
              <a:t>0 µm), the central movement of </a:t>
            </a:r>
            <a:r>
              <a:rPr lang="en-GB" altLang="cs-CZ" sz="2000" dirty="0" err="1" smtClean="0">
                <a:solidFill>
                  <a:srgbClr val="FFFFCC"/>
                </a:solidFill>
              </a:rPr>
              <a:t>erytrocytes</a:t>
            </a:r>
            <a:r>
              <a:rPr lang="en-GB" altLang="cs-CZ" sz="2000" dirty="0" smtClean="0">
                <a:solidFill>
                  <a:srgbClr val="FFFFCC"/>
                </a:solidFill>
              </a:rPr>
              <a:t> causes a piston-like profile of the blood flow.</a:t>
            </a:r>
            <a:endParaRPr lang="en-GB" altLang="cs-CZ" sz="2000" dirty="0">
              <a:solidFill>
                <a:srgbClr val="FFFFCC"/>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4"/>
          <p:cNvGrpSpPr>
            <a:grpSpLocks/>
          </p:cNvGrpSpPr>
          <p:nvPr/>
        </p:nvGrpSpPr>
        <p:grpSpPr bwMode="auto">
          <a:xfrm>
            <a:off x="238125" y="136525"/>
            <a:ext cx="8682038" cy="6586538"/>
            <a:chOff x="150" y="86"/>
            <a:chExt cx="5469" cy="4149"/>
          </a:xfrm>
        </p:grpSpPr>
        <p:pic>
          <p:nvPicPr>
            <p:cNvPr id="19510"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511"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5848" name="Rectangle 8"/>
          <p:cNvSpPr>
            <a:spLocks noGrp="1" noChangeArrowheads="1"/>
          </p:cNvSpPr>
          <p:nvPr>
            <p:ph type="title"/>
          </p:nvPr>
        </p:nvSpPr>
        <p:spPr>
          <a:xfrm>
            <a:off x="487363" y="276225"/>
            <a:ext cx="8229600" cy="885825"/>
          </a:xfrm>
        </p:spPr>
        <p:txBody>
          <a:bodyPr/>
          <a:lstStyle/>
          <a:p>
            <a:pPr eaLnBrk="1" hangingPunct="1">
              <a:defRPr/>
            </a:pPr>
            <a:r>
              <a:rPr lang="en-GB" sz="2400" smtClean="0">
                <a:solidFill>
                  <a:schemeClr val="bg1"/>
                </a:solidFill>
                <a:effectLst>
                  <a:outerShdw blurRad="38100" dist="38100" dir="2700000" algn="tl">
                    <a:srgbClr val="C0C0C0"/>
                  </a:outerShdw>
                </a:effectLst>
              </a:rPr>
              <a:t>Elasticity of vessels</a:t>
            </a:r>
          </a:p>
        </p:txBody>
      </p:sp>
      <p:sp>
        <p:nvSpPr>
          <p:cNvPr id="19460" name="Rectangle 25"/>
          <p:cNvSpPr>
            <a:spLocks noChangeArrowheads="1"/>
          </p:cNvSpPr>
          <p:nvPr/>
        </p:nvSpPr>
        <p:spPr bwMode="auto">
          <a:xfrm>
            <a:off x="2630488" y="1249363"/>
            <a:ext cx="3829050" cy="3114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800">
              <a:solidFill>
                <a:schemeClr val="bg1"/>
              </a:solidFill>
            </a:endParaRPr>
          </a:p>
        </p:txBody>
      </p:sp>
      <p:sp>
        <p:nvSpPr>
          <p:cNvPr id="19461" name="Line 13"/>
          <p:cNvSpPr>
            <a:spLocks noChangeShapeType="1"/>
          </p:cNvSpPr>
          <p:nvPr/>
        </p:nvSpPr>
        <p:spPr bwMode="auto">
          <a:xfrm rot="19350212" flipV="1">
            <a:off x="2970213" y="2890838"/>
            <a:ext cx="3003550" cy="1587"/>
          </a:xfrm>
          <a:prstGeom prst="line">
            <a:avLst/>
          </a:prstGeom>
          <a:noFill/>
          <a:ln w="38100">
            <a:solidFill>
              <a:schemeClr val="accent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19462" name="Text Box 16"/>
          <p:cNvSpPr txBox="1">
            <a:spLocks noChangeArrowheads="1"/>
          </p:cNvSpPr>
          <p:nvPr/>
        </p:nvSpPr>
        <p:spPr bwMode="auto">
          <a:xfrm>
            <a:off x="3703638" y="2547938"/>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cs-CZ" sz="1400">
                <a:solidFill>
                  <a:schemeClr val="accent2"/>
                </a:solidFill>
              </a:rPr>
              <a:t>rigid </a:t>
            </a:r>
            <a:r>
              <a:rPr lang="cs-CZ" altLang="cs-CZ" sz="1400">
                <a:solidFill>
                  <a:schemeClr val="accent2"/>
                </a:solidFill>
              </a:rPr>
              <a:t>tube</a:t>
            </a:r>
          </a:p>
        </p:txBody>
      </p:sp>
      <p:sp>
        <p:nvSpPr>
          <p:cNvPr id="19463" name="Text Box 21"/>
          <p:cNvSpPr txBox="1">
            <a:spLocks noChangeArrowheads="1"/>
          </p:cNvSpPr>
          <p:nvPr/>
        </p:nvSpPr>
        <p:spPr bwMode="auto">
          <a:xfrm>
            <a:off x="4811713" y="3783013"/>
            <a:ext cx="12303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cs-CZ" sz="2000"/>
              <a:t>pressure</a:t>
            </a:r>
            <a:endParaRPr lang="cs-CZ" altLang="cs-CZ" sz="2400"/>
          </a:p>
        </p:txBody>
      </p:sp>
      <p:sp>
        <p:nvSpPr>
          <p:cNvPr id="19464" name="Text Box 22"/>
          <p:cNvSpPr txBox="1">
            <a:spLocks noChangeArrowheads="1"/>
          </p:cNvSpPr>
          <p:nvPr/>
        </p:nvSpPr>
        <p:spPr bwMode="auto">
          <a:xfrm rot="-5400000">
            <a:off x="2568576" y="1520825"/>
            <a:ext cx="971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cs-CZ" sz="2000"/>
              <a:t>flow</a:t>
            </a:r>
            <a:endParaRPr lang="cs-CZ" altLang="cs-CZ" sz="2400"/>
          </a:p>
        </p:txBody>
      </p:sp>
      <p:sp>
        <p:nvSpPr>
          <p:cNvPr id="19465" name="Text Box 23"/>
          <p:cNvSpPr txBox="1">
            <a:spLocks noChangeArrowheads="1"/>
          </p:cNvSpPr>
          <p:nvPr/>
        </p:nvSpPr>
        <p:spPr bwMode="auto">
          <a:xfrm>
            <a:off x="4735791" y="3331696"/>
            <a:ext cx="1885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GB" altLang="cs-CZ" sz="1400" dirty="0" smtClean="0">
                <a:solidFill>
                  <a:srgbClr val="FF0000"/>
                </a:solidFill>
              </a:rPr>
              <a:t>real vessel</a:t>
            </a:r>
            <a:endParaRPr lang="en-GB" altLang="cs-CZ" sz="1400" dirty="0">
              <a:solidFill>
                <a:srgbClr val="FF0000"/>
              </a:solidFill>
            </a:endParaRPr>
          </a:p>
        </p:txBody>
      </p:sp>
      <p:sp>
        <p:nvSpPr>
          <p:cNvPr id="19466" name="Line 18"/>
          <p:cNvSpPr>
            <a:spLocks noChangeShapeType="1"/>
          </p:cNvSpPr>
          <p:nvPr/>
        </p:nvSpPr>
        <p:spPr bwMode="auto">
          <a:xfrm rot="4753">
            <a:off x="3268663" y="1611313"/>
            <a:ext cx="1587" cy="220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19467" name="Line 19"/>
          <p:cNvSpPr>
            <a:spLocks noChangeShapeType="1"/>
          </p:cNvSpPr>
          <p:nvPr/>
        </p:nvSpPr>
        <p:spPr bwMode="auto">
          <a:xfrm>
            <a:off x="3268663" y="3821113"/>
            <a:ext cx="2576512"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19468" name="Freeform 27"/>
          <p:cNvSpPr>
            <a:spLocks/>
          </p:cNvSpPr>
          <p:nvPr/>
        </p:nvSpPr>
        <p:spPr bwMode="auto">
          <a:xfrm>
            <a:off x="3743325" y="1971675"/>
            <a:ext cx="1933575" cy="1933575"/>
          </a:xfrm>
          <a:custGeom>
            <a:avLst/>
            <a:gdLst>
              <a:gd name="T0" fmla="*/ 0 w 1218"/>
              <a:gd name="T1" fmla="*/ 2147483647 h 1014"/>
              <a:gd name="T2" fmla="*/ 2147483647 w 1218"/>
              <a:gd name="T3" fmla="*/ 2147483647 h 1014"/>
              <a:gd name="T4" fmla="*/ 2147483647 w 1218"/>
              <a:gd name="T5" fmla="*/ 0 h 1014"/>
              <a:gd name="T6" fmla="*/ 0 60000 65536"/>
              <a:gd name="T7" fmla="*/ 0 60000 65536"/>
              <a:gd name="T8" fmla="*/ 0 60000 65536"/>
              <a:gd name="T9" fmla="*/ 0 w 1218"/>
              <a:gd name="T10" fmla="*/ 0 h 1014"/>
              <a:gd name="T11" fmla="*/ 1218 w 1218"/>
              <a:gd name="T12" fmla="*/ 1014 h 1014"/>
            </a:gdLst>
            <a:ahLst/>
            <a:cxnLst>
              <a:cxn ang="T6">
                <a:pos x="T0" y="T1"/>
              </a:cxn>
              <a:cxn ang="T7">
                <a:pos x="T2" y="T3"/>
              </a:cxn>
              <a:cxn ang="T8">
                <a:pos x="T4" y="T5"/>
              </a:cxn>
            </a:cxnLst>
            <a:rect l="T9" t="T10" r="T11" b="T12"/>
            <a:pathLst>
              <a:path w="1218" h="1014">
                <a:moveTo>
                  <a:pt x="0" y="971"/>
                </a:moveTo>
                <a:cubicBezTo>
                  <a:pt x="102" y="939"/>
                  <a:pt x="342" y="1014"/>
                  <a:pt x="612" y="780"/>
                </a:cubicBezTo>
                <a:cubicBezTo>
                  <a:pt x="882" y="546"/>
                  <a:pt x="1092" y="163"/>
                  <a:pt x="1218" y="0"/>
                </a:cubicBezTo>
              </a:path>
            </a:pathLst>
          </a:custGeom>
          <a:noFill/>
          <a:ln w="38100">
            <a:solidFill>
              <a:srgbClr val="FF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469" name="Oval 69"/>
          <p:cNvSpPr>
            <a:spLocks noChangeArrowheads="1"/>
          </p:cNvSpPr>
          <p:nvPr/>
        </p:nvSpPr>
        <p:spPr bwMode="auto">
          <a:xfrm>
            <a:off x="3744913" y="3775075"/>
            <a:ext cx="87312" cy="88900"/>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9470" name="Text Box 70"/>
          <p:cNvSpPr txBox="1">
            <a:spLocks noChangeArrowheads="1"/>
          </p:cNvSpPr>
          <p:nvPr/>
        </p:nvSpPr>
        <p:spPr bwMode="auto">
          <a:xfrm>
            <a:off x="3168650" y="3835400"/>
            <a:ext cx="17129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200" b="1"/>
              <a:t>critical pressure</a:t>
            </a:r>
            <a:endParaRPr lang="cs-CZ" altLang="cs-CZ" sz="1200" b="1"/>
          </a:p>
        </p:txBody>
      </p:sp>
      <p:sp>
        <p:nvSpPr>
          <p:cNvPr id="19471" name="Rectangle 31"/>
          <p:cNvSpPr>
            <a:spLocks noChangeArrowheads="1"/>
          </p:cNvSpPr>
          <p:nvPr/>
        </p:nvSpPr>
        <p:spPr bwMode="auto">
          <a:xfrm>
            <a:off x="3756025" y="5295900"/>
            <a:ext cx="1581150" cy="749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9472" name="Text Box 29"/>
          <p:cNvSpPr txBox="1">
            <a:spLocks noChangeArrowheads="1"/>
          </p:cNvSpPr>
          <p:nvPr/>
        </p:nvSpPr>
        <p:spPr bwMode="auto">
          <a:xfrm>
            <a:off x="3870325" y="5502275"/>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b="1"/>
              <a:t>C =</a:t>
            </a:r>
            <a:endParaRPr lang="cs-CZ" altLang="cs-CZ" sz="2000" b="1">
              <a:sym typeface="Symbol" pitchFamily="18" charset="2"/>
            </a:endParaRPr>
          </a:p>
        </p:txBody>
      </p:sp>
      <p:sp>
        <p:nvSpPr>
          <p:cNvPr id="19473" name="Line 32"/>
          <p:cNvSpPr>
            <a:spLocks noChangeShapeType="1"/>
          </p:cNvSpPr>
          <p:nvPr/>
        </p:nvSpPr>
        <p:spPr bwMode="auto">
          <a:xfrm>
            <a:off x="4441825" y="5683250"/>
            <a:ext cx="6286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74" name="Text Box 30"/>
          <p:cNvSpPr txBox="1">
            <a:spLocks noChangeArrowheads="1"/>
          </p:cNvSpPr>
          <p:nvPr/>
        </p:nvSpPr>
        <p:spPr bwMode="auto">
          <a:xfrm>
            <a:off x="4491038" y="5341938"/>
            <a:ext cx="62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b="1">
                <a:sym typeface="Symbol" pitchFamily="18" charset="2"/>
              </a:rPr>
              <a:t>V</a:t>
            </a:r>
          </a:p>
        </p:txBody>
      </p:sp>
      <p:sp>
        <p:nvSpPr>
          <p:cNvPr id="19475" name="Text Box 33"/>
          <p:cNvSpPr txBox="1">
            <a:spLocks noChangeArrowheads="1"/>
          </p:cNvSpPr>
          <p:nvPr/>
        </p:nvSpPr>
        <p:spPr bwMode="auto">
          <a:xfrm>
            <a:off x="4502150" y="5657850"/>
            <a:ext cx="62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b="1">
                <a:sym typeface="Symbol" pitchFamily="18" charset="2"/>
              </a:rPr>
              <a:t>P</a:t>
            </a:r>
          </a:p>
        </p:txBody>
      </p:sp>
      <p:sp>
        <p:nvSpPr>
          <p:cNvPr id="19476" name="Rectangle 72"/>
          <p:cNvSpPr>
            <a:spLocks noChangeArrowheads="1"/>
          </p:cNvSpPr>
          <p:nvPr/>
        </p:nvSpPr>
        <p:spPr bwMode="auto">
          <a:xfrm>
            <a:off x="965200" y="4760913"/>
            <a:ext cx="2509838" cy="168275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9477" name="Line 74"/>
          <p:cNvSpPr>
            <a:spLocks noChangeShapeType="1"/>
          </p:cNvSpPr>
          <p:nvPr/>
        </p:nvSpPr>
        <p:spPr bwMode="auto">
          <a:xfrm>
            <a:off x="1516063" y="5006975"/>
            <a:ext cx="1587" cy="11477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78" name="Line 75"/>
          <p:cNvSpPr>
            <a:spLocks noChangeShapeType="1"/>
          </p:cNvSpPr>
          <p:nvPr/>
        </p:nvSpPr>
        <p:spPr bwMode="auto">
          <a:xfrm rot="5400000">
            <a:off x="2189163" y="5478463"/>
            <a:ext cx="0" cy="1365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79" name="Text Box 76"/>
          <p:cNvSpPr txBox="1">
            <a:spLocks noChangeArrowheads="1"/>
          </p:cNvSpPr>
          <p:nvPr/>
        </p:nvSpPr>
        <p:spPr bwMode="auto">
          <a:xfrm>
            <a:off x="1012825" y="5453306"/>
            <a:ext cx="681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dirty="0" err="1" smtClean="0"/>
              <a:t>kPa</a:t>
            </a:r>
            <a:endParaRPr lang="cs-CZ" altLang="cs-CZ" sz="1400" dirty="0"/>
          </a:p>
        </p:txBody>
      </p:sp>
      <p:sp>
        <p:nvSpPr>
          <p:cNvPr id="19480" name="Line 77"/>
          <p:cNvSpPr>
            <a:spLocks noChangeShapeType="1"/>
          </p:cNvSpPr>
          <p:nvPr/>
        </p:nvSpPr>
        <p:spPr bwMode="auto">
          <a:xfrm>
            <a:off x="1401763" y="5268913"/>
            <a:ext cx="10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81" name="Text Box 78"/>
          <p:cNvSpPr txBox="1">
            <a:spLocks noChangeArrowheads="1"/>
          </p:cNvSpPr>
          <p:nvPr/>
        </p:nvSpPr>
        <p:spPr bwMode="auto">
          <a:xfrm>
            <a:off x="1039813" y="5095875"/>
            <a:ext cx="492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dirty="0"/>
              <a:t>10</a:t>
            </a:r>
          </a:p>
        </p:txBody>
      </p:sp>
      <p:sp>
        <p:nvSpPr>
          <p:cNvPr id="19482" name="Text Box 87"/>
          <p:cNvSpPr txBox="1">
            <a:spLocks noChangeArrowheads="1"/>
          </p:cNvSpPr>
          <p:nvPr/>
        </p:nvSpPr>
        <p:spPr bwMode="auto">
          <a:xfrm>
            <a:off x="1271588" y="4891088"/>
            <a:ext cx="4365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P</a:t>
            </a:r>
          </a:p>
        </p:txBody>
      </p:sp>
      <p:sp>
        <p:nvSpPr>
          <p:cNvPr id="19483" name="Text Box 88"/>
          <p:cNvSpPr txBox="1">
            <a:spLocks noChangeArrowheads="1"/>
          </p:cNvSpPr>
          <p:nvPr/>
        </p:nvSpPr>
        <p:spPr bwMode="auto">
          <a:xfrm>
            <a:off x="2676525" y="6126163"/>
            <a:ext cx="436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V</a:t>
            </a:r>
          </a:p>
        </p:txBody>
      </p:sp>
      <p:sp>
        <p:nvSpPr>
          <p:cNvPr id="19484" name="Line 89"/>
          <p:cNvSpPr>
            <a:spLocks noChangeShapeType="1"/>
          </p:cNvSpPr>
          <p:nvPr/>
        </p:nvSpPr>
        <p:spPr bwMode="auto">
          <a:xfrm flipV="1">
            <a:off x="1836738" y="5268913"/>
            <a:ext cx="833437" cy="8699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85" name="Rectangle 90"/>
          <p:cNvSpPr>
            <a:spLocks noChangeArrowheads="1"/>
          </p:cNvSpPr>
          <p:nvPr/>
        </p:nvSpPr>
        <p:spPr bwMode="auto">
          <a:xfrm>
            <a:off x="5691188" y="4773613"/>
            <a:ext cx="2509838" cy="168275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9486" name="Line 91"/>
          <p:cNvSpPr>
            <a:spLocks noChangeShapeType="1"/>
          </p:cNvSpPr>
          <p:nvPr/>
        </p:nvSpPr>
        <p:spPr bwMode="auto">
          <a:xfrm>
            <a:off x="6215063" y="5019675"/>
            <a:ext cx="1587" cy="11477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87" name="Line 92"/>
          <p:cNvSpPr>
            <a:spLocks noChangeShapeType="1"/>
          </p:cNvSpPr>
          <p:nvPr/>
        </p:nvSpPr>
        <p:spPr bwMode="auto">
          <a:xfrm rot="5400000">
            <a:off x="6888163" y="5491163"/>
            <a:ext cx="0" cy="1365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88" name="Text Box 93"/>
          <p:cNvSpPr txBox="1">
            <a:spLocks noChangeArrowheads="1"/>
          </p:cNvSpPr>
          <p:nvPr/>
        </p:nvSpPr>
        <p:spPr bwMode="auto">
          <a:xfrm>
            <a:off x="5742014" y="5468573"/>
            <a:ext cx="681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dirty="0" err="1" smtClean="0"/>
              <a:t>kPa</a:t>
            </a:r>
            <a:endParaRPr lang="cs-CZ" altLang="cs-CZ" sz="1400" dirty="0"/>
          </a:p>
        </p:txBody>
      </p:sp>
      <p:sp>
        <p:nvSpPr>
          <p:cNvPr id="19489" name="Line 94"/>
          <p:cNvSpPr>
            <a:spLocks noChangeShapeType="1"/>
          </p:cNvSpPr>
          <p:nvPr/>
        </p:nvSpPr>
        <p:spPr bwMode="auto">
          <a:xfrm>
            <a:off x="6108714" y="6084664"/>
            <a:ext cx="10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90" name="Text Box 95"/>
          <p:cNvSpPr txBox="1">
            <a:spLocks noChangeArrowheads="1"/>
          </p:cNvSpPr>
          <p:nvPr/>
        </p:nvSpPr>
        <p:spPr bwMode="auto">
          <a:xfrm>
            <a:off x="5757247" y="5914849"/>
            <a:ext cx="45981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dirty="0"/>
              <a:t>  1</a:t>
            </a:r>
          </a:p>
        </p:txBody>
      </p:sp>
      <p:sp>
        <p:nvSpPr>
          <p:cNvPr id="19491" name="Text Box 96"/>
          <p:cNvSpPr txBox="1">
            <a:spLocks noChangeArrowheads="1"/>
          </p:cNvSpPr>
          <p:nvPr/>
        </p:nvSpPr>
        <p:spPr bwMode="auto">
          <a:xfrm>
            <a:off x="5970588" y="4903788"/>
            <a:ext cx="4365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P</a:t>
            </a:r>
          </a:p>
        </p:txBody>
      </p:sp>
      <p:sp>
        <p:nvSpPr>
          <p:cNvPr id="19492" name="Text Box 97"/>
          <p:cNvSpPr txBox="1">
            <a:spLocks noChangeArrowheads="1"/>
          </p:cNvSpPr>
          <p:nvPr/>
        </p:nvSpPr>
        <p:spPr bwMode="auto">
          <a:xfrm>
            <a:off x="7375525" y="6138863"/>
            <a:ext cx="436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V</a:t>
            </a:r>
          </a:p>
        </p:txBody>
      </p:sp>
      <p:sp>
        <p:nvSpPr>
          <p:cNvPr id="19493" name="Freeform 98"/>
          <p:cNvSpPr>
            <a:spLocks/>
          </p:cNvSpPr>
          <p:nvPr/>
        </p:nvSpPr>
        <p:spPr bwMode="auto">
          <a:xfrm>
            <a:off x="6524625" y="6076712"/>
            <a:ext cx="839788" cy="90000"/>
          </a:xfrm>
          <a:custGeom>
            <a:avLst/>
            <a:gdLst>
              <a:gd name="T0" fmla="*/ 0 w 713"/>
              <a:gd name="T1" fmla="*/ 2147483647 h 576"/>
              <a:gd name="T2" fmla="*/ 2147483647 w 713"/>
              <a:gd name="T3" fmla="*/ 2147483647 h 576"/>
              <a:gd name="T4" fmla="*/ 2147483647 w 713"/>
              <a:gd name="T5" fmla="*/ 0 h 576"/>
              <a:gd name="T6" fmla="*/ 0 60000 65536"/>
              <a:gd name="T7" fmla="*/ 0 60000 65536"/>
              <a:gd name="T8" fmla="*/ 0 60000 65536"/>
              <a:gd name="T9" fmla="*/ 0 w 713"/>
              <a:gd name="T10" fmla="*/ 0 h 576"/>
              <a:gd name="T11" fmla="*/ 713 w 713"/>
              <a:gd name="T12" fmla="*/ 576 h 576"/>
              <a:gd name="connsiteX0" fmla="*/ 0 w 10000"/>
              <a:gd name="connsiteY0" fmla="*/ 9705 h 9705"/>
              <a:gd name="connsiteX1" fmla="*/ 6297 w 10000"/>
              <a:gd name="connsiteY1" fmla="*/ 6632 h 9705"/>
              <a:gd name="connsiteX2" fmla="*/ 10000 w 10000"/>
              <a:gd name="connsiteY2" fmla="*/ 0 h 9705"/>
              <a:gd name="connsiteX0" fmla="*/ 0 w 10000"/>
              <a:gd name="connsiteY0" fmla="*/ 10000 h 10000"/>
              <a:gd name="connsiteX1" fmla="*/ 6410 w 10000"/>
              <a:gd name="connsiteY1" fmla="*/ 5761 h 10000"/>
              <a:gd name="connsiteX2" fmla="*/ 10000 w 10000"/>
              <a:gd name="connsiteY2" fmla="*/ 0 h 10000"/>
              <a:gd name="connsiteX0" fmla="*/ 0 w 10000"/>
              <a:gd name="connsiteY0" fmla="*/ 10000 h 10000"/>
              <a:gd name="connsiteX1" fmla="*/ 6410 w 10000"/>
              <a:gd name="connsiteY1" fmla="*/ 5761 h 10000"/>
              <a:gd name="connsiteX2" fmla="*/ 10000 w 10000"/>
              <a:gd name="connsiteY2" fmla="*/ 0 h 10000"/>
            </a:gdLst>
            <a:ahLst/>
            <a:cxnLst>
              <a:cxn ang="0">
                <a:pos x="connsiteX0" y="connsiteY0"/>
              </a:cxn>
              <a:cxn ang="0">
                <a:pos x="connsiteX1" y="connsiteY1"/>
              </a:cxn>
              <a:cxn ang="0">
                <a:pos x="connsiteX2" y="connsiteY2"/>
              </a:cxn>
            </a:cxnLst>
            <a:rect l="l" t="t" r="r" b="b"/>
            <a:pathLst>
              <a:path w="10000" h="10000">
                <a:moveTo>
                  <a:pt x="0" y="10000"/>
                </a:moveTo>
                <a:cubicBezTo>
                  <a:pt x="1066" y="9570"/>
                  <a:pt x="3450" y="8694"/>
                  <a:pt x="6410" y="5761"/>
                </a:cubicBezTo>
                <a:cubicBezTo>
                  <a:pt x="8348" y="3900"/>
                  <a:pt x="9257" y="1538"/>
                  <a:pt x="10000" y="0"/>
                </a:cubicBezTo>
              </a:path>
            </a:pathLst>
          </a:custGeom>
          <a:noFill/>
          <a:ln w="25400">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494" name="Text Box 99"/>
          <p:cNvSpPr txBox="1">
            <a:spLocks noChangeArrowheads="1"/>
          </p:cNvSpPr>
          <p:nvPr/>
        </p:nvSpPr>
        <p:spPr bwMode="auto">
          <a:xfrm>
            <a:off x="1792288" y="4740275"/>
            <a:ext cx="11033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b="1"/>
              <a:t>aorta</a:t>
            </a:r>
          </a:p>
        </p:txBody>
      </p:sp>
      <p:sp>
        <p:nvSpPr>
          <p:cNvPr id="19495" name="Text Box 100"/>
          <p:cNvSpPr txBox="1">
            <a:spLocks noChangeArrowheads="1"/>
          </p:cNvSpPr>
          <p:nvPr/>
        </p:nvSpPr>
        <p:spPr bwMode="auto">
          <a:xfrm>
            <a:off x="6350000" y="4743450"/>
            <a:ext cx="11033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b="1"/>
              <a:t>v. cava</a:t>
            </a:r>
          </a:p>
        </p:txBody>
      </p:sp>
      <p:sp>
        <p:nvSpPr>
          <p:cNvPr id="19496" name="Rectangle 101"/>
          <p:cNvSpPr>
            <a:spLocks noChangeArrowheads="1"/>
          </p:cNvSpPr>
          <p:nvPr/>
        </p:nvSpPr>
        <p:spPr bwMode="auto">
          <a:xfrm>
            <a:off x="3756025" y="4759325"/>
            <a:ext cx="1581150" cy="3286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cxnSp>
        <p:nvCxnSpPr>
          <p:cNvPr id="71" name="Přímá spojnice 70"/>
          <p:cNvCxnSpPr/>
          <p:nvPr/>
        </p:nvCxnSpPr>
        <p:spPr>
          <a:xfrm>
            <a:off x="6530975" y="6167438"/>
            <a:ext cx="0" cy="123825"/>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Přímá spojnice 71"/>
          <p:cNvCxnSpPr/>
          <p:nvPr/>
        </p:nvCxnSpPr>
        <p:spPr>
          <a:xfrm flipH="1">
            <a:off x="7364413" y="6045200"/>
            <a:ext cx="0" cy="246063"/>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Přímá spojnice 72"/>
          <p:cNvCxnSpPr/>
          <p:nvPr/>
        </p:nvCxnSpPr>
        <p:spPr>
          <a:xfrm flipH="1">
            <a:off x="6535738" y="6278563"/>
            <a:ext cx="828675"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4" name="Obdélník 73"/>
          <p:cNvSpPr/>
          <p:nvPr/>
        </p:nvSpPr>
        <p:spPr>
          <a:xfrm>
            <a:off x="6867525" y="6229350"/>
            <a:ext cx="204788" cy="115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9501" name="TextovéPole 74"/>
          <p:cNvSpPr txBox="1">
            <a:spLocks noChangeArrowheads="1"/>
          </p:cNvSpPr>
          <p:nvPr/>
        </p:nvSpPr>
        <p:spPr bwMode="auto">
          <a:xfrm>
            <a:off x="6789738" y="6159500"/>
            <a:ext cx="3968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000">
                <a:solidFill>
                  <a:srgbClr val="0033CC"/>
                </a:solidFill>
                <a:sym typeface="Symbol" pitchFamily="18" charset="2"/>
              </a:rPr>
              <a:t>V</a:t>
            </a:r>
            <a:endParaRPr lang="cs-CZ" altLang="cs-CZ" sz="1000">
              <a:solidFill>
                <a:srgbClr val="0033CC"/>
              </a:solidFill>
            </a:endParaRPr>
          </a:p>
        </p:txBody>
      </p:sp>
      <p:cxnSp>
        <p:nvCxnSpPr>
          <p:cNvPr id="76" name="Přímá spojnice 75"/>
          <p:cNvCxnSpPr/>
          <p:nvPr/>
        </p:nvCxnSpPr>
        <p:spPr>
          <a:xfrm>
            <a:off x="1836738" y="6165850"/>
            <a:ext cx="0" cy="123825"/>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Přímá spojnice 76"/>
          <p:cNvCxnSpPr/>
          <p:nvPr/>
        </p:nvCxnSpPr>
        <p:spPr>
          <a:xfrm flipH="1">
            <a:off x="1841500" y="6265863"/>
            <a:ext cx="828675"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8" name="Obdélník 77"/>
          <p:cNvSpPr/>
          <p:nvPr/>
        </p:nvSpPr>
        <p:spPr>
          <a:xfrm>
            <a:off x="2173288" y="6216650"/>
            <a:ext cx="206375" cy="115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9505" name="TextovéPole 78"/>
          <p:cNvSpPr txBox="1">
            <a:spLocks noChangeArrowheads="1"/>
          </p:cNvSpPr>
          <p:nvPr/>
        </p:nvSpPr>
        <p:spPr bwMode="auto">
          <a:xfrm>
            <a:off x="2097088" y="6146800"/>
            <a:ext cx="3952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000">
                <a:solidFill>
                  <a:srgbClr val="0033CC"/>
                </a:solidFill>
                <a:sym typeface="Symbol" pitchFamily="18" charset="2"/>
              </a:rPr>
              <a:t>V</a:t>
            </a:r>
            <a:endParaRPr lang="cs-CZ" altLang="cs-CZ" sz="1000">
              <a:solidFill>
                <a:srgbClr val="0033CC"/>
              </a:solidFill>
            </a:endParaRPr>
          </a:p>
        </p:txBody>
      </p:sp>
      <p:cxnSp>
        <p:nvCxnSpPr>
          <p:cNvPr id="80" name="Přímá spojnice 79"/>
          <p:cNvCxnSpPr/>
          <p:nvPr/>
        </p:nvCxnSpPr>
        <p:spPr>
          <a:xfrm>
            <a:off x="2670175" y="5284788"/>
            <a:ext cx="0" cy="1000125"/>
          </a:xfrm>
          <a:prstGeom prst="line">
            <a:avLst/>
          </a:prstGeom>
        </p:spPr>
        <p:style>
          <a:lnRef idx="1">
            <a:schemeClr val="accent1"/>
          </a:lnRef>
          <a:fillRef idx="0">
            <a:schemeClr val="accent1"/>
          </a:fillRef>
          <a:effectRef idx="0">
            <a:schemeClr val="accent1"/>
          </a:effectRef>
          <a:fontRef idx="minor">
            <a:schemeClr val="tx1"/>
          </a:fontRef>
        </p:style>
      </p:cxnSp>
      <p:sp>
        <p:nvSpPr>
          <p:cNvPr id="19507" name="TextovéPole 80"/>
          <p:cNvSpPr txBox="1">
            <a:spLocks noChangeArrowheads="1"/>
          </p:cNvSpPr>
          <p:nvPr/>
        </p:nvSpPr>
        <p:spPr bwMode="auto">
          <a:xfrm>
            <a:off x="6596063" y="5375275"/>
            <a:ext cx="476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000" b="1">
                <a:solidFill>
                  <a:srgbClr val="0033CC"/>
                </a:solidFill>
                <a:sym typeface="Symbol" pitchFamily="18" charset="2"/>
              </a:rPr>
              <a:t>C</a:t>
            </a:r>
            <a:r>
              <a:rPr lang="cs-CZ" altLang="cs-CZ" sz="1400" b="1">
                <a:solidFill>
                  <a:srgbClr val="0033CC"/>
                </a:solidFill>
                <a:sym typeface="Symbol" pitchFamily="18" charset="2"/>
              </a:rPr>
              <a:t></a:t>
            </a:r>
            <a:endParaRPr lang="cs-CZ" altLang="cs-CZ" sz="1400" b="1">
              <a:solidFill>
                <a:srgbClr val="0033CC"/>
              </a:solidFill>
            </a:endParaRPr>
          </a:p>
        </p:txBody>
      </p:sp>
      <p:sp>
        <p:nvSpPr>
          <p:cNvPr id="19508" name="TextovéPole 81"/>
          <p:cNvSpPr txBox="1">
            <a:spLocks noChangeArrowheads="1"/>
          </p:cNvSpPr>
          <p:nvPr/>
        </p:nvSpPr>
        <p:spPr bwMode="auto">
          <a:xfrm>
            <a:off x="1900238" y="5337175"/>
            <a:ext cx="479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2000" b="1">
                <a:solidFill>
                  <a:srgbClr val="0033CC"/>
                </a:solidFill>
                <a:sym typeface="Symbol" pitchFamily="18" charset="2"/>
              </a:rPr>
              <a:t>C</a:t>
            </a:r>
            <a:r>
              <a:rPr lang="cs-CZ" altLang="cs-CZ" sz="1400" b="1">
                <a:solidFill>
                  <a:srgbClr val="0033CC"/>
                </a:solidFill>
                <a:sym typeface="Symbol" pitchFamily="18" charset="2"/>
              </a:rPr>
              <a:t></a:t>
            </a:r>
            <a:endParaRPr lang="cs-CZ" altLang="cs-CZ" sz="1400" b="1">
              <a:solidFill>
                <a:srgbClr val="0033CC"/>
              </a:solidFill>
            </a:endParaRPr>
          </a:p>
        </p:txBody>
      </p:sp>
      <p:sp>
        <p:nvSpPr>
          <p:cNvPr id="19509" name="Text Box 102"/>
          <p:cNvSpPr txBox="1">
            <a:spLocks noChangeArrowheads="1"/>
          </p:cNvSpPr>
          <p:nvPr/>
        </p:nvSpPr>
        <p:spPr bwMode="auto">
          <a:xfrm>
            <a:off x="3805238" y="4748213"/>
            <a:ext cx="17113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dirty="0"/>
              <a:t>compliance</a:t>
            </a:r>
            <a:endParaRPr lang="cs-CZ" altLang="cs-CZ" sz="1800" b="1" dirty="0"/>
          </a:p>
        </p:txBody>
      </p:sp>
      <p:sp>
        <p:nvSpPr>
          <p:cNvPr id="59" name="Text Box 95"/>
          <p:cNvSpPr txBox="1">
            <a:spLocks noChangeArrowheads="1"/>
          </p:cNvSpPr>
          <p:nvPr/>
        </p:nvSpPr>
        <p:spPr bwMode="auto">
          <a:xfrm>
            <a:off x="1041427" y="5909428"/>
            <a:ext cx="492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dirty="0"/>
              <a:t>  1</a:t>
            </a:r>
          </a:p>
        </p:txBody>
      </p:sp>
      <p:sp>
        <p:nvSpPr>
          <p:cNvPr id="60" name="Line 94"/>
          <p:cNvSpPr>
            <a:spLocks noChangeShapeType="1"/>
          </p:cNvSpPr>
          <p:nvPr/>
        </p:nvSpPr>
        <p:spPr bwMode="auto">
          <a:xfrm>
            <a:off x="1414463" y="6084664"/>
            <a:ext cx="10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 name="Line 77"/>
          <p:cNvSpPr>
            <a:spLocks noChangeShapeType="1"/>
          </p:cNvSpPr>
          <p:nvPr/>
        </p:nvSpPr>
        <p:spPr bwMode="auto">
          <a:xfrm>
            <a:off x="6115465" y="5272101"/>
            <a:ext cx="10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 name="Text Box 78"/>
          <p:cNvSpPr txBox="1">
            <a:spLocks noChangeArrowheads="1"/>
          </p:cNvSpPr>
          <p:nvPr/>
        </p:nvSpPr>
        <p:spPr bwMode="auto">
          <a:xfrm>
            <a:off x="5772109" y="5103840"/>
            <a:ext cx="492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dirty="0"/>
              <a:t>10</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4"/>
          <p:cNvGrpSpPr>
            <a:grpSpLocks/>
          </p:cNvGrpSpPr>
          <p:nvPr/>
        </p:nvGrpSpPr>
        <p:grpSpPr bwMode="auto">
          <a:xfrm>
            <a:off x="238125" y="136525"/>
            <a:ext cx="8682038" cy="6586538"/>
            <a:chOff x="150" y="86"/>
            <a:chExt cx="5469" cy="4149"/>
          </a:xfrm>
        </p:grpSpPr>
        <p:pic>
          <p:nvPicPr>
            <p:cNvPr id="20508"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509"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20483" name="Group 7"/>
          <p:cNvGrpSpPr>
            <a:grpSpLocks/>
          </p:cNvGrpSpPr>
          <p:nvPr/>
        </p:nvGrpSpPr>
        <p:grpSpPr bwMode="auto">
          <a:xfrm>
            <a:off x="1350963" y="1584325"/>
            <a:ext cx="6303962" cy="1646238"/>
            <a:chOff x="1074" y="3018"/>
            <a:chExt cx="3516" cy="912"/>
          </a:xfrm>
        </p:grpSpPr>
        <p:sp>
          <p:nvSpPr>
            <p:cNvPr id="20505" name="Rectangle 8"/>
            <p:cNvSpPr>
              <a:spLocks noChangeArrowheads="1"/>
            </p:cNvSpPr>
            <p:nvPr/>
          </p:nvSpPr>
          <p:spPr bwMode="auto">
            <a:xfrm>
              <a:off x="1074" y="3018"/>
              <a:ext cx="3516" cy="912"/>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0506" name="Freeform 9"/>
            <p:cNvSpPr>
              <a:spLocks/>
            </p:cNvSpPr>
            <p:nvPr/>
          </p:nvSpPr>
          <p:spPr bwMode="auto">
            <a:xfrm>
              <a:off x="1344" y="3136"/>
              <a:ext cx="2958" cy="117"/>
            </a:xfrm>
            <a:custGeom>
              <a:avLst/>
              <a:gdLst>
                <a:gd name="T0" fmla="*/ 0 w 2958"/>
                <a:gd name="T1" fmla="*/ 116 h 117"/>
                <a:gd name="T2" fmla="*/ 528 w 2958"/>
                <a:gd name="T3" fmla="*/ 98 h 117"/>
                <a:gd name="T4" fmla="*/ 708 w 2958"/>
                <a:gd name="T5" fmla="*/ 2 h 117"/>
                <a:gd name="T6" fmla="*/ 1080 w 2958"/>
                <a:gd name="T7" fmla="*/ 110 h 117"/>
                <a:gd name="T8" fmla="*/ 2958 w 2958"/>
                <a:gd name="T9" fmla="*/ 116 h 117"/>
                <a:gd name="T10" fmla="*/ 0 60000 65536"/>
                <a:gd name="T11" fmla="*/ 0 60000 65536"/>
                <a:gd name="T12" fmla="*/ 0 60000 65536"/>
                <a:gd name="T13" fmla="*/ 0 60000 65536"/>
                <a:gd name="T14" fmla="*/ 0 60000 65536"/>
                <a:gd name="T15" fmla="*/ 0 w 2958"/>
                <a:gd name="T16" fmla="*/ 0 h 117"/>
                <a:gd name="T17" fmla="*/ 2958 w 2958"/>
                <a:gd name="T18" fmla="*/ 117 h 117"/>
              </a:gdLst>
              <a:ahLst/>
              <a:cxnLst>
                <a:cxn ang="T10">
                  <a:pos x="T0" y="T1"/>
                </a:cxn>
                <a:cxn ang="T11">
                  <a:pos x="T2" y="T3"/>
                </a:cxn>
                <a:cxn ang="T12">
                  <a:pos x="T4" y="T5"/>
                </a:cxn>
                <a:cxn ang="T13">
                  <a:pos x="T6" y="T7"/>
                </a:cxn>
                <a:cxn ang="T14">
                  <a:pos x="T8" y="T9"/>
                </a:cxn>
              </a:cxnLst>
              <a:rect l="T15" t="T16" r="T17" b="T18"/>
              <a:pathLst>
                <a:path w="2958" h="117">
                  <a:moveTo>
                    <a:pt x="0" y="116"/>
                  </a:moveTo>
                  <a:cubicBezTo>
                    <a:pt x="88" y="113"/>
                    <a:pt x="410" y="117"/>
                    <a:pt x="528" y="98"/>
                  </a:cubicBezTo>
                  <a:cubicBezTo>
                    <a:pt x="646" y="79"/>
                    <a:pt x="616" y="0"/>
                    <a:pt x="708" y="2"/>
                  </a:cubicBezTo>
                  <a:cubicBezTo>
                    <a:pt x="800" y="4"/>
                    <a:pt x="774" y="110"/>
                    <a:pt x="1080" y="110"/>
                  </a:cubicBezTo>
                  <a:cubicBezTo>
                    <a:pt x="1386" y="110"/>
                    <a:pt x="2567" y="115"/>
                    <a:pt x="2958" y="116"/>
                  </a:cubicBezTo>
                </a:path>
              </a:pathLst>
            </a:custGeom>
            <a:noFill/>
            <a:ln w="28575" cmpd="sng">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0507" name="Freeform 10"/>
            <p:cNvSpPr>
              <a:spLocks/>
            </p:cNvSpPr>
            <p:nvPr/>
          </p:nvSpPr>
          <p:spPr bwMode="auto">
            <a:xfrm flipV="1">
              <a:off x="1345" y="3635"/>
              <a:ext cx="2958" cy="117"/>
            </a:xfrm>
            <a:custGeom>
              <a:avLst/>
              <a:gdLst>
                <a:gd name="T0" fmla="*/ 0 w 2958"/>
                <a:gd name="T1" fmla="*/ 116 h 117"/>
                <a:gd name="T2" fmla="*/ 528 w 2958"/>
                <a:gd name="T3" fmla="*/ 98 h 117"/>
                <a:gd name="T4" fmla="*/ 708 w 2958"/>
                <a:gd name="T5" fmla="*/ 2 h 117"/>
                <a:gd name="T6" fmla="*/ 1080 w 2958"/>
                <a:gd name="T7" fmla="*/ 110 h 117"/>
                <a:gd name="T8" fmla="*/ 2958 w 2958"/>
                <a:gd name="T9" fmla="*/ 116 h 117"/>
                <a:gd name="T10" fmla="*/ 0 60000 65536"/>
                <a:gd name="T11" fmla="*/ 0 60000 65536"/>
                <a:gd name="T12" fmla="*/ 0 60000 65536"/>
                <a:gd name="T13" fmla="*/ 0 60000 65536"/>
                <a:gd name="T14" fmla="*/ 0 60000 65536"/>
                <a:gd name="T15" fmla="*/ 0 w 2958"/>
                <a:gd name="T16" fmla="*/ 0 h 117"/>
                <a:gd name="T17" fmla="*/ 2958 w 2958"/>
                <a:gd name="T18" fmla="*/ 117 h 117"/>
              </a:gdLst>
              <a:ahLst/>
              <a:cxnLst>
                <a:cxn ang="T10">
                  <a:pos x="T0" y="T1"/>
                </a:cxn>
                <a:cxn ang="T11">
                  <a:pos x="T2" y="T3"/>
                </a:cxn>
                <a:cxn ang="T12">
                  <a:pos x="T4" y="T5"/>
                </a:cxn>
                <a:cxn ang="T13">
                  <a:pos x="T6" y="T7"/>
                </a:cxn>
                <a:cxn ang="T14">
                  <a:pos x="T8" y="T9"/>
                </a:cxn>
              </a:cxnLst>
              <a:rect l="T15" t="T16" r="T17" b="T18"/>
              <a:pathLst>
                <a:path w="2958" h="117">
                  <a:moveTo>
                    <a:pt x="0" y="116"/>
                  </a:moveTo>
                  <a:cubicBezTo>
                    <a:pt x="88" y="113"/>
                    <a:pt x="410" y="117"/>
                    <a:pt x="528" y="98"/>
                  </a:cubicBezTo>
                  <a:cubicBezTo>
                    <a:pt x="646" y="79"/>
                    <a:pt x="616" y="0"/>
                    <a:pt x="708" y="2"/>
                  </a:cubicBezTo>
                  <a:cubicBezTo>
                    <a:pt x="800" y="4"/>
                    <a:pt x="774" y="110"/>
                    <a:pt x="1080" y="110"/>
                  </a:cubicBezTo>
                  <a:cubicBezTo>
                    <a:pt x="1386" y="110"/>
                    <a:pt x="2567" y="115"/>
                    <a:pt x="2958" y="116"/>
                  </a:cubicBezTo>
                </a:path>
              </a:pathLst>
            </a:custGeom>
            <a:noFill/>
            <a:ln w="28575" cmpd="sng">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20484" name="Freeform 12"/>
          <p:cNvSpPr>
            <a:spLocks/>
          </p:cNvSpPr>
          <p:nvPr/>
        </p:nvSpPr>
        <p:spPr bwMode="auto">
          <a:xfrm>
            <a:off x="2995613" y="2058988"/>
            <a:ext cx="744537" cy="48577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Lst>
            <a:ahLst/>
            <a:cxnLst>
              <a:cxn ang="T12">
                <a:pos x="T0" y="T1"/>
              </a:cxn>
              <a:cxn ang="T13">
                <a:pos x="T2" y="T3"/>
              </a:cxn>
              <a:cxn ang="T14">
                <a:pos x="T4" y="T5"/>
              </a:cxn>
              <a:cxn ang="T15">
                <a:pos x="T6" y="T7"/>
              </a:cxn>
              <a:cxn ang="T16">
                <a:pos x="T8" y="T9"/>
              </a:cxn>
              <a:cxn ang="T17">
                <a:pos x="T10" y="T11"/>
              </a:cxn>
            </a:cxnLst>
            <a:rect l="T18" t="T19" r="T20" b="T21"/>
            <a:pathLst>
              <a:path w="1681" h="686">
                <a:moveTo>
                  <a:pt x="0" y="686"/>
                </a:moveTo>
                <a:cubicBezTo>
                  <a:pt x="35" y="585"/>
                  <a:pt x="136" y="162"/>
                  <a:pt x="209" y="81"/>
                </a:cubicBezTo>
                <a:cubicBezTo>
                  <a:pt x="282" y="0"/>
                  <a:pt x="379" y="179"/>
                  <a:pt x="438" y="200"/>
                </a:cubicBezTo>
                <a:cubicBezTo>
                  <a:pt x="497" y="221"/>
                  <a:pt x="464" y="140"/>
                  <a:pt x="566" y="209"/>
                </a:cubicBezTo>
                <a:cubicBezTo>
                  <a:pt x="670" y="250"/>
                  <a:pt x="864" y="545"/>
                  <a:pt x="1050" y="612"/>
                </a:cubicBezTo>
                <a:cubicBezTo>
                  <a:pt x="1236" y="679"/>
                  <a:pt x="1550" y="612"/>
                  <a:pt x="1681" y="612"/>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0485" name="AutoShape 13"/>
          <p:cNvSpPr>
            <a:spLocks noChangeArrowheads="1"/>
          </p:cNvSpPr>
          <p:nvPr/>
        </p:nvSpPr>
        <p:spPr bwMode="auto">
          <a:xfrm>
            <a:off x="3998913" y="2293938"/>
            <a:ext cx="381000" cy="114300"/>
          </a:xfrm>
          <a:prstGeom prst="rightArrow">
            <a:avLst>
              <a:gd name="adj1" fmla="val 50000"/>
              <a:gd name="adj2" fmla="val 83333"/>
            </a:avLst>
          </a:prstGeom>
          <a:solidFill>
            <a:srgbClr val="FF00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0486" name="Text Box 14"/>
          <p:cNvSpPr txBox="1">
            <a:spLocks noChangeArrowheads="1"/>
          </p:cNvSpPr>
          <p:nvPr/>
        </p:nvSpPr>
        <p:spPr bwMode="auto">
          <a:xfrm>
            <a:off x="4518025" y="2193925"/>
            <a:ext cx="1162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0000"/>
                </a:solidFill>
              </a:rPr>
              <a:t>PWV</a:t>
            </a:r>
          </a:p>
        </p:txBody>
      </p:sp>
      <p:sp>
        <p:nvSpPr>
          <p:cNvPr id="20487" name="Line 21"/>
          <p:cNvSpPr>
            <a:spLocks noChangeShapeType="1"/>
          </p:cNvSpPr>
          <p:nvPr/>
        </p:nvSpPr>
        <p:spPr bwMode="auto">
          <a:xfrm>
            <a:off x="5837238" y="1817688"/>
            <a:ext cx="0" cy="200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0488" name="Line 22"/>
          <p:cNvSpPr>
            <a:spLocks noChangeShapeType="1"/>
          </p:cNvSpPr>
          <p:nvPr/>
        </p:nvSpPr>
        <p:spPr bwMode="auto">
          <a:xfrm flipV="1">
            <a:off x="5838825" y="1990725"/>
            <a:ext cx="0" cy="200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0489" name="Text Box 23"/>
          <p:cNvSpPr txBox="1">
            <a:spLocks noChangeArrowheads="1"/>
          </p:cNvSpPr>
          <p:nvPr/>
        </p:nvSpPr>
        <p:spPr bwMode="auto">
          <a:xfrm>
            <a:off x="5808663" y="1703388"/>
            <a:ext cx="361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a:t>h</a:t>
            </a:r>
          </a:p>
        </p:txBody>
      </p:sp>
      <p:sp>
        <p:nvSpPr>
          <p:cNvPr id="20490" name="Line 24"/>
          <p:cNvSpPr>
            <a:spLocks noChangeShapeType="1"/>
          </p:cNvSpPr>
          <p:nvPr/>
        </p:nvSpPr>
        <p:spPr bwMode="auto">
          <a:xfrm>
            <a:off x="2103438" y="2038350"/>
            <a:ext cx="1587" cy="6413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0491" name="Text Box 25"/>
          <p:cNvSpPr txBox="1">
            <a:spLocks noChangeArrowheads="1"/>
          </p:cNvSpPr>
          <p:nvPr/>
        </p:nvSpPr>
        <p:spPr bwMode="auto">
          <a:xfrm>
            <a:off x="2082800" y="2185988"/>
            <a:ext cx="447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t>2</a:t>
            </a:r>
            <a:r>
              <a:rPr lang="cs-CZ" altLang="cs-CZ" sz="1600"/>
              <a:t>r</a:t>
            </a:r>
          </a:p>
        </p:txBody>
      </p:sp>
      <p:sp>
        <p:nvSpPr>
          <p:cNvPr id="20492" name="Text Box 26"/>
          <p:cNvSpPr txBox="1">
            <a:spLocks noChangeArrowheads="1"/>
          </p:cNvSpPr>
          <p:nvPr/>
        </p:nvSpPr>
        <p:spPr bwMode="auto">
          <a:xfrm>
            <a:off x="5402263" y="2139950"/>
            <a:ext cx="904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a:sym typeface="Symbol" pitchFamily="18" charset="2"/>
              </a:rPr>
              <a:t></a:t>
            </a:r>
          </a:p>
        </p:txBody>
      </p:sp>
      <p:sp>
        <p:nvSpPr>
          <p:cNvPr id="20493" name="Oval 27"/>
          <p:cNvSpPr>
            <a:spLocks noChangeArrowheads="1"/>
          </p:cNvSpPr>
          <p:nvPr/>
        </p:nvSpPr>
        <p:spPr bwMode="auto">
          <a:xfrm>
            <a:off x="4613275" y="2822575"/>
            <a:ext cx="419100" cy="295275"/>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0494" name="Text Box 28"/>
          <p:cNvSpPr txBox="1">
            <a:spLocks noChangeArrowheads="1"/>
          </p:cNvSpPr>
          <p:nvPr/>
        </p:nvSpPr>
        <p:spPr bwMode="auto">
          <a:xfrm>
            <a:off x="4632325" y="2817813"/>
            <a:ext cx="3073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200">
                <a:sym typeface="Symbol" pitchFamily="18" charset="2"/>
              </a:rPr>
              <a:t>E</a:t>
            </a:r>
            <a:r>
              <a:rPr lang="en-GB" altLang="cs-CZ" sz="1200" baseline="-25000">
                <a:sym typeface="Symbol" pitchFamily="18" charset="2"/>
              </a:rPr>
              <a:t>inc</a:t>
            </a:r>
            <a:r>
              <a:rPr lang="en-GB" altLang="cs-CZ" sz="1200">
                <a:sym typeface="Symbol" pitchFamily="18" charset="2"/>
              </a:rPr>
              <a:t>  </a:t>
            </a:r>
            <a:r>
              <a:rPr lang="cs-CZ" altLang="cs-CZ" sz="1200">
                <a:sym typeface="Symbol" pitchFamily="18" charset="2"/>
              </a:rPr>
              <a:t> </a:t>
            </a:r>
            <a:r>
              <a:rPr lang="en-GB" altLang="cs-CZ" sz="1200">
                <a:sym typeface="Symbol" pitchFamily="18" charset="2"/>
              </a:rPr>
              <a:t>– modulus of stiffness </a:t>
            </a:r>
          </a:p>
        </p:txBody>
      </p:sp>
      <p:sp>
        <p:nvSpPr>
          <p:cNvPr id="20495" name="Rectangle 15"/>
          <p:cNvSpPr>
            <a:spLocks noChangeArrowheads="1"/>
          </p:cNvSpPr>
          <p:nvPr/>
        </p:nvSpPr>
        <p:spPr bwMode="auto">
          <a:xfrm>
            <a:off x="2559050" y="3989388"/>
            <a:ext cx="3895725" cy="1181100"/>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0496" name="Text Box 16"/>
          <p:cNvSpPr txBox="1">
            <a:spLocks noChangeArrowheads="1"/>
          </p:cNvSpPr>
          <p:nvPr/>
        </p:nvSpPr>
        <p:spPr bwMode="auto">
          <a:xfrm>
            <a:off x="3101975" y="3579813"/>
            <a:ext cx="2981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Char char="•"/>
              <a:tabLst>
                <a:tab pos="180975" algn="l"/>
              </a:tabLst>
              <a:defRPr sz="3200">
                <a:solidFill>
                  <a:schemeClr val="tx1"/>
                </a:solidFill>
                <a:latin typeface="Arial" charset="0"/>
              </a:defRPr>
            </a:lvl1pPr>
            <a:lvl2pPr marL="742950" indent="-285750" eaLnBrk="0" hangingPunct="0">
              <a:spcBef>
                <a:spcPct val="20000"/>
              </a:spcBef>
              <a:buChar char="–"/>
              <a:tabLst>
                <a:tab pos="180975" algn="l"/>
              </a:tabLst>
              <a:defRPr sz="2800">
                <a:solidFill>
                  <a:schemeClr val="tx1"/>
                </a:solidFill>
                <a:latin typeface="Arial" charset="0"/>
              </a:defRPr>
            </a:lvl2pPr>
            <a:lvl3pPr marL="1143000" indent="-228600" eaLnBrk="0" hangingPunct="0">
              <a:spcBef>
                <a:spcPct val="20000"/>
              </a:spcBef>
              <a:buChar char="•"/>
              <a:tabLst>
                <a:tab pos="180975" algn="l"/>
              </a:tabLst>
              <a:defRPr sz="2400">
                <a:solidFill>
                  <a:schemeClr val="tx1"/>
                </a:solidFill>
                <a:latin typeface="Arial" charset="0"/>
              </a:defRPr>
            </a:lvl3pPr>
            <a:lvl4pPr marL="1600200" indent="-228600" eaLnBrk="0" hangingPunct="0">
              <a:spcBef>
                <a:spcPct val="20000"/>
              </a:spcBef>
              <a:buChar char="–"/>
              <a:tabLst>
                <a:tab pos="180975" algn="l"/>
              </a:tabLst>
              <a:defRPr sz="2000">
                <a:solidFill>
                  <a:schemeClr val="tx1"/>
                </a:solidFill>
                <a:latin typeface="Arial" charset="0"/>
              </a:defRPr>
            </a:lvl4pPr>
            <a:lvl5pPr marL="2057400" indent="-228600" eaLnBrk="0" hangingPunct="0">
              <a:spcBef>
                <a:spcPct val="20000"/>
              </a:spcBef>
              <a:buChar char="»"/>
              <a:tabLst>
                <a:tab pos="180975" algn="l"/>
              </a:tabLst>
              <a:defRPr sz="2000">
                <a:solidFill>
                  <a:schemeClr val="tx1"/>
                </a:solidFill>
                <a:latin typeface="Arial" charset="0"/>
              </a:defRPr>
            </a:lvl5pPr>
            <a:lvl6pPr marL="2514600" indent="-228600" eaLnBrk="0" fontAlgn="base" hangingPunct="0">
              <a:spcBef>
                <a:spcPct val="20000"/>
              </a:spcBef>
              <a:spcAft>
                <a:spcPct val="0"/>
              </a:spcAft>
              <a:buChar char="»"/>
              <a:tabLst>
                <a:tab pos="180975" algn="l"/>
              </a:tabLst>
              <a:defRPr sz="2000">
                <a:solidFill>
                  <a:schemeClr val="tx1"/>
                </a:solidFill>
                <a:latin typeface="Arial" charset="0"/>
              </a:defRPr>
            </a:lvl6pPr>
            <a:lvl7pPr marL="2971800" indent="-228600" eaLnBrk="0" fontAlgn="base" hangingPunct="0">
              <a:spcBef>
                <a:spcPct val="20000"/>
              </a:spcBef>
              <a:spcAft>
                <a:spcPct val="0"/>
              </a:spcAft>
              <a:buChar char="»"/>
              <a:tabLst>
                <a:tab pos="180975" algn="l"/>
              </a:tabLst>
              <a:defRPr sz="2000">
                <a:solidFill>
                  <a:schemeClr val="tx1"/>
                </a:solidFill>
                <a:latin typeface="Arial" charset="0"/>
              </a:defRPr>
            </a:lvl7pPr>
            <a:lvl8pPr marL="3429000" indent="-228600" eaLnBrk="0" fontAlgn="base" hangingPunct="0">
              <a:spcBef>
                <a:spcPct val="20000"/>
              </a:spcBef>
              <a:spcAft>
                <a:spcPct val="0"/>
              </a:spcAft>
              <a:buChar char="»"/>
              <a:tabLst>
                <a:tab pos="180975" algn="l"/>
              </a:tabLst>
              <a:defRPr sz="2000">
                <a:solidFill>
                  <a:schemeClr val="tx1"/>
                </a:solidFill>
                <a:latin typeface="Arial" charset="0"/>
              </a:defRPr>
            </a:lvl8pPr>
            <a:lvl9pPr marL="3886200" indent="-228600" eaLnBrk="0" fontAlgn="base" hangingPunct="0">
              <a:spcBef>
                <a:spcPct val="20000"/>
              </a:spcBef>
              <a:spcAft>
                <a:spcPct val="0"/>
              </a:spcAft>
              <a:buChar char="»"/>
              <a:tabLst>
                <a:tab pos="180975" algn="l"/>
              </a:tabLst>
              <a:defRPr sz="2000">
                <a:solidFill>
                  <a:schemeClr val="tx1"/>
                </a:solidFill>
                <a:latin typeface="Arial" charset="0"/>
              </a:defRPr>
            </a:lvl9pPr>
          </a:lstStyle>
          <a:p>
            <a:pPr algn="just" eaLnBrk="1" hangingPunct="1">
              <a:spcBef>
                <a:spcPct val="50000"/>
              </a:spcBef>
              <a:buFontTx/>
              <a:buNone/>
            </a:pPr>
            <a:r>
              <a:rPr lang="cs-CZ" altLang="cs-CZ" sz="2000">
                <a:solidFill>
                  <a:schemeClr val="bg1"/>
                </a:solidFill>
                <a:sym typeface="Symbol" pitchFamily="18" charset="2"/>
              </a:rPr>
              <a:t>Moens-Korteweg (1878)</a:t>
            </a:r>
          </a:p>
        </p:txBody>
      </p:sp>
      <p:sp>
        <p:nvSpPr>
          <p:cNvPr id="20497" name="Text Box 17"/>
          <p:cNvSpPr txBox="1">
            <a:spLocks noChangeArrowheads="1"/>
          </p:cNvSpPr>
          <p:nvPr/>
        </p:nvSpPr>
        <p:spPr bwMode="auto">
          <a:xfrm>
            <a:off x="3330575" y="4427538"/>
            <a:ext cx="1162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b="1"/>
              <a:t>PWV =</a:t>
            </a:r>
            <a:r>
              <a:rPr lang="cs-CZ" altLang="cs-CZ" sz="2000"/>
              <a:t> </a:t>
            </a:r>
          </a:p>
        </p:txBody>
      </p:sp>
      <p:sp>
        <p:nvSpPr>
          <p:cNvPr id="20498" name="Line 18"/>
          <p:cNvSpPr>
            <a:spLocks noChangeShapeType="1"/>
          </p:cNvSpPr>
          <p:nvPr/>
        </p:nvSpPr>
        <p:spPr bwMode="auto">
          <a:xfrm>
            <a:off x="4548188" y="4625975"/>
            <a:ext cx="9715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0499" name="Text Box 19"/>
          <p:cNvSpPr txBox="1">
            <a:spLocks noChangeArrowheads="1"/>
          </p:cNvSpPr>
          <p:nvPr/>
        </p:nvSpPr>
        <p:spPr bwMode="auto">
          <a:xfrm>
            <a:off x="4616450" y="4656138"/>
            <a:ext cx="904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t>2</a:t>
            </a:r>
            <a:r>
              <a:rPr lang="cs-CZ" altLang="cs-CZ" sz="1800" baseline="-25000"/>
              <a:t> </a:t>
            </a:r>
            <a:r>
              <a:rPr lang="cs-CZ" altLang="cs-CZ" sz="1800">
                <a:sym typeface="Symbol" pitchFamily="18" charset="2"/>
              </a:rPr>
              <a:t></a:t>
            </a:r>
            <a:r>
              <a:rPr lang="cs-CZ" altLang="cs-CZ" sz="1800"/>
              <a:t> r </a:t>
            </a:r>
            <a:r>
              <a:rPr lang="cs-CZ" altLang="cs-CZ" sz="1800">
                <a:sym typeface="Symbol" pitchFamily="18" charset="2"/>
              </a:rPr>
              <a:t> </a:t>
            </a:r>
          </a:p>
        </p:txBody>
      </p:sp>
      <p:sp>
        <p:nvSpPr>
          <p:cNvPr id="20500" name="Freeform 20"/>
          <p:cNvSpPr>
            <a:spLocks/>
          </p:cNvSpPr>
          <p:nvPr/>
        </p:nvSpPr>
        <p:spPr bwMode="auto">
          <a:xfrm>
            <a:off x="4195763" y="4254500"/>
            <a:ext cx="1371600" cy="752475"/>
          </a:xfrm>
          <a:custGeom>
            <a:avLst/>
            <a:gdLst>
              <a:gd name="T0" fmla="*/ 0 w 864"/>
              <a:gd name="T1" fmla="*/ 2147483647 h 474"/>
              <a:gd name="T2" fmla="*/ 2147483647 w 864"/>
              <a:gd name="T3" fmla="*/ 2147483647 h 474"/>
              <a:gd name="T4" fmla="*/ 2147483647 w 864"/>
              <a:gd name="T5" fmla="*/ 0 h 474"/>
              <a:gd name="T6" fmla="*/ 2147483647 w 864"/>
              <a:gd name="T7" fmla="*/ 0 h 474"/>
              <a:gd name="T8" fmla="*/ 0 60000 65536"/>
              <a:gd name="T9" fmla="*/ 0 60000 65536"/>
              <a:gd name="T10" fmla="*/ 0 60000 65536"/>
              <a:gd name="T11" fmla="*/ 0 60000 65536"/>
              <a:gd name="T12" fmla="*/ 0 w 864"/>
              <a:gd name="T13" fmla="*/ 0 h 474"/>
              <a:gd name="T14" fmla="*/ 864 w 864"/>
              <a:gd name="T15" fmla="*/ 474 h 474"/>
            </a:gdLst>
            <a:ahLst/>
            <a:cxnLst>
              <a:cxn ang="T8">
                <a:pos x="T0" y="T1"/>
              </a:cxn>
              <a:cxn ang="T9">
                <a:pos x="T2" y="T3"/>
              </a:cxn>
              <a:cxn ang="T10">
                <a:pos x="T4" y="T5"/>
              </a:cxn>
              <a:cxn ang="T11">
                <a:pos x="T6" y="T7"/>
              </a:cxn>
            </a:cxnLst>
            <a:rect l="T12" t="T13" r="T14" b="T15"/>
            <a:pathLst>
              <a:path w="864" h="474">
                <a:moveTo>
                  <a:pt x="0" y="54"/>
                </a:moveTo>
                <a:lnTo>
                  <a:pt x="78" y="474"/>
                </a:lnTo>
                <a:lnTo>
                  <a:pt x="126" y="0"/>
                </a:lnTo>
                <a:lnTo>
                  <a:pt x="864" y="0"/>
                </a:lnTo>
              </a:path>
            </a:pathLst>
          </a:cu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0501" name="Oval 29"/>
          <p:cNvSpPr>
            <a:spLocks noChangeArrowheads="1"/>
          </p:cNvSpPr>
          <p:nvPr/>
        </p:nvSpPr>
        <p:spPr bwMode="auto">
          <a:xfrm>
            <a:off x="4567238" y="4302125"/>
            <a:ext cx="485775" cy="323850"/>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0502" name="Text Box 30"/>
          <p:cNvSpPr txBox="1">
            <a:spLocks noChangeArrowheads="1"/>
          </p:cNvSpPr>
          <p:nvPr/>
        </p:nvSpPr>
        <p:spPr bwMode="auto">
          <a:xfrm>
            <a:off x="4548188" y="4244975"/>
            <a:ext cx="9048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t>E</a:t>
            </a:r>
            <a:r>
              <a:rPr lang="cs-CZ" altLang="cs-CZ" sz="1800" baseline="-25000"/>
              <a:t>inc  </a:t>
            </a:r>
            <a:r>
              <a:rPr lang="cs-CZ" altLang="cs-CZ" sz="1800">
                <a:sym typeface="Symbol" pitchFamily="18" charset="2"/>
              </a:rPr>
              <a:t></a:t>
            </a:r>
            <a:r>
              <a:rPr lang="cs-CZ" altLang="cs-CZ" sz="1800"/>
              <a:t> h</a:t>
            </a:r>
          </a:p>
        </p:txBody>
      </p:sp>
      <p:sp>
        <p:nvSpPr>
          <p:cNvPr id="20503" name="Text Box 31"/>
          <p:cNvSpPr txBox="1">
            <a:spLocks noChangeArrowheads="1"/>
          </p:cNvSpPr>
          <p:nvPr/>
        </p:nvSpPr>
        <p:spPr bwMode="auto">
          <a:xfrm>
            <a:off x="3052763" y="5449888"/>
            <a:ext cx="3171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dirty="0"/>
              <a:t> </a:t>
            </a:r>
            <a:r>
              <a:rPr lang="cs-CZ" altLang="cs-CZ" sz="1800" dirty="0">
                <a:solidFill>
                  <a:srgbClr val="FFFF00"/>
                </a:solidFill>
              </a:rPr>
              <a:t>In aorta PWV</a:t>
            </a:r>
            <a:r>
              <a:rPr lang="cs-CZ" altLang="cs-CZ" sz="1800" dirty="0">
                <a:solidFill>
                  <a:srgbClr val="FFFF00"/>
                </a:solidFill>
                <a:sym typeface="Symbol" pitchFamily="18" charset="2"/>
              </a:rPr>
              <a:t> = </a:t>
            </a:r>
            <a:r>
              <a:rPr lang="cs-CZ" altLang="cs-CZ" sz="1800" smtClean="0">
                <a:solidFill>
                  <a:srgbClr val="FFFF00"/>
                </a:solidFill>
                <a:sym typeface="Symbol" pitchFamily="18" charset="2"/>
              </a:rPr>
              <a:t>4 - 6 </a:t>
            </a:r>
            <a:r>
              <a:rPr lang="cs-CZ" altLang="cs-CZ" sz="1800" dirty="0">
                <a:solidFill>
                  <a:srgbClr val="FFFF00"/>
                </a:solidFill>
                <a:sym typeface="Symbol" pitchFamily="18" charset="2"/>
              </a:rPr>
              <a:t>m/s</a:t>
            </a:r>
          </a:p>
        </p:txBody>
      </p:sp>
      <p:sp>
        <p:nvSpPr>
          <p:cNvPr id="48161" name="Rectangle 33"/>
          <p:cNvSpPr>
            <a:spLocks noGrp="1" noChangeArrowheads="1"/>
          </p:cNvSpPr>
          <p:nvPr>
            <p:ph type="title"/>
          </p:nvPr>
        </p:nvSpPr>
        <p:spPr>
          <a:xfrm>
            <a:off x="487363" y="276225"/>
            <a:ext cx="8229600" cy="885825"/>
          </a:xfrm>
        </p:spPr>
        <p:txBody>
          <a:bodyPr/>
          <a:lstStyle/>
          <a:p>
            <a:pPr eaLnBrk="1" hangingPunct="1">
              <a:defRPr/>
            </a:pPr>
            <a:r>
              <a:rPr lang="cs-CZ" sz="2400" dirty="0" smtClean="0">
                <a:solidFill>
                  <a:schemeClr val="bg1"/>
                </a:solidFill>
                <a:effectLst>
                  <a:outerShdw blurRad="38100" dist="38100" dir="2700000" algn="tl">
                    <a:srgbClr val="C0C0C0"/>
                  </a:outerShdw>
                </a:effectLst>
              </a:rPr>
              <a:t>P</a:t>
            </a:r>
            <a:r>
              <a:rPr lang="en-GB" sz="2400" dirty="0" err="1" smtClean="0">
                <a:solidFill>
                  <a:schemeClr val="bg1"/>
                </a:solidFill>
                <a:effectLst>
                  <a:outerShdw blurRad="38100" dist="38100" dir="2700000" algn="tl">
                    <a:srgbClr val="C0C0C0"/>
                  </a:outerShdw>
                </a:effectLst>
              </a:rPr>
              <a:t>ulse</a:t>
            </a:r>
            <a:r>
              <a:rPr lang="en-GB" sz="2400" dirty="0" smtClean="0">
                <a:solidFill>
                  <a:schemeClr val="bg1"/>
                </a:solidFill>
                <a:effectLst>
                  <a:outerShdw blurRad="38100" dist="38100" dir="2700000" algn="tl">
                    <a:srgbClr val="C0C0C0"/>
                  </a:outerShdw>
                </a:effectLst>
              </a:rPr>
              <a:t> wave</a:t>
            </a:r>
            <a:r>
              <a:rPr lang="cs-CZ" sz="2400" dirty="0" smtClean="0">
                <a:solidFill>
                  <a:schemeClr val="bg1"/>
                </a:solidFill>
                <a:effectLst>
                  <a:outerShdw blurRad="38100" dist="38100" dir="2700000" algn="tl">
                    <a:srgbClr val="C0C0C0"/>
                  </a:outerShdw>
                </a:effectLst>
              </a:rPr>
              <a:t> v</a:t>
            </a:r>
            <a:r>
              <a:rPr lang="en-GB" sz="2400" dirty="0" err="1" smtClean="0">
                <a:solidFill>
                  <a:schemeClr val="bg1"/>
                </a:solidFill>
                <a:effectLst>
                  <a:outerShdw blurRad="38100" dist="38100" dir="2700000" algn="tl">
                    <a:srgbClr val="C0C0C0"/>
                  </a:outerShdw>
                </a:effectLst>
              </a:rPr>
              <a:t>elocity</a:t>
            </a:r>
            <a:r>
              <a:rPr lang="en-GB" sz="2400" dirty="0" smtClean="0">
                <a:solidFill>
                  <a:schemeClr val="bg1"/>
                </a:solidFill>
                <a:effectLst>
                  <a:outerShdw blurRad="38100" dist="38100" dir="2700000" algn="tl">
                    <a:srgbClr val="C0C0C0"/>
                  </a:outerShdw>
                </a:effectLst>
              </a:rPr>
              <a:t>  </a:t>
            </a:r>
            <a:r>
              <a:rPr lang="cs-CZ" sz="2400" dirty="0" smtClean="0">
                <a:solidFill>
                  <a:schemeClr val="bg1"/>
                </a:solidFill>
                <a:effectLst>
                  <a:outerShdw blurRad="38100" dist="38100" dir="2700000" algn="tl">
                    <a:srgbClr val="C0C0C0"/>
                  </a:outerShdw>
                </a:effectLst>
              </a:rPr>
              <a:t>(PWV)</a:t>
            </a:r>
            <a:endParaRPr lang="en-GB" sz="2400" dirty="0" smtClean="0">
              <a:solidFill>
                <a:schemeClr val="bg1"/>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5066" name="Rectangle 10"/>
          <p:cNvSpPr>
            <a:spLocks noChangeArrowheads="1"/>
          </p:cNvSpPr>
          <p:nvPr/>
        </p:nvSpPr>
        <p:spPr bwMode="auto">
          <a:xfrm>
            <a:off x="1008063" y="2828925"/>
            <a:ext cx="7088187" cy="579438"/>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a:noFill/>
          </a:ln>
          <a:effectLst/>
          <a:extLst/>
        </p:spPr>
        <p:txBody>
          <a:bodyPr anchor="ctr">
            <a:spAutoFit/>
          </a:bodyPr>
          <a:lstStyle/>
          <a:p>
            <a:pPr algn="ctr">
              <a:spcBef>
                <a:spcPct val="20000"/>
              </a:spcBef>
              <a:defRPr/>
            </a:pPr>
            <a:r>
              <a:rPr lang="cs-CZ" sz="3200" b="1"/>
              <a:t>1. </a:t>
            </a:r>
            <a:r>
              <a:rPr lang="en-GB" sz="3200" b="1"/>
              <a:t>Basic physical laws of</a:t>
            </a:r>
            <a:r>
              <a:rPr lang="cs-CZ" sz="3200" b="1"/>
              <a:t> </a:t>
            </a:r>
            <a:r>
              <a:rPr lang="en-GB" sz="3200" b="1"/>
              <a:t>liquids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4"/>
          <p:cNvGrpSpPr>
            <a:grpSpLocks/>
          </p:cNvGrpSpPr>
          <p:nvPr/>
        </p:nvGrpSpPr>
        <p:grpSpPr bwMode="auto">
          <a:xfrm>
            <a:off x="229393" y="177799"/>
            <a:ext cx="8682037" cy="6586537"/>
            <a:chOff x="150" y="86"/>
            <a:chExt cx="5469" cy="4149"/>
          </a:xfrm>
        </p:grpSpPr>
        <p:pic>
          <p:nvPicPr>
            <p:cNvPr id="32"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3"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4" name="Obdélník 33"/>
          <p:cNvSpPr/>
          <p:nvPr/>
        </p:nvSpPr>
        <p:spPr>
          <a:xfrm>
            <a:off x="1463040" y="1255776"/>
            <a:ext cx="6132576" cy="41696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 name="Rectangle 7"/>
          <p:cNvSpPr>
            <a:spLocks noGrp="1" noChangeArrowheads="1"/>
          </p:cNvSpPr>
          <p:nvPr>
            <p:ph type="title"/>
          </p:nvPr>
        </p:nvSpPr>
        <p:spPr>
          <a:xfrm>
            <a:off x="414528" y="312868"/>
            <a:ext cx="8229600" cy="1143000"/>
          </a:xfrm>
        </p:spPr>
        <p:txBody>
          <a:bodyPr/>
          <a:lstStyle/>
          <a:p>
            <a:pPr eaLnBrk="1" hangingPunct="1">
              <a:defRPr/>
            </a:pPr>
            <a:r>
              <a:rPr lang="en-GB" sz="2500" dirty="0" smtClean="0">
                <a:solidFill>
                  <a:schemeClr val="bg1"/>
                </a:solidFill>
                <a:effectLst>
                  <a:outerShdw blurRad="38100" dist="38100" dir="2700000" algn="tl">
                    <a:srgbClr val="C0C0C0"/>
                  </a:outerShdw>
                </a:effectLst>
              </a:rPr>
              <a:t>Share stress in </a:t>
            </a:r>
            <a:r>
              <a:rPr lang="cs-CZ" sz="2500" dirty="0" smtClean="0">
                <a:solidFill>
                  <a:schemeClr val="bg1"/>
                </a:solidFill>
                <a:effectLst>
                  <a:outerShdw blurRad="38100" dist="38100" dir="2700000" algn="tl">
                    <a:srgbClr val="C0C0C0"/>
                  </a:outerShdw>
                </a:effectLst>
              </a:rPr>
              <a:t>v</a:t>
            </a:r>
            <a:r>
              <a:rPr lang="en-GB" sz="2500" dirty="0" err="1" smtClean="0">
                <a:solidFill>
                  <a:schemeClr val="bg1"/>
                </a:solidFill>
                <a:effectLst>
                  <a:outerShdw blurRad="38100" dist="38100" dir="2700000" algn="tl">
                    <a:srgbClr val="C0C0C0"/>
                  </a:outerShdw>
                </a:effectLst>
              </a:rPr>
              <a:t>essel</a:t>
            </a:r>
            <a:r>
              <a:rPr lang="en-GB" sz="2500" dirty="0" smtClean="0">
                <a:solidFill>
                  <a:schemeClr val="bg1"/>
                </a:solidFill>
                <a:effectLst>
                  <a:outerShdw blurRad="38100" dist="38100" dir="2700000" algn="tl">
                    <a:srgbClr val="C0C0C0"/>
                  </a:outerShdw>
                </a:effectLst>
              </a:rPr>
              <a:t> wall</a:t>
            </a:r>
          </a:p>
        </p:txBody>
      </p:sp>
      <p:sp>
        <p:nvSpPr>
          <p:cNvPr id="36" name="Text Box 10"/>
          <p:cNvSpPr txBox="1">
            <a:spLocks noChangeArrowheads="1"/>
          </p:cNvSpPr>
          <p:nvPr/>
        </p:nvSpPr>
        <p:spPr bwMode="auto">
          <a:xfrm>
            <a:off x="977613" y="5693228"/>
            <a:ext cx="77708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buFontTx/>
              <a:buChar char="•"/>
            </a:pPr>
            <a:r>
              <a:rPr lang="en-GB" altLang="cs-CZ" dirty="0" smtClean="0">
                <a:solidFill>
                  <a:srgbClr val="FFFFCC"/>
                </a:solidFill>
              </a:rPr>
              <a:t>Share stress in vessel wall may lead to a tear in endothelial layer and to  arterial dissection.</a:t>
            </a:r>
            <a:endParaRPr lang="en-GB" altLang="cs-CZ" sz="2000" dirty="0">
              <a:solidFill>
                <a:srgbClr val="FFFFCC"/>
              </a:solidFill>
            </a:endParaRPr>
          </a:p>
        </p:txBody>
      </p:sp>
      <p:pic>
        <p:nvPicPr>
          <p:cNvPr id="3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7286" y="1435608"/>
            <a:ext cx="4286250" cy="381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 Box 17"/>
          <p:cNvSpPr txBox="1">
            <a:spLocks noChangeArrowheads="1"/>
          </p:cNvSpPr>
          <p:nvPr/>
        </p:nvSpPr>
        <p:spPr bwMode="auto">
          <a:xfrm>
            <a:off x="5299234" y="1455868"/>
            <a:ext cx="25314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smtClean="0">
                <a:solidFill>
                  <a:srgbClr val="FF0000"/>
                </a:solidFill>
                <a:sym typeface="Symbol"/>
              </a:rPr>
              <a:t></a:t>
            </a:r>
            <a:r>
              <a:rPr lang="cs-CZ" altLang="cs-CZ" sz="2800" b="1" dirty="0" smtClean="0">
                <a:solidFill>
                  <a:srgbClr val="FF0000"/>
                </a:solidFill>
              </a:rPr>
              <a:t> = 4</a:t>
            </a:r>
            <a:r>
              <a:rPr lang="cs-CZ" altLang="cs-CZ" sz="2800" b="1" dirty="0" smtClean="0">
                <a:solidFill>
                  <a:srgbClr val="FF0000"/>
                </a:solidFill>
                <a:sym typeface="Symbol"/>
              </a:rPr>
              <a:t>Q/r</a:t>
            </a:r>
            <a:r>
              <a:rPr lang="cs-CZ" altLang="cs-CZ" sz="2800" b="1" baseline="30000" dirty="0" smtClean="0">
                <a:solidFill>
                  <a:srgbClr val="FF0000"/>
                </a:solidFill>
                <a:sym typeface="Symbol"/>
              </a:rPr>
              <a:t>3</a:t>
            </a:r>
            <a:r>
              <a:rPr lang="cs-CZ" altLang="cs-CZ" sz="2800" dirty="0" smtClean="0">
                <a:solidFill>
                  <a:srgbClr val="FF0000"/>
                </a:solidFill>
              </a:rPr>
              <a:t> </a:t>
            </a:r>
            <a:endParaRPr lang="cs-CZ" altLang="cs-CZ" sz="2800" dirty="0">
              <a:solidFill>
                <a:srgbClr val="FF0000"/>
              </a:solidFill>
            </a:endParaRPr>
          </a:p>
        </p:txBody>
      </p:sp>
      <p:sp>
        <p:nvSpPr>
          <p:cNvPr id="39" name="Freeform 92"/>
          <p:cNvSpPr>
            <a:spLocks/>
          </p:cNvSpPr>
          <p:nvPr/>
        </p:nvSpPr>
        <p:spPr bwMode="auto">
          <a:xfrm>
            <a:off x="3376797" y="2577044"/>
            <a:ext cx="128499" cy="743761"/>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 name="connsiteX0" fmla="*/ 2071 w 2696"/>
              <a:gd name="connsiteY0" fmla="*/ 0 h 10000"/>
              <a:gd name="connsiteX1" fmla="*/ 0 w 2696"/>
              <a:gd name="connsiteY1" fmla="*/ 5052 h 10000"/>
              <a:gd name="connsiteX2" fmla="*/ 2071 w 2696"/>
              <a:gd name="connsiteY2" fmla="*/ 10000 h 10000"/>
              <a:gd name="connsiteX0" fmla="*/ 36164 w 37612"/>
              <a:gd name="connsiteY0" fmla="*/ 0 h 11188"/>
              <a:gd name="connsiteX1" fmla="*/ 28482 w 37612"/>
              <a:gd name="connsiteY1" fmla="*/ 5052 h 11188"/>
              <a:gd name="connsiteX2" fmla="*/ 0 w 37612"/>
              <a:gd name="connsiteY2" fmla="*/ 11188 h 11188"/>
              <a:gd name="connsiteX0" fmla="*/ 36164 w 37281"/>
              <a:gd name="connsiteY0" fmla="*/ 0 h 11188"/>
              <a:gd name="connsiteX1" fmla="*/ 23316 w 37281"/>
              <a:gd name="connsiteY1" fmla="*/ 5052 h 11188"/>
              <a:gd name="connsiteX2" fmla="*/ 0 w 37281"/>
              <a:gd name="connsiteY2" fmla="*/ 11188 h 11188"/>
              <a:gd name="connsiteX0" fmla="*/ 94715 w 95025"/>
              <a:gd name="connsiteY0" fmla="*/ 0 h 15147"/>
              <a:gd name="connsiteX1" fmla="*/ 23316 w 95025"/>
              <a:gd name="connsiteY1" fmla="*/ 9011 h 15147"/>
              <a:gd name="connsiteX2" fmla="*/ 0 w 95025"/>
              <a:gd name="connsiteY2" fmla="*/ 15147 h 15147"/>
              <a:gd name="connsiteX0" fmla="*/ 99881 w 100191"/>
              <a:gd name="connsiteY0" fmla="*/ 0 h 17918"/>
              <a:gd name="connsiteX1" fmla="*/ 28482 w 100191"/>
              <a:gd name="connsiteY1" fmla="*/ 9011 h 17918"/>
              <a:gd name="connsiteX2" fmla="*/ 0 w 100191"/>
              <a:gd name="connsiteY2" fmla="*/ 17918 h 17918"/>
              <a:gd name="connsiteX0" fmla="*/ 99881 w 100191"/>
              <a:gd name="connsiteY0" fmla="*/ 0 h 17918"/>
              <a:gd name="connsiteX1" fmla="*/ 28482 w 100191"/>
              <a:gd name="connsiteY1" fmla="*/ 9011 h 17918"/>
              <a:gd name="connsiteX2" fmla="*/ 0 w 100191"/>
              <a:gd name="connsiteY2" fmla="*/ 17918 h 17918"/>
              <a:gd name="connsiteX0" fmla="*/ 99881 w 100129"/>
              <a:gd name="connsiteY0" fmla="*/ 0 h 17918"/>
              <a:gd name="connsiteX1" fmla="*/ 28482 w 100129"/>
              <a:gd name="connsiteY1" fmla="*/ 9011 h 17918"/>
              <a:gd name="connsiteX2" fmla="*/ 0 w 100129"/>
              <a:gd name="connsiteY2" fmla="*/ 17918 h 17918"/>
              <a:gd name="connsiteX0" fmla="*/ 99881 w 100113"/>
              <a:gd name="connsiteY0" fmla="*/ 0 h 17918"/>
              <a:gd name="connsiteX1" fmla="*/ 21594 w 100113"/>
              <a:gd name="connsiteY1" fmla="*/ 7427 h 17918"/>
              <a:gd name="connsiteX2" fmla="*/ 0 w 100113"/>
              <a:gd name="connsiteY2" fmla="*/ 17918 h 17918"/>
              <a:gd name="connsiteX0" fmla="*/ 99881 w 100236"/>
              <a:gd name="connsiteY0" fmla="*/ 0 h 17918"/>
              <a:gd name="connsiteX1" fmla="*/ 21594 w 100236"/>
              <a:gd name="connsiteY1" fmla="*/ 7427 h 17918"/>
              <a:gd name="connsiteX2" fmla="*/ 0 w 100236"/>
              <a:gd name="connsiteY2" fmla="*/ 17918 h 17918"/>
              <a:gd name="connsiteX0" fmla="*/ 99881 w 100296"/>
              <a:gd name="connsiteY0" fmla="*/ 0 h 17918"/>
              <a:gd name="connsiteX1" fmla="*/ 31927 w 100296"/>
              <a:gd name="connsiteY1" fmla="*/ 7427 h 17918"/>
              <a:gd name="connsiteX2" fmla="*/ 0 w 100296"/>
              <a:gd name="connsiteY2" fmla="*/ 17918 h 17918"/>
              <a:gd name="connsiteX0" fmla="*/ 99881 w 100274"/>
              <a:gd name="connsiteY0" fmla="*/ 0 h 17918"/>
              <a:gd name="connsiteX1" fmla="*/ 28483 w 100274"/>
              <a:gd name="connsiteY1" fmla="*/ 6833 h 17918"/>
              <a:gd name="connsiteX2" fmla="*/ 0 w 10027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99881"/>
              <a:gd name="connsiteY0" fmla="*/ 0 h 17918"/>
              <a:gd name="connsiteX1" fmla="*/ 28483 w 99881"/>
              <a:gd name="connsiteY1" fmla="*/ 6833 h 17918"/>
              <a:gd name="connsiteX2" fmla="*/ 0 w 99881"/>
              <a:gd name="connsiteY2" fmla="*/ 17918 h 17918"/>
              <a:gd name="connsiteX0" fmla="*/ 99881 w 99881"/>
              <a:gd name="connsiteY0" fmla="*/ 0 h 17918"/>
              <a:gd name="connsiteX1" fmla="*/ 35371 w 99881"/>
              <a:gd name="connsiteY1" fmla="*/ 6635 h 17918"/>
              <a:gd name="connsiteX2" fmla="*/ 0 w 99881"/>
              <a:gd name="connsiteY2" fmla="*/ 17918 h 17918"/>
              <a:gd name="connsiteX0" fmla="*/ 99881 w 99881"/>
              <a:gd name="connsiteY0" fmla="*/ 0 h 17918"/>
              <a:gd name="connsiteX1" fmla="*/ 23316 w 99881"/>
              <a:gd name="connsiteY1" fmla="*/ 6041 h 17918"/>
              <a:gd name="connsiteX2" fmla="*/ 0 w 99881"/>
              <a:gd name="connsiteY2" fmla="*/ 17918 h 17918"/>
              <a:gd name="connsiteX0" fmla="*/ 84382 w 84382"/>
              <a:gd name="connsiteY0" fmla="*/ 0 h 18908"/>
              <a:gd name="connsiteX1" fmla="*/ 23316 w 84382"/>
              <a:gd name="connsiteY1" fmla="*/ 7031 h 18908"/>
              <a:gd name="connsiteX2" fmla="*/ 0 w 84382"/>
              <a:gd name="connsiteY2" fmla="*/ 18908 h 18908"/>
              <a:gd name="connsiteX0" fmla="*/ 84382 w 84382"/>
              <a:gd name="connsiteY0" fmla="*/ 0 h 18908"/>
              <a:gd name="connsiteX1" fmla="*/ 21594 w 84382"/>
              <a:gd name="connsiteY1" fmla="*/ 7031 h 18908"/>
              <a:gd name="connsiteX2" fmla="*/ 0 w 84382"/>
              <a:gd name="connsiteY2" fmla="*/ 18908 h 18908"/>
              <a:gd name="connsiteX0" fmla="*/ 105047 w 105047"/>
              <a:gd name="connsiteY0" fmla="*/ 0 h 20887"/>
              <a:gd name="connsiteX1" fmla="*/ 21594 w 105047"/>
              <a:gd name="connsiteY1" fmla="*/ 9010 h 20887"/>
              <a:gd name="connsiteX2" fmla="*/ 0 w 105047"/>
              <a:gd name="connsiteY2" fmla="*/ 20887 h 20887"/>
              <a:gd name="connsiteX0" fmla="*/ 105047 w 105047"/>
              <a:gd name="connsiteY0" fmla="*/ 0 h 20887"/>
              <a:gd name="connsiteX1" fmla="*/ 21594 w 105047"/>
              <a:gd name="connsiteY1" fmla="*/ 9010 h 20887"/>
              <a:gd name="connsiteX2" fmla="*/ 0 w 105047"/>
              <a:gd name="connsiteY2" fmla="*/ 20887 h 20887"/>
              <a:gd name="connsiteX0" fmla="*/ 105047 w 105047"/>
              <a:gd name="connsiteY0" fmla="*/ 0 h 20887"/>
              <a:gd name="connsiteX1" fmla="*/ 25038 w 105047"/>
              <a:gd name="connsiteY1" fmla="*/ 8020 h 20887"/>
              <a:gd name="connsiteX2" fmla="*/ 0 w 105047"/>
              <a:gd name="connsiteY2" fmla="*/ 20887 h 20887"/>
              <a:gd name="connsiteX0" fmla="*/ 105047 w 105047"/>
              <a:gd name="connsiteY0" fmla="*/ 0 h 20887"/>
              <a:gd name="connsiteX1" fmla="*/ 26760 w 105047"/>
              <a:gd name="connsiteY1" fmla="*/ 7624 h 20887"/>
              <a:gd name="connsiteX2" fmla="*/ 0 w 105047"/>
              <a:gd name="connsiteY2" fmla="*/ 20887 h 20887"/>
              <a:gd name="connsiteX0" fmla="*/ 105047 w 105047"/>
              <a:gd name="connsiteY0" fmla="*/ 0 h 20887"/>
              <a:gd name="connsiteX1" fmla="*/ 23316 w 105047"/>
              <a:gd name="connsiteY1" fmla="*/ 8614 h 20887"/>
              <a:gd name="connsiteX2" fmla="*/ 0 w 105047"/>
              <a:gd name="connsiteY2" fmla="*/ 20887 h 20887"/>
              <a:gd name="connsiteX0" fmla="*/ 105047 w 105047"/>
              <a:gd name="connsiteY0" fmla="*/ 0 h 20887"/>
              <a:gd name="connsiteX1" fmla="*/ 23316 w 105047"/>
              <a:gd name="connsiteY1" fmla="*/ 8614 h 20887"/>
              <a:gd name="connsiteX2" fmla="*/ 0 w 105047"/>
              <a:gd name="connsiteY2" fmla="*/ 20887 h 20887"/>
              <a:gd name="connsiteX0" fmla="*/ 99881 w 99881"/>
              <a:gd name="connsiteY0" fmla="*/ 0 h 20689"/>
              <a:gd name="connsiteX1" fmla="*/ 18150 w 99881"/>
              <a:gd name="connsiteY1" fmla="*/ 8614 h 20689"/>
              <a:gd name="connsiteX2" fmla="*/ 0 w 99881"/>
              <a:gd name="connsiteY2" fmla="*/ 20689 h 20689"/>
              <a:gd name="connsiteX0" fmla="*/ 41330 w 41330"/>
              <a:gd name="connsiteY0" fmla="*/ 0 h 14751"/>
              <a:gd name="connsiteX1" fmla="*/ 18150 w 41330"/>
              <a:gd name="connsiteY1" fmla="*/ 2676 h 14751"/>
              <a:gd name="connsiteX2" fmla="*/ 0 w 41330"/>
              <a:gd name="connsiteY2" fmla="*/ 14751 h 14751"/>
              <a:gd name="connsiteX0" fmla="*/ 18150 w 18150"/>
              <a:gd name="connsiteY0" fmla="*/ 0 h 12075"/>
              <a:gd name="connsiteX1" fmla="*/ 0 w 18150"/>
              <a:gd name="connsiteY1" fmla="*/ 12075 h 12075"/>
              <a:gd name="connsiteX0" fmla="*/ 18150 w 18150"/>
              <a:gd name="connsiteY0" fmla="*/ 0 h 12075"/>
              <a:gd name="connsiteX1" fmla="*/ 0 w 18150"/>
              <a:gd name="connsiteY1" fmla="*/ 12075 h 12075"/>
            </a:gdLst>
            <a:ahLst/>
            <a:cxnLst>
              <a:cxn ang="0">
                <a:pos x="connsiteX0" y="connsiteY0"/>
              </a:cxn>
              <a:cxn ang="0">
                <a:pos x="connsiteX1" y="connsiteY1"/>
              </a:cxn>
            </a:cxnLst>
            <a:rect l="l" t="t" r="r" b="b"/>
            <a:pathLst>
              <a:path w="18150" h="12075">
                <a:moveTo>
                  <a:pt x="18150" y="0"/>
                </a:moveTo>
                <a:cubicBezTo>
                  <a:pt x="-793" y="5428"/>
                  <a:pt x="1227" y="6491"/>
                  <a:pt x="0" y="12075"/>
                </a:cubicBezTo>
              </a:path>
            </a:pathLst>
          </a:custGeom>
          <a:noFill/>
          <a:ln w="349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0" name="Text Box 17"/>
          <p:cNvSpPr txBox="1">
            <a:spLocks noChangeArrowheads="1"/>
          </p:cNvSpPr>
          <p:nvPr/>
        </p:nvSpPr>
        <p:spPr bwMode="auto">
          <a:xfrm>
            <a:off x="3412172" y="2312661"/>
            <a:ext cx="4161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sym typeface="Symbol"/>
              </a:rPr>
              <a:t>T</a:t>
            </a:r>
            <a:endParaRPr lang="cs-CZ" altLang="cs-CZ" sz="2000" dirty="0"/>
          </a:p>
        </p:txBody>
      </p:sp>
      <p:cxnSp>
        <p:nvCxnSpPr>
          <p:cNvPr id="41" name="Přímá spojnice se šipkou 40"/>
          <p:cNvCxnSpPr/>
          <p:nvPr/>
        </p:nvCxnSpPr>
        <p:spPr>
          <a:xfrm>
            <a:off x="4486656" y="2743200"/>
            <a:ext cx="1048512" cy="480385"/>
          </a:xfrm>
          <a:prstGeom prst="straightConnector1">
            <a:avLst/>
          </a:prstGeom>
          <a:ln w="635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2" name="Přímá spojnice se šipkou 41"/>
          <p:cNvCxnSpPr/>
          <p:nvPr/>
        </p:nvCxnSpPr>
        <p:spPr>
          <a:xfrm>
            <a:off x="4250722" y="2331843"/>
            <a:ext cx="1048512" cy="480385"/>
          </a:xfrm>
          <a:prstGeom prst="straightConnector1">
            <a:avLst/>
          </a:prstGeom>
          <a:ln w="635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3" name="Přímá spojnice se šipkou 42"/>
          <p:cNvCxnSpPr/>
          <p:nvPr/>
        </p:nvCxnSpPr>
        <p:spPr>
          <a:xfrm>
            <a:off x="4401312" y="2549480"/>
            <a:ext cx="1048512" cy="480385"/>
          </a:xfrm>
          <a:prstGeom prst="straightConnector1">
            <a:avLst/>
          </a:prstGeom>
          <a:ln w="635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44" name="Text Box 17"/>
          <p:cNvSpPr txBox="1">
            <a:spLocks noChangeArrowheads="1"/>
          </p:cNvSpPr>
          <p:nvPr/>
        </p:nvSpPr>
        <p:spPr bwMode="auto">
          <a:xfrm>
            <a:off x="5444633" y="2712771"/>
            <a:ext cx="35175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solidFill>
                  <a:srgbClr val="FF0000"/>
                </a:solidFill>
                <a:sym typeface="Symbol"/>
              </a:rPr>
              <a:t></a:t>
            </a:r>
            <a:endParaRPr lang="cs-CZ" altLang="cs-CZ" sz="2000" dirty="0">
              <a:solidFill>
                <a:srgbClr val="FF0000"/>
              </a:solidFill>
            </a:endParaRPr>
          </a:p>
        </p:txBody>
      </p:sp>
      <p:cxnSp>
        <p:nvCxnSpPr>
          <p:cNvPr id="45" name="Přímá spojnice se šipkou 44"/>
          <p:cNvCxnSpPr/>
          <p:nvPr/>
        </p:nvCxnSpPr>
        <p:spPr>
          <a:xfrm flipV="1">
            <a:off x="2889504" y="3337416"/>
            <a:ext cx="365760" cy="3192"/>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Přímá spojnice se šipkou 45"/>
          <p:cNvCxnSpPr/>
          <p:nvPr/>
        </p:nvCxnSpPr>
        <p:spPr>
          <a:xfrm flipH="1">
            <a:off x="3626921" y="3320810"/>
            <a:ext cx="486894" cy="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Přímá spojnice se šipkou 46"/>
          <p:cNvCxnSpPr/>
          <p:nvPr/>
        </p:nvCxnSpPr>
        <p:spPr>
          <a:xfrm>
            <a:off x="3413362" y="3320810"/>
            <a:ext cx="378350" cy="288022"/>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pic>
        <p:nvPicPr>
          <p:cNvPr id="19" name="Picture 2" descr="https://upload.wikimedia.org/wikipedia/commons/thumb/c/cd/AoDissect_Schema_01a.jpg/200px-AoDissect_Schema_01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0275" y="3863340"/>
            <a:ext cx="1905000" cy="156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7400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8"/>
          <p:cNvGrpSpPr>
            <a:grpSpLocks/>
          </p:cNvGrpSpPr>
          <p:nvPr/>
        </p:nvGrpSpPr>
        <p:grpSpPr bwMode="auto">
          <a:xfrm>
            <a:off x="238125" y="136525"/>
            <a:ext cx="8682038" cy="6586538"/>
            <a:chOff x="150" y="86"/>
            <a:chExt cx="5469" cy="4149"/>
          </a:xfrm>
        </p:grpSpPr>
        <p:pic>
          <p:nvPicPr>
            <p:cNvPr id="21525" name="Picture 9"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1526" name="Picture 10"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40962" name="Rectangle 2"/>
          <p:cNvSpPr>
            <a:spLocks noGrp="1" noChangeArrowheads="1"/>
          </p:cNvSpPr>
          <p:nvPr>
            <p:ph type="title"/>
          </p:nvPr>
        </p:nvSpPr>
        <p:spPr>
          <a:xfrm>
            <a:off x="400050" y="274638"/>
            <a:ext cx="8229600" cy="1143000"/>
          </a:xfrm>
        </p:spPr>
        <p:txBody>
          <a:bodyPr/>
          <a:lstStyle/>
          <a:p>
            <a:pPr eaLnBrk="1" hangingPunct="1">
              <a:defRPr/>
            </a:pPr>
            <a:r>
              <a:rPr lang="en-GB" sz="2400" smtClean="0">
                <a:solidFill>
                  <a:schemeClr val="bg1"/>
                </a:solidFill>
                <a:effectLst>
                  <a:outerShdw blurRad="38100" dist="38100" dir="2700000" algn="tl">
                    <a:srgbClr val="C0C0C0"/>
                  </a:outerShdw>
                </a:effectLst>
              </a:rPr>
              <a:t>Mechanisms of venous return</a:t>
            </a:r>
          </a:p>
        </p:txBody>
      </p:sp>
      <p:sp>
        <p:nvSpPr>
          <p:cNvPr id="21508" name="Rectangle 18"/>
          <p:cNvSpPr>
            <a:spLocks noChangeArrowheads="1"/>
          </p:cNvSpPr>
          <p:nvPr/>
        </p:nvSpPr>
        <p:spPr bwMode="auto">
          <a:xfrm>
            <a:off x="2601913" y="1419225"/>
            <a:ext cx="3794125" cy="4848225"/>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pic>
        <p:nvPicPr>
          <p:cNvPr id="21509" name="Picture 19" descr="Color Atlas Of Physiology 5th Ed (A Despopoulos Et Al, Thieme 2003)_Page_218"/>
          <p:cNvPicPr>
            <a:picLocks noChangeAspect="1" noChangeArrowheads="1"/>
          </p:cNvPicPr>
          <p:nvPr/>
        </p:nvPicPr>
        <p:blipFill>
          <a:blip r:embed="rId4">
            <a:extLst>
              <a:ext uri="{28A0092B-C50C-407E-A947-70E740481C1C}">
                <a14:useLocalDpi xmlns:a14="http://schemas.microsoft.com/office/drawing/2010/main" val="0"/>
              </a:ext>
            </a:extLst>
          </a:blip>
          <a:srcRect l="47327" t="52266" r="8888" b="6158"/>
          <a:stretch>
            <a:fillRect/>
          </a:stretch>
        </p:blipFill>
        <p:spPr bwMode="auto">
          <a:xfrm>
            <a:off x="2770188" y="1604963"/>
            <a:ext cx="3087687" cy="437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10" name="Group 20"/>
          <p:cNvGrpSpPr>
            <a:grpSpLocks/>
          </p:cNvGrpSpPr>
          <p:nvPr/>
        </p:nvGrpSpPr>
        <p:grpSpPr bwMode="auto">
          <a:xfrm>
            <a:off x="2644775" y="4930775"/>
            <a:ext cx="419100" cy="485775"/>
            <a:chOff x="568" y="3022"/>
            <a:chExt cx="264" cy="306"/>
          </a:xfrm>
        </p:grpSpPr>
        <p:sp>
          <p:nvSpPr>
            <p:cNvPr id="21523" name="AutoShape 21"/>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1524" name="Text Box 22"/>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1</a:t>
              </a:r>
            </a:p>
          </p:txBody>
        </p:sp>
      </p:grpSp>
      <p:grpSp>
        <p:nvGrpSpPr>
          <p:cNvPr id="21511" name="Group 23"/>
          <p:cNvGrpSpPr>
            <a:grpSpLocks/>
          </p:cNvGrpSpPr>
          <p:nvPr/>
        </p:nvGrpSpPr>
        <p:grpSpPr bwMode="auto">
          <a:xfrm>
            <a:off x="2636838" y="2332038"/>
            <a:ext cx="419100" cy="485775"/>
            <a:chOff x="568" y="3022"/>
            <a:chExt cx="264" cy="306"/>
          </a:xfrm>
        </p:grpSpPr>
        <p:sp>
          <p:nvSpPr>
            <p:cNvPr id="21521" name="AutoShape 24"/>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1522" name="Text Box 25"/>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2</a:t>
              </a:r>
            </a:p>
          </p:txBody>
        </p:sp>
      </p:grpSp>
      <p:grpSp>
        <p:nvGrpSpPr>
          <p:cNvPr id="21512" name="Group 26"/>
          <p:cNvGrpSpPr>
            <a:grpSpLocks/>
          </p:cNvGrpSpPr>
          <p:nvPr/>
        </p:nvGrpSpPr>
        <p:grpSpPr bwMode="auto">
          <a:xfrm>
            <a:off x="4867275" y="3505200"/>
            <a:ext cx="419100" cy="485775"/>
            <a:chOff x="568" y="3022"/>
            <a:chExt cx="264" cy="306"/>
          </a:xfrm>
        </p:grpSpPr>
        <p:sp>
          <p:nvSpPr>
            <p:cNvPr id="21519" name="AutoShape 27"/>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1520" name="Text Box 28"/>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4</a:t>
              </a:r>
            </a:p>
          </p:txBody>
        </p:sp>
      </p:grpSp>
      <p:grpSp>
        <p:nvGrpSpPr>
          <p:cNvPr id="21513" name="Group 29"/>
          <p:cNvGrpSpPr>
            <a:grpSpLocks/>
          </p:cNvGrpSpPr>
          <p:nvPr/>
        </p:nvGrpSpPr>
        <p:grpSpPr bwMode="auto">
          <a:xfrm>
            <a:off x="4914900" y="4629150"/>
            <a:ext cx="419100" cy="485775"/>
            <a:chOff x="568" y="3022"/>
            <a:chExt cx="264" cy="306"/>
          </a:xfrm>
        </p:grpSpPr>
        <p:sp>
          <p:nvSpPr>
            <p:cNvPr id="21517" name="AutoShape 30"/>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1518" name="Text Box 31"/>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3</a:t>
              </a:r>
            </a:p>
          </p:txBody>
        </p:sp>
      </p:grpSp>
      <p:grpSp>
        <p:nvGrpSpPr>
          <p:cNvPr id="21514" name="Group 32"/>
          <p:cNvGrpSpPr>
            <a:grpSpLocks/>
          </p:cNvGrpSpPr>
          <p:nvPr/>
        </p:nvGrpSpPr>
        <p:grpSpPr bwMode="auto">
          <a:xfrm>
            <a:off x="2638425" y="3667125"/>
            <a:ext cx="419100" cy="485775"/>
            <a:chOff x="568" y="3022"/>
            <a:chExt cx="264" cy="306"/>
          </a:xfrm>
        </p:grpSpPr>
        <p:sp>
          <p:nvSpPr>
            <p:cNvPr id="21515" name="AutoShape 33"/>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1516" name="Text Box 34"/>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5</a:t>
              </a: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7111" name="Rectangle 7"/>
          <p:cNvSpPr>
            <a:spLocks noChangeArrowheads="1"/>
          </p:cNvSpPr>
          <p:nvPr/>
        </p:nvSpPr>
        <p:spPr bwMode="auto">
          <a:xfrm>
            <a:off x="1050925" y="2809875"/>
            <a:ext cx="7032625" cy="579438"/>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a:noFill/>
          </a:ln>
          <a:effectLst/>
          <a:extLst/>
        </p:spPr>
        <p:txBody>
          <a:bodyPr anchor="ctr">
            <a:spAutoFit/>
          </a:bodyPr>
          <a:lstStyle/>
          <a:p>
            <a:pPr algn="ctr">
              <a:spcBef>
                <a:spcPct val="20000"/>
              </a:spcBef>
              <a:defRPr/>
            </a:pPr>
            <a:r>
              <a:rPr lang="en-GB" sz="3200" b="1"/>
              <a:t>3. </a:t>
            </a:r>
            <a:r>
              <a:rPr lang="en-GB" sz="3200" b="1">
                <a:sym typeface="Symbol" pitchFamily="18" charset="2"/>
              </a:rPr>
              <a:t>Blood circulation and pressure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7"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3555" name="Picture 19" descr="Biofyzika krevního oběhu_Page_04"/>
          <p:cNvPicPr>
            <a:picLocks noChangeAspect="1" noChangeArrowheads="1"/>
          </p:cNvPicPr>
          <p:nvPr/>
        </p:nvPicPr>
        <p:blipFill>
          <a:blip r:embed="rId4">
            <a:extLst>
              <a:ext uri="{28A0092B-C50C-407E-A947-70E740481C1C}">
                <a14:useLocalDpi xmlns:a14="http://schemas.microsoft.com/office/drawing/2010/main" val="0"/>
              </a:ext>
            </a:extLst>
          </a:blip>
          <a:srcRect l="8069" t="52727" r="8279" b="6714"/>
          <a:stretch>
            <a:fillRect/>
          </a:stretch>
        </p:blipFill>
        <p:spPr bwMode="auto">
          <a:xfrm>
            <a:off x="198438" y="666750"/>
            <a:ext cx="8743950"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Oval 21"/>
          <p:cNvSpPr>
            <a:spLocks noChangeArrowheads="1"/>
          </p:cNvSpPr>
          <p:nvPr/>
        </p:nvSpPr>
        <p:spPr bwMode="auto">
          <a:xfrm>
            <a:off x="5994400" y="1836738"/>
            <a:ext cx="2190750" cy="654050"/>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3557" name="Text Box 22"/>
          <p:cNvSpPr txBox="1">
            <a:spLocks noChangeArrowheads="1"/>
          </p:cNvSpPr>
          <p:nvPr/>
        </p:nvSpPr>
        <p:spPr bwMode="auto">
          <a:xfrm>
            <a:off x="5907088" y="1938338"/>
            <a:ext cx="23701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
              </a:spcBef>
              <a:buFontTx/>
              <a:buNone/>
            </a:pPr>
            <a:r>
              <a:rPr lang="cs-CZ" altLang="cs-CZ" sz="1600"/>
              <a:t> </a:t>
            </a:r>
            <a:r>
              <a:rPr lang="en-GB" altLang="cs-CZ" sz="1400" b="1"/>
              <a:t>Cardiac output in rest</a:t>
            </a:r>
            <a:r>
              <a:rPr lang="cs-CZ" altLang="cs-CZ" sz="1400" b="1"/>
              <a:t> </a:t>
            </a:r>
          </a:p>
          <a:p>
            <a:pPr algn="ctr" eaLnBrk="1" hangingPunct="1">
              <a:spcBef>
                <a:spcPct val="5000"/>
              </a:spcBef>
              <a:buFontTx/>
              <a:buNone/>
            </a:pPr>
            <a:r>
              <a:rPr lang="cs-CZ" altLang="cs-CZ" sz="1400" b="1">
                <a:sym typeface="Symbol" pitchFamily="18" charset="2"/>
              </a:rPr>
              <a:t> 5 - 6 l</a:t>
            </a:r>
            <a:r>
              <a:rPr lang="en-US" altLang="cs-CZ" sz="1400" b="1">
                <a:sym typeface="Symbol" pitchFamily="18" charset="2"/>
              </a:rPr>
              <a:t>/min</a:t>
            </a:r>
            <a:endParaRPr lang="cs-CZ" altLang="cs-CZ" sz="1400" b="1">
              <a:sym typeface="Symbol" pitchFamily="18" charset="2"/>
            </a:endParaRPr>
          </a:p>
        </p:txBody>
      </p:sp>
      <p:sp>
        <p:nvSpPr>
          <p:cNvPr id="23558" name="Oval 25"/>
          <p:cNvSpPr>
            <a:spLocks noChangeArrowheads="1"/>
          </p:cNvSpPr>
          <p:nvPr/>
        </p:nvSpPr>
        <p:spPr bwMode="auto">
          <a:xfrm>
            <a:off x="1392238" y="2849563"/>
            <a:ext cx="1349375" cy="493712"/>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3559" name="Text Box 26"/>
          <p:cNvSpPr txBox="1">
            <a:spLocks noChangeArrowheads="1"/>
          </p:cNvSpPr>
          <p:nvPr/>
        </p:nvSpPr>
        <p:spPr bwMode="auto">
          <a:xfrm>
            <a:off x="1214438" y="2970213"/>
            <a:ext cx="1746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
              </a:spcBef>
              <a:buFontTx/>
              <a:buNone/>
            </a:pPr>
            <a:r>
              <a:rPr lang="cs-CZ" altLang="cs-CZ" sz="1400" b="1">
                <a:sym typeface="Symbol" pitchFamily="18" charset="2"/>
              </a:rPr>
              <a:t></a:t>
            </a:r>
            <a:r>
              <a:rPr lang="cs-CZ" altLang="cs-CZ" sz="1400" b="1"/>
              <a:t>3</a:t>
            </a:r>
            <a:r>
              <a:rPr lang="en-US" altLang="cs-CZ" sz="1400" b="1"/>
              <a:t> mm Hg</a:t>
            </a:r>
            <a:endParaRPr lang="cs-CZ" altLang="cs-CZ" sz="1400" b="1"/>
          </a:p>
        </p:txBody>
      </p:sp>
      <p:sp>
        <p:nvSpPr>
          <p:cNvPr id="23560" name="Text Box 27"/>
          <p:cNvSpPr txBox="1">
            <a:spLocks noChangeArrowheads="1"/>
          </p:cNvSpPr>
          <p:nvPr/>
        </p:nvSpPr>
        <p:spPr bwMode="auto">
          <a:xfrm>
            <a:off x="3717925" y="1609725"/>
            <a:ext cx="12588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600" b="1">
                <a:solidFill>
                  <a:srgbClr val="FFFF00"/>
                </a:solidFill>
              </a:rPr>
              <a:t>pulmonary circulation</a:t>
            </a:r>
          </a:p>
        </p:txBody>
      </p:sp>
      <p:sp>
        <p:nvSpPr>
          <p:cNvPr id="23561" name="Text Box 28"/>
          <p:cNvSpPr txBox="1">
            <a:spLocks noChangeArrowheads="1"/>
          </p:cNvSpPr>
          <p:nvPr/>
        </p:nvSpPr>
        <p:spPr bwMode="auto">
          <a:xfrm>
            <a:off x="3694113" y="2587625"/>
            <a:ext cx="1244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GB" altLang="cs-CZ" sz="1600" b="1">
                <a:solidFill>
                  <a:srgbClr val="FFFF00"/>
                </a:solidFill>
              </a:rPr>
              <a:t>systemic circulation</a:t>
            </a:r>
          </a:p>
        </p:txBody>
      </p:sp>
      <p:sp>
        <p:nvSpPr>
          <p:cNvPr id="23562" name="Text Box 29"/>
          <p:cNvSpPr txBox="1">
            <a:spLocks noChangeArrowheads="1"/>
          </p:cNvSpPr>
          <p:nvPr/>
        </p:nvSpPr>
        <p:spPr bwMode="auto">
          <a:xfrm>
            <a:off x="320675" y="5851525"/>
            <a:ext cx="246856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60000"/>
              </a:lnSpc>
              <a:spcBef>
                <a:spcPct val="50000"/>
              </a:spcBef>
              <a:buFontTx/>
              <a:buNone/>
            </a:pPr>
            <a:r>
              <a:rPr lang="en-GB" altLang="cs-CZ" sz="1600">
                <a:solidFill>
                  <a:schemeClr val="bg1"/>
                </a:solidFill>
              </a:rPr>
              <a:t>Low-pressure system</a:t>
            </a:r>
          </a:p>
          <a:p>
            <a:pPr algn="ctr" eaLnBrk="1" hangingPunct="1">
              <a:lnSpc>
                <a:spcPct val="60000"/>
              </a:lnSpc>
              <a:spcBef>
                <a:spcPct val="50000"/>
              </a:spcBef>
              <a:buFontTx/>
              <a:buNone/>
            </a:pPr>
            <a:r>
              <a:rPr lang="en-GB" altLang="cs-CZ" sz="1600">
                <a:solidFill>
                  <a:schemeClr val="bg1"/>
                </a:solidFill>
              </a:rPr>
              <a:t>(reservoir function)</a:t>
            </a:r>
          </a:p>
        </p:txBody>
      </p:sp>
      <p:sp>
        <p:nvSpPr>
          <p:cNvPr id="23563" name="Text Box 30"/>
          <p:cNvSpPr txBox="1">
            <a:spLocks noChangeArrowheads="1"/>
          </p:cNvSpPr>
          <p:nvPr/>
        </p:nvSpPr>
        <p:spPr bwMode="auto">
          <a:xfrm>
            <a:off x="6457950" y="5834063"/>
            <a:ext cx="2468563"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60000"/>
              </a:lnSpc>
              <a:spcBef>
                <a:spcPct val="50000"/>
              </a:spcBef>
              <a:buFontTx/>
              <a:buNone/>
            </a:pPr>
            <a:r>
              <a:rPr lang="en-GB" altLang="cs-CZ" sz="1600">
                <a:solidFill>
                  <a:schemeClr val="bg1"/>
                </a:solidFill>
              </a:rPr>
              <a:t>High-pressure system</a:t>
            </a:r>
          </a:p>
          <a:p>
            <a:pPr algn="ctr" eaLnBrk="1" hangingPunct="1">
              <a:lnSpc>
                <a:spcPct val="60000"/>
              </a:lnSpc>
              <a:spcBef>
                <a:spcPct val="50000"/>
              </a:spcBef>
              <a:buFontTx/>
              <a:buNone/>
            </a:pPr>
            <a:r>
              <a:rPr lang="en-GB" altLang="cs-CZ" sz="1600">
                <a:solidFill>
                  <a:schemeClr val="bg1"/>
                </a:solidFill>
              </a:rPr>
              <a:t>(supply function)</a:t>
            </a:r>
            <a:endParaRPr lang="cs-CZ" altLang="cs-CZ" sz="1600">
              <a:solidFill>
                <a:schemeClr val="bg1"/>
              </a:solidFill>
            </a:endParaRPr>
          </a:p>
        </p:txBody>
      </p:sp>
      <p:pic>
        <p:nvPicPr>
          <p:cNvPr id="23564" name="Picture 31" descr="Biofyzika krevního oběhu_Page_04"/>
          <p:cNvPicPr>
            <a:picLocks noChangeAspect="1" noChangeArrowheads="1"/>
          </p:cNvPicPr>
          <p:nvPr/>
        </p:nvPicPr>
        <p:blipFill>
          <a:blip r:embed="rId5">
            <a:extLst>
              <a:ext uri="{28A0092B-C50C-407E-A947-70E740481C1C}">
                <a14:useLocalDpi xmlns:a14="http://schemas.microsoft.com/office/drawing/2010/main" val="0"/>
              </a:ext>
            </a:extLst>
          </a:blip>
          <a:srcRect l="8052" t="44276" r="8290" b="53070"/>
          <a:stretch>
            <a:fillRect/>
          </a:stretch>
        </p:blipFill>
        <p:spPr bwMode="auto">
          <a:xfrm>
            <a:off x="196850" y="223838"/>
            <a:ext cx="87439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5" name="Text Box 32"/>
          <p:cNvSpPr txBox="1">
            <a:spLocks noChangeArrowheads="1"/>
          </p:cNvSpPr>
          <p:nvPr/>
        </p:nvSpPr>
        <p:spPr bwMode="auto">
          <a:xfrm>
            <a:off x="3046413" y="390525"/>
            <a:ext cx="2992437"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en-GB" altLang="cs-CZ" sz="2800">
                <a:solidFill>
                  <a:srgbClr val="FFFF00"/>
                </a:solidFill>
                <a:sym typeface="Symbol" pitchFamily="18" charset="2"/>
              </a:rPr>
              <a:t>Blood circulation</a:t>
            </a:r>
          </a:p>
          <a:p>
            <a:pPr eaLnBrk="1" hangingPunct="1">
              <a:spcBef>
                <a:spcPct val="50000"/>
              </a:spcBef>
              <a:buFontTx/>
              <a:buNone/>
            </a:pPr>
            <a:endParaRPr lang="en-GB" altLang="cs-CZ" sz="2800">
              <a:solidFill>
                <a:srgbClr val="FFFF00"/>
              </a:solidFill>
            </a:endParaRPr>
          </a:p>
        </p:txBody>
      </p:sp>
      <p:sp>
        <p:nvSpPr>
          <p:cNvPr id="23566" name="AutoShape 33"/>
          <p:cNvSpPr>
            <a:spLocks noChangeArrowheads="1"/>
          </p:cNvSpPr>
          <p:nvPr/>
        </p:nvSpPr>
        <p:spPr bwMode="auto">
          <a:xfrm>
            <a:off x="5248275" y="6372225"/>
            <a:ext cx="657225" cy="228600"/>
          </a:xfrm>
          <a:prstGeom prst="wedgeRoundRectCallout">
            <a:avLst>
              <a:gd name="adj1" fmla="val -20532"/>
              <a:gd name="adj2" fmla="val -127778"/>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400"/>
          </a:p>
        </p:txBody>
      </p:sp>
      <p:sp>
        <p:nvSpPr>
          <p:cNvPr id="23567" name="AutoShape 34"/>
          <p:cNvSpPr>
            <a:spLocks noChangeArrowheads="1"/>
          </p:cNvSpPr>
          <p:nvPr/>
        </p:nvSpPr>
        <p:spPr bwMode="auto">
          <a:xfrm>
            <a:off x="5945188" y="6383338"/>
            <a:ext cx="657225" cy="219075"/>
          </a:xfrm>
          <a:prstGeom prst="wedgeRoundRectCallout">
            <a:avLst>
              <a:gd name="adj1" fmla="val -20532"/>
              <a:gd name="adj2" fmla="val -135509"/>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400"/>
          </a:p>
        </p:txBody>
      </p:sp>
      <p:sp>
        <p:nvSpPr>
          <p:cNvPr id="23568" name="Text Box 35"/>
          <p:cNvSpPr txBox="1">
            <a:spLocks noChangeArrowheads="1"/>
          </p:cNvSpPr>
          <p:nvPr/>
        </p:nvSpPr>
        <p:spPr bwMode="auto">
          <a:xfrm>
            <a:off x="5861050" y="6323013"/>
            <a:ext cx="788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
              </a:spcBef>
              <a:buFontTx/>
              <a:buNone/>
            </a:pPr>
            <a:r>
              <a:rPr lang="en-GB" altLang="cs-CZ" sz="1400" b="1"/>
              <a:t>load</a:t>
            </a:r>
            <a:endParaRPr lang="en-GB" altLang="cs-CZ" sz="1400" b="1">
              <a:sym typeface="Symbol" pitchFamily="18" charset="2"/>
            </a:endParaRPr>
          </a:p>
        </p:txBody>
      </p:sp>
      <p:sp>
        <p:nvSpPr>
          <p:cNvPr id="23569" name="Text Box 36"/>
          <p:cNvSpPr txBox="1">
            <a:spLocks noChangeArrowheads="1"/>
          </p:cNvSpPr>
          <p:nvPr/>
        </p:nvSpPr>
        <p:spPr bwMode="auto">
          <a:xfrm>
            <a:off x="5249863" y="6311900"/>
            <a:ext cx="5794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
              </a:spcBef>
              <a:buFontTx/>
              <a:buNone/>
            </a:pPr>
            <a:r>
              <a:rPr lang="cs-CZ" altLang="cs-CZ" sz="1400" b="1"/>
              <a:t>rest</a:t>
            </a:r>
            <a:endParaRPr lang="cs-CZ" altLang="cs-CZ" sz="1400" b="1">
              <a:sym typeface="Symbol" pitchFamily="18" charset="2"/>
            </a:endParaRPr>
          </a:p>
        </p:txBody>
      </p:sp>
      <p:sp>
        <p:nvSpPr>
          <p:cNvPr id="23570" name="AutoShape 39"/>
          <p:cNvSpPr>
            <a:spLocks noChangeArrowheads="1"/>
          </p:cNvSpPr>
          <p:nvPr/>
        </p:nvSpPr>
        <p:spPr bwMode="auto">
          <a:xfrm>
            <a:off x="6419850" y="3114675"/>
            <a:ext cx="904875" cy="695325"/>
          </a:xfrm>
          <a:prstGeom prst="wedgeRoundRectCallout">
            <a:avLst>
              <a:gd name="adj1" fmla="val 9472"/>
              <a:gd name="adj2" fmla="val 14384"/>
              <a:gd name="adj3" fmla="val 16667"/>
            </a:avLst>
          </a:prstGeom>
          <a:solidFill>
            <a:schemeClr val="accent1"/>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
              </a:spcBef>
              <a:buFontTx/>
              <a:buNone/>
            </a:pPr>
            <a:r>
              <a:rPr lang="cs-CZ" altLang="cs-CZ" sz="1400" b="1"/>
              <a:t>120</a:t>
            </a:r>
            <a:r>
              <a:rPr lang="en-US" altLang="cs-CZ" sz="1400" b="1"/>
              <a:t>/80</a:t>
            </a:r>
            <a:endParaRPr lang="cs-CZ" altLang="cs-CZ" sz="1400" b="1"/>
          </a:p>
          <a:p>
            <a:pPr algn="ctr" eaLnBrk="1" hangingPunct="1">
              <a:spcBef>
                <a:spcPct val="5000"/>
              </a:spcBef>
              <a:buFontTx/>
              <a:buNone/>
            </a:pPr>
            <a:r>
              <a:rPr lang="en-US" altLang="cs-CZ" sz="1400" b="1"/>
              <a:t> mm Hg</a:t>
            </a:r>
            <a:endParaRPr lang="cs-CZ" altLang="cs-CZ" sz="1400" b="1"/>
          </a:p>
          <a:p>
            <a:pPr algn="ctr" eaLnBrk="1" hangingPunct="1">
              <a:spcBef>
                <a:spcPct val="0"/>
              </a:spcBef>
              <a:buFontTx/>
              <a:buNone/>
            </a:pPr>
            <a:endParaRPr lang="cs-CZ" altLang="cs-CZ" sz="2000"/>
          </a:p>
        </p:txBody>
      </p:sp>
      <p:sp>
        <p:nvSpPr>
          <p:cNvPr id="23571" name="Rectangle 42"/>
          <p:cNvSpPr>
            <a:spLocks noChangeArrowheads="1"/>
          </p:cNvSpPr>
          <p:nvPr/>
        </p:nvSpPr>
        <p:spPr bwMode="auto">
          <a:xfrm>
            <a:off x="3762375" y="3171825"/>
            <a:ext cx="1114425" cy="30480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3572" name="Text Box 41"/>
          <p:cNvSpPr txBox="1">
            <a:spLocks noChangeArrowheads="1"/>
          </p:cNvSpPr>
          <p:nvPr/>
        </p:nvSpPr>
        <p:spPr bwMode="auto">
          <a:xfrm>
            <a:off x="3802063" y="3135313"/>
            <a:ext cx="10477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80000"/>
              </a:lnSpc>
              <a:spcBef>
                <a:spcPct val="50000"/>
              </a:spcBef>
              <a:buFontTx/>
              <a:buNone/>
            </a:pPr>
            <a:r>
              <a:rPr lang="en-GB" altLang="cs-CZ" sz="1200" b="1"/>
              <a:t>coronary vessels</a:t>
            </a:r>
          </a:p>
        </p:txBody>
      </p:sp>
      <p:sp>
        <p:nvSpPr>
          <p:cNvPr id="23573" name="Text Box 43"/>
          <p:cNvSpPr txBox="1">
            <a:spLocks noChangeArrowheads="1"/>
          </p:cNvSpPr>
          <p:nvPr/>
        </p:nvSpPr>
        <p:spPr bwMode="auto">
          <a:xfrm>
            <a:off x="3763963" y="3792538"/>
            <a:ext cx="1114425" cy="287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GB" altLang="cs-CZ" sz="1200" b="1"/>
              <a:t>brain</a:t>
            </a:r>
          </a:p>
        </p:txBody>
      </p:sp>
      <p:sp>
        <p:nvSpPr>
          <p:cNvPr id="23574" name="Text Box 45"/>
          <p:cNvSpPr txBox="1">
            <a:spLocks noChangeArrowheads="1"/>
          </p:cNvSpPr>
          <p:nvPr/>
        </p:nvSpPr>
        <p:spPr bwMode="auto">
          <a:xfrm>
            <a:off x="3767138" y="4386263"/>
            <a:ext cx="1114425" cy="287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GB" altLang="cs-CZ" sz="1200" b="1"/>
              <a:t>muscles</a:t>
            </a:r>
          </a:p>
        </p:txBody>
      </p:sp>
      <p:sp>
        <p:nvSpPr>
          <p:cNvPr id="23575" name="Text Box 46"/>
          <p:cNvSpPr txBox="1">
            <a:spLocks noChangeArrowheads="1"/>
          </p:cNvSpPr>
          <p:nvPr/>
        </p:nvSpPr>
        <p:spPr bwMode="auto">
          <a:xfrm>
            <a:off x="3768725" y="4978400"/>
            <a:ext cx="1114425" cy="3159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endParaRPr lang="cs-CZ" altLang="cs-CZ" sz="1200" b="1"/>
          </a:p>
        </p:txBody>
      </p:sp>
      <p:sp>
        <p:nvSpPr>
          <p:cNvPr id="23576" name="Text Box 47"/>
          <p:cNvSpPr txBox="1">
            <a:spLocks noChangeArrowheads="1"/>
          </p:cNvSpPr>
          <p:nvPr/>
        </p:nvSpPr>
        <p:spPr bwMode="auto">
          <a:xfrm>
            <a:off x="3770313" y="5513388"/>
            <a:ext cx="1114425" cy="287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GB" altLang="cs-CZ" sz="1200" b="1"/>
              <a:t>kidneys</a:t>
            </a:r>
          </a:p>
        </p:txBody>
      </p:sp>
      <p:sp>
        <p:nvSpPr>
          <p:cNvPr id="23577" name="Text Box 48"/>
          <p:cNvSpPr txBox="1">
            <a:spLocks noChangeArrowheads="1"/>
          </p:cNvSpPr>
          <p:nvPr/>
        </p:nvSpPr>
        <p:spPr bwMode="auto">
          <a:xfrm>
            <a:off x="3762375" y="6105525"/>
            <a:ext cx="1114425" cy="3063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endParaRPr lang="cs-CZ" altLang="cs-CZ" sz="1200" b="1"/>
          </a:p>
        </p:txBody>
      </p:sp>
      <p:sp>
        <p:nvSpPr>
          <p:cNvPr id="23578" name="Rectangle 49"/>
          <p:cNvSpPr>
            <a:spLocks noChangeArrowheads="1"/>
          </p:cNvSpPr>
          <p:nvPr/>
        </p:nvSpPr>
        <p:spPr bwMode="auto">
          <a:xfrm>
            <a:off x="3838575" y="1266825"/>
            <a:ext cx="962025" cy="34290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3579" name="Text Box 40"/>
          <p:cNvSpPr txBox="1">
            <a:spLocks noChangeArrowheads="1"/>
          </p:cNvSpPr>
          <p:nvPr/>
        </p:nvSpPr>
        <p:spPr bwMode="auto">
          <a:xfrm>
            <a:off x="3962400" y="1323975"/>
            <a:ext cx="74295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90000"/>
              </a:spcBef>
              <a:buFontTx/>
              <a:buNone/>
            </a:pPr>
            <a:r>
              <a:rPr lang="en-GB" altLang="cs-CZ" sz="1200" b="1"/>
              <a:t>lungs</a:t>
            </a:r>
          </a:p>
        </p:txBody>
      </p:sp>
      <p:sp>
        <p:nvSpPr>
          <p:cNvPr id="23580" name="Text Box 50"/>
          <p:cNvSpPr txBox="1">
            <a:spLocks noChangeArrowheads="1"/>
          </p:cNvSpPr>
          <p:nvPr/>
        </p:nvSpPr>
        <p:spPr bwMode="auto">
          <a:xfrm>
            <a:off x="3632200" y="4956175"/>
            <a:ext cx="13620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80000"/>
              </a:lnSpc>
              <a:spcBef>
                <a:spcPct val="50000"/>
              </a:spcBef>
              <a:buFontTx/>
              <a:buNone/>
            </a:pPr>
            <a:r>
              <a:rPr lang="en-GB" altLang="cs-CZ" sz="1200" b="1"/>
              <a:t>liver, gastro-  intestinal tract</a:t>
            </a:r>
          </a:p>
        </p:txBody>
      </p:sp>
      <p:sp>
        <p:nvSpPr>
          <p:cNvPr id="23581" name="Text Box 51"/>
          <p:cNvSpPr txBox="1">
            <a:spLocks noChangeArrowheads="1"/>
          </p:cNvSpPr>
          <p:nvPr/>
        </p:nvSpPr>
        <p:spPr bwMode="auto">
          <a:xfrm>
            <a:off x="3657600" y="6072188"/>
            <a:ext cx="13620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80000"/>
              </a:lnSpc>
              <a:spcBef>
                <a:spcPct val="50000"/>
              </a:spcBef>
              <a:buFontTx/>
              <a:buNone/>
            </a:pPr>
            <a:r>
              <a:rPr lang="en-GB" altLang="cs-CZ" sz="1200" b="1"/>
              <a:t>skin and      other organs</a:t>
            </a:r>
          </a:p>
        </p:txBody>
      </p:sp>
      <p:sp>
        <p:nvSpPr>
          <p:cNvPr id="23582" name="Text Box 53"/>
          <p:cNvSpPr txBox="1">
            <a:spLocks noChangeArrowheads="1"/>
          </p:cNvSpPr>
          <p:nvPr/>
        </p:nvSpPr>
        <p:spPr bwMode="auto">
          <a:xfrm>
            <a:off x="5233988" y="2481263"/>
            <a:ext cx="847725" cy="287337"/>
          </a:xfrm>
          <a:prstGeom prst="rect">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cs-CZ" altLang="cs-CZ" sz="1200" b="1"/>
              <a:t>left</a:t>
            </a:r>
            <a:r>
              <a:rPr lang="en-GB" altLang="cs-CZ" sz="1200" b="1"/>
              <a:t> heart</a:t>
            </a:r>
          </a:p>
        </p:txBody>
      </p:sp>
      <p:sp>
        <p:nvSpPr>
          <p:cNvPr id="23583" name="Text Box 52"/>
          <p:cNvSpPr txBox="1">
            <a:spLocks noChangeArrowheads="1"/>
          </p:cNvSpPr>
          <p:nvPr/>
        </p:nvSpPr>
        <p:spPr bwMode="auto">
          <a:xfrm>
            <a:off x="2384425" y="2441575"/>
            <a:ext cx="942975" cy="287338"/>
          </a:xfrm>
          <a:prstGeom prst="rect">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GB" altLang="cs-CZ" sz="1200" b="1"/>
              <a:t>right heart</a:t>
            </a:r>
          </a:p>
        </p:txBody>
      </p:sp>
      <p:sp>
        <p:nvSpPr>
          <p:cNvPr id="23584" name="Oval 20"/>
          <p:cNvSpPr>
            <a:spLocks noChangeArrowheads="1"/>
          </p:cNvSpPr>
          <p:nvPr/>
        </p:nvSpPr>
        <p:spPr bwMode="auto">
          <a:xfrm>
            <a:off x="6005513" y="2447925"/>
            <a:ext cx="2190750" cy="654050"/>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3585" name="Text Box 37"/>
          <p:cNvSpPr txBox="1">
            <a:spLocks noChangeArrowheads="1"/>
          </p:cNvSpPr>
          <p:nvPr/>
        </p:nvSpPr>
        <p:spPr bwMode="auto">
          <a:xfrm>
            <a:off x="5899150" y="2587625"/>
            <a:ext cx="2370138"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
              </a:spcBef>
              <a:buFontTx/>
              <a:buNone/>
            </a:pPr>
            <a:r>
              <a:rPr lang="en-GB" altLang="cs-CZ" sz="1600"/>
              <a:t> </a:t>
            </a:r>
            <a:r>
              <a:rPr lang="en-GB" altLang="cs-CZ" sz="1400" b="1"/>
              <a:t>After load</a:t>
            </a:r>
            <a:r>
              <a:rPr lang="cs-CZ" altLang="cs-CZ" sz="1400" b="1"/>
              <a:t> up to 20 l/min</a:t>
            </a:r>
          </a:p>
          <a:p>
            <a:pPr algn="ctr" eaLnBrk="1" hangingPunct="1">
              <a:spcBef>
                <a:spcPct val="5000"/>
              </a:spcBef>
              <a:buFontTx/>
              <a:buNone/>
            </a:pPr>
            <a:r>
              <a:rPr lang="cs-CZ" altLang="cs-CZ" sz="1400" b="1">
                <a:sym typeface="Symbol" pitchFamily="18" charset="2"/>
              </a:rPr>
              <a:t>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144463"/>
            <a:ext cx="8956675" cy="655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6"/>
          <p:cNvSpPr>
            <a:spLocks noChangeArrowheads="1"/>
          </p:cNvSpPr>
          <p:nvPr/>
        </p:nvSpPr>
        <p:spPr bwMode="auto">
          <a:xfrm>
            <a:off x="133350" y="2876550"/>
            <a:ext cx="504825" cy="384810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800">
              <a:solidFill>
                <a:schemeClr val="bg1"/>
              </a:solidFill>
            </a:endParaRPr>
          </a:p>
        </p:txBody>
      </p:sp>
      <p:pic>
        <p:nvPicPr>
          <p:cNvPr id="2458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75" y="2909888"/>
            <a:ext cx="5183188" cy="371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11" descr="Biofyzika krevního oběhu_Page_01"/>
          <p:cNvPicPr>
            <a:picLocks noChangeAspect="1" noChangeArrowheads="1"/>
          </p:cNvPicPr>
          <p:nvPr/>
        </p:nvPicPr>
        <p:blipFill>
          <a:blip r:embed="rId5">
            <a:extLst>
              <a:ext uri="{28A0092B-C50C-407E-A947-70E740481C1C}">
                <a14:useLocalDpi xmlns:a14="http://schemas.microsoft.com/office/drawing/2010/main" val="0"/>
              </a:ext>
            </a:extLst>
          </a:blip>
          <a:srcRect l="8437" t="2895" r="8247" b="87227"/>
          <a:stretch>
            <a:fillRect/>
          </a:stretch>
        </p:blipFill>
        <p:spPr bwMode="auto">
          <a:xfrm>
            <a:off x="160338" y="211138"/>
            <a:ext cx="8682037" cy="14557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4582" name="Text Box 7"/>
          <p:cNvSpPr txBox="1">
            <a:spLocks noChangeArrowheads="1"/>
          </p:cNvSpPr>
          <p:nvPr/>
        </p:nvSpPr>
        <p:spPr bwMode="auto">
          <a:xfrm>
            <a:off x="285750" y="884238"/>
            <a:ext cx="88296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800" b="1">
                <a:solidFill>
                  <a:srgbClr val="FFFF00"/>
                </a:solidFill>
              </a:rPr>
              <a:t>Blood pressure</a:t>
            </a:r>
            <a:r>
              <a:rPr lang="en-GB" altLang="cs-CZ" sz="1800">
                <a:solidFill>
                  <a:srgbClr val="FFFF00"/>
                </a:solidFill>
              </a:rPr>
              <a:t> (</a:t>
            </a:r>
            <a:r>
              <a:rPr lang="en-GB" altLang="cs-CZ" sz="1800" b="1">
                <a:solidFill>
                  <a:srgbClr val="FFFF00"/>
                </a:solidFill>
              </a:rPr>
              <a:t>BP</a:t>
            </a:r>
            <a:r>
              <a:rPr lang="en-GB" altLang="cs-CZ" sz="1800">
                <a:solidFill>
                  <a:srgbClr val="FFFF00"/>
                </a:solidFill>
              </a:rPr>
              <a:t>)</a:t>
            </a:r>
            <a:r>
              <a:rPr lang="en-GB" altLang="cs-CZ" sz="1800"/>
              <a:t> </a:t>
            </a:r>
            <a:r>
              <a:rPr lang="en-GB" altLang="cs-CZ" sz="1800">
                <a:solidFill>
                  <a:schemeClr val="bg1"/>
                </a:solidFill>
              </a:rPr>
              <a:t>is the pressure exerted by circulating blood upon the walls of blood vessels. </a:t>
            </a:r>
          </a:p>
        </p:txBody>
      </p:sp>
      <p:sp>
        <p:nvSpPr>
          <p:cNvPr id="24583" name="Rectangle 10"/>
          <p:cNvSpPr>
            <a:spLocks noGrp="1" noChangeArrowheads="1"/>
          </p:cNvSpPr>
          <p:nvPr>
            <p:ph type="title"/>
          </p:nvPr>
        </p:nvSpPr>
        <p:spPr>
          <a:xfrm>
            <a:off x="460375" y="-9525"/>
            <a:ext cx="8229600" cy="1143000"/>
          </a:xfrm>
        </p:spPr>
        <p:txBody>
          <a:bodyPr/>
          <a:lstStyle/>
          <a:p>
            <a:pPr eaLnBrk="1" hangingPunct="1"/>
            <a:r>
              <a:rPr lang="en-GB" altLang="cs-CZ" sz="3400" smtClean="0">
                <a:solidFill>
                  <a:srgbClr val="FFFF00"/>
                </a:solidFill>
              </a:rPr>
              <a:t>Blood pressure </a:t>
            </a:r>
          </a:p>
        </p:txBody>
      </p:sp>
      <p:sp>
        <p:nvSpPr>
          <p:cNvPr id="24584" name="Rectangle 12"/>
          <p:cNvSpPr>
            <a:spLocks noChangeArrowheads="1"/>
          </p:cNvSpPr>
          <p:nvPr/>
        </p:nvSpPr>
        <p:spPr bwMode="auto">
          <a:xfrm>
            <a:off x="7794625" y="2638425"/>
            <a:ext cx="1000125" cy="284163"/>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4585" name="Text Box 13"/>
          <p:cNvSpPr txBox="1">
            <a:spLocks noChangeArrowheads="1"/>
          </p:cNvSpPr>
          <p:nvPr/>
        </p:nvSpPr>
        <p:spPr bwMode="auto">
          <a:xfrm>
            <a:off x="7805738" y="2597150"/>
            <a:ext cx="1136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t>systolic</a:t>
            </a:r>
          </a:p>
        </p:txBody>
      </p:sp>
      <p:sp>
        <p:nvSpPr>
          <p:cNvPr id="24586" name="Rectangle 14"/>
          <p:cNvSpPr>
            <a:spLocks noChangeArrowheads="1"/>
          </p:cNvSpPr>
          <p:nvPr/>
        </p:nvSpPr>
        <p:spPr bwMode="auto">
          <a:xfrm>
            <a:off x="7796213" y="3344863"/>
            <a:ext cx="1000125" cy="284162"/>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4587" name="Text Box 15"/>
          <p:cNvSpPr txBox="1">
            <a:spLocks noChangeArrowheads="1"/>
          </p:cNvSpPr>
          <p:nvPr/>
        </p:nvSpPr>
        <p:spPr bwMode="auto">
          <a:xfrm>
            <a:off x="7912100" y="3294063"/>
            <a:ext cx="1136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t>mean</a:t>
            </a:r>
          </a:p>
        </p:txBody>
      </p:sp>
      <p:sp>
        <p:nvSpPr>
          <p:cNvPr id="24588" name="Rectangle 16"/>
          <p:cNvSpPr>
            <a:spLocks noChangeArrowheads="1"/>
          </p:cNvSpPr>
          <p:nvPr/>
        </p:nvSpPr>
        <p:spPr bwMode="auto">
          <a:xfrm>
            <a:off x="7797800" y="3727450"/>
            <a:ext cx="1085850" cy="284163"/>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4589" name="Text Box 17"/>
          <p:cNvSpPr txBox="1">
            <a:spLocks noChangeArrowheads="1"/>
          </p:cNvSpPr>
          <p:nvPr/>
        </p:nvSpPr>
        <p:spPr bwMode="auto">
          <a:xfrm>
            <a:off x="7826375" y="3667125"/>
            <a:ext cx="1136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t>diastolic</a:t>
            </a:r>
          </a:p>
        </p:txBody>
      </p:sp>
      <p:sp>
        <p:nvSpPr>
          <p:cNvPr id="24590" name="Rectangle 18"/>
          <p:cNvSpPr>
            <a:spLocks noChangeArrowheads="1"/>
          </p:cNvSpPr>
          <p:nvPr/>
        </p:nvSpPr>
        <p:spPr bwMode="auto">
          <a:xfrm>
            <a:off x="5743575" y="5353050"/>
            <a:ext cx="561975" cy="238125"/>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4591" name="Rectangle 19"/>
          <p:cNvSpPr>
            <a:spLocks noChangeArrowheads="1"/>
          </p:cNvSpPr>
          <p:nvPr/>
        </p:nvSpPr>
        <p:spPr bwMode="auto">
          <a:xfrm>
            <a:off x="5745163" y="6221413"/>
            <a:ext cx="714375" cy="238125"/>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4592" name="Text Box 20"/>
          <p:cNvSpPr txBox="1">
            <a:spLocks noChangeArrowheads="1"/>
          </p:cNvSpPr>
          <p:nvPr/>
        </p:nvSpPr>
        <p:spPr bwMode="auto">
          <a:xfrm>
            <a:off x="5694363" y="5287963"/>
            <a:ext cx="1136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i="1"/>
              <a:t>P</a:t>
            </a:r>
            <a:r>
              <a:rPr lang="cs-CZ" altLang="cs-CZ" sz="1800" i="1" baseline="-25000"/>
              <a:t>mean</a:t>
            </a:r>
          </a:p>
        </p:txBody>
      </p:sp>
      <p:sp>
        <p:nvSpPr>
          <p:cNvPr id="24593" name="Text Box 21"/>
          <p:cNvSpPr txBox="1">
            <a:spLocks noChangeArrowheads="1"/>
          </p:cNvSpPr>
          <p:nvPr/>
        </p:nvSpPr>
        <p:spPr bwMode="auto">
          <a:xfrm>
            <a:off x="5734050" y="6188075"/>
            <a:ext cx="1136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i="1"/>
              <a:t>P</a:t>
            </a:r>
            <a:r>
              <a:rPr lang="cs-CZ" altLang="cs-CZ" sz="1800" i="1" baseline="-25000"/>
              <a:t>mean</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Oval 74"/>
          <p:cNvSpPr>
            <a:spLocks noChangeArrowheads="1"/>
          </p:cNvSpPr>
          <p:nvPr/>
        </p:nvSpPr>
        <p:spPr bwMode="auto">
          <a:xfrm>
            <a:off x="7142163" y="5126038"/>
            <a:ext cx="1958975" cy="839787"/>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03" name="Oval 73"/>
          <p:cNvSpPr>
            <a:spLocks noChangeArrowheads="1"/>
          </p:cNvSpPr>
          <p:nvPr/>
        </p:nvSpPr>
        <p:spPr bwMode="auto">
          <a:xfrm>
            <a:off x="147638" y="5689600"/>
            <a:ext cx="3314700" cy="841375"/>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04" name="Rectangle 5"/>
          <p:cNvSpPr>
            <a:spLocks noGrp="1" noChangeArrowheads="1"/>
          </p:cNvSpPr>
          <p:nvPr>
            <p:ph type="ctrTitle"/>
          </p:nvPr>
        </p:nvSpPr>
        <p:spPr>
          <a:xfrm>
            <a:off x="190500" y="201613"/>
            <a:ext cx="8953500" cy="1089025"/>
          </a:xfrm>
        </p:spPr>
        <p:txBody>
          <a:bodyPr/>
          <a:lstStyle/>
          <a:p>
            <a:pPr eaLnBrk="1" hangingPunct="1"/>
            <a:r>
              <a:rPr lang="en-GB" altLang="cs-CZ" sz="3200" dirty="0" smtClean="0"/>
              <a:t>Dependence of blood pressure on                   cardiac output and vascular parameters</a:t>
            </a:r>
          </a:p>
        </p:txBody>
      </p:sp>
      <p:sp>
        <p:nvSpPr>
          <p:cNvPr id="25605" name="Oval 7"/>
          <p:cNvSpPr>
            <a:spLocks noChangeArrowheads="1"/>
          </p:cNvSpPr>
          <p:nvPr/>
        </p:nvSpPr>
        <p:spPr bwMode="auto">
          <a:xfrm>
            <a:off x="2063750" y="2544763"/>
            <a:ext cx="4584700" cy="1663700"/>
          </a:xfrm>
          <a:prstGeom prst="ellipse">
            <a:avLst/>
          </a:prstGeom>
          <a:solidFill>
            <a:srgbClr val="FF0000"/>
          </a:solidFill>
          <a:ln w="9525">
            <a:solidFill>
              <a:srgbClr val="000000"/>
            </a:solidFill>
            <a:round/>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06" name="Oval 8"/>
          <p:cNvSpPr>
            <a:spLocks noChangeArrowheads="1"/>
          </p:cNvSpPr>
          <p:nvPr/>
        </p:nvSpPr>
        <p:spPr bwMode="auto">
          <a:xfrm>
            <a:off x="2225675" y="2725738"/>
            <a:ext cx="4281488" cy="1377950"/>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07" name="Rectangle 9"/>
          <p:cNvSpPr>
            <a:spLocks noChangeArrowheads="1"/>
          </p:cNvSpPr>
          <p:nvPr/>
        </p:nvSpPr>
        <p:spPr bwMode="auto">
          <a:xfrm>
            <a:off x="3878263" y="2397125"/>
            <a:ext cx="1090612" cy="606425"/>
          </a:xfrm>
          <a:prstGeom prst="rect">
            <a:avLst/>
          </a:prstGeom>
          <a:solidFill>
            <a:srgbClr val="FFFFFF"/>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08" name="Rectangle 10"/>
          <p:cNvSpPr>
            <a:spLocks noChangeArrowheads="1"/>
          </p:cNvSpPr>
          <p:nvPr/>
        </p:nvSpPr>
        <p:spPr bwMode="auto">
          <a:xfrm>
            <a:off x="3873500" y="3852863"/>
            <a:ext cx="1090613" cy="508000"/>
          </a:xfrm>
          <a:prstGeom prst="rect">
            <a:avLst/>
          </a:prstGeom>
          <a:solidFill>
            <a:srgbClr val="FFFFFF"/>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09" name="Text Box 11"/>
          <p:cNvSpPr txBox="1">
            <a:spLocks noChangeArrowheads="1"/>
          </p:cNvSpPr>
          <p:nvPr/>
        </p:nvSpPr>
        <p:spPr bwMode="auto">
          <a:xfrm>
            <a:off x="4256088" y="3943350"/>
            <a:ext cx="512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ts val="1200"/>
              </a:spcBef>
              <a:spcAft>
                <a:spcPts val="300"/>
              </a:spcAft>
              <a:buFontTx/>
              <a:buNone/>
            </a:pPr>
            <a:r>
              <a:rPr lang="cs-CZ" altLang="cs-CZ" sz="1800" b="1" u="sng">
                <a:solidFill>
                  <a:srgbClr val="CC0000"/>
                </a:solidFill>
              </a:rPr>
              <a:t>R</a:t>
            </a:r>
            <a:endParaRPr lang="cs-CZ" altLang="cs-CZ" sz="1800">
              <a:solidFill>
                <a:srgbClr val="CC0000"/>
              </a:solidFill>
            </a:endParaRPr>
          </a:p>
        </p:txBody>
      </p:sp>
      <p:sp>
        <p:nvSpPr>
          <p:cNvPr id="25610" name="Text Box 12"/>
          <p:cNvSpPr txBox="1">
            <a:spLocks noChangeArrowheads="1"/>
          </p:cNvSpPr>
          <p:nvPr/>
        </p:nvSpPr>
        <p:spPr bwMode="auto">
          <a:xfrm>
            <a:off x="6642100" y="3255963"/>
            <a:ext cx="5207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P</a:t>
            </a:r>
            <a:r>
              <a:rPr lang="cs-CZ" altLang="cs-CZ" sz="1800" b="1" baseline="-25000"/>
              <a:t>a</a:t>
            </a:r>
            <a:endParaRPr lang="cs-CZ" altLang="cs-CZ" sz="1800"/>
          </a:p>
        </p:txBody>
      </p:sp>
      <p:sp>
        <p:nvSpPr>
          <p:cNvPr id="25611" name="Text Box 13"/>
          <p:cNvSpPr txBox="1">
            <a:spLocks noChangeArrowheads="1"/>
          </p:cNvSpPr>
          <p:nvPr/>
        </p:nvSpPr>
        <p:spPr bwMode="auto">
          <a:xfrm>
            <a:off x="1695450" y="3200400"/>
            <a:ext cx="520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P</a:t>
            </a:r>
            <a:r>
              <a:rPr lang="cs-CZ" altLang="cs-CZ" sz="1800" b="1" baseline="-25000"/>
              <a:t>v</a:t>
            </a:r>
            <a:endParaRPr lang="cs-CZ" altLang="cs-CZ" sz="1800"/>
          </a:p>
        </p:txBody>
      </p:sp>
      <p:sp>
        <p:nvSpPr>
          <p:cNvPr id="25612" name="Freeform 14"/>
          <p:cNvSpPr>
            <a:spLocks/>
          </p:cNvSpPr>
          <p:nvPr/>
        </p:nvSpPr>
        <p:spPr bwMode="auto">
          <a:xfrm>
            <a:off x="4805363" y="2649538"/>
            <a:ext cx="684212" cy="114300"/>
          </a:xfrm>
          <a:custGeom>
            <a:avLst/>
            <a:gdLst>
              <a:gd name="T0" fmla="*/ 0 w 1079"/>
              <a:gd name="T1" fmla="*/ 0 h 180"/>
              <a:gd name="T2" fmla="*/ 2147483647 w 1079"/>
              <a:gd name="T3" fmla="*/ 2147483647 h 180"/>
              <a:gd name="T4" fmla="*/ 2147483647 w 1079"/>
              <a:gd name="T5" fmla="*/ 2147483647 h 180"/>
              <a:gd name="T6" fmla="*/ 0 60000 65536"/>
              <a:gd name="T7" fmla="*/ 0 60000 65536"/>
              <a:gd name="T8" fmla="*/ 0 60000 65536"/>
              <a:gd name="T9" fmla="*/ 0 w 1079"/>
              <a:gd name="T10" fmla="*/ 0 h 180"/>
              <a:gd name="T11" fmla="*/ 1079 w 1079"/>
              <a:gd name="T12" fmla="*/ 180 h 180"/>
            </a:gdLst>
            <a:ahLst/>
            <a:cxnLst>
              <a:cxn ang="T6">
                <a:pos x="T0" y="T1"/>
              </a:cxn>
              <a:cxn ang="T7">
                <a:pos x="T2" y="T3"/>
              </a:cxn>
              <a:cxn ang="T8">
                <a:pos x="T4" y="T5"/>
              </a:cxn>
            </a:cxnLst>
            <a:rect l="T9" t="T10" r="T11" b="T12"/>
            <a:pathLst>
              <a:path w="1079" h="180">
                <a:moveTo>
                  <a:pt x="0" y="0"/>
                </a:moveTo>
                <a:cubicBezTo>
                  <a:pt x="90" y="10"/>
                  <a:pt x="362" y="28"/>
                  <a:pt x="542" y="58"/>
                </a:cubicBezTo>
                <a:cubicBezTo>
                  <a:pt x="722" y="88"/>
                  <a:pt x="967" y="155"/>
                  <a:pt x="1079" y="180"/>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5613" name="Freeform 15"/>
          <p:cNvSpPr>
            <a:spLocks/>
          </p:cNvSpPr>
          <p:nvPr/>
        </p:nvSpPr>
        <p:spPr bwMode="auto">
          <a:xfrm>
            <a:off x="4721225" y="4068763"/>
            <a:ext cx="642938" cy="92075"/>
          </a:xfrm>
          <a:custGeom>
            <a:avLst/>
            <a:gdLst>
              <a:gd name="T0" fmla="*/ 2147483647 w 1013"/>
              <a:gd name="T1" fmla="*/ 0 h 143"/>
              <a:gd name="T2" fmla="*/ 2147483647 w 1013"/>
              <a:gd name="T3" fmla="*/ 2147483647 h 143"/>
              <a:gd name="T4" fmla="*/ 0 w 1013"/>
              <a:gd name="T5" fmla="*/ 2147483647 h 143"/>
              <a:gd name="T6" fmla="*/ 0 60000 65536"/>
              <a:gd name="T7" fmla="*/ 0 60000 65536"/>
              <a:gd name="T8" fmla="*/ 0 60000 65536"/>
              <a:gd name="T9" fmla="*/ 0 w 1013"/>
              <a:gd name="T10" fmla="*/ 0 h 143"/>
              <a:gd name="T11" fmla="*/ 1013 w 1013"/>
              <a:gd name="T12" fmla="*/ 143 h 143"/>
            </a:gdLst>
            <a:ahLst/>
            <a:cxnLst>
              <a:cxn ang="T6">
                <a:pos x="T0" y="T1"/>
              </a:cxn>
              <a:cxn ang="T7">
                <a:pos x="T2" y="T3"/>
              </a:cxn>
              <a:cxn ang="T8">
                <a:pos x="T4" y="T5"/>
              </a:cxn>
            </a:cxnLst>
            <a:rect l="T9" t="T10" r="T11" b="T12"/>
            <a:pathLst>
              <a:path w="1013" h="143">
                <a:moveTo>
                  <a:pt x="1013" y="0"/>
                </a:moveTo>
                <a:cubicBezTo>
                  <a:pt x="928" y="15"/>
                  <a:pt x="672" y="69"/>
                  <a:pt x="503" y="90"/>
                </a:cubicBezTo>
                <a:cubicBezTo>
                  <a:pt x="265" y="143"/>
                  <a:pt x="105" y="119"/>
                  <a:pt x="0" y="127"/>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5614" name="Text Box 16"/>
          <p:cNvSpPr txBox="1">
            <a:spLocks noChangeArrowheads="1"/>
          </p:cNvSpPr>
          <p:nvPr/>
        </p:nvSpPr>
        <p:spPr bwMode="auto">
          <a:xfrm>
            <a:off x="5318125" y="2276475"/>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cs-CZ" sz="1800" b="1"/>
              <a:t>Q</a:t>
            </a:r>
            <a:endParaRPr lang="cs-CZ" altLang="cs-CZ" sz="1800" b="1"/>
          </a:p>
        </p:txBody>
      </p:sp>
      <p:sp>
        <p:nvSpPr>
          <p:cNvPr id="25615" name="Line 18"/>
          <p:cNvSpPr>
            <a:spLocks noChangeShapeType="1"/>
          </p:cNvSpPr>
          <p:nvPr/>
        </p:nvSpPr>
        <p:spPr bwMode="auto">
          <a:xfrm>
            <a:off x="6569075" y="3395663"/>
            <a:ext cx="147638"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5616" name="Line 19"/>
          <p:cNvSpPr>
            <a:spLocks noChangeShapeType="1"/>
          </p:cNvSpPr>
          <p:nvPr/>
        </p:nvSpPr>
        <p:spPr bwMode="auto">
          <a:xfrm flipH="1">
            <a:off x="1979613" y="3378200"/>
            <a:ext cx="147637"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5617" name="Line 20"/>
          <p:cNvSpPr>
            <a:spLocks noChangeShapeType="1"/>
          </p:cNvSpPr>
          <p:nvPr/>
        </p:nvSpPr>
        <p:spPr bwMode="auto">
          <a:xfrm flipV="1">
            <a:off x="5251450" y="2528888"/>
            <a:ext cx="146050" cy="174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5618" name="Line 22"/>
          <p:cNvSpPr>
            <a:spLocks noChangeShapeType="1"/>
          </p:cNvSpPr>
          <p:nvPr/>
        </p:nvSpPr>
        <p:spPr bwMode="auto">
          <a:xfrm flipV="1">
            <a:off x="6513513" y="2987675"/>
            <a:ext cx="168275" cy="1254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5619" name="Text Box 23"/>
          <p:cNvSpPr txBox="1">
            <a:spLocks noChangeArrowheads="1"/>
          </p:cNvSpPr>
          <p:nvPr/>
        </p:nvSpPr>
        <p:spPr bwMode="auto">
          <a:xfrm>
            <a:off x="6607175" y="2794000"/>
            <a:ext cx="6000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solidFill>
                  <a:srgbClr val="CC0000"/>
                </a:solidFill>
              </a:rPr>
              <a:t>C</a:t>
            </a:r>
            <a:r>
              <a:rPr lang="cs-CZ" altLang="cs-CZ" sz="1800" b="1" baseline="-25000">
                <a:solidFill>
                  <a:srgbClr val="CC0000"/>
                </a:solidFill>
              </a:rPr>
              <a:t>a</a:t>
            </a:r>
            <a:endParaRPr lang="cs-CZ" altLang="cs-CZ" sz="1800">
              <a:solidFill>
                <a:srgbClr val="CC0000"/>
              </a:solidFill>
            </a:endParaRPr>
          </a:p>
        </p:txBody>
      </p:sp>
      <p:sp>
        <p:nvSpPr>
          <p:cNvPr id="25620" name="Text Box 24"/>
          <p:cNvSpPr txBox="1">
            <a:spLocks noChangeArrowheads="1"/>
          </p:cNvSpPr>
          <p:nvPr/>
        </p:nvSpPr>
        <p:spPr bwMode="auto">
          <a:xfrm>
            <a:off x="5849938" y="3228975"/>
            <a:ext cx="976312"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400" b="1"/>
              <a:t>aorta</a:t>
            </a:r>
            <a:endParaRPr lang="cs-CZ" altLang="cs-CZ" sz="1800"/>
          </a:p>
        </p:txBody>
      </p:sp>
      <p:sp>
        <p:nvSpPr>
          <p:cNvPr id="25621" name="Text Box 25"/>
          <p:cNvSpPr txBox="1">
            <a:spLocks noChangeArrowheads="1"/>
          </p:cNvSpPr>
          <p:nvPr/>
        </p:nvSpPr>
        <p:spPr bwMode="auto">
          <a:xfrm>
            <a:off x="2305050" y="3197225"/>
            <a:ext cx="20637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cs-CZ" sz="1400" b="1"/>
              <a:t>venous system</a:t>
            </a:r>
            <a:endParaRPr lang="en-GB" altLang="cs-CZ" sz="1800"/>
          </a:p>
        </p:txBody>
      </p:sp>
      <p:sp>
        <p:nvSpPr>
          <p:cNvPr id="25622" name="Text Box 26"/>
          <p:cNvSpPr txBox="1">
            <a:spLocks noChangeArrowheads="1"/>
          </p:cNvSpPr>
          <p:nvPr/>
        </p:nvSpPr>
        <p:spPr bwMode="auto">
          <a:xfrm>
            <a:off x="6618288" y="3644900"/>
            <a:ext cx="4826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V</a:t>
            </a:r>
            <a:r>
              <a:rPr lang="cs-CZ" altLang="cs-CZ" sz="1800" b="1" baseline="-25000"/>
              <a:t>a</a:t>
            </a:r>
            <a:endParaRPr lang="cs-CZ" altLang="cs-CZ" sz="1800"/>
          </a:p>
        </p:txBody>
      </p:sp>
      <p:sp>
        <p:nvSpPr>
          <p:cNvPr id="25623" name="Line 27"/>
          <p:cNvSpPr>
            <a:spLocks noChangeShapeType="1"/>
          </p:cNvSpPr>
          <p:nvPr/>
        </p:nvSpPr>
        <p:spPr bwMode="auto">
          <a:xfrm>
            <a:off x="6442075" y="3644900"/>
            <a:ext cx="214313" cy="160338"/>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5624" name="Text Box 28"/>
          <p:cNvSpPr txBox="1">
            <a:spLocks noChangeArrowheads="1"/>
          </p:cNvSpPr>
          <p:nvPr/>
        </p:nvSpPr>
        <p:spPr bwMode="auto">
          <a:xfrm>
            <a:off x="3859213" y="2392363"/>
            <a:ext cx="110331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cs-CZ" altLang="cs-CZ" sz="1600" b="1" dirty="0"/>
              <a:t>HEART</a:t>
            </a:r>
          </a:p>
          <a:p>
            <a:pPr algn="ctr" eaLnBrk="1" hangingPunct="1">
              <a:spcBef>
                <a:spcPct val="0"/>
              </a:spcBef>
              <a:buFontTx/>
              <a:buNone/>
            </a:pPr>
            <a:r>
              <a:rPr lang="cs-CZ" altLang="cs-CZ" sz="1800" b="1" u="sng" dirty="0">
                <a:solidFill>
                  <a:srgbClr val="CC0000"/>
                </a:solidFill>
              </a:rPr>
              <a:t>SV</a:t>
            </a:r>
            <a:r>
              <a:rPr lang="cs-CZ" altLang="cs-CZ" sz="1800" b="1" dirty="0"/>
              <a:t>, </a:t>
            </a:r>
            <a:r>
              <a:rPr lang="cs-CZ" altLang="cs-CZ" sz="1800" b="1" u="sng" dirty="0" smtClean="0">
                <a:solidFill>
                  <a:srgbClr val="CC0000"/>
                </a:solidFill>
              </a:rPr>
              <a:t>HR</a:t>
            </a:r>
            <a:endParaRPr lang="cs-CZ" altLang="cs-CZ" sz="1800" dirty="0">
              <a:solidFill>
                <a:srgbClr val="CC0000"/>
              </a:solidFill>
            </a:endParaRPr>
          </a:p>
        </p:txBody>
      </p:sp>
      <p:sp>
        <p:nvSpPr>
          <p:cNvPr id="25625" name="Line 29"/>
          <p:cNvSpPr>
            <a:spLocks noChangeShapeType="1"/>
          </p:cNvSpPr>
          <p:nvPr/>
        </p:nvSpPr>
        <p:spPr bwMode="auto">
          <a:xfrm>
            <a:off x="6699250" y="3159125"/>
            <a:ext cx="238125" cy="0"/>
          </a:xfrm>
          <a:prstGeom prst="line">
            <a:avLst/>
          </a:prstGeom>
          <a:noFill/>
          <a:ln w="19050">
            <a:solidFill>
              <a:srgbClr val="CC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5626" name="Text Box 37"/>
          <p:cNvSpPr txBox="1">
            <a:spLocks noChangeArrowheads="1"/>
          </p:cNvSpPr>
          <p:nvPr/>
        </p:nvSpPr>
        <p:spPr bwMode="auto">
          <a:xfrm>
            <a:off x="260350" y="4460875"/>
            <a:ext cx="3363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400" b="1">
                <a:latin typeface="Times New Roman" pitchFamily="18" charset="0"/>
              </a:rPr>
              <a:t>P</a:t>
            </a:r>
            <a:r>
              <a:rPr lang="en-US" altLang="cs-CZ" sz="2400" b="1" baseline="-25000">
                <a:latin typeface="Times New Roman" pitchFamily="18" charset="0"/>
              </a:rPr>
              <a:t>a</a:t>
            </a:r>
            <a:r>
              <a:rPr lang="cs-CZ" altLang="cs-CZ" sz="2400" b="1" baseline="-25000">
                <a:latin typeface="Times New Roman" pitchFamily="18" charset="0"/>
              </a:rPr>
              <a:t>,mean </a:t>
            </a:r>
            <a:r>
              <a:rPr lang="en-US" altLang="cs-CZ" sz="2400" b="1">
                <a:latin typeface="Times New Roman" pitchFamily="18" charset="0"/>
              </a:rPr>
              <a:t>-</a:t>
            </a:r>
            <a:r>
              <a:rPr lang="cs-CZ" altLang="cs-CZ" sz="2400" b="1">
                <a:latin typeface="Times New Roman" pitchFamily="18" charset="0"/>
              </a:rPr>
              <a:t> </a:t>
            </a:r>
            <a:r>
              <a:rPr lang="en-US" altLang="cs-CZ" sz="2400" b="1">
                <a:latin typeface="Times New Roman" pitchFamily="18" charset="0"/>
              </a:rPr>
              <a:t>P</a:t>
            </a:r>
            <a:r>
              <a:rPr lang="en-US" altLang="cs-CZ" sz="2400" b="1" baseline="-25000">
                <a:latin typeface="Times New Roman" pitchFamily="18" charset="0"/>
              </a:rPr>
              <a:t>v</a:t>
            </a:r>
            <a:r>
              <a:rPr lang="cs-CZ" altLang="cs-CZ" sz="2400" b="1" baseline="-25000">
                <a:latin typeface="Times New Roman" pitchFamily="18" charset="0"/>
              </a:rPr>
              <a:t>,mean</a:t>
            </a:r>
            <a:r>
              <a:rPr lang="en-US" altLang="cs-CZ" sz="2400" b="1">
                <a:latin typeface="Times New Roman" pitchFamily="18" charset="0"/>
              </a:rPr>
              <a:t> </a:t>
            </a:r>
            <a:r>
              <a:rPr lang="cs-CZ" altLang="cs-CZ" sz="2400" b="1">
                <a:latin typeface="Times New Roman" pitchFamily="18" charset="0"/>
              </a:rPr>
              <a:t>= </a:t>
            </a:r>
            <a:r>
              <a:rPr lang="en-US" altLang="cs-CZ" sz="2400" b="1">
                <a:latin typeface="Times New Roman" pitchFamily="18" charset="0"/>
                <a:sym typeface="Symbol" pitchFamily="18" charset="2"/>
              </a:rPr>
              <a:t>Q</a:t>
            </a:r>
            <a:r>
              <a:rPr lang="cs-CZ" altLang="cs-CZ" sz="2400" b="1">
                <a:latin typeface="Times New Roman" pitchFamily="18" charset="0"/>
                <a:sym typeface="Symbol" pitchFamily="18" charset="2"/>
              </a:rPr>
              <a:t> </a:t>
            </a:r>
            <a:r>
              <a:rPr lang="en-US" altLang="cs-CZ" sz="2400" b="1">
                <a:latin typeface="Times New Roman" pitchFamily="18" charset="0"/>
                <a:cs typeface="Arial" charset="0"/>
                <a:sym typeface="Symbol" pitchFamily="18" charset="2"/>
              </a:rPr>
              <a:t>·</a:t>
            </a:r>
            <a:r>
              <a:rPr lang="cs-CZ" altLang="cs-CZ" sz="2400" b="1">
                <a:latin typeface="Times New Roman" pitchFamily="18" charset="0"/>
                <a:cs typeface="Arial" charset="0"/>
                <a:sym typeface="Symbol" pitchFamily="18" charset="2"/>
              </a:rPr>
              <a:t> </a:t>
            </a:r>
            <a:r>
              <a:rPr lang="en-US" altLang="cs-CZ" sz="2400" b="1">
                <a:latin typeface="Times New Roman" pitchFamily="18" charset="0"/>
                <a:cs typeface="Arial" charset="0"/>
                <a:sym typeface="Symbol" pitchFamily="18" charset="2"/>
              </a:rPr>
              <a:t>R</a:t>
            </a:r>
          </a:p>
        </p:txBody>
      </p:sp>
      <p:sp>
        <p:nvSpPr>
          <p:cNvPr id="25627" name="Text Box 38"/>
          <p:cNvSpPr txBox="1">
            <a:spLocks noChangeArrowheads="1"/>
          </p:cNvSpPr>
          <p:nvPr/>
        </p:nvSpPr>
        <p:spPr bwMode="auto">
          <a:xfrm>
            <a:off x="71438" y="4981575"/>
            <a:ext cx="43354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400" b="1" dirty="0">
                <a:latin typeface="Times New Roman" pitchFamily="18" charset="0"/>
              </a:rPr>
              <a:t>P</a:t>
            </a:r>
            <a:r>
              <a:rPr lang="en-US" altLang="cs-CZ" sz="2400" b="1" baseline="-25000" dirty="0">
                <a:latin typeface="Times New Roman" pitchFamily="18" charset="0"/>
              </a:rPr>
              <a:t>a</a:t>
            </a:r>
            <a:r>
              <a:rPr lang="cs-CZ" altLang="cs-CZ" sz="2400" b="1" baseline="-25000" dirty="0">
                <a:latin typeface="Times New Roman" pitchFamily="18" charset="0"/>
              </a:rPr>
              <a:t>,</a:t>
            </a:r>
            <a:r>
              <a:rPr lang="cs-CZ" altLang="cs-CZ" sz="2400" b="1" baseline="-25000" dirty="0" err="1">
                <a:latin typeface="Times New Roman" pitchFamily="18" charset="0"/>
              </a:rPr>
              <a:t>mean</a:t>
            </a:r>
            <a:r>
              <a:rPr lang="cs-CZ" altLang="cs-CZ" sz="2400" b="1" baseline="-25000" dirty="0">
                <a:latin typeface="Times New Roman" pitchFamily="18" charset="0"/>
              </a:rPr>
              <a:t> </a:t>
            </a:r>
            <a:r>
              <a:rPr lang="cs-CZ" altLang="cs-CZ" sz="2400" b="1" dirty="0">
                <a:latin typeface="Times New Roman" pitchFamily="18" charset="0"/>
              </a:rPr>
              <a:t>= </a:t>
            </a:r>
            <a:r>
              <a:rPr lang="en-US" altLang="cs-CZ" sz="2400" b="1" dirty="0">
                <a:latin typeface="Times New Roman" pitchFamily="18" charset="0"/>
                <a:sym typeface="Symbol" pitchFamily="18" charset="2"/>
              </a:rPr>
              <a:t>SV</a:t>
            </a:r>
            <a:r>
              <a:rPr lang="cs-CZ" altLang="cs-CZ" sz="2400" b="1" dirty="0">
                <a:latin typeface="Times New Roman" pitchFamily="18" charset="0"/>
                <a:sym typeface="Symbol" pitchFamily="18" charset="2"/>
              </a:rPr>
              <a:t> </a:t>
            </a:r>
            <a:r>
              <a:rPr lang="en-US" altLang="cs-CZ" sz="2400" b="1" dirty="0">
                <a:latin typeface="Times New Roman" pitchFamily="18" charset="0"/>
                <a:cs typeface="Arial" charset="0"/>
                <a:sym typeface="Symbol" pitchFamily="18" charset="2"/>
              </a:rPr>
              <a:t>·</a:t>
            </a:r>
            <a:r>
              <a:rPr lang="cs-CZ" altLang="cs-CZ" sz="2400" b="1" dirty="0">
                <a:latin typeface="Times New Roman" pitchFamily="18" charset="0"/>
                <a:cs typeface="Arial" charset="0"/>
                <a:sym typeface="Symbol" pitchFamily="18" charset="2"/>
              </a:rPr>
              <a:t> </a:t>
            </a:r>
            <a:r>
              <a:rPr lang="cs-CZ" altLang="cs-CZ" sz="2400" b="1" dirty="0" smtClean="0">
                <a:latin typeface="Times New Roman" pitchFamily="18" charset="0"/>
                <a:cs typeface="Arial" charset="0"/>
                <a:sym typeface="Symbol" pitchFamily="18" charset="2"/>
              </a:rPr>
              <a:t>HR </a:t>
            </a:r>
            <a:r>
              <a:rPr lang="en-US" altLang="cs-CZ" sz="2400" b="1" dirty="0">
                <a:latin typeface="Times New Roman" pitchFamily="18" charset="0"/>
                <a:sym typeface="Symbol" pitchFamily="18" charset="2"/>
              </a:rPr>
              <a:t>·</a:t>
            </a:r>
            <a:r>
              <a:rPr lang="cs-CZ" altLang="cs-CZ" sz="2400" b="1" dirty="0">
                <a:latin typeface="Times New Roman" pitchFamily="18" charset="0"/>
                <a:sym typeface="Symbol" pitchFamily="18" charset="2"/>
              </a:rPr>
              <a:t> </a:t>
            </a:r>
            <a:r>
              <a:rPr lang="en-US" altLang="cs-CZ" sz="2400" b="1" dirty="0">
                <a:latin typeface="Times New Roman" pitchFamily="18" charset="0"/>
                <a:sym typeface="Symbol" pitchFamily="18" charset="2"/>
              </a:rPr>
              <a:t>R</a:t>
            </a:r>
            <a:r>
              <a:rPr lang="cs-CZ" altLang="cs-CZ" sz="2400" b="1" dirty="0">
                <a:latin typeface="Times New Roman" pitchFamily="18" charset="0"/>
                <a:sym typeface="Symbol" pitchFamily="18" charset="2"/>
              </a:rPr>
              <a:t> </a:t>
            </a:r>
            <a:r>
              <a:rPr lang="en-US" altLang="cs-CZ" sz="2400" b="1" dirty="0">
                <a:latin typeface="Times New Roman" pitchFamily="18" charset="0"/>
              </a:rPr>
              <a:t>+ </a:t>
            </a:r>
            <a:r>
              <a:rPr lang="en-US" altLang="cs-CZ" sz="2400" b="1" dirty="0" err="1">
                <a:latin typeface="Times New Roman" pitchFamily="18" charset="0"/>
              </a:rPr>
              <a:t>P</a:t>
            </a:r>
            <a:r>
              <a:rPr lang="en-US" altLang="cs-CZ" sz="2400" b="1" baseline="-25000" dirty="0" err="1">
                <a:latin typeface="Times New Roman" pitchFamily="18" charset="0"/>
              </a:rPr>
              <a:t>v</a:t>
            </a:r>
            <a:r>
              <a:rPr lang="cs-CZ" altLang="cs-CZ" sz="2400" b="1" baseline="-25000" dirty="0">
                <a:latin typeface="Times New Roman" pitchFamily="18" charset="0"/>
              </a:rPr>
              <a:t>,</a:t>
            </a:r>
            <a:r>
              <a:rPr lang="cs-CZ" altLang="cs-CZ" sz="2400" b="1" baseline="-25000" dirty="0" err="1">
                <a:latin typeface="Times New Roman" pitchFamily="18" charset="0"/>
              </a:rPr>
              <a:t>mean</a:t>
            </a:r>
            <a:r>
              <a:rPr lang="en-US" altLang="cs-CZ" sz="2400" dirty="0">
                <a:latin typeface="Times New Roman" pitchFamily="18" charset="0"/>
              </a:rPr>
              <a:t> </a:t>
            </a:r>
          </a:p>
        </p:txBody>
      </p:sp>
      <p:sp>
        <p:nvSpPr>
          <p:cNvPr id="25628" name="Text Box 39"/>
          <p:cNvSpPr txBox="1">
            <a:spLocks noChangeArrowheads="1"/>
          </p:cNvSpPr>
          <p:nvPr/>
        </p:nvSpPr>
        <p:spPr bwMode="auto">
          <a:xfrm>
            <a:off x="158750" y="5821363"/>
            <a:ext cx="3465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800" b="1" dirty="0">
                <a:latin typeface="Times New Roman" pitchFamily="18" charset="0"/>
              </a:rPr>
              <a:t>P</a:t>
            </a:r>
            <a:r>
              <a:rPr lang="en-US" altLang="cs-CZ" sz="2800" b="1" baseline="-25000" dirty="0">
                <a:latin typeface="Times New Roman" pitchFamily="18" charset="0"/>
              </a:rPr>
              <a:t>a</a:t>
            </a:r>
            <a:r>
              <a:rPr lang="cs-CZ" altLang="cs-CZ" sz="2800" b="1" baseline="-25000" dirty="0">
                <a:latin typeface="Times New Roman" pitchFamily="18" charset="0"/>
              </a:rPr>
              <a:t>,</a:t>
            </a:r>
            <a:r>
              <a:rPr lang="cs-CZ" altLang="cs-CZ" sz="2800" b="1" baseline="-25000" dirty="0" err="1">
                <a:latin typeface="Times New Roman" pitchFamily="18" charset="0"/>
              </a:rPr>
              <a:t>mean</a:t>
            </a:r>
            <a:r>
              <a:rPr lang="en-US" altLang="cs-CZ" sz="2800" b="1" dirty="0">
                <a:latin typeface="Times New Roman" pitchFamily="18" charset="0"/>
              </a:rPr>
              <a:t> </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SV</a:t>
            </a:r>
            <a:r>
              <a:rPr lang="cs-CZ" altLang="cs-CZ" sz="2800" b="1" dirty="0">
                <a:latin typeface="Times New Roman" pitchFamily="18" charset="0"/>
                <a:sym typeface="Symbol" pitchFamily="18" charset="2"/>
              </a:rPr>
              <a:t> </a:t>
            </a:r>
            <a:r>
              <a:rPr lang="en-US" altLang="cs-CZ" sz="2800" b="1" dirty="0">
                <a:latin typeface="Times New Roman" pitchFamily="18" charset="0"/>
                <a:cs typeface="Arial" charset="0"/>
                <a:sym typeface="Symbol" pitchFamily="18" charset="2"/>
              </a:rPr>
              <a:t>·</a:t>
            </a:r>
            <a:r>
              <a:rPr lang="cs-CZ" altLang="cs-CZ" sz="2800" b="1" dirty="0">
                <a:latin typeface="Times New Roman" pitchFamily="18" charset="0"/>
                <a:cs typeface="Arial" charset="0"/>
                <a:sym typeface="Symbol" pitchFamily="18" charset="2"/>
              </a:rPr>
              <a:t> </a:t>
            </a:r>
            <a:r>
              <a:rPr lang="cs-CZ" altLang="cs-CZ" sz="2800" b="1" dirty="0" smtClean="0">
                <a:latin typeface="Times New Roman" pitchFamily="18" charset="0"/>
                <a:cs typeface="Arial" charset="0"/>
                <a:sym typeface="Symbol" pitchFamily="18" charset="2"/>
              </a:rPr>
              <a:t>HR </a:t>
            </a:r>
            <a:r>
              <a:rPr lang="en-US" altLang="cs-CZ" sz="2800" b="1" dirty="0">
                <a:latin typeface="Times New Roman" pitchFamily="18" charset="0"/>
                <a:sym typeface="Symbol" pitchFamily="18" charset="2"/>
              </a:rPr>
              <a:t>·</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R</a:t>
            </a:r>
            <a:endParaRPr lang="en-US" altLang="cs-CZ" sz="2800" b="1" dirty="0">
              <a:latin typeface="Times New Roman" pitchFamily="18" charset="0"/>
            </a:endParaRPr>
          </a:p>
        </p:txBody>
      </p:sp>
      <p:grpSp>
        <p:nvGrpSpPr>
          <p:cNvPr id="25629" name="Group 49"/>
          <p:cNvGrpSpPr>
            <a:grpSpLocks/>
          </p:cNvGrpSpPr>
          <p:nvPr/>
        </p:nvGrpSpPr>
        <p:grpSpPr bwMode="auto">
          <a:xfrm>
            <a:off x="217488" y="1641475"/>
            <a:ext cx="2060575" cy="1495425"/>
            <a:chOff x="201" y="1016"/>
            <a:chExt cx="1298" cy="942"/>
          </a:xfrm>
        </p:grpSpPr>
        <p:sp>
          <p:nvSpPr>
            <p:cNvPr id="25648" name="AutoShape 33"/>
            <p:cNvSpPr>
              <a:spLocks noChangeArrowheads="1"/>
            </p:cNvSpPr>
            <p:nvPr/>
          </p:nvSpPr>
          <p:spPr bwMode="auto">
            <a:xfrm>
              <a:off x="201" y="1016"/>
              <a:ext cx="1298" cy="942"/>
            </a:xfrm>
            <a:prstGeom prst="irregularSeal1">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49" name="Text Box 31"/>
            <p:cNvSpPr txBox="1">
              <a:spLocks noChangeArrowheads="1"/>
            </p:cNvSpPr>
            <p:nvPr/>
          </p:nvSpPr>
          <p:spPr bwMode="auto">
            <a:xfrm>
              <a:off x="493" y="1363"/>
              <a:ext cx="8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Q=</a:t>
              </a:r>
              <a:endParaRPr lang="cs-CZ" altLang="cs-CZ" sz="1800" b="1">
                <a:sym typeface="Symbol" pitchFamily="18" charset="2"/>
              </a:endParaRPr>
            </a:p>
          </p:txBody>
        </p:sp>
        <p:sp>
          <p:nvSpPr>
            <p:cNvPr id="25650" name="Line 40"/>
            <p:cNvSpPr>
              <a:spLocks noChangeShapeType="1"/>
            </p:cNvSpPr>
            <p:nvPr/>
          </p:nvSpPr>
          <p:spPr bwMode="auto">
            <a:xfrm>
              <a:off x="786" y="1463"/>
              <a:ext cx="3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5651" name="Text Box 41"/>
            <p:cNvSpPr txBox="1">
              <a:spLocks noChangeArrowheads="1"/>
            </p:cNvSpPr>
            <p:nvPr/>
          </p:nvSpPr>
          <p:spPr bwMode="auto">
            <a:xfrm>
              <a:off x="823" y="1262"/>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dirty="0">
                  <a:sym typeface="Symbol" pitchFamily="18" charset="2"/>
                </a:rPr>
                <a:t>P</a:t>
              </a:r>
              <a:endParaRPr lang="cs-CZ" altLang="cs-CZ" sz="1800" dirty="0"/>
            </a:p>
          </p:txBody>
        </p:sp>
        <p:sp>
          <p:nvSpPr>
            <p:cNvPr id="25652" name="Text Box 42"/>
            <p:cNvSpPr txBox="1">
              <a:spLocks noChangeArrowheads="1"/>
            </p:cNvSpPr>
            <p:nvPr/>
          </p:nvSpPr>
          <p:spPr bwMode="auto">
            <a:xfrm>
              <a:off x="859" y="1443"/>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sym typeface="Symbol" pitchFamily="18" charset="2"/>
                </a:rPr>
                <a:t>R</a:t>
              </a:r>
              <a:endParaRPr lang="cs-CZ" altLang="cs-CZ" sz="1800"/>
            </a:p>
          </p:txBody>
        </p:sp>
      </p:grpSp>
      <p:grpSp>
        <p:nvGrpSpPr>
          <p:cNvPr id="25630" name="Group 48"/>
          <p:cNvGrpSpPr>
            <a:grpSpLocks/>
          </p:cNvGrpSpPr>
          <p:nvPr/>
        </p:nvGrpSpPr>
        <p:grpSpPr bwMode="auto">
          <a:xfrm>
            <a:off x="6819900" y="1685925"/>
            <a:ext cx="2060575" cy="1495425"/>
            <a:chOff x="3565" y="2872"/>
            <a:chExt cx="1298" cy="942"/>
          </a:xfrm>
        </p:grpSpPr>
        <p:sp>
          <p:nvSpPr>
            <p:cNvPr id="25643" name="AutoShape 43"/>
            <p:cNvSpPr>
              <a:spLocks noChangeArrowheads="1"/>
            </p:cNvSpPr>
            <p:nvPr/>
          </p:nvSpPr>
          <p:spPr bwMode="auto">
            <a:xfrm>
              <a:off x="3565" y="2872"/>
              <a:ext cx="1298" cy="942"/>
            </a:xfrm>
            <a:prstGeom prst="irregularSeal1">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5644" name="Text Box 44"/>
            <p:cNvSpPr txBox="1">
              <a:spLocks noChangeArrowheads="1"/>
            </p:cNvSpPr>
            <p:nvPr/>
          </p:nvSpPr>
          <p:spPr bwMode="auto">
            <a:xfrm>
              <a:off x="3857" y="3219"/>
              <a:ext cx="8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C=</a:t>
              </a:r>
              <a:endParaRPr lang="cs-CZ" altLang="cs-CZ" sz="1800" b="1">
                <a:sym typeface="Symbol" pitchFamily="18" charset="2"/>
              </a:endParaRPr>
            </a:p>
          </p:txBody>
        </p:sp>
        <p:sp>
          <p:nvSpPr>
            <p:cNvPr id="25645" name="Line 45"/>
            <p:cNvSpPr>
              <a:spLocks noChangeShapeType="1"/>
            </p:cNvSpPr>
            <p:nvPr/>
          </p:nvSpPr>
          <p:spPr bwMode="auto">
            <a:xfrm>
              <a:off x="4150" y="3319"/>
              <a:ext cx="3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5646" name="Text Box 46"/>
            <p:cNvSpPr txBox="1">
              <a:spLocks noChangeArrowheads="1"/>
            </p:cNvSpPr>
            <p:nvPr/>
          </p:nvSpPr>
          <p:spPr bwMode="auto">
            <a:xfrm>
              <a:off x="4187" y="3118"/>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sym typeface="Symbol" pitchFamily="18" charset="2"/>
                </a:rPr>
                <a:t>V</a:t>
              </a:r>
              <a:endParaRPr lang="cs-CZ" altLang="cs-CZ" sz="1800"/>
            </a:p>
          </p:txBody>
        </p:sp>
        <p:sp>
          <p:nvSpPr>
            <p:cNvPr id="25647" name="Text Box 47"/>
            <p:cNvSpPr txBox="1">
              <a:spLocks noChangeArrowheads="1"/>
            </p:cNvSpPr>
            <p:nvPr/>
          </p:nvSpPr>
          <p:spPr bwMode="auto">
            <a:xfrm>
              <a:off x="4196" y="3299"/>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sym typeface="Symbol" pitchFamily="18" charset="2"/>
                </a:rPr>
                <a:t>P</a:t>
              </a:r>
            </a:p>
          </p:txBody>
        </p:sp>
      </p:grpSp>
      <p:sp>
        <p:nvSpPr>
          <p:cNvPr id="25631" name="Text Box 59"/>
          <p:cNvSpPr txBox="1">
            <a:spLocks noChangeArrowheads="1"/>
          </p:cNvSpPr>
          <p:nvPr/>
        </p:nvSpPr>
        <p:spPr bwMode="auto">
          <a:xfrm>
            <a:off x="7370763" y="4497388"/>
            <a:ext cx="1276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latin typeface="Times New Roman" pitchFamily="18" charset="0"/>
                <a:sym typeface="Symbol" pitchFamily="18" charset="2"/>
              </a:rPr>
              <a:t>V</a:t>
            </a:r>
            <a:r>
              <a:rPr lang="cs-CZ" altLang="cs-CZ" sz="1800" b="1">
                <a:sym typeface="Symbol" pitchFamily="18" charset="2"/>
              </a:rPr>
              <a:t> </a:t>
            </a:r>
            <a:r>
              <a:rPr lang="en-US" altLang="cs-CZ" sz="1800"/>
              <a:t> </a:t>
            </a:r>
            <a:r>
              <a:rPr lang="cs-CZ" altLang="cs-CZ" sz="2400" b="1">
                <a:latin typeface="Times New Roman" pitchFamily="18" charset="0"/>
              </a:rPr>
              <a:t>SV</a:t>
            </a:r>
          </a:p>
        </p:txBody>
      </p:sp>
      <p:sp>
        <p:nvSpPr>
          <p:cNvPr id="25632" name="Text Box 60"/>
          <p:cNvSpPr txBox="1">
            <a:spLocks noChangeArrowheads="1"/>
          </p:cNvSpPr>
          <p:nvPr/>
        </p:nvSpPr>
        <p:spPr bwMode="auto">
          <a:xfrm>
            <a:off x="7299325" y="5224463"/>
            <a:ext cx="9572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800" b="1">
                <a:sym typeface="Symbol" pitchFamily="18" charset="2"/>
              </a:rPr>
              <a:t>PP</a:t>
            </a:r>
            <a:r>
              <a:rPr lang="en-US" altLang="cs-CZ" sz="2800" b="1">
                <a:latin typeface="Times New Roman" pitchFamily="18" charset="0"/>
              </a:rPr>
              <a:t> </a:t>
            </a:r>
            <a:r>
              <a:rPr lang="cs-CZ" altLang="cs-CZ" sz="2800" b="1">
                <a:latin typeface="Times New Roman" pitchFamily="18" charset="0"/>
                <a:sym typeface="Symbol" pitchFamily="18" charset="2"/>
              </a:rPr>
              <a:t></a:t>
            </a:r>
            <a:endParaRPr lang="en-US" altLang="cs-CZ" sz="2800" b="1">
              <a:latin typeface="Times New Roman" pitchFamily="18" charset="0"/>
              <a:sym typeface="Symbol" pitchFamily="18" charset="2"/>
            </a:endParaRPr>
          </a:p>
        </p:txBody>
      </p:sp>
      <p:sp>
        <p:nvSpPr>
          <p:cNvPr id="25633" name="Freeform 64"/>
          <p:cNvSpPr>
            <a:spLocks/>
          </p:cNvSpPr>
          <p:nvPr/>
        </p:nvSpPr>
        <p:spPr bwMode="auto">
          <a:xfrm>
            <a:off x="987425" y="2684463"/>
            <a:ext cx="274638" cy="1928812"/>
          </a:xfrm>
          <a:custGeom>
            <a:avLst/>
            <a:gdLst>
              <a:gd name="T0" fmla="*/ 0 w 173"/>
              <a:gd name="T1" fmla="*/ 2147483647 h 1215"/>
              <a:gd name="T2" fmla="*/ 2147483647 w 173"/>
              <a:gd name="T3" fmla="*/ 2147483647 h 1215"/>
              <a:gd name="T4" fmla="*/ 2147483647 w 173"/>
              <a:gd name="T5" fmla="*/ 0 h 1215"/>
              <a:gd name="T6" fmla="*/ 0 60000 65536"/>
              <a:gd name="T7" fmla="*/ 0 60000 65536"/>
              <a:gd name="T8" fmla="*/ 0 60000 65536"/>
              <a:gd name="T9" fmla="*/ 0 w 173"/>
              <a:gd name="T10" fmla="*/ 0 h 1215"/>
              <a:gd name="T11" fmla="*/ 173 w 173"/>
              <a:gd name="T12" fmla="*/ 1215 h 1215"/>
            </a:gdLst>
            <a:ahLst/>
            <a:cxnLst>
              <a:cxn ang="T6">
                <a:pos x="T0" y="T1"/>
              </a:cxn>
              <a:cxn ang="T7">
                <a:pos x="T2" y="T3"/>
              </a:cxn>
              <a:cxn ang="T8">
                <a:pos x="T4" y="T5"/>
              </a:cxn>
            </a:cxnLst>
            <a:rect l="T9" t="T10" r="T11" b="T12"/>
            <a:pathLst>
              <a:path w="173" h="1215">
                <a:moveTo>
                  <a:pt x="0" y="46"/>
                </a:moveTo>
                <a:cubicBezTo>
                  <a:pt x="10" y="630"/>
                  <a:pt x="16" y="1215"/>
                  <a:pt x="45" y="1207"/>
                </a:cubicBezTo>
                <a:cubicBezTo>
                  <a:pt x="74" y="1199"/>
                  <a:pt x="146" y="251"/>
                  <a:pt x="173" y="0"/>
                </a:cubicBezTo>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5634" name="Freeform 69"/>
          <p:cNvSpPr>
            <a:spLocks/>
          </p:cNvSpPr>
          <p:nvPr/>
        </p:nvSpPr>
        <p:spPr bwMode="auto">
          <a:xfrm>
            <a:off x="7837488" y="2641600"/>
            <a:ext cx="319087" cy="1944688"/>
          </a:xfrm>
          <a:custGeom>
            <a:avLst/>
            <a:gdLst>
              <a:gd name="T0" fmla="*/ 0 w 201"/>
              <a:gd name="T1" fmla="*/ 2147483647 h 1225"/>
              <a:gd name="T2" fmla="*/ 2147483647 w 201"/>
              <a:gd name="T3" fmla="*/ 2147483647 h 1225"/>
              <a:gd name="T4" fmla="*/ 2147483647 w 201"/>
              <a:gd name="T5" fmla="*/ 0 h 1225"/>
              <a:gd name="T6" fmla="*/ 0 60000 65536"/>
              <a:gd name="T7" fmla="*/ 0 60000 65536"/>
              <a:gd name="T8" fmla="*/ 0 60000 65536"/>
              <a:gd name="T9" fmla="*/ 0 w 201"/>
              <a:gd name="T10" fmla="*/ 0 h 1225"/>
              <a:gd name="T11" fmla="*/ 201 w 201"/>
              <a:gd name="T12" fmla="*/ 1225 h 1225"/>
            </a:gdLst>
            <a:ahLst/>
            <a:cxnLst>
              <a:cxn ang="T6">
                <a:pos x="T0" y="T1"/>
              </a:cxn>
              <a:cxn ang="T7">
                <a:pos x="T2" y="T3"/>
              </a:cxn>
              <a:cxn ang="T8">
                <a:pos x="T4" y="T5"/>
              </a:cxn>
            </a:cxnLst>
            <a:rect l="T9" t="T10" r="T11" b="T12"/>
            <a:pathLst>
              <a:path w="201" h="1225">
                <a:moveTo>
                  <a:pt x="0" y="55"/>
                </a:moveTo>
                <a:lnTo>
                  <a:pt x="101" y="1225"/>
                </a:lnTo>
                <a:lnTo>
                  <a:pt x="201" y="0"/>
                </a:lnTo>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25635" name="Text Box 70"/>
          <p:cNvSpPr txBox="1">
            <a:spLocks noChangeArrowheads="1"/>
          </p:cNvSpPr>
          <p:nvPr/>
        </p:nvSpPr>
        <p:spPr bwMode="auto">
          <a:xfrm>
            <a:off x="8099425" y="5122863"/>
            <a:ext cx="7254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800" b="1"/>
              <a:t>SV</a:t>
            </a:r>
          </a:p>
        </p:txBody>
      </p:sp>
      <p:sp>
        <p:nvSpPr>
          <p:cNvPr id="25636" name="Line 71"/>
          <p:cNvSpPr>
            <a:spLocks noChangeShapeType="1"/>
          </p:cNvSpPr>
          <p:nvPr/>
        </p:nvSpPr>
        <p:spPr bwMode="auto">
          <a:xfrm>
            <a:off x="8185150" y="5572125"/>
            <a:ext cx="5365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5637" name="Text Box 72"/>
          <p:cNvSpPr txBox="1">
            <a:spLocks noChangeArrowheads="1"/>
          </p:cNvSpPr>
          <p:nvPr/>
        </p:nvSpPr>
        <p:spPr bwMode="auto">
          <a:xfrm>
            <a:off x="8215313" y="5513388"/>
            <a:ext cx="5794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800" b="1"/>
              <a:t>C</a:t>
            </a:r>
          </a:p>
        </p:txBody>
      </p:sp>
      <p:sp>
        <p:nvSpPr>
          <p:cNvPr id="25638" name="Freeform 75"/>
          <p:cNvSpPr>
            <a:spLocks/>
          </p:cNvSpPr>
          <p:nvPr/>
        </p:nvSpPr>
        <p:spPr bwMode="auto">
          <a:xfrm>
            <a:off x="4032250" y="5386388"/>
            <a:ext cx="2668588" cy="10890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Lst>
            <a:ahLst/>
            <a:cxnLst>
              <a:cxn ang="T12">
                <a:pos x="T0" y="T1"/>
              </a:cxn>
              <a:cxn ang="T13">
                <a:pos x="T2" y="T3"/>
              </a:cxn>
              <a:cxn ang="T14">
                <a:pos x="T4" y="T5"/>
              </a:cxn>
              <a:cxn ang="T15">
                <a:pos x="T6" y="T7"/>
              </a:cxn>
              <a:cxn ang="T16">
                <a:pos x="T8" y="T9"/>
              </a:cxn>
              <a:cxn ang="T17">
                <a:pos x="T10" y="T11"/>
              </a:cxn>
            </a:cxnLst>
            <a:rect l="T18" t="T19" r="T20" b="T21"/>
            <a:pathLst>
              <a:path w="1681" h="686">
                <a:moveTo>
                  <a:pt x="0" y="686"/>
                </a:moveTo>
                <a:cubicBezTo>
                  <a:pt x="35" y="585"/>
                  <a:pt x="136" y="162"/>
                  <a:pt x="209" y="81"/>
                </a:cubicBezTo>
                <a:cubicBezTo>
                  <a:pt x="282" y="0"/>
                  <a:pt x="379" y="179"/>
                  <a:pt x="438" y="200"/>
                </a:cubicBezTo>
                <a:cubicBezTo>
                  <a:pt x="497" y="221"/>
                  <a:pt x="464" y="140"/>
                  <a:pt x="566" y="209"/>
                </a:cubicBezTo>
                <a:cubicBezTo>
                  <a:pt x="670" y="250"/>
                  <a:pt x="864" y="545"/>
                  <a:pt x="1050" y="612"/>
                </a:cubicBezTo>
                <a:cubicBezTo>
                  <a:pt x="1236" y="679"/>
                  <a:pt x="1550" y="612"/>
                  <a:pt x="1681" y="61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5639" name="Line 76"/>
          <p:cNvSpPr>
            <a:spLocks noChangeShapeType="1"/>
          </p:cNvSpPr>
          <p:nvPr/>
        </p:nvSpPr>
        <p:spPr bwMode="auto">
          <a:xfrm>
            <a:off x="3875088" y="6199188"/>
            <a:ext cx="1857375"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cs-CZ"/>
          </a:p>
        </p:txBody>
      </p:sp>
      <p:sp>
        <p:nvSpPr>
          <p:cNvPr id="25640" name="Line 77"/>
          <p:cNvSpPr>
            <a:spLocks noChangeShapeType="1"/>
          </p:cNvSpPr>
          <p:nvPr/>
        </p:nvSpPr>
        <p:spPr bwMode="auto">
          <a:xfrm>
            <a:off x="3903663" y="5473700"/>
            <a:ext cx="0" cy="103028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5641" name="Text Box 78"/>
          <p:cNvSpPr txBox="1">
            <a:spLocks noChangeArrowheads="1"/>
          </p:cNvSpPr>
          <p:nvPr/>
        </p:nvSpPr>
        <p:spPr bwMode="auto">
          <a:xfrm>
            <a:off x="3503613" y="5703888"/>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600">
                <a:sym typeface="Symbol" pitchFamily="18" charset="2"/>
              </a:rPr>
              <a:t>PP</a:t>
            </a:r>
          </a:p>
        </p:txBody>
      </p:sp>
      <p:sp>
        <p:nvSpPr>
          <p:cNvPr id="25642" name="Text Box 79"/>
          <p:cNvSpPr txBox="1">
            <a:spLocks noChangeArrowheads="1"/>
          </p:cNvSpPr>
          <p:nvPr/>
        </p:nvSpPr>
        <p:spPr bwMode="auto">
          <a:xfrm>
            <a:off x="4419600" y="5865813"/>
            <a:ext cx="784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600">
                <a:sym typeface="Symbol" pitchFamily="18" charset="2"/>
              </a:rPr>
              <a:t>P</a:t>
            </a:r>
            <a:r>
              <a:rPr lang="cs-CZ" altLang="cs-CZ" sz="1600" baseline="-25000">
                <a:sym typeface="Symbol" pitchFamily="18" charset="2"/>
              </a:rPr>
              <a:t>a,mean</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74"/>
          <p:cNvSpPr>
            <a:spLocks noChangeArrowheads="1"/>
          </p:cNvSpPr>
          <p:nvPr/>
        </p:nvSpPr>
        <p:spPr bwMode="auto">
          <a:xfrm>
            <a:off x="6436435" y="5738813"/>
            <a:ext cx="1958975" cy="839787"/>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grpSp>
        <p:nvGrpSpPr>
          <p:cNvPr id="5" name="Skupina 4"/>
          <p:cNvGrpSpPr/>
          <p:nvPr/>
        </p:nvGrpSpPr>
        <p:grpSpPr>
          <a:xfrm>
            <a:off x="801218" y="4511274"/>
            <a:ext cx="2032228" cy="968377"/>
            <a:chOff x="1914703" y="4523150"/>
            <a:chExt cx="1655470" cy="968377"/>
          </a:xfrm>
        </p:grpSpPr>
        <p:sp>
          <p:nvSpPr>
            <p:cNvPr id="6" name="Freeform 75"/>
            <p:cNvSpPr>
              <a:spLocks/>
            </p:cNvSpPr>
            <p:nvPr/>
          </p:nvSpPr>
          <p:spPr bwMode="auto">
            <a:xfrm>
              <a:off x="1914703" y="4523150"/>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 name="Freeform 75"/>
            <p:cNvSpPr>
              <a:spLocks/>
            </p:cNvSpPr>
            <p:nvPr/>
          </p:nvSpPr>
          <p:spPr bwMode="auto">
            <a:xfrm>
              <a:off x="2464547" y="4535026"/>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8" name="Freeform 75"/>
            <p:cNvSpPr>
              <a:spLocks/>
            </p:cNvSpPr>
            <p:nvPr/>
          </p:nvSpPr>
          <p:spPr bwMode="auto">
            <a:xfrm>
              <a:off x="3014391" y="4546902"/>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9" name="Skupina 8"/>
          <p:cNvGrpSpPr/>
          <p:nvPr/>
        </p:nvGrpSpPr>
        <p:grpSpPr>
          <a:xfrm>
            <a:off x="2927164" y="3012149"/>
            <a:ext cx="1665752" cy="994245"/>
            <a:chOff x="3212914" y="3012149"/>
            <a:chExt cx="1665752" cy="994245"/>
          </a:xfrm>
        </p:grpSpPr>
        <p:grpSp>
          <p:nvGrpSpPr>
            <p:cNvPr id="10" name="Skupina 9"/>
            <p:cNvGrpSpPr/>
            <p:nvPr/>
          </p:nvGrpSpPr>
          <p:grpSpPr>
            <a:xfrm>
              <a:off x="3212914" y="3012149"/>
              <a:ext cx="832876" cy="968377"/>
              <a:chOff x="1914703" y="4523150"/>
              <a:chExt cx="1655470" cy="968377"/>
            </a:xfrm>
          </p:grpSpPr>
          <p:sp>
            <p:nvSpPr>
              <p:cNvPr id="15" name="Freeform 75"/>
              <p:cNvSpPr>
                <a:spLocks/>
              </p:cNvSpPr>
              <p:nvPr/>
            </p:nvSpPr>
            <p:spPr bwMode="auto">
              <a:xfrm>
                <a:off x="1914703" y="4523150"/>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6" name="Freeform 75"/>
              <p:cNvSpPr>
                <a:spLocks/>
              </p:cNvSpPr>
              <p:nvPr/>
            </p:nvSpPr>
            <p:spPr bwMode="auto">
              <a:xfrm>
                <a:off x="2464547" y="4535026"/>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7" name="Freeform 75"/>
              <p:cNvSpPr>
                <a:spLocks/>
              </p:cNvSpPr>
              <p:nvPr/>
            </p:nvSpPr>
            <p:spPr bwMode="auto">
              <a:xfrm>
                <a:off x="3014391" y="4546902"/>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11" name="Skupina 10"/>
            <p:cNvGrpSpPr/>
            <p:nvPr/>
          </p:nvGrpSpPr>
          <p:grpSpPr>
            <a:xfrm>
              <a:off x="4045790" y="3038017"/>
              <a:ext cx="832876" cy="968377"/>
              <a:chOff x="1914703" y="4523150"/>
              <a:chExt cx="1655470" cy="968377"/>
            </a:xfrm>
          </p:grpSpPr>
          <p:sp>
            <p:nvSpPr>
              <p:cNvPr id="12" name="Freeform 75"/>
              <p:cNvSpPr>
                <a:spLocks/>
              </p:cNvSpPr>
              <p:nvPr/>
            </p:nvSpPr>
            <p:spPr bwMode="auto">
              <a:xfrm>
                <a:off x="1914703" y="4523150"/>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3" name="Freeform 75"/>
              <p:cNvSpPr>
                <a:spLocks/>
              </p:cNvSpPr>
              <p:nvPr/>
            </p:nvSpPr>
            <p:spPr bwMode="auto">
              <a:xfrm>
                <a:off x="2464547" y="4535026"/>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4" name="Freeform 75"/>
              <p:cNvSpPr>
                <a:spLocks/>
              </p:cNvSpPr>
              <p:nvPr/>
            </p:nvSpPr>
            <p:spPr bwMode="auto">
              <a:xfrm>
                <a:off x="3014391" y="4546902"/>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grpSp>
        <p:nvGrpSpPr>
          <p:cNvPr id="18" name="Skupina 17"/>
          <p:cNvGrpSpPr/>
          <p:nvPr/>
        </p:nvGrpSpPr>
        <p:grpSpPr>
          <a:xfrm>
            <a:off x="6604899" y="3996518"/>
            <a:ext cx="1685067" cy="1471529"/>
            <a:chOff x="6604899" y="3996518"/>
            <a:chExt cx="1685067" cy="1471529"/>
          </a:xfrm>
        </p:grpSpPr>
        <p:grpSp>
          <p:nvGrpSpPr>
            <p:cNvPr id="19" name="Skupina 18"/>
            <p:cNvGrpSpPr/>
            <p:nvPr/>
          </p:nvGrpSpPr>
          <p:grpSpPr>
            <a:xfrm>
              <a:off x="6604899" y="3996518"/>
              <a:ext cx="851936" cy="1471529"/>
              <a:chOff x="4230640" y="1201709"/>
              <a:chExt cx="851936" cy="1471529"/>
            </a:xfrm>
          </p:grpSpPr>
          <p:sp>
            <p:nvSpPr>
              <p:cNvPr id="24" name="Freeform 75"/>
              <p:cNvSpPr>
                <a:spLocks/>
              </p:cNvSpPr>
              <p:nvPr/>
            </p:nvSpPr>
            <p:spPr bwMode="auto">
              <a:xfrm>
                <a:off x="4230640" y="12017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5" name="Freeform 75"/>
              <p:cNvSpPr>
                <a:spLocks/>
              </p:cNvSpPr>
              <p:nvPr/>
            </p:nvSpPr>
            <p:spPr bwMode="auto">
              <a:xfrm>
                <a:off x="4507270" y="1219980"/>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6" name="Freeform 75"/>
              <p:cNvSpPr>
                <a:spLocks/>
              </p:cNvSpPr>
              <p:nvPr/>
            </p:nvSpPr>
            <p:spPr bwMode="auto">
              <a:xfrm>
                <a:off x="4783899" y="1238249"/>
                <a:ext cx="298677" cy="1434517"/>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797"/>
                  <a:gd name="connsiteY0" fmla="*/ 9788 h 9874"/>
                  <a:gd name="connsiteX1" fmla="*/ 1256 w 10797"/>
                  <a:gd name="connsiteY1" fmla="*/ 310 h 9874"/>
                  <a:gd name="connsiteX2" fmla="*/ 2634 w 10797"/>
                  <a:gd name="connsiteY2" fmla="*/ 2310 h 9874"/>
                  <a:gd name="connsiteX3" fmla="*/ 3403 w 10797"/>
                  <a:gd name="connsiteY3" fmla="*/ 2462 h 9874"/>
                  <a:gd name="connsiteX4" fmla="*/ 6313 w 10797"/>
                  <a:gd name="connsiteY4" fmla="*/ 9236 h 9874"/>
                  <a:gd name="connsiteX5" fmla="*/ 10797 w 10797"/>
                  <a:gd name="connsiteY5" fmla="*/ 9654 h 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97" h="9874">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10010" y="9654"/>
                      <a:pt x="10797" y="965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0" name="Skupina 19"/>
            <p:cNvGrpSpPr/>
            <p:nvPr/>
          </p:nvGrpSpPr>
          <p:grpSpPr>
            <a:xfrm>
              <a:off x="7457090" y="4002053"/>
              <a:ext cx="832876" cy="1465214"/>
              <a:chOff x="7457090" y="4002053"/>
              <a:chExt cx="832876" cy="1465214"/>
            </a:xfrm>
          </p:grpSpPr>
          <p:sp>
            <p:nvSpPr>
              <p:cNvPr id="21" name="Freeform 75"/>
              <p:cNvSpPr>
                <a:spLocks/>
              </p:cNvSpPr>
              <p:nvPr/>
            </p:nvSpPr>
            <p:spPr bwMode="auto">
              <a:xfrm>
                <a:off x="7457090" y="40140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2" name="Freeform 75"/>
              <p:cNvSpPr>
                <a:spLocks/>
              </p:cNvSpPr>
              <p:nvPr/>
            </p:nvSpPr>
            <p:spPr bwMode="auto">
              <a:xfrm>
                <a:off x="7727551" y="4002251"/>
                <a:ext cx="285786" cy="1454711"/>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331"/>
                  <a:gd name="connsiteY0" fmla="*/ 9968 h 10013"/>
                  <a:gd name="connsiteX1" fmla="*/ 1479 w 10331"/>
                  <a:gd name="connsiteY1" fmla="*/ 320 h 10013"/>
                  <a:gd name="connsiteX2" fmla="*/ 2857 w 10331"/>
                  <a:gd name="connsiteY2" fmla="*/ 2320 h 10013"/>
                  <a:gd name="connsiteX3" fmla="*/ 3626 w 10331"/>
                  <a:gd name="connsiteY3" fmla="*/ 2472 h 10013"/>
                  <a:gd name="connsiteX4" fmla="*/ 6536 w 10331"/>
                  <a:gd name="connsiteY4" fmla="*/ 9246 h 10013"/>
                  <a:gd name="connsiteX5" fmla="*/ 10331 w 10331"/>
                  <a:gd name="connsiteY5" fmla="*/ 9926 h 1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 h="10013">
                    <a:moveTo>
                      <a:pt x="0" y="9968"/>
                    </a:moveTo>
                    <a:cubicBezTo>
                      <a:pt x="210" y="8271"/>
                      <a:pt x="1003" y="1595"/>
                      <a:pt x="1479" y="320"/>
                    </a:cubicBezTo>
                    <a:cubicBezTo>
                      <a:pt x="1955" y="-955"/>
                      <a:pt x="2502" y="1967"/>
                      <a:pt x="2857" y="2320"/>
                    </a:cubicBezTo>
                    <a:cubicBezTo>
                      <a:pt x="3212" y="2674"/>
                      <a:pt x="3013" y="1312"/>
                      <a:pt x="3626" y="2472"/>
                    </a:cubicBezTo>
                    <a:cubicBezTo>
                      <a:pt x="4252" y="3161"/>
                      <a:pt x="5418" y="8121"/>
                      <a:pt x="6536" y="9246"/>
                    </a:cubicBezTo>
                    <a:cubicBezTo>
                      <a:pt x="7655" y="10373"/>
                      <a:pt x="9544" y="9926"/>
                      <a:pt x="10331" y="992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3" name="Freeform 75"/>
              <p:cNvSpPr>
                <a:spLocks/>
              </p:cNvSpPr>
              <p:nvPr/>
            </p:nvSpPr>
            <p:spPr bwMode="auto">
              <a:xfrm>
                <a:off x="8010349" y="4002053"/>
                <a:ext cx="279617" cy="1454130"/>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108"/>
                  <a:gd name="connsiteY0" fmla="*/ 9910 h 10009"/>
                  <a:gd name="connsiteX1" fmla="*/ 1256 w 10108"/>
                  <a:gd name="connsiteY1" fmla="*/ 316 h 10009"/>
                  <a:gd name="connsiteX2" fmla="*/ 2634 w 10108"/>
                  <a:gd name="connsiteY2" fmla="*/ 2316 h 10009"/>
                  <a:gd name="connsiteX3" fmla="*/ 3403 w 10108"/>
                  <a:gd name="connsiteY3" fmla="*/ 2468 h 10009"/>
                  <a:gd name="connsiteX4" fmla="*/ 6313 w 10108"/>
                  <a:gd name="connsiteY4" fmla="*/ 9242 h 10009"/>
                  <a:gd name="connsiteX5" fmla="*/ 10108 w 10108"/>
                  <a:gd name="connsiteY5" fmla="*/ 9922 h 1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9">
                    <a:moveTo>
                      <a:pt x="0" y="9910"/>
                    </a:moveTo>
                    <a:cubicBezTo>
                      <a:pt x="210" y="8213"/>
                      <a:pt x="817" y="1582"/>
                      <a:pt x="1256" y="316"/>
                    </a:cubicBezTo>
                    <a:cubicBezTo>
                      <a:pt x="1695" y="-950"/>
                      <a:pt x="2279" y="1963"/>
                      <a:pt x="2634" y="2316"/>
                    </a:cubicBezTo>
                    <a:cubicBezTo>
                      <a:pt x="2989" y="2670"/>
                      <a:pt x="2790" y="1308"/>
                      <a:pt x="3403" y="2468"/>
                    </a:cubicBezTo>
                    <a:cubicBezTo>
                      <a:pt x="4029" y="3157"/>
                      <a:pt x="5195" y="8117"/>
                      <a:pt x="6313" y="9242"/>
                    </a:cubicBezTo>
                    <a:cubicBezTo>
                      <a:pt x="7432" y="10369"/>
                      <a:pt x="9321" y="9922"/>
                      <a:pt x="10108" y="99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cxnSp>
        <p:nvCxnSpPr>
          <p:cNvPr id="27" name="Přímá spojnice 26"/>
          <p:cNvCxnSpPr/>
          <p:nvPr/>
        </p:nvCxnSpPr>
        <p:spPr>
          <a:xfrm flipV="1">
            <a:off x="767948" y="5484474"/>
            <a:ext cx="7609357" cy="0"/>
          </a:xfrm>
          <a:prstGeom prst="line">
            <a:avLst/>
          </a:prstGeom>
          <a:ln w="15875">
            <a:solidFill>
              <a:srgbClr val="0033CC"/>
            </a:solidFill>
          </a:ln>
        </p:spPr>
        <p:style>
          <a:lnRef idx="1">
            <a:schemeClr val="accent1"/>
          </a:lnRef>
          <a:fillRef idx="0">
            <a:schemeClr val="accent1"/>
          </a:fillRef>
          <a:effectRef idx="0">
            <a:schemeClr val="accent1"/>
          </a:effectRef>
          <a:fontRef idx="minor">
            <a:schemeClr val="tx1"/>
          </a:fontRef>
        </p:style>
      </p:cxnSp>
      <p:grpSp>
        <p:nvGrpSpPr>
          <p:cNvPr id="28" name="Skupina 27"/>
          <p:cNvGrpSpPr/>
          <p:nvPr/>
        </p:nvGrpSpPr>
        <p:grpSpPr>
          <a:xfrm>
            <a:off x="4680849" y="1005668"/>
            <a:ext cx="1685067" cy="1471529"/>
            <a:chOff x="6604899" y="3996518"/>
            <a:chExt cx="1685067" cy="1471529"/>
          </a:xfrm>
        </p:grpSpPr>
        <p:grpSp>
          <p:nvGrpSpPr>
            <p:cNvPr id="29" name="Skupina 28"/>
            <p:cNvGrpSpPr/>
            <p:nvPr/>
          </p:nvGrpSpPr>
          <p:grpSpPr>
            <a:xfrm>
              <a:off x="6604899" y="3996518"/>
              <a:ext cx="851936" cy="1471529"/>
              <a:chOff x="4230640" y="1201709"/>
              <a:chExt cx="851936" cy="1471529"/>
            </a:xfrm>
          </p:grpSpPr>
          <p:sp>
            <p:nvSpPr>
              <p:cNvPr id="34" name="Freeform 75"/>
              <p:cNvSpPr>
                <a:spLocks/>
              </p:cNvSpPr>
              <p:nvPr/>
            </p:nvSpPr>
            <p:spPr bwMode="auto">
              <a:xfrm>
                <a:off x="4230640" y="12017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5" name="Freeform 75"/>
              <p:cNvSpPr>
                <a:spLocks/>
              </p:cNvSpPr>
              <p:nvPr/>
            </p:nvSpPr>
            <p:spPr bwMode="auto">
              <a:xfrm>
                <a:off x="4507270" y="1219980"/>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6" name="Freeform 75"/>
              <p:cNvSpPr>
                <a:spLocks/>
              </p:cNvSpPr>
              <p:nvPr/>
            </p:nvSpPr>
            <p:spPr bwMode="auto">
              <a:xfrm>
                <a:off x="4783899" y="1238249"/>
                <a:ext cx="298677" cy="1434517"/>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797"/>
                  <a:gd name="connsiteY0" fmla="*/ 9788 h 9874"/>
                  <a:gd name="connsiteX1" fmla="*/ 1256 w 10797"/>
                  <a:gd name="connsiteY1" fmla="*/ 310 h 9874"/>
                  <a:gd name="connsiteX2" fmla="*/ 2634 w 10797"/>
                  <a:gd name="connsiteY2" fmla="*/ 2310 h 9874"/>
                  <a:gd name="connsiteX3" fmla="*/ 3403 w 10797"/>
                  <a:gd name="connsiteY3" fmla="*/ 2462 h 9874"/>
                  <a:gd name="connsiteX4" fmla="*/ 6313 w 10797"/>
                  <a:gd name="connsiteY4" fmla="*/ 9236 h 9874"/>
                  <a:gd name="connsiteX5" fmla="*/ 10797 w 10797"/>
                  <a:gd name="connsiteY5" fmla="*/ 9654 h 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97" h="9874">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10010" y="9654"/>
                      <a:pt x="10797" y="965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30" name="Skupina 29"/>
            <p:cNvGrpSpPr/>
            <p:nvPr/>
          </p:nvGrpSpPr>
          <p:grpSpPr>
            <a:xfrm>
              <a:off x="7457090" y="4002053"/>
              <a:ext cx="832876" cy="1465214"/>
              <a:chOff x="7457090" y="4002053"/>
              <a:chExt cx="832876" cy="1465214"/>
            </a:xfrm>
          </p:grpSpPr>
          <p:sp>
            <p:nvSpPr>
              <p:cNvPr id="31" name="Freeform 75"/>
              <p:cNvSpPr>
                <a:spLocks/>
              </p:cNvSpPr>
              <p:nvPr/>
            </p:nvSpPr>
            <p:spPr bwMode="auto">
              <a:xfrm>
                <a:off x="7457090" y="40140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2" name="Freeform 75"/>
              <p:cNvSpPr>
                <a:spLocks/>
              </p:cNvSpPr>
              <p:nvPr/>
            </p:nvSpPr>
            <p:spPr bwMode="auto">
              <a:xfrm>
                <a:off x="7727551" y="4002251"/>
                <a:ext cx="285786" cy="1454711"/>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331"/>
                  <a:gd name="connsiteY0" fmla="*/ 9968 h 10013"/>
                  <a:gd name="connsiteX1" fmla="*/ 1479 w 10331"/>
                  <a:gd name="connsiteY1" fmla="*/ 320 h 10013"/>
                  <a:gd name="connsiteX2" fmla="*/ 2857 w 10331"/>
                  <a:gd name="connsiteY2" fmla="*/ 2320 h 10013"/>
                  <a:gd name="connsiteX3" fmla="*/ 3626 w 10331"/>
                  <a:gd name="connsiteY3" fmla="*/ 2472 h 10013"/>
                  <a:gd name="connsiteX4" fmla="*/ 6536 w 10331"/>
                  <a:gd name="connsiteY4" fmla="*/ 9246 h 10013"/>
                  <a:gd name="connsiteX5" fmla="*/ 10331 w 10331"/>
                  <a:gd name="connsiteY5" fmla="*/ 9926 h 1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 h="10013">
                    <a:moveTo>
                      <a:pt x="0" y="9968"/>
                    </a:moveTo>
                    <a:cubicBezTo>
                      <a:pt x="210" y="8271"/>
                      <a:pt x="1003" y="1595"/>
                      <a:pt x="1479" y="320"/>
                    </a:cubicBezTo>
                    <a:cubicBezTo>
                      <a:pt x="1955" y="-955"/>
                      <a:pt x="2502" y="1967"/>
                      <a:pt x="2857" y="2320"/>
                    </a:cubicBezTo>
                    <a:cubicBezTo>
                      <a:pt x="3212" y="2674"/>
                      <a:pt x="3013" y="1312"/>
                      <a:pt x="3626" y="2472"/>
                    </a:cubicBezTo>
                    <a:cubicBezTo>
                      <a:pt x="4252" y="3161"/>
                      <a:pt x="5418" y="8121"/>
                      <a:pt x="6536" y="9246"/>
                    </a:cubicBezTo>
                    <a:cubicBezTo>
                      <a:pt x="7655" y="10373"/>
                      <a:pt x="9544" y="9926"/>
                      <a:pt x="10331" y="992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3" name="Freeform 75"/>
              <p:cNvSpPr>
                <a:spLocks/>
              </p:cNvSpPr>
              <p:nvPr/>
            </p:nvSpPr>
            <p:spPr bwMode="auto">
              <a:xfrm>
                <a:off x="8010349" y="4002053"/>
                <a:ext cx="279617" cy="1454130"/>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108"/>
                  <a:gd name="connsiteY0" fmla="*/ 9910 h 10009"/>
                  <a:gd name="connsiteX1" fmla="*/ 1256 w 10108"/>
                  <a:gd name="connsiteY1" fmla="*/ 316 h 10009"/>
                  <a:gd name="connsiteX2" fmla="*/ 2634 w 10108"/>
                  <a:gd name="connsiteY2" fmla="*/ 2316 h 10009"/>
                  <a:gd name="connsiteX3" fmla="*/ 3403 w 10108"/>
                  <a:gd name="connsiteY3" fmla="*/ 2468 h 10009"/>
                  <a:gd name="connsiteX4" fmla="*/ 6313 w 10108"/>
                  <a:gd name="connsiteY4" fmla="*/ 9242 h 10009"/>
                  <a:gd name="connsiteX5" fmla="*/ 10108 w 10108"/>
                  <a:gd name="connsiteY5" fmla="*/ 9922 h 1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9">
                    <a:moveTo>
                      <a:pt x="0" y="9910"/>
                    </a:moveTo>
                    <a:cubicBezTo>
                      <a:pt x="210" y="8213"/>
                      <a:pt x="817" y="1582"/>
                      <a:pt x="1256" y="316"/>
                    </a:cubicBezTo>
                    <a:cubicBezTo>
                      <a:pt x="1695" y="-950"/>
                      <a:pt x="2279" y="1963"/>
                      <a:pt x="2634" y="2316"/>
                    </a:cubicBezTo>
                    <a:cubicBezTo>
                      <a:pt x="2989" y="2670"/>
                      <a:pt x="2790" y="1308"/>
                      <a:pt x="3403" y="2468"/>
                    </a:cubicBezTo>
                    <a:cubicBezTo>
                      <a:pt x="4029" y="3157"/>
                      <a:pt x="5195" y="8117"/>
                      <a:pt x="6313" y="9242"/>
                    </a:cubicBezTo>
                    <a:cubicBezTo>
                      <a:pt x="7432" y="10369"/>
                      <a:pt x="9321" y="9922"/>
                      <a:pt x="10108" y="99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sp>
        <p:nvSpPr>
          <p:cNvPr id="37" name="Oval 73"/>
          <p:cNvSpPr>
            <a:spLocks noChangeArrowheads="1"/>
          </p:cNvSpPr>
          <p:nvPr/>
        </p:nvSpPr>
        <p:spPr bwMode="auto">
          <a:xfrm>
            <a:off x="652556" y="5708650"/>
            <a:ext cx="3445594" cy="841375"/>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8" name="Text Box 39"/>
          <p:cNvSpPr txBox="1">
            <a:spLocks noChangeArrowheads="1"/>
          </p:cNvSpPr>
          <p:nvPr/>
        </p:nvSpPr>
        <p:spPr bwMode="auto">
          <a:xfrm>
            <a:off x="706251" y="5858342"/>
            <a:ext cx="34636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800" b="1" dirty="0">
                <a:latin typeface="Times New Roman" pitchFamily="18" charset="0"/>
              </a:rPr>
              <a:t>P</a:t>
            </a:r>
            <a:r>
              <a:rPr lang="en-US" altLang="cs-CZ" sz="2800" b="1" baseline="-25000" dirty="0">
                <a:latin typeface="Times New Roman" pitchFamily="18" charset="0"/>
              </a:rPr>
              <a:t>a</a:t>
            </a:r>
            <a:r>
              <a:rPr lang="cs-CZ" altLang="cs-CZ" sz="2800" b="1" baseline="-25000" dirty="0" smtClean="0">
                <a:latin typeface="Times New Roman" pitchFamily="18" charset="0"/>
              </a:rPr>
              <a:t>,</a:t>
            </a:r>
            <a:r>
              <a:rPr lang="cs-CZ" altLang="cs-CZ" sz="2800" b="1" baseline="-25000" dirty="0" err="1" smtClean="0">
                <a:latin typeface="Times New Roman" pitchFamily="18" charset="0"/>
              </a:rPr>
              <a:t>mean</a:t>
            </a:r>
            <a:r>
              <a:rPr lang="en-US" altLang="cs-CZ" sz="2800" b="1" dirty="0" smtClean="0">
                <a:latin typeface="Times New Roman" pitchFamily="18" charset="0"/>
              </a:rPr>
              <a:t> </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SV</a:t>
            </a:r>
            <a:r>
              <a:rPr lang="cs-CZ" altLang="cs-CZ" sz="2800" b="1" dirty="0">
                <a:latin typeface="Times New Roman" pitchFamily="18" charset="0"/>
                <a:sym typeface="Symbol" pitchFamily="18" charset="2"/>
              </a:rPr>
              <a:t> </a:t>
            </a:r>
            <a:r>
              <a:rPr lang="en-US" altLang="cs-CZ" sz="2800" b="1" dirty="0">
                <a:latin typeface="Times New Roman" pitchFamily="18" charset="0"/>
                <a:cs typeface="Arial" charset="0"/>
                <a:sym typeface="Symbol" pitchFamily="18" charset="2"/>
              </a:rPr>
              <a:t>·</a:t>
            </a:r>
            <a:r>
              <a:rPr lang="cs-CZ" altLang="cs-CZ" sz="2800" b="1" dirty="0">
                <a:latin typeface="Times New Roman" pitchFamily="18" charset="0"/>
                <a:cs typeface="Arial" charset="0"/>
                <a:sym typeface="Symbol" pitchFamily="18" charset="2"/>
              </a:rPr>
              <a:t> </a:t>
            </a:r>
            <a:r>
              <a:rPr lang="cs-CZ" altLang="cs-CZ" sz="2800" b="1" dirty="0" smtClean="0">
                <a:latin typeface="Times New Roman" pitchFamily="18" charset="0"/>
                <a:cs typeface="Arial" charset="0"/>
                <a:sym typeface="Symbol" pitchFamily="18" charset="2"/>
              </a:rPr>
              <a:t>HR </a:t>
            </a:r>
            <a:r>
              <a:rPr lang="en-US" altLang="cs-CZ" sz="2800" b="1" dirty="0">
                <a:latin typeface="Times New Roman" pitchFamily="18" charset="0"/>
                <a:sym typeface="Symbol" pitchFamily="18" charset="2"/>
              </a:rPr>
              <a:t>·</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R</a:t>
            </a:r>
            <a:endParaRPr lang="en-US" altLang="cs-CZ" sz="2800" b="1" dirty="0">
              <a:latin typeface="Times New Roman" pitchFamily="18" charset="0"/>
            </a:endParaRPr>
          </a:p>
        </p:txBody>
      </p:sp>
      <p:sp>
        <p:nvSpPr>
          <p:cNvPr id="39" name="Text Box 60"/>
          <p:cNvSpPr txBox="1">
            <a:spLocks noChangeArrowheads="1"/>
          </p:cNvSpPr>
          <p:nvPr/>
        </p:nvSpPr>
        <p:spPr bwMode="auto">
          <a:xfrm>
            <a:off x="6542219" y="5840413"/>
            <a:ext cx="9572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smtClean="0">
                <a:sym typeface="Symbol" pitchFamily="18" charset="2"/>
              </a:rPr>
              <a:t>PP</a:t>
            </a:r>
            <a:r>
              <a:rPr lang="en-US" altLang="cs-CZ" sz="2800" b="1" dirty="0" smtClean="0">
                <a:latin typeface="Times New Roman" pitchFamily="18" charset="0"/>
              </a:rPr>
              <a:t> </a:t>
            </a:r>
            <a:r>
              <a:rPr lang="cs-CZ" altLang="cs-CZ" sz="2800" b="1" dirty="0">
                <a:latin typeface="Times New Roman" pitchFamily="18" charset="0"/>
                <a:sym typeface="Symbol" pitchFamily="18" charset="2"/>
              </a:rPr>
              <a:t></a:t>
            </a:r>
            <a:endParaRPr lang="en-US" altLang="cs-CZ" sz="2800" b="1" dirty="0">
              <a:latin typeface="Times New Roman" pitchFamily="18" charset="0"/>
              <a:sym typeface="Symbol" pitchFamily="18" charset="2"/>
            </a:endParaRPr>
          </a:p>
        </p:txBody>
      </p:sp>
      <p:sp>
        <p:nvSpPr>
          <p:cNvPr id="40" name="Text Box 70"/>
          <p:cNvSpPr txBox="1">
            <a:spLocks noChangeArrowheads="1"/>
          </p:cNvSpPr>
          <p:nvPr/>
        </p:nvSpPr>
        <p:spPr bwMode="auto">
          <a:xfrm>
            <a:off x="7342319" y="5738813"/>
            <a:ext cx="7254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SV</a:t>
            </a:r>
          </a:p>
        </p:txBody>
      </p:sp>
      <p:sp>
        <p:nvSpPr>
          <p:cNvPr id="41" name="Line 71"/>
          <p:cNvSpPr>
            <a:spLocks noChangeShapeType="1"/>
          </p:cNvSpPr>
          <p:nvPr/>
        </p:nvSpPr>
        <p:spPr bwMode="auto">
          <a:xfrm>
            <a:off x="7428044" y="6188075"/>
            <a:ext cx="5365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 name="Text Box 72"/>
          <p:cNvSpPr txBox="1">
            <a:spLocks noChangeArrowheads="1"/>
          </p:cNvSpPr>
          <p:nvPr/>
        </p:nvSpPr>
        <p:spPr bwMode="auto">
          <a:xfrm>
            <a:off x="7458207" y="6129338"/>
            <a:ext cx="5794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C</a:t>
            </a:r>
          </a:p>
        </p:txBody>
      </p:sp>
      <p:cxnSp>
        <p:nvCxnSpPr>
          <p:cNvPr id="43" name="Přímá spojnice se šipkou 42"/>
          <p:cNvCxnSpPr/>
          <p:nvPr/>
        </p:nvCxnSpPr>
        <p:spPr>
          <a:xfrm>
            <a:off x="2492311" y="447675"/>
            <a:ext cx="5797655" cy="0"/>
          </a:xfrm>
          <a:prstGeom prst="straightConnector1">
            <a:avLst/>
          </a:prstGeom>
          <a:ln w="25400">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44" name="Přímá spojnice se šipkou 43"/>
          <p:cNvCxnSpPr/>
          <p:nvPr/>
        </p:nvCxnSpPr>
        <p:spPr>
          <a:xfrm>
            <a:off x="706745" y="447675"/>
            <a:ext cx="1808396" cy="0"/>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5" name="Text Box 25"/>
          <p:cNvSpPr txBox="1">
            <a:spLocks noChangeArrowheads="1"/>
          </p:cNvSpPr>
          <p:nvPr/>
        </p:nvSpPr>
        <p:spPr bwMode="auto">
          <a:xfrm>
            <a:off x="920302" y="153987"/>
            <a:ext cx="1429569"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GB" altLang="cs-CZ" sz="1400" b="1" dirty="0" smtClean="0"/>
              <a:t>resting state</a:t>
            </a:r>
            <a:endParaRPr lang="en-GB" altLang="cs-CZ" dirty="0"/>
          </a:p>
        </p:txBody>
      </p:sp>
      <p:sp>
        <p:nvSpPr>
          <p:cNvPr id="46" name="Text Box 25"/>
          <p:cNvSpPr txBox="1">
            <a:spLocks noChangeArrowheads="1"/>
          </p:cNvSpPr>
          <p:nvPr/>
        </p:nvSpPr>
        <p:spPr bwMode="auto">
          <a:xfrm>
            <a:off x="4572627" y="153987"/>
            <a:ext cx="1230874"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GB" altLang="cs-CZ" sz="1400" b="1" dirty="0" smtClean="0"/>
              <a:t>activity</a:t>
            </a:r>
            <a:endParaRPr lang="en-GB" altLang="cs-CZ" dirty="0"/>
          </a:p>
        </p:txBody>
      </p:sp>
      <p:sp>
        <p:nvSpPr>
          <p:cNvPr id="47" name="Text Box 39"/>
          <p:cNvSpPr txBox="1">
            <a:spLocks noChangeArrowheads="1"/>
          </p:cNvSpPr>
          <p:nvPr/>
        </p:nvSpPr>
        <p:spPr bwMode="auto">
          <a:xfrm>
            <a:off x="2260473" y="3303100"/>
            <a:ext cx="7238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latin typeface="Times New Roman" pitchFamily="18" charset="0"/>
                <a:cs typeface="Arial" charset="0"/>
                <a:sym typeface="Symbol" pitchFamily="18" charset="2"/>
              </a:rPr>
              <a:t>HR</a:t>
            </a:r>
            <a:r>
              <a:rPr lang="en-US" altLang="cs-CZ" sz="2000" b="1" dirty="0" smtClean="0">
                <a:latin typeface="Times New Roman" pitchFamily="18" charset="0"/>
                <a:cs typeface="Arial" charset="0"/>
                <a:sym typeface="Symbol" pitchFamily="18" charset="2"/>
              </a:rPr>
              <a:t>↑</a:t>
            </a:r>
            <a:endParaRPr lang="en-US" altLang="cs-CZ" sz="2000" b="1" dirty="0">
              <a:latin typeface="Times New Roman" pitchFamily="18" charset="0"/>
            </a:endParaRPr>
          </a:p>
        </p:txBody>
      </p:sp>
      <p:sp>
        <p:nvSpPr>
          <p:cNvPr id="48" name="Text Box 39"/>
          <p:cNvSpPr txBox="1">
            <a:spLocks noChangeArrowheads="1"/>
          </p:cNvSpPr>
          <p:nvPr/>
        </p:nvSpPr>
        <p:spPr bwMode="auto">
          <a:xfrm>
            <a:off x="3864816" y="1550513"/>
            <a:ext cx="9237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latin typeface="Times New Roman" pitchFamily="18" charset="0"/>
                <a:cs typeface="Arial" charset="0"/>
                <a:sym typeface="Symbol" pitchFamily="18" charset="2"/>
              </a:rPr>
              <a:t>+SV</a:t>
            </a:r>
            <a:r>
              <a:rPr lang="en-US" altLang="cs-CZ" sz="2000" b="1" dirty="0" smtClean="0">
                <a:latin typeface="Times New Roman" pitchFamily="18" charset="0"/>
                <a:cs typeface="Arial" charset="0"/>
                <a:sym typeface="Symbol" pitchFamily="18" charset="2"/>
              </a:rPr>
              <a:t>↑</a:t>
            </a:r>
            <a:endParaRPr lang="en-US" altLang="cs-CZ" sz="2000" b="1" dirty="0">
              <a:latin typeface="Times New Roman" pitchFamily="18" charset="0"/>
            </a:endParaRPr>
          </a:p>
        </p:txBody>
      </p:sp>
      <p:sp>
        <p:nvSpPr>
          <p:cNvPr id="49" name="Text Box 39"/>
          <p:cNvSpPr txBox="1">
            <a:spLocks noChangeArrowheads="1"/>
          </p:cNvSpPr>
          <p:nvPr/>
        </p:nvSpPr>
        <p:spPr bwMode="auto">
          <a:xfrm>
            <a:off x="5932192" y="4583476"/>
            <a:ext cx="7385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latin typeface="Times New Roman" pitchFamily="18" charset="0"/>
                <a:cs typeface="Arial" charset="0"/>
                <a:sym typeface="Symbol" pitchFamily="18" charset="2"/>
              </a:rPr>
              <a:t>+R↓</a:t>
            </a:r>
            <a:endParaRPr lang="en-US" altLang="cs-CZ" sz="2000" b="1" dirty="0">
              <a:latin typeface="Times New Roman" pitchFamily="18" charset="0"/>
            </a:endParaRPr>
          </a:p>
        </p:txBody>
      </p:sp>
    </p:spTree>
    <p:extLst>
      <p:ext uri="{BB962C8B-B14F-4D97-AF65-F5344CB8AC3E}">
        <p14:creationId xmlns:p14="http://schemas.microsoft.com/office/powerpoint/2010/main" val="32227799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Oval 86"/>
          <p:cNvSpPr>
            <a:spLocks noChangeArrowheads="1"/>
          </p:cNvSpPr>
          <p:nvPr/>
        </p:nvSpPr>
        <p:spPr bwMode="auto">
          <a:xfrm>
            <a:off x="274638" y="4913313"/>
            <a:ext cx="1843087" cy="595312"/>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27" name="Oval 82"/>
          <p:cNvSpPr>
            <a:spLocks noChangeArrowheads="1"/>
          </p:cNvSpPr>
          <p:nvPr/>
        </p:nvSpPr>
        <p:spPr bwMode="auto">
          <a:xfrm>
            <a:off x="2947988" y="1174750"/>
            <a:ext cx="2765425" cy="1408113"/>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28" name="Oval 81"/>
          <p:cNvSpPr>
            <a:spLocks noChangeArrowheads="1"/>
          </p:cNvSpPr>
          <p:nvPr/>
        </p:nvSpPr>
        <p:spPr bwMode="auto">
          <a:xfrm>
            <a:off x="6594475" y="4768850"/>
            <a:ext cx="2262188" cy="928688"/>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29" name="Oval 79"/>
          <p:cNvSpPr>
            <a:spLocks noChangeArrowheads="1"/>
          </p:cNvSpPr>
          <p:nvPr/>
        </p:nvSpPr>
        <p:spPr bwMode="auto">
          <a:xfrm>
            <a:off x="6597650" y="2070100"/>
            <a:ext cx="2247900" cy="928688"/>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30" name="Oval 78"/>
          <p:cNvSpPr>
            <a:spLocks noChangeArrowheads="1"/>
          </p:cNvSpPr>
          <p:nvPr/>
        </p:nvSpPr>
        <p:spPr bwMode="auto">
          <a:xfrm>
            <a:off x="3275013" y="5543550"/>
            <a:ext cx="2351087" cy="968375"/>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31" name="Rectangle 4"/>
          <p:cNvSpPr>
            <a:spLocks noChangeArrowheads="1"/>
          </p:cNvSpPr>
          <p:nvPr/>
        </p:nvSpPr>
        <p:spPr bwMode="auto">
          <a:xfrm>
            <a:off x="633413" y="190500"/>
            <a:ext cx="77724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GB" altLang="cs-CZ" dirty="0">
                <a:solidFill>
                  <a:schemeClr val="tx2"/>
                </a:solidFill>
              </a:rPr>
              <a:t>Model of blood pressure changes in aorta</a:t>
            </a:r>
          </a:p>
        </p:txBody>
      </p:sp>
      <p:sp>
        <p:nvSpPr>
          <p:cNvPr id="26632" name="Oval 5"/>
          <p:cNvSpPr>
            <a:spLocks noChangeArrowheads="1"/>
          </p:cNvSpPr>
          <p:nvPr/>
        </p:nvSpPr>
        <p:spPr bwMode="auto">
          <a:xfrm>
            <a:off x="2092325" y="3073400"/>
            <a:ext cx="4584700" cy="1663700"/>
          </a:xfrm>
          <a:prstGeom prst="ellipse">
            <a:avLst/>
          </a:prstGeom>
          <a:solidFill>
            <a:srgbClr val="FF0000"/>
          </a:solidFill>
          <a:ln w="9525">
            <a:solidFill>
              <a:srgbClr val="000000"/>
            </a:solidFill>
            <a:round/>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33" name="Oval 6"/>
          <p:cNvSpPr>
            <a:spLocks noChangeArrowheads="1"/>
          </p:cNvSpPr>
          <p:nvPr/>
        </p:nvSpPr>
        <p:spPr bwMode="auto">
          <a:xfrm>
            <a:off x="2254250" y="3254375"/>
            <a:ext cx="4281488" cy="1377950"/>
          </a:xfrm>
          <a:prstGeom prst="ellipse">
            <a:avLst/>
          </a:prstGeom>
          <a:solidFill>
            <a:srgbClr val="FFFFFF"/>
          </a:solidFill>
          <a:ln w="9525">
            <a:solidFill>
              <a:srgbClr val="000000"/>
            </a:solidFill>
            <a:round/>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34" name="Rectangle 7"/>
          <p:cNvSpPr>
            <a:spLocks noChangeArrowheads="1"/>
          </p:cNvSpPr>
          <p:nvPr/>
        </p:nvSpPr>
        <p:spPr bwMode="auto">
          <a:xfrm>
            <a:off x="3906838" y="2925763"/>
            <a:ext cx="1090612" cy="606425"/>
          </a:xfrm>
          <a:prstGeom prst="rect">
            <a:avLst/>
          </a:prstGeom>
          <a:solidFill>
            <a:srgbClr val="FFFFFF"/>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35" name="Rectangle 8"/>
          <p:cNvSpPr>
            <a:spLocks noChangeArrowheads="1"/>
          </p:cNvSpPr>
          <p:nvPr/>
        </p:nvSpPr>
        <p:spPr bwMode="auto">
          <a:xfrm>
            <a:off x="3902075" y="4381500"/>
            <a:ext cx="1090613" cy="508000"/>
          </a:xfrm>
          <a:prstGeom prst="rect">
            <a:avLst/>
          </a:prstGeom>
          <a:solidFill>
            <a:srgbClr val="FFFFFF"/>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36" name="Text Box 9"/>
          <p:cNvSpPr txBox="1">
            <a:spLocks noChangeArrowheads="1"/>
          </p:cNvSpPr>
          <p:nvPr/>
        </p:nvSpPr>
        <p:spPr bwMode="auto">
          <a:xfrm>
            <a:off x="4284663" y="4471988"/>
            <a:ext cx="512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ts val="1200"/>
              </a:spcBef>
              <a:spcAft>
                <a:spcPts val="300"/>
              </a:spcAft>
              <a:buFontTx/>
              <a:buNone/>
            </a:pPr>
            <a:r>
              <a:rPr lang="cs-CZ" altLang="cs-CZ" sz="1800" b="1" u="sng">
                <a:solidFill>
                  <a:srgbClr val="CC0000"/>
                </a:solidFill>
              </a:rPr>
              <a:t>R</a:t>
            </a:r>
            <a:endParaRPr lang="cs-CZ" altLang="cs-CZ" sz="1800">
              <a:solidFill>
                <a:srgbClr val="CC0000"/>
              </a:solidFill>
            </a:endParaRPr>
          </a:p>
        </p:txBody>
      </p:sp>
      <p:sp>
        <p:nvSpPr>
          <p:cNvPr id="26637" name="Text Box 10"/>
          <p:cNvSpPr txBox="1">
            <a:spLocks noChangeArrowheads="1"/>
          </p:cNvSpPr>
          <p:nvPr/>
        </p:nvSpPr>
        <p:spPr bwMode="auto">
          <a:xfrm>
            <a:off x="6670675" y="3784600"/>
            <a:ext cx="5207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P</a:t>
            </a:r>
            <a:r>
              <a:rPr lang="cs-CZ" altLang="cs-CZ" sz="1800" b="1" baseline="-25000"/>
              <a:t>a</a:t>
            </a:r>
            <a:endParaRPr lang="cs-CZ" altLang="cs-CZ" sz="1800"/>
          </a:p>
        </p:txBody>
      </p:sp>
      <p:sp>
        <p:nvSpPr>
          <p:cNvPr id="26638" name="Text Box 11"/>
          <p:cNvSpPr txBox="1">
            <a:spLocks noChangeArrowheads="1"/>
          </p:cNvSpPr>
          <p:nvPr/>
        </p:nvSpPr>
        <p:spPr bwMode="auto">
          <a:xfrm>
            <a:off x="1724025" y="3729038"/>
            <a:ext cx="520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P</a:t>
            </a:r>
            <a:r>
              <a:rPr lang="cs-CZ" altLang="cs-CZ" sz="1800" b="1" baseline="-25000"/>
              <a:t>v</a:t>
            </a:r>
            <a:endParaRPr lang="cs-CZ" altLang="cs-CZ" sz="1800"/>
          </a:p>
        </p:txBody>
      </p:sp>
      <p:sp>
        <p:nvSpPr>
          <p:cNvPr id="26639" name="Freeform 12"/>
          <p:cNvSpPr>
            <a:spLocks/>
          </p:cNvSpPr>
          <p:nvPr/>
        </p:nvSpPr>
        <p:spPr bwMode="auto">
          <a:xfrm>
            <a:off x="4833938" y="3178175"/>
            <a:ext cx="684212" cy="114300"/>
          </a:xfrm>
          <a:custGeom>
            <a:avLst/>
            <a:gdLst>
              <a:gd name="T0" fmla="*/ 0 w 1079"/>
              <a:gd name="T1" fmla="*/ 0 h 180"/>
              <a:gd name="T2" fmla="*/ 2147483647 w 1079"/>
              <a:gd name="T3" fmla="*/ 2147483647 h 180"/>
              <a:gd name="T4" fmla="*/ 2147483647 w 1079"/>
              <a:gd name="T5" fmla="*/ 2147483647 h 180"/>
              <a:gd name="T6" fmla="*/ 0 60000 65536"/>
              <a:gd name="T7" fmla="*/ 0 60000 65536"/>
              <a:gd name="T8" fmla="*/ 0 60000 65536"/>
              <a:gd name="T9" fmla="*/ 0 w 1079"/>
              <a:gd name="T10" fmla="*/ 0 h 180"/>
              <a:gd name="T11" fmla="*/ 1079 w 1079"/>
              <a:gd name="T12" fmla="*/ 180 h 180"/>
            </a:gdLst>
            <a:ahLst/>
            <a:cxnLst>
              <a:cxn ang="T6">
                <a:pos x="T0" y="T1"/>
              </a:cxn>
              <a:cxn ang="T7">
                <a:pos x="T2" y="T3"/>
              </a:cxn>
              <a:cxn ang="T8">
                <a:pos x="T4" y="T5"/>
              </a:cxn>
            </a:cxnLst>
            <a:rect l="T9" t="T10" r="T11" b="T12"/>
            <a:pathLst>
              <a:path w="1079" h="180">
                <a:moveTo>
                  <a:pt x="0" y="0"/>
                </a:moveTo>
                <a:cubicBezTo>
                  <a:pt x="90" y="10"/>
                  <a:pt x="362" y="28"/>
                  <a:pt x="542" y="58"/>
                </a:cubicBezTo>
                <a:cubicBezTo>
                  <a:pt x="722" y="88"/>
                  <a:pt x="967" y="155"/>
                  <a:pt x="1079" y="180"/>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6640" name="Freeform 13"/>
          <p:cNvSpPr>
            <a:spLocks/>
          </p:cNvSpPr>
          <p:nvPr/>
        </p:nvSpPr>
        <p:spPr bwMode="auto">
          <a:xfrm>
            <a:off x="4749800" y="4597400"/>
            <a:ext cx="642938" cy="92075"/>
          </a:xfrm>
          <a:custGeom>
            <a:avLst/>
            <a:gdLst>
              <a:gd name="T0" fmla="*/ 2147483647 w 1013"/>
              <a:gd name="T1" fmla="*/ 0 h 143"/>
              <a:gd name="T2" fmla="*/ 2147483647 w 1013"/>
              <a:gd name="T3" fmla="*/ 2147483647 h 143"/>
              <a:gd name="T4" fmla="*/ 0 w 1013"/>
              <a:gd name="T5" fmla="*/ 2147483647 h 143"/>
              <a:gd name="T6" fmla="*/ 0 60000 65536"/>
              <a:gd name="T7" fmla="*/ 0 60000 65536"/>
              <a:gd name="T8" fmla="*/ 0 60000 65536"/>
              <a:gd name="T9" fmla="*/ 0 w 1013"/>
              <a:gd name="T10" fmla="*/ 0 h 143"/>
              <a:gd name="T11" fmla="*/ 1013 w 1013"/>
              <a:gd name="T12" fmla="*/ 143 h 143"/>
            </a:gdLst>
            <a:ahLst/>
            <a:cxnLst>
              <a:cxn ang="T6">
                <a:pos x="T0" y="T1"/>
              </a:cxn>
              <a:cxn ang="T7">
                <a:pos x="T2" y="T3"/>
              </a:cxn>
              <a:cxn ang="T8">
                <a:pos x="T4" y="T5"/>
              </a:cxn>
            </a:cxnLst>
            <a:rect l="T9" t="T10" r="T11" b="T12"/>
            <a:pathLst>
              <a:path w="1013" h="143">
                <a:moveTo>
                  <a:pt x="1013" y="0"/>
                </a:moveTo>
                <a:cubicBezTo>
                  <a:pt x="928" y="15"/>
                  <a:pt x="672" y="69"/>
                  <a:pt x="503" y="90"/>
                </a:cubicBezTo>
                <a:cubicBezTo>
                  <a:pt x="265" y="143"/>
                  <a:pt x="105" y="119"/>
                  <a:pt x="0" y="127"/>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6641" name="Text Box 14"/>
          <p:cNvSpPr txBox="1">
            <a:spLocks noChangeArrowheads="1"/>
          </p:cNvSpPr>
          <p:nvPr/>
        </p:nvSpPr>
        <p:spPr bwMode="auto">
          <a:xfrm>
            <a:off x="5346700" y="2805113"/>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F</a:t>
            </a:r>
            <a:r>
              <a:rPr lang="cs-CZ" altLang="cs-CZ" sz="1800" b="1" baseline="-25000"/>
              <a:t>i</a:t>
            </a:r>
          </a:p>
        </p:txBody>
      </p:sp>
      <p:sp>
        <p:nvSpPr>
          <p:cNvPr id="26642" name="Line 15"/>
          <p:cNvSpPr>
            <a:spLocks noChangeShapeType="1"/>
          </p:cNvSpPr>
          <p:nvPr/>
        </p:nvSpPr>
        <p:spPr bwMode="auto">
          <a:xfrm>
            <a:off x="6597650" y="3924300"/>
            <a:ext cx="147638"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6643" name="Line 16"/>
          <p:cNvSpPr>
            <a:spLocks noChangeShapeType="1"/>
          </p:cNvSpPr>
          <p:nvPr/>
        </p:nvSpPr>
        <p:spPr bwMode="auto">
          <a:xfrm flipH="1">
            <a:off x="2008188" y="3906838"/>
            <a:ext cx="147637"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6644" name="Line 17"/>
          <p:cNvSpPr>
            <a:spLocks noChangeShapeType="1"/>
          </p:cNvSpPr>
          <p:nvPr/>
        </p:nvSpPr>
        <p:spPr bwMode="auto">
          <a:xfrm flipV="1">
            <a:off x="5280025" y="3057525"/>
            <a:ext cx="146050" cy="174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45" name="Line 18"/>
          <p:cNvSpPr>
            <a:spLocks noChangeShapeType="1"/>
          </p:cNvSpPr>
          <p:nvPr/>
        </p:nvSpPr>
        <p:spPr bwMode="auto">
          <a:xfrm flipV="1">
            <a:off x="6542088" y="3516313"/>
            <a:ext cx="168275" cy="1254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46" name="Text Box 19"/>
          <p:cNvSpPr txBox="1">
            <a:spLocks noChangeArrowheads="1"/>
          </p:cNvSpPr>
          <p:nvPr/>
        </p:nvSpPr>
        <p:spPr bwMode="auto">
          <a:xfrm>
            <a:off x="6635750" y="3322638"/>
            <a:ext cx="600075"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solidFill>
                  <a:srgbClr val="CC0000"/>
                </a:solidFill>
              </a:rPr>
              <a:t>C</a:t>
            </a:r>
            <a:r>
              <a:rPr lang="cs-CZ" altLang="cs-CZ" sz="1800" b="1" baseline="-25000">
                <a:solidFill>
                  <a:srgbClr val="CC0000"/>
                </a:solidFill>
              </a:rPr>
              <a:t>a</a:t>
            </a:r>
            <a:endParaRPr lang="cs-CZ" altLang="cs-CZ" sz="1800">
              <a:solidFill>
                <a:srgbClr val="CC0000"/>
              </a:solidFill>
            </a:endParaRPr>
          </a:p>
        </p:txBody>
      </p:sp>
      <p:sp>
        <p:nvSpPr>
          <p:cNvPr id="26647" name="Text Box 20"/>
          <p:cNvSpPr txBox="1">
            <a:spLocks noChangeArrowheads="1"/>
          </p:cNvSpPr>
          <p:nvPr/>
        </p:nvSpPr>
        <p:spPr bwMode="auto">
          <a:xfrm>
            <a:off x="5878513" y="3757613"/>
            <a:ext cx="976312"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400" b="1"/>
              <a:t>aorta</a:t>
            </a:r>
            <a:endParaRPr lang="cs-CZ" altLang="cs-CZ" sz="1800"/>
          </a:p>
        </p:txBody>
      </p:sp>
      <p:sp>
        <p:nvSpPr>
          <p:cNvPr id="26648" name="Text Box 21"/>
          <p:cNvSpPr txBox="1">
            <a:spLocks noChangeArrowheads="1"/>
          </p:cNvSpPr>
          <p:nvPr/>
        </p:nvSpPr>
        <p:spPr bwMode="auto">
          <a:xfrm>
            <a:off x="2333625" y="3725863"/>
            <a:ext cx="206375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cs-CZ" sz="1400" b="1"/>
              <a:t>venous system</a:t>
            </a:r>
          </a:p>
        </p:txBody>
      </p:sp>
      <p:sp>
        <p:nvSpPr>
          <p:cNvPr id="26649" name="Text Box 22"/>
          <p:cNvSpPr txBox="1">
            <a:spLocks noChangeArrowheads="1"/>
          </p:cNvSpPr>
          <p:nvPr/>
        </p:nvSpPr>
        <p:spPr bwMode="auto">
          <a:xfrm>
            <a:off x="6646863" y="4173538"/>
            <a:ext cx="48260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V</a:t>
            </a:r>
            <a:r>
              <a:rPr lang="cs-CZ" altLang="cs-CZ" sz="1800" b="1" baseline="-25000"/>
              <a:t>a</a:t>
            </a:r>
            <a:endParaRPr lang="cs-CZ" altLang="cs-CZ" sz="1800"/>
          </a:p>
        </p:txBody>
      </p:sp>
      <p:sp>
        <p:nvSpPr>
          <p:cNvPr id="26650" name="Line 23"/>
          <p:cNvSpPr>
            <a:spLocks noChangeShapeType="1"/>
          </p:cNvSpPr>
          <p:nvPr/>
        </p:nvSpPr>
        <p:spPr bwMode="auto">
          <a:xfrm>
            <a:off x="6470650" y="4173538"/>
            <a:ext cx="214313" cy="160337"/>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6651" name="Text Box 24"/>
          <p:cNvSpPr txBox="1">
            <a:spLocks noChangeArrowheads="1"/>
          </p:cNvSpPr>
          <p:nvPr/>
        </p:nvSpPr>
        <p:spPr bwMode="auto">
          <a:xfrm>
            <a:off x="3887788" y="2921000"/>
            <a:ext cx="110331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cs-CZ" altLang="cs-CZ" sz="1600" b="1"/>
              <a:t>HEART</a:t>
            </a:r>
          </a:p>
          <a:p>
            <a:pPr algn="ctr" eaLnBrk="1" hangingPunct="1">
              <a:spcBef>
                <a:spcPct val="0"/>
              </a:spcBef>
              <a:buFontTx/>
              <a:buNone/>
            </a:pPr>
            <a:r>
              <a:rPr lang="cs-CZ" altLang="cs-CZ" sz="1800" b="1" u="sng">
                <a:solidFill>
                  <a:srgbClr val="CC0000"/>
                </a:solidFill>
              </a:rPr>
              <a:t>SV</a:t>
            </a:r>
            <a:r>
              <a:rPr lang="cs-CZ" altLang="cs-CZ" sz="1800" b="1"/>
              <a:t>, </a:t>
            </a:r>
            <a:r>
              <a:rPr lang="cs-CZ" altLang="cs-CZ" sz="1800" b="1" u="sng">
                <a:solidFill>
                  <a:srgbClr val="CC0000"/>
                </a:solidFill>
              </a:rPr>
              <a:t>TF</a:t>
            </a:r>
            <a:endParaRPr lang="cs-CZ" altLang="cs-CZ" sz="1800">
              <a:solidFill>
                <a:srgbClr val="CC0000"/>
              </a:solidFill>
            </a:endParaRPr>
          </a:p>
        </p:txBody>
      </p:sp>
      <p:sp>
        <p:nvSpPr>
          <p:cNvPr id="26652" name="Line 25"/>
          <p:cNvSpPr>
            <a:spLocks noChangeShapeType="1"/>
          </p:cNvSpPr>
          <p:nvPr/>
        </p:nvSpPr>
        <p:spPr bwMode="auto">
          <a:xfrm>
            <a:off x="6737350" y="3687763"/>
            <a:ext cx="238125" cy="0"/>
          </a:xfrm>
          <a:prstGeom prst="line">
            <a:avLst/>
          </a:prstGeom>
          <a:noFill/>
          <a:ln w="25400">
            <a:solidFill>
              <a:srgbClr val="CC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53" name="Text Box 26"/>
          <p:cNvSpPr txBox="1">
            <a:spLocks noChangeArrowheads="1"/>
          </p:cNvSpPr>
          <p:nvPr/>
        </p:nvSpPr>
        <p:spPr bwMode="auto">
          <a:xfrm>
            <a:off x="5330825" y="4733925"/>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800" b="1"/>
              <a:t>F</a:t>
            </a:r>
            <a:r>
              <a:rPr lang="cs-CZ" altLang="cs-CZ" sz="1800" b="1" baseline="-25000"/>
              <a:t>o</a:t>
            </a:r>
          </a:p>
        </p:txBody>
      </p:sp>
      <p:sp>
        <p:nvSpPr>
          <p:cNvPr id="26654" name="Line 27"/>
          <p:cNvSpPr>
            <a:spLocks noChangeShapeType="1"/>
          </p:cNvSpPr>
          <p:nvPr/>
        </p:nvSpPr>
        <p:spPr bwMode="auto">
          <a:xfrm flipH="1" flipV="1">
            <a:off x="5249863" y="4611688"/>
            <a:ext cx="144462" cy="1905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55" name="Line 28"/>
          <p:cNvSpPr>
            <a:spLocks noChangeShapeType="1"/>
          </p:cNvSpPr>
          <p:nvPr/>
        </p:nvSpPr>
        <p:spPr bwMode="auto">
          <a:xfrm>
            <a:off x="3544888" y="2060575"/>
            <a:ext cx="1906587"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6656" name="Line 29"/>
          <p:cNvSpPr>
            <a:spLocks noChangeShapeType="1"/>
          </p:cNvSpPr>
          <p:nvPr/>
        </p:nvSpPr>
        <p:spPr bwMode="auto">
          <a:xfrm flipV="1">
            <a:off x="3544888" y="1389063"/>
            <a:ext cx="0" cy="6699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6657" name="Text Box 30"/>
          <p:cNvSpPr txBox="1">
            <a:spLocks noChangeArrowheads="1"/>
          </p:cNvSpPr>
          <p:nvPr/>
        </p:nvSpPr>
        <p:spPr bwMode="auto">
          <a:xfrm>
            <a:off x="3073400" y="1479550"/>
            <a:ext cx="60325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200"/>
              <a:t>F</a:t>
            </a:r>
            <a:r>
              <a:rPr lang="cs-CZ" altLang="cs-CZ" sz="1200" baseline="-25000"/>
              <a:t>i </a:t>
            </a:r>
            <a:r>
              <a:rPr lang="cs-CZ" altLang="cs-CZ" sz="1200"/>
              <a:t>[ml/s]</a:t>
            </a:r>
            <a:endParaRPr lang="cs-CZ" altLang="cs-CZ" sz="1800"/>
          </a:p>
        </p:txBody>
      </p:sp>
      <p:sp>
        <p:nvSpPr>
          <p:cNvPr id="26658" name="Text Box 31"/>
          <p:cNvSpPr txBox="1">
            <a:spLocks noChangeArrowheads="1"/>
          </p:cNvSpPr>
          <p:nvPr/>
        </p:nvSpPr>
        <p:spPr bwMode="auto">
          <a:xfrm>
            <a:off x="5043488" y="2060575"/>
            <a:ext cx="4953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200"/>
              <a:t>t [s]</a:t>
            </a:r>
            <a:endParaRPr lang="cs-CZ" altLang="cs-CZ" sz="1800"/>
          </a:p>
        </p:txBody>
      </p:sp>
      <p:grpSp>
        <p:nvGrpSpPr>
          <p:cNvPr id="26659" name="Group 32"/>
          <p:cNvGrpSpPr>
            <a:grpSpLocks/>
          </p:cNvGrpSpPr>
          <p:nvPr/>
        </p:nvGrpSpPr>
        <p:grpSpPr bwMode="auto">
          <a:xfrm>
            <a:off x="3660775" y="1493838"/>
            <a:ext cx="179388" cy="579437"/>
            <a:chOff x="5003" y="8083"/>
            <a:chExt cx="418" cy="913"/>
          </a:xfrm>
        </p:grpSpPr>
        <p:sp>
          <p:nvSpPr>
            <p:cNvPr id="26691" name="Line 33"/>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92" name="Line 34"/>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26660" name="Group 35"/>
          <p:cNvGrpSpPr>
            <a:grpSpLocks/>
          </p:cNvGrpSpPr>
          <p:nvPr/>
        </p:nvGrpSpPr>
        <p:grpSpPr bwMode="auto">
          <a:xfrm>
            <a:off x="4086225" y="1493838"/>
            <a:ext cx="177800" cy="579437"/>
            <a:chOff x="5003" y="8083"/>
            <a:chExt cx="418" cy="913"/>
          </a:xfrm>
        </p:grpSpPr>
        <p:sp>
          <p:nvSpPr>
            <p:cNvPr id="26689" name="Line 36"/>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90" name="Line 37"/>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26661" name="Group 38"/>
          <p:cNvGrpSpPr>
            <a:grpSpLocks/>
          </p:cNvGrpSpPr>
          <p:nvPr/>
        </p:nvGrpSpPr>
        <p:grpSpPr bwMode="auto">
          <a:xfrm>
            <a:off x="4508500" y="1493838"/>
            <a:ext cx="177800" cy="579437"/>
            <a:chOff x="5003" y="8083"/>
            <a:chExt cx="418" cy="913"/>
          </a:xfrm>
        </p:grpSpPr>
        <p:sp>
          <p:nvSpPr>
            <p:cNvPr id="26687" name="Line 39"/>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88" name="Line 40"/>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26662" name="Group 41"/>
          <p:cNvGrpSpPr>
            <a:grpSpLocks/>
          </p:cNvGrpSpPr>
          <p:nvPr/>
        </p:nvGrpSpPr>
        <p:grpSpPr bwMode="auto">
          <a:xfrm>
            <a:off x="4945063" y="1493838"/>
            <a:ext cx="177800" cy="579437"/>
            <a:chOff x="5003" y="8083"/>
            <a:chExt cx="418" cy="913"/>
          </a:xfrm>
        </p:grpSpPr>
        <p:sp>
          <p:nvSpPr>
            <p:cNvPr id="26685" name="Line 42"/>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86" name="Line 43"/>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26663" name="Line 44"/>
          <p:cNvSpPr>
            <a:spLocks noChangeShapeType="1"/>
          </p:cNvSpPr>
          <p:nvPr/>
        </p:nvSpPr>
        <p:spPr bwMode="auto">
          <a:xfrm flipH="1">
            <a:off x="3660775" y="2060575"/>
            <a:ext cx="0" cy="2651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64" name="Line 45"/>
          <p:cNvSpPr>
            <a:spLocks noChangeShapeType="1"/>
          </p:cNvSpPr>
          <p:nvPr/>
        </p:nvSpPr>
        <p:spPr bwMode="auto">
          <a:xfrm flipH="1">
            <a:off x="3716338" y="2052638"/>
            <a:ext cx="0" cy="2667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65" name="Line 46"/>
          <p:cNvSpPr>
            <a:spLocks noChangeShapeType="1"/>
          </p:cNvSpPr>
          <p:nvPr/>
        </p:nvSpPr>
        <p:spPr bwMode="auto">
          <a:xfrm>
            <a:off x="3325813" y="2284413"/>
            <a:ext cx="65563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66" name="Line 47"/>
          <p:cNvSpPr>
            <a:spLocks noChangeShapeType="1"/>
          </p:cNvSpPr>
          <p:nvPr/>
        </p:nvSpPr>
        <p:spPr bwMode="auto">
          <a:xfrm>
            <a:off x="3381375" y="2284413"/>
            <a:ext cx="293688"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6667" name="Line 48"/>
          <p:cNvSpPr>
            <a:spLocks noChangeShapeType="1"/>
          </p:cNvSpPr>
          <p:nvPr/>
        </p:nvSpPr>
        <p:spPr bwMode="auto">
          <a:xfrm flipH="1">
            <a:off x="3716338" y="2284413"/>
            <a:ext cx="265112"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6668" name="Text Box 49"/>
          <p:cNvSpPr txBox="1">
            <a:spLocks noChangeArrowheads="1"/>
          </p:cNvSpPr>
          <p:nvPr/>
        </p:nvSpPr>
        <p:spPr bwMode="auto">
          <a:xfrm>
            <a:off x="3232150" y="2057400"/>
            <a:ext cx="608013"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200" noProof="1">
                <a:sym typeface="Symbol" pitchFamily="18" charset="2"/>
              </a:rPr>
              <a:t></a:t>
            </a:r>
            <a:r>
              <a:rPr lang="cs-CZ" altLang="cs-CZ" sz="1200">
                <a:sym typeface="Symbol" pitchFamily="18" charset="2"/>
              </a:rPr>
              <a:t> </a:t>
            </a:r>
            <a:r>
              <a:rPr lang="cs-CZ" altLang="cs-CZ" sz="1200" noProof="1"/>
              <a:t>t</a:t>
            </a:r>
            <a:endParaRPr lang="cs-CZ" altLang="cs-CZ" sz="1800"/>
          </a:p>
        </p:txBody>
      </p:sp>
      <p:sp>
        <p:nvSpPr>
          <p:cNvPr id="26669" name="Line 54"/>
          <p:cNvSpPr>
            <a:spLocks noChangeShapeType="1"/>
          </p:cNvSpPr>
          <p:nvPr/>
        </p:nvSpPr>
        <p:spPr bwMode="auto">
          <a:xfrm>
            <a:off x="4575175" y="6029325"/>
            <a:ext cx="404813"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70" name="Text Box 55"/>
          <p:cNvSpPr txBox="1">
            <a:spLocks noChangeArrowheads="1"/>
          </p:cNvSpPr>
          <p:nvPr/>
        </p:nvSpPr>
        <p:spPr bwMode="auto">
          <a:xfrm>
            <a:off x="4116388" y="5653088"/>
            <a:ext cx="1066800"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179388" eaLnBrk="0" hangingPunct="0">
              <a:spcBef>
                <a:spcPct val="20000"/>
              </a:spcBef>
              <a:buChar char="–"/>
              <a:defRPr sz="2800">
                <a:solidFill>
                  <a:schemeClr val="tx1"/>
                </a:solidFill>
                <a:latin typeface="Arial" charset="0"/>
              </a:defRPr>
            </a:lvl2pPr>
            <a:lvl3pPr marL="358775"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1" eaLnBrk="1" hangingPunct="1">
              <a:spcBef>
                <a:spcPct val="0"/>
              </a:spcBef>
              <a:spcAft>
                <a:spcPts val="600"/>
              </a:spcAft>
              <a:buFontTx/>
              <a:buNone/>
            </a:pPr>
            <a:r>
              <a:rPr lang="cs-CZ" altLang="cs-CZ" sz="1800" b="1">
                <a:sym typeface="Symbol" pitchFamily="18" charset="2"/>
              </a:rPr>
              <a:t>   </a:t>
            </a:r>
            <a:r>
              <a:rPr lang="cs-CZ" altLang="cs-CZ" sz="1800" b="1" noProof="1">
                <a:sym typeface="Symbol" pitchFamily="18" charset="2"/>
              </a:rPr>
              <a:t></a:t>
            </a:r>
            <a:r>
              <a:rPr lang="cs-CZ" altLang="cs-CZ" sz="1800" b="1" noProof="1"/>
              <a:t>V</a:t>
            </a:r>
            <a:r>
              <a:rPr lang="cs-CZ" altLang="cs-CZ" sz="1800" b="1" baseline="-25000" noProof="1"/>
              <a:t>a</a:t>
            </a:r>
            <a:endParaRPr lang="cs-CZ" altLang="cs-CZ" sz="1800" b="1" noProof="1"/>
          </a:p>
          <a:p>
            <a:pPr lvl="2" eaLnBrk="1" hangingPunct="1">
              <a:spcBef>
                <a:spcPct val="0"/>
              </a:spcBef>
              <a:buFontTx/>
              <a:buNone/>
            </a:pPr>
            <a:r>
              <a:rPr lang="cs-CZ" altLang="cs-CZ" sz="1800" b="1" noProof="1"/>
              <a:t> C</a:t>
            </a:r>
            <a:r>
              <a:rPr lang="cs-CZ" altLang="cs-CZ" sz="1800" b="1" baseline="-25000" noProof="1"/>
              <a:t>a</a:t>
            </a:r>
            <a:endParaRPr lang="cs-CZ" altLang="cs-CZ" sz="1800" b="1" noProof="1"/>
          </a:p>
          <a:p>
            <a:pPr eaLnBrk="1" hangingPunct="1">
              <a:spcBef>
                <a:spcPct val="0"/>
              </a:spcBef>
              <a:buFontTx/>
              <a:buNone/>
            </a:pPr>
            <a:endParaRPr lang="cs-CZ" altLang="cs-CZ" sz="1800"/>
          </a:p>
        </p:txBody>
      </p:sp>
      <p:sp>
        <p:nvSpPr>
          <p:cNvPr id="26671" name="Oval 64"/>
          <p:cNvSpPr>
            <a:spLocks noChangeArrowheads="1"/>
          </p:cNvSpPr>
          <p:nvPr/>
        </p:nvSpPr>
        <p:spPr bwMode="auto">
          <a:xfrm>
            <a:off x="263525" y="2270125"/>
            <a:ext cx="1814513" cy="595313"/>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6672" name="Text Box 58"/>
          <p:cNvSpPr txBox="1">
            <a:spLocks noChangeArrowheads="1"/>
          </p:cNvSpPr>
          <p:nvPr/>
        </p:nvSpPr>
        <p:spPr bwMode="auto">
          <a:xfrm>
            <a:off x="6934200" y="2254250"/>
            <a:ext cx="1927225"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lvl="1" eaLnBrk="1" hangingPunct="1">
              <a:spcBef>
                <a:spcPct val="0"/>
              </a:spcBef>
              <a:spcAft>
                <a:spcPts val="600"/>
              </a:spcAft>
              <a:buFontTx/>
              <a:buNone/>
            </a:pPr>
            <a:r>
              <a:rPr lang="cs-CZ" altLang="cs-CZ" sz="1800" b="1" noProof="1"/>
              <a:t>(P</a:t>
            </a:r>
            <a:r>
              <a:rPr lang="cs-CZ" altLang="cs-CZ" sz="1800" b="1" baseline="-25000" noProof="1"/>
              <a:t>a</a:t>
            </a:r>
            <a:r>
              <a:rPr lang="cs-CZ" altLang="cs-CZ" sz="1800" b="1" noProof="1"/>
              <a:t> – P</a:t>
            </a:r>
            <a:r>
              <a:rPr lang="cs-CZ" altLang="cs-CZ" sz="1800" b="1" baseline="-25000" noProof="1"/>
              <a:t>v</a:t>
            </a:r>
            <a:r>
              <a:rPr lang="cs-CZ" altLang="cs-CZ" sz="1800" b="1" noProof="1"/>
              <a:t>)</a:t>
            </a:r>
            <a:endParaRPr lang="cs-CZ" altLang="cs-CZ" sz="1800" b="1"/>
          </a:p>
          <a:p>
            <a:pPr lvl="1" eaLnBrk="1" hangingPunct="1">
              <a:spcBef>
                <a:spcPct val="0"/>
              </a:spcBef>
              <a:spcAft>
                <a:spcPts val="600"/>
              </a:spcAft>
              <a:buFontTx/>
              <a:buNone/>
            </a:pPr>
            <a:r>
              <a:rPr lang="cs-CZ" altLang="cs-CZ" sz="1800" b="1"/>
              <a:t>     </a:t>
            </a:r>
            <a:r>
              <a:rPr lang="cs-CZ" altLang="cs-CZ" sz="1800" b="1" baseline="30000" noProof="1"/>
              <a:t> </a:t>
            </a:r>
            <a:r>
              <a:rPr lang="cs-CZ" altLang="cs-CZ" sz="1800" b="1" noProof="1"/>
              <a:t>R</a:t>
            </a:r>
          </a:p>
          <a:p>
            <a:pPr eaLnBrk="1" hangingPunct="1">
              <a:spcBef>
                <a:spcPct val="0"/>
              </a:spcBef>
              <a:buFontTx/>
              <a:buNone/>
            </a:pPr>
            <a:endParaRPr lang="cs-CZ" altLang="cs-CZ" sz="1800"/>
          </a:p>
        </p:txBody>
      </p:sp>
      <p:sp>
        <p:nvSpPr>
          <p:cNvPr id="26673" name="Line 59"/>
          <p:cNvSpPr>
            <a:spLocks noChangeShapeType="1"/>
          </p:cNvSpPr>
          <p:nvPr/>
        </p:nvSpPr>
        <p:spPr bwMode="auto">
          <a:xfrm>
            <a:off x="7542213" y="2624138"/>
            <a:ext cx="801687"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74" name="Text Box 60"/>
          <p:cNvSpPr txBox="1">
            <a:spLocks noChangeArrowheads="1"/>
          </p:cNvSpPr>
          <p:nvPr/>
        </p:nvSpPr>
        <p:spPr bwMode="auto">
          <a:xfrm>
            <a:off x="6865938" y="2354263"/>
            <a:ext cx="565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600" b="1"/>
              <a:t>F</a:t>
            </a:r>
            <a:r>
              <a:rPr lang="cs-CZ" altLang="cs-CZ" sz="1600" b="1" baseline="-25000"/>
              <a:t>o </a:t>
            </a:r>
            <a:r>
              <a:rPr lang="cs-CZ" altLang="cs-CZ" sz="1800"/>
              <a:t>=</a:t>
            </a:r>
          </a:p>
        </p:txBody>
      </p:sp>
      <p:sp>
        <p:nvSpPr>
          <p:cNvPr id="26675" name="Text Box 62"/>
          <p:cNvSpPr txBox="1">
            <a:spLocks noChangeArrowheads="1"/>
          </p:cNvSpPr>
          <p:nvPr/>
        </p:nvSpPr>
        <p:spPr bwMode="auto">
          <a:xfrm>
            <a:off x="6765925" y="5016500"/>
            <a:ext cx="2265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sym typeface="Symbol" pitchFamily="18" charset="2"/>
              </a:rPr>
              <a:t></a:t>
            </a:r>
            <a:r>
              <a:rPr lang="cs-CZ" altLang="cs-CZ" sz="1800" b="1"/>
              <a:t>V</a:t>
            </a:r>
            <a:r>
              <a:rPr lang="cs-CZ" altLang="cs-CZ" sz="1800" b="1" baseline="-25000"/>
              <a:t>a</a:t>
            </a:r>
            <a:r>
              <a:rPr lang="cs-CZ" altLang="cs-CZ" sz="1800" b="1"/>
              <a:t> = (F</a:t>
            </a:r>
            <a:r>
              <a:rPr lang="cs-CZ" altLang="cs-CZ" sz="1800" b="1" baseline="-25000"/>
              <a:t>i</a:t>
            </a:r>
            <a:r>
              <a:rPr lang="cs-CZ" altLang="cs-CZ" sz="1800" b="1"/>
              <a:t> - F</a:t>
            </a:r>
            <a:r>
              <a:rPr lang="cs-CZ" altLang="cs-CZ" sz="1800" b="1" baseline="-25000"/>
              <a:t>o</a:t>
            </a:r>
            <a:r>
              <a:rPr lang="cs-CZ" altLang="cs-CZ" sz="1800" b="1"/>
              <a:t>)</a:t>
            </a:r>
            <a:r>
              <a:rPr lang="cs-CZ" altLang="cs-CZ" sz="1800" b="1">
                <a:sym typeface="Symbol" pitchFamily="18" charset="2"/>
              </a:rPr>
              <a:t></a:t>
            </a:r>
            <a:r>
              <a:rPr lang="cs-CZ" altLang="cs-CZ" sz="1800" b="1"/>
              <a:t>t</a:t>
            </a:r>
          </a:p>
        </p:txBody>
      </p:sp>
      <p:sp>
        <p:nvSpPr>
          <p:cNvPr id="26676" name="Text Box 63"/>
          <p:cNvSpPr txBox="1">
            <a:spLocks noChangeArrowheads="1"/>
          </p:cNvSpPr>
          <p:nvPr/>
        </p:nvSpPr>
        <p:spPr bwMode="auto">
          <a:xfrm>
            <a:off x="3778250" y="5824538"/>
            <a:ext cx="730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600" b="1">
                <a:sym typeface="Symbol" pitchFamily="18" charset="2"/>
              </a:rPr>
              <a:t></a:t>
            </a:r>
            <a:r>
              <a:rPr lang="cs-CZ" altLang="cs-CZ" sz="1600" b="1"/>
              <a:t>P</a:t>
            </a:r>
            <a:r>
              <a:rPr lang="cs-CZ" altLang="cs-CZ" sz="1600" b="1" baseline="-25000"/>
              <a:t>a  </a:t>
            </a:r>
            <a:r>
              <a:rPr lang="cs-CZ" altLang="cs-CZ" sz="1800"/>
              <a:t>=</a:t>
            </a:r>
          </a:p>
        </p:txBody>
      </p:sp>
      <p:sp>
        <p:nvSpPr>
          <p:cNvPr id="26677" name="Text Box 65"/>
          <p:cNvSpPr txBox="1">
            <a:spLocks noChangeArrowheads="1"/>
          </p:cNvSpPr>
          <p:nvPr/>
        </p:nvSpPr>
        <p:spPr bwMode="auto">
          <a:xfrm>
            <a:off x="688975" y="2371725"/>
            <a:ext cx="121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sym typeface="Symbol" pitchFamily="18" charset="2"/>
              </a:rPr>
              <a:t>t</a:t>
            </a:r>
            <a:r>
              <a:rPr lang="cs-CZ" altLang="cs-CZ" sz="1800" b="1"/>
              <a:t> = t</a:t>
            </a:r>
            <a:r>
              <a:rPr lang="en-US" altLang="cs-CZ" sz="1800" b="1"/>
              <a:t>+</a:t>
            </a:r>
            <a:r>
              <a:rPr lang="cs-CZ" altLang="cs-CZ" sz="1800" b="1">
                <a:sym typeface="Symbol" pitchFamily="18" charset="2"/>
              </a:rPr>
              <a:t></a:t>
            </a:r>
            <a:r>
              <a:rPr lang="cs-CZ" altLang="cs-CZ" sz="1800" b="1"/>
              <a:t>t</a:t>
            </a:r>
          </a:p>
        </p:txBody>
      </p:sp>
      <p:sp>
        <p:nvSpPr>
          <p:cNvPr id="26678" name="Text Box 85"/>
          <p:cNvSpPr txBox="1">
            <a:spLocks noChangeArrowheads="1"/>
          </p:cNvSpPr>
          <p:nvPr/>
        </p:nvSpPr>
        <p:spPr bwMode="auto">
          <a:xfrm>
            <a:off x="442913" y="5014913"/>
            <a:ext cx="1582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sym typeface="Symbol" pitchFamily="18" charset="2"/>
              </a:rPr>
              <a:t>P</a:t>
            </a:r>
            <a:r>
              <a:rPr lang="en-US" altLang="cs-CZ" sz="1800" b="1" baseline="-25000">
                <a:sym typeface="Symbol" pitchFamily="18" charset="2"/>
              </a:rPr>
              <a:t>a</a:t>
            </a:r>
            <a:r>
              <a:rPr lang="cs-CZ" altLang="cs-CZ" sz="1800" b="1"/>
              <a:t> = </a:t>
            </a:r>
            <a:r>
              <a:rPr lang="en-US" altLang="cs-CZ" sz="1800" b="1">
                <a:sym typeface="Symbol" pitchFamily="18" charset="2"/>
              </a:rPr>
              <a:t>P</a:t>
            </a:r>
            <a:r>
              <a:rPr lang="en-US" altLang="cs-CZ" sz="1800" b="1" baseline="-25000">
                <a:sym typeface="Symbol" pitchFamily="18" charset="2"/>
              </a:rPr>
              <a:t>a</a:t>
            </a:r>
            <a:r>
              <a:rPr lang="cs-CZ" altLang="cs-CZ" sz="1800"/>
              <a:t> </a:t>
            </a:r>
            <a:r>
              <a:rPr lang="en-US" altLang="cs-CZ" sz="1800" b="1"/>
              <a:t>+</a:t>
            </a:r>
            <a:r>
              <a:rPr lang="cs-CZ" altLang="cs-CZ" sz="1800" b="1">
                <a:sym typeface="Symbol" pitchFamily="18" charset="2"/>
              </a:rPr>
              <a:t></a:t>
            </a:r>
            <a:r>
              <a:rPr lang="en-US" altLang="cs-CZ" sz="1800" b="1"/>
              <a:t>P</a:t>
            </a:r>
            <a:r>
              <a:rPr lang="en-US" altLang="cs-CZ" sz="1800" b="1" baseline="-25000"/>
              <a:t>a</a:t>
            </a:r>
            <a:endParaRPr lang="cs-CZ" altLang="cs-CZ" sz="1800" b="1" baseline="-25000"/>
          </a:p>
        </p:txBody>
      </p:sp>
      <p:sp>
        <p:nvSpPr>
          <p:cNvPr id="26679" name="Arc 89"/>
          <p:cNvSpPr>
            <a:spLocks/>
          </p:cNvSpPr>
          <p:nvPr/>
        </p:nvSpPr>
        <p:spPr bwMode="auto">
          <a:xfrm>
            <a:off x="5805488" y="1681163"/>
            <a:ext cx="1874837" cy="363537"/>
          </a:xfrm>
          <a:custGeom>
            <a:avLst/>
            <a:gdLst>
              <a:gd name="T0" fmla="*/ 0 w 21600"/>
              <a:gd name="T1" fmla="*/ 0 h 21600"/>
              <a:gd name="T2" fmla="*/ 2147483647 w 21600"/>
              <a:gd name="T3" fmla="*/ 1733137351 h 21600"/>
              <a:gd name="T4" fmla="*/ 0 w 21600"/>
              <a:gd name="T5" fmla="*/ 173313735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6680" name="Arc 90"/>
          <p:cNvSpPr>
            <a:spLocks/>
          </p:cNvSpPr>
          <p:nvPr/>
        </p:nvSpPr>
        <p:spPr bwMode="auto">
          <a:xfrm rot="10918856" flipH="1">
            <a:off x="5897563" y="5761038"/>
            <a:ext cx="1900237" cy="373062"/>
          </a:xfrm>
          <a:custGeom>
            <a:avLst/>
            <a:gdLst>
              <a:gd name="T0" fmla="*/ 0 w 21600"/>
              <a:gd name="T1" fmla="*/ 0 h 21600"/>
              <a:gd name="T2" fmla="*/ 2147483647 w 21600"/>
              <a:gd name="T3" fmla="*/ 1922040727 h 21600"/>
              <a:gd name="T4" fmla="*/ 0 w 21600"/>
              <a:gd name="T5" fmla="*/ 192204072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6681" name="Arc 91"/>
          <p:cNvSpPr>
            <a:spLocks/>
          </p:cNvSpPr>
          <p:nvPr/>
        </p:nvSpPr>
        <p:spPr bwMode="auto">
          <a:xfrm rot="10800000">
            <a:off x="1233488" y="5541963"/>
            <a:ext cx="1655762" cy="4953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6682" name="Arc 94"/>
          <p:cNvSpPr>
            <a:spLocks/>
          </p:cNvSpPr>
          <p:nvPr/>
        </p:nvSpPr>
        <p:spPr bwMode="auto">
          <a:xfrm rot="10918856" flipV="1">
            <a:off x="1143000" y="1711325"/>
            <a:ext cx="1698625" cy="487363"/>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26683" name="Line 95"/>
          <p:cNvSpPr>
            <a:spLocks noChangeShapeType="1"/>
          </p:cNvSpPr>
          <p:nvPr/>
        </p:nvSpPr>
        <p:spPr bwMode="auto">
          <a:xfrm flipV="1">
            <a:off x="1044575" y="3003550"/>
            <a:ext cx="0" cy="16986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6684" name="Line 96"/>
          <p:cNvSpPr>
            <a:spLocks noChangeShapeType="1"/>
          </p:cNvSpPr>
          <p:nvPr/>
        </p:nvSpPr>
        <p:spPr bwMode="auto">
          <a:xfrm>
            <a:off x="7896225" y="3135313"/>
            <a:ext cx="0" cy="15382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8"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44463"/>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099" name="Rectangle 15"/>
          <p:cNvSpPr>
            <a:spLocks noGrp="1" noChangeArrowheads="1"/>
          </p:cNvSpPr>
          <p:nvPr>
            <p:ph type="title"/>
          </p:nvPr>
        </p:nvSpPr>
        <p:spPr>
          <a:xfrm>
            <a:off x="2487613" y="146050"/>
            <a:ext cx="4383087" cy="771525"/>
          </a:xfrm>
        </p:spPr>
        <p:txBody>
          <a:bodyPr/>
          <a:lstStyle/>
          <a:p>
            <a:pPr eaLnBrk="1" hangingPunct="1"/>
            <a:r>
              <a:rPr lang="en-US" altLang="cs-CZ" sz="3000" dirty="0" smtClean="0">
                <a:solidFill>
                  <a:srgbClr val="FFFF00"/>
                </a:solidFill>
              </a:rPr>
              <a:t>Law of </a:t>
            </a:r>
            <a:r>
              <a:rPr lang="cs-CZ" altLang="cs-CZ" sz="3000" dirty="0" smtClean="0">
                <a:solidFill>
                  <a:srgbClr val="FFFF00"/>
                </a:solidFill>
              </a:rPr>
              <a:t>Pascal</a:t>
            </a:r>
          </a:p>
        </p:txBody>
      </p:sp>
      <p:sp>
        <p:nvSpPr>
          <p:cNvPr id="4100" name="Text Box 19"/>
          <p:cNvSpPr txBox="1">
            <a:spLocks noChangeArrowheads="1"/>
          </p:cNvSpPr>
          <p:nvPr/>
        </p:nvSpPr>
        <p:spPr bwMode="auto">
          <a:xfrm>
            <a:off x="711200" y="850900"/>
            <a:ext cx="76454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en-GB" altLang="cs-CZ" sz="1800" dirty="0">
                <a:solidFill>
                  <a:schemeClr val="bg1"/>
                </a:solidFill>
              </a:rPr>
              <a:t>Liquid column causes a pressure (hydrostatic pressure) that is directly proportional to the height of the liquid column (h), density of the liquid (</a:t>
            </a:r>
            <a:r>
              <a:rPr lang="en-GB" altLang="cs-CZ" sz="1800" dirty="0">
                <a:solidFill>
                  <a:schemeClr val="bg1"/>
                </a:solidFill>
                <a:sym typeface="Symbol" pitchFamily="18" charset="2"/>
              </a:rPr>
              <a:t>) and gravitational acceleration (g).</a:t>
            </a:r>
            <a:endParaRPr lang="en-GB" altLang="cs-CZ" sz="1800" dirty="0">
              <a:solidFill>
                <a:schemeClr val="bg1"/>
              </a:solidFill>
            </a:endParaRPr>
          </a:p>
        </p:txBody>
      </p:sp>
      <p:pic>
        <p:nvPicPr>
          <p:cNvPr id="4101" name="Picture 21" descr="Biophysics of blood circulation_Page_01"/>
          <p:cNvPicPr>
            <a:picLocks noChangeAspect="1" noChangeArrowheads="1"/>
          </p:cNvPicPr>
          <p:nvPr/>
        </p:nvPicPr>
        <p:blipFill>
          <a:blip r:embed="rId4">
            <a:extLst>
              <a:ext uri="{28A0092B-C50C-407E-A947-70E740481C1C}">
                <a14:useLocalDpi xmlns:a14="http://schemas.microsoft.com/office/drawing/2010/main" val="0"/>
              </a:ext>
            </a:extLst>
          </a:blip>
          <a:srcRect l="9410" t="63339" r="9914" b="26738"/>
          <a:stretch>
            <a:fillRect/>
          </a:stretch>
        </p:blipFill>
        <p:spPr bwMode="auto">
          <a:xfrm>
            <a:off x="817563" y="1919288"/>
            <a:ext cx="7424737"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22" descr="Biophysics of blood circulation_Page_02"/>
          <p:cNvPicPr>
            <a:picLocks noChangeAspect="1" noChangeArrowheads="1"/>
          </p:cNvPicPr>
          <p:nvPr/>
        </p:nvPicPr>
        <p:blipFill>
          <a:blip r:embed="rId5">
            <a:extLst>
              <a:ext uri="{28A0092B-C50C-407E-A947-70E740481C1C}">
                <a14:useLocalDpi xmlns:a14="http://schemas.microsoft.com/office/drawing/2010/main" val="0"/>
              </a:ext>
            </a:extLst>
          </a:blip>
          <a:srcRect l="8243" t="17905" r="8243" b="64546"/>
          <a:stretch>
            <a:fillRect/>
          </a:stretch>
        </p:blipFill>
        <p:spPr bwMode="auto">
          <a:xfrm>
            <a:off x="812800" y="3386138"/>
            <a:ext cx="74358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 Box 27"/>
          <p:cNvSpPr txBox="1">
            <a:spLocks noChangeArrowheads="1"/>
          </p:cNvSpPr>
          <p:nvPr/>
        </p:nvSpPr>
        <p:spPr bwMode="auto">
          <a:xfrm>
            <a:off x="4876800" y="5295900"/>
            <a:ext cx="711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200" b="1"/>
              <a:t>H</a:t>
            </a:r>
            <a:r>
              <a:rPr lang="en-US" altLang="cs-CZ" sz="1200" b="1" baseline="-25000"/>
              <a:t>2</a:t>
            </a:r>
            <a:r>
              <a:rPr lang="en-US" altLang="cs-CZ" sz="1200" b="1"/>
              <a:t>O</a:t>
            </a:r>
            <a:endParaRPr lang="cs-CZ" altLang="cs-CZ" sz="1200" b="1"/>
          </a:p>
        </p:txBody>
      </p:sp>
      <p:grpSp>
        <p:nvGrpSpPr>
          <p:cNvPr id="4104" name="Group 45"/>
          <p:cNvGrpSpPr>
            <a:grpSpLocks/>
          </p:cNvGrpSpPr>
          <p:nvPr/>
        </p:nvGrpSpPr>
        <p:grpSpPr bwMode="auto">
          <a:xfrm>
            <a:off x="3370263" y="5656263"/>
            <a:ext cx="1312862" cy="419100"/>
            <a:chOff x="2123" y="3587"/>
            <a:chExt cx="827" cy="264"/>
          </a:xfrm>
        </p:grpSpPr>
        <p:sp>
          <p:nvSpPr>
            <p:cNvPr id="4116" name="Oval 29"/>
            <p:cNvSpPr>
              <a:spLocks noChangeArrowheads="1"/>
            </p:cNvSpPr>
            <p:nvPr/>
          </p:nvSpPr>
          <p:spPr bwMode="auto">
            <a:xfrm>
              <a:off x="2123" y="3587"/>
              <a:ext cx="827" cy="264"/>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4117" name="Text Box 25"/>
            <p:cNvSpPr txBox="1">
              <a:spLocks noChangeArrowheads="1"/>
            </p:cNvSpPr>
            <p:nvPr/>
          </p:nvSpPr>
          <p:spPr bwMode="auto">
            <a:xfrm>
              <a:off x="2251" y="3595"/>
              <a:ext cx="5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t>mm Hg</a:t>
              </a:r>
              <a:endParaRPr lang="cs-CZ" altLang="cs-CZ" sz="1800" baseline="30000"/>
            </a:p>
          </p:txBody>
        </p:sp>
      </p:grpSp>
      <p:grpSp>
        <p:nvGrpSpPr>
          <p:cNvPr id="4105" name="Group 46"/>
          <p:cNvGrpSpPr>
            <a:grpSpLocks/>
          </p:cNvGrpSpPr>
          <p:nvPr/>
        </p:nvGrpSpPr>
        <p:grpSpPr bwMode="auto">
          <a:xfrm>
            <a:off x="5915025" y="5661025"/>
            <a:ext cx="1312863" cy="419100"/>
            <a:chOff x="3726" y="3590"/>
            <a:chExt cx="827" cy="264"/>
          </a:xfrm>
        </p:grpSpPr>
        <p:sp>
          <p:nvSpPr>
            <p:cNvPr id="4114" name="Oval 30"/>
            <p:cNvSpPr>
              <a:spLocks noChangeArrowheads="1"/>
            </p:cNvSpPr>
            <p:nvPr/>
          </p:nvSpPr>
          <p:spPr bwMode="auto">
            <a:xfrm>
              <a:off x="3726" y="3590"/>
              <a:ext cx="827" cy="264"/>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4115" name="Text Box 26"/>
            <p:cNvSpPr txBox="1">
              <a:spLocks noChangeArrowheads="1"/>
            </p:cNvSpPr>
            <p:nvPr/>
          </p:nvSpPr>
          <p:spPr bwMode="auto">
            <a:xfrm>
              <a:off x="3846" y="3598"/>
              <a:ext cx="6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t>mm H</a:t>
              </a:r>
              <a:r>
                <a:rPr lang="en-US" altLang="cs-CZ" sz="1800" baseline="-25000"/>
                <a:t>2</a:t>
              </a:r>
              <a:r>
                <a:rPr lang="en-US" altLang="cs-CZ" sz="1800"/>
                <a:t>O</a:t>
              </a:r>
              <a:endParaRPr lang="cs-CZ" altLang="cs-CZ" sz="1800" baseline="30000"/>
            </a:p>
          </p:txBody>
        </p:sp>
      </p:grpSp>
      <p:sp>
        <p:nvSpPr>
          <p:cNvPr id="4106" name="Oval 36"/>
          <p:cNvSpPr>
            <a:spLocks noChangeArrowheads="1"/>
          </p:cNvSpPr>
          <p:nvPr/>
        </p:nvSpPr>
        <p:spPr bwMode="auto">
          <a:xfrm>
            <a:off x="1651000" y="6146800"/>
            <a:ext cx="2273300" cy="431800"/>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4107" name="Text Box 13"/>
          <p:cNvSpPr txBox="1">
            <a:spLocks noChangeArrowheads="1"/>
          </p:cNvSpPr>
          <p:nvPr/>
        </p:nvSpPr>
        <p:spPr bwMode="auto">
          <a:xfrm>
            <a:off x="1760538" y="6208713"/>
            <a:ext cx="2063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
              </a:spcBef>
              <a:buFontTx/>
              <a:buNone/>
            </a:pPr>
            <a:r>
              <a:rPr lang="cs-CZ" altLang="cs-CZ" sz="1400" b="1">
                <a:sym typeface="Symbol" pitchFamily="18" charset="2"/>
              </a:rPr>
              <a:t>133,322 Pa = 1 mm Hg </a:t>
            </a:r>
          </a:p>
        </p:txBody>
      </p:sp>
      <p:sp>
        <p:nvSpPr>
          <p:cNvPr id="4108" name="Text Box 38"/>
          <p:cNvSpPr txBox="1">
            <a:spLocks noChangeArrowheads="1"/>
          </p:cNvSpPr>
          <p:nvPr/>
        </p:nvSpPr>
        <p:spPr bwMode="auto">
          <a:xfrm>
            <a:off x="4267200" y="6235700"/>
            <a:ext cx="2857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400">
                <a:solidFill>
                  <a:schemeClr val="bg1"/>
                </a:solidFill>
              </a:rPr>
              <a:t>760 mmHg= 1 atm = 10.3 m H</a:t>
            </a:r>
            <a:r>
              <a:rPr lang="en-US" altLang="cs-CZ" sz="1400" baseline="-25000">
                <a:solidFill>
                  <a:schemeClr val="bg1"/>
                </a:solidFill>
              </a:rPr>
              <a:t>2</a:t>
            </a:r>
            <a:r>
              <a:rPr lang="en-US" altLang="cs-CZ" sz="1400">
                <a:solidFill>
                  <a:schemeClr val="bg1"/>
                </a:solidFill>
              </a:rPr>
              <a:t>O</a:t>
            </a:r>
            <a:endParaRPr lang="cs-CZ" altLang="cs-CZ" sz="1400">
              <a:solidFill>
                <a:schemeClr val="bg1"/>
              </a:solidFill>
            </a:endParaRPr>
          </a:p>
        </p:txBody>
      </p:sp>
      <p:grpSp>
        <p:nvGrpSpPr>
          <p:cNvPr id="4109" name="Group 44"/>
          <p:cNvGrpSpPr>
            <a:grpSpLocks/>
          </p:cNvGrpSpPr>
          <p:nvPr/>
        </p:nvGrpSpPr>
        <p:grpSpPr bwMode="auto">
          <a:xfrm>
            <a:off x="1063625" y="5648325"/>
            <a:ext cx="1312863" cy="419100"/>
            <a:chOff x="670" y="3582"/>
            <a:chExt cx="827" cy="264"/>
          </a:xfrm>
        </p:grpSpPr>
        <p:sp>
          <p:nvSpPr>
            <p:cNvPr id="4112" name="Oval 41"/>
            <p:cNvSpPr>
              <a:spLocks noChangeArrowheads="1"/>
            </p:cNvSpPr>
            <p:nvPr/>
          </p:nvSpPr>
          <p:spPr bwMode="auto">
            <a:xfrm>
              <a:off x="670" y="3582"/>
              <a:ext cx="827" cy="264"/>
            </a:xfrm>
            <a:prstGeom prst="ellipse">
              <a:avLst/>
            </a:prstGeom>
            <a:solidFill>
              <a:srgbClr val="FFFF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4113" name="Text Box 42"/>
            <p:cNvSpPr txBox="1">
              <a:spLocks noChangeArrowheads="1"/>
            </p:cNvSpPr>
            <p:nvPr/>
          </p:nvSpPr>
          <p:spPr bwMode="auto">
            <a:xfrm>
              <a:off x="894" y="3598"/>
              <a:ext cx="5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t> Pa</a:t>
              </a:r>
              <a:endParaRPr lang="cs-CZ" altLang="cs-CZ" sz="1800" baseline="30000"/>
            </a:p>
          </p:txBody>
        </p:sp>
      </p:grpSp>
      <p:sp>
        <p:nvSpPr>
          <p:cNvPr id="4110" name="Rectangle 48"/>
          <p:cNvSpPr>
            <a:spLocks noChangeArrowheads="1"/>
          </p:cNvSpPr>
          <p:nvPr/>
        </p:nvSpPr>
        <p:spPr bwMode="auto">
          <a:xfrm>
            <a:off x="7458075" y="3752850"/>
            <a:ext cx="600075" cy="190500"/>
          </a:xfrm>
          <a:prstGeom prst="rect">
            <a:avLst/>
          </a:prstGeom>
          <a:solidFill>
            <a:srgbClr val="00FF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4111" name="Text Box 47"/>
          <p:cNvSpPr txBox="1">
            <a:spLocks noChangeArrowheads="1"/>
          </p:cNvSpPr>
          <p:nvPr/>
        </p:nvSpPr>
        <p:spPr bwMode="auto">
          <a:xfrm>
            <a:off x="7429500" y="3714750"/>
            <a:ext cx="8477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200" b="1"/>
              <a:t>10.3 m</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23838" y="153988"/>
            <a:ext cx="86947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123" name="Picture 7" descr="Biofyzika krevního oběhu_Page_02"/>
          <p:cNvPicPr>
            <a:picLocks noChangeAspect="1" noChangeArrowheads="1"/>
          </p:cNvPicPr>
          <p:nvPr/>
        </p:nvPicPr>
        <p:blipFill>
          <a:blip r:embed="rId4">
            <a:extLst>
              <a:ext uri="{28A0092B-C50C-407E-A947-70E740481C1C}">
                <a14:useLocalDpi xmlns:a14="http://schemas.microsoft.com/office/drawing/2010/main" val="0"/>
              </a:ext>
            </a:extLst>
          </a:blip>
          <a:srcRect l="7880" t="12393" r="8069" b="52861"/>
          <a:stretch>
            <a:fillRect/>
          </a:stretch>
        </p:blipFill>
        <p:spPr bwMode="auto">
          <a:xfrm>
            <a:off x="188913" y="1597025"/>
            <a:ext cx="8740775"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 Box 13"/>
          <p:cNvSpPr txBox="1">
            <a:spLocks noChangeArrowheads="1"/>
          </p:cNvSpPr>
          <p:nvPr/>
        </p:nvSpPr>
        <p:spPr bwMode="auto">
          <a:xfrm>
            <a:off x="241300" y="482600"/>
            <a:ext cx="8496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cs-CZ" sz="2400">
                <a:solidFill>
                  <a:schemeClr val="bg1"/>
                </a:solidFill>
              </a:rPr>
              <a:t>Effect o</a:t>
            </a:r>
            <a:r>
              <a:rPr lang="cs-CZ" altLang="cs-CZ" sz="2400">
                <a:solidFill>
                  <a:schemeClr val="bg1"/>
                </a:solidFill>
              </a:rPr>
              <a:t>f</a:t>
            </a:r>
            <a:r>
              <a:rPr lang="en-US" altLang="cs-CZ" sz="2400">
                <a:solidFill>
                  <a:schemeClr val="bg1"/>
                </a:solidFill>
              </a:rPr>
              <a:t> gravity on arterial and venous pressure</a:t>
            </a:r>
            <a:endParaRPr lang="cs-CZ" altLang="cs-CZ" sz="2400">
              <a:solidFill>
                <a:schemeClr val="bg1"/>
              </a:solidFill>
            </a:endParaRPr>
          </a:p>
        </p:txBody>
      </p:sp>
      <p:sp>
        <p:nvSpPr>
          <p:cNvPr id="5125" name="Rectangle 18"/>
          <p:cNvSpPr>
            <a:spLocks noChangeArrowheads="1"/>
          </p:cNvSpPr>
          <p:nvPr/>
        </p:nvSpPr>
        <p:spPr bwMode="auto">
          <a:xfrm>
            <a:off x="2393950" y="2219325"/>
            <a:ext cx="1438275" cy="284163"/>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grpSp>
        <p:nvGrpSpPr>
          <p:cNvPr id="5126" name="Group 24"/>
          <p:cNvGrpSpPr>
            <a:grpSpLocks/>
          </p:cNvGrpSpPr>
          <p:nvPr/>
        </p:nvGrpSpPr>
        <p:grpSpPr bwMode="auto">
          <a:xfrm>
            <a:off x="1066800" y="2819400"/>
            <a:ext cx="2565400" cy="3187700"/>
            <a:chOff x="424" y="1776"/>
            <a:chExt cx="1616" cy="2008"/>
          </a:xfrm>
        </p:grpSpPr>
        <p:sp>
          <p:nvSpPr>
            <p:cNvPr id="5130" name="Rectangle 21"/>
            <p:cNvSpPr>
              <a:spLocks noChangeArrowheads="1"/>
            </p:cNvSpPr>
            <p:nvPr/>
          </p:nvSpPr>
          <p:spPr bwMode="auto">
            <a:xfrm>
              <a:off x="424" y="1776"/>
              <a:ext cx="1616" cy="2008"/>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pic>
          <p:nvPicPr>
            <p:cNvPr id="5131" name="Picture 14" descr="9976A56E"/>
            <p:cNvPicPr>
              <a:picLocks noChangeAspect="1" noChangeArrowheads="1"/>
            </p:cNvPicPr>
            <p:nvPr/>
          </p:nvPicPr>
          <p:blipFill>
            <a:blip r:embed="rId5">
              <a:lum contrast="24000"/>
              <a:extLst>
                <a:ext uri="{28A0092B-C50C-407E-A947-70E740481C1C}">
                  <a14:useLocalDpi xmlns:a14="http://schemas.microsoft.com/office/drawing/2010/main" val="0"/>
                </a:ext>
              </a:extLst>
            </a:blip>
            <a:srcRect l="4652" t="3308" r="6718" b="3502"/>
            <a:stretch>
              <a:fillRect/>
            </a:stretch>
          </p:blipFill>
          <p:spPr bwMode="auto">
            <a:xfrm>
              <a:off x="564" y="1824"/>
              <a:ext cx="1372" cy="1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2" name="Rectangle 22"/>
            <p:cNvSpPr>
              <a:spLocks noChangeArrowheads="1"/>
            </p:cNvSpPr>
            <p:nvPr/>
          </p:nvSpPr>
          <p:spPr bwMode="auto">
            <a:xfrm>
              <a:off x="536" y="2624"/>
              <a:ext cx="160" cy="1112"/>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5133" name="Text Box 19"/>
            <p:cNvSpPr txBox="1">
              <a:spLocks noChangeArrowheads="1"/>
            </p:cNvSpPr>
            <p:nvPr/>
          </p:nvSpPr>
          <p:spPr bwMode="auto">
            <a:xfrm rot="16200000" flipH="1">
              <a:off x="-25" y="3024"/>
              <a:ext cx="1233"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70000"/>
                </a:lnSpc>
                <a:spcBef>
                  <a:spcPct val="50000"/>
                </a:spcBef>
                <a:buFontTx/>
                <a:buNone/>
              </a:pPr>
              <a:r>
                <a:rPr lang="en-US" altLang="cs-CZ" sz="1000"/>
                <a:t>Increment in venous pressure</a:t>
              </a:r>
            </a:p>
            <a:p>
              <a:pPr eaLnBrk="1" hangingPunct="1">
                <a:lnSpc>
                  <a:spcPct val="70000"/>
                </a:lnSpc>
                <a:spcBef>
                  <a:spcPct val="50000"/>
                </a:spcBef>
                <a:buFontTx/>
                <a:buNone/>
              </a:pPr>
              <a:r>
                <a:rPr lang="en-US" altLang="cs-CZ" sz="1000"/>
                <a:t> due to gravity (mm Hg]</a:t>
              </a:r>
              <a:endParaRPr lang="cs-CZ" altLang="cs-CZ" sz="1000"/>
            </a:p>
          </p:txBody>
        </p:sp>
        <p:sp>
          <p:nvSpPr>
            <p:cNvPr id="5134" name="Rectangle 23"/>
            <p:cNvSpPr>
              <a:spLocks noChangeArrowheads="1"/>
            </p:cNvSpPr>
            <p:nvPr/>
          </p:nvSpPr>
          <p:spPr bwMode="auto">
            <a:xfrm>
              <a:off x="1760" y="1880"/>
              <a:ext cx="184" cy="1744"/>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5135" name="Text Box 20"/>
            <p:cNvSpPr txBox="1">
              <a:spLocks noChangeArrowheads="1"/>
            </p:cNvSpPr>
            <p:nvPr/>
          </p:nvSpPr>
          <p:spPr bwMode="auto">
            <a:xfrm rot="-5400000">
              <a:off x="936" y="2669"/>
              <a:ext cx="186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000"/>
                <a:t>Increment or decrement in mean arterial pressure                  (mm Hg]</a:t>
              </a:r>
              <a:endParaRPr lang="cs-CZ" altLang="cs-CZ" sz="1000"/>
            </a:p>
          </p:txBody>
        </p:sp>
      </p:grpSp>
      <p:pic>
        <p:nvPicPr>
          <p:cNvPr id="5127" name="Picture 27"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11867" r="52823" b="85278"/>
          <a:stretch>
            <a:fillRect/>
          </a:stretch>
        </p:blipFill>
        <p:spPr bwMode="auto">
          <a:xfrm>
            <a:off x="236538" y="1504950"/>
            <a:ext cx="4037012" cy="4206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128" name="Text Box 29"/>
          <p:cNvSpPr txBox="1">
            <a:spLocks noChangeArrowheads="1"/>
          </p:cNvSpPr>
          <p:nvPr/>
        </p:nvSpPr>
        <p:spPr bwMode="auto">
          <a:xfrm>
            <a:off x="2443163" y="2168525"/>
            <a:ext cx="1403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t>7.8 mm Hg</a:t>
            </a:r>
            <a:endParaRPr lang="cs-CZ" altLang="cs-CZ" sz="1800"/>
          </a:p>
        </p:txBody>
      </p:sp>
      <p:sp>
        <p:nvSpPr>
          <p:cNvPr id="5129" name="Text Box 17"/>
          <p:cNvSpPr txBox="1">
            <a:spLocks noChangeArrowheads="1"/>
          </p:cNvSpPr>
          <p:nvPr/>
        </p:nvSpPr>
        <p:spPr bwMode="auto">
          <a:xfrm>
            <a:off x="1403350" y="1573213"/>
            <a:ext cx="2070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solidFill>
                  <a:schemeClr val="bg1"/>
                </a:solidFill>
              </a:rPr>
              <a:t>Per each 10 cm</a:t>
            </a:r>
            <a:endParaRPr lang="cs-CZ" altLang="cs-CZ" sz="1800" b="1">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23"/>
          <p:cNvGrpSpPr>
            <a:grpSpLocks/>
          </p:cNvGrpSpPr>
          <p:nvPr/>
        </p:nvGrpSpPr>
        <p:grpSpPr bwMode="auto">
          <a:xfrm>
            <a:off x="238125" y="147638"/>
            <a:ext cx="8682038" cy="6586537"/>
            <a:chOff x="150" y="86"/>
            <a:chExt cx="5469" cy="4149"/>
          </a:xfrm>
        </p:grpSpPr>
        <p:pic>
          <p:nvPicPr>
            <p:cNvPr id="6220" name="Picture 2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221" name="Picture 2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6147" name="Rectangle 27"/>
          <p:cNvSpPr>
            <a:spLocks noGrp="1" noChangeArrowheads="1"/>
          </p:cNvSpPr>
          <p:nvPr>
            <p:ph type="title"/>
          </p:nvPr>
        </p:nvSpPr>
        <p:spPr>
          <a:xfrm>
            <a:off x="2487613" y="146050"/>
            <a:ext cx="4383087" cy="771525"/>
          </a:xfrm>
        </p:spPr>
        <p:txBody>
          <a:bodyPr/>
          <a:lstStyle/>
          <a:p>
            <a:pPr eaLnBrk="1" hangingPunct="1"/>
            <a:r>
              <a:rPr lang="en-US" altLang="cs-CZ" sz="3400" dirty="0" smtClean="0">
                <a:solidFill>
                  <a:srgbClr val="FFFF00"/>
                </a:solidFill>
              </a:rPr>
              <a:t>Law of Laplace</a:t>
            </a:r>
            <a:endParaRPr lang="cs-CZ" altLang="cs-CZ" sz="3400" dirty="0" smtClean="0">
              <a:solidFill>
                <a:srgbClr val="FFFF00"/>
              </a:solidFill>
            </a:endParaRPr>
          </a:p>
        </p:txBody>
      </p:sp>
      <p:sp>
        <p:nvSpPr>
          <p:cNvPr id="6148" name="Text Box 28"/>
          <p:cNvSpPr txBox="1">
            <a:spLocks noChangeArrowheads="1"/>
          </p:cNvSpPr>
          <p:nvPr/>
        </p:nvSpPr>
        <p:spPr bwMode="auto">
          <a:xfrm>
            <a:off x="423863" y="901700"/>
            <a:ext cx="87296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200" dirty="0">
                <a:solidFill>
                  <a:schemeClr val="bg1"/>
                </a:solidFill>
              </a:rPr>
              <a:t>Relation between distending pressure </a:t>
            </a:r>
            <a:r>
              <a:rPr lang="cs-CZ" altLang="cs-CZ" sz="2200" dirty="0">
                <a:solidFill>
                  <a:schemeClr val="bg1"/>
                </a:solidFill>
              </a:rPr>
              <a:t>(</a:t>
            </a:r>
            <a:r>
              <a:rPr lang="cs-CZ" altLang="cs-CZ" sz="2200" dirty="0">
                <a:solidFill>
                  <a:srgbClr val="FFFF00"/>
                </a:solidFill>
              </a:rPr>
              <a:t>P</a:t>
            </a:r>
            <a:r>
              <a:rPr lang="en-US" altLang="cs-CZ" sz="2200" dirty="0">
                <a:solidFill>
                  <a:srgbClr val="FFFF00"/>
                </a:solidFill>
              </a:rPr>
              <a:t> </a:t>
            </a:r>
            <a:r>
              <a:rPr lang="en-US" altLang="cs-CZ" sz="1800" dirty="0">
                <a:solidFill>
                  <a:srgbClr val="FFFF00"/>
                </a:solidFill>
              </a:rPr>
              <a:t>[</a:t>
            </a:r>
            <a:r>
              <a:rPr lang="cs-CZ" altLang="cs-CZ" sz="1800" dirty="0">
                <a:solidFill>
                  <a:srgbClr val="FFFF00"/>
                </a:solidFill>
              </a:rPr>
              <a:t>N</a:t>
            </a:r>
            <a:r>
              <a:rPr lang="en-US" altLang="cs-CZ" sz="1800" dirty="0">
                <a:solidFill>
                  <a:srgbClr val="FFFF00"/>
                </a:solidFill>
              </a:rPr>
              <a:t>/</a:t>
            </a:r>
            <a:r>
              <a:rPr lang="cs-CZ" altLang="cs-CZ" sz="1800" dirty="0">
                <a:solidFill>
                  <a:srgbClr val="FFFF00"/>
                </a:solidFill>
              </a:rPr>
              <a:t>m</a:t>
            </a:r>
            <a:r>
              <a:rPr lang="en-US" altLang="cs-CZ" sz="1800" baseline="30000" dirty="0">
                <a:solidFill>
                  <a:srgbClr val="FFFF00"/>
                </a:solidFill>
              </a:rPr>
              <a:t>2</a:t>
            </a:r>
            <a:r>
              <a:rPr lang="en-US" altLang="cs-CZ" sz="1800" dirty="0">
                <a:solidFill>
                  <a:srgbClr val="FFFF00"/>
                </a:solidFill>
              </a:rPr>
              <a:t>]</a:t>
            </a:r>
            <a:r>
              <a:rPr lang="cs-CZ" altLang="cs-CZ" sz="2200" dirty="0">
                <a:solidFill>
                  <a:schemeClr val="bg1"/>
                </a:solidFill>
              </a:rPr>
              <a:t>)</a:t>
            </a:r>
            <a:r>
              <a:rPr lang="en-US" altLang="cs-CZ" sz="2200" dirty="0">
                <a:solidFill>
                  <a:schemeClr val="bg1"/>
                </a:solidFill>
              </a:rPr>
              <a:t> and tension in the wall of hollow object</a:t>
            </a:r>
            <a:r>
              <a:rPr lang="cs-CZ" altLang="cs-CZ" sz="2200" dirty="0">
                <a:solidFill>
                  <a:schemeClr val="bg1"/>
                </a:solidFill>
              </a:rPr>
              <a:t> (</a:t>
            </a:r>
            <a:r>
              <a:rPr lang="cs-CZ" altLang="cs-CZ" sz="2200" dirty="0">
                <a:solidFill>
                  <a:srgbClr val="FFFF00"/>
                </a:solidFill>
              </a:rPr>
              <a:t>T</a:t>
            </a:r>
            <a:r>
              <a:rPr lang="en-US" altLang="cs-CZ" sz="2200" dirty="0">
                <a:solidFill>
                  <a:srgbClr val="FFFF00"/>
                </a:solidFill>
              </a:rPr>
              <a:t> </a:t>
            </a:r>
            <a:r>
              <a:rPr lang="en-US" altLang="cs-CZ" sz="1800" dirty="0">
                <a:solidFill>
                  <a:srgbClr val="FFFF00"/>
                </a:solidFill>
              </a:rPr>
              <a:t>[</a:t>
            </a:r>
            <a:r>
              <a:rPr lang="cs-CZ" altLang="cs-CZ" sz="1800" dirty="0">
                <a:solidFill>
                  <a:srgbClr val="FFFF00"/>
                </a:solidFill>
              </a:rPr>
              <a:t>N</a:t>
            </a:r>
            <a:r>
              <a:rPr lang="en-US" altLang="cs-CZ" sz="1800" dirty="0">
                <a:solidFill>
                  <a:srgbClr val="FFFF00"/>
                </a:solidFill>
              </a:rPr>
              <a:t>/</a:t>
            </a:r>
            <a:r>
              <a:rPr lang="cs-CZ" altLang="cs-CZ" sz="1800" dirty="0">
                <a:solidFill>
                  <a:srgbClr val="FFFF00"/>
                </a:solidFill>
              </a:rPr>
              <a:t>m</a:t>
            </a:r>
            <a:r>
              <a:rPr lang="en-US" altLang="cs-CZ" sz="1800" dirty="0">
                <a:solidFill>
                  <a:srgbClr val="FFFF00"/>
                </a:solidFill>
              </a:rPr>
              <a:t>]</a:t>
            </a:r>
            <a:r>
              <a:rPr lang="en-US" altLang="cs-CZ" sz="2200" dirty="0">
                <a:solidFill>
                  <a:schemeClr val="bg1"/>
                </a:solidFill>
              </a:rPr>
              <a:t>)</a:t>
            </a:r>
            <a:r>
              <a:rPr lang="cs-CZ" altLang="cs-CZ" sz="2200" dirty="0">
                <a:solidFill>
                  <a:schemeClr val="bg1"/>
                </a:solidFill>
              </a:rPr>
              <a:t> </a:t>
            </a:r>
            <a:r>
              <a:rPr lang="en-US" altLang="cs-CZ" sz="2200" dirty="0">
                <a:solidFill>
                  <a:schemeClr val="bg1"/>
                </a:solidFill>
              </a:rPr>
              <a:t>:</a:t>
            </a:r>
            <a:endParaRPr lang="cs-CZ" altLang="cs-CZ" sz="2200" dirty="0">
              <a:solidFill>
                <a:schemeClr val="bg1"/>
              </a:solidFill>
            </a:endParaRPr>
          </a:p>
        </p:txBody>
      </p:sp>
      <p:sp>
        <p:nvSpPr>
          <p:cNvPr id="6149" name="Text Box 42"/>
          <p:cNvSpPr txBox="1">
            <a:spLocks noChangeArrowheads="1"/>
          </p:cNvSpPr>
          <p:nvPr/>
        </p:nvSpPr>
        <p:spPr bwMode="auto">
          <a:xfrm>
            <a:off x="4525963" y="2073275"/>
            <a:ext cx="35131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solidFill>
                  <a:srgbClr val="FFFF00"/>
                </a:solidFill>
              </a:rPr>
              <a:t>R</a:t>
            </a:r>
            <a:r>
              <a:rPr lang="en-US" altLang="cs-CZ" sz="1800" b="1" baseline="-25000">
                <a:solidFill>
                  <a:srgbClr val="FFFF00"/>
                </a:solidFill>
              </a:rPr>
              <a:t>1</a:t>
            </a:r>
            <a:r>
              <a:rPr lang="en-US" altLang="cs-CZ" sz="1800">
                <a:solidFill>
                  <a:schemeClr val="bg1"/>
                </a:solidFill>
              </a:rPr>
              <a:t> and </a:t>
            </a:r>
            <a:r>
              <a:rPr lang="en-US" altLang="cs-CZ" sz="1800" b="1">
                <a:solidFill>
                  <a:srgbClr val="FFFF00"/>
                </a:solidFill>
              </a:rPr>
              <a:t>R</a:t>
            </a:r>
            <a:r>
              <a:rPr lang="en-US" altLang="cs-CZ" sz="1800" b="1" baseline="-25000">
                <a:solidFill>
                  <a:srgbClr val="FFFF00"/>
                </a:solidFill>
              </a:rPr>
              <a:t>2</a:t>
            </a:r>
            <a:r>
              <a:rPr lang="en-US" altLang="cs-CZ" sz="1800">
                <a:solidFill>
                  <a:schemeClr val="bg1"/>
                </a:solidFill>
              </a:rPr>
              <a:t> are the biggest and the smallest radii of curvature</a:t>
            </a:r>
            <a:endParaRPr lang="cs-CZ" altLang="cs-CZ" sz="1800">
              <a:solidFill>
                <a:schemeClr val="bg1"/>
              </a:solidFill>
            </a:endParaRPr>
          </a:p>
        </p:txBody>
      </p:sp>
      <p:sp>
        <p:nvSpPr>
          <p:cNvPr id="6150" name="Text Box 43"/>
          <p:cNvSpPr txBox="1">
            <a:spLocks noChangeArrowheads="1"/>
          </p:cNvSpPr>
          <p:nvPr/>
        </p:nvSpPr>
        <p:spPr bwMode="auto">
          <a:xfrm>
            <a:off x="568325" y="3333750"/>
            <a:ext cx="13509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chemeClr val="bg1"/>
                </a:solidFill>
              </a:rPr>
              <a:t>For vessel:</a:t>
            </a:r>
            <a:endParaRPr lang="cs-CZ" altLang="cs-CZ" sz="1800">
              <a:solidFill>
                <a:schemeClr val="bg1"/>
              </a:solidFill>
            </a:endParaRPr>
          </a:p>
        </p:txBody>
      </p:sp>
      <p:sp>
        <p:nvSpPr>
          <p:cNvPr id="6151" name="Text Box 47"/>
          <p:cNvSpPr txBox="1">
            <a:spLocks noChangeArrowheads="1"/>
          </p:cNvSpPr>
          <p:nvPr/>
        </p:nvSpPr>
        <p:spPr bwMode="auto">
          <a:xfrm>
            <a:off x="2032000" y="3713163"/>
            <a:ext cx="13239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T= P</a:t>
            </a:r>
            <a:r>
              <a:rPr lang="cs-CZ" altLang="cs-CZ" sz="1600" b="1" baseline="30000">
                <a:sym typeface="Symbol" pitchFamily="18" charset="2"/>
              </a:rPr>
              <a:t> </a:t>
            </a:r>
            <a:r>
              <a:rPr lang="cs-CZ" altLang="cs-CZ" sz="2400" b="1"/>
              <a:t>R</a:t>
            </a:r>
            <a:endParaRPr lang="en-US" altLang="cs-CZ" sz="2400" b="1">
              <a:sym typeface="Symbol" pitchFamily="18" charset="2"/>
            </a:endParaRPr>
          </a:p>
        </p:txBody>
      </p:sp>
      <p:sp>
        <p:nvSpPr>
          <p:cNvPr id="6152" name="Text Box 57"/>
          <p:cNvSpPr txBox="1">
            <a:spLocks noChangeArrowheads="1"/>
          </p:cNvSpPr>
          <p:nvPr/>
        </p:nvSpPr>
        <p:spPr bwMode="auto">
          <a:xfrm>
            <a:off x="596900" y="3730625"/>
            <a:ext cx="1350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000">
                <a:solidFill>
                  <a:schemeClr val="bg1"/>
                </a:solidFill>
              </a:rPr>
              <a:t>R</a:t>
            </a:r>
            <a:r>
              <a:rPr lang="en-US" altLang="cs-CZ" sz="2000" baseline="-25000">
                <a:solidFill>
                  <a:schemeClr val="bg1"/>
                </a:solidFill>
              </a:rPr>
              <a:t>2 </a:t>
            </a:r>
            <a:r>
              <a:rPr lang="en-US" altLang="cs-CZ" sz="2000">
                <a:solidFill>
                  <a:schemeClr val="bg1"/>
                </a:solidFill>
              </a:rPr>
              <a:t>= </a:t>
            </a:r>
            <a:r>
              <a:rPr lang="en-US" altLang="cs-CZ" sz="2400">
                <a:solidFill>
                  <a:schemeClr val="bg1"/>
                </a:solidFill>
                <a:sym typeface="Symbol" pitchFamily="18" charset="2"/>
              </a:rPr>
              <a:t></a:t>
            </a:r>
            <a:r>
              <a:rPr lang="en-US" altLang="cs-CZ" sz="2000">
                <a:solidFill>
                  <a:schemeClr val="bg1"/>
                </a:solidFill>
                <a:sym typeface="Symbol" pitchFamily="18" charset="2"/>
              </a:rPr>
              <a:t> </a:t>
            </a:r>
            <a:r>
              <a:rPr lang="en-US" altLang="cs-CZ" sz="2400">
                <a:solidFill>
                  <a:schemeClr val="bg1"/>
                </a:solidFill>
                <a:sym typeface="Symbol" pitchFamily="18" charset="2"/>
              </a:rPr>
              <a:t></a:t>
            </a:r>
          </a:p>
        </p:txBody>
      </p:sp>
      <p:sp>
        <p:nvSpPr>
          <p:cNvPr id="6153" name="Text Box 58"/>
          <p:cNvSpPr txBox="1">
            <a:spLocks noChangeArrowheads="1"/>
          </p:cNvSpPr>
          <p:nvPr/>
        </p:nvSpPr>
        <p:spPr bwMode="auto">
          <a:xfrm>
            <a:off x="4562475" y="3302000"/>
            <a:ext cx="15255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chemeClr val="bg1"/>
                </a:solidFill>
              </a:rPr>
              <a:t>For sphere:</a:t>
            </a:r>
            <a:endParaRPr lang="cs-CZ" altLang="cs-CZ" sz="1800">
              <a:solidFill>
                <a:schemeClr val="bg1"/>
              </a:solidFill>
            </a:endParaRPr>
          </a:p>
        </p:txBody>
      </p:sp>
      <p:sp>
        <p:nvSpPr>
          <p:cNvPr id="6154" name="Text Box 65"/>
          <p:cNvSpPr txBox="1">
            <a:spLocks noChangeArrowheads="1"/>
          </p:cNvSpPr>
          <p:nvPr/>
        </p:nvSpPr>
        <p:spPr bwMode="auto">
          <a:xfrm>
            <a:off x="4578350" y="3636963"/>
            <a:ext cx="1627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000">
                <a:solidFill>
                  <a:schemeClr val="bg1"/>
                </a:solidFill>
              </a:rPr>
              <a:t>R</a:t>
            </a:r>
            <a:r>
              <a:rPr lang="en-US" altLang="cs-CZ" sz="2000" baseline="-25000">
                <a:solidFill>
                  <a:schemeClr val="bg1"/>
                </a:solidFill>
              </a:rPr>
              <a:t>1 </a:t>
            </a:r>
            <a:r>
              <a:rPr lang="en-US" altLang="cs-CZ" sz="2000">
                <a:solidFill>
                  <a:schemeClr val="bg1"/>
                </a:solidFill>
              </a:rPr>
              <a:t>= R</a:t>
            </a:r>
            <a:r>
              <a:rPr lang="en-US" altLang="cs-CZ" sz="2000" baseline="-25000">
                <a:solidFill>
                  <a:schemeClr val="bg1"/>
                </a:solidFill>
              </a:rPr>
              <a:t>2</a:t>
            </a:r>
            <a:r>
              <a:rPr lang="en-US" altLang="cs-CZ" sz="2000">
                <a:solidFill>
                  <a:schemeClr val="bg1"/>
                </a:solidFill>
                <a:sym typeface="Symbol" pitchFamily="18" charset="2"/>
              </a:rPr>
              <a:t> </a:t>
            </a:r>
            <a:r>
              <a:rPr lang="en-US" altLang="cs-CZ" sz="2400">
                <a:solidFill>
                  <a:schemeClr val="bg1"/>
                </a:solidFill>
                <a:sym typeface="Symbol" pitchFamily="18" charset="2"/>
              </a:rPr>
              <a:t></a:t>
            </a:r>
          </a:p>
        </p:txBody>
      </p:sp>
      <p:sp>
        <p:nvSpPr>
          <p:cNvPr id="6155" name="Text Box 69"/>
          <p:cNvSpPr txBox="1">
            <a:spLocks noChangeArrowheads="1"/>
          </p:cNvSpPr>
          <p:nvPr/>
        </p:nvSpPr>
        <p:spPr bwMode="auto">
          <a:xfrm>
            <a:off x="695325" y="5886450"/>
            <a:ext cx="3494088" cy="64293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75000"/>
              </a:lnSpc>
              <a:spcBef>
                <a:spcPct val="50000"/>
              </a:spcBef>
              <a:buFontTx/>
              <a:buNone/>
            </a:pPr>
            <a:r>
              <a:rPr lang="en-GB" altLang="cs-CZ" sz="1800">
                <a:sym typeface="Symbol" pitchFamily="18" charset="2"/>
              </a:rPr>
              <a:t>Considering thickness of vessel</a:t>
            </a:r>
          </a:p>
          <a:p>
            <a:pPr eaLnBrk="1" hangingPunct="1">
              <a:lnSpc>
                <a:spcPct val="75000"/>
              </a:lnSpc>
              <a:spcBef>
                <a:spcPct val="50000"/>
              </a:spcBef>
              <a:buFontTx/>
              <a:buNone/>
            </a:pPr>
            <a:r>
              <a:rPr lang="en-GB" altLang="cs-CZ" sz="1800">
                <a:sym typeface="Symbol" pitchFamily="18" charset="2"/>
              </a:rPr>
              <a:t>wall (h [m]):</a:t>
            </a:r>
            <a:r>
              <a:rPr lang="cs-CZ" altLang="cs-CZ" sz="1800" b="1">
                <a:sym typeface="Symbol" pitchFamily="18" charset="2"/>
              </a:rPr>
              <a:t> </a:t>
            </a:r>
            <a:r>
              <a:rPr lang="en-US" altLang="cs-CZ" sz="1800" b="1">
                <a:sym typeface="Symbol" pitchFamily="18" charset="2"/>
              </a:rPr>
              <a:t> T</a:t>
            </a:r>
            <a:r>
              <a:rPr lang="cs-CZ" altLang="cs-CZ" sz="1800" b="1">
                <a:sym typeface="Symbol" pitchFamily="18" charset="2"/>
              </a:rPr>
              <a:t>=</a:t>
            </a:r>
            <a:r>
              <a:rPr lang="en-US" altLang="cs-CZ" sz="1800" b="1">
                <a:sym typeface="Symbol" pitchFamily="18" charset="2"/>
              </a:rPr>
              <a:t>P</a:t>
            </a:r>
            <a:r>
              <a:rPr lang="en-US" altLang="cs-CZ" sz="1400" b="1" baseline="30000">
                <a:sym typeface="Symbol" pitchFamily="18" charset="2"/>
              </a:rPr>
              <a:t></a:t>
            </a:r>
            <a:r>
              <a:rPr lang="en-US" altLang="cs-CZ" sz="1800" b="1">
                <a:sym typeface="Symbol" pitchFamily="18" charset="2"/>
              </a:rPr>
              <a:t>R/h [N/m</a:t>
            </a:r>
            <a:r>
              <a:rPr lang="en-US" altLang="cs-CZ" sz="1800" b="1" baseline="30000">
                <a:sym typeface="Symbol" pitchFamily="18" charset="2"/>
              </a:rPr>
              <a:t>2</a:t>
            </a:r>
            <a:r>
              <a:rPr lang="en-US" altLang="cs-CZ" sz="1800" b="1">
                <a:sym typeface="Symbol" pitchFamily="18" charset="2"/>
              </a:rPr>
              <a:t>]</a:t>
            </a:r>
          </a:p>
        </p:txBody>
      </p:sp>
      <p:grpSp>
        <p:nvGrpSpPr>
          <p:cNvPr id="6156" name="Group 47"/>
          <p:cNvGrpSpPr>
            <a:grpSpLocks/>
          </p:cNvGrpSpPr>
          <p:nvPr/>
        </p:nvGrpSpPr>
        <p:grpSpPr bwMode="auto">
          <a:xfrm>
            <a:off x="1751013" y="1782763"/>
            <a:ext cx="2462212" cy="1274762"/>
            <a:chOff x="3149" y="925"/>
            <a:chExt cx="1551" cy="803"/>
          </a:xfrm>
        </p:grpSpPr>
        <p:grpSp>
          <p:nvGrpSpPr>
            <p:cNvPr id="6206" name="Group 46"/>
            <p:cNvGrpSpPr>
              <a:grpSpLocks/>
            </p:cNvGrpSpPr>
            <p:nvPr/>
          </p:nvGrpSpPr>
          <p:grpSpPr bwMode="auto">
            <a:xfrm>
              <a:off x="3149" y="925"/>
              <a:ext cx="1551" cy="803"/>
              <a:chOff x="3149" y="925"/>
              <a:chExt cx="1551" cy="803"/>
            </a:xfrm>
          </p:grpSpPr>
          <p:sp>
            <p:nvSpPr>
              <p:cNvPr id="6208" name="Rectangle 29"/>
              <p:cNvSpPr>
                <a:spLocks noChangeArrowheads="1"/>
              </p:cNvSpPr>
              <p:nvPr/>
            </p:nvSpPr>
            <p:spPr bwMode="auto">
              <a:xfrm>
                <a:off x="3149" y="962"/>
                <a:ext cx="1533" cy="7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209" name="Text Box 30"/>
              <p:cNvSpPr txBox="1">
                <a:spLocks noChangeArrowheads="1"/>
              </p:cNvSpPr>
              <p:nvPr/>
            </p:nvSpPr>
            <p:spPr bwMode="auto">
              <a:xfrm>
                <a:off x="3653" y="1396"/>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en-US" altLang="cs-CZ" sz="2400" b="1">
                    <a:sym typeface="Symbol" pitchFamily="18" charset="2"/>
                  </a:rPr>
                  <a:t>R</a:t>
                </a:r>
                <a:r>
                  <a:rPr lang="en-US" altLang="cs-CZ" sz="2400" b="1" baseline="-25000">
                    <a:sym typeface="Symbol" pitchFamily="18" charset="2"/>
                  </a:rPr>
                  <a:t>1</a:t>
                </a:r>
              </a:p>
            </p:txBody>
          </p:sp>
          <p:sp>
            <p:nvSpPr>
              <p:cNvPr id="6210" name="Text Box 31"/>
              <p:cNvSpPr txBox="1">
                <a:spLocks noChangeArrowheads="1"/>
              </p:cNvSpPr>
              <p:nvPr/>
            </p:nvSpPr>
            <p:spPr bwMode="auto">
              <a:xfrm>
                <a:off x="3155" y="1135"/>
                <a:ext cx="486" cy="3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b="1"/>
                  <a:t>T=</a:t>
                </a:r>
                <a:endParaRPr lang="en-US" altLang="cs-CZ" b="1">
                  <a:sym typeface="Symbol" pitchFamily="18" charset="2"/>
                </a:endParaRPr>
              </a:p>
            </p:txBody>
          </p:sp>
          <p:sp>
            <p:nvSpPr>
              <p:cNvPr id="6211" name="Line 32"/>
              <p:cNvSpPr>
                <a:spLocks noChangeShapeType="1"/>
              </p:cNvSpPr>
              <p:nvPr/>
            </p:nvSpPr>
            <p:spPr bwMode="auto">
              <a:xfrm>
                <a:off x="3733" y="1431"/>
                <a:ext cx="26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12" name="Text Box 33"/>
              <p:cNvSpPr txBox="1">
                <a:spLocks noChangeArrowheads="1"/>
              </p:cNvSpPr>
              <p:nvPr/>
            </p:nvSpPr>
            <p:spPr bwMode="auto">
              <a:xfrm>
                <a:off x="3950" y="925"/>
                <a:ext cx="3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cs-CZ" altLang="cs-CZ" sz="2400" b="1">
                    <a:sym typeface="Symbol" pitchFamily="18" charset="2"/>
                  </a:rPr>
                  <a:t>P</a:t>
                </a:r>
              </a:p>
            </p:txBody>
          </p:sp>
          <p:sp>
            <p:nvSpPr>
              <p:cNvPr id="6213" name="Line 34"/>
              <p:cNvSpPr>
                <a:spLocks noChangeShapeType="1"/>
              </p:cNvSpPr>
              <p:nvPr/>
            </p:nvSpPr>
            <p:spPr bwMode="auto">
              <a:xfrm>
                <a:off x="4208" y="1422"/>
                <a:ext cx="26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14" name="Text Box 35"/>
              <p:cNvSpPr txBox="1">
                <a:spLocks noChangeArrowheads="1"/>
              </p:cNvSpPr>
              <p:nvPr/>
            </p:nvSpPr>
            <p:spPr bwMode="auto">
              <a:xfrm>
                <a:off x="4147" y="1396"/>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en-US" altLang="cs-CZ" sz="2400" b="1">
                    <a:sym typeface="Symbol" pitchFamily="18" charset="2"/>
                  </a:rPr>
                  <a:t>R</a:t>
                </a:r>
                <a:r>
                  <a:rPr lang="en-US" altLang="cs-CZ" sz="2400" b="1" baseline="-25000">
                    <a:sym typeface="Symbol" pitchFamily="18" charset="2"/>
                  </a:rPr>
                  <a:t>2</a:t>
                </a:r>
              </a:p>
            </p:txBody>
          </p:sp>
          <p:sp>
            <p:nvSpPr>
              <p:cNvPr id="6215" name="Text Box 36"/>
              <p:cNvSpPr txBox="1">
                <a:spLocks noChangeArrowheads="1"/>
              </p:cNvSpPr>
              <p:nvPr/>
            </p:nvSpPr>
            <p:spPr bwMode="auto">
              <a:xfrm>
                <a:off x="3688" y="1176"/>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en-US" altLang="cs-CZ" sz="2400" b="1">
                    <a:sym typeface="Symbol" pitchFamily="18" charset="2"/>
                  </a:rPr>
                  <a:t>1</a:t>
                </a:r>
                <a:endParaRPr lang="en-US" altLang="cs-CZ" sz="2400" b="1" baseline="-25000">
                  <a:sym typeface="Symbol" pitchFamily="18" charset="2"/>
                </a:endParaRPr>
              </a:p>
            </p:txBody>
          </p:sp>
          <p:sp>
            <p:nvSpPr>
              <p:cNvPr id="6216" name="Text Box 37"/>
              <p:cNvSpPr txBox="1">
                <a:spLocks noChangeArrowheads="1"/>
              </p:cNvSpPr>
              <p:nvPr/>
            </p:nvSpPr>
            <p:spPr bwMode="auto">
              <a:xfrm>
                <a:off x="4166" y="1171"/>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en-US" altLang="cs-CZ" sz="2400" b="1">
                    <a:sym typeface="Symbol" pitchFamily="18" charset="2"/>
                  </a:rPr>
                  <a:t>1</a:t>
                </a:r>
                <a:endParaRPr lang="en-US" altLang="cs-CZ" sz="2400" b="1" baseline="-25000">
                  <a:sym typeface="Symbol" pitchFamily="18" charset="2"/>
                </a:endParaRPr>
              </a:p>
            </p:txBody>
          </p:sp>
          <p:sp>
            <p:nvSpPr>
              <p:cNvPr id="6217" name="Text Box 38"/>
              <p:cNvSpPr txBox="1">
                <a:spLocks noChangeArrowheads="1"/>
              </p:cNvSpPr>
              <p:nvPr/>
            </p:nvSpPr>
            <p:spPr bwMode="auto">
              <a:xfrm>
                <a:off x="3412" y="1113"/>
                <a:ext cx="40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5400"/>
                  <a:t> </a:t>
                </a:r>
                <a:r>
                  <a:rPr lang="en-US" altLang="cs-CZ" sz="5400">
                    <a:cs typeface="Arial" charset="0"/>
                    <a:sym typeface="Symbol" pitchFamily="18" charset="2"/>
                  </a:rPr>
                  <a:t>(</a:t>
                </a:r>
                <a:endParaRPr lang="en-US" altLang="cs-CZ" sz="5400" baseline="-25000">
                  <a:cs typeface="Arial" charset="0"/>
                  <a:sym typeface="Symbol" pitchFamily="18" charset="2"/>
                </a:endParaRPr>
              </a:p>
            </p:txBody>
          </p:sp>
          <p:sp>
            <p:nvSpPr>
              <p:cNvPr id="6218" name="Text Box 39"/>
              <p:cNvSpPr txBox="1">
                <a:spLocks noChangeArrowheads="1"/>
              </p:cNvSpPr>
              <p:nvPr/>
            </p:nvSpPr>
            <p:spPr bwMode="auto">
              <a:xfrm flipH="1">
                <a:off x="4297" y="1123"/>
                <a:ext cx="40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5400"/>
                  <a:t> </a:t>
                </a:r>
                <a:r>
                  <a:rPr lang="en-US" altLang="cs-CZ" sz="5400">
                    <a:cs typeface="Arial" charset="0"/>
                    <a:sym typeface="Symbol" pitchFamily="18" charset="2"/>
                  </a:rPr>
                  <a:t>)</a:t>
                </a:r>
                <a:endParaRPr lang="en-US" altLang="cs-CZ" sz="5400" baseline="-25000">
                  <a:cs typeface="Arial" charset="0"/>
                  <a:sym typeface="Symbol" pitchFamily="18" charset="2"/>
                </a:endParaRPr>
              </a:p>
            </p:txBody>
          </p:sp>
          <p:sp>
            <p:nvSpPr>
              <p:cNvPr id="6219" name="Text Box 40"/>
              <p:cNvSpPr txBox="1">
                <a:spLocks noChangeArrowheads="1"/>
              </p:cNvSpPr>
              <p:nvPr/>
            </p:nvSpPr>
            <p:spPr bwMode="auto">
              <a:xfrm>
                <a:off x="3916" y="1294"/>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 </a:t>
                </a:r>
                <a:r>
                  <a:rPr lang="en-US" altLang="cs-CZ" sz="2400" b="1">
                    <a:sym typeface="Symbol" pitchFamily="18" charset="2"/>
                  </a:rPr>
                  <a:t>+</a:t>
                </a:r>
                <a:endParaRPr lang="en-US" altLang="cs-CZ" sz="2400" b="1" baseline="-25000">
                  <a:sym typeface="Symbol" pitchFamily="18" charset="2"/>
                </a:endParaRPr>
              </a:p>
            </p:txBody>
          </p:sp>
        </p:grpSp>
        <p:sp>
          <p:nvSpPr>
            <p:cNvPr id="6207" name="Line 34"/>
            <p:cNvSpPr>
              <a:spLocks noChangeShapeType="1"/>
            </p:cNvSpPr>
            <p:nvPr/>
          </p:nvSpPr>
          <p:spPr bwMode="auto">
            <a:xfrm>
              <a:off x="3597" y="1219"/>
              <a:ext cx="97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6157" name="Text Box 47"/>
          <p:cNvSpPr txBox="1">
            <a:spLocks noChangeArrowheads="1"/>
          </p:cNvSpPr>
          <p:nvPr/>
        </p:nvSpPr>
        <p:spPr bwMode="auto">
          <a:xfrm>
            <a:off x="6005513" y="3667125"/>
            <a:ext cx="15621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t>T= P</a:t>
            </a:r>
            <a:r>
              <a:rPr lang="cs-CZ" altLang="cs-CZ" sz="1600" b="1" baseline="30000">
                <a:sym typeface="Symbol" pitchFamily="18" charset="2"/>
              </a:rPr>
              <a:t> </a:t>
            </a:r>
            <a:r>
              <a:rPr lang="cs-CZ" altLang="cs-CZ" sz="2400" b="1"/>
              <a:t>R/2</a:t>
            </a:r>
            <a:endParaRPr lang="en-US" altLang="cs-CZ" sz="2400" b="1">
              <a:sym typeface="Symbol" pitchFamily="18" charset="2"/>
            </a:endParaRPr>
          </a:p>
        </p:txBody>
      </p:sp>
      <p:grpSp>
        <p:nvGrpSpPr>
          <p:cNvPr id="6158" name="Group 103"/>
          <p:cNvGrpSpPr>
            <a:grpSpLocks/>
          </p:cNvGrpSpPr>
          <p:nvPr/>
        </p:nvGrpSpPr>
        <p:grpSpPr bwMode="auto">
          <a:xfrm>
            <a:off x="525463" y="4457700"/>
            <a:ext cx="3548062" cy="1225550"/>
            <a:chOff x="331" y="2808"/>
            <a:chExt cx="2235" cy="772"/>
          </a:xfrm>
        </p:grpSpPr>
        <p:sp>
          <p:nvSpPr>
            <p:cNvPr id="6177" name="Oval 66"/>
            <p:cNvSpPr>
              <a:spLocks noChangeArrowheads="1"/>
            </p:cNvSpPr>
            <p:nvPr/>
          </p:nvSpPr>
          <p:spPr bwMode="auto">
            <a:xfrm>
              <a:off x="2054" y="2818"/>
              <a:ext cx="512" cy="760"/>
            </a:xfrm>
            <a:prstGeom prst="ellipse">
              <a:avLst/>
            </a:prstGeom>
            <a:solidFill>
              <a:srgbClr val="969696"/>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178" name="Rectangle 68"/>
            <p:cNvSpPr>
              <a:spLocks noChangeArrowheads="1"/>
            </p:cNvSpPr>
            <p:nvPr/>
          </p:nvSpPr>
          <p:spPr bwMode="auto">
            <a:xfrm>
              <a:off x="824" y="2816"/>
              <a:ext cx="1488" cy="764"/>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179" name="Oval 65"/>
            <p:cNvSpPr>
              <a:spLocks noChangeArrowheads="1"/>
            </p:cNvSpPr>
            <p:nvPr/>
          </p:nvSpPr>
          <p:spPr bwMode="auto">
            <a:xfrm>
              <a:off x="579" y="2819"/>
              <a:ext cx="512" cy="760"/>
            </a:xfrm>
            <a:prstGeom prst="ellipse">
              <a:avLst/>
            </a:prstGeom>
            <a:solidFill>
              <a:srgbClr val="969696"/>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180" name="Oval 64"/>
            <p:cNvSpPr>
              <a:spLocks noChangeArrowheads="1"/>
            </p:cNvSpPr>
            <p:nvPr/>
          </p:nvSpPr>
          <p:spPr bwMode="auto">
            <a:xfrm>
              <a:off x="616" y="2856"/>
              <a:ext cx="440" cy="688"/>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181" name="Line 69"/>
            <p:cNvSpPr>
              <a:spLocks noChangeShapeType="1"/>
            </p:cNvSpPr>
            <p:nvPr/>
          </p:nvSpPr>
          <p:spPr bwMode="auto">
            <a:xfrm>
              <a:off x="840" y="2816"/>
              <a:ext cx="1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82" name="Line 70"/>
            <p:cNvSpPr>
              <a:spLocks noChangeShapeType="1"/>
            </p:cNvSpPr>
            <p:nvPr/>
          </p:nvSpPr>
          <p:spPr bwMode="auto">
            <a:xfrm>
              <a:off x="843" y="3579"/>
              <a:ext cx="1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83" name="Text Box 80"/>
            <p:cNvSpPr txBox="1">
              <a:spLocks noChangeArrowheads="1"/>
            </p:cNvSpPr>
            <p:nvPr/>
          </p:nvSpPr>
          <p:spPr bwMode="auto">
            <a:xfrm>
              <a:off x="1592" y="2808"/>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T</a:t>
              </a:r>
            </a:p>
          </p:txBody>
        </p:sp>
        <p:sp>
          <p:nvSpPr>
            <p:cNvPr id="6184" name="Line 81"/>
            <p:cNvSpPr>
              <a:spLocks noChangeShapeType="1"/>
            </p:cNvSpPr>
            <p:nvPr/>
          </p:nvSpPr>
          <p:spPr bwMode="auto">
            <a:xfrm>
              <a:off x="832" y="3328"/>
              <a:ext cx="0" cy="2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85" name="Line 82"/>
            <p:cNvSpPr>
              <a:spLocks noChangeShapeType="1"/>
            </p:cNvSpPr>
            <p:nvPr/>
          </p:nvSpPr>
          <p:spPr bwMode="auto">
            <a:xfrm flipV="1">
              <a:off x="827" y="2847"/>
              <a:ext cx="0" cy="2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86" name="Line 83"/>
            <p:cNvSpPr>
              <a:spLocks noChangeShapeType="1"/>
            </p:cNvSpPr>
            <p:nvPr/>
          </p:nvSpPr>
          <p:spPr bwMode="auto">
            <a:xfrm flipV="1">
              <a:off x="910" y="3194"/>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87" name="Line 84"/>
            <p:cNvSpPr>
              <a:spLocks noChangeShapeType="1"/>
            </p:cNvSpPr>
            <p:nvPr/>
          </p:nvSpPr>
          <p:spPr bwMode="auto">
            <a:xfrm flipH="1" flipV="1">
              <a:off x="609" y="3201"/>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88" name="Line 85"/>
            <p:cNvSpPr>
              <a:spLocks noChangeShapeType="1"/>
            </p:cNvSpPr>
            <p:nvPr/>
          </p:nvSpPr>
          <p:spPr bwMode="auto">
            <a:xfrm>
              <a:off x="909" y="3321"/>
              <a:ext cx="96" cy="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89" name="Line 86"/>
            <p:cNvSpPr>
              <a:spLocks noChangeShapeType="1"/>
            </p:cNvSpPr>
            <p:nvPr/>
          </p:nvSpPr>
          <p:spPr bwMode="auto">
            <a:xfrm flipH="1" flipV="1">
              <a:off x="664" y="2992"/>
              <a:ext cx="100" cy="1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90" name="Line 87"/>
            <p:cNvSpPr>
              <a:spLocks noChangeShapeType="1"/>
            </p:cNvSpPr>
            <p:nvPr/>
          </p:nvSpPr>
          <p:spPr bwMode="auto">
            <a:xfrm flipV="1">
              <a:off x="911" y="3003"/>
              <a:ext cx="100" cy="1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91" name="Line 88"/>
            <p:cNvSpPr>
              <a:spLocks noChangeShapeType="1"/>
            </p:cNvSpPr>
            <p:nvPr/>
          </p:nvSpPr>
          <p:spPr bwMode="auto">
            <a:xfrm flipH="1">
              <a:off x="676" y="3324"/>
              <a:ext cx="96" cy="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92" name="Text Box 89"/>
            <p:cNvSpPr txBox="1">
              <a:spLocks noChangeArrowheads="1"/>
            </p:cNvSpPr>
            <p:nvPr/>
          </p:nvSpPr>
          <p:spPr bwMode="auto">
            <a:xfrm>
              <a:off x="731" y="3091"/>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P</a:t>
              </a:r>
            </a:p>
          </p:txBody>
        </p:sp>
        <p:sp>
          <p:nvSpPr>
            <p:cNvPr id="6193" name="Freeform 90"/>
            <p:cNvSpPr>
              <a:spLocks/>
            </p:cNvSpPr>
            <p:nvPr/>
          </p:nvSpPr>
          <p:spPr bwMode="auto">
            <a:xfrm>
              <a:off x="1552" y="3008"/>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194" name="Freeform 91"/>
            <p:cNvSpPr>
              <a:spLocks/>
            </p:cNvSpPr>
            <p:nvPr/>
          </p:nvSpPr>
          <p:spPr bwMode="auto">
            <a:xfrm>
              <a:off x="1695" y="3003"/>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195" name="Freeform 92"/>
            <p:cNvSpPr>
              <a:spLocks/>
            </p:cNvSpPr>
            <p:nvPr/>
          </p:nvSpPr>
          <p:spPr bwMode="auto">
            <a:xfrm>
              <a:off x="1835" y="3007"/>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196" name="Oval 71"/>
            <p:cNvSpPr>
              <a:spLocks noChangeArrowheads="1"/>
            </p:cNvSpPr>
            <p:nvPr/>
          </p:nvSpPr>
          <p:spPr bwMode="auto">
            <a:xfrm>
              <a:off x="1432" y="3168"/>
              <a:ext cx="584" cy="56"/>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197" name="Line 93"/>
            <p:cNvSpPr>
              <a:spLocks noChangeShapeType="1"/>
            </p:cNvSpPr>
            <p:nvPr/>
          </p:nvSpPr>
          <p:spPr bwMode="auto">
            <a:xfrm>
              <a:off x="508" y="3200"/>
              <a:ext cx="4" cy="37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98" name="Text Box 94"/>
            <p:cNvSpPr txBox="1">
              <a:spLocks noChangeArrowheads="1"/>
            </p:cNvSpPr>
            <p:nvPr/>
          </p:nvSpPr>
          <p:spPr bwMode="auto">
            <a:xfrm>
              <a:off x="331" y="3263"/>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R</a:t>
              </a:r>
            </a:p>
          </p:txBody>
        </p:sp>
        <p:sp>
          <p:nvSpPr>
            <p:cNvPr id="6199" name="Line 95"/>
            <p:cNvSpPr>
              <a:spLocks noChangeShapeType="1"/>
            </p:cNvSpPr>
            <p:nvPr/>
          </p:nvSpPr>
          <p:spPr bwMode="auto">
            <a:xfrm flipH="1">
              <a:off x="492" y="3204"/>
              <a:ext cx="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00" name="Line 96"/>
            <p:cNvSpPr>
              <a:spLocks noChangeShapeType="1"/>
            </p:cNvSpPr>
            <p:nvPr/>
          </p:nvSpPr>
          <p:spPr bwMode="auto">
            <a:xfrm flipH="1">
              <a:off x="499" y="3575"/>
              <a:ext cx="2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01" name="Line 98"/>
            <p:cNvSpPr>
              <a:spLocks noChangeShapeType="1"/>
            </p:cNvSpPr>
            <p:nvPr/>
          </p:nvSpPr>
          <p:spPr bwMode="auto">
            <a:xfrm>
              <a:off x="984" y="3288"/>
              <a:ext cx="56" cy="32"/>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202" name="Line 99"/>
            <p:cNvSpPr>
              <a:spLocks noChangeShapeType="1"/>
            </p:cNvSpPr>
            <p:nvPr/>
          </p:nvSpPr>
          <p:spPr bwMode="auto">
            <a:xfrm flipH="1" flipV="1">
              <a:off x="1072" y="3340"/>
              <a:ext cx="88" cy="52"/>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203" name="Line 100"/>
            <p:cNvSpPr>
              <a:spLocks noChangeShapeType="1"/>
            </p:cNvSpPr>
            <p:nvPr/>
          </p:nvSpPr>
          <p:spPr bwMode="auto">
            <a:xfrm>
              <a:off x="1032" y="3316"/>
              <a:ext cx="64" cy="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204" name="Text Box 101"/>
            <p:cNvSpPr txBox="1">
              <a:spLocks noChangeArrowheads="1"/>
            </p:cNvSpPr>
            <p:nvPr/>
          </p:nvSpPr>
          <p:spPr bwMode="auto">
            <a:xfrm>
              <a:off x="1099" y="3207"/>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h</a:t>
              </a:r>
            </a:p>
          </p:txBody>
        </p:sp>
        <p:sp>
          <p:nvSpPr>
            <p:cNvPr id="6205" name="Line 102"/>
            <p:cNvSpPr>
              <a:spLocks noChangeShapeType="1"/>
            </p:cNvSpPr>
            <p:nvPr/>
          </p:nvSpPr>
          <p:spPr bwMode="auto">
            <a:xfrm>
              <a:off x="1156" y="3392"/>
              <a:ext cx="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6159" name="Group 135"/>
          <p:cNvGrpSpPr>
            <a:grpSpLocks/>
          </p:cNvGrpSpPr>
          <p:nvPr/>
        </p:nvGrpSpPr>
        <p:grpSpPr bwMode="auto">
          <a:xfrm>
            <a:off x="5813425" y="4467225"/>
            <a:ext cx="1960563" cy="1212850"/>
            <a:chOff x="2790" y="2822"/>
            <a:chExt cx="1235" cy="764"/>
          </a:xfrm>
        </p:grpSpPr>
        <p:sp>
          <p:nvSpPr>
            <p:cNvPr id="6160" name="Oval 107"/>
            <p:cNvSpPr>
              <a:spLocks noChangeArrowheads="1"/>
            </p:cNvSpPr>
            <p:nvPr/>
          </p:nvSpPr>
          <p:spPr bwMode="auto">
            <a:xfrm>
              <a:off x="3038" y="2822"/>
              <a:ext cx="759" cy="759"/>
            </a:xfrm>
            <a:prstGeom prst="ellipse">
              <a:avLst/>
            </a:prstGeom>
            <a:solidFill>
              <a:srgbClr val="969696"/>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161" name="Oval 108"/>
            <p:cNvSpPr>
              <a:spLocks noChangeArrowheads="1"/>
            </p:cNvSpPr>
            <p:nvPr/>
          </p:nvSpPr>
          <p:spPr bwMode="auto">
            <a:xfrm>
              <a:off x="3075" y="2856"/>
              <a:ext cx="687" cy="688"/>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6162" name="Line 112"/>
            <p:cNvSpPr>
              <a:spLocks noChangeShapeType="1"/>
            </p:cNvSpPr>
            <p:nvPr/>
          </p:nvSpPr>
          <p:spPr bwMode="auto">
            <a:xfrm>
              <a:off x="3411" y="3355"/>
              <a:ext cx="0" cy="19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63" name="Line 113"/>
            <p:cNvSpPr>
              <a:spLocks noChangeShapeType="1"/>
            </p:cNvSpPr>
            <p:nvPr/>
          </p:nvSpPr>
          <p:spPr bwMode="auto">
            <a:xfrm flipH="1" flipV="1">
              <a:off x="3414" y="2858"/>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64" name="Line 114"/>
            <p:cNvSpPr>
              <a:spLocks noChangeShapeType="1"/>
            </p:cNvSpPr>
            <p:nvPr/>
          </p:nvSpPr>
          <p:spPr bwMode="auto">
            <a:xfrm flipV="1">
              <a:off x="3577" y="3221"/>
              <a:ext cx="19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65" name="Line 115"/>
            <p:cNvSpPr>
              <a:spLocks noChangeShapeType="1"/>
            </p:cNvSpPr>
            <p:nvPr/>
          </p:nvSpPr>
          <p:spPr bwMode="auto">
            <a:xfrm flipH="1" flipV="1">
              <a:off x="3068" y="3212"/>
              <a:ext cx="19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66" name="Line 116"/>
            <p:cNvSpPr>
              <a:spLocks noChangeShapeType="1"/>
            </p:cNvSpPr>
            <p:nvPr/>
          </p:nvSpPr>
          <p:spPr bwMode="auto">
            <a:xfrm>
              <a:off x="3520" y="3344"/>
              <a:ext cx="104" cy="1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67" name="Line 117"/>
            <p:cNvSpPr>
              <a:spLocks noChangeShapeType="1"/>
            </p:cNvSpPr>
            <p:nvPr/>
          </p:nvSpPr>
          <p:spPr bwMode="auto">
            <a:xfrm flipH="1" flipV="1">
              <a:off x="3163" y="2987"/>
              <a:ext cx="116" cy="1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68" name="Line 118"/>
            <p:cNvSpPr>
              <a:spLocks noChangeShapeType="1"/>
            </p:cNvSpPr>
            <p:nvPr/>
          </p:nvSpPr>
          <p:spPr bwMode="auto">
            <a:xfrm flipV="1">
              <a:off x="3546" y="2982"/>
              <a:ext cx="132" cy="12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69" name="Line 119"/>
            <p:cNvSpPr>
              <a:spLocks noChangeShapeType="1"/>
            </p:cNvSpPr>
            <p:nvPr/>
          </p:nvSpPr>
          <p:spPr bwMode="auto">
            <a:xfrm flipH="1">
              <a:off x="3191" y="3351"/>
              <a:ext cx="96" cy="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70" name="Text Box 120"/>
            <p:cNvSpPr txBox="1">
              <a:spLocks noChangeArrowheads="1"/>
            </p:cNvSpPr>
            <p:nvPr/>
          </p:nvSpPr>
          <p:spPr bwMode="auto">
            <a:xfrm>
              <a:off x="3310" y="3086"/>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P</a:t>
              </a:r>
            </a:p>
          </p:txBody>
        </p:sp>
        <p:sp>
          <p:nvSpPr>
            <p:cNvPr id="6171" name="Freeform 121"/>
            <p:cNvSpPr>
              <a:spLocks/>
            </p:cNvSpPr>
            <p:nvPr/>
          </p:nvSpPr>
          <p:spPr bwMode="auto">
            <a:xfrm>
              <a:off x="3795" y="3011"/>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172" name="Line 125"/>
            <p:cNvSpPr>
              <a:spLocks noChangeShapeType="1"/>
            </p:cNvSpPr>
            <p:nvPr/>
          </p:nvSpPr>
          <p:spPr bwMode="auto">
            <a:xfrm>
              <a:off x="2967" y="3211"/>
              <a:ext cx="4" cy="37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173" name="Text Box 126"/>
            <p:cNvSpPr txBox="1">
              <a:spLocks noChangeArrowheads="1"/>
            </p:cNvSpPr>
            <p:nvPr/>
          </p:nvSpPr>
          <p:spPr bwMode="auto">
            <a:xfrm>
              <a:off x="2790" y="3274"/>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R</a:t>
              </a:r>
            </a:p>
          </p:txBody>
        </p:sp>
        <p:sp>
          <p:nvSpPr>
            <p:cNvPr id="6174" name="Line 127"/>
            <p:cNvSpPr>
              <a:spLocks noChangeShapeType="1"/>
            </p:cNvSpPr>
            <p:nvPr/>
          </p:nvSpPr>
          <p:spPr bwMode="auto">
            <a:xfrm flipH="1">
              <a:off x="2951" y="3215"/>
              <a:ext cx="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75" name="Line 128"/>
            <p:cNvSpPr>
              <a:spLocks noChangeShapeType="1"/>
            </p:cNvSpPr>
            <p:nvPr/>
          </p:nvSpPr>
          <p:spPr bwMode="auto">
            <a:xfrm flipH="1">
              <a:off x="2958" y="3586"/>
              <a:ext cx="2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76" name="Text Box 134"/>
            <p:cNvSpPr txBox="1">
              <a:spLocks noChangeArrowheads="1"/>
            </p:cNvSpPr>
            <p:nvPr/>
          </p:nvSpPr>
          <p:spPr bwMode="auto">
            <a:xfrm>
              <a:off x="3793" y="3085"/>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b="1"/>
                <a:t>T</a:t>
              </a: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171" name="Text Box 24"/>
          <p:cNvSpPr txBox="1">
            <a:spLocks noChangeArrowheads="1"/>
          </p:cNvSpPr>
          <p:nvPr/>
        </p:nvSpPr>
        <p:spPr bwMode="auto">
          <a:xfrm>
            <a:off x="363538" y="434975"/>
            <a:ext cx="8496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cs-CZ" sz="2400">
                <a:solidFill>
                  <a:schemeClr val="bg1"/>
                </a:solidFill>
              </a:rPr>
              <a:t>Characteristics of vessels</a:t>
            </a:r>
            <a:endParaRPr lang="cs-CZ" altLang="cs-CZ" sz="2400">
              <a:solidFill>
                <a:schemeClr val="bg1"/>
              </a:solidFill>
            </a:endParaRPr>
          </a:p>
        </p:txBody>
      </p:sp>
      <p:pic>
        <p:nvPicPr>
          <p:cNvPr id="7172" name="Picture 5" descr="Biofyzika krevního oběhu_Page_03"/>
          <p:cNvPicPr>
            <a:picLocks noChangeAspect="1" noChangeArrowheads="1"/>
          </p:cNvPicPr>
          <p:nvPr/>
        </p:nvPicPr>
        <p:blipFill>
          <a:blip r:embed="rId4">
            <a:extLst>
              <a:ext uri="{28A0092B-C50C-407E-A947-70E740481C1C}">
                <a14:useLocalDpi xmlns:a14="http://schemas.microsoft.com/office/drawing/2010/main" val="0"/>
              </a:ext>
            </a:extLst>
          </a:blip>
          <a:srcRect l="11777" t="10635" r="11674" b="56740"/>
          <a:stretch>
            <a:fillRect/>
          </a:stretch>
        </p:blipFill>
        <p:spPr bwMode="auto">
          <a:xfrm>
            <a:off x="625475" y="1301750"/>
            <a:ext cx="790257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7"/>
          <p:cNvSpPr txBox="1">
            <a:spLocks noChangeArrowheads="1"/>
          </p:cNvSpPr>
          <p:nvPr/>
        </p:nvSpPr>
        <p:spPr bwMode="auto">
          <a:xfrm>
            <a:off x="8004175" y="1927225"/>
            <a:ext cx="323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latin typeface="Times New Roman" pitchFamily="18" charset="0"/>
              </a:rPr>
              <a:t>2</a:t>
            </a:r>
          </a:p>
        </p:txBody>
      </p:sp>
      <p:sp>
        <p:nvSpPr>
          <p:cNvPr id="7174" name="Text Box 8"/>
          <p:cNvSpPr txBox="1">
            <a:spLocks noChangeArrowheads="1"/>
          </p:cNvSpPr>
          <p:nvPr/>
        </p:nvSpPr>
        <p:spPr bwMode="auto">
          <a:xfrm>
            <a:off x="7451725" y="2574925"/>
            <a:ext cx="971550" cy="427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200" b="1">
                <a:solidFill>
                  <a:srgbClr val="FF0000"/>
                </a:solidFill>
                <a:latin typeface="Times New Roman" pitchFamily="18" charset="0"/>
              </a:rPr>
              <a:t>85000</a:t>
            </a:r>
          </a:p>
        </p:txBody>
      </p:sp>
      <p:sp>
        <p:nvSpPr>
          <p:cNvPr id="7175" name="Rectangle 10"/>
          <p:cNvSpPr>
            <a:spLocks noChangeArrowheads="1"/>
          </p:cNvSpPr>
          <p:nvPr/>
        </p:nvSpPr>
        <p:spPr bwMode="auto">
          <a:xfrm>
            <a:off x="7356475" y="3184525"/>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76" name="Rectangle 11"/>
          <p:cNvSpPr>
            <a:spLocks noChangeArrowheads="1"/>
          </p:cNvSpPr>
          <p:nvPr/>
        </p:nvSpPr>
        <p:spPr bwMode="auto">
          <a:xfrm>
            <a:off x="7367588" y="3595688"/>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77" name="Rectangle 12"/>
          <p:cNvSpPr>
            <a:spLocks noChangeArrowheads="1"/>
          </p:cNvSpPr>
          <p:nvPr/>
        </p:nvSpPr>
        <p:spPr bwMode="auto">
          <a:xfrm>
            <a:off x="7359650" y="4025900"/>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78" name="Rectangle 13"/>
          <p:cNvSpPr>
            <a:spLocks noChangeArrowheads="1"/>
          </p:cNvSpPr>
          <p:nvPr/>
        </p:nvSpPr>
        <p:spPr bwMode="auto">
          <a:xfrm>
            <a:off x="7351713" y="4456113"/>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79" name="Rectangle 14"/>
          <p:cNvSpPr>
            <a:spLocks noChangeArrowheads="1"/>
          </p:cNvSpPr>
          <p:nvPr/>
        </p:nvSpPr>
        <p:spPr bwMode="auto">
          <a:xfrm>
            <a:off x="7381875" y="5057775"/>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80" name="Rectangle 15"/>
          <p:cNvSpPr>
            <a:spLocks noChangeArrowheads="1"/>
          </p:cNvSpPr>
          <p:nvPr/>
        </p:nvSpPr>
        <p:spPr bwMode="auto">
          <a:xfrm>
            <a:off x="7392988" y="5621338"/>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81" name="Text Box 9"/>
          <p:cNvSpPr txBox="1">
            <a:spLocks noChangeArrowheads="1"/>
          </p:cNvSpPr>
          <p:nvPr/>
        </p:nvSpPr>
        <p:spPr bwMode="auto">
          <a:xfrm>
            <a:off x="7462838" y="3119438"/>
            <a:ext cx="971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200" b="1">
                <a:latin typeface="Times New Roman" pitchFamily="18" charset="0"/>
              </a:rPr>
              <a:t>60000</a:t>
            </a:r>
          </a:p>
        </p:txBody>
      </p:sp>
      <p:sp>
        <p:nvSpPr>
          <p:cNvPr id="7182" name="Text Box 16"/>
          <p:cNvSpPr txBox="1">
            <a:spLocks noChangeArrowheads="1"/>
          </p:cNvSpPr>
          <p:nvPr/>
        </p:nvSpPr>
        <p:spPr bwMode="auto">
          <a:xfrm>
            <a:off x="7454900" y="3549650"/>
            <a:ext cx="9715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200" b="1">
                <a:latin typeface="Times New Roman" pitchFamily="18" charset="0"/>
              </a:rPr>
              <a:t>40000</a:t>
            </a:r>
          </a:p>
        </p:txBody>
      </p:sp>
      <p:sp>
        <p:nvSpPr>
          <p:cNvPr id="7183" name="Text Box 17"/>
          <p:cNvSpPr txBox="1">
            <a:spLocks noChangeArrowheads="1"/>
          </p:cNvSpPr>
          <p:nvPr/>
        </p:nvSpPr>
        <p:spPr bwMode="auto">
          <a:xfrm>
            <a:off x="7446963" y="3960813"/>
            <a:ext cx="971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200" b="1">
                <a:solidFill>
                  <a:srgbClr val="00B050"/>
                </a:solidFill>
                <a:latin typeface="Times New Roman" pitchFamily="18" charset="0"/>
              </a:rPr>
              <a:t>16000</a:t>
            </a:r>
          </a:p>
        </p:txBody>
      </p:sp>
      <p:sp>
        <p:nvSpPr>
          <p:cNvPr id="7184" name="Text Box 18"/>
          <p:cNvSpPr txBox="1">
            <a:spLocks noChangeArrowheads="1"/>
          </p:cNvSpPr>
          <p:nvPr/>
        </p:nvSpPr>
        <p:spPr bwMode="auto">
          <a:xfrm>
            <a:off x="7458075" y="4391025"/>
            <a:ext cx="9715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200" b="1">
                <a:latin typeface="Times New Roman" pitchFamily="18" charset="0"/>
              </a:rPr>
              <a:t>13000</a:t>
            </a:r>
          </a:p>
        </p:txBody>
      </p:sp>
      <p:sp>
        <p:nvSpPr>
          <p:cNvPr id="7185" name="Text Box 19"/>
          <p:cNvSpPr txBox="1">
            <a:spLocks noChangeArrowheads="1"/>
          </p:cNvSpPr>
          <p:nvPr/>
        </p:nvSpPr>
        <p:spPr bwMode="auto">
          <a:xfrm>
            <a:off x="7450138" y="4992688"/>
            <a:ext cx="971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200" b="1">
                <a:latin typeface="Times New Roman" pitchFamily="18" charset="0"/>
              </a:rPr>
              <a:t>800</a:t>
            </a:r>
          </a:p>
        </p:txBody>
      </p:sp>
      <p:sp>
        <p:nvSpPr>
          <p:cNvPr id="7186" name="Text Box 20"/>
          <p:cNvSpPr txBox="1">
            <a:spLocks noChangeArrowheads="1"/>
          </p:cNvSpPr>
          <p:nvPr/>
        </p:nvSpPr>
        <p:spPr bwMode="auto">
          <a:xfrm>
            <a:off x="7423150" y="5556250"/>
            <a:ext cx="9715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200" b="1">
                <a:latin typeface="Times New Roman" pitchFamily="18" charset="0"/>
              </a:rPr>
              <a:t>14000</a:t>
            </a:r>
          </a:p>
        </p:txBody>
      </p:sp>
      <p:sp>
        <p:nvSpPr>
          <p:cNvPr id="7187" name="Rectangle 26"/>
          <p:cNvSpPr>
            <a:spLocks noChangeArrowheads="1"/>
          </p:cNvSpPr>
          <p:nvPr/>
        </p:nvSpPr>
        <p:spPr bwMode="auto">
          <a:xfrm>
            <a:off x="671513" y="1327150"/>
            <a:ext cx="1847850" cy="1079500"/>
          </a:xfrm>
          <a:prstGeom prst="rect">
            <a:avLst/>
          </a:prstGeom>
          <a:solidFill>
            <a:srgbClr val="00FF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88" name="Rectangle 27"/>
          <p:cNvSpPr>
            <a:spLocks noChangeArrowheads="1"/>
          </p:cNvSpPr>
          <p:nvPr/>
        </p:nvSpPr>
        <p:spPr bwMode="auto">
          <a:xfrm>
            <a:off x="2528888" y="1327150"/>
            <a:ext cx="787400" cy="1068388"/>
          </a:xfrm>
          <a:prstGeom prst="rect">
            <a:avLst/>
          </a:prstGeom>
          <a:solidFill>
            <a:srgbClr val="00FF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89" name="Rectangle 28"/>
          <p:cNvSpPr>
            <a:spLocks noChangeArrowheads="1"/>
          </p:cNvSpPr>
          <p:nvPr/>
        </p:nvSpPr>
        <p:spPr bwMode="auto">
          <a:xfrm>
            <a:off x="3330575" y="1327150"/>
            <a:ext cx="1566863" cy="1060450"/>
          </a:xfrm>
          <a:prstGeom prst="rect">
            <a:avLst/>
          </a:prstGeom>
          <a:solidFill>
            <a:srgbClr val="00FF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0" name="Rectangle 29"/>
          <p:cNvSpPr>
            <a:spLocks noChangeArrowheads="1"/>
          </p:cNvSpPr>
          <p:nvPr/>
        </p:nvSpPr>
        <p:spPr bwMode="auto">
          <a:xfrm>
            <a:off x="4911725" y="1320800"/>
            <a:ext cx="1123950" cy="1060450"/>
          </a:xfrm>
          <a:prstGeom prst="rect">
            <a:avLst/>
          </a:prstGeom>
          <a:solidFill>
            <a:srgbClr val="00FF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1" name="Rectangle 30"/>
          <p:cNvSpPr>
            <a:spLocks noChangeArrowheads="1"/>
          </p:cNvSpPr>
          <p:nvPr/>
        </p:nvSpPr>
        <p:spPr bwMode="auto">
          <a:xfrm>
            <a:off x="6049963" y="1325563"/>
            <a:ext cx="1239837" cy="1066800"/>
          </a:xfrm>
          <a:prstGeom prst="rect">
            <a:avLst/>
          </a:prstGeom>
          <a:solidFill>
            <a:srgbClr val="00FF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2" name="Rectangle 31"/>
          <p:cNvSpPr>
            <a:spLocks noChangeArrowheads="1"/>
          </p:cNvSpPr>
          <p:nvPr/>
        </p:nvSpPr>
        <p:spPr bwMode="auto">
          <a:xfrm>
            <a:off x="7305675" y="1325563"/>
            <a:ext cx="1176338" cy="1073150"/>
          </a:xfrm>
          <a:prstGeom prst="rect">
            <a:avLst/>
          </a:prstGeom>
          <a:solidFill>
            <a:srgbClr val="00FF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3" name="Rectangle 32"/>
          <p:cNvSpPr>
            <a:spLocks noChangeArrowheads="1"/>
          </p:cNvSpPr>
          <p:nvPr/>
        </p:nvSpPr>
        <p:spPr bwMode="auto">
          <a:xfrm>
            <a:off x="650875" y="2422525"/>
            <a:ext cx="1865313" cy="714375"/>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4" name="Rectangle 33"/>
          <p:cNvSpPr>
            <a:spLocks noChangeArrowheads="1"/>
          </p:cNvSpPr>
          <p:nvPr/>
        </p:nvSpPr>
        <p:spPr bwMode="auto">
          <a:xfrm>
            <a:off x="663575" y="3149600"/>
            <a:ext cx="1852613" cy="406400"/>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5" name="Rectangle 34"/>
          <p:cNvSpPr>
            <a:spLocks noChangeArrowheads="1"/>
          </p:cNvSpPr>
          <p:nvPr/>
        </p:nvSpPr>
        <p:spPr bwMode="auto">
          <a:xfrm>
            <a:off x="706438" y="3597275"/>
            <a:ext cx="1771650" cy="336550"/>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6" name="Rectangle 35"/>
          <p:cNvSpPr>
            <a:spLocks noChangeArrowheads="1"/>
          </p:cNvSpPr>
          <p:nvPr/>
        </p:nvSpPr>
        <p:spPr bwMode="auto">
          <a:xfrm>
            <a:off x="661988" y="4003675"/>
            <a:ext cx="1852612" cy="365125"/>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7" name="Rectangle 36"/>
          <p:cNvSpPr>
            <a:spLocks noChangeArrowheads="1"/>
          </p:cNvSpPr>
          <p:nvPr/>
        </p:nvSpPr>
        <p:spPr bwMode="auto">
          <a:xfrm>
            <a:off x="663575" y="3543300"/>
            <a:ext cx="1852613" cy="433388"/>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8" name="Rectangle 37"/>
          <p:cNvSpPr>
            <a:spLocks noChangeArrowheads="1"/>
          </p:cNvSpPr>
          <p:nvPr/>
        </p:nvSpPr>
        <p:spPr bwMode="auto">
          <a:xfrm>
            <a:off x="661988" y="4395788"/>
            <a:ext cx="1857375" cy="419100"/>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199" name="Rectangle 38"/>
          <p:cNvSpPr>
            <a:spLocks noChangeArrowheads="1"/>
          </p:cNvSpPr>
          <p:nvPr/>
        </p:nvSpPr>
        <p:spPr bwMode="auto">
          <a:xfrm>
            <a:off x="660400" y="4819650"/>
            <a:ext cx="1854200" cy="754063"/>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200" name="Rectangle 23"/>
          <p:cNvSpPr>
            <a:spLocks noChangeArrowheads="1"/>
          </p:cNvSpPr>
          <p:nvPr/>
        </p:nvSpPr>
        <p:spPr bwMode="auto">
          <a:xfrm>
            <a:off x="650875" y="3979863"/>
            <a:ext cx="7823200" cy="407987"/>
          </a:xfrm>
          <a:prstGeom prst="rect">
            <a:avLst/>
          </a:prstGeom>
          <a:noFill/>
          <a:ln w="508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201" name="Rectangle 22"/>
          <p:cNvSpPr>
            <a:spLocks noChangeArrowheads="1"/>
          </p:cNvSpPr>
          <p:nvPr/>
        </p:nvSpPr>
        <p:spPr bwMode="auto">
          <a:xfrm>
            <a:off x="650875" y="2398713"/>
            <a:ext cx="7824788" cy="741362"/>
          </a:xfrm>
          <a:prstGeom prst="rect">
            <a:avLst/>
          </a:prstGeom>
          <a:noFill/>
          <a:ln w="508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202" name="Rectangle 39"/>
          <p:cNvSpPr>
            <a:spLocks noChangeArrowheads="1"/>
          </p:cNvSpPr>
          <p:nvPr/>
        </p:nvSpPr>
        <p:spPr bwMode="auto">
          <a:xfrm>
            <a:off x="661988" y="5580063"/>
            <a:ext cx="1857375" cy="412750"/>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7203" name="Text Box 40"/>
          <p:cNvSpPr txBox="1">
            <a:spLocks noChangeArrowheads="1"/>
          </p:cNvSpPr>
          <p:nvPr/>
        </p:nvSpPr>
        <p:spPr bwMode="auto">
          <a:xfrm>
            <a:off x="1131888" y="2627313"/>
            <a:ext cx="7858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aorta</a:t>
            </a:r>
            <a:endParaRPr lang="cs-CZ" altLang="cs-CZ" sz="1800" b="1"/>
          </a:p>
        </p:txBody>
      </p:sp>
      <p:sp>
        <p:nvSpPr>
          <p:cNvPr id="7204" name="Text Box 41"/>
          <p:cNvSpPr txBox="1">
            <a:spLocks noChangeArrowheads="1"/>
          </p:cNvSpPr>
          <p:nvPr/>
        </p:nvSpPr>
        <p:spPr bwMode="auto">
          <a:xfrm>
            <a:off x="1012825" y="3178175"/>
            <a:ext cx="13668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arteries</a:t>
            </a:r>
            <a:endParaRPr lang="cs-CZ" altLang="cs-CZ" sz="1800" b="1"/>
          </a:p>
        </p:txBody>
      </p:sp>
      <p:sp>
        <p:nvSpPr>
          <p:cNvPr id="7205" name="Text Box 42"/>
          <p:cNvSpPr txBox="1">
            <a:spLocks noChangeArrowheads="1"/>
          </p:cNvSpPr>
          <p:nvPr/>
        </p:nvSpPr>
        <p:spPr bwMode="auto">
          <a:xfrm>
            <a:off x="941388" y="3570288"/>
            <a:ext cx="13668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arterioles</a:t>
            </a:r>
            <a:endParaRPr lang="cs-CZ" altLang="cs-CZ" sz="1800" b="1"/>
          </a:p>
        </p:txBody>
      </p:sp>
      <p:sp>
        <p:nvSpPr>
          <p:cNvPr id="7206" name="Text Box 43"/>
          <p:cNvSpPr txBox="1">
            <a:spLocks noChangeArrowheads="1"/>
          </p:cNvSpPr>
          <p:nvPr/>
        </p:nvSpPr>
        <p:spPr bwMode="auto">
          <a:xfrm>
            <a:off x="911225" y="3989388"/>
            <a:ext cx="13668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capillaries</a:t>
            </a:r>
            <a:endParaRPr lang="cs-CZ" altLang="cs-CZ" sz="1800" b="1"/>
          </a:p>
        </p:txBody>
      </p:sp>
      <p:sp>
        <p:nvSpPr>
          <p:cNvPr id="7207" name="Text Box 44"/>
          <p:cNvSpPr txBox="1">
            <a:spLocks noChangeArrowheads="1"/>
          </p:cNvSpPr>
          <p:nvPr/>
        </p:nvSpPr>
        <p:spPr bwMode="auto">
          <a:xfrm>
            <a:off x="996950" y="4424363"/>
            <a:ext cx="13668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venules</a:t>
            </a:r>
            <a:endParaRPr lang="cs-CZ" altLang="cs-CZ" sz="1800" b="1"/>
          </a:p>
        </p:txBody>
      </p:sp>
      <p:sp>
        <p:nvSpPr>
          <p:cNvPr id="7208" name="Text Box 45"/>
          <p:cNvSpPr txBox="1">
            <a:spLocks noChangeArrowheads="1"/>
          </p:cNvSpPr>
          <p:nvPr/>
        </p:nvSpPr>
        <p:spPr bwMode="auto">
          <a:xfrm>
            <a:off x="1084263" y="5019675"/>
            <a:ext cx="828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veins</a:t>
            </a:r>
            <a:endParaRPr lang="cs-CZ" altLang="cs-CZ" sz="1800" b="1"/>
          </a:p>
        </p:txBody>
      </p:sp>
      <p:sp>
        <p:nvSpPr>
          <p:cNvPr id="7209" name="Text Box 46"/>
          <p:cNvSpPr txBox="1">
            <a:spLocks noChangeArrowheads="1"/>
          </p:cNvSpPr>
          <p:nvPr/>
        </p:nvSpPr>
        <p:spPr bwMode="auto">
          <a:xfrm>
            <a:off x="877888" y="5586413"/>
            <a:ext cx="1657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vena  cava</a:t>
            </a:r>
            <a:endParaRPr lang="cs-CZ" altLang="cs-CZ" sz="1800" b="1"/>
          </a:p>
        </p:txBody>
      </p:sp>
      <p:sp>
        <p:nvSpPr>
          <p:cNvPr id="7210" name="Line 47"/>
          <p:cNvSpPr>
            <a:spLocks noChangeShapeType="1"/>
          </p:cNvSpPr>
          <p:nvPr/>
        </p:nvSpPr>
        <p:spPr bwMode="auto">
          <a:xfrm flipV="1">
            <a:off x="666750" y="1290638"/>
            <a:ext cx="78041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211" name="Text Box 48"/>
          <p:cNvSpPr txBox="1">
            <a:spLocks noChangeArrowheads="1"/>
          </p:cNvSpPr>
          <p:nvPr/>
        </p:nvSpPr>
        <p:spPr bwMode="auto">
          <a:xfrm>
            <a:off x="1111250" y="1703388"/>
            <a:ext cx="9509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vessel</a:t>
            </a:r>
            <a:endParaRPr lang="cs-CZ" altLang="cs-CZ" sz="1800" b="1"/>
          </a:p>
        </p:txBody>
      </p:sp>
      <p:sp>
        <p:nvSpPr>
          <p:cNvPr id="7212" name="Text Box 49"/>
          <p:cNvSpPr txBox="1">
            <a:spLocks noChangeArrowheads="1"/>
          </p:cNvSpPr>
          <p:nvPr/>
        </p:nvSpPr>
        <p:spPr bwMode="auto">
          <a:xfrm>
            <a:off x="2557463" y="1550988"/>
            <a:ext cx="754062"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   P</a:t>
            </a:r>
            <a:endParaRPr lang="cs-CZ" altLang="cs-CZ" sz="1800" b="1"/>
          </a:p>
          <a:p>
            <a:pPr eaLnBrk="1" hangingPunct="1">
              <a:spcBef>
                <a:spcPct val="50000"/>
              </a:spcBef>
              <a:buFontTx/>
              <a:buNone/>
            </a:pPr>
            <a:r>
              <a:rPr lang="en-US" altLang="cs-CZ" sz="1800" b="1"/>
              <a:t>[kPa]</a:t>
            </a:r>
            <a:endParaRPr lang="cs-CZ" altLang="cs-CZ" sz="1800" b="1"/>
          </a:p>
        </p:txBody>
      </p:sp>
      <p:sp>
        <p:nvSpPr>
          <p:cNvPr id="7213" name="Text Box 50"/>
          <p:cNvSpPr txBox="1">
            <a:spLocks noChangeArrowheads="1"/>
          </p:cNvSpPr>
          <p:nvPr/>
        </p:nvSpPr>
        <p:spPr bwMode="auto">
          <a:xfrm>
            <a:off x="3641725" y="1676400"/>
            <a:ext cx="1008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b="1"/>
              <a:t>radius</a:t>
            </a:r>
          </a:p>
        </p:txBody>
      </p:sp>
      <p:sp>
        <p:nvSpPr>
          <p:cNvPr id="7214" name="Text Box 51"/>
          <p:cNvSpPr txBox="1">
            <a:spLocks noChangeArrowheads="1"/>
          </p:cNvSpPr>
          <p:nvPr/>
        </p:nvSpPr>
        <p:spPr bwMode="auto">
          <a:xfrm>
            <a:off x="4979988" y="1538288"/>
            <a:ext cx="1081087"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cs-CZ" altLang="cs-CZ" sz="1800" b="1"/>
              <a:t>t</a:t>
            </a:r>
            <a:r>
              <a:rPr lang="en-US" altLang="cs-CZ" sz="1800" b="1"/>
              <a:t>ension</a:t>
            </a:r>
            <a:endParaRPr lang="cs-CZ" altLang="cs-CZ" sz="1800" b="1"/>
          </a:p>
          <a:p>
            <a:pPr algn="ctr" eaLnBrk="1" hangingPunct="1">
              <a:spcBef>
                <a:spcPct val="50000"/>
              </a:spcBef>
              <a:buFontTx/>
              <a:buNone/>
            </a:pPr>
            <a:r>
              <a:rPr lang="cs-CZ" altLang="cs-CZ" sz="1800" b="1"/>
              <a:t>(N/m)      </a:t>
            </a:r>
            <a:r>
              <a:rPr lang="en-US" altLang="cs-CZ" sz="1800" b="1"/>
              <a:t>  </a:t>
            </a:r>
          </a:p>
        </p:txBody>
      </p:sp>
      <p:sp>
        <p:nvSpPr>
          <p:cNvPr id="7215" name="Text Box 53"/>
          <p:cNvSpPr txBox="1">
            <a:spLocks noChangeArrowheads="1"/>
          </p:cNvSpPr>
          <p:nvPr/>
        </p:nvSpPr>
        <p:spPr bwMode="auto">
          <a:xfrm>
            <a:off x="6045200" y="1538288"/>
            <a:ext cx="12620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cs-CZ" sz="1800" b="1"/>
              <a:t>wall thickness</a:t>
            </a:r>
          </a:p>
        </p:txBody>
      </p:sp>
      <p:sp>
        <p:nvSpPr>
          <p:cNvPr id="7216" name="Text Box 55"/>
          <p:cNvSpPr txBox="1">
            <a:spLocks noChangeArrowheads="1"/>
          </p:cNvSpPr>
          <p:nvPr/>
        </p:nvSpPr>
        <p:spPr bwMode="auto">
          <a:xfrm>
            <a:off x="7343775" y="1550988"/>
            <a:ext cx="1081088"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cs-CZ" altLang="cs-CZ" sz="1800" b="1"/>
              <a:t>t</a:t>
            </a:r>
            <a:r>
              <a:rPr lang="en-US" altLang="cs-CZ" sz="1800" b="1"/>
              <a:t>ension</a:t>
            </a:r>
            <a:endParaRPr lang="cs-CZ" altLang="cs-CZ" sz="1800" b="1"/>
          </a:p>
          <a:p>
            <a:pPr algn="ctr" eaLnBrk="1" hangingPunct="1">
              <a:spcBef>
                <a:spcPct val="50000"/>
              </a:spcBef>
              <a:buFontTx/>
              <a:buNone/>
            </a:pPr>
            <a:r>
              <a:rPr lang="cs-CZ" altLang="cs-CZ" sz="1800" b="1"/>
              <a:t>(N/m</a:t>
            </a:r>
            <a:r>
              <a:rPr lang="cs-CZ" altLang="cs-CZ" sz="1800" b="1" baseline="30000"/>
              <a:t>2</a:t>
            </a:r>
            <a:r>
              <a:rPr lang="cs-CZ" altLang="cs-CZ" sz="1800" b="1"/>
              <a:t>)      </a:t>
            </a:r>
            <a:r>
              <a:rPr lang="en-US" altLang="cs-CZ" sz="1800" b="1"/>
              <a:t>  </a:t>
            </a:r>
          </a:p>
        </p:txBody>
      </p:sp>
      <p:sp>
        <p:nvSpPr>
          <p:cNvPr id="7217" name="AutoShape 24"/>
          <p:cNvSpPr>
            <a:spLocks noChangeArrowheads="1"/>
          </p:cNvSpPr>
          <p:nvPr/>
        </p:nvSpPr>
        <p:spPr bwMode="auto">
          <a:xfrm>
            <a:off x="2724150" y="977900"/>
            <a:ext cx="476250" cy="257175"/>
          </a:xfrm>
          <a:prstGeom prst="wedgeRoundRectCallout">
            <a:avLst>
              <a:gd name="adj1" fmla="val -20333"/>
              <a:gd name="adj2" fmla="val 84569"/>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200" b="1"/>
          </a:p>
        </p:txBody>
      </p:sp>
      <p:sp>
        <p:nvSpPr>
          <p:cNvPr id="7218" name="Text Box 25"/>
          <p:cNvSpPr txBox="1">
            <a:spLocks noChangeArrowheads="1"/>
          </p:cNvSpPr>
          <p:nvPr/>
        </p:nvSpPr>
        <p:spPr bwMode="auto">
          <a:xfrm>
            <a:off x="2800350" y="962025"/>
            <a:ext cx="40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P</a:t>
            </a:r>
          </a:p>
        </p:txBody>
      </p:sp>
      <p:sp>
        <p:nvSpPr>
          <p:cNvPr id="7219" name="AutoShape 28"/>
          <p:cNvSpPr>
            <a:spLocks noChangeArrowheads="1"/>
          </p:cNvSpPr>
          <p:nvPr/>
        </p:nvSpPr>
        <p:spPr bwMode="auto">
          <a:xfrm>
            <a:off x="3906838" y="976313"/>
            <a:ext cx="476250" cy="257175"/>
          </a:xfrm>
          <a:prstGeom prst="wedgeRoundRectCallout">
            <a:avLst>
              <a:gd name="adj1" fmla="val -20333"/>
              <a:gd name="adj2" fmla="val 84569"/>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200" b="1"/>
          </a:p>
        </p:txBody>
      </p:sp>
      <p:sp>
        <p:nvSpPr>
          <p:cNvPr id="7220" name="AutoShape 29"/>
          <p:cNvSpPr>
            <a:spLocks noChangeArrowheads="1"/>
          </p:cNvSpPr>
          <p:nvPr/>
        </p:nvSpPr>
        <p:spPr bwMode="auto">
          <a:xfrm>
            <a:off x="5118100" y="974725"/>
            <a:ext cx="714375" cy="257175"/>
          </a:xfrm>
          <a:prstGeom prst="wedgeRoundRectCallout">
            <a:avLst>
              <a:gd name="adj1" fmla="val -20889"/>
              <a:gd name="adj2" fmla="val 84569"/>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200" b="1"/>
          </a:p>
        </p:txBody>
      </p:sp>
      <p:sp>
        <p:nvSpPr>
          <p:cNvPr id="7221" name="AutoShape 31"/>
          <p:cNvSpPr>
            <a:spLocks noChangeArrowheads="1"/>
          </p:cNvSpPr>
          <p:nvPr/>
        </p:nvSpPr>
        <p:spPr bwMode="auto">
          <a:xfrm>
            <a:off x="6453188" y="979488"/>
            <a:ext cx="476250" cy="257175"/>
          </a:xfrm>
          <a:prstGeom prst="wedgeRoundRectCallout">
            <a:avLst>
              <a:gd name="adj1" fmla="val -20333"/>
              <a:gd name="adj2" fmla="val 84569"/>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200" b="1"/>
          </a:p>
        </p:txBody>
      </p:sp>
      <p:sp>
        <p:nvSpPr>
          <p:cNvPr id="7222" name="AutoShape 32"/>
          <p:cNvSpPr>
            <a:spLocks noChangeArrowheads="1"/>
          </p:cNvSpPr>
          <p:nvPr/>
        </p:nvSpPr>
        <p:spPr bwMode="auto">
          <a:xfrm>
            <a:off x="7577138" y="976313"/>
            <a:ext cx="704850" cy="257175"/>
          </a:xfrm>
          <a:prstGeom prst="wedgeRoundRectCallout">
            <a:avLst>
              <a:gd name="adj1" fmla="val -20944"/>
              <a:gd name="adj2" fmla="val 88273"/>
              <a:gd name="adj3" fmla="val 16667"/>
            </a:avLst>
          </a:prstGeom>
          <a:solidFill>
            <a:srgbClr val="FFFF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cs-CZ" altLang="cs-CZ" sz="1200" b="1"/>
          </a:p>
        </p:txBody>
      </p:sp>
      <p:sp>
        <p:nvSpPr>
          <p:cNvPr id="7223" name="Text Box 33"/>
          <p:cNvSpPr txBox="1">
            <a:spLocks noChangeArrowheads="1"/>
          </p:cNvSpPr>
          <p:nvPr/>
        </p:nvSpPr>
        <p:spPr bwMode="auto">
          <a:xfrm>
            <a:off x="5213350" y="955675"/>
            <a:ext cx="695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P</a:t>
            </a:r>
            <a:r>
              <a:rPr lang="cs-CZ" altLang="cs-CZ" sz="800" b="1">
                <a:sym typeface="Symbol" pitchFamily="18" charset="2"/>
              </a:rPr>
              <a:t> </a:t>
            </a:r>
            <a:r>
              <a:rPr lang="cs-CZ" altLang="cs-CZ" sz="1400" b="1">
                <a:sym typeface="Symbol" pitchFamily="18" charset="2"/>
              </a:rPr>
              <a:t>R</a:t>
            </a:r>
          </a:p>
        </p:txBody>
      </p:sp>
      <p:sp>
        <p:nvSpPr>
          <p:cNvPr id="7224" name="Text Box 27"/>
          <p:cNvSpPr txBox="1">
            <a:spLocks noChangeArrowheads="1"/>
          </p:cNvSpPr>
          <p:nvPr/>
        </p:nvSpPr>
        <p:spPr bwMode="auto">
          <a:xfrm>
            <a:off x="3973513" y="963613"/>
            <a:ext cx="40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R</a:t>
            </a:r>
          </a:p>
        </p:txBody>
      </p:sp>
      <p:sp>
        <p:nvSpPr>
          <p:cNvPr id="7225" name="Text Box 34"/>
          <p:cNvSpPr txBox="1">
            <a:spLocks noChangeArrowheads="1"/>
          </p:cNvSpPr>
          <p:nvPr/>
        </p:nvSpPr>
        <p:spPr bwMode="auto">
          <a:xfrm>
            <a:off x="6535738" y="954088"/>
            <a:ext cx="40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h</a:t>
            </a:r>
          </a:p>
        </p:txBody>
      </p:sp>
      <p:sp>
        <p:nvSpPr>
          <p:cNvPr id="7226" name="Text Box 35"/>
          <p:cNvSpPr txBox="1">
            <a:spLocks noChangeArrowheads="1"/>
          </p:cNvSpPr>
          <p:nvPr/>
        </p:nvSpPr>
        <p:spPr bwMode="auto">
          <a:xfrm>
            <a:off x="7605713" y="947738"/>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P</a:t>
            </a:r>
            <a:r>
              <a:rPr lang="cs-CZ" altLang="cs-CZ" sz="800" b="1">
                <a:sym typeface="Symbol" pitchFamily="18" charset="2"/>
              </a:rPr>
              <a:t> </a:t>
            </a:r>
            <a:r>
              <a:rPr lang="cs-CZ" altLang="cs-CZ" sz="1400" b="1">
                <a:sym typeface="Symbol" pitchFamily="18" charset="2"/>
              </a:rPr>
              <a:t>R/h</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28"/>
          <p:cNvGrpSpPr>
            <a:grpSpLocks/>
          </p:cNvGrpSpPr>
          <p:nvPr/>
        </p:nvGrpSpPr>
        <p:grpSpPr bwMode="auto">
          <a:xfrm>
            <a:off x="249238" y="188913"/>
            <a:ext cx="8683625" cy="6586537"/>
            <a:chOff x="150" y="86"/>
            <a:chExt cx="5469" cy="4149"/>
          </a:xfrm>
        </p:grpSpPr>
        <p:pic>
          <p:nvPicPr>
            <p:cNvPr id="8266" name="Picture 29"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267" name="Picture 30"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8195" name="Group 22"/>
          <p:cNvGrpSpPr>
            <a:grpSpLocks/>
          </p:cNvGrpSpPr>
          <p:nvPr/>
        </p:nvGrpSpPr>
        <p:grpSpPr bwMode="auto">
          <a:xfrm>
            <a:off x="6743700" y="5676900"/>
            <a:ext cx="1457325" cy="357188"/>
            <a:chOff x="4044" y="3138"/>
            <a:chExt cx="918" cy="225"/>
          </a:xfrm>
        </p:grpSpPr>
        <p:sp>
          <p:nvSpPr>
            <p:cNvPr id="8264" name="Rectangle 12"/>
            <p:cNvSpPr>
              <a:spLocks noChangeArrowheads="1"/>
            </p:cNvSpPr>
            <p:nvPr/>
          </p:nvSpPr>
          <p:spPr bwMode="auto">
            <a:xfrm>
              <a:off x="4044" y="3174"/>
              <a:ext cx="918" cy="162"/>
            </a:xfrm>
            <a:prstGeom prst="rect">
              <a:avLst/>
            </a:prstGeom>
            <a:solidFill>
              <a:srgbClr val="EAEAEA"/>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2" name="Text Box 11"/>
            <p:cNvSpPr txBox="1">
              <a:spLocks noRot="1" noChangeAspect="1" noMove="1" noResize="1" noEditPoints="1" noAdjustHandles="1" noChangeArrowheads="1" noChangeShapeType="1" noTextEdit="1"/>
            </p:cNvSpPr>
            <p:nvPr/>
          </p:nvSpPr>
          <p:spPr bwMode="auto">
            <a:xfrm>
              <a:off x="4062" y="3138"/>
              <a:ext cx="756" cy="225"/>
            </a:xfrm>
            <a:prstGeom prst="rect">
              <a:avLst/>
            </a:prstGeom>
            <a:blipFill rotWithShape="1">
              <a:blip r:embed="rId4"/>
              <a:stretch>
                <a:fillRect t="-8475" r="-1015" b="-28814"/>
              </a:stretch>
            </a:blipFill>
            <a:ln>
              <a:noFill/>
            </a:ln>
            <a:effectLst/>
            <a:extLst/>
          </p:spPr>
          <p:txBody>
            <a:bodyPr/>
            <a:lstStyle/>
            <a:p>
              <a:pPr>
                <a:defRPr/>
              </a:pPr>
              <a:r>
                <a:rPr lang="cs-CZ">
                  <a:noFill/>
                </a:rPr>
                <a:t> </a:t>
              </a:r>
            </a:p>
          </p:txBody>
        </p:sp>
      </p:grpSp>
      <p:sp>
        <p:nvSpPr>
          <p:cNvPr id="8196" name="Rectangle 14"/>
          <p:cNvSpPr>
            <a:spLocks noChangeArrowheads="1"/>
          </p:cNvSpPr>
          <p:nvPr/>
        </p:nvSpPr>
        <p:spPr bwMode="auto">
          <a:xfrm>
            <a:off x="6745288" y="5392738"/>
            <a:ext cx="1457325" cy="257175"/>
          </a:xfrm>
          <a:prstGeom prst="rect">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198" name="Text Box 15"/>
          <p:cNvSpPr txBox="1">
            <a:spLocks noRot="1" noChangeAspect="1" noMove="1" noResize="1" noEditPoints="1" noAdjustHandles="1" noChangeArrowheads="1" noChangeShapeType="1" noTextEdit="1"/>
          </p:cNvSpPr>
          <p:nvPr/>
        </p:nvSpPr>
        <p:spPr bwMode="auto">
          <a:xfrm>
            <a:off x="6764338" y="5335588"/>
            <a:ext cx="1547812" cy="357187"/>
          </a:xfrm>
          <a:prstGeom prst="rect">
            <a:avLst/>
          </a:prstGeom>
          <a:blipFill rotWithShape="1">
            <a:blip r:embed="rId5"/>
            <a:stretch>
              <a:fillRect t="-8475" b="-28814"/>
            </a:stretch>
          </a:blipFill>
          <a:ln>
            <a:noFill/>
          </a:ln>
          <a:effectLst/>
          <a:extLst/>
        </p:spPr>
        <p:txBody>
          <a:bodyPr/>
          <a:lstStyle/>
          <a:p>
            <a:pPr>
              <a:defRPr/>
            </a:pPr>
            <a:r>
              <a:rPr lang="cs-CZ">
                <a:noFill/>
              </a:rPr>
              <a:t> </a:t>
            </a:r>
          </a:p>
        </p:txBody>
      </p:sp>
      <p:sp>
        <p:nvSpPr>
          <p:cNvPr id="3" name="Rectangle 16"/>
          <p:cNvSpPr>
            <a:spLocks noChangeArrowheads="1"/>
          </p:cNvSpPr>
          <p:nvPr/>
        </p:nvSpPr>
        <p:spPr bwMode="auto">
          <a:xfrm>
            <a:off x="6746875" y="4699000"/>
            <a:ext cx="1457325" cy="257175"/>
          </a:xfrm>
          <a:prstGeom prst="rect">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00" name="Text Box 17"/>
          <p:cNvSpPr txBox="1">
            <a:spLocks noRot="1" noChangeAspect="1" noMove="1" noResize="1" noEditPoints="1" noAdjustHandles="1" noChangeArrowheads="1" noChangeShapeType="1" noTextEdit="1"/>
          </p:cNvSpPr>
          <p:nvPr/>
        </p:nvSpPr>
        <p:spPr bwMode="auto">
          <a:xfrm>
            <a:off x="6815138" y="4641850"/>
            <a:ext cx="1350962" cy="357188"/>
          </a:xfrm>
          <a:prstGeom prst="rect">
            <a:avLst/>
          </a:prstGeom>
          <a:blipFill rotWithShape="1">
            <a:blip r:embed="rId6"/>
            <a:stretch>
              <a:fillRect t="-8475" b="-28814"/>
            </a:stretch>
          </a:blipFill>
          <a:ln>
            <a:noFill/>
          </a:ln>
          <a:effectLst/>
          <a:extLst/>
        </p:spPr>
        <p:txBody>
          <a:bodyPr/>
          <a:lstStyle/>
          <a:p>
            <a:pPr>
              <a:defRPr/>
            </a:pPr>
            <a:r>
              <a:rPr lang="cs-CZ">
                <a:noFill/>
              </a:rPr>
              <a:t> </a:t>
            </a:r>
          </a:p>
        </p:txBody>
      </p:sp>
      <p:grpSp>
        <p:nvGrpSpPr>
          <p:cNvPr id="4" name="Group 27"/>
          <p:cNvGrpSpPr>
            <a:grpSpLocks/>
          </p:cNvGrpSpPr>
          <p:nvPr/>
        </p:nvGrpSpPr>
        <p:grpSpPr bwMode="auto">
          <a:xfrm>
            <a:off x="6748463" y="4995863"/>
            <a:ext cx="1462087" cy="357187"/>
            <a:chOff x="2469" y="3147"/>
            <a:chExt cx="921" cy="225"/>
          </a:xfrm>
        </p:grpSpPr>
        <p:sp>
          <p:nvSpPr>
            <p:cNvPr id="8262" name="Rectangle 18"/>
            <p:cNvSpPr>
              <a:spLocks noChangeArrowheads="1"/>
            </p:cNvSpPr>
            <p:nvPr/>
          </p:nvSpPr>
          <p:spPr bwMode="auto">
            <a:xfrm>
              <a:off x="2469" y="3183"/>
              <a:ext cx="918" cy="162"/>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5" name="Text Box 19"/>
            <p:cNvSpPr txBox="1">
              <a:spLocks noRot="1" noChangeAspect="1" noMove="1" noResize="1" noEditPoints="1" noAdjustHandles="1" noChangeArrowheads="1" noChangeShapeType="1" noTextEdit="1"/>
            </p:cNvSpPr>
            <p:nvPr/>
          </p:nvSpPr>
          <p:spPr bwMode="auto">
            <a:xfrm>
              <a:off x="2505" y="3147"/>
              <a:ext cx="885" cy="225"/>
            </a:xfrm>
            <a:prstGeom prst="rect">
              <a:avLst/>
            </a:prstGeom>
            <a:blipFill rotWithShape="1">
              <a:blip r:embed="rId7"/>
              <a:stretch>
                <a:fillRect t="-8621" b="-31034"/>
              </a:stretch>
            </a:blipFill>
            <a:ln>
              <a:noFill/>
            </a:ln>
            <a:effectLst/>
            <a:extLst/>
          </p:spPr>
          <p:txBody>
            <a:bodyPr/>
            <a:lstStyle/>
            <a:p>
              <a:pPr>
                <a:defRPr/>
              </a:pPr>
              <a:r>
                <a:rPr lang="cs-CZ">
                  <a:noFill/>
                </a:rPr>
                <a:t> </a:t>
              </a:r>
            </a:p>
          </p:txBody>
        </p:sp>
      </p:grpSp>
      <p:sp>
        <p:nvSpPr>
          <p:cNvPr id="8201" name="Rectangle 24"/>
          <p:cNvSpPr>
            <a:spLocks noChangeArrowheads="1"/>
          </p:cNvSpPr>
          <p:nvPr/>
        </p:nvSpPr>
        <p:spPr bwMode="auto">
          <a:xfrm>
            <a:off x="6745288" y="6059488"/>
            <a:ext cx="1457325" cy="257175"/>
          </a:xfrm>
          <a:prstGeom prst="rect">
            <a:avLst/>
          </a:prstGeom>
          <a:solidFill>
            <a:srgbClr val="EAEAEA"/>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03" name="Text Box 25"/>
          <p:cNvSpPr txBox="1">
            <a:spLocks noRot="1" noChangeAspect="1" noMove="1" noResize="1" noEditPoints="1" noAdjustHandles="1" noChangeArrowheads="1" noChangeShapeType="1" noTextEdit="1"/>
          </p:cNvSpPr>
          <p:nvPr/>
        </p:nvSpPr>
        <p:spPr bwMode="auto">
          <a:xfrm>
            <a:off x="6792913" y="6002338"/>
            <a:ext cx="1200150" cy="357187"/>
          </a:xfrm>
          <a:prstGeom prst="rect">
            <a:avLst/>
          </a:prstGeom>
          <a:blipFill rotWithShape="1">
            <a:blip r:embed="rId8"/>
            <a:stretch>
              <a:fillRect t="-8621" r="-508" b="-31034"/>
            </a:stretch>
          </a:blipFill>
          <a:ln>
            <a:noFill/>
          </a:ln>
          <a:effectLst/>
          <a:extLst/>
        </p:spPr>
        <p:txBody>
          <a:bodyPr/>
          <a:lstStyle/>
          <a:p>
            <a:pPr>
              <a:defRPr/>
            </a:pPr>
            <a:r>
              <a:rPr lang="cs-CZ">
                <a:noFill/>
              </a:rPr>
              <a:t> </a:t>
            </a:r>
          </a:p>
        </p:txBody>
      </p:sp>
      <p:sp>
        <p:nvSpPr>
          <p:cNvPr id="6" name="Rectangle 32"/>
          <p:cNvSpPr>
            <a:spLocks noGrp="1" noChangeArrowheads="1"/>
          </p:cNvSpPr>
          <p:nvPr>
            <p:ph type="title"/>
          </p:nvPr>
        </p:nvSpPr>
        <p:spPr>
          <a:xfrm>
            <a:off x="2487613" y="146050"/>
            <a:ext cx="4383087" cy="771525"/>
          </a:xfrm>
        </p:spPr>
        <p:txBody>
          <a:bodyPr/>
          <a:lstStyle/>
          <a:p>
            <a:pPr eaLnBrk="1" hangingPunct="1"/>
            <a:r>
              <a:rPr lang="en-GB" altLang="cs-CZ" sz="3400" dirty="0" smtClean="0">
                <a:solidFill>
                  <a:srgbClr val="FFFF00"/>
                </a:solidFill>
              </a:rPr>
              <a:t>Continuity equation</a:t>
            </a:r>
          </a:p>
        </p:txBody>
      </p:sp>
      <p:sp>
        <p:nvSpPr>
          <p:cNvPr id="8204" name="Text Box 33"/>
          <p:cNvSpPr txBox="1">
            <a:spLocks noChangeArrowheads="1"/>
          </p:cNvSpPr>
          <p:nvPr/>
        </p:nvSpPr>
        <p:spPr bwMode="auto">
          <a:xfrm>
            <a:off x="403225" y="901700"/>
            <a:ext cx="8375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2200" dirty="0">
                <a:solidFill>
                  <a:schemeClr val="bg1"/>
                </a:solidFill>
              </a:rPr>
              <a:t>The volume of fluid flowing through a tube (vessel) per </a:t>
            </a:r>
            <a:r>
              <a:rPr lang="cs-CZ" altLang="cs-CZ" sz="2200" dirty="0">
                <a:solidFill>
                  <a:schemeClr val="bg1"/>
                </a:solidFill>
              </a:rPr>
              <a:t>u</a:t>
            </a:r>
            <a:r>
              <a:rPr lang="en-GB" altLang="cs-CZ" sz="2200" dirty="0">
                <a:solidFill>
                  <a:schemeClr val="bg1"/>
                </a:solidFill>
              </a:rPr>
              <a:t>nit of time </a:t>
            </a:r>
            <a:r>
              <a:rPr lang="cs-CZ" altLang="cs-CZ" sz="2200" dirty="0">
                <a:solidFill>
                  <a:schemeClr val="bg1"/>
                </a:solidFill>
              </a:rPr>
              <a:t>(</a:t>
            </a:r>
            <a:r>
              <a:rPr lang="cs-CZ" altLang="cs-CZ" sz="2200" dirty="0">
                <a:solidFill>
                  <a:srgbClr val="FFFF00"/>
                </a:solidFill>
              </a:rPr>
              <a:t>Q</a:t>
            </a:r>
            <a:r>
              <a:rPr lang="en-US" altLang="cs-CZ" sz="2200" dirty="0">
                <a:solidFill>
                  <a:srgbClr val="FFFF00"/>
                </a:solidFill>
              </a:rPr>
              <a:t> </a:t>
            </a:r>
            <a:r>
              <a:rPr lang="en-US" altLang="cs-CZ" sz="1800" dirty="0">
                <a:solidFill>
                  <a:srgbClr val="FFFF00"/>
                </a:solidFill>
              </a:rPr>
              <a:t>[l/s]</a:t>
            </a:r>
            <a:r>
              <a:rPr lang="cs-CZ" altLang="cs-CZ" sz="2200" dirty="0">
                <a:solidFill>
                  <a:schemeClr val="bg1"/>
                </a:solidFill>
              </a:rPr>
              <a:t>) </a:t>
            </a:r>
            <a:r>
              <a:rPr lang="en-GB" altLang="cs-CZ" sz="2200" dirty="0">
                <a:solidFill>
                  <a:schemeClr val="bg1"/>
                </a:solidFill>
              </a:rPr>
              <a:t>is constant.</a:t>
            </a:r>
          </a:p>
        </p:txBody>
      </p:sp>
      <p:sp>
        <p:nvSpPr>
          <p:cNvPr id="8205" name="Text Box 39"/>
          <p:cNvSpPr txBox="1">
            <a:spLocks noChangeArrowheads="1"/>
          </p:cNvSpPr>
          <p:nvPr/>
        </p:nvSpPr>
        <p:spPr bwMode="auto">
          <a:xfrm>
            <a:off x="2346325" y="1863725"/>
            <a:ext cx="435292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b="1">
                <a:sym typeface="Symbol" pitchFamily="18" charset="2"/>
              </a:rPr>
              <a:t> </a:t>
            </a:r>
            <a:r>
              <a:rPr lang="cs-CZ" altLang="cs-CZ" sz="2400" b="1">
                <a:sym typeface="Symbol" pitchFamily="18" charset="2"/>
              </a:rPr>
              <a:t>Q = </a:t>
            </a:r>
            <a:r>
              <a:rPr lang="cs-CZ" altLang="cs-CZ" sz="2400" b="1"/>
              <a:t>S</a:t>
            </a:r>
            <a:r>
              <a:rPr lang="cs-CZ" altLang="cs-CZ" sz="2400" b="1" baseline="-25000"/>
              <a:t>1 </a:t>
            </a:r>
            <a:r>
              <a:rPr lang="en-US" altLang="cs-CZ" sz="1400">
                <a:cs typeface="Arial" charset="0"/>
                <a:sym typeface="Symbol" pitchFamily="18" charset="2"/>
              </a:rPr>
              <a:t></a:t>
            </a:r>
            <a:r>
              <a:rPr lang="cs-CZ" altLang="cs-CZ" sz="2400" b="1">
                <a:sym typeface="Symbol" pitchFamily="18" charset="2"/>
              </a:rPr>
              <a:t>v</a:t>
            </a:r>
            <a:r>
              <a:rPr lang="cs-CZ" altLang="cs-CZ" sz="2400" b="1" baseline="-25000">
                <a:sym typeface="Symbol" pitchFamily="18" charset="2"/>
              </a:rPr>
              <a:t>1 </a:t>
            </a:r>
            <a:r>
              <a:rPr lang="cs-CZ" altLang="cs-CZ" sz="2400" b="1"/>
              <a:t>= S</a:t>
            </a:r>
            <a:r>
              <a:rPr lang="cs-CZ" altLang="cs-CZ" sz="2400" b="1" baseline="-25000"/>
              <a:t>2</a:t>
            </a:r>
            <a:r>
              <a:rPr lang="cs-CZ" altLang="cs-CZ" sz="1800" b="1"/>
              <a:t> </a:t>
            </a:r>
            <a:r>
              <a:rPr lang="en-US" altLang="cs-CZ" sz="1400">
                <a:cs typeface="Arial" charset="0"/>
                <a:sym typeface="Symbol" pitchFamily="18" charset="2"/>
              </a:rPr>
              <a:t></a:t>
            </a:r>
            <a:r>
              <a:rPr lang="en-US" altLang="cs-CZ" sz="1800">
                <a:sym typeface="Symbol" pitchFamily="18" charset="2"/>
              </a:rPr>
              <a:t> </a:t>
            </a:r>
            <a:r>
              <a:rPr lang="cs-CZ" altLang="cs-CZ" sz="2400" b="1">
                <a:sym typeface="Symbol" pitchFamily="18" charset="2"/>
              </a:rPr>
              <a:t>v</a:t>
            </a:r>
            <a:r>
              <a:rPr lang="cs-CZ" altLang="cs-CZ" sz="2400" b="1" baseline="-25000">
                <a:sym typeface="Symbol" pitchFamily="18" charset="2"/>
              </a:rPr>
              <a:t>2</a:t>
            </a:r>
            <a:r>
              <a:rPr lang="cs-CZ" altLang="cs-CZ" sz="2400">
                <a:sym typeface="Symbol" pitchFamily="18" charset="2"/>
              </a:rPr>
              <a:t> </a:t>
            </a:r>
            <a:r>
              <a:rPr lang="cs-CZ" altLang="cs-CZ" sz="2400" b="1">
                <a:sym typeface="Symbol" pitchFamily="18" charset="2"/>
              </a:rPr>
              <a:t>= </a:t>
            </a:r>
            <a:r>
              <a:rPr lang="en-GB" altLang="cs-CZ" sz="2400" b="1">
                <a:sym typeface="Symbol" pitchFamily="18" charset="2"/>
              </a:rPr>
              <a:t>constant</a:t>
            </a:r>
          </a:p>
        </p:txBody>
      </p:sp>
      <p:sp>
        <p:nvSpPr>
          <p:cNvPr id="8206" name="Text Box 50"/>
          <p:cNvSpPr txBox="1">
            <a:spLocks noChangeArrowheads="1"/>
          </p:cNvSpPr>
          <p:nvPr/>
        </p:nvSpPr>
        <p:spPr bwMode="auto">
          <a:xfrm>
            <a:off x="2359025" y="2701925"/>
            <a:ext cx="45878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2200">
                <a:solidFill>
                  <a:srgbClr val="FFFF00"/>
                </a:solidFill>
              </a:rPr>
              <a:t>Average blood velocity in vessels</a:t>
            </a:r>
          </a:p>
        </p:txBody>
      </p:sp>
      <p:grpSp>
        <p:nvGrpSpPr>
          <p:cNvPr id="8207" name="Group 58"/>
          <p:cNvGrpSpPr>
            <a:grpSpLocks/>
          </p:cNvGrpSpPr>
          <p:nvPr/>
        </p:nvGrpSpPr>
        <p:grpSpPr bwMode="auto">
          <a:xfrm>
            <a:off x="3819525" y="3205163"/>
            <a:ext cx="1506538" cy="847725"/>
            <a:chOff x="2181" y="2019"/>
            <a:chExt cx="949" cy="534"/>
          </a:xfrm>
        </p:grpSpPr>
        <p:sp>
          <p:nvSpPr>
            <p:cNvPr id="8257" name="Rectangle 51"/>
            <p:cNvSpPr>
              <a:spLocks noChangeArrowheads="1"/>
            </p:cNvSpPr>
            <p:nvPr/>
          </p:nvSpPr>
          <p:spPr bwMode="auto">
            <a:xfrm>
              <a:off x="2181" y="2019"/>
              <a:ext cx="949" cy="5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58" name="Text Box 52"/>
            <p:cNvSpPr txBox="1">
              <a:spLocks noChangeArrowheads="1"/>
            </p:cNvSpPr>
            <p:nvPr/>
          </p:nvSpPr>
          <p:spPr bwMode="auto">
            <a:xfrm>
              <a:off x="2228" y="2149"/>
              <a:ext cx="420"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400" b="1"/>
                <a:t>v </a:t>
              </a:r>
              <a:r>
                <a:rPr lang="cs-CZ" altLang="cs-CZ" sz="2400" b="1"/>
                <a:t>=</a:t>
              </a:r>
              <a:endParaRPr lang="en-US" altLang="cs-CZ" sz="2400" b="1">
                <a:sym typeface="Symbol" pitchFamily="18" charset="2"/>
              </a:endParaRPr>
            </a:p>
          </p:txBody>
        </p:sp>
        <p:sp>
          <p:nvSpPr>
            <p:cNvPr id="8259" name="Line 53"/>
            <p:cNvSpPr>
              <a:spLocks noChangeShapeType="1"/>
            </p:cNvSpPr>
            <p:nvPr/>
          </p:nvSpPr>
          <p:spPr bwMode="auto">
            <a:xfrm>
              <a:off x="2606" y="2292"/>
              <a:ext cx="410"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260" name="Text Box 54"/>
            <p:cNvSpPr txBox="1">
              <a:spLocks noChangeArrowheads="1"/>
            </p:cNvSpPr>
            <p:nvPr/>
          </p:nvSpPr>
          <p:spPr bwMode="auto">
            <a:xfrm>
              <a:off x="2664" y="2037"/>
              <a:ext cx="3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Q</a:t>
              </a:r>
              <a:endParaRPr lang="en-US" altLang="cs-CZ" sz="2400" b="1" baseline="30000">
                <a:sym typeface="Symbol" pitchFamily="18" charset="2"/>
              </a:endParaRPr>
            </a:p>
          </p:txBody>
        </p:sp>
        <p:sp>
          <p:nvSpPr>
            <p:cNvPr id="8261" name="Text Box 55"/>
            <p:cNvSpPr txBox="1">
              <a:spLocks noChangeArrowheads="1"/>
            </p:cNvSpPr>
            <p:nvPr/>
          </p:nvSpPr>
          <p:spPr bwMode="auto">
            <a:xfrm>
              <a:off x="2681" y="2265"/>
              <a:ext cx="3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a:sym typeface="Symbol" pitchFamily="18" charset="2"/>
                </a:rPr>
                <a:t>S</a:t>
              </a:r>
              <a:endParaRPr lang="en-US" altLang="cs-CZ" sz="2400" b="1" baseline="-25000">
                <a:sym typeface="Symbol" pitchFamily="18" charset="2"/>
              </a:endParaRPr>
            </a:p>
          </p:txBody>
        </p:sp>
      </p:grpSp>
      <p:sp>
        <p:nvSpPr>
          <p:cNvPr id="8208" name="Text Box 56"/>
          <p:cNvSpPr txBox="1">
            <a:spLocks noChangeArrowheads="1"/>
          </p:cNvSpPr>
          <p:nvPr/>
        </p:nvSpPr>
        <p:spPr bwMode="auto">
          <a:xfrm>
            <a:off x="4786313" y="2290763"/>
            <a:ext cx="2293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000">
                <a:solidFill>
                  <a:schemeClr val="bg1"/>
                </a:solidFill>
              </a:rPr>
              <a:t>S – area</a:t>
            </a:r>
          </a:p>
        </p:txBody>
      </p:sp>
      <p:sp>
        <p:nvSpPr>
          <p:cNvPr id="8209" name="Text Box 57"/>
          <p:cNvSpPr txBox="1">
            <a:spLocks noChangeArrowheads="1"/>
          </p:cNvSpPr>
          <p:nvPr/>
        </p:nvSpPr>
        <p:spPr bwMode="auto">
          <a:xfrm>
            <a:off x="2921000" y="2292350"/>
            <a:ext cx="1506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2000">
                <a:solidFill>
                  <a:schemeClr val="bg1"/>
                </a:solidFill>
              </a:rPr>
              <a:t>v – velocity</a:t>
            </a:r>
          </a:p>
        </p:txBody>
      </p:sp>
      <p:sp>
        <p:nvSpPr>
          <p:cNvPr id="8210" name="Line 59"/>
          <p:cNvSpPr>
            <a:spLocks noChangeShapeType="1"/>
          </p:cNvSpPr>
          <p:nvPr/>
        </p:nvSpPr>
        <p:spPr bwMode="auto">
          <a:xfrm>
            <a:off x="639763" y="4600575"/>
            <a:ext cx="7561262"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211" name="Text Box 60"/>
          <p:cNvSpPr txBox="1">
            <a:spLocks noChangeArrowheads="1"/>
          </p:cNvSpPr>
          <p:nvPr/>
        </p:nvSpPr>
        <p:spPr bwMode="auto">
          <a:xfrm>
            <a:off x="639763" y="4252913"/>
            <a:ext cx="1014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chemeClr val="bg1"/>
                </a:solidFill>
              </a:rPr>
              <a:t>vessel</a:t>
            </a:r>
            <a:endParaRPr lang="cs-CZ" altLang="cs-CZ" sz="1800">
              <a:solidFill>
                <a:schemeClr val="bg1"/>
              </a:solidFill>
            </a:endParaRPr>
          </a:p>
        </p:txBody>
      </p:sp>
      <p:sp>
        <p:nvSpPr>
          <p:cNvPr id="8212" name="Text Box 61"/>
          <p:cNvSpPr txBox="1">
            <a:spLocks noChangeArrowheads="1"/>
          </p:cNvSpPr>
          <p:nvPr/>
        </p:nvSpPr>
        <p:spPr bwMode="auto">
          <a:xfrm>
            <a:off x="2176463" y="4252913"/>
            <a:ext cx="13477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chemeClr val="bg1"/>
                </a:solidFill>
              </a:rPr>
              <a:t>diameter</a:t>
            </a:r>
            <a:endParaRPr lang="cs-CZ" altLang="cs-CZ" sz="1800">
              <a:solidFill>
                <a:schemeClr val="bg1"/>
              </a:solidFill>
            </a:endParaRPr>
          </a:p>
        </p:txBody>
      </p:sp>
      <p:sp>
        <p:nvSpPr>
          <p:cNvPr id="8213" name="Text Box 62"/>
          <p:cNvSpPr txBox="1">
            <a:spLocks noChangeArrowheads="1"/>
          </p:cNvSpPr>
          <p:nvPr/>
        </p:nvSpPr>
        <p:spPr bwMode="auto">
          <a:xfrm>
            <a:off x="6950075" y="4252913"/>
            <a:ext cx="13477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chemeClr val="bg1"/>
                </a:solidFill>
              </a:rPr>
              <a:t>velocity</a:t>
            </a:r>
            <a:endParaRPr lang="cs-CZ" altLang="cs-CZ" sz="1800">
              <a:solidFill>
                <a:schemeClr val="bg1"/>
              </a:solidFill>
            </a:endParaRPr>
          </a:p>
        </p:txBody>
      </p:sp>
      <p:sp>
        <p:nvSpPr>
          <p:cNvPr id="8214" name="Text Box 63"/>
          <p:cNvSpPr txBox="1">
            <a:spLocks noChangeArrowheads="1"/>
          </p:cNvSpPr>
          <p:nvPr/>
        </p:nvSpPr>
        <p:spPr bwMode="auto">
          <a:xfrm>
            <a:off x="641350" y="4627563"/>
            <a:ext cx="10144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rgbClr val="FFFF00"/>
                </a:solidFill>
              </a:rPr>
              <a:t>aorta</a:t>
            </a:r>
            <a:endParaRPr lang="cs-CZ" altLang="cs-CZ" sz="1800">
              <a:solidFill>
                <a:srgbClr val="FFFF00"/>
              </a:solidFill>
            </a:endParaRPr>
          </a:p>
        </p:txBody>
      </p:sp>
      <p:sp>
        <p:nvSpPr>
          <p:cNvPr id="8215" name="Text Box 64"/>
          <p:cNvSpPr txBox="1">
            <a:spLocks noChangeArrowheads="1"/>
          </p:cNvSpPr>
          <p:nvPr/>
        </p:nvSpPr>
        <p:spPr bwMode="auto">
          <a:xfrm>
            <a:off x="635000" y="4987925"/>
            <a:ext cx="1260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chemeClr val="bg1"/>
                </a:solidFill>
              </a:rPr>
              <a:t>arterioles</a:t>
            </a:r>
            <a:endParaRPr lang="cs-CZ" altLang="cs-CZ" sz="1800">
              <a:solidFill>
                <a:schemeClr val="bg1"/>
              </a:solidFill>
            </a:endParaRPr>
          </a:p>
        </p:txBody>
      </p:sp>
      <p:sp>
        <p:nvSpPr>
          <p:cNvPr id="8216" name="Text Box 65"/>
          <p:cNvSpPr txBox="1">
            <a:spLocks noChangeArrowheads="1"/>
          </p:cNvSpPr>
          <p:nvPr/>
        </p:nvSpPr>
        <p:spPr bwMode="auto">
          <a:xfrm>
            <a:off x="638175" y="5319713"/>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rgbClr val="FFFF00"/>
                </a:solidFill>
              </a:rPr>
              <a:t>capilaries</a:t>
            </a:r>
            <a:endParaRPr lang="cs-CZ" altLang="cs-CZ" sz="1800">
              <a:solidFill>
                <a:srgbClr val="FFFF00"/>
              </a:solidFill>
            </a:endParaRPr>
          </a:p>
        </p:txBody>
      </p:sp>
      <p:sp>
        <p:nvSpPr>
          <p:cNvPr id="8217" name="Text Box 66"/>
          <p:cNvSpPr txBox="1">
            <a:spLocks noChangeArrowheads="1"/>
          </p:cNvSpPr>
          <p:nvPr/>
        </p:nvSpPr>
        <p:spPr bwMode="auto">
          <a:xfrm>
            <a:off x="652463" y="5662613"/>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800">
                <a:solidFill>
                  <a:schemeClr val="bg1"/>
                </a:solidFill>
              </a:rPr>
              <a:t>venules</a:t>
            </a:r>
            <a:endParaRPr lang="cs-CZ" altLang="cs-CZ" sz="1800">
              <a:solidFill>
                <a:schemeClr val="bg1"/>
              </a:solidFill>
            </a:endParaRPr>
          </a:p>
        </p:txBody>
      </p:sp>
      <p:sp>
        <p:nvSpPr>
          <p:cNvPr id="8218" name="Text Box 70"/>
          <p:cNvSpPr txBox="1">
            <a:spLocks noChangeArrowheads="1"/>
          </p:cNvSpPr>
          <p:nvPr/>
        </p:nvSpPr>
        <p:spPr bwMode="auto">
          <a:xfrm>
            <a:off x="681038" y="6002338"/>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chemeClr val="bg1"/>
                </a:solidFill>
              </a:rPr>
              <a:t>v</a:t>
            </a:r>
            <a:r>
              <a:rPr lang="en-US" altLang="cs-CZ" sz="1800">
                <a:solidFill>
                  <a:schemeClr val="bg1"/>
                </a:solidFill>
              </a:rPr>
              <a:t>en</a:t>
            </a:r>
            <a:r>
              <a:rPr lang="cs-CZ" altLang="cs-CZ" sz="1800">
                <a:solidFill>
                  <a:schemeClr val="bg1"/>
                </a:solidFill>
              </a:rPr>
              <a:t>a cava</a:t>
            </a:r>
          </a:p>
        </p:txBody>
      </p:sp>
      <p:sp>
        <p:nvSpPr>
          <p:cNvPr id="8220" name="Text Box 73"/>
          <p:cNvSpPr txBox="1">
            <a:spLocks noRot="1" noChangeAspect="1" noMove="1" noResize="1" noEditPoints="1" noAdjustHandles="1" noChangeArrowheads="1" noChangeShapeType="1" noTextEdit="1"/>
          </p:cNvSpPr>
          <p:nvPr/>
        </p:nvSpPr>
        <p:spPr bwMode="auto">
          <a:xfrm>
            <a:off x="2076450" y="4629150"/>
            <a:ext cx="1162049" cy="369332"/>
          </a:xfrm>
          <a:prstGeom prst="rect">
            <a:avLst/>
          </a:prstGeom>
          <a:blipFill rotWithShape="1">
            <a:blip r:embed="rId9"/>
            <a:stretch>
              <a:fillRect t="-8197" b="-24590"/>
            </a:stretch>
          </a:blipFill>
          <a:ln>
            <a:noFill/>
          </a:ln>
          <a:effectLst/>
          <a:extLst/>
        </p:spPr>
        <p:txBody>
          <a:bodyPr/>
          <a:lstStyle/>
          <a:p>
            <a:pPr>
              <a:defRPr/>
            </a:pPr>
            <a:r>
              <a:rPr lang="cs-CZ">
                <a:noFill/>
              </a:rPr>
              <a:t> </a:t>
            </a:r>
          </a:p>
        </p:txBody>
      </p:sp>
      <p:sp>
        <p:nvSpPr>
          <p:cNvPr id="7" name="Text Box 74"/>
          <p:cNvSpPr txBox="1">
            <a:spLocks noChangeArrowheads="1"/>
          </p:cNvSpPr>
          <p:nvPr/>
        </p:nvSpPr>
        <p:spPr bwMode="auto">
          <a:xfrm>
            <a:off x="2179638" y="4951413"/>
            <a:ext cx="1268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chemeClr val="bg1"/>
                </a:solidFill>
              </a:rPr>
              <a:t>20-5</a:t>
            </a:r>
            <a:r>
              <a:rPr lang="en-US" altLang="cs-CZ" sz="1800">
                <a:solidFill>
                  <a:schemeClr val="bg1"/>
                </a:solidFill>
              </a:rPr>
              <a:t>0 </a:t>
            </a:r>
            <a:r>
              <a:rPr lang="en-US" altLang="cs-CZ" sz="2000">
                <a:solidFill>
                  <a:schemeClr val="bg1"/>
                </a:solidFill>
                <a:sym typeface="Symbol" pitchFamily="18" charset="2"/>
              </a:rPr>
              <a:t></a:t>
            </a:r>
            <a:r>
              <a:rPr lang="en-US" altLang="cs-CZ" sz="1800">
                <a:solidFill>
                  <a:schemeClr val="bg1"/>
                </a:solidFill>
                <a:sym typeface="Symbol" pitchFamily="18" charset="2"/>
              </a:rPr>
              <a:t>m</a:t>
            </a:r>
          </a:p>
        </p:txBody>
      </p:sp>
      <p:sp>
        <p:nvSpPr>
          <p:cNvPr id="8221" name="Text Box 75"/>
          <p:cNvSpPr txBox="1">
            <a:spLocks noChangeArrowheads="1"/>
          </p:cNvSpPr>
          <p:nvPr/>
        </p:nvSpPr>
        <p:spPr bwMode="auto">
          <a:xfrm>
            <a:off x="2278063" y="5321300"/>
            <a:ext cx="936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4-9</a:t>
            </a:r>
            <a:r>
              <a:rPr lang="en-US" altLang="cs-CZ" sz="1800">
                <a:solidFill>
                  <a:srgbClr val="FFFF00"/>
                </a:solidFill>
              </a:rPr>
              <a:t> </a:t>
            </a:r>
            <a:r>
              <a:rPr lang="en-US" altLang="cs-CZ" sz="1800">
                <a:solidFill>
                  <a:srgbClr val="FFFF00"/>
                </a:solidFill>
                <a:sym typeface="Symbol" pitchFamily="18" charset="2"/>
              </a:rPr>
              <a:t>m</a:t>
            </a:r>
            <a:endParaRPr lang="cs-CZ" altLang="cs-CZ" sz="1800">
              <a:solidFill>
                <a:srgbClr val="FFFF00"/>
              </a:solidFill>
              <a:sym typeface="Symbol" pitchFamily="18" charset="2"/>
            </a:endParaRPr>
          </a:p>
        </p:txBody>
      </p:sp>
      <p:sp>
        <p:nvSpPr>
          <p:cNvPr id="8223" name="Text Box 76"/>
          <p:cNvSpPr txBox="1">
            <a:spLocks noRot="1" noChangeAspect="1" noMove="1" noResize="1" noEditPoints="1" noAdjustHandles="1" noChangeArrowheads="1" noChangeShapeType="1" noTextEdit="1"/>
          </p:cNvSpPr>
          <p:nvPr/>
        </p:nvSpPr>
        <p:spPr bwMode="auto">
          <a:xfrm>
            <a:off x="2073275" y="5664200"/>
            <a:ext cx="1260475" cy="366713"/>
          </a:xfrm>
          <a:prstGeom prst="rect">
            <a:avLst/>
          </a:prstGeom>
          <a:blipFill rotWithShape="1">
            <a:blip r:embed="rId10"/>
            <a:stretch>
              <a:fillRect t="-8333" b="-28333"/>
            </a:stretch>
          </a:blipFill>
          <a:ln>
            <a:noFill/>
          </a:ln>
          <a:effectLst/>
          <a:extLst/>
        </p:spPr>
        <p:txBody>
          <a:bodyPr/>
          <a:lstStyle/>
          <a:p>
            <a:pPr>
              <a:defRPr/>
            </a:pPr>
            <a:r>
              <a:rPr lang="cs-CZ">
                <a:noFill/>
              </a:rPr>
              <a:t> </a:t>
            </a:r>
          </a:p>
        </p:txBody>
      </p:sp>
      <p:sp>
        <p:nvSpPr>
          <p:cNvPr id="8224" name="Text Box 77"/>
          <p:cNvSpPr txBox="1">
            <a:spLocks noRot="1" noChangeAspect="1" noMove="1" noResize="1" noEditPoints="1" noAdjustHandles="1" noChangeArrowheads="1" noChangeShapeType="1" noTextEdit="1"/>
          </p:cNvSpPr>
          <p:nvPr/>
        </p:nvSpPr>
        <p:spPr bwMode="auto">
          <a:xfrm>
            <a:off x="2159000" y="6013450"/>
            <a:ext cx="1260475" cy="366713"/>
          </a:xfrm>
          <a:prstGeom prst="rect">
            <a:avLst/>
          </a:prstGeom>
          <a:blipFill rotWithShape="1">
            <a:blip r:embed="rId11"/>
            <a:stretch>
              <a:fillRect t="-8197" b="-24590"/>
            </a:stretch>
          </a:blipFill>
          <a:ln>
            <a:noFill/>
          </a:ln>
          <a:effectLst/>
          <a:extLst/>
        </p:spPr>
        <p:txBody>
          <a:bodyPr/>
          <a:lstStyle/>
          <a:p>
            <a:pPr>
              <a:defRPr/>
            </a:pPr>
            <a:r>
              <a:rPr lang="cs-CZ">
                <a:noFill/>
              </a:rPr>
              <a:t> </a:t>
            </a:r>
          </a:p>
        </p:txBody>
      </p:sp>
      <p:grpSp>
        <p:nvGrpSpPr>
          <p:cNvPr id="8" name="Group 78"/>
          <p:cNvGrpSpPr>
            <a:grpSpLocks/>
          </p:cNvGrpSpPr>
          <p:nvPr/>
        </p:nvGrpSpPr>
        <p:grpSpPr bwMode="auto">
          <a:xfrm>
            <a:off x="6827838" y="1514475"/>
            <a:ext cx="2265362" cy="1200150"/>
            <a:chOff x="4040" y="970"/>
            <a:chExt cx="1427" cy="756"/>
          </a:xfrm>
        </p:grpSpPr>
        <p:grpSp>
          <p:nvGrpSpPr>
            <p:cNvPr id="8238" name="Group 79"/>
            <p:cNvGrpSpPr>
              <a:grpSpLocks/>
            </p:cNvGrpSpPr>
            <p:nvPr/>
          </p:nvGrpSpPr>
          <p:grpSpPr bwMode="auto">
            <a:xfrm>
              <a:off x="4227" y="970"/>
              <a:ext cx="955" cy="756"/>
              <a:chOff x="3715" y="2546"/>
              <a:chExt cx="955" cy="756"/>
            </a:xfrm>
          </p:grpSpPr>
          <p:grpSp>
            <p:nvGrpSpPr>
              <p:cNvPr id="8245" name="Group 80"/>
              <p:cNvGrpSpPr>
                <a:grpSpLocks/>
              </p:cNvGrpSpPr>
              <p:nvPr/>
            </p:nvGrpSpPr>
            <p:grpSpPr bwMode="auto">
              <a:xfrm>
                <a:off x="4032" y="2546"/>
                <a:ext cx="638" cy="756"/>
                <a:chOff x="4032" y="2546"/>
                <a:chExt cx="638" cy="756"/>
              </a:xfrm>
            </p:grpSpPr>
            <p:sp>
              <p:nvSpPr>
                <p:cNvPr id="8252" name="Oval 81"/>
                <p:cNvSpPr>
                  <a:spLocks noChangeArrowheads="1"/>
                </p:cNvSpPr>
                <p:nvPr/>
              </p:nvSpPr>
              <p:spPr bwMode="auto">
                <a:xfrm>
                  <a:off x="4600" y="2549"/>
                  <a:ext cx="19" cy="748"/>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53" name="Oval 82"/>
                <p:cNvSpPr>
                  <a:spLocks noChangeArrowheads="1"/>
                </p:cNvSpPr>
                <p:nvPr/>
              </p:nvSpPr>
              <p:spPr bwMode="auto">
                <a:xfrm>
                  <a:off x="4547" y="2549"/>
                  <a:ext cx="123" cy="748"/>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54" name="Rectangle 83"/>
                <p:cNvSpPr>
                  <a:spLocks noChangeArrowheads="1"/>
                </p:cNvSpPr>
                <p:nvPr/>
              </p:nvSpPr>
              <p:spPr bwMode="auto">
                <a:xfrm>
                  <a:off x="4604" y="2562"/>
                  <a:ext cx="8" cy="72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55" name="Rectangle 84"/>
                <p:cNvSpPr>
                  <a:spLocks noChangeArrowheads="1"/>
                </p:cNvSpPr>
                <p:nvPr/>
              </p:nvSpPr>
              <p:spPr bwMode="auto">
                <a:xfrm>
                  <a:off x="4074" y="2546"/>
                  <a:ext cx="537" cy="75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56" name="Oval 85"/>
                <p:cNvSpPr>
                  <a:spLocks noChangeArrowheads="1"/>
                </p:cNvSpPr>
                <p:nvPr/>
              </p:nvSpPr>
              <p:spPr bwMode="auto">
                <a:xfrm>
                  <a:off x="4032" y="2546"/>
                  <a:ext cx="123" cy="756"/>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grpSp>
          <p:grpSp>
            <p:nvGrpSpPr>
              <p:cNvPr id="8246" name="Group 86"/>
              <p:cNvGrpSpPr>
                <a:grpSpLocks/>
              </p:cNvGrpSpPr>
              <p:nvPr/>
            </p:nvGrpSpPr>
            <p:grpSpPr bwMode="auto">
              <a:xfrm>
                <a:off x="3715" y="2765"/>
                <a:ext cx="374" cy="316"/>
                <a:chOff x="4032" y="2546"/>
                <a:chExt cx="638" cy="756"/>
              </a:xfrm>
            </p:grpSpPr>
            <p:sp>
              <p:nvSpPr>
                <p:cNvPr id="8247" name="Oval 87"/>
                <p:cNvSpPr>
                  <a:spLocks noChangeArrowheads="1"/>
                </p:cNvSpPr>
                <p:nvPr/>
              </p:nvSpPr>
              <p:spPr bwMode="auto">
                <a:xfrm>
                  <a:off x="4600" y="2549"/>
                  <a:ext cx="19" cy="748"/>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48" name="Oval 88"/>
                <p:cNvSpPr>
                  <a:spLocks noChangeArrowheads="1"/>
                </p:cNvSpPr>
                <p:nvPr/>
              </p:nvSpPr>
              <p:spPr bwMode="auto">
                <a:xfrm>
                  <a:off x="4547" y="2549"/>
                  <a:ext cx="123" cy="748"/>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49" name="Rectangle 89"/>
                <p:cNvSpPr>
                  <a:spLocks noChangeArrowheads="1"/>
                </p:cNvSpPr>
                <p:nvPr/>
              </p:nvSpPr>
              <p:spPr bwMode="auto">
                <a:xfrm>
                  <a:off x="4604" y="2562"/>
                  <a:ext cx="8" cy="72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50" name="Rectangle 90"/>
                <p:cNvSpPr>
                  <a:spLocks noChangeArrowheads="1"/>
                </p:cNvSpPr>
                <p:nvPr/>
              </p:nvSpPr>
              <p:spPr bwMode="auto">
                <a:xfrm>
                  <a:off x="4074" y="2546"/>
                  <a:ext cx="537" cy="75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8251" name="Oval 91"/>
                <p:cNvSpPr>
                  <a:spLocks noChangeArrowheads="1"/>
                </p:cNvSpPr>
                <p:nvPr/>
              </p:nvSpPr>
              <p:spPr bwMode="auto">
                <a:xfrm>
                  <a:off x="4032" y="2546"/>
                  <a:ext cx="123" cy="756"/>
                </a:xfrm>
                <a:prstGeom prst="ellipse">
                  <a:avLst/>
                </a:prstGeom>
                <a:solidFill>
                  <a:srgbClr val="FF0000"/>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grpSp>
        </p:grpSp>
        <p:sp>
          <p:nvSpPr>
            <p:cNvPr id="8239" name="Text Box 92"/>
            <p:cNvSpPr txBox="1">
              <a:spLocks noChangeArrowheads="1"/>
            </p:cNvSpPr>
            <p:nvPr/>
          </p:nvSpPr>
          <p:spPr bwMode="auto">
            <a:xfrm>
              <a:off x="4040" y="1224"/>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S</a:t>
              </a:r>
              <a:r>
                <a:rPr lang="cs-CZ" altLang="cs-CZ" sz="1400" baseline="-25000">
                  <a:solidFill>
                    <a:schemeClr val="bg1"/>
                  </a:solidFill>
                </a:rPr>
                <a:t>1</a:t>
              </a:r>
            </a:p>
          </p:txBody>
        </p:sp>
        <p:sp>
          <p:nvSpPr>
            <p:cNvPr id="8240" name="Text Box 93"/>
            <p:cNvSpPr txBox="1">
              <a:spLocks noChangeArrowheads="1"/>
            </p:cNvSpPr>
            <p:nvPr/>
          </p:nvSpPr>
          <p:spPr bwMode="auto">
            <a:xfrm>
              <a:off x="5139" y="1235"/>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S</a:t>
              </a:r>
              <a:r>
                <a:rPr lang="cs-CZ" altLang="cs-CZ" sz="1400" baseline="-25000">
                  <a:solidFill>
                    <a:schemeClr val="bg1"/>
                  </a:solidFill>
                </a:rPr>
                <a:t>2</a:t>
              </a:r>
            </a:p>
          </p:txBody>
        </p:sp>
        <p:sp>
          <p:nvSpPr>
            <p:cNvPr id="8241" name="Text Box 94"/>
            <p:cNvSpPr txBox="1">
              <a:spLocks noChangeArrowheads="1"/>
            </p:cNvSpPr>
            <p:nvPr/>
          </p:nvSpPr>
          <p:spPr bwMode="auto">
            <a:xfrm>
              <a:off x="4323" y="1155"/>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v</a:t>
              </a:r>
              <a:r>
                <a:rPr lang="cs-CZ" altLang="cs-CZ" sz="1400" baseline="-25000">
                  <a:solidFill>
                    <a:schemeClr val="bg1"/>
                  </a:solidFill>
                </a:rPr>
                <a:t>1</a:t>
              </a:r>
            </a:p>
          </p:txBody>
        </p:sp>
        <p:sp>
          <p:nvSpPr>
            <p:cNvPr id="8242" name="Text Box 95"/>
            <p:cNvSpPr txBox="1">
              <a:spLocks noChangeArrowheads="1"/>
            </p:cNvSpPr>
            <p:nvPr/>
          </p:nvSpPr>
          <p:spPr bwMode="auto">
            <a:xfrm>
              <a:off x="4734" y="1150"/>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a:solidFill>
                    <a:schemeClr val="bg1"/>
                  </a:solidFill>
                </a:rPr>
                <a:t>v</a:t>
              </a:r>
              <a:r>
                <a:rPr lang="cs-CZ" altLang="cs-CZ" sz="1400" baseline="-25000">
                  <a:solidFill>
                    <a:schemeClr val="bg1"/>
                  </a:solidFill>
                </a:rPr>
                <a:t>2</a:t>
              </a:r>
            </a:p>
          </p:txBody>
        </p:sp>
        <p:sp>
          <p:nvSpPr>
            <p:cNvPr id="8243" name="Line 96"/>
            <p:cNvSpPr>
              <a:spLocks noChangeShapeType="1"/>
            </p:cNvSpPr>
            <p:nvPr/>
          </p:nvSpPr>
          <p:spPr bwMode="auto">
            <a:xfrm>
              <a:off x="4344" y="1352"/>
              <a:ext cx="192"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8244" name="Line 97"/>
            <p:cNvSpPr>
              <a:spLocks noChangeShapeType="1"/>
            </p:cNvSpPr>
            <p:nvPr/>
          </p:nvSpPr>
          <p:spPr bwMode="auto">
            <a:xfrm>
              <a:off x="4779" y="1347"/>
              <a:ext cx="192"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sp>
        <p:nvSpPr>
          <p:cNvPr id="8225" name="Text Box 61"/>
          <p:cNvSpPr txBox="1">
            <a:spLocks noChangeArrowheads="1"/>
          </p:cNvSpPr>
          <p:nvPr/>
        </p:nvSpPr>
        <p:spPr bwMode="auto">
          <a:xfrm>
            <a:off x="3821113" y="4257675"/>
            <a:ext cx="13477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chemeClr val="bg1"/>
                </a:solidFill>
              </a:rPr>
              <a:t>number</a:t>
            </a:r>
          </a:p>
        </p:txBody>
      </p:sp>
      <p:sp>
        <p:nvSpPr>
          <p:cNvPr id="8226" name="Text Box 61"/>
          <p:cNvSpPr txBox="1">
            <a:spLocks noChangeArrowheads="1"/>
          </p:cNvSpPr>
          <p:nvPr/>
        </p:nvSpPr>
        <p:spPr bwMode="auto">
          <a:xfrm>
            <a:off x="5187950" y="4265613"/>
            <a:ext cx="13477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chemeClr val="bg1"/>
                </a:solidFill>
              </a:rPr>
              <a:t>total area</a:t>
            </a:r>
          </a:p>
        </p:txBody>
      </p:sp>
      <p:sp>
        <p:nvSpPr>
          <p:cNvPr id="8227" name="Text Box 73"/>
          <p:cNvSpPr txBox="1">
            <a:spLocks noChangeArrowheads="1"/>
          </p:cNvSpPr>
          <p:nvPr/>
        </p:nvSpPr>
        <p:spPr bwMode="auto">
          <a:xfrm>
            <a:off x="4114800" y="4635500"/>
            <a:ext cx="342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rgbClr val="FFFF00"/>
                </a:solidFill>
              </a:rPr>
              <a:t>1</a:t>
            </a:r>
          </a:p>
        </p:txBody>
      </p:sp>
      <p:sp>
        <p:nvSpPr>
          <p:cNvPr id="67" name="Text Box 74"/>
          <p:cNvSpPr txBox="1">
            <a:spLocks noRot="1" noChangeAspect="1" noMove="1" noResize="1" noEditPoints="1" noAdjustHandles="1" noChangeArrowheads="1" noChangeShapeType="1" noTextEdit="1"/>
          </p:cNvSpPr>
          <p:nvPr/>
        </p:nvSpPr>
        <p:spPr bwMode="auto">
          <a:xfrm>
            <a:off x="3759200" y="4980265"/>
            <a:ext cx="1225550" cy="369332"/>
          </a:xfrm>
          <a:prstGeom prst="rect">
            <a:avLst/>
          </a:prstGeom>
          <a:blipFill rotWithShape="1">
            <a:blip r:embed="rId12"/>
            <a:stretch>
              <a:fillRect t="-8197" b="-26230"/>
            </a:stretch>
          </a:blipFill>
          <a:ln>
            <a:noFill/>
          </a:ln>
          <a:effectLst/>
          <a:extLst/>
        </p:spPr>
        <p:txBody>
          <a:bodyPr/>
          <a:lstStyle/>
          <a:p>
            <a:pPr>
              <a:defRPr/>
            </a:pPr>
            <a:r>
              <a:rPr lang="cs-CZ">
                <a:noFill/>
              </a:rPr>
              <a:t> </a:t>
            </a:r>
          </a:p>
        </p:txBody>
      </p:sp>
      <p:sp>
        <p:nvSpPr>
          <p:cNvPr id="8229" name="Text Box 77"/>
          <p:cNvSpPr txBox="1">
            <a:spLocks noChangeArrowheads="1"/>
          </p:cNvSpPr>
          <p:nvPr/>
        </p:nvSpPr>
        <p:spPr bwMode="auto">
          <a:xfrm>
            <a:off x="4121150" y="6010275"/>
            <a:ext cx="27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800">
                <a:solidFill>
                  <a:schemeClr val="bg1"/>
                </a:solidFill>
              </a:rPr>
              <a:t>2</a:t>
            </a:r>
          </a:p>
        </p:txBody>
      </p:sp>
      <p:sp>
        <p:nvSpPr>
          <p:cNvPr id="71" name="Text Box 74"/>
          <p:cNvSpPr txBox="1">
            <a:spLocks noRot="1" noChangeAspect="1" noMove="1" noResize="1" noEditPoints="1" noAdjustHandles="1" noChangeArrowheads="1" noChangeShapeType="1" noTextEdit="1"/>
          </p:cNvSpPr>
          <p:nvPr/>
        </p:nvSpPr>
        <p:spPr bwMode="auto">
          <a:xfrm>
            <a:off x="3749675" y="5319713"/>
            <a:ext cx="1225550" cy="369332"/>
          </a:xfrm>
          <a:prstGeom prst="rect">
            <a:avLst/>
          </a:prstGeom>
          <a:blipFill rotWithShape="1">
            <a:blip r:embed="rId13"/>
            <a:stretch>
              <a:fillRect t="-8333" b="-28333"/>
            </a:stretch>
          </a:blipFill>
          <a:ln>
            <a:noFill/>
          </a:ln>
          <a:effectLst/>
          <a:extLst/>
        </p:spPr>
        <p:txBody>
          <a:bodyPr/>
          <a:lstStyle/>
          <a:p>
            <a:pPr>
              <a:defRPr/>
            </a:pPr>
            <a:r>
              <a:rPr lang="cs-CZ">
                <a:noFill/>
              </a:rPr>
              <a:t> </a:t>
            </a:r>
          </a:p>
        </p:txBody>
      </p:sp>
      <p:sp>
        <p:nvSpPr>
          <p:cNvPr id="72" name="Text Box 74"/>
          <p:cNvSpPr txBox="1">
            <a:spLocks noRot="1" noChangeAspect="1" noMove="1" noResize="1" noEditPoints="1" noAdjustHandles="1" noChangeArrowheads="1" noChangeShapeType="1" noTextEdit="1"/>
          </p:cNvSpPr>
          <p:nvPr/>
        </p:nvSpPr>
        <p:spPr bwMode="auto">
          <a:xfrm>
            <a:off x="3648075" y="5658406"/>
            <a:ext cx="1225550" cy="369332"/>
          </a:xfrm>
          <a:prstGeom prst="rect">
            <a:avLst/>
          </a:prstGeom>
          <a:blipFill rotWithShape="1">
            <a:blip r:embed="rId14"/>
            <a:stretch>
              <a:fillRect t="-8197" b="-26230"/>
            </a:stretch>
          </a:blipFill>
          <a:ln>
            <a:noFill/>
          </a:ln>
          <a:effectLst/>
          <a:extLst/>
        </p:spPr>
        <p:txBody>
          <a:bodyPr/>
          <a:lstStyle/>
          <a:p>
            <a:pPr>
              <a:defRPr/>
            </a:pPr>
            <a:r>
              <a:rPr lang="cs-CZ">
                <a:noFill/>
              </a:rPr>
              <a:t> </a:t>
            </a:r>
          </a:p>
        </p:txBody>
      </p:sp>
      <p:sp>
        <p:nvSpPr>
          <p:cNvPr id="75" name="Text Box 73"/>
          <p:cNvSpPr txBox="1">
            <a:spLocks noRot="1" noChangeAspect="1" noMove="1" noResize="1" noEditPoints="1" noAdjustHandles="1" noChangeArrowheads="1" noChangeShapeType="1" noTextEdit="1"/>
          </p:cNvSpPr>
          <p:nvPr/>
        </p:nvSpPr>
        <p:spPr bwMode="auto">
          <a:xfrm>
            <a:off x="5101430" y="4635500"/>
            <a:ext cx="1205707" cy="369332"/>
          </a:xfrm>
          <a:prstGeom prst="rect">
            <a:avLst/>
          </a:prstGeom>
          <a:blipFill rotWithShape="1">
            <a:blip r:embed="rId15"/>
            <a:stretch>
              <a:fillRect t="-8197" b="-24590"/>
            </a:stretch>
          </a:blipFill>
          <a:ln>
            <a:noFill/>
          </a:ln>
          <a:effectLst/>
          <a:extLst/>
        </p:spPr>
        <p:txBody>
          <a:bodyPr/>
          <a:lstStyle/>
          <a:p>
            <a:pPr>
              <a:defRPr/>
            </a:pPr>
            <a:r>
              <a:rPr lang="cs-CZ">
                <a:noFill/>
              </a:rPr>
              <a:t> </a:t>
            </a:r>
          </a:p>
        </p:txBody>
      </p:sp>
      <p:sp>
        <p:nvSpPr>
          <p:cNvPr id="76" name="Text Box 74"/>
          <p:cNvSpPr txBox="1">
            <a:spLocks noRot="1" noChangeAspect="1" noMove="1" noResize="1" noEditPoints="1" noAdjustHandles="1" noChangeArrowheads="1" noChangeShapeType="1" noTextEdit="1"/>
          </p:cNvSpPr>
          <p:nvPr/>
        </p:nvSpPr>
        <p:spPr bwMode="auto">
          <a:xfrm>
            <a:off x="5135562" y="4957763"/>
            <a:ext cx="1123155" cy="369332"/>
          </a:xfrm>
          <a:prstGeom prst="rect">
            <a:avLst/>
          </a:prstGeom>
          <a:blipFill rotWithShape="1">
            <a:blip r:embed="rId16"/>
            <a:stretch>
              <a:fillRect t="-8197" b="-24590"/>
            </a:stretch>
          </a:blipFill>
          <a:ln>
            <a:noFill/>
          </a:ln>
          <a:effectLst/>
          <a:extLst/>
        </p:spPr>
        <p:txBody>
          <a:bodyPr/>
          <a:lstStyle/>
          <a:p>
            <a:pPr>
              <a:defRPr/>
            </a:pPr>
            <a:r>
              <a:rPr lang="cs-CZ">
                <a:noFill/>
              </a:rPr>
              <a:t> </a:t>
            </a:r>
          </a:p>
        </p:txBody>
      </p:sp>
      <p:sp>
        <p:nvSpPr>
          <p:cNvPr id="77" name="Text Box 75"/>
          <p:cNvSpPr txBox="1">
            <a:spLocks noRot="1" noChangeAspect="1" noMove="1" noResize="1" noEditPoints="1" noAdjustHandles="1" noChangeArrowheads="1" noChangeShapeType="1" noTextEdit="1"/>
          </p:cNvSpPr>
          <p:nvPr/>
        </p:nvSpPr>
        <p:spPr bwMode="auto">
          <a:xfrm>
            <a:off x="5017293" y="5327650"/>
            <a:ext cx="1370012" cy="369332"/>
          </a:xfrm>
          <a:prstGeom prst="rect">
            <a:avLst/>
          </a:prstGeom>
          <a:blipFill rotWithShape="1">
            <a:blip r:embed="rId17"/>
            <a:stretch>
              <a:fillRect t="-8197" r="-444" b="-24590"/>
            </a:stretch>
          </a:blipFill>
          <a:ln>
            <a:noFill/>
          </a:ln>
          <a:effectLst/>
          <a:extLst/>
        </p:spPr>
        <p:txBody>
          <a:bodyPr/>
          <a:lstStyle/>
          <a:p>
            <a:pPr>
              <a:defRPr/>
            </a:pPr>
            <a:r>
              <a:rPr lang="cs-CZ">
                <a:noFill/>
              </a:rPr>
              <a:t> </a:t>
            </a:r>
          </a:p>
        </p:txBody>
      </p:sp>
      <p:sp>
        <p:nvSpPr>
          <p:cNvPr id="78" name="Text Box 76"/>
          <p:cNvSpPr txBox="1">
            <a:spLocks noRot="1" noChangeAspect="1" noMove="1" noResize="1" noEditPoints="1" noAdjustHandles="1" noChangeArrowheads="1" noChangeShapeType="1" noTextEdit="1"/>
          </p:cNvSpPr>
          <p:nvPr/>
        </p:nvSpPr>
        <p:spPr bwMode="auto">
          <a:xfrm>
            <a:off x="5136355" y="5670550"/>
            <a:ext cx="1355725" cy="369332"/>
          </a:xfrm>
          <a:prstGeom prst="rect">
            <a:avLst/>
          </a:prstGeom>
          <a:blipFill rotWithShape="1">
            <a:blip r:embed="rId18"/>
            <a:stretch>
              <a:fillRect t="-8197" b="-24590"/>
            </a:stretch>
          </a:blipFill>
          <a:ln>
            <a:noFill/>
          </a:ln>
          <a:effectLst/>
          <a:extLst/>
        </p:spPr>
        <p:txBody>
          <a:bodyPr/>
          <a:lstStyle/>
          <a:p>
            <a:pPr>
              <a:defRPr/>
            </a:pPr>
            <a:r>
              <a:rPr lang="cs-CZ">
                <a:noFill/>
              </a:rPr>
              <a:t> </a:t>
            </a:r>
          </a:p>
        </p:txBody>
      </p:sp>
      <p:sp>
        <p:nvSpPr>
          <p:cNvPr id="79" name="Text Box 77"/>
          <p:cNvSpPr txBox="1">
            <a:spLocks noRot="1" noChangeAspect="1" noMove="1" noResize="1" noEditPoints="1" noAdjustHandles="1" noChangeArrowheads="1" noChangeShapeType="1" noTextEdit="1"/>
          </p:cNvSpPr>
          <p:nvPr/>
        </p:nvSpPr>
        <p:spPr bwMode="auto">
          <a:xfrm>
            <a:off x="5136355" y="6019800"/>
            <a:ext cx="1260475" cy="366713"/>
          </a:xfrm>
          <a:prstGeom prst="rect">
            <a:avLst/>
          </a:prstGeom>
          <a:blipFill rotWithShape="1">
            <a:blip r:embed="rId19"/>
            <a:stretch>
              <a:fillRect t="-8333" b="-25000"/>
            </a:stretch>
          </a:blipFill>
          <a:ln>
            <a:noFill/>
          </a:ln>
          <a:effectLst/>
          <a:extLst/>
        </p:spPr>
        <p:txBody>
          <a:bodyPr/>
          <a:lstStyle/>
          <a:p>
            <a:pPr>
              <a:defRPr/>
            </a:pPr>
            <a:r>
              <a:rPr lang="cs-CZ">
                <a:noFill/>
              </a:rPr>
              <a:t> </a:t>
            </a:r>
          </a:p>
        </p:txBody>
      </p:sp>
      <p:sp>
        <p:nvSpPr>
          <p:cNvPr id="80" name="Text Box 73"/>
          <p:cNvSpPr txBox="1">
            <a:spLocks noRot="1" noChangeAspect="1" noMove="1" noResize="1" noEditPoints="1" noAdjustHandles="1" noChangeArrowheads="1" noChangeShapeType="1" noTextEdit="1"/>
          </p:cNvSpPr>
          <p:nvPr/>
        </p:nvSpPr>
        <p:spPr bwMode="auto">
          <a:xfrm>
            <a:off x="6327344" y="3413126"/>
            <a:ext cx="2687240" cy="461665"/>
          </a:xfrm>
          <a:prstGeom prst="rect">
            <a:avLst/>
          </a:prstGeom>
          <a:blipFill rotWithShape="1">
            <a:blip r:embed="rId20"/>
            <a:stretch>
              <a:fillRect l="-1587" t="-9211" b="-30263"/>
            </a:stretch>
          </a:blipFill>
          <a:ln>
            <a:noFill/>
          </a:ln>
          <a:effectLst/>
          <a:extLst/>
        </p:spPr>
        <p:txBody>
          <a:bodyPr/>
          <a:lstStyle/>
          <a:p>
            <a:pPr>
              <a:defRPr/>
            </a:pPr>
            <a:r>
              <a:rPr lang="cs-CZ">
                <a:noFill/>
              </a:rPr>
              <a:t>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8"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52782" r="8247" b="2701"/>
          <a:stretch>
            <a:fillRect/>
          </a:stretch>
        </p:blipFill>
        <p:spPr bwMode="auto">
          <a:xfrm>
            <a:off x="236538" y="153988"/>
            <a:ext cx="8682037" cy="6561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219" name="Rectangle 15"/>
          <p:cNvSpPr>
            <a:spLocks noChangeArrowheads="1"/>
          </p:cNvSpPr>
          <p:nvPr/>
        </p:nvSpPr>
        <p:spPr bwMode="auto">
          <a:xfrm>
            <a:off x="5470525" y="1179513"/>
            <a:ext cx="86360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20" name="Rectangle 16"/>
          <p:cNvSpPr>
            <a:spLocks noChangeArrowheads="1"/>
          </p:cNvSpPr>
          <p:nvPr/>
        </p:nvSpPr>
        <p:spPr bwMode="auto">
          <a:xfrm>
            <a:off x="4500563" y="1181100"/>
            <a:ext cx="86360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21" name="Rectangle 14"/>
          <p:cNvSpPr>
            <a:spLocks noChangeArrowheads="1"/>
          </p:cNvSpPr>
          <p:nvPr/>
        </p:nvSpPr>
        <p:spPr bwMode="auto">
          <a:xfrm>
            <a:off x="3449638" y="1177925"/>
            <a:ext cx="86360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22" name="Rectangle 17"/>
          <p:cNvSpPr>
            <a:spLocks noChangeArrowheads="1"/>
          </p:cNvSpPr>
          <p:nvPr/>
        </p:nvSpPr>
        <p:spPr bwMode="auto">
          <a:xfrm>
            <a:off x="2054225" y="1182688"/>
            <a:ext cx="715963"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23" name="Rectangle 18"/>
          <p:cNvSpPr>
            <a:spLocks noChangeArrowheads="1"/>
          </p:cNvSpPr>
          <p:nvPr/>
        </p:nvSpPr>
        <p:spPr bwMode="auto">
          <a:xfrm>
            <a:off x="7494588" y="1184275"/>
            <a:ext cx="733425"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24" name="Rectangle 13"/>
          <p:cNvSpPr>
            <a:spLocks noChangeArrowheads="1"/>
          </p:cNvSpPr>
          <p:nvPr/>
        </p:nvSpPr>
        <p:spPr bwMode="auto">
          <a:xfrm>
            <a:off x="1266825" y="1176338"/>
            <a:ext cx="714375"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pic>
        <p:nvPicPr>
          <p:cNvPr id="9225" name="Picture 9"/>
          <p:cNvPicPr>
            <a:picLocks noChangeAspect="1" noChangeArrowheads="1"/>
          </p:cNvPicPr>
          <p:nvPr/>
        </p:nvPicPr>
        <p:blipFill>
          <a:blip r:embed="rId4">
            <a:extLst>
              <a:ext uri="{28A0092B-C50C-407E-A947-70E740481C1C}">
                <a14:useLocalDpi xmlns:a14="http://schemas.microsoft.com/office/drawing/2010/main" val="0"/>
              </a:ext>
            </a:extLst>
          </a:blip>
          <a:srcRect l="3905" t="50032" r="2440" b="36757"/>
          <a:stretch>
            <a:fillRect/>
          </a:stretch>
        </p:blipFill>
        <p:spPr bwMode="auto">
          <a:xfrm>
            <a:off x="906463" y="1473200"/>
            <a:ext cx="73120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10"/>
          <p:cNvPicPr>
            <a:picLocks noChangeAspect="1" noChangeArrowheads="1"/>
          </p:cNvPicPr>
          <p:nvPr/>
        </p:nvPicPr>
        <p:blipFill>
          <a:blip r:embed="rId4">
            <a:extLst>
              <a:ext uri="{28A0092B-C50C-407E-A947-70E740481C1C}">
                <a14:useLocalDpi xmlns:a14="http://schemas.microsoft.com/office/drawing/2010/main" val="0"/>
              </a:ext>
            </a:extLst>
          </a:blip>
          <a:srcRect l="3783" t="63310" r="2440" b="19211"/>
          <a:stretch>
            <a:fillRect/>
          </a:stretch>
        </p:blipFill>
        <p:spPr bwMode="auto">
          <a:xfrm>
            <a:off x="917575" y="3513138"/>
            <a:ext cx="7321550"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Text Box 12"/>
          <p:cNvSpPr txBox="1">
            <a:spLocks noChangeArrowheads="1"/>
          </p:cNvSpPr>
          <p:nvPr/>
        </p:nvSpPr>
        <p:spPr bwMode="auto">
          <a:xfrm>
            <a:off x="7410450" y="1157288"/>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 v. cava</a:t>
            </a:r>
          </a:p>
        </p:txBody>
      </p:sp>
      <p:sp>
        <p:nvSpPr>
          <p:cNvPr id="9228" name="Rectangle 19"/>
          <p:cNvSpPr>
            <a:spLocks noChangeArrowheads="1"/>
          </p:cNvSpPr>
          <p:nvPr/>
        </p:nvSpPr>
        <p:spPr bwMode="auto">
          <a:xfrm>
            <a:off x="6691313" y="1181100"/>
            <a:ext cx="755650" cy="257175"/>
          </a:xfrm>
          <a:prstGeom prst="rect">
            <a:avLst/>
          </a:prstGeom>
          <a:solidFill>
            <a:schemeClr val="bg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29" name="Text Box 21"/>
          <p:cNvSpPr txBox="1">
            <a:spLocks noChangeArrowheads="1"/>
          </p:cNvSpPr>
          <p:nvPr/>
        </p:nvSpPr>
        <p:spPr bwMode="auto">
          <a:xfrm>
            <a:off x="4451350" y="1158875"/>
            <a:ext cx="1050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cs-CZ" sz="1400" b="1"/>
              <a:t>capilares</a:t>
            </a:r>
            <a:endParaRPr lang="cs-CZ" altLang="cs-CZ" sz="1400" b="1"/>
          </a:p>
        </p:txBody>
      </p:sp>
      <p:sp>
        <p:nvSpPr>
          <p:cNvPr id="9230" name="Text Box 22"/>
          <p:cNvSpPr txBox="1">
            <a:spLocks noChangeArrowheads="1"/>
          </p:cNvSpPr>
          <p:nvPr/>
        </p:nvSpPr>
        <p:spPr bwMode="auto">
          <a:xfrm>
            <a:off x="3387725" y="1150938"/>
            <a:ext cx="1025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arteriol</a:t>
            </a:r>
            <a:r>
              <a:rPr lang="en-US" altLang="cs-CZ" sz="1400" b="1"/>
              <a:t>es</a:t>
            </a:r>
            <a:endParaRPr lang="cs-CZ" altLang="cs-CZ" sz="1400" b="1"/>
          </a:p>
        </p:txBody>
      </p:sp>
      <p:sp>
        <p:nvSpPr>
          <p:cNvPr id="9231" name="Text Box 23"/>
          <p:cNvSpPr txBox="1">
            <a:spLocks noChangeArrowheads="1"/>
          </p:cNvSpPr>
          <p:nvPr/>
        </p:nvSpPr>
        <p:spPr bwMode="auto">
          <a:xfrm>
            <a:off x="1990725" y="1166813"/>
            <a:ext cx="857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art</a:t>
            </a:r>
            <a:r>
              <a:rPr lang="en-US" altLang="cs-CZ" sz="1400" b="1"/>
              <a:t>eries</a:t>
            </a:r>
            <a:endParaRPr lang="cs-CZ" altLang="cs-CZ" sz="1400" b="1"/>
          </a:p>
        </p:txBody>
      </p:sp>
      <p:sp>
        <p:nvSpPr>
          <p:cNvPr id="9232" name="Text Box 24"/>
          <p:cNvSpPr txBox="1">
            <a:spLocks noChangeArrowheads="1"/>
          </p:cNvSpPr>
          <p:nvPr/>
        </p:nvSpPr>
        <p:spPr bwMode="auto">
          <a:xfrm>
            <a:off x="1311275" y="1144588"/>
            <a:ext cx="742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aorta</a:t>
            </a:r>
          </a:p>
        </p:txBody>
      </p:sp>
      <p:sp>
        <p:nvSpPr>
          <p:cNvPr id="9233" name="Text Box 25"/>
          <p:cNvSpPr txBox="1">
            <a:spLocks noChangeArrowheads="1"/>
          </p:cNvSpPr>
          <p:nvPr/>
        </p:nvSpPr>
        <p:spPr bwMode="auto">
          <a:xfrm>
            <a:off x="6707188" y="1158875"/>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 v</a:t>
            </a:r>
            <a:r>
              <a:rPr lang="en-US" altLang="cs-CZ" sz="1400" b="1"/>
              <a:t>eins</a:t>
            </a:r>
            <a:endParaRPr lang="cs-CZ" altLang="cs-CZ" sz="1400" b="1"/>
          </a:p>
        </p:txBody>
      </p:sp>
      <p:sp>
        <p:nvSpPr>
          <p:cNvPr id="9234" name="Text Box 26"/>
          <p:cNvSpPr txBox="1">
            <a:spLocks noChangeArrowheads="1"/>
          </p:cNvSpPr>
          <p:nvPr/>
        </p:nvSpPr>
        <p:spPr bwMode="auto">
          <a:xfrm>
            <a:off x="5422900" y="1150938"/>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400" b="1"/>
              <a:t> venul</a:t>
            </a:r>
            <a:r>
              <a:rPr lang="en-US" altLang="cs-CZ" sz="1400" b="1"/>
              <a:t>es</a:t>
            </a:r>
            <a:endParaRPr lang="cs-CZ" altLang="cs-CZ" sz="1400" b="1"/>
          </a:p>
        </p:txBody>
      </p:sp>
      <p:pic>
        <p:nvPicPr>
          <p:cNvPr id="9235" name="Picture 27"/>
          <p:cNvPicPr>
            <a:picLocks noChangeAspect="1" noChangeArrowheads="1"/>
          </p:cNvPicPr>
          <p:nvPr/>
        </p:nvPicPr>
        <p:blipFill>
          <a:blip r:embed="rId4">
            <a:extLst>
              <a:ext uri="{28A0092B-C50C-407E-A947-70E740481C1C}">
                <a14:useLocalDpi xmlns:a14="http://schemas.microsoft.com/office/drawing/2010/main" val="0"/>
              </a:ext>
            </a:extLst>
          </a:blip>
          <a:srcRect l="3783" t="30196" r="2440" b="67026"/>
          <a:stretch>
            <a:fillRect/>
          </a:stretch>
        </p:blipFill>
        <p:spPr bwMode="auto">
          <a:xfrm>
            <a:off x="917575" y="3122613"/>
            <a:ext cx="732155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Picture 28"/>
          <p:cNvPicPr>
            <a:picLocks noChangeAspect="1" noChangeArrowheads="1"/>
          </p:cNvPicPr>
          <p:nvPr/>
        </p:nvPicPr>
        <p:blipFill>
          <a:blip r:embed="rId4">
            <a:extLst>
              <a:ext uri="{28A0092B-C50C-407E-A947-70E740481C1C}">
                <a14:useLocalDpi xmlns:a14="http://schemas.microsoft.com/office/drawing/2010/main" val="0"/>
              </a:ext>
            </a:extLst>
          </a:blip>
          <a:srcRect l="3780" t="43790" r="2440" b="50824"/>
          <a:stretch>
            <a:fillRect/>
          </a:stretch>
        </p:blipFill>
        <p:spPr bwMode="auto">
          <a:xfrm>
            <a:off x="919163" y="5667375"/>
            <a:ext cx="73215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7" name="Rectangle 29"/>
          <p:cNvSpPr>
            <a:spLocks noChangeArrowheads="1"/>
          </p:cNvSpPr>
          <p:nvPr/>
        </p:nvSpPr>
        <p:spPr bwMode="auto">
          <a:xfrm>
            <a:off x="904875" y="1604963"/>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38" name="Rectangle 30"/>
          <p:cNvSpPr>
            <a:spLocks noChangeArrowheads="1"/>
          </p:cNvSpPr>
          <p:nvPr/>
        </p:nvSpPr>
        <p:spPr bwMode="auto">
          <a:xfrm>
            <a:off x="935038" y="3673475"/>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39" name="Rectangle 31"/>
          <p:cNvSpPr>
            <a:spLocks noChangeArrowheads="1"/>
          </p:cNvSpPr>
          <p:nvPr/>
        </p:nvSpPr>
        <p:spPr bwMode="auto">
          <a:xfrm>
            <a:off x="955675" y="5770563"/>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9240" name="Rectangle 11"/>
          <p:cNvSpPr>
            <a:spLocks noGrp="1" noChangeArrowheads="1"/>
          </p:cNvSpPr>
          <p:nvPr>
            <p:ph type="title"/>
          </p:nvPr>
        </p:nvSpPr>
        <p:spPr>
          <a:xfrm>
            <a:off x="511175" y="69850"/>
            <a:ext cx="8229600" cy="1143000"/>
          </a:xfrm>
        </p:spPr>
        <p:txBody>
          <a:bodyPr/>
          <a:lstStyle/>
          <a:p>
            <a:pPr eaLnBrk="1" hangingPunct="1">
              <a:lnSpc>
                <a:spcPct val="80000"/>
              </a:lnSpc>
            </a:pPr>
            <a:r>
              <a:rPr lang="en-US" altLang="cs-CZ" sz="2400" dirty="0" smtClean="0">
                <a:solidFill>
                  <a:schemeClr val="bg1"/>
                </a:solidFill>
              </a:rPr>
              <a:t>Relation between </a:t>
            </a:r>
            <a:r>
              <a:rPr lang="en-GB" altLang="cs-CZ" sz="2400" dirty="0" smtClean="0">
                <a:solidFill>
                  <a:schemeClr val="bg1"/>
                </a:solidFill>
              </a:rPr>
              <a:t>total cross-sectional area of vessels and mean blood flow velocity</a:t>
            </a:r>
            <a:r>
              <a:rPr lang="en-GB" altLang="cs-CZ" sz="3200" dirty="0" smtClean="0">
                <a:solidFill>
                  <a:srgbClr val="FFFF00"/>
                </a:solidFill>
              </a:rPr>
              <a:t>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150766" y="162718"/>
            <a:ext cx="873918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243" name="Picture 12" descr="Biofyzika krevního oběhu_Page_05"/>
          <p:cNvPicPr>
            <a:picLocks noChangeAspect="1" noChangeArrowheads="1"/>
          </p:cNvPicPr>
          <p:nvPr/>
        </p:nvPicPr>
        <p:blipFill>
          <a:blip r:embed="rId4">
            <a:extLst>
              <a:ext uri="{28A0092B-C50C-407E-A947-70E740481C1C}">
                <a14:useLocalDpi xmlns:a14="http://schemas.microsoft.com/office/drawing/2010/main" val="0"/>
              </a:ext>
            </a:extLst>
          </a:blip>
          <a:srcRect l="8258" t="57167" r="8258" b="7278"/>
          <a:stretch>
            <a:fillRect/>
          </a:stretch>
        </p:blipFill>
        <p:spPr bwMode="auto">
          <a:xfrm>
            <a:off x="214314" y="1403350"/>
            <a:ext cx="8675640" cy="526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14"/>
          <p:cNvSpPr txBox="1">
            <a:spLocks noChangeArrowheads="1"/>
          </p:cNvSpPr>
          <p:nvPr/>
        </p:nvSpPr>
        <p:spPr bwMode="auto">
          <a:xfrm>
            <a:off x="3943350" y="5297488"/>
            <a:ext cx="4327525"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400" b="1" dirty="0"/>
              <a:t>     </a:t>
            </a:r>
            <a:r>
              <a:rPr lang="cs-CZ" altLang="cs-CZ" sz="2400" b="1" dirty="0" err="1"/>
              <a:t>For</a:t>
            </a:r>
            <a:r>
              <a:rPr lang="cs-CZ" altLang="cs-CZ" sz="2400" b="1" dirty="0"/>
              <a:t>  v</a:t>
            </a:r>
            <a:r>
              <a:rPr lang="cs-CZ" altLang="cs-CZ" sz="2400" b="1" baseline="-25000" dirty="0"/>
              <a:t>2 </a:t>
            </a:r>
            <a:r>
              <a:rPr lang="cs-CZ" altLang="cs-CZ" sz="2400" b="1" dirty="0">
                <a:sym typeface="Symbol" pitchFamily="18" charset="2"/>
              </a:rPr>
              <a:t> </a:t>
            </a:r>
            <a:r>
              <a:rPr lang="cs-CZ" altLang="cs-CZ" sz="2400" b="1" dirty="0"/>
              <a:t>v</a:t>
            </a:r>
            <a:r>
              <a:rPr lang="cs-CZ" altLang="cs-CZ" sz="2400" b="1" baseline="-25000" dirty="0"/>
              <a:t>1</a:t>
            </a:r>
            <a:r>
              <a:rPr lang="cs-CZ" altLang="cs-CZ" sz="2400" b="1" dirty="0"/>
              <a:t>   </a:t>
            </a:r>
            <a:r>
              <a:rPr lang="cs-CZ" altLang="cs-CZ" sz="2400" b="1" dirty="0">
                <a:sym typeface="Symbol" pitchFamily="18" charset="2"/>
              </a:rPr>
              <a:t></a:t>
            </a:r>
            <a:r>
              <a:rPr lang="cs-CZ" altLang="cs-CZ" sz="2400" b="1" dirty="0"/>
              <a:t>   P</a:t>
            </a:r>
            <a:r>
              <a:rPr lang="cs-CZ" altLang="cs-CZ" sz="2400" b="1" baseline="-25000" dirty="0"/>
              <a:t>2 </a:t>
            </a:r>
            <a:r>
              <a:rPr lang="cs-CZ" altLang="cs-CZ" sz="1800" b="1" dirty="0">
                <a:sym typeface="Symbol" pitchFamily="18" charset="2"/>
              </a:rPr>
              <a:t></a:t>
            </a:r>
            <a:r>
              <a:rPr lang="cs-CZ" altLang="cs-CZ" sz="2400" b="1" dirty="0">
                <a:sym typeface="Symbol" pitchFamily="18" charset="2"/>
              </a:rPr>
              <a:t> </a:t>
            </a:r>
            <a:r>
              <a:rPr lang="cs-CZ" altLang="cs-CZ" sz="2400" b="1" dirty="0"/>
              <a:t>P</a:t>
            </a:r>
            <a:r>
              <a:rPr lang="cs-CZ" altLang="cs-CZ" sz="2400" b="1" baseline="-25000" dirty="0"/>
              <a:t>1</a:t>
            </a:r>
            <a:r>
              <a:rPr lang="cs-CZ" altLang="cs-CZ" sz="1800" b="1" dirty="0"/>
              <a:t> </a:t>
            </a:r>
          </a:p>
        </p:txBody>
      </p:sp>
      <p:grpSp>
        <p:nvGrpSpPr>
          <p:cNvPr id="10245" name="Group 53"/>
          <p:cNvGrpSpPr>
            <a:grpSpLocks/>
          </p:cNvGrpSpPr>
          <p:nvPr/>
        </p:nvGrpSpPr>
        <p:grpSpPr bwMode="auto">
          <a:xfrm>
            <a:off x="3660775" y="2516188"/>
            <a:ext cx="4532313" cy="671512"/>
            <a:chOff x="2324" y="1603"/>
            <a:chExt cx="2915" cy="471"/>
          </a:xfrm>
        </p:grpSpPr>
        <p:sp>
          <p:nvSpPr>
            <p:cNvPr id="10275" name="Rectangle 17"/>
            <p:cNvSpPr>
              <a:spLocks noChangeArrowheads="1"/>
            </p:cNvSpPr>
            <p:nvPr/>
          </p:nvSpPr>
          <p:spPr bwMode="auto">
            <a:xfrm>
              <a:off x="2413" y="1603"/>
              <a:ext cx="2826" cy="384"/>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0276" name="Text Box 15"/>
            <p:cNvSpPr txBox="1">
              <a:spLocks noChangeArrowheads="1"/>
            </p:cNvSpPr>
            <p:nvPr/>
          </p:nvSpPr>
          <p:spPr bwMode="auto">
            <a:xfrm>
              <a:off x="2324" y="1689"/>
              <a:ext cx="2843"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60000"/>
                </a:spcBef>
                <a:buFontTx/>
                <a:buNone/>
              </a:pPr>
              <a:r>
                <a:rPr lang="en-GB" altLang="cs-CZ" sz="1800" b="1" dirty="0"/>
                <a:t>         Implication </a:t>
              </a:r>
              <a:r>
                <a:rPr lang="cs-CZ" altLang="cs-CZ" sz="1800" b="1" dirty="0" err="1" smtClean="0"/>
                <a:t>for</a:t>
              </a:r>
              <a:r>
                <a:rPr lang="en-GB" altLang="cs-CZ" sz="1800" b="1" dirty="0" smtClean="0"/>
                <a:t> </a:t>
              </a:r>
              <a:r>
                <a:rPr lang="en-GB" altLang="cs-CZ" sz="1800" b="1" dirty="0"/>
                <a:t>aortic aneurysm</a:t>
              </a:r>
            </a:p>
          </p:txBody>
        </p:sp>
      </p:grpSp>
      <p:grpSp>
        <p:nvGrpSpPr>
          <p:cNvPr id="14386" name="Group 50"/>
          <p:cNvGrpSpPr>
            <a:grpSpLocks/>
          </p:cNvGrpSpPr>
          <p:nvPr/>
        </p:nvGrpSpPr>
        <p:grpSpPr bwMode="auto">
          <a:xfrm>
            <a:off x="4919663" y="4003675"/>
            <a:ext cx="2581275" cy="276225"/>
            <a:chOff x="3099" y="2522"/>
            <a:chExt cx="1626" cy="174"/>
          </a:xfrm>
        </p:grpSpPr>
        <p:grpSp>
          <p:nvGrpSpPr>
            <p:cNvPr id="10269" name="Group 46"/>
            <p:cNvGrpSpPr>
              <a:grpSpLocks/>
            </p:cNvGrpSpPr>
            <p:nvPr/>
          </p:nvGrpSpPr>
          <p:grpSpPr bwMode="auto">
            <a:xfrm>
              <a:off x="3099" y="2522"/>
              <a:ext cx="383" cy="174"/>
              <a:chOff x="1636" y="3098"/>
              <a:chExt cx="383" cy="174"/>
            </a:xfrm>
          </p:grpSpPr>
          <p:sp>
            <p:nvSpPr>
              <p:cNvPr id="10273" name="Line 44"/>
              <p:cNvSpPr>
                <a:spLocks noChangeShapeType="1"/>
              </p:cNvSpPr>
              <p:nvPr/>
            </p:nvSpPr>
            <p:spPr bwMode="auto">
              <a:xfrm flipV="1">
                <a:off x="1655" y="3098"/>
                <a:ext cx="356" cy="17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74" name="Line 45"/>
              <p:cNvSpPr>
                <a:spLocks noChangeShapeType="1"/>
              </p:cNvSpPr>
              <p:nvPr/>
            </p:nvSpPr>
            <p:spPr bwMode="auto">
              <a:xfrm>
                <a:off x="1636" y="3108"/>
                <a:ext cx="383" cy="16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10270" name="Group 47"/>
            <p:cNvGrpSpPr>
              <a:grpSpLocks/>
            </p:cNvGrpSpPr>
            <p:nvPr/>
          </p:nvGrpSpPr>
          <p:grpSpPr bwMode="auto">
            <a:xfrm>
              <a:off x="4342" y="2522"/>
              <a:ext cx="383" cy="174"/>
              <a:chOff x="1636" y="3098"/>
              <a:chExt cx="383" cy="174"/>
            </a:xfrm>
          </p:grpSpPr>
          <p:sp>
            <p:nvSpPr>
              <p:cNvPr id="10271" name="Line 48"/>
              <p:cNvSpPr>
                <a:spLocks noChangeShapeType="1"/>
              </p:cNvSpPr>
              <p:nvPr/>
            </p:nvSpPr>
            <p:spPr bwMode="auto">
              <a:xfrm flipV="1">
                <a:off x="1655" y="3098"/>
                <a:ext cx="356" cy="17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72" name="Line 49"/>
              <p:cNvSpPr>
                <a:spLocks noChangeShapeType="1"/>
              </p:cNvSpPr>
              <p:nvPr/>
            </p:nvSpPr>
            <p:spPr bwMode="auto">
              <a:xfrm>
                <a:off x="1636" y="3108"/>
                <a:ext cx="383" cy="16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sp>
        <p:nvSpPr>
          <p:cNvPr id="10261" name="Rectangle 56"/>
          <p:cNvSpPr>
            <a:spLocks noGrp="1" noChangeArrowheads="1"/>
          </p:cNvSpPr>
          <p:nvPr>
            <p:ph type="title"/>
          </p:nvPr>
        </p:nvSpPr>
        <p:spPr>
          <a:xfrm>
            <a:off x="1689100" y="260350"/>
            <a:ext cx="5703888" cy="771525"/>
          </a:xfrm>
        </p:spPr>
        <p:txBody>
          <a:bodyPr/>
          <a:lstStyle/>
          <a:p>
            <a:pPr eaLnBrk="1" hangingPunct="1"/>
            <a:r>
              <a:rPr lang="en-US" altLang="cs-CZ" sz="3400" dirty="0" smtClean="0">
                <a:solidFill>
                  <a:srgbClr val="FFFF00"/>
                </a:solidFill>
              </a:rPr>
              <a:t>Bernoulli’s principle</a:t>
            </a:r>
            <a:endParaRPr lang="cs-CZ" altLang="cs-CZ" sz="3400" dirty="0" smtClean="0">
              <a:solidFill>
                <a:srgbClr val="FFFF00"/>
              </a:solidFill>
            </a:endParaRPr>
          </a:p>
        </p:txBody>
      </p:sp>
      <p:sp>
        <p:nvSpPr>
          <p:cNvPr id="10262" name="Text Box 57"/>
          <p:cNvSpPr txBox="1">
            <a:spLocks noChangeArrowheads="1"/>
          </p:cNvSpPr>
          <p:nvPr/>
        </p:nvSpPr>
        <p:spPr bwMode="auto">
          <a:xfrm>
            <a:off x="417513" y="944563"/>
            <a:ext cx="49815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2200" dirty="0" smtClean="0">
                <a:solidFill>
                  <a:schemeClr val="bg1"/>
                </a:solidFill>
              </a:rPr>
              <a:t>Law of energy conservation for fluid :</a:t>
            </a:r>
            <a:endParaRPr lang="en-GB" altLang="cs-CZ" sz="2200" dirty="0">
              <a:solidFill>
                <a:schemeClr val="bg1"/>
              </a:solidFill>
            </a:endParaRPr>
          </a:p>
        </p:txBody>
      </p:sp>
      <p:sp>
        <p:nvSpPr>
          <p:cNvPr id="10263" name="Rectangle 59"/>
          <p:cNvSpPr>
            <a:spLocks noChangeArrowheads="1"/>
          </p:cNvSpPr>
          <p:nvPr/>
        </p:nvSpPr>
        <p:spPr bwMode="auto">
          <a:xfrm>
            <a:off x="5019675" y="1638300"/>
            <a:ext cx="914400" cy="30480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0264" name="Text Box 58"/>
          <p:cNvSpPr txBox="1">
            <a:spLocks noChangeArrowheads="1"/>
          </p:cNvSpPr>
          <p:nvPr/>
        </p:nvSpPr>
        <p:spPr bwMode="auto">
          <a:xfrm>
            <a:off x="4921638" y="1596483"/>
            <a:ext cx="1027247" cy="366713"/>
          </a:xfrm>
          <a:prstGeom prst="rect">
            <a:avLst/>
          </a:prstGeom>
          <a:solidFill>
            <a:schemeClr val="bg1"/>
          </a:solidFill>
          <a:ln>
            <a:noFill/>
          </a:ln>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GB" altLang="cs-CZ" sz="1800" b="1" dirty="0" err="1"/>
              <a:t>costant</a:t>
            </a:r>
            <a:endParaRPr lang="en-GB" altLang="cs-CZ" sz="1800" b="1" dirty="0"/>
          </a:p>
        </p:txBody>
      </p:sp>
      <p:sp>
        <p:nvSpPr>
          <p:cNvPr id="10265" name="Freeform 61"/>
          <p:cNvSpPr>
            <a:spLocks/>
          </p:cNvSpPr>
          <p:nvPr/>
        </p:nvSpPr>
        <p:spPr bwMode="auto">
          <a:xfrm>
            <a:off x="2609850" y="2524125"/>
            <a:ext cx="104775" cy="1704975"/>
          </a:xfrm>
          <a:custGeom>
            <a:avLst/>
            <a:gdLst>
              <a:gd name="T0" fmla="*/ 0 w 60"/>
              <a:gd name="T1" fmla="*/ 0 h 1074"/>
              <a:gd name="T2" fmla="*/ 2147483647 w 60"/>
              <a:gd name="T3" fmla="*/ 2147483647 h 1074"/>
              <a:gd name="T4" fmla="*/ 0 w 60"/>
              <a:gd name="T5" fmla="*/ 2147483647 h 1074"/>
              <a:gd name="T6" fmla="*/ 0 60000 65536"/>
              <a:gd name="T7" fmla="*/ 0 60000 65536"/>
              <a:gd name="T8" fmla="*/ 0 60000 65536"/>
              <a:gd name="T9" fmla="*/ 0 w 60"/>
              <a:gd name="T10" fmla="*/ 0 h 1074"/>
              <a:gd name="T11" fmla="*/ 60 w 60"/>
              <a:gd name="T12" fmla="*/ 1074 h 1074"/>
            </a:gdLst>
            <a:ahLst/>
            <a:cxnLst>
              <a:cxn ang="T6">
                <a:pos x="T0" y="T1"/>
              </a:cxn>
              <a:cxn ang="T7">
                <a:pos x="T2" y="T3"/>
              </a:cxn>
              <a:cxn ang="T8">
                <a:pos x="T4" y="T5"/>
              </a:cxn>
            </a:cxnLst>
            <a:rect l="T9" t="T10" r="T11" b="T12"/>
            <a:pathLst>
              <a:path w="60" h="1074">
                <a:moveTo>
                  <a:pt x="0" y="0"/>
                </a:moveTo>
                <a:cubicBezTo>
                  <a:pt x="10" y="96"/>
                  <a:pt x="60" y="397"/>
                  <a:pt x="60" y="576"/>
                </a:cubicBezTo>
                <a:cubicBezTo>
                  <a:pt x="54" y="786"/>
                  <a:pt x="12" y="970"/>
                  <a:pt x="0" y="1074"/>
                </a:cubicBezTo>
              </a:path>
            </a:pathLst>
          </a:custGeom>
          <a:noFill/>
          <a:ln w="9525">
            <a:solidFill>
              <a:schemeClr val="bg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0266" name="Rectangle 63"/>
          <p:cNvSpPr>
            <a:spLocks noChangeArrowheads="1"/>
          </p:cNvSpPr>
          <p:nvPr/>
        </p:nvSpPr>
        <p:spPr bwMode="auto">
          <a:xfrm>
            <a:off x="2647950" y="3295650"/>
            <a:ext cx="123825" cy="2952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cs-CZ" altLang="cs-CZ" sz="2000"/>
          </a:p>
        </p:txBody>
      </p:sp>
      <p:sp>
        <p:nvSpPr>
          <p:cNvPr id="10267" name="Text Box 62"/>
          <p:cNvSpPr txBox="1">
            <a:spLocks noChangeArrowheads="1"/>
          </p:cNvSpPr>
          <p:nvPr/>
        </p:nvSpPr>
        <p:spPr bwMode="auto">
          <a:xfrm>
            <a:off x="2524125" y="3219450"/>
            <a:ext cx="457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1600">
                <a:solidFill>
                  <a:srgbClr val="FFFF00"/>
                </a:solidFill>
              </a:rPr>
              <a:t>T</a:t>
            </a:r>
            <a:r>
              <a:rPr lang="cs-CZ" altLang="cs-CZ" sz="1600" baseline="-25000">
                <a:solidFill>
                  <a:srgbClr val="FFFF00"/>
                </a:solidFill>
              </a:rPr>
              <a:t>2</a:t>
            </a:r>
            <a:r>
              <a:rPr lang="cs-CZ" altLang="cs-CZ" sz="2000">
                <a:solidFill>
                  <a:srgbClr val="FFFF00"/>
                </a:solidFill>
              </a:rPr>
              <a:t> </a:t>
            </a:r>
          </a:p>
        </p:txBody>
      </p:sp>
      <p:sp>
        <p:nvSpPr>
          <p:cNvPr id="14400" name="Text Box 64"/>
          <p:cNvSpPr txBox="1">
            <a:spLocks noChangeArrowheads="1"/>
          </p:cNvSpPr>
          <p:nvPr/>
        </p:nvSpPr>
        <p:spPr bwMode="auto">
          <a:xfrm>
            <a:off x="1609725" y="4781550"/>
            <a:ext cx="1409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cs-CZ" altLang="cs-CZ" sz="2000" b="1" dirty="0">
                <a:solidFill>
                  <a:srgbClr val="FFFF00"/>
                </a:solidFill>
              </a:rPr>
              <a:t>T</a:t>
            </a:r>
            <a:r>
              <a:rPr lang="cs-CZ" altLang="cs-CZ" sz="2000" b="1" baseline="-25000" dirty="0">
                <a:solidFill>
                  <a:srgbClr val="FFFF00"/>
                </a:solidFill>
              </a:rPr>
              <a:t>2</a:t>
            </a:r>
            <a:r>
              <a:rPr lang="cs-CZ" altLang="cs-CZ" sz="2000" b="1" dirty="0">
                <a:solidFill>
                  <a:srgbClr val="FFFF00"/>
                </a:solidFill>
              </a:rPr>
              <a:t>= P</a:t>
            </a:r>
            <a:r>
              <a:rPr lang="cs-CZ" altLang="cs-CZ" sz="2000" b="1" baseline="-25000" dirty="0">
                <a:solidFill>
                  <a:srgbClr val="FFFF00"/>
                </a:solidFill>
              </a:rPr>
              <a:t>2</a:t>
            </a:r>
            <a:r>
              <a:rPr lang="cs-CZ" altLang="cs-CZ" sz="2000" b="1" dirty="0">
                <a:solidFill>
                  <a:srgbClr val="FFFF00"/>
                </a:solidFill>
                <a:sym typeface="Symbol" pitchFamily="18" charset="2"/>
              </a:rPr>
              <a:t></a:t>
            </a:r>
            <a:r>
              <a:rPr lang="cs-CZ" altLang="cs-CZ" sz="2000" b="1" dirty="0">
                <a:solidFill>
                  <a:srgbClr val="FFFF00"/>
                </a:solidFill>
              </a:rPr>
              <a:t> R</a:t>
            </a:r>
            <a:r>
              <a:rPr lang="cs-CZ" altLang="cs-CZ" sz="2000" b="1" baseline="-25000" dirty="0">
                <a:solidFill>
                  <a:srgbClr val="FFFF00"/>
                </a:solidFill>
              </a:rPr>
              <a:t>2</a:t>
            </a:r>
          </a:p>
        </p:txBody>
      </p:sp>
      <p:sp>
        <p:nvSpPr>
          <p:cNvPr id="37" name="Oválný popisek 36"/>
          <p:cNvSpPr/>
          <p:nvPr/>
        </p:nvSpPr>
        <p:spPr>
          <a:xfrm>
            <a:off x="4472653" y="2149952"/>
            <a:ext cx="1470299" cy="280550"/>
          </a:xfrm>
          <a:prstGeom prst="wedgeEllipseCallout">
            <a:avLst>
              <a:gd name="adj1" fmla="val -34884"/>
              <a:gd name="adj2" fmla="val -1411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8" name="TextovéPole 37"/>
          <p:cNvSpPr txBox="1"/>
          <p:nvPr/>
        </p:nvSpPr>
        <p:spPr>
          <a:xfrm>
            <a:off x="4505040" y="2114578"/>
            <a:ext cx="1596348" cy="323165"/>
          </a:xfrm>
          <a:prstGeom prst="rect">
            <a:avLst/>
          </a:prstGeom>
          <a:noFill/>
        </p:spPr>
        <p:txBody>
          <a:bodyPr wrap="square" rtlCol="0">
            <a:spAutoFit/>
          </a:bodyPr>
          <a:lstStyle/>
          <a:p>
            <a:r>
              <a:rPr lang="cs-CZ" sz="1500" dirty="0" smtClean="0"/>
              <a:t>static </a:t>
            </a:r>
            <a:r>
              <a:rPr lang="en-GB" sz="1500" dirty="0" smtClean="0"/>
              <a:t>pressure</a:t>
            </a:r>
            <a:endParaRPr lang="en-GB" sz="1500" dirty="0"/>
          </a:p>
        </p:txBody>
      </p:sp>
      <p:sp>
        <p:nvSpPr>
          <p:cNvPr id="41" name="Oválný popisek 40"/>
          <p:cNvSpPr/>
          <p:nvPr/>
        </p:nvSpPr>
        <p:spPr>
          <a:xfrm>
            <a:off x="2465118" y="2149952"/>
            <a:ext cx="1773456" cy="280550"/>
          </a:xfrm>
          <a:prstGeom prst="wedgeEllipseCallout">
            <a:avLst>
              <a:gd name="adj1" fmla="val -1862"/>
              <a:gd name="adj2" fmla="val -12591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2" name="TextovéPole 41"/>
          <p:cNvSpPr txBox="1"/>
          <p:nvPr/>
        </p:nvSpPr>
        <p:spPr>
          <a:xfrm>
            <a:off x="2524125" y="2124116"/>
            <a:ext cx="1695602" cy="323165"/>
          </a:xfrm>
          <a:prstGeom prst="rect">
            <a:avLst/>
          </a:prstGeom>
          <a:noFill/>
        </p:spPr>
        <p:txBody>
          <a:bodyPr wrap="square" rtlCol="0">
            <a:spAutoFit/>
          </a:bodyPr>
          <a:lstStyle/>
          <a:p>
            <a:r>
              <a:rPr lang="en-GB" sz="1500" dirty="0" smtClean="0"/>
              <a:t>dynamic pressure</a:t>
            </a:r>
            <a:endParaRPr lang="en-GB" sz="1500" dirty="0"/>
          </a:p>
        </p:txBody>
      </p:sp>
      <p:sp>
        <p:nvSpPr>
          <p:cNvPr id="45" name="TextovéPole 44"/>
          <p:cNvSpPr txBox="1"/>
          <p:nvPr/>
        </p:nvSpPr>
        <p:spPr>
          <a:xfrm>
            <a:off x="463550" y="1503313"/>
            <a:ext cx="2308225" cy="542456"/>
          </a:xfrm>
          <a:prstGeom prst="rect">
            <a:avLst/>
          </a:prstGeom>
          <a:solidFill>
            <a:schemeClr val="bg1"/>
          </a:solidFill>
        </p:spPr>
        <p:txBody>
          <a:bodyPr wrap="square" rtlCol="0">
            <a:spAutoFit/>
          </a:bodyPr>
          <a:lstStyle/>
          <a:p>
            <a:pPr>
              <a:lnSpc>
                <a:spcPct val="150000"/>
              </a:lnSpc>
              <a:spcBef>
                <a:spcPts val="1200"/>
              </a:spcBef>
            </a:pPr>
            <a:r>
              <a:rPr lang="cs-CZ" sz="1950" i="1" dirty="0" err="1" smtClean="0"/>
              <a:t>E</a:t>
            </a:r>
            <a:r>
              <a:rPr lang="cs-CZ" sz="1950" baseline="-25000" dirty="0" err="1" smtClean="0"/>
              <a:t>k</a:t>
            </a:r>
            <a:r>
              <a:rPr lang="cs-CZ" sz="900" baseline="-25000" dirty="0" smtClean="0"/>
              <a:t> </a:t>
            </a:r>
            <a:r>
              <a:rPr lang="cs-CZ" sz="1950" dirty="0" smtClean="0"/>
              <a:t>+</a:t>
            </a:r>
            <a:r>
              <a:rPr lang="cs-CZ" sz="900" baseline="30000" dirty="0" smtClean="0"/>
              <a:t> </a:t>
            </a:r>
            <a:r>
              <a:rPr lang="cs-CZ" sz="1950" i="1" dirty="0" err="1" smtClean="0"/>
              <a:t>E</a:t>
            </a:r>
            <a:r>
              <a:rPr lang="cs-CZ" sz="1950" baseline="-25000" dirty="0" err="1" smtClean="0"/>
              <a:t>p</a:t>
            </a:r>
            <a:r>
              <a:rPr lang="cs-CZ" sz="900" dirty="0" smtClean="0"/>
              <a:t> </a:t>
            </a:r>
            <a:r>
              <a:rPr lang="cs-CZ" sz="1950" dirty="0" smtClean="0"/>
              <a:t>+</a:t>
            </a:r>
            <a:r>
              <a:rPr lang="cs-CZ" sz="900" dirty="0" smtClean="0"/>
              <a:t> </a:t>
            </a:r>
            <a:r>
              <a:rPr lang="cs-CZ" sz="1950" i="1" dirty="0" err="1" smtClean="0"/>
              <a:t>E</a:t>
            </a:r>
            <a:r>
              <a:rPr lang="cs-CZ" sz="1950" baseline="-25000" dirty="0" err="1" smtClean="0"/>
              <a:t>ps</a:t>
            </a:r>
            <a:r>
              <a:rPr lang="cs-CZ" sz="800" dirty="0" smtClean="0"/>
              <a:t> </a:t>
            </a:r>
            <a:r>
              <a:rPr lang="cs-CZ" sz="1950" dirty="0" smtClean="0"/>
              <a:t>=</a:t>
            </a:r>
            <a:r>
              <a:rPr lang="cs-CZ" sz="900" dirty="0" smtClean="0"/>
              <a:t> </a:t>
            </a:r>
            <a:r>
              <a:rPr lang="cs-CZ" sz="1950" dirty="0" err="1" smtClean="0"/>
              <a:t>const</a:t>
            </a:r>
            <a:r>
              <a:rPr lang="cs-CZ" sz="1950" dirty="0" smtClean="0"/>
              <a:t>.</a:t>
            </a:r>
            <a:endParaRPr lang="cs-CZ" sz="1950" dirty="0"/>
          </a:p>
        </p:txBody>
      </p:sp>
      <p:sp>
        <p:nvSpPr>
          <p:cNvPr id="46" name="Šipka doprava 45"/>
          <p:cNvSpPr/>
          <p:nvPr/>
        </p:nvSpPr>
        <p:spPr>
          <a:xfrm>
            <a:off x="2867025" y="1698625"/>
            <a:ext cx="123825" cy="152400"/>
          </a:xfrm>
          <a:prstGeom prst="rightArrow">
            <a:avLst/>
          </a:prstGeom>
          <a:solidFill>
            <a:schemeClr val="bg1">
              <a:lumMod val="6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7" name="Text Box 24"/>
          <p:cNvSpPr txBox="1">
            <a:spLocks noChangeArrowheads="1"/>
          </p:cNvSpPr>
          <p:nvPr/>
        </p:nvSpPr>
        <p:spPr bwMode="auto">
          <a:xfrm>
            <a:off x="6561138" y="1641869"/>
            <a:ext cx="581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h</a:t>
            </a:r>
            <a:r>
              <a:rPr lang="cs-CZ" altLang="cs-CZ" sz="1400" baseline="-25000">
                <a:solidFill>
                  <a:schemeClr val="bg1"/>
                </a:solidFill>
              </a:rPr>
              <a:t>1</a:t>
            </a:r>
          </a:p>
        </p:txBody>
      </p:sp>
      <p:sp>
        <p:nvSpPr>
          <p:cNvPr id="48" name="Freeform 27"/>
          <p:cNvSpPr>
            <a:spLocks/>
          </p:cNvSpPr>
          <p:nvPr/>
        </p:nvSpPr>
        <p:spPr bwMode="auto">
          <a:xfrm>
            <a:off x="6589713" y="1000519"/>
            <a:ext cx="1700715" cy="955675"/>
          </a:xfrm>
          <a:custGeom>
            <a:avLst/>
            <a:gdLst>
              <a:gd name="T0" fmla="*/ 2147483647 w 1069"/>
              <a:gd name="T1" fmla="*/ 2147483647 h 602"/>
              <a:gd name="T2" fmla="*/ 2147483647 w 1069"/>
              <a:gd name="T3" fmla="*/ 2147483647 h 602"/>
              <a:gd name="T4" fmla="*/ 2147483647 w 1069"/>
              <a:gd name="T5" fmla="*/ 2147483647 h 602"/>
              <a:gd name="T6" fmla="*/ 2147483647 w 1069"/>
              <a:gd name="T7" fmla="*/ 2147483647 h 602"/>
              <a:gd name="T8" fmla="*/ 2147483647 w 1069"/>
              <a:gd name="T9" fmla="*/ 2147483647 h 602"/>
              <a:gd name="T10" fmla="*/ 2147483647 w 1069"/>
              <a:gd name="T11" fmla="*/ 2147483647 h 602"/>
              <a:gd name="T12" fmla="*/ 2147483647 w 1069"/>
              <a:gd name="T13" fmla="*/ 2147483647 h 602"/>
              <a:gd name="T14" fmla="*/ 0 w 1069"/>
              <a:gd name="T15" fmla="*/ 2147483647 h 602"/>
              <a:gd name="T16" fmla="*/ 2147483647 w 1069"/>
              <a:gd name="T17" fmla="*/ 2147483647 h 6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69"/>
              <a:gd name="T28" fmla="*/ 0 h 602"/>
              <a:gd name="T29" fmla="*/ 1069 w 1069"/>
              <a:gd name="T30" fmla="*/ 602 h 6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69" h="602">
                <a:moveTo>
                  <a:pt x="1" y="600"/>
                </a:moveTo>
                <a:lnTo>
                  <a:pt x="439" y="602"/>
                </a:lnTo>
                <a:cubicBezTo>
                  <a:pt x="548" y="569"/>
                  <a:pt x="596" y="420"/>
                  <a:pt x="658" y="399"/>
                </a:cubicBezTo>
                <a:cubicBezTo>
                  <a:pt x="720" y="378"/>
                  <a:pt x="948" y="380"/>
                  <a:pt x="1065" y="380"/>
                </a:cubicBezTo>
                <a:cubicBezTo>
                  <a:pt x="1065" y="276"/>
                  <a:pt x="1069" y="203"/>
                  <a:pt x="1069" y="10"/>
                </a:cubicBezTo>
                <a:cubicBezTo>
                  <a:pt x="996" y="13"/>
                  <a:pt x="773" y="0"/>
                  <a:pt x="658" y="16"/>
                </a:cubicBezTo>
                <a:cubicBezTo>
                  <a:pt x="543" y="31"/>
                  <a:pt x="533" y="309"/>
                  <a:pt x="409" y="372"/>
                </a:cubicBezTo>
                <a:cubicBezTo>
                  <a:pt x="283" y="380"/>
                  <a:pt x="93" y="377"/>
                  <a:pt x="0" y="381"/>
                </a:cubicBezTo>
                <a:cubicBezTo>
                  <a:pt x="0" y="490"/>
                  <a:pt x="1" y="600"/>
                  <a:pt x="1" y="600"/>
                </a:cubicBezTo>
                <a:close/>
              </a:path>
            </a:pathLst>
          </a:custGeom>
          <a:solidFill>
            <a:srgbClr val="FF0000"/>
          </a:solidFill>
          <a:ln w="9525">
            <a:solidFill>
              <a:schemeClr val="tx1"/>
            </a:solidFill>
            <a:round/>
            <a:headEnd/>
            <a:tailEnd/>
          </a:ln>
        </p:spPr>
        <p:txBody>
          <a:bodyPr/>
          <a:lstStyle/>
          <a:p>
            <a:endParaRPr lang="cs-CZ"/>
          </a:p>
        </p:txBody>
      </p:sp>
      <p:sp>
        <p:nvSpPr>
          <p:cNvPr id="49" name="Oval 28"/>
          <p:cNvSpPr>
            <a:spLocks noChangeArrowheads="1"/>
          </p:cNvSpPr>
          <p:nvPr/>
        </p:nvSpPr>
        <p:spPr bwMode="auto">
          <a:xfrm>
            <a:off x="6546850" y="1608532"/>
            <a:ext cx="88900" cy="3429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50" name="Oval 29"/>
          <p:cNvSpPr>
            <a:spLocks noChangeArrowheads="1"/>
          </p:cNvSpPr>
          <p:nvPr/>
        </p:nvSpPr>
        <p:spPr bwMode="auto">
          <a:xfrm>
            <a:off x="8222215" y="1018320"/>
            <a:ext cx="125578" cy="57785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51" name="Rectangle 30"/>
          <p:cNvSpPr>
            <a:spLocks noChangeArrowheads="1"/>
          </p:cNvSpPr>
          <p:nvPr/>
        </p:nvSpPr>
        <p:spPr bwMode="auto">
          <a:xfrm>
            <a:off x="8207375" y="1025919"/>
            <a:ext cx="71438" cy="56991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52" name="Line 34"/>
          <p:cNvSpPr>
            <a:spLocks noChangeShapeType="1"/>
          </p:cNvSpPr>
          <p:nvPr/>
        </p:nvSpPr>
        <p:spPr bwMode="auto">
          <a:xfrm>
            <a:off x="7133518" y="1776806"/>
            <a:ext cx="0" cy="325437"/>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53" name="Line 35"/>
          <p:cNvSpPr>
            <a:spLocks noChangeShapeType="1"/>
          </p:cNvSpPr>
          <p:nvPr/>
        </p:nvSpPr>
        <p:spPr bwMode="auto">
          <a:xfrm>
            <a:off x="7062081" y="1776807"/>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4" name="Line 36"/>
          <p:cNvSpPr>
            <a:spLocks noChangeShapeType="1"/>
          </p:cNvSpPr>
          <p:nvPr/>
        </p:nvSpPr>
        <p:spPr bwMode="auto">
          <a:xfrm>
            <a:off x="8071261" y="1321194"/>
            <a:ext cx="0" cy="7810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55" name="Line 37"/>
          <p:cNvSpPr>
            <a:spLocks noChangeShapeType="1"/>
          </p:cNvSpPr>
          <p:nvPr/>
        </p:nvSpPr>
        <p:spPr bwMode="auto">
          <a:xfrm>
            <a:off x="7985536" y="1321194"/>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6" name="Text Box 38"/>
          <p:cNvSpPr txBox="1">
            <a:spLocks noChangeArrowheads="1"/>
          </p:cNvSpPr>
          <p:nvPr/>
        </p:nvSpPr>
        <p:spPr bwMode="auto">
          <a:xfrm>
            <a:off x="7152568" y="1614882"/>
            <a:ext cx="438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dirty="0">
                <a:solidFill>
                  <a:schemeClr val="bg1"/>
                </a:solidFill>
              </a:rPr>
              <a:t>h</a:t>
            </a:r>
            <a:r>
              <a:rPr lang="cs-CZ" altLang="cs-CZ" sz="1400" baseline="-25000" dirty="0">
                <a:solidFill>
                  <a:schemeClr val="bg1"/>
                </a:solidFill>
              </a:rPr>
              <a:t>1</a:t>
            </a:r>
          </a:p>
        </p:txBody>
      </p:sp>
      <p:sp>
        <p:nvSpPr>
          <p:cNvPr id="57" name="Text Box 39"/>
          <p:cNvSpPr txBox="1">
            <a:spLocks noChangeArrowheads="1"/>
          </p:cNvSpPr>
          <p:nvPr/>
        </p:nvSpPr>
        <p:spPr bwMode="auto">
          <a:xfrm>
            <a:off x="8066668" y="1154845"/>
            <a:ext cx="438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dirty="0">
                <a:solidFill>
                  <a:schemeClr val="bg1"/>
                </a:solidFill>
              </a:rPr>
              <a:t>h</a:t>
            </a:r>
            <a:r>
              <a:rPr lang="cs-CZ" altLang="cs-CZ" sz="1400" baseline="-25000" dirty="0">
                <a:solidFill>
                  <a:schemeClr val="bg1"/>
                </a:solidFill>
              </a:rPr>
              <a:t>2</a:t>
            </a:r>
          </a:p>
        </p:txBody>
      </p:sp>
      <p:sp>
        <p:nvSpPr>
          <p:cNvPr id="58" name="Text Box 40"/>
          <p:cNvSpPr txBox="1">
            <a:spLocks noChangeArrowheads="1"/>
          </p:cNvSpPr>
          <p:nvPr/>
        </p:nvSpPr>
        <p:spPr bwMode="auto">
          <a:xfrm>
            <a:off x="6597650" y="1297382"/>
            <a:ext cx="723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P</a:t>
            </a:r>
            <a:r>
              <a:rPr lang="cs-CZ" altLang="cs-CZ" sz="1400" baseline="-25000">
                <a:solidFill>
                  <a:schemeClr val="bg1"/>
                </a:solidFill>
              </a:rPr>
              <a:t>1, </a:t>
            </a:r>
            <a:r>
              <a:rPr lang="cs-CZ" altLang="cs-CZ" sz="1400">
                <a:solidFill>
                  <a:schemeClr val="bg1"/>
                </a:solidFill>
              </a:rPr>
              <a:t>v</a:t>
            </a:r>
            <a:r>
              <a:rPr lang="cs-CZ" altLang="cs-CZ" sz="1400" baseline="-25000">
                <a:solidFill>
                  <a:schemeClr val="bg1"/>
                </a:solidFill>
              </a:rPr>
              <a:t>1</a:t>
            </a:r>
          </a:p>
        </p:txBody>
      </p:sp>
      <p:sp>
        <p:nvSpPr>
          <p:cNvPr id="59" name="Text Box 41"/>
          <p:cNvSpPr txBox="1">
            <a:spLocks noChangeArrowheads="1"/>
          </p:cNvSpPr>
          <p:nvPr/>
        </p:nvSpPr>
        <p:spPr bwMode="auto">
          <a:xfrm>
            <a:off x="7636041" y="714130"/>
            <a:ext cx="723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dirty="0">
                <a:solidFill>
                  <a:schemeClr val="bg1"/>
                </a:solidFill>
              </a:rPr>
              <a:t>P</a:t>
            </a:r>
            <a:r>
              <a:rPr lang="cs-CZ" altLang="cs-CZ" sz="1400" baseline="-25000" dirty="0">
                <a:solidFill>
                  <a:schemeClr val="bg1"/>
                </a:solidFill>
              </a:rPr>
              <a:t>2, </a:t>
            </a:r>
            <a:r>
              <a:rPr lang="cs-CZ" altLang="cs-CZ" sz="1400" dirty="0">
                <a:solidFill>
                  <a:schemeClr val="bg1"/>
                </a:solidFill>
              </a:rPr>
              <a:t>v</a:t>
            </a:r>
            <a:r>
              <a:rPr lang="cs-CZ" altLang="cs-CZ" sz="1400" baseline="-25000" dirty="0">
                <a:solidFill>
                  <a:schemeClr val="bg1"/>
                </a:solidFill>
              </a:rPr>
              <a:t>2</a:t>
            </a:r>
          </a:p>
        </p:txBody>
      </p:sp>
      <p:sp>
        <p:nvSpPr>
          <p:cNvPr id="60" name="Šipka nahoru 59"/>
          <p:cNvSpPr/>
          <p:nvPr/>
        </p:nvSpPr>
        <p:spPr>
          <a:xfrm>
            <a:off x="7617331" y="1082504"/>
            <a:ext cx="108000" cy="216000"/>
          </a:xfrm>
          <a:prstGeom prst="upArrow">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1" name="Šipka nahoru 60"/>
          <p:cNvSpPr/>
          <p:nvPr/>
        </p:nvSpPr>
        <p:spPr>
          <a:xfrm>
            <a:off x="6675520" y="1612714"/>
            <a:ext cx="101604" cy="180975"/>
          </a:xfrm>
          <a:prstGeom prst="upArrow">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62" name="Přímá spojnice 61"/>
          <p:cNvCxnSpPr/>
          <p:nvPr/>
        </p:nvCxnSpPr>
        <p:spPr>
          <a:xfrm>
            <a:off x="6561138" y="2102244"/>
            <a:ext cx="17621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Šipka nahoru 62"/>
          <p:cNvSpPr/>
          <p:nvPr/>
        </p:nvSpPr>
        <p:spPr>
          <a:xfrm>
            <a:off x="6891608" y="1695254"/>
            <a:ext cx="101604" cy="180975"/>
          </a:xfrm>
          <a:prstGeom prst="upArrow">
            <a:avLst/>
          </a:prstGeom>
          <a:solidFill>
            <a:srgbClr val="00B050"/>
          </a:solidFill>
          <a:ln w="12700"/>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4" name="Šipka nahoru 63"/>
          <p:cNvSpPr/>
          <p:nvPr/>
        </p:nvSpPr>
        <p:spPr>
          <a:xfrm>
            <a:off x="6739208" y="1690133"/>
            <a:ext cx="101604" cy="180975"/>
          </a:xfrm>
          <a:prstGeom prst="upArrow">
            <a:avLst/>
          </a:prstGeom>
          <a:ln w="12700"/>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5" name="Šipka nahoru 64"/>
          <p:cNvSpPr/>
          <p:nvPr/>
        </p:nvSpPr>
        <p:spPr>
          <a:xfrm>
            <a:off x="7822500" y="1232574"/>
            <a:ext cx="101604" cy="180975"/>
          </a:xfrm>
          <a:prstGeom prst="upArrow">
            <a:avLst/>
          </a:prstGeom>
          <a:solidFill>
            <a:srgbClr val="00B050"/>
          </a:solidFill>
          <a:ln w="12700"/>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6" name="Šipka nahoru 65"/>
          <p:cNvSpPr/>
          <p:nvPr/>
        </p:nvSpPr>
        <p:spPr>
          <a:xfrm>
            <a:off x="7718781" y="1198816"/>
            <a:ext cx="108000" cy="252000"/>
          </a:xfrm>
          <a:prstGeom prst="upArrow">
            <a:avLst/>
          </a:prstGeom>
          <a:ln w="12700"/>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7" name="Oválný popisek 66"/>
          <p:cNvSpPr/>
          <p:nvPr/>
        </p:nvSpPr>
        <p:spPr>
          <a:xfrm>
            <a:off x="6226189" y="2150600"/>
            <a:ext cx="1548320" cy="280550"/>
          </a:xfrm>
          <a:prstGeom prst="wedgeEllipseCallout">
            <a:avLst>
              <a:gd name="adj1" fmla="val -7662"/>
              <a:gd name="adj2" fmla="val 1441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8" name="TextovéPole 67"/>
          <p:cNvSpPr txBox="1"/>
          <p:nvPr/>
        </p:nvSpPr>
        <p:spPr>
          <a:xfrm>
            <a:off x="4198819" y="2092526"/>
            <a:ext cx="321541" cy="400110"/>
          </a:xfrm>
          <a:prstGeom prst="rect">
            <a:avLst/>
          </a:prstGeom>
          <a:noFill/>
        </p:spPr>
        <p:txBody>
          <a:bodyPr wrap="square" rtlCol="0">
            <a:spAutoFit/>
          </a:bodyPr>
          <a:lstStyle/>
          <a:p>
            <a:r>
              <a:rPr lang="cs-CZ" sz="2000" dirty="0" smtClean="0"/>
              <a:t>+</a:t>
            </a:r>
            <a:endParaRPr lang="cs-CZ" sz="2000" dirty="0"/>
          </a:p>
        </p:txBody>
      </p:sp>
      <p:sp>
        <p:nvSpPr>
          <p:cNvPr id="69" name="TextovéPole 68"/>
          <p:cNvSpPr txBox="1"/>
          <p:nvPr/>
        </p:nvSpPr>
        <p:spPr>
          <a:xfrm>
            <a:off x="5927502" y="2092526"/>
            <a:ext cx="321541" cy="400110"/>
          </a:xfrm>
          <a:prstGeom prst="rect">
            <a:avLst/>
          </a:prstGeom>
          <a:noFill/>
        </p:spPr>
        <p:txBody>
          <a:bodyPr wrap="square" rtlCol="0">
            <a:spAutoFit/>
          </a:bodyPr>
          <a:lstStyle/>
          <a:p>
            <a:r>
              <a:rPr lang="cs-CZ" sz="2000" dirty="0" smtClean="0"/>
              <a:t>=</a:t>
            </a:r>
            <a:endParaRPr lang="cs-CZ" sz="2000" dirty="0"/>
          </a:p>
        </p:txBody>
      </p:sp>
      <p:sp>
        <p:nvSpPr>
          <p:cNvPr id="72" name="TextovéPole 71"/>
          <p:cNvSpPr txBox="1"/>
          <p:nvPr/>
        </p:nvSpPr>
        <p:spPr>
          <a:xfrm>
            <a:off x="6360819" y="2124089"/>
            <a:ext cx="1596348" cy="323165"/>
          </a:xfrm>
          <a:prstGeom prst="rect">
            <a:avLst/>
          </a:prstGeom>
          <a:noFill/>
        </p:spPr>
        <p:txBody>
          <a:bodyPr wrap="square" rtlCol="0">
            <a:spAutoFit/>
          </a:bodyPr>
          <a:lstStyle/>
          <a:p>
            <a:r>
              <a:rPr lang="cs-CZ" sz="1500" dirty="0" err="1" smtClean="0"/>
              <a:t>total</a:t>
            </a:r>
            <a:r>
              <a:rPr lang="cs-CZ" sz="1500" dirty="0" smtClean="0"/>
              <a:t> </a:t>
            </a:r>
            <a:r>
              <a:rPr lang="en-GB" sz="1500" dirty="0" smtClean="0"/>
              <a:t>pressure</a:t>
            </a:r>
            <a:endParaRPr lang="en-GB" sz="15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4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00"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Rheology of blood circulation[20190321165231857].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18532</TotalTime>
  <Words>5740</Words>
  <Application>Microsoft Office PowerPoint</Application>
  <PresentationFormat>Předvádění na obrazovce (4:3)</PresentationFormat>
  <Paragraphs>581</Paragraphs>
  <Slides>27</Slides>
  <Notes>27</Notes>
  <HiddenSlides>0</HiddenSlides>
  <MMClips>0</MMClips>
  <ScaleCrop>false</ScaleCrop>
  <HeadingPairs>
    <vt:vector size="4" baseType="variant">
      <vt:variant>
        <vt:lpstr>Motiv</vt:lpstr>
      </vt:variant>
      <vt:variant>
        <vt:i4>1</vt:i4>
      </vt:variant>
      <vt:variant>
        <vt:lpstr>Nadpisy snímků</vt:lpstr>
      </vt:variant>
      <vt:variant>
        <vt:i4>27</vt:i4>
      </vt:variant>
    </vt:vector>
  </HeadingPairs>
  <TitlesOfParts>
    <vt:vector size="28" baseType="lpstr">
      <vt:lpstr>Výchozí návrh</vt:lpstr>
      <vt:lpstr>Prezentace aplikace PowerPoint</vt:lpstr>
      <vt:lpstr>Prezentace aplikace PowerPoint</vt:lpstr>
      <vt:lpstr>Law of Pascal</vt:lpstr>
      <vt:lpstr>Prezentace aplikace PowerPoint</vt:lpstr>
      <vt:lpstr>Law of Laplace</vt:lpstr>
      <vt:lpstr>Prezentace aplikace PowerPoint</vt:lpstr>
      <vt:lpstr>Continuity equation</vt:lpstr>
      <vt:lpstr>Relation between total cross-sectional area of vessels and mean blood flow velocity </vt:lpstr>
      <vt:lpstr>Bernoulli’s principle</vt:lpstr>
      <vt:lpstr>Poiseuille – Hagen equation</vt:lpstr>
      <vt:lpstr>Prezentace aplikace PowerPoint</vt:lpstr>
      <vt:lpstr>Relation between vessel radius and peripheral resistance </vt:lpstr>
      <vt:lpstr>Prezentace aplikace PowerPoint</vt:lpstr>
      <vt:lpstr>Prezentace aplikace PowerPoint</vt:lpstr>
      <vt:lpstr>Prezentace aplikace PowerPoint</vt:lpstr>
      <vt:lpstr>Prezentace aplikace PowerPoint</vt:lpstr>
      <vt:lpstr>Velocity profile of the blood flow in vessels</vt:lpstr>
      <vt:lpstr>Elasticity of vessels</vt:lpstr>
      <vt:lpstr>Pulse wave velocity  (PWV)</vt:lpstr>
      <vt:lpstr>Share stress in vessel wall</vt:lpstr>
      <vt:lpstr>Mechanisms of venous return</vt:lpstr>
      <vt:lpstr>Prezentace aplikace PowerPoint</vt:lpstr>
      <vt:lpstr>Prezentace aplikace PowerPoint</vt:lpstr>
      <vt:lpstr>Blood pressure </vt:lpstr>
      <vt:lpstr>Dependence of blood pressure on                   cardiac output and vascular parameters</vt:lpstr>
      <vt:lpstr>Prezentace aplikace PowerPoint</vt:lpstr>
      <vt:lpstr>Prezentace aplikace PowerPoint</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Michal Pásek</dc:creator>
  <cp:lastModifiedBy>doc. Pásek</cp:lastModifiedBy>
  <cp:revision>288</cp:revision>
  <dcterms:created xsi:type="dcterms:W3CDTF">2011-09-20T06:30:09Z</dcterms:created>
  <dcterms:modified xsi:type="dcterms:W3CDTF">2024-03-25T11:03:33Z</dcterms:modified>
</cp:coreProperties>
</file>