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23.bin" ContentType="image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8"/>
  </p:notesMasterIdLst>
  <p:handoutMasterIdLst>
    <p:handoutMasterId r:id="rId29"/>
  </p:handoutMasterIdLst>
  <p:sldIdLst>
    <p:sldId id="256" r:id="rId2"/>
    <p:sldId id="281" r:id="rId3"/>
    <p:sldId id="307" r:id="rId4"/>
    <p:sldId id="293" r:id="rId5"/>
    <p:sldId id="292" r:id="rId6"/>
    <p:sldId id="294" r:id="rId7"/>
    <p:sldId id="311" r:id="rId8"/>
    <p:sldId id="306" r:id="rId9"/>
    <p:sldId id="279" r:id="rId10"/>
    <p:sldId id="265" r:id="rId11"/>
    <p:sldId id="312" r:id="rId12"/>
    <p:sldId id="266" r:id="rId13"/>
    <p:sldId id="295" r:id="rId14"/>
    <p:sldId id="296" r:id="rId15"/>
    <p:sldId id="308" r:id="rId16"/>
    <p:sldId id="309" r:id="rId17"/>
    <p:sldId id="310" r:id="rId18"/>
    <p:sldId id="335" r:id="rId19"/>
    <p:sldId id="336" r:id="rId20"/>
    <p:sldId id="337" r:id="rId21"/>
    <p:sldId id="300" r:id="rId22"/>
    <p:sldId id="305" r:id="rId23"/>
    <p:sldId id="303" r:id="rId24"/>
    <p:sldId id="302" r:id="rId25"/>
    <p:sldId id="297" r:id="rId26"/>
    <p:sldId id="304" r:id="rId2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754" autoAdjust="0"/>
  </p:normalViewPr>
  <p:slideViewPr>
    <p:cSldViewPr snapToGrid="0">
      <p:cViewPr varScale="1">
        <p:scale>
          <a:sx n="79" d="100"/>
          <a:sy n="79" d="100"/>
        </p:scale>
        <p:origin x="126" y="22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here to insert subtitle.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890088" cy="226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D7D3514-EAA3-47F9-AEE3-2FB83E091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FDE95A6-A453-4079-9564-0F959A761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903FBEC-62B2-461F-B2FD-3509FD1A9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2F9C5D-D6EF-4588-8190-34A7AA02D159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051613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1695074"/>
            <a:ext cx="5218413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  <p:sldLayoutId id="2147483695" r:id="rId15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bin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059F203-74D7-444B-BF61-95A819D36F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Physiology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28AD60A-F679-40CE-BB8A-8819878042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EB028AD-55F2-4512-8D83-D0C77508D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Arterial stiffness.</a:t>
            </a:r>
          </a:p>
        </p:txBody>
      </p:sp>
    </p:spTree>
    <p:extLst>
      <p:ext uri="{BB962C8B-B14F-4D97-AF65-F5344CB8AC3E}">
        <p14:creationId xmlns:p14="http://schemas.microsoft.com/office/powerpoint/2010/main" val="401170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>
            <a:extLst>
              <a:ext uri="{FF2B5EF4-FFF2-40B4-BE49-F238E27FC236}">
                <a16:creationId xmlns:a16="http://schemas.microsoft.com/office/drawing/2014/main" id="{5DADF2B6-1709-4CB5-9F69-E94CB7D7A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1" y="1"/>
            <a:ext cx="3052763" cy="305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>
            <a:extLst>
              <a:ext uri="{FF2B5EF4-FFF2-40B4-BE49-F238E27FC236}">
                <a16:creationId xmlns:a16="http://schemas.microsoft.com/office/drawing/2014/main" id="{1C9D74D4-78EF-4DFE-8A9C-B4A011322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6" y="-28575"/>
            <a:ext cx="3097213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>
            <a:extLst>
              <a:ext uri="{FF2B5EF4-FFF2-40B4-BE49-F238E27FC236}">
                <a16:creationId xmlns:a16="http://schemas.microsoft.com/office/drawing/2014/main" id="{24447B79-5E3D-44B4-946C-40BE710EB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4" y="0"/>
            <a:ext cx="3081337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1" name="Rectangle 7">
            <a:extLst>
              <a:ext uri="{FF2B5EF4-FFF2-40B4-BE49-F238E27FC236}">
                <a16:creationId xmlns:a16="http://schemas.microsoft.com/office/drawing/2014/main" id="{39A11934-1C39-4C00-99B0-6BD84B7A2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951" y="3500439"/>
            <a:ext cx="2373313" cy="209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77800" indent="-177800"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68325" indent="-276225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2025" indent="-2794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66838" indent="-290513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84350" indent="-180975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41550" indent="-180975" defTabSz="762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98750" indent="-180975" defTabSz="762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55950" indent="-180975" defTabSz="762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13150" indent="-180975" defTabSz="762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cs-CZ" sz="1400" dirty="0"/>
              <a:t>If the aorta was an long open-ended tube providing a simple resistance to flow (i.e., there was no wave reflection), then: </a:t>
            </a:r>
          </a:p>
          <a:p>
            <a:pPr>
              <a:lnSpc>
                <a:spcPct val="90000"/>
              </a:lnSpc>
            </a:pPr>
            <a:r>
              <a:rPr lang="en-US" altLang="cs-CZ" sz="1400" dirty="0"/>
              <a:t>The pressure wave in the aortic root would show a single peak for each contraction.</a:t>
            </a:r>
            <a:r>
              <a:rPr lang="en-US" altLang="cs-CZ" sz="1400" dirty="0">
                <a:solidFill>
                  <a:schemeClr val="accent1"/>
                </a:solidFill>
              </a:rPr>
              <a:t> </a:t>
            </a:r>
            <a:endParaRPr lang="en-US" altLang="cs-CZ" sz="1400" dirty="0">
              <a:solidFill>
                <a:schemeClr val="tx2"/>
              </a:solidFill>
            </a:endParaRPr>
          </a:p>
        </p:txBody>
      </p:sp>
      <p:sp>
        <p:nvSpPr>
          <p:cNvPr id="11272" name="Text Box 8">
            <a:extLst>
              <a:ext uri="{FF2B5EF4-FFF2-40B4-BE49-F238E27FC236}">
                <a16:creationId xmlns:a16="http://schemas.microsoft.com/office/drawing/2014/main" id="{C0EFBE55-1CDC-4F37-A7F8-76F31D441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2976" y="3284538"/>
            <a:ext cx="2684463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cs-CZ" sz="1400" b="1" dirty="0"/>
              <a:t>If we connect the network of arteries</a:t>
            </a:r>
            <a:r>
              <a:rPr lang="en-US" altLang="cs-CZ" sz="1400" dirty="0"/>
              <a:t> with all its bifurcations and vascular beds, then</a:t>
            </a:r>
          </a:p>
          <a:p>
            <a:r>
              <a:rPr lang="en-US" altLang="cs-CZ" sz="1400" dirty="0"/>
              <a:t>… as this primary wave travels along the arteries it will generate </a:t>
            </a:r>
            <a:r>
              <a:rPr lang="en-US" altLang="cs-CZ" sz="1400" b="1" dirty="0"/>
              <a:t>reflected waves from each bifurcation and from the peripheral vascular beds.</a:t>
            </a:r>
          </a:p>
          <a:p>
            <a:r>
              <a:rPr lang="en-US" altLang="cs-CZ" sz="1400" dirty="0"/>
              <a:t>… all these small reflected waves return to the heart, </a:t>
            </a:r>
            <a:r>
              <a:rPr lang="en-US" altLang="cs-CZ" sz="1400" b="1" dirty="0"/>
              <a:t>summing to create a reflected wave as shown</a:t>
            </a:r>
            <a:r>
              <a:rPr lang="en-US" altLang="cs-CZ" sz="1400" dirty="0"/>
              <a:t>, starting even before the end of systole</a:t>
            </a:r>
          </a:p>
        </p:txBody>
      </p:sp>
      <p:sp>
        <p:nvSpPr>
          <p:cNvPr id="11273" name="Rectangle 9">
            <a:extLst>
              <a:ext uri="{FF2B5EF4-FFF2-40B4-BE49-F238E27FC236}">
                <a16:creationId xmlns:a16="http://schemas.microsoft.com/office/drawing/2014/main" id="{D2AF2B7E-8257-44C2-9AD3-1A3E1CF6A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3563" y="3284539"/>
            <a:ext cx="2373312" cy="28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77800" indent="-177800"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68325" indent="-276225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2025" indent="-2794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66838" indent="-290513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84350" indent="-180975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41550" indent="-180975" defTabSz="762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98750" indent="-180975" defTabSz="762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55950" indent="-180975" defTabSz="762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13150" indent="-180975" defTabSz="762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cs-CZ" sz="1400" b="1" dirty="0"/>
              <a:t>Pressure in the aortic root is the sum of the outgoing and reflected wave (the green wave)</a:t>
            </a:r>
            <a:endParaRPr lang="en-US" altLang="cs-CZ" sz="1400" dirty="0"/>
          </a:p>
          <a:p>
            <a:pPr>
              <a:lnSpc>
                <a:spcPct val="90000"/>
              </a:lnSpc>
            </a:pPr>
            <a:r>
              <a:rPr lang="en-US" altLang="cs-CZ" sz="1400" dirty="0"/>
              <a:t>Note</a:t>
            </a:r>
            <a:r>
              <a:rPr lang="cs-CZ" altLang="cs-CZ" sz="1400" dirty="0"/>
              <a:t>:</a:t>
            </a:r>
            <a:r>
              <a:rPr lang="en-US" altLang="cs-CZ" sz="1400" dirty="0"/>
              <a:t> importantly how the reflected wave boosts the coronary artery perfusion pressure - the aortic root pressure - during diastole when over 95% of perfusion of the sub-endocardium takes place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A5E423B-9EF0-4AAB-8564-CB7E581D06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D349E15-6CEC-4375-8CF0-62172BA2F7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176366F-9D46-4998-BA34-F1794078B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3BE151E-13C9-4CAE-ABAB-63ABF5224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older people, the arteries are stiffer and peripheral resistance is higher, the reflected wave reaches the aorta earlier, still at the time of systole and is absent in diastole – therefore they have </a:t>
            </a:r>
            <a:r>
              <a:rPr lang="en-US" dirty="0">
                <a:solidFill>
                  <a:srgbClr val="FF0000"/>
                </a:solidFill>
              </a:rPr>
              <a:t>high systolic pressure and low diastolic pressure </a:t>
            </a:r>
            <a:r>
              <a:rPr lang="en-US" dirty="0"/>
              <a:t>– </a:t>
            </a:r>
            <a:r>
              <a:rPr lang="en-US" b="1" dirty="0">
                <a:solidFill>
                  <a:srgbClr val="FF0000"/>
                </a:solidFill>
              </a:rPr>
              <a:t>isolated systolic hypertension</a:t>
            </a:r>
          </a:p>
          <a:p>
            <a:endParaRPr lang="en-US" dirty="0"/>
          </a:p>
          <a:p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8534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>
            <a:extLst>
              <a:ext uri="{FF2B5EF4-FFF2-40B4-BE49-F238E27FC236}">
                <a16:creationId xmlns:a16="http://schemas.microsoft.com/office/drawing/2014/main" id="{D51A3A0C-AC30-491C-9E57-6AA8BAC83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539" y="0"/>
            <a:ext cx="3081337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5" name="Rectangle 7">
            <a:extLst>
              <a:ext uri="{FF2B5EF4-FFF2-40B4-BE49-F238E27FC236}">
                <a16:creationId xmlns:a16="http://schemas.microsoft.com/office/drawing/2014/main" id="{56300D0E-3913-412E-8859-1576F78A1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247" y="3800158"/>
            <a:ext cx="2073275" cy="2856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77800" indent="-177800"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68325" indent="-276225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2025" indent="-2794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66838" indent="-290513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84350" indent="-180975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41550" indent="-180975" defTabSz="762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98750" indent="-180975" defTabSz="762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55950" indent="-180975" defTabSz="762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13150" indent="-180975" defTabSz="762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cs-CZ" sz="1200" b="1" dirty="0"/>
              <a:t>If the patient arteries get stiffer….	    </a:t>
            </a:r>
          </a:p>
          <a:p>
            <a:r>
              <a:rPr lang="en-US" altLang="cs-CZ" sz="1200" b="1" dirty="0"/>
              <a:t> then pulse wave velocity increases, and reflected wave arrives back at the heart sooner.</a:t>
            </a:r>
            <a:r>
              <a:rPr lang="en-US" altLang="cs-CZ" sz="1200" dirty="0"/>
              <a:t> </a:t>
            </a:r>
          </a:p>
          <a:p>
            <a:r>
              <a:rPr lang="en-US" altLang="cs-CZ" sz="1200" dirty="0"/>
              <a:t>Now there is a very different aortic root pressure waveform (green wave).</a:t>
            </a:r>
          </a:p>
          <a:p>
            <a:r>
              <a:rPr lang="en-US" altLang="cs-CZ" sz="1200" dirty="0"/>
              <a:t>  As a result of this, there </a:t>
            </a:r>
            <a:r>
              <a:rPr lang="en-US" altLang="cs-CZ" sz="1200" dirty="0">
                <a:solidFill>
                  <a:srgbClr val="FF0000"/>
                </a:solidFill>
              </a:rPr>
              <a:t>are </a:t>
            </a:r>
            <a:r>
              <a:rPr lang="en-US" altLang="cs-CZ" sz="1200" b="1" u="sng" dirty="0">
                <a:solidFill>
                  <a:srgbClr val="FF0000"/>
                </a:solidFill>
              </a:rPr>
              <a:t>three </a:t>
            </a:r>
            <a:r>
              <a:rPr lang="en-US" altLang="cs-CZ" sz="1200" b="1" dirty="0">
                <a:solidFill>
                  <a:srgbClr val="FF0000"/>
                </a:solidFill>
              </a:rPr>
              <a:t> important clinical implications</a:t>
            </a:r>
            <a:r>
              <a:rPr lang="en-US" altLang="cs-CZ" sz="1200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12296" name="Rectangle 8">
            <a:extLst>
              <a:ext uri="{FF2B5EF4-FFF2-40B4-BE49-F238E27FC236}">
                <a16:creationId xmlns:a16="http://schemas.microsoft.com/office/drawing/2014/main" id="{AFA31B1D-5615-43B0-84E0-26A1B02E0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8901" y="3621828"/>
            <a:ext cx="2160588" cy="2856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77800" indent="-177800"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68325" indent="-276225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2025" indent="-2794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66838" indent="-290513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84350" indent="-180975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41550" indent="-180975" defTabSz="762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98750" indent="-180975" defTabSz="762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55950" indent="-180975" defTabSz="762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13150" indent="-180975" defTabSz="762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cs-CZ" sz="1200" dirty="0"/>
              <a:t>First, the </a:t>
            </a:r>
            <a:r>
              <a:rPr lang="en-US" altLang="cs-CZ" sz="1200" b="1" dirty="0">
                <a:solidFill>
                  <a:srgbClr val="FF0000"/>
                </a:solidFill>
              </a:rPr>
              <a:t>central systolic pressure </a:t>
            </a:r>
            <a:r>
              <a:rPr lang="en-US" altLang="cs-CZ" sz="1200" dirty="0">
                <a:solidFill>
                  <a:srgbClr val="FF0000"/>
                </a:solidFill>
              </a:rPr>
              <a:t>and</a:t>
            </a:r>
            <a:r>
              <a:rPr lang="en-US" altLang="cs-CZ" sz="1200" b="1" dirty="0">
                <a:solidFill>
                  <a:srgbClr val="FF0000"/>
                </a:solidFill>
              </a:rPr>
              <a:t> central pulse pressure</a:t>
            </a:r>
            <a:r>
              <a:rPr lang="en-US" altLang="cs-CZ" sz="1200" dirty="0">
                <a:solidFill>
                  <a:srgbClr val="FF0000"/>
                </a:solidFill>
              </a:rPr>
              <a:t> is</a:t>
            </a:r>
            <a:r>
              <a:rPr lang="en-US" altLang="cs-CZ" sz="1200" b="1" dirty="0">
                <a:solidFill>
                  <a:srgbClr val="FF0000"/>
                </a:solidFill>
              </a:rPr>
              <a:t> increased</a:t>
            </a:r>
            <a:r>
              <a:rPr lang="en-US" altLang="cs-CZ" sz="1200" dirty="0">
                <a:solidFill>
                  <a:srgbClr val="FF0000"/>
                </a:solidFill>
              </a:rPr>
              <a:t>.</a:t>
            </a:r>
          </a:p>
          <a:p>
            <a:r>
              <a:rPr lang="en-US" altLang="cs-CZ" sz="1200" dirty="0"/>
              <a:t> An increase in the central pulse pressure that stresses cerebral blood vessels </a:t>
            </a:r>
            <a:r>
              <a:rPr lang="en-US" altLang="cs-CZ" sz="1200" b="1" dirty="0"/>
              <a:t>increases</a:t>
            </a:r>
            <a:r>
              <a:rPr lang="en-US" altLang="cs-CZ" sz="1200" dirty="0"/>
              <a:t> </a:t>
            </a:r>
            <a:r>
              <a:rPr lang="en-US" altLang="cs-CZ" sz="1200" b="1" dirty="0"/>
              <a:t>stroke risk</a:t>
            </a:r>
          </a:p>
          <a:p>
            <a:r>
              <a:rPr lang="en-US" altLang="cs-CZ" sz="1200" dirty="0"/>
              <a:t> NOTE: this change in central systolic pressure can occur without any changes occurring in peripheral systolic pressure. </a:t>
            </a:r>
          </a:p>
        </p:txBody>
      </p:sp>
      <p:sp>
        <p:nvSpPr>
          <p:cNvPr id="12297" name="Rectangle 9">
            <a:extLst>
              <a:ext uri="{FF2B5EF4-FFF2-40B4-BE49-F238E27FC236}">
                <a16:creationId xmlns:a16="http://schemas.microsoft.com/office/drawing/2014/main" id="{A7AEF21D-DB1B-4868-96F4-D7612D98F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4201" y="3068638"/>
            <a:ext cx="2232025" cy="378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77800" indent="-177800"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68325" indent="-276225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2025" indent="-2794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66838" indent="-290513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84350" indent="-180975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41550" indent="-180975" defTabSz="762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98750" indent="-180975" defTabSz="762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55950" indent="-180975" defTabSz="762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13150" indent="-180975" defTabSz="762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cs-CZ" sz="1400" dirty="0"/>
              <a:t>Second, there is an </a:t>
            </a:r>
            <a:r>
              <a:rPr lang="en-US" altLang="cs-CZ" sz="1400" b="1" dirty="0">
                <a:solidFill>
                  <a:srgbClr val="FF0000"/>
                </a:solidFill>
              </a:rPr>
              <a:t>increase in left ventricular load</a:t>
            </a:r>
            <a:r>
              <a:rPr lang="en-US" altLang="cs-CZ" sz="1400" dirty="0">
                <a:solidFill>
                  <a:srgbClr val="FF0000"/>
                </a:solidFill>
              </a:rPr>
              <a:t> </a:t>
            </a:r>
            <a:r>
              <a:rPr lang="en-US" altLang="cs-CZ" sz="1400" b="1" dirty="0">
                <a:solidFill>
                  <a:srgbClr val="FF0000"/>
                </a:solidFill>
              </a:rPr>
              <a:t>(LV load).</a:t>
            </a:r>
          </a:p>
          <a:p>
            <a:pPr>
              <a:lnSpc>
                <a:spcPct val="90000"/>
              </a:lnSpc>
            </a:pPr>
            <a:r>
              <a:rPr lang="en-US" altLang="cs-CZ" sz="1400" dirty="0"/>
              <a:t> Increase in LV load accelerates increase in LV mass and</a:t>
            </a:r>
            <a:r>
              <a:rPr lang="en-US" altLang="cs-CZ" sz="1400" b="1" dirty="0"/>
              <a:t> increases</a:t>
            </a:r>
            <a:r>
              <a:rPr lang="en-US" altLang="cs-CZ" sz="1400" dirty="0"/>
              <a:t> </a:t>
            </a:r>
            <a:r>
              <a:rPr lang="en-US" altLang="cs-CZ" sz="1400" b="1" dirty="0"/>
              <a:t> LV hypertrophy</a:t>
            </a:r>
          </a:p>
          <a:p>
            <a:pPr>
              <a:lnSpc>
                <a:spcPct val="90000"/>
              </a:lnSpc>
            </a:pPr>
            <a:r>
              <a:rPr lang="en-US" altLang="cs-CZ" sz="1400" dirty="0"/>
              <a:t> The area under the pressure-time curve during systole is by definition LV load.</a:t>
            </a:r>
          </a:p>
          <a:p>
            <a:pPr>
              <a:lnSpc>
                <a:spcPct val="90000"/>
              </a:lnSpc>
            </a:pPr>
            <a:r>
              <a:rPr lang="en-US" altLang="cs-CZ" sz="1400" dirty="0"/>
              <a:t> This increase in LV Load (late systolic  “afterload”) is shown by the black arrowed region</a:t>
            </a:r>
          </a:p>
          <a:p>
            <a:pPr>
              <a:lnSpc>
                <a:spcPct val="90000"/>
              </a:lnSpc>
            </a:pPr>
            <a:endParaRPr lang="en-US" altLang="cs-CZ" sz="1400" dirty="0"/>
          </a:p>
        </p:txBody>
      </p:sp>
      <p:graphicFrame>
        <p:nvGraphicFramePr>
          <p:cNvPr id="12298" name="Object 10">
            <a:extLst>
              <a:ext uri="{FF2B5EF4-FFF2-40B4-BE49-F238E27FC236}">
                <a16:creationId xmlns:a16="http://schemas.microsoft.com/office/drawing/2014/main" id="{73F68816-4E9F-45DA-A1A6-A513039E55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67664" y="0"/>
          <a:ext cx="3081337" cy="308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Image" r:id="rId4" imgW="6044444" imgH="6044444" progId="Photoshop.Image.6">
                  <p:embed/>
                </p:oleObj>
              </mc:Choice>
              <mc:Fallback>
                <p:oleObj name="Image" r:id="rId4" imgW="6044444" imgH="6044444" progId="Photoshop.Image.6">
                  <p:embed/>
                  <p:pic>
                    <p:nvPicPr>
                      <p:cNvPr id="12298" name="Object 10">
                        <a:extLst>
                          <a:ext uri="{FF2B5EF4-FFF2-40B4-BE49-F238E27FC236}">
                            <a16:creationId xmlns:a16="http://schemas.microsoft.com/office/drawing/2014/main" id="{73F68816-4E9F-45DA-A1A6-A513039E55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7664" y="0"/>
                        <a:ext cx="3081337" cy="308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9" name="Rectangle 11">
            <a:extLst>
              <a:ext uri="{FF2B5EF4-FFF2-40B4-BE49-F238E27FC236}">
                <a16:creationId xmlns:a16="http://schemas.microsoft.com/office/drawing/2014/main" id="{4CF12BFE-8612-48CA-8679-B7F5A5118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6950" y="3213100"/>
            <a:ext cx="2293938" cy="290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77800" indent="-177800" defTabSz="7620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68325" indent="-276225" defTabSz="7620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2025" indent="-2794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66838" indent="-290513" defTabSz="762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84350" indent="-180975" defTabSz="7620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41550" indent="-180975" defTabSz="7620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98750" indent="-180975" defTabSz="7620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55950" indent="-180975" defTabSz="7620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13150" indent="-180975" defTabSz="7620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cs-CZ" sz="1400" dirty="0"/>
              <a:t>Third, </a:t>
            </a:r>
            <a:r>
              <a:rPr lang="en-US" altLang="cs-CZ" sz="1400" dirty="0">
                <a:solidFill>
                  <a:srgbClr val="FF0000"/>
                </a:solidFill>
              </a:rPr>
              <a:t>the pressure that is perfusing the coronary arteries during the critical diastole period is reduced, </a:t>
            </a:r>
            <a:r>
              <a:rPr lang="en-US" altLang="cs-CZ" sz="1400" b="1" dirty="0"/>
              <a:t>increasing the risk of myocardial </a:t>
            </a:r>
            <a:r>
              <a:rPr lang="en-US" altLang="cs-CZ" sz="1400" b="1" dirty="0" err="1"/>
              <a:t>ischemias</a:t>
            </a:r>
            <a:r>
              <a:rPr lang="en-US" altLang="cs-CZ" sz="1400" dirty="0"/>
              <a:t>.</a:t>
            </a:r>
            <a:endParaRPr lang="en-US" altLang="cs-CZ" sz="1400" b="1" dirty="0"/>
          </a:p>
          <a:p>
            <a:r>
              <a:rPr lang="en-US" altLang="cs-CZ" sz="1400" b="1" dirty="0"/>
              <a:t>CONCLUSION:  Increasing  arterial stiffness </a:t>
            </a:r>
            <a:r>
              <a:rPr lang="en-US" altLang="cs-CZ" sz="1400" b="1" dirty="0" err="1"/>
              <a:t>independ-ently</a:t>
            </a:r>
            <a:r>
              <a:rPr lang="en-US" altLang="cs-CZ" sz="1400" b="1" dirty="0"/>
              <a:t>  </a:t>
            </a:r>
            <a:r>
              <a:rPr lang="en-US" altLang="cs-CZ" sz="1400" dirty="0"/>
              <a:t>increases the risk</a:t>
            </a:r>
            <a:r>
              <a:rPr lang="en-US" altLang="cs-CZ" sz="1400" b="1" dirty="0"/>
              <a:t> </a:t>
            </a:r>
            <a:r>
              <a:rPr lang="en-US" altLang="cs-CZ" sz="1400" dirty="0"/>
              <a:t>of</a:t>
            </a:r>
            <a:r>
              <a:rPr lang="en-US" altLang="cs-CZ" sz="1400" b="1" dirty="0"/>
              <a:t> all three </a:t>
            </a:r>
            <a:r>
              <a:rPr lang="en-US" altLang="cs-CZ" sz="1400" dirty="0"/>
              <a:t>major cardiovascular outcomes</a:t>
            </a:r>
            <a:r>
              <a:rPr lang="en-US" altLang="cs-CZ" sz="1400" b="1" dirty="0"/>
              <a:t>.</a:t>
            </a:r>
            <a:endParaRPr lang="en-US" altLang="cs-CZ" sz="140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3B7E901-296B-43C8-BC2E-6FADEBB90C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" t="2098" r="1930" b="1632"/>
          <a:stretch/>
        </p:blipFill>
        <p:spPr>
          <a:xfrm>
            <a:off x="844519" y="-60960"/>
            <a:ext cx="3571335" cy="3562709"/>
          </a:xfrm>
          <a:prstGeom prst="rect">
            <a:avLst/>
          </a:prstGeom>
        </p:spPr>
      </p:pic>
      <p:sp>
        <p:nvSpPr>
          <p:cNvPr id="10" name="Volný tvar: obrazec 9">
            <a:extLst>
              <a:ext uri="{FF2B5EF4-FFF2-40B4-BE49-F238E27FC236}">
                <a16:creationId xmlns:a16="http://schemas.microsoft.com/office/drawing/2014/main" id="{82882A76-0486-455C-BEA8-2B65A8480179}"/>
              </a:ext>
            </a:extLst>
          </p:cNvPr>
          <p:cNvSpPr/>
          <p:nvPr/>
        </p:nvSpPr>
        <p:spPr bwMode="auto">
          <a:xfrm>
            <a:off x="1212486" y="1207008"/>
            <a:ext cx="2884168" cy="1450848"/>
          </a:xfrm>
          <a:custGeom>
            <a:avLst/>
            <a:gdLst>
              <a:gd name="connsiteX0" fmla="*/ 0 w 2812868"/>
              <a:gd name="connsiteY0" fmla="*/ 1453025 h 1496568"/>
              <a:gd name="connsiteX1" fmla="*/ 235131 w 2812868"/>
              <a:gd name="connsiteY1" fmla="*/ 477665 h 1496568"/>
              <a:gd name="connsiteX2" fmla="*/ 470262 w 2812868"/>
              <a:gd name="connsiteY2" fmla="*/ 94488 h 1496568"/>
              <a:gd name="connsiteX3" fmla="*/ 618308 w 2812868"/>
              <a:gd name="connsiteY3" fmla="*/ 24819 h 1496568"/>
              <a:gd name="connsiteX4" fmla="*/ 801188 w 2812868"/>
              <a:gd name="connsiteY4" fmla="*/ 442831 h 1496568"/>
              <a:gd name="connsiteX5" fmla="*/ 949234 w 2812868"/>
              <a:gd name="connsiteY5" fmla="*/ 834717 h 1496568"/>
              <a:gd name="connsiteX6" fmla="*/ 1219200 w 2812868"/>
              <a:gd name="connsiteY6" fmla="*/ 1122099 h 1496568"/>
              <a:gd name="connsiteX7" fmla="*/ 1680754 w 2812868"/>
              <a:gd name="connsiteY7" fmla="*/ 1331105 h 1496568"/>
              <a:gd name="connsiteX8" fmla="*/ 2812868 w 2812868"/>
              <a:gd name="connsiteY8" fmla="*/ 1496568 h 1496568"/>
              <a:gd name="connsiteX0" fmla="*/ 0 w 2812868"/>
              <a:gd name="connsiteY0" fmla="*/ 1453219 h 1496762"/>
              <a:gd name="connsiteX1" fmla="*/ 247446 w 2812868"/>
              <a:gd name="connsiteY1" fmla="*/ 484016 h 1496762"/>
              <a:gd name="connsiteX2" fmla="*/ 470262 w 2812868"/>
              <a:gd name="connsiteY2" fmla="*/ 94682 h 1496762"/>
              <a:gd name="connsiteX3" fmla="*/ 618308 w 2812868"/>
              <a:gd name="connsiteY3" fmla="*/ 25013 h 1496762"/>
              <a:gd name="connsiteX4" fmla="*/ 801188 w 2812868"/>
              <a:gd name="connsiteY4" fmla="*/ 443025 h 1496762"/>
              <a:gd name="connsiteX5" fmla="*/ 949234 w 2812868"/>
              <a:gd name="connsiteY5" fmla="*/ 834911 h 1496762"/>
              <a:gd name="connsiteX6" fmla="*/ 1219200 w 2812868"/>
              <a:gd name="connsiteY6" fmla="*/ 1122293 h 1496762"/>
              <a:gd name="connsiteX7" fmla="*/ 1680754 w 2812868"/>
              <a:gd name="connsiteY7" fmla="*/ 1331299 h 1496762"/>
              <a:gd name="connsiteX8" fmla="*/ 2812868 w 2812868"/>
              <a:gd name="connsiteY8" fmla="*/ 1496762 h 1496762"/>
              <a:gd name="connsiteX0" fmla="*/ 0 w 2812868"/>
              <a:gd name="connsiteY0" fmla="*/ 1453219 h 1496762"/>
              <a:gd name="connsiteX1" fmla="*/ 247446 w 2812868"/>
              <a:gd name="connsiteY1" fmla="*/ 484016 h 1496762"/>
              <a:gd name="connsiteX2" fmla="*/ 470262 w 2812868"/>
              <a:gd name="connsiteY2" fmla="*/ 94682 h 1496762"/>
              <a:gd name="connsiteX3" fmla="*/ 618308 w 2812868"/>
              <a:gd name="connsiteY3" fmla="*/ 25013 h 1496762"/>
              <a:gd name="connsiteX4" fmla="*/ 801188 w 2812868"/>
              <a:gd name="connsiteY4" fmla="*/ 443025 h 1496762"/>
              <a:gd name="connsiteX5" fmla="*/ 949234 w 2812868"/>
              <a:gd name="connsiteY5" fmla="*/ 834911 h 1496762"/>
              <a:gd name="connsiteX6" fmla="*/ 1219200 w 2812868"/>
              <a:gd name="connsiteY6" fmla="*/ 1122293 h 1496762"/>
              <a:gd name="connsiteX7" fmla="*/ 1680754 w 2812868"/>
              <a:gd name="connsiteY7" fmla="*/ 1331299 h 1496762"/>
              <a:gd name="connsiteX8" fmla="*/ 2812868 w 2812868"/>
              <a:gd name="connsiteY8" fmla="*/ 1496762 h 1496762"/>
              <a:gd name="connsiteX0" fmla="*/ 0 w 2812868"/>
              <a:gd name="connsiteY0" fmla="*/ 1453219 h 1496762"/>
              <a:gd name="connsiteX1" fmla="*/ 247446 w 2812868"/>
              <a:gd name="connsiteY1" fmla="*/ 484016 h 1496762"/>
              <a:gd name="connsiteX2" fmla="*/ 470262 w 2812868"/>
              <a:gd name="connsiteY2" fmla="*/ 94682 h 1496762"/>
              <a:gd name="connsiteX3" fmla="*/ 618308 w 2812868"/>
              <a:gd name="connsiteY3" fmla="*/ 25013 h 1496762"/>
              <a:gd name="connsiteX4" fmla="*/ 801188 w 2812868"/>
              <a:gd name="connsiteY4" fmla="*/ 443025 h 1496762"/>
              <a:gd name="connsiteX5" fmla="*/ 949234 w 2812868"/>
              <a:gd name="connsiteY5" fmla="*/ 834911 h 1496762"/>
              <a:gd name="connsiteX6" fmla="*/ 1219200 w 2812868"/>
              <a:gd name="connsiteY6" fmla="*/ 1122293 h 1496762"/>
              <a:gd name="connsiteX7" fmla="*/ 1680754 w 2812868"/>
              <a:gd name="connsiteY7" fmla="*/ 1331299 h 1496762"/>
              <a:gd name="connsiteX8" fmla="*/ 2812868 w 2812868"/>
              <a:gd name="connsiteY8" fmla="*/ 1496762 h 1496762"/>
              <a:gd name="connsiteX0" fmla="*/ 0 w 2812868"/>
              <a:gd name="connsiteY0" fmla="*/ 1452646 h 1496189"/>
              <a:gd name="connsiteX1" fmla="*/ 247446 w 2812868"/>
              <a:gd name="connsiteY1" fmla="*/ 483443 h 1496189"/>
              <a:gd name="connsiteX2" fmla="*/ 470262 w 2812868"/>
              <a:gd name="connsiteY2" fmla="*/ 94109 h 1496189"/>
              <a:gd name="connsiteX3" fmla="*/ 618308 w 2812868"/>
              <a:gd name="connsiteY3" fmla="*/ 24440 h 1496189"/>
              <a:gd name="connsiteX4" fmla="*/ 801188 w 2812868"/>
              <a:gd name="connsiteY4" fmla="*/ 442452 h 1496189"/>
              <a:gd name="connsiteX5" fmla="*/ 949234 w 2812868"/>
              <a:gd name="connsiteY5" fmla="*/ 834338 h 1496189"/>
              <a:gd name="connsiteX6" fmla="*/ 1219200 w 2812868"/>
              <a:gd name="connsiteY6" fmla="*/ 1121720 h 1496189"/>
              <a:gd name="connsiteX7" fmla="*/ 1680754 w 2812868"/>
              <a:gd name="connsiteY7" fmla="*/ 1330726 h 1496189"/>
              <a:gd name="connsiteX8" fmla="*/ 2812868 w 2812868"/>
              <a:gd name="connsiteY8" fmla="*/ 1496189 h 1496189"/>
              <a:gd name="connsiteX0" fmla="*/ 0 w 2812868"/>
              <a:gd name="connsiteY0" fmla="*/ 1452646 h 1496189"/>
              <a:gd name="connsiteX1" fmla="*/ 247446 w 2812868"/>
              <a:gd name="connsiteY1" fmla="*/ 483443 h 1496189"/>
              <a:gd name="connsiteX2" fmla="*/ 470262 w 2812868"/>
              <a:gd name="connsiteY2" fmla="*/ 94109 h 1496189"/>
              <a:gd name="connsiteX3" fmla="*/ 618308 w 2812868"/>
              <a:gd name="connsiteY3" fmla="*/ 24440 h 1496189"/>
              <a:gd name="connsiteX4" fmla="*/ 801188 w 2812868"/>
              <a:gd name="connsiteY4" fmla="*/ 442452 h 1496189"/>
              <a:gd name="connsiteX5" fmla="*/ 949234 w 2812868"/>
              <a:gd name="connsiteY5" fmla="*/ 834338 h 1496189"/>
              <a:gd name="connsiteX6" fmla="*/ 1219200 w 2812868"/>
              <a:gd name="connsiteY6" fmla="*/ 1121720 h 1496189"/>
              <a:gd name="connsiteX7" fmla="*/ 1680754 w 2812868"/>
              <a:gd name="connsiteY7" fmla="*/ 1330726 h 1496189"/>
              <a:gd name="connsiteX8" fmla="*/ 2812868 w 2812868"/>
              <a:gd name="connsiteY8" fmla="*/ 1496189 h 1496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2868" h="1496189">
                <a:moveTo>
                  <a:pt x="0" y="1452646"/>
                </a:moveTo>
                <a:cubicBezTo>
                  <a:pt x="78377" y="1078177"/>
                  <a:pt x="175228" y="602109"/>
                  <a:pt x="247446" y="483443"/>
                </a:cubicBezTo>
                <a:cubicBezTo>
                  <a:pt x="319664" y="364777"/>
                  <a:pt x="414610" y="167530"/>
                  <a:pt x="470262" y="94109"/>
                </a:cubicBezTo>
                <a:cubicBezTo>
                  <a:pt x="525914" y="20688"/>
                  <a:pt x="563154" y="-33617"/>
                  <a:pt x="618308" y="24440"/>
                </a:cubicBezTo>
                <a:cubicBezTo>
                  <a:pt x="673462" y="82497"/>
                  <a:pt x="746034" y="307469"/>
                  <a:pt x="801188" y="442452"/>
                </a:cubicBezTo>
                <a:cubicBezTo>
                  <a:pt x="856342" y="577435"/>
                  <a:pt x="879565" y="721127"/>
                  <a:pt x="949234" y="834338"/>
                </a:cubicBezTo>
                <a:cubicBezTo>
                  <a:pt x="1018903" y="947549"/>
                  <a:pt x="1097280" y="1038989"/>
                  <a:pt x="1219200" y="1121720"/>
                </a:cubicBezTo>
                <a:cubicBezTo>
                  <a:pt x="1341120" y="1204451"/>
                  <a:pt x="1415143" y="1268315"/>
                  <a:pt x="1680754" y="1330726"/>
                </a:cubicBezTo>
                <a:cubicBezTo>
                  <a:pt x="1946365" y="1393137"/>
                  <a:pt x="2379616" y="1444663"/>
                  <a:pt x="2812868" y="1496189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90DEC3-3027-49EA-9F87-FAE73869DB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err="1"/>
              <a:t>Physiology</a:t>
            </a:r>
            <a:r>
              <a:rPr lang="en-GB" noProof="0" dirty="0"/>
              <a:t>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7E56380-BFEC-413F-BECA-0EADA36BF6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4C9EF54-50CE-4054-B277-53F449FB4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Sex differences in mechanisms of arterial stiffness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CA397C1-95F2-40E3-9FD4-373F1D304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011" y="5604387"/>
            <a:ext cx="10753200" cy="533613"/>
          </a:xfrm>
        </p:spPr>
        <p:txBody>
          <a:bodyPr/>
          <a:lstStyle/>
          <a:p>
            <a:pPr marL="72000" indent="0" algn="just">
              <a:buNone/>
            </a:pPr>
            <a:r>
              <a:rPr lang="en-US" sz="1100" i="1" dirty="0"/>
              <a:t>ECM - extracellular matrix; VSMC - vascular smooth muscle cell; </a:t>
            </a:r>
            <a:r>
              <a:rPr lang="en-US" sz="1100" i="1" dirty="0" err="1"/>
              <a:t>eNOS</a:t>
            </a:r>
            <a:r>
              <a:rPr lang="en-US" sz="1100" i="1" dirty="0"/>
              <a:t> - endothelial NOS; NADPH - NAD phosphate oxidase; BH(4) - tetrahydrobiopterin; SMC‐MR - smooth muscle cell mineralocorticoid receptor; AT1R - angiotensin II type 1 receptor; EC‐MR - endothelial cell mineralocorticoid receptor; ENaC - epithelial sodium channel.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B5D1A24-5EA0-4BCA-BDF2-F513B8617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000" y="1660683"/>
            <a:ext cx="7920000" cy="39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56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44ACCD9A-E841-4336-A9CF-104F68FE5D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526" y="971805"/>
            <a:ext cx="4754514" cy="5166195"/>
          </a:xfrm>
          <a:prstGeom prst="rect">
            <a:avLst/>
          </a:prstGeo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27BCF44-ACBF-4908-85F7-E69CECFEC1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Physiology</a:t>
            </a:r>
            <a:r>
              <a:rPr lang="en-GB" noProof="0" dirty="0"/>
              <a:t>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D57F412-EE03-433C-8D3B-5329C42F1F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EF6256B-5C3A-4C30-992C-E8B40B3D6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926" y="378000"/>
            <a:ext cx="10753200" cy="451576"/>
          </a:xfrm>
        </p:spPr>
        <p:txBody>
          <a:bodyPr/>
          <a:lstStyle/>
          <a:p>
            <a:r>
              <a:rPr lang="cs-CZ" sz="3200" dirty="0"/>
              <a:t>PWV </a:t>
            </a:r>
            <a:r>
              <a:rPr lang="en-US" sz="3200" dirty="0"/>
              <a:t>measurement</a:t>
            </a:r>
            <a:r>
              <a:rPr lang="cs-CZ" sz="3200" dirty="0"/>
              <a:t> – </a:t>
            </a:r>
            <a:r>
              <a:rPr lang="cs-CZ" sz="3200" dirty="0" err="1"/>
              <a:t>Sphygmography</a:t>
            </a:r>
            <a:r>
              <a:rPr lang="cs-CZ" sz="3200" dirty="0"/>
              <a:t> in </a:t>
            </a:r>
            <a:r>
              <a:rPr lang="cs-CZ" sz="3200" dirty="0" err="1"/>
              <a:t>practicals</a:t>
            </a:r>
            <a:br>
              <a:rPr lang="cs-CZ" dirty="0"/>
            </a:b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A8F2BBF-BE59-4CDE-8FB5-9994F44A3D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3"/>
          <a:stretch/>
        </p:blipFill>
        <p:spPr>
          <a:xfrm>
            <a:off x="1718422" y="1261576"/>
            <a:ext cx="3966385" cy="5029584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283C2254-A317-4051-AE2F-F331107529CC}"/>
              </a:ext>
            </a:extLst>
          </p:cNvPr>
          <p:cNvSpPr/>
          <p:nvPr/>
        </p:nvSpPr>
        <p:spPr>
          <a:xfrm>
            <a:off x="2439439" y="6140074"/>
            <a:ext cx="82670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A highly compliant aorta has a relatively low PWV (&lt; 6 m/s)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733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450E577-D81C-4EF5-80EE-C1104A1C8A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67D4A70-16E5-4C2C-A84E-41888A3F05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AA26F15-FDB4-46A5-ABD3-5F0A38948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Use in </a:t>
            </a:r>
            <a:r>
              <a:rPr lang="cs-CZ" dirty="0" err="1"/>
              <a:t>clinical</a:t>
            </a:r>
            <a:r>
              <a:rPr lang="cs-CZ" dirty="0"/>
              <a:t> </a:t>
            </a:r>
            <a:r>
              <a:rPr lang="cs-CZ" dirty="0" err="1"/>
              <a:t>practice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928E279-D66A-450F-BAEA-BB80CD865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535998"/>
          </a:xfrm>
        </p:spPr>
        <p:txBody>
          <a:bodyPr/>
          <a:lstStyle/>
          <a:p>
            <a:r>
              <a:rPr lang="en-US" dirty="0"/>
              <a:t>Non-invasive investigation of arterial </a:t>
            </a:r>
            <a:r>
              <a:rPr lang="cs-CZ" dirty="0"/>
              <a:t>s</a:t>
            </a:r>
            <a:r>
              <a:rPr lang="en-US" dirty="0" err="1"/>
              <a:t>tiffness</a:t>
            </a:r>
            <a:r>
              <a:rPr lang="en-US" dirty="0"/>
              <a:t> is gradually moving from the position of experiments to clinical practice</a:t>
            </a:r>
            <a:endParaRPr lang="cs-CZ" dirty="0"/>
          </a:p>
          <a:p>
            <a:r>
              <a:rPr lang="en-US" dirty="0"/>
              <a:t>Started thanks to new recommendations of the </a:t>
            </a:r>
            <a:r>
              <a:rPr lang="en-US" dirty="0">
                <a:solidFill>
                  <a:srgbClr val="FF0000"/>
                </a:solidFill>
              </a:rPr>
              <a:t>European Hypertensive Society </a:t>
            </a:r>
            <a:r>
              <a:rPr lang="en-US" dirty="0"/>
              <a:t>in Milan in </a:t>
            </a:r>
            <a:r>
              <a:rPr lang="en-US" dirty="0">
                <a:solidFill>
                  <a:srgbClr val="FF0000"/>
                </a:solidFill>
              </a:rPr>
              <a:t>2007</a:t>
            </a:r>
            <a:r>
              <a:rPr lang="en-US" dirty="0"/>
              <a:t> – pulse wave velocity testing was included among the main diagnostic methods and in the process of determining the risk of cardiovascular disease + evaluation of the effect of treatment of essential hypertension 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2409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6D28A53-64DF-46C2-A4EA-B1028A874B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2ED2DA9-FBA5-410D-BC39-C5A0A6BE53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0864042-A48C-439A-8CBB-FD97CDF89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161001"/>
            <a:ext cx="10753200" cy="4535998"/>
          </a:xfrm>
        </p:spPr>
        <p:txBody>
          <a:bodyPr/>
          <a:lstStyle/>
          <a:p>
            <a:r>
              <a:rPr lang="cs-CZ" sz="2400" dirty="0" err="1"/>
              <a:t>Arterial</a:t>
            </a:r>
            <a:r>
              <a:rPr lang="cs-CZ" sz="2400" dirty="0"/>
              <a:t> s</a:t>
            </a:r>
            <a:r>
              <a:rPr lang="en-US" sz="2400" dirty="0" err="1"/>
              <a:t>tiffness</a:t>
            </a:r>
            <a:r>
              <a:rPr lang="en-US" sz="2400" dirty="0"/>
              <a:t> expresses damage to their walls by risk factors over a long period of time (years), while blood pressure values fluctuate physiologically and may not reflect the degree of damage to the vascular wall</a:t>
            </a:r>
            <a:endParaRPr lang="cs-CZ" sz="2400" dirty="0"/>
          </a:p>
          <a:p>
            <a:endParaRPr lang="en-US" sz="2400" dirty="0"/>
          </a:p>
          <a:p>
            <a:r>
              <a:rPr lang="en-US" sz="2400" dirty="0"/>
              <a:t>Using techniques for measuring the pulse wave</a:t>
            </a:r>
            <a:r>
              <a:rPr lang="cs-CZ" sz="2400" dirty="0"/>
              <a:t> </a:t>
            </a:r>
            <a:r>
              <a:rPr lang="cs-CZ" sz="2400" dirty="0" err="1"/>
              <a:t>velocity</a:t>
            </a:r>
            <a:r>
              <a:rPr lang="en-US" sz="2400" dirty="0"/>
              <a:t>, it is possible to calculate </a:t>
            </a:r>
            <a:r>
              <a:rPr lang="en-US" sz="2400" b="1" dirty="0">
                <a:solidFill>
                  <a:srgbClr val="FF0000"/>
                </a:solidFill>
              </a:rPr>
              <a:t>the central aortic pressure</a:t>
            </a:r>
            <a:r>
              <a:rPr lang="en-US" sz="2400" dirty="0"/>
              <a:t>, which is a </a:t>
            </a:r>
            <a:r>
              <a:rPr lang="en-US" sz="2400" dirty="0">
                <a:solidFill>
                  <a:srgbClr val="FF0000"/>
                </a:solidFill>
              </a:rPr>
              <a:t>stronger </a:t>
            </a:r>
            <a:r>
              <a:rPr lang="cs-CZ" sz="2400" dirty="0" err="1">
                <a:solidFill>
                  <a:srgbClr val="FF0000"/>
                </a:solidFill>
              </a:rPr>
              <a:t>prognostic</a:t>
            </a:r>
            <a:r>
              <a:rPr lang="en-US" sz="2400" dirty="0">
                <a:solidFill>
                  <a:srgbClr val="FF0000"/>
                </a:solidFill>
              </a:rPr>
              <a:t> parameter </a:t>
            </a:r>
            <a:r>
              <a:rPr lang="en-US" sz="2400" dirty="0"/>
              <a:t>than the pressure measured on the </a:t>
            </a:r>
            <a:r>
              <a:rPr lang="cs-CZ" sz="2400" dirty="0" err="1"/>
              <a:t>brachial</a:t>
            </a:r>
            <a:r>
              <a:rPr lang="en-US" sz="2400" dirty="0"/>
              <a:t> artery and </a:t>
            </a:r>
            <a:r>
              <a:rPr lang="en-US" sz="2400" dirty="0">
                <a:solidFill>
                  <a:srgbClr val="FF0000"/>
                </a:solidFill>
              </a:rPr>
              <a:t>more accurately expresses </a:t>
            </a:r>
            <a:r>
              <a:rPr lang="en-US" sz="2400" b="1" dirty="0">
                <a:solidFill>
                  <a:srgbClr val="FF0000"/>
                </a:solidFill>
              </a:rPr>
              <a:t>the load on the heart</a:t>
            </a:r>
          </a:p>
          <a:p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4397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DF86EC4-C92C-4391-AD2C-CDE264BDC1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589EF97-BA48-4322-A2E6-39F64BE399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D176C91-C0D3-4028-83D9-F6077B5BD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D1304A3-113C-48D7-9C60-EF091AF3C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Changes in arterial stiffness are clinically imperceptible</a:t>
            </a:r>
          </a:p>
          <a:p>
            <a:endParaRPr lang="en-US" dirty="0"/>
          </a:p>
          <a:p>
            <a:r>
              <a:rPr lang="en-US" dirty="0"/>
              <a:t>Methods are a modern trend for determining the risk of cardiovascular disease</a:t>
            </a:r>
            <a:r>
              <a:rPr lang="cs-CZ" dirty="0"/>
              <a:t> – </a:t>
            </a:r>
          </a:p>
          <a:p>
            <a:pPr lvl="1"/>
            <a:r>
              <a:rPr lang="cs-CZ" dirty="0"/>
              <a:t>risk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developing</a:t>
            </a:r>
            <a:r>
              <a:rPr lang="cs-CZ" dirty="0"/>
              <a:t> </a:t>
            </a:r>
            <a:r>
              <a:rPr lang="cs-CZ" dirty="0" err="1"/>
              <a:t>hypertension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risk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sudden</a:t>
            </a:r>
            <a:r>
              <a:rPr lang="cs-CZ" dirty="0"/>
              <a:t> </a:t>
            </a:r>
            <a:r>
              <a:rPr lang="cs-CZ" dirty="0" err="1"/>
              <a:t>cardiac</a:t>
            </a:r>
            <a:r>
              <a:rPr lang="cs-CZ" dirty="0"/>
              <a:t> </a:t>
            </a:r>
            <a:r>
              <a:rPr lang="cs-CZ" dirty="0" err="1"/>
              <a:t>death</a:t>
            </a:r>
            <a:endParaRPr lang="en-US" dirty="0"/>
          </a:p>
          <a:p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4361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F9F0A1D-6A65-4907-A3A1-8CE8ADF229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33C8EF7-28DF-4A45-B5F4-EEA4B97EC4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8410B64-D564-495A-B339-A08FE6F32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Device</a:t>
            </a:r>
            <a:r>
              <a:rPr lang="cs-CZ" dirty="0"/>
              <a:t>  </a:t>
            </a:r>
            <a:r>
              <a:rPr lang="cs-CZ" dirty="0" err="1"/>
              <a:t>Sphygmocor</a:t>
            </a:r>
            <a:r>
              <a:rPr lang="cs-CZ" dirty="0"/>
              <a:t> – </a:t>
            </a:r>
            <a:r>
              <a:rPr lang="cs-CZ" dirty="0" err="1"/>
              <a:t>company</a:t>
            </a:r>
            <a:r>
              <a:rPr lang="cs-CZ" dirty="0"/>
              <a:t>: </a:t>
            </a:r>
            <a:r>
              <a:rPr lang="cs-CZ" dirty="0" err="1"/>
              <a:t>AtCor</a:t>
            </a:r>
            <a:r>
              <a:rPr lang="cs-CZ" dirty="0"/>
              <a:t> </a:t>
            </a:r>
            <a:r>
              <a:rPr lang="cs-CZ" dirty="0" err="1"/>
              <a:t>Medical</a:t>
            </a:r>
            <a:r>
              <a:rPr lang="cs-CZ" dirty="0"/>
              <a:t>, </a:t>
            </a:r>
            <a:r>
              <a:rPr lang="cs-CZ" dirty="0" err="1"/>
              <a:t>Australia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6070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623D88A-7A4D-4563-9859-1654727764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err="1"/>
              <a:t>Physiology</a:t>
            </a:r>
            <a:r>
              <a:rPr lang="cs-CZ" dirty="0"/>
              <a:t> </a:t>
            </a:r>
            <a:r>
              <a:rPr lang="en-GB" noProof="0" dirty="0"/>
              <a:t>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FEA018F-985A-4406-862C-2CED5F9DC0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A937076-181A-49DD-926A-3A659D88AF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72" y="195120"/>
            <a:ext cx="10316656" cy="5889509"/>
          </a:xfrm>
          <a:prstGeom prst="rect">
            <a:avLst/>
          </a:prstGeom>
        </p:spPr>
      </p:pic>
      <p:sp>
        <p:nvSpPr>
          <p:cNvPr id="4" name="Ovál 3">
            <a:extLst>
              <a:ext uri="{FF2B5EF4-FFF2-40B4-BE49-F238E27FC236}">
                <a16:creationId xmlns:a16="http://schemas.microsoft.com/office/drawing/2014/main" id="{87325F1E-D2F7-4EDD-95A6-362852EB809B}"/>
              </a:ext>
            </a:extLst>
          </p:cNvPr>
          <p:cNvSpPr/>
          <p:nvPr/>
        </p:nvSpPr>
        <p:spPr bwMode="auto">
          <a:xfrm>
            <a:off x="6352032" y="2146227"/>
            <a:ext cx="3352800" cy="536448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A1D6978E-80CE-40EC-9ECD-D2DA0A57AE69}"/>
              </a:ext>
            </a:extLst>
          </p:cNvPr>
          <p:cNvSpPr/>
          <p:nvPr/>
        </p:nvSpPr>
        <p:spPr bwMode="auto">
          <a:xfrm>
            <a:off x="3950208" y="5170229"/>
            <a:ext cx="2889504" cy="9144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0351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305223" cy="451576"/>
          </a:xfrm>
        </p:spPr>
        <p:txBody>
          <a:bodyPr/>
          <a:lstStyle/>
          <a:p>
            <a:r>
              <a:rPr lang="cs-CZ" dirty="0"/>
              <a:t>O</a:t>
            </a:r>
            <a:r>
              <a:rPr lang="en-US" dirty="0" err="1"/>
              <a:t>ral</a:t>
            </a:r>
            <a:r>
              <a:rPr lang="en-US" dirty="0"/>
              <a:t> exam </a:t>
            </a:r>
            <a:r>
              <a:rPr lang="cs-CZ" dirty="0"/>
              <a:t>q</a:t>
            </a:r>
            <a:r>
              <a:rPr lang="en-US" dirty="0" err="1"/>
              <a:t>uestions</a:t>
            </a:r>
            <a:endParaRPr lang="en-US" dirty="0"/>
          </a:p>
        </p:txBody>
      </p:sp>
      <p:sp>
        <p:nvSpPr>
          <p:cNvPr id="31" name="Zástupný symbol pro obsah 4">
            <a:extLst>
              <a:ext uri="{FF2B5EF4-FFF2-40B4-BE49-F238E27FC236}">
                <a16:creationId xmlns:a16="http://schemas.microsoft.com/office/drawing/2014/main" id="{F8B43DBC-BF24-4296-B855-08B10B027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96278"/>
            <a:ext cx="10976264" cy="1035979"/>
          </a:xfrm>
        </p:spPr>
        <p:txBody>
          <a:bodyPr/>
          <a:lstStyle/>
          <a:p>
            <a:pPr lvl="0"/>
            <a:r>
              <a:rPr lang="en-GB" dirty="0"/>
              <a:t>Arterial elasticity – significance</a:t>
            </a:r>
            <a:endParaRPr lang="cs-CZ" dirty="0"/>
          </a:p>
          <a:p>
            <a:pPr lvl="0"/>
            <a:r>
              <a:rPr lang="en-GB" dirty="0"/>
              <a:t>Arterial pulse, pulse wave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27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F8D6B42-312C-4B21-AD6D-C3300481A2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290F2F9-7E03-4731-88AF-6B3950B862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342C79F-012B-4A82-92A2-5FFAC085B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1066748-CB78-4E93-8CAB-F4A9BE8410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Device</a:t>
            </a:r>
            <a:r>
              <a:rPr lang="cs-CZ" dirty="0"/>
              <a:t> </a:t>
            </a:r>
            <a:r>
              <a:rPr lang="cs-CZ" dirty="0" err="1"/>
              <a:t>VaSera</a:t>
            </a:r>
            <a:r>
              <a:rPr lang="cs-CZ" dirty="0"/>
              <a:t>, </a:t>
            </a:r>
            <a:r>
              <a:rPr lang="cs-CZ" dirty="0" err="1"/>
              <a:t>company</a:t>
            </a:r>
            <a:r>
              <a:rPr lang="cs-CZ" dirty="0"/>
              <a:t>: </a:t>
            </a:r>
            <a:r>
              <a:rPr lang="cs-CZ" dirty="0" err="1"/>
              <a:t>Fukuda</a:t>
            </a:r>
            <a:r>
              <a:rPr lang="cs-CZ" dirty="0"/>
              <a:t> </a:t>
            </a:r>
            <a:r>
              <a:rPr lang="cs-CZ" dirty="0" err="1"/>
              <a:t>Denshi</a:t>
            </a:r>
            <a:r>
              <a:rPr lang="cs-CZ" dirty="0"/>
              <a:t>, Japan</a:t>
            </a:r>
          </a:p>
        </p:txBody>
      </p:sp>
    </p:spTree>
    <p:extLst>
      <p:ext uri="{BB962C8B-B14F-4D97-AF65-F5344CB8AC3E}">
        <p14:creationId xmlns:p14="http://schemas.microsoft.com/office/powerpoint/2010/main" val="11664280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27BCF44-ACBF-4908-85F7-E69CECFEC1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Physiology</a:t>
            </a:r>
            <a:r>
              <a:rPr lang="en-GB" noProof="0" dirty="0"/>
              <a:t>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D57F412-EE03-433C-8D3B-5329C42F1F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EF6256B-5C3A-4C30-992C-E8B40B3D6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err="1"/>
              <a:t>Cardio-ankle</a:t>
            </a:r>
            <a:r>
              <a:rPr lang="cs-CZ" sz="3200" dirty="0"/>
              <a:t> </a:t>
            </a:r>
            <a:r>
              <a:rPr lang="cs-CZ" sz="3200" dirty="0" err="1"/>
              <a:t>vascular</a:t>
            </a:r>
            <a:r>
              <a:rPr lang="cs-CZ" sz="3200" dirty="0"/>
              <a:t> index – CAVI - </a:t>
            </a:r>
            <a:r>
              <a:rPr lang="en-US" sz="3200" dirty="0"/>
              <a:t>measurement</a:t>
            </a:r>
            <a:br>
              <a:rPr lang="cs-CZ" dirty="0"/>
            </a:b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C3B22F2-7F79-4374-A6A5-513990BE2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462" y="1651958"/>
            <a:ext cx="9144000" cy="355408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2C1F802-CAD1-439E-902A-E758B80C49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569" y="5115369"/>
            <a:ext cx="4791075" cy="174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35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27BCF44-ACBF-4908-85F7-E69CECFEC1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Physiology</a:t>
            </a:r>
            <a:r>
              <a:rPr lang="en-GB" noProof="0" dirty="0"/>
              <a:t>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D57F412-EE03-433C-8D3B-5329C42F1F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EF6256B-5C3A-4C30-992C-E8B40B3D6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CAVI </a:t>
            </a:r>
            <a:r>
              <a:rPr lang="en-US" dirty="0"/>
              <a:t>measurement</a:t>
            </a:r>
            <a:br>
              <a:rPr lang="cs-CZ" dirty="0"/>
            </a:b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A28FB76-8D96-4DD4-82CA-0B6EC19C4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18" y="1283534"/>
            <a:ext cx="6207924" cy="465594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8B31FAC-BEC4-4284-93B2-3AB626AFD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9"/>
          <a:stretch/>
        </p:blipFill>
        <p:spPr>
          <a:xfrm>
            <a:off x="6711595" y="1322125"/>
            <a:ext cx="4761605" cy="476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0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27BCF44-ACBF-4908-85F7-E69CECFEC1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Physiology</a:t>
            </a:r>
            <a:r>
              <a:rPr lang="en-GB" noProof="0" dirty="0"/>
              <a:t>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D57F412-EE03-433C-8D3B-5329C42F1F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EF6256B-5C3A-4C30-992C-E8B40B3D6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 for your attention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4FC0A21-B459-4FF7-B319-3E040E0DA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660" y="1350918"/>
            <a:ext cx="7226680" cy="4822166"/>
          </a:xfrm>
          <a:prstGeom prst="rect">
            <a:avLst/>
          </a:prstGeom>
        </p:spPr>
      </p:pic>
      <p:sp>
        <p:nvSpPr>
          <p:cNvPr id="7" name="Zástupný symbol pro obsah 4">
            <a:extLst>
              <a:ext uri="{FF2B5EF4-FFF2-40B4-BE49-F238E27FC236}">
                <a16:creationId xmlns:a16="http://schemas.microsoft.com/office/drawing/2014/main" id="{CE25D21A-2E98-42B5-8AD6-3E9119B46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1019" y="1350918"/>
            <a:ext cx="3250392" cy="619062"/>
          </a:xfrm>
        </p:spPr>
        <p:txBody>
          <a:bodyPr/>
          <a:lstStyle/>
          <a:p>
            <a:pPr marL="72000" indent="0">
              <a:buNone/>
            </a:pPr>
            <a:r>
              <a:rPr lang="en-US" dirty="0">
                <a:solidFill>
                  <a:schemeClr val="bg1"/>
                </a:solidFill>
              </a:rPr>
              <a:t>Find a mistakes)))))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5639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27BCF44-ACBF-4908-85F7-E69CECFEC1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Physiology</a:t>
            </a:r>
            <a:r>
              <a:rPr lang="en-GB" noProof="0" dirty="0"/>
              <a:t>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D57F412-EE03-433C-8D3B-5329C42F1F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8593866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241828B-6893-4FEE-A658-5E54DF2DFE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Physiology</a:t>
            </a:r>
            <a:r>
              <a:rPr lang="en-GB" noProof="0" dirty="0"/>
              <a:t>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13B0358-D8AE-4CD7-A77F-83900715BF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CBEB3F9-9220-40C5-932E-769E6DA02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Ultrasound measurement</a:t>
            </a:r>
            <a:br>
              <a:rPr lang="en-US"/>
            </a:br>
            <a:endParaRPr 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01DCDDC-26ED-4B3E-8D90-937C345FC2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9" t="9256" r="3979" b="11617"/>
          <a:stretch/>
        </p:blipFill>
        <p:spPr>
          <a:xfrm>
            <a:off x="720000" y="2592592"/>
            <a:ext cx="2548032" cy="228168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C162A17-7685-493F-9DE5-0F0D2A9949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615" y="1361283"/>
            <a:ext cx="3470769" cy="246261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49EE916-AEF8-4839-8018-5BACDBB09A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" t="5251" r="18588" b="5251"/>
          <a:stretch/>
        </p:blipFill>
        <p:spPr>
          <a:xfrm>
            <a:off x="4360615" y="3823900"/>
            <a:ext cx="3470769" cy="2954561"/>
          </a:xfrm>
          <a:prstGeom prst="rect">
            <a:avLst/>
          </a:prstGeom>
        </p:spPr>
      </p:pic>
      <p:grpSp>
        <p:nvGrpSpPr>
          <p:cNvPr id="9" name="Skupina 8">
            <a:extLst>
              <a:ext uri="{FF2B5EF4-FFF2-40B4-BE49-F238E27FC236}">
                <a16:creationId xmlns:a16="http://schemas.microsoft.com/office/drawing/2014/main" id="{8BA126A1-2296-477D-8D1D-564AB9F29034}"/>
              </a:ext>
            </a:extLst>
          </p:cNvPr>
          <p:cNvGrpSpPr/>
          <p:nvPr/>
        </p:nvGrpSpPr>
        <p:grpSpPr>
          <a:xfrm>
            <a:off x="8758817" y="2770713"/>
            <a:ext cx="2346259" cy="2664666"/>
            <a:chOff x="584866" y="4185232"/>
            <a:chExt cx="2346259" cy="2664666"/>
          </a:xfrm>
        </p:grpSpPr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34708CFE-FF8A-4DDE-B75B-D14D77AAE5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151"/>
            <a:stretch/>
          </p:blipFill>
          <p:spPr>
            <a:xfrm>
              <a:off x="584866" y="4341199"/>
              <a:ext cx="2309245" cy="2508699"/>
            </a:xfrm>
            <a:prstGeom prst="rect">
              <a:avLst/>
            </a:prstGeom>
          </p:spPr>
        </p:pic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C51E8161-280E-4BB6-9001-2D4441AAB6D5}"/>
                </a:ext>
              </a:extLst>
            </p:cNvPr>
            <p:cNvSpPr txBox="1"/>
            <p:nvPr/>
          </p:nvSpPr>
          <p:spPr>
            <a:xfrm>
              <a:off x="674689" y="4192636"/>
              <a:ext cx="48827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age</a:t>
              </a:r>
              <a:endParaRPr lang="cs-CZ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" name="TextovéPole 11">
              <a:extLst>
                <a:ext uri="{FF2B5EF4-FFF2-40B4-BE49-F238E27FC236}">
                  <a16:creationId xmlns:a16="http://schemas.microsoft.com/office/drawing/2014/main" id="{4C8EC88F-63F9-4D05-A029-CD04948A9211}"/>
                </a:ext>
              </a:extLst>
            </p:cNvPr>
            <p:cNvSpPr txBox="1"/>
            <p:nvPr/>
          </p:nvSpPr>
          <p:spPr>
            <a:xfrm>
              <a:off x="1475182" y="4185232"/>
              <a:ext cx="82413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IMT</a:t>
              </a:r>
              <a:r>
                <a:rPr lang="cs-CZ" sz="800" baseline="-250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</a:t>
              </a:r>
              <a:r>
                <a:rPr lang="cs-CZ" sz="8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(mm)</a:t>
              </a:r>
              <a:endParaRPr lang="cs-CZ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E784FAA6-84D5-4E27-B706-0D87900FDEA0}"/>
                </a:ext>
              </a:extLst>
            </p:cNvPr>
            <p:cNvSpPr txBox="1"/>
            <p:nvPr/>
          </p:nvSpPr>
          <p:spPr>
            <a:xfrm>
              <a:off x="2106994" y="4186706"/>
              <a:ext cx="82413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IMT</a:t>
              </a:r>
              <a:r>
                <a:rPr lang="cs-CZ" sz="800" baseline="-250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</a:t>
              </a:r>
              <a:r>
                <a:rPr lang="cs-CZ" sz="8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(mm)</a:t>
              </a:r>
              <a:endParaRPr lang="cs-CZ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41689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241828B-6893-4FEE-A658-5E54DF2DFE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Physiology</a:t>
            </a:r>
            <a:r>
              <a:rPr lang="en-GB" noProof="0" dirty="0"/>
              <a:t>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13B0358-D8AE-4CD7-A77F-83900715BF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CBEB3F9-9220-40C5-932E-769E6DA02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Ultrasound measurement</a:t>
            </a:r>
            <a:br>
              <a:rPr lang="en-US" dirty="0"/>
            </a:br>
            <a:endParaRPr lang="en-US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159E2AF7-809F-45C1-8213-D312F8EC3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104" y="1752735"/>
            <a:ext cx="5436797" cy="389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88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C45CFA1-8073-49EE-B171-42C14E29EA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2C86580-47EF-4786-95A4-52F6AE0884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A226A7D-23A4-435C-8996-F01E51D53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54D492E-1757-42C2-85A4-CDBD31762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Mr. </a:t>
            </a:r>
            <a:r>
              <a:rPr lang="cs-CZ" dirty="0" err="1"/>
              <a:t>Folkow</a:t>
            </a:r>
            <a:r>
              <a:rPr lang="cs-CZ" dirty="0"/>
              <a:t> - </a:t>
            </a:r>
            <a:r>
              <a:rPr lang="en-US" dirty="0"/>
              <a:t>19th century – added physical characteristics to individual sections of the vascular system (aorta – compliance; </a:t>
            </a:r>
          </a:p>
          <a:p>
            <a:r>
              <a:rPr lang="en-US" dirty="0"/>
              <a:t>  arterioles – resistance; </a:t>
            </a:r>
            <a:r>
              <a:rPr lang="cs-CZ" dirty="0" err="1"/>
              <a:t>veins</a:t>
            </a:r>
            <a:r>
              <a:rPr lang="cs-CZ" dirty="0"/>
              <a:t> </a:t>
            </a:r>
            <a:r>
              <a:rPr lang="en-US" dirty="0"/>
              <a:t>– capacity)</a:t>
            </a:r>
          </a:p>
          <a:p>
            <a:endParaRPr lang="cs-CZ" dirty="0"/>
          </a:p>
          <a:p>
            <a:r>
              <a:rPr lang="en-US" dirty="0"/>
              <a:t>Basic relationship: blood pressure is a function of SV and PO</a:t>
            </a:r>
          </a:p>
          <a:p>
            <a:r>
              <a:rPr lang="en-US" dirty="0"/>
              <a:t>Compliance</a:t>
            </a:r>
            <a:r>
              <a:rPr lang="cs-CZ" dirty="0"/>
              <a:t>: ∆V / ∆P</a:t>
            </a: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7259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305223" cy="451576"/>
          </a:xfrm>
        </p:spPr>
        <p:txBody>
          <a:bodyPr/>
          <a:lstStyle/>
          <a:p>
            <a:r>
              <a:rPr lang="cs-CZ" dirty="0"/>
              <a:t>F</a:t>
            </a:r>
            <a:r>
              <a:rPr lang="en-US" dirty="0"/>
              <a:t>actors of arterial stiffness</a:t>
            </a:r>
            <a:r>
              <a:rPr lang="cs-CZ" dirty="0"/>
              <a:t> </a:t>
            </a:r>
            <a:r>
              <a:rPr lang="en-US" dirty="0"/>
              <a:t>changes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30" name="Obrázek 29">
            <a:extLst>
              <a:ext uri="{FF2B5EF4-FFF2-40B4-BE49-F238E27FC236}">
                <a16:creationId xmlns:a16="http://schemas.microsoft.com/office/drawing/2014/main" id="{AFE766F1-E145-4922-80CC-ACC611C2E1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" r="1567" b="1076"/>
          <a:stretch/>
        </p:blipFill>
        <p:spPr>
          <a:xfrm>
            <a:off x="62496" y="1363818"/>
            <a:ext cx="8289985" cy="4659073"/>
          </a:xfrm>
          <a:prstGeom prst="rect">
            <a:avLst/>
          </a:prstGeom>
        </p:spPr>
      </p:pic>
      <p:sp>
        <p:nvSpPr>
          <p:cNvPr id="31" name="Zástupný symbol pro obsah 4">
            <a:extLst>
              <a:ext uri="{FF2B5EF4-FFF2-40B4-BE49-F238E27FC236}">
                <a16:creationId xmlns:a16="http://schemas.microsoft.com/office/drawing/2014/main" id="{F8B43DBC-BF24-4296-B855-08B10B027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9874" y="2911010"/>
            <a:ext cx="3079630" cy="103597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/>
              <a:t>Elastin degradation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Collagen</a:t>
            </a:r>
            <a:r>
              <a:rPr lang="cs-CZ" sz="2000" dirty="0"/>
              <a:t> </a:t>
            </a:r>
            <a:r>
              <a:rPr lang="en-US" sz="2000" dirty="0"/>
              <a:t>deposition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Endothelial d</a:t>
            </a:r>
            <a:r>
              <a:rPr lang="cs-CZ" sz="2000" dirty="0"/>
              <a:t>y</a:t>
            </a:r>
            <a:r>
              <a:rPr lang="en-US" sz="2000" dirty="0" err="1"/>
              <a:t>sfunction</a:t>
            </a:r>
            <a:endParaRPr lang="en-US" sz="2000" dirty="0"/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60A974F0-4B87-4FC3-993C-2DB9658549D2}"/>
              </a:ext>
            </a:extLst>
          </p:cNvPr>
          <p:cNvSpPr txBox="1"/>
          <p:nvPr/>
        </p:nvSpPr>
        <p:spPr>
          <a:xfrm>
            <a:off x="8454725" y="2321003"/>
            <a:ext cx="67678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3800" dirty="0">
                <a:solidFill>
                  <a:srgbClr val="FF0000"/>
                </a:solidFill>
                <a:latin typeface="+mn-lt"/>
              </a:rPr>
              <a:t>!</a:t>
            </a:r>
            <a:endParaRPr lang="cs-CZ" sz="48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023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uiExpand="1" build="p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305223" cy="451576"/>
          </a:xfrm>
        </p:spPr>
        <p:txBody>
          <a:bodyPr/>
          <a:lstStyle/>
          <a:p>
            <a:r>
              <a:rPr lang="en-US"/>
              <a:t>Complications of the higher arterial stiffness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6F74FE7-2953-46E9-A1FA-D399EC6BD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020" y="1597178"/>
            <a:ext cx="6075959" cy="436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31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305223" cy="451576"/>
          </a:xfrm>
        </p:spPr>
        <p:txBody>
          <a:bodyPr/>
          <a:lstStyle/>
          <a:p>
            <a:r>
              <a:rPr lang="en-US" dirty="0"/>
              <a:t>Pulse wave</a:t>
            </a: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DA07833C-25CC-47C1-9BA8-E40A204C321C}"/>
              </a:ext>
            </a:extLst>
          </p:cNvPr>
          <p:cNvCxnSpPr>
            <a:cxnSpLocks/>
          </p:cNvCxnSpPr>
          <p:nvPr/>
        </p:nvCxnSpPr>
        <p:spPr bwMode="auto">
          <a:xfrm>
            <a:off x="1052423" y="4882551"/>
            <a:ext cx="512409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E5A8DF50-86C0-4D67-A886-B8EC4335BD56}"/>
              </a:ext>
            </a:extLst>
          </p:cNvPr>
          <p:cNvCxnSpPr>
            <a:cxnSpLocks/>
          </p:cNvCxnSpPr>
          <p:nvPr/>
        </p:nvCxnSpPr>
        <p:spPr bwMode="auto">
          <a:xfrm flipV="1">
            <a:off x="1052423" y="1690777"/>
            <a:ext cx="0" cy="31917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8846E570-A85B-40EE-9486-2658CB8B51F9}"/>
              </a:ext>
            </a:extLst>
          </p:cNvPr>
          <p:cNvGrpSpPr/>
          <p:nvPr/>
        </p:nvGrpSpPr>
        <p:grpSpPr>
          <a:xfrm>
            <a:off x="1250830" y="2196924"/>
            <a:ext cx="4175185" cy="2838027"/>
            <a:chOff x="1250830" y="2196924"/>
            <a:chExt cx="4175185" cy="2838027"/>
          </a:xfrm>
        </p:grpSpPr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23149700-1157-4CA8-97AD-5412DC32EB4B}"/>
                </a:ext>
              </a:extLst>
            </p:cNvPr>
            <p:cNvSpPr/>
            <p:nvPr/>
          </p:nvSpPr>
          <p:spPr bwMode="auto">
            <a:xfrm>
              <a:off x="1250830" y="2196924"/>
              <a:ext cx="4175185" cy="2685627"/>
            </a:xfrm>
            <a:custGeom>
              <a:avLst/>
              <a:gdLst>
                <a:gd name="connsiteX0" fmla="*/ 0 w 4175185"/>
                <a:gd name="connsiteY0" fmla="*/ 2150347 h 2167600"/>
                <a:gd name="connsiteX1" fmla="*/ 379562 w 4175185"/>
                <a:gd name="connsiteY1" fmla="*/ 2370 h 2167600"/>
                <a:gd name="connsiteX2" fmla="*/ 1656272 w 4175185"/>
                <a:gd name="connsiteY2" fmla="*/ 1736279 h 2167600"/>
                <a:gd name="connsiteX3" fmla="*/ 3105510 w 4175185"/>
                <a:gd name="connsiteY3" fmla="*/ 2072709 h 2167600"/>
                <a:gd name="connsiteX4" fmla="*/ 4175185 w 4175185"/>
                <a:gd name="connsiteY4" fmla="*/ 2167600 h 2167600"/>
                <a:gd name="connsiteX0" fmla="*/ 0 w 4175185"/>
                <a:gd name="connsiteY0" fmla="*/ 2150335 h 2167588"/>
                <a:gd name="connsiteX1" fmla="*/ 379562 w 4175185"/>
                <a:gd name="connsiteY1" fmla="*/ 2358 h 2167588"/>
                <a:gd name="connsiteX2" fmla="*/ 1656272 w 4175185"/>
                <a:gd name="connsiteY2" fmla="*/ 1736267 h 2167588"/>
                <a:gd name="connsiteX3" fmla="*/ 2794959 w 4175185"/>
                <a:gd name="connsiteY3" fmla="*/ 2020939 h 2167588"/>
                <a:gd name="connsiteX4" fmla="*/ 4175185 w 4175185"/>
                <a:gd name="connsiteY4" fmla="*/ 2167588 h 2167588"/>
                <a:gd name="connsiteX0" fmla="*/ 0 w 4175185"/>
                <a:gd name="connsiteY0" fmla="*/ 2152147 h 2169400"/>
                <a:gd name="connsiteX1" fmla="*/ 379562 w 4175185"/>
                <a:gd name="connsiteY1" fmla="*/ 4170 h 2169400"/>
                <a:gd name="connsiteX2" fmla="*/ 1785668 w 4175185"/>
                <a:gd name="connsiteY2" fmla="*/ 1617309 h 2169400"/>
                <a:gd name="connsiteX3" fmla="*/ 2794959 w 4175185"/>
                <a:gd name="connsiteY3" fmla="*/ 2022751 h 2169400"/>
                <a:gd name="connsiteX4" fmla="*/ 4175185 w 4175185"/>
                <a:gd name="connsiteY4" fmla="*/ 2169400 h 2169400"/>
                <a:gd name="connsiteX0" fmla="*/ 0 w 4175185"/>
                <a:gd name="connsiteY0" fmla="*/ 2678704 h 2695957"/>
                <a:gd name="connsiteX1" fmla="*/ 502654 w 4175185"/>
                <a:gd name="connsiteY1" fmla="*/ 3189 h 2695957"/>
                <a:gd name="connsiteX2" fmla="*/ 1785668 w 4175185"/>
                <a:gd name="connsiteY2" fmla="*/ 2143866 h 2695957"/>
                <a:gd name="connsiteX3" fmla="*/ 2794959 w 4175185"/>
                <a:gd name="connsiteY3" fmla="*/ 2549308 h 2695957"/>
                <a:gd name="connsiteX4" fmla="*/ 4175185 w 4175185"/>
                <a:gd name="connsiteY4" fmla="*/ 2695957 h 2695957"/>
                <a:gd name="connsiteX0" fmla="*/ 0 w 4175185"/>
                <a:gd name="connsiteY0" fmla="*/ 2751764 h 2769017"/>
                <a:gd name="connsiteX1" fmla="*/ 502654 w 4175185"/>
                <a:gd name="connsiteY1" fmla="*/ 76249 h 2769017"/>
                <a:gd name="connsiteX2" fmla="*/ 1071634 w 4175185"/>
                <a:gd name="connsiteY2" fmla="*/ 859669 h 2769017"/>
                <a:gd name="connsiteX3" fmla="*/ 1785668 w 4175185"/>
                <a:gd name="connsiteY3" fmla="*/ 2216926 h 2769017"/>
                <a:gd name="connsiteX4" fmla="*/ 2794959 w 4175185"/>
                <a:gd name="connsiteY4" fmla="*/ 2622368 h 2769017"/>
                <a:gd name="connsiteX5" fmla="*/ 4175185 w 4175185"/>
                <a:gd name="connsiteY5" fmla="*/ 2769017 h 2769017"/>
                <a:gd name="connsiteX0" fmla="*/ 0 w 4175185"/>
                <a:gd name="connsiteY0" fmla="*/ 2686058 h 2703311"/>
                <a:gd name="connsiteX1" fmla="*/ 502654 w 4175185"/>
                <a:gd name="connsiteY1" fmla="*/ 10543 h 2703311"/>
                <a:gd name="connsiteX2" fmla="*/ 1071634 w 4175185"/>
                <a:gd name="connsiteY2" fmla="*/ 793963 h 2703311"/>
                <a:gd name="connsiteX3" fmla="*/ 1785668 w 4175185"/>
                <a:gd name="connsiteY3" fmla="*/ 2151220 h 2703311"/>
                <a:gd name="connsiteX4" fmla="*/ 2794959 w 4175185"/>
                <a:gd name="connsiteY4" fmla="*/ 2556662 h 2703311"/>
                <a:gd name="connsiteX5" fmla="*/ 4175185 w 4175185"/>
                <a:gd name="connsiteY5" fmla="*/ 2703311 h 2703311"/>
                <a:gd name="connsiteX0" fmla="*/ 0 w 4175185"/>
                <a:gd name="connsiteY0" fmla="*/ 2677378 h 2694631"/>
                <a:gd name="connsiteX1" fmla="*/ 502654 w 4175185"/>
                <a:gd name="connsiteY1" fmla="*/ 1863 h 2694631"/>
                <a:gd name="connsiteX2" fmla="*/ 1071634 w 4175185"/>
                <a:gd name="connsiteY2" fmla="*/ 785283 h 2694631"/>
                <a:gd name="connsiteX3" fmla="*/ 1785668 w 4175185"/>
                <a:gd name="connsiteY3" fmla="*/ 2142540 h 2694631"/>
                <a:gd name="connsiteX4" fmla="*/ 2794959 w 4175185"/>
                <a:gd name="connsiteY4" fmla="*/ 2547982 h 2694631"/>
                <a:gd name="connsiteX5" fmla="*/ 4175185 w 4175185"/>
                <a:gd name="connsiteY5" fmla="*/ 2694631 h 2694631"/>
                <a:gd name="connsiteX0" fmla="*/ 0 w 4175185"/>
                <a:gd name="connsiteY0" fmla="*/ 2736826 h 2754079"/>
                <a:gd name="connsiteX1" fmla="*/ 502654 w 4175185"/>
                <a:gd name="connsiteY1" fmla="*/ 61311 h 2754079"/>
                <a:gd name="connsiteX2" fmla="*/ 1015536 w 4175185"/>
                <a:gd name="connsiteY2" fmla="*/ 968147 h 2754079"/>
                <a:gd name="connsiteX3" fmla="*/ 1785668 w 4175185"/>
                <a:gd name="connsiteY3" fmla="*/ 2201988 h 2754079"/>
                <a:gd name="connsiteX4" fmla="*/ 2794959 w 4175185"/>
                <a:gd name="connsiteY4" fmla="*/ 2607430 h 2754079"/>
                <a:gd name="connsiteX5" fmla="*/ 4175185 w 4175185"/>
                <a:gd name="connsiteY5" fmla="*/ 2754079 h 2754079"/>
                <a:gd name="connsiteX0" fmla="*/ 0 w 4175185"/>
                <a:gd name="connsiteY0" fmla="*/ 2736529 h 2753782"/>
                <a:gd name="connsiteX1" fmla="*/ 502654 w 4175185"/>
                <a:gd name="connsiteY1" fmla="*/ 61014 h 2753782"/>
                <a:gd name="connsiteX2" fmla="*/ 1015536 w 4175185"/>
                <a:gd name="connsiteY2" fmla="*/ 967850 h 2753782"/>
                <a:gd name="connsiteX3" fmla="*/ 1785668 w 4175185"/>
                <a:gd name="connsiteY3" fmla="*/ 2201691 h 2753782"/>
                <a:gd name="connsiteX4" fmla="*/ 2794959 w 4175185"/>
                <a:gd name="connsiteY4" fmla="*/ 2607133 h 2753782"/>
                <a:gd name="connsiteX5" fmla="*/ 4175185 w 4175185"/>
                <a:gd name="connsiteY5" fmla="*/ 2753782 h 2753782"/>
                <a:gd name="connsiteX0" fmla="*/ 0 w 4175185"/>
                <a:gd name="connsiteY0" fmla="*/ 2736529 h 2753782"/>
                <a:gd name="connsiteX1" fmla="*/ 502654 w 4175185"/>
                <a:gd name="connsiteY1" fmla="*/ 61014 h 2753782"/>
                <a:gd name="connsiteX2" fmla="*/ 1015536 w 4175185"/>
                <a:gd name="connsiteY2" fmla="*/ 967850 h 2753782"/>
                <a:gd name="connsiteX3" fmla="*/ 1785668 w 4175185"/>
                <a:gd name="connsiteY3" fmla="*/ 2201691 h 2753782"/>
                <a:gd name="connsiteX4" fmla="*/ 2794959 w 4175185"/>
                <a:gd name="connsiteY4" fmla="*/ 2607133 h 2753782"/>
                <a:gd name="connsiteX5" fmla="*/ 4175185 w 4175185"/>
                <a:gd name="connsiteY5" fmla="*/ 2753782 h 2753782"/>
                <a:gd name="connsiteX0" fmla="*/ 0 w 4175185"/>
                <a:gd name="connsiteY0" fmla="*/ 2717871 h 2735124"/>
                <a:gd name="connsiteX1" fmla="*/ 502654 w 4175185"/>
                <a:gd name="connsiteY1" fmla="*/ 42356 h 2735124"/>
                <a:gd name="connsiteX2" fmla="*/ 1015536 w 4175185"/>
                <a:gd name="connsiteY2" fmla="*/ 949192 h 2735124"/>
                <a:gd name="connsiteX3" fmla="*/ 1785668 w 4175185"/>
                <a:gd name="connsiteY3" fmla="*/ 2183033 h 2735124"/>
                <a:gd name="connsiteX4" fmla="*/ 2794959 w 4175185"/>
                <a:gd name="connsiteY4" fmla="*/ 2588475 h 2735124"/>
                <a:gd name="connsiteX5" fmla="*/ 4175185 w 4175185"/>
                <a:gd name="connsiteY5" fmla="*/ 2735124 h 2735124"/>
                <a:gd name="connsiteX0" fmla="*/ 0 w 4175185"/>
                <a:gd name="connsiteY0" fmla="*/ 2696422 h 2713675"/>
                <a:gd name="connsiteX1" fmla="*/ 452165 w 4175185"/>
                <a:gd name="connsiteY1" fmla="*/ 43346 h 2713675"/>
                <a:gd name="connsiteX2" fmla="*/ 1015536 w 4175185"/>
                <a:gd name="connsiteY2" fmla="*/ 927743 h 2713675"/>
                <a:gd name="connsiteX3" fmla="*/ 1785668 w 4175185"/>
                <a:gd name="connsiteY3" fmla="*/ 2161584 h 2713675"/>
                <a:gd name="connsiteX4" fmla="*/ 2794959 w 4175185"/>
                <a:gd name="connsiteY4" fmla="*/ 2567026 h 2713675"/>
                <a:gd name="connsiteX5" fmla="*/ 4175185 w 4175185"/>
                <a:gd name="connsiteY5" fmla="*/ 2713675 h 2713675"/>
                <a:gd name="connsiteX0" fmla="*/ 0 w 4175185"/>
                <a:gd name="connsiteY0" fmla="*/ 2677652 h 2694905"/>
                <a:gd name="connsiteX1" fmla="*/ 452165 w 4175185"/>
                <a:gd name="connsiteY1" fmla="*/ 24576 h 2694905"/>
                <a:gd name="connsiteX2" fmla="*/ 1294936 w 4175185"/>
                <a:gd name="connsiteY2" fmla="*/ 1397923 h 2694905"/>
                <a:gd name="connsiteX3" fmla="*/ 1785668 w 4175185"/>
                <a:gd name="connsiteY3" fmla="*/ 2142814 h 2694905"/>
                <a:gd name="connsiteX4" fmla="*/ 2794959 w 4175185"/>
                <a:gd name="connsiteY4" fmla="*/ 2548256 h 2694905"/>
                <a:gd name="connsiteX5" fmla="*/ 4175185 w 4175185"/>
                <a:gd name="connsiteY5" fmla="*/ 2694905 h 2694905"/>
                <a:gd name="connsiteX0" fmla="*/ 0 w 4175185"/>
                <a:gd name="connsiteY0" fmla="*/ 2668374 h 2685627"/>
                <a:gd name="connsiteX1" fmla="*/ 452165 w 4175185"/>
                <a:gd name="connsiteY1" fmla="*/ 15298 h 2685627"/>
                <a:gd name="connsiteX2" fmla="*/ 1447336 w 4175185"/>
                <a:gd name="connsiteY2" fmla="*/ 1604545 h 2685627"/>
                <a:gd name="connsiteX3" fmla="*/ 1785668 w 4175185"/>
                <a:gd name="connsiteY3" fmla="*/ 2133536 h 2685627"/>
                <a:gd name="connsiteX4" fmla="*/ 2794959 w 4175185"/>
                <a:gd name="connsiteY4" fmla="*/ 2538978 h 2685627"/>
                <a:gd name="connsiteX5" fmla="*/ 4175185 w 4175185"/>
                <a:gd name="connsiteY5" fmla="*/ 2685627 h 2685627"/>
                <a:gd name="connsiteX0" fmla="*/ 0 w 4175185"/>
                <a:gd name="connsiteY0" fmla="*/ 2668374 h 2685627"/>
                <a:gd name="connsiteX1" fmla="*/ 452165 w 4175185"/>
                <a:gd name="connsiteY1" fmla="*/ 15298 h 2685627"/>
                <a:gd name="connsiteX2" fmla="*/ 1447336 w 4175185"/>
                <a:gd name="connsiteY2" fmla="*/ 1604545 h 2685627"/>
                <a:gd name="connsiteX3" fmla="*/ 2065068 w 4175185"/>
                <a:gd name="connsiteY3" fmla="*/ 1993836 h 2685627"/>
                <a:gd name="connsiteX4" fmla="*/ 2794959 w 4175185"/>
                <a:gd name="connsiteY4" fmla="*/ 2538978 h 2685627"/>
                <a:gd name="connsiteX5" fmla="*/ 4175185 w 4175185"/>
                <a:gd name="connsiteY5" fmla="*/ 2685627 h 268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75185" h="2685627">
                  <a:moveTo>
                    <a:pt x="0" y="2668374"/>
                  </a:moveTo>
                  <a:cubicBezTo>
                    <a:pt x="51758" y="1628891"/>
                    <a:pt x="210942" y="192603"/>
                    <a:pt x="452165" y="15298"/>
                  </a:cubicBezTo>
                  <a:cubicBezTo>
                    <a:pt x="693388" y="-162007"/>
                    <a:pt x="1373746" y="1253376"/>
                    <a:pt x="1447336" y="1604545"/>
                  </a:cubicBezTo>
                  <a:cubicBezTo>
                    <a:pt x="1605074" y="1377903"/>
                    <a:pt x="1840464" y="1838097"/>
                    <a:pt x="2065068" y="1993836"/>
                  </a:cubicBezTo>
                  <a:cubicBezTo>
                    <a:pt x="2289672" y="2149575"/>
                    <a:pt x="2396706" y="2446963"/>
                    <a:pt x="2794959" y="2538978"/>
                  </a:cubicBezTo>
                  <a:cubicBezTo>
                    <a:pt x="3193212" y="2630993"/>
                    <a:pt x="3850257" y="2674125"/>
                    <a:pt x="4175185" y="2685627"/>
                  </a:cubicBezTo>
                </a:path>
              </a:pathLst>
            </a:cu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13" name="Přímá spojnice se šipkou 12">
              <a:extLst>
                <a:ext uri="{FF2B5EF4-FFF2-40B4-BE49-F238E27FC236}">
                  <a16:creationId xmlns:a16="http://schemas.microsoft.com/office/drawing/2014/main" id="{0879E4AD-DA62-4FA0-B9CB-8EA15CDDB86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250830" y="5034951"/>
              <a:ext cx="1866181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6" name="Zástupný symbol pro obsah 4">
            <a:extLst>
              <a:ext uri="{FF2B5EF4-FFF2-40B4-BE49-F238E27FC236}">
                <a16:creationId xmlns:a16="http://schemas.microsoft.com/office/drawing/2014/main" id="{60797BD5-6B76-486F-8FFC-8B56576BD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6440" y="5356512"/>
            <a:ext cx="1410250" cy="341284"/>
          </a:xfrm>
        </p:spPr>
        <p:txBody>
          <a:bodyPr/>
          <a:lstStyle/>
          <a:p>
            <a:pPr marL="72000" lvl="0" indent="0">
              <a:buNone/>
            </a:pPr>
            <a:r>
              <a:rPr lang="en-US" sz="1400" dirty="0"/>
              <a:t>Reflected</a:t>
            </a:r>
            <a:r>
              <a:rPr lang="cs-CZ" sz="1400" dirty="0"/>
              <a:t> </a:t>
            </a:r>
            <a:r>
              <a:rPr lang="en-US" sz="1400" dirty="0"/>
              <a:t>wave</a:t>
            </a:r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F80C123F-E8FA-451B-A98C-EA00380FC79B}"/>
              </a:ext>
            </a:extLst>
          </p:cNvPr>
          <p:cNvGrpSpPr/>
          <p:nvPr/>
        </p:nvGrpSpPr>
        <p:grpSpPr>
          <a:xfrm>
            <a:off x="1459801" y="3315619"/>
            <a:ext cx="2848323" cy="2091645"/>
            <a:chOff x="1567133" y="3337246"/>
            <a:chExt cx="2848323" cy="2091645"/>
          </a:xfrm>
        </p:grpSpPr>
        <p:sp>
          <p:nvSpPr>
            <p:cNvPr id="12" name="Volný tvar: obrazec 11">
              <a:extLst>
                <a:ext uri="{FF2B5EF4-FFF2-40B4-BE49-F238E27FC236}">
                  <a16:creationId xmlns:a16="http://schemas.microsoft.com/office/drawing/2014/main" id="{1DC87150-09FF-4F95-A36C-F901D698E52A}"/>
                </a:ext>
              </a:extLst>
            </p:cNvPr>
            <p:cNvSpPr/>
            <p:nvPr/>
          </p:nvSpPr>
          <p:spPr bwMode="auto">
            <a:xfrm flipH="1">
              <a:off x="1567133" y="3337246"/>
              <a:ext cx="2812211" cy="1545305"/>
            </a:xfrm>
            <a:custGeom>
              <a:avLst/>
              <a:gdLst>
                <a:gd name="connsiteX0" fmla="*/ 0 w 4175185"/>
                <a:gd name="connsiteY0" fmla="*/ 2150347 h 2167600"/>
                <a:gd name="connsiteX1" fmla="*/ 379562 w 4175185"/>
                <a:gd name="connsiteY1" fmla="*/ 2370 h 2167600"/>
                <a:gd name="connsiteX2" fmla="*/ 1656272 w 4175185"/>
                <a:gd name="connsiteY2" fmla="*/ 1736279 h 2167600"/>
                <a:gd name="connsiteX3" fmla="*/ 3105510 w 4175185"/>
                <a:gd name="connsiteY3" fmla="*/ 2072709 h 2167600"/>
                <a:gd name="connsiteX4" fmla="*/ 4175185 w 4175185"/>
                <a:gd name="connsiteY4" fmla="*/ 2167600 h 2167600"/>
                <a:gd name="connsiteX0" fmla="*/ 0 w 4175185"/>
                <a:gd name="connsiteY0" fmla="*/ 2150335 h 2167588"/>
                <a:gd name="connsiteX1" fmla="*/ 379562 w 4175185"/>
                <a:gd name="connsiteY1" fmla="*/ 2358 h 2167588"/>
                <a:gd name="connsiteX2" fmla="*/ 1656272 w 4175185"/>
                <a:gd name="connsiteY2" fmla="*/ 1736267 h 2167588"/>
                <a:gd name="connsiteX3" fmla="*/ 2794959 w 4175185"/>
                <a:gd name="connsiteY3" fmla="*/ 2020939 h 2167588"/>
                <a:gd name="connsiteX4" fmla="*/ 4175185 w 4175185"/>
                <a:gd name="connsiteY4" fmla="*/ 2167588 h 2167588"/>
                <a:gd name="connsiteX0" fmla="*/ 0 w 4175185"/>
                <a:gd name="connsiteY0" fmla="*/ 2152147 h 2169400"/>
                <a:gd name="connsiteX1" fmla="*/ 379562 w 4175185"/>
                <a:gd name="connsiteY1" fmla="*/ 4170 h 2169400"/>
                <a:gd name="connsiteX2" fmla="*/ 1785668 w 4175185"/>
                <a:gd name="connsiteY2" fmla="*/ 1617309 h 2169400"/>
                <a:gd name="connsiteX3" fmla="*/ 2794959 w 4175185"/>
                <a:gd name="connsiteY3" fmla="*/ 2022751 h 2169400"/>
                <a:gd name="connsiteX4" fmla="*/ 4175185 w 4175185"/>
                <a:gd name="connsiteY4" fmla="*/ 2169400 h 2169400"/>
                <a:gd name="connsiteX0" fmla="*/ 0 w 4175185"/>
                <a:gd name="connsiteY0" fmla="*/ 1456271 h 1473524"/>
                <a:gd name="connsiteX1" fmla="*/ 560716 w 4175185"/>
                <a:gd name="connsiteY1" fmla="*/ 7034 h 1473524"/>
                <a:gd name="connsiteX2" fmla="*/ 1785668 w 4175185"/>
                <a:gd name="connsiteY2" fmla="*/ 921433 h 1473524"/>
                <a:gd name="connsiteX3" fmla="*/ 2794959 w 4175185"/>
                <a:gd name="connsiteY3" fmla="*/ 1326875 h 1473524"/>
                <a:gd name="connsiteX4" fmla="*/ 4175185 w 4175185"/>
                <a:gd name="connsiteY4" fmla="*/ 1473524 h 1473524"/>
                <a:gd name="connsiteX0" fmla="*/ 0 w 4175185"/>
                <a:gd name="connsiteY0" fmla="*/ 1456247 h 1473500"/>
                <a:gd name="connsiteX1" fmla="*/ 560716 w 4175185"/>
                <a:gd name="connsiteY1" fmla="*/ 7010 h 1473500"/>
                <a:gd name="connsiteX2" fmla="*/ 1785668 w 4175185"/>
                <a:gd name="connsiteY2" fmla="*/ 921409 h 1473500"/>
                <a:gd name="connsiteX3" fmla="*/ 2467155 w 4175185"/>
                <a:gd name="connsiteY3" fmla="*/ 1309598 h 1473500"/>
                <a:gd name="connsiteX4" fmla="*/ 4175185 w 4175185"/>
                <a:gd name="connsiteY4" fmla="*/ 1473500 h 1473500"/>
                <a:gd name="connsiteX0" fmla="*/ 0 w 4175185"/>
                <a:gd name="connsiteY0" fmla="*/ 1456247 h 1473500"/>
                <a:gd name="connsiteX1" fmla="*/ 560716 w 4175185"/>
                <a:gd name="connsiteY1" fmla="*/ 7010 h 1473500"/>
                <a:gd name="connsiteX2" fmla="*/ 1440612 w 4175185"/>
                <a:gd name="connsiteY2" fmla="*/ 921409 h 1473500"/>
                <a:gd name="connsiteX3" fmla="*/ 2467155 w 4175185"/>
                <a:gd name="connsiteY3" fmla="*/ 1309598 h 1473500"/>
                <a:gd name="connsiteX4" fmla="*/ 4175185 w 4175185"/>
                <a:gd name="connsiteY4" fmla="*/ 1473500 h 1473500"/>
                <a:gd name="connsiteX0" fmla="*/ 0 w 4175185"/>
                <a:gd name="connsiteY0" fmla="*/ 1456156 h 1473409"/>
                <a:gd name="connsiteX1" fmla="*/ 560716 w 4175185"/>
                <a:gd name="connsiteY1" fmla="*/ 6919 h 1473409"/>
                <a:gd name="connsiteX2" fmla="*/ 1440612 w 4175185"/>
                <a:gd name="connsiteY2" fmla="*/ 921318 h 1473409"/>
                <a:gd name="connsiteX3" fmla="*/ 2156604 w 4175185"/>
                <a:gd name="connsiteY3" fmla="*/ 1240495 h 1473409"/>
                <a:gd name="connsiteX4" fmla="*/ 4175185 w 4175185"/>
                <a:gd name="connsiteY4" fmla="*/ 1473409 h 1473409"/>
                <a:gd name="connsiteX0" fmla="*/ 0 w 2812211"/>
                <a:gd name="connsiteY0" fmla="*/ 1456156 h 1473409"/>
                <a:gd name="connsiteX1" fmla="*/ 560716 w 2812211"/>
                <a:gd name="connsiteY1" fmla="*/ 6919 h 1473409"/>
                <a:gd name="connsiteX2" fmla="*/ 1440612 w 2812211"/>
                <a:gd name="connsiteY2" fmla="*/ 921318 h 1473409"/>
                <a:gd name="connsiteX3" fmla="*/ 2156604 w 2812211"/>
                <a:gd name="connsiteY3" fmla="*/ 1240495 h 1473409"/>
                <a:gd name="connsiteX4" fmla="*/ 2812211 w 2812211"/>
                <a:gd name="connsiteY4" fmla="*/ 1473409 h 1473409"/>
                <a:gd name="connsiteX0" fmla="*/ 0 w 2812211"/>
                <a:gd name="connsiteY0" fmla="*/ 1456178 h 1473431"/>
                <a:gd name="connsiteX1" fmla="*/ 560716 w 2812211"/>
                <a:gd name="connsiteY1" fmla="*/ 6941 h 1473431"/>
                <a:gd name="connsiteX2" fmla="*/ 1440612 w 2812211"/>
                <a:gd name="connsiteY2" fmla="*/ 921340 h 1473431"/>
                <a:gd name="connsiteX3" fmla="*/ 2001329 w 2812211"/>
                <a:gd name="connsiteY3" fmla="*/ 1257770 h 1473431"/>
                <a:gd name="connsiteX4" fmla="*/ 2812211 w 2812211"/>
                <a:gd name="connsiteY4" fmla="*/ 1473431 h 1473431"/>
                <a:gd name="connsiteX0" fmla="*/ 0 w 2812211"/>
                <a:gd name="connsiteY0" fmla="*/ 1353436 h 1370689"/>
                <a:gd name="connsiteX1" fmla="*/ 776376 w 2812211"/>
                <a:gd name="connsiteY1" fmla="*/ 7716 h 1370689"/>
                <a:gd name="connsiteX2" fmla="*/ 1440612 w 2812211"/>
                <a:gd name="connsiteY2" fmla="*/ 818598 h 1370689"/>
                <a:gd name="connsiteX3" fmla="*/ 2001329 w 2812211"/>
                <a:gd name="connsiteY3" fmla="*/ 1155028 h 1370689"/>
                <a:gd name="connsiteX4" fmla="*/ 2812211 w 2812211"/>
                <a:gd name="connsiteY4" fmla="*/ 1370689 h 1370689"/>
                <a:gd name="connsiteX0" fmla="*/ 0 w 2812211"/>
                <a:gd name="connsiteY0" fmla="*/ 1353436 h 1370689"/>
                <a:gd name="connsiteX1" fmla="*/ 776376 w 2812211"/>
                <a:gd name="connsiteY1" fmla="*/ 7716 h 1370689"/>
                <a:gd name="connsiteX2" fmla="*/ 1440612 w 2812211"/>
                <a:gd name="connsiteY2" fmla="*/ 818598 h 1370689"/>
                <a:gd name="connsiteX3" fmla="*/ 2001329 w 2812211"/>
                <a:gd name="connsiteY3" fmla="*/ 1155028 h 1370689"/>
                <a:gd name="connsiteX4" fmla="*/ 2812211 w 2812211"/>
                <a:gd name="connsiteY4" fmla="*/ 1370689 h 1370689"/>
                <a:gd name="connsiteX0" fmla="*/ 0 w 2812211"/>
                <a:gd name="connsiteY0" fmla="*/ 1458154 h 1475407"/>
                <a:gd name="connsiteX1" fmla="*/ 767584 w 2812211"/>
                <a:gd name="connsiteY1" fmla="*/ 6927 h 1475407"/>
                <a:gd name="connsiteX2" fmla="*/ 1440612 w 2812211"/>
                <a:gd name="connsiteY2" fmla="*/ 923316 h 1475407"/>
                <a:gd name="connsiteX3" fmla="*/ 2001329 w 2812211"/>
                <a:gd name="connsiteY3" fmla="*/ 1259746 h 1475407"/>
                <a:gd name="connsiteX4" fmla="*/ 2812211 w 2812211"/>
                <a:gd name="connsiteY4" fmla="*/ 1475407 h 1475407"/>
                <a:gd name="connsiteX0" fmla="*/ 0 w 2812211"/>
                <a:gd name="connsiteY0" fmla="*/ 1528052 h 1545305"/>
                <a:gd name="connsiteX1" fmla="*/ 758792 w 2812211"/>
                <a:gd name="connsiteY1" fmla="*/ 6486 h 1545305"/>
                <a:gd name="connsiteX2" fmla="*/ 1440612 w 2812211"/>
                <a:gd name="connsiteY2" fmla="*/ 993214 h 1545305"/>
                <a:gd name="connsiteX3" fmla="*/ 2001329 w 2812211"/>
                <a:gd name="connsiteY3" fmla="*/ 1329644 h 1545305"/>
                <a:gd name="connsiteX4" fmla="*/ 2812211 w 2812211"/>
                <a:gd name="connsiteY4" fmla="*/ 1545305 h 1545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2211" h="1545305">
                  <a:moveTo>
                    <a:pt x="0" y="1528052"/>
                  </a:moveTo>
                  <a:cubicBezTo>
                    <a:pt x="405441" y="643845"/>
                    <a:pt x="518690" y="95626"/>
                    <a:pt x="758792" y="6486"/>
                  </a:cubicBezTo>
                  <a:cubicBezTo>
                    <a:pt x="998894" y="-82654"/>
                    <a:pt x="1233523" y="772688"/>
                    <a:pt x="1440612" y="993214"/>
                  </a:cubicBezTo>
                  <a:cubicBezTo>
                    <a:pt x="1647702" y="1213740"/>
                    <a:pt x="1772729" y="1237629"/>
                    <a:pt x="2001329" y="1329644"/>
                  </a:cubicBezTo>
                  <a:cubicBezTo>
                    <a:pt x="2229929" y="1421659"/>
                    <a:pt x="2487283" y="1533803"/>
                    <a:pt x="2812211" y="1545305"/>
                  </a:cubicBezTo>
                </a:path>
              </a:pathLst>
            </a:custGeom>
            <a:noFill/>
            <a:ln w="28575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17" name="Přímá spojnice se šipkou 16">
              <a:extLst>
                <a:ext uri="{FF2B5EF4-FFF2-40B4-BE49-F238E27FC236}">
                  <a16:creationId xmlns:a16="http://schemas.microsoft.com/office/drawing/2014/main" id="{11DDB9E1-6235-41D4-AE17-BF059C3E433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549275" y="5428891"/>
              <a:ext cx="1866181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8" name="Zástupný symbol pro obsah 4">
            <a:extLst>
              <a:ext uri="{FF2B5EF4-FFF2-40B4-BE49-F238E27FC236}">
                <a16:creationId xmlns:a16="http://schemas.microsoft.com/office/drawing/2014/main" id="{0586A6DF-7408-4BF4-997A-9422F623540B}"/>
              </a:ext>
            </a:extLst>
          </p:cNvPr>
          <p:cNvSpPr txBox="1">
            <a:spLocks/>
          </p:cNvSpPr>
          <p:nvPr/>
        </p:nvSpPr>
        <p:spPr>
          <a:xfrm>
            <a:off x="1179236" y="4999534"/>
            <a:ext cx="2617268" cy="341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r>
              <a:rPr lang="en-US" sz="1400" kern="0" dirty="0"/>
              <a:t>Forward</a:t>
            </a:r>
            <a:r>
              <a:rPr lang="cs-CZ" sz="1400" kern="0" dirty="0"/>
              <a:t> </a:t>
            </a:r>
            <a:r>
              <a:rPr lang="en-US" sz="1400" kern="0" dirty="0"/>
              <a:t>systolic</a:t>
            </a:r>
            <a:r>
              <a:rPr lang="cs-CZ" sz="1400" kern="0" dirty="0"/>
              <a:t> </a:t>
            </a:r>
            <a:r>
              <a:rPr lang="en-US" sz="1400" kern="0" dirty="0"/>
              <a:t>wave</a:t>
            </a:r>
          </a:p>
        </p:txBody>
      </p:sp>
      <p:sp>
        <p:nvSpPr>
          <p:cNvPr id="20" name="Volný tvar: obrazec 19">
            <a:extLst>
              <a:ext uri="{FF2B5EF4-FFF2-40B4-BE49-F238E27FC236}">
                <a16:creationId xmlns:a16="http://schemas.microsoft.com/office/drawing/2014/main" id="{5EFE5B43-F91F-4150-90E5-3ACD88B62CA5}"/>
              </a:ext>
            </a:extLst>
          </p:cNvPr>
          <p:cNvSpPr/>
          <p:nvPr/>
        </p:nvSpPr>
        <p:spPr bwMode="auto">
          <a:xfrm>
            <a:off x="1238271" y="2158594"/>
            <a:ext cx="4209690" cy="2705298"/>
          </a:xfrm>
          <a:custGeom>
            <a:avLst/>
            <a:gdLst>
              <a:gd name="connsiteX0" fmla="*/ 65662 w 4585903"/>
              <a:gd name="connsiteY0" fmla="*/ 3127473 h 3136099"/>
              <a:gd name="connsiteX1" fmla="*/ 238190 w 4585903"/>
              <a:gd name="connsiteY1" fmla="*/ 30590 h 3136099"/>
              <a:gd name="connsiteX2" fmla="*/ 2006605 w 4585903"/>
              <a:gd name="connsiteY2" fmla="*/ 1522959 h 3136099"/>
              <a:gd name="connsiteX3" fmla="*/ 2748477 w 4585903"/>
              <a:gd name="connsiteY3" fmla="*/ 1177903 h 3136099"/>
              <a:gd name="connsiteX4" fmla="*/ 4585903 w 4585903"/>
              <a:gd name="connsiteY4" fmla="*/ 3136099 h 3136099"/>
              <a:gd name="connsiteX0" fmla="*/ 11640 w 4531881"/>
              <a:gd name="connsiteY0" fmla="*/ 2957684 h 2966310"/>
              <a:gd name="connsiteX1" fmla="*/ 563730 w 4531881"/>
              <a:gd name="connsiteY1" fmla="*/ 33329 h 2966310"/>
              <a:gd name="connsiteX2" fmla="*/ 1952583 w 4531881"/>
              <a:gd name="connsiteY2" fmla="*/ 1353170 h 2966310"/>
              <a:gd name="connsiteX3" fmla="*/ 2694455 w 4531881"/>
              <a:gd name="connsiteY3" fmla="*/ 1008114 h 2966310"/>
              <a:gd name="connsiteX4" fmla="*/ 4531881 w 4531881"/>
              <a:gd name="connsiteY4" fmla="*/ 2966310 h 2966310"/>
              <a:gd name="connsiteX0" fmla="*/ 11271 w 4531512"/>
              <a:gd name="connsiteY0" fmla="*/ 2946073 h 2954699"/>
              <a:gd name="connsiteX1" fmla="*/ 563361 w 4531512"/>
              <a:gd name="connsiteY1" fmla="*/ 21718 h 2954699"/>
              <a:gd name="connsiteX2" fmla="*/ 1874576 w 4531512"/>
              <a:gd name="connsiteY2" fmla="*/ 1583099 h 2954699"/>
              <a:gd name="connsiteX3" fmla="*/ 2694086 w 4531512"/>
              <a:gd name="connsiteY3" fmla="*/ 996503 h 2954699"/>
              <a:gd name="connsiteX4" fmla="*/ 4531512 w 4531512"/>
              <a:gd name="connsiteY4" fmla="*/ 2954699 h 2954699"/>
              <a:gd name="connsiteX0" fmla="*/ 11271 w 4531512"/>
              <a:gd name="connsiteY0" fmla="*/ 2947146 h 2955772"/>
              <a:gd name="connsiteX1" fmla="*/ 563361 w 4531512"/>
              <a:gd name="connsiteY1" fmla="*/ 22791 h 2955772"/>
              <a:gd name="connsiteX2" fmla="*/ 1874576 w 4531512"/>
              <a:gd name="connsiteY2" fmla="*/ 1584172 h 2955772"/>
              <a:gd name="connsiteX3" fmla="*/ 2780351 w 4531512"/>
              <a:gd name="connsiteY3" fmla="*/ 1515161 h 2955772"/>
              <a:gd name="connsiteX4" fmla="*/ 4531512 w 4531512"/>
              <a:gd name="connsiteY4" fmla="*/ 2955772 h 2955772"/>
              <a:gd name="connsiteX0" fmla="*/ 11271 w 4531512"/>
              <a:gd name="connsiteY0" fmla="*/ 2947146 h 2955772"/>
              <a:gd name="connsiteX1" fmla="*/ 563361 w 4531512"/>
              <a:gd name="connsiteY1" fmla="*/ 22791 h 2955772"/>
              <a:gd name="connsiteX2" fmla="*/ 1874576 w 4531512"/>
              <a:gd name="connsiteY2" fmla="*/ 1584172 h 2955772"/>
              <a:gd name="connsiteX3" fmla="*/ 2780351 w 4531512"/>
              <a:gd name="connsiteY3" fmla="*/ 1515161 h 2955772"/>
              <a:gd name="connsiteX4" fmla="*/ 4531512 w 4531512"/>
              <a:gd name="connsiteY4" fmla="*/ 2955772 h 2955772"/>
              <a:gd name="connsiteX0" fmla="*/ 11271 w 4220961"/>
              <a:gd name="connsiteY0" fmla="*/ 2947146 h 2955772"/>
              <a:gd name="connsiteX1" fmla="*/ 563361 w 4220961"/>
              <a:gd name="connsiteY1" fmla="*/ 22791 h 2955772"/>
              <a:gd name="connsiteX2" fmla="*/ 1874576 w 4220961"/>
              <a:gd name="connsiteY2" fmla="*/ 1584172 h 2955772"/>
              <a:gd name="connsiteX3" fmla="*/ 2780351 w 4220961"/>
              <a:gd name="connsiteY3" fmla="*/ 1515161 h 2955772"/>
              <a:gd name="connsiteX4" fmla="*/ 4220961 w 4220961"/>
              <a:gd name="connsiteY4" fmla="*/ 2955772 h 2955772"/>
              <a:gd name="connsiteX0" fmla="*/ 9222 w 4218912"/>
              <a:gd name="connsiteY0" fmla="*/ 2952369 h 2960995"/>
              <a:gd name="connsiteX1" fmla="*/ 561312 w 4218912"/>
              <a:gd name="connsiteY1" fmla="*/ 28014 h 2960995"/>
              <a:gd name="connsiteX2" fmla="*/ 1337689 w 4218912"/>
              <a:gd name="connsiteY2" fmla="*/ 1477252 h 2960995"/>
              <a:gd name="connsiteX3" fmla="*/ 2778302 w 4218912"/>
              <a:gd name="connsiteY3" fmla="*/ 1520384 h 2960995"/>
              <a:gd name="connsiteX4" fmla="*/ 4218912 w 4218912"/>
              <a:gd name="connsiteY4" fmla="*/ 2960995 h 2960995"/>
              <a:gd name="connsiteX0" fmla="*/ 9222 w 4218912"/>
              <a:gd name="connsiteY0" fmla="*/ 2952369 h 2960995"/>
              <a:gd name="connsiteX1" fmla="*/ 561312 w 4218912"/>
              <a:gd name="connsiteY1" fmla="*/ 28014 h 2960995"/>
              <a:gd name="connsiteX2" fmla="*/ 1337689 w 4218912"/>
              <a:gd name="connsiteY2" fmla="*/ 1477252 h 2960995"/>
              <a:gd name="connsiteX3" fmla="*/ 2778302 w 4218912"/>
              <a:gd name="connsiteY3" fmla="*/ 1520384 h 2960995"/>
              <a:gd name="connsiteX4" fmla="*/ 4218912 w 4218912"/>
              <a:gd name="connsiteY4" fmla="*/ 2960995 h 2960995"/>
              <a:gd name="connsiteX0" fmla="*/ 9388 w 4219078"/>
              <a:gd name="connsiteY0" fmla="*/ 2953248 h 2961874"/>
              <a:gd name="connsiteX1" fmla="*/ 561478 w 4219078"/>
              <a:gd name="connsiteY1" fmla="*/ 28893 h 2961874"/>
              <a:gd name="connsiteX2" fmla="*/ 1389614 w 4219078"/>
              <a:gd name="connsiteY2" fmla="*/ 1460879 h 2961874"/>
              <a:gd name="connsiteX3" fmla="*/ 2778468 w 4219078"/>
              <a:gd name="connsiteY3" fmla="*/ 1521263 h 2961874"/>
              <a:gd name="connsiteX4" fmla="*/ 4219078 w 4219078"/>
              <a:gd name="connsiteY4" fmla="*/ 2961874 h 2961874"/>
              <a:gd name="connsiteX0" fmla="*/ 9388 w 4219078"/>
              <a:gd name="connsiteY0" fmla="*/ 2953174 h 2961800"/>
              <a:gd name="connsiteX1" fmla="*/ 561478 w 4219078"/>
              <a:gd name="connsiteY1" fmla="*/ 28819 h 2961800"/>
              <a:gd name="connsiteX2" fmla="*/ 1389614 w 4219078"/>
              <a:gd name="connsiteY2" fmla="*/ 1460805 h 2961800"/>
              <a:gd name="connsiteX3" fmla="*/ 2536928 w 4219078"/>
              <a:gd name="connsiteY3" fmla="*/ 1495309 h 2961800"/>
              <a:gd name="connsiteX4" fmla="*/ 4219078 w 4219078"/>
              <a:gd name="connsiteY4" fmla="*/ 2961800 h 2961800"/>
              <a:gd name="connsiteX0" fmla="*/ 0 w 4209690"/>
              <a:gd name="connsiteY0" fmla="*/ 2953174 h 2961800"/>
              <a:gd name="connsiteX1" fmla="*/ 552090 w 4209690"/>
              <a:gd name="connsiteY1" fmla="*/ 28819 h 2961800"/>
              <a:gd name="connsiteX2" fmla="*/ 1380226 w 4209690"/>
              <a:gd name="connsiteY2" fmla="*/ 1460805 h 2961800"/>
              <a:gd name="connsiteX3" fmla="*/ 2527540 w 4209690"/>
              <a:gd name="connsiteY3" fmla="*/ 1495309 h 2961800"/>
              <a:gd name="connsiteX4" fmla="*/ 4209690 w 4209690"/>
              <a:gd name="connsiteY4" fmla="*/ 2961800 h 2961800"/>
              <a:gd name="connsiteX0" fmla="*/ 0 w 4209690"/>
              <a:gd name="connsiteY0" fmla="*/ 2719819 h 2728445"/>
              <a:gd name="connsiteX1" fmla="*/ 481752 w 4209690"/>
              <a:gd name="connsiteY1" fmla="*/ 32857 h 2728445"/>
              <a:gd name="connsiteX2" fmla="*/ 1380226 w 4209690"/>
              <a:gd name="connsiteY2" fmla="*/ 1227450 h 2728445"/>
              <a:gd name="connsiteX3" fmla="*/ 2527540 w 4209690"/>
              <a:gd name="connsiteY3" fmla="*/ 1261954 h 2728445"/>
              <a:gd name="connsiteX4" fmla="*/ 4209690 w 4209690"/>
              <a:gd name="connsiteY4" fmla="*/ 2728445 h 2728445"/>
              <a:gd name="connsiteX0" fmla="*/ 0 w 4209690"/>
              <a:gd name="connsiteY0" fmla="*/ 2711198 h 2719824"/>
              <a:gd name="connsiteX1" fmla="*/ 437790 w 4209690"/>
              <a:gd name="connsiteY1" fmla="*/ 33028 h 2719824"/>
              <a:gd name="connsiteX2" fmla="*/ 1380226 w 4209690"/>
              <a:gd name="connsiteY2" fmla="*/ 1218829 h 2719824"/>
              <a:gd name="connsiteX3" fmla="*/ 2527540 w 4209690"/>
              <a:gd name="connsiteY3" fmla="*/ 1253333 h 2719824"/>
              <a:gd name="connsiteX4" fmla="*/ 4209690 w 4209690"/>
              <a:gd name="connsiteY4" fmla="*/ 2719824 h 2719824"/>
              <a:gd name="connsiteX0" fmla="*/ 0 w 4209690"/>
              <a:gd name="connsiteY0" fmla="*/ 2702580 h 2711206"/>
              <a:gd name="connsiteX1" fmla="*/ 472959 w 4209690"/>
              <a:gd name="connsiteY1" fmla="*/ 33202 h 2711206"/>
              <a:gd name="connsiteX2" fmla="*/ 1380226 w 4209690"/>
              <a:gd name="connsiteY2" fmla="*/ 1210211 h 2711206"/>
              <a:gd name="connsiteX3" fmla="*/ 2527540 w 4209690"/>
              <a:gd name="connsiteY3" fmla="*/ 1244715 h 2711206"/>
              <a:gd name="connsiteX4" fmla="*/ 4209690 w 4209690"/>
              <a:gd name="connsiteY4" fmla="*/ 2711206 h 2711206"/>
              <a:gd name="connsiteX0" fmla="*/ 0 w 4209690"/>
              <a:gd name="connsiteY0" fmla="*/ 2697130 h 2705756"/>
              <a:gd name="connsiteX1" fmla="*/ 472959 w 4209690"/>
              <a:gd name="connsiteY1" fmla="*/ 27752 h 2705756"/>
              <a:gd name="connsiteX2" fmla="*/ 1431026 w 4209690"/>
              <a:gd name="connsiteY2" fmla="*/ 1300011 h 2705756"/>
              <a:gd name="connsiteX3" fmla="*/ 2527540 w 4209690"/>
              <a:gd name="connsiteY3" fmla="*/ 1239265 h 2705756"/>
              <a:gd name="connsiteX4" fmla="*/ 4209690 w 4209690"/>
              <a:gd name="connsiteY4" fmla="*/ 2705756 h 2705756"/>
              <a:gd name="connsiteX0" fmla="*/ 0 w 4209690"/>
              <a:gd name="connsiteY0" fmla="*/ 2695080 h 2703706"/>
              <a:gd name="connsiteX1" fmla="*/ 472959 w 4209690"/>
              <a:gd name="connsiteY1" fmla="*/ 25702 h 2703706"/>
              <a:gd name="connsiteX2" fmla="*/ 1431026 w 4209690"/>
              <a:gd name="connsiteY2" fmla="*/ 1297961 h 2703706"/>
              <a:gd name="connsiteX3" fmla="*/ 2527540 w 4209690"/>
              <a:gd name="connsiteY3" fmla="*/ 1237215 h 2703706"/>
              <a:gd name="connsiteX4" fmla="*/ 4209690 w 4209690"/>
              <a:gd name="connsiteY4" fmla="*/ 2703706 h 2703706"/>
              <a:gd name="connsiteX0" fmla="*/ 0 w 4209690"/>
              <a:gd name="connsiteY0" fmla="*/ 2696672 h 2705298"/>
              <a:gd name="connsiteX1" fmla="*/ 472959 w 4209690"/>
              <a:gd name="connsiteY1" fmla="*/ 27294 h 2705298"/>
              <a:gd name="connsiteX2" fmla="*/ 1431026 w 4209690"/>
              <a:gd name="connsiteY2" fmla="*/ 1299553 h 2705298"/>
              <a:gd name="connsiteX3" fmla="*/ 2527540 w 4209690"/>
              <a:gd name="connsiteY3" fmla="*/ 1238807 h 2705298"/>
              <a:gd name="connsiteX4" fmla="*/ 4209690 w 4209690"/>
              <a:gd name="connsiteY4" fmla="*/ 2705298 h 2705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9690" h="2705298">
                <a:moveTo>
                  <a:pt x="0" y="2696672"/>
                </a:moveTo>
                <a:cubicBezTo>
                  <a:pt x="19410" y="1281940"/>
                  <a:pt x="234455" y="260147"/>
                  <a:pt x="472959" y="27294"/>
                </a:cubicBezTo>
                <a:cubicBezTo>
                  <a:pt x="711463" y="-205559"/>
                  <a:pt x="1228296" y="1123034"/>
                  <a:pt x="1431026" y="1299553"/>
                </a:cubicBezTo>
                <a:cubicBezTo>
                  <a:pt x="1633756" y="1476072"/>
                  <a:pt x="2055963" y="988641"/>
                  <a:pt x="2527540" y="1238807"/>
                </a:cubicBezTo>
                <a:cubicBezTo>
                  <a:pt x="2999117" y="1488973"/>
                  <a:pt x="3393775" y="1972771"/>
                  <a:pt x="4209690" y="2705298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2" name="Zástupný symbol pro obsah 4">
            <a:extLst>
              <a:ext uri="{FF2B5EF4-FFF2-40B4-BE49-F238E27FC236}">
                <a16:creationId xmlns:a16="http://schemas.microsoft.com/office/drawing/2014/main" id="{10203E20-A40F-4CD3-A2E2-FE6E97DAB802}"/>
              </a:ext>
            </a:extLst>
          </p:cNvPr>
          <p:cNvSpPr txBox="1">
            <a:spLocks/>
          </p:cNvSpPr>
          <p:nvPr/>
        </p:nvSpPr>
        <p:spPr>
          <a:xfrm>
            <a:off x="5792726" y="4863891"/>
            <a:ext cx="455376" cy="341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r>
              <a:rPr lang="cs-CZ" sz="1400" kern="0" dirty="0"/>
              <a:t>t </a:t>
            </a:r>
            <a:r>
              <a:rPr lang="en-US" sz="1400" kern="0" dirty="0"/>
              <a:t>[s]</a:t>
            </a:r>
          </a:p>
        </p:txBody>
      </p:sp>
      <p:sp>
        <p:nvSpPr>
          <p:cNvPr id="23" name="Zástupný symbol pro obsah 4">
            <a:extLst>
              <a:ext uri="{FF2B5EF4-FFF2-40B4-BE49-F238E27FC236}">
                <a16:creationId xmlns:a16="http://schemas.microsoft.com/office/drawing/2014/main" id="{0A957BF5-A0DF-4DC1-8DA3-192704D1BD25}"/>
              </a:ext>
            </a:extLst>
          </p:cNvPr>
          <p:cNvSpPr txBox="1">
            <a:spLocks/>
          </p:cNvSpPr>
          <p:nvPr/>
        </p:nvSpPr>
        <p:spPr>
          <a:xfrm>
            <a:off x="146355" y="1599098"/>
            <a:ext cx="2617268" cy="341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r>
              <a:rPr lang="en-US" sz="1400" kern="0" dirty="0"/>
              <a:t>P[mmHg]</a:t>
            </a:r>
          </a:p>
        </p:txBody>
      </p:sp>
    </p:spTree>
    <p:extLst>
      <p:ext uri="{BB962C8B-B14F-4D97-AF65-F5344CB8AC3E}">
        <p14:creationId xmlns:p14="http://schemas.microsoft.com/office/powerpoint/2010/main" val="198283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8" grpId="0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9119640-0DDC-416A-868B-B474B190E2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80B68C6-DB06-4379-86D4-F6930C83E8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22FC1FF-D120-4703-B98A-3EEE3A63C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1E0D104-659F-4635-AABA-F35CD034E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Reflected wave increases = </a:t>
            </a:r>
            <a:r>
              <a:rPr lang="en-US" dirty="0">
                <a:solidFill>
                  <a:srgbClr val="FF0000"/>
                </a:solidFill>
              </a:rPr>
              <a:t>augments</a:t>
            </a:r>
            <a:r>
              <a:rPr lang="en-US" dirty="0"/>
              <a:t> blood pressure in the aorta</a:t>
            </a:r>
          </a:p>
          <a:p>
            <a:r>
              <a:rPr lang="en-US" dirty="0"/>
              <a:t>Physiologically: in young people, the reflected wave mainly affects the diastolic pressure, which increases – and thus contributes to better filling of the coronary </a:t>
            </a:r>
            <a:r>
              <a:rPr lang="cs-CZ" dirty="0" err="1"/>
              <a:t>circulation</a:t>
            </a:r>
            <a:r>
              <a:rPr lang="cs-CZ" dirty="0"/>
              <a:t> </a:t>
            </a:r>
            <a:r>
              <a:rPr lang="en-US" dirty="0"/>
              <a:t>and better nutrition of the endocardium</a:t>
            </a:r>
          </a:p>
          <a:p>
            <a:endParaRPr lang="en-US" dirty="0"/>
          </a:p>
          <a:p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1205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305223" cy="451576"/>
          </a:xfrm>
        </p:spPr>
        <p:txBody>
          <a:bodyPr/>
          <a:lstStyle/>
          <a:p>
            <a:r>
              <a:rPr lang="en-US" dirty="0"/>
              <a:t>Pulse wave</a:t>
            </a: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DA07833C-25CC-47C1-9BA8-E40A204C321C}"/>
              </a:ext>
            </a:extLst>
          </p:cNvPr>
          <p:cNvCxnSpPr>
            <a:cxnSpLocks/>
          </p:cNvCxnSpPr>
          <p:nvPr/>
        </p:nvCxnSpPr>
        <p:spPr bwMode="auto">
          <a:xfrm>
            <a:off x="1052423" y="4882551"/>
            <a:ext cx="512409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E5A8DF50-86C0-4D67-A886-B8EC4335BD56}"/>
              </a:ext>
            </a:extLst>
          </p:cNvPr>
          <p:cNvCxnSpPr>
            <a:cxnSpLocks/>
          </p:cNvCxnSpPr>
          <p:nvPr/>
        </p:nvCxnSpPr>
        <p:spPr bwMode="auto">
          <a:xfrm flipV="1">
            <a:off x="1052423" y="1690777"/>
            <a:ext cx="0" cy="31917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8846E570-A85B-40EE-9486-2658CB8B51F9}"/>
              </a:ext>
            </a:extLst>
          </p:cNvPr>
          <p:cNvGrpSpPr/>
          <p:nvPr/>
        </p:nvGrpSpPr>
        <p:grpSpPr>
          <a:xfrm>
            <a:off x="1250830" y="2173860"/>
            <a:ext cx="4175185" cy="2861091"/>
            <a:chOff x="1250830" y="2173860"/>
            <a:chExt cx="4175185" cy="2861091"/>
          </a:xfrm>
        </p:grpSpPr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23149700-1157-4CA8-97AD-5412DC32EB4B}"/>
                </a:ext>
              </a:extLst>
            </p:cNvPr>
            <p:cNvSpPr/>
            <p:nvPr/>
          </p:nvSpPr>
          <p:spPr bwMode="auto">
            <a:xfrm>
              <a:off x="1250830" y="2173860"/>
              <a:ext cx="4175185" cy="2708690"/>
            </a:xfrm>
            <a:custGeom>
              <a:avLst/>
              <a:gdLst>
                <a:gd name="connsiteX0" fmla="*/ 0 w 4175185"/>
                <a:gd name="connsiteY0" fmla="*/ 2150347 h 2167600"/>
                <a:gd name="connsiteX1" fmla="*/ 379562 w 4175185"/>
                <a:gd name="connsiteY1" fmla="*/ 2370 h 2167600"/>
                <a:gd name="connsiteX2" fmla="*/ 1656272 w 4175185"/>
                <a:gd name="connsiteY2" fmla="*/ 1736279 h 2167600"/>
                <a:gd name="connsiteX3" fmla="*/ 3105510 w 4175185"/>
                <a:gd name="connsiteY3" fmla="*/ 2072709 h 2167600"/>
                <a:gd name="connsiteX4" fmla="*/ 4175185 w 4175185"/>
                <a:gd name="connsiteY4" fmla="*/ 2167600 h 2167600"/>
                <a:gd name="connsiteX0" fmla="*/ 0 w 4175185"/>
                <a:gd name="connsiteY0" fmla="*/ 2150335 h 2167588"/>
                <a:gd name="connsiteX1" fmla="*/ 379562 w 4175185"/>
                <a:gd name="connsiteY1" fmla="*/ 2358 h 2167588"/>
                <a:gd name="connsiteX2" fmla="*/ 1656272 w 4175185"/>
                <a:gd name="connsiteY2" fmla="*/ 1736267 h 2167588"/>
                <a:gd name="connsiteX3" fmla="*/ 2794959 w 4175185"/>
                <a:gd name="connsiteY3" fmla="*/ 2020939 h 2167588"/>
                <a:gd name="connsiteX4" fmla="*/ 4175185 w 4175185"/>
                <a:gd name="connsiteY4" fmla="*/ 2167588 h 2167588"/>
                <a:gd name="connsiteX0" fmla="*/ 0 w 4175185"/>
                <a:gd name="connsiteY0" fmla="*/ 2152147 h 2169400"/>
                <a:gd name="connsiteX1" fmla="*/ 379562 w 4175185"/>
                <a:gd name="connsiteY1" fmla="*/ 4170 h 2169400"/>
                <a:gd name="connsiteX2" fmla="*/ 1785668 w 4175185"/>
                <a:gd name="connsiteY2" fmla="*/ 1617309 h 2169400"/>
                <a:gd name="connsiteX3" fmla="*/ 2794959 w 4175185"/>
                <a:gd name="connsiteY3" fmla="*/ 2022751 h 2169400"/>
                <a:gd name="connsiteX4" fmla="*/ 4175185 w 4175185"/>
                <a:gd name="connsiteY4" fmla="*/ 2169400 h 2169400"/>
                <a:gd name="connsiteX0" fmla="*/ 0 w 4175185"/>
                <a:gd name="connsiteY0" fmla="*/ 2678704 h 2695957"/>
                <a:gd name="connsiteX1" fmla="*/ 502654 w 4175185"/>
                <a:gd name="connsiteY1" fmla="*/ 3189 h 2695957"/>
                <a:gd name="connsiteX2" fmla="*/ 1785668 w 4175185"/>
                <a:gd name="connsiteY2" fmla="*/ 2143866 h 2695957"/>
                <a:gd name="connsiteX3" fmla="*/ 2794959 w 4175185"/>
                <a:gd name="connsiteY3" fmla="*/ 2549308 h 2695957"/>
                <a:gd name="connsiteX4" fmla="*/ 4175185 w 4175185"/>
                <a:gd name="connsiteY4" fmla="*/ 2695957 h 2695957"/>
                <a:gd name="connsiteX0" fmla="*/ 0 w 4175185"/>
                <a:gd name="connsiteY0" fmla="*/ 2710275 h 2727528"/>
                <a:gd name="connsiteX1" fmla="*/ 502654 w 4175185"/>
                <a:gd name="connsiteY1" fmla="*/ 34760 h 2727528"/>
                <a:gd name="connsiteX2" fmla="*/ 1257239 w 4175185"/>
                <a:gd name="connsiteY2" fmla="*/ 1250029 h 2727528"/>
                <a:gd name="connsiteX3" fmla="*/ 1785668 w 4175185"/>
                <a:gd name="connsiteY3" fmla="*/ 2175437 h 2727528"/>
                <a:gd name="connsiteX4" fmla="*/ 2794959 w 4175185"/>
                <a:gd name="connsiteY4" fmla="*/ 2580879 h 2727528"/>
                <a:gd name="connsiteX5" fmla="*/ 4175185 w 4175185"/>
                <a:gd name="connsiteY5" fmla="*/ 2727528 h 2727528"/>
                <a:gd name="connsiteX0" fmla="*/ 0 w 4175185"/>
                <a:gd name="connsiteY0" fmla="*/ 2691437 h 2708690"/>
                <a:gd name="connsiteX1" fmla="*/ 502654 w 4175185"/>
                <a:gd name="connsiteY1" fmla="*/ 15922 h 2708690"/>
                <a:gd name="connsiteX2" fmla="*/ 1353033 w 4175185"/>
                <a:gd name="connsiteY2" fmla="*/ 1605660 h 2708690"/>
                <a:gd name="connsiteX3" fmla="*/ 1785668 w 4175185"/>
                <a:gd name="connsiteY3" fmla="*/ 2156599 h 2708690"/>
                <a:gd name="connsiteX4" fmla="*/ 2794959 w 4175185"/>
                <a:gd name="connsiteY4" fmla="*/ 2562041 h 2708690"/>
                <a:gd name="connsiteX5" fmla="*/ 4175185 w 4175185"/>
                <a:gd name="connsiteY5" fmla="*/ 2708690 h 2708690"/>
                <a:gd name="connsiteX0" fmla="*/ 0 w 4175185"/>
                <a:gd name="connsiteY0" fmla="*/ 2691437 h 2708690"/>
                <a:gd name="connsiteX1" fmla="*/ 502654 w 4175185"/>
                <a:gd name="connsiteY1" fmla="*/ 15922 h 2708690"/>
                <a:gd name="connsiteX2" fmla="*/ 1353033 w 4175185"/>
                <a:gd name="connsiteY2" fmla="*/ 1605660 h 2708690"/>
                <a:gd name="connsiteX3" fmla="*/ 1785668 w 4175185"/>
                <a:gd name="connsiteY3" fmla="*/ 2156599 h 2708690"/>
                <a:gd name="connsiteX4" fmla="*/ 2794959 w 4175185"/>
                <a:gd name="connsiteY4" fmla="*/ 2562041 h 2708690"/>
                <a:gd name="connsiteX5" fmla="*/ 4175185 w 4175185"/>
                <a:gd name="connsiteY5" fmla="*/ 2708690 h 270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75185" h="2708690">
                  <a:moveTo>
                    <a:pt x="0" y="2691437"/>
                  </a:moveTo>
                  <a:cubicBezTo>
                    <a:pt x="51758" y="1651954"/>
                    <a:pt x="277149" y="196885"/>
                    <a:pt x="502654" y="15922"/>
                  </a:cubicBezTo>
                  <a:cubicBezTo>
                    <a:pt x="728159" y="-165041"/>
                    <a:pt x="1139197" y="1248881"/>
                    <a:pt x="1353033" y="1605660"/>
                  </a:cubicBezTo>
                  <a:cubicBezTo>
                    <a:pt x="1453657" y="1448633"/>
                    <a:pt x="1545347" y="1997202"/>
                    <a:pt x="1785668" y="2156599"/>
                  </a:cubicBezTo>
                  <a:cubicBezTo>
                    <a:pt x="2025989" y="2315996"/>
                    <a:pt x="2396706" y="2470026"/>
                    <a:pt x="2794959" y="2562041"/>
                  </a:cubicBezTo>
                  <a:cubicBezTo>
                    <a:pt x="3193212" y="2654056"/>
                    <a:pt x="3850257" y="2697188"/>
                    <a:pt x="4175185" y="2708690"/>
                  </a:cubicBezTo>
                </a:path>
              </a:pathLst>
            </a:cu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13" name="Přímá spojnice se šipkou 12">
              <a:extLst>
                <a:ext uri="{FF2B5EF4-FFF2-40B4-BE49-F238E27FC236}">
                  <a16:creationId xmlns:a16="http://schemas.microsoft.com/office/drawing/2014/main" id="{0879E4AD-DA62-4FA0-B9CB-8EA15CDDB86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250830" y="5034951"/>
              <a:ext cx="1866181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6" name="Zástupný symbol pro obsah 4">
            <a:extLst>
              <a:ext uri="{FF2B5EF4-FFF2-40B4-BE49-F238E27FC236}">
                <a16:creationId xmlns:a16="http://schemas.microsoft.com/office/drawing/2014/main" id="{60797BD5-6B76-486F-8FFC-8B56576BD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772" y="5378139"/>
            <a:ext cx="1410250" cy="341284"/>
          </a:xfrm>
        </p:spPr>
        <p:txBody>
          <a:bodyPr/>
          <a:lstStyle/>
          <a:p>
            <a:pPr marL="72000" lvl="0" indent="0">
              <a:buNone/>
            </a:pPr>
            <a:r>
              <a:rPr lang="en-US" sz="1400" dirty="0"/>
              <a:t>Reflected</a:t>
            </a:r>
            <a:r>
              <a:rPr lang="cs-CZ" sz="1400" dirty="0"/>
              <a:t> </a:t>
            </a:r>
            <a:r>
              <a:rPr lang="en-US" sz="1400" dirty="0"/>
              <a:t>wave</a:t>
            </a:r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F80C123F-E8FA-451B-A98C-EA00380FC79B}"/>
              </a:ext>
            </a:extLst>
          </p:cNvPr>
          <p:cNvGrpSpPr/>
          <p:nvPr/>
        </p:nvGrpSpPr>
        <p:grpSpPr>
          <a:xfrm>
            <a:off x="1567133" y="3337246"/>
            <a:ext cx="2848323" cy="2091645"/>
            <a:chOff x="1567133" y="3337246"/>
            <a:chExt cx="2848323" cy="2091645"/>
          </a:xfrm>
        </p:grpSpPr>
        <p:sp>
          <p:nvSpPr>
            <p:cNvPr id="12" name="Volný tvar: obrazec 11">
              <a:extLst>
                <a:ext uri="{FF2B5EF4-FFF2-40B4-BE49-F238E27FC236}">
                  <a16:creationId xmlns:a16="http://schemas.microsoft.com/office/drawing/2014/main" id="{1DC87150-09FF-4F95-A36C-F901D698E52A}"/>
                </a:ext>
              </a:extLst>
            </p:cNvPr>
            <p:cNvSpPr/>
            <p:nvPr/>
          </p:nvSpPr>
          <p:spPr bwMode="auto">
            <a:xfrm flipH="1">
              <a:off x="1567133" y="3337246"/>
              <a:ext cx="2812211" cy="1545305"/>
            </a:xfrm>
            <a:custGeom>
              <a:avLst/>
              <a:gdLst>
                <a:gd name="connsiteX0" fmla="*/ 0 w 4175185"/>
                <a:gd name="connsiteY0" fmla="*/ 2150347 h 2167600"/>
                <a:gd name="connsiteX1" fmla="*/ 379562 w 4175185"/>
                <a:gd name="connsiteY1" fmla="*/ 2370 h 2167600"/>
                <a:gd name="connsiteX2" fmla="*/ 1656272 w 4175185"/>
                <a:gd name="connsiteY2" fmla="*/ 1736279 h 2167600"/>
                <a:gd name="connsiteX3" fmla="*/ 3105510 w 4175185"/>
                <a:gd name="connsiteY3" fmla="*/ 2072709 h 2167600"/>
                <a:gd name="connsiteX4" fmla="*/ 4175185 w 4175185"/>
                <a:gd name="connsiteY4" fmla="*/ 2167600 h 2167600"/>
                <a:gd name="connsiteX0" fmla="*/ 0 w 4175185"/>
                <a:gd name="connsiteY0" fmla="*/ 2150335 h 2167588"/>
                <a:gd name="connsiteX1" fmla="*/ 379562 w 4175185"/>
                <a:gd name="connsiteY1" fmla="*/ 2358 h 2167588"/>
                <a:gd name="connsiteX2" fmla="*/ 1656272 w 4175185"/>
                <a:gd name="connsiteY2" fmla="*/ 1736267 h 2167588"/>
                <a:gd name="connsiteX3" fmla="*/ 2794959 w 4175185"/>
                <a:gd name="connsiteY3" fmla="*/ 2020939 h 2167588"/>
                <a:gd name="connsiteX4" fmla="*/ 4175185 w 4175185"/>
                <a:gd name="connsiteY4" fmla="*/ 2167588 h 2167588"/>
                <a:gd name="connsiteX0" fmla="*/ 0 w 4175185"/>
                <a:gd name="connsiteY0" fmla="*/ 2152147 h 2169400"/>
                <a:gd name="connsiteX1" fmla="*/ 379562 w 4175185"/>
                <a:gd name="connsiteY1" fmla="*/ 4170 h 2169400"/>
                <a:gd name="connsiteX2" fmla="*/ 1785668 w 4175185"/>
                <a:gd name="connsiteY2" fmla="*/ 1617309 h 2169400"/>
                <a:gd name="connsiteX3" fmla="*/ 2794959 w 4175185"/>
                <a:gd name="connsiteY3" fmla="*/ 2022751 h 2169400"/>
                <a:gd name="connsiteX4" fmla="*/ 4175185 w 4175185"/>
                <a:gd name="connsiteY4" fmla="*/ 2169400 h 2169400"/>
                <a:gd name="connsiteX0" fmla="*/ 0 w 4175185"/>
                <a:gd name="connsiteY0" fmla="*/ 1456271 h 1473524"/>
                <a:gd name="connsiteX1" fmla="*/ 560716 w 4175185"/>
                <a:gd name="connsiteY1" fmla="*/ 7034 h 1473524"/>
                <a:gd name="connsiteX2" fmla="*/ 1785668 w 4175185"/>
                <a:gd name="connsiteY2" fmla="*/ 921433 h 1473524"/>
                <a:gd name="connsiteX3" fmla="*/ 2794959 w 4175185"/>
                <a:gd name="connsiteY3" fmla="*/ 1326875 h 1473524"/>
                <a:gd name="connsiteX4" fmla="*/ 4175185 w 4175185"/>
                <a:gd name="connsiteY4" fmla="*/ 1473524 h 1473524"/>
                <a:gd name="connsiteX0" fmla="*/ 0 w 4175185"/>
                <a:gd name="connsiteY0" fmla="*/ 1456247 h 1473500"/>
                <a:gd name="connsiteX1" fmla="*/ 560716 w 4175185"/>
                <a:gd name="connsiteY1" fmla="*/ 7010 h 1473500"/>
                <a:gd name="connsiteX2" fmla="*/ 1785668 w 4175185"/>
                <a:gd name="connsiteY2" fmla="*/ 921409 h 1473500"/>
                <a:gd name="connsiteX3" fmla="*/ 2467155 w 4175185"/>
                <a:gd name="connsiteY3" fmla="*/ 1309598 h 1473500"/>
                <a:gd name="connsiteX4" fmla="*/ 4175185 w 4175185"/>
                <a:gd name="connsiteY4" fmla="*/ 1473500 h 1473500"/>
                <a:gd name="connsiteX0" fmla="*/ 0 w 4175185"/>
                <a:gd name="connsiteY0" fmla="*/ 1456247 h 1473500"/>
                <a:gd name="connsiteX1" fmla="*/ 560716 w 4175185"/>
                <a:gd name="connsiteY1" fmla="*/ 7010 h 1473500"/>
                <a:gd name="connsiteX2" fmla="*/ 1440612 w 4175185"/>
                <a:gd name="connsiteY2" fmla="*/ 921409 h 1473500"/>
                <a:gd name="connsiteX3" fmla="*/ 2467155 w 4175185"/>
                <a:gd name="connsiteY3" fmla="*/ 1309598 h 1473500"/>
                <a:gd name="connsiteX4" fmla="*/ 4175185 w 4175185"/>
                <a:gd name="connsiteY4" fmla="*/ 1473500 h 1473500"/>
                <a:gd name="connsiteX0" fmla="*/ 0 w 4175185"/>
                <a:gd name="connsiteY0" fmla="*/ 1456156 h 1473409"/>
                <a:gd name="connsiteX1" fmla="*/ 560716 w 4175185"/>
                <a:gd name="connsiteY1" fmla="*/ 6919 h 1473409"/>
                <a:gd name="connsiteX2" fmla="*/ 1440612 w 4175185"/>
                <a:gd name="connsiteY2" fmla="*/ 921318 h 1473409"/>
                <a:gd name="connsiteX3" fmla="*/ 2156604 w 4175185"/>
                <a:gd name="connsiteY3" fmla="*/ 1240495 h 1473409"/>
                <a:gd name="connsiteX4" fmla="*/ 4175185 w 4175185"/>
                <a:gd name="connsiteY4" fmla="*/ 1473409 h 1473409"/>
                <a:gd name="connsiteX0" fmla="*/ 0 w 2812211"/>
                <a:gd name="connsiteY0" fmla="*/ 1456156 h 1473409"/>
                <a:gd name="connsiteX1" fmla="*/ 560716 w 2812211"/>
                <a:gd name="connsiteY1" fmla="*/ 6919 h 1473409"/>
                <a:gd name="connsiteX2" fmla="*/ 1440612 w 2812211"/>
                <a:gd name="connsiteY2" fmla="*/ 921318 h 1473409"/>
                <a:gd name="connsiteX3" fmla="*/ 2156604 w 2812211"/>
                <a:gd name="connsiteY3" fmla="*/ 1240495 h 1473409"/>
                <a:gd name="connsiteX4" fmla="*/ 2812211 w 2812211"/>
                <a:gd name="connsiteY4" fmla="*/ 1473409 h 1473409"/>
                <a:gd name="connsiteX0" fmla="*/ 0 w 2812211"/>
                <a:gd name="connsiteY0" fmla="*/ 1456178 h 1473431"/>
                <a:gd name="connsiteX1" fmla="*/ 560716 w 2812211"/>
                <a:gd name="connsiteY1" fmla="*/ 6941 h 1473431"/>
                <a:gd name="connsiteX2" fmla="*/ 1440612 w 2812211"/>
                <a:gd name="connsiteY2" fmla="*/ 921340 h 1473431"/>
                <a:gd name="connsiteX3" fmla="*/ 2001329 w 2812211"/>
                <a:gd name="connsiteY3" fmla="*/ 1257770 h 1473431"/>
                <a:gd name="connsiteX4" fmla="*/ 2812211 w 2812211"/>
                <a:gd name="connsiteY4" fmla="*/ 1473431 h 1473431"/>
                <a:gd name="connsiteX0" fmla="*/ 0 w 2812211"/>
                <a:gd name="connsiteY0" fmla="*/ 1353436 h 1370689"/>
                <a:gd name="connsiteX1" fmla="*/ 776376 w 2812211"/>
                <a:gd name="connsiteY1" fmla="*/ 7716 h 1370689"/>
                <a:gd name="connsiteX2" fmla="*/ 1440612 w 2812211"/>
                <a:gd name="connsiteY2" fmla="*/ 818598 h 1370689"/>
                <a:gd name="connsiteX3" fmla="*/ 2001329 w 2812211"/>
                <a:gd name="connsiteY3" fmla="*/ 1155028 h 1370689"/>
                <a:gd name="connsiteX4" fmla="*/ 2812211 w 2812211"/>
                <a:gd name="connsiteY4" fmla="*/ 1370689 h 1370689"/>
                <a:gd name="connsiteX0" fmla="*/ 0 w 2812211"/>
                <a:gd name="connsiteY0" fmla="*/ 1353436 h 1370689"/>
                <a:gd name="connsiteX1" fmla="*/ 776376 w 2812211"/>
                <a:gd name="connsiteY1" fmla="*/ 7716 h 1370689"/>
                <a:gd name="connsiteX2" fmla="*/ 1440612 w 2812211"/>
                <a:gd name="connsiteY2" fmla="*/ 818598 h 1370689"/>
                <a:gd name="connsiteX3" fmla="*/ 2001329 w 2812211"/>
                <a:gd name="connsiteY3" fmla="*/ 1155028 h 1370689"/>
                <a:gd name="connsiteX4" fmla="*/ 2812211 w 2812211"/>
                <a:gd name="connsiteY4" fmla="*/ 1370689 h 1370689"/>
                <a:gd name="connsiteX0" fmla="*/ 0 w 2812211"/>
                <a:gd name="connsiteY0" fmla="*/ 1458154 h 1475407"/>
                <a:gd name="connsiteX1" fmla="*/ 767584 w 2812211"/>
                <a:gd name="connsiteY1" fmla="*/ 6927 h 1475407"/>
                <a:gd name="connsiteX2" fmla="*/ 1440612 w 2812211"/>
                <a:gd name="connsiteY2" fmla="*/ 923316 h 1475407"/>
                <a:gd name="connsiteX3" fmla="*/ 2001329 w 2812211"/>
                <a:gd name="connsiteY3" fmla="*/ 1259746 h 1475407"/>
                <a:gd name="connsiteX4" fmla="*/ 2812211 w 2812211"/>
                <a:gd name="connsiteY4" fmla="*/ 1475407 h 1475407"/>
                <a:gd name="connsiteX0" fmla="*/ 0 w 2812211"/>
                <a:gd name="connsiteY0" fmla="*/ 1528052 h 1545305"/>
                <a:gd name="connsiteX1" fmla="*/ 758792 w 2812211"/>
                <a:gd name="connsiteY1" fmla="*/ 6486 h 1545305"/>
                <a:gd name="connsiteX2" fmla="*/ 1440612 w 2812211"/>
                <a:gd name="connsiteY2" fmla="*/ 993214 h 1545305"/>
                <a:gd name="connsiteX3" fmla="*/ 2001329 w 2812211"/>
                <a:gd name="connsiteY3" fmla="*/ 1329644 h 1545305"/>
                <a:gd name="connsiteX4" fmla="*/ 2812211 w 2812211"/>
                <a:gd name="connsiteY4" fmla="*/ 1545305 h 1545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2211" h="1545305">
                  <a:moveTo>
                    <a:pt x="0" y="1528052"/>
                  </a:moveTo>
                  <a:cubicBezTo>
                    <a:pt x="405441" y="643845"/>
                    <a:pt x="518690" y="95626"/>
                    <a:pt x="758792" y="6486"/>
                  </a:cubicBezTo>
                  <a:cubicBezTo>
                    <a:pt x="998894" y="-82654"/>
                    <a:pt x="1233523" y="772688"/>
                    <a:pt x="1440612" y="993214"/>
                  </a:cubicBezTo>
                  <a:cubicBezTo>
                    <a:pt x="1647702" y="1213740"/>
                    <a:pt x="1772729" y="1237629"/>
                    <a:pt x="2001329" y="1329644"/>
                  </a:cubicBezTo>
                  <a:cubicBezTo>
                    <a:pt x="2229929" y="1421659"/>
                    <a:pt x="2487283" y="1533803"/>
                    <a:pt x="2812211" y="1545305"/>
                  </a:cubicBezTo>
                </a:path>
              </a:pathLst>
            </a:custGeom>
            <a:noFill/>
            <a:ln w="28575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17" name="Přímá spojnice se šipkou 16">
              <a:extLst>
                <a:ext uri="{FF2B5EF4-FFF2-40B4-BE49-F238E27FC236}">
                  <a16:creationId xmlns:a16="http://schemas.microsoft.com/office/drawing/2014/main" id="{11DDB9E1-6235-41D4-AE17-BF059C3E433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549275" y="5428891"/>
              <a:ext cx="1866181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8" name="Zástupný symbol pro obsah 4">
            <a:extLst>
              <a:ext uri="{FF2B5EF4-FFF2-40B4-BE49-F238E27FC236}">
                <a16:creationId xmlns:a16="http://schemas.microsoft.com/office/drawing/2014/main" id="{0586A6DF-7408-4BF4-997A-9422F623540B}"/>
              </a:ext>
            </a:extLst>
          </p:cNvPr>
          <p:cNvSpPr txBox="1">
            <a:spLocks/>
          </p:cNvSpPr>
          <p:nvPr/>
        </p:nvSpPr>
        <p:spPr>
          <a:xfrm>
            <a:off x="1179236" y="4999534"/>
            <a:ext cx="2617268" cy="341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r>
              <a:rPr lang="en-US" sz="1400" kern="0" dirty="0"/>
              <a:t>Forward</a:t>
            </a:r>
            <a:r>
              <a:rPr lang="cs-CZ" sz="1400" kern="0" dirty="0"/>
              <a:t> </a:t>
            </a:r>
            <a:r>
              <a:rPr lang="en-US" sz="1400" kern="0" dirty="0"/>
              <a:t>systolic</a:t>
            </a:r>
            <a:r>
              <a:rPr lang="cs-CZ" sz="1400" kern="0" dirty="0"/>
              <a:t> </a:t>
            </a:r>
            <a:r>
              <a:rPr lang="en-US" sz="1400" kern="0" dirty="0"/>
              <a:t>wave</a:t>
            </a:r>
          </a:p>
        </p:txBody>
      </p:sp>
      <p:sp>
        <p:nvSpPr>
          <p:cNvPr id="20" name="Volný tvar: obrazec 19">
            <a:extLst>
              <a:ext uri="{FF2B5EF4-FFF2-40B4-BE49-F238E27FC236}">
                <a16:creationId xmlns:a16="http://schemas.microsoft.com/office/drawing/2014/main" id="{5EFE5B43-F91F-4150-90E5-3ACD88B62CA5}"/>
              </a:ext>
            </a:extLst>
          </p:cNvPr>
          <p:cNvSpPr/>
          <p:nvPr/>
        </p:nvSpPr>
        <p:spPr bwMode="auto">
          <a:xfrm>
            <a:off x="1238271" y="2152686"/>
            <a:ext cx="4209690" cy="2711206"/>
          </a:xfrm>
          <a:custGeom>
            <a:avLst/>
            <a:gdLst>
              <a:gd name="connsiteX0" fmla="*/ 65662 w 4585903"/>
              <a:gd name="connsiteY0" fmla="*/ 3127473 h 3136099"/>
              <a:gd name="connsiteX1" fmla="*/ 238190 w 4585903"/>
              <a:gd name="connsiteY1" fmla="*/ 30590 h 3136099"/>
              <a:gd name="connsiteX2" fmla="*/ 2006605 w 4585903"/>
              <a:gd name="connsiteY2" fmla="*/ 1522959 h 3136099"/>
              <a:gd name="connsiteX3" fmla="*/ 2748477 w 4585903"/>
              <a:gd name="connsiteY3" fmla="*/ 1177903 h 3136099"/>
              <a:gd name="connsiteX4" fmla="*/ 4585903 w 4585903"/>
              <a:gd name="connsiteY4" fmla="*/ 3136099 h 3136099"/>
              <a:gd name="connsiteX0" fmla="*/ 11640 w 4531881"/>
              <a:gd name="connsiteY0" fmla="*/ 2957684 h 2966310"/>
              <a:gd name="connsiteX1" fmla="*/ 563730 w 4531881"/>
              <a:gd name="connsiteY1" fmla="*/ 33329 h 2966310"/>
              <a:gd name="connsiteX2" fmla="*/ 1952583 w 4531881"/>
              <a:gd name="connsiteY2" fmla="*/ 1353170 h 2966310"/>
              <a:gd name="connsiteX3" fmla="*/ 2694455 w 4531881"/>
              <a:gd name="connsiteY3" fmla="*/ 1008114 h 2966310"/>
              <a:gd name="connsiteX4" fmla="*/ 4531881 w 4531881"/>
              <a:gd name="connsiteY4" fmla="*/ 2966310 h 2966310"/>
              <a:gd name="connsiteX0" fmla="*/ 11271 w 4531512"/>
              <a:gd name="connsiteY0" fmla="*/ 2946073 h 2954699"/>
              <a:gd name="connsiteX1" fmla="*/ 563361 w 4531512"/>
              <a:gd name="connsiteY1" fmla="*/ 21718 h 2954699"/>
              <a:gd name="connsiteX2" fmla="*/ 1874576 w 4531512"/>
              <a:gd name="connsiteY2" fmla="*/ 1583099 h 2954699"/>
              <a:gd name="connsiteX3" fmla="*/ 2694086 w 4531512"/>
              <a:gd name="connsiteY3" fmla="*/ 996503 h 2954699"/>
              <a:gd name="connsiteX4" fmla="*/ 4531512 w 4531512"/>
              <a:gd name="connsiteY4" fmla="*/ 2954699 h 2954699"/>
              <a:gd name="connsiteX0" fmla="*/ 11271 w 4531512"/>
              <a:gd name="connsiteY0" fmla="*/ 2947146 h 2955772"/>
              <a:gd name="connsiteX1" fmla="*/ 563361 w 4531512"/>
              <a:gd name="connsiteY1" fmla="*/ 22791 h 2955772"/>
              <a:gd name="connsiteX2" fmla="*/ 1874576 w 4531512"/>
              <a:gd name="connsiteY2" fmla="*/ 1584172 h 2955772"/>
              <a:gd name="connsiteX3" fmla="*/ 2780351 w 4531512"/>
              <a:gd name="connsiteY3" fmla="*/ 1515161 h 2955772"/>
              <a:gd name="connsiteX4" fmla="*/ 4531512 w 4531512"/>
              <a:gd name="connsiteY4" fmla="*/ 2955772 h 2955772"/>
              <a:gd name="connsiteX0" fmla="*/ 11271 w 4531512"/>
              <a:gd name="connsiteY0" fmla="*/ 2947146 h 2955772"/>
              <a:gd name="connsiteX1" fmla="*/ 563361 w 4531512"/>
              <a:gd name="connsiteY1" fmla="*/ 22791 h 2955772"/>
              <a:gd name="connsiteX2" fmla="*/ 1874576 w 4531512"/>
              <a:gd name="connsiteY2" fmla="*/ 1584172 h 2955772"/>
              <a:gd name="connsiteX3" fmla="*/ 2780351 w 4531512"/>
              <a:gd name="connsiteY3" fmla="*/ 1515161 h 2955772"/>
              <a:gd name="connsiteX4" fmla="*/ 4531512 w 4531512"/>
              <a:gd name="connsiteY4" fmla="*/ 2955772 h 2955772"/>
              <a:gd name="connsiteX0" fmla="*/ 11271 w 4220961"/>
              <a:gd name="connsiteY0" fmla="*/ 2947146 h 2955772"/>
              <a:gd name="connsiteX1" fmla="*/ 563361 w 4220961"/>
              <a:gd name="connsiteY1" fmla="*/ 22791 h 2955772"/>
              <a:gd name="connsiteX2" fmla="*/ 1874576 w 4220961"/>
              <a:gd name="connsiteY2" fmla="*/ 1584172 h 2955772"/>
              <a:gd name="connsiteX3" fmla="*/ 2780351 w 4220961"/>
              <a:gd name="connsiteY3" fmla="*/ 1515161 h 2955772"/>
              <a:gd name="connsiteX4" fmla="*/ 4220961 w 4220961"/>
              <a:gd name="connsiteY4" fmla="*/ 2955772 h 2955772"/>
              <a:gd name="connsiteX0" fmla="*/ 9222 w 4218912"/>
              <a:gd name="connsiteY0" fmla="*/ 2952369 h 2960995"/>
              <a:gd name="connsiteX1" fmla="*/ 561312 w 4218912"/>
              <a:gd name="connsiteY1" fmla="*/ 28014 h 2960995"/>
              <a:gd name="connsiteX2" fmla="*/ 1337689 w 4218912"/>
              <a:gd name="connsiteY2" fmla="*/ 1477252 h 2960995"/>
              <a:gd name="connsiteX3" fmla="*/ 2778302 w 4218912"/>
              <a:gd name="connsiteY3" fmla="*/ 1520384 h 2960995"/>
              <a:gd name="connsiteX4" fmla="*/ 4218912 w 4218912"/>
              <a:gd name="connsiteY4" fmla="*/ 2960995 h 2960995"/>
              <a:gd name="connsiteX0" fmla="*/ 9222 w 4218912"/>
              <a:gd name="connsiteY0" fmla="*/ 2952369 h 2960995"/>
              <a:gd name="connsiteX1" fmla="*/ 561312 w 4218912"/>
              <a:gd name="connsiteY1" fmla="*/ 28014 h 2960995"/>
              <a:gd name="connsiteX2" fmla="*/ 1337689 w 4218912"/>
              <a:gd name="connsiteY2" fmla="*/ 1477252 h 2960995"/>
              <a:gd name="connsiteX3" fmla="*/ 2778302 w 4218912"/>
              <a:gd name="connsiteY3" fmla="*/ 1520384 h 2960995"/>
              <a:gd name="connsiteX4" fmla="*/ 4218912 w 4218912"/>
              <a:gd name="connsiteY4" fmla="*/ 2960995 h 2960995"/>
              <a:gd name="connsiteX0" fmla="*/ 9388 w 4219078"/>
              <a:gd name="connsiteY0" fmla="*/ 2953248 h 2961874"/>
              <a:gd name="connsiteX1" fmla="*/ 561478 w 4219078"/>
              <a:gd name="connsiteY1" fmla="*/ 28893 h 2961874"/>
              <a:gd name="connsiteX2" fmla="*/ 1389614 w 4219078"/>
              <a:gd name="connsiteY2" fmla="*/ 1460879 h 2961874"/>
              <a:gd name="connsiteX3" fmla="*/ 2778468 w 4219078"/>
              <a:gd name="connsiteY3" fmla="*/ 1521263 h 2961874"/>
              <a:gd name="connsiteX4" fmla="*/ 4219078 w 4219078"/>
              <a:gd name="connsiteY4" fmla="*/ 2961874 h 2961874"/>
              <a:gd name="connsiteX0" fmla="*/ 9388 w 4219078"/>
              <a:gd name="connsiteY0" fmla="*/ 2953174 h 2961800"/>
              <a:gd name="connsiteX1" fmla="*/ 561478 w 4219078"/>
              <a:gd name="connsiteY1" fmla="*/ 28819 h 2961800"/>
              <a:gd name="connsiteX2" fmla="*/ 1389614 w 4219078"/>
              <a:gd name="connsiteY2" fmla="*/ 1460805 h 2961800"/>
              <a:gd name="connsiteX3" fmla="*/ 2536928 w 4219078"/>
              <a:gd name="connsiteY3" fmla="*/ 1495309 h 2961800"/>
              <a:gd name="connsiteX4" fmla="*/ 4219078 w 4219078"/>
              <a:gd name="connsiteY4" fmla="*/ 2961800 h 2961800"/>
              <a:gd name="connsiteX0" fmla="*/ 0 w 4209690"/>
              <a:gd name="connsiteY0" fmla="*/ 2953174 h 2961800"/>
              <a:gd name="connsiteX1" fmla="*/ 552090 w 4209690"/>
              <a:gd name="connsiteY1" fmla="*/ 28819 h 2961800"/>
              <a:gd name="connsiteX2" fmla="*/ 1380226 w 4209690"/>
              <a:gd name="connsiteY2" fmla="*/ 1460805 h 2961800"/>
              <a:gd name="connsiteX3" fmla="*/ 2527540 w 4209690"/>
              <a:gd name="connsiteY3" fmla="*/ 1495309 h 2961800"/>
              <a:gd name="connsiteX4" fmla="*/ 4209690 w 4209690"/>
              <a:gd name="connsiteY4" fmla="*/ 2961800 h 2961800"/>
              <a:gd name="connsiteX0" fmla="*/ 0 w 4209690"/>
              <a:gd name="connsiteY0" fmla="*/ 2719819 h 2728445"/>
              <a:gd name="connsiteX1" fmla="*/ 481752 w 4209690"/>
              <a:gd name="connsiteY1" fmla="*/ 32857 h 2728445"/>
              <a:gd name="connsiteX2" fmla="*/ 1380226 w 4209690"/>
              <a:gd name="connsiteY2" fmla="*/ 1227450 h 2728445"/>
              <a:gd name="connsiteX3" fmla="*/ 2527540 w 4209690"/>
              <a:gd name="connsiteY3" fmla="*/ 1261954 h 2728445"/>
              <a:gd name="connsiteX4" fmla="*/ 4209690 w 4209690"/>
              <a:gd name="connsiteY4" fmla="*/ 2728445 h 2728445"/>
              <a:gd name="connsiteX0" fmla="*/ 0 w 4209690"/>
              <a:gd name="connsiteY0" fmla="*/ 2711198 h 2719824"/>
              <a:gd name="connsiteX1" fmla="*/ 437790 w 4209690"/>
              <a:gd name="connsiteY1" fmla="*/ 33028 h 2719824"/>
              <a:gd name="connsiteX2" fmla="*/ 1380226 w 4209690"/>
              <a:gd name="connsiteY2" fmla="*/ 1218829 h 2719824"/>
              <a:gd name="connsiteX3" fmla="*/ 2527540 w 4209690"/>
              <a:gd name="connsiteY3" fmla="*/ 1253333 h 2719824"/>
              <a:gd name="connsiteX4" fmla="*/ 4209690 w 4209690"/>
              <a:gd name="connsiteY4" fmla="*/ 2719824 h 2719824"/>
              <a:gd name="connsiteX0" fmla="*/ 0 w 4209690"/>
              <a:gd name="connsiteY0" fmla="*/ 2702580 h 2711206"/>
              <a:gd name="connsiteX1" fmla="*/ 472959 w 4209690"/>
              <a:gd name="connsiteY1" fmla="*/ 33202 h 2711206"/>
              <a:gd name="connsiteX2" fmla="*/ 1380226 w 4209690"/>
              <a:gd name="connsiteY2" fmla="*/ 1210211 h 2711206"/>
              <a:gd name="connsiteX3" fmla="*/ 2527540 w 4209690"/>
              <a:gd name="connsiteY3" fmla="*/ 1244715 h 2711206"/>
              <a:gd name="connsiteX4" fmla="*/ 4209690 w 4209690"/>
              <a:gd name="connsiteY4" fmla="*/ 2711206 h 2711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9690" h="2711206">
                <a:moveTo>
                  <a:pt x="0" y="2702580"/>
                </a:moveTo>
                <a:cubicBezTo>
                  <a:pt x="19410" y="1287848"/>
                  <a:pt x="242921" y="281930"/>
                  <a:pt x="472959" y="33202"/>
                </a:cubicBezTo>
                <a:cubicBezTo>
                  <a:pt x="702997" y="-215526"/>
                  <a:pt x="1037796" y="1008292"/>
                  <a:pt x="1380226" y="1210211"/>
                </a:cubicBezTo>
                <a:cubicBezTo>
                  <a:pt x="1722656" y="1412130"/>
                  <a:pt x="2055963" y="994549"/>
                  <a:pt x="2527540" y="1244715"/>
                </a:cubicBezTo>
                <a:cubicBezTo>
                  <a:pt x="2999117" y="1494881"/>
                  <a:pt x="3393775" y="1978679"/>
                  <a:pt x="4209690" y="2711206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2" name="Zástupný symbol pro obsah 4">
            <a:extLst>
              <a:ext uri="{FF2B5EF4-FFF2-40B4-BE49-F238E27FC236}">
                <a16:creationId xmlns:a16="http://schemas.microsoft.com/office/drawing/2014/main" id="{10203E20-A40F-4CD3-A2E2-FE6E97DAB802}"/>
              </a:ext>
            </a:extLst>
          </p:cNvPr>
          <p:cNvSpPr txBox="1">
            <a:spLocks/>
          </p:cNvSpPr>
          <p:nvPr/>
        </p:nvSpPr>
        <p:spPr>
          <a:xfrm>
            <a:off x="5792726" y="4863891"/>
            <a:ext cx="455376" cy="341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r>
              <a:rPr lang="cs-CZ" sz="1400" kern="0" dirty="0"/>
              <a:t>t </a:t>
            </a:r>
            <a:r>
              <a:rPr lang="en-US" sz="1400" kern="0" dirty="0"/>
              <a:t>[s]</a:t>
            </a:r>
          </a:p>
        </p:txBody>
      </p:sp>
      <p:sp>
        <p:nvSpPr>
          <p:cNvPr id="23" name="Zástupný symbol pro obsah 4">
            <a:extLst>
              <a:ext uri="{FF2B5EF4-FFF2-40B4-BE49-F238E27FC236}">
                <a16:creationId xmlns:a16="http://schemas.microsoft.com/office/drawing/2014/main" id="{0A957BF5-A0DF-4DC1-8DA3-192704D1BD25}"/>
              </a:ext>
            </a:extLst>
          </p:cNvPr>
          <p:cNvSpPr txBox="1">
            <a:spLocks/>
          </p:cNvSpPr>
          <p:nvPr/>
        </p:nvSpPr>
        <p:spPr>
          <a:xfrm>
            <a:off x="146355" y="1599098"/>
            <a:ext cx="2617268" cy="341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r>
              <a:rPr lang="en-US" sz="1400" kern="0" dirty="0"/>
              <a:t>P[mmHg]</a:t>
            </a:r>
          </a:p>
        </p:txBody>
      </p:sp>
      <p:grpSp>
        <p:nvGrpSpPr>
          <p:cNvPr id="38" name="Skupina 37">
            <a:extLst>
              <a:ext uri="{FF2B5EF4-FFF2-40B4-BE49-F238E27FC236}">
                <a16:creationId xmlns:a16="http://schemas.microsoft.com/office/drawing/2014/main" id="{819F1F5E-1C27-45A3-B76D-A6D51EEB9D1A}"/>
              </a:ext>
            </a:extLst>
          </p:cNvPr>
          <p:cNvGrpSpPr/>
          <p:nvPr/>
        </p:nvGrpSpPr>
        <p:grpSpPr>
          <a:xfrm>
            <a:off x="5912550" y="1584450"/>
            <a:ext cx="6163253" cy="3606077"/>
            <a:chOff x="5912550" y="1584450"/>
            <a:chExt cx="6163253" cy="3606077"/>
          </a:xfrm>
        </p:grpSpPr>
        <p:grpSp>
          <p:nvGrpSpPr>
            <p:cNvPr id="29" name="Skupina 28">
              <a:extLst>
                <a:ext uri="{FF2B5EF4-FFF2-40B4-BE49-F238E27FC236}">
                  <a16:creationId xmlns:a16="http://schemas.microsoft.com/office/drawing/2014/main" id="{AD87E6DE-98AF-4BA7-80C5-D38868C179FB}"/>
                </a:ext>
              </a:extLst>
            </p:cNvPr>
            <p:cNvGrpSpPr/>
            <p:nvPr/>
          </p:nvGrpSpPr>
          <p:grpSpPr>
            <a:xfrm>
              <a:off x="5912550" y="1584450"/>
              <a:ext cx="6075596" cy="3606077"/>
              <a:chOff x="5912550" y="1584450"/>
              <a:chExt cx="6075596" cy="3606077"/>
            </a:xfrm>
          </p:grpSpPr>
          <p:cxnSp>
            <p:nvCxnSpPr>
              <p:cNvPr id="24" name="Přímá spojnice se šipkou 23">
                <a:extLst>
                  <a:ext uri="{FF2B5EF4-FFF2-40B4-BE49-F238E27FC236}">
                    <a16:creationId xmlns:a16="http://schemas.microsoft.com/office/drawing/2014/main" id="{F06FD395-B89A-4814-81EB-43E6290F3D6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818618" y="4867903"/>
                <a:ext cx="512409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" name="Přímá spojnice se šipkou 24">
                <a:extLst>
                  <a:ext uri="{FF2B5EF4-FFF2-40B4-BE49-F238E27FC236}">
                    <a16:creationId xmlns:a16="http://schemas.microsoft.com/office/drawing/2014/main" id="{30E468D8-B50E-452A-B80C-2295DCB5D0B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6818618" y="1676129"/>
                <a:ext cx="0" cy="3191774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6" name="Volný tvar: obrazec 25">
                <a:extLst>
                  <a:ext uri="{FF2B5EF4-FFF2-40B4-BE49-F238E27FC236}">
                    <a16:creationId xmlns:a16="http://schemas.microsoft.com/office/drawing/2014/main" id="{5C705180-D887-4075-8E79-3468E6E89D81}"/>
                  </a:ext>
                </a:extLst>
              </p:cNvPr>
              <p:cNvSpPr/>
              <p:nvPr/>
            </p:nvSpPr>
            <p:spPr bwMode="auto">
              <a:xfrm>
                <a:off x="7004466" y="1887443"/>
                <a:ext cx="4209690" cy="2961800"/>
              </a:xfrm>
              <a:custGeom>
                <a:avLst/>
                <a:gdLst>
                  <a:gd name="connsiteX0" fmla="*/ 65662 w 4585903"/>
                  <a:gd name="connsiteY0" fmla="*/ 3127473 h 3136099"/>
                  <a:gd name="connsiteX1" fmla="*/ 238190 w 4585903"/>
                  <a:gd name="connsiteY1" fmla="*/ 30590 h 3136099"/>
                  <a:gd name="connsiteX2" fmla="*/ 2006605 w 4585903"/>
                  <a:gd name="connsiteY2" fmla="*/ 1522959 h 3136099"/>
                  <a:gd name="connsiteX3" fmla="*/ 2748477 w 4585903"/>
                  <a:gd name="connsiteY3" fmla="*/ 1177903 h 3136099"/>
                  <a:gd name="connsiteX4" fmla="*/ 4585903 w 4585903"/>
                  <a:gd name="connsiteY4" fmla="*/ 3136099 h 3136099"/>
                  <a:gd name="connsiteX0" fmla="*/ 11640 w 4531881"/>
                  <a:gd name="connsiteY0" fmla="*/ 2957684 h 2966310"/>
                  <a:gd name="connsiteX1" fmla="*/ 563730 w 4531881"/>
                  <a:gd name="connsiteY1" fmla="*/ 33329 h 2966310"/>
                  <a:gd name="connsiteX2" fmla="*/ 1952583 w 4531881"/>
                  <a:gd name="connsiteY2" fmla="*/ 1353170 h 2966310"/>
                  <a:gd name="connsiteX3" fmla="*/ 2694455 w 4531881"/>
                  <a:gd name="connsiteY3" fmla="*/ 1008114 h 2966310"/>
                  <a:gd name="connsiteX4" fmla="*/ 4531881 w 4531881"/>
                  <a:gd name="connsiteY4" fmla="*/ 2966310 h 2966310"/>
                  <a:gd name="connsiteX0" fmla="*/ 11271 w 4531512"/>
                  <a:gd name="connsiteY0" fmla="*/ 2946073 h 2954699"/>
                  <a:gd name="connsiteX1" fmla="*/ 563361 w 4531512"/>
                  <a:gd name="connsiteY1" fmla="*/ 21718 h 2954699"/>
                  <a:gd name="connsiteX2" fmla="*/ 1874576 w 4531512"/>
                  <a:gd name="connsiteY2" fmla="*/ 1583099 h 2954699"/>
                  <a:gd name="connsiteX3" fmla="*/ 2694086 w 4531512"/>
                  <a:gd name="connsiteY3" fmla="*/ 996503 h 2954699"/>
                  <a:gd name="connsiteX4" fmla="*/ 4531512 w 4531512"/>
                  <a:gd name="connsiteY4" fmla="*/ 2954699 h 2954699"/>
                  <a:gd name="connsiteX0" fmla="*/ 11271 w 4531512"/>
                  <a:gd name="connsiteY0" fmla="*/ 2947146 h 2955772"/>
                  <a:gd name="connsiteX1" fmla="*/ 563361 w 4531512"/>
                  <a:gd name="connsiteY1" fmla="*/ 22791 h 2955772"/>
                  <a:gd name="connsiteX2" fmla="*/ 1874576 w 4531512"/>
                  <a:gd name="connsiteY2" fmla="*/ 1584172 h 2955772"/>
                  <a:gd name="connsiteX3" fmla="*/ 2780351 w 4531512"/>
                  <a:gd name="connsiteY3" fmla="*/ 1515161 h 2955772"/>
                  <a:gd name="connsiteX4" fmla="*/ 4531512 w 4531512"/>
                  <a:gd name="connsiteY4" fmla="*/ 2955772 h 2955772"/>
                  <a:gd name="connsiteX0" fmla="*/ 11271 w 4531512"/>
                  <a:gd name="connsiteY0" fmla="*/ 2947146 h 2955772"/>
                  <a:gd name="connsiteX1" fmla="*/ 563361 w 4531512"/>
                  <a:gd name="connsiteY1" fmla="*/ 22791 h 2955772"/>
                  <a:gd name="connsiteX2" fmla="*/ 1874576 w 4531512"/>
                  <a:gd name="connsiteY2" fmla="*/ 1584172 h 2955772"/>
                  <a:gd name="connsiteX3" fmla="*/ 2780351 w 4531512"/>
                  <a:gd name="connsiteY3" fmla="*/ 1515161 h 2955772"/>
                  <a:gd name="connsiteX4" fmla="*/ 4531512 w 4531512"/>
                  <a:gd name="connsiteY4" fmla="*/ 2955772 h 2955772"/>
                  <a:gd name="connsiteX0" fmla="*/ 11271 w 4220961"/>
                  <a:gd name="connsiteY0" fmla="*/ 2947146 h 2955772"/>
                  <a:gd name="connsiteX1" fmla="*/ 563361 w 4220961"/>
                  <a:gd name="connsiteY1" fmla="*/ 22791 h 2955772"/>
                  <a:gd name="connsiteX2" fmla="*/ 1874576 w 4220961"/>
                  <a:gd name="connsiteY2" fmla="*/ 1584172 h 2955772"/>
                  <a:gd name="connsiteX3" fmla="*/ 2780351 w 4220961"/>
                  <a:gd name="connsiteY3" fmla="*/ 1515161 h 2955772"/>
                  <a:gd name="connsiteX4" fmla="*/ 4220961 w 4220961"/>
                  <a:gd name="connsiteY4" fmla="*/ 2955772 h 2955772"/>
                  <a:gd name="connsiteX0" fmla="*/ 9222 w 4218912"/>
                  <a:gd name="connsiteY0" fmla="*/ 2952369 h 2960995"/>
                  <a:gd name="connsiteX1" fmla="*/ 561312 w 4218912"/>
                  <a:gd name="connsiteY1" fmla="*/ 28014 h 2960995"/>
                  <a:gd name="connsiteX2" fmla="*/ 1337689 w 4218912"/>
                  <a:gd name="connsiteY2" fmla="*/ 1477252 h 2960995"/>
                  <a:gd name="connsiteX3" fmla="*/ 2778302 w 4218912"/>
                  <a:gd name="connsiteY3" fmla="*/ 1520384 h 2960995"/>
                  <a:gd name="connsiteX4" fmla="*/ 4218912 w 4218912"/>
                  <a:gd name="connsiteY4" fmla="*/ 2960995 h 2960995"/>
                  <a:gd name="connsiteX0" fmla="*/ 9222 w 4218912"/>
                  <a:gd name="connsiteY0" fmla="*/ 2952369 h 2960995"/>
                  <a:gd name="connsiteX1" fmla="*/ 561312 w 4218912"/>
                  <a:gd name="connsiteY1" fmla="*/ 28014 h 2960995"/>
                  <a:gd name="connsiteX2" fmla="*/ 1337689 w 4218912"/>
                  <a:gd name="connsiteY2" fmla="*/ 1477252 h 2960995"/>
                  <a:gd name="connsiteX3" fmla="*/ 2778302 w 4218912"/>
                  <a:gd name="connsiteY3" fmla="*/ 1520384 h 2960995"/>
                  <a:gd name="connsiteX4" fmla="*/ 4218912 w 4218912"/>
                  <a:gd name="connsiteY4" fmla="*/ 2960995 h 2960995"/>
                  <a:gd name="connsiteX0" fmla="*/ 9388 w 4219078"/>
                  <a:gd name="connsiteY0" fmla="*/ 2953248 h 2961874"/>
                  <a:gd name="connsiteX1" fmla="*/ 561478 w 4219078"/>
                  <a:gd name="connsiteY1" fmla="*/ 28893 h 2961874"/>
                  <a:gd name="connsiteX2" fmla="*/ 1389614 w 4219078"/>
                  <a:gd name="connsiteY2" fmla="*/ 1460879 h 2961874"/>
                  <a:gd name="connsiteX3" fmla="*/ 2778468 w 4219078"/>
                  <a:gd name="connsiteY3" fmla="*/ 1521263 h 2961874"/>
                  <a:gd name="connsiteX4" fmla="*/ 4219078 w 4219078"/>
                  <a:gd name="connsiteY4" fmla="*/ 2961874 h 2961874"/>
                  <a:gd name="connsiteX0" fmla="*/ 9388 w 4219078"/>
                  <a:gd name="connsiteY0" fmla="*/ 2953174 h 2961800"/>
                  <a:gd name="connsiteX1" fmla="*/ 561478 w 4219078"/>
                  <a:gd name="connsiteY1" fmla="*/ 28819 h 2961800"/>
                  <a:gd name="connsiteX2" fmla="*/ 1389614 w 4219078"/>
                  <a:gd name="connsiteY2" fmla="*/ 1460805 h 2961800"/>
                  <a:gd name="connsiteX3" fmla="*/ 2536928 w 4219078"/>
                  <a:gd name="connsiteY3" fmla="*/ 1495309 h 2961800"/>
                  <a:gd name="connsiteX4" fmla="*/ 4219078 w 4219078"/>
                  <a:gd name="connsiteY4" fmla="*/ 2961800 h 2961800"/>
                  <a:gd name="connsiteX0" fmla="*/ 0 w 4209690"/>
                  <a:gd name="connsiteY0" fmla="*/ 2953174 h 2961800"/>
                  <a:gd name="connsiteX1" fmla="*/ 552090 w 4209690"/>
                  <a:gd name="connsiteY1" fmla="*/ 28819 h 2961800"/>
                  <a:gd name="connsiteX2" fmla="*/ 1380226 w 4209690"/>
                  <a:gd name="connsiteY2" fmla="*/ 1460805 h 2961800"/>
                  <a:gd name="connsiteX3" fmla="*/ 2527540 w 4209690"/>
                  <a:gd name="connsiteY3" fmla="*/ 1495309 h 2961800"/>
                  <a:gd name="connsiteX4" fmla="*/ 4209690 w 4209690"/>
                  <a:gd name="connsiteY4" fmla="*/ 2961800 h 2961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09690" h="2961800">
                    <a:moveTo>
                      <a:pt x="0" y="2953174"/>
                    </a:moveTo>
                    <a:cubicBezTo>
                      <a:pt x="19410" y="1538442"/>
                      <a:pt x="322052" y="277547"/>
                      <a:pt x="552090" y="28819"/>
                    </a:cubicBezTo>
                    <a:cubicBezTo>
                      <a:pt x="782128" y="-219909"/>
                      <a:pt x="1050984" y="1216390"/>
                      <a:pt x="1380226" y="1460805"/>
                    </a:cubicBezTo>
                    <a:cubicBezTo>
                      <a:pt x="1709468" y="1705220"/>
                      <a:pt x="2055963" y="1245143"/>
                      <a:pt x="2527540" y="1495309"/>
                    </a:cubicBezTo>
                    <a:cubicBezTo>
                      <a:pt x="2999117" y="1745475"/>
                      <a:pt x="3393775" y="2229273"/>
                      <a:pt x="4209690" y="296180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7" name="Zástupný symbol pro obsah 4">
                <a:extLst>
                  <a:ext uri="{FF2B5EF4-FFF2-40B4-BE49-F238E27FC236}">
                    <a16:creationId xmlns:a16="http://schemas.microsoft.com/office/drawing/2014/main" id="{BA40F3BB-8DB1-4902-A390-96503BE2A4A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58921" y="4849243"/>
                <a:ext cx="429225" cy="341284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252000" indent="-180000" algn="l" rtl="0" eaLnBrk="1" fontAlgn="base" hangingPunct="1">
                  <a:lnSpc>
                    <a:spcPct val="15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panose="020B0604020202020204" pitchFamily="34" charset="0"/>
                  <a:buChar char="̶"/>
                  <a:defRPr sz="2800" b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4000" indent="-180000" algn="l" rtl="0" eaLnBrk="1" fontAlgn="base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panose="020B0604020202020204" pitchFamily="34" charset="0"/>
                  <a:buChar char="̶"/>
                  <a:defRPr sz="2000" b="0">
                    <a:solidFill>
                      <a:schemeClr val="tx1"/>
                    </a:solidFill>
                    <a:latin typeface="+mn-lt"/>
                  </a:defRPr>
                </a:lvl2pPr>
                <a:lvl3pPr marL="9144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Tx/>
                  <a:buNone/>
                  <a:defRPr sz="1500" b="0">
                    <a:solidFill>
                      <a:schemeClr val="tx1"/>
                    </a:solidFill>
                    <a:latin typeface="+mn-lt"/>
                  </a:defRPr>
                </a:lvl3pPr>
                <a:lvl4pPr marL="13716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2"/>
                  </a:buClr>
                  <a:buSzPct val="90000"/>
                  <a:buFontTx/>
                  <a:buNone/>
                  <a:defRPr sz="1500" b="0">
                    <a:solidFill>
                      <a:schemeClr val="tx1"/>
                    </a:solidFill>
                    <a:latin typeface="+mn-lt"/>
                  </a:defRPr>
                </a:lvl4pPr>
                <a:lvl5pPr marL="18288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Tx/>
                  <a:buNone/>
                  <a:defRPr sz="1500" b="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7432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 baseline="0">
                    <a:solidFill>
                      <a:schemeClr val="tx1"/>
                    </a:solidFill>
                    <a:latin typeface="+mn-lt"/>
                  </a:defRPr>
                </a:lvl7pPr>
                <a:lvl8pPr marL="32004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6576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72000" indent="0">
                  <a:buFont typeface="Arial" panose="020B0604020202020204" pitchFamily="34" charset="0"/>
                  <a:buNone/>
                </a:pPr>
                <a:r>
                  <a:rPr lang="cs-CZ" sz="1400" kern="0" dirty="0"/>
                  <a:t>t </a:t>
                </a:r>
                <a:r>
                  <a:rPr lang="en-US" sz="1400" kern="0" dirty="0"/>
                  <a:t>[s]</a:t>
                </a:r>
              </a:p>
            </p:txBody>
          </p:sp>
          <p:sp>
            <p:nvSpPr>
              <p:cNvPr id="28" name="Zástupný symbol pro obsah 4">
                <a:extLst>
                  <a:ext uri="{FF2B5EF4-FFF2-40B4-BE49-F238E27FC236}">
                    <a16:creationId xmlns:a16="http://schemas.microsoft.com/office/drawing/2014/main" id="{69CF78CE-37F1-47EE-B866-06207FF15E6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12550" y="1584450"/>
                <a:ext cx="2617268" cy="341284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252000" indent="-180000" algn="l" rtl="0" eaLnBrk="1" fontAlgn="base" hangingPunct="1">
                  <a:lnSpc>
                    <a:spcPct val="15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panose="020B0604020202020204" pitchFamily="34" charset="0"/>
                  <a:buChar char="̶"/>
                  <a:defRPr sz="2800" b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4000" indent="-180000" algn="l" rtl="0" eaLnBrk="1" fontAlgn="base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panose="020B0604020202020204" pitchFamily="34" charset="0"/>
                  <a:buChar char="̶"/>
                  <a:defRPr sz="2000" b="0">
                    <a:solidFill>
                      <a:schemeClr val="tx1"/>
                    </a:solidFill>
                    <a:latin typeface="+mn-lt"/>
                  </a:defRPr>
                </a:lvl2pPr>
                <a:lvl3pPr marL="9144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Tx/>
                  <a:buNone/>
                  <a:defRPr sz="1500" b="0">
                    <a:solidFill>
                      <a:schemeClr val="tx1"/>
                    </a:solidFill>
                    <a:latin typeface="+mn-lt"/>
                  </a:defRPr>
                </a:lvl3pPr>
                <a:lvl4pPr marL="13716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2"/>
                  </a:buClr>
                  <a:buSzPct val="90000"/>
                  <a:buFontTx/>
                  <a:buNone/>
                  <a:defRPr sz="1500" b="0">
                    <a:solidFill>
                      <a:schemeClr val="tx1"/>
                    </a:solidFill>
                    <a:latin typeface="+mn-lt"/>
                  </a:defRPr>
                </a:lvl4pPr>
                <a:lvl5pPr marL="18288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Tx/>
                  <a:buNone/>
                  <a:defRPr sz="1500" b="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7432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 baseline="0">
                    <a:solidFill>
                      <a:schemeClr val="tx1"/>
                    </a:solidFill>
                    <a:latin typeface="+mn-lt"/>
                  </a:defRPr>
                </a:lvl7pPr>
                <a:lvl8pPr marL="32004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6576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72000" indent="0">
                  <a:buFont typeface="Arial" panose="020B0604020202020204" pitchFamily="34" charset="0"/>
                  <a:buNone/>
                </a:pPr>
                <a:r>
                  <a:rPr lang="en-US" sz="1400" kern="0" dirty="0"/>
                  <a:t>P[mmHg]</a:t>
                </a:r>
              </a:p>
            </p:txBody>
          </p:sp>
        </p:grpSp>
        <p:cxnSp>
          <p:nvCxnSpPr>
            <p:cNvPr id="33" name="Přímá spojnice 32">
              <a:extLst>
                <a:ext uri="{FF2B5EF4-FFF2-40B4-BE49-F238E27FC236}">
                  <a16:creationId xmlns:a16="http://schemas.microsoft.com/office/drawing/2014/main" id="{E787162D-FEBB-4063-8EE0-314ACD0834C6}"/>
                </a:ext>
              </a:extLst>
            </p:cNvPr>
            <p:cNvCxnSpPr/>
            <p:nvPr/>
          </p:nvCxnSpPr>
          <p:spPr bwMode="auto">
            <a:xfrm>
              <a:off x="6823349" y="1858135"/>
              <a:ext cx="312938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Přímá spojnice 33">
              <a:extLst>
                <a:ext uri="{FF2B5EF4-FFF2-40B4-BE49-F238E27FC236}">
                  <a16:creationId xmlns:a16="http://schemas.microsoft.com/office/drawing/2014/main" id="{EF266980-E695-4100-A86F-50EE5C4734EB}"/>
                </a:ext>
              </a:extLst>
            </p:cNvPr>
            <p:cNvCxnSpPr/>
            <p:nvPr/>
          </p:nvCxnSpPr>
          <p:spPr bwMode="auto">
            <a:xfrm>
              <a:off x="6826285" y="3285412"/>
              <a:ext cx="312938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" name="Zástupný symbol pro obsah 4">
              <a:extLst>
                <a:ext uri="{FF2B5EF4-FFF2-40B4-BE49-F238E27FC236}">
                  <a16:creationId xmlns:a16="http://schemas.microsoft.com/office/drawing/2014/main" id="{BAFC28C2-32E9-4146-B60F-2040E2F53022}"/>
                </a:ext>
              </a:extLst>
            </p:cNvPr>
            <p:cNvSpPr txBox="1">
              <a:spLocks/>
            </p:cNvSpPr>
            <p:nvPr/>
          </p:nvSpPr>
          <p:spPr>
            <a:xfrm>
              <a:off x="9952731" y="1676129"/>
              <a:ext cx="905204" cy="341284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2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72000" indent="0">
                <a:buFont typeface="Arial" panose="020B0604020202020204" pitchFamily="34" charset="0"/>
                <a:buNone/>
              </a:pPr>
              <a:r>
                <a:rPr lang="en-US" sz="1400" kern="0" dirty="0"/>
                <a:t>SBP/P</a:t>
              </a:r>
              <a:r>
                <a:rPr lang="en-US" sz="1400" kern="0" baseline="-25000" dirty="0"/>
                <a:t>1</a:t>
              </a:r>
            </a:p>
          </p:txBody>
        </p:sp>
        <p:sp>
          <p:nvSpPr>
            <p:cNvPr id="36" name="Zástupný symbol pro obsah 4">
              <a:extLst>
                <a:ext uri="{FF2B5EF4-FFF2-40B4-BE49-F238E27FC236}">
                  <a16:creationId xmlns:a16="http://schemas.microsoft.com/office/drawing/2014/main" id="{A17106D8-3073-49E1-9F8D-B9DDDD6516D1}"/>
                </a:ext>
              </a:extLst>
            </p:cNvPr>
            <p:cNvSpPr txBox="1">
              <a:spLocks/>
            </p:cNvSpPr>
            <p:nvPr/>
          </p:nvSpPr>
          <p:spPr>
            <a:xfrm>
              <a:off x="9952731" y="3114770"/>
              <a:ext cx="905204" cy="341284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2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72000" indent="0">
                <a:buFont typeface="Arial" panose="020B0604020202020204" pitchFamily="34" charset="0"/>
                <a:buNone/>
              </a:pPr>
              <a:r>
                <a:rPr lang="en-US" sz="1400" kern="0" dirty="0"/>
                <a:t>P</a:t>
              </a:r>
              <a:r>
                <a:rPr lang="en-US" sz="1400" kern="0" baseline="-25000" dirty="0"/>
                <a:t>2</a:t>
              </a:r>
            </a:p>
          </p:txBody>
        </p:sp>
        <p:sp>
          <p:nvSpPr>
            <p:cNvPr id="37" name="Zástupný symbol pro obsah 4">
              <a:extLst>
                <a:ext uri="{FF2B5EF4-FFF2-40B4-BE49-F238E27FC236}">
                  <a16:creationId xmlns:a16="http://schemas.microsoft.com/office/drawing/2014/main" id="{C877A318-4192-42AD-B577-01E21D077ED2}"/>
                </a:ext>
              </a:extLst>
            </p:cNvPr>
            <p:cNvSpPr txBox="1">
              <a:spLocks/>
            </p:cNvSpPr>
            <p:nvPr/>
          </p:nvSpPr>
          <p:spPr>
            <a:xfrm>
              <a:off x="11170599" y="4624669"/>
              <a:ext cx="905204" cy="341284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2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72000" indent="0">
                <a:buFont typeface="Arial" panose="020B0604020202020204" pitchFamily="34" charset="0"/>
                <a:buNone/>
              </a:pPr>
              <a:r>
                <a:rPr lang="en-US" sz="1400" kern="0" dirty="0"/>
                <a:t>DBP</a:t>
              </a:r>
              <a:endParaRPr lang="en-US" sz="1400" kern="0" baseline="-25000" dirty="0"/>
            </a:p>
          </p:txBody>
        </p:sp>
      </p:grpSp>
      <p:sp>
        <p:nvSpPr>
          <p:cNvPr id="39" name="Zástupný symbol pro obsah 4">
            <a:extLst>
              <a:ext uri="{FF2B5EF4-FFF2-40B4-BE49-F238E27FC236}">
                <a16:creationId xmlns:a16="http://schemas.microsoft.com/office/drawing/2014/main" id="{E3D0330A-532D-4F4D-AE06-774975F6CA46}"/>
              </a:ext>
            </a:extLst>
          </p:cNvPr>
          <p:cNvSpPr txBox="1">
            <a:spLocks/>
          </p:cNvSpPr>
          <p:nvPr/>
        </p:nvSpPr>
        <p:spPr>
          <a:xfrm>
            <a:off x="6788135" y="5127122"/>
            <a:ext cx="2434995" cy="341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r>
              <a:rPr lang="en-US" sz="1400" kern="0" dirty="0"/>
              <a:t>PP=SBP – DBP</a:t>
            </a:r>
          </a:p>
          <a:p>
            <a:pPr marL="72000" indent="0">
              <a:buFont typeface="Arial" panose="020B0604020202020204" pitchFamily="34" charset="0"/>
              <a:buNone/>
            </a:pPr>
            <a:r>
              <a:rPr lang="en-US" sz="1400" kern="0" dirty="0" err="1"/>
              <a:t>mBP</a:t>
            </a:r>
            <a:r>
              <a:rPr lang="en-US" sz="1400" kern="0" dirty="0"/>
              <a:t>=DBP+1/3PP</a:t>
            </a:r>
          </a:p>
          <a:p>
            <a:pPr marL="72000" indent="0">
              <a:buFont typeface="Arial" panose="020B0604020202020204" pitchFamily="34" charset="0"/>
              <a:buNone/>
            </a:pPr>
            <a:r>
              <a:rPr lang="en-US" sz="1400" b="1" kern="0" dirty="0">
                <a:solidFill>
                  <a:srgbClr val="FF0000"/>
                </a:solidFill>
              </a:rPr>
              <a:t>AP=P</a:t>
            </a:r>
            <a:r>
              <a:rPr lang="en-US" sz="1400" b="1" kern="0" baseline="-25000" dirty="0">
                <a:solidFill>
                  <a:srgbClr val="FF0000"/>
                </a:solidFill>
              </a:rPr>
              <a:t>2</a:t>
            </a:r>
            <a:r>
              <a:rPr lang="en-US" sz="1400" b="1" kern="0" dirty="0">
                <a:solidFill>
                  <a:srgbClr val="FF0000"/>
                </a:solidFill>
              </a:rPr>
              <a:t> – P</a:t>
            </a:r>
            <a:r>
              <a:rPr lang="en-US" sz="1400" b="1" kern="0" baseline="-25000" dirty="0">
                <a:solidFill>
                  <a:srgbClr val="FF0000"/>
                </a:solidFill>
              </a:rPr>
              <a:t>1</a:t>
            </a:r>
          </a:p>
          <a:p>
            <a:pPr marL="72000" indent="0">
              <a:buFont typeface="Arial" panose="020B0604020202020204" pitchFamily="34" charset="0"/>
              <a:buNone/>
            </a:pPr>
            <a:endParaRPr lang="en-US" sz="1400" kern="0" dirty="0"/>
          </a:p>
          <a:p>
            <a:pPr marL="72000" indent="0">
              <a:buFont typeface="Arial" panose="020B0604020202020204" pitchFamily="34" charset="0"/>
              <a:buNone/>
            </a:pPr>
            <a:endParaRPr lang="en-US" sz="1400" kern="0" dirty="0"/>
          </a:p>
        </p:txBody>
      </p:sp>
      <p:sp>
        <p:nvSpPr>
          <p:cNvPr id="40" name="Zástupný symbol pro obsah 4">
            <a:extLst>
              <a:ext uri="{FF2B5EF4-FFF2-40B4-BE49-F238E27FC236}">
                <a16:creationId xmlns:a16="http://schemas.microsoft.com/office/drawing/2014/main" id="{501AB5CE-B604-4512-B0D9-58B6266F4F22}"/>
              </a:ext>
            </a:extLst>
          </p:cNvPr>
          <p:cNvSpPr txBox="1">
            <a:spLocks/>
          </p:cNvSpPr>
          <p:nvPr/>
        </p:nvSpPr>
        <p:spPr>
          <a:xfrm>
            <a:off x="2654924" y="6182200"/>
            <a:ext cx="7919999" cy="6092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sz="1100" i="1" kern="0" dirty="0"/>
              <a:t>SBP – </a:t>
            </a:r>
            <a:r>
              <a:rPr lang="en-US" sz="1100" i="1" kern="0" dirty="0"/>
              <a:t>systolic blood pressure</a:t>
            </a:r>
            <a:r>
              <a:rPr lang="cs-CZ" sz="1100" i="1" kern="0" dirty="0"/>
              <a:t>, DBP – </a:t>
            </a:r>
            <a:r>
              <a:rPr lang="en-US" sz="1100" i="1" kern="0" dirty="0"/>
              <a:t>diastolic blood pressure</a:t>
            </a:r>
            <a:r>
              <a:rPr lang="cs-CZ" sz="1100" i="1" kern="0" dirty="0"/>
              <a:t>, P</a:t>
            </a:r>
            <a:r>
              <a:rPr lang="cs-CZ" sz="1100" i="1" kern="0" baseline="-25000" dirty="0"/>
              <a:t>1</a:t>
            </a:r>
            <a:r>
              <a:rPr lang="cs-CZ" sz="1100" i="1" kern="0" dirty="0"/>
              <a:t> – </a:t>
            </a:r>
            <a:r>
              <a:rPr lang="en-US" sz="1100" i="1" kern="0" dirty="0"/>
              <a:t>pressure at peak of</a:t>
            </a:r>
            <a:r>
              <a:rPr lang="cs-CZ" sz="1100" i="1" kern="0" dirty="0"/>
              <a:t> </a:t>
            </a:r>
            <a:r>
              <a:rPr lang="en-US" sz="1100" i="1" kern="0" dirty="0"/>
              <a:t>systolic flow</a:t>
            </a:r>
            <a:r>
              <a:rPr lang="cs-CZ" sz="1100" i="1" kern="0" dirty="0"/>
              <a:t>, P</a:t>
            </a:r>
            <a:r>
              <a:rPr lang="cs-CZ" sz="1100" i="1" kern="0" baseline="-25000" dirty="0"/>
              <a:t>2</a:t>
            </a:r>
            <a:r>
              <a:rPr lang="cs-CZ" sz="1100" i="1" kern="0" dirty="0"/>
              <a:t> – </a:t>
            </a:r>
            <a:r>
              <a:rPr lang="en-US" sz="1100" i="1" kern="0" dirty="0"/>
              <a:t>pressure</a:t>
            </a:r>
            <a:r>
              <a:rPr lang="cs-CZ" sz="1100" i="1" kern="0" dirty="0"/>
              <a:t> </a:t>
            </a:r>
            <a:r>
              <a:rPr lang="en-AU" sz="1100" i="1" kern="0" dirty="0"/>
              <a:t>of the reflected wave</a:t>
            </a:r>
            <a:r>
              <a:rPr lang="cs-CZ" sz="1100" i="1" kern="0" dirty="0"/>
              <a:t>, PP – pulse </a:t>
            </a:r>
            <a:r>
              <a:rPr lang="en-US" sz="1100" i="1" kern="0" dirty="0"/>
              <a:t>pressure</a:t>
            </a:r>
            <a:r>
              <a:rPr lang="cs-CZ" sz="1100" i="1" kern="0" dirty="0"/>
              <a:t>, </a:t>
            </a:r>
            <a:r>
              <a:rPr lang="cs-CZ" sz="1100" i="1" kern="0" dirty="0" err="1"/>
              <a:t>mBP</a:t>
            </a:r>
            <a:r>
              <a:rPr lang="cs-CZ" sz="1100" i="1" kern="0" dirty="0"/>
              <a:t> – </a:t>
            </a:r>
            <a:r>
              <a:rPr lang="en-US" sz="1100" i="1" kern="0" dirty="0"/>
              <a:t>mean blood pressure</a:t>
            </a:r>
            <a:r>
              <a:rPr lang="cs-CZ" sz="1100" i="1" kern="0" dirty="0"/>
              <a:t>, </a:t>
            </a:r>
            <a:r>
              <a:rPr lang="cs-CZ" sz="1100" b="1" i="1" kern="0" dirty="0">
                <a:solidFill>
                  <a:srgbClr val="FF0000"/>
                </a:solidFill>
              </a:rPr>
              <a:t>AP – </a:t>
            </a:r>
            <a:r>
              <a:rPr lang="en-US" sz="1100" b="1" i="1" kern="0" dirty="0">
                <a:solidFill>
                  <a:srgbClr val="FF0000"/>
                </a:solidFill>
              </a:rPr>
              <a:t>augmented pressure</a:t>
            </a:r>
          </a:p>
        </p:txBody>
      </p:sp>
    </p:spTree>
    <p:extLst>
      <p:ext uri="{BB962C8B-B14F-4D97-AF65-F5344CB8AC3E}">
        <p14:creationId xmlns:p14="http://schemas.microsoft.com/office/powerpoint/2010/main" val="1575919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305223" cy="451576"/>
          </a:xfrm>
        </p:spPr>
        <p:txBody>
          <a:bodyPr/>
          <a:lstStyle/>
          <a:p>
            <a:r>
              <a:rPr lang="cs-CZ" dirty="0"/>
              <a:t>Pulse </a:t>
            </a:r>
            <a:r>
              <a:rPr lang="en-US" dirty="0"/>
              <a:t>wave at different vascular segments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61D5986-74B0-4D19-8FFE-323BCD52C4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9"/>
          <a:stretch/>
        </p:blipFill>
        <p:spPr>
          <a:xfrm>
            <a:off x="659149" y="1292471"/>
            <a:ext cx="10437962" cy="471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073352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6BC89E16-269B-4875-A8A3-7D5D981D44E5}" vid="{F6D460A2-5B48-45E1-BFF4-0DDF8E264AE0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prezentace-med-en-v9</Template>
  <TotalTime>11799</TotalTime>
  <Words>1091</Words>
  <Application>Microsoft Office PowerPoint</Application>
  <PresentationFormat>Širokoúhlá obrazovka</PresentationFormat>
  <Paragraphs>136</Paragraphs>
  <Slides>26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1" baseType="lpstr">
      <vt:lpstr>Arial</vt:lpstr>
      <vt:lpstr>Tahoma</vt:lpstr>
      <vt:lpstr>Wingdings</vt:lpstr>
      <vt:lpstr>Presentation_MU_EN</vt:lpstr>
      <vt:lpstr>Image</vt:lpstr>
      <vt:lpstr>Arterial stiffness.</vt:lpstr>
      <vt:lpstr>Oral exam questions</vt:lpstr>
      <vt:lpstr>Prezentace aplikace PowerPoint</vt:lpstr>
      <vt:lpstr>Factors of arterial stiffness changes  </vt:lpstr>
      <vt:lpstr>Complications of the higher arterial stiffness</vt:lpstr>
      <vt:lpstr>Pulse wave</vt:lpstr>
      <vt:lpstr>Prezentace aplikace PowerPoint</vt:lpstr>
      <vt:lpstr>Pulse wave</vt:lpstr>
      <vt:lpstr>Pulse wave at different vascular segments</vt:lpstr>
      <vt:lpstr>Prezentace aplikace PowerPoint</vt:lpstr>
      <vt:lpstr>Prezentace aplikace PowerPoint</vt:lpstr>
      <vt:lpstr>Prezentace aplikace PowerPoint</vt:lpstr>
      <vt:lpstr>Sex differences in mechanisms of arterial stiffness</vt:lpstr>
      <vt:lpstr>PWV measurement – Sphygmography in practicals </vt:lpstr>
      <vt:lpstr>Use in clinical practice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Cardio-ankle vascular index – CAVI - measurement </vt:lpstr>
      <vt:lpstr>CAVI measurement </vt:lpstr>
      <vt:lpstr>Thank you for your attention</vt:lpstr>
      <vt:lpstr>Prezentace aplikace PowerPoint</vt:lpstr>
      <vt:lpstr>Ultrasound measurement </vt:lpstr>
      <vt:lpstr>Ultrasound measurement </vt:lpstr>
    </vt:vector>
  </TitlesOfParts>
  <Company>IBA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Respiratory system. Compendium.</dc:title>
  <dc:creator>Ksenia Budinskaya</dc:creator>
  <cp:lastModifiedBy>Zuzana Nováková</cp:lastModifiedBy>
  <cp:revision>90</cp:revision>
  <cp:lastPrinted>1601-01-01T00:00:00Z</cp:lastPrinted>
  <dcterms:created xsi:type="dcterms:W3CDTF">2020-11-05T09:58:03Z</dcterms:created>
  <dcterms:modified xsi:type="dcterms:W3CDTF">2024-05-23T05:25:55Z</dcterms:modified>
</cp:coreProperties>
</file>