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6" r:id="rId3"/>
    <p:sldId id="293" r:id="rId4"/>
    <p:sldId id="301" r:id="rId5"/>
    <p:sldId id="300" r:id="rId6"/>
    <p:sldId id="290" r:id="rId7"/>
    <p:sldId id="279" r:id="rId8"/>
    <p:sldId id="310" r:id="rId9"/>
    <p:sldId id="264" r:id="rId10"/>
    <p:sldId id="265" r:id="rId11"/>
    <p:sldId id="266" r:id="rId12"/>
    <p:sldId id="262" r:id="rId13"/>
    <p:sldId id="308" r:id="rId14"/>
    <p:sldId id="267" r:id="rId15"/>
    <p:sldId id="303" r:id="rId16"/>
    <p:sldId id="270" r:id="rId17"/>
    <p:sldId id="271" r:id="rId18"/>
    <p:sldId id="309" r:id="rId19"/>
    <p:sldId id="306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0" autoAdjust="0"/>
    <p:restoredTop sz="96270" autoAdjust="0"/>
  </p:normalViewPr>
  <p:slideViewPr>
    <p:cSldViewPr snapToGrid="0">
      <p:cViewPr varScale="1">
        <p:scale>
          <a:sx n="78" d="100"/>
          <a:sy n="78" d="100"/>
        </p:scale>
        <p:origin x="804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10E97049-86DA-4523-943E-4ED98E2BA1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8CB94579-F643-4CC3-974C-165EAFDB2F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B6ED0685-E412-446D-947F-9614B74524D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EE66772-5E14-4781-BBE9-6C3683814C62}" type="slidenum">
              <a:rPr lang="cs-CZ" altLang="cs-CZ" sz="1200">
                <a:latin typeface="Calibri" panose="020F0502020204030204" pitchFamily="34" charset="0"/>
              </a:rPr>
              <a:pPr algn="r" eaLnBrk="1" hangingPunct="1"/>
              <a:t>2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E11F2E79-1377-4D59-8A90-5C46A1971A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F67FF7ED-F5C2-4CAA-8E81-D7147E4EBF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F8D802F3-6B5F-4DAD-9EFB-CD84EEFE3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4B7318-9129-4BC8-8688-05B88A00145A}" type="slidenum">
              <a:rPr lang="cs-CZ" altLang="cs-CZ" smtClean="0">
                <a:latin typeface="Calibri" panose="020F0502020204030204" pitchFamily="34" charset="0"/>
              </a:rPr>
              <a:pPr/>
              <a:t>17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1124E349-D699-44CB-A85A-02E65E7B70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413F8555-C42E-4801-8E2A-3DF898408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C8A4159D-D8A3-4D74-AA11-897C888631F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C970F55-CD6B-4996-AC21-B1C566FE4F6B}" type="slidenum">
              <a:rPr lang="cs-CZ" altLang="cs-CZ" sz="1200">
                <a:latin typeface="Calibri" panose="020F0502020204030204" pitchFamily="34" charset="0"/>
              </a:rPr>
              <a:pPr algn="r" eaLnBrk="1" hangingPunct="1"/>
              <a:t>3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>
            <a:extLst>
              <a:ext uri="{FF2B5EF4-FFF2-40B4-BE49-F238E27FC236}">
                <a16:creationId xmlns:a16="http://schemas.microsoft.com/office/drawing/2014/main" id="{B82D7979-822E-45F8-966E-762E5B295F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Zástupný symbol pro poznámky 2">
            <a:extLst>
              <a:ext uri="{FF2B5EF4-FFF2-40B4-BE49-F238E27FC236}">
                <a16:creationId xmlns:a16="http://schemas.microsoft.com/office/drawing/2014/main" id="{E298C0CF-8C67-460F-B077-62FA850193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1268" name="Zástupný symbol pro číslo snímku 3">
            <a:extLst>
              <a:ext uri="{FF2B5EF4-FFF2-40B4-BE49-F238E27FC236}">
                <a16:creationId xmlns:a16="http://schemas.microsoft.com/office/drawing/2014/main" id="{AE8151CD-D5BE-4C49-94F7-F04A0FAE0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E88EA0-BFB9-477A-A845-237936F4C616}" type="slidenum">
              <a:rPr lang="cs-CZ" altLang="cs-CZ" smtClean="0">
                <a:latin typeface="Calibri" panose="020F0502020204030204" pitchFamily="34" charset="0"/>
              </a:rPr>
              <a:pPr/>
              <a:t>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16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E2D8FF30-94B3-4BD7-B100-B9296FF07A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E705D2B9-9BD5-4E75-A57D-4E3D5AD18D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CF10456C-4A68-4A9C-AC19-41809DEA6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8CB0E0-9C67-471D-AC18-926BAF617D9F}" type="slidenum">
              <a:rPr lang="cs-CZ" altLang="cs-CZ" smtClean="0">
                <a:latin typeface="Calibri" panose="020F0502020204030204" pitchFamily="34" charset="0"/>
              </a:rPr>
              <a:pPr/>
              <a:t>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id="{0A58FBEF-39D8-4B73-96E9-86D8A0CDC6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id="{FCC95F1B-F0B0-46A9-A537-6963DE62FA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:a16="http://schemas.microsoft.com/office/drawing/2014/main" id="{390A0277-C8E5-4371-9E31-992E193FCA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61E30F-5A20-42A9-A6B2-E27E33220E27}" type="slidenum">
              <a:rPr lang="cs-CZ" altLang="cs-CZ" smtClean="0">
                <a:latin typeface="Calibri" panose="020F0502020204030204" pitchFamily="34" charset="0"/>
              </a:rPr>
              <a:pPr/>
              <a:t>10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2E843275-82EE-43A3-B444-B26631BE33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C08647D7-782D-48E9-9086-1765313D39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C6801936-C927-4BFC-B29A-A0789975E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B0BE7C-F3EF-4CA8-AB43-CE85B2AF38CA}" type="slidenum">
              <a:rPr lang="cs-CZ" altLang="cs-CZ" smtClean="0">
                <a:latin typeface="Calibri" panose="020F0502020204030204" pitchFamily="34" charset="0"/>
              </a:rPr>
              <a:pPr/>
              <a:t>11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>
            <a:extLst>
              <a:ext uri="{FF2B5EF4-FFF2-40B4-BE49-F238E27FC236}">
                <a16:creationId xmlns:a16="http://schemas.microsoft.com/office/drawing/2014/main" id="{B82D7979-822E-45F8-966E-762E5B295F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Zástupný symbol pro poznámky 2">
            <a:extLst>
              <a:ext uri="{FF2B5EF4-FFF2-40B4-BE49-F238E27FC236}">
                <a16:creationId xmlns:a16="http://schemas.microsoft.com/office/drawing/2014/main" id="{E298C0CF-8C67-460F-B077-62FA850193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1268" name="Zástupný symbol pro číslo snímku 3">
            <a:extLst>
              <a:ext uri="{FF2B5EF4-FFF2-40B4-BE49-F238E27FC236}">
                <a16:creationId xmlns:a16="http://schemas.microsoft.com/office/drawing/2014/main" id="{AE8151CD-D5BE-4C49-94F7-F04A0FAE0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E88EA0-BFB9-477A-A845-237936F4C616}" type="slidenum">
              <a:rPr lang="cs-CZ" altLang="cs-CZ" smtClean="0">
                <a:latin typeface="Calibri" panose="020F0502020204030204" pitchFamily="34" charset="0"/>
              </a:rPr>
              <a:pPr/>
              <a:t>12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E6DD4DD6-3560-46A2-A221-AAE33F5496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F1466E94-76C9-469B-95D8-822C903A8C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FA34933D-85B9-4374-8D04-585DD35D2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63438C-0A64-4F0D-81FC-A11FEAF6111A}" type="slidenum">
              <a:rPr lang="cs-CZ" altLang="cs-CZ" smtClean="0">
                <a:latin typeface="Calibri" panose="020F0502020204030204" pitchFamily="34" charset="0"/>
              </a:rPr>
              <a:pPr/>
              <a:t>14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id="{A4342713-8932-4B94-9ECE-C3471E58B7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id="{E9312D1B-936D-4721-B5F2-EEE9742EE9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00DBA19A-718D-4AB2-AB79-DE3105B92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D7A047-8C50-4AB7-9168-213A16FBB746}" type="slidenum">
              <a:rPr lang="cs-CZ" altLang="cs-CZ" smtClean="0">
                <a:latin typeface="Calibri" panose="020F0502020204030204" pitchFamily="34" charset="0"/>
              </a:rPr>
              <a:pPr/>
              <a:t>16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4DDF7C9-2EC9-479B-ABD7-99841A082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B891A06-2362-48CB-B8C7-150561D27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6D3041C-E8DB-394D-8CBD-A19CAB995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F0A721D-0B43-7043-8933-AD2A68D4E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18105D-7192-3A40-B34B-CBC5FC83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6" y="6050570"/>
            <a:ext cx="876596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800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67150" cy="20986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67150" cy="21002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076700"/>
            <a:ext cx="3867150" cy="21002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5AE9F99-F1F4-4A4C-8FD6-44C5AF4C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17B22-8C9B-4F93-8CDD-685FCD1EFB1F}" type="datetimeFigureOut">
              <a:rPr lang="cs-CZ"/>
              <a:pPr>
                <a:defRPr/>
              </a:pPr>
              <a:t>07.03.2023</a:t>
            </a:fld>
            <a:endParaRPr 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8CFF1F-3FED-496A-8026-1181CC04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1A9230-A3AB-4D39-9407-25FCDDE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D3EB-59EE-4888-A1BA-33C06EA1B9E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319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303803E-85B6-4F0F-82F5-E307C79DB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25D6031E-ADF9-4848-9898-66224BC4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F859A01-CA85-4196-A73B-391EAD035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7B71FF1-6349-4B74-AD1A-A4728AEB1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D29719-5A68-4154-86D7-62577D74A5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CD4C23-1EA7-4EF1-877D-56B71C80C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991E4F8-0689-45C0-8765-EEBAED7BF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860261-4803-41A4-842D-282F78D88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/>
              <a:t>GENERAL EMBRYOLOGY 1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3722696"/>
            <a:ext cx="8521200" cy="698497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400" dirty="0" err="1"/>
              <a:t>Meiosis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Development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gamets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Fertilization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Cleavage</a:t>
            </a:r>
            <a:r>
              <a:rPr lang="cs-CZ" altLang="cs-CZ" sz="2400" dirty="0"/>
              <a:t>.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dirty="0" err="1"/>
              <a:t>Implantation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Changes</a:t>
            </a:r>
            <a:r>
              <a:rPr lang="cs-CZ" altLang="cs-CZ" sz="2400" dirty="0"/>
              <a:t> in blastocyst during </a:t>
            </a:r>
            <a:r>
              <a:rPr lang="cs-CZ" altLang="cs-CZ" sz="2400" dirty="0" err="1"/>
              <a:t>implantation</a:t>
            </a:r>
            <a:r>
              <a:rPr lang="cs-CZ" altLang="cs-CZ" sz="2400" dirty="0"/>
              <a:t>.</a:t>
            </a:r>
          </a:p>
          <a:p>
            <a:pPr>
              <a:lnSpc>
                <a:spcPct val="80000"/>
              </a:lnSpc>
              <a:defRPr/>
            </a:pPr>
            <a:endParaRPr lang="cs-CZ" altLang="cs-CZ" sz="2400" dirty="0"/>
          </a:p>
          <a:p>
            <a:pPr>
              <a:lnSpc>
                <a:spcPct val="80000"/>
              </a:lnSpc>
              <a:defRPr/>
            </a:pPr>
            <a:r>
              <a:rPr lang="cs-CZ" altLang="cs-CZ" sz="2400" dirty="0" err="1"/>
              <a:t>Differentiation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embryoblast and </a:t>
            </a:r>
            <a:r>
              <a:rPr lang="cs-CZ" altLang="cs-CZ" sz="2400" dirty="0" err="1"/>
              <a:t>trophoblast</a:t>
            </a:r>
            <a:r>
              <a:rPr lang="cs-CZ" altLang="cs-CZ" sz="2400" dirty="0"/>
              <a:t>.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dirty="0"/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dirty="0" err="1"/>
              <a:t>Germ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disc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axial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organs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embryo. Development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embryonic</a:t>
            </a:r>
            <a:r>
              <a:rPr lang="cs-CZ" altLang="cs-CZ" sz="2400" dirty="0"/>
              <a:t> mesoderm and </a:t>
            </a:r>
            <a:r>
              <a:rPr lang="cs-CZ" altLang="cs-CZ" sz="2400" dirty="0" err="1"/>
              <a:t>notochord</a:t>
            </a:r>
            <a:r>
              <a:rPr lang="cs-CZ" altLang="cs-CZ" sz="2400" dirty="0"/>
              <a:t>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plantace 3">
            <a:extLst>
              <a:ext uri="{FF2B5EF4-FFF2-40B4-BE49-F238E27FC236}">
                <a16:creationId xmlns:a16="http://schemas.microsoft.com/office/drawing/2014/main" id="{81086D77-63A4-4195-BA20-82599AA0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B55A16A4-4F24-4116-A22C-77B249451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8" y="241300"/>
            <a:ext cx="32543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IMPLANTATION – DAY 10     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6388" name="TextovéPole 2">
            <a:extLst>
              <a:ext uri="{FF2B5EF4-FFF2-40B4-BE49-F238E27FC236}">
                <a16:creationId xmlns:a16="http://schemas.microsoft.com/office/drawing/2014/main" id="{F7616F29-664E-4E13-A1A7-B236EEDB6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88" y="769938"/>
            <a:ext cx="26479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Primitive (primary) yolk sac</a:t>
            </a:r>
          </a:p>
        </p:txBody>
      </p:sp>
      <p:sp>
        <p:nvSpPr>
          <p:cNvPr id="16389" name="TextovéPole 4">
            <a:extLst>
              <a:ext uri="{FF2B5EF4-FFF2-40B4-BE49-F238E27FC236}">
                <a16:creationId xmlns:a16="http://schemas.microsoft.com/office/drawing/2014/main" id="{88EAD8C8-492F-4A7E-B0FA-4726F8159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188" y="780000"/>
            <a:ext cx="28098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Extraembryonic</a:t>
            </a:r>
            <a:r>
              <a:rPr lang="cs-CZ" altLang="cs-CZ" sz="1600" dirty="0">
                <a:latin typeface="Arial" panose="020B0604020202020204" pitchFamily="34" charset="0"/>
              </a:rPr>
              <a:t> mesoderm   </a:t>
            </a:r>
          </a:p>
        </p:txBody>
      </p:sp>
      <p:sp>
        <p:nvSpPr>
          <p:cNvPr id="16390" name="TextovéPole 5">
            <a:extLst>
              <a:ext uri="{FF2B5EF4-FFF2-40B4-BE49-F238E27FC236}">
                <a16:creationId xmlns:a16="http://schemas.microsoft.com/office/drawing/2014/main" id="{7AF78E94-25DE-4165-8C93-A922D14C2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2098675"/>
            <a:ext cx="1974850" cy="304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Hypoblast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Epiblast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Cytotrophoblast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Syncytiotrophoblast</a:t>
            </a:r>
          </a:p>
        </p:txBody>
      </p:sp>
      <p:sp>
        <p:nvSpPr>
          <p:cNvPr id="16391" name="TextovéPole 6">
            <a:extLst>
              <a:ext uri="{FF2B5EF4-FFF2-40B4-BE49-F238E27FC236}">
                <a16:creationId xmlns:a16="http://schemas.microsoft.com/office/drawing/2014/main" id="{18A5F3E2-378A-4E25-900F-83F325343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138" y="6132513"/>
            <a:ext cx="494665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Trophoblastic         Amniotic         Cytototrophoblastic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lacune                  cavity                       bud 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4EF160-5F67-49B0-BE7E-4324724B50E5}"/>
              </a:ext>
            </a:extLst>
          </p:cNvPr>
          <p:cNvSpPr txBox="1"/>
          <p:nvPr/>
        </p:nvSpPr>
        <p:spPr>
          <a:xfrm>
            <a:off x="6573653" y="1823421"/>
            <a:ext cx="2502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Heuser´s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membrane</a:t>
            </a:r>
            <a:endParaRPr lang="en-US" sz="1800" dirty="0" err="1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implantace 4">
            <a:extLst>
              <a:ext uri="{FF2B5EF4-FFF2-40B4-BE49-F238E27FC236}">
                <a16:creationId xmlns:a16="http://schemas.microsoft.com/office/drawing/2014/main" id="{EA2B3A7C-93A1-4B23-817E-4A5301B9E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ovéPole 1">
            <a:extLst>
              <a:ext uri="{FF2B5EF4-FFF2-40B4-BE49-F238E27FC236}">
                <a16:creationId xmlns:a16="http://schemas.microsoft.com/office/drawing/2014/main" id="{EB3B1FA5-2DD0-4BD6-90E8-0B69AAB0F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38" y="87313"/>
            <a:ext cx="34464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IMPLANTATION – DAY 13        </a:t>
            </a:r>
          </a:p>
        </p:txBody>
      </p:sp>
      <p:sp>
        <p:nvSpPr>
          <p:cNvPr id="18436" name="TextovéPole 2">
            <a:extLst>
              <a:ext uri="{FF2B5EF4-FFF2-40B4-BE49-F238E27FC236}">
                <a16:creationId xmlns:a16="http://schemas.microsoft.com/office/drawing/2014/main" id="{3B43AE2C-18DB-45EE-9286-5805B37ED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13" y="455613"/>
            <a:ext cx="4494212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Extraembryonic    Definitive (secondary)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coelom                 yolk sac  </a:t>
            </a:r>
          </a:p>
        </p:txBody>
      </p:sp>
      <p:sp>
        <p:nvSpPr>
          <p:cNvPr id="18437" name="TextovéPole 3">
            <a:extLst>
              <a:ext uri="{FF2B5EF4-FFF2-40B4-BE49-F238E27FC236}">
                <a16:creationId xmlns:a16="http://schemas.microsoft.com/office/drawing/2014/main" id="{414E0F53-4BB6-4B11-B5BB-5A972F31A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663" y="1193800"/>
            <a:ext cx="1620837" cy="3170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Primary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chorionic villus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Hypoblast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Epiblast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Cytotrophoblast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18438" name="TextovéPole 5">
            <a:extLst>
              <a:ext uri="{FF2B5EF4-FFF2-40B4-BE49-F238E27FC236}">
                <a16:creationId xmlns:a16="http://schemas.microsoft.com/office/drawing/2014/main" id="{9705CD1F-CF1B-41C7-879C-CCB503BAB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50" y="4832350"/>
            <a:ext cx="197326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Syncytiotrophoblast</a:t>
            </a:r>
          </a:p>
        </p:txBody>
      </p:sp>
      <p:sp>
        <p:nvSpPr>
          <p:cNvPr id="18439" name="TextovéPole 6">
            <a:extLst>
              <a:ext uri="{FF2B5EF4-FFF2-40B4-BE49-F238E27FC236}">
                <a16:creationId xmlns:a16="http://schemas.microsoft.com/office/drawing/2014/main" id="{D0236F45-9D0D-4119-B76A-C1EF00B22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6102350"/>
            <a:ext cx="5314950" cy="611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Connecting stalk                     Trophoblastic lacune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(extraembryonic mesoderm)         (with capillary outlet)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rýhování a implantace">
            <a:extLst>
              <a:ext uri="{FF2B5EF4-FFF2-40B4-BE49-F238E27FC236}">
                <a16:creationId xmlns:a16="http://schemas.microsoft.com/office/drawing/2014/main" id="{3BD6DF4A-A4D6-418A-9770-03334529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7869" r="-139" b="-7869"/>
          <a:stretch>
            <a:fillRect/>
          </a:stretch>
        </p:blipFill>
        <p:spPr bwMode="auto">
          <a:xfrm>
            <a:off x="1511300" y="-22225"/>
            <a:ext cx="612140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>
            <a:extLst>
              <a:ext uri="{FF2B5EF4-FFF2-40B4-BE49-F238E27FC236}">
                <a16:creationId xmlns:a16="http://schemas.microsoft.com/office/drawing/2014/main" id="{8F49B13A-949B-494B-BF4E-C3A7D943F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27000"/>
            <a:ext cx="40576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CLEAVAGE AND IMPLANTATION    </a:t>
            </a:r>
          </a:p>
        </p:txBody>
      </p:sp>
      <p:sp>
        <p:nvSpPr>
          <p:cNvPr id="10244" name="Text Box 6">
            <a:extLst>
              <a:ext uri="{FF2B5EF4-FFF2-40B4-BE49-F238E27FC236}">
                <a16:creationId xmlns:a16="http://schemas.microsoft.com/office/drawing/2014/main" id="{171A64EB-4441-4E3F-9EE8-67CDF4C1550E}"/>
              </a:ext>
            </a:extLst>
          </p:cNvPr>
          <p:cNvSpPr txBox="1">
            <a:spLocks noChangeArrowheads="1"/>
          </p:cNvSpPr>
          <p:nvPr/>
        </p:nvSpPr>
        <p:spPr bwMode="auto">
          <a:xfrm rot="20363182">
            <a:off x="2476501" y="675354"/>
            <a:ext cx="1098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cleavage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BDB339-87F7-40C2-BA4E-EB3711D44EC2}"/>
              </a:ext>
            </a:extLst>
          </p:cNvPr>
          <p:cNvSpPr txBox="1"/>
          <p:nvPr/>
        </p:nvSpPr>
        <p:spPr>
          <a:xfrm>
            <a:off x="1926414" y="2212158"/>
            <a:ext cx="1041400" cy="4159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50" dirty="0" err="1"/>
              <a:t>Mitotic</a:t>
            </a:r>
            <a:r>
              <a:rPr lang="cs-CZ" sz="1050" dirty="0"/>
              <a:t> </a:t>
            </a:r>
            <a:r>
              <a:rPr lang="cs-CZ" sz="1050" dirty="0" err="1"/>
              <a:t>spindle</a:t>
            </a:r>
            <a:endParaRPr lang="cs-CZ" sz="1050" dirty="0"/>
          </a:p>
          <a:p>
            <a:pPr eaLnBrk="1" hangingPunct="1">
              <a:defRPr/>
            </a:pPr>
            <a:r>
              <a:rPr lang="cs-CZ" sz="1050" dirty="0" err="1"/>
              <a:t>within</a:t>
            </a:r>
            <a:r>
              <a:rPr lang="cs-CZ" sz="1050" dirty="0"/>
              <a:t> </a:t>
            </a:r>
            <a:r>
              <a:rPr lang="cs-CZ" sz="1050" dirty="0" err="1"/>
              <a:t>zygote</a:t>
            </a:r>
            <a:endParaRPr lang="cs-CZ" sz="105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8C091C-6434-4657-9130-98538A547A71}"/>
              </a:ext>
            </a:extLst>
          </p:cNvPr>
          <p:cNvSpPr txBox="1"/>
          <p:nvPr/>
        </p:nvSpPr>
        <p:spPr>
          <a:xfrm>
            <a:off x="3340100" y="1581150"/>
            <a:ext cx="936625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50" dirty="0" err="1"/>
              <a:t>Polar</a:t>
            </a:r>
            <a:r>
              <a:rPr lang="cs-CZ" sz="1050" dirty="0"/>
              <a:t> </a:t>
            </a:r>
            <a:r>
              <a:rPr lang="cs-CZ" sz="1050" dirty="0" err="1"/>
              <a:t>bodies</a:t>
            </a:r>
            <a:endParaRPr lang="cs-CZ" sz="105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87E7B1F-72BB-444D-A065-3605CBEC4442}"/>
              </a:ext>
            </a:extLst>
          </p:cNvPr>
          <p:cNvSpPr txBox="1"/>
          <p:nvPr/>
        </p:nvSpPr>
        <p:spPr>
          <a:xfrm>
            <a:off x="5467350" y="493713"/>
            <a:ext cx="762000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50" dirty="0"/>
              <a:t>MORULA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E95C91-84C0-4951-A72A-18FEED575179}"/>
              </a:ext>
            </a:extLst>
          </p:cNvPr>
          <p:cNvSpPr txBox="1"/>
          <p:nvPr/>
        </p:nvSpPr>
        <p:spPr>
          <a:xfrm>
            <a:off x="5914195" y="1044150"/>
            <a:ext cx="1157323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/>
              <a:t>BLASTOCYST</a:t>
            </a:r>
          </a:p>
        </p:txBody>
      </p:sp>
      <p:sp>
        <p:nvSpPr>
          <p:cNvPr id="10249" name="TextovéPole 5">
            <a:extLst>
              <a:ext uri="{FF2B5EF4-FFF2-40B4-BE49-F238E27FC236}">
                <a16:creationId xmlns:a16="http://schemas.microsoft.com/office/drawing/2014/main" id="{D7D3E131-1AD1-4E9F-B52D-2CC3A387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153" y="1264543"/>
            <a:ext cx="1331912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Syncytiotrophoblast</a:t>
            </a:r>
            <a:r>
              <a:rPr lang="cs-CZ" altLang="cs-CZ" sz="10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4BDACF-DDC9-43A7-9AA9-7347983A8B56}"/>
              </a:ext>
            </a:extLst>
          </p:cNvPr>
          <p:cNvSpPr/>
          <p:nvPr/>
        </p:nvSpPr>
        <p:spPr>
          <a:xfrm>
            <a:off x="7668381" y="1222375"/>
            <a:ext cx="601663" cy="7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252" name="TextovéPole 11">
            <a:extLst>
              <a:ext uri="{FF2B5EF4-FFF2-40B4-BE49-F238E27FC236}">
                <a16:creationId xmlns:a16="http://schemas.microsoft.com/office/drawing/2014/main" id="{3604EE42-B868-4554-8EEC-918E88641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686" y="1313698"/>
            <a:ext cx="1128835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Blastocyst </a:t>
            </a:r>
            <a:r>
              <a:rPr lang="cs-CZ" altLang="cs-CZ" sz="1000" dirty="0" err="1">
                <a:latin typeface="Arial" panose="020B0604020202020204" pitchFamily="34" charset="0"/>
              </a:rPr>
              <a:t>cavity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0254" name="TextovéPole 13">
            <a:extLst>
              <a:ext uri="{FF2B5EF4-FFF2-40B4-BE49-F238E27FC236}">
                <a16:creationId xmlns:a16="http://schemas.microsoft.com/office/drawing/2014/main" id="{8C0217FC-D284-4691-AC54-1A83D78E6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090" y="5172134"/>
            <a:ext cx="2120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ENDOMETRIUM  </a:t>
            </a:r>
          </a:p>
        </p:txBody>
      </p:sp>
      <p:sp>
        <p:nvSpPr>
          <p:cNvPr id="10255" name="TextovéPole 15">
            <a:extLst>
              <a:ext uri="{FF2B5EF4-FFF2-40B4-BE49-F238E27FC236}">
                <a16:creationId xmlns:a16="http://schemas.microsoft.com/office/drawing/2014/main" id="{BBFE476B-EF07-4AFC-8AD0-C4396187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6027856"/>
            <a:ext cx="15335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UTERINE GLANDS</a:t>
            </a:r>
          </a:p>
        </p:txBody>
      </p:sp>
      <p:sp>
        <p:nvSpPr>
          <p:cNvPr id="10256" name="TextovéPole 5">
            <a:extLst>
              <a:ext uri="{FF2B5EF4-FFF2-40B4-BE49-F238E27FC236}">
                <a16:creationId xmlns:a16="http://schemas.microsoft.com/office/drawing/2014/main" id="{297EE4F3-477F-49DD-A1BC-D841E42E9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479" y="1612901"/>
            <a:ext cx="85725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Trophoblast</a:t>
            </a:r>
          </a:p>
        </p:txBody>
      </p:sp>
      <p:sp>
        <p:nvSpPr>
          <p:cNvPr id="10257" name="TextovéPole 7">
            <a:extLst>
              <a:ext uri="{FF2B5EF4-FFF2-40B4-BE49-F238E27FC236}">
                <a16:creationId xmlns:a16="http://schemas.microsoft.com/office/drawing/2014/main" id="{C8846FC2-1AC2-47B2-A6DD-D53B861EE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170" y="1882920"/>
            <a:ext cx="153232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Embryoblast</a:t>
            </a:r>
            <a:r>
              <a:rPr lang="cs-CZ" altLang="cs-CZ" sz="1000" dirty="0">
                <a:latin typeface="Arial" panose="020B0604020202020204" pitchFamily="34" charset="0"/>
              </a:rPr>
              <a:t> (ICM)</a:t>
            </a:r>
          </a:p>
        </p:txBody>
      </p:sp>
      <p:sp>
        <p:nvSpPr>
          <p:cNvPr id="10258" name="TextovéPole 9">
            <a:extLst>
              <a:ext uri="{FF2B5EF4-FFF2-40B4-BE49-F238E27FC236}">
                <a16:creationId xmlns:a16="http://schemas.microsoft.com/office/drawing/2014/main" id="{A9602972-7018-4795-9948-F4A87E741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2105025"/>
            <a:ext cx="8096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Extraembr</a:t>
            </a:r>
            <a:r>
              <a:rPr lang="cs-CZ" altLang="cs-CZ" sz="10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mesoderm</a:t>
            </a:r>
          </a:p>
        </p:txBody>
      </p:sp>
      <p:sp>
        <p:nvSpPr>
          <p:cNvPr id="10259" name="TextovéPole 11">
            <a:extLst>
              <a:ext uri="{FF2B5EF4-FFF2-40B4-BE49-F238E27FC236}">
                <a16:creationId xmlns:a16="http://schemas.microsoft.com/office/drawing/2014/main" id="{5242562A-78E4-4873-B7F0-9A8C88D2A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596" y="2381331"/>
            <a:ext cx="676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Primitive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yolk</a:t>
            </a:r>
            <a:r>
              <a:rPr lang="cs-CZ" altLang="cs-CZ" sz="1000" dirty="0">
                <a:latin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</a:rPr>
              <a:t>sac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A2876A8-10F8-4EF3-A556-3B886D32A24F}"/>
              </a:ext>
            </a:extLst>
          </p:cNvPr>
          <p:cNvSpPr/>
          <p:nvPr/>
        </p:nvSpPr>
        <p:spPr>
          <a:xfrm>
            <a:off x="5153025" y="2535238"/>
            <a:ext cx="122238" cy="74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A06EA1-9535-41A6-9960-375F9EDBB9DA}"/>
              </a:ext>
            </a:extLst>
          </p:cNvPr>
          <p:cNvSpPr txBox="1"/>
          <p:nvPr/>
        </p:nvSpPr>
        <p:spPr>
          <a:xfrm>
            <a:off x="1926458" y="3581266"/>
            <a:ext cx="658813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dirty="0"/>
              <a:t>Chorion</a:t>
            </a:r>
          </a:p>
        </p:txBody>
      </p:sp>
      <p:sp>
        <p:nvSpPr>
          <p:cNvPr id="10262" name="TextovéPole 14">
            <a:extLst>
              <a:ext uri="{FF2B5EF4-FFF2-40B4-BE49-F238E27FC236}">
                <a16:creationId xmlns:a16="http://schemas.microsoft.com/office/drawing/2014/main" id="{D85D76EF-21F0-4269-B5AA-344E0C1F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2879725"/>
            <a:ext cx="8096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Operculum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0263" name="TextovéPole 15">
            <a:extLst>
              <a:ext uri="{FF2B5EF4-FFF2-40B4-BE49-F238E27FC236}">
                <a16:creationId xmlns:a16="http://schemas.microsoft.com/office/drawing/2014/main" id="{A8501A77-ECF8-4550-AC3F-006B13C00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0" y="4811716"/>
            <a:ext cx="1028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Amniotic cavity</a:t>
            </a:r>
          </a:p>
        </p:txBody>
      </p:sp>
      <p:sp>
        <p:nvSpPr>
          <p:cNvPr id="10264" name="TextovéPole 16">
            <a:extLst>
              <a:ext uri="{FF2B5EF4-FFF2-40B4-BE49-F238E27FC236}">
                <a16:creationId xmlns:a16="http://schemas.microsoft.com/office/drawing/2014/main" id="{91EEFF99-1D5C-4AEE-A3EC-D9EA1AAE6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3567113"/>
            <a:ext cx="9874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Trophoblastic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lacunae</a:t>
            </a:r>
          </a:p>
        </p:txBody>
      </p:sp>
      <p:sp>
        <p:nvSpPr>
          <p:cNvPr id="10265" name="TextovéPole 18">
            <a:extLst>
              <a:ext uri="{FF2B5EF4-FFF2-40B4-BE49-F238E27FC236}">
                <a16:creationId xmlns:a16="http://schemas.microsoft.com/office/drawing/2014/main" id="{6B466012-58FD-4768-9F8A-4EE60E260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577" y="3380243"/>
            <a:ext cx="1077913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Cytotrophoblast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0266" name="TextovéPole 19">
            <a:extLst>
              <a:ext uri="{FF2B5EF4-FFF2-40B4-BE49-F238E27FC236}">
                <a16:creationId xmlns:a16="http://schemas.microsoft.com/office/drawing/2014/main" id="{B0AF268F-F74E-4DE0-8CA1-360EFB5A0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194" y="2486818"/>
            <a:ext cx="75247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Hypoblast</a:t>
            </a:r>
          </a:p>
        </p:txBody>
      </p:sp>
      <p:sp>
        <p:nvSpPr>
          <p:cNvPr id="10267" name="TextovéPole 20">
            <a:extLst>
              <a:ext uri="{FF2B5EF4-FFF2-40B4-BE49-F238E27FC236}">
                <a16:creationId xmlns:a16="http://schemas.microsoft.com/office/drawing/2014/main" id="{59C9E15C-E75C-45EE-A28D-7F05F2296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343" y="2833628"/>
            <a:ext cx="6381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Epiblast</a:t>
            </a:r>
          </a:p>
        </p:txBody>
      </p:sp>
      <p:sp>
        <p:nvSpPr>
          <p:cNvPr id="10268" name="TextovéPole 21">
            <a:extLst>
              <a:ext uri="{FF2B5EF4-FFF2-40B4-BE49-F238E27FC236}">
                <a16:creationId xmlns:a16="http://schemas.microsoft.com/office/drawing/2014/main" id="{AF8C5544-C95D-4001-8BD7-E9DAD8AB5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491" y="5571450"/>
            <a:ext cx="11271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Connecting</a:t>
            </a:r>
            <a:r>
              <a:rPr lang="cs-CZ" altLang="cs-CZ" sz="1000" dirty="0">
                <a:latin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</a:rPr>
              <a:t>stalk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0269" name="TextovéPole 22">
            <a:extLst>
              <a:ext uri="{FF2B5EF4-FFF2-40B4-BE49-F238E27FC236}">
                <a16:creationId xmlns:a16="http://schemas.microsoft.com/office/drawing/2014/main" id="{62CC75F7-9C92-40E9-B052-8DDDDCF8E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870" y="6272214"/>
            <a:ext cx="61753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Amnion</a:t>
            </a:r>
          </a:p>
        </p:txBody>
      </p:sp>
      <p:sp>
        <p:nvSpPr>
          <p:cNvPr id="10270" name="TextovéPole 23">
            <a:extLst>
              <a:ext uri="{FF2B5EF4-FFF2-40B4-BE49-F238E27FC236}">
                <a16:creationId xmlns:a16="http://schemas.microsoft.com/office/drawing/2014/main" id="{916739A0-6FE0-489B-BCCE-F129639B7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89" y="5780206"/>
            <a:ext cx="7683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Germ</a:t>
            </a:r>
            <a:r>
              <a:rPr lang="cs-CZ" altLang="cs-CZ" sz="1000" dirty="0">
                <a:latin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</a:rPr>
              <a:t>disc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81C36F6F-A85A-49D3-9897-5B08E37927FA}"/>
              </a:ext>
            </a:extLst>
          </p:cNvPr>
          <p:cNvSpPr/>
          <p:nvPr/>
        </p:nvSpPr>
        <p:spPr>
          <a:xfrm rot="289284">
            <a:off x="2224908" y="5694481"/>
            <a:ext cx="644525" cy="12223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272" name="TextovéPole 26">
            <a:extLst>
              <a:ext uri="{FF2B5EF4-FFF2-40B4-BE49-F238E27FC236}">
                <a16:creationId xmlns:a16="http://schemas.microsoft.com/office/drawing/2014/main" id="{9210E724-FB14-4F24-8E56-24AE5CE9D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19" y="5049957"/>
            <a:ext cx="7096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Definitive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yolk sac</a:t>
            </a: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07EB7695-E3EB-49DD-AA29-11A05835833D}"/>
              </a:ext>
            </a:extLst>
          </p:cNvPr>
          <p:cNvCxnSpPr>
            <a:stCxn id="25" idx="3"/>
          </p:cNvCxnSpPr>
          <p:nvPr/>
        </p:nvCxnSpPr>
        <p:spPr>
          <a:xfrm flipH="1" flipV="1">
            <a:off x="1926458" y="5362694"/>
            <a:ext cx="390525" cy="41751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4" name="TextovéPole 29">
            <a:extLst>
              <a:ext uri="{FF2B5EF4-FFF2-40B4-BE49-F238E27FC236}">
                <a16:creationId xmlns:a16="http://schemas.microsoft.com/office/drawing/2014/main" id="{3A2AA26A-8410-4803-834E-B5D7F0301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89" y="3103225"/>
            <a:ext cx="10731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Extraembryonic</a:t>
            </a:r>
            <a:endParaRPr lang="cs-CZ" altLang="cs-CZ" sz="1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coelom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93BBCCA-E094-4473-AD4F-79B79F27D4E1}"/>
              </a:ext>
            </a:extLst>
          </p:cNvPr>
          <p:cNvSpPr txBox="1"/>
          <p:nvPr/>
        </p:nvSpPr>
        <p:spPr>
          <a:xfrm>
            <a:off x="1246599" y="4652963"/>
            <a:ext cx="150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Chorionic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cavity</a:t>
            </a:r>
            <a:endParaRPr lang="cs-CZ" sz="1400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C2D94C-5395-4222-922C-180191521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22551C-8112-4A24-8252-3C12C0257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C366F1-1CE9-4353-AA23-B7DBD8091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33980"/>
            <a:ext cx="8721520" cy="65411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373EBB3-6712-49F4-8BD3-49FE5F1F3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62" y="4234058"/>
            <a:ext cx="3284738" cy="262394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18C0D01-52D4-497C-A9A3-4529951072C6}"/>
              </a:ext>
            </a:extLst>
          </p:cNvPr>
          <p:cNvSpPr txBox="1"/>
          <p:nvPr/>
        </p:nvSpPr>
        <p:spPr>
          <a:xfrm>
            <a:off x="4194496" y="1722354"/>
            <a:ext cx="2877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Chorionic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cavity</a:t>
            </a:r>
            <a:endParaRPr lang="cs-CZ" sz="140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1ADD87E-5893-49E8-A8FA-13FC75F64E73}"/>
              </a:ext>
            </a:extLst>
          </p:cNvPr>
          <p:cNvSpPr txBox="1"/>
          <p:nvPr/>
        </p:nvSpPr>
        <p:spPr>
          <a:xfrm>
            <a:off x="2692866" y="5094608"/>
            <a:ext cx="2533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Extraembryonic</a:t>
            </a:r>
            <a:r>
              <a:rPr lang="cs-CZ" sz="1400" dirty="0">
                <a:latin typeface="+mn-lt"/>
              </a:rPr>
              <a:t> mesoderm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BE995C8-A23A-4263-B765-75DEA9FDC507}"/>
              </a:ext>
            </a:extLst>
          </p:cNvPr>
          <p:cNvCxnSpPr/>
          <p:nvPr/>
        </p:nvCxnSpPr>
        <p:spPr bwMode="auto">
          <a:xfrm flipH="1">
            <a:off x="3510000" y="5327009"/>
            <a:ext cx="248268" cy="2190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BDB5FC8-EA1F-4AF3-99F7-1FED1244C999}"/>
              </a:ext>
            </a:extLst>
          </p:cNvPr>
          <p:cNvCxnSpPr/>
          <p:nvPr/>
        </p:nvCxnSpPr>
        <p:spPr bwMode="auto">
          <a:xfrm flipH="1">
            <a:off x="3510000" y="5327009"/>
            <a:ext cx="248268" cy="7885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A234606-808F-4578-98F3-A4A4FD290DF6}"/>
              </a:ext>
            </a:extLst>
          </p:cNvPr>
          <p:cNvSpPr txBox="1"/>
          <p:nvPr/>
        </p:nvSpPr>
        <p:spPr>
          <a:xfrm>
            <a:off x="1577129" y="3174112"/>
            <a:ext cx="394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as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08FCDD4-538C-4860-9E71-20C553DB1CAC}"/>
              </a:ext>
            </a:extLst>
          </p:cNvPr>
          <p:cNvSpPr txBox="1"/>
          <p:nvPr/>
        </p:nvSpPr>
        <p:spPr>
          <a:xfrm>
            <a:off x="2080469" y="2899891"/>
            <a:ext cx="486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ys</a:t>
            </a:r>
            <a:endParaRPr lang="cs-CZ" sz="1400" dirty="0">
              <a:latin typeface="+mn-lt"/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756CA280-B62C-4806-AC69-4114C67FC0C6}"/>
              </a:ext>
            </a:extLst>
          </p:cNvPr>
          <p:cNvCxnSpPr/>
          <p:nvPr/>
        </p:nvCxnSpPr>
        <p:spPr bwMode="auto">
          <a:xfrm flipH="1" flipV="1">
            <a:off x="2206305" y="3542770"/>
            <a:ext cx="486561" cy="307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60DE674-A3F7-4511-99A2-EAE276A0E0EE}"/>
              </a:ext>
            </a:extLst>
          </p:cNvPr>
          <p:cNvSpPr txBox="1"/>
          <p:nvPr/>
        </p:nvSpPr>
        <p:spPr>
          <a:xfrm>
            <a:off x="2624961" y="3684178"/>
            <a:ext cx="2022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Trilaminar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germ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disc</a:t>
            </a:r>
            <a:endParaRPr lang="cs-CZ" sz="1400" dirty="0">
              <a:latin typeface="+mn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8300C77-5EC8-4612-89F2-96C56119A1B3}"/>
              </a:ext>
            </a:extLst>
          </p:cNvPr>
          <p:cNvSpPr txBox="1"/>
          <p:nvPr/>
        </p:nvSpPr>
        <p:spPr>
          <a:xfrm>
            <a:off x="998290" y="3784284"/>
            <a:ext cx="1082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>
                <a:latin typeface="+mn-lt"/>
              </a:rPr>
              <a:t>Connecting </a:t>
            </a:r>
            <a:r>
              <a:rPr lang="cs-CZ" sz="1400" dirty="0" err="1">
                <a:latin typeface="+mn-lt"/>
              </a:rPr>
              <a:t>stalk</a:t>
            </a:r>
            <a:endParaRPr lang="cs-CZ" sz="1400" dirty="0">
              <a:latin typeface="+mn-lt"/>
            </a:endParaRP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44DE1969-2503-4FB4-AE7E-2D804800B772}"/>
              </a:ext>
            </a:extLst>
          </p:cNvPr>
          <p:cNvCxnSpPr/>
          <p:nvPr/>
        </p:nvCxnSpPr>
        <p:spPr bwMode="auto">
          <a:xfrm flipH="1" flipV="1">
            <a:off x="1186648" y="3570092"/>
            <a:ext cx="352731" cy="2804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F62FDD8-9020-4CB3-A1D9-7A9E57052A97}"/>
              </a:ext>
            </a:extLst>
          </p:cNvPr>
          <p:cNvSpPr txBox="1"/>
          <p:nvPr/>
        </p:nvSpPr>
        <p:spPr>
          <a:xfrm>
            <a:off x="1223999" y="1277466"/>
            <a:ext cx="2801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Chorionic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villi</a:t>
            </a:r>
            <a:endParaRPr lang="cs-CZ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263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zárod">
            <a:extLst>
              <a:ext uri="{FF2B5EF4-FFF2-40B4-BE49-F238E27FC236}">
                <a16:creationId xmlns:a16="http://schemas.microsoft.com/office/drawing/2014/main" id="{B3C334D5-9D64-44BE-AF64-44498123A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ovéPole 2">
            <a:extLst>
              <a:ext uri="{FF2B5EF4-FFF2-40B4-BE49-F238E27FC236}">
                <a16:creationId xmlns:a16="http://schemas.microsoft.com/office/drawing/2014/main" id="{493EA024-1719-45AD-A32F-07D171545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327025"/>
            <a:ext cx="6970713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DORSAL SIDE OF GERM DISC – DAY 14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sp>
        <p:nvSpPr>
          <p:cNvPr id="20484" name="TextovéPole 4">
            <a:extLst>
              <a:ext uri="{FF2B5EF4-FFF2-40B4-BE49-F238E27FC236}">
                <a16:creationId xmlns:a16="http://schemas.microsoft.com/office/drawing/2014/main" id="{06DCAF5B-9157-4F3A-8DFD-0E6B464E1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163763"/>
            <a:ext cx="611359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Wall </a:t>
            </a:r>
            <a:r>
              <a:rPr lang="cs-CZ" altLang="cs-CZ" sz="1800" dirty="0" err="1">
                <a:latin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amniotic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cavity</a:t>
            </a:r>
            <a:r>
              <a:rPr lang="cs-CZ" altLang="cs-CZ" sz="1800" dirty="0">
                <a:latin typeface="Arial" panose="020B0604020202020204" pitchFamily="34" charset="0"/>
              </a:rPr>
              <a:t>               </a:t>
            </a:r>
            <a:r>
              <a:rPr lang="cs-CZ" altLang="cs-CZ" sz="1800" dirty="0" err="1">
                <a:latin typeface="Arial" panose="020B0604020202020204" pitchFamily="34" charset="0"/>
              </a:rPr>
              <a:t>Oropharyngeal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membrane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20485" name="TextovéPole 5">
            <a:extLst>
              <a:ext uri="{FF2B5EF4-FFF2-40B4-BE49-F238E27FC236}">
                <a16:creationId xmlns:a16="http://schemas.microsoft.com/office/drawing/2014/main" id="{1BC7AF9B-EBEF-4902-8049-15ABBD8A2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4032250"/>
            <a:ext cx="18907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Connecting stalk</a:t>
            </a:r>
          </a:p>
        </p:txBody>
      </p:sp>
      <p:sp>
        <p:nvSpPr>
          <p:cNvPr id="20486" name="TextovéPole 6">
            <a:extLst>
              <a:ext uri="{FF2B5EF4-FFF2-40B4-BE49-F238E27FC236}">
                <a16:creationId xmlns:a16="http://schemas.microsoft.com/office/drawing/2014/main" id="{1458BF4A-5CB5-4CC8-8A4B-ED685F91E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213" y="4821238"/>
            <a:ext cx="216376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Wall of yolk sac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0487" name="TextovéPole 8">
            <a:extLst>
              <a:ext uri="{FF2B5EF4-FFF2-40B4-BE49-F238E27FC236}">
                <a16:creationId xmlns:a16="http://schemas.microsoft.com/office/drawing/2014/main" id="{301FA4B4-0F6E-4EAE-9D2E-295E245FA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025" y="5659438"/>
            <a:ext cx="28654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Hypoblast          Epiblast   </a:t>
            </a:r>
          </a:p>
        </p:txBody>
      </p:sp>
      <p:sp>
        <p:nvSpPr>
          <p:cNvPr id="20488" name="TextovéPole 10">
            <a:extLst>
              <a:ext uri="{FF2B5EF4-FFF2-40B4-BE49-F238E27FC236}">
                <a16:creationId xmlns:a16="http://schemas.microsoft.com/office/drawing/2014/main" id="{F8900F1E-F900-4E7A-8379-F430A695A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5207000"/>
            <a:ext cx="113347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Primitive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streak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C6193A-BC33-40AA-BF11-BAE96E115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596"/>
            <a:ext cx="9144000" cy="465936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DF6D0F3-1439-4990-9C1B-FBD3226F8BEB}"/>
              </a:ext>
            </a:extLst>
          </p:cNvPr>
          <p:cNvSpPr/>
          <p:nvPr/>
        </p:nvSpPr>
        <p:spPr>
          <a:xfrm>
            <a:off x="856034" y="4883285"/>
            <a:ext cx="1070043" cy="94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B79571F-9879-4A90-A5E6-786882F3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56110"/>
            <a:ext cx="8177730" cy="775021"/>
          </a:xfrm>
        </p:spPr>
        <p:txBody>
          <a:bodyPr/>
          <a:lstStyle/>
          <a:p>
            <a:pPr algn="ctr"/>
            <a:r>
              <a:rPr lang="cs-CZ" dirty="0" err="1"/>
              <a:t>Germ</a:t>
            </a:r>
            <a:r>
              <a:rPr lang="cs-CZ" dirty="0"/>
              <a:t> </a:t>
            </a:r>
            <a:r>
              <a:rPr lang="cs-CZ" dirty="0" err="1"/>
              <a:t>disc</a:t>
            </a:r>
            <a:br>
              <a:rPr lang="cs-CZ" dirty="0"/>
            </a:br>
            <a:r>
              <a:rPr lang="cs-CZ" sz="2400" dirty="0" err="1"/>
              <a:t>day</a:t>
            </a:r>
            <a:r>
              <a:rPr lang="cs-CZ" sz="2400" dirty="0"/>
              <a:t> 16</a:t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A484FB3-3CC0-4655-AF0E-93FCF86BE1F2}"/>
              </a:ext>
            </a:extLst>
          </p:cNvPr>
          <p:cNvSpPr txBox="1"/>
          <p:nvPr/>
        </p:nvSpPr>
        <p:spPr>
          <a:xfrm>
            <a:off x="3934436" y="4609957"/>
            <a:ext cx="2290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Endoderm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F3DB331B-B6C2-4E3A-9DFD-33B81E6E4D1A}"/>
              </a:ext>
            </a:extLst>
          </p:cNvPr>
          <p:cNvCxnSpPr/>
          <p:nvPr/>
        </p:nvCxnSpPr>
        <p:spPr bwMode="auto">
          <a:xfrm flipH="1" flipV="1">
            <a:off x="4429388" y="4420999"/>
            <a:ext cx="58722" cy="3582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E8CB00-8826-4FE9-9FAC-3067564328FF}"/>
              </a:ext>
            </a:extLst>
          </p:cNvPr>
          <p:cNvSpPr txBox="1"/>
          <p:nvPr/>
        </p:nvSpPr>
        <p:spPr>
          <a:xfrm>
            <a:off x="7180977" y="3691156"/>
            <a:ext cx="2097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Mesoderm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2D64C3A-4082-48E6-AD5D-167D0AF05E73}"/>
              </a:ext>
            </a:extLst>
          </p:cNvPr>
          <p:cNvCxnSpPr/>
          <p:nvPr/>
        </p:nvCxnSpPr>
        <p:spPr bwMode="auto">
          <a:xfrm flipH="1">
            <a:off x="5947794" y="3862338"/>
            <a:ext cx="1233184" cy="1673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9764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zárod">
            <a:extLst>
              <a:ext uri="{FF2B5EF4-FFF2-40B4-BE49-F238E27FC236}">
                <a16:creationId xmlns:a16="http://schemas.microsoft.com/office/drawing/2014/main" id="{A680FC52-C714-442B-B944-B4E87DC0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ovéPole 1">
            <a:extLst>
              <a:ext uri="{FF2B5EF4-FFF2-40B4-BE49-F238E27FC236}">
                <a16:creationId xmlns:a16="http://schemas.microsoft.com/office/drawing/2014/main" id="{AED474C5-41BD-4664-817F-E7C07B925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763" y="153988"/>
            <a:ext cx="3332162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GERM DISC  - DAY 16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24580" name="TextovéPole 2">
            <a:extLst>
              <a:ext uri="{FF2B5EF4-FFF2-40B4-BE49-F238E27FC236}">
                <a16:creationId xmlns:a16="http://schemas.microsoft.com/office/drawing/2014/main" id="{CD972702-3337-406D-BCDE-928F6224C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2378075"/>
            <a:ext cx="970137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Amniotic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wall</a:t>
            </a:r>
            <a:endParaRPr lang="cs-CZ" altLang="cs-CZ" sz="1600" dirty="0">
              <a:latin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C8F9F62-7C8F-41DD-B36F-0BDFA16A5788}"/>
              </a:ext>
            </a:extLst>
          </p:cNvPr>
          <p:cNvSpPr/>
          <p:nvPr/>
        </p:nvSpPr>
        <p:spPr>
          <a:xfrm>
            <a:off x="4572000" y="2378075"/>
            <a:ext cx="1819275" cy="322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582" name="TextovéPole 4">
            <a:extLst>
              <a:ext uri="{FF2B5EF4-FFF2-40B4-BE49-F238E27FC236}">
                <a16:creationId xmlns:a16="http://schemas.microsoft.com/office/drawing/2014/main" id="{812D56AB-2C2C-4897-8B67-28B028296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3" y="2354263"/>
            <a:ext cx="15382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Amniotic cavity</a:t>
            </a:r>
          </a:p>
        </p:txBody>
      </p:sp>
      <p:sp>
        <p:nvSpPr>
          <p:cNvPr id="24583" name="TextovéPole 5">
            <a:extLst>
              <a:ext uri="{FF2B5EF4-FFF2-40B4-BE49-F238E27FC236}">
                <a16:creationId xmlns:a16="http://schemas.microsoft.com/office/drawing/2014/main" id="{AFE1E86A-731E-4D41-BEC6-401973CE1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5" y="1554332"/>
            <a:ext cx="341312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Oropharyngeal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</a:rPr>
              <a:t>membrane</a:t>
            </a:r>
            <a:r>
              <a:rPr lang="cs-CZ" altLang="cs-CZ" sz="1600" dirty="0">
                <a:latin typeface="Arial" panose="020B0604020202020204" pitchFamily="34" charset="0"/>
              </a:rPr>
              <a:t>                                           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88AD4DA-2E5E-4D2E-B3FC-D135F78374CF}"/>
              </a:ext>
            </a:extLst>
          </p:cNvPr>
          <p:cNvSpPr/>
          <p:nvPr/>
        </p:nvSpPr>
        <p:spPr>
          <a:xfrm>
            <a:off x="3438525" y="3041650"/>
            <a:ext cx="882650" cy="461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585" name="TextovéPole 7">
            <a:extLst>
              <a:ext uri="{FF2B5EF4-FFF2-40B4-BE49-F238E27FC236}">
                <a16:creationId xmlns:a16="http://schemas.microsoft.com/office/drawing/2014/main" id="{86784880-2B20-4E09-860B-BB546E0C4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3068638"/>
            <a:ext cx="128905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Notochordal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process</a:t>
            </a:r>
          </a:p>
        </p:txBody>
      </p:sp>
      <p:sp>
        <p:nvSpPr>
          <p:cNvPr id="24586" name="TextovéPole 8">
            <a:extLst>
              <a:ext uri="{FF2B5EF4-FFF2-40B4-BE49-F238E27FC236}">
                <a16:creationId xmlns:a16="http://schemas.microsoft.com/office/drawing/2014/main" id="{A9006791-0F0D-4809-A938-1247F0BC4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4779963"/>
            <a:ext cx="12223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Cloacal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membrane </a:t>
            </a:r>
          </a:p>
        </p:txBody>
      </p:sp>
      <p:sp>
        <p:nvSpPr>
          <p:cNvPr id="24587" name="TextovéPole 10">
            <a:extLst>
              <a:ext uri="{FF2B5EF4-FFF2-40B4-BE49-F238E27FC236}">
                <a16:creationId xmlns:a16="http://schemas.microsoft.com/office/drawing/2014/main" id="{B1D40A75-4DA8-4A12-A445-616BF8CC9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3503613"/>
            <a:ext cx="102711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Primitive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node</a:t>
            </a:r>
          </a:p>
        </p:txBody>
      </p:sp>
      <p:sp>
        <p:nvSpPr>
          <p:cNvPr id="24588" name="TextovéPole 11">
            <a:extLst>
              <a:ext uri="{FF2B5EF4-FFF2-40B4-BE49-F238E27FC236}">
                <a16:creationId xmlns:a16="http://schemas.microsoft.com/office/drawing/2014/main" id="{65CE0D25-1FCC-47A0-91ED-9CAFF2714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562475"/>
            <a:ext cx="1027112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Primitive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Streak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4589" name="TextovéPole 13">
            <a:extLst>
              <a:ext uri="{FF2B5EF4-FFF2-40B4-BE49-F238E27FC236}">
                <a16:creationId xmlns:a16="http://schemas.microsoft.com/office/drawing/2014/main" id="{80ED9195-2AB5-4E98-9E38-684647424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200" y="2541588"/>
            <a:ext cx="957263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Allantois</a:t>
            </a:r>
          </a:p>
        </p:txBody>
      </p:sp>
      <p:sp>
        <p:nvSpPr>
          <p:cNvPr id="24590" name="TextovéPole 14">
            <a:extLst>
              <a:ext uri="{FF2B5EF4-FFF2-40B4-BE49-F238E27FC236}">
                <a16:creationId xmlns:a16="http://schemas.microsoft.com/office/drawing/2014/main" id="{E83CF55F-5E63-4B60-9A15-2025B82B4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3192463"/>
            <a:ext cx="11207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Ectoderm 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5B50F0B-FE4C-4D81-8F09-C9CFE4B9032D}"/>
              </a:ext>
            </a:extLst>
          </p:cNvPr>
          <p:cNvSpPr/>
          <p:nvPr/>
        </p:nvSpPr>
        <p:spPr>
          <a:xfrm>
            <a:off x="6843713" y="3068638"/>
            <a:ext cx="979487" cy="293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592" name="TextovéPole 16">
            <a:extLst>
              <a:ext uri="{FF2B5EF4-FFF2-40B4-BE49-F238E27FC236}">
                <a16:creationId xmlns:a16="http://schemas.microsoft.com/office/drawing/2014/main" id="{E3302591-810B-4BC6-85CB-737750952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8" y="3068638"/>
            <a:ext cx="969962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Primitive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pit</a:t>
            </a:r>
          </a:p>
        </p:txBody>
      </p:sp>
      <p:sp>
        <p:nvSpPr>
          <p:cNvPr id="24593" name="TextovéPole 17">
            <a:extLst>
              <a:ext uri="{FF2B5EF4-FFF2-40B4-BE49-F238E27FC236}">
                <a16:creationId xmlns:a16="http://schemas.microsoft.com/office/drawing/2014/main" id="{468BE9EF-A11E-4816-ADB4-C02399F86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4406900"/>
            <a:ext cx="25368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Notochordal      Primitive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process             streak</a:t>
            </a:r>
          </a:p>
        </p:txBody>
      </p:sp>
      <p:sp>
        <p:nvSpPr>
          <p:cNvPr id="24594" name="TextovéPole 18">
            <a:extLst>
              <a:ext uri="{FF2B5EF4-FFF2-40B4-BE49-F238E27FC236}">
                <a16:creationId xmlns:a16="http://schemas.microsoft.com/office/drawing/2014/main" id="{6D4D804F-CE5E-4EBA-BA11-DE319BF82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975" y="5121275"/>
            <a:ext cx="2579552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Oropharyngeal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</a:rPr>
              <a:t>membrane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</p:txBody>
      </p:sp>
      <p:sp>
        <p:nvSpPr>
          <p:cNvPr id="24595" name="TextovéPole 19">
            <a:extLst>
              <a:ext uri="{FF2B5EF4-FFF2-40B4-BE49-F238E27FC236}">
                <a16:creationId xmlns:a16="http://schemas.microsoft.com/office/drawing/2014/main" id="{5F72B14B-2D50-4953-BD4B-3382804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809625"/>
            <a:ext cx="6927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 – view on dorsal side                     B – longitudinal section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54690D2-C61C-4E03-B1E7-8EB2095FAFC8}"/>
              </a:ext>
            </a:extLst>
          </p:cNvPr>
          <p:cNvSpPr/>
          <p:nvPr/>
        </p:nvSpPr>
        <p:spPr>
          <a:xfrm>
            <a:off x="487363" y="5951538"/>
            <a:ext cx="3590925" cy="52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C93330-AAAE-45E8-BA35-A630CC49F270}"/>
              </a:ext>
            </a:extLst>
          </p:cNvPr>
          <p:cNvSpPr txBox="1"/>
          <p:nvPr/>
        </p:nvSpPr>
        <p:spPr>
          <a:xfrm>
            <a:off x="3257346" y="1841361"/>
            <a:ext cx="10890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cs-CZ" sz="2800" dirty="0" err="1"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zárod">
            <a:extLst>
              <a:ext uri="{FF2B5EF4-FFF2-40B4-BE49-F238E27FC236}">
                <a16:creationId xmlns:a16="http://schemas.microsoft.com/office/drawing/2014/main" id="{91BEB8E4-0A45-420B-8831-780EA543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ovéPole 1">
            <a:extLst>
              <a:ext uri="{FF2B5EF4-FFF2-40B4-BE49-F238E27FC236}">
                <a16:creationId xmlns:a16="http://schemas.microsoft.com/office/drawing/2014/main" id="{83701061-9E29-4388-9C71-2062757A0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713" y="87313"/>
            <a:ext cx="333057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GERM DISC  - DAY 17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</p:txBody>
      </p:sp>
      <p:sp>
        <p:nvSpPr>
          <p:cNvPr id="26628" name="TextovéPole 2">
            <a:extLst>
              <a:ext uri="{FF2B5EF4-FFF2-40B4-BE49-F238E27FC236}">
                <a16:creationId xmlns:a16="http://schemas.microsoft.com/office/drawing/2014/main" id="{8FCBD673-2919-4551-A8D6-1C49DDC13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6294438"/>
            <a:ext cx="619283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A</a:t>
            </a:r>
            <a:r>
              <a:rPr lang="cs-CZ" altLang="cs-CZ" sz="2000">
                <a:latin typeface="Arial" panose="020B0604020202020204" pitchFamily="34" charset="0"/>
              </a:rPr>
              <a:t> – longitudinal section, </a:t>
            </a:r>
            <a:r>
              <a:rPr lang="cs-CZ" altLang="cs-CZ" sz="2400" b="1">
                <a:latin typeface="Arial" panose="020B0604020202020204" pitchFamily="34" charset="0"/>
              </a:rPr>
              <a:t>B</a:t>
            </a:r>
            <a:r>
              <a:rPr lang="cs-CZ" altLang="cs-CZ" sz="2400">
                <a:latin typeface="Arial" panose="020B0604020202020204" pitchFamily="34" charset="0"/>
              </a:rPr>
              <a:t>,</a:t>
            </a:r>
            <a:r>
              <a:rPr lang="cs-CZ" altLang="cs-CZ" sz="2400" b="1">
                <a:latin typeface="Arial" panose="020B0604020202020204" pitchFamily="34" charset="0"/>
              </a:rPr>
              <a:t> C </a:t>
            </a:r>
            <a:r>
              <a:rPr lang="cs-CZ" altLang="cs-CZ" sz="2000">
                <a:latin typeface="Arial" panose="020B0604020202020204" pitchFamily="34" charset="0"/>
              </a:rPr>
              <a:t>– transversal sections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07CD0F2-3AE4-4F09-A67F-9BD4CF5CEE8C}"/>
              </a:ext>
            </a:extLst>
          </p:cNvPr>
          <p:cNvSpPr/>
          <p:nvPr/>
        </p:nvSpPr>
        <p:spPr>
          <a:xfrm>
            <a:off x="2570163" y="917575"/>
            <a:ext cx="1144587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630" name="TextovéPole 2">
            <a:extLst>
              <a:ext uri="{FF2B5EF4-FFF2-40B4-BE49-F238E27FC236}">
                <a16:creationId xmlns:a16="http://schemas.microsoft.com/office/drawing/2014/main" id="{D3C6E96A-6BAF-4A9F-BFFE-D9808186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900113"/>
            <a:ext cx="2228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Canal of Lieberk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hn</a:t>
            </a:r>
            <a:endParaRPr lang="en-US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555BB2A-F38B-4527-A1FD-F5DA95F9D07A}"/>
              </a:ext>
            </a:extLst>
          </p:cNvPr>
          <p:cNvSpPr/>
          <p:nvPr/>
        </p:nvSpPr>
        <p:spPr>
          <a:xfrm>
            <a:off x="763588" y="2771775"/>
            <a:ext cx="1363662" cy="769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632" name="TextovéPole 6">
            <a:extLst>
              <a:ext uri="{FF2B5EF4-FFF2-40B4-BE49-F238E27FC236}">
                <a16:creationId xmlns:a16="http://schemas.microsoft.com/office/drawing/2014/main" id="{EA3B6BF4-13CC-4C7E-9CC4-0D7690A17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2971800"/>
            <a:ext cx="17795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Wall of yolk sac</a:t>
            </a:r>
          </a:p>
        </p:txBody>
      </p:sp>
      <p:sp>
        <p:nvSpPr>
          <p:cNvPr id="26633" name="TextovéPole 7">
            <a:extLst>
              <a:ext uri="{FF2B5EF4-FFF2-40B4-BE49-F238E27FC236}">
                <a16:creationId xmlns:a16="http://schemas.microsoft.com/office/drawing/2014/main" id="{33CD087D-F3C2-468F-BBDF-310E2FD3B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925" y="3247807"/>
            <a:ext cx="1944687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Oropharyngeal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membrane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26634" name="TextovéPole 8">
            <a:extLst>
              <a:ext uri="{FF2B5EF4-FFF2-40B4-BE49-F238E27FC236}">
                <a16:creationId xmlns:a16="http://schemas.microsoft.com/office/drawing/2014/main" id="{828A97AE-05D6-4BF8-82A1-64C7DBD52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669" y="2911476"/>
            <a:ext cx="1944687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Notochordal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   process</a:t>
            </a:r>
          </a:p>
        </p:txBody>
      </p:sp>
      <p:sp>
        <p:nvSpPr>
          <p:cNvPr id="26635" name="TextovéPole 9">
            <a:extLst>
              <a:ext uri="{FF2B5EF4-FFF2-40B4-BE49-F238E27FC236}">
                <a16:creationId xmlns:a16="http://schemas.microsoft.com/office/drawing/2014/main" id="{E633D63E-A372-4BD8-8A2B-1C55ED6DB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1287463"/>
            <a:ext cx="18907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Connecting stalk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04C73D4-B95C-43E9-88BF-F7D4A1BC1A6E}"/>
              </a:ext>
            </a:extLst>
          </p:cNvPr>
          <p:cNvSpPr/>
          <p:nvPr/>
        </p:nvSpPr>
        <p:spPr>
          <a:xfrm>
            <a:off x="4995863" y="1655763"/>
            <a:ext cx="942975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803397F-F72E-43BF-9D42-2FEE19318947}"/>
              </a:ext>
            </a:extLst>
          </p:cNvPr>
          <p:cNvSpPr/>
          <p:nvPr/>
        </p:nvSpPr>
        <p:spPr>
          <a:xfrm>
            <a:off x="5938838" y="1655763"/>
            <a:ext cx="76200" cy="22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638" name="TextovéPole 12">
            <a:extLst>
              <a:ext uri="{FF2B5EF4-FFF2-40B4-BE49-F238E27FC236}">
                <a16:creationId xmlns:a16="http://schemas.microsoft.com/office/drawing/2014/main" id="{AF21B097-15A0-4F3E-BD37-505CC6C98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5" y="1839913"/>
            <a:ext cx="1376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Primitive pit</a:t>
            </a:r>
          </a:p>
        </p:txBody>
      </p:sp>
      <p:sp>
        <p:nvSpPr>
          <p:cNvPr id="26639" name="TextovéPole 13">
            <a:extLst>
              <a:ext uri="{FF2B5EF4-FFF2-40B4-BE49-F238E27FC236}">
                <a16:creationId xmlns:a16="http://schemas.microsoft.com/office/drawing/2014/main" id="{7FB6A822-9E4D-4D67-B430-CDB603595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275" y="2971800"/>
            <a:ext cx="1287463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Cloacal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membrane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1798BEB-293E-46E0-A3BA-C58EE407A1AE}"/>
              </a:ext>
            </a:extLst>
          </p:cNvPr>
          <p:cNvSpPr/>
          <p:nvPr/>
        </p:nvSpPr>
        <p:spPr>
          <a:xfrm>
            <a:off x="1001713" y="5227638"/>
            <a:ext cx="101917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641" name="TextovéPole 15">
            <a:extLst>
              <a:ext uri="{FF2B5EF4-FFF2-40B4-BE49-F238E27FC236}">
                <a16:creationId xmlns:a16="http://schemas.microsoft.com/office/drawing/2014/main" id="{A0449A38-B057-4CB3-9FE3-0C7967827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5370513"/>
            <a:ext cx="309721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Notochordal         Embryonic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/head/ proces       mesoderm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68C2B20C-B29E-48CB-9251-B07E61FC546B}"/>
              </a:ext>
            </a:extLst>
          </p:cNvPr>
          <p:cNvSpPr/>
          <p:nvPr/>
        </p:nvSpPr>
        <p:spPr>
          <a:xfrm>
            <a:off x="3968750" y="5505450"/>
            <a:ext cx="217488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643" name="TextovéPole 17">
            <a:extLst>
              <a:ext uri="{FF2B5EF4-FFF2-40B4-BE49-F238E27FC236}">
                <a16:creationId xmlns:a16="http://schemas.microsoft.com/office/drawing/2014/main" id="{E8DD47E4-D110-4AA4-A64B-BAD9BFA97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5418138"/>
            <a:ext cx="27876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Embryonic       Endoderm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mesoderm</a:t>
            </a:r>
          </a:p>
        </p:txBody>
      </p:sp>
      <p:sp>
        <p:nvSpPr>
          <p:cNvPr id="26644" name="TextovéPole 18">
            <a:extLst>
              <a:ext uri="{FF2B5EF4-FFF2-40B4-BE49-F238E27FC236}">
                <a16:creationId xmlns:a16="http://schemas.microsoft.com/office/drawing/2014/main" id="{CBC3B3A6-7D4E-4844-9998-5BF2B7FF0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8" y="4067175"/>
            <a:ext cx="27622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Notochordal plate       </a:t>
            </a:r>
          </a:p>
        </p:txBody>
      </p:sp>
      <p:sp>
        <p:nvSpPr>
          <p:cNvPr id="26645" name="Text Box 22">
            <a:extLst>
              <a:ext uri="{FF2B5EF4-FFF2-40B4-BE49-F238E27FC236}">
                <a16:creationId xmlns:a16="http://schemas.microsoft.com/office/drawing/2014/main" id="{3A5EECBD-865A-4B95-A0AA-523113DC0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352550"/>
            <a:ext cx="1162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Ectoderm</a:t>
            </a:r>
          </a:p>
        </p:txBody>
      </p:sp>
      <p:sp>
        <p:nvSpPr>
          <p:cNvPr id="26646" name="Text Box 23">
            <a:extLst>
              <a:ext uri="{FF2B5EF4-FFF2-40B4-BE49-F238E27FC236}">
                <a16:creationId xmlns:a16="http://schemas.microsoft.com/office/drawing/2014/main" id="{9C5B428C-6A48-4F98-966A-61638145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25" y="1939925"/>
            <a:ext cx="958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Amnion</a:t>
            </a:r>
          </a:p>
        </p:txBody>
      </p:sp>
      <p:sp>
        <p:nvSpPr>
          <p:cNvPr id="26647" name="Text Box 24">
            <a:extLst>
              <a:ext uri="{FF2B5EF4-FFF2-40B4-BE49-F238E27FC236}">
                <a16:creationId xmlns:a16="http://schemas.microsoft.com/office/drawing/2014/main" id="{6C82AFE8-24A5-4E1E-BB75-6819A1BF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2474913"/>
            <a:ext cx="10477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Allantois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754AAE-B84B-4D0C-8D52-11F930394F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2BBDA9-24F0-4E30-BD81-3D6C964B9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D997B3-BB47-4AD4-8557-130F254A7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049"/>
            <a:ext cx="9144000" cy="51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16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B36C4F-F06C-4FEE-84AF-D8D7CA8E12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3C171A-CCF4-4E4C-95B6-87E45A4191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12E08D-1881-48EF-9650-696A53E7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GENERAL EMBRYOLOGY I</a:t>
            </a:r>
            <a:br>
              <a:rPr lang="cs-CZ" altLang="cs-CZ" sz="3200" dirty="0"/>
            </a:br>
            <a:r>
              <a:rPr lang="cs-CZ" altLang="cs-CZ" sz="3200" dirty="0"/>
              <a:t>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9B49CA7-4847-4AF2-A332-F4C0318DE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embryological</a:t>
            </a:r>
            <a:r>
              <a:rPr lang="cs-CZ" dirty="0"/>
              <a:t> </a:t>
            </a:r>
            <a:r>
              <a:rPr lang="cs-CZ" dirty="0" err="1"/>
              <a:t>schemes</a:t>
            </a:r>
            <a:r>
              <a:rPr lang="cs-CZ" dirty="0"/>
              <a:t> I</a:t>
            </a:r>
          </a:p>
          <a:p>
            <a:r>
              <a:rPr lang="cs-CZ" dirty="0"/>
              <a:t>Atlas </a:t>
            </a:r>
            <a:r>
              <a:rPr lang="cs-CZ" dirty="0" err="1"/>
              <a:t>of</a:t>
            </a:r>
            <a:r>
              <a:rPr lang="cs-CZ" dirty="0"/>
              <a:t> Cytology and Embryology – </a:t>
            </a:r>
            <a:r>
              <a:rPr lang="cs-CZ" dirty="0" err="1"/>
              <a:t>pg</a:t>
            </a:r>
            <a:r>
              <a:rPr lang="cs-CZ" dirty="0"/>
              <a:t>. 71 – 79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Discussion</a:t>
            </a:r>
            <a:endParaRPr lang="cs-CZ" dirty="0"/>
          </a:p>
          <a:p>
            <a:r>
              <a:rPr lang="cs-CZ" dirty="0"/>
              <a:t>3 </a:t>
            </a:r>
            <a:r>
              <a:rPr lang="cs-CZ" dirty="0" err="1"/>
              <a:t>embryological</a:t>
            </a:r>
            <a:r>
              <a:rPr lang="cs-CZ" dirty="0"/>
              <a:t> </a:t>
            </a:r>
            <a:r>
              <a:rPr lang="cs-CZ" dirty="0" err="1"/>
              <a:t>schemes</a:t>
            </a:r>
            <a:r>
              <a:rPr lang="cs-CZ" dirty="0"/>
              <a:t> </a:t>
            </a:r>
            <a:r>
              <a:rPr lang="cs-CZ" dirty="0" err="1"/>
              <a:t>according</a:t>
            </a:r>
            <a:r>
              <a:rPr lang="cs-CZ" dirty="0"/>
              <a:t> to </a:t>
            </a:r>
            <a:r>
              <a:rPr lang="cs-CZ" dirty="0" err="1"/>
              <a:t>teacher</a:t>
            </a:r>
            <a:r>
              <a:rPr lang="cs-CZ" dirty="0"/>
              <a:t> </a:t>
            </a:r>
            <a:r>
              <a:rPr lang="cs-CZ" dirty="0" err="1"/>
              <a:t>instructions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665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toza a meioza">
            <a:extLst>
              <a:ext uri="{FF2B5EF4-FFF2-40B4-BE49-F238E27FC236}">
                <a16:creationId xmlns:a16="http://schemas.microsoft.com/office/drawing/2014/main" id="{82893920-F4CD-44A2-9E8F-1FBDA9A92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81" y="85986"/>
            <a:ext cx="4730240" cy="67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89750F0-4DC2-44A9-A668-1D5DAEBE09F4}"/>
              </a:ext>
            </a:extLst>
          </p:cNvPr>
          <p:cNvSpPr/>
          <p:nvPr/>
        </p:nvSpPr>
        <p:spPr>
          <a:xfrm>
            <a:off x="1459548" y="0"/>
            <a:ext cx="641367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MITOSIS and MEIOSIS – </a:t>
            </a:r>
            <a:r>
              <a:rPr lang="cs-CZ" altLang="cs-CZ" dirty="0" err="1">
                <a:solidFill>
                  <a:srgbClr val="0000DC"/>
                </a:solidFill>
              </a:rPr>
              <a:t>the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main</a:t>
            </a:r>
            <a:r>
              <a:rPr lang="cs-CZ" altLang="cs-CZ" dirty="0">
                <a:solidFill>
                  <a:srgbClr val="0000DC"/>
                </a:solidFill>
              </a:rPr>
              <a:t> </a:t>
            </a:r>
            <a:r>
              <a:rPr lang="cs-CZ" altLang="cs-CZ" dirty="0" err="1">
                <a:solidFill>
                  <a:srgbClr val="0000DC"/>
                </a:solidFill>
              </a:rPr>
              <a:t>differences</a:t>
            </a:r>
            <a:endParaRPr lang="cs-CZ" dirty="0">
              <a:solidFill>
                <a:srgbClr val="0000D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ůst a zrání folikulů">
            <a:extLst>
              <a:ext uri="{FF2B5EF4-FFF2-40B4-BE49-F238E27FC236}">
                <a16:creationId xmlns:a16="http://schemas.microsoft.com/office/drawing/2014/main" id="{B2666FFE-8C11-47A9-9D49-3C9FFA45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47" name="TextovéPole 1">
            <a:extLst>
              <a:ext uri="{FF2B5EF4-FFF2-40B4-BE49-F238E27FC236}">
                <a16:creationId xmlns:a16="http://schemas.microsoft.com/office/drawing/2014/main" id="{6F8859C7-2A07-413A-80B6-A019FA29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3590925"/>
            <a:ext cx="1100137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PRIMORDIAL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FOLLICLES</a:t>
            </a:r>
          </a:p>
        </p:txBody>
      </p:sp>
      <p:sp>
        <p:nvSpPr>
          <p:cNvPr id="6148" name="TextovéPole 2">
            <a:extLst>
              <a:ext uri="{FF2B5EF4-FFF2-40B4-BE49-F238E27FC236}">
                <a16:creationId xmlns:a16="http://schemas.microsoft.com/office/drawing/2014/main" id="{E2F484CD-DD90-4F0D-AD23-FC668F563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2990850"/>
            <a:ext cx="1165225" cy="60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PRIMARY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UNILAMINAR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FOLLICLE</a:t>
            </a:r>
          </a:p>
        </p:txBody>
      </p:sp>
      <p:sp>
        <p:nvSpPr>
          <p:cNvPr id="6149" name="TextovéPole 3">
            <a:extLst>
              <a:ext uri="{FF2B5EF4-FFF2-40B4-BE49-F238E27FC236}">
                <a16:creationId xmlns:a16="http://schemas.microsoft.com/office/drawing/2014/main" id="{91871E2F-28CA-46B7-936F-58E2F9A85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2389188"/>
            <a:ext cx="1368425" cy="60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PRIMARY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MULTILAMINAR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FOLLICLES</a:t>
            </a:r>
          </a:p>
        </p:txBody>
      </p:sp>
      <p:sp>
        <p:nvSpPr>
          <p:cNvPr id="6150" name="TextovéPole 4">
            <a:extLst>
              <a:ext uri="{FF2B5EF4-FFF2-40B4-BE49-F238E27FC236}">
                <a16:creationId xmlns:a16="http://schemas.microsoft.com/office/drawing/2014/main" id="{F7D0939D-3FBC-4B9D-97D1-11C445B55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3074988"/>
            <a:ext cx="1082675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SECONDARY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FOLLICLE</a:t>
            </a:r>
          </a:p>
        </p:txBody>
      </p:sp>
      <p:sp>
        <p:nvSpPr>
          <p:cNvPr id="6151" name="TextovéPole 5">
            <a:extLst>
              <a:ext uri="{FF2B5EF4-FFF2-40B4-BE49-F238E27FC236}">
                <a16:creationId xmlns:a16="http://schemas.microsoft.com/office/drawing/2014/main" id="{AC33DC36-764C-4948-A053-D34E23CF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313" y="2030413"/>
            <a:ext cx="90805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GRAAFIAN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FOLLICLE</a:t>
            </a:r>
          </a:p>
        </p:txBody>
      </p:sp>
      <p:sp>
        <p:nvSpPr>
          <p:cNvPr id="6152" name="TextovéPole 6">
            <a:extLst>
              <a:ext uri="{FF2B5EF4-FFF2-40B4-BE49-F238E27FC236}">
                <a16:creationId xmlns:a16="http://schemas.microsoft.com/office/drawing/2014/main" id="{2ADED601-250D-4EC5-8F20-E7DB8B457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258763"/>
            <a:ext cx="808037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GROWTH AND MATURATION OF OVARIAN FOLLICLES</a:t>
            </a:r>
          </a:p>
        </p:txBody>
      </p:sp>
      <p:sp>
        <p:nvSpPr>
          <p:cNvPr id="6153" name="TextovéPole 7">
            <a:extLst>
              <a:ext uri="{FF2B5EF4-FFF2-40B4-BE49-F238E27FC236}">
                <a16:creationId xmlns:a16="http://schemas.microsoft.com/office/drawing/2014/main" id="{978A208E-72E3-41E4-9E61-F167DCE3F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266825"/>
            <a:ext cx="1189037" cy="692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PRIMARY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OOCYTE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in these follicles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DBDC86C-7B71-493E-A9D0-33271AFB3A11}"/>
              </a:ext>
            </a:extLst>
          </p:cNvPr>
          <p:cNvCxnSpPr/>
          <p:nvPr/>
        </p:nvCxnSpPr>
        <p:spPr>
          <a:xfrm flipH="1">
            <a:off x="452438" y="1958975"/>
            <a:ext cx="725487" cy="1546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6B08959-322D-4B59-B332-DCAEC02D6A7F}"/>
              </a:ext>
            </a:extLst>
          </p:cNvPr>
          <p:cNvCxnSpPr>
            <a:stCxn id="6153" idx="2"/>
          </p:cNvCxnSpPr>
          <p:nvPr/>
        </p:nvCxnSpPr>
        <p:spPr>
          <a:xfrm flipH="1">
            <a:off x="1096963" y="1958975"/>
            <a:ext cx="125412" cy="1031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DA0255B4-5106-4C63-B36E-08F860E78CF3}"/>
              </a:ext>
            </a:extLst>
          </p:cNvPr>
          <p:cNvCxnSpPr>
            <a:stCxn id="6153" idx="2"/>
          </p:cNvCxnSpPr>
          <p:nvPr/>
        </p:nvCxnSpPr>
        <p:spPr>
          <a:xfrm>
            <a:off x="1222375" y="1958975"/>
            <a:ext cx="407988" cy="4302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EBBC6559-8151-4345-B28A-75CEC395505A}"/>
              </a:ext>
            </a:extLst>
          </p:cNvPr>
          <p:cNvCxnSpPr/>
          <p:nvPr/>
        </p:nvCxnSpPr>
        <p:spPr>
          <a:xfrm>
            <a:off x="2705100" y="2305050"/>
            <a:ext cx="149225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D3A49851-4B9B-4A34-8419-6FBF081C3F8B}"/>
              </a:ext>
            </a:extLst>
          </p:cNvPr>
          <p:cNvCxnSpPr/>
          <p:nvPr/>
        </p:nvCxnSpPr>
        <p:spPr>
          <a:xfrm>
            <a:off x="1816100" y="1958975"/>
            <a:ext cx="889000" cy="3460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9" name="TextovéPole 19">
            <a:extLst>
              <a:ext uri="{FF2B5EF4-FFF2-40B4-BE49-F238E27FC236}">
                <a16:creationId xmlns:a16="http://schemas.microsoft.com/office/drawing/2014/main" id="{0C332729-8767-436C-B307-0283B7EBC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75" y="2767013"/>
            <a:ext cx="136683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SECONDARY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OOCYTE</a:t>
            </a:r>
          </a:p>
        </p:txBody>
      </p:sp>
      <p:sp>
        <p:nvSpPr>
          <p:cNvPr id="6160" name="TextovéPole 20">
            <a:extLst>
              <a:ext uri="{FF2B5EF4-FFF2-40B4-BE49-F238E27FC236}">
                <a16:creationId xmlns:a16="http://schemas.microsoft.com/office/drawing/2014/main" id="{DC88928E-87D1-457C-AAFC-CAF72876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3305175"/>
            <a:ext cx="6016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Corona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radiata</a:t>
            </a:r>
          </a:p>
        </p:txBody>
      </p:sp>
      <p:sp>
        <p:nvSpPr>
          <p:cNvPr id="6161" name="TextovéPole 21">
            <a:extLst>
              <a:ext uri="{FF2B5EF4-FFF2-40B4-BE49-F238E27FC236}">
                <a16:creationId xmlns:a16="http://schemas.microsoft.com/office/drawing/2014/main" id="{84BBD7B0-016E-4F3E-8F8A-B29BF1593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2143125"/>
            <a:ext cx="1014412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Zona pellucida</a:t>
            </a:r>
          </a:p>
        </p:txBody>
      </p:sp>
      <p:sp>
        <p:nvSpPr>
          <p:cNvPr id="6162" name="TextovéPole 22">
            <a:extLst>
              <a:ext uri="{FF2B5EF4-FFF2-40B4-BE49-F238E27FC236}">
                <a16:creationId xmlns:a16="http://schemas.microsoft.com/office/drawing/2014/main" id="{F57F2018-C21D-47EC-B854-503ED7892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1885950"/>
            <a:ext cx="1252538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Follicular fluid</a:t>
            </a:r>
          </a:p>
        </p:txBody>
      </p:sp>
      <p:sp>
        <p:nvSpPr>
          <p:cNvPr id="6163" name="TextovéPole 23">
            <a:extLst>
              <a:ext uri="{FF2B5EF4-FFF2-40B4-BE49-F238E27FC236}">
                <a16:creationId xmlns:a16="http://schemas.microsoft.com/office/drawing/2014/main" id="{C61EEDD1-FF81-49E4-BDAD-A96A96CF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3" y="2228850"/>
            <a:ext cx="1900237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Mitotic spindle in metaphase 2</a:t>
            </a:r>
          </a:p>
        </p:txBody>
      </p:sp>
      <p:sp>
        <p:nvSpPr>
          <p:cNvPr id="6164" name="TextovéPole 24">
            <a:extLst>
              <a:ext uri="{FF2B5EF4-FFF2-40B4-BE49-F238E27FC236}">
                <a16:creationId xmlns:a16="http://schemas.microsoft.com/office/drawing/2014/main" id="{AA4F2239-D74E-46DD-BC6B-58145F022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693" y="2474913"/>
            <a:ext cx="119848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</a:p>
        </p:txBody>
      </p:sp>
      <p:sp>
        <p:nvSpPr>
          <p:cNvPr id="6165" name="TextovéPole 25">
            <a:extLst>
              <a:ext uri="{FF2B5EF4-FFF2-40B4-BE49-F238E27FC236}">
                <a16:creationId xmlns:a16="http://schemas.microsoft.com/office/drawing/2014/main" id="{54E0AA34-6847-4981-A62D-C494959E5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713" y="3271838"/>
            <a:ext cx="1042987" cy="23018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900">
                <a:latin typeface="Arial" panose="020B0604020202020204" pitchFamily="34" charset="0"/>
              </a:rPr>
              <a:t>Thecalutein cells</a:t>
            </a:r>
          </a:p>
        </p:txBody>
      </p:sp>
      <p:sp>
        <p:nvSpPr>
          <p:cNvPr id="6166" name="TextovéPole 26">
            <a:extLst>
              <a:ext uri="{FF2B5EF4-FFF2-40B4-BE49-F238E27FC236}">
                <a16:creationId xmlns:a16="http://schemas.microsoft.com/office/drawing/2014/main" id="{6DB8D26D-FDB0-42F4-B1B5-DAC62918B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688" y="4610100"/>
            <a:ext cx="849312" cy="2778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Fibrin clot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DDB8CD46-0DEA-4F4A-8C23-F20A7FED28FC}"/>
              </a:ext>
            </a:extLst>
          </p:cNvPr>
          <p:cNvSpPr txBox="1"/>
          <p:nvPr/>
        </p:nvSpPr>
        <p:spPr>
          <a:xfrm>
            <a:off x="7148513" y="5607050"/>
            <a:ext cx="1569660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dirty="0"/>
              <a:t>CORPUS LUTEUM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5FC3EB18-C917-4E4A-9D79-B846BB7CED47}"/>
              </a:ext>
            </a:extLst>
          </p:cNvPr>
          <p:cNvSpPr/>
          <p:nvPr/>
        </p:nvSpPr>
        <p:spPr>
          <a:xfrm rot="1109597">
            <a:off x="7010400" y="3205163"/>
            <a:ext cx="2636838" cy="4125912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69" name="TextovéPole 29">
            <a:extLst>
              <a:ext uri="{FF2B5EF4-FFF2-40B4-BE49-F238E27FC236}">
                <a16:creationId xmlns:a16="http://schemas.microsoft.com/office/drawing/2014/main" id="{F417C66E-B952-4FCC-BA2C-99783A18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6434138"/>
            <a:ext cx="1287462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900">
                <a:latin typeface="Arial" panose="020B0604020202020204" pitchFamily="34" charset="0"/>
              </a:rPr>
              <a:t>Granulosa lutein cells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B0D27E8-7541-4656-AF39-42F5C336ED44}"/>
              </a:ext>
            </a:extLst>
          </p:cNvPr>
          <p:cNvSpPr txBox="1"/>
          <p:nvPr/>
        </p:nvSpPr>
        <p:spPr>
          <a:xfrm>
            <a:off x="4991313" y="1048692"/>
            <a:ext cx="205697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OVULATION</a:t>
            </a:r>
          </a:p>
        </p:txBody>
      </p:sp>
      <p:sp>
        <p:nvSpPr>
          <p:cNvPr id="36864" name="TextovéPole 36863">
            <a:extLst>
              <a:ext uri="{FF2B5EF4-FFF2-40B4-BE49-F238E27FC236}">
                <a16:creationId xmlns:a16="http://schemas.microsoft.com/office/drawing/2014/main" id="{79B9DCE4-3CDE-4CF3-8254-9FADDF50A1E7}"/>
              </a:ext>
            </a:extLst>
          </p:cNvPr>
          <p:cNvSpPr txBox="1"/>
          <p:nvPr/>
        </p:nvSpPr>
        <p:spPr>
          <a:xfrm>
            <a:off x="5592763" y="4692650"/>
            <a:ext cx="1423987" cy="2540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>
                <a:solidFill>
                  <a:schemeClr val="bg1"/>
                </a:solidFill>
              </a:rPr>
              <a:t>    </a:t>
            </a:r>
            <a:r>
              <a:rPr lang="cs-CZ" sz="1050" dirty="0" err="1">
                <a:solidFill>
                  <a:schemeClr val="bg1"/>
                </a:solidFill>
              </a:rPr>
              <a:t>Ruptured</a:t>
            </a:r>
            <a:r>
              <a:rPr lang="cs-CZ" sz="1050" dirty="0">
                <a:solidFill>
                  <a:schemeClr val="bg1"/>
                </a:solidFill>
              </a:rPr>
              <a:t> </a:t>
            </a:r>
            <a:r>
              <a:rPr lang="cs-CZ" sz="1050" dirty="0" err="1">
                <a:solidFill>
                  <a:schemeClr val="bg1"/>
                </a:solidFill>
              </a:rPr>
              <a:t>follicle</a:t>
            </a:r>
            <a:endParaRPr lang="cs-CZ" sz="1050" dirty="0">
              <a:solidFill>
                <a:schemeClr val="bg1"/>
              </a:solidFill>
            </a:endParaRPr>
          </a:p>
        </p:txBody>
      </p:sp>
      <p:sp>
        <p:nvSpPr>
          <p:cNvPr id="6172" name="TextovéPole 36864">
            <a:extLst>
              <a:ext uri="{FF2B5EF4-FFF2-40B4-BE49-F238E27FC236}">
                <a16:creationId xmlns:a16="http://schemas.microsoft.com/office/drawing/2014/main" id="{73F8CE5A-8131-4DE0-84E5-4877949F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613" y="6434138"/>
            <a:ext cx="1287462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800">
                <a:latin typeface="Arial" panose="020B0604020202020204" pitchFamily="34" charset="0"/>
              </a:rPr>
              <a:t>  Theca folliculi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800">
                <a:latin typeface="Arial" panose="020B0604020202020204" pitchFamily="34" charset="0"/>
              </a:rPr>
              <a:t>   externa and interna</a:t>
            </a:r>
          </a:p>
        </p:txBody>
      </p:sp>
      <p:sp>
        <p:nvSpPr>
          <p:cNvPr id="6173" name="TextovéPole 36866">
            <a:extLst>
              <a:ext uri="{FF2B5EF4-FFF2-40B4-BE49-F238E27FC236}">
                <a16:creationId xmlns:a16="http://schemas.microsoft.com/office/drawing/2014/main" id="{A76913F3-D1A7-4768-9DD7-FDA25EB79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963" y="5345113"/>
            <a:ext cx="6762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800">
                <a:latin typeface="Arial" panose="020B0604020202020204" pitchFamily="34" charset="0"/>
              </a:rPr>
              <a:t>Membrana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800">
                <a:latin typeface="Arial" panose="020B0604020202020204" pitchFamily="34" charset="0"/>
              </a:rPr>
              <a:t>granulosa</a:t>
            </a:r>
          </a:p>
        </p:txBody>
      </p:sp>
      <p:sp>
        <p:nvSpPr>
          <p:cNvPr id="6174" name="TextovéPole 36867">
            <a:extLst>
              <a:ext uri="{FF2B5EF4-FFF2-40B4-BE49-F238E27FC236}">
                <a16:creationId xmlns:a16="http://schemas.microsoft.com/office/drawing/2014/main" id="{EC4C160C-44BD-47D1-A65B-B4371110A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5391150"/>
            <a:ext cx="8572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800">
                <a:latin typeface="Arial" panose="020B0604020202020204" pitchFamily="34" charset="0"/>
              </a:rPr>
              <a:t>Zona pellucida</a:t>
            </a:r>
          </a:p>
        </p:txBody>
      </p:sp>
      <p:sp>
        <p:nvSpPr>
          <p:cNvPr id="6175" name="TextovéPole 36868">
            <a:extLst>
              <a:ext uri="{FF2B5EF4-FFF2-40B4-BE49-F238E27FC236}">
                <a16:creationId xmlns:a16="http://schemas.microsoft.com/office/drawing/2014/main" id="{192ECCF5-F09E-455F-9E55-0D6D46AD6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6434138"/>
            <a:ext cx="21717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CORTEX OVARII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3AC59-C5B4-41F3-8626-F468767E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2873"/>
            <a:ext cx="7321550" cy="451576"/>
          </a:xfrm>
        </p:spPr>
        <p:txBody>
          <a:bodyPr/>
          <a:lstStyle/>
          <a:p>
            <a:r>
              <a:rPr lang="cs-CZ" dirty="0"/>
              <a:t>Oocyte                                </a:t>
            </a:r>
            <a:r>
              <a:rPr lang="cs-CZ" dirty="0" err="1"/>
              <a:t>Sperm</a:t>
            </a:r>
            <a:r>
              <a:rPr lang="cs-CZ" dirty="0"/>
              <a:t>				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29125CE-CCF3-4D3C-8462-FC415B4183A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0657" y="1496442"/>
            <a:ext cx="5697538" cy="427355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2F604DA-BA3B-4C82-92D5-B997578F1EC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4194" y="1496442"/>
            <a:ext cx="5697537" cy="4273550"/>
          </a:xfrm>
        </p:spPr>
      </p:pic>
    </p:spTree>
    <p:extLst>
      <p:ext uri="{BB962C8B-B14F-4D97-AF65-F5344CB8AC3E}">
        <p14:creationId xmlns:p14="http://schemas.microsoft.com/office/powerpoint/2010/main" val="208388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C4EBC70D-CEB8-4025-8DAA-744BCF1E2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13641" r="51450" b="31001"/>
          <a:stretch>
            <a:fillRect/>
          </a:stretch>
        </p:blipFill>
        <p:spPr bwMode="auto">
          <a:xfrm>
            <a:off x="533931" y="884509"/>
            <a:ext cx="8076138" cy="546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9F6F249-FF29-47FF-945A-F30EB1A1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140" y="280352"/>
            <a:ext cx="8064900" cy="451576"/>
          </a:xfrm>
        </p:spPr>
        <p:txBody>
          <a:bodyPr/>
          <a:lstStyle/>
          <a:p>
            <a:r>
              <a:rPr lang="sk-SK" altLang="cs-CZ" sz="3200" dirty="0" err="1">
                <a:latin typeface="Arial" panose="020B0604020202020204" pitchFamily="34" charset="0"/>
              </a:rPr>
              <a:t>Acrosomal</a:t>
            </a:r>
            <a:r>
              <a:rPr lang="sk-SK" altLang="cs-CZ" sz="3200" dirty="0">
                <a:latin typeface="Arial" panose="020B0604020202020204" pitchFamily="34" charset="0"/>
              </a:rPr>
              <a:t> and </a:t>
            </a:r>
            <a:r>
              <a:rPr lang="sk-SK" altLang="cs-CZ" sz="3200" dirty="0" err="1">
                <a:latin typeface="Arial" panose="020B0604020202020204" pitchFamily="34" charset="0"/>
              </a:rPr>
              <a:t>cortical</a:t>
            </a:r>
            <a:r>
              <a:rPr lang="sk-SK" altLang="cs-CZ" sz="3200" dirty="0">
                <a:latin typeface="Arial" panose="020B0604020202020204" pitchFamily="34" charset="0"/>
              </a:rPr>
              <a:t> </a:t>
            </a:r>
            <a:r>
              <a:rPr lang="sk-SK" altLang="cs-CZ" sz="3200" dirty="0" err="1">
                <a:latin typeface="Arial" panose="020B0604020202020204" pitchFamily="34" charset="0"/>
              </a:rPr>
              <a:t>reaction</a:t>
            </a:r>
            <a:br>
              <a:rPr lang="sk-SK" altLang="cs-CZ" sz="3200" dirty="0"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5C3498C-C61A-4F7D-939A-34F29DF297F6}"/>
              </a:ext>
            </a:extLst>
          </p:cNvPr>
          <p:cNvSpPr txBox="1"/>
          <p:nvPr/>
        </p:nvSpPr>
        <p:spPr>
          <a:xfrm>
            <a:off x="595619" y="3036815"/>
            <a:ext cx="18539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Acrosomal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vesicle</a:t>
            </a:r>
            <a:endParaRPr lang="cs-CZ" sz="1400" dirty="0"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03E8109-F9E4-4DB4-9A69-58B22979C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50" y="0"/>
            <a:ext cx="5739413" cy="7652551"/>
          </a:xfrm>
          <a:prstGeom prst="rect">
            <a:avLst/>
          </a:prstGeom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F25BB64B-F4E0-4AAA-A9D7-FD52F571D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947" y="898822"/>
            <a:ext cx="4565673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500" dirty="0">
                <a:latin typeface="Arial" panose="020B0604020202020204" pitchFamily="34" charset="0"/>
              </a:rPr>
              <a:t>oocyte II         </a:t>
            </a:r>
            <a:r>
              <a:rPr lang="cs-CZ" altLang="cs-CZ" sz="1500" dirty="0" err="1">
                <a:latin typeface="Arial" panose="020B0604020202020204" pitchFamily="34" charset="0"/>
              </a:rPr>
              <a:t>sperm</a:t>
            </a:r>
            <a:r>
              <a:rPr lang="cs-CZ" altLang="cs-CZ" sz="1500" dirty="0">
                <a:latin typeface="Arial" panose="020B0604020202020204" pitchFamily="34" charset="0"/>
              </a:rPr>
              <a:t> </a:t>
            </a:r>
            <a:r>
              <a:rPr lang="cs-CZ" altLang="cs-CZ" sz="1500" dirty="0" err="1">
                <a:latin typeface="Arial" panose="020B0604020202020204" pitchFamily="34" charset="0"/>
              </a:rPr>
              <a:t>penetration</a:t>
            </a:r>
            <a:r>
              <a:rPr lang="cs-CZ" altLang="cs-CZ" sz="1500" dirty="0">
                <a:latin typeface="Arial" panose="020B0604020202020204" pitchFamily="34" charset="0"/>
              </a:rPr>
              <a:t>                  </a:t>
            </a:r>
            <a:r>
              <a:rPr lang="cs-CZ" altLang="cs-CZ" sz="1500" dirty="0" err="1">
                <a:latin typeface="Arial" panose="020B0604020202020204" pitchFamily="34" charset="0"/>
              </a:rPr>
              <a:t>zygote</a:t>
            </a:r>
            <a:endParaRPr lang="cs-CZ" altLang="cs-CZ" sz="1500" dirty="0">
              <a:latin typeface="Arial" panose="020B0604020202020204" pitchFamily="34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FFD3CFD7-0691-4BE4-93C6-925F8419A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357" y="2259354"/>
            <a:ext cx="3870325" cy="32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500" dirty="0" err="1">
                <a:latin typeface="Arial" panose="020B0604020202020204" pitchFamily="34" charset="0"/>
              </a:rPr>
              <a:t>pronuclei</a:t>
            </a:r>
            <a:r>
              <a:rPr lang="cs-CZ" altLang="cs-CZ" sz="1500" dirty="0">
                <a:latin typeface="Arial" panose="020B0604020202020204" pitchFamily="34" charset="0"/>
              </a:rPr>
              <a:t>        diploid set </a:t>
            </a:r>
            <a:r>
              <a:rPr lang="cs-CZ" altLang="cs-CZ" sz="1500" dirty="0" err="1">
                <a:latin typeface="Arial" panose="020B0604020202020204" pitchFamily="34" charset="0"/>
              </a:rPr>
              <a:t>of</a:t>
            </a:r>
            <a:r>
              <a:rPr lang="cs-CZ" altLang="cs-CZ" sz="1500" dirty="0">
                <a:latin typeface="Arial" panose="020B0604020202020204" pitchFamily="34" charset="0"/>
              </a:rPr>
              <a:t> </a:t>
            </a:r>
            <a:r>
              <a:rPr lang="cs-CZ" altLang="cs-CZ" sz="1500" dirty="0" err="1">
                <a:latin typeface="Arial" panose="020B0604020202020204" pitchFamily="34" charset="0"/>
              </a:rPr>
              <a:t>chromosomes</a:t>
            </a:r>
            <a:endParaRPr lang="cs-CZ" altLang="cs-CZ" sz="1500" dirty="0">
              <a:latin typeface="Arial" panose="020B0604020202020204" pitchFamily="34" charset="0"/>
            </a:endParaRPr>
          </a:p>
        </p:txBody>
      </p:sp>
      <p:sp>
        <p:nvSpPr>
          <p:cNvPr id="8197" name="Text Box 6">
            <a:extLst>
              <a:ext uri="{FF2B5EF4-FFF2-40B4-BE49-F238E27FC236}">
                <a16:creationId xmlns:a16="http://schemas.microsoft.com/office/drawing/2014/main" id="{C95EDA29-E4FF-41FB-BEE7-3E4900163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702" y="1260072"/>
            <a:ext cx="96361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polar</a:t>
            </a:r>
            <a:r>
              <a:rPr lang="cs-CZ" altLang="cs-CZ" sz="1200" dirty="0">
                <a:latin typeface="Arial" panose="020B0604020202020204" pitchFamily="34" charset="0"/>
              </a:rPr>
              <a:t> body</a:t>
            </a:r>
          </a:p>
        </p:txBody>
      </p:sp>
      <p:sp>
        <p:nvSpPr>
          <p:cNvPr id="8198" name="Text Box 7">
            <a:extLst>
              <a:ext uri="{FF2B5EF4-FFF2-40B4-BE49-F238E27FC236}">
                <a16:creationId xmlns:a16="http://schemas.microsoft.com/office/drawing/2014/main" id="{FE915917-09E1-4D15-8003-914E58EC8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799" y="1806002"/>
            <a:ext cx="7445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meiotic</a:t>
            </a:r>
            <a:endParaRPr lang="cs-CZ" altLang="cs-CZ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spindle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8199" name="Text Box 8">
            <a:extLst>
              <a:ext uri="{FF2B5EF4-FFF2-40B4-BE49-F238E27FC236}">
                <a16:creationId xmlns:a16="http://schemas.microsoft.com/office/drawing/2014/main" id="{E2B3FCED-A6FE-4B97-BC5C-20C3BF2EF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702" y="3016169"/>
            <a:ext cx="1098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cleavage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8200" name="Text Box 9">
            <a:extLst>
              <a:ext uri="{FF2B5EF4-FFF2-40B4-BE49-F238E27FC236}">
                <a16:creationId xmlns:a16="http://schemas.microsoft.com/office/drawing/2014/main" id="{6139C9C5-2152-42A4-8232-D9B92EB9F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713" y="5011738"/>
            <a:ext cx="1152525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400" dirty="0" err="1">
                <a:latin typeface="Arial" panose="020B0604020202020204" pitchFamily="34" charset="0"/>
              </a:rPr>
              <a:t>secondary</a:t>
            </a:r>
            <a:r>
              <a:rPr lang="cs-CZ" altLang="cs-CZ" sz="1400" dirty="0">
                <a:latin typeface="Arial" panose="020B0604020202020204" pitchFamily="34" charset="0"/>
              </a:rPr>
              <a:t>    oocyte        </a:t>
            </a:r>
            <a:r>
              <a:rPr lang="cs-CZ" altLang="cs-CZ" sz="1100" dirty="0">
                <a:latin typeface="Arial" panose="020B0604020202020204" pitchFamily="34" charset="0"/>
              </a:rPr>
              <a:t>in </a:t>
            </a:r>
            <a:r>
              <a:rPr lang="cs-CZ" altLang="cs-CZ" sz="1100" dirty="0" err="1">
                <a:latin typeface="Arial" panose="020B0604020202020204" pitchFamily="34" charset="0"/>
              </a:rPr>
              <a:t>metaphase</a:t>
            </a:r>
            <a:r>
              <a:rPr lang="cs-CZ" altLang="cs-CZ" sz="1100" dirty="0">
                <a:latin typeface="Arial" panose="020B0604020202020204" pitchFamily="34" charset="0"/>
              </a:rPr>
              <a:t> 2</a:t>
            </a:r>
          </a:p>
        </p:txBody>
      </p:sp>
      <p:sp>
        <p:nvSpPr>
          <p:cNvPr id="8201" name="Text Box 10">
            <a:extLst>
              <a:ext uri="{FF2B5EF4-FFF2-40B4-BE49-F238E27FC236}">
                <a16:creationId xmlns:a16="http://schemas.microsoft.com/office/drawing/2014/main" id="{181C50B1-3275-4FDF-8CD0-40B6A15FA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509" y="5910490"/>
            <a:ext cx="11430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dirty="0" err="1">
                <a:latin typeface="Arial" panose="020B0604020202020204" pitchFamily="34" charset="0"/>
              </a:rPr>
              <a:t>implanted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blastocyst</a:t>
            </a:r>
          </a:p>
        </p:txBody>
      </p:sp>
      <p:sp>
        <p:nvSpPr>
          <p:cNvPr id="8202" name="TextovéPole 1">
            <a:extLst>
              <a:ext uri="{FF2B5EF4-FFF2-40B4-BE49-F238E27FC236}">
                <a16:creationId xmlns:a16="http://schemas.microsoft.com/office/drawing/2014/main" id="{EA32EC39-DC1C-46E0-A852-8F2CF4071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589" y="226397"/>
            <a:ext cx="46815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FERTILIZATION AND IMPLANTATION</a:t>
            </a:r>
          </a:p>
        </p:txBody>
      </p:sp>
      <p:sp>
        <p:nvSpPr>
          <p:cNvPr id="8203" name="TextovéPole 1">
            <a:extLst>
              <a:ext uri="{FF2B5EF4-FFF2-40B4-BE49-F238E27FC236}">
                <a16:creationId xmlns:a16="http://schemas.microsoft.com/office/drawing/2014/main" id="{CB8BD6A7-22DD-46C1-8724-391B4902D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763" y="2583204"/>
            <a:ext cx="8223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cumulus</a:t>
            </a:r>
            <a:endParaRPr lang="cs-CZ" altLang="cs-CZ" sz="12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oophorus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8204" name="TextovéPole 2">
            <a:extLst>
              <a:ext uri="{FF2B5EF4-FFF2-40B4-BE49-F238E27FC236}">
                <a16:creationId xmlns:a16="http://schemas.microsoft.com/office/drawing/2014/main" id="{51ABC108-FDB3-4C6E-A95E-623D3BDCC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068" y="2393163"/>
            <a:ext cx="744538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zona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pellucida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6936702-BC1E-4F43-B93D-3044DB151904}"/>
              </a:ext>
            </a:extLst>
          </p:cNvPr>
          <p:cNvSpPr/>
          <p:nvPr/>
        </p:nvSpPr>
        <p:spPr>
          <a:xfrm>
            <a:off x="1501775" y="-211138"/>
            <a:ext cx="152400" cy="7265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8B999CE-DCA5-4060-8D95-A736852298A9}"/>
              </a:ext>
            </a:extLst>
          </p:cNvPr>
          <p:cNvSpPr txBox="1"/>
          <p:nvPr/>
        </p:nvSpPr>
        <p:spPr>
          <a:xfrm>
            <a:off x="6185178" y="5699434"/>
            <a:ext cx="129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blastocyst</a:t>
            </a:r>
            <a:endParaRPr lang="en-US" sz="1400" dirty="0" err="1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212D458-D402-4C46-952B-AC902F2134AD}"/>
              </a:ext>
            </a:extLst>
          </p:cNvPr>
          <p:cNvSpPr txBox="1"/>
          <p:nvPr/>
        </p:nvSpPr>
        <p:spPr>
          <a:xfrm>
            <a:off x="5295369" y="5050036"/>
            <a:ext cx="2384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morula</a:t>
            </a:r>
            <a:endParaRPr lang="en-US" sz="1400" dirty="0" err="1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B1C6E29-1C17-460F-A473-3BEF96C76E0F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900113" y="301624"/>
            <a:ext cx="7772400" cy="936625"/>
          </a:xfrm>
        </p:spPr>
        <p:txBody>
          <a:bodyPr/>
          <a:lstStyle/>
          <a:p>
            <a:pPr algn="ctr" eaLnBrk="1" hangingPunct="1"/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FERTILIZATION</a:t>
            </a:r>
          </a:p>
        </p:txBody>
      </p:sp>
      <p:pic>
        <p:nvPicPr>
          <p:cNvPr id="9219" name="Picture 3" descr="e1p_j1_zygote">
            <a:extLst>
              <a:ext uri="{FF2B5EF4-FFF2-40B4-BE49-F238E27FC236}">
                <a16:creationId xmlns:a16="http://schemas.microsoft.com/office/drawing/2014/main" id="{B229853A-1B5C-4D28-B9E0-AF31C8C8D34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628775"/>
            <a:ext cx="1981200" cy="198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 descr="e1q_j2_2blasto">
            <a:extLst>
              <a:ext uri="{FF2B5EF4-FFF2-40B4-BE49-F238E27FC236}">
                <a16:creationId xmlns:a16="http://schemas.microsoft.com/office/drawing/2014/main" id="{3446CBC0-57B9-4208-971B-DD36D87125A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628775"/>
            <a:ext cx="1981200" cy="198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 descr="e1r_j2_4blasto">
            <a:extLst>
              <a:ext uri="{FF2B5EF4-FFF2-40B4-BE49-F238E27FC236}">
                <a16:creationId xmlns:a16="http://schemas.microsoft.com/office/drawing/2014/main" id="{ED6E26CF-F7C7-4C0F-B1B6-0107FC9ABCC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1628775"/>
            <a:ext cx="1981200" cy="198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 descr="e1s_j3_8blasto">
            <a:extLst>
              <a:ext uri="{FF2B5EF4-FFF2-40B4-BE49-F238E27FC236}">
                <a16:creationId xmlns:a16="http://schemas.microsoft.com/office/drawing/2014/main" id="{5CA10E3F-AF20-4EE1-B12E-12438B8D980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138" y="3890963"/>
            <a:ext cx="2009775" cy="20939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7" descr="e1t_j4_morula">
            <a:extLst>
              <a:ext uri="{FF2B5EF4-FFF2-40B4-BE49-F238E27FC236}">
                <a16:creationId xmlns:a16="http://schemas.microsoft.com/office/drawing/2014/main" id="{5B73AFAC-3132-4123-9420-00951106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33825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9">
            <a:extLst>
              <a:ext uri="{FF2B5EF4-FFF2-40B4-BE49-F238E27FC236}">
                <a16:creationId xmlns:a16="http://schemas.microsoft.com/office/drawing/2014/main" id="{3BBEEFAB-E7C6-4C4C-AD9C-DC73D6FB3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1054100"/>
            <a:ext cx="7313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zygote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18 h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fertilization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24 h                                  45 h</a:t>
            </a: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1BD53359-C09E-4661-9384-A98EEB321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5899150"/>
            <a:ext cx="45576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morula - 72 h                   morula – 96 h</a:t>
            </a: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A27CF6FA-5C3D-481D-A2A2-EE7CA04A0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75" y="5949950"/>
            <a:ext cx="13223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blastocyst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7BC60E-ACAB-4F6C-9184-13A2EA5E3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58" y="3929214"/>
            <a:ext cx="1981200" cy="20207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rýhování a implantace">
            <a:extLst>
              <a:ext uri="{FF2B5EF4-FFF2-40B4-BE49-F238E27FC236}">
                <a16:creationId xmlns:a16="http://schemas.microsoft.com/office/drawing/2014/main" id="{3BD6DF4A-A4D6-418A-9770-03334529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7869" r="-139" b="-7869"/>
          <a:stretch>
            <a:fillRect/>
          </a:stretch>
        </p:blipFill>
        <p:spPr bwMode="auto">
          <a:xfrm>
            <a:off x="1511300" y="-22225"/>
            <a:ext cx="612140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>
            <a:extLst>
              <a:ext uri="{FF2B5EF4-FFF2-40B4-BE49-F238E27FC236}">
                <a16:creationId xmlns:a16="http://schemas.microsoft.com/office/drawing/2014/main" id="{8F49B13A-949B-494B-BF4E-C3A7D943F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27000"/>
            <a:ext cx="40576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CLEAVAGE AND IMPLANTATION    </a:t>
            </a:r>
          </a:p>
        </p:txBody>
      </p:sp>
      <p:sp>
        <p:nvSpPr>
          <p:cNvPr id="10244" name="Text Box 6">
            <a:extLst>
              <a:ext uri="{FF2B5EF4-FFF2-40B4-BE49-F238E27FC236}">
                <a16:creationId xmlns:a16="http://schemas.microsoft.com/office/drawing/2014/main" id="{171A64EB-4441-4E3F-9EE8-67CDF4C1550E}"/>
              </a:ext>
            </a:extLst>
          </p:cNvPr>
          <p:cNvSpPr txBox="1">
            <a:spLocks noChangeArrowheads="1"/>
          </p:cNvSpPr>
          <p:nvPr/>
        </p:nvSpPr>
        <p:spPr bwMode="auto">
          <a:xfrm rot="20363182">
            <a:off x="2476501" y="675354"/>
            <a:ext cx="1098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cleavage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BDB339-87F7-40C2-BA4E-EB3711D44EC2}"/>
              </a:ext>
            </a:extLst>
          </p:cNvPr>
          <p:cNvSpPr txBox="1"/>
          <p:nvPr/>
        </p:nvSpPr>
        <p:spPr>
          <a:xfrm>
            <a:off x="1926414" y="2212158"/>
            <a:ext cx="1041400" cy="4159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50" dirty="0" err="1"/>
              <a:t>Mitotic</a:t>
            </a:r>
            <a:r>
              <a:rPr lang="cs-CZ" sz="1050" dirty="0"/>
              <a:t> </a:t>
            </a:r>
            <a:r>
              <a:rPr lang="cs-CZ" sz="1050" dirty="0" err="1"/>
              <a:t>spindle</a:t>
            </a:r>
            <a:endParaRPr lang="cs-CZ" sz="1050" dirty="0"/>
          </a:p>
          <a:p>
            <a:pPr eaLnBrk="1" hangingPunct="1">
              <a:defRPr/>
            </a:pPr>
            <a:r>
              <a:rPr lang="cs-CZ" sz="1050" dirty="0" err="1"/>
              <a:t>within</a:t>
            </a:r>
            <a:r>
              <a:rPr lang="cs-CZ" sz="1050" dirty="0"/>
              <a:t> </a:t>
            </a:r>
            <a:r>
              <a:rPr lang="cs-CZ" sz="1050" dirty="0" err="1"/>
              <a:t>zygote</a:t>
            </a:r>
            <a:endParaRPr lang="cs-CZ" sz="105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8C091C-6434-4657-9130-98538A547A71}"/>
              </a:ext>
            </a:extLst>
          </p:cNvPr>
          <p:cNvSpPr txBox="1"/>
          <p:nvPr/>
        </p:nvSpPr>
        <p:spPr>
          <a:xfrm>
            <a:off x="3340100" y="1581150"/>
            <a:ext cx="936625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50" dirty="0" err="1"/>
              <a:t>Polar</a:t>
            </a:r>
            <a:r>
              <a:rPr lang="cs-CZ" sz="1050" dirty="0"/>
              <a:t> </a:t>
            </a:r>
            <a:r>
              <a:rPr lang="cs-CZ" sz="1050" dirty="0" err="1"/>
              <a:t>bodies</a:t>
            </a:r>
            <a:endParaRPr lang="cs-CZ" sz="105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87E7B1F-72BB-444D-A065-3605CBEC4442}"/>
              </a:ext>
            </a:extLst>
          </p:cNvPr>
          <p:cNvSpPr txBox="1"/>
          <p:nvPr/>
        </p:nvSpPr>
        <p:spPr>
          <a:xfrm>
            <a:off x="5467350" y="493713"/>
            <a:ext cx="762000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50" dirty="0"/>
              <a:t>MORULA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E95C91-84C0-4951-A72A-18FEED575179}"/>
              </a:ext>
            </a:extLst>
          </p:cNvPr>
          <p:cNvSpPr txBox="1"/>
          <p:nvPr/>
        </p:nvSpPr>
        <p:spPr>
          <a:xfrm>
            <a:off x="5914195" y="1044150"/>
            <a:ext cx="1157323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/>
              <a:t>BLASTOCYST</a:t>
            </a:r>
          </a:p>
        </p:txBody>
      </p:sp>
      <p:sp>
        <p:nvSpPr>
          <p:cNvPr id="10249" name="TextovéPole 5">
            <a:extLst>
              <a:ext uri="{FF2B5EF4-FFF2-40B4-BE49-F238E27FC236}">
                <a16:creationId xmlns:a16="http://schemas.microsoft.com/office/drawing/2014/main" id="{D7D3E131-1AD1-4E9F-B52D-2CC3A387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153" y="1264543"/>
            <a:ext cx="1331912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Syncytiotrophoblast</a:t>
            </a:r>
            <a:r>
              <a:rPr lang="cs-CZ" altLang="cs-CZ" sz="10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4BDACF-DDC9-43A7-9AA9-7347983A8B56}"/>
              </a:ext>
            </a:extLst>
          </p:cNvPr>
          <p:cNvSpPr/>
          <p:nvPr/>
        </p:nvSpPr>
        <p:spPr>
          <a:xfrm>
            <a:off x="7668381" y="1222375"/>
            <a:ext cx="601663" cy="7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252" name="TextovéPole 11">
            <a:extLst>
              <a:ext uri="{FF2B5EF4-FFF2-40B4-BE49-F238E27FC236}">
                <a16:creationId xmlns:a16="http://schemas.microsoft.com/office/drawing/2014/main" id="{3604EE42-B868-4554-8EEC-918E88641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686" y="1313698"/>
            <a:ext cx="1128835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Blastocyst </a:t>
            </a:r>
            <a:r>
              <a:rPr lang="cs-CZ" altLang="cs-CZ" sz="1000" dirty="0" err="1">
                <a:latin typeface="Arial" panose="020B0604020202020204" pitchFamily="34" charset="0"/>
              </a:rPr>
              <a:t>cavity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0254" name="TextovéPole 13">
            <a:extLst>
              <a:ext uri="{FF2B5EF4-FFF2-40B4-BE49-F238E27FC236}">
                <a16:creationId xmlns:a16="http://schemas.microsoft.com/office/drawing/2014/main" id="{8C0217FC-D284-4691-AC54-1A83D78E6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090" y="5172134"/>
            <a:ext cx="2120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ENDOMETRIUM  </a:t>
            </a:r>
          </a:p>
        </p:txBody>
      </p:sp>
      <p:sp>
        <p:nvSpPr>
          <p:cNvPr id="10255" name="TextovéPole 15">
            <a:extLst>
              <a:ext uri="{FF2B5EF4-FFF2-40B4-BE49-F238E27FC236}">
                <a16:creationId xmlns:a16="http://schemas.microsoft.com/office/drawing/2014/main" id="{BBFE476B-EF07-4AFC-8AD0-C4396187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6027856"/>
            <a:ext cx="15335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UTERINE GLANDS</a:t>
            </a:r>
          </a:p>
        </p:txBody>
      </p:sp>
      <p:sp>
        <p:nvSpPr>
          <p:cNvPr id="10256" name="TextovéPole 5">
            <a:extLst>
              <a:ext uri="{FF2B5EF4-FFF2-40B4-BE49-F238E27FC236}">
                <a16:creationId xmlns:a16="http://schemas.microsoft.com/office/drawing/2014/main" id="{297EE4F3-477F-49DD-A1BC-D841E42E9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479" y="1612901"/>
            <a:ext cx="85725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Trophoblast</a:t>
            </a:r>
          </a:p>
        </p:txBody>
      </p:sp>
      <p:sp>
        <p:nvSpPr>
          <p:cNvPr id="10257" name="TextovéPole 7">
            <a:extLst>
              <a:ext uri="{FF2B5EF4-FFF2-40B4-BE49-F238E27FC236}">
                <a16:creationId xmlns:a16="http://schemas.microsoft.com/office/drawing/2014/main" id="{C8846FC2-1AC2-47B2-A6DD-D53B861EE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170" y="1882920"/>
            <a:ext cx="153232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Embryoblast</a:t>
            </a:r>
            <a:r>
              <a:rPr lang="cs-CZ" altLang="cs-CZ" sz="1000" dirty="0">
                <a:latin typeface="Arial" panose="020B0604020202020204" pitchFamily="34" charset="0"/>
              </a:rPr>
              <a:t> (ICM)</a:t>
            </a:r>
          </a:p>
        </p:txBody>
      </p:sp>
      <p:sp>
        <p:nvSpPr>
          <p:cNvPr id="10258" name="TextovéPole 9">
            <a:extLst>
              <a:ext uri="{FF2B5EF4-FFF2-40B4-BE49-F238E27FC236}">
                <a16:creationId xmlns:a16="http://schemas.microsoft.com/office/drawing/2014/main" id="{A9602972-7018-4795-9948-F4A87E741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2105025"/>
            <a:ext cx="8096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Extraembr</a:t>
            </a:r>
            <a:r>
              <a:rPr lang="cs-CZ" altLang="cs-CZ" sz="10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mesoderm</a:t>
            </a:r>
          </a:p>
        </p:txBody>
      </p:sp>
      <p:sp>
        <p:nvSpPr>
          <p:cNvPr id="10259" name="TextovéPole 11">
            <a:extLst>
              <a:ext uri="{FF2B5EF4-FFF2-40B4-BE49-F238E27FC236}">
                <a16:creationId xmlns:a16="http://schemas.microsoft.com/office/drawing/2014/main" id="{5242562A-78E4-4873-B7F0-9A8C88D2A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596" y="2381331"/>
            <a:ext cx="676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Primitive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yolk</a:t>
            </a:r>
            <a:r>
              <a:rPr lang="cs-CZ" altLang="cs-CZ" sz="1000" dirty="0">
                <a:latin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</a:rPr>
              <a:t>sac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A2876A8-10F8-4EF3-A556-3B886D32A24F}"/>
              </a:ext>
            </a:extLst>
          </p:cNvPr>
          <p:cNvSpPr/>
          <p:nvPr/>
        </p:nvSpPr>
        <p:spPr>
          <a:xfrm>
            <a:off x="5153025" y="2535238"/>
            <a:ext cx="122238" cy="74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A06EA1-9535-41A6-9960-375F9EDBB9DA}"/>
              </a:ext>
            </a:extLst>
          </p:cNvPr>
          <p:cNvSpPr txBox="1"/>
          <p:nvPr/>
        </p:nvSpPr>
        <p:spPr>
          <a:xfrm>
            <a:off x="1926458" y="3581266"/>
            <a:ext cx="658813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dirty="0"/>
              <a:t>Chorion</a:t>
            </a:r>
          </a:p>
        </p:txBody>
      </p:sp>
      <p:sp>
        <p:nvSpPr>
          <p:cNvPr id="10262" name="TextovéPole 14">
            <a:extLst>
              <a:ext uri="{FF2B5EF4-FFF2-40B4-BE49-F238E27FC236}">
                <a16:creationId xmlns:a16="http://schemas.microsoft.com/office/drawing/2014/main" id="{D85D76EF-21F0-4269-B5AA-344E0C1F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2879725"/>
            <a:ext cx="8096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Operculum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0263" name="TextovéPole 15">
            <a:extLst>
              <a:ext uri="{FF2B5EF4-FFF2-40B4-BE49-F238E27FC236}">
                <a16:creationId xmlns:a16="http://schemas.microsoft.com/office/drawing/2014/main" id="{A8501A77-ECF8-4550-AC3F-006B13C00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0" y="4811716"/>
            <a:ext cx="1028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Amniotic cavity</a:t>
            </a:r>
          </a:p>
        </p:txBody>
      </p:sp>
      <p:sp>
        <p:nvSpPr>
          <p:cNvPr id="10264" name="TextovéPole 16">
            <a:extLst>
              <a:ext uri="{FF2B5EF4-FFF2-40B4-BE49-F238E27FC236}">
                <a16:creationId xmlns:a16="http://schemas.microsoft.com/office/drawing/2014/main" id="{91EEFF99-1D5C-4AEE-A3EC-D9EA1AAE6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3567113"/>
            <a:ext cx="9874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Trophoblastic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lacunae</a:t>
            </a:r>
          </a:p>
        </p:txBody>
      </p:sp>
      <p:sp>
        <p:nvSpPr>
          <p:cNvPr id="10265" name="TextovéPole 18">
            <a:extLst>
              <a:ext uri="{FF2B5EF4-FFF2-40B4-BE49-F238E27FC236}">
                <a16:creationId xmlns:a16="http://schemas.microsoft.com/office/drawing/2014/main" id="{6B466012-58FD-4768-9F8A-4EE60E260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577" y="3380243"/>
            <a:ext cx="1077913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Cytotrophoblast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0266" name="TextovéPole 19">
            <a:extLst>
              <a:ext uri="{FF2B5EF4-FFF2-40B4-BE49-F238E27FC236}">
                <a16:creationId xmlns:a16="http://schemas.microsoft.com/office/drawing/2014/main" id="{B0AF268F-F74E-4DE0-8CA1-360EFB5A0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194" y="2486818"/>
            <a:ext cx="75247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Hypoblast</a:t>
            </a:r>
          </a:p>
        </p:txBody>
      </p:sp>
      <p:sp>
        <p:nvSpPr>
          <p:cNvPr id="10267" name="TextovéPole 20">
            <a:extLst>
              <a:ext uri="{FF2B5EF4-FFF2-40B4-BE49-F238E27FC236}">
                <a16:creationId xmlns:a16="http://schemas.microsoft.com/office/drawing/2014/main" id="{59C9E15C-E75C-45EE-A28D-7F05F2296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343" y="2833628"/>
            <a:ext cx="6381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Epiblast</a:t>
            </a:r>
          </a:p>
        </p:txBody>
      </p:sp>
      <p:sp>
        <p:nvSpPr>
          <p:cNvPr id="10268" name="TextovéPole 21">
            <a:extLst>
              <a:ext uri="{FF2B5EF4-FFF2-40B4-BE49-F238E27FC236}">
                <a16:creationId xmlns:a16="http://schemas.microsoft.com/office/drawing/2014/main" id="{AF8C5544-C95D-4001-8BD7-E9DAD8AB5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491" y="5571450"/>
            <a:ext cx="11271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Connecting</a:t>
            </a:r>
            <a:r>
              <a:rPr lang="cs-CZ" altLang="cs-CZ" sz="1000" dirty="0">
                <a:latin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</a:rPr>
              <a:t>stalk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10269" name="TextovéPole 22">
            <a:extLst>
              <a:ext uri="{FF2B5EF4-FFF2-40B4-BE49-F238E27FC236}">
                <a16:creationId xmlns:a16="http://schemas.microsoft.com/office/drawing/2014/main" id="{62CC75F7-9C92-40E9-B052-8DDDDCF8E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870" y="6272214"/>
            <a:ext cx="61753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Amnion</a:t>
            </a:r>
          </a:p>
        </p:txBody>
      </p:sp>
      <p:sp>
        <p:nvSpPr>
          <p:cNvPr id="10270" name="TextovéPole 23">
            <a:extLst>
              <a:ext uri="{FF2B5EF4-FFF2-40B4-BE49-F238E27FC236}">
                <a16:creationId xmlns:a16="http://schemas.microsoft.com/office/drawing/2014/main" id="{916739A0-6FE0-489B-BCCE-F129639B7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89" y="5780206"/>
            <a:ext cx="7683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Germ</a:t>
            </a:r>
            <a:r>
              <a:rPr lang="cs-CZ" altLang="cs-CZ" sz="1000" dirty="0">
                <a:latin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</a:rPr>
              <a:t>disc</a:t>
            </a: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81C36F6F-A85A-49D3-9897-5B08E37927FA}"/>
              </a:ext>
            </a:extLst>
          </p:cNvPr>
          <p:cNvSpPr/>
          <p:nvPr/>
        </p:nvSpPr>
        <p:spPr>
          <a:xfrm rot="289284">
            <a:off x="2224908" y="5694481"/>
            <a:ext cx="644525" cy="12223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272" name="TextovéPole 26">
            <a:extLst>
              <a:ext uri="{FF2B5EF4-FFF2-40B4-BE49-F238E27FC236}">
                <a16:creationId xmlns:a16="http://schemas.microsoft.com/office/drawing/2014/main" id="{9210E724-FB14-4F24-8E56-24AE5CE9D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19" y="5049957"/>
            <a:ext cx="7096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Definitive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yolk sac</a:t>
            </a: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07EB7695-E3EB-49DD-AA29-11A05835833D}"/>
              </a:ext>
            </a:extLst>
          </p:cNvPr>
          <p:cNvCxnSpPr>
            <a:stCxn id="25" idx="3"/>
          </p:cNvCxnSpPr>
          <p:nvPr/>
        </p:nvCxnSpPr>
        <p:spPr>
          <a:xfrm flipH="1" flipV="1">
            <a:off x="1926458" y="5362694"/>
            <a:ext cx="390525" cy="41751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4" name="TextovéPole 29">
            <a:extLst>
              <a:ext uri="{FF2B5EF4-FFF2-40B4-BE49-F238E27FC236}">
                <a16:creationId xmlns:a16="http://schemas.microsoft.com/office/drawing/2014/main" id="{3A2AA26A-8410-4803-834E-B5D7F0301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89" y="3103225"/>
            <a:ext cx="10731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 err="1">
                <a:latin typeface="Arial" panose="020B0604020202020204" pitchFamily="34" charset="0"/>
              </a:rPr>
              <a:t>Extraembryonic</a:t>
            </a:r>
            <a:endParaRPr lang="cs-CZ" altLang="cs-CZ" sz="1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coelom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93BBCCA-E094-4473-AD4F-79B79F27D4E1}"/>
              </a:ext>
            </a:extLst>
          </p:cNvPr>
          <p:cNvSpPr txBox="1"/>
          <p:nvPr/>
        </p:nvSpPr>
        <p:spPr>
          <a:xfrm>
            <a:off x="1246599" y="4652963"/>
            <a:ext cx="150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Chorionic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cavity</a:t>
            </a:r>
            <a:endParaRPr lang="cs-CZ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7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implantace 2">
            <a:extLst>
              <a:ext uri="{FF2B5EF4-FFF2-40B4-BE49-F238E27FC236}">
                <a16:creationId xmlns:a16="http://schemas.microsoft.com/office/drawing/2014/main" id="{31C845B6-F927-467A-8E1F-C44D4E70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1">
            <a:extLst>
              <a:ext uri="{FF2B5EF4-FFF2-40B4-BE49-F238E27FC236}">
                <a16:creationId xmlns:a16="http://schemas.microsoft.com/office/drawing/2014/main" id="{6FCC70D4-B4ED-44D2-877D-0F06519B8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192088"/>
            <a:ext cx="36576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IMPLANTATION – DAY 8 1/2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4340" name="TextovéPole 2">
            <a:extLst>
              <a:ext uri="{FF2B5EF4-FFF2-40B4-BE49-F238E27FC236}">
                <a16:creationId xmlns:a16="http://schemas.microsoft.com/office/drawing/2014/main" id="{A2371127-6F4A-413A-BBFE-5BF238DE4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8425" y="561975"/>
            <a:ext cx="1973617" cy="480131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Trophoblast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Blastocyst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cavity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Hypoblast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Cytotrophoblast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Amniotic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</a:rPr>
              <a:t>sac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Syncytiotrophoblast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latin typeface="Arial" panose="020B0604020202020204" pitchFamily="34" charset="0"/>
              </a:rPr>
              <a:t>Uterine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</a:rPr>
              <a:t>gland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</p:txBody>
      </p:sp>
      <p:sp>
        <p:nvSpPr>
          <p:cNvPr id="14341" name="TextovéPole 3">
            <a:extLst>
              <a:ext uri="{FF2B5EF4-FFF2-40B4-BE49-F238E27FC236}">
                <a16:creationId xmlns:a16="http://schemas.microsoft.com/office/drawing/2014/main" id="{553EFB59-1DB2-44ED-A642-CB4A43F71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0" y="6343650"/>
            <a:ext cx="24352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Trophoblastic lacune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4-3-cz.potx" id="{C72545DF-B7E5-4E52-83DA-C125E0A0B8FD}" vid="{FF117BE7-DD54-4E19-84D2-24AC03D96F6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muni-med-prezentace-4-3-cz</Template>
  <TotalTime>304</TotalTime>
  <Words>545</Words>
  <Application>Microsoft Office PowerPoint</Application>
  <PresentationFormat>Předvádění na obrazovce (4:3)</PresentationFormat>
  <Paragraphs>270</Paragraphs>
  <Slides>19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Wingdings</vt:lpstr>
      <vt:lpstr>Prezentace_MU_CZ</vt:lpstr>
      <vt:lpstr>GENERAL EMBRYOLOGY 1</vt:lpstr>
      <vt:lpstr>Prezentace aplikace PowerPoint</vt:lpstr>
      <vt:lpstr>Prezentace aplikace PowerPoint</vt:lpstr>
      <vt:lpstr>Oocyte                                Sperm    </vt:lpstr>
      <vt:lpstr>Acrosomal and cortical reaction </vt:lpstr>
      <vt:lpstr>Prezentace aplikace PowerPoint</vt:lpstr>
      <vt:lpstr>FERTILIZATION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Germ disc day 16  </vt:lpstr>
      <vt:lpstr>Prezentace aplikace PowerPoint</vt:lpstr>
      <vt:lpstr>Prezentace aplikace PowerPoint</vt:lpstr>
      <vt:lpstr>Prezentace aplikace PowerPoint</vt:lpstr>
      <vt:lpstr>GENERAL EMBRYOLOGY I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EMBRYOLOGY 1</dc:title>
  <dc:creator>Jana Dumková</dc:creator>
  <cp:lastModifiedBy>Hana Kotasová</cp:lastModifiedBy>
  <cp:revision>37</cp:revision>
  <dcterms:created xsi:type="dcterms:W3CDTF">2021-03-12T09:57:14Z</dcterms:created>
  <dcterms:modified xsi:type="dcterms:W3CDTF">2023-03-07T08:00:08Z</dcterms:modified>
</cp:coreProperties>
</file>