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9"/>
  </p:notesMasterIdLst>
  <p:handoutMasterIdLst>
    <p:handoutMasterId r:id="rId20"/>
  </p:handoutMasterIdLst>
  <p:sldIdLst>
    <p:sldId id="256" r:id="rId2"/>
    <p:sldId id="314" r:id="rId3"/>
    <p:sldId id="264" r:id="rId4"/>
    <p:sldId id="292" r:id="rId5"/>
    <p:sldId id="315" r:id="rId6"/>
    <p:sldId id="291" r:id="rId7"/>
    <p:sldId id="316" r:id="rId8"/>
    <p:sldId id="269" r:id="rId9"/>
    <p:sldId id="321" r:id="rId10"/>
    <p:sldId id="322" r:id="rId11"/>
    <p:sldId id="320" r:id="rId12"/>
    <p:sldId id="317" r:id="rId13"/>
    <p:sldId id="287" r:id="rId14"/>
    <p:sldId id="318" r:id="rId15"/>
    <p:sldId id="324" r:id="rId16"/>
    <p:sldId id="319" r:id="rId17"/>
    <p:sldId id="323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6270" autoAdjust="0"/>
  </p:normalViewPr>
  <p:slideViewPr>
    <p:cSldViewPr snapToGrid="0">
      <p:cViewPr varScale="1">
        <p:scale>
          <a:sx n="86" d="100"/>
          <a:sy n="86" d="100"/>
        </p:scale>
        <p:origin x="1157" y="8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4DDF7C9-2EC9-479B-ABD7-99841A082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B891A06-2362-48CB-B8C7-150561D27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A6D3041C-E8DB-394D-8CBD-A19CAB995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F0A721D-0B43-7043-8933-AD2A68D4E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218105D-7192-3A40-B34B-CBC5FC83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6" y="6050570"/>
            <a:ext cx="876596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800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25D4-AA6A-4FF5-92C6-D9F82D555FD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55297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03399-8C59-42CA-8C6E-6314DDC6ADF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9411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8303803E-85B6-4F0F-82F5-E307C79DB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8229600" cy="21288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4000500"/>
            <a:ext cx="8229600" cy="21304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83814-6208-4480-9166-F48BCCFD129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4436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25D6031E-ADF9-4848-9898-66224BC4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F859A01-CA85-4196-A73B-391EAD035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7B71FF1-6349-4B74-AD1A-A4728AEB1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D29719-5A68-4154-86D7-62577D74A5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5CD4C23-1EA7-4EF1-877D-56B71C80C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991E4F8-0689-45C0-8765-EEBAED7BF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7860261-4803-41A4-842D-282F78D88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old.lf3.cuni.cz/histologie/atlas/demo/2/index.htm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2" y="2370429"/>
            <a:ext cx="8521200" cy="1171580"/>
          </a:xfrm>
        </p:spPr>
        <p:txBody>
          <a:bodyPr/>
          <a:lstStyle/>
          <a:p>
            <a:r>
              <a:rPr lang="cs-CZ" altLang="cs-CZ" sz="2400" dirty="0" err="1"/>
              <a:t>Cartilage</a:t>
            </a:r>
            <a:br>
              <a:rPr lang="cs-CZ" altLang="cs-CZ" sz="2400" b="1" dirty="0"/>
            </a:br>
            <a:r>
              <a:rPr lang="cs-CZ" altLang="cs-CZ" sz="2400" b="1" dirty="0" err="1"/>
              <a:t>Hyaline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</a:t>
            </a:r>
            <a:r>
              <a:rPr lang="cs-CZ" altLang="cs-CZ" sz="2400" dirty="0" err="1">
                <a:solidFill>
                  <a:srgbClr val="0000DC"/>
                </a:solidFill>
              </a:rPr>
              <a:t>artilage</a:t>
            </a:r>
            <a:r>
              <a:rPr lang="cs-CZ" altLang="cs-CZ" sz="2400" dirty="0">
                <a:solidFill>
                  <a:srgbClr val="0000DC"/>
                </a:solidFill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</a:rPr>
              <a:t>elastic</a:t>
            </a:r>
            <a:r>
              <a:rPr lang="cs-CZ" altLang="cs-CZ" sz="2400" dirty="0">
                <a:solidFill>
                  <a:srgbClr val="0000DC"/>
                </a:solidFill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</a:rPr>
              <a:t>cartilage</a:t>
            </a:r>
            <a:r>
              <a:rPr lang="cs-CZ" altLang="cs-CZ" sz="2400" dirty="0">
                <a:solidFill>
                  <a:srgbClr val="0000DC"/>
                </a:solidFill>
              </a:rPr>
              <a:t>, and </a:t>
            </a:r>
            <a:r>
              <a:rPr lang="cs-CZ" altLang="cs-CZ" sz="2400" dirty="0" err="1">
                <a:solidFill>
                  <a:srgbClr val="0000DC"/>
                </a:solidFill>
              </a:rPr>
              <a:t>fibrocartilage</a:t>
            </a:r>
            <a:r>
              <a:rPr lang="cs-CZ" altLang="cs-CZ" sz="2400" dirty="0">
                <a:solidFill>
                  <a:srgbClr val="0000DC"/>
                </a:solidFill>
              </a:rPr>
              <a:t> </a:t>
            </a:r>
            <a:br>
              <a:rPr lang="cs-CZ" altLang="cs-CZ" sz="2400" dirty="0">
                <a:solidFill>
                  <a:srgbClr val="002060"/>
                </a:solidFill>
              </a:rPr>
            </a:br>
            <a:r>
              <a:rPr lang="cs-CZ" altLang="cs-CZ" sz="2400" dirty="0" err="1">
                <a:solidFill>
                  <a:schemeClr val="tx1"/>
                </a:solidFill>
              </a:rPr>
              <a:t>Chondrocytes</a:t>
            </a:r>
            <a:br>
              <a:rPr lang="cs-CZ" altLang="cs-CZ" sz="2400" dirty="0">
                <a:solidFill>
                  <a:schemeClr val="tx1"/>
                </a:solidFill>
              </a:rPr>
            </a:br>
            <a:r>
              <a:rPr lang="cs-CZ" altLang="cs-CZ" sz="2400" dirty="0" err="1">
                <a:solidFill>
                  <a:schemeClr val="tx1"/>
                </a:solidFill>
              </a:rPr>
              <a:t>Extracellular</a:t>
            </a:r>
            <a:r>
              <a:rPr lang="cs-CZ" altLang="cs-CZ" sz="2400" dirty="0">
                <a:solidFill>
                  <a:schemeClr val="tx1"/>
                </a:solidFill>
              </a:rPr>
              <a:t> matrix </a:t>
            </a:r>
            <a:br>
              <a:rPr lang="cs-CZ" altLang="cs-CZ" sz="2400" dirty="0">
                <a:solidFill>
                  <a:schemeClr val="tx1"/>
                </a:solidFill>
              </a:rPr>
            </a:br>
            <a:br>
              <a:rPr lang="cs-CZ" altLang="cs-CZ" sz="2400" dirty="0">
                <a:solidFill>
                  <a:schemeClr val="tx1"/>
                </a:solidFill>
              </a:rPr>
            </a:br>
            <a:r>
              <a:rPr lang="cs-CZ" altLang="cs-CZ" sz="2400" dirty="0">
                <a:solidFill>
                  <a:srgbClr val="0000DC"/>
                </a:solidFill>
              </a:rPr>
              <a:t>Bone</a:t>
            </a:r>
            <a:br>
              <a:rPr lang="cs-CZ" altLang="cs-CZ" sz="2400" b="1" dirty="0"/>
            </a:br>
            <a:r>
              <a:rPr lang="cs-CZ" altLang="cs-CZ" sz="2400" b="1" dirty="0" err="1">
                <a:solidFill>
                  <a:srgbClr val="0000DC"/>
                </a:solidFill>
              </a:rPr>
              <a:t>B</a:t>
            </a:r>
            <a:r>
              <a:rPr lang="cs-CZ" altLang="cs-CZ" sz="2400" dirty="0" err="1">
                <a:solidFill>
                  <a:srgbClr val="0000DC"/>
                </a:solidFill>
              </a:rPr>
              <a:t>one</a:t>
            </a:r>
            <a:r>
              <a:rPr lang="cs-CZ" altLang="cs-CZ" sz="2400" dirty="0">
                <a:solidFill>
                  <a:srgbClr val="0000DC"/>
                </a:solidFill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</a:rPr>
              <a:t>fibrillar</a:t>
            </a:r>
            <a:r>
              <a:rPr lang="cs-CZ" altLang="cs-CZ" sz="2400" dirty="0">
                <a:solidFill>
                  <a:srgbClr val="0000DC"/>
                </a:solidFill>
              </a:rPr>
              <a:t> and </a:t>
            </a:r>
            <a:r>
              <a:rPr lang="cs-CZ" altLang="cs-CZ" sz="2400" dirty="0" err="1">
                <a:solidFill>
                  <a:srgbClr val="0000DC"/>
                </a:solidFill>
              </a:rPr>
              <a:t>lamellar</a:t>
            </a:r>
            <a:r>
              <a:rPr lang="cs-CZ" altLang="cs-CZ" sz="2400" dirty="0">
                <a:solidFill>
                  <a:srgbClr val="0000DC"/>
                </a:solidFill>
              </a:rPr>
              <a:t> (</a:t>
            </a:r>
            <a:r>
              <a:rPr lang="cs-CZ" altLang="cs-CZ" sz="2400" dirty="0" err="1">
                <a:solidFill>
                  <a:srgbClr val="0000DC"/>
                </a:solidFill>
              </a:rPr>
              <a:t>compact</a:t>
            </a:r>
            <a:r>
              <a:rPr lang="cs-CZ" altLang="cs-CZ" sz="2400" dirty="0">
                <a:solidFill>
                  <a:srgbClr val="0000DC"/>
                </a:solidFill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</a:rPr>
              <a:t>spongy</a:t>
            </a:r>
            <a:r>
              <a:rPr lang="cs-CZ" altLang="cs-CZ" sz="2400" dirty="0">
                <a:solidFill>
                  <a:srgbClr val="0000DC"/>
                </a:solidFill>
              </a:rPr>
              <a:t>)</a:t>
            </a:r>
            <a:br>
              <a:rPr lang="cs-CZ" altLang="cs-CZ" sz="2400" b="1" dirty="0">
                <a:solidFill>
                  <a:srgbClr val="0000DC"/>
                </a:solidFill>
              </a:rPr>
            </a:br>
            <a:r>
              <a:rPr lang="cs-CZ" altLang="cs-CZ" sz="2400" dirty="0" err="1">
                <a:solidFill>
                  <a:schemeClr val="tx1"/>
                </a:solidFill>
              </a:rPr>
              <a:t>Osteocytes</a:t>
            </a:r>
            <a:r>
              <a:rPr lang="cs-CZ" altLang="cs-CZ" sz="2400" dirty="0">
                <a:solidFill>
                  <a:schemeClr val="tx1"/>
                </a:solidFill>
              </a:rPr>
              <a:t>, </a:t>
            </a:r>
            <a:r>
              <a:rPr lang="cs-CZ" altLang="cs-CZ" sz="2400" dirty="0" err="1">
                <a:solidFill>
                  <a:schemeClr val="tx1"/>
                </a:solidFill>
              </a:rPr>
              <a:t>osteoblasts</a:t>
            </a:r>
            <a:r>
              <a:rPr lang="cs-CZ" altLang="cs-CZ" sz="2400" dirty="0">
                <a:solidFill>
                  <a:schemeClr val="tx1"/>
                </a:solidFill>
              </a:rPr>
              <a:t>, </a:t>
            </a:r>
            <a:r>
              <a:rPr lang="cs-CZ" altLang="cs-CZ" sz="2400" dirty="0" err="1">
                <a:solidFill>
                  <a:schemeClr val="tx1"/>
                </a:solidFill>
              </a:rPr>
              <a:t>osteoclasts</a:t>
            </a:r>
            <a:r>
              <a:rPr lang="cs-CZ" altLang="cs-CZ" sz="2400" dirty="0">
                <a:solidFill>
                  <a:schemeClr val="tx1"/>
                </a:solidFill>
              </a:rPr>
              <a:t>, </a:t>
            </a:r>
            <a:r>
              <a:rPr lang="cs-CZ" altLang="cs-CZ" sz="2400" dirty="0" err="1">
                <a:solidFill>
                  <a:schemeClr val="tx1"/>
                </a:solidFill>
              </a:rPr>
              <a:t>osteoprogenitors</a:t>
            </a:r>
            <a:br>
              <a:rPr lang="cs-CZ" altLang="cs-CZ" sz="2400" dirty="0">
                <a:solidFill>
                  <a:schemeClr val="tx1"/>
                </a:solidFill>
              </a:rPr>
            </a:br>
            <a:r>
              <a:rPr lang="cs-CZ" altLang="cs-CZ" sz="2400" dirty="0" err="1">
                <a:solidFill>
                  <a:schemeClr val="tx1"/>
                </a:solidFill>
              </a:rPr>
              <a:t>Extracellular</a:t>
            </a:r>
            <a:r>
              <a:rPr lang="cs-CZ" altLang="cs-CZ" sz="2400" dirty="0">
                <a:solidFill>
                  <a:schemeClr val="tx1"/>
                </a:solidFill>
              </a:rPr>
              <a:t> matrix (</a:t>
            </a:r>
            <a:r>
              <a:rPr lang="cs-CZ" altLang="cs-CZ" sz="2400" dirty="0" err="1">
                <a:solidFill>
                  <a:schemeClr val="tx1"/>
                </a:solidFill>
              </a:rPr>
              <a:t>mineralization</a:t>
            </a:r>
            <a:r>
              <a:rPr lang="cs-CZ" altLang="cs-CZ" sz="2400" dirty="0">
                <a:solidFill>
                  <a:schemeClr val="tx1"/>
                </a:solidFill>
              </a:rPr>
              <a:t>)</a:t>
            </a:r>
            <a:br>
              <a:rPr lang="cs-CZ" altLang="cs-CZ" sz="2400" dirty="0">
                <a:solidFill>
                  <a:schemeClr val="tx1"/>
                </a:solidFill>
              </a:rPr>
            </a:b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2" y="578297"/>
            <a:ext cx="8424936" cy="565431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51720" y="6381328"/>
            <a:ext cx="181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osteoclasts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5436096" y="11663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+mn-lt"/>
              </a:rPr>
              <a:t>osteoblasts</a:t>
            </a:r>
            <a:endParaRPr lang="en-US" dirty="0"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436096" y="637203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osteocytes</a:t>
            </a:r>
            <a:endParaRPr lang="en-US" dirty="0"/>
          </a:p>
        </p:txBody>
      </p:sp>
      <p:cxnSp>
        <p:nvCxnSpPr>
          <p:cNvPr id="8" name="Přímá spojnice se šipkou 7"/>
          <p:cNvCxnSpPr>
            <a:cxnSpLocks/>
          </p:cNvCxnSpPr>
          <p:nvPr/>
        </p:nvCxnSpPr>
        <p:spPr>
          <a:xfrm flipH="1">
            <a:off x="6139203" y="505247"/>
            <a:ext cx="160989" cy="22036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>
            <a:cxnSpLocks/>
          </p:cNvCxnSpPr>
          <p:nvPr/>
        </p:nvCxnSpPr>
        <p:spPr>
          <a:xfrm>
            <a:off x="6300192" y="505247"/>
            <a:ext cx="648072" cy="15556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6300192" y="485964"/>
            <a:ext cx="1008112" cy="12148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>
            <a:cxnSpLocks/>
          </p:cNvCxnSpPr>
          <p:nvPr/>
        </p:nvCxnSpPr>
        <p:spPr>
          <a:xfrm flipH="1" flipV="1">
            <a:off x="2051720" y="3284984"/>
            <a:ext cx="648072" cy="30677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2555776" y="3256409"/>
            <a:ext cx="144016" cy="30963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cxnSpLocks/>
          </p:cNvCxnSpPr>
          <p:nvPr/>
        </p:nvCxnSpPr>
        <p:spPr>
          <a:xfrm flipV="1">
            <a:off x="2699792" y="3573016"/>
            <a:ext cx="720080" cy="28083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>
            <a:cxnSpLocks/>
          </p:cNvCxnSpPr>
          <p:nvPr/>
        </p:nvCxnSpPr>
        <p:spPr>
          <a:xfrm flipV="1">
            <a:off x="6588224" y="5301208"/>
            <a:ext cx="1296144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>
            <a:cxnSpLocks/>
          </p:cNvCxnSpPr>
          <p:nvPr/>
        </p:nvCxnSpPr>
        <p:spPr>
          <a:xfrm flipV="1">
            <a:off x="6624228" y="4221090"/>
            <a:ext cx="540060" cy="2131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H="1" flipV="1">
            <a:off x="5436096" y="4005064"/>
            <a:ext cx="1152128" cy="23476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07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img0000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2" y="539278"/>
            <a:ext cx="8336605" cy="62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C11F90-60B7-49D3-A6C2-093A2897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77" y="87702"/>
            <a:ext cx="8064900" cy="451576"/>
          </a:xfrm>
        </p:spPr>
        <p:txBody>
          <a:bodyPr/>
          <a:lstStyle/>
          <a:p>
            <a:pPr algn="ctr"/>
            <a:r>
              <a:rPr lang="cs-CZ" altLang="en-US" sz="2800" dirty="0" err="1"/>
              <a:t>Fibrillar</a:t>
            </a:r>
            <a:r>
              <a:rPr lang="cs-CZ" altLang="en-US" sz="2800" dirty="0"/>
              <a:t> bone </a:t>
            </a:r>
            <a:r>
              <a:rPr lang="cs-CZ" altLang="en-US" sz="2800" dirty="0" err="1"/>
              <a:t>tissue</a:t>
            </a:r>
            <a:r>
              <a:rPr lang="cs-CZ" altLang="en-US" sz="2800" dirty="0"/>
              <a:t> </a:t>
            </a:r>
            <a:br>
              <a:rPr lang="cs-CZ" altLang="en-US" sz="3200" dirty="0">
                <a:solidFill>
                  <a:srgbClr val="0000DC"/>
                </a:solidFill>
                <a:latin typeface="+mn-lt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04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476672"/>
            <a:ext cx="8712968" cy="63117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5" y="476672"/>
            <a:ext cx="3457575" cy="3429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812360" y="3493990"/>
            <a:ext cx="133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http://accessmedicine.mhmedical.com/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2F8FB4-1345-4EBB-9EF7-44EAB022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128" y="57308"/>
            <a:ext cx="8064900" cy="451576"/>
          </a:xfrm>
        </p:spPr>
        <p:txBody>
          <a:bodyPr/>
          <a:lstStyle/>
          <a:p>
            <a:r>
              <a:rPr lang="cs-CZ" sz="2800" dirty="0" err="1">
                <a:solidFill>
                  <a:srgbClr val="0000DC"/>
                </a:solidFill>
                <a:latin typeface="+mj-lt"/>
              </a:rPr>
              <a:t>Lamellar</a:t>
            </a:r>
            <a:r>
              <a:rPr lang="cs-CZ" sz="2800" dirty="0">
                <a:solidFill>
                  <a:srgbClr val="0000DC"/>
                </a:solidFill>
                <a:latin typeface="+mj-lt"/>
              </a:rPr>
              <a:t> bone </a:t>
            </a:r>
            <a:r>
              <a:rPr lang="cs-CZ" sz="2800" dirty="0" err="1">
                <a:solidFill>
                  <a:srgbClr val="0000DC"/>
                </a:solidFill>
                <a:latin typeface="+mj-lt"/>
              </a:rPr>
              <a:t>tissue</a:t>
            </a:r>
            <a:r>
              <a:rPr lang="cs-CZ" sz="2800" dirty="0">
                <a:solidFill>
                  <a:srgbClr val="0000DC"/>
                </a:solidFill>
                <a:latin typeface="+mj-lt"/>
              </a:rPr>
              <a:t> </a:t>
            </a:r>
            <a:r>
              <a:rPr lang="cs-CZ" sz="2800" b="0" dirty="0" err="1">
                <a:solidFill>
                  <a:srgbClr val="0000DC"/>
                </a:solidFill>
              </a:rPr>
              <a:t>c</a:t>
            </a:r>
            <a:r>
              <a:rPr lang="cs-CZ" sz="2800" b="0" dirty="0" err="1">
                <a:solidFill>
                  <a:srgbClr val="0000DC"/>
                </a:solidFill>
                <a:latin typeface="+mj-lt"/>
              </a:rPr>
              <a:t>ompact</a:t>
            </a:r>
            <a:r>
              <a:rPr lang="cs-CZ" sz="2800" b="0" dirty="0">
                <a:solidFill>
                  <a:srgbClr val="0000DC"/>
                </a:solidFill>
                <a:latin typeface="+mj-lt"/>
              </a:rPr>
              <a:t> (</a:t>
            </a:r>
            <a:r>
              <a:rPr lang="cs-CZ" sz="2800" b="0" dirty="0" err="1">
                <a:solidFill>
                  <a:srgbClr val="0000DC"/>
                </a:solidFill>
                <a:latin typeface="+mj-lt"/>
              </a:rPr>
              <a:t>Schmorl</a:t>
            </a:r>
            <a:r>
              <a:rPr lang="cs-CZ" sz="2800" b="0" dirty="0">
                <a:solidFill>
                  <a:srgbClr val="0000DC"/>
                </a:solidFill>
                <a:latin typeface="+mj-lt"/>
              </a:rPr>
              <a:t>)</a:t>
            </a:r>
            <a:br>
              <a:rPr lang="en-US" sz="2800" b="0" dirty="0">
                <a:solidFill>
                  <a:srgbClr val="0000DC"/>
                </a:solidFill>
                <a:latin typeface="+mj-lt"/>
              </a:rPr>
            </a:b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107897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890196" y="135399"/>
            <a:ext cx="8064900" cy="451576"/>
          </a:xfrm>
        </p:spPr>
        <p:txBody>
          <a:bodyPr/>
          <a:lstStyle/>
          <a:p>
            <a:pPr algn="ctr" eaLnBrk="1" hangingPunct="1"/>
            <a:r>
              <a:rPr lang="cs-CZ" sz="2800" dirty="0" err="1">
                <a:solidFill>
                  <a:srgbClr val="0000DC"/>
                </a:solidFill>
              </a:rPr>
              <a:t>Lamellar</a:t>
            </a:r>
            <a:r>
              <a:rPr lang="cs-CZ" sz="2800" dirty="0">
                <a:solidFill>
                  <a:srgbClr val="0000DC"/>
                </a:solidFill>
              </a:rPr>
              <a:t> bone </a:t>
            </a:r>
            <a:r>
              <a:rPr lang="cs-CZ" sz="2800" dirty="0" err="1">
                <a:solidFill>
                  <a:srgbClr val="0000DC"/>
                </a:solidFill>
              </a:rPr>
              <a:t>tissue</a:t>
            </a:r>
            <a:r>
              <a:rPr lang="cs-CZ" sz="2800" dirty="0">
                <a:solidFill>
                  <a:srgbClr val="0000DC"/>
                </a:solidFill>
              </a:rPr>
              <a:t> </a:t>
            </a:r>
            <a:r>
              <a:rPr lang="cs-CZ" sz="2800" b="0" dirty="0" err="1">
                <a:solidFill>
                  <a:srgbClr val="0000DC"/>
                </a:solidFill>
              </a:rPr>
              <a:t>spongy</a:t>
            </a:r>
            <a:r>
              <a:rPr lang="cs-CZ" sz="2800" b="0" dirty="0">
                <a:solidFill>
                  <a:srgbClr val="0000DC"/>
                </a:solidFill>
              </a:rPr>
              <a:t> (HE)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046288" y="6613036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imgkid.com</a:t>
            </a:r>
            <a:endParaRPr lang="en-US" sz="1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92696"/>
            <a:ext cx="7802880" cy="58521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667" y="692696"/>
            <a:ext cx="2923837" cy="226789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985246" y="2960589"/>
            <a:ext cx="1123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studydroid.com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836712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D40DEE6-9A55-4C21-8885-BEF6F546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96546"/>
            <a:ext cx="8064900" cy="451576"/>
          </a:xfrm>
        </p:spPr>
        <p:txBody>
          <a:bodyPr/>
          <a:lstStyle/>
          <a:p>
            <a:pPr algn="ctr"/>
            <a:r>
              <a:rPr lang="cs-CZ" sz="2800" dirty="0" err="1"/>
              <a:t>Endochondral</a:t>
            </a:r>
            <a:r>
              <a:rPr lang="cs-CZ" sz="2800" dirty="0"/>
              <a:t> </a:t>
            </a:r>
            <a:r>
              <a:rPr lang="cs-CZ" sz="2800" dirty="0" err="1"/>
              <a:t>ossification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4CE2BA-1226-46BF-9352-1AEBBABA5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594849"/>
            <a:ext cx="8676456" cy="56916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EBE845F-F702-491A-A2D3-AA3CC74C2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1"/>
            <a:ext cx="2157272" cy="161795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D2EC40D-B27E-483C-A54F-225206AF37AB}"/>
              </a:ext>
            </a:extLst>
          </p:cNvPr>
          <p:cNvSpPr txBox="1"/>
          <p:nvPr/>
        </p:nvSpPr>
        <p:spPr>
          <a:xfrm>
            <a:off x="2234045" y="6263151"/>
            <a:ext cx="3335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dirty="0">
                <a:latin typeface="+mn-lt"/>
              </a:rPr>
              <a:t>hand</a:t>
            </a:r>
            <a:r>
              <a:rPr lang="cs-CZ" sz="1200" i="1" dirty="0">
                <a:latin typeface="+mn-lt"/>
              </a:rPr>
              <a:t>, fetus</a:t>
            </a:r>
            <a:r>
              <a:rPr lang="cs-CZ" sz="1200" dirty="0">
                <a:latin typeface="+mn-lt"/>
              </a:rPr>
              <a:t>, 8th </a:t>
            </a:r>
            <a:r>
              <a:rPr lang="cs-CZ" sz="1200" dirty="0" err="1">
                <a:latin typeface="+mn-lt"/>
              </a:rPr>
              <a:t>week</a:t>
            </a:r>
            <a:r>
              <a:rPr lang="cs-CZ" sz="1200" dirty="0">
                <a:latin typeface="+mn-lt"/>
              </a:rPr>
              <a:t>, model </a:t>
            </a:r>
            <a:r>
              <a:rPr lang="cs-CZ" sz="1200" dirty="0" err="1">
                <a:latin typeface="+mn-lt"/>
              </a:rPr>
              <a:t>of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hyaline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cartilage</a:t>
            </a:r>
            <a:r>
              <a:rPr lang="cs-CZ" sz="1200" dirty="0">
                <a:latin typeface="+mn-lt"/>
              </a:rPr>
              <a:t> (HE)</a:t>
            </a:r>
            <a:endParaRPr lang="en-US" sz="12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5261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73FC62-7330-4EA6-AFDC-C37231E752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86FAFC-7021-4DD8-92EF-4CD0B56A3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0D40F1-5F9D-4694-A7A4-DD52CD5B0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52212"/>
            <a:ext cx="8064900" cy="451576"/>
          </a:xfrm>
        </p:spPr>
        <p:txBody>
          <a:bodyPr/>
          <a:lstStyle/>
          <a:p>
            <a:pPr algn="ctr"/>
            <a:r>
              <a:rPr lang="cs-CZ" sz="2800" dirty="0" err="1"/>
              <a:t>Endochondral</a:t>
            </a:r>
            <a:r>
              <a:rPr lang="cs-CZ" sz="2800" dirty="0"/>
              <a:t> </a:t>
            </a:r>
            <a:r>
              <a:rPr lang="cs-CZ" sz="2800" dirty="0" err="1"/>
              <a:t>ossification</a:t>
            </a:r>
            <a:r>
              <a:rPr lang="cs-CZ" sz="2800" dirty="0"/>
              <a:t> </a:t>
            </a:r>
            <a:r>
              <a:rPr lang="cs-CZ" sz="2800" b="0" dirty="0"/>
              <a:t>(HE)</a:t>
            </a:r>
            <a:endParaRPr lang="en-US" sz="2800" b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A983A8-1CE1-4304-AF23-2F15B3265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638590"/>
            <a:ext cx="8199120" cy="61493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F9C52F8-8F68-474D-A448-110907587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00" y="603788"/>
            <a:ext cx="2997200" cy="22479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800B8BE-2C46-43CA-83D0-1FD0F6FB7C60}"/>
              </a:ext>
            </a:extLst>
          </p:cNvPr>
          <p:cNvSpPr txBox="1"/>
          <p:nvPr/>
        </p:nvSpPr>
        <p:spPr>
          <a:xfrm>
            <a:off x="6124400" y="2851688"/>
            <a:ext cx="30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i="1" dirty="0">
                <a:latin typeface="+mn-lt"/>
              </a:rPr>
              <a:t>os </a:t>
            </a:r>
            <a:r>
              <a:rPr lang="cs-CZ" sz="1600" i="1" dirty="0" err="1">
                <a:latin typeface="+mn-lt"/>
              </a:rPr>
              <a:t>metacarpi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dirty="0">
                <a:latin typeface="+mn-lt"/>
              </a:rPr>
              <a:t>(fetus, 4th </a:t>
            </a:r>
            <a:r>
              <a:rPr lang="cs-CZ" sz="1600" dirty="0" err="1">
                <a:latin typeface="+mn-lt"/>
              </a:rPr>
              <a:t>month</a:t>
            </a:r>
            <a:r>
              <a:rPr lang="cs-CZ" sz="1600" dirty="0">
                <a:latin typeface="+mn-lt"/>
              </a:rPr>
              <a:t>)</a:t>
            </a:r>
            <a:endParaRPr lang="en-US" sz="1600" dirty="0" err="1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A717BC4-5ABA-44EF-8176-1ABD1263D0AD}"/>
              </a:ext>
            </a:extLst>
          </p:cNvPr>
          <p:cNvSpPr txBox="1"/>
          <p:nvPr/>
        </p:nvSpPr>
        <p:spPr>
          <a:xfrm>
            <a:off x="81280" y="6480000"/>
            <a:ext cx="58519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https://is.muni.cz/do/rect/el/estud/lf/ps15/atlas/web/index.html</a:t>
            </a:r>
          </a:p>
        </p:txBody>
      </p:sp>
    </p:spTree>
    <p:extLst>
      <p:ext uri="{BB962C8B-B14F-4D97-AF65-F5344CB8AC3E}">
        <p14:creationId xmlns:p14="http://schemas.microsoft.com/office/powerpoint/2010/main" val="370505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824"/>
            <a:ext cx="9144000" cy="511679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 rot="16200000">
            <a:off x="7269759" y="1724979"/>
            <a:ext cx="18865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 err="1"/>
              <a:t>reserve</a:t>
            </a:r>
            <a:r>
              <a:rPr lang="cs-CZ" sz="1800" dirty="0"/>
              <a:t> </a:t>
            </a:r>
            <a:r>
              <a:rPr lang="cs-CZ" sz="1800" dirty="0" err="1"/>
              <a:t>cartilage</a:t>
            </a:r>
            <a:endParaRPr lang="en-US" sz="1800" dirty="0"/>
          </a:p>
        </p:txBody>
      </p:sp>
      <p:sp>
        <p:nvSpPr>
          <p:cNvPr id="5" name="TextovéPole 4"/>
          <p:cNvSpPr txBox="1"/>
          <p:nvPr/>
        </p:nvSpPr>
        <p:spPr>
          <a:xfrm rot="16200000">
            <a:off x="3152291" y="1561325"/>
            <a:ext cx="21999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 err="1"/>
              <a:t>hypertrophic</a:t>
            </a:r>
            <a:r>
              <a:rPr lang="cs-CZ" sz="1800" dirty="0"/>
              <a:t> </a:t>
            </a:r>
            <a:r>
              <a:rPr lang="cs-CZ" sz="1800" dirty="0" err="1"/>
              <a:t>zone</a:t>
            </a:r>
            <a:endParaRPr lang="en-US" sz="1800" dirty="0"/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2251572" y="1401170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 err="1"/>
              <a:t>calcification</a:t>
            </a:r>
            <a:r>
              <a:rPr lang="cs-CZ" sz="1800" dirty="0"/>
              <a:t> </a:t>
            </a:r>
            <a:r>
              <a:rPr lang="cs-CZ" sz="1800" dirty="0" err="1"/>
              <a:t>zone</a:t>
            </a:r>
            <a:r>
              <a:rPr lang="cs-CZ" sz="1800" dirty="0"/>
              <a:t> </a:t>
            </a:r>
            <a:endParaRPr lang="en-US" sz="1800" dirty="0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40142" y="1312218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 err="1"/>
              <a:t>ossification</a:t>
            </a:r>
            <a:r>
              <a:rPr lang="cs-CZ" sz="1800" dirty="0"/>
              <a:t> </a:t>
            </a:r>
            <a:r>
              <a:rPr lang="cs-CZ" sz="1800" dirty="0" err="1"/>
              <a:t>zone</a:t>
            </a:r>
            <a:endParaRPr lang="en-US" sz="1800" dirty="0"/>
          </a:p>
        </p:txBody>
      </p:sp>
      <p:sp>
        <p:nvSpPr>
          <p:cNvPr id="8" name="Volný tvar 7"/>
          <p:cNvSpPr/>
          <p:nvPr/>
        </p:nvSpPr>
        <p:spPr>
          <a:xfrm>
            <a:off x="2472389" y="1497874"/>
            <a:ext cx="666181" cy="5197013"/>
          </a:xfrm>
          <a:custGeom>
            <a:avLst/>
            <a:gdLst>
              <a:gd name="connsiteX0" fmla="*/ 375314 w 666181"/>
              <a:gd name="connsiteY0" fmla="*/ 0 h 5197013"/>
              <a:gd name="connsiteX1" fmla="*/ 619154 w 666181"/>
              <a:gd name="connsiteY1" fmla="*/ 1053737 h 5197013"/>
              <a:gd name="connsiteX2" fmla="*/ 593028 w 666181"/>
              <a:gd name="connsiteY2" fmla="*/ 1323703 h 5197013"/>
              <a:gd name="connsiteX3" fmla="*/ 645280 w 666181"/>
              <a:gd name="connsiteY3" fmla="*/ 1698172 h 5197013"/>
              <a:gd name="connsiteX4" fmla="*/ 636571 w 666181"/>
              <a:gd name="connsiteY4" fmla="*/ 2194560 h 5197013"/>
              <a:gd name="connsiteX5" fmla="*/ 305645 w 666181"/>
              <a:gd name="connsiteY5" fmla="*/ 3161212 h 5197013"/>
              <a:gd name="connsiteX6" fmla="*/ 366605 w 666181"/>
              <a:gd name="connsiteY6" fmla="*/ 4136572 h 5197013"/>
              <a:gd name="connsiteX7" fmla="*/ 157600 w 666181"/>
              <a:gd name="connsiteY7" fmla="*/ 4894217 h 5197013"/>
              <a:gd name="connsiteX8" fmla="*/ 9554 w 666181"/>
              <a:gd name="connsiteY8" fmla="*/ 5172892 h 5197013"/>
              <a:gd name="connsiteX9" fmla="*/ 26971 w 666181"/>
              <a:gd name="connsiteY9" fmla="*/ 5164183 h 519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6181" h="5197013">
                <a:moveTo>
                  <a:pt x="375314" y="0"/>
                </a:moveTo>
                <a:cubicBezTo>
                  <a:pt x="479091" y="416560"/>
                  <a:pt x="582868" y="833120"/>
                  <a:pt x="619154" y="1053737"/>
                </a:cubicBezTo>
                <a:cubicBezTo>
                  <a:pt x="655440" y="1274354"/>
                  <a:pt x="588674" y="1216297"/>
                  <a:pt x="593028" y="1323703"/>
                </a:cubicBezTo>
                <a:cubicBezTo>
                  <a:pt x="597382" y="1431109"/>
                  <a:pt x="638023" y="1553029"/>
                  <a:pt x="645280" y="1698172"/>
                </a:cubicBezTo>
                <a:cubicBezTo>
                  <a:pt x="652537" y="1843315"/>
                  <a:pt x="693177" y="1950720"/>
                  <a:pt x="636571" y="2194560"/>
                </a:cubicBezTo>
                <a:cubicBezTo>
                  <a:pt x="579965" y="2438400"/>
                  <a:pt x="350639" y="2837543"/>
                  <a:pt x="305645" y="3161212"/>
                </a:cubicBezTo>
                <a:cubicBezTo>
                  <a:pt x="260651" y="3484881"/>
                  <a:pt x="391279" y="3847738"/>
                  <a:pt x="366605" y="4136572"/>
                </a:cubicBezTo>
                <a:cubicBezTo>
                  <a:pt x="341931" y="4425406"/>
                  <a:pt x="217108" y="4721497"/>
                  <a:pt x="157600" y="4894217"/>
                </a:cubicBezTo>
                <a:cubicBezTo>
                  <a:pt x="98091" y="5066937"/>
                  <a:pt x="31326" y="5127898"/>
                  <a:pt x="9554" y="5172892"/>
                </a:cubicBezTo>
                <a:cubicBezTo>
                  <a:pt x="-12218" y="5217886"/>
                  <a:pt x="7376" y="5191034"/>
                  <a:pt x="26971" y="5164183"/>
                </a:cubicBezTo>
              </a:path>
            </a:pathLst>
          </a:cu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2099172" y="1139390"/>
            <a:ext cx="1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solidFill>
                  <a:srgbClr val="C00000"/>
                </a:solidFill>
              </a:rPr>
              <a:t>erosion</a:t>
            </a:r>
            <a:r>
              <a:rPr lang="cs-CZ" sz="1800" dirty="0">
                <a:solidFill>
                  <a:srgbClr val="C00000"/>
                </a:solidFill>
              </a:rPr>
              <a:t> line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7E0213AE-70F4-496D-A6A5-C22F60E29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78382"/>
            <a:ext cx="8064900" cy="451576"/>
          </a:xfrm>
        </p:spPr>
        <p:txBody>
          <a:bodyPr/>
          <a:lstStyle/>
          <a:p>
            <a:pPr algn="ctr"/>
            <a:r>
              <a:rPr lang="cs-CZ" sz="2800" dirty="0" err="1"/>
              <a:t>Endochondral</a:t>
            </a:r>
            <a:r>
              <a:rPr lang="cs-CZ" sz="2800" dirty="0"/>
              <a:t> </a:t>
            </a:r>
            <a:r>
              <a:rPr lang="cs-CZ" sz="2800" dirty="0" err="1"/>
              <a:t>ossification</a:t>
            </a:r>
            <a:r>
              <a:rPr lang="cs-CZ" sz="2800" dirty="0"/>
              <a:t> </a:t>
            </a:r>
            <a:r>
              <a:rPr lang="cs-CZ" sz="2800" b="0" dirty="0"/>
              <a:t>(HES)</a:t>
            </a:r>
            <a:br>
              <a:rPr lang="en-US" sz="2800" b="0" dirty="0"/>
            </a:br>
            <a:endParaRPr lang="en-US" sz="2800" b="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9E9CDD9-7603-4D53-8DF1-4FBA80065FF0}"/>
              </a:ext>
            </a:extLst>
          </p:cNvPr>
          <p:cNvSpPr txBox="1"/>
          <p:nvPr/>
        </p:nvSpPr>
        <p:spPr>
          <a:xfrm rot="16200000">
            <a:off x="4742652" y="1583504"/>
            <a:ext cx="1977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ea typeface="Tahoma" panose="020B0604030504040204" pitchFamily="34" charset="0"/>
                <a:cs typeface="Tahoma" panose="020B0604030504040204" pitchFamily="34" charset="0"/>
              </a:rPr>
              <a:t>proliferating</a:t>
            </a:r>
            <a:r>
              <a:rPr lang="cs-CZ" sz="1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ea typeface="Tahoma" panose="020B0604030504040204" pitchFamily="34" charset="0"/>
                <a:cs typeface="Tahoma" panose="020B0604030504040204" pitchFamily="34" charset="0"/>
              </a:rPr>
              <a:t>zone</a:t>
            </a:r>
            <a:endParaRPr lang="en-US" sz="1800" dirty="0" err="1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13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1A1329A-1620-49D1-9F62-5A0842D39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800212"/>
            <a:ext cx="8603672" cy="451576"/>
          </a:xfrm>
        </p:spPr>
        <p:txBody>
          <a:bodyPr/>
          <a:lstStyle/>
          <a:p>
            <a:r>
              <a:rPr lang="cs-CZ" sz="2800" b="1" dirty="0">
                <a:solidFill>
                  <a:srgbClr val="0000DC"/>
                </a:solidFill>
              </a:rPr>
              <a:t>CONNECTIVE TISSUE II – </a:t>
            </a:r>
            <a:r>
              <a:rPr lang="cs-CZ" sz="2800" b="1" dirty="0" err="1">
                <a:solidFill>
                  <a:srgbClr val="0000DC"/>
                </a:solidFill>
              </a:rPr>
              <a:t>cartilage</a:t>
            </a:r>
            <a:r>
              <a:rPr lang="cs-CZ" sz="2800" b="1" dirty="0">
                <a:solidFill>
                  <a:srgbClr val="0000DC"/>
                </a:solidFill>
              </a:rPr>
              <a:t> and bone 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cs-CZ" sz="3200" dirty="0"/>
              <a:t> </a:t>
            </a:r>
            <a:endParaRPr lang="en-US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DEE9CA41-B740-44FC-81EA-B49BB5020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2000" u="sng" dirty="0" err="1"/>
              <a:t>Slides</a:t>
            </a:r>
            <a:r>
              <a:rPr lang="cs-CZ" sz="2000" dirty="0"/>
              <a:t>: </a:t>
            </a:r>
            <a:endParaRPr lang="en-US" sz="2000" dirty="0"/>
          </a:p>
          <a:p>
            <a:pPr marL="54000" indent="0">
              <a:buNone/>
            </a:pPr>
            <a:r>
              <a:rPr lang="cs-CZ" sz="2000" dirty="0" err="1"/>
              <a:t>Hyaline</a:t>
            </a:r>
            <a:r>
              <a:rPr lang="cs-CZ" sz="2000" dirty="0"/>
              <a:t> </a:t>
            </a:r>
            <a:r>
              <a:rPr lang="cs-CZ" sz="2000" dirty="0" err="1"/>
              <a:t>cartilage</a:t>
            </a:r>
            <a:r>
              <a:rPr lang="cs-CZ" sz="2000" dirty="0"/>
              <a:t> (27. Trachea)</a:t>
            </a:r>
            <a:endParaRPr lang="en-US" sz="2000" dirty="0"/>
          </a:p>
          <a:p>
            <a:pPr marL="54000" indent="0">
              <a:buNone/>
            </a:pPr>
            <a:r>
              <a:rPr lang="cs-CZ" sz="2000" dirty="0" err="1"/>
              <a:t>Elastic</a:t>
            </a:r>
            <a:r>
              <a:rPr lang="cs-CZ" sz="2000" dirty="0"/>
              <a:t> </a:t>
            </a:r>
            <a:r>
              <a:rPr lang="cs-CZ" sz="2000" dirty="0" err="1"/>
              <a:t>cartilage</a:t>
            </a:r>
            <a:r>
              <a:rPr lang="cs-CZ" sz="2000" dirty="0"/>
              <a:t> (94. </a:t>
            </a:r>
            <a:r>
              <a:rPr lang="cs-CZ" sz="2000" dirty="0" err="1"/>
              <a:t>Auricula</a:t>
            </a:r>
            <a:r>
              <a:rPr lang="cs-CZ" sz="2000" dirty="0"/>
              <a:t>, 28. </a:t>
            </a:r>
            <a:r>
              <a:rPr lang="cs-CZ" sz="2000" dirty="0" err="1"/>
              <a:t>Elastic</a:t>
            </a:r>
            <a:r>
              <a:rPr lang="cs-CZ" sz="2000" dirty="0"/>
              <a:t> </a:t>
            </a:r>
            <a:r>
              <a:rPr lang="cs-CZ" sz="2000" dirty="0" err="1"/>
              <a:t>cartilage</a:t>
            </a:r>
            <a:r>
              <a:rPr lang="cs-CZ" sz="2000" dirty="0"/>
              <a:t> - </a:t>
            </a:r>
            <a:r>
              <a:rPr lang="cs-CZ" sz="2000" dirty="0" err="1"/>
              <a:t>orcein</a:t>
            </a:r>
            <a:r>
              <a:rPr lang="cs-CZ" sz="2000" dirty="0"/>
              <a:t>)</a:t>
            </a:r>
            <a:endParaRPr lang="en-US" sz="2000" dirty="0"/>
          </a:p>
          <a:p>
            <a:pPr marL="54000" indent="0">
              <a:buNone/>
            </a:pPr>
            <a:r>
              <a:rPr lang="cs-CZ" sz="2000" dirty="0" err="1"/>
              <a:t>Lamellar</a:t>
            </a:r>
            <a:r>
              <a:rPr lang="cs-CZ" sz="2000" dirty="0"/>
              <a:t> bone (95. Bone – HE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Schmorl</a:t>
            </a:r>
            <a:r>
              <a:rPr lang="cs-CZ" sz="2000" dirty="0"/>
              <a:t>)</a:t>
            </a:r>
            <a:endParaRPr lang="en-US" sz="2000" dirty="0"/>
          </a:p>
          <a:p>
            <a:pPr marL="54000" indent="0">
              <a:buNone/>
            </a:pPr>
            <a:r>
              <a:rPr lang="cs-CZ" sz="2000" dirty="0" err="1"/>
              <a:t>Endochondral</a:t>
            </a:r>
            <a:r>
              <a:rPr lang="cs-CZ" sz="2000" dirty="0"/>
              <a:t> </a:t>
            </a:r>
            <a:r>
              <a:rPr lang="cs-CZ" sz="2000" dirty="0" err="1"/>
              <a:t>ossification</a:t>
            </a:r>
            <a:r>
              <a:rPr lang="cs-CZ" sz="2000" dirty="0"/>
              <a:t> (96.)</a:t>
            </a:r>
            <a:endParaRPr lang="en-US" sz="2000" dirty="0"/>
          </a:p>
          <a:p>
            <a:pPr marL="54000" indent="0">
              <a:buNone/>
            </a:pPr>
            <a:r>
              <a:rPr lang="cs-CZ" sz="2000" dirty="0"/>
              <a:t> </a:t>
            </a:r>
          </a:p>
          <a:p>
            <a:pPr marL="54000" indent="0">
              <a:buNone/>
            </a:pPr>
            <a:r>
              <a:rPr lang="cs-CZ" sz="2000" u="sng" dirty="0"/>
              <a:t>Atlas EM</a:t>
            </a:r>
            <a:r>
              <a:rPr lang="cs-CZ" sz="2000" dirty="0"/>
              <a:t>:</a:t>
            </a:r>
            <a:endParaRPr lang="en-US" sz="2000" dirty="0"/>
          </a:p>
          <a:p>
            <a:pPr marL="54000" indent="0">
              <a:buNone/>
            </a:pPr>
            <a:r>
              <a:rPr lang="cs-CZ" sz="2000" dirty="0" err="1"/>
              <a:t>pages</a:t>
            </a:r>
            <a:r>
              <a:rPr lang="cs-CZ" sz="2000" dirty="0"/>
              <a:t> 38 - 41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8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72" y="523220"/>
            <a:ext cx="8472836" cy="631759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43835" y="0"/>
            <a:ext cx="260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DC"/>
                </a:solidFill>
                <a:latin typeface="+mn-lt"/>
              </a:rPr>
              <a:t>Chondrocyte</a:t>
            </a:r>
            <a:endParaRPr lang="en-US" sz="2800" b="1" dirty="0">
              <a:solidFill>
                <a:srgbClr val="0000D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74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5"/>
          <p:cNvSpPr>
            <a:spLocks noGrp="1" noChangeArrowheads="1"/>
          </p:cNvSpPr>
          <p:nvPr>
            <p:ph type="title"/>
          </p:nvPr>
        </p:nvSpPr>
        <p:spPr>
          <a:xfrm>
            <a:off x="378445" y="80355"/>
            <a:ext cx="8569325" cy="519113"/>
          </a:xfrm>
        </p:spPr>
        <p:txBody>
          <a:bodyPr/>
          <a:lstStyle/>
          <a:p>
            <a:pPr algn="ctr" eaLnBrk="1" hangingPunct="1"/>
            <a:r>
              <a:rPr lang="cs-CZ" sz="2800" dirty="0" err="1">
                <a:solidFill>
                  <a:srgbClr val="0000DC"/>
                </a:solidFill>
              </a:rPr>
              <a:t>Hyaline</a:t>
            </a:r>
            <a:r>
              <a:rPr lang="cs-CZ" sz="2800" dirty="0">
                <a:solidFill>
                  <a:srgbClr val="0000DC"/>
                </a:solidFill>
              </a:rPr>
              <a:t>  </a:t>
            </a:r>
            <a:r>
              <a:rPr lang="cs-CZ" sz="2800" dirty="0" err="1">
                <a:solidFill>
                  <a:srgbClr val="0000DC"/>
                </a:solidFill>
              </a:rPr>
              <a:t>cartilage</a:t>
            </a:r>
            <a:r>
              <a:rPr lang="cs-CZ" sz="2800" dirty="0">
                <a:solidFill>
                  <a:srgbClr val="0000DC"/>
                </a:solidFill>
              </a:rPr>
              <a:t> </a:t>
            </a:r>
            <a:r>
              <a:rPr lang="cs-CZ" sz="2800" b="0" dirty="0">
                <a:solidFill>
                  <a:srgbClr val="0000DC"/>
                </a:solidFill>
              </a:rPr>
              <a:t>- trachea (HE)</a:t>
            </a:r>
          </a:p>
        </p:txBody>
      </p:sp>
      <p:pic>
        <p:nvPicPr>
          <p:cNvPr id="22530" name="Picture 4" descr="hyalinní chrupav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520" y="586133"/>
            <a:ext cx="8514035" cy="6271868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740" y="586133"/>
            <a:ext cx="2195764" cy="169073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24328" y="2276872"/>
            <a:ext cx="15841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http://www3.delta.edu/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147248" cy="642466"/>
          </a:xfrm>
        </p:spPr>
        <p:txBody>
          <a:bodyPr/>
          <a:lstStyle/>
          <a:p>
            <a:pPr algn="ctr" eaLnBrk="1" hangingPunct="1"/>
            <a:r>
              <a:rPr lang="cs-CZ" sz="2800" dirty="0" err="1">
                <a:solidFill>
                  <a:srgbClr val="0000DC"/>
                </a:solidFill>
              </a:rPr>
              <a:t>Elastic</a:t>
            </a:r>
            <a:r>
              <a:rPr lang="cs-CZ" sz="2800" dirty="0">
                <a:solidFill>
                  <a:srgbClr val="0000DC"/>
                </a:solidFill>
              </a:rPr>
              <a:t> </a:t>
            </a:r>
            <a:r>
              <a:rPr lang="cs-CZ" sz="2800" dirty="0" err="1">
                <a:solidFill>
                  <a:srgbClr val="0000DC"/>
                </a:solidFill>
              </a:rPr>
              <a:t>cartilage</a:t>
            </a:r>
            <a:r>
              <a:rPr lang="cs-CZ" sz="2800" dirty="0">
                <a:solidFill>
                  <a:srgbClr val="0000DC"/>
                </a:solidFill>
              </a:rPr>
              <a:t> </a:t>
            </a:r>
            <a:r>
              <a:rPr lang="cs-CZ" sz="2800" b="0" dirty="0">
                <a:solidFill>
                  <a:srgbClr val="0000DC"/>
                </a:solidFill>
              </a:rPr>
              <a:t>– </a:t>
            </a:r>
            <a:r>
              <a:rPr lang="cs-CZ" sz="2800" b="0" dirty="0" err="1">
                <a:solidFill>
                  <a:srgbClr val="0000DC"/>
                </a:solidFill>
              </a:rPr>
              <a:t>auricula</a:t>
            </a:r>
            <a:r>
              <a:rPr lang="cs-CZ" sz="2800" b="0" dirty="0">
                <a:solidFill>
                  <a:srgbClr val="0000DC"/>
                </a:solidFill>
              </a:rPr>
              <a:t> (HE)</a:t>
            </a:r>
          </a:p>
        </p:txBody>
      </p:sp>
      <p:pic>
        <p:nvPicPr>
          <p:cNvPr id="23556" name="Picture 8" descr="elastická chrupavk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280942" y="535688"/>
            <a:ext cx="8499763" cy="6322312"/>
          </a:xfrm>
        </p:spPr>
      </p:pic>
      <p:pic>
        <p:nvPicPr>
          <p:cNvPr id="23555" name="Picture 5" descr="elastická chrupavka schem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619875" y="535688"/>
            <a:ext cx="2524125" cy="19431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568952" cy="62483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52291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solidFill>
                  <a:srgbClr val="0000DC"/>
                </a:solidFill>
                <a:latin typeface="+mn-lt"/>
              </a:rPr>
              <a:t>Elastic</a:t>
            </a:r>
            <a:r>
              <a:rPr lang="cs-CZ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+mn-lt"/>
              </a:rPr>
              <a:t>cartilage</a:t>
            </a:r>
            <a:r>
              <a:rPr lang="cs-CZ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– </a:t>
            </a:r>
            <a:r>
              <a:rPr lang="cs-CZ" dirty="0" err="1">
                <a:solidFill>
                  <a:srgbClr val="0000DC"/>
                </a:solidFill>
                <a:latin typeface="+mn-lt"/>
              </a:rPr>
              <a:t>elastic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+mn-lt"/>
              </a:rPr>
              <a:t>fibers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dirty="0">
                <a:solidFill>
                  <a:srgbClr val="0000DC"/>
                </a:solidFill>
              </a:rPr>
              <a:t>(aldehyde fuchsin)</a:t>
            </a:r>
            <a:endParaRPr lang="en-US" dirty="0">
              <a:solidFill>
                <a:srgbClr val="0000DC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691680" y="638132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perichondrium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548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16632"/>
            <a:ext cx="8387655" cy="547209"/>
          </a:xfrm>
        </p:spPr>
        <p:txBody>
          <a:bodyPr/>
          <a:lstStyle/>
          <a:p>
            <a:pPr algn="ctr" eaLnBrk="1" hangingPunct="1"/>
            <a:r>
              <a:rPr lang="cs-CZ" sz="2400" dirty="0" err="1">
                <a:solidFill>
                  <a:srgbClr val="0000DC"/>
                </a:solidFill>
              </a:rPr>
              <a:t>Fibrocartilage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b="0" dirty="0">
                <a:solidFill>
                  <a:srgbClr val="0000DC"/>
                </a:solidFill>
              </a:rPr>
              <a:t>– </a:t>
            </a:r>
            <a:r>
              <a:rPr lang="cs-CZ" sz="2400" b="0" dirty="0" err="1">
                <a:solidFill>
                  <a:srgbClr val="0000DC"/>
                </a:solidFill>
              </a:rPr>
              <a:t>intervertebral</a:t>
            </a:r>
            <a:r>
              <a:rPr lang="cs-CZ" sz="2400" b="0" dirty="0">
                <a:solidFill>
                  <a:srgbClr val="0000DC"/>
                </a:solidFill>
              </a:rPr>
              <a:t> </a:t>
            </a:r>
            <a:r>
              <a:rPr lang="cs-CZ" sz="2400" b="0" dirty="0" err="1">
                <a:solidFill>
                  <a:srgbClr val="0000DC"/>
                </a:solidFill>
              </a:rPr>
              <a:t>disc</a:t>
            </a:r>
            <a:r>
              <a:rPr lang="cs-CZ" sz="2400" b="0" dirty="0">
                <a:solidFill>
                  <a:srgbClr val="0000DC"/>
                </a:solidFill>
              </a:rPr>
              <a:t> (HE)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72" y="663841"/>
            <a:ext cx="8428602" cy="6164202"/>
          </a:xfrm>
          <a:prstGeom prst="rect">
            <a:avLst/>
          </a:prstGeom>
        </p:spPr>
      </p:pic>
      <p:pic>
        <p:nvPicPr>
          <p:cNvPr id="24579" name="Picture 7" descr="fibrocart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090792" y="663841"/>
            <a:ext cx="2017712" cy="166211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3" y="476672"/>
            <a:ext cx="8715027" cy="638132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15816" y="905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00DC"/>
                </a:solidFill>
                <a:latin typeface="+mn-lt"/>
              </a:rPr>
              <a:t>Osteoblast</a:t>
            </a:r>
            <a:endParaRPr lang="en-US" sz="2800" b="1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88223" y="1628800"/>
            <a:ext cx="810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GER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119675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osteoid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782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5B180-00CE-4CDB-B3B2-79406FC6F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60180"/>
            <a:ext cx="8064900" cy="451576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00DC"/>
                </a:solidFill>
              </a:rPr>
              <a:t>Osteocyte</a:t>
            </a:r>
            <a:r>
              <a:rPr lang="cs-CZ" sz="2800" dirty="0"/>
              <a:t> </a:t>
            </a:r>
            <a:br>
              <a:rPr lang="cs-CZ" sz="2800" dirty="0"/>
            </a:br>
            <a:endParaRPr lang="en-US" sz="2800" dirty="0"/>
          </a:p>
        </p:txBody>
      </p:sp>
      <p:pic>
        <p:nvPicPr>
          <p:cNvPr id="27652" name="Picture 9" descr="lemelozní kos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11757"/>
            <a:ext cx="8350154" cy="6230358"/>
          </a:xfrm>
          <a:solidFill>
            <a:schemeClr val="bg1"/>
          </a:solidFill>
        </p:spPr>
      </p:pic>
      <p:pic>
        <p:nvPicPr>
          <p:cNvPr id="27651" name="Picture 5" descr="osteocyt v lakuně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968495" y="511756"/>
            <a:ext cx="4175505" cy="328312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6595383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www.histology.leeds.ac.uk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2751"/>
            <a:ext cx="7056784" cy="618644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662454" y="421619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www.studyblue.com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8640"/>
            <a:ext cx="2497563" cy="4004713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10C3AAD9-C2F5-4436-B60E-3D7B756C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34" y="153145"/>
            <a:ext cx="8064900" cy="451576"/>
          </a:xfrm>
        </p:spPr>
        <p:txBody>
          <a:bodyPr/>
          <a:lstStyle/>
          <a:p>
            <a:pPr algn="ctr"/>
            <a:r>
              <a:rPr lang="cs-CZ" sz="2800" dirty="0" err="1">
                <a:solidFill>
                  <a:srgbClr val="0000DC"/>
                </a:solidFill>
                <a:latin typeface="+mn-lt"/>
              </a:rPr>
              <a:t>Osteoclast</a:t>
            </a:r>
            <a:br>
              <a:rPr lang="en-US" sz="2800" dirty="0">
                <a:solidFill>
                  <a:srgbClr val="0000DC"/>
                </a:solidFill>
                <a:latin typeface="+mn-lt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222900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4-3-cz.potx" id="{C72545DF-B7E5-4E52-83DA-C125E0A0B8FD}" vid="{FF117BE7-DD54-4E19-84D2-24AC03D96F6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muni-med-prezentace-4-3-cz</Template>
  <TotalTime>132</TotalTime>
  <Words>273</Words>
  <Application>Microsoft Office PowerPoint</Application>
  <PresentationFormat>Předvádění na obrazovce (4:3)</PresentationFormat>
  <Paragraphs>47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Tahoma</vt:lpstr>
      <vt:lpstr>Wingdings</vt:lpstr>
      <vt:lpstr>Prezentace_MU_CZ</vt:lpstr>
      <vt:lpstr>Cartilage Hyaline cartilage, elastic cartilage, and fibrocartilage  Chondrocytes Extracellular matrix   Bone Bone fibrillar and lamellar (compact, spongy) Osteocytes, osteoblasts, osteoclasts, osteoprogenitors Extracellular matrix (mineralization) </vt:lpstr>
      <vt:lpstr>Prezentace aplikace PowerPoint</vt:lpstr>
      <vt:lpstr>Hyaline  cartilage - trachea (HE)</vt:lpstr>
      <vt:lpstr>Elastic cartilage – auricula (HE)</vt:lpstr>
      <vt:lpstr>Prezentace aplikace PowerPoint</vt:lpstr>
      <vt:lpstr>Fibrocartilage – intervertebral disc (HE)</vt:lpstr>
      <vt:lpstr>Prezentace aplikace PowerPoint</vt:lpstr>
      <vt:lpstr>Osteocyte  </vt:lpstr>
      <vt:lpstr>Osteoclast </vt:lpstr>
      <vt:lpstr>Prezentace aplikace PowerPoint</vt:lpstr>
      <vt:lpstr>Fibrillar bone tissue  </vt:lpstr>
      <vt:lpstr>Lamellar bone tissue compact (Schmorl) </vt:lpstr>
      <vt:lpstr>Lamellar bone tissue spongy (HE)</vt:lpstr>
      <vt:lpstr>Endochondral ossification</vt:lpstr>
      <vt:lpstr>Endochondral ossification (HE)</vt:lpstr>
      <vt:lpstr>Endochondral ossification (HES) </vt:lpstr>
      <vt:lpstr>CONNECTIVE TISSUE II – cartilage and bone  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Chrupavka Chrupavka hyalinní, elastická, vazivová  Chondrocyty Mezibuněčná hmota  Kost Kost vláknitá, lamelózní (kompaktní, spongiózní) Osteocyty, osteoblasty, osteoklasty, progenitory Mezibuněčná hmota (mineralizace)</dc:title>
  <dc:creator>Jana Dumková</dc:creator>
  <cp:lastModifiedBy>Jana Dumková</cp:lastModifiedBy>
  <cp:revision>22</cp:revision>
  <dcterms:created xsi:type="dcterms:W3CDTF">2021-04-13T10:46:27Z</dcterms:created>
  <dcterms:modified xsi:type="dcterms:W3CDTF">2021-04-13T13:00:25Z</dcterms:modified>
</cp:coreProperties>
</file>