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8" r:id="rId3"/>
    <p:sldId id="280" r:id="rId4"/>
    <p:sldId id="259" r:id="rId5"/>
    <p:sldId id="260" r:id="rId6"/>
    <p:sldId id="335" r:id="rId7"/>
    <p:sldId id="333" r:id="rId8"/>
    <p:sldId id="262" r:id="rId9"/>
    <p:sldId id="269" r:id="rId10"/>
    <p:sldId id="272" r:id="rId11"/>
    <p:sldId id="270" r:id="rId12"/>
    <p:sldId id="289" r:id="rId13"/>
    <p:sldId id="265" r:id="rId14"/>
    <p:sldId id="339" r:id="rId15"/>
    <p:sldId id="286" r:id="rId16"/>
    <p:sldId id="338" r:id="rId17"/>
    <p:sldId id="336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9" autoAdjust="0"/>
    <p:restoredTop sz="96270" autoAdjust="0"/>
  </p:normalViewPr>
  <p:slideViewPr>
    <p:cSldViewPr snapToGrid="0">
      <p:cViewPr varScale="1">
        <p:scale>
          <a:sx n="61" d="100"/>
          <a:sy n="61" d="100"/>
        </p:scale>
        <p:origin x="90" y="94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1541" y="413999"/>
            <a:ext cx="1555861" cy="107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74DDF7C9-2EC9-479B-ABD7-99841A0828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F562C7-770A-4DC7-96BB-3CD0DDDE67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B891A06-2362-48CB-B8C7-150561D27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1541" y="413999"/>
            <a:ext cx="1555861" cy="107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A6D3041C-E8DB-394D-8CBD-A19CAB995B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5968"/>
            <a:ext cx="1555861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CF0A721D-0B43-7043-8933-AD2A68D4E2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5968"/>
            <a:ext cx="1555861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218105D-7192-3A40-B34B-CBC5FC839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6" y="6050570"/>
            <a:ext cx="876596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5600" y="2012703"/>
            <a:ext cx="4132800" cy="28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C67EBC5-BD25-4117-A0F2-68EA28878E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4CC84E-030D-496D-A784-1416405A16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D41747C-2CB6-47A4-B771-D396562787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5BA32-E541-40DA-9757-EB4B0F796235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4926803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719263"/>
            <a:ext cx="4038600" cy="21288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21304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091014-6C42-4394-9F17-A108EAE196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CF0571-DE67-4983-BF99-B8A10ED9E1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58A0DC-5638-4342-83E8-50F34B87BF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8E9E7-CD0F-4104-9043-88DA9E7F056D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7721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8303803E-85B6-4F0F-82F5-E307C79DBF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514293-7FB8-444F-88D8-0A39C53C6C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B33F3D-36EC-431B-9225-3566F27803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857AE768-EBE0-4CA0-8D51-65FC4C685A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AB3C5-946A-4609-9B9F-8052143A180A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88985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25D6031E-ADF9-4848-9898-66224BC41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BF859A01-CA85-4196-A73B-391EAD035D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27B71FF1-6349-4B74-AD1A-A4728AEB15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CAD29719-5A68-4154-86D7-62577D74A5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35CD4C23-1EA7-4EF1-877D-56B71C80C5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F991E4F8-0689-45C0-8765-EEBAED7BFB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7860261-4803-41A4-842D-282F78D88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  <p:sldLayoutId id="2147483701" r:id="rId20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2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EPITHELIAL TISSUE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6" y="4116403"/>
            <a:ext cx="8610231" cy="1093160"/>
          </a:xfrm>
        </p:spPr>
        <p:txBody>
          <a:bodyPr/>
          <a:lstStyle/>
          <a:p>
            <a:r>
              <a:rPr lang="cs-CZ" altLang="en-US" dirty="0"/>
              <a:t>a</a:t>
            </a:r>
            <a:r>
              <a:rPr lang="en-US" altLang="en-US" dirty="0" err="1"/>
              <a:t>ccording</a:t>
            </a:r>
            <a:r>
              <a:rPr lang="en-US" altLang="en-US" dirty="0"/>
              <a:t> to </a:t>
            </a:r>
            <a:r>
              <a:rPr lang="cs-CZ" altLang="en-US" dirty="0" err="1"/>
              <a:t>the</a:t>
            </a:r>
            <a:r>
              <a:rPr lang="cs-CZ" altLang="en-US" dirty="0"/>
              <a:t> </a:t>
            </a:r>
            <a:r>
              <a:rPr lang="en-US" altLang="en-US" dirty="0"/>
              <a:t>cell arrangement: </a:t>
            </a:r>
            <a:r>
              <a:rPr lang="en-US" altLang="en-US" b="1" dirty="0">
                <a:solidFill>
                  <a:srgbClr val="0000DC"/>
                </a:solidFill>
              </a:rPr>
              <a:t>sheet (membranous)</a:t>
            </a:r>
            <a:r>
              <a:rPr lang="en-US" altLang="en-US" dirty="0"/>
              <a:t>,</a:t>
            </a:r>
            <a:r>
              <a:rPr lang="en-US" altLang="en-US" b="1" dirty="0">
                <a:solidFill>
                  <a:srgbClr val="0000DC"/>
                </a:solidFill>
              </a:rPr>
              <a:t> </a:t>
            </a:r>
            <a:r>
              <a:rPr lang="en-US" altLang="en-US" dirty="0"/>
              <a:t>trabecular, reticular</a:t>
            </a:r>
          </a:p>
          <a:p>
            <a:r>
              <a:rPr lang="cs-CZ" altLang="en-US" dirty="0"/>
              <a:t>a</a:t>
            </a:r>
            <a:r>
              <a:rPr lang="en-US" altLang="en-US" dirty="0" err="1"/>
              <a:t>ccording</a:t>
            </a:r>
            <a:r>
              <a:rPr lang="en-US" altLang="en-US" dirty="0"/>
              <a:t> to </a:t>
            </a:r>
            <a:r>
              <a:rPr lang="cs-CZ" altLang="en-US" dirty="0" err="1"/>
              <a:t>the</a:t>
            </a:r>
            <a:r>
              <a:rPr lang="cs-CZ" altLang="en-US" dirty="0"/>
              <a:t> </a:t>
            </a:r>
            <a:r>
              <a:rPr lang="en-US" altLang="en-US" dirty="0"/>
              <a:t>function: </a:t>
            </a:r>
            <a:r>
              <a:rPr lang="en-US" altLang="en-US" b="1" dirty="0">
                <a:solidFill>
                  <a:schemeClr val="tx2"/>
                </a:solidFill>
              </a:rPr>
              <a:t>covering</a:t>
            </a:r>
            <a:r>
              <a:rPr lang="en-US" altLang="en-US" dirty="0"/>
              <a:t>, secretory, absorptive, </a:t>
            </a:r>
            <a:r>
              <a:rPr lang="en-US" altLang="en-US" dirty="0" err="1"/>
              <a:t>respir</a:t>
            </a:r>
            <a:r>
              <a:rPr lang="cs-CZ" altLang="en-US" dirty="0"/>
              <a:t>a</a:t>
            </a:r>
            <a:r>
              <a:rPr lang="en-US" altLang="en-US" dirty="0"/>
              <a:t>tory</a:t>
            </a:r>
            <a:r>
              <a:rPr lang="cs-CZ" altLang="en-US" dirty="0"/>
              <a:t>, se</a:t>
            </a:r>
            <a:r>
              <a:rPr lang="en-US" altLang="en-US" dirty="0" err="1"/>
              <a:t>nsory</a:t>
            </a:r>
            <a:r>
              <a:rPr lang="cs-CZ" altLang="en-US" dirty="0"/>
              <a:t>, </a:t>
            </a:r>
            <a:r>
              <a:rPr lang="en-US" altLang="en-US" dirty="0"/>
              <a:t>myoepithelial cells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79457B3C-FE15-4142-8355-4A47456DCA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950" y="69164"/>
            <a:ext cx="8928100" cy="530225"/>
          </a:xfrm>
        </p:spPr>
        <p:txBody>
          <a:bodyPr/>
          <a:lstStyle/>
          <a:p>
            <a:pPr algn="ctr" eaLnBrk="1" hangingPunct="1"/>
            <a:r>
              <a:rPr lang="cs-CZ" altLang="en-US" sz="2800" b="0" dirty="0" err="1"/>
              <a:t>Stratified</a:t>
            </a:r>
            <a:r>
              <a:rPr lang="cs-CZ" altLang="en-US" sz="2800" b="0" dirty="0"/>
              <a:t> </a:t>
            </a:r>
            <a:r>
              <a:rPr lang="cs-CZ" altLang="en-US" sz="2800" b="0" dirty="0" err="1"/>
              <a:t>squamous</a:t>
            </a:r>
            <a:r>
              <a:rPr lang="cs-CZ" altLang="en-US" sz="2800" b="0" dirty="0"/>
              <a:t> </a:t>
            </a:r>
            <a:r>
              <a:rPr lang="cs-CZ" altLang="en-US" sz="2800" b="0" dirty="0" err="1"/>
              <a:t>epithelium</a:t>
            </a:r>
            <a:r>
              <a:rPr lang="cs-CZ" altLang="en-US" sz="2800" b="0" dirty="0"/>
              <a:t> - </a:t>
            </a:r>
            <a:r>
              <a:rPr lang="cs-CZ" altLang="en-US" sz="2800" b="0" i="1" dirty="0" err="1"/>
              <a:t>cornea</a:t>
            </a:r>
            <a:endParaRPr lang="cs-CZ" altLang="en-US" sz="2800" b="0" i="1" dirty="0"/>
          </a:p>
        </p:txBody>
      </p:sp>
      <p:pic>
        <p:nvPicPr>
          <p:cNvPr id="12291" name="Obrázek 2">
            <a:extLst>
              <a:ext uri="{FF2B5EF4-FFF2-40B4-BE49-F238E27FC236}">
                <a16:creationId xmlns:a16="http://schemas.microsoft.com/office/drawing/2014/main" id="{87949F35-A4D2-417B-9DA7-8F03AA42E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5EB59497-837C-4843-9DC6-F67F484DE0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6988"/>
            <a:ext cx="8964613" cy="504825"/>
          </a:xfrm>
        </p:spPr>
        <p:txBody>
          <a:bodyPr/>
          <a:lstStyle/>
          <a:p>
            <a:pPr algn="ctr" eaLnBrk="1" hangingPunct="1"/>
            <a:r>
              <a:rPr lang="cs-CZ" altLang="en-US" sz="2800" b="0" dirty="0" err="1"/>
              <a:t>Stratified</a:t>
            </a:r>
            <a:r>
              <a:rPr lang="cs-CZ" altLang="en-US" sz="2800" b="0" dirty="0"/>
              <a:t> </a:t>
            </a:r>
            <a:r>
              <a:rPr lang="cs-CZ" altLang="en-US" sz="2800" b="0" dirty="0" err="1"/>
              <a:t>keratinized</a:t>
            </a:r>
            <a:r>
              <a:rPr lang="cs-CZ" altLang="en-US" sz="2800" b="0" dirty="0"/>
              <a:t> </a:t>
            </a:r>
            <a:r>
              <a:rPr lang="cs-CZ" altLang="en-US" sz="2800" b="0" dirty="0" err="1"/>
              <a:t>squamous</a:t>
            </a:r>
            <a:r>
              <a:rPr lang="cs-CZ" altLang="en-US" sz="2800" b="0" dirty="0"/>
              <a:t> </a:t>
            </a:r>
            <a:r>
              <a:rPr lang="cs-CZ" altLang="en-US" sz="2800" b="0" dirty="0" err="1"/>
              <a:t>epithelium</a:t>
            </a:r>
            <a:r>
              <a:rPr lang="cs-CZ" altLang="en-US" sz="2800" b="0" dirty="0"/>
              <a:t> - </a:t>
            </a:r>
            <a:r>
              <a:rPr lang="cs-CZ" altLang="en-US" sz="2800" b="0" i="1" dirty="0"/>
              <a:t>epidermis</a:t>
            </a:r>
          </a:p>
        </p:txBody>
      </p:sp>
      <p:pic>
        <p:nvPicPr>
          <p:cNvPr id="13315" name="Picture 5" descr="epitely 6">
            <a:extLst>
              <a:ext uri="{FF2B5EF4-FFF2-40B4-BE49-F238E27FC236}">
                <a16:creationId xmlns:a16="http://schemas.microsoft.com/office/drawing/2014/main" id="{22E3DE62-7FE2-4634-BC63-56DE23269D38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650" y="493713"/>
            <a:ext cx="8915400" cy="6354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80C3C91-30A2-4B1E-AE0E-F3D92468F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713"/>
            <a:ext cx="2416029" cy="18574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epitely 8">
            <a:extLst>
              <a:ext uri="{FF2B5EF4-FFF2-40B4-BE49-F238E27FC236}">
                <a16:creationId xmlns:a16="http://schemas.microsoft.com/office/drawing/2014/main" id="{E89A8DD6-A4B4-4C11-964F-2856E6ABDD97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" y="63500"/>
            <a:ext cx="9001125" cy="6751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Rectangle 4">
            <a:extLst>
              <a:ext uri="{FF2B5EF4-FFF2-40B4-BE49-F238E27FC236}">
                <a16:creationId xmlns:a16="http://schemas.microsoft.com/office/drawing/2014/main" id="{0D3141C5-7EC7-46AC-A792-5EEFA8D92B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4849"/>
            <a:ext cx="9093200" cy="616122"/>
          </a:xfrm>
          <a:solidFill>
            <a:schemeClr val="bg1"/>
          </a:solidFill>
        </p:spPr>
        <p:txBody>
          <a:bodyPr/>
          <a:lstStyle/>
          <a:p>
            <a:pPr algn="ctr" eaLnBrk="1" hangingPunct="1"/>
            <a:r>
              <a:rPr lang="cs-CZ" altLang="en-US" sz="2800" b="0" dirty="0" err="1"/>
              <a:t>Stratified</a:t>
            </a:r>
            <a:r>
              <a:rPr lang="cs-CZ" altLang="en-US" sz="2800" b="0" dirty="0"/>
              <a:t> </a:t>
            </a:r>
            <a:r>
              <a:rPr lang="cs-CZ" altLang="en-US" sz="2800" b="0" dirty="0" err="1"/>
              <a:t>columnar</a:t>
            </a:r>
            <a:r>
              <a:rPr lang="cs-CZ" altLang="en-US" sz="2800" b="0" dirty="0"/>
              <a:t> </a:t>
            </a:r>
            <a:r>
              <a:rPr lang="cs-CZ" altLang="en-US" sz="2800" b="0" dirty="0" err="1">
                <a:solidFill>
                  <a:srgbClr val="0000DC"/>
                </a:solidFill>
              </a:rPr>
              <a:t>epithelium</a:t>
            </a:r>
            <a:r>
              <a:rPr lang="cs-CZ" altLang="en-US" sz="2800" b="0" dirty="0">
                <a:solidFill>
                  <a:srgbClr val="0000DC"/>
                </a:solidFill>
              </a:rPr>
              <a:t> (</a:t>
            </a:r>
            <a:r>
              <a:rPr lang="cs-CZ" altLang="en-US" sz="2800" b="0" i="1" dirty="0" err="1">
                <a:solidFill>
                  <a:srgbClr val="0000DC"/>
                </a:solidFill>
              </a:rPr>
              <a:t>palpebra</a:t>
            </a:r>
            <a:r>
              <a:rPr lang="cs-CZ" altLang="en-US" sz="2800" b="0" i="1" dirty="0">
                <a:solidFill>
                  <a:srgbClr val="0000DC"/>
                </a:solidFill>
              </a:rPr>
              <a:t> – </a:t>
            </a:r>
            <a:r>
              <a:rPr lang="cs-CZ" altLang="en-US" sz="2800" b="0" i="1" dirty="0" err="1">
                <a:solidFill>
                  <a:srgbClr val="0000DC"/>
                </a:solidFill>
              </a:rPr>
              <a:t>conjunctiva</a:t>
            </a:r>
            <a:r>
              <a:rPr lang="cs-CZ" altLang="en-US" sz="2800" b="0" dirty="0">
                <a:solidFill>
                  <a:srgbClr val="0000DC"/>
                </a:solidFill>
              </a:rPr>
              <a:t>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5D85E8B-A9DB-4C4D-A06C-9DEF39F43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873" y="481915"/>
            <a:ext cx="4181902" cy="252695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6" name="Line 16">
            <a:extLst>
              <a:ext uri="{FF2B5EF4-FFF2-40B4-BE49-F238E27FC236}">
                <a16:creationId xmlns:a16="http://schemas.microsoft.com/office/drawing/2014/main" id="{EE93B7CA-F3BC-4F03-84B5-9A62841FE8E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377505"/>
            <a:ext cx="1080591" cy="77753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2E9382C-B26E-4976-AFAE-C5FEC4EB136F}"/>
              </a:ext>
            </a:extLst>
          </p:cNvPr>
          <p:cNvSpPr txBox="1"/>
          <p:nvPr/>
        </p:nvSpPr>
        <p:spPr>
          <a:xfrm>
            <a:off x="5652591" y="1368914"/>
            <a:ext cx="796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600" dirty="0" err="1">
                <a:solidFill>
                  <a:schemeClr val="bg1"/>
                </a:solidFill>
                <a:latin typeface="+mn-lt"/>
              </a:rPr>
              <a:t>gll</a:t>
            </a:r>
            <a:endParaRPr lang="cs-CZ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4759448-CCAD-40C3-8415-3D7A72B324D7}"/>
              </a:ext>
            </a:extLst>
          </p:cNvPr>
          <p:cNvSpPr txBox="1"/>
          <p:nvPr/>
        </p:nvSpPr>
        <p:spPr>
          <a:xfrm>
            <a:off x="5652591" y="1991186"/>
            <a:ext cx="335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600" dirty="0">
                <a:solidFill>
                  <a:schemeClr val="bg1"/>
                </a:solidFill>
                <a:latin typeface="+mn-lt"/>
              </a:rPr>
              <a:t>m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E807962-1CEA-45A8-A744-AF69CE69D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915"/>
            <a:ext cx="2149813" cy="187743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3F44A9E6-14BF-438E-9B97-9C0C0A166E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3568" y="44450"/>
            <a:ext cx="9020431" cy="641350"/>
          </a:xfrm>
        </p:spPr>
        <p:txBody>
          <a:bodyPr/>
          <a:lstStyle/>
          <a:p>
            <a:pPr algn="ctr" eaLnBrk="1" hangingPunct="1"/>
            <a:r>
              <a:rPr lang="cs-CZ" altLang="en-US" sz="2800" b="0" dirty="0" err="1"/>
              <a:t>Transitional</a:t>
            </a:r>
            <a:r>
              <a:rPr lang="cs-CZ" altLang="en-US" sz="2800" b="0" dirty="0"/>
              <a:t> </a:t>
            </a:r>
            <a:r>
              <a:rPr lang="cs-CZ" altLang="en-US" sz="2800" b="0" dirty="0" err="1"/>
              <a:t>epithelium</a:t>
            </a:r>
            <a:r>
              <a:rPr lang="cs-CZ" altLang="en-US" sz="2800" b="0" dirty="0"/>
              <a:t> - </a:t>
            </a:r>
            <a:r>
              <a:rPr lang="cs-CZ" altLang="en-US" sz="2800" b="0" i="1" dirty="0"/>
              <a:t>ureter</a:t>
            </a:r>
          </a:p>
        </p:txBody>
      </p:sp>
      <p:pic>
        <p:nvPicPr>
          <p:cNvPr id="15363" name="Picture 4" descr="epitely 7">
            <a:extLst>
              <a:ext uri="{FF2B5EF4-FFF2-40B4-BE49-F238E27FC236}">
                <a16:creationId xmlns:a16="http://schemas.microsoft.com/office/drawing/2014/main" id="{C004866D-5F59-44EC-95E9-561BF16D10BB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" y="541534"/>
            <a:ext cx="8654044" cy="63196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4" name="Picture 13" descr="epitel přechodný">
            <a:extLst>
              <a:ext uri="{FF2B5EF4-FFF2-40B4-BE49-F238E27FC236}">
                <a16:creationId xmlns:a16="http://schemas.microsoft.com/office/drawing/2014/main" id="{1BB6D041-8C16-4DFF-A896-2CA4E3662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442" y="541533"/>
            <a:ext cx="2634558" cy="305428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1">
            <a:extLst>
              <a:ext uri="{FF2B5EF4-FFF2-40B4-BE49-F238E27FC236}">
                <a16:creationId xmlns:a16="http://schemas.microsoft.com/office/drawing/2014/main" id="{9E38E794-BB86-4A99-8408-E25FE1FE0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9950"/>
            <a:ext cx="9144000" cy="598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2">
            <a:extLst>
              <a:ext uri="{FF2B5EF4-FFF2-40B4-BE49-F238E27FC236}">
                <a16:creationId xmlns:a16="http://schemas.microsoft.com/office/drawing/2014/main" id="{C3A00117-CC10-40D1-8A8C-32C1F354E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" y="44450"/>
            <a:ext cx="91344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800" dirty="0" err="1">
                <a:solidFill>
                  <a:schemeClr val="tx2"/>
                </a:solidFill>
              </a:rPr>
              <a:t>Transitional</a:t>
            </a:r>
            <a:r>
              <a:rPr lang="cs-CZ" altLang="en-US" sz="2800" dirty="0">
                <a:solidFill>
                  <a:schemeClr val="tx2"/>
                </a:solidFill>
              </a:rPr>
              <a:t> </a:t>
            </a:r>
            <a:r>
              <a:rPr lang="cs-CZ" altLang="en-US" sz="2800" dirty="0" err="1">
                <a:solidFill>
                  <a:schemeClr val="tx2"/>
                </a:solidFill>
              </a:rPr>
              <a:t>epithelium</a:t>
            </a:r>
            <a:r>
              <a:rPr lang="cs-CZ" altLang="en-US" sz="2800" dirty="0">
                <a:solidFill>
                  <a:schemeClr val="tx2"/>
                </a:solidFill>
              </a:rPr>
              <a:t> – </a:t>
            </a:r>
            <a:r>
              <a:rPr lang="cs-CZ" altLang="en-US" sz="2800" i="1" dirty="0" err="1">
                <a:solidFill>
                  <a:schemeClr val="tx2"/>
                </a:solidFill>
              </a:rPr>
              <a:t>calyx</a:t>
            </a:r>
            <a:r>
              <a:rPr lang="cs-CZ" altLang="en-US" sz="2800" i="1" dirty="0">
                <a:solidFill>
                  <a:schemeClr val="tx2"/>
                </a:solidFill>
              </a:rPr>
              <a:t> </a:t>
            </a:r>
            <a:r>
              <a:rPr lang="cs-CZ" altLang="en-US" sz="2800" i="1" dirty="0" err="1">
                <a:solidFill>
                  <a:schemeClr val="tx2"/>
                </a:solidFill>
              </a:rPr>
              <a:t>renalis</a:t>
            </a:r>
            <a:endParaRPr lang="cs-CZ" altLang="en-US" sz="2800" i="1" dirty="0">
              <a:solidFill>
                <a:schemeClr val="tx2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9C51DDA-3385-4705-880D-467A11829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395" y="685800"/>
            <a:ext cx="2926080" cy="174955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4DBC22E-D60F-474F-8849-35AC2CF6F5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869950"/>
            <a:ext cx="1645988" cy="162451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98CD51F-DB85-4159-A15E-725FF1920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32" y="869950"/>
            <a:ext cx="1689976" cy="1404109"/>
          </a:xfrm>
          <a:prstGeom prst="rect">
            <a:avLst/>
          </a:prstGeom>
        </p:spPr>
      </p:pic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8EF57F1E-C8A7-43C1-A329-0927F5CE61DE}"/>
              </a:ext>
            </a:extLst>
          </p:cNvPr>
          <p:cNvCxnSpPr/>
          <p:nvPr/>
        </p:nvCxnSpPr>
        <p:spPr bwMode="auto">
          <a:xfrm>
            <a:off x="1636463" y="1572004"/>
            <a:ext cx="43386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5">
            <a:extLst>
              <a:ext uri="{FF2B5EF4-FFF2-40B4-BE49-F238E27FC236}">
                <a16:creationId xmlns:a16="http://schemas.microsoft.com/office/drawing/2014/main" id="{F385C6B4-FE75-4316-BFDE-B5DE8628B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4724400"/>
            <a:ext cx="3241675" cy="213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7411" name="Obrázek 4">
            <a:extLst>
              <a:ext uri="{FF2B5EF4-FFF2-40B4-BE49-F238E27FC236}">
                <a16:creationId xmlns:a16="http://schemas.microsoft.com/office/drawing/2014/main" id="{AF5D5B07-B770-44A8-8440-02EF77CCB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836613"/>
            <a:ext cx="8302625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Obrázek 2">
            <a:extLst>
              <a:ext uri="{FF2B5EF4-FFF2-40B4-BE49-F238E27FC236}">
                <a16:creationId xmlns:a16="http://schemas.microsoft.com/office/drawing/2014/main" id="{A0A2C721-049E-40F8-8298-33D8F6BD8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836613"/>
            <a:ext cx="349567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797A4FE4-EE9C-49BB-8EDE-6D76C6D3D249}"/>
              </a:ext>
            </a:extLst>
          </p:cNvPr>
          <p:cNvCxnSpPr/>
          <p:nvPr/>
        </p:nvCxnSpPr>
        <p:spPr>
          <a:xfrm flipH="1">
            <a:off x="7146925" y="2671763"/>
            <a:ext cx="377825" cy="1809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4" name="TextovéPole 8">
            <a:extLst>
              <a:ext uri="{FF2B5EF4-FFF2-40B4-BE49-F238E27FC236}">
                <a16:creationId xmlns:a16="http://schemas.microsoft.com/office/drawing/2014/main" id="{2079CEBF-C6D9-4420-BBC1-3691247C9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2339975"/>
            <a:ext cx="16573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en-US" i="1" dirty="0"/>
              <a:t>lamina </a:t>
            </a:r>
            <a:r>
              <a:rPr lang="cs-CZ" altLang="en-US" i="1" dirty="0" err="1"/>
              <a:t>basalis</a:t>
            </a:r>
            <a:endParaRPr lang="en-US" altLang="en-US" i="1" dirty="0"/>
          </a:p>
        </p:txBody>
      </p:sp>
      <p:sp>
        <p:nvSpPr>
          <p:cNvPr id="17415" name="TextovéPole 9">
            <a:extLst>
              <a:ext uri="{FF2B5EF4-FFF2-40B4-BE49-F238E27FC236}">
                <a16:creationId xmlns:a16="http://schemas.microsoft.com/office/drawing/2014/main" id="{79580738-5BF2-498E-826C-583FFD06A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6925" y="44450"/>
            <a:ext cx="39810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en-US" i="1" dirty="0"/>
              <a:t>lamina </a:t>
            </a:r>
            <a:r>
              <a:rPr lang="cs-CZ" altLang="en-US" i="1" dirty="0" err="1"/>
              <a:t>basalis</a:t>
            </a:r>
            <a:endParaRPr lang="cs-CZ" altLang="en-US" i="1" dirty="0"/>
          </a:p>
          <a:p>
            <a:r>
              <a:rPr lang="cs-CZ" altLang="en-US" i="1" dirty="0"/>
              <a:t>lamina </a:t>
            </a:r>
            <a:r>
              <a:rPr lang="cs-CZ" altLang="en-US" i="1" dirty="0" err="1"/>
              <a:t>fibroreticularis</a:t>
            </a:r>
            <a:endParaRPr lang="en-US" altLang="en-US" i="1" dirty="0"/>
          </a:p>
        </p:txBody>
      </p:sp>
      <p:sp>
        <p:nvSpPr>
          <p:cNvPr id="17418" name="Rectangle 8">
            <a:extLst>
              <a:ext uri="{FF2B5EF4-FFF2-40B4-BE49-F238E27FC236}">
                <a16:creationId xmlns:a16="http://schemas.microsoft.com/office/drawing/2014/main" id="{CDAA0B9C-9CB3-463B-9A17-D037746A23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4405" y="132556"/>
            <a:ext cx="4249587" cy="704057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cs-CZ" altLang="en-US" sz="3200" b="0" dirty="0" err="1"/>
              <a:t>Basement</a:t>
            </a:r>
            <a:r>
              <a:rPr lang="cs-CZ" altLang="en-US" sz="3200" b="0" dirty="0"/>
              <a:t> </a:t>
            </a:r>
            <a:r>
              <a:rPr lang="cs-CZ" altLang="en-US" sz="3200" b="0" dirty="0" err="1"/>
              <a:t>membrane</a:t>
            </a:r>
            <a:r>
              <a:rPr lang="cs-CZ" altLang="en-US" sz="3200" b="0" dirty="0"/>
              <a:t> </a:t>
            </a:r>
            <a:r>
              <a:rPr lang="cs-CZ" altLang="en-US" sz="1600" b="0" dirty="0">
                <a:solidFill>
                  <a:schemeClr val="tx1"/>
                </a:solidFill>
              </a:rPr>
              <a:t>(0,5 - 1 </a:t>
            </a:r>
            <a:r>
              <a:rPr lang="cs-CZ" altLang="en-US" sz="1600" b="0" dirty="0">
                <a:solidFill>
                  <a:schemeClr val="tx1"/>
                </a:solidFill>
                <a:sym typeface="Symbol" panose="05050102010706020507" pitchFamily="18" charset="2"/>
              </a:rPr>
              <a:t></a:t>
            </a:r>
            <a:r>
              <a:rPr lang="cs-CZ" altLang="en-US" sz="1600" b="0" dirty="0">
                <a:solidFill>
                  <a:schemeClr val="tx1"/>
                </a:solidFill>
              </a:rPr>
              <a:t>m)</a:t>
            </a:r>
          </a:p>
        </p:txBody>
      </p: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2F8C2025-A0AE-40FA-8A54-5E12B8CD694B}"/>
              </a:ext>
            </a:extLst>
          </p:cNvPr>
          <p:cNvCxnSpPr>
            <a:cxnSpLocks/>
          </p:cNvCxnSpPr>
          <p:nvPr/>
        </p:nvCxnSpPr>
        <p:spPr>
          <a:xfrm flipV="1">
            <a:off x="4203700" y="241301"/>
            <a:ext cx="420688" cy="1718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845F13E2-025F-49A8-8FDA-4889D5EE719D}"/>
              </a:ext>
            </a:extLst>
          </p:cNvPr>
          <p:cNvCxnSpPr>
            <a:cxnSpLocks/>
          </p:cNvCxnSpPr>
          <p:nvPr/>
        </p:nvCxnSpPr>
        <p:spPr>
          <a:xfrm>
            <a:off x="4203700" y="404813"/>
            <a:ext cx="420688" cy="2051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brázek 1">
            <a:extLst>
              <a:ext uri="{FF2B5EF4-FFF2-40B4-BE49-F238E27FC236}">
                <a16:creationId xmlns:a16="http://schemas.microsoft.com/office/drawing/2014/main" id="{712DC486-2D7B-4DA7-84D0-37AAC011B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59" y="562885"/>
            <a:ext cx="8544482" cy="629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ovéPole 2">
            <a:extLst>
              <a:ext uri="{FF2B5EF4-FFF2-40B4-BE49-F238E27FC236}">
                <a16:creationId xmlns:a16="http://schemas.microsoft.com/office/drawing/2014/main" id="{A63D258F-5640-4460-B980-63F96A732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7481" y="1989139"/>
            <a:ext cx="34475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en-US" sz="1600" b="1" dirty="0" err="1"/>
              <a:t>fused</a:t>
            </a:r>
            <a:r>
              <a:rPr lang="cs-CZ" altLang="en-US" sz="1600" b="1" dirty="0"/>
              <a:t> </a:t>
            </a:r>
            <a:r>
              <a:rPr lang="cs-CZ" altLang="en-US" sz="1600" b="1" dirty="0" err="1"/>
              <a:t>laminae</a:t>
            </a:r>
            <a:r>
              <a:rPr lang="cs-CZ" altLang="en-US" sz="1600" b="1" dirty="0"/>
              <a:t> </a:t>
            </a:r>
            <a:r>
              <a:rPr lang="cs-CZ" altLang="en-US" sz="1600" b="1" dirty="0" err="1"/>
              <a:t>basales</a:t>
            </a:r>
            <a:r>
              <a:rPr lang="cs-CZ" altLang="en-US" sz="1600" b="1" dirty="0"/>
              <a:t> </a:t>
            </a:r>
            <a:r>
              <a:rPr lang="cs-CZ" altLang="en-US" sz="1600" dirty="0" err="1"/>
              <a:t>of</a:t>
            </a:r>
            <a:r>
              <a:rPr lang="cs-CZ" altLang="en-US" sz="1600" dirty="0"/>
              <a:t> </a:t>
            </a:r>
            <a:r>
              <a:rPr lang="cs-CZ" altLang="en-US" sz="1600" dirty="0" err="1"/>
              <a:t>epithelial</a:t>
            </a:r>
            <a:r>
              <a:rPr lang="cs-CZ" altLang="en-US" sz="1600" dirty="0"/>
              <a:t> (</a:t>
            </a:r>
            <a:r>
              <a:rPr lang="cs-CZ" altLang="en-US" sz="1600" dirty="0" err="1"/>
              <a:t>podocyte</a:t>
            </a:r>
            <a:r>
              <a:rPr lang="cs-CZ" altLang="en-US" sz="1600" dirty="0"/>
              <a:t>) and </a:t>
            </a:r>
            <a:r>
              <a:rPr lang="cs-CZ" altLang="en-US" sz="1600" dirty="0" err="1"/>
              <a:t>endothelial</a:t>
            </a:r>
            <a:r>
              <a:rPr lang="cs-CZ" altLang="en-US" sz="1600" dirty="0"/>
              <a:t> cell</a:t>
            </a:r>
            <a:endParaRPr lang="en-US" altLang="en-US" sz="1600" dirty="0"/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7A0962F0-8A90-401B-97D1-34F5503D6732}"/>
              </a:ext>
            </a:extLst>
          </p:cNvPr>
          <p:cNvCxnSpPr>
            <a:cxnSpLocks/>
          </p:cNvCxnSpPr>
          <p:nvPr/>
        </p:nvCxnSpPr>
        <p:spPr>
          <a:xfrm flipH="1" flipV="1">
            <a:off x="5721178" y="1359243"/>
            <a:ext cx="219247" cy="6298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EB1108F7-C616-4144-9B0C-61010723B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759" y="140223"/>
            <a:ext cx="8544482" cy="451576"/>
          </a:xfrm>
        </p:spPr>
        <p:txBody>
          <a:bodyPr/>
          <a:lstStyle/>
          <a:p>
            <a:pPr algn="ctr"/>
            <a:r>
              <a:rPr lang="cs-CZ" altLang="en-US" sz="2800" b="0" dirty="0" err="1"/>
              <a:t>Glomerular</a:t>
            </a:r>
            <a:r>
              <a:rPr lang="cs-CZ" altLang="en-US" sz="2800" b="0" dirty="0"/>
              <a:t> </a:t>
            </a:r>
            <a:r>
              <a:rPr lang="cs-CZ" altLang="en-US" sz="2800" b="0" dirty="0" err="1"/>
              <a:t>basement</a:t>
            </a:r>
            <a:r>
              <a:rPr lang="cs-CZ" altLang="en-US" sz="2800" b="0" dirty="0"/>
              <a:t> </a:t>
            </a:r>
            <a:r>
              <a:rPr lang="cs-CZ" altLang="en-US" sz="2800" b="0" dirty="0" err="1"/>
              <a:t>membrane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754CD2C-9C42-4086-908F-1FF7CC190F09}"/>
              </a:ext>
            </a:extLst>
          </p:cNvPr>
          <p:cNvSpPr txBox="1"/>
          <p:nvPr/>
        </p:nvSpPr>
        <p:spPr>
          <a:xfrm>
            <a:off x="506627" y="2989781"/>
            <a:ext cx="1309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 err="1">
                <a:solidFill>
                  <a:schemeClr val="bg1"/>
                </a:solidFill>
                <a:latin typeface="+mn-lt"/>
              </a:rPr>
              <a:t>endo</a:t>
            </a:r>
            <a:endParaRPr lang="cs-CZ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73F4D93-C21E-4C94-8B74-6911410FCA3E}"/>
              </a:ext>
            </a:extLst>
          </p:cNvPr>
          <p:cNvSpPr txBox="1"/>
          <p:nvPr/>
        </p:nvSpPr>
        <p:spPr>
          <a:xfrm>
            <a:off x="1421027" y="1674191"/>
            <a:ext cx="679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 err="1">
                <a:solidFill>
                  <a:schemeClr val="bg1"/>
                </a:solidFill>
                <a:latin typeface="+mn-lt"/>
              </a:rPr>
              <a:t>epi</a:t>
            </a:r>
            <a:endParaRPr lang="cs-CZ" sz="20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ovéPole 1">
            <a:extLst>
              <a:ext uri="{FF2B5EF4-FFF2-40B4-BE49-F238E27FC236}">
                <a16:creationId xmlns:a16="http://schemas.microsoft.com/office/drawing/2014/main" id="{7354FB27-0B1B-4659-BB72-81359C932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889233"/>
            <a:ext cx="8278928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en-US" sz="2000" b="1" dirty="0"/>
              <a:t> </a:t>
            </a:r>
            <a:endParaRPr lang="en-US" altLang="en-US" sz="2000" dirty="0"/>
          </a:p>
          <a:p>
            <a:r>
              <a:rPr lang="cs-CZ" altLang="en-US" sz="1800" u="sng" dirty="0" err="1">
                <a:solidFill>
                  <a:srgbClr val="0000DC"/>
                </a:solidFill>
              </a:rPr>
              <a:t>Slides</a:t>
            </a:r>
            <a:r>
              <a:rPr lang="cs-CZ" altLang="en-US" sz="1800" dirty="0">
                <a:solidFill>
                  <a:srgbClr val="0000DC"/>
                </a:solidFill>
              </a:rPr>
              <a:t>:</a:t>
            </a:r>
            <a:endParaRPr lang="en-US" altLang="en-US" sz="1800" dirty="0">
              <a:solidFill>
                <a:srgbClr val="0000DC"/>
              </a:solidFill>
            </a:endParaRPr>
          </a:p>
          <a:p>
            <a:r>
              <a:rPr lang="cs-CZ" altLang="en-US" sz="1800" dirty="0" err="1"/>
              <a:t>Simple</a:t>
            </a:r>
            <a:r>
              <a:rPr lang="cs-CZ" altLang="en-US" sz="1800" dirty="0"/>
              <a:t> </a:t>
            </a:r>
            <a:r>
              <a:rPr lang="cs-CZ" altLang="en-US" sz="1800" dirty="0" err="1"/>
              <a:t>squamous</a:t>
            </a:r>
            <a:r>
              <a:rPr lang="cs-CZ" altLang="en-US" sz="1800" dirty="0"/>
              <a:t> and </a:t>
            </a:r>
            <a:r>
              <a:rPr lang="cs-CZ" altLang="en-US" sz="1800" dirty="0" err="1"/>
              <a:t>cuboidal</a:t>
            </a:r>
            <a:r>
              <a:rPr lang="cs-CZ" altLang="en-US" sz="1800" dirty="0"/>
              <a:t> </a:t>
            </a:r>
            <a:r>
              <a:rPr lang="cs-CZ" altLang="en-US" sz="1800" dirty="0" err="1"/>
              <a:t>epithelium</a:t>
            </a:r>
            <a:r>
              <a:rPr lang="cs-CZ" altLang="en-US" sz="1800" dirty="0"/>
              <a:t> (</a:t>
            </a:r>
            <a:r>
              <a:rPr lang="cs-CZ" altLang="en-US" sz="1800" dirty="0">
                <a:solidFill>
                  <a:srgbClr val="FF0000"/>
                </a:solidFill>
              </a:rPr>
              <a:t>30</a:t>
            </a:r>
            <a:r>
              <a:rPr lang="cs-CZ" altLang="en-US" sz="1800" dirty="0"/>
              <a:t>, 31. Ren)</a:t>
            </a:r>
            <a:endParaRPr lang="en-US" altLang="en-US" sz="1800" dirty="0"/>
          </a:p>
          <a:p>
            <a:r>
              <a:rPr lang="cs-CZ" altLang="en-US" sz="1800" dirty="0" err="1"/>
              <a:t>Simple</a:t>
            </a:r>
            <a:r>
              <a:rPr lang="cs-CZ" altLang="en-US" sz="1800" dirty="0"/>
              <a:t> </a:t>
            </a:r>
            <a:r>
              <a:rPr lang="cs-CZ" altLang="en-US" sz="1800" dirty="0" err="1"/>
              <a:t>columnar</a:t>
            </a:r>
            <a:r>
              <a:rPr lang="cs-CZ" altLang="en-US" sz="1800" dirty="0"/>
              <a:t> </a:t>
            </a:r>
            <a:r>
              <a:rPr lang="cs-CZ" altLang="en-US" sz="1800" dirty="0" err="1"/>
              <a:t>epithelium</a:t>
            </a:r>
            <a:r>
              <a:rPr lang="cs-CZ" altLang="en-US" sz="1800" dirty="0"/>
              <a:t> (22. </a:t>
            </a:r>
            <a:r>
              <a:rPr lang="cs-CZ" altLang="en-US" sz="1800" dirty="0" err="1"/>
              <a:t>Vesica</a:t>
            </a:r>
            <a:r>
              <a:rPr lang="cs-CZ" altLang="en-US" sz="1800" dirty="0"/>
              <a:t> </a:t>
            </a:r>
            <a:r>
              <a:rPr lang="cs-CZ" altLang="en-US" sz="1800" dirty="0" err="1"/>
              <a:t>fellea</a:t>
            </a:r>
            <a:r>
              <a:rPr lang="cs-CZ" altLang="en-US" sz="1800" dirty="0"/>
              <a:t>)</a:t>
            </a:r>
            <a:endParaRPr lang="en-US" altLang="en-US" sz="1800" dirty="0"/>
          </a:p>
          <a:p>
            <a:r>
              <a:rPr lang="cs-CZ" altLang="en-US" sz="1800" dirty="0" err="1"/>
              <a:t>Pseudostratified</a:t>
            </a:r>
            <a:r>
              <a:rPr lang="cs-CZ" altLang="en-US" sz="1800" dirty="0"/>
              <a:t> </a:t>
            </a:r>
            <a:r>
              <a:rPr lang="cs-CZ" altLang="en-US" sz="1800" dirty="0" err="1"/>
              <a:t>columnar</a:t>
            </a:r>
            <a:r>
              <a:rPr lang="cs-CZ" altLang="en-US" sz="1800" dirty="0"/>
              <a:t> </a:t>
            </a:r>
            <a:r>
              <a:rPr lang="cs-CZ" altLang="en-US" sz="1800" dirty="0" err="1"/>
              <a:t>epithelium</a:t>
            </a:r>
            <a:r>
              <a:rPr lang="cs-CZ" altLang="en-US" sz="1800" dirty="0"/>
              <a:t> </a:t>
            </a:r>
            <a:r>
              <a:rPr lang="cs-CZ" altLang="en-US" sz="1800" dirty="0" err="1"/>
              <a:t>with</a:t>
            </a:r>
            <a:r>
              <a:rPr lang="cs-CZ" altLang="en-US" sz="1800" dirty="0"/>
              <a:t> </a:t>
            </a:r>
            <a:r>
              <a:rPr lang="cs-CZ" altLang="en-US" sz="1800" dirty="0" err="1"/>
              <a:t>cilia</a:t>
            </a:r>
            <a:r>
              <a:rPr lang="cs-CZ" altLang="en-US" sz="1800" dirty="0"/>
              <a:t> (27</a:t>
            </a:r>
            <a:r>
              <a:rPr lang="en-US" altLang="en-US" sz="1800" dirty="0"/>
              <a:t>.</a:t>
            </a:r>
            <a:r>
              <a:rPr lang="cs-CZ" altLang="en-US" sz="1800" dirty="0"/>
              <a:t> Trachea)</a:t>
            </a:r>
            <a:endParaRPr lang="en-US" altLang="en-US" sz="1800" dirty="0"/>
          </a:p>
          <a:p>
            <a:r>
              <a:rPr lang="cs-CZ" altLang="en-US" sz="1800" dirty="0" err="1"/>
              <a:t>Stratified</a:t>
            </a:r>
            <a:r>
              <a:rPr lang="cs-CZ" altLang="en-US" sz="1800" dirty="0"/>
              <a:t> </a:t>
            </a:r>
            <a:r>
              <a:rPr lang="cs-CZ" altLang="en-US" sz="1800" dirty="0" err="1"/>
              <a:t>squamous</a:t>
            </a:r>
            <a:r>
              <a:rPr lang="cs-CZ" altLang="en-US" sz="1800" dirty="0"/>
              <a:t> (</a:t>
            </a:r>
            <a:r>
              <a:rPr lang="cs-CZ" altLang="en-US" sz="1800" dirty="0" err="1"/>
              <a:t>nonkeratinized</a:t>
            </a:r>
            <a:r>
              <a:rPr lang="cs-CZ" altLang="en-US" sz="1800" dirty="0"/>
              <a:t>) </a:t>
            </a:r>
            <a:r>
              <a:rPr lang="cs-CZ" altLang="en-US" sz="1800" dirty="0" err="1"/>
              <a:t>epithelium</a:t>
            </a:r>
            <a:r>
              <a:rPr lang="cs-CZ" altLang="en-US" sz="1800" dirty="0"/>
              <a:t> (11. </a:t>
            </a:r>
            <a:r>
              <a:rPr lang="cs-CZ" altLang="en-US" sz="1800" dirty="0" err="1"/>
              <a:t>Esophagus</a:t>
            </a:r>
            <a:r>
              <a:rPr lang="cs-CZ" altLang="en-US" sz="1800" dirty="0"/>
              <a:t>)</a:t>
            </a:r>
            <a:endParaRPr lang="en-US" altLang="en-US" sz="1800" dirty="0"/>
          </a:p>
          <a:p>
            <a:r>
              <a:rPr lang="cs-CZ" altLang="en-US" sz="1800" dirty="0" err="1"/>
              <a:t>Stratified</a:t>
            </a:r>
            <a:r>
              <a:rPr lang="cs-CZ" altLang="en-US" sz="1800" dirty="0"/>
              <a:t> </a:t>
            </a:r>
            <a:r>
              <a:rPr lang="cs-CZ" altLang="en-US" sz="1800" dirty="0" err="1"/>
              <a:t>squamous</a:t>
            </a:r>
            <a:r>
              <a:rPr lang="cs-CZ" altLang="en-US" sz="1800" dirty="0"/>
              <a:t> </a:t>
            </a:r>
            <a:r>
              <a:rPr lang="cs-CZ" altLang="en-US" sz="1800" dirty="0" err="1"/>
              <a:t>keratinized</a:t>
            </a:r>
            <a:r>
              <a:rPr lang="cs-CZ" altLang="en-US" sz="1800" dirty="0"/>
              <a:t> </a:t>
            </a:r>
            <a:r>
              <a:rPr lang="cs-CZ" altLang="en-US" sz="1800" dirty="0" err="1"/>
              <a:t>epithelium</a:t>
            </a:r>
            <a:r>
              <a:rPr lang="cs-CZ" altLang="en-US" sz="1800" dirty="0"/>
              <a:t> (70. Skin </a:t>
            </a:r>
            <a:r>
              <a:rPr lang="cs-CZ" altLang="en-US" sz="1800" dirty="0" err="1"/>
              <a:t>from</a:t>
            </a:r>
            <a:r>
              <a:rPr lang="cs-CZ" altLang="en-US" sz="1800" dirty="0"/>
              <a:t> </a:t>
            </a:r>
            <a:r>
              <a:rPr lang="cs-CZ" altLang="en-US" sz="1800" dirty="0" err="1"/>
              <a:t>axilla</a:t>
            </a:r>
            <a:r>
              <a:rPr lang="cs-CZ" altLang="en-US" sz="1800" dirty="0"/>
              <a:t>)</a:t>
            </a:r>
            <a:endParaRPr lang="en-US" altLang="en-US" sz="1800" dirty="0"/>
          </a:p>
          <a:p>
            <a:r>
              <a:rPr lang="cs-CZ" altLang="en-US" sz="1800" dirty="0" err="1"/>
              <a:t>Transitional</a:t>
            </a:r>
            <a:r>
              <a:rPr lang="cs-CZ" altLang="en-US" sz="1800" dirty="0"/>
              <a:t> </a:t>
            </a:r>
            <a:r>
              <a:rPr lang="cs-CZ" altLang="en-US" sz="1800" dirty="0" err="1"/>
              <a:t>epithelium</a:t>
            </a:r>
            <a:r>
              <a:rPr lang="cs-CZ" altLang="en-US" sz="1800" dirty="0"/>
              <a:t> (</a:t>
            </a:r>
            <a:r>
              <a:rPr lang="cs-CZ" altLang="en-US" sz="1800" dirty="0">
                <a:solidFill>
                  <a:srgbClr val="FF0000"/>
                </a:solidFill>
              </a:rPr>
              <a:t>32</a:t>
            </a:r>
            <a:r>
              <a:rPr lang="cs-CZ" altLang="en-US" sz="1800" dirty="0"/>
              <a:t>. </a:t>
            </a:r>
            <a:r>
              <a:rPr lang="cs-CZ" altLang="en-US" sz="1800" dirty="0" err="1"/>
              <a:t>Renal</a:t>
            </a:r>
            <a:r>
              <a:rPr lang="cs-CZ" altLang="en-US" sz="1800" dirty="0"/>
              <a:t> </a:t>
            </a:r>
            <a:r>
              <a:rPr lang="cs-CZ" altLang="en-US" sz="1800" dirty="0" err="1"/>
              <a:t>calyx</a:t>
            </a:r>
            <a:r>
              <a:rPr lang="cs-CZ" altLang="en-US" sz="1800" dirty="0"/>
              <a:t>, 33. Ureter)</a:t>
            </a:r>
            <a:endParaRPr lang="en-US" altLang="en-US" sz="1800" dirty="0"/>
          </a:p>
          <a:p>
            <a:r>
              <a:rPr lang="cs-CZ" altLang="en-US" sz="1800" dirty="0" err="1"/>
              <a:t>Stratified</a:t>
            </a:r>
            <a:r>
              <a:rPr lang="cs-CZ" altLang="en-US" sz="1800" dirty="0"/>
              <a:t> </a:t>
            </a:r>
            <a:r>
              <a:rPr lang="cs-CZ" altLang="en-US" sz="1800" dirty="0" err="1"/>
              <a:t>columnar</a:t>
            </a:r>
            <a:r>
              <a:rPr lang="cs-CZ" altLang="en-US" sz="1800" dirty="0"/>
              <a:t> </a:t>
            </a:r>
            <a:r>
              <a:rPr lang="cs-CZ" altLang="en-US" sz="1800" dirty="0" err="1"/>
              <a:t>epithelium</a:t>
            </a:r>
            <a:r>
              <a:rPr lang="cs-CZ" altLang="en-US" sz="1800" dirty="0"/>
              <a:t> (91. </a:t>
            </a:r>
            <a:r>
              <a:rPr lang="cs-CZ" altLang="en-US" sz="1800" dirty="0" err="1"/>
              <a:t>Palpebra</a:t>
            </a:r>
            <a:r>
              <a:rPr lang="cs-CZ" altLang="en-US" sz="1800" dirty="0"/>
              <a:t>) </a:t>
            </a:r>
            <a:endParaRPr lang="en-US" altLang="en-US" sz="1800" dirty="0"/>
          </a:p>
          <a:p>
            <a:r>
              <a:rPr lang="cs-CZ" altLang="en-US" sz="1800" dirty="0"/>
              <a:t> </a:t>
            </a:r>
            <a:endParaRPr lang="en-US" altLang="en-US" sz="1800" dirty="0"/>
          </a:p>
          <a:p>
            <a:r>
              <a:rPr lang="cs-CZ" altLang="en-US" sz="1800" u="sng" dirty="0">
                <a:solidFill>
                  <a:srgbClr val="0000DC"/>
                </a:solidFill>
              </a:rPr>
              <a:t>Atlas EM</a:t>
            </a:r>
            <a:r>
              <a:rPr lang="cs-CZ" altLang="en-US" sz="1800" dirty="0">
                <a:solidFill>
                  <a:srgbClr val="0000DC"/>
                </a:solidFill>
              </a:rPr>
              <a:t>:</a:t>
            </a:r>
            <a:endParaRPr lang="en-US" altLang="en-US" sz="1800" dirty="0">
              <a:solidFill>
                <a:srgbClr val="0000DC"/>
              </a:solidFill>
            </a:endParaRPr>
          </a:p>
          <a:p>
            <a:r>
              <a:rPr lang="cs-CZ" altLang="en-US" sz="1800" dirty="0" err="1"/>
              <a:t>Surface</a:t>
            </a:r>
            <a:r>
              <a:rPr lang="cs-CZ" altLang="en-US" sz="1800" dirty="0"/>
              <a:t> </a:t>
            </a:r>
            <a:r>
              <a:rPr lang="cs-CZ" altLang="en-US" sz="1800" dirty="0" err="1"/>
              <a:t>of</a:t>
            </a:r>
            <a:r>
              <a:rPr lang="cs-CZ" altLang="en-US" sz="1800" dirty="0"/>
              <a:t> </a:t>
            </a:r>
            <a:r>
              <a:rPr lang="cs-CZ" altLang="en-US" sz="1800" dirty="0" err="1"/>
              <a:t>epithelial</a:t>
            </a:r>
            <a:r>
              <a:rPr lang="cs-CZ" altLang="en-US" sz="1800" dirty="0"/>
              <a:t> </a:t>
            </a:r>
            <a:r>
              <a:rPr lang="cs-CZ" altLang="en-US" sz="1800" dirty="0" err="1"/>
              <a:t>cells</a:t>
            </a:r>
            <a:r>
              <a:rPr lang="cs-CZ" altLang="en-US" sz="1800" dirty="0"/>
              <a:t> – </a:t>
            </a:r>
            <a:r>
              <a:rPr lang="cs-CZ" altLang="en-US" sz="1800" dirty="0" err="1"/>
              <a:t>microvilli</a:t>
            </a:r>
            <a:r>
              <a:rPr lang="cs-CZ" altLang="en-US" sz="1800" dirty="0"/>
              <a:t>, </a:t>
            </a:r>
            <a:r>
              <a:rPr lang="cs-CZ" altLang="en-US" sz="1800" dirty="0" err="1"/>
              <a:t>brush</a:t>
            </a:r>
            <a:r>
              <a:rPr lang="cs-CZ" altLang="en-US" sz="1800" dirty="0"/>
              <a:t> </a:t>
            </a:r>
            <a:r>
              <a:rPr lang="cs-CZ" altLang="en-US" sz="1800" dirty="0" err="1"/>
              <a:t>border</a:t>
            </a:r>
            <a:r>
              <a:rPr lang="cs-CZ" altLang="en-US" sz="1800" dirty="0"/>
              <a:t>, </a:t>
            </a:r>
            <a:r>
              <a:rPr lang="cs-CZ" altLang="en-US" sz="1800" dirty="0" err="1"/>
              <a:t>striated</a:t>
            </a:r>
            <a:r>
              <a:rPr lang="cs-CZ" altLang="en-US" sz="1800" dirty="0"/>
              <a:t> </a:t>
            </a:r>
            <a:r>
              <a:rPr lang="cs-CZ" altLang="en-US" sz="1800" dirty="0" err="1"/>
              <a:t>border</a:t>
            </a:r>
            <a:r>
              <a:rPr lang="cs-CZ" altLang="en-US" sz="1800" dirty="0"/>
              <a:t> (16, 24-26, 62-63)</a:t>
            </a:r>
            <a:endParaRPr lang="en-US" altLang="en-US" sz="1800" dirty="0"/>
          </a:p>
          <a:p>
            <a:r>
              <a:rPr lang="cs-CZ" altLang="en-US" sz="1800" dirty="0" err="1"/>
              <a:t>Surface</a:t>
            </a:r>
            <a:r>
              <a:rPr lang="cs-CZ" altLang="en-US" sz="1800" dirty="0"/>
              <a:t> </a:t>
            </a:r>
            <a:r>
              <a:rPr lang="cs-CZ" altLang="en-US" sz="1800" dirty="0" err="1"/>
              <a:t>of</a:t>
            </a:r>
            <a:r>
              <a:rPr lang="cs-CZ" altLang="en-US" sz="1800" dirty="0"/>
              <a:t> </a:t>
            </a:r>
            <a:r>
              <a:rPr lang="cs-CZ" altLang="en-US" sz="1800" dirty="0" err="1"/>
              <a:t>epithelial</a:t>
            </a:r>
            <a:r>
              <a:rPr lang="cs-CZ" altLang="en-US" sz="1800" dirty="0"/>
              <a:t> </a:t>
            </a:r>
            <a:r>
              <a:rPr lang="cs-CZ" altLang="en-US" sz="1800" dirty="0" err="1"/>
              <a:t>cells</a:t>
            </a:r>
            <a:r>
              <a:rPr lang="cs-CZ" altLang="en-US" sz="1800" dirty="0"/>
              <a:t> –  </a:t>
            </a:r>
            <a:r>
              <a:rPr lang="cs-CZ" altLang="en-US" sz="1800" dirty="0" err="1"/>
              <a:t>cilia</a:t>
            </a:r>
            <a:r>
              <a:rPr lang="cs-CZ" altLang="en-US" sz="1800" dirty="0"/>
              <a:t> (20, 21, 23, 60)</a:t>
            </a:r>
            <a:endParaRPr lang="en-US" altLang="en-US" sz="1800" dirty="0"/>
          </a:p>
          <a:p>
            <a:r>
              <a:rPr lang="cs-CZ" altLang="en-US" sz="1800" dirty="0"/>
              <a:t>Lamina </a:t>
            </a:r>
            <a:r>
              <a:rPr lang="cs-CZ" altLang="en-US" sz="1800" dirty="0" err="1"/>
              <a:t>basalis</a:t>
            </a:r>
            <a:r>
              <a:rPr lang="cs-CZ" altLang="en-US" sz="1800" dirty="0"/>
              <a:t> (26, 27, 57), </a:t>
            </a:r>
            <a:r>
              <a:rPr lang="cs-CZ" altLang="en-US" sz="1800" dirty="0" err="1"/>
              <a:t>basal</a:t>
            </a:r>
            <a:r>
              <a:rPr lang="cs-CZ" altLang="en-US" sz="1800" dirty="0"/>
              <a:t> </a:t>
            </a:r>
            <a:r>
              <a:rPr lang="cs-CZ" altLang="en-US" sz="1800" dirty="0" err="1"/>
              <a:t>labyrinth</a:t>
            </a:r>
            <a:r>
              <a:rPr lang="cs-CZ" altLang="en-US" sz="1800" dirty="0"/>
              <a:t> (27)</a:t>
            </a:r>
            <a:endParaRPr lang="en-US" altLang="en-US" sz="1800" dirty="0"/>
          </a:p>
          <a:p>
            <a:r>
              <a:rPr lang="cs-CZ" altLang="en-US" sz="1800" dirty="0" err="1"/>
              <a:t>Simple</a:t>
            </a:r>
            <a:r>
              <a:rPr lang="cs-CZ" altLang="en-US" sz="1800" dirty="0"/>
              <a:t> </a:t>
            </a:r>
            <a:r>
              <a:rPr lang="cs-CZ" altLang="en-US" sz="1800" dirty="0" err="1"/>
              <a:t>low</a:t>
            </a:r>
            <a:r>
              <a:rPr lang="cs-CZ" altLang="en-US" sz="1800" dirty="0"/>
              <a:t> </a:t>
            </a:r>
            <a:r>
              <a:rPr lang="cs-CZ" altLang="en-US" sz="1800" dirty="0" err="1"/>
              <a:t>columnar</a:t>
            </a:r>
            <a:r>
              <a:rPr lang="cs-CZ" altLang="en-US" sz="1800" dirty="0"/>
              <a:t> </a:t>
            </a:r>
            <a:r>
              <a:rPr lang="cs-CZ" altLang="en-US" sz="1800" dirty="0" err="1"/>
              <a:t>epithelium</a:t>
            </a:r>
            <a:r>
              <a:rPr lang="cs-CZ" altLang="en-US" sz="1800" dirty="0"/>
              <a:t> (18)</a:t>
            </a:r>
            <a:endParaRPr lang="en-US" altLang="en-US" sz="1800" dirty="0"/>
          </a:p>
          <a:p>
            <a:r>
              <a:rPr lang="cs-CZ" altLang="en-US" sz="1800" dirty="0" err="1"/>
              <a:t>Alveolar</a:t>
            </a:r>
            <a:r>
              <a:rPr lang="cs-CZ" altLang="en-US" sz="1800" dirty="0"/>
              <a:t> </a:t>
            </a:r>
            <a:r>
              <a:rPr lang="cs-CZ" altLang="en-US" sz="1800" dirty="0" err="1"/>
              <a:t>epithelium</a:t>
            </a:r>
            <a:r>
              <a:rPr lang="cs-CZ" altLang="en-US" sz="1800" dirty="0"/>
              <a:t> (55, 61)</a:t>
            </a:r>
            <a:endParaRPr lang="en-US" altLang="en-US" sz="180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DDC82EE-0AC9-49DE-9A75-3FF98B12A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13" y="552220"/>
            <a:ext cx="8192303" cy="451576"/>
          </a:xfrm>
        </p:spPr>
        <p:txBody>
          <a:bodyPr/>
          <a:lstStyle/>
          <a:p>
            <a:r>
              <a:rPr lang="cs-CZ" altLang="en-US" sz="2800" dirty="0">
                <a:solidFill>
                  <a:srgbClr val="0000DC"/>
                </a:solidFill>
              </a:rPr>
              <a:t>EPITHELIAL TISSUE  </a:t>
            </a:r>
            <a:br>
              <a:rPr lang="en-US" altLang="en-US" sz="3200" dirty="0">
                <a:solidFill>
                  <a:srgbClr val="002060"/>
                </a:solidFill>
              </a:rPr>
            </a:br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1FDC1084-C736-46FC-93B6-047621C2F8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276225"/>
            <a:ext cx="7543800" cy="576263"/>
          </a:xfrm>
        </p:spPr>
        <p:txBody>
          <a:bodyPr/>
          <a:lstStyle/>
          <a:p>
            <a:pPr algn="ctr" eaLnBrk="1" hangingPunct="1"/>
            <a:r>
              <a:rPr lang="en-US" altLang="en-US" sz="2800" dirty="0"/>
              <a:t>Covering epithelium</a:t>
            </a:r>
            <a:r>
              <a:rPr lang="cs-CZ" altLang="en-US" sz="2800" dirty="0"/>
              <a:t> </a:t>
            </a:r>
            <a:r>
              <a:rPr lang="en-US" altLang="en-US" sz="2800" dirty="0"/>
              <a:t>- classification</a:t>
            </a:r>
            <a:endParaRPr lang="cs-CZ" altLang="en-US" sz="2800" dirty="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6CEC3326-CC90-4ED7-9FDB-D8FC67F1F66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8312" y="1998661"/>
            <a:ext cx="4392613" cy="360045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en-US" sz="2400" b="1" dirty="0" err="1"/>
              <a:t>Simple</a:t>
            </a:r>
            <a:endParaRPr lang="cs-CZ" altLang="en-US" sz="2400" b="1" dirty="0"/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en-US" sz="2400" b="1" dirty="0"/>
          </a:p>
          <a:p>
            <a:pPr marL="3429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en-US" sz="2400" dirty="0" err="1"/>
              <a:t>Simple</a:t>
            </a:r>
            <a:r>
              <a:rPr lang="cs-CZ" altLang="en-US" sz="2400" dirty="0"/>
              <a:t> </a:t>
            </a:r>
            <a:r>
              <a:rPr lang="cs-CZ" altLang="en-US" sz="2400" dirty="0" err="1"/>
              <a:t>squamous</a:t>
            </a:r>
            <a:endParaRPr lang="cs-CZ" altLang="en-US" sz="2400" dirty="0"/>
          </a:p>
          <a:p>
            <a:pPr marL="3429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en-US" sz="2400" dirty="0" err="1"/>
              <a:t>Simple</a:t>
            </a:r>
            <a:r>
              <a:rPr lang="cs-CZ" altLang="en-US" sz="2400" dirty="0"/>
              <a:t> </a:t>
            </a:r>
            <a:r>
              <a:rPr lang="cs-CZ" altLang="en-US" sz="2400" dirty="0" err="1"/>
              <a:t>cuboidal</a:t>
            </a:r>
            <a:endParaRPr lang="cs-CZ" altLang="en-US" sz="2400" dirty="0"/>
          </a:p>
          <a:p>
            <a:pPr marL="3429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en-US" sz="2400" dirty="0" err="1"/>
              <a:t>Simple</a:t>
            </a:r>
            <a:r>
              <a:rPr lang="cs-CZ" altLang="en-US" sz="2400" dirty="0"/>
              <a:t> </a:t>
            </a:r>
            <a:r>
              <a:rPr lang="cs-CZ" altLang="en-US" sz="2400" dirty="0" err="1"/>
              <a:t>columnar</a:t>
            </a:r>
            <a:endParaRPr lang="cs-CZ" altLang="en-US" sz="2400" dirty="0"/>
          </a:p>
          <a:p>
            <a:pPr marL="3429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en-US" sz="2400" dirty="0" err="1"/>
              <a:t>Pseudostratified</a:t>
            </a:r>
            <a:r>
              <a:rPr lang="cs-CZ" altLang="en-US" sz="2400" dirty="0"/>
              <a:t> </a:t>
            </a:r>
            <a:r>
              <a:rPr lang="cs-CZ" altLang="en-US" sz="2400" dirty="0" err="1"/>
              <a:t>columnar</a:t>
            </a:r>
            <a:endParaRPr lang="cs-CZ" altLang="en-US" sz="24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en-US" sz="2400" b="1" dirty="0"/>
              <a:t>	</a:t>
            </a:r>
            <a:endParaRPr lang="cs-CZ" altLang="en-US" sz="2400" dirty="0"/>
          </a:p>
        </p:txBody>
      </p:sp>
      <p:sp>
        <p:nvSpPr>
          <p:cNvPr id="4100" name="Text Box 5">
            <a:extLst>
              <a:ext uri="{FF2B5EF4-FFF2-40B4-BE49-F238E27FC236}">
                <a16:creationId xmlns:a16="http://schemas.microsoft.com/office/drawing/2014/main" id="{440E554D-A56B-481C-9070-583A42E14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877888"/>
            <a:ext cx="8351838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en-US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according</a:t>
            </a:r>
            <a:r>
              <a:rPr lang="cs-CZ" altLang="en-US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to </a:t>
            </a:r>
            <a:r>
              <a:rPr lang="cs-CZ" altLang="en-US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the</a:t>
            </a:r>
            <a:r>
              <a:rPr lang="cs-CZ" altLang="en-US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cs-CZ" altLang="en-US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number</a:t>
            </a:r>
            <a:r>
              <a:rPr lang="cs-CZ" altLang="en-US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cs-CZ" altLang="en-US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of</a:t>
            </a:r>
            <a:r>
              <a:rPr lang="cs-CZ" altLang="en-US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cell </a:t>
            </a:r>
            <a:r>
              <a:rPr lang="cs-CZ" altLang="en-US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layers</a:t>
            </a:r>
            <a:r>
              <a:rPr lang="cs-CZ" altLang="en-US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and </a:t>
            </a:r>
            <a:r>
              <a:rPr lang="cs-CZ" altLang="en-US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shape</a:t>
            </a:r>
            <a:r>
              <a:rPr lang="cs-CZ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*</a:t>
            </a:r>
            <a:r>
              <a:rPr lang="cs-CZ" altLang="en-US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cs-CZ" altLang="en-US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of</a:t>
            </a:r>
            <a:r>
              <a:rPr lang="cs-CZ" altLang="en-US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cs-CZ" altLang="en-US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cells</a:t>
            </a:r>
            <a:r>
              <a:rPr lang="cs-CZ" altLang="en-US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in </a:t>
            </a:r>
            <a:r>
              <a:rPr lang="cs-CZ" altLang="en-US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the</a:t>
            </a:r>
            <a:r>
              <a:rPr lang="cs-CZ" altLang="en-US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most </a:t>
            </a:r>
            <a:r>
              <a:rPr lang="cs-CZ" altLang="en-US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superficial</a:t>
            </a:r>
            <a:r>
              <a:rPr lang="cs-CZ" altLang="en-US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cs-CZ" altLang="en-US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layer</a:t>
            </a:r>
            <a:r>
              <a:rPr lang="cs-CZ" altLang="en-US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4101" name="Rectangle 7">
            <a:extLst>
              <a:ext uri="{FF2B5EF4-FFF2-40B4-BE49-F238E27FC236}">
                <a16:creationId xmlns:a16="http://schemas.microsoft.com/office/drawing/2014/main" id="{D8085DED-CEE9-4256-9FC5-F8EB12085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7088" y="1997074"/>
            <a:ext cx="4038600" cy="331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en-US" sz="2400" b="1" dirty="0" err="1"/>
              <a:t>Stratified</a:t>
            </a:r>
            <a:endParaRPr lang="cs-CZ" altLang="en-US" sz="2400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en-US" sz="2400" b="1" dirty="0"/>
          </a:p>
          <a:p>
            <a:pPr lvl="1">
              <a:lnSpc>
                <a:spcPct val="80000"/>
              </a:lnSpc>
              <a:buClr>
                <a:srgbClr val="0000DC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altLang="en-US" sz="2400" dirty="0" err="1">
                <a:latin typeface="+mn-lt"/>
              </a:rPr>
              <a:t>Stratified</a:t>
            </a:r>
            <a:r>
              <a:rPr lang="cs-CZ" altLang="en-US" sz="2400" dirty="0">
                <a:latin typeface="+mn-lt"/>
              </a:rPr>
              <a:t> </a:t>
            </a:r>
            <a:r>
              <a:rPr lang="cs-CZ" altLang="en-US" sz="2400" dirty="0" err="1">
                <a:latin typeface="+mn-lt"/>
              </a:rPr>
              <a:t>squamous</a:t>
            </a:r>
            <a:r>
              <a:rPr lang="cs-CZ" altLang="en-US" sz="2400" dirty="0">
                <a:latin typeface="+mn-lt"/>
              </a:rPr>
              <a:t> (</a:t>
            </a:r>
            <a:r>
              <a:rPr lang="cs-CZ" altLang="en-US" sz="2400" dirty="0" err="1">
                <a:latin typeface="+mn-lt"/>
              </a:rPr>
              <a:t>nonkeratinized</a:t>
            </a:r>
            <a:r>
              <a:rPr lang="cs-CZ" altLang="en-US" sz="2400" dirty="0">
                <a:latin typeface="+mn-lt"/>
              </a:rPr>
              <a:t>)</a:t>
            </a:r>
          </a:p>
          <a:p>
            <a:pPr lvl="1">
              <a:lnSpc>
                <a:spcPct val="80000"/>
              </a:lnSpc>
              <a:buClr>
                <a:srgbClr val="0000DC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altLang="en-US" sz="2400" dirty="0" err="1">
                <a:latin typeface="+mn-lt"/>
              </a:rPr>
              <a:t>Stratified</a:t>
            </a:r>
            <a:r>
              <a:rPr lang="cs-CZ" altLang="en-US" sz="2400" dirty="0">
                <a:latin typeface="+mn-lt"/>
              </a:rPr>
              <a:t> </a:t>
            </a:r>
            <a:r>
              <a:rPr lang="cs-CZ" altLang="en-US" sz="2400" dirty="0" err="1">
                <a:latin typeface="+mn-lt"/>
              </a:rPr>
              <a:t>squamous</a:t>
            </a:r>
            <a:r>
              <a:rPr lang="cs-CZ" altLang="en-US" sz="2400" dirty="0">
                <a:latin typeface="+mn-lt"/>
              </a:rPr>
              <a:t> </a:t>
            </a:r>
            <a:r>
              <a:rPr lang="cs-CZ" altLang="en-US" sz="2400" dirty="0" err="1">
                <a:latin typeface="+mn-lt"/>
              </a:rPr>
              <a:t>keratinized</a:t>
            </a:r>
            <a:endParaRPr lang="cs-CZ" altLang="en-US" sz="2400" dirty="0">
              <a:latin typeface="+mn-lt"/>
            </a:endParaRPr>
          </a:p>
          <a:p>
            <a:pPr lvl="1">
              <a:lnSpc>
                <a:spcPct val="80000"/>
              </a:lnSpc>
              <a:buClr>
                <a:srgbClr val="0000DC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altLang="en-US" sz="2400" dirty="0">
                <a:latin typeface="+mn-lt"/>
              </a:rPr>
              <a:t>(</a:t>
            </a:r>
            <a:r>
              <a:rPr lang="cs-CZ" altLang="en-US" sz="2400" dirty="0" err="1">
                <a:latin typeface="+mn-lt"/>
              </a:rPr>
              <a:t>Stratified</a:t>
            </a:r>
            <a:r>
              <a:rPr lang="cs-CZ" altLang="en-US" sz="2400" dirty="0">
                <a:latin typeface="+mn-lt"/>
              </a:rPr>
              <a:t> </a:t>
            </a:r>
            <a:r>
              <a:rPr lang="cs-CZ" altLang="en-US" sz="2400" dirty="0" err="1">
                <a:latin typeface="+mn-lt"/>
              </a:rPr>
              <a:t>cuboidal</a:t>
            </a:r>
            <a:r>
              <a:rPr lang="cs-CZ" altLang="en-US" sz="2400" dirty="0">
                <a:latin typeface="+mn-lt"/>
              </a:rPr>
              <a:t>)</a:t>
            </a:r>
          </a:p>
          <a:p>
            <a:pPr lvl="1">
              <a:lnSpc>
                <a:spcPct val="80000"/>
              </a:lnSpc>
              <a:buClr>
                <a:srgbClr val="0000DC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altLang="en-US" sz="2400" dirty="0" err="1">
                <a:latin typeface="+mn-lt"/>
              </a:rPr>
              <a:t>Stratified</a:t>
            </a:r>
            <a:r>
              <a:rPr lang="cs-CZ" altLang="en-US" sz="2400" dirty="0">
                <a:latin typeface="+mn-lt"/>
              </a:rPr>
              <a:t> </a:t>
            </a:r>
            <a:r>
              <a:rPr lang="cs-CZ" altLang="en-US" sz="2400" dirty="0" err="1">
                <a:latin typeface="+mn-lt"/>
              </a:rPr>
              <a:t>columnar</a:t>
            </a:r>
            <a:endParaRPr lang="cs-CZ" altLang="en-US" sz="2400" dirty="0">
              <a:latin typeface="+mn-lt"/>
            </a:endParaRPr>
          </a:p>
          <a:p>
            <a:pPr lvl="1">
              <a:lnSpc>
                <a:spcPct val="80000"/>
              </a:lnSpc>
              <a:buClr>
                <a:srgbClr val="0000DC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altLang="en-US" sz="2400" dirty="0" err="1">
                <a:latin typeface="+mn-lt"/>
              </a:rPr>
              <a:t>Transitional</a:t>
            </a:r>
            <a:endParaRPr lang="cs-CZ" altLang="en-US" sz="2400" dirty="0">
              <a:latin typeface="+mn-lt"/>
            </a:endParaRPr>
          </a:p>
          <a:p>
            <a:pPr marL="344487" lvl="1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en-US" sz="2400" dirty="0"/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en-US" sz="2400" dirty="0"/>
          </a:p>
        </p:txBody>
      </p:sp>
      <p:sp>
        <p:nvSpPr>
          <p:cNvPr id="4102" name="TextovéPole 1">
            <a:extLst>
              <a:ext uri="{FF2B5EF4-FFF2-40B4-BE49-F238E27FC236}">
                <a16:creationId xmlns:a16="http://schemas.microsoft.com/office/drawing/2014/main" id="{3B35AB23-A5A6-4F54-A78D-CD2495524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573949"/>
            <a:ext cx="81375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dirty="0">
                <a:solidFill>
                  <a:srgbClr val="FF0000"/>
                </a:solidFill>
              </a:rPr>
              <a:t>*</a:t>
            </a:r>
            <a:r>
              <a:rPr lang="cs-CZ" altLang="cs-CZ" sz="1600" dirty="0"/>
              <a:t>cell </a:t>
            </a:r>
            <a:r>
              <a:rPr lang="cs-CZ" altLang="cs-CZ" sz="1600" dirty="0" err="1"/>
              <a:t>membrane</a:t>
            </a:r>
            <a:r>
              <a:rPr lang="cs-CZ" altLang="cs-CZ" sz="1600" dirty="0"/>
              <a:t> </a:t>
            </a:r>
            <a:r>
              <a:rPr lang="cs-CZ" altLang="cs-CZ" sz="1600" dirty="0" err="1"/>
              <a:t>is</a:t>
            </a:r>
            <a:r>
              <a:rPr lang="cs-CZ" altLang="cs-CZ" sz="1600" dirty="0"/>
              <a:t> </a:t>
            </a:r>
            <a:r>
              <a:rPr lang="cs-CZ" altLang="cs-CZ" sz="1600" dirty="0" err="1"/>
              <a:t>usually</a:t>
            </a:r>
            <a:r>
              <a:rPr lang="cs-CZ" altLang="cs-CZ" sz="1600" dirty="0"/>
              <a:t> not </a:t>
            </a:r>
            <a:r>
              <a:rPr lang="cs-CZ" altLang="cs-CZ" sz="1600" dirty="0" err="1"/>
              <a:t>seen</a:t>
            </a:r>
            <a:r>
              <a:rPr lang="cs-CZ" altLang="cs-CZ" sz="1600" dirty="0"/>
              <a:t> very </a:t>
            </a:r>
            <a:r>
              <a:rPr lang="cs-CZ" altLang="cs-CZ" sz="1600" dirty="0" err="1"/>
              <a:t>well</a:t>
            </a:r>
            <a:r>
              <a:rPr lang="cs-CZ" altLang="cs-CZ" sz="1600" dirty="0"/>
              <a:t>; </a:t>
            </a:r>
          </a:p>
          <a:p>
            <a:r>
              <a:rPr lang="cs-CZ" altLang="cs-CZ" sz="1600" dirty="0"/>
              <a:t>  </a:t>
            </a:r>
            <a:r>
              <a:rPr lang="cs-CZ" altLang="cs-CZ" sz="1600" dirty="0" err="1"/>
              <a:t>shape</a:t>
            </a:r>
            <a:r>
              <a:rPr lang="cs-CZ" altLang="cs-CZ" sz="1600" dirty="0"/>
              <a:t> </a:t>
            </a:r>
            <a:r>
              <a:rPr lang="cs-CZ" altLang="cs-CZ" sz="1600" dirty="0" err="1"/>
              <a:t>of</a:t>
            </a:r>
            <a:r>
              <a:rPr lang="cs-CZ" altLang="cs-CZ" sz="1600" dirty="0"/>
              <a:t> </a:t>
            </a:r>
            <a:r>
              <a:rPr lang="cs-CZ" altLang="cs-CZ" sz="1600" dirty="0" err="1"/>
              <a:t>nuclei</a:t>
            </a:r>
            <a:r>
              <a:rPr lang="cs-CZ" altLang="cs-CZ" sz="1600" dirty="0"/>
              <a:t> </a:t>
            </a:r>
            <a:r>
              <a:rPr lang="cs-CZ" altLang="cs-CZ" sz="1600" dirty="0" err="1"/>
              <a:t>helps</a:t>
            </a:r>
            <a:r>
              <a:rPr lang="cs-CZ" altLang="cs-CZ" sz="1600" dirty="0"/>
              <a:t> </a:t>
            </a:r>
            <a:r>
              <a:rPr lang="cs-CZ" altLang="cs-CZ" sz="1600" dirty="0" err="1"/>
              <a:t>us</a:t>
            </a:r>
            <a:r>
              <a:rPr lang="cs-CZ" altLang="cs-CZ" sz="1600" dirty="0"/>
              <a:t> </a:t>
            </a:r>
            <a:r>
              <a:rPr lang="cs-CZ" altLang="cs-CZ" sz="1600" dirty="0" err="1"/>
              <a:t>determine</a:t>
            </a:r>
            <a:r>
              <a:rPr lang="cs-CZ" altLang="cs-CZ" sz="1600" dirty="0"/>
              <a:t> </a:t>
            </a:r>
            <a:r>
              <a:rPr lang="cs-CZ" altLang="cs-CZ" sz="1600" dirty="0" err="1"/>
              <a:t>shape</a:t>
            </a:r>
            <a:r>
              <a:rPr lang="cs-CZ" altLang="cs-CZ" sz="1600" dirty="0"/>
              <a:t> </a:t>
            </a:r>
            <a:r>
              <a:rPr lang="cs-CZ" altLang="cs-CZ" sz="1600" dirty="0" err="1"/>
              <a:t>of</a:t>
            </a:r>
            <a:r>
              <a:rPr lang="cs-CZ" altLang="cs-CZ" sz="1600" dirty="0"/>
              <a:t> </a:t>
            </a:r>
            <a:r>
              <a:rPr lang="cs-CZ" altLang="cs-CZ" sz="1600" dirty="0" err="1"/>
              <a:t>cells</a:t>
            </a:r>
            <a:endParaRPr lang="cs-CZ" altLang="cs-CZ" sz="1600" dirty="0"/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4F858BAC-925A-47F2-9915-3CB90FD0787D}"/>
              </a:ext>
            </a:extLst>
          </p:cNvPr>
          <p:cNvSpPr/>
          <p:nvPr/>
        </p:nvSpPr>
        <p:spPr>
          <a:xfrm>
            <a:off x="4967288" y="6261100"/>
            <a:ext cx="1447800" cy="354013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" name="Zaoblený obdélník 3">
            <a:extLst>
              <a:ext uri="{FF2B5EF4-FFF2-40B4-BE49-F238E27FC236}">
                <a16:creationId xmlns:a16="http://schemas.microsoft.com/office/drawing/2014/main" id="{1B51D24B-6699-49A6-A9D3-DDFB6DE64C88}"/>
              </a:ext>
            </a:extLst>
          </p:cNvPr>
          <p:cNvSpPr/>
          <p:nvPr/>
        </p:nvSpPr>
        <p:spPr>
          <a:xfrm>
            <a:off x="6756400" y="5915025"/>
            <a:ext cx="714375" cy="714375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" name="Zaoblený obdélník 4">
            <a:extLst>
              <a:ext uri="{FF2B5EF4-FFF2-40B4-BE49-F238E27FC236}">
                <a16:creationId xmlns:a16="http://schemas.microsoft.com/office/drawing/2014/main" id="{C50F4E06-9530-4E26-A5FB-E60B763F2514}"/>
              </a:ext>
            </a:extLst>
          </p:cNvPr>
          <p:cNvSpPr/>
          <p:nvPr/>
        </p:nvSpPr>
        <p:spPr>
          <a:xfrm>
            <a:off x="7812088" y="4868863"/>
            <a:ext cx="863600" cy="1725612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72E46BE9-AC94-4026-93B5-ABF267C2624B}"/>
              </a:ext>
            </a:extLst>
          </p:cNvPr>
          <p:cNvSpPr/>
          <p:nvPr/>
        </p:nvSpPr>
        <p:spPr>
          <a:xfrm>
            <a:off x="5313363" y="6388100"/>
            <a:ext cx="755650" cy="144463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D5DB02C3-6EC3-4410-9272-274F6EEA05E0}"/>
              </a:ext>
            </a:extLst>
          </p:cNvPr>
          <p:cNvSpPr/>
          <p:nvPr/>
        </p:nvSpPr>
        <p:spPr>
          <a:xfrm>
            <a:off x="8094663" y="5649913"/>
            <a:ext cx="261937" cy="7381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3037C8E0-959D-4DBA-8D6E-D17E9C3B6EDF}"/>
              </a:ext>
            </a:extLst>
          </p:cNvPr>
          <p:cNvSpPr/>
          <p:nvPr/>
        </p:nvSpPr>
        <p:spPr>
          <a:xfrm>
            <a:off x="6934200" y="6159500"/>
            <a:ext cx="358775" cy="288925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Volný tvar 8">
            <a:extLst>
              <a:ext uri="{FF2B5EF4-FFF2-40B4-BE49-F238E27FC236}">
                <a16:creationId xmlns:a16="http://schemas.microsoft.com/office/drawing/2014/main" id="{2DC918A3-44DB-4388-84D6-AE1D2B7E717F}"/>
              </a:ext>
            </a:extLst>
          </p:cNvPr>
          <p:cNvSpPr/>
          <p:nvPr/>
        </p:nvSpPr>
        <p:spPr>
          <a:xfrm>
            <a:off x="4879975" y="6567488"/>
            <a:ext cx="4111625" cy="153987"/>
          </a:xfrm>
          <a:custGeom>
            <a:avLst/>
            <a:gdLst>
              <a:gd name="connsiteX0" fmla="*/ 0 w 4111092"/>
              <a:gd name="connsiteY0" fmla="*/ 0 h 154835"/>
              <a:gd name="connsiteX1" fmla="*/ 59377 w 4111092"/>
              <a:gd name="connsiteY1" fmla="*/ 11875 h 154835"/>
              <a:gd name="connsiteX2" fmla="*/ 95003 w 4111092"/>
              <a:gd name="connsiteY2" fmla="*/ 23750 h 154835"/>
              <a:gd name="connsiteX3" fmla="*/ 403761 w 4111092"/>
              <a:gd name="connsiteY3" fmla="*/ 35626 h 154835"/>
              <a:gd name="connsiteX4" fmla="*/ 475013 w 4111092"/>
              <a:gd name="connsiteY4" fmla="*/ 59376 h 154835"/>
              <a:gd name="connsiteX5" fmla="*/ 510639 w 4111092"/>
              <a:gd name="connsiteY5" fmla="*/ 71251 h 154835"/>
              <a:gd name="connsiteX6" fmla="*/ 593767 w 4111092"/>
              <a:gd name="connsiteY6" fmla="*/ 83127 h 154835"/>
              <a:gd name="connsiteX7" fmla="*/ 724395 w 4111092"/>
              <a:gd name="connsiteY7" fmla="*/ 106877 h 154835"/>
              <a:gd name="connsiteX8" fmla="*/ 819398 w 4111092"/>
              <a:gd name="connsiteY8" fmla="*/ 118753 h 154835"/>
              <a:gd name="connsiteX9" fmla="*/ 1270660 w 4111092"/>
              <a:gd name="connsiteY9" fmla="*/ 95002 h 154835"/>
              <a:gd name="connsiteX10" fmla="*/ 1341912 w 4111092"/>
              <a:gd name="connsiteY10" fmla="*/ 71251 h 154835"/>
              <a:gd name="connsiteX11" fmla="*/ 1377538 w 4111092"/>
              <a:gd name="connsiteY11" fmla="*/ 59376 h 154835"/>
              <a:gd name="connsiteX12" fmla="*/ 1413164 w 4111092"/>
              <a:gd name="connsiteY12" fmla="*/ 47501 h 154835"/>
              <a:gd name="connsiteX13" fmla="*/ 1935678 w 4111092"/>
              <a:gd name="connsiteY13" fmla="*/ 59376 h 154835"/>
              <a:gd name="connsiteX14" fmla="*/ 1971304 w 4111092"/>
              <a:gd name="connsiteY14" fmla="*/ 71251 h 154835"/>
              <a:gd name="connsiteX15" fmla="*/ 2066307 w 4111092"/>
              <a:gd name="connsiteY15" fmla="*/ 95002 h 154835"/>
              <a:gd name="connsiteX16" fmla="*/ 2303813 w 4111092"/>
              <a:gd name="connsiteY16" fmla="*/ 118753 h 154835"/>
              <a:gd name="connsiteX17" fmla="*/ 2339439 w 4111092"/>
              <a:gd name="connsiteY17" fmla="*/ 130628 h 154835"/>
              <a:gd name="connsiteX18" fmla="*/ 2375065 w 4111092"/>
              <a:gd name="connsiteY18" fmla="*/ 154379 h 154835"/>
              <a:gd name="connsiteX19" fmla="*/ 2458193 w 4111092"/>
              <a:gd name="connsiteY19" fmla="*/ 142503 h 154835"/>
              <a:gd name="connsiteX20" fmla="*/ 2493819 w 4111092"/>
              <a:gd name="connsiteY20" fmla="*/ 130628 h 154835"/>
              <a:gd name="connsiteX21" fmla="*/ 2624447 w 4111092"/>
              <a:gd name="connsiteY21" fmla="*/ 106877 h 154835"/>
              <a:gd name="connsiteX22" fmla="*/ 2719450 w 4111092"/>
              <a:gd name="connsiteY22" fmla="*/ 95002 h 154835"/>
              <a:gd name="connsiteX23" fmla="*/ 2778826 w 4111092"/>
              <a:gd name="connsiteY23" fmla="*/ 83127 h 154835"/>
              <a:gd name="connsiteX24" fmla="*/ 2909455 w 4111092"/>
              <a:gd name="connsiteY24" fmla="*/ 71251 h 154835"/>
              <a:gd name="connsiteX25" fmla="*/ 3194463 w 4111092"/>
              <a:gd name="connsiteY25" fmla="*/ 47501 h 154835"/>
              <a:gd name="connsiteX26" fmla="*/ 3978234 w 4111092"/>
              <a:gd name="connsiteY26" fmla="*/ 47501 h 154835"/>
              <a:gd name="connsiteX27" fmla="*/ 4037611 w 4111092"/>
              <a:gd name="connsiteY27" fmla="*/ 35626 h 154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111092" h="154835">
                <a:moveTo>
                  <a:pt x="0" y="0"/>
                </a:moveTo>
                <a:cubicBezTo>
                  <a:pt x="19792" y="3958"/>
                  <a:pt x="39795" y="6980"/>
                  <a:pt x="59377" y="11875"/>
                </a:cubicBezTo>
                <a:cubicBezTo>
                  <a:pt x="71521" y="14911"/>
                  <a:pt x="82515" y="22889"/>
                  <a:pt x="95003" y="23750"/>
                </a:cubicBezTo>
                <a:cubicBezTo>
                  <a:pt x="197754" y="30836"/>
                  <a:pt x="300842" y="31667"/>
                  <a:pt x="403761" y="35626"/>
                </a:cubicBezTo>
                <a:lnTo>
                  <a:pt x="475013" y="59376"/>
                </a:lnTo>
                <a:cubicBezTo>
                  <a:pt x="486888" y="63334"/>
                  <a:pt x="498247" y="69481"/>
                  <a:pt x="510639" y="71251"/>
                </a:cubicBezTo>
                <a:cubicBezTo>
                  <a:pt x="538348" y="75210"/>
                  <a:pt x="566157" y="78525"/>
                  <a:pt x="593767" y="83127"/>
                </a:cubicBezTo>
                <a:cubicBezTo>
                  <a:pt x="716517" y="103586"/>
                  <a:pt x="585798" y="87077"/>
                  <a:pt x="724395" y="106877"/>
                </a:cubicBezTo>
                <a:cubicBezTo>
                  <a:pt x="755988" y="111390"/>
                  <a:pt x="787730" y="114794"/>
                  <a:pt x="819398" y="118753"/>
                </a:cubicBezTo>
                <a:cubicBezTo>
                  <a:pt x="834843" y="118051"/>
                  <a:pt x="1218732" y="102083"/>
                  <a:pt x="1270660" y="95002"/>
                </a:cubicBezTo>
                <a:cubicBezTo>
                  <a:pt x="1295466" y="91619"/>
                  <a:pt x="1318161" y="79168"/>
                  <a:pt x="1341912" y="71251"/>
                </a:cubicBezTo>
                <a:lnTo>
                  <a:pt x="1377538" y="59376"/>
                </a:lnTo>
                <a:lnTo>
                  <a:pt x="1413164" y="47501"/>
                </a:lnTo>
                <a:lnTo>
                  <a:pt x="1935678" y="59376"/>
                </a:lnTo>
                <a:cubicBezTo>
                  <a:pt x="1948184" y="59908"/>
                  <a:pt x="1959227" y="67957"/>
                  <a:pt x="1971304" y="71251"/>
                </a:cubicBezTo>
                <a:cubicBezTo>
                  <a:pt x="2002796" y="79840"/>
                  <a:pt x="2033993" y="90386"/>
                  <a:pt x="2066307" y="95002"/>
                </a:cubicBezTo>
                <a:cubicBezTo>
                  <a:pt x="2200527" y="114176"/>
                  <a:pt x="2121526" y="104730"/>
                  <a:pt x="2303813" y="118753"/>
                </a:cubicBezTo>
                <a:cubicBezTo>
                  <a:pt x="2315688" y="122711"/>
                  <a:pt x="2328243" y="125030"/>
                  <a:pt x="2339439" y="130628"/>
                </a:cubicBezTo>
                <a:cubicBezTo>
                  <a:pt x="2352205" y="137011"/>
                  <a:pt x="2360863" y="152959"/>
                  <a:pt x="2375065" y="154379"/>
                </a:cubicBezTo>
                <a:cubicBezTo>
                  <a:pt x="2402917" y="157164"/>
                  <a:pt x="2430484" y="146462"/>
                  <a:pt x="2458193" y="142503"/>
                </a:cubicBezTo>
                <a:cubicBezTo>
                  <a:pt x="2470068" y="138545"/>
                  <a:pt x="2481675" y="133664"/>
                  <a:pt x="2493819" y="130628"/>
                </a:cubicBezTo>
                <a:cubicBezTo>
                  <a:pt x="2521089" y="123811"/>
                  <a:pt x="2599752" y="110405"/>
                  <a:pt x="2624447" y="106877"/>
                </a:cubicBezTo>
                <a:cubicBezTo>
                  <a:pt x="2656040" y="102364"/>
                  <a:pt x="2687907" y="99855"/>
                  <a:pt x="2719450" y="95002"/>
                </a:cubicBezTo>
                <a:cubicBezTo>
                  <a:pt x="2739399" y="91933"/>
                  <a:pt x="2758798" y="85631"/>
                  <a:pt x="2778826" y="83127"/>
                </a:cubicBezTo>
                <a:cubicBezTo>
                  <a:pt x="2822211" y="77704"/>
                  <a:pt x="2866000" y="76079"/>
                  <a:pt x="2909455" y="71251"/>
                </a:cubicBezTo>
                <a:cubicBezTo>
                  <a:pt x="3150281" y="44492"/>
                  <a:pt x="2745563" y="73906"/>
                  <a:pt x="3194463" y="47501"/>
                </a:cubicBezTo>
                <a:cubicBezTo>
                  <a:pt x="3548147" y="68305"/>
                  <a:pt x="3449437" y="67839"/>
                  <a:pt x="3978234" y="47501"/>
                </a:cubicBezTo>
                <a:cubicBezTo>
                  <a:pt x="4352086" y="33122"/>
                  <a:pt x="3792176" y="35626"/>
                  <a:pt x="4037611" y="35626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3898BEB-D74B-4C81-96EF-1C290EF57A77}"/>
              </a:ext>
            </a:extLst>
          </p:cNvPr>
          <p:cNvSpPr txBox="1"/>
          <p:nvPr/>
        </p:nvSpPr>
        <p:spPr>
          <a:xfrm>
            <a:off x="4258316" y="6382921"/>
            <a:ext cx="665316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1600" dirty="0" err="1">
                <a:latin typeface="+mn-lt"/>
              </a:rPr>
              <a:t>b.m</a:t>
            </a:r>
            <a:r>
              <a:rPr lang="cs-CZ" sz="1600" dirty="0">
                <a:latin typeface="+mn-lt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3">
            <a:extLst>
              <a:ext uri="{FF2B5EF4-FFF2-40B4-BE49-F238E27FC236}">
                <a16:creationId xmlns:a16="http://schemas.microsoft.com/office/drawing/2014/main" id="{900AF22B-9E87-47D6-B131-A56E2890E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160463"/>
            <a:ext cx="9042400" cy="569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13">
            <a:extLst>
              <a:ext uri="{FF2B5EF4-FFF2-40B4-BE49-F238E27FC236}">
                <a16:creationId xmlns:a16="http://schemas.microsoft.com/office/drawing/2014/main" id="{384920A5-8E48-4A9A-AE1F-E3D8D41183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7446" y="58854"/>
            <a:ext cx="8064900" cy="451576"/>
          </a:xfrm>
        </p:spPr>
        <p:txBody>
          <a:bodyPr/>
          <a:lstStyle/>
          <a:p>
            <a:pPr marL="342900" indent="-342900" algn="ctr" eaLnBrk="1" hangingPunct="1"/>
            <a:r>
              <a:rPr lang="cs-CZ" altLang="en-US" sz="2800" b="0" dirty="0" err="1"/>
              <a:t>Simple</a:t>
            </a:r>
            <a:r>
              <a:rPr lang="cs-CZ" altLang="en-US" sz="2800" b="0" dirty="0"/>
              <a:t> </a:t>
            </a:r>
            <a:r>
              <a:rPr lang="cs-CZ" altLang="en-US" sz="2800" b="0" dirty="0" err="1"/>
              <a:t>squamous</a:t>
            </a:r>
            <a:r>
              <a:rPr lang="cs-CZ" altLang="en-US" sz="2800" b="0" dirty="0"/>
              <a:t> </a:t>
            </a:r>
            <a:r>
              <a:rPr lang="cs-CZ" altLang="en-US" sz="2800" b="0" dirty="0" err="1"/>
              <a:t>epithelium</a:t>
            </a:r>
            <a:endParaRPr lang="cs-CZ" altLang="en-US" sz="2800" b="0" dirty="0"/>
          </a:p>
        </p:txBody>
      </p:sp>
      <p:pic>
        <p:nvPicPr>
          <p:cNvPr id="5" name="Zástupný symbol pro obsah 3">
            <a:extLst>
              <a:ext uri="{FF2B5EF4-FFF2-40B4-BE49-F238E27FC236}">
                <a16:creationId xmlns:a16="http://schemas.microsoft.com/office/drawing/2014/main" id="{87ADC583-1035-492F-A32F-5E9DD2E4C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676" y="576582"/>
            <a:ext cx="2869324" cy="124078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ren-corpusculum">
            <a:extLst>
              <a:ext uri="{FF2B5EF4-FFF2-40B4-BE49-F238E27FC236}">
                <a16:creationId xmlns:a16="http://schemas.microsoft.com/office/drawing/2014/main" id="{01974F38-B228-4D5F-B346-65B5CE939CAF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" y="115888"/>
            <a:ext cx="8928100" cy="6632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7" name="Rectangle 2">
            <a:extLst>
              <a:ext uri="{FF2B5EF4-FFF2-40B4-BE49-F238E27FC236}">
                <a16:creationId xmlns:a16="http://schemas.microsoft.com/office/drawing/2014/main" id="{AC8A149D-6011-4305-BB54-CA5E25F8CF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512" y="84276"/>
            <a:ext cx="9070975" cy="431800"/>
          </a:xfrm>
          <a:solidFill>
            <a:schemeClr val="bg1"/>
          </a:solidFill>
        </p:spPr>
        <p:txBody>
          <a:bodyPr/>
          <a:lstStyle/>
          <a:p>
            <a:pPr algn="ctr" eaLnBrk="1" hangingPunct="1"/>
            <a:r>
              <a:rPr lang="en-US" altLang="en-US" sz="2400" b="0" dirty="0"/>
              <a:t>Simple squamous</a:t>
            </a:r>
            <a:r>
              <a:rPr lang="cs-CZ" altLang="en-US" sz="2400" b="0" dirty="0"/>
              <a:t> and </a:t>
            </a:r>
            <a:r>
              <a:rPr lang="cs-CZ" altLang="en-US" sz="2400" b="0" dirty="0" err="1"/>
              <a:t>simple</a:t>
            </a:r>
            <a:r>
              <a:rPr lang="cs-CZ" altLang="en-US" sz="2400" b="0" dirty="0"/>
              <a:t> </a:t>
            </a:r>
            <a:r>
              <a:rPr lang="cs-CZ" altLang="en-US" sz="2400" b="0" dirty="0" err="1"/>
              <a:t>cuboidal</a:t>
            </a:r>
            <a:r>
              <a:rPr lang="en-US" altLang="en-US" sz="2400" b="0" dirty="0"/>
              <a:t> epithelium </a:t>
            </a:r>
            <a:r>
              <a:rPr lang="en-US" altLang="en-US" sz="2400" b="0" dirty="0">
                <a:solidFill>
                  <a:srgbClr val="0000DC"/>
                </a:solidFill>
              </a:rPr>
              <a:t>–</a:t>
            </a:r>
            <a:r>
              <a:rPr lang="en-US" altLang="en-US" sz="2400" b="0" dirty="0"/>
              <a:t> </a:t>
            </a:r>
            <a:r>
              <a:rPr lang="cs-CZ" altLang="en-US" sz="2400" b="0" dirty="0" err="1"/>
              <a:t>kidney</a:t>
            </a:r>
            <a:r>
              <a:rPr lang="cs-CZ" altLang="en-US" sz="2400" b="0" dirty="0"/>
              <a:t> (</a:t>
            </a:r>
            <a:r>
              <a:rPr lang="cs-CZ" altLang="en-US" sz="2400" b="0" i="1" dirty="0"/>
              <a:t>cortex</a:t>
            </a:r>
            <a:r>
              <a:rPr lang="cs-CZ" altLang="en-US" sz="2400" b="0" dirty="0"/>
              <a:t>)</a:t>
            </a:r>
            <a:endParaRPr lang="en-US" altLang="en-US" sz="2400" b="0" dirty="0"/>
          </a:p>
        </p:txBody>
      </p:sp>
      <p:sp>
        <p:nvSpPr>
          <p:cNvPr id="6148" name="Line 16">
            <a:extLst>
              <a:ext uri="{FF2B5EF4-FFF2-40B4-BE49-F238E27FC236}">
                <a16:creationId xmlns:a16="http://schemas.microsoft.com/office/drawing/2014/main" id="{9DE4B4F3-4A1B-41B5-B9BB-33AC2A43EAB0}"/>
              </a:ext>
            </a:extLst>
          </p:cNvPr>
          <p:cNvSpPr>
            <a:spLocks noChangeShapeType="1"/>
          </p:cNvSpPr>
          <p:nvPr/>
        </p:nvSpPr>
        <p:spPr bwMode="auto">
          <a:xfrm>
            <a:off x="1359017" y="2743200"/>
            <a:ext cx="1013480" cy="90204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" name="Line 16">
            <a:extLst>
              <a:ext uri="{FF2B5EF4-FFF2-40B4-BE49-F238E27FC236}">
                <a16:creationId xmlns:a16="http://schemas.microsoft.com/office/drawing/2014/main" id="{D67D0AFE-4C0B-4212-BA60-F913ACD710F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084" y="4238624"/>
            <a:ext cx="907933" cy="1014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3EFD57A-9A01-4A02-BA7C-3462D6E89721}"/>
              </a:ext>
            </a:extLst>
          </p:cNvPr>
          <p:cNvSpPr txBox="1"/>
          <p:nvPr/>
        </p:nvSpPr>
        <p:spPr>
          <a:xfrm>
            <a:off x="3347207" y="3757613"/>
            <a:ext cx="907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 err="1">
                <a:solidFill>
                  <a:schemeClr val="bg1"/>
                </a:solidFill>
                <a:latin typeface="+mn-lt"/>
              </a:rPr>
              <a:t>glo</a:t>
            </a:r>
            <a:endParaRPr lang="cs-CZ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FAB743B-EDCF-45C7-8383-1B59E8F54884}"/>
              </a:ext>
            </a:extLst>
          </p:cNvPr>
          <p:cNvSpPr txBox="1"/>
          <p:nvPr/>
        </p:nvSpPr>
        <p:spPr>
          <a:xfrm>
            <a:off x="2575420" y="1604963"/>
            <a:ext cx="696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 err="1">
                <a:solidFill>
                  <a:schemeClr val="bg1"/>
                </a:solidFill>
                <a:latin typeface="+mn-lt"/>
              </a:rPr>
              <a:t>pt</a:t>
            </a:r>
            <a:endParaRPr lang="cs-CZ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C16C091-536A-4F61-8C50-71E4C870F916}"/>
              </a:ext>
            </a:extLst>
          </p:cNvPr>
          <p:cNvSpPr txBox="1"/>
          <p:nvPr/>
        </p:nvSpPr>
        <p:spPr>
          <a:xfrm>
            <a:off x="5908276" y="5253037"/>
            <a:ext cx="696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 err="1">
                <a:solidFill>
                  <a:schemeClr val="bg1"/>
                </a:solidFill>
                <a:latin typeface="+mn-lt"/>
              </a:rPr>
              <a:t>dt</a:t>
            </a:r>
            <a:endParaRPr lang="cs-CZ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2F1EC26A-81C1-4CED-AB81-86DD6D9D4B07}"/>
              </a:ext>
            </a:extLst>
          </p:cNvPr>
          <p:cNvSpPr/>
          <p:nvPr/>
        </p:nvSpPr>
        <p:spPr>
          <a:xfrm>
            <a:off x="3797964" y="1574185"/>
            <a:ext cx="412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 err="1">
                <a:solidFill>
                  <a:schemeClr val="bg1"/>
                </a:solidFill>
                <a:latin typeface="+mj-lt"/>
              </a:rPr>
              <a:t>pt</a:t>
            </a:r>
            <a:endParaRPr lang="cs-CZ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Zástupný symbol pro obsah 3">
            <a:extLst>
              <a:ext uri="{FF2B5EF4-FFF2-40B4-BE49-F238E27FC236}">
                <a16:creationId xmlns:a16="http://schemas.microsoft.com/office/drawing/2014/main" id="{F426472B-8DD1-449B-9770-81A9C0871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021" y="523021"/>
            <a:ext cx="2487979" cy="107588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FF87944-5528-4EFD-95F5-D187DE51F1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021" y="1678278"/>
            <a:ext cx="2451466" cy="120627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D72C1BDE-349D-42AD-9878-94A7BAF16C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2421" y="169136"/>
            <a:ext cx="9144000" cy="451576"/>
          </a:xfrm>
        </p:spPr>
        <p:txBody>
          <a:bodyPr/>
          <a:lstStyle/>
          <a:p>
            <a:r>
              <a:rPr lang="en-US" altLang="en-US" sz="2400" b="0" dirty="0"/>
              <a:t>Simple squamous</a:t>
            </a:r>
            <a:r>
              <a:rPr lang="cs-CZ" altLang="en-US" sz="2400" b="0" dirty="0"/>
              <a:t> and </a:t>
            </a:r>
            <a:r>
              <a:rPr lang="cs-CZ" altLang="en-US" sz="2400" b="0" dirty="0" err="1"/>
              <a:t>cuboidal</a:t>
            </a:r>
            <a:r>
              <a:rPr lang="en-US" altLang="en-US" sz="2400" b="0" dirty="0"/>
              <a:t> epithelium </a:t>
            </a:r>
            <a:r>
              <a:rPr lang="en-US" altLang="en-US" sz="2400" b="0" dirty="0">
                <a:solidFill>
                  <a:srgbClr val="0000DC"/>
                </a:solidFill>
              </a:rPr>
              <a:t>–</a:t>
            </a:r>
            <a:r>
              <a:rPr lang="en-US" altLang="en-US" sz="2400" b="0" dirty="0"/>
              <a:t> </a:t>
            </a:r>
            <a:r>
              <a:rPr lang="cs-CZ" altLang="en-US" sz="2400" b="0" dirty="0" err="1"/>
              <a:t>kidney</a:t>
            </a:r>
            <a:r>
              <a:rPr lang="cs-CZ" altLang="en-US" sz="2400" b="0" dirty="0"/>
              <a:t> (</a:t>
            </a:r>
            <a:r>
              <a:rPr lang="cs-CZ" altLang="en-US" sz="2400" b="0" i="1" dirty="0"/>
              <a:t>medulla</a:t>
            </a:r>
            <a:r>
              <a:rPr lang="cs-CZ" altLang="en-US" sz="2400" b="0" dirty="0"/>
              <a:t>)</a:t>
            </a:r>
            <a:endParaRPr lang="cs-CZ" altLang="en-US" sz="2400" b="0" i="1" dirty="0"/>
          </a:p>
        </p:txBody>
      </p:sp>
      <p:pic>
        <p:nvPicPr>
          <p:cNvPr id="7171" name="Picture 4" descr="epitely 2">
            <a:extLst>
              <a:ext uri="{FF2B5EF4-FFF2-40B4-BE49-F238E27FC236}">
                <a16:creationId xmlns:a16="http://schemas.microsoft.com/office/drawing/2014/main" id="{39CD3974-30A5-42F4-A995-9D07A505AA28}"/>
              </a:ext>
            </a:extLst>
          </p:cNvPr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462" y="620712"/>
            <a:ext cx="8207075" cy="6154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2" name="Rectangle 6">
            <a:extLst>
              <a:ext uri="{FF2B5EF4-FFF2-40B4-BE49-F238E27FC236}">
                <a16:creationId xmlns:a16="http://schemas.microsoft.com/office/drawing/2014/main" id="{8080CFBB-E35D-40BE-94A0-2E26E5349AE0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4005263"/>
            <a:ext cx="2520950" cy="22320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cs-CZ" altLang="en-US" sz="2600"/>
          </a:p>
          <a:p>
            <a:pPr eaLnBrk="1" hangingPunct="1"/>
            <a:endParaRPr lang="en-US" altLang="en-US" sz="2600"/>
          </a:p>
          <a:p>
            <a:pPr eaLnBrk="1" hangingPunct="1"/>
            <a:endParaRPr lang="cs-CZ" altLang="en-US" sz="2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14DB31C8-00AF-4DB2-B35D-F19D7F05F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50800"/>
            <a:ext cx="856168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800" dirty="0" err="1">
                <a:solidFill>
                  <a:schemeClr val="tx2"/>
                </a:solidFill>
              </a:rPr>
              <a:t>Simple</a:t>
            </a:r>
            <a:r>
              <a:rPr lang="cs-CZ" altLang="en-US" sz="2800" dirty="0">
                <a:solidFill>
                  <a:schemeClr val="tx2"/>
                </a:solidFill>
              </a:rPr>
              <a:t> </a:t>
            </a:r>
            <a:r>
              <a:rPr lang="cs-CZ" altLang="en-US" sz="2800" dirty="0" err="1">
                <a:solidFill>
                  <a:schemeClr val="tx2"/>
                </a:solidFill>
              </a:rPr>
              <a:t>low</a:t>
            </a:r>
            <a:r>
              <a:rPr lang="cs-CZ" altLang="en-US" sz="2800" dirty="0">
                <a:solidFill>
                  <a:schemeClr val="tx2"/>
                </a:solidFill>
              </a:rPr>
              <a:t> </a:t>
            </a:r>
            <a:r>
              <a:rPr lang="cs-CZ" altLang="en-US" sz="2800" dirty="0" err="1">
                <a:solidFill>
                  <a:schemeClr val="tx2"/>
                </a:solidFill>
              </a:rPr>
              <a:t>columnar</a:t>
            </a:r>
            <a:r>
              <a:rPr lang="cs-CZ" altLang="en-US" sz="2800" dirty="0">
                <a:solidFill>
                  <a:schemeClr val="tx2"/>
                </a:solidFill>
              </a:rPr>
              <a:t> </a:t>
            </a:r>
            <a:r>
              <a:rPr lang="cs-CZ" altLang="en-US" sz="2800" dirty="0" err="1">
                <a:solidFill>
                  <a:schemeClr val="tx2"/>
                </a:solidFill>
              </a:rPr>
              <a:t>epithelium</a:t>
            </a:r>
            <a:r>
              <a:rPr lang="cs-CZ" altLang="en-US" sz="2800" dirty="0">
                <a:solidFill>
                  <a:schemeClr val="tx2"/>
                </a:solidFill>
              </a:rPr>
              <a:t> - </a:t>
            </a:r>
            <a:r>
              <a:rPr lang="cs-CZ" altLang="en-US" sz="2800" dirty="0" err="1">
                <a:solidFill>
                  <a:schemeClr val="tx2"/>
                </a:solidFill>
              </a:rPr>
              <a:t>kidney</a:t>
            </a:r>
            <a:r>
              <a:rPr lang="cs-CZ" altLang="en-US" sz="2800" dirty="0">
                <a:solidFill>
                  <a:schemeClr val="tx2"/>
                </a:solidFill>
              </a:rPr>
              <a:t> </a:t>
            </a:r>
            <a:endParaRPr lang="cs-CZ" altLang="en-US" sz="2800" i="1" dirty="0">
              <a:solidFill>
                <a:schemeClr val="tx2"/>
              </a:solidFill>
            </a:endParaRPr>
          </a:p>
        </p:txBody>
      </p:sp>
      <p:pic>
        <p:nvPicPr>
          <p:cNvPr id="8195" name="Obrázek 1">
            <a:extLst>
              <a:ext uri="{FF2B5EF4-FFF2-40B4-BE49-F238E27FC236}">
                <a16:creationId xmlns:a16="http://schemas.microsoft.com/office/drawing/2014/main" id="{33A87481-39BF-4843-A3A3-053C21E91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73088"/>
            <a:ext cx="8462963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6AD7593D-908F-4D13-A82F-81136EE32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369" y="89744"/>
            <a:ext cx="75438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800" dirty="0" err="1">
                <a:solidFill>
                  <a:schemeClr val="tx2"/>
                </a:solidFill>
              </a:rPr>
              <a:t>Simple</a:t>
            </a:r>
            <a:r>
              <a:rPr lang="cs-CZ" altLang="en-US" sz="2800" dirty="0">
                <a:solidFill>
                  <a:schemeClr val="tx2"/>
                </a:solidFill>
              </a:rPr>
              <a:t> </a:t>
            </a:r>
            <a:r>
              <a:rPr lang="cs-CZ" altLang="en-US" sz="2800" dirty="0" err="1">
                <a:solidFill>
                  <a:schemeClr val="tx2"/>
                </a:solidFill>
              </a:rPr>
              <a:t>columnar</a:t>
            </a:r>
            <a:r>
              <a:rPr lang="cs-CZ" altLang="en-US" sz="2800" dirty="0">
                <a:solidFill>
                  <a:schemeClr val="tx2"/>
                </a:solidFill>
              </a:rPr>
              <a:t> </a:t>
            </a:r>
            <a:r>
              <a:rPr lang="cs-CZ" altLang="en-US" sz="2800" dirty="0" err="1">
                <a:solidFill>
                  <a:schemeClr val="tx2"/>
                </a:solidFill>
              </a:rPr>
              <a:t>epithelium</a:t>
            </a:r>
            <a:r>
              <a:rPr lang="cs-CZ" altLang="en-US" sz="2800" dirty="0">
                <a:solidFill>
                  <a:schemeClr val="tx2"/>
                </a:solidFill>
              </a:rPr>
              <a:t> – </a:t>
            </a:r>
            <a:r>
              <a:rPr lang="cs-CZ" altLang="en-US" sz="2800" i="1" dirty="0" err="1">
                <a:solidFill>
                  <a:schemeClr val="tx2"/>
                </a:solidFill>
              </a:rPr>
              <a:t>vesica</a:t>
            </a:r>
            <a:r>
              <a:rPr lang="cs-CZ" altLang="en-US" sz="2800" i="1" dirty="0">
                <a:solidFill>
                  <a:schemeClr val="tx2"/>
                </a:solidFill>
              </a:rPr>
              <a:t> </a:t>
            </a:r>
            <a:r>
              <a:rPr lang="cs-CZ" altLang="en-US" sz="2800" i="1" dirty="0" err="1">
                <a:solidFill>
                  <a:schemeClr val="tx2"/>
                </a:solidFill>
              </a:rPr>
              <a:t>fellea</a:t>
            </a:r>
            <a:endParaRPr lang="cs-CZ" altLang="en-US" sz="2800" i="1" dirty="0">
              <a:solidFill>
                <a:schemeClr val="tx2"/>
              </a:solidFill>
            </a:endParaRPr>
          </a:p>
        </p:txBody>
      </p:sp>
      <p:pic>
        <p:nvPicPr>
          <p:cNvPr id="9219" name="Obrázek 2">
            <a:extLst>
              <a:ext uri="{FF2B5EF4-FFF2-40B4-BE49-F238E27FC236}">
                <a16:creationId xmlns:a16="http://schemas.microsoft.com/office/drawing/2014/main" id="{B1AB8622-28E2-401F-B80C-6F74B6C5C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9950"/>
            <a:ext cx="9144000" cy="587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8581E45-9BDE-4E63-B4C6-9C0E5B2EC890}"/>
              </a:ext>
            </a:extLst>
          </p:cNvPr>
          <p:cNvSpPr txBox="1"/>
          <p:nvPr/>
        </p:nvSpPr>
        <p:spPr>
          <a:xfrm>
            <a:off x="3299253" y="3152344"/>
            <a:ext cx="2866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solidFill>
                  <a:schemeClr val="bg1"/>
                </a:solidFill>
                <a:latin typeface="+mn-lt"/>
              </a:rPr>
              <a:t>lamina propria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17EA838-FD9D-405B-B422-E22B42255F3F}"/>
              </a:ext>
            </a:extLst>
          </p:cNvPr>
          <p:cNvSpPr txBox="1"/>
          <p:nvPr/>
        </p:nvSpPr>
        <p:spPr>
          <a:xfrm>
            <a:off x="357082" y="3566927"/>
            <a:ext cx="1425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lumen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ECAC8EA-4E75-429B-91AA-85F09B58BCB1}"/>
              </a:ext>
            </a:extLst>
          </p:cNvPr>
          <p:cNvSpPr txBox="1"/>
          <p:nvPr/>
        </p:nvSpPr>
        <p:spPr>
          <a:xfrm>
            <a:off x="6314302" y="3632887"/>
            <a:ext cx="2077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solidFill>
                  <a:schemeClr val="bg1"/>
                </a:solidFill>
                <a:latin typeface="+mn-lt"/>
              </a:rPr>
              <a:t>tunica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muscularis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-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smooth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muscle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tissue</a:t>
            </a:r>
            <a:endParaRPr lang="cs-CZ" sz="1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D3F162F-3CC9-4243-B290-87384D75D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8219"/>
            <a:ext cx="2081048" cy="1676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3F4790C9-E8FF-4F6D-AD11-0CC55C52F1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6768" y="152400"/>
            <a:ext cx="8810463" cy="569913"/>
          </a:xfrm>
        </p:spPr>
        <p:txBody>
          <a:bodyPr/>
          <a:lstStyle/>
          <a:p>
            <a:pPr eaLnBrk="1" hangingPunct="1"/>
            <a:r>
              <a:rPr lang="en-US" altLang="en-US" sz="2800" b="0" dirty="0"/>
              <a:t>Pseudostratified columnar </a:t>
            </a:r>
            <a:r>
              <a:rPr lang="cs-CZ" altLang="en-US" sz="2800" b="0" dirty="0" err="1"/>
              <a:t>epithelium</a:t>
            </a:r>
            <a:r>
              <a:rPr lang="cs-CZ" altLang="en-US" sz="2800" b="0" dirty="0"/>
              <a:t> </a:t>
            </a:r>
            <a:r>
              <a:rPr lang="en-US" altLang="en-US" sz="2800" b="0" dirty="0"/>
              <a:t>with cilia</a:t>
            </a:r>
            <a:r>
              <a:rPr lang="cs-CZ" altLang="en-US" sz="2800" b="0" dirty="0"/>
              <a:t> - </a:t>
            </a:r>
            <a:r>
              <a:rPr lang="cs-CZ" altLang="en-US" sz="2800" b="0" i="1" dirty="0"/>
              <a:t>trachea</a:t>
            </a:r>
          </a:p>
        </p:txBody>
      </p:sp>
      <p:pic>
        <p:nvPicPr>
          <p:cNvPr id="10243" name="Picture 7" descr="trachea">
            <a:extLst>
              <a:ext uri="{FF2B5EF4-FFF2-40B4-BE49-F238E27FC236}">
                <a16:creationId xmlns:a16="http://schemas.microsoft.com/office/drawing/2014/main" id="{1F813D7C-F554-4B4F-B3D7-1CDE86084733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75" y="722313"/>
            <a:ext cx="8478880" cy="6122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465E006-2C3F-468F-A073-B0C6C4A6E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45" y="572321"/>
            <a:ext cx="2500262" cy="224919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epitely 5">
            <a:extLst>
              <a:ext uri="{FF2B5EF4-FFF2-40B4-BE49-F238E27FC236}">
                <a16:creationId xmlns:a16="http://schemas.microsoft.com/office/drawing/2014/main" id="{128429E3-4B4C-4109-B01E-9D62E50B1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77800"/>
            <a:ext cx="9042400" cy="668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2">
            <a:extLst>
              <a:ext uri="{FF2B5EF4-FFF2-40B4-BE49-F238E27FC236}">
                <a16:creationId xmlns:a16="http://schemas.microsoft.com/office/drawing/2014/main" id="{C60040DA-413C-42BF-BC2C-7D84001DCE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77800"/>
            <a:ext cx="9077325" cy="527050"/>
          </a:xfrm>
          <a:solidFill>
            <a:schemeClr val="bg1"/>
          </a:solidFill>
        </p:spPr>
        <p:txBody>
          <a:bodyPr/>
          <a:lstStyle/>
          <a:p>
            <a:pPr algn="ctr" eaLnBrk="1" hangingPunct="1"/>
            <a:r>
              <a:rPr lang="cs-CZ" altLang="en-US" sz="2800" b="0" dirty="0" err="1"/>
              <a:t>Stratified</a:t>
            </a:r>
            <a:r>
              <a:rPr lang="cs-CZ" altLang="en-US" sz="2800" b="0" dirty="0"/>
              <a:t> </a:t>
            </a:r>
            <a:r>
              <a:rPr lang="cs-CZ" altLang="en-US" sz="2800" b="0" dirty="0" err="1"/>
              <a:t>squamous</a:t>
            </a:r>
            <a:r>
              <a:rPr lang="cs-CZ" altLang="en-US" sz="2800" b="0" dirty="0"/>
              <a:t> </a:t>
            </a:r>
            <a:r>
              <a:rPr lang="cs-CZ" altLang="en-US" sz="2800" b="0" dirty="0" err="1"/>
              <a:t>epithelium</a:t>
            </a:r>
            <a:r>
              <a:rPr lang="cs-CZ" altLang="en-US" sz="2800" b="0" dirty="0"/>
              <a:t> - </a:t>
            </a:r>
            <a:r>
              <a:rPr lang="cs-CZ" altLang="en-US" sz="2800" b="0" i="1" dirty="0" err="1"/>
              <a:t>oesophagus</a:t>
            </a:r>
            <a:r>
              <a:rPr lang="cs-CZ" altLang="en-US" sz="2800" b="0" dirty="0"/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19A4E3C-ED9B-4B6B-A9D8-D227D86F4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46"/>
            <a:ext cx="2378294" cy="158552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4-3-cz.potx" id="{C72545DF-B7E5-4E52-83DA-C125E0A0B8FD}" vid="{FF117BE7-DD54-4E19-84D2-24AC03D96F6C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muni-med-prezentace-4-3-cz</Template>
  <TotalTime>413</TotalTime>
  <Words>375</Words>
  <Application>Microsoft Office PowerPoint</Application>
  <PresentationFormat>Předvádění na obrazovce (4:3)</PresentationFormat>
  <Paragraphs>69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3" baseType="lpstr">
      <vt:lpstr>Arial</vt:lpstr>
      <vt:lpstr>Symbol</vt:lpstr>
      <vt:lpstr>Tahoma</vt:lpstr>
      <vt:lpstr>Times New Roman</vt:lpstr>
      <vt:lpstr>Wingdings</vt:lpstr>
      <vt:lpstr>Prezentace_MU_CZ</vt:lpstr>
      <vt:lpstr>EPITHELIAL TISSUE</vt:lpstr>
      <vt:lpstr>Covering epithelium - classification</vt:lpstr>
      <vt:lpstr>Simple squamous epithelium</vt:lpstr>
      <vt:lpstr>Simple squamous and simple cuboidal epithelium – kidney (cortex)</vt:lpstr>
      <vt:lpstr>Simple squamous and cuboidal epithelium – kidney (medulla)</vt:lpstr>
      <vt:lpstr>Prezentace aplikace PowerPoint</vt:lpstr>
      <vt:lpstr>Prezentace aplikace PowerPoint</vt:lpstr>
      <vt:lpstr>Pseudostratified columnar epithelium with cilia - trachea</vt:lpstr>
      <vt:lpstr>Stratified squamous epithelium - oesophagus </vt:lpstr>
      <vt:lpstr>Stratified squamous epithelium - cornea</vt:lpstr>
      <vt:lpstr>Stratified keratinized squamous epithelium - epidermis</vt:lpstr>
      <vt:lpstr>Stratified columnar epithelium (palpebra – conjunctiva)</vt:lpstr>
      <vt:lpstr>Transitional epithelium - ureter</vt:lpstr>
      <vt:lpstr>Prezentace aplikace PowerPoint</vt:lpstr>
      <vt:lpstr>Basement membrane (0,5 - 1 m)</vt:lpstr>
      <vt:lpstr>Glomerular basement membrane</vt:lpstr>
      <vt:lpstr>EPITHELIAL TISSUE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EPITHELIUM</dc:title>
  <dc:creator>Jana Dumková</dc:creator>
  <cp:lastModifiedBy>Jana Dumková</cp:lastModifiedBy>
  <cp:revision>22</cp:revision>
  <dcterms:created xsi:type="dcterms:W3CDTF">2021-04-21T05:50:56Z</dcterms:created>
  <dcterms:modified xsi:type="dcterms:W3CDTF">2021-04-21T12:44:39Z</dcterms:modified>
</cp:coreProperties>
</file>