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</p:sldMasterIdLst>
  <p:notesMasterIdLst>
    <p:notesMasterId r:id="rId19"/>
  </p:notesMasterIdLst>
  <p:handoutMasterIdLst>
    <p:handoutMasterId r:id="rId20"/>
  </p:handoutMasterIdLst>
  <p:sldIdLst>
    <p:sldId id="256" r:id="rId2"/>
    <p:sldId id="281" r:id="rId3"/>
    <p:sldId id="282" r:id="rId4"/>
    <p:sldId id="279" r:id="rId5"/>
    <p:sldId id="276" r:id="rId6"/>
    <p:sldId id="258" r:id="rId7"/>
    <p:sldId id="284" r:id="rId8"/>
    <p:sldId id="345" r:id="rId9"/>
    <p:sldId id="277" r:id="rId10"/>
    <p:sldId id="278" r:id="rId11"/>
    <p:sldId id="260" r:id="rId12"/>
    <p:sldId id="273" r:id="rId13"/>
    <p:sldId id="261" r:id="rId14"/>
    <p:sldId id="280" r:id="rId15"/>
    <p:sldId id="274" r:id="rId16"/>
    <p:sldId id="269" r:id="rId17"/>
    <p:sldId id="285" r:id="rId1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321" userDrawn="1">
          <p15:clr>
            <a:srgbClr val="A4A3A4"/>
          </p15:clr>
        </p15:guide>
        <p15:guide id="7" pos="5418" userDrawn="1">
          <p15:clr>
            <a:srgbClr val="A4A3A4"/>
          </p15:clr>
        </p15:guide>
        <p15:guide id="8" pos="682" userDrawn="1">
          <p15:clr>
            <a:srgbClr val="A4A3A4"/>
          </p15:clr>
        </p15:guide>
        <p15:guide id="9" pos="2766" userDrawn="1">
          <p15:clr>
            <a:srgbClr val="A4A3A4"/>
          </p15:clr>
        </p15:guide>
        <p15:guide id="10" pos="29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98" autoAdjust="0"/>
    <p:restoredTop sz="96270" autoAdjust="0"/>
  </p:normalViewPr>
  <p:slideViewPr>
    <p:cSldViewPr snapToGrid="0">
      <p:cViewPr varScale="1">
        <p:scale>
          <a:sx n="86" d="100"/>
          <a:sy n="86" d="100"/>
        </p:scale>
        <p:origin x="1488" y="67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/>
            </a:lvl1pPr>
          </a:lstStyle>
          <a:p>
            <a:r>
              <a:rPr lang="en-GB" noProof="0" dirty="0"/>
              <a:t>Click here to insert title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601D3E6C-8A25-405E-A952-4F92A22C63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1541" y="413999"/>
            <a:ext cx="1555861" cy="107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images,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39998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3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8845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89002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88459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74DDF7C9-2EC9-479B-ABD7-99841A0828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55F562C7-770A-4DC7-96BB-3CD0DDDE67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  <a:endParaRPr lang="cs-CZ" dirty="0"/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here to insert image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B891A06-2362-48CB-B8C7-150561D278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1541" y="413999"/>
            <a:ext cx="1555861" cy="107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invers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0D15B711-0016-6944-9560-4857C59819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5968"/>
            <a:ext cx="1555861" cy="1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  <p15:guide id="3" orient="horz" pos="255" userDrawn="1">
          <p15:clr>
            <a:srgbClr val="FBAE40"/>
          </p15:clr>
        </p15:guide>
        <p15:guide id="4" pos="115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 - invers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image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1D2F6F49-1B9A-4440-8306-2F6A10422B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5968"/>
            <a:ext cx="1555861" cy="1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se slide with imag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image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6040796"/>
            <a:ext cx="6416982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96880896-0D08-C441-97BA-B2A12F8B19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6" y="6050570"/>
            <a:ext cx="876596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56" userDrawn="1">
          <p15:clr>
            <a:srgbClr val="FBAE40"/>
          </p15:clr>
        </p15:guide>
        <p15:guide id="2" orient="horz" pos="420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99DDF373-DAF6-45FC-9BE7-AC33B6CEFD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5600" y="2012703"/>
            <a:ext cx="4132800" cy="283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ECF17BA-4CC0-425F-84EE-ED5FF94C78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82626" y="2731338"/>
            <a:ext cx="5378748" cy="139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03EDC-BD3A-46D1-8C1C-96F0F40E9E6B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AFD80-AF3B-4D15-BA10-80982385A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4155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FA03DF94-A97F-49EE-BA77-F71F9CAE1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51912C-B58D-4599-A0CD-13003E7BF0EC}" type="datetimeFigureOut">
              <a:rPr lang="cs-CZ"/>
              <a:pPr>
                <a:defRPr/>
              </a:pPr>
              <a:t>27.04.2021</a:t>
            </a:fld>
            <a:endParaRPr lang="cs-CZ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53010392-B929-46DF-A3A7-C165C4185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BBE545D9-B4EF-40EA-B032-06942722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5369B2-2A5A-45C8-AA43-E04A417418C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52951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>
            <a:lvl1pPr>
              <a:defRPr sz="9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8303803E-85B6-4F0F-82F5-E307C79DBF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25D6031E-ADF9-4848-9898-66224BC415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BF859A01-CA85-4196-A73B-391EAD035D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5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0544" y="1296001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88459" y="1290515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27B71FF1-6349-4B74-AD1A-A4728AEB15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,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0802" y="2596846"/>
            <a:ext cx="3094099" cy="3208441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7132" y="1665288"/>
            <a:ext cx="4655843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here to insert image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CAD29719-5A68-4154-86D7-62577D74A5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33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999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0000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0900" y="4414270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4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035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107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4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120001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35CD4C23-1EA7-4EF1-877D-56B71C80C5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40000" y="692150"/>
            <a:ext cx="8064900" cy="5139850"/>
          </a:xfrm>
          <a:prstGeom prst="rect">
            <a:avLst/>
          </a:prstGeom>
        </p:spPr>
        <p:txBody>
          <a:bodyPr/>
          <a:lstStyle>
            <a:lvl1pPr marL="54000" indent="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F991E4F8-0689-45C0-8765-EEBAED7BFB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D7860261-4803-41A4-842D-282F78D888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9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 here to insert heading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00" y="1872000"/>
            <a:ext cx="80649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en-GB" noProof="0" dirty="0"/>
              <a:t>Click here to insert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  <p:sldLayoutId id="2147483700" r:id="rId19"/>
  </p:sldLayoutIdLst>
  <p:hf hdr="0" dt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125" b="0">
          <a:solidFill>
            <a:schemeClr val="tx1"/>
          </a:solidFill>
          <a:latin typeface="+mn-lt"/>
        </a:defRPr>
      </a:lvl2pPr>
      <a:lvl3pPr marL="6858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125" b="0">
          <a:solidFill>
            <a:schemeClr val="tx1"/>
          </a:solidFill>
          <a:latin typeface="+mn-lt"/>
        </a:defRPr>
      </a:lvl3pPr>
      <a:lvl4pPr marL="10287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125" b="0">
          <a:solidFill>
            <a:schemeClr val="tx1"/>
          </a:solidFill>
          <a:latin typeface="+mn-lt"/>
        </a:defRPr>
      </a:lvl4pPr>
      <a:lvl5pPr marL="13716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125" b="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1"/>
        </a:buBlip>
        <a:defRPr>
          <a:solidFill>
            <a:schemeClr val="tx1"/>
          </a:solidFill>
          <a:latin typeface="+mn-lt"/>
        </a:defRPr>
      </a:lvl6pPr>
      <a:lvl7pPr marL="20574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24003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27432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3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372530-64B8-5D43-8517-E94647492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77" y="2900365"/>
            <a:ext cx="8546246" cy="1171580"/>
          </a:xfrm>
        </p:spPr>
        <p:txBody>
          <a:bodyPr/>
          <a:lstStyle/>
          <a:p>
            <a:pPr algn="ctr"/>
            <a:r>
              <a:rPr lang="cs-CZ" sz="3600" dirty="0" err="1"/>
              <a:t>Glandular</a:t>
            </a:r>
            <a:r>
              <a:rPr lang="cs-CZ" sz="3600" dirty="0"/>
              <a:t> </a:t>
            </a:r>
            <a:r>
              <a:rPr lang="cs-CZ" sz="3600" dirty="0" err="1"/>
              <a:t>epithelium</a:t>
            </a:r>
            <a:br>
              <a:rPr lang="cs-CZ" sz="3600" dirty="0"/>
            </a:br>
            <a:endParaRPr lang="en-GB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7D72D84-5A84-6E4E-A582-2F3CF5FFA1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3923" y="3722696"/>
            <a:ext cx="8521200" cy="698497"/>
          </a:xfrm>
        </p:spPr>
        <p:txBody>
          <a:bodyPr/>
          <a:lstStyle/>
          <a:p>
            <a:pPr algn="ctr"/>
            <a:r>
              <a:rPr lang="cs-CZ" sz="2400" dirty="0" err="1"/>
              <a:t>Unicellular</a:t>
            </a:r>
            <a:endParaRPr lang="cs-CZ" sz="2400" dirty="0"/>
          </a:p>
          <a:p>
            <a:pPr algn="ctr"/>
            <a:r>
              <a:rPr lang="cs-CZ" sz="2400" dirty="0" err="1"/>
              <a:t>Multicellular</a:t>
            </a:r>
            <a:endParaRPr lang="en-US" sz="24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592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57" y="214184"/>
            <a:ext cx="8892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 </a:t>
            </a:r>
            <a:r>
              <a:rPr lang="cs-CZ" sz="2400" dirty="0" err="1">
                <a:solidFill>
                  <a:srgbClr val="0000DC"/>
                </a:solidFill>
                <a:latin typeface="+mn-lt"/>
              </a:rPr>
              <a:t>Branched</a:t>
            </a:r>
            <a:r>
              <a:rPr lang="cs-CZ" sz="2400" dirty="0">
                <a:solidFill>
                  <a:srgbClr val="0000DC"/>
                </a:solidFill>
                <a:latin typeface="+mn-lt"/>
              </a:rPr>
              <a:t> </a:t>
            </a:r>
            <a:r>
              <a:rPr lang="cs-CZ" sz="2400" dirty="0" err="1">
                <a:solidFill>
                  <a:srgbClr val="0000DC"/>
                </a:solidFill>
                <a:latin typeface="+mn-lt"/>
              </a:rPr>
              <a:t>alveolar</a:t>
            </a:r>
            <a:r>
              <a:rPr lang="cs-CZ" sz="2400" dirty="0">
                <a:solidFill>
                  <a:srgbClr val="0000DC"/>
                </a:solidFill>
                <a:latin typeface="+mn-lt"/>
              </a:rPr>
              <a:t> (</a:t>
            </a:r>
            <a:r>
              <a:rPr lang="cs-CZ" sz="2400" dirty="0" err="1">
                <a:solidFill>
                  <a:srgbClr val="0000DC"/>
                </a:solidFill>
                <a:latin typeface="+mn-lt"/>
              </a:rPr>
              <a:t>acinar</a:t>
            </a:r>
            <a:r>
              <a:rPr lang="cs-CZ" sz="2400" dirty="0">
                <a:solidFill>
                  <a:srgbClr val="0000DC"/>
                </a:solidFill>
                <a:latin typeface="+mn-lt"/>
              </a:rPr>
              <a:t>) </a:t>
            </a:r>
            <a:r>
              <a:rPr lang="cs-CZ" sz="2400" dirty="0" err="1">
                <a:solidFill>
                  <a:srgbClr val="0000DC"/>
                </a:solidFill>
                <a:latin typeface="+mn-lt"/>
              </a:rPr>
              <a:t>glands</a:t>
            </a:r>
            <a:r>
              <a:rPr lang="cs-CZ" sz="2400" dirty="0">
                <a:solidFill>
                  <a:srgbClr val="0000DC"/>
                </a:solidFill>
                <a:latin typeface="+mn-lt"/>
              </a:rPr>
              <a:t> – </a:t>
            </a:r>
            <a:r>
              <a:rPr lang="cs-CZ" sz="2400" i="1" dirty="0" err="1">
                <a:solidFill>
                  <a:srgbClr val="0000DC"/>
                </a:solidFill>
                <a:latin typeface="+mn-lt"/>
              </a:rPr>
              <a:t>gll</a:t>
            </a:r>
            <a:r>
              <a:rPr lang="cs-CZ" sz="2400" i="1" dirty="0">
                <a:solidFill>
                  <a:srgbClr val="0000DC"/>
                </a:solidFill>
                <a:latin typeface="+mn-lt"/>
              </a:rPr>
              <a:t>. </a:t>
            </a:r>
            <a:r>
              <a:rPr lang="cs-CZ" sz="2400" i="1" dirty="0" err="1">
                <a:solidFill>
                  <a:srgbClr val="0000DC"/>
                </a:solidFill>
                <a:latin typeface="+mn-lt"/>
              </a:rPr>
              <a:t>sebaceae</a:t>
            </a:r>
            <a:r>
              <a:rPr lang="cs-CZ" sz="2400" i="1" dirty="0">
                <a:solidFill>
                  <a:srgbClr val="0000DC"/>
                </a:solidFill>
                <a:latin typeface="+mn-lt"/>
              </a:rPr>
              <a:t> </a:t>
            </a:r>
            <a:r>
              <a:rPr lang="cs-CZ" sz="2400" dirty="0">
                <a:solidFill>
                  <a:srgbClr val="0000DC"/>
                </a:solidFill>
                <a:latin typeface="+mn-lt"/>
              </a:rPr>
              <a:t>(skin)</a:t>
            </a:r>
            <a:endParaRPr lang="en-US" sz="2400" dirty="0">
              <a:solidFill>
                <a:srgbClr val="0000DC"/>
              </a:solidFill>
              <a:latin typeface="+mn-lt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49" y="816907"/>
            <a:ext cx="8820101" cy="582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434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99053" y="84420"/>
            <a:ext cx="8995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>
                <a:solidFill>
                  <a:srgbClr val="0000DC"/>
                </a:solidFill>
                <a:latin typeface="+mn-lt"/>
              </a:rPr>
              <a:t>Compound</a:t>
            </a:r>
            <a:r>
              <a:rPr lang="cs-CZ" sz="2400" dirty="0">
                <a:solidFill>
                  <a:srgbClr val="0000DC"/>
                </a:solidFill>
                <a:latin typeface="+mn-lt"/>
              </a:rPr>
              <a:t> </a:t>
            </a:r>
            <a:r>
              <a:rPr lang="cs-CZ" sz="2400" dirty="0" err="1">
                <a:solidFill>
                  <a:srgbClr val="0000DC"/>
                </a:solidFill>
                <a:latin typeface="+mn-lt"/>
              </a:rPr>
              <a:t>alveolar</a:t>
            </a:r>
            <a:r>
              <a:rPr lang="cs-CZ" sz="2400" dirty="0">
                <a:solidFill>
                  <a:srgbClr val="0000DC"/>
                </a:solidFill>
                <a:latin typeface="+mn-lt"/>
              </a:rPr>
              <a:t> (</a:t>
            </a:r>
            <a:r>
              <a:rPr lang="cs-CZ" sz="2400" dirty="0" err="1">
                <a:solidFill>
                  <a:srgbClr val="0000DC"/>
                </a:solidFill>
                <a:latin typeface="+mn-lt"/>
              </a:rPr>
              <a:t>acinar</a:t>
            </a:r>
            <a:r>
              <a:rPr lang="cs-CZ" sz="2400" dirty="0">
                <a:solidFill>
                  <a:srgbClr val="0000DC"/>
                </a:solidFill>
                <a:latin typeface="+mn-lt"/>
              </a:rPr>
              <a:t>) </a:t>
            </a:r>
            <a:r>
              <a:rPr lang="cs-CZ" sz="2400" dirty="0" err="1">
                <a:solidFill>
                  <a:srgbClr val="0000DC"/>
                </a:solidFill>
                <a:latin typeface="+mn-lt"/>
              </a:rPr>
              <a:t>serous</a:t>
            </a:r>
            <a:r>
              <a:rPr lang="cs-CZ" sz="2400" dirty="0">
                <a:solidFill>
                  <a:srgbClr val="0000DC"/>
                </a:solidFill>
                <a:latin typeface="+mn-lt"/>
              </a:rPr>
              <a:t> </a:t>
            </a:r>
            <a:r>
              <a:rPr lang="cs-CZ" sz="2400" dirty="0" err="1">
                <a:solidFill>
                  <a:srgbClr val="0000DC"/>
                </a:solidFill>
                <a:latin typeface="+mn-lt"/>
              </a:rPr>
              <a:t>gland</a:t>
            </a:r>
            <a:r>
              <a:rPr lang="cs-CZ" sz="2400" dirty="0">
                <a:solidFill>
                  <a:srgbClr val="0000DC"/>
                </a:solidFill>
                <a:latin typeface="+mn-lt"/>
              </a:rPr>
              <a:t> - </a:t>
            </a:r>
            <a:r>
              <a:rPr lang="cs-CZ" sz="2400" i="1" dirty="0" err="1">
                <a:solidFill>
                  <a:srgbClr val="0000DC"/>
                </a:solidFill>
                <a:latin typeface="+mn-lt"/>
              </a:rPr>
              <a:t>Glandula</a:t>
            </a:r>
            <a:r>
              <a:rPr lang="cs-CZ" sz="2400" i="1" dirty="0">
                <a:solidFill>
                  <a:srgbClr val="0000DC"/>
                </a:solidFill>
                <a:latin typeface="+mn-lt"/>
              </a:rPr>
              <a:t> </a:t>
            </a:r>
            <a:r>
              <a:rPr lang="cs-CZ" sz="2400" i="1" dirty="0" err="1">
                <a:solidFill>
                  <a:srgbClr val="0000DC"/>
                </a:solidFill>
                <a:latin typeface="+mn-lt"/>
              </a:rPr>
              <a:t>parotis</a:t>
            </a:r>
            <a:endParaRPr lang="en-US" sz="2400" i="1" dirty="0">
              <a:solidFill>
                <a:srgbClr val="0000DC"/>
              </a:solidFill>
              <a:latin typeface="+mn-lt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936"/>
            <a:ext cx="9144000" cy="611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725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22899" y="171441"/>
            <a:ext cx="8766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err="1">
                <a:solidFill>
                  <a:srgbClr val="0000DC"/>
                </a:solidFill>
                <a:latin typeface="+mn-lt"/>
              </a:rPr>
              <a:t>Compound</a:t>
            </a:r>
            <a:r>
              <a:rPr lang="cs-CZ" sz="2400" dirty="0">
                <a:solidFill>
                  <a:srgbClr val="0000DC"/>
                </a:solidFill>
                <a:latin typeface="+mn-lt"/>
              </a:rPr>
              <a:t> </a:t>
            </a:r>
            <a:r>
              <a:rPr lang="cs-CZ" sz="2400" dirty="0" err="1">
                <a:solidFill>
                  <a:srgbClr val="0000DC"/>
                </a:solidFill>
                <a:latin typeface="+mn-lt"/>
              </a:rPr>
              <a:t>alveolar</a:t>
            </a:r>
            <a:r>
              <a:rPr lang="cs-CZ" sz="2400" dirty="0">
                <a:solidFill>
                  <a:srgbClr val="0000DC"/>
                </a:solidFill>
                <a:latin typeface="+mn-lt"/>
              </a:rPr>
              <a:t> (</a:t>
            </a:r>
            <a:r>
              <a:rPr lang="cs-CZ" sz="2400" dirty="0" err="1">
                <a:solidFill>
                  <a:srgbClr val="0000DC"/>
                </a:solidFill>
                <a:latin typeface="+mn-lt"/>
              </a:rPr>
              <a:t>acinar</a:t>
            </a:r>
            <a:r>
              <a:rPr lang="cs-CZ" sz="2400" dirty="0">
                <a:solidFill>
                  <a:srgbClr val="0000DC"/>
                </a:solidFill>
                <a:latin typeface="+mn-lt"/>
              </a:rPr>
              <a:t>) </a:t>
            </a:r>
            <a:r>
              <a:rPr lang="cs-CZ" sz="2400" dirty="0" err="1">
                <a:solidFill>
                  <a:srgbClr val="0000DC"/>
                </a:solidFill>
                <a:latin typeface="+mn-lt"/>
              </a:rPr>
              <a:t>serous</a:t>
            </a:r>
            <a:r>
              <a:rPr lang="cs-CZ" sz="2400" dirty="0">
                <a:solidFill>
                  <a:srgbClr val="0000DC"/>
                </a:solidFill>
                <a:latin typeface="+mn-lt"/>
              </a:rPr>
              <a:t> </a:t>
            </a:r>
            <a:r>
              <a:rPr lang="cs-CZ" sz="2400" dirty="0" err="1">
                <a:solidFill>
                  <a:srgbClr val="0000DC"/>
                </a:solidFill>
                <a:latin typeface="+mn-lt"/>
              </a:rPr>
              <a:t>gland</a:t>
            </a:r>
            <a:r>
              <a:rPr lang="cs-CZ" sz="2400" dirty="0">
                <a:solidFill>
                  <a:srgbClr val="0000DC"/>
                </a:solidFill>
                <a:latin typeface="+mn-lt"/>
              </a:rPr>
              <a:t> - </a:t>
            </a:r>
            <a:r>
              <a:rPr lang="cs-CZ" sz="2400" i="1" dirty="0" err="1">
                <a:solidFill>
                  <a:srgbClr val="0000DC"/>
                </a:solidFill>
                <a:latin typeface="+mn-lt"/>
              </a:rPr>
              <a:t>Glandula</a:t>
            </a:r>
            <a:r>
              <a:rPr lang="cs-CZ" sz="2400" i="1" dirty="0">
                <a:solidFill>
                  <a:srgbClr val="0000DC"/>
                </a:solidFill>
                <a:latin typeface="+mn-lt"/>
              </a:rPr>
              <a:t> </a:t>
            </a:r>
            <a:r>
              <a:rPr lang="cs-CZ" sz="2400" i="1" dirty="0" err="1">
                <a:solidFill>
                  <a:srgbClr val="0000DC"/>
                </a:solidFill>
                <a:latin typeface="+mn-lt"/>
              </a:rPr>
              <a:t>parotis</a:t>
            </a:r>
            <a:endParaRPr lang="en-US" sz="2400" i="1" dirty="0">
              <a:solidFill>
                <a:srgbClr val="0000DC"/>
              </a:solidFill>
              <a:latin typeface="+mn-lt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6302"/>
            <a:ext cx="9144000" cy="598739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467" y="4659363"/>
            <a:ext cx="2480533" cy="208433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3" name="TextovéPole 2"/>
          <p:cNvSpPr txBox="1"/>
          <p:nvPr/>
        </p:nvSpPr>
        <p:spPr>
          <a:xfrm>
            <a:off x="6663468" y="4659363"/>
            <a:ext cx="17914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latin typeface="+mn-lt"/>
              </a:rPr>
              <a:t>serous</a:t>
            </a:r>
            <a:r>
              <a:rPr lang="cs-CZ" sz="2000" dirty="0">
                <a:latin typeface="+mn-lt"/>
              </a:rPr>
              <a:t> acinus</a:t>
            </a:r>
          </a:p>
        </p:txBody>
      </p:sp>
    </p:spTree>
    <p:extLst>
      <p:ext uri="{BB962C8B-B14F-4D97-AF65-F5344CB8AC3E}">
        <p14:creationId xmlns:p14="http://schemas.microsoft.com/office/powerpoint/2010/main" val="14273167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" y="74442"/>
            <a:ext cx="9011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err="1">
                <a:solidFill>
                  <a:srgbClr val="0000DC"/>
                </a:solidFill>
                <a:latin typeface="+mn-lt"/>
              </a:rPr>
              <a:t>Compound</a:t>
            </a:r>
            <a:r>
              <a:rPr lang="cs-CZ" sz="2400" dirty="0">
                <a:solidFill>
                  <a:srgbClr val="0000DC"/>
                </a:solidFill>
                <a:latin typeface="+mn-lt"/>
              </a:rPr>
              <a:t> </a:t>
            </a:r>
            <a:r>
              <a:rPr lang="cs-CZ" sz="2400" dirty="0" err="1">
                <a:solidFill>
                  <a:srgbClr val="0000DC"/>
                </a:solidFill>
                <a:latin typeface="+mn-lt"/>
              </a:rPr>
              <a:t>tuboalveolar</a:t>
            </a:r>
            <a:r>
              <a:rPr lang="cs-CZ" sz="2400" dirty="0">
                <a:solidFill>
                  <a:srgbClr val="0000DC"/>
                </a:solidFill>
                <a:latin typeface="+mn-lt"/>
              </a:rPr>
              <a:t> </a:t>
            </a:r>
            <a:r>
              <a:rPr lang="cs-CZ" sz="2400" dirty="0" err="1">
                <a:solidFill>
                  <a:srgbClr val="0000DC"/>
                </a:solidFill>
                <a:latin typeface="+mn-lt"/>
              </a:rPr>
              <a:t>mixed</a:t>
            </a:r>
            <a:r>
              <a:rPr lang="cs-CZ" sz="2400" dirty="0">
                <a:solidFill>
                  <a:srgbClr val="0000DC"/>
                </a:solidFill>
                <a:latin typeface="+mn-lt"/>
              </a:rPr>
              <a:t> </a:t>
            </a:r>
            <a:r>
              <a:rPr lang="cs-CZ" sz="2400" dirty="0" err="1">
                <a:solidFill>
                  <a:srgbClr val="0000DC"/>
                </a:solidFill>
                <a:latin typeface="+mn-lt"/>
              </a:rPr>
              <a:t>gland</a:t>
            </a:r>
            <a:r>
              <a:rPr lang="cs-CZ" sz="2400" dirty="0">
                <a:solidFill>
                  <a:srgbClr val="0000DC"/>
                </a:solidFill>
                <a:latin typeface="+mn-lt"/>
              </a:rPr>
              <a:t> - </a:t>
            </a:r>
            <a:r>
              <a:rPr lang="cs-CZ" sz="2400" i="1" dirty="0" err="1">
                <a:solidFill>
                  <a:srgbClr val="0000DC"/>
                </a:solidFill>
                <a:latin typeface="+mn-lt"/>
              </a:rPr>
              <a:t>Glandula</a:t>
            </a:r>
            <a:r>
              <a:rPr lang="cs-CZ" sz="2400" i="1" dirty="0">
                <a:solidFill>
                  <a:srgbClr val="0000DC"/>
                </a:solidFill>
                <a:latin typeface="+mn-lt"/>
              </a:rPr>
              <a:t> </a:t>
            </a:r>
            <a:r>
              <a:rPr lang="cs-CZ" sz="2400" i="1" dirty="0" err="1">
                <a:solidFill>
                  <a:srgbClr val="0000DC"/>
                </a:solidFill>
                <a:latin typeface="+mn-lt"/>
              </a:rPr>
              <a:t>submandibularis</a:t>
            </a:r>
            <a:endParaRPr lang="en-US" sz="2400" i="1" dirty="0">
              <a:solidFill>
                <a:srgbClr val="0000DC"/>
              </a:solidFill>
              <a:latin typeface="+mn-lt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315" y="582468"/>
            <a:ext cx="8432800" cy="625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472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32524" y="173699"/>
            <a:ext cx="9011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err="1">
                <a:solidFill>
                  <a:srgbClr val="0000DC"/>
                </a:solidFill>
                <a:latin typeface="+mn-lt"/>
              </a:rPr>
              <a:t>Compound</a:t>
            </a:r>
            <a:r>
              <a:rPr lang="cs-CZ" sz="2400" dirty="0">
                <a:solidFill>
                  <a:srgbClr val="0000DC"/>
                </a:solidFill>
                <a:latin typeface="+mn-lt"/>
              </a:rPr>
              <a:t> </a:t>
            </a:r>
            <a:r>
              <a:rPr lang="cs-CZ" sz="2400" dirty="0" err="1">
                <a:solidFill>
                  <a:srgbClr val="0000DC"/>
                </a:solidFill>
                <a:latin typeface="+mn-lt"/>
              </a:rPr>
              <a:t>tuboalveolar</a:t>
            </a:r>
            <a:r>
              <a:rPr lang="cs-CZ" sz="2400" dirty="0">
                <a:solidFill>
                  <a:srgbClr val="0000DC"/>
                </a:solidFill>
                <a:latin typeface="+mn-lt"/>
              </a:rPr>
              <a:t> </a:t>
            </a:r>
            <a:r>
              <a:rPr lang="cs-CZ" sz="2400" dirty="0" err="1">
                <a:solidFill>
                  <a:srgbClr val="0000DC"/>
                </a:solidFill>
                <a:latin typeface="+mn-lt"/>
              </a:rPr>
              <a:t>mixed</a:t>
            </a:r>
            <a:r>
              <a:rPr lang="cs-CZ" sz="2400" dirty="0">
                <a:solidFill>
                  <a:srgbClr val="0000DC"/>
                </a:solidFill>
                <a:latin typeface="+mn-lt"/>
              </a:rPr>
              <a:t> </a:t>
            </a:r>
            <a:r>
              <a:rPr lang="cs-CZ" sz="2400" dirty="0" err="1">
                <a:solidFill>
                  <a:srgbClr val="0000DC"/>
                </a:solidFill>
                <a:latin typeface="+mn-lt"/>
              </a:rPr>
              <a:t>gland</a:t>
            </a:r>
            <a:r>
              <a:rPr lang="cs-CZ" sz="2400" dirty="0">
                <a:solidFill>
                  <a:srgbClr val="0000DC"/>
                </a:solidFill>
                <a:latin typeface="+mn-lt"/>
              </a:rPr>
              <a:t> - </a:t>
            </a:r>
            <a:r>
              <a:rPr lang="cs-CZ" sz="2400" i="1" dirty="0" err="1">
                <a:solidFill>
                  <a:srgbClr val="0000DC"/>
                </a:solidFill>
                <a:latin typeface="+mn-lt"/>
              </a:rPr>
              <a:t>Glandula</a:t>
            </a:r>
            <a:r>
              <a:rPr lang="cs-CZ" sz="2400" i="1" dirty="0">
                <a:solidFill>
                  <a:srgbClr val="0000DC"/>
                </a:solidFill>
                <a:latin typeface="+mn-lt"/>
              </a:rPr>
              <a:t> </a:t>
            </a:r>
            <a:r>
              <a:rPr lang="cs-CZ" sz="2400" i="1" dirty="0" err="1">
                <a:solidFill>
                  <a:srgbClr val="0000DC"/>
                </a:solidFill>
                <a:latin typeface="+mn-lt"/>
              </a:rPr>
              <a:t>submandibularis</a:t>
            </a:r>
            <a:endParaRPr lang="en-US" sz="2400" i="1" dirty="0">
              <a:solidFill>
                <a:srgbClr val="0000DC"/>
              </a:solidFill>
              <a:latin typeface="+mn-lt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66241"/>
            <a:ext cx="9144000" cy="599175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254" y="5027751"/>
            <a:ext cx="2034746" cy="183024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000" y="5027662"/>
            <a:ext cx="2178253" cy="183033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4" name="TextovéPole 3"/>
          <p:cNvSpPr txBox="1"/>
          <p:nvPr/>
        </p:nvSpPr>
        <p:spPr>
          <a:xfrm>
            <a:off x="4930999" y="5027662"/>
            <a:ext cx="146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latin typeface="+mn-lt"/>
              </a:rPr>
              <a:t>serous</a:t>
            </a:r>
            <a:r>
              <a:rPr lang="cs-CZ" sz="2000" dirty="0">
                <a:latin typeface="+mn-lt"/>
              </a:rPr>
              <a:t> acinus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7072541" y="5027662"/>
            <a:ext cx="146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latin typeface="+mn-lt"/>
              </a:rPr>
              <a:t>mucous</a:t>
            </a:r>
            <a:r>
              <a:rPr lang="cs-CZ" sz="2000" dirty="0">
                <a:latin typeface="+mn-lt"/>
              </a:rPr>
              <a:t> tubule</a:t>
            </a:r>
          </a:p>
        </p:txBody>
      </p:sp>
    </p:spTree>
    <p:extLst>
      <p:ext uri="{BB962C8B-B14F-4D97-AF65-F5344CB8AC3E}">
        <p14:creationId xmlns:p14="http://schemas.microsoft.com/office/powerpoint/2010/main" val="39872661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3696" y="116168"/>
            <a:ext cx="9040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err="1">
                <a:solidFill>
                  <a:srgbClr val="0000DC"/>
                </a:solidFill>
                <a:latin typeface="+mn-lt"/>
              </a:rPr>
              <a:t>Compound</a:t>
            </a:r>
            <a:r>
              <a:rPr lang="cs-CZ" sz="2400" dirty="0">
                <a:solidFill>
                  <a:srgbClr val="0000DC"/>
                </a:solidFill>
                <a:latin typeface="+mn-lt"/>
              </a:rPr>
              <a:t> </a:t>
            </a:r>
            <a:r>
              <a:rPr lang="cs-CZ" sz="2400" dirty="0" err="1">
                <a:solidFill>
                  <a:srgbClr val="0000DC"/>
                </a:solidFill>
                <a:latin typeface="+mn-lt"/>
              </a:rPr>
              <a:t>tuboalveolar</a:t>
            </a:r>
            <a:r>
              <a:rPr lang="cs-CZ" sz="2400" dirty="0">
                <a:solidFill>
                  <a:srgbClr val="0000DC"/>
                </a:solidFill>
                <a:latin typeface="+mn-lt"/>
              </a:rPr>
              <a:t> </a:t>
            </a:r>
            <a:r>
              <a:rPr lang="cs-CZ" sz="2400" dirty="0" err="1">
                <a:solidFill>
                  <a:srgbClr val="0000DC"/>
                </a:solidFill>
                <a:latin typeface="+mn-lt"/>
              </a:rPr>
              <a:t>mixed</a:t>
            </a:r>
            <a:r>
              <a:rPr lang="cs-CZ" sz="2400" dirty="0">
                <a:solidFill>
                  <a:srgbClr val="0000DC"/>
                </a:solidFill>
                <a:latin typeface="+mn-lt"/>
              </a:rPr>
              <a:t> </a:t>
            </a:r>
            <a:r>
              <a:rPr lang="cs-CZ" sz="2400" dirty="0" err="1">
                <a:solidFill>
                  <a:srgbClr val="0000DC"/>
                </a:solidFill>
                <a:latin typeface="+mn-lt"/>
              </a:rPr>
              <a:t>gland</a:t>
            </a:r>
            <a:r>
              <a:rPr lang="cs-CZ" sz="2400" dirty="0">
                <a:solidFill>
                  <a:srgbClr val="0000DC"/>
                </a:solidFill>
                <a:latin typeface="+mn-lt"/>
              </a:rPr>
              <a:t> - </a:t>
            </a:r>
            <a:r>
              <a:rPr lang="cs-CZ" sz="2400" i="1" dirty="0" err="1">
                <a:solidFill>
                  <a:srgbClr val="0000DC"/>
                </a:solidFill>
                <a:latin typeface="+mn-lt"/>
              </a:rPr>
              <a:t>Glandula</a:t>
            </a:r>
            <a:r>
              <a:rPr lang="cs-CZ" sz="2400" i="1" dirty="0">
                <a:solidFill>
                  <a:srgbClr val="0000DC"/>
                </a:solidFill>
                <a:latin typeface="+mn-lt"/>
              </a:rPr>
              <a:t> </a:t>
            </a:r>
            <a:r>
              <a:rPr lang="cs-CZ" sz="2400" i="1" dirty="0" err="1">
                <a:solidFill>
                  <a:srgbClr val="0000DC"/>
                </a:solidFill>
                <a:latin typeface="+mn-lt"/>
              </a:rPr>
              <a:t>submandibularis</a:t>
            </a:r>
            <a:endParaRPr lang="en-US" sz="2400" i="1" dirty="0">
              <a:solidFill>
                <a:srgbClr val="0000DC"/>
              </a:solidFill>
              <a:latin typeface="+mn-lt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13" y="663738"/>
            <a:ext cx="8550948" cy="619426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703" y="4569954"/>
            <a:ext cx="2454358" cy="2288046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023940" y="6457890"/>
            <a:ext cx="2279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+mn-lt"/>
              </a:rPr>
              <a:t>lunula </a:t>
            </a:r>
            <a:r>
              <a:rPr lang="cs-CZ" sz="2000" dirty="0" err="1">
                <a:latin typeface="+mn-lt"/>
              </a:rPr>
              <a:t>of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Gianuzzi</a:t>
            </a:r>
            <a:endParaRPr lang="cs-CZ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649701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98795" y="112967"/>
            <a:ext cx="8945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err="1">
                <a:solidFill>
                  <a:srgbClr val="0000DC"/>
                </a:solidFill>
                <a:latin typeface="+mn-lt"/>
              </a:rPr>
              <a:t>Compound</a:t>
            </a:r>
            <a:r>
              <a:rPr lang="cs-CZ" sz="2400" dirty="0">
                <a:solidFill>
                  <a:srgbClr val="0000DC"/>
                </a:solidFill>
                <a:latin typeface="+mn-lt"/>
              </a:rPr>
              <a:t> </a:t>
            </a:r>
            <a:r>
              <a:rPr lang="cs-CZ" sz="2400" dirty="0" err="1">
                <a:solidFill>
                  <a:srgbClr val="0000DC"/>
                </a:solidFill>
                <a:latin typeface="+mn-lt"/>
              </a:rPr>
              <a:t>tuboalveolar</a:t>
            </a:r>
            <a:r>
              <a:rPr lang="cs-CZ" sz="2400" dirty="0">
                <a:solidFill>
                  <a:srgbClr val="0000DC"/>
                </a:solidFill>
                <a:latin typeface="+mn-lt"/>
              </a:rPr>
              <a:t> </a:t>
            </a:r>
            <a:r>
              <a:rPr lang="cs-CZ" sz="2400" dirty="0" err="1">
                <a:solidFill>
                  <a:srgbClr val="0000DC"/>
                </a:solidFill>
                <a:latin typeface="+mn-lt"/>
              </a:rPr>
              <a:t>mixed</a:t>
            </a:r>
            <a:r>
              <a:rPr lang="cs-CZ" sz="2400" dirty="0">
                <a:solidFill>
                  <a:srgbClr val="0000DC"/>
                </a:solidFill>
                <a:latin typeface="+mn-lt"/>
              </a:rPr>
              <a:t> </a:t>
            </a:r>
            <a:r>
              <a:rPr lang="cs-CZ" sz="2400" dirty="0" err="1">
                <a:solidFill>
                  <a:srgbClr val="0000DC"/>
                </a:solidFill>
                <a:latin typeface="+mn-lt"/>
              </a:rPr>
              <a:t>gland</a:t>
            </a:r>
            <a:r>
              <a:rPr lang="cs-CZ" sz="2400" dirty="0">
                <a:solidFill>
                  <a:srgbClr val="0000DC"/>
                </a:solidFill>
                <a:latin typeface="+mn-lt"/>
              </a:rPr>
              <a:t> - </a:t>
            </a:r>
            <a:r>
              <a:rPr lang="cs-CZ" sz="2400" i="1" dirty="0" err="1">
                <a:solidFill>
                  <a:srgbClr val="0000DC"/>
                </a:solidFill>
                <a:latin typeface="+mn-lt"/>
              </a:rPr>
              <a:t>Glandula</a:t>
            </a:r>
            <a:r>
              <a:rPr lang="cs-CZ" sz="2400" i="1" dirty="0">
                <a:solidFill>
                  <a:srgbClr val="0000DC"/>
                </a:solidFill>
                <a:latin typeface="+mn-lt"/>
              </a:rPr>
              <a:t> </a:t>
            </a:r>
            <a:r>
              <a:rPr lang="cs-CZ" sz="2400" i="1" dirty="0" err="1">
                <a:solidFill>
                  <a:srgbClr val="0000DC"/>
                </a:solidFill>
                <a:latin typeface="+mn-lt"/>
              </a:rPr>
              <a:t>sublingualis</a:t>
            </a:r>
            <a:endParaRPr lang="en-US" sz="2400" i="1" dirty="0">
              <a:solidFill>
                <a:srgbClr val="0000DC"/>
              </a:solidFill>
              <a:latin typeface="+mn-lt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353"/>
            <a:ext cx="9144000" cy="629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0619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19270" y="754144"/>
            <a:ext cx="875135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u="sng" dirty="0" err="1">
                <a:latin typeface="+mn-lt"/>
              </a:rPr>
              <a:t>Slides</a:t>
            </a:r>
            <a:r>
              <a:rPr lang="cs-CZ" sz="2000" dirty="0">
                <a:latin typeface="+mn-lt"/>
              </a:rPr>
              <a:t>: </a:t>
            </a:r>
          </a:p>
          <a:p>
            <a:endParaRPr lang="cs-CZ" sz="2000" dirty="0">
              <a:latin typeface="+mn-lt"/>
            </a:endParaRPr>
          </a:p>
          <a:p>
            <a:r>
              <a:rPr lang="cs-CZ" sz="2000" dirty="0" err="1">
                <a:latin typeface="+mn-lt"/>
              </a:rPr>
              <a:t>Cells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of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Paneth</a:t>
            </a:r>
            <a:r>
              <a:rPr lang="cs-CZ" sz="2000" dirty="0">
                <a:latin typeface="+mn-lt"/>
              </a:rPr>
              <a:t> and </a:t>
            </a:r>
            <a:r>
              <a:rPr lang="cs-CZ" sz="2000" dirty="0" err="1">
                <a:latin typeface="+mn-lt"/>
              </a:rPr>
              <a:t>goblet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cells</a:t>
            </a:r>
            <a:r>
              <a:rPr lang="cs-CZ" sz="2000" dirty="0">
                <a:latin typeface="+mn-lt"/>
              </a:rPr>
              <a:t> (16. Intestinum </a:t>
            </a:r>
            <a:r>
              <a:rPr lang="cs-CZ" sz="2000" dirty="0" err="1">
                <a:latin typeface="+mn-lt"/>
              </a:rPr>
              <a:t>tenue</a:t>
            </a:r>
            <a:r>
              <a:rPr lang="cs-CZ" sz="2000" dirty="0">
                <a:latin typeface="+mn-lt"/>
              </a:rPr>
              <a:t>)</a:t>
            </a:r>
            <a:endParaRPr lang="en-US" sz="2000" dirty="0">
              <a:latin typeface="+mn-lt"/>
            </a:endParaRPr>
          </a:p>
          <a:p>
            <a:r>
              <a:rPr lang="cs-CZ" sz="2000" dirty="0" err="1">
                <a:latin typeface="+mn-lt"/>
              </a:rPr>
              <a:t>Simple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tubular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glands</a:t>
            </a:r>
            <a:r>
              <a:rPr lang="cs-CZ" sz="2000" dirty="0">
                <a:latin typeface="+mn-lt"/>
              </a:rPr>
              <a:t> (47. Uterus – </a:t>
            </a:r>
            <a:r>
              <a:rPr lang="cs-CZ" sz="2000" dirty="0" err="1">
                <a:latin typeface="+mn-lt"/>
              </a:rPr>
              <a:t>proliferative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phase</a:t>
            </a:r>
            <a:r>
              <a:rPr lang="cs-CZ" sz="2000" dirty="0">
                <a:latin typeface="+mn-lt"/>
              </a:rPr>
              <a:t>)</a:t>
            </a:r>
          </a:p>
          <a:p>
            <a:r>
              <a:rPr lang="cs-CZ" sz="2000" dirty="0" err="1">
                <a:latin typeface="+mn-lt"/>
              </a:rPr>
              <a:t>Branched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tubular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glands</a:t>
            </a:r>
            <a:r>
              <a:rPr lang="cs-CZ" sz="2000" dirty="0">
                <a:latin typeface="+mn-lt"/>
              </a:rPr>
              <a:t> (14. Pylorus)</a:t>
            </a:r>
            <a:endParaRPr lang="en-US" sz="2000" dirty="0">
              <a:latin typeface="+mn-lt"/>
            </a:endParaRPr>
          </a:p>
          <a:p>
            <a:r>
              <a:rPr lang="cs-CZ" sz="2000" dirty="0" err="1">
                <a:latin typeface="+mn-lt"/>
              </a:rPr>
              <a:t>Branched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alveolar</a:t>
            </a:r>
            <a:r>
              <a:rPr lang="cs-CZ" sz="2000" dirty="0">
                <a:latin typeface="+mn-lt"/>
              </a:rPr>
              <a:t> (</a:t>
            </a:r>
            <a:r>
              <a:rPr lang="cs-CZ" sz="2000" dirty="0" err="1">
                <a:latin typeface="+mn-lt"/>
              </a:rPr>
              <a:t>acinar</a:t>
            </a:r>
            <a:r>
              <a:rPr lang="cs-CZ" sz="2000" dirty="0">
                <a:latin typeface="+mn-lt"/>
              </a:rPr>
              <a:t>) </a:t>
            </a:r>
            <a:r>
              <a:rPr lang="cs-CZ" sz="2000" dirty="0" err="1">
                <a:latin typeface="+mn-lt"/>
              </a:rPr>
              <a:t>glands</a:t>
            </a:r>
            <a:r>
              <a:rPr lang="cs-CZ" sz="2000" dirty="0">
                <a:latin typeface="+mn-lt"/>
              </a:rPr>
              <a:t> – </a:t>
            </a:r>
            <a:r>
              <a:rPr lang="cs-CZ" sz="2000" dirty="0" err="1">
                <a:latin typeface="+mn-lt"/>
              </a:rPr>
              <a:t>sebaceous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glands</a:t>
            </a:r>
            <a:r>
              <a:rPr lang="cs-CZ" sz="2000" dirty="0">
                <a:latin typeface="+mn-lt"/>
              </a:rPr>
              <a:t> (71. Skin </a:t>
            </a:r>
            <a:r>
              <a:rPr lang="cs-CZ" sz="2000" dirty="0" err="1">
                <a:latin typeface="+mn-lt"/>
              </a:rPr>
              <a:t>with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hair</a:t>
            </a:r>
            <a:r>
              <a:rPr lang="cs-CZ" sz="2000" dirty="0">
                <a:latin typeface="+mn-lt"/>
              </a:rPr>
              <a:t>)</a:t>
            </a:r>
            <a:endParaRPr lang="en-US" sz="2000" dirty="0">
              <a:latin typeface="+mn-lt"/>
            </a:endParaRPr>
          </a:p>
          <a:p>
            <a:r>
              <a:rPr lang="cs-CZ" sz="2000" dirty="0" err="1">
                <a:latin typeface="+mn-lt"/>
              </a:rPr>
              <a:t>Compound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alveolar</a:t>
            </a:r>
            <a:r>
              <a:rPr lang="cs-CZ" sz="2000" dirty="0">
                <a:latin typeface="+mn-lt"/>
              </a:rPr>
              <a:t> (</a:t>
            </a:r>
            <a:r>
              <a:rPr lang="cs-CZ" sz="2000" dirty="0" err="1">
                <a:latin typeface="+mn-lt"/>
              </a:rPr>
              <a:t>acinar</a:t>
            </a:r>
            <a:r>
              <a:rPr lang="cs-CZ" sz="2000" dirty="0">
                <a:latin typeface="+mn-lt"/>
              </a:rPr>
              <a:t>) </a:t>
            </a:r>
            <a:r>
              <a:rPr lang="cs-CZ" sz="2000" dirty="0" err="1">
                <a:latin typeface="+mn-lt"/>
              </a:rPr>
              <a:t>serous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gland</a:t>
            </a:r>
            <a:r>
              <a:rPr lang="cs-CZ" sz="2000" dirty="0">
                <a:latin typeface="+mn-lt"/>
              </a:rPr>
              <a:t> (8. </a:t>
            </a:r>
            <a:r>
              <a:rPr lang="cs-CZ" sz="2000" dirty="0" err="1">
                <a:latin typeface="+mn-lt"/>
              </a:rPr>
              <a:t>Glandula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parotis</a:t>
            </a:r>
            <a:r>
              <a:rPr lang="cs-CZ" sz="2000" dirty="0">
                <a:latin typeface="+mn-lt"/>
              </a:rPr>
              <a:t>)</a:t>
            </a:r>
            <a:endParaRPr lang="en-US" sz="2000" dirty="0">
              <a:latin typeface="+mn-lt"/>
            </a:endParaRPr>
          </a:p>
          <a:p>
            <a:r>
              <a:rPr lang="cs-CZ" sz="2000" dirty="0" err="1">
                <a:latin typeface="+mn-lt"/>
              </a:rPr>
              <a:t>Compound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tuboalveolar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mixed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gland</a:t>
            </a:r>
            <a:r>
              <a:rPr lang="cs-CZ" sz="2000" dirty="0">
                <a:latin typeface="+mn-lt"/>
              </a:rPr>
              <a:t> (9. </a:t>
            </a:r>
            <a:r>
              <a:rPr lang="cs-CZ" sz="2000" dirty="0" err="1">
                <a:latin typeface="+mn-lt"/>
              </a:rPr>
              <a:t>Glandula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submandibularis</a:t>
            </a:r>
            <a:r>
              <a:rPr lang="cs-CZ" sz="2000" dirty="0">
                <a:latin typeface="+mn-lt"/>
              </a:rPr>
              <a:t>)</a:t>
            </a:r>
            <a:endParaRPr lang="en-US" sz="2000" dirty="0">
              <a:latin typeface="+mn-lt"/>
            </a:endParaRPr>
          </a:p>
          <a:p>
            <a:endParaRPr lang="en-US" sz="2000" b="1" u="sng" dirty="0">
              <a:latin typeface="+mn-lt"/>
            </a:endParaRPr>
          </a:p>
          <a:p>
            <a:r>
              <a:rPr lang="cs-CZ" sz="2000" u="sng" dirty="0">
                <a:latin typeface="+mn-lt"/>
              </a:rPr>
              <a:t>Atlas EM</a:t>
            </a:r>
            <a:r>
              <a:rPr lang="cs-CZ" sz="2000" dirty="0">
                <a:latin typeface="+mn-lt"/>
              </a:rPr>
              <a:t>:</a:t>
            </a:r>
          </a:p>
          <a:p>
            <a:endParaRPr lang="en-US" sz="2000" dirty="0">
              <a:latin typeface="+mn-lt"/>
            </a:endParaRPr>
          </a:p>
          <a:p>
            <a:r>
              <a:rPr lang="cs-CZ" sz="2000" dirty="0" err="1">
                <a:latin typeface="+mn-lt"/>
              </a:rPr>
              <a:t>Glandular</a:t>
            </a:r>
            <a:r>
              <a:rPr lang="cs-CZ" sz="2000" dirty="0">
                <a:latin typeface="+mn-lt"/>
              </a:rPr>
              <a:t> cell </a:t>
            </a:r>
            <a:r>
              <a:rPr lang="cs-CZ" sz="2000" dirty="0" err="1">
                <a:latin typeface="+mn-lt"/>
              </a:rPr>
              <a:t>of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the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exocrine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pancreas</a:t>
            </a:r>
            <a:r>
              <a:rPr lang="cs-CZ" sz="2000" dirty="0">
                <a:latin typeface="+mn-lt"/>
              </a:rPr>
              <a:t> (10, 65)</a:t>
            </a:r>
          </a:p>
          <a:p>
            <a:r>
              <a:rPr lang="cs-CZ" sz="2000" dirty="0" err="1">
                <a:latin typeface="+mn-lt"/>
              </a:rPr>
              <a:t>Endocrine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cells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of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the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pancreas</a:t>
            </a:r>
            <a:r>
              <a:rPr lang="cs-CZ" sz="2000" dirty="0">
                <a:latin typeface="+mn-lt"/>
              </a:rPr>
              <a:t> (66)</a:t>
            </a:r>
          </a:p>
          <a:p>
            <a:r>
              <a:rPr lang="cs-CZ" sz="2000" dirty="0" err="1">
                <a:latin typeface="+mn-lt"/>
              </a:rPr>
              <a:t>Goblet</a:t>
            </a:r>
            <a:r>
              <a:rPr lang="cs-CZ" sz="2000" dirty="0">
                <a:latin typeface="+mn-lt"/>
              </a:rPr>
              <a:t> cell in </a:t>
            </a:r>
            <a:r>
              <a:rPr lang="cs-CZ" sz="2000" dirty="0" err="1">
                <a:latin typeface="+mn-lt"/>
              </a:rPr>
              <a:t>the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intestinal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epithelium</a:t>
            </a:r>
            <a:r>
              <a:rPr lang="cs-CZ" sz="2000" dirty="0">
                <a:latin typeface="+mn-lt"/>
              </a:rPr>
              <a:t> (62, 63)</a:t>
            </a:r>
          </a:p>
          <a:p>
            <a:r>
              <a:rPr lang="cs-CZ" sz="2000" dirty="0" err="1">
                <a:latin typeface="+mn-lt"/>
              </a:rPr>
              <a:t>Paneth</a:t>
            </a:r>
            <a:r>
              <a:rPr lang="cs-CZ" sz="2000" dirty="0">
                <a:latin typeface="+mn-lt"/>
              </a:rPr>
              <a:t> cell (64)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4AA7CE8-E9C4-4A5E-8584-160359AAE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2" y="302568"/>
            <a:ext cx="8064900" cy="451576"/>
          </a:xfrm>
        </p:spPr>
        <p:txBody>
          <a:bodyPr/>
          <a:lstStyle/>
          <a:p>
            <a:r>
              <a:rPr lang="cs-CZ" sz="3200" dirty="0" err="1"/>
              <a:t>Glandular</a:t>
            </a:r>
            <a:r>
              <a:rPr lang="cs-CZ" sz="3200" b="0" dirty="0"/>
              <a:t> </a:t>
            </a:r>
            <a:r>
              <a:rPr lang="cs-CZ" sz="3200" dirty="0" err="1"/>
              <a:t>epithelium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128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9" name="Text Box 19"/>
          <p:cNvSpPr txBox="1">
            <a:spLocks noChangeArrowheads="1"/>
          </p:cNvSpPr>
          <p:nvPr/>
        </p:nvSpPr>
        <p:spPr bwMode="auto">
          <a:xfrm>
            <a:off x="1594326" y="213520"/>
            <a:ext cx="57610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en-US" sz="3600" b="1" dirty="0" err="1">
                <a:solidFill>
                  <a:srgbClr val="0000DC"/>
                </a:solidFill>
                <a:latin typeface="+mn-lt"/>
              </a:rPr>
              <a:t>Classification</a:t>
            </a:r>
            <a:r>
              <a:rPr lang="cs-CZ" altLang="en-US" sz="3600" b="1" dirty="0">
                <a:solidFill>
                  <a:srgbClr val="0000DC"/>
                </a:solidFill>
                <a:latin typeface="+mn-lt"/>
              </a:rPr>
              <a:t> </a:t>
            </a:r>
            <a:r>
              <a:rPr lang="cs-CZ" altLang="en-US" sz="3600" b="1" dirty="0" err="1">
                <a:solidFill>
                  <a:srgbClr val="0000DC"/>
                </a:solidFill>
                <a:latin typeface="+mn-lt"/>
              </a:rPr>
              <a:t>of</a:t>
            </a:r>
            <a:r>
              <a:rPr lang="cs-CZ" altLang="en-US" sz="3600" b="1" dirty="0">
                <a:solidFill>
                  <a:srgbClr val="0000DC"/>
                </a:solidFill>
                <a:latin typeface="+mn-lt"/>
              </a:rPr>
              <a:t> </a:t>
            </a:r>
            <a:r>
              <a:rPr lang="cs-CZ" altLang="en-US" sz="3600" b="1" dirty="0" err="1">
                <a:solidFill>
                  <a:srgbClr val="0000DC"/>
                </a:solidFill>
                <a:latin typeface="+mn-lt"/>
              </a:rPr>
              <a:t>glands</a:t>
            </a:r>
            <a:endParaRPr lang="cs-CZ" altLang="en-US" sz="3600" b="1" dirty="0">
              <a:solidFill>
                <a:srgbClr val="0000DC"/>
              </a:solidFill>
              <a:latin typeface="+mn-lt"/>
            </a:endParaRPr>
          </a:p>
        </p:txBody>
      </p:sp>
      <p:grpSp>
        <p:nvGrpSpPr>
          <p:cNvPr id="2" name="Skupina 1"/>
          <p:cNvGrpSpPr/>
          <p:nvPr/>
        </p:nvGrpSpPr>
        <p:grpSpPr>
          <a:xfrm>
            <a:off x="309563" y="420975"/>
            <a:ext cx="8617743" cy="6309420"/>
            <a:chOff x="309563" y="398115"/>
            <a:chExt cx="8617743" cy="6309420"/>
          </a:xfrm>
        </p:grpSpPr>
        <p:sp>
          <p:nvSpPr>
            <p:cNvPr id="266242" name="Text Box 2"/>
            <p:cNvSpPr txBox="1">
              <a:spLocks noChangeArrowheads="1"/>
            </p:cNvSpPr>
            <p:nvPr/>
          </p:nvSpPr>
          <p:spPr bwMode="auto">
            <a:xfrm>
              <a:off x="309563" y="398115"/>
              <a:ext cx="8613775" cy="63094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endParaRPr lang="cs-CZ" altLang="en-US" sz="2800" b="1" dirty="0">
                <a:solidFill>
                  <a:srgbClr val="0000DC"/>
                </a:solidFill>
              </a:endParaRPr>
            </a:p>
            <a:p>
              <a:endParaRPr lang="cs-CZ" altLang="en-US" sz="2800" dirty="0">
                <a:solidFill>
                  <a:srgbClr val="003366"/>
                </a:solidFill>
              </a:endParaRPr>
            </a:p>
            <a:p>
              <a:r>
                <a:rPr lang="cs-CZ" altLang="en-US" sz="2000" dirty="0">
                  <a:solidFill>
                    <a:srgbClr val="FFFF00"/>
                  </a:solidFill>
                  <a:latin typeface="Tahoma" panose="020B0604030504040204" pitchFamily="34" charset="0"/>
                </a:rPr>
                <a:t>       </a:t>
              </a:r>
              <a:r>
                <a:rPr lang="cs-CZ" altLang="en-US" sz="2400" b="1" dirty="0" err="1">
                  <a:solidFill>
                    <a:srgbClr val="00CC00"/>
                  </a:solidFill>
                  <a:latin typeface="Tahoma" panose="020B0604030504040204" pitchFamily="34" charset="0"/>
                </a:rPr>
                <a:t>unicellular</a:t>
              </a:r>
              <a:r>
                <a:rPr lang="cs-CZ" altLang="en-US" sz="2400" b="1" dirty="0">
                  <a:latin typeface="Tahoma" panose="020B0604030504040204" pitchFamily="34" charset="0"/>
                </a:rPr>
                <a:t>              </a:t>
              </a:r>
            </a:p>
            <a:p>
              <a:endParaRPr lang="cs-CZ" altLang="en-US" sz="2400" b="1" dirty="0">
                <a:latin typeface="Tahoma" panose="020B0604030504040204" pitchFamily="34" charset="0"/>
              </a:endParaRPr>
            </a:p>
            <a:p>
              <a:r>
                <a:rPr lang="cs-CZ" altLang="en-US" sz="2400" b="1" dirty="0">
                  <a:solidFill>
                    <a:srgbClr val="006600"/>
                  </a:solidFill>
                  <a:latin typeface="Tahoma" panose="020B0604030504040204" pitchFamily="34" charset="0"/>
                </a:rPr>
                <a:t>						       </a:t>
              </a:r>
              <a:r>
                <a:rPr lang="cs-CZ" altLang="en-US" sz="2400" b="1" dirty="0" err="1">
                  <a:solidFill>
                    <a:srgbClr val="006600"/>
                  </a:solidFill>
                  <a:latin typeface="Tahoma" panose="020B0604030504040204" pitchFamily="34" charset="0"/>
                </a:rPr>
                <a:t>extraepithelial</a:t>
              </a:r>
              <a:endParaRPr lang="cs-CZ" altLang="en-US" sz="2400" b="1" dirty="0">
                <a:solidFill>
                  <a:srgbClr val="006600"/>
                </a:solidFill>
                <a:latin typeface="Tahoma" panose="020B0604030504040204" pitchFamily="34" charset="0"/>
              </a:endParaRPr>
            </a:p>
            <a:p>
              <a:r>
                <a:rPr lang="cs-CZ" altLang="en-US" sz="2400" b="1" dirty="0">
                  <a:latin typeface="Tahoma" panose="020B0604030504040204" pitchFamily="34" charset="0"/>
                </a:rPr>
                <a:t>      </a:t>
              </a:r>
              <a:r>
                <a:rPr lang="cs-CZ" altLang="en-US" sz="2400" b="1" dirty="0" err="1">
                  <a:solidFill>
                    <a:srgbClr val="00CC00"/>
                  </a:solidFill>
                  <a:latin typeface="Tahoma" panose="020B0604030504040204" pitchFamily="34" charset="0"/>
                </a:rPr>
                <a:t>multicellular</a:t>
              </a:r>
              <a:r>
                <a:rPr lang="cs-CZ" altLang="en-US" sz="2400" b="1" dirty="0">
                  <a:solidFill>
                    <a:srgbClr val="00CC00"/>
                  </a:solidFill>
                  <a:latin typeface="Tahoma" panose="020B0604030504040204" pitchFamily="34" charset="0"/>
                </a:rPr>
                <a:t>     </a:t>
              </a:r>
              <a:r>
                <a:rPr lang="cs-CZ" altLang="en-US" sz="2400" b="1" dirty="0">
                  <a:latin typeface="Tahoma" panose="020B0604030504040204" pitchFamily="34" charset="0"/>
                </a:rPr>
                <a:t>                  </a:t>
              </a:r>
            </a:p>
            <a:p>
              <a:r>
                <a:rPr lang="cs-CZ" altLang="en-US" sz="2400" b="1" dirty="0">
                  <a:latin typeface="Tahoma" panose="020B0604030504040204" pitchFamily="34" charset="0"/>
                </a:rPr>
                <a:t>                                    </a:t>
              </a:r>
            </a:p>
            <a:p>
              <a:r>
                <a:rPr lang="cs-CZ" altLang="en-US" sz="2400" b="1" dirty="0">
                  <a:latin typeface="Tahoma" panose="020B0604030504040204" pitchFamily="34" charset="0"/>
                </a:rPr>
                <a:t>             </a:t>
              </a:r>
            </a:p>
            <a:p>
              <a:r>
                <a:rPr lang="cs-CZ" altLang="en-US" sz="2400" b="1" dirty="0">
                  <a:solidFill>
                    <a:schemeClr val="accent2"/>
                  </a:solidFill>
                  <a:latin typeface="Tahoma" panose="020B0604030504040204" pitchFamily="34" charset="0"/>
                </a:rPr>
                <a:t>    </a:t>
              </a:r>
              <a:r>
                <a:rPr lang="cs-CZ" altLang="en-US" sz="2400" b="1" dirty="0" err="1">
                  <a:solidFill>
                    <a:schemeClr val="accent2"/>
                  </a:solidFill>
                  <a:latin typeface="Tahoma" panose="020B0604030504040204" pitchFamily="34" charset="0"/>
                </a:rPr>
                <a:t>alveolar</a:t>
              </a:r>
              <a:r>
                <a:rPr lang="cs-CZ" altLang="en-US" sz="2400" b="1" dirty="0">
                  <a:latin typeface="Tahoma" panose="020B0604030504040204" pitchFamily="34" charset="0"/>
                </a:rPr>
                <a:t>                        </a:t>
              </a:r>
              <a:r>
                <a:rPr lang="cs-CZ" altLang="en-US" sz="2400" b="1" dirty="0" err="1">
                  <a:solidFill>
                    <a:schemeClr val="accent1"/>
                  </a:solidFill>
                  <a:latin typeface="Tahoma" panose="020B0604030504040204" pitchFamily="34" charset="0"/>
                </a:rPr>
                <a:t>serous</a:t>
              </a:r>
              <a:endParaRPr lang="cs-CZ" altLang="en-US" sz="2400" b="1" dirty="0">
                <a:solidFill>
                  <a:schemeClr val="accent1"/>
                </a:solidFill>
                <a:latin typeface="Tahoma" panose="020B0604030504040204" pitchFamily="34" charset="0"/>
              </a:endParaRPr>
            </a:p>
            <a:p>
              <a:r>
                <a:rPr lang="cs-CZ" altLang="en-US" sz="2400" b="1" dirty="0">
                  <a:latin typeface="Tahoma" panose="020B0604030504040204" pitchFamily="34" charset="0"/>
                </a:rPr>
                <a:t>         </a:t>
              </a:r>
              <a:r>
                <a:rPr lang="cs-CZ" altLang="en-US" sz="2400" b="1" dirty="0" err="1">
                  <a:solidFill>
                    <a:schemeClr val="accent2"/>
                  </a:solidFill>
                  <a:latin typeface="Tahoma" panose="020B0604030504040204" pitchFamily="34" charset="0"/>
                </a:rPr>
                <a:t>tubular</a:t>
              </a:r>
              <a:r>
                <a:rPr lang="cs-CZ" altLang="en-US" sz="2400" b="1" dirty="0">
                  <a:latin typeface="Tahoma" panose="020B0604030504040204" pitchFamily="34" charset="0"/>
                </a:rPr>
                <a:t>               </a:t>
              </a:r>
              <a:r>
                <a:rPr lang="cs-CZ" altLang="en-US" sz="2400" b="1" dirty="0" err="1">
                  <a:solidFill>
                    <a:schemeClr val="accent1"/>
                  </a:solidFill>
                  <a:latin typeface="Tahoma" panose="020B0604030504040204" pitchFamily="34" charset="0"/>
                </a:rPr>
                <a:t>mucous</a:t>
              </a:r>
              <a:r>
                <a:rPr lang="cs-CZ" altLang="en-US" sz="2400" b="1" dirty="0">
                  <a:solidFill>
                    <a:schemeClr val="accent1"/>
                  </a:solidFill>
                  <a:latin typeface="Tahoma" panose="020B0604030504040204" pitchFamily="34" charset="0"/>
                </a:rPr>
                <a:t>    </a:t>
              </a:r>
              <a:r>
                <a:rPr lang="cs-CZ" altLang="en-US" sz="2400" b="1" dirty="0">
                  <a:latin typeface="Tahoma" panose="020B0604030504040204" pitchFamily="34" charset="0"/>
                </a:rPr>
                <a:t>                  </a:t>
              </a:r>
              <a:r>
                <a:rPr lang="cs-CZ" altLang="en-US" sz="2400" b="1" dirty="0" err="1">
                  <a:solidFill>
                    <a:srgbClr val="FF33CC"/>
                  </a:solidFill>
                  <a:latin typeface="Tahoma" panose="020B0604030504040204" pitchFamily="34" charset="0"/>
                </a:rPr>
                <a:t>merocrine</a:t>
              </a:r>
              <a:r>
                <a:rPr lang="cs-CZ" altLang="en-US" sz="2400" b="1" dirty="0">
                  <a:latin typeface="Tahoma" panose="020B0604030504040204" pitchFamily="34" charset="0"/>
                </a:rPr>
                <a:t>                 </a:t>
              </a:r>
            </a:p>
            <a:p>
              <a:r>
                <a:rPr lang="cs-CZ" altLang="en-US" sz="2400" b="1" dirty="0">
                  <a:solidFill>
                    <a:schemeClr val="accent2"/>
                  </a:solidFill>
                  <a:latin typeface="Tahoma" panose="020B0604030504040204" pitchFamily="34" charset="0"/>
                </a:rPr>
                <a:t>       </a:t>
              </a:r>
              <a:r>
                <a:rPr lang="cs-CZ" altLang="en-US" sz="2400" b="1" dirty="0" err="1">
                  <a:solidFill>
                    <a:schemeClr val="accent2"/>
                  </a:solidFill>
                  <a:latin typeface="Tahoma" panose="020B0604030504040204" pitchFamily="34" charset="0"/>
                </a:rPr>
                <a:t>tuboalveol</a:t>
              </a:r>
              <a:r>
                <a:rPr lang="cs-CZ" altLang="en-US" sz="2400" b="1" dirty="0">
                  <a:solidFill>
                    <a:schemeClr val="accent2"/>
                  </a:solidFill>
                  <a:latin typeface="Tahoma" panose="020B0604030504040204" pitchFamily="34" charset="0"/>
                </a:rPr>
                <a:t>.  </a:t>
              </a:r>
              <a:r>
                <a:rPr lang="cs-CZ" altLang="en-US" sz="2400" b="1" dirty="0" err="1">
                  <a:solidFill>
                    <a:schemeClr val="accent1"/>
                  </a:solidFill>
                  <a:latin typeface="Tahoma" panose="020B0604030504040204" pitchFamily="34" charset="0"/>
                </a:rPr>
                <a:t>seromucous</a:t>
              </a:r>
              <a:r>
                <a:rPr lang="cs-CZ" altLang="en-US" sz="2400" b="1" dirty="0">
                  <a:latin typeface="Tahoma" panose="020B0604030504040204" pitchFamily="34" charset="0"/>
                </a:rPr>
                <a:t>                       </a:t>
              </a:r>
              <a:r>
                <a:rPr lang="cs-CZ" altLang="en-US" sz="2400" b="1" dirty="0" err="1">
                  <a:solidFill>
                    <a:srgbClr val="FF33CC"/>
                  </a:solidFill>
                  <a:latin typeface="Tahoma" panose="020B0604030504040204" pitchFamily="34" charset="0"/>
                </a:rPr>
                <a:t>apocrine</a:t>
              </a:r>
              <a:endParaRPr lang="cs-CZ" altLang="en-US" sz="2400" b="1" dirty="0">
                <a:solidFill>
                  <a:srgbClr val="FF33CC"/>
                </a:solidFill>
                <a:latin typeface="Tahoma" panose="020B0604030504040204" pitchFamily="34" charset="0"/>
              </a:endParaRPr>
            </a:p>
            <a:p>
              <a:r>
                <a:rPr lang="cs-CZ" altLang="en-US" sz="2400" b="1" dirty="0">
                  <a:latin typeface="Tahoma" panose="020B0604030504040204" pitchFamily="34" charset="0"/>
                </a:rPr>
                <a:t>                                                                        </a:t>
              </a:r>
              <a:r>
                <a:rPr lang="cs-CZ" altLang="en-US" sz="2400" b="1" dirty="0" err="1">
                  <a:solidFill>
                    <a:srgbClr val="FF33CC"/>
                  </a:solidFill>
                  <a:latin typeface="Tahoma" panose="020B0604030504040204" pitchFamily="34" charset="0"/>
                </a:rPr>
                <a:t>holocrine</a:t>
              </a:r>
              <a:endParaRPr lang="cs-CZ" altLang="en-US" sz="2400" b="1" dirty="0">
                <a:solidFill>
                  <a:srgbClr val="FF33CC"/>
                </a:solidFill>
                <a:latin typeface="Tahoma" panose="020B0604030504040204" pitchFamily="34" charset="0"/>
              </a:endParaRPr>
            </a:p>
            <a:p>
              <a:r>
                <a:rPr lang="cs-CZ" altLang="en-US" sz="2000" dirty="0">
                  <a:solidFill>
                    <a:srgbClr val="FFCCFF"/>
                  </a:solidFill>
                  <a:latin typeface="Tahoma" panose="020B0604030504040204" pitchFamily="34" charset="0"/>
                </a:rPr>
                <a:t> </a:t>
              </a:r>
            </a:p>
            <a:p>
              <a:endParaRPr lang="cs-CZ" altLang="en-US" sz="2400" dirty="0">
                <a:latin typeface="Tahoma" panose="020B0604030504040204" pitchFamily="34" charset="0"/>
              </a:endParaRPr>
            </a:p>
            <a:p>
              <a:r>
                <a:rPr lang="cs-CZ" altLang="en-US" sz="2400" b="1" dirty="0" err="1">
                  <a:solidFill>
                    <a:srgbClr val="FFCC00"/>
                  </a:solidFill>
                  <a:latin typeface="Tahoma" panose="020B0604030504040204" pitchFamily="34" charset="0"/>
                </a:rPr>
                <a:t>simple</a:t>
              </a:r>
              <a:r>
                <a:rPr lang="cs-CZ" altLang="en-US" sz="2400" b="1" dirty="0">
                  <a:solidFill>
                    <a:srgbClr val="FFCC00"/>
                  </a:solidFill>
                  <a:latin typeface="Tahoma" panose="020B0604030504040204" pitchFamily="34" charset="0"/>
                </a:rPr>
                <a:t>            </a:t>
              </a:r>
              <a:r>
                <a:rPr lang="cs-CZ" altLang="en-US" sz="2400" b="1" dirty="0" err="1">
                  <a:solidFill>
                    <a:srgbClr val="FFCC00"/>
                  </a:solidFill>
                  <a:latin typeface="Tahoma" panose="020B0604030504040204" pitchFamily="34" charset="0"/>
                </a:rPr>
                <a:t>branched</a:t>
              </a:r>
              <a:r>
                <a:rPr lang="cs-CZ" altLang="en-US" sz="2400" b="1" dirty="0">
                  <a:solidFill>
                    <a:srgbClr val="FFCC00"/>
                  </a:solidFill>
                  <a:latin typeface="Tahoma" panose="020B0604030504040204" pitchFamily="34" charset="0"/>
                </a:rPr>
                <a:t>     </a:t>
              </a:r>
              <a:r>
                <a:rPr lang="cs-CZ" altLang="en-US" sz="2400" b="1" dirty="0" err="1">
                  <a:solidFill>
                    <a:srgbClr val="FFCC00"/>
                  </a:solidFill>
                  <a:latin typeface="Tahoma" panose="020B0604030504040204" pitchFamily="34" charset="0"/>
                </a:rPr>
                <a:t>compound</a:t>
              </a:r>
              <a:endParaRPr lang="cs-CZ" altLang="en-US" sz="2400" b="1" dirty="0">
                <a:solidFill>
                  <a:srgbClr val="FFCC00"/>
                </a:solidFill>
                <a:latin typeface="Tahoma" panose="020B0604030504040204" pitchFamily="34" charset="0"/>
              </a:endParaRPr>
            </a:p>
            <a:p>
              <a:endParaRPr lang="cs-CZ" altLang="en-US" sz="2000" dirty="0">
                <a:latin typeface="Tahoma" panose="020B0604030504040204" pitchFamily="34" charset="0"/>
              </a:endParaRPr>
            </a:p>
            <a:p>
              <a:endParaRPr lang="cs-CZ" altLang="en-US" sz="2000" dirty="0">
                <a:latin typeface="Tahoma" panose="020B0604030504040204" pitchFamily="34" charset="0"/>
              </a:endParaRPr>
            </a:p>
          </p:txBody>
        </p:sp>
        <p:sp>
          <p:nvSpPr>
            <p:cNvPr id="266245" name="Line 5"/>
            <p:cNvSpPr>
              <a:spLocks noChangeShapeType="1"/>
            </p:cNvSpPr>
            <p:nvPr/>
          </p:nvSpPr>
          <p:spPr bwMode="auto">
            <a:xfrm flipH="1">
              <a:off x="1979613" y="2832100"/>
              <a:ext cx="431800" cy="7207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246" name="Line 6"/>
            <p:cNvSpPr>
              <a:spLocks noChangeShapeType="1"/>
            </p:cNvSpPr>
            <p:nvPr/>
          </p:nvSpPr>
          <p:spPr bwMode="auto">
            <a:xfrm flipH="1">
              <a:off x="2266950" y="2832100"/>
              <a:ext cx="144463" cy="10080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247" name="Line 7"/>
            <p:cNvSpPr>
              <a:spLocks noChangeShapeType="1"/>
            </p:cNvSpPr>
            <p:nvPr/>
          </p:nvSpPr>
          <p:spPr bwMode="auto">
            <a:xfrm>
              <a:off x="2411413" y="2832100"/>
              <a:ext cx="215900" cy="13684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248" name="Line 8"/>
            <p:cNvSpPr>
              <a:spLocks noChangeShapeType="1"/>
            </p:cNvSpPr>
            <p:nvPr/>
          </p:nvSpPr>
          <p:spPr bwMode="auto">
            <a:xfrm>
              <a:off x="2843213" y="2903538"/>
              <a:ext cx="576262" cy="12239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249" name="Line 9"/>
            <p:cNvSpPr>
              <a:spLocks noChangeShapeType="1"/>
            </p:cNvSpPr>
            <p:nvPr/>
          </p:nvSpPr>
          <p:spPr bwMode="auto">
            <a:xfrm>
              <a:off x="2843213" y="2903538"/>
              <a:ext cx="792162" cy="8651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250" name="Line 10"/>
            <p:cNvSpPr>
              <a:spLocks noChangeShapeType="1"/>
            </p:cNvSpPr>
            <p:nvPr/>
          </p:nvSpPr>
          <p:spPr bwMode="auto">
            <a:xfrm>
              <a:off x="2843213" y="2903538"/>
              <a:ext cx="1079500" cy="5762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251" name="Line 11"/>
            <p:cNvSpPr>
              <a:spLocks noChangeShapeType="1"/>
            </p:cNvSpPr>
            <p:nvPr/>
          </p:nvSpPr>
          <p:spPr bwMode="auto">
            <a:xfrm flipV="1">
              <a:off x="6227763" y="4056063"/>
              <a:ext cx="503237" cy="360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252" name="Line 12"/>
            <p:cNvSpPr>
              <a:spLocks noChangeShapeType="1"/>
            </p:cNvSpPr>
            <p:nvPr/>
          </p:nvSpPr>
          <p:spPr bwMode="auto">
            <a:xfrm>
              <a:off x="6227763" y="4416425"/>
              <a:ext cx="431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253" name="Line 13"/>
            <p:cNvSpPr>
              <a:spLocks noChangeShapeType="1"/>
            </p:cNvSpPr>
            <p:nvPr/>
          </p:nvSpPr>
          <p:spPr bwMode="auto">
            <a:xfrm>
              <a:off x="6227763" y="4416425"/>
              <a:ext cx="576262" cy="360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254" name="Line 14"/>
            <p:cNvSpPr>
              <a:spLocks noChangeShapeType="1"/>
            </p:cNvSpPr>
            <p:nvPr/>
          </p:nvSpPr>
          <p:spPr bwMode="auto">
            <a:xfrm flipH="1">
              <a:off x="971550" y="4632325"/>
              <a:ext cx="1943100" cy="10080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255" name="Line 15"/>
            <p:cNvSpPr>
              <a:spLocks noChangeShapeType="1"/>
            </p:cNvSpPr>
            <p:nvPr/>
          </p:nvSpPr>
          <p:spPr bwMode="auto">
            <a:xfrm>
              <a:off x="2914650" y="4632325"/>
              <a:ext cx="288925" cy="9350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256" name="Line 16"/>
            <p:cNvSpPr>
              <a:spLocks noChangeShapeType="1"/>
            </p:cNvSpPr>
            <p:nvPr/>
          </p:nvSpPr>
          <p:spPr bwMode="auto">
            <a:xfrm>
              <a:off x="2914650" y="4632325"/>
              <a:ext cx="2017713" cy="10080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257" name="Line 17"/>
            <p:cNvSpPr>
              <a:spLocks noChangeShapeType="1"/>
            </p:cNvSpPr>
            <p:nvPr/>
          </p:nvSpPr>
          <p:spPr bwMode="auto">
            <a:xfrm flipV="1">
              <a:off x="309563" y="1557338"/>
              <a:ext cx="541337" cy="431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258" name="Line 18"/>
            <p:cNvSpPr>
              <a:spLocks noChangeShapeType="1"/>
            </p:cNvSpPr>
            <p:nvPr/>
          </p:nvSpPr>
          <p:spPr bwMode="auto">
            <a:xfrm>
              <a:off x="309563" y="1989138"/>
              <a:ext cx="612775" cy="5048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260" name="Text Box 20"/>
            <p:cNvSpPr txBox="1">
              <a:spLocks noChangeArrowheads="1"/>
            </p:cNvSpPr>
            <p:nvPr/>
          </p:nvSpPr>
          <p:spPr bwMode="auto">
            <a:xfrm>
              <a:off x="6479381" y="2493169"/>
              <a:ext cx="2447925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cs-CZ" altLang="en-US" sz="2400" b="1" dirty="0" err="1">
                  <a:solidFill>
                    <a:srgbClr val="006600"/>
                  </a:solidFill>
                  <a:latin typeface="Tahoma" panose="020B0604030504040204" pitchFamily="34" charset="0"/>
                </a:rPr>
                <a:t>intraepithelial</a:t>
              </a:r>
              <a:endParaRPr lang="cs-CZ" altLang="en-US" sz="2400" dirty="0">
                <a:solidFill>
                  <a:srgbClr val="006600"/>
                </a:solidFill>
                <a:latin typeface="Tahoma" panose="020B0604030504040204" pitchFamily="34" charset="0"/>
              </a:endParaRPr>
            </a:p>
          </p:txBody>
        </p:sp>
      </p:grpSp>
      <p:sp>
        <p:nvSpPr>
          <p:cNvPr id="3" name="TextovéPole 2"/>
          <p:cNvSpPr txBox="1"/>
          <p:nvPr/>
        </p:nvSpPr>
        <p:spPr>
          <a:xfrm>
            <a:off x="3484640" y="1589671"/>
            <a:ext cx="1980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en-US" sz="2400" b="1" dirty="0" err="1">
                <a:latin typeface="Tahoma" panose="020B0604030504040204" pitchFamily="34" charset="0"/>
              </a:rPr>
              <a:t>exocrine</a:t>
            </a:r>
            <a:endParaRPr lang="en-US" sz="2400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3477947" y="1950034"/>
            <a:ext cx="1980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en-US" sz="2400" b="1" dirty="0" err="1">
                <a:latin typeface="Tahoma" panose="020B0604030504040204" pitchFamily="34" charset="0"/>
              </a:rPr>
              <a:t>endocrine</a:t>
            </a:r>
            <a:endParaRPr lang="en-US" sz="2400" dirty="0"/>
          </a:p>
        </p:txBody>
      </p:sp>
      <p:sp>
        <p:nvSpPr>
          <p:cNvPr id="24" name="Line 3"/>
          <p:cNvSpPr>
            <a:spLocks noChangeShapeType="1"/>
          </p:cNvSpPr>
          <p:nvPr/>
        </p:nvSpPr>
        <p:spPr bwMode="auto">
          <a:xfrm flipV="1">
            <a:off x="3208110" y="1881508"/>
            <a:ext cx="300602" cy="15489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4"/>
          <p:cNvSpPr>
            <a:spLocks noChangeShapeType="1"/>
          </p:cNvSpPr>
          <p:nvPr/>
        </p:nvSpPr>
        <p:spPr bwMode="auto">
          <a:xfrm>
            <a:off x="3204708" y="2036405"/>
            <a:ext cx="304005" cy="13244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26" name="Přímá spojnice 25"/>
          <p:cNvCxnSpPr/>
          <p:nvPr/>
        </p:nvCxnSpPr>
        <p:spPr>
          <a:xfrm>
            <a:off x="2823819" y="1604604"/>
            <a:ext cx="374196" cy="431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26"/>
          <p:cNvCxnSpPr/>
          <p:nvPr/>
        </p:nvCxnSpPr>
        <p:spPr>
          <a:xfrm flipV="1">
            <a:off x="2962620" y="2036404"/>
            <a:ext cx="231993" cy="5048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9622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63058" y="90822"/>
            <a:ext cx="8860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>
                <a:solidFill>
                  <a:srgbClr val="0000DC"/>
                </a:solidFill>
                <a:latin typeface="+mn-lt"/>
              </a:rPr>
              <a:t>Unicellular</a:t>
            </a:r>
            <a:r>
              <a:rPr lang="cs-CZ" sz="2400" dirty="0">
                <a:solidFill>
                  <a:srgbClr val="0000DC"/>
                </a:solidFill>
                <a:latin typeface="+mn-lt"/>
              </a:rPr>
              <a:t> </a:t>
            </a:r>
            <a:r>
              <a:rPr lang="cs-CZ" sz="2400" dirty="0" err="1">
                <a:solidFill>
                  <a:srgbClr val="0000DC"/>
                </a:solidFill>
                <a:latin typeface="+mn-lt"/>
              </a:rPr>
              <a:t>glands</a:t>
            </a:r>
            <a:r>
              <a:rPr lang="cs-CZ" sz="2400" dirty="0">
                <a:solidFill>
                  <a:srgbClr val="0000DC"/>
                </a:solidFill>
                <a:latin typeface="+mn-lt"/>
              </a:rPr>
              <a:t> </a:t>
            </a:r>
            <a:r>
              <a:rPr lang="cs-CZ" sz="2400" dirty="0" err="1">
                <a:solidFill>
                  <a:srgbClr val="0000DC"/>
                </a:solidFill>
                <a:latin typeface="+mn-lt"/>
              </a:rPr>
              <a:t>intraepithelial</a:t>
            </a:r>
            <a:r>
              <a:rPr lang="cs-CZ" sz="2400" dirty="0">
                <a:solidFill>
                  <a:srgbClr val="0000DC"/>
                </a:solidFill>
                <a:latin typeface="+mn-lt"/>
              </a:rPr>
              <a:t> – </a:t>
            </a:r>
            <a:r>
              <a:rPr lang="cs-CZ" sz="2400" dirty="0" err="1">
                <a:solidFill>
                  <a:srgbClr val="0000DC"/>
                </a:solidFill>
                <a:latin typeface="+mn-lt"/>
              </a:rPr>
              <a:t>goblet</a:t>
            </a:r>
            <a:r>
              <a:rPr lang="cs-CZ" sz="2400" dirty="0">
                <a:solidFill>
                  <a:srgbClr val="0000DC"/>
                </a:solidFill>
                <a:latin typeface="+mn-lt"/>
              </a:rPr>
              <a:t> </a:t>
            </a:r>
            <a:r>
              <a:rPr lang="cs-CZ" sz="2400" dirty="0" err="1">
                <a:solidFill>
                  <a:srgbClr val="0000DC"/>
                </a:solidFill>
                <a:latin typeface="+mn-lt"/>
              </a:rPr>
              <a:t>cells</a:t>
            </a:r>
            <a:r>
              <a:rPr lang="cs-CZ" sz="2400" dirty="0">
                <a:solidFill>
                  <a:srgbClr val="0000DC"/>
                </a:solidFill>
                <a:latin typeface="+mn-lt"/>
              </a:rPr>
              <a:t> (</a:t>
            </a:r>
            <a:r>
              <a:rPr lang="cs-CZ" sz="2400" dirty="0" err="1">
                <a:solidFill>
                  <a:srgbClr val="0000DC"/>
                </a:solidFill>
                <a:latin typeface="+mn-lt"/>
              </a:rPr>
              <a:t>respiratory</a:t>
            </a:r>
            <a:r>
              <a:rPr lang="cs-CZ" sz="2400" dirty="0">
                <a:solidFill>
                  <a:srgbClr val="0000DC"/>
                </a:solidFill>
                <a:latin typeface="+mn-lt"/>
              </a:rPr>
              <a:t> </a:t>
            </a:r>
            <a:r>
              <a:rPr lang="cs-CZ" sz="2400" dirty="0" err="1">
                <a:solidFill>
                  <a:srgbClr val="0000DC"/>
                </a:solidFill>
                <a:latin typeface="+mn-lt"/>
              </a:rPr>
              <a:t>tract</a:t>
            </a:r>
            <a:r>
              <a:rPr lang="cs-CZ" sz="2400" dirty="0">
                <a:solidFill>
                  <a:srgbClr val="0000DC"/>
                </a:solidFill>
                <a:latin typeface="+mn-lt"/>
              </a:rPr>
              <a:t>)</a:t>
            </a:r>
            <a:endParaRPr lang="en-US" sz="2400" dirty="0">
              <a:solidFill>
                <a:srgbClr val="0000DC"/>
              </a:solidFill>
              <a:latin typeface="+mn-lt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171" y="574140"/>
            <a:ext cx="8330747" cy="6173538"/>
          </a:xfrm>
          <a:prstGeom prst="rect">
            <a:avLst/>
          </a:prstGeom>
        </p:spPr>
      </p:pic>
      <p:cxnSp>
        <p:nvCxnSpPr>
          <p:cNvPr id="6" name="Přímá spojnice se šipkou 5"/>
          <p:cNvCxnSpPr/>
          <p:nvPr/>
        </p:nvCxnSpPr>
        <p:spPr>
          <a:xfrm>
            <a:off x="2699657" y="2598057"/>
            <a:ext cx="486229" cy="83457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/>
          <p:cNvCxnSpPr/>
          <p:nvPr/>
        </p:nvCxnSpPr>
        <p:spPr>
          <a:xfrm>
            <a:off x="2699657" y="2598057"/>
            <a:ext cx="754743" cy="47897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253" y="692539"/>
            <a:ext cx="1552575" cy="320040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1741715" y="2292739"/>
            <a:ext cx="1444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goblet</a:t>
            </a:r>
            <a:r>
              <a:rPr lang="cs-CZ" dirty="0"/>
              <a:t> </a:t>
            </a:r>
            <a:r>
              <a:rPr lang="cs-CZ" dirty="0" err="1"/>
              <a:t>cells</a:t>
            </a:r>
            <a:endParaRPr lang="en-US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CADF629-82FA-4309-9E31-F6515ED7EA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758" y="552487"/>
            <a:ext cx="2241160" cy="201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354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2278" y="106018"/>
            <a:ext cx="87066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err="1">
                <a:solidFill>
                  <a:srgbClr val="0000DC"/>
                </a:solidFill>
                <a:latin typeface="+mn-lt"/>
              </a:rPr>
              <a:t>Unicellular</a:t>
            </a:r>
            <a:r>
              <a:rPr lang="cs-CZ" sz="2400" dirty="0">
                <a:solidFill>
                  <a:srgbClr val="0000DC"/>
                </a:solidFill>
                <a:latin typeface="+mn-lt"/>
              </a:rPr>
              <a:t> </a:t>
            </a:r>
            <a:r>
              <a:rPr lang="cs-CZ" sz="2400" dirty="0" err="1">
                <a:solidFill>
                  <a:srgbClr val="0000DC"/>
                </a:solidFill>
                <a:latin typeface="+mn-lt"/>
              </a:rPr>
              <a:t>glands</a:t>
            </a:r>
            <a:r>
              <a:rPr lang="cs-CZ" sz="2400" dirty="0">
                <a:solidFill>
                  <a:srgbClr val="0000DC"/>
                </a:solidFill>
                <a:latin typeface="+mn-lt"/>
              </a:rPr>
              <a:t> </a:t>
            </a:r>
            <a:r>
              <a:rPr lang="cs-CZ" sz="2400" dirty="0" err="1">
                <a:solidFill>
                  <a:srgbClr val="0000DC"/>
                </a:solidFill>
                <a:latin typeface="+mn-lt"/>
              </a:rPr>
              <a:t>intraepithelial</a:t>
            </a:r>
            <a:r>
              <a:rPr lang="cs-CZ" sz="2400" dirty="0">
                <a:solidFill>
                  <a:srgbClr val="0000DC"/>
                </a:solidFill>
                <a:latin typeface="+mn-lt"/>
              </a:rPr>
              <a:t> (</a:t>
            </a:r>
            <a:r>
              <a:rPr lang="cs-CZ" sz="2400" dirty="0" err="1">
                <a:solidFill>
                  <a:srgbClr val="0000DC"/>
                </a:solidFill>
                <a:latin typeface="+mn-lt"/>
              </a:rPr>
              <a:t>goblet</a:t>
            </a:r>
            <a:r>
              <a:rPr lang="cs-CZ" sz="2400" dirty="0">
                <a:solidFill>
                  <a:srgbClr val="0000DC"/>
                </a:solidFill>
                <a:latin typeface="+mn-lt"/>
              </a:rPr>
              <a:t> </a:t>
            </a:r>
            <a:r>
              <a:rPr lang="cs-CZ" sz="2400" dirty="0" err="1">
                <a:solidFill>
                  <a:srgbClr val="0000DC"/>
                </a:solidFill>
                <a:latin typeface="+mn-lt"/>
              </a:rPr>
              <a:t>cells</a:t>
            </a:r>
            <a:r>
              <a:rPr lang="cs-CZ" sz="2400" dirty="0">
                <a:solidFill>
                  <a:srgbClr val="0000DC"/>
                </a:solidFill>
                <a:latin typeface="+mn-lt"/>
              </a:rPr>
              <a:t> and </a:t>
            </a:r>
            <a:r>
              <a:rPr lang="cs-CZ" sz="2400" dirty="0" err="1">
                <a:solidFill>
                  <a:srgbClr val="0000DC"/>
                </a:solidFill>
                <a:latin typeface="+mn-lt"/>
              </a:rPr>
              <a:t>Paneth</a:t>
            </a:r>
            <a:r>
              <a:rPr lang="cs-CZ" sz="2400" dirty="0">
                <a:solidFill>
                  <a:srgbClr val="0000DC"/>
                </a:solidFill>
                <a:latin typeface="+mn-lt"/>
              </a:rPr>
              <a:t> </a:t>
            </a:r>
            <a:r>
              <a:rPr lang="cs-CZ" sz="2400" dirty="0" err="1">
                <a:solidFill>
                  <a:srgbClr val="0000DC"/>
                </a:solidFill>
                <a:latin typeface="+mn-lt"/>
              </a:rPr>
              <a:t>cells</a:t>
            </a:r>
            <a:r>
              <a:rPr lang="cs-CZ" sz="2400" dirty="0">
                <a:solidFill>
                  <a:srgbClr val="0000DC"/>
                </a:solidFill>
                <a:latin typeface="+mn-lt"/>
              </a:rPr>
              <a:t>)          – </a:t>
            </a:r>
            <a:r>
              <a:rPr lang="cs-CZ" sz="2400" i="1" dirty="0">
                <a:solidFill>
                  <a:srgbClr val="0000DC"/>
                </a:solidFill>
                <a:latin typeface="+mn-lt"/>
              </a:rPr>
              <a:t>Intestinum </a:t>
            </a:r>
            <a:r>
              <a:rPr lang="cs-CZ" sz="2400" i="1" dirty="0" err="1">
                <a:solidFill>
                  <a:srgbClr val="0000DC"/>
                </a:solidFill>
                <a:latin typeface="+mn-lt"/>
              </a:rPr>
              <a:t>tenue</a:t>
            </a:r>
            <a:r>
              <a:rPr lang="cs-CZ" sz="2400" i="1" dirty="0">
                <a:solidFill>
                  <a:srgbClr val="0000DC"/>
                </a:solidFill>
                <a:latin typeface="+mn-lt"/>
              </a:rPr>
              <a:t> (jejunum)</a:t>
            </a:r>
            <a:endParaRPr lang="en-US" sz="2400" i="1" dirty="0">
              <a:solidFill>
                <a:srgbClr val="0000DC"/>
              </a:solidFill>
              <a:latin typeface="+mn-lt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78" y="963872"/>
            <a:ext cx="8534400" cy="5894127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41F76C5-0A5F-444B-8B33-3C922E891A81}"/>
              </a:ext>
            </a:extLst>
          </p:cNvPr>
          <p:cNvSpPr txBox="1"/>
          <p:nvPr/>
        </p:nvSpPr>
        <p:spPr>
          <a:xfrm>
            <a:off x="5255580" y="950443"/>
            <a:ext cx="128726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cs-CZ" sz="2000" dirty="0" err="1">
                <a:latin typeface="+mn-lt"/>
              </a:rPr>
              <a:t>goblet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cc</a:t>
            </a:r>
            <a:endParaRPr lang="en-US" sz="2000" dirty="0" err="1">
              <a:latin typeface="+mn-lt"/>
            </a:endParaRPr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0EC92AD1-6934-44EE-A4A4-393691B59216}"/>
              </a:ext>
            </a:extLst>
          </p:cNvPr>
          <p:cNvCxnSpPr/>
          <p:nvPr/>
        </p:nvCxnSpPr>
        <p:spPr bwMode="auto">
          <a:xfrm flipH="1">
            <a:off x="4998128" y="1150498"/>
            <a:ext cx="319598" cy="22691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96959FDE-FD40-4A47-9F2A-5639B0A1FE55}"/>
              </a:ext>
            </a:extLst>
          </p:cNvPr>
          <p:cNvCxnSpPr/>
          <p:nvPr/>
        </p:nvCxnSpPr>
        <p:spPr bwMode="auto">
          <a:xfrm flipH="1" flipV="1">
            <a:off x="4678533" y="1137071"/>
            <a:ext cx="639191" cy="1342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53D5CC55-80FE-4AFC-846D-14B9DF332E54}"/>
              </a:ext>
            </a:extLst>
          </p:cNvPr>
          <p:cNvSpPr txBox="1"/>
          <p:nvPr/>
        </p:nvSpPr>
        <p:spPr>
          <a:xfrm>
            <a:off x="7271777" y="4539669"/>
            <a:ext cx="133596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cs-CZ" sz="2000" dirty="0" err="1">
                <a:latin typeface="+mn-lt"/>
              </a:rPr>
              <a:t>Paneth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cc</a:t>
            </a:r>
            <a:endParaRPr lang="en-US" sz="2000" dirty="0" err="1">
              <a:latin typeface="+mn-lt"/>
            </a:endParaRPr>
          </a:p>
        </p:txBody>
      </p: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23A138F5-A625-4A1A-932C-40271A7AB033}"/>
              </a:ext>
            </a:extLst>
          </p:cNvPr>
          <p:cNvCxnSpPr/>
          <p:nvPr/>
        </p:nvCxnSpPr>
        <p:spPr bwMode="auto">
          <a:xfrm flipH="1">
            <a:off x="6880194" y="4739724"/>
            <a:ext cx="390618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F30FAD36-5C5E-4238-BDC0-DE2B43380B9E}"/>
              </a:ext>
            </a:extLst>
          </p:cNvPr>
          <p:cNvSpPr txBox="1"/>
          <p:nvPr/>
        </p:nvSpPr>
        <p:spPr>
          <a:xfrm rot="20382032">
            <a:off x="4115110" y="5350474"/>
            <a:ext cx="303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800" dirty="0">
                <a:latin typeface="+mn-lt"/>
              </a:rPr>
              <a:t>lamina </a:t>
            </a:r>
            <a:r>
              <a:rPr lang="cs-CZ" sz="1800" dirty="0" err="1">
                <a:latin typeface="+mn-lt"/>
              </a:rPr>
              <a:t>muscularis</a:t>
            </a:r>
            <a:r>
              <a:rPr lang="cs-CZ" sz="1800" dirty="0">
                <a:latin typeface="+mn-lt"/>
              </a:rPr>
              <a:t> </a:t>
            </a:r>
            <a:r>
              <a:rPr lang="cs-CZ" sz="1800" dirty="0" err="1">
                <a:latin typeface="+mn-lt"/>
              </a:rPr>
              <a:t>mucosae</a:t>
            </a:r>
            <a:endParaRPr lang="en-US" sz="1800" dirty="0" err="1">
              <a:latin typeface="+mn-lt"/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D66AF627-505D-4436-BD54-2645B4DE3F15}"/>
              </a:ext>
            </a:extLst>
          </p:cNvPr>
          <p:cNvSpPr txBox="1"/>
          <p:nvPr/>
        </p:nvSpPr>
        <p:spPr>
          <a:xfrm>
            <a:off x="1805770" y="1008078"/>
            <a:ext cx="77943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cs-CZ" sz="1800" dirty="0" err="1">
                <a:latin typeface="+mn-lt"/>
              </a:rPr>
              <a:t>villus</a:t>
            </a:r>
            <a:endParaRPr lang="en-US" sz="1800" dirty="0" err="1">
              <a:latin typeface="+mn-lt"/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59A67CCA-D91F-4D41-A6A8-A03929132734}"/>
              </a:ext>
            </a:extLst>
          </p:cNvPr>
          <p:cNvSpPr txBox="1"/>
          <p:nvPr/>
        </p:nvSpPr>
        <p:spPr>
          <a:xfrm>
            <a:off x="4038161" y="4099368"/>
            <a:ext cx="224722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cs-CZ" sz="1800" dirty="0" err="1">
                <a:latin typeface="+mn-lt"/>
              </a:rPr>
              <a:t>crypts</a:t>
            </a:r>
            <a:r>
              <a:rPr lang="cs-CZ" sz="1800" dirty="0">
                <a:solidFill>
                  <a:srgbClr val="0000DC"/>
                </a:solidFill>
                <a:latin typeface="+mn-lt"/>
              </a:rPr>
              <a:t> </a:t>
            </a:r>
            <a:r>
              <a:rPr lang="cs-CZ" sz="1800" dirty="0" err="1">
                <a:latin typeface="+mn-lt"/>
              </a:rPr>
              <a:t>of</a:t>
            </a:r>
            <a:r>
              <a:rPr lang="cs-CZ" sz="1800" dirty="0">
                <a:latin typeface="+mn-lt"/>
              </a:rPr>
              <a:t> Lieberkühn</a:t>
            </a:r>
            <a:endParaRPr lang="en-US" sz="1800" dirty="0" err="1">
              <a:latin typeface="+mn-lt"/>
            </a:endParaRPr>
          </a:p>
        </p:txBody>
      </p:sp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1E992780-277B-41F0-ACE7-281E91D476D1}"/>
              </a:ext>
            </a:extLst>
          </p:cNvPr>
          <p:cNvCxnSpPr/>
          <p:nvPr/>
        </p:nvCxnSpPr>
        <p:spPr bwMode="auto">
          <a:xfrm flipH="1">
            <a:off x="4208016" y="4367814"/>
            <a:ext cx="363984" cy="68358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Přímá spojnice se šipkou 22">
            <a:extLst>
              <a:ext uri="{FF2B5EF4-FFF2-40B4-BE49-F238E27FC236}">
                <a16:creationId xmlns:a16="http://schemas.microsoft.com/office/drawing/2014/main" id="{C2CED70A-EE9E-4088-9C93-9DF11E9118F8}"/>
              </a:ext>
            </a:extLst>
          </p:cNvPr>
          <p:cNvCxnSpPr/>
          <p:nvPr/>
        </p:nvCxnSpPr>
        <p:spPr bwMode="auto">
          <a:xfrm>
            <a:off x="4694326" y="4358769"/>
            <a:ext cx="181509" cy="69262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Přímá spojnice se šipkou 23">
            <a:extLst>
              <a:ext uri="{FF2B5EF4-FFF2-40B4-BE49-F238E27FC236}">
                <a16:creationId xmlns:a16="http://schemas.microsoft.com/office/drawing/2014/main" id="{02DAD293-C965-4C66-9262-D9EB6246B4F1}"/>
              </a:ext>
            </a:extLst>
          </p:cNvPr>
          <p:cNvCxnSpPr/>
          <p:nvPr/>
        </p:nvCxnSpPr>
        <p:spPr bwMode="auto">
          <a:xfrm>
            <a:off x="4785080" y="4367814"/>
            <a:ext cx="552351" cy="19723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62218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7751" y="82379"/>
            <a:ext cx="8713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err="1">
                <a:solidFill>
                  <a:srgbClr val="0000DC"/>
                </a:solidFill>
                <a:latin typeface="+mn-lt"/>
              </a:rPr>
              <a:t>Unicellular</a:t>
            </a:r>
            <a:r>
              <a:rPr lang="cs-CZ" sz="2400" dirty="0">
                <a:solidFill>
                  <a:srgbClr val="0000DC"/>
                </a:solidFill>
                <a:latin typeface="+mn-lt"/>
              </a:rPr>
              <a:t> </a:t>
            </a:r>
            <a:r>
              <a:rPr lang="cs-CZ" sz="2400" dirty="0" err="1">
                <a:solidFill>
                  <a:srgbClr val="0000DC"/>
                </a:solidFill>
                <a:latin typeface="+mn-lt"/>
              </a:rPr>
              <a:t>glands</a:t>
            </a:r>
            <a:r>
              <a:rPr lang="cs-CZ" sz="2400" dirty="0">
                <a:solidFill>
                  <a:srgbClr val="0000DC"/>
                </a:solidFill>
                <a:latin typeface="+mn-lt"/>
              </a:rPr>
              <a:t> </a:t>
            </a:r>
            <a:r>
              <a:rPr lang="cs-CZ" sz="2400" dirty="0" err="1">
                <a:solidFill>
                  <a:srgbClr val="0000DC"/>
                </a:solidFill>
                <a:latin typeface="+mn-lt"/>
              </a:rPr>
              <a:t>intraepithelial</a:t>
            </a:r>
            <a:r>
              <a:rPr lang="cs-CZ" sz="2400" dirty="0">
                <a:solidFill>
                  <a:srgbClr val="0000DC"/>
                </a:solidFill>
                <a:latin typeface="+mn-lt"/>
              </a:rPr>
              <a:t> (</a:t>
            </a:r>
            <a:r>
              <a:rPr lang="cs-CZ" sz="2400" dirty="0" err="1">
                <a:solidFill>
                  <a:srgbClr val="0000DC"/>
                </a:solidFill>
                <a:latin typeface="+mn-lt"/>
              </a:rPr>
              <a:t>goblet</a:t>
            </a:r>
            <a:r>
              <a:rPr lang="cs-CZ" sz="2400" dirty="0">
                <a:solidFill>
                  <a:srgbClr val="0000DC"/>
                </a:solidFill>
                <a:latin typeface="+mn-lt"/>
              </a:rPr>
              <a:t> </a:t>
            </a:r>
            <a:r>
              <a:rPr lang="cs-CZ" sz="2400" dirty="0" err="1">
                <a:solidFill>
                  <a:srgbClr val="0000DC"/>
                </a:solidFill>
                <a:latin typeface="+mn-lt"/>
              </a:rPr>
              <a:t>cells</a:t>
            </a:r>
            <a:r>
              <a:rPr lang="cs-CZ" sz="2400" dirty="0">
                <a:solidFill>
                  <a:srgbClr val="0000DC"/>
                </a:solidFill>
                <a:latin typeface="+mn-lt"/>
              </a:rPr>
              <a:t> and </a:t>
            </a:r>
            <a:r>
              <a:rPr lang="cs-CZ" sz="2400" dirty="0" err="1">
                <a:solidFill>
                  <a:srgbClr val="0000DC"/>
                </a:solidFill>
                <a:latin typeface="+mn-lt"/>
              </a:rPr>
              <a:t>Paneth</a:t>
            </a:r>
            <a:r>
              <a:rPr lang="cs-CZ" sz="2400" dirty="0">
                <a:solidFill>
                  <a:srgbClr val="0000DC"/>
                </a:solidFill>
                <a:latin typeface="+mn-lt"/>
              </a:rPr>
              <a:t> </a:t>
            </a:r>
            <a:r>
              <a:rPr lang="cs-CZ" sz="2400" dirty="0" err="1">
                <a:solidFill>
                  <a:srgbClr val="0000DC"/>
                </a:solidFill>
                <a:latin typeface="+mn-lt"/>
              </a:rPr>
              <a:t>cells</a:t>
            </a:r>
            <a:r>
              <a:rPr lang="cs-CZ" sz="2400" dirty="0">
                <a:solidFill>
                  <a:srgbClr val="0000DC"/>
                </a:solidFill>
                <a:latin typeface="+mn-lt"/>
              </a:rPr>
              <a:t>)          – </a:t>
            </a:r>
            <a:r>
              <a:rPr lang="cs-CZ" sz="2400" i="1" dirty="0">
                <a:solidFill>
                  <a:srgbClr val="0000DC"/>
                </a:solidFill>
                <a:latin typeface="+mn-lt"/>
              </a:rPr>
              <a:t>Intestinum </a:t>
            </a:r>
            <a:r>
              <a:rPr lang="cs-CZ" sz="2400" i="1" dirty="0" err="1">
                <a:solidFill>
                  <a:srgbClr val="0000DC"/>
                </a:solidFill>
                <a:latin typeface="+mn-lt"/>
              </a:rPr>
              <a:t>tenue</a:t>
            </a:r>
            <a:r>
              <a:rPr lang="cs-CZ" sz="2400" i="1" dirty="0">
                <a:solidFill>
                  <a:srgbClr val="0000DC"/>
                </a:solidFill>
                <a:latin typeface="+mn-lt"/>
              </a:rPr>
              <a:t> (ileum)</a:t>
            </a:r>
            <a:endParaRPr lang="en-US" sz="2400" i="1" dirty="0">
              <a:solidFill>
                <a:srgbClr val="0000DC"/>
              </a:solidFill>
              <a:latin typeface="+mn-lt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28" y="884805"/>
            <a:ext cx="8303741" cy="5973195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CED6A2FB-13CA-4586-834F-6E196138BCAE}"/>
              </a:ext>
            </a:extLst>
          </p:cNvPr>
          <p:cNvSpPr txBox="1"/>
          <p:nvPr/>
        </p:nvSpPr>
        <p:spPr>
          <a:xfrm>
            <a:off x="5646198" y="2692247"/>
            <a:ext cx="1917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dirty="0" err="1">
                <a:latin typeface="+mn-lt"/>
              </a:rPr>
              <a:t>goblet</a:t>
            </a:r>
            <a:r>
              <a:rPr lang="cs-CZ" sz="1800" dirty="0">
                <a:latin typeface="+mn-lt"/>
              </a:rPr>
              <a:t> </a:t>
            </a:r>
            <a:r>
              <a:rPr lang="cs-CZ" sz="1800" dirty="0" err="1">
                <a:latin typeface="+mn-lt"/>
              </a:rPr>
              <a:t>cc</a:t>
            </a:r>
            <a:endParaRPr lang="en-US" sz="1800" dirty="0" err="1">
              <a:latin typeface="+mn-lt"/>
            </a:endParaRPr>
          </a:p>
        </p:txBody>
      </p: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BDC3D55D-4361-4276-BB08-5D8CAF5DC4A1}"/>
              </a:ext>
            </a:extLst>
          </p:cNvPr>
          <p:cNvCxnSpPr/>
          <p:nvPr/>
        </p:nvCxnSpPr>
        <p:spPr bwMode="auto">
          <a:xfrm flipH="1">
            <a:off x="5396939" y="3027285"/>
            <a:ext cx="684265" cy="36933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DD9C3EB9-6E9E-40F6-B3E9-25E1F4970DA7}"/>
              </a:ext>
            </a:extLst>
          </p:cNvPr>
          <p:cNvCxnSpPr/>
          <p:nvPr/>
        </p:nvCxnSpPr>
        <p:spPr bwMode="auto">
          <a:xfrm flipH="1">
            <a:off x="5468020" y="3027285"/>
            <a:ext cx="613184" cy="61870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A58BB414-3028-43A4-BE5B-56C418197A58}"/>
              </a:ext>
            </a:extLst>
          </p:cNvPr>
          <p:cNvSpPr txBox="1"/>
          <p:nvPr/>
        </p:nvSpPr>
        <p:spPr>
          <a:xfrm>
            <a:off x="2819818" y="5225759"/>
            <a:ext cx="127395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cs-CZ" sz="1800" dirty="0" err="1">
                <a:latin typeface="+mn-lt"/>
              </a:rPr>
              <a:t>Paneth</a:t>
            </a:r>
            <a:r>
              <a:rPr lang="cs-CZ" sz="1800" dirty="0">
                <a:latin typeface="+mn-lt"/>
              </a:rPr>
              <a:t> </a:t>
            </a:r>
            <a:r>
              <a:rPr lang="cs-CZ" sz="1800" dirty="0" err="1">
                <a:latin typeface="+mn-lt"/>
              </a:rPr>
              <a:t>cc</a:t>
            </a:r>
            <a:endParaRPr lang="en-US" sz="1800" dirty="0" err="1">
              <a:latin typeface="+mn-lt"/>
            </a:endParaRPr>
          </a:p>
        </p:txBody>
      </p: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8CB7842E-4FEA-4042-AEA9-229793239DAC}"/>
              </a:ext>
            </a:extLst>
          </p:cNvPr>
          <p:cNvCxnSpPr/>
          <p:nvPr/>
        </p:nvCxnSpPr>
        <p:spPr bwMode="auto">
          <a:xfrm flipV="1">
            <a:off x="3456795" y="5057087"/>
            <a:ext cx="558295" cy="21663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C748CB4C-2F0B-4F02-A1ED-26FBDF7CE104}"/>
              </a:ext>
            </a:extLst>
          </p:cNvPr>
          <p:cNvCxnSpPr/>
          <p:nvPr/>
        </p:nvCxnSpPr>
        <p:spPr bwMode="auto">
          <a:xfrm flipV="1">
            <a:off x="3456796" y="4840451"/>
            <a:ext cx="275041" cy="43327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CB8CE53E-AD01-4F9D-B833-6E39D71DB9F4}"/>
              </a:ext>
            </a:extLst>
          </p:cNvPr>
          <p:cNvSpPr txBox="1"/>
          <p:nvPr/>
        </p:nvSpPr>
        <p:spPr>
          <a:xfrm rot="2891158">
            <a:off x="7470" y="2376455"/>
            <a:ext cx="3362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+mn-lt"/>
              </a:rPr>
              <a:t>lamina </a:t>
            </a:r>
            <a:r>
              <a:rPr lang="cs-CZ" sz="2000" dirty="0" err="1">
                <a:latin typeface="+mn-lt"/>
              </a:rPr>
              <a:t>muscularis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mucosae</a:t>
            </a:r>
            <a:endParaRPr lang="en-US" sz="280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4094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18984" y="147087"/>
            <a:ext cx="8486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err="1">
                <a:solidFill>
                  <a:srgbClr val="0000DC"/>
                </a:solidFill>
                <a:latin typeface="+mn-lt"/>
              </a:rPr>
              <a:t>Goblet</a:t>
            </a:r>
            <a:r>
              <a:rPr lang="cs-CZ" sz="2400" dirty="0">
                <a:solidFill>
                  <a:srgbClr val="0000DC"/>
                </a:solidFill>
                <a:latin typeface="+mn-lt"/>
              </a:rPr>
              <a:t> </a:t>
            </a:r>
            <a:r>
              <a:rPr lang="cs-CZ" sz="2400" dirty="0" err="1">
                <a:solidFill>
                  <a:srgbClr val="0000DC"/>
                </a:solidFill>
                <a:latin typeface="+mn-lt"/>
              </a:rPr>
              <a:t>cells</a:t>
            </a:r>
            <a:r>
              <a:rPr lang="cs-CZ" sz="2400" dirty="0">
                <a:solidFill>
                  <a:srgbClr val="0000DC"/>
                </a:solidFill>
                <a:latin typeface="+mn-lt"/>
              </a:rPr>
              <a:t> and </a:t>
            </a:r>
            <a:r>
              <a:rPr lang="cs-CZ" sz="2400" dirty="0" err="1">
                <a:solidFill>
                  <a:srgbClr val="0000DC"/>
                </a:solidFill>
                <a:latin typeface="+mn-lt"/>
              </a:rPr>
              <a:t>Paneth</a:t>
            </a:r>
            <a:r>
              <a:rPr lang="cs-CZ" sz="2400" dirty="0">
                <a:solidFill>
                  <a:srgbClr val="0000DC"/>
                </a:solidFill>
                <a:latin typeface="+mn-lt"/>
              </a:rPr>
              <a:t> </a:t>
            </a:r>
            <a:r>
              <a:rPr lang="cs-CZ" sz="2400" dirty="0" err="1">
                <a:solidFill>
                  <a:srgbClr val="0000DC"/>
                </a:solidFill>
                <a:latin typeface="+mn-lt"/>
              </a:rPr>
              <a:t>cells</a:t>
            </a:r>
            <a:r>
              <a:rPr lang="cs-CZ" sz="2400" dirty="0">
                <a:solidFill>
                  <a:srgbClr val="0000DC"/>
                </a:solidFill>
                <a:latin typeface="+mn-lt"/>
              </a:rPr>
              <a:t> - </a:t>
            </a:r>
            <a:r>
              <a:rPr lang="cs-CZ" sz="2400" i="1" dirty="0">
                <a:solidFill>
                  <a:srgbClr val="0000DC"/>
                </a:solidFill>
                <a:latin typeface="+mn-lt"/>
              </a:rPr>
              <a:t>Intestinum </a:t>
            </a:r>
            <a:r>
              <a:rPr lang="cs-CZ" sz="2400" i="1" dirty="0" err="1">
                <a:solidFill>
                  <a:srgbClr val="0000DC"/>
                </a:solidFill>
                <a:latin typeface="+mn-lt"/>
              </a:rPr>
              <a:t>tenue</a:t>
            </a:r>
            <a:r>
              <a:rPr lang="cs-CZ" sz="2400" i="1" dirty="0">
                <a:solidFill>
                  <a:srgbClr val="0000DC"/>
                </a:solidFill>
                <a:latin typeface="+mn-lt"/>
              </a:rPr>
              <a:t> </a:t>
            </a:r>
            <a:r>
              <a:rPr lang="cs-CZ" sz="2400" dirty="0">
                <a:solidFill>
                  <a:srgbClr val="0000DC"/>
                </a:solidFill>
                <a:latin typeface="+mn-lt"/>
              </a:rPr>
              <a:t>(TEM)</a:t>
            </a:r>
            <a:endParaRPr lang="en-US" sz="2400" dirty="0">
              <a:solidFill>
                <a:srgbClr val="0000DC"/>
              </a:solidFill>
              <a:latin typeface="+mn-lt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9585" y="1241684"/>
            <a:ext cx="4296180" cy="341889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344" y="2767571"/>
            <a:ext cx="4837429" cy="395516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696066" y="2074494"/>
            <a:ext cx="1595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latin typeface="+mn-lt"/>
              </a:rPr>
              <a:t>enterocytes</a:t>
            </a:r>
            <a:endParaRPr lang="cs-CZ" sz="2000" dirty="0">
              <a:latin typeface="+mn-lt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1252151" y="5313405"/>
            <a:ext cx="22654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latin typeface="+mn-lt"/>
              </a:rPr>
              <a:t>goblet</a:t>
            </a:r>
            <a:r>
              <a:rPr lang="cs-CZ" sz="2000" dirty="0">
                <a:latin typeface="+mn-lt"/>
              </a:rPr>
              <a:t> cell</a:t>
            </a:r>
          </a:p>
        </p:txBody>
      </p:sp>
      <p:cxnSp>
        <p:nvCxnSpPr>
          <p:cNvPr id="6" name="Přímá spojnice se šipkou 5"/>
          <p:cNvCxnSpPr/>
          <p:nvPr/>
        </p:nvCxnSpPr>
        <p:spPr>
          <a:xfrm flipV="1">
            <a:off x="1985319" y="4522574"/>
            <a:ext cx="518984" cy="8979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5519351" y="2214608"/>
            <a:ext cx="33610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latin typeface="+mn-lt"/>
              </a:rPr>
              <a:t>Paneth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cells</a:t>
            </a:r>
            <a:endParaRPr lang="cs-CZ" sz="2000" dirty="0">
              <a:latin typeface="+mn-lt"/>
            </a:endParaRPr>
          </a:p>
        </p:txBody>
      </p:sp>
      <p:cxnSp>
        <p:nvCxnSpPr>
          <p:cNvPr id="12" name="Přímá spojnice se šipkou 11"/>
          <p:cNvCxnSpPr/>
          <p:nvPr/>
        </p:nvCxnSpPr>
        <p:spPr>
          <a:xfrm flipH="1">
            <a:off x="4300152" y="2583940"/>
            <a:ext cx="1687581" cy="10571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 flipH="1">
            <a:off x="5290753" y="2583940"/>
            <a:ext cx="696980" cy="10681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>
            <a:off x="5987733" y="2583940"/>
            <a:ext cx="879413" cy="12408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ovéPole 21"/>
          <p:cNvSpPr txBox="1"/>
          <p:nvPr/>
        </p:nvSpPr>
        <p:spPr>
          <a:xfrm>
            <a:off x="2266123" y="5972432"/>
            <a:ext cx="243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+mn-lt"/>
              </a:rPr>
              <a:t>stem </a:t>
            </a:r>
            <a:r>
              <a:rPr lang="cs-CZ" sz="2000" dirty="0" err="1">
                <a:latin typeface="+mn-lt"/>
              </a:rPr>
              <a:t>cells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of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intestinal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epithelium</a:t>
            </a:r>
            <a:endParaRPr lang="cs-CZ" sz="2000" dirty="0">
              <a:latin typeface="+mn-lt"/>
            </a:endParaRPr>
          </a:p>
        </p:txBody>
      </p:sp>
      <p:cxnSp>
        <p:nvCxnSpPr>
          <p:cNvPr id="24" name="Přímá spojnice se šipkou 23"/>
          <p:cNvCxnSpPr/>
          <p:nvPr/>
        </p:nvCxnSpPr>
        <p:spPr>
          <a:xfrm flipV="1">
            <a:off x="3937686" y="5420497"/>
            <a:ext cx="453082" cy="5766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se šipkou 24"/>
          <p:cNvCxnSpPr/>
          <p:nvPr/>
        </p:nvCxnSpPr>
        <p:spPr>
          <a:xfrm flipV="1">
            <a:off x="3937686" y="5540094"/>
            <a:ext cx="1701557" cy="4570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885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0" y="0"/>
            <a:ext cx="9144000" cy="680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175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HP_img6-16-17uterus - pro">
            <a:extLst>
              <a:ext uri="{FF2B5EF4-FFF2-40B4-BE49-F238E27FC236}">
                <a16:creationId xmlns:a16="http://schemas.microsoft.com/office/drawing/2014/main" id="{2401B4F5-39D1-4AAF-8F1E-0FD1761BAE24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350838"/>
            <a:ext cx="8675687" cy="65071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8" name="Text Box 6">
            <a:extLst>
              <a:ext uri="{FF2B5EF4-FFF2-40B4-BE49-F238E27FC236}">
                <a16:creationId xmlns:a16="http://schemas.microsoft.com/office/drawing/2014/main" id="{ACBCA585-E2E4-4BAD-8A28-CEF6A325D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0"/>
            <a:ext cx="8831031" cy="124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cs-CZ" sz="2400" dirty="0" err="1">
                <a:solidFill>
                  <a:srgbClr val="0000DC"/>
                </a:solidFill>
                <a:latin typeface="+mn-lt"/>
              </a:rPr>
              <a:t>Simple</a:t>
            </a:r>
            <a:r>
              <a:rPr lang="cs-CZ" sz="2400" dirty="0">
                <a:solidFill>
                  <a:srgbClr val="0000DC"/>
                </a:solidFill>
                <a:latin typeface="+mn-lt"/>
              </a:rPr>
              <a:t> </a:t>
            </a:r>
            <a:r>
              <a:rPr lang="cs-CZ" sz="2400" dirty="0" err="1">
                <a:solidFill>
                  <a:srgbClr val="0000DC"/>
                </a:solidFill>
                <a:latin typeface="+mn-lt"/>
              </a:rPr>
              <a:t>tubular</a:t>
            </a:r>
            <a:r>
              <a:rPr lang="cs-CZ" sz="2400" dirty="0">
                <a:solidFill>
                  <a:srgbClr val="0000DC"/>
                </a:solidFill>
                <a:latin typeface="+mn-lt"/>
              </a:rPr>
              <a:t> </a:t>
            </a:r>
            <a:r>
              <a:rPr lang="cs-CZ" sz="2400" dirty="0" err="1">
                <a:solidFill>
                  <a:srgbClr val="0000DC"/>
                </a:solidFill>
                <a:latin typeface="+mn-lt"/>
              </a:rPr>
              <a:t>glands</a:t>
            </a:r>
            <a:r>
              <a:rPr lang="cs-CZ" sz="2400" dirty="0">
                <a:solidFill>
                  <a:srgbClr val="0000DC"/>
                </a:solidFill>
                <a:latin typeface="+mn-lt"/>
              </a:rPr>
              <a:t> - </a:t>
            </a:r>
            <a:r>
              <a:rPr lang="cs-CZ" altLang="cs-CZ" sz="2400" i="1" dirty="0" err="1">
                <a:solidFill>
                  <a:srgbClr val="0000DC"/>
                </a:solidFill>
                <a:latin typeface="+mn-lt"/>
              </a:rPr>
              <a:t>gll</a:t>
            </a:r>
            <a:r>
              <a:rPr lang="cs-CZ" altLang="cs-CZ" sz="2400" i="1" dirty="0">
                <a:solidFill>
                  <a:srgbClr val="0000DC"/>
                </a:solidFill>
                <a:latin typeface="+mn-lt"/>
              </a:rPr>
              <a:t>. </a:t>
            </a:r>
            <a:r>
              <a:rPr lang="cs-CZ" altLang="cs-CZ" sz="2400" i="1" dirty="0" err="1">
                <a:solidFill>
                  <a:srgbClr val="0000DC"/>
                </a:solidFill>
                <a:latin typeface="+mn-lt"/>
              </a:rPr>
              <a:t>uterinae</a:t>
            </a:r>
            <a:r>
              <a:rPr lang="cs-CZ" sz="2400" i="1" dirty="0">
                <a:solidFill>
                  <a:srgbClr val="0000DC"/>
                </a:solidFill>
                <a:latin typeface="+mn-lt"/>
              </a:rPr>
              <a:t> </a:t>
            </a:r>
            <a:r>
              <a:rPr lang="cs-CZ" sz="2400" dirty="0">
                <a:solidFill>
                  <a:srgbClr val="0000DC"/>
                </a:solidFill>
                <a:latin typeface="+mn-lt"/>
              </a:rPr>
              <a:t>(</a:t>
            </a:r>
            <a:r>
              <a:rPr lang="cs-CZ" altLang="cs-CZ" sz="2400" i="1" dirty="0">
                <a:solidFill>
                  <a:srgbClr val="0000DC"/>
                </a:solidFill>
                <a:latin typeface="+mn-lt"/>
              </a:rPr>
              <a:t>Endometrium </a:t>
            </a:r>
            <a:r>
              <a:rPr lang="cs-CZ" altLang="cs-CZ" sz="2400" dirty="0">
                <a:solidFill>
                  <a:srgbClr val="0000DC"/>
                </a:solidFill>
                <a:latin typeface="+mn-lt"/>
              </a:rPr>
              <a:t>– </a:t>
            </a:r>
            <a:r>
              <a:rPr lang="cs-CZ" altLang="cs-CZ" sz="2400" dirty="0" err="1">
                <a:solidFill>
                  <a:srgbClr val="0000DC"/>
                </a:solidFill>
                <a:latin typeface="+mn-lt"/>
              </a:rPr>
              <a:t>proliferative</a:t>
            </a:r>
            <a:r>
              <a:rPr lang="cs-CZ" altLang="cs-CZ" sz="2400" dirty="0">
                <a:solidFill>
                  <a:srgbClr val="0000DC"/>
                </a:solidFill>
                <a:latin typeface="+mn-lt"/>
              </a:rPr>
              <a:t> </a:t>
            </a:r>
            <a:r>
              <a:rPr lang="cs-CZ" altLang="cs-CZ" sz="2400" dirty="0" err="1">
                <a:solidFill>
                  <a:srgbClr val="0000DC"/>
                </a:solidFill>
                <a:latin typeface="+mn-lt"/>
              </a:rPr>
              <a:t>phase</a:t>
            </a:r>
            <a:r>
              <a:rPr lang="cs-CZ" altLang="cs-CZ" sz="2400" dirty="0">
                <a:solidFill>
                  <a:srgbClr val="0000DC"/>
                </a:solidFill>
                <a:latin typeface="+mn-lt"/>
              </a:rPr>
              <a:t>)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800" b="1" dirty="0">
              <a:latin typeface="Arial" panose="020B0604020202020204" pitchFamily="34" charset="0"/>
            </a:endParaRPr>
          </a:p>
        </p:txBody>
      </p:sp>
      <p:pic>
        <p:nvPicPr>
          <p:cNvPr id="21509" name="Picture 7" descr="uterus-prolif03a">
            <a:extLst>
              <a:ext uri="{FF2B5EF4-FFF2-40B4-BE49-F238E27FC236}">
                <a16:creationId xmlns:a16="http://schemas.microsoft.com/office/drawing/2014/main" id="{E5B8D2FE-6AD5-44FB-8A05-774478309494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1319" y="623247"/>
            <a:ext cx="2836862" cy="4525963"/>
          </a:xfr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272AE77-F8E5-4C2D-B949-33EE48FF8EF6}"/>
              </a:ext>
            </a:extLst>
          </p:cNvPr>
          <p:cNvSpPr txBox="1"/>
          <p:nvPr/>
        </p:nvSpPr>
        <p:spPr>
          <a:xfrm rot="16200000">
            <a:off x="7699451" y="1568706"/>
            <a:ext cx="2352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dirty="0">
                <a:solidFill>
                  <a:schemeClr val="bg1"/>
                </a:solidFill>
                <a:latin typeface="+mn-lt"/>
              </a:rPr>
              <a:t>endometrium</a:t>
            </a:r>
            <a:endParaRPr lang="en-US" dirty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792AB92-05CA-4BEB-BF51-53C10676FBDA}"/>
              </a:ext>
            </a:extLst>
          </p:cNvPr>
          <p:cNvSpPr txBox="1"/>
          <p:nvPr/>
        </p:nvSpPr>
        <p:spPr>
          <a:xfrm rot="16200000">
            <a:off x="7804310" y="4802241"/>
            <a:ext cx="2093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dirty="0" err="1">
                <a:solidFill>
                  <a:schemeClr val="bg1"/>
                </a:solidFill>
                <a:latin typeface="+mn-lt"/>
              </a:rPr>
              <a:t>myometrium</a:t>
            </a:r>
            <a:endParaRPr lang="en-US" dirty="0" err="1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75047" y="73011"/>
            <a:ext cx="8656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err="1">
                <a:solidFill>
                  <a:srgbClr val="0000DC"/>
                </a:solidFill>
                <a:latin typeface="+mn-lt"/>
              </a:rPr>
              <a:t>Branched</a:t>
            </a:r>
            <a:r>
              <a:rPr lang="cs-CZ" sz="2400" dirty="0">
                <a:solidFill>
                  <a:srgbClr val="0000DC"/>
                </a:solidFill>
                <a:latin typeface="+mn-lt"/>
              </a:rPr>
              <a:t> </a:t>
            </a:r>
            <a:r>
              <a:rPr lang="cs-CZ" sz="2400" dirty="0" err="1">
                <a:solidFill>
                  <a:srgbClr val="0000DC"/>
                </a:solidFill>
                <a:latin typeface="+mn-lt"/>
              </a:rPr>
              <a:t>tubular</a:t>
            </a:r>
            <a:r>
              <a:rPr lang="cs-CZ" sz="2400" dirty="0">
                <a:solidFill>
                  <a:srgbClr val="0000DC"/>
                </a:solidFill>
                <a:latin typeface="+mn-lt"/>
              </a:rPr>
              <a:t> </a:t>
            </a:r>
            <a:r>
              <a:rPr lang="cs-CZ" sz="2400" dirty="0" err="1">
                <a:solidFill>
                  <a:srgbClr val="0000DC"/>
                </a:solidFill>
                <a:latin typeface="+mn-lt"/>
              </a:rPr>
              <a:t>glands</a:t>
            </a:r>
            <a:r>
              <a:rPr lang="cs-CZ" sz="2400" dirty="0">
                <a:solidFill>
                  <a:srgbClr val="0000DC"/>
                </a:solidFill>
                <a:latin typeface="+mn-lt"/>
              </a:rPr>
              <a:t> – </a:t>
            </a:r>
            <a:r>
              <a:rPr lang="cs-CZ" sz="2400" i="1" dirty="0" err="1">
                <a:solidFill>
                  <a:srgbClr val="0000DC"/>
                </a:solidFill>
                <a:latin typeface="+mn-lt"/>
              </a:rPr>
              <a:t>gll</a:t>
            </a:r>
            <a:r>
              <a:rPr lang="cs-CZ" sz="2400" i="1" dirty="0">
                <a:solidFill>
                  <a:srgbClr val="0000DC"/>
                </a:solidFill>
                <a:latin typeface="+mn-lt"/>
              </a:rPr>
              <a:t>. </a:t>
            </a:r>
            <a:r>
              <a:rPr lang="cs-CZ" sz="2400" i="1" dirty="0" err="1">
                <a:solidFill>
                  <a:srgbClr val="0000DC"/>
                </a:solidFill>
                <a:latin typeface="+mn-lt"/>
              </a:rPr>
              <a:t>pyloricae</a:t>
            </a:r>
            <a:r>
              <a:rPr lang="cs-CZ" sz="2400" i="1" dirty="0">
                <a:solidFill>
                  <a:srgbClr val="0000DC"/>
                </a:solidFill>
                <a:latin typeface="+mn-lt"/>
              </a:rPr>
              <a:t> </a:t>
            </a:r>
            <a:r>
              <a:rPr lang="cs-CZ" sz="2400" dirty="0">
                <a:solidFill>
                  <a:srgbClr val="0000DC"/>
                </a:solidFill>
                <a:latin typeface="+mn-lt"/>
              </a:rPr>
              <a:t>(</a:t>
            </a:r>
            <a:r>
              <a:rPr lang="cs-CZ" sz="2400" i="1" dirty="0">
                <a:solidFill>
                  <a:srgbClr val="0000DC"/>
                </a:solidFill>
                <a:latin typeface="+mn-lt"/>
              </a:rPr>
              <a:t>Pylorus, </a:t>
            </a:r>
            <a:r>
              <a:rPr lang="cs-CZ" sz="2400" dirty="0">
                <a:solidFill>
                  <a:srgbClr val="0000DC"/>
                </a:solidFill>
                <a:latin typeface="+mn-lt"/>
              </a:rPr>
              <a:t>HES)</a:t>
            </a:r>
            <a:endParaRPr lang="en-US" sz="2400" dirty="0">
              <a:solidFill>
                <a:srgbClr val="0000DC"/>
              </a:solidFill>
              <a:latin typeface="+mn-lt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91" y="534676"/>
            <a:ext cx="8680174" cy="629906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8F4B950-6715-4B43-826B-69E5B7D69103}"/>
              </a:ext>
            </a:extLst>
          </p:cNvPr>
          <p:cNvSpPr txBox="1"/>
          <p:nvPr/>
        </p:nvSpPr>
        <p:spPr>
          <a:xfrm>
            <a:off x="3514164" y="632332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>
                <a:latin typeface="+mn-lt"/>
              </a:rPr>
              <a:t>lamina </a:t>
            </a:r>
            <a:r>
              <a:rPr lang="cs-CZ" sz="1800" dirty="0" err="1">
                <a:latin typeface="+mn-lt"/>
              </a:rPr>
              <a:t>muscularis</a:t>
            </a:r>
            <a:r>
              <a:rPr lang="cs-CZ" sz="1800" dirty="0">
                <a:latin typeface="+mn-lt"/>
              </a:rPr>
              <a:t> </a:t>
            </a:r>
            <a:r>
              <a:rPr lang="cs-CZ" sz="1800" dirty="0" err="1">
                <a:latin typeface="+mn-lt"/>
              </a:rPr>
              <a:t>mucosae</a:t>
            </a:r>
            <a:endParaRPr lang="en-US" sz="180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54110574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_MU_EN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4-3-en.potx" id="{5AE07DE6-1E8E-4495-8F63-88B953E27670}" vid="{21CD9479-5209-4457-A0F4-6F4640893454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muni-med-prezentace-4-3-en</Template>
  <TotalTime>69</TotalTime>
  <Words>339</Words>
  <Application>Microsoft Office PowerPoint</Application>
  <PresentationFormat>Předvádění na obrazovce (4:3)</PresentationFormat>
  <Paragraphs>71</Paragraphs>
  <Slides>17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1" baseType="lpstr">
      <vt:lpstr>Arial</vt:lpstr>
      <vt:lpstr>Tahoma</vt:lpstr>
      <vt:lpstr>Wingdings</vt:lpstr>
      <vt:lpstr>Presentation_MU_EN</vt:lpstr>
      <vt:lpstr>Glandular epithelium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Glandular epithelium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Glandular epithelium</dc:title>
  <dc:creator>Jana Dumková</dc:creator>
  <cp:lastModifiedBy>Jana Dumková</cp:lastModifiedBy>
  <cp:revision>14</cp:revision>
  <dcterms:created xsi:type="dcterms:W3CDTF">2021-04-27T06:50:53Z</dcterms:created>
  <dcterms:modified xsi:type="dcterms:W3CDTF">2021-04-27T12:06:00Z</dcterms:modified>
</cp:coreProperties>
</file>